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88" r:id="rId4"/>
    <p:sldId id="257" r:id="rId5"/>
    <p:sldId id="263" r:id="rId6"/>
    <p:sldId id="264" r:id="rId7"/>
    <p:sldId id="265" r:id="rId8"/>
    <p:sldId id="266" r:id="rId9"/>
    <p:sldId id="294" r:id="rId10"/>
    <p:sldId id="289" r:id="rId11"/>
    <p:sldId id="280" r:id="rId12"/>
    <p:sldId id="281" r:id="rId13"/>
    <p:sldId id="290" r:id="rId14"/>
    <p:sldId id="273" r:id="rId15"/>
    <p:sldId id="274" r:id="rId16"/>
    <p:sldId id="275" r:id="rId17"/>
    <p:sldId id="276" r:id="rId18"/>
    <p:sldId id="277" r:id="rId19"/>
    <p:sldId id="291" r:id="rId20"/>
    <p:sldId id="295" r:id="rId21"/>
    <p:sldId id="296" r:id="rId22"/>
    <p:sldId id="297" r:id="rId23"/>
    <p:sldId id="298" r:id="rId24"/>
    <p:sldId id="299" r:id="rId25"/>
    <p:sldId id="300" r:id="rId26"/>
    <p:sldId id="301" r:id="rId27"/>
    <p:sldId id="292" r:id="rId28"/>
    <p:sldId id="293" r:id="rId29"/>
    <p:sldId id="30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84" d="100"/>
          <a:sy n="84" d="100"/>
        </p:scale>
        <p:origin x="65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70112-0025-47F5-BEB8-E5E77C8549B8}"/>
              </a:ext>
            </a:extLst>
          </p:cNvPr>
          <p:cNvSpPr>
            <a:spLocks noGrp="1"/>
          </p:cNvSpPr>
          <p:nvPr>
            <p:ph type="ctrTitle"/>
          </p:nvPr>
        </p:nvSpPr>
        <p:spPr/>
        <p:txBody>
          <a:bodyPr/>
          <a:lstStyle/>
          <a:p>
            <a:r>
              <a:rPr lang="en-US" altLang="zh-CN" dirty="0"/>
              <a:t> </a:t>
            </a:r>
            <a:r>
              <a:rPr lang="en-US" altLang="zh-CN" sz="3200" dirty="0"/>
              <a:t>Conveyor: One-Tool-Fits-All  Continuous Software Deployment at Meta</a:t>
            </a:r>
            <a:endParaRPr lang="zh-CN" altLang="en-US" sz="3200" dirty="0"/>
          </a:p>
        </p:txBody>
      </p:sp>
      <p:sp>
        <p:nvSpPr>
          <p:cNvPr id="3" name="副标题 2">
            <a:extLst>
              <a:ext uri="{FF2B5EF4-FFF2-40B4-BE49-F238E27FC236}">
                <a16:creationId xmlns:a16="http://schemas.microsoft.com/office/drawing/2014/main" id="{C5D30E37-6773-4790-9BD2-0D832E3F1E80}"/>
              </a:ext>
            </a:extLst>
          </p:cNvPr>
          <p:cNvSpPr>
            <a:spLocks noGrp="1"/>
          </p:cNvSpPr>
          <p:nvPr>
            <p:ph type="subTitle" idx="1"/>
          </p:nvPr>
        </p:nvSpPr>
        <p:spPr/>
        <p:txBody>
          <a:bodyPr/>
          <a:lstStyle/>
          <a:p>
            <a:r>
              <a:rPr lang="en-US" altLang="zh-CN" sz="1800" b="1" kern="2200" dirty="0">
                <a:effectLst/>
                <a:latin typeface="等线" panose="02010600030101010101" pitchFamily="2" charset="-122"/>
                <a:ea typeface="等线" panose="02010600030101010101" pitchFamily="2" charset="-122"/>
              </a:rPr>
              <a:t>Conveyor</a:t>
            </a:r>
            <a:r>
              <a:rPr lang="zh-CN" altLang="zh-CN" sz="1800" b="1" kern="2200" dirty="0">
                <a:effectLst/>
                <a:latin typeface="等线" panose="02010600030101010101" pitchFamily="2" charset="-122"/>
                <a:ea typeface="等线" panose="02010600030101010101" pitchFamily="2" charset="-122"/>
              </a:rPr>
              <a:t>：</a:t>
            </a:r>
            <a:r>
              <a:rPr lang="en-US" altLang="zh-CN" sz="1800" b="1" kern="2200" dirty="0">
                <a:effectLst/>
                <a:latin typeface="等线" panose="02010600030101010101" pitchFamily="2" charset="-122"/>
                <a:ea typeface="等线" panose="02010600030101010101" pitchFamily="2" charset="-122"/>
              </a:rPr>
              <a:t>Meta </a:t>
            </a:r>
            <a:r>
              <a:rPr lang="zh-CN" altLang="zh-CN" sz="1800" b="1" kern="2200" dirty="0">
                <a:effectLst/>
                <a:latin typeface="等线" panose="02010600030101010101" pitchFamily="2" charset="-122"/>
                <a:ea typeface="等线" panose="02010600030101010101" pitchFamily="2" charset="-122"/>
              </a:rPr>
              <a:t>的一款适用于所有情况的持续软件部署</a:t>
            </a:r>
          </a:p>
          <a:p>
            <a:r>
              <a:rPr lang="zh-CN" altLang="en-US" dirty="0"/>
              <a:t>汇报人：张志毅</a:t>
            </a:r>
            <a:endParaRPr lang="en-US" altLang="zh-CN" dirty="0"/>
          </a:p>
          <a:p>
            <a:r>
              <a:rPr lang="zh-CN" altLang="en-US" dirty="0"/>
              <a:t>计算机科学与技术学院</a:t>
            </a:r>
          </a:p>
        </p:txBody>
      </p:sp>
    </p:spTree>
    <p:extLst>
      <p:ext uri="{BB962C8B-B14F-4D97-AF65-F5344CB8AC3E}">
        <p14:creationId xmlns:p14="http://schemas.microsoft.com/office/powerpoint/2010/main" val="250167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1219199" cy="581492"/>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marL="457200" indent="-457200">
              <a:buAutoNum type="arabicPeriod"/>
            </a:pPr>
            <a:r>
              <a:rPr lang="en-US" altLang="zh-CN" dirty="0">
                <a:solidFill>
                  <a:schemeClr val="tx1"/>
                </a:solidFill>
              </a:rPr>
              <a:t>Meta</a:t>
            </a:r>
            <a:r>
              <a:rPr lang="zh-CN" altLang="en-US" dirty="0">
                <a:solidFill>
                  <a:schemeClr val="tx1"/>
                </a:solidFill>
              </a:rPr>
              <a:t>软件部署概述</a:t>
            </a:r>
            <a:endParaRPr lang="en-US" altLang="zh-CN" dirty="0">
              <a:solidFill>
                <a:schemeClr val="tx1"/>
              </a:solidFill>
            </a:endParaRPr>
          </a:p>
          <a:p>
            <a:pPr marL="457200" indent="-457200">
              <a:buAutoNum type="arabicPeriod"/>
            </a:pPr>
            <a:r>
              <a:rPr lang="zh-CN" altLang="en-US" dirty="0">
                <a:solidFill>
                  <a:srgbClr val="FF0000"/>
                </a:solidFill>
              </a:rPr>
              <a:t>部署生态系统</a:t>
            </a:r>
            <a:endParaRPr lang="en-US" altLang="zh-CN" dirty="0">
              <a:solidFill>
                <a:srgbClr val="FF0000"/>
              </a:solidFill>
            </a:endParaRPr>
          </a:p>
          <a:p>
            <a:pPr marL="457200" indent="-457200">
              <a:buAutoNum type="arabicPeriod"/>
            </a:pPr>
            <a:r>
              <a:rPr lang="zh-CN" altLang="en-US" dirty="0"/>
              <a:t>安全就地更新</a:t>
            </a:r>
            <a:endParaRPr lang="en-US" altLang="zh-CN" dirty="0"/>
          </a:p>
          <a:p>
            <a:pPr marL="457200" indent="-457200">
              <a:buAutoNum type="arabicPeriod"/>
            </a:pPr>
            <a:r>
              <a:rPr lang="zh-CN" altLang="en-US" dirty="0"/>
              <a:t>生产评估</a:t>
            </a:r>
            <a:endParaRPr lang="en-US" altLang="zh-CN" dirty="0"/>
          </a:p>
          <a:p>
            <a:pPr marL="457200" indent="-457200">
              <a:buAutoNum type="arabicPeriod"/>
            </a:pPr>
            <a:r>
              <a:rPr lang="zh-CN" altLang="en-US" dirty="0"/>
              <a:t>结论</a:t>
            </a:r>
          </a:p>
        </p:txBody>
      </p:sp>
    </p:spTree>
    <p:extLst>
      <p:ext uri="{BB962C8B-B14F-4D97-AF65-F5344CB8AC3E}">
        <p14:creationId xmlns:p14="http://schemas.microsoft.com/office/powerpoint/2010/main" val="904181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E4309-4D3C-48D5-9D84-2E513B615F43}"/>
              </a:ext>
            </a:extLst>
          </p:cNvPr>
          <p:cNvSpPr>
            <a:spLocks noGrp="1"/>
          </p:cNvSpPr>
          <p:nvPr>
            <p:ph type="title"/>
          </p:nvPr>
        </p:nvSpPr>
        <p:spPr/>
        <p:txBody>
          <a:bodyPr/>
          <a:lstStyle/>
          <a:p>
            <a:r>
              <a:rPr lang="en-US" altLang="zh-CN" dirty="0"/>
              <a:t>Ecosystem</a:t>
            </a:r>
            <a:endParaRPr lang="zh-CN" altLang="en-US" dirty="0"/>
          </a:p>
        </p:txBody>
      </p:sp>
      <p:pic>
        <p:nvPicPr>
          <p:cNvPr id="4" name="内容占位符 3">
            <a:extLst>
              <a:ext uri="{FF2B5EF4-FFF2-40B4-BE49-F238E27FC236}">
                <a16:creationId xmlns:a16="http://schemas.microsoft.com/office/drawing/2014/main" id="{7DD5C990-0187-4798-A00F-13E6BABD3451}"/>
              </a:ext>
            </a:extLst>
          </p:cNvPr>
          <p:cNvPicPr>
            <a:picLocks noGrp="1"/>
          </p:cNvPicPr>
          <p:nvPr>
            <p:ph idx="1"/>
          </p:nvPr>
        </p:nvPicPr>
        <p:blipFill>
          <a:blip r:embed="rId2"/>
          <a:stretch>
            <a:fillRect/>
          </a:stretch>
        </p:blipFill>
        <p:spPr>
          <a:xfrm>
            <a:off x="1465155" y="2617628"/>
            <a:ext cx="4295565" cy="2576164"/>
          </a:xfrm>
          <a:prstGeom prst="rect">
            <a:avLst/>
          </a:prstGeom>
        </p:spPr>
      </p:pic>
      <p:sp>
        <p:nvSpPr>
          <p:cNvPr id="5" name="文本框 4">
            <a:extLst>
              <a:ext uri="{FF2B5EF4-FFF2-40B4-BE49-F238E27FC236}">
                <a16:creationId xmlns:a16="http://schemas.microsoft.com/office/drawing/2014/main" id="{1E0E93DE-5559-4EA2-AB93-74A571A569E3}"/>
              </a:ext>
            </a:extLst>
          </p:cNvPr>
          <p:cNvSpPr txBox="1"/>
          <p:nvPr/>
        </p:nvSpPr>
        <p:spPr>
          <a:xfrm>
            <a:off x="1465155" y="5193792"/>
            <a:ext cx="4295565" cy="1200329"/>
          </a:xfrm>
          <a:prstGeom prst="rect">
            <a:avLst/>
          </a:prstGeom>
          <a:noFill/>
        </p:spPr>
        <p:txBody>
          <a:bodyPr wrap="square" rtlCol="0">
            <a:spAutoFit/>
          </a:bodyPr>
          <a:lstStyle/>
          <a:p>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图</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1</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Meta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的软件部署生态系统。 这两个</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Twine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实例管理不同数据中心区域中的作业。</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7" name="文本框 6">
            <a:extLst>
              <a:ext uri="{FF2B5EF4-FFF2-40B4-BE49-F238E27FC236}">
                <a16:creationId xmlns:a16="http://schemas.microsoft.com/office/drawing/2014/main" id="{8BD4BAF0-EA06-47BA-A243-283604D5D77F}"/>
              </a:ext>
            </a:extLst>
          </p:cNvPr>
          <p:cNvSpPr txBox="1"/>
          <p:nvPr/>
        </p:nvSpPr>
        <p:spPr>
          <a:xfrm>
            <a:off x="6096000" y="2811886"/>
            <a:ext cx="4229100" cy="1477328"/>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Meta </a:t>
            </a:r>
            <a:r>
              <a:rPr lang="zh-CN" altLang="zh-CN" sz="1800" dirty="0">
                <a:effectLst/>
                <a:ea typeface="等线" panose="02010600030101010101" pitchFamily="2" charset="-122"/>
                <a:cs typeface="Times New Roman" panose="02020603050405020304" pitchFamily="18" charset="0"/>
              </a:rPr>
              <a:t>的私有云由多个数据中心区域组成。 每个区域都有自己的集群管理器实例，称为</a:t>
            </a:r>
            <a:r>
              <a:rPr lang="en-US" altLang="zh-CN" sz="1800" dirty="0">
                <a:effectLst/>
                <a:ea typeface="等线" panose="02010600030101010101" pitchFamily="2" charset="-122"/>
                <a:cs typeface="Times New Roman" panose="02020603050405020304" pitchFamily="18" charset="0"/>
              </a:rPr>
              <a:t> Twine </a:t>
            </a:r>
            <a:r>
              <a:rPr lang="zh-CN" altLang="zh-CN" sz="1800" dirty="0">
                <a:effectLst/>
                <a:ea typeface="等线" panose="02010600030101010101" pitchFamily="2" charset="-122"/>
                <a:cs typeface="Times New Roman" panose="02020603050405020304" pitchFamily="18" charset="0"/>
              </a:rPr>
              <a:t>，用于管理机器和容器。</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在部署期间，</a:t>
            </a:r>
            <a:r>
              <a:rPr lang="en-US" altLang="zh-CN" sz="1800" dirty="0">
                <a:effectLst/>
                <a:ea typeface="等线" panose="02010600030101010101" pitchFamily="2" charset="-122"/>
                <a:cs typeface="Times New Roman" panose="02020603050405020304" pitchFamily="18" charset="0"/>
              </a:rPr>
              <a:t>Conveyor </a:t>
            </a:r>
            <a:r>
              <a:rPr lang="zh-CN" altLang="zh-CN" sz="1800" dirty="0">
                <a:effectLst/>
                <a:ea typeface="等线" panose="02010600030101010101" pitchFamily="2" charset="-122"/>
                <a:cs typeface="Times New Roman" panose="02020603050405020304" pitchFamily="18" charset="0"/>
              </a:rPr>
              <a:t>指示</a:t>
            </a:r>
            <a:r>
              <a:rPr lang="en-US" altLang="zh-CN" sz="1800" dirty="0">
                <a:effectLst/>
                <a:ea typeface="等线" panose="02010600030101010101" pitchFamily="2" charset="-122"/>
                <a:cs typeface="Times New Roman" panose="02020603050405020304" pitchFamily="18" charset="0"/>
              </a:rPr>
              <a:t> Twine </a:t>
            </a:r>
            <a:r>
              <a:rPr lang="zh-CN" altLang="zh-CN" sz="1800" dirty="0">
                <a:effectLst/>
                <a:ea typeface="等线" panose="02010600030101010101" pitchFamily="2" charset="-122"/>
                <a:cs typeface="Times New Roman" panose="02020603050405020304" pitchFamily="18" charset="0"/>
              </a:rPr>
              <a:t>更新容器。</a:t>
            </a:r>
            <a:endParaRPr lang="zh-CN" altLang="en-US" dirty="0"/>
          </a:p>
        </p:txBody>
      </p:sp>
    </p:spTree>
    <p:extLst>
      <p:ext uri="{BB962C8B-B14F-4D97-AF65-F5344CB8AC3E}">
        <p14:creationId xmlns:p14="http://schemas.microsoft.com/office/powerpoint/2010/main" val="295785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E4309-4D3C-48D5-9D84-2E513B615F43}"/>
              </a:ext>
            </a:extLst>
          </p:cNvPr>
          <p:cNvSpPr>
            <a:spLocks noGrp="1"/>
          </p:cNvSpPr>
          <p:nvPr>
            <p:ph type="title"/>
          </p:nvPr>
        </p:nvSpPr>
        <p:spPr/>
        <p:txBody>
          <a:bodyPr/>
          <a:lstStyle/>
          <a:p>
            <a:r>
              <a:rPr lang="en-US" altLang="zh-CN" dirty="0"/>
              <a:t>Ecosystem</a:t>
            </a:r>
            <a:endParaRPr lang="zh-CN" altLang="en-US" dirty="0"/>
          </a:p>
        </p:txBody>
      </p:sp>
      <p:pic>
        <p:nvPicPr>
          <p:cNvPr id="8" name="图片 7">
            <a:extLst>
              <a:ext uri="{FF2B5EF4-FFF2-40B4-BE49-F238E27FC236}">
                <a16:creationId xmlns:a16="http://schemas.microsoft.com/office/drawing/2014/main" id="{07EF0C78-6093-435F-BF61-762904F2BBA8}"/>
              </a:ext>
            </a:extLst>
          </p:cNvPr>
          <p:cNvPicPr/>
          <p:nvPr/>
        </p:nvPicPr>
        <p:blipFill>
          <a:blip r:embed="rId2"/>
          <a:stretch>
            <a:fillRect/>
          </a:stretch>
        </p:blipFill>
        <p:spPr>
          <a:xfrm>
            <a:off x="1295402" y="2484882"/>
            <a:ext cx="4090414" cy="2836926"/>
          </a:xfrm>
          <a:prstGeom prst="rect">
            <a:avLst/>
          </a:prstGeom>
        </p:spPr>
      </p:pic>
      <p:sp>
        <p:nvSpPr>
          <p:cNvPr id="10" name="文本框 9">
            <a:extLst>
              <a:ext uri="{FF2B5EF4-FFF2-40B4-BE49-F238E27FC236}">
                <a16:creationId xmlns:a16="http://schemas.microsoft.com/office/drawing/2014/main" id="{8FBA0DBC-8BA2-458C-98CD-DF403C6A85FD}"/>
              </a:ext>
            </a:extLst>
          </p:cNvPr>
          <p:cNvSpPr txBox="1"/>
          <p:nvPr/>
        </p:nvSpPr>
        <p:spPr>
          <a:xfrm>
            <a:off x="1595628" y="5440401"/>
            <a:ext cx="6117336" cy="369332"/>
          </a:xfrm>
          <a:prstGeom prst="rect">
            <a:avLst/>
          </a:prstGeom>
          <a:noFill/>
        </p:spPr>
        <p:txBody>
          <a:bodyPr wrap="square">
            <a:spAutoFit/>
          </a:bodyPr>
          <a:lstStyle/>
          <a:p>
            <a:r>
              <a:rPr lang="zh-CN" altLang="zh-CN" b="1" dirty="0">
                <a:effectLst/>
                <a:ea typeface="等线" panose="02010600030101010101" pitchFamily="2" charset="-122"/>
                <a:cs typeface="Times New Roman" panose="02020603050405020304" pitchFamily="18" charset="0"/>
              </a:rPr>
              <a:t>图</a:t>
            </a:r>
            <a:r>
              <a:rPr lang="en-US" altLang="zh-CN" b="1" dirty="0">
                <a:effectLst/>
                <a:ea typeface="等线" panose="02010600030101010101" pitchFamily="2" charset="-122"/>
                <a:cs typeface="Times New Roman" panose="02020603050405020304" pitchFamily="18" charset="0"/>
              </a:rPr>
              <a:t> 2</a:t>
            </a:r>
            <a:r>
              <a:rPr lang="zh-CN" altLang="zh-CN" b="1" dirty="0">
                <a:effectLst/>
                <a:ea typeface="等线" panose="02010600030101010101" pitchFamily="2" charset="-122"/>
                <a:cs typeface="Times New Roman" panose="02020603050405020304" pitchFamily="18" charset="0"/>
              </a:rPr>
              <a:t>：更新</a:t>
            </a:r>
            <a:r>
              <a:rPr lang="en-US" altLang="zh-CN" b="1" dirty="0">
                <a:effectLst/>
                <a:ea typeface="等线" panose="02010600030101010101" pitchFamily="2" charset="-122"/>
                <a:cs typeface="Times New Roman" panose="02020603050405020304" pitchFamily="18" charset="0"/>
              </a:rPr>
              <a:t> </a:t>
            </a:r>
            <a:r>
              <a:rPr lang="en-US" altLang="zh-CN" b="1" dirty="0" err="1">
                <a:effectLst/>
                <a:ea typeface="等线" panose="02010600030101010101" pitchFamily="2" charset="-122"/>
                <a:cs typeface="Times New Roman" panose="02020603050405020304" pitchFamily="18" charset="0"/>
              </a:rPr>
              <a:t>KVStore</a:t>
            </a:r>
            <a:r>
              <a:rPr lang="en-US" altLang="zh-CN" b="1" dirty="0">
                <a:effectLst/>
                <a:ea typeface="等线" panose="02010600030101010101" pitchFamily="2" charset="-122"/>
                <a:cs typeface="Times New Roman" panose="02020603050405020304" pitchFamily="18" charset="0"/>
              </a:rPr>
              <a:t> </a:t>
            </a:r>
            <a:r>
              <a:rPr lang="zh-CN" altLang="zh-CN" b="1" dirty="0">
                <a:effectLst/>
                <a:ea typeface="等线" panose="02010600030101010101" pitchFamily="2" charset="-122"/>
                <a:cs typeface="Times New Roman" panose="02020603050405020304" pitchFamily="18" charset="0"/>
              </a:rPr>
              <a:t>的第</a:t>
            </a:r>
            <a:r>
              <a:rPr lang="en-US" altLang="zh-CN" b="1" dirty="0">
                <a:effectLst/>
                <a:ea typeface="等线" panose="02010600030101010101" pitchFamily="2" charset="-122"/>
                <a:cs typeface="Times New Roman" panose="02020603050405020304" pitchFamily="18" charset="0"/>
              </a:rPr>
              <a:t> 1 </a:t>
            </a:r>
            <a:r>
              <a:rPr lang="zh-CN" altLang="zh-CN" b="1" dirty="0">
                <a:effectLst/>
                <a:ea typeface="等线" panose="02010600030101010101" pitchFamily="2" charset="-122"/>
                <a:cs typeface="Times New Roman" panose="02020603050405020304" pitchFamily="18" charset="0"/>
              </a:rPr>
              <a:t>阶段</a:t>
            </a:r>
            <a:endParaRPr lang="zh-CN" altLang="en-US" dirty="0"/>
          </a:p>
        </p:txBody>
      </p:sp>
      <p:sp>
        <p:nvSpPr>
          <p:cNvPr id="12" name="文本框 11">
            <a:extLst>
              <a:ext uri="{FF2B5EF4-FFF2-40B4-BE49-F238E27FC236}">
                <a16:creationId xmlns:a16="http://schemas.microsoft.com/office/drawing/2014/main" id="{CC77BB25-A4BD-4296-BA6F-38ECE2ADF058}"/>
              </a:ext>
            </a:extLst>
          </p:cNvPr>
          <p:cNvSpPr txBox="1"/>
          <p:nvPr/>
        </p:nvSpPr>
        <p:spPr>
          <a:xfrm>
            <a:off x="5554980" y="2690336"/>
            <a:ext cx="5628132" cy="1754326"/>
          </a:xfrm>
          <a:prstGeom prst="rect">
            <a:avLst/>
          </a:prstGeom>
          <a:noFill/>
        </p:spPr>
        <p:txBody>
          <a:bodyPr wrap="square">
            <a:spAutoFit/>
          </a:bodyPr>
          <a:lstStyle/>
          <a:p>
            <a:r>
              <a:rPr lang="en-US" altLang="zh-CN" sz="1800" dirty="0" err="1">
                <a:effectLst/>
                <a:latin typeface="等线" panose="02010600030101010101" pitchFamily="2" charset="-122"/>
                <a:cs typeface="Times New Roman" panose="02020603050405020304" pitchFamily="18" charset="0"/>
              </a:rPr>
              <a:t>KVStore</a:t>
            </a:r>
            <a:r>
              <a:rPr lang="en-US" altLang="zh-CN" sz="1800" dirty="0">
                <a:effectLst/>
                <a:latin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的仲裁协议，如果一个分片丢失了三个副本中的两个，它就会变得不可用。</a:t>
            </a:r>
            <a:endParaRPr lang="en-US" altLang="zh-CN" sz="1800" dirty="0">
              <a:effectLst/>
              <a:ea typeface="等线" panose="02010600030101010101" pitchFamily="2" charset="-122"/>
              <a:cs typeface="Times New Roman" panose="02020603050405020304" pitchFamily="18" charset="0"/>
            </a:endParaRPr>
          </a:p>
          <a:p>
            <a:endParaRPr lang="en-US" altLang="zh-CN" sz="1800" dirty="0">
              <a:effectLst/>
              <a:ea typeface="等线" panose="02010600030101010101" pitchFamily="2" charset="-122"/>
              <a:cs typeface="Times New Roman" panose="02020603050405020304" pitchFamily="18" charset="0"/>
            </a:endParaRPr>
          </a:p>
          <a:p>
            <a:r>
              <a:rPr lang="en-US" altLang="zh-CN" sz="1800" dirty="0">
                <a:effectLst/>
                <a:latin typeface="等线" panose="02010600030101010101" pitchFamily="2" charset="-122"/>
                <a:cs typeface="Times New Roman" panose="02020603050405020304" pitchFamily="18" charset="0"/>
              </a:rPr>
              <a:t>1</a:t>
            </a:r>
            <a:r>
              <a:rPr lang="zh-CN" altLang="zh-CN" sz="1800" dirty="0">
                <a:effectLst/>
                <a:ea typeface="等线" panose="02010600030101010101" pitchFamily="2" charset="-122"/>
                <a:cs typeface="Times New Roman" panose="02020603050405020304" pitchFamily="18" charset="0"/>
              </a:rPr>
              <a:t>）更新</a:t>
            </a:r>
            <a:r>
              <a:rPr lang="en-US" altLang="zh-CN" sz="1800" dirty="0">
                <a:effectLst/>
                <a:ea typeface="等线" panose="02010600030101010101" pitchFamily="2" charset="-122"/>
                <a:cs typeface="Times New Roman" panose="02020603050405020304" pitchFamily="18" charset="0"/>
              </a:rPr>
              <a:t> </a:t>
            </a:r>
            <a:r>
              <a:rPr lang="en-US" altLang="zh-CN" sz="1800" dirty="0" err="1">
                <a:effectLst/>
                <a:ea typeface="等线" panose="02010600030101010101" pitchFamily="2" charset="-122"/>
                <a:cs typeface="Times New Roman" panose="02020603050405020304" pitchFamily="18" charset="0"/>
              </a:rPr>
              <a:t>JobX</a:t>
            </a:r>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的三个任务</a:t>
            </a:r>
            <a:endParaRPr lang="en-US" altLang="zh-CN" sz="1800" dirty="0">
              <a:effectLst/>
              <a:ea typeface="等线" panose="02010600030101010101" pitchFamily="2" charset="-122"/>
              <a:cs typeface="Times New Roman" panose="02020603050405020304" pitchFamily="18" charset="0"/>
            </a:endParaRPr>
          </a:p>
          <a:p>
            <a:endParaRPr lang="en-US" altLang="zh-CN" dirty="0">
              <a:ea typeface="等线" panose="02010600030101010101" pitchFamily="2" charset="-122"/>
              <a:cs typeface="Times New Roman" panose="02020603050405020304" pitchFamily="18" charset="0"/>
            </a:endParaRPr>
          </a:p>
          <a:p>
            <a:r>
              <a:rPr lang="en-US" altLang="zh-CN" sz="1800" dirty="0">
                <a:effectLst/>
                <a:latin typeface="等线" panose="02010600030101010101" pitchFamily="2" charset="-122"/>
                <a:cs typeface="Times New Roman" panose="02020603050405020304" pitchFamily="18" charset="0"/>
              </a:rPr>
              <a:t>2</a:t>
            </a:r>
            <a:r>
              <a:rPr lang="zh-CN" altLang="zh-CN" sz="1800" dirty="0">
                <a:effectLst/>
                <a:ea typeface="等线" panose="02010600030101010101" pitchFamily="2" charset="-122"/>
                <a:cs typeface="Times New Roman" panose="02020603050405020304" pitchFamily="18" charset="0"/>
              </a:rPr>
              <a:t>）更新</a:t>
            </a:r>
            <a:r>
              <a:rPr lang="en-US" altLang="zh-CN" sz="1800" dirty="0">
                <a:effectLst/>
                <a:ea typeface="等线" panose="02010600030101010101" pitchFamily="2" charset="-122"/>
                <a:cs typeface="Times New Roman" panose="02020603050405020304" pitchFamily="18" charset="0"/>
              </a:rPr>
              <a:t> </a:t>
            </a:r>
            <a:r>
              <a:rPr lang="en-US" altLang="zh-CN" sz="1800" dirty="0" err="1">
                <a:effectLst/>
                <a:ea typeface="等线" panose="02010600030101010101" pitchFamily="2" charset="-122"/>
                <a:cs typeface="Times New Roman" panose="02020603050405020304" pitchFamily="18" charset="0"/>
              </a:rPr>
              <a:t>JobX</a:t>
            </a:r>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的其余三个任务和</a:t>
            </a:r>
            <a:r>
              <a:rPr lang="en-US" altLang="zh-CN" sz="1800" dirty="0">
                <a:effectLst/>
                <a:ea typeface="等线" panose="02010600030101010101" pitchFamily="2" charset="-122"/>
                <a:cs typeface="Times New Roman" panose="02020603050405020304" pitchFamily="18" charset="0"/>
              </a:rPr>
              <a:t> </a:t>
            </a:r>
            <a:r>
              <a:rPr lang="en-US" altLang="zh-CN" sz="1800" dirty="0" err="1">
                <a:effectLst/>
                <a:ea typeface="等线" panose="02010600030101010101" pitchFamily="2" charset="-122"/>
                <a:cs typeface="Times New Roman" panose="02020603050405020304" pitchFamily="18" charset="0"/>
              </a:rPr>
              <a:t>JobY</a:t>
            </a:r>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的所有六个任务</a:t>
            </a:r>
            <a:endParaRPr lang="zh-CN" altLang="en-US" dirty="0"/>
          </a:p>
        </p:txBody>
      </p:sp>
    </p:spTree>
    <p:extLst>
      <p:ext uri="{BB962C8B-B14F-4D97-AF65-F5344CB8AC3E}">
        <p14:creationId xmlns:p14="http://schemas.microsoft.com/office/powerpoint/2010/main" val="286536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1219199" cy="581492"/>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marL="457200" indent="-457200">
              <a:buAutoNum type="arabicPeriod"/>
            </a:pPr>
            <a:r>
              <a:rPr lang="en-US" altLang="zh-CN" dirty="0">
                <a:solidFill>
                  <a:schemeClr val="tx1"/>
                </a:solidFill>
              </a:rPr>
              <a:t>Meta</a:t>
            </a:r>
            <a:r>
              <a:rPr lang="zh-CN" altLang="en-US" dirty="0">
                <a:solidFill>
                  <a:schemeClr val="tx1"/>
                </a:solidFill>
              </a:rPr>
              <a:t>软件部署概述</a:t>
            </a:r>
            <a:endParaRPr lang="en-US" altLang="zh-CN" dirty="0">
              <a:solidFill>
                <a:schemeClr val="tx1"/>
              </a:solidFill>
            </a:endParaRPr>
          </a:p>
          <a:p>
            <a:pPr marL="457200" indent="-457200">
              <a:buAutoNum type="arabicPeriod"/>
            </a:pPr>
            <a:r>
              <a:rPr lang="zh-CN" altLang="en-US" dirty="0"/>
              <a:t>部署生态系统</a:t>
            </a:r>
            <a:endParaRPr lang="en-US" altLang="zh-CN" dirty="0"/>
          </a:p>
          <a:p>
            <a:pPr marL="457200" indent="-457200">
              <a:buAutoNum type="arabicPeriod"/>
            </a:pPr>
            <a:r>
              <a:rPr lang="zh-CN" altLang="en-US" dirty="0">
                <a:solidFill>
                  <a:srgbClr val="FF0000"/>
                </a:solidFill>
              </a:rPr>
              <a:t>安全就地更新</a:t>
            </a:r>
            <a:endParaRPr lang="en-US" altLang="zh-CN" dirty="0">
              <a:solidFill>
                <a:srgbClr val="FF0000"/>
              </a:solidFill>
            </a:endParaRPr>
          </a:p>
          <a:p>
            <a:pPr marL="457200" indent="-457200">
              <a:buAutoNum type="arabicPeriod"/>
            </a:pPr>
            <a:r>
              <a:rPr lang="zh-CN" altLang="en-US" dirty="0"/>
              <a:t>生产评估</a:t>
            </a:r>
            <a:endParaRPr lang="en-US" altLang="zh-CN" dirty="0"/>
          </a:p>
          <a:p>
            <a:pPr marL="457200" indent="-457200">
              <a:buAutoNum type="arabicPeriod"/>
            </a:pPr>
            <a:r>
              <a:rPr lang="zh-CN" altLang="en-US" dirty="0"/>
              <a:t>结论</a:t>
            </a:r>
          </a:p>
        </p:txBody>
      </p:sp>
    </p:spTree>
    <p:extLst>
      <p:ext uri="{BB962C8B-B14F-4D97-AF65-F5344CB8AC3E}">
        <p14:creationId xmlns:p14="http://schemas.microsoft.com/office/powerpoint/2010/main" val="291926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7656576" cy="581492"/>
          </a:xfrm>
        </p:spPr>
        <p:txBody>
          <a:bodyPr>
            <a:normAutofit fontScale="90000"/>
          </a:bodyPr>
          <a:lstStyle/>
          <a:p>
            <a:r>
              <a:rPr lang="en-US" altLang="zh-CN" dirty="0"/>
              <a:t>Mirroring Update vs In-place Update</a:t>
            </a:r>
            <a:endParaRPr lang="zh-CN" altLang="en-US" dirty="0"/>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marL="0" indent="0">
              <a:buNone/>
            </a:pPr>
            <a:r>
              <a:rPr lang="en-US" altLang="zh-CN" dirty="0"/>
              <a:t>Mirroring update: Deploy new version to a copy</a:t>
            </a:r>
          </a:p>
          <a:p>
            <a:pPr marL="0" indent="0">
              <a:buNone/>
            </a:pPr>
            <a:r>
              <a:rPr lang="en-US" altLang="zh-CN" dirty="0"/>
              <a:t>	Pros: Can quickly rollback if things went wrong</a:t>
            </a:r>
          </a:p>
          <a:p>
            <a:pPr marL="0" indent="0">
              <a:buNone/>
            </a:pPr>
            <a:r>
              <a:rPr lang="en-US" altLang="zh-CN" dirty="0"/>
              <a:t>	Cons: Double the cost; need data copy</a:t>
            </a:r>
          </a:p>
          <a:p>
            <a:pPr marL="0" indent="0">
              <a:buNone/>
            </a:pPr>
            <a:r>
              <a:rPr lang="en-US" altLang="zh-CN" dirty="0"/>
              <a:t>					Redirect user traffic gradually</a:t>
            </a:r>
          </a:p>
        </p:txBody>
      </p:sp>
      <p:pic>
        <p:nvPicPr>
          <p:cNvPr id="5" name="图片 4">
            <a:extLst>
              <a:ext uri="{FF2B5EF4-FFF2-40B4-BE49-F238E27FC236}">
                <a16:creationId xmlns:a16="http://schemas.microsoft.com/office/drawing/2014/main" id="{B217E4FD-A733-4856-BBB4-5E8BA9BC5B74}"/>
              </a:ext>
            </a:extLst>
          </p:cNvPr>
          <p:cNvPicPr>
            <a:picLocks noChangeAspect="1"/>
          </p:cNvPicPr>
          <p:nvPr/>
        </p:nvPicPr>
        <p:blipFill>
          <a:blip r:embed="rId2"/>
          <a:stretch>
            <a:fillRect/>
          </a:stretch>
        </p:blipFill>
        <p:spPr>
          <a:xfrm>
            <a:off x="2856542" y="4514797"/>
            <a:ext cx="4534293" cy="1211685"/>
          </a:xfrm>
          <a:prstGeom prst="rect">
            <a:avLst/>
          </a:prstGeom>
        </p:spPr>
      </p:pic>
    </p:spTree>
    <p:extLst>
      <p:ext uri="{BB962C8B-B14F-4D97-AF65-F5344CB8AC3E}">
        <p14:creationId xmlns:p14="http://schemas.microsoft.com/office/powerpoint/2010/main" val="261191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7656576" cy="581492"/>
          </a:xfrm>
        </p:spPr>
        <p:txBody>
          <a:bodyPr>
            <a:normAutofit fontScale="90000"/>
          </a:bodyPr>
          <a:lstStyle/>
          <a:p>
            <a:r>
              <a:rPr lang="en-US" altLang="zh-CN" dirty="0"/>
              <a:t>Mirroring Update vs In-place Update</a:t>
            </a:r>
            <a:endParaRPr lang="zh-CN" altLang="en-US" dirty="0"/>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marL="0" indent="0">
              <a:buNone/>
            </a:pPr>
            <a:r>
              <a:rPr lang="en-US" altLang="zh-CN" dirty="0"/>
              <a:t>In-place update: Reboot task with a new image</a:t>
            </a:r>
          </a:p>
          <a:p>
            <a:pPr marL="0" indent="0">
              <a:buNone/>
            </a:pPr>
            <a:r>
              <a:rPr lang="en-US" altLang="zh-CN" dirty="0"/>
              <a:t>	Pros: Low cost; no need to copy data</a:t>
            </a:r>
          </a:p>
          <a:p>
            <a:pPr marL="0" indent="0">
              <a:buNone/>
            </a:pPr>
            <a:r>
              <a:rPr lang="en-US" altLang="zh-CN" dirty="0"/>
              <a:t>	Cons: More safety concerns</a:t>
            </a:r>
          </a:p>
          <a:p>
            <a:pPr marL="0" indent="0">
              <a:buNone/>
            </a:pPr>
            <a:r>
              <a:rPr lang="en-US" altLang="zh-CN" dirty="0"/>
              <a:t>	Meta adopts in-place updates for its low cost</a:t>
            </a:r>
          </a:p>
          <a:p>
            <a:pPr marL="0" indent="0">
              <a:buNone/>
            </a:pPr>
            <a:r>
              <a:rPr lang="en-US" altLang="zh-CN" dirty="0"/>
              <a:t>	</a:t>
            </a:r>
            <a:r>
              <a:rPr lang="en-US" altLang="zh-CN" dirty="0">
                <a:solidFill>
                  <a:srgbClr val="C00000"/>
                </a:solidFill>
              </a:rPr>
              <a:t>It requires better support from cluster manager for safety.</a:t>
            </a:r>
          </a:p>
        </p:txBody>
      </p:sp>
      <p:pic>
        <p:nvPicPr>
          <p:cNvPr id="6" name="图片 5">
            <a:extLst>
              <a:ext uri="{FF2B5EF4-FFF2-40B4-BE49-F238E27FC236}">
                <a16:creationId xmlns:a16="http://schemas.microsoft.com/office/drawing/2014/main" id="{A06EB2D7-31B2-45EC-AEC0-8CC4A4F82032}"/>
              </a:ext>
            </a:extLst>
          </p:cNvPr>
          <p:cNvPicPr>
            <a:picLocks noChangeAspect="1"/>
          </p:cNvPicPr>
          <p:nvPr/>
        </p:nvPicPr>
        <p:blipFill>
          <a:blip r:embed="rId2"/>
          <a:stretch>
            <a:fillRect/>
          </a:stretch>
        </p:blipFill>
        <p:spPr>
          <a:xfrm>
            <a:off x="3477673" y="5208355"/>
            <a:ext cx="2164268" cy="655377"/>
          </a:xfrm>
          <a:prstGeom prst="rect">
            <a:avLst/>
          </a:prstGeom>
        </p:spPr>
      </p:pic>
    </p:spTree>
    <p:extLst>
      <p:ext uri="{BB962C8B-B14F-4D97-AF65-F5344CB8AC3E}">
        <p14:creationId xmlns:p14="http://schemas.microsoft.com/office/powerpoint/2010/main" val="837398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4800599" cy="581492"/>
          </a:xfrm>
        </p:spPr>
        <p:txBody>
          <a:bodyPr>
            <a:normAutofit fontScale="90000"/>
          </a:bodyPr>
          <a:lstStyle/>
          <a:p>
            <a:r>
              <a:rPr lang="en-US" altLang="zh-CN" dirty="0"/>
              <a:t>Pluggable </a:t>
            </a:r>
            <a:r>
              <a:rPr lang="en-US" altLang="zh-CN" dirty="0" err="1"/>
              <a:t>TaskControl</a:t>
            </a:r>
            <a:endParaRPr lang="zh-CN" altLang="en-US" dirty="0"/>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marL="0" indent="0">
              <a:buNone/>
            </a:pPr>
            <a:r>
              <a:rPr lang="en-US" altLang="zh-CN" dirty="0">
                <a:solidFill>
                  <a:schemeClr val="tx1"/>
                </a:solidFill>
              </a:rPr>
              <a:t>Some services have constraints about updating tasks</a:t>
            </a:r>
          </a:p>
          <a:p>
            <a:pPr marL="0" indent="0">
              <a:buNone/>
            </a:pPr>
            <a:r>
              <a:rPr lang="en-US" altLang="zh-CN" dirty="0">
                <a:solidFill>
                  <a:schemeClr val="tx1"/>
                </a:solidFill>
              </a:rPr>
              <a:t>	E.g., no shard should lose two replicas simultaneously</a:t>
            </a:r>
          </a:p>
          <a:p>
            <a:pPr marL="0" indent="0">
              <a:buNone/>
            </a:pPr>
            <a:endParaRPr lang="en-US" altLang="zh-CN" dirty="0">
              <a:solidFill>
                <a:schemeClr val="tx1"/>
              </a:solidFill>
            </a:endParaRPr>
          </a:p>
          <a:p>
            <a:pPr marL="0" indent="0">
              <a:buNone/>
            </a:pPr>
            <a:r>
              <a:rPr lang="en-US" altLang="zh-CN" dirty="0">
                <a:solidFill>
                  <a:schemeClr val="tx1"/>
                </a:solidFill>
              </a:rPr>
              <a:t>Problem: Who Should implement such policies?</a:t>
            </a:r>
          </a:p>
          <a:p>
            <a:pPr marL="0" indent="0">
              <a:buNone/>
            </a:pPr>
            <a:endParaRPr lang="en-US" altLang="zh-CN" dirty="0">
              <a:solidFill>
                <a:schemeClr val="tx1"/>
              </a:solidFill>
            </a:endParaRPr>
          </a:p>
          <a:p>
            <a:pPr marL="0" indent="0">
              <a:buNone/>
            </a:pPr>
            <a:r>
              <a:rPr lang="en-US" altLang="zh-CN" dirty="0">
                <a:solidFill>
                  <a:schemeClr val="tx1"/>
                </a:solidFill>
              </a:rPr>
              <a:t>Solution: </a:t>
            </a:r>
            <a:r>
              <a:rPr lang="en-US" altLang="zh-CN" dirty="0"/>
              <a:t>Pluggable </a:t>
            </a:r>
            <a:r>
              <a:rPr lang="en-US" altLang="zh-CN" dirty="0" err="1"/>
              <a:t>TaskControl</a:t>
            </a:r>
            <a:endParaRPr lang="en-US" altLang="zh-CN" dirty="0">
              <a:solidFill>
                <a:schemeClr val="tx1"/>
              </a:solidFill>
            </a:endParaRPr>
          </a:p>
        </p:txBody>
      </p:sp>
    </p:spTree>
    <p:extLst>
      <p:ext uri="{BB962C8B-B14F-4D97-AF65-F5344CB8AC3E}">
        <p14:creationId xmlns:p14="http://schemas.microsoft.com/office/powerpoint/2010/main" val="1021108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4800599" cy="581492"/>
          </a:xfrm>
        </p:spPr>
        <p:txBody>
          <a:bodyPr>
            <a:normAutofit fontScale="90000"/>
          </a:bodyPr>
          <a:lstStyle/>
          <a:p>
            <a:r>
              <a:rPr lang="en-US" altLang="zh-CN" dirty="0"/>
              <a:t>Pluggable </a:t>
            </a:r>
            <a:r>
              <a:rPr lang="en-US" altLang="zh-CN" dirty="0" err="1"/>
              <a:t>TaskControl</a:t>
            </a:r>
            <a:endParaRPr lang="zh-CN" altLang="en-US" dirty="0"/>
          </a:p>
        </p:txBody>
      </p:sp>
      <p:pic>
        <p:nvPicPr>
          <p:cNvPr id="5" name="内容占位符 4">
            <a:extLst>
              <a:ext uri="{FF2B5EF4-FFF2-40B4-BE49-F238E27FC236}">
                <a16:creationId xmlns:a16="http://schemas.microsoft.com/office/drawing/2014/main" id="{DFF7EFF7-157A-45A2-BFE1-DCC8A08F8944}"/>
              </a:ext>
            </a:extLst>
          </p:cNvPr>
          <p:cNvPicPr>
            <a:picLocks noGrp="1" noChangeAspect="1"/>
          </p:cNvPicPr>
          <p:nvPr>
            <p:ph idx="1"/>
          </p:nvPr>
        </p:nvPicPr>
        <p:blipFill>
          <a:blip r:embed="rId2"/>
          <a:stretch>
            <a:fillRect/>
          </a:stretch>
        </p:blipFill>
        <p:spPr>
          <a:xfrm>
            <a:off x="1295401" y="2642734"/>
            <a:ext cx="5974598" cy="3147333"/>
          </a:xfrm>
        </p:spPr>
      </p:pic>
      <p:pic>
        <p:nvPicPr>
          <p:cNvPr id="7" name="图片 6">
            <a:extLst>
              <a:ext uri="{FF2B5EF4-FFF2-40B4-BE49-F238E27FC236}">
                <a16:creationId xmlns:a16="http://schemas.microsoft.com/office/drawing/2014/main" id="{9349EEED-1B9E-478B-AF6F-286D00727E63}"/>
              </a:ext>
            </a:extLst>
          </p:cNvPr>
          <p:cNvPicPr>
            <a:picLocks noChangeAspect="1"/>
          </p:cNvPicPr>
          <p:nvPr/>
        </p:nvPicPr>
        <p:blipFill>
          <a:blip r:embed="rId3"/>
          <a:stretch>
            <a:fillRect/>
          </a:stretch>
        </p:blipFill>
        <p:spPr>
          <a:xfrm>
            <a:off x="3428959" y="2737826"/>
            <a:ext cx="944962" cy="906859"/>
          </a:xfrm>
          <a:prstGeom prst="rect">
            <a:avLst/>
          </a:prstGeom>
        </p:spPr>
      </p:pic>
      <p:pic>
        <p:nvPicPr>
          <p:cNvPr id="9" name="图片 8">
            <a:extLst>
              <a:ext uri="{FF2B5EF4-FFF2-40B4-BE49-F238E27FC236}">
                <a16:creationId xmlns:a16="http://schemas.microsoft.com/office/drawing/2014/main" id="{88B4A4A2-D0BE-46F2-BDED-FEE8D30DFB1B}"/>
              </a:ext>
            </a:extLst>
          </p:cNvPr>
          <p:cNvPicPr>
            <a:picLocks noChangeAspect="1"/>
          </p:cNvPicPr>
          <p:nvPr/>
        </p:nvPicPr>
        <p:blipFill>
          <a:blip r:embed="rId4"/>
          <a:stretch>
            <a:fillRect/>
          </a:stretch>
        </p:blipFill>
        <p:spPr>
          <a:xfrm>
            <a:off x="3695700" y="3644685"/>
            <a:ext cx="899238" cy="655377"/>
          </a:xfrm>
          <a:prstGeom prst="rect">
            <a:avLst/>
          </a:prstGeom>
        </p:spPr>
      </p:pic>
      <p:pic>
        <p:nvPicPr>
          <p:cNvPr id="11" name="图片 10">
            <a:extLst>
              <a:ext uri="{FF2B5EF4-FFF2-40B4-BE49-F238E27FC236}">
                <a16:creationId xmlns:a16="http://schemas.microsoft.com/office/drawing/2014/main" id="{8ECCD003-F8BB-446C-B18F-87CD661E4F24}"/>
              </a:ext>
            </a:extLst>
          </p:cNvPr>
          <p:cNvPicPr>
            <a:picLocks noChangeAspect="1"/>
          </p:cNvPicPr>
          <p:nvPr/>
        </p:nvPicPr>
        <p:blipFill>
          <a:blip r:embed="rId5"/>
          <a:stretch>
            <a:fillRect/>
          </a:stretch>
        </p:blipFill>
        <p:spPr>
          <a:xfrm>
            <a:off x="4550072" y="3633253"/>
            <a:ext cx="845893" cy="678239"/>
          </a:xfrm>
          <a:prstGeom prst="rect">
            <a:avLst/>
          </a:prstGeom>
        </p:spPr>
      </p:pic>
      <p:pic>
        <p:nvPicPr>
          <p:cNvPr id="13" name="图片 12">
            <a:extLst>
              <a:ext uri="{FF2B5EF4-FFF2-40B4-BE49-F238E27FC236}">
                <a16:creationId xmlns:a16="http://schemas.microsoft.com/office/drawing/2014/main" id="{22026E42-F6B3-48BF-9892-7156AEC39F49}"/>
              </a:ext>
            </a:extLst>
          </p:cNvPr>
          <p:cNvPicPr>
            <a:picLocks noChangeAspect="1"/>
          </p:cNvPicPr>
          <p:nvPr/>
        </p:nvPicPr>
        <p:blipFill>
          <a:blip r:embed="rId6"/>
          <a:stretch>
            <a:fillRect/>
          </a:stretch>
        </p:blipFill>
        <p:spPr>
          <a:xfrm>
            <a:off x="5395965" y="3633253"/>
            <a:ext cx="899238" cy="1097375"/>
          </a:xfrm>
          <a:prstGeom prst="rect">
            <a:avLst/>
          </a:prstGeom>
        </p:spPr>
      </p:pic>
      <p:pic>
        <p:nvPicPr>
          <p:cNvPr id="15" name="图片 14">
            <a:extLst>
              <a:ext uri="{FF2B5EF4-FFF2-40B4-BE49-F238E27FC236}">
                <a16:creationId xmlns:a16="http://schemas.microsoft.com/office/drawing/2014/main" id="{1836CDE7-4D81-4060-8DE1-6CD72F0B83A5}"/>
              </a:ext>
            </a:extLst>
          </p:cNvPr>
          <p:cNvPicPr>
            <a:picLocks noChangeAspect="1"/>
          </p:cNvPicPr>
          <p:nvPr/>
        </p:nvPicPr>
        <p:blipFill>
          <a:blip r:embed="rId7"/>
          <a:stretch>
            <a:fillRect/>
          </a:stretch>
        </p:blipFill>
        <p:spPr>
          <a:xfrm>
            <a:off x="6312073" y="3633253"/>
            <a:ext cx="983065" cy="655377"/>
          </a:xfrm>
          <a:prstGeom prst="rect">
            <a:avLst/>
          </a:prstGeom>
        </p:spPr>
      </p:pic>
    </p:spTree>
    <p:extLst>
      <p:ext uri="{BB962C8B-B14F-4D97-AF65-F5344CB8AC3E}">
        <p14:creationId xmlns:p14="http://schemas.microsoft.com/office/powerpoint/2010/main" val="14904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4800599" cy="581492"/>
          </a:xfrm>
        </p:spPr>
        <p:txBody>
          <a:bodyPr>
            <a:normAutofit fontScale="90000"/>
          </a:bodyPr>
          <a:lstStyle/>
          <a:p>
            <a:r>
              <a:rPr lang="en-US" altLang="zh-CN" dirty="0"/>
              <a:t>Pluggable </a:t>
            </a:r>
            <a:r>
              <a:rPr lang="en-US" altLang="zh-CN" dirty="0" err="1"/>
              <a:t>TaskControl</a:t>
            </a:r>
            <a:endParaRPr lang="zh-CN" altLang="en-US" dirty="0"/>
          </a:p>
        </p:txBody>
      </p:sp>
      <p:pic>
        <p:nvPicPr>
          <p:cNvPr id="5" name="内容占位符 4">
            <a:extLst>
              <a:ext uri="{FF2B5EF4-FFF2-40B4-BE49-F238E27FC236}">
                <a16:creationId xmlns:a16="http://schemas.microsoft.com/office/drawing/2014/main" id="{DFF7EFF7-157A-45A2-BFE1-DCC8A08F8944}"/>
              </a:ext>
            </a:extLst>
          </p:cNvPr>
          <p:cNvPicPr>
            <a:picLocks noGrp="1" noChangeAspect="1"/>
          </p:cNvPicPr>
          <p:nvPr>
            <p:ph idx="1"/>
          </p:nvPr>
        </p:nvPicPr>
        <p:blipFill>
          <a:blip r:embed="rId2"/>
          <a:stretch>
            <a:fillRect/>
          </a:stretch>
        </p:blipFill>
        <p:spPr>
          <a:xfrm>
            <a:off x="1295401" y="2642734"/>
            <a:ext cx="5974598" cy="3147333"/>
          </a:xfrm>
        </p:spPr>
      </p:pic>
      <p:sp>
        <p:nvSpPr>
          <p:cNvPr id="4" name="文本框 3">
            <a:extLst>
              <a:ext uri="{FF2B5EF4-FFF2-40B4-BE49-F238E27FC236}">
                <a16:creationId xmlns:a16="http://schemas.microsoft.com/office/drawing/2014/main" id="{A55AE472-DE99-4FAE-8B8F-B92218AC0662}"/>
              </a:ext>
            </a:extLst>
          </p:cNvPr>
          <p:cNvSpPr txBox="1"/>
          <p:nvPr/>
        </p:nvSpPr>
        <p:spPr>
          <a:xfrm>
            <a:off x="4059936" y="2715768"/>
            <a:ext cx="2734056" cy="400110"/>
          </a:xfrm>
          <a:prstGeom prst="rect">
            <a:avLst/>
          </a:prstGeom>
          <a:noFill/>
        </p:spPr>
        <p:txBody>
          <a:bodyPr wrap="square" rtlCol="0">
            <a:spAutoFit/>
          </a:bodyPr>
          <a:lstStyle/>
          <a:p>
            <a:r>
              <a:rPr lang="en-US" altLang="zh-CN" sz="2000" dirty="0"/>
              <a:t>Orchestrates deployment</a:t>
            </a:r>
            <a:endParaRPr lang="zh-CN" altLang="en-US" sz="2000" dirty="0"/>
          </a:p>
        </p:txBody>
      </p:sp>
      <p:sp>
        <p:nvSpPr>
          <p:cNvPr id="6" name="文本框 5">
            <a:extLst>
              <a:ext uri="{FF2B5EF4-FFF2-40B4-BE49-F238E27FC236}">
                <a16:creationId xmlns:a16="http://schemas.microsoft.com/office/drawing/2014/main" id="{83F63101-D841-4635-9C06-054768A62BB2}"/>
              </a:ext>
            </a:extLst>
          </p:cNvPr>
          <p:cNvSpPr txBox="1"/>
          <p:nvPr/>
        </p:nvSpPr>
        <p:spPr>
          <a:xfrm>
            <a:off x="4059936" y="3429000"/>
            <a:ext cx="2679192" cy="400110"/>
          </a:xfrm>
          <a:prstGeom prst="rect">
            <a:avLst/>
          </a:prstGeom>
          <a:noFill/>
        </p:spPr>
        <p:txBody>
          <a:bodyPr wrap="square" rtlCol="0">
            <a:spAutoFit/>
          </a:bodyPr>
          <a:lstStyle/>
          <a:p>
            <a:r>
              <a:rPr lang="en-US" altLang="zh-CN" sz="2000" dirty="0"/>
              <a:t>Update tasks</a:t>
            </a:r>
            <a:endParaRPr lang="zh-CN" altLang="en-US" sz="2000" dirty="0"/>
          </a:p>
        </p:txBody>
      </p:sp>
      <p:sp>
        <p:nvSpPr>
          <p:cNvPr id="12" name="文本框 11">
            <a:extLst>
              <a:ext uri="{FF2B5EF4-FFF2-40B4-BE49-F238E27FC236}">
                <a16:creationId xmlns:a16="http://schemas.microsoft.com/office/drawing/2014/main" id="{814D1F62-543C-4A7E-AD25-D44820D523E7}"/>
              </a:ext>
            </a:extLst>
          </p:cNvPr>
          <p:cNvSpPr txBox="1"/>
          <p:nvPr/>
        </p:nvSpPr>
        <p:spPr>
          <a:xfrm>
            <a:off x="4059936" y="4130862"/>
            <a:ext cx="4133088" cy="400110"/>
          </a:xfrm>
          <a:prstGeom prst="rect">
            <a:avLst/>
          </a:prstGeom>
          <a:noFill/>
        </p:spPr>
        <p:txBody>
          <a:bodyPr wrap="square" rtlCol="0">
            <a:spAutoFit/>
          </a:bodyPr>
          <a:lstStyle/>
          <a:p>
            <a:r>
              <a:rPr lang="en-US" altLang="zh-CN" sz="2000" dirty="0"/>
              <a:t>Determines which tasks can be updated</a:t>
            </a:r>
            <a:endParaRPr lang="zh-CN" altLang="en-US" sz="2000" dirty="0"/>
          </a:p>
        </p:txBody>
      </p:sp>
    </p:spTree>
    <p:extLst>
      <p:ext uri="{BB962C8B-B14F-4D97-AF65-F5344CB8AC3E}">
        <p14:creationId xmlns:p14="http://schemas.microsoft.com/office/powerpoint/2010/main" val="2032375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1219199" cy="581492"/>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marL="457200" indent="-457200">
              <a:buAutoNum type="arabicPeriod"/>
            </a:pPr>
            <a:r>
              <a:rPr lang="en-US" altLang="zh-CN" dirty="0">
                <a:solidFill>
                  <a:schemeClr val="tx1"/>
                </a:solidFill>
              </a:rPr>
              <a:t>Meta</a:t>
            </a:r>
            <a:r>
              <a:rPr lang="zh-CN" altLang="en-US" dirty="0">
                <a:solidFill>
                  <a:schemeClr val="tx1"/>
                </a:solidFill>
              </a:rPr>
              <a:t>软件部署概述</a:t>
            </a:r>
            <a:endParaRPr lang="en-US" altLang="zh-CN" dirty="0">
              <a:solidFill>
                <a:schemeClr val="tx1"/>
              </a:solidFill>
            </a:endParaRPr>
          </a:p>
          <a:p>
            <a:pPr marL="457200" indent="-457200">
              <a:buAutoNum type="arabicPeriod"/>
            </a:pPr>
            <a:r>
              <a:rPr lang="zh-CN" altLang="en-US" dirty="0"/>
              <a:t>部署生态系统</a:t>
            </a:r>
            <a:endParaRPr lang="en-US" altLang="zh-CN" dirty="0"/>
          </a:p>
          <a:p>
            <a:pPr marL="457200" indent="-457200">
              <a:buAutoNum type="arabicPeriod"/>
            </a:pPr>
            <a:r>
              <a:rPr lang="zh-CN" altLang="en-US" dirty="0"/>
              <a:t>安全就地更新</a:t>
            </a:r>
            <a:endParaRPr lang="en-US" altLang="zh-CN" dirty="0"/>
          </a:p>
          <a:p>
            <a:pPr marL="457200" indent="-457200">
              <a:buAutoNum type="arabicPeriod"/>
            </a:pPr>
            <a:r>
              <a:rPr lang="zh-CN" altLang="en-US" dirty="0">
                <a:solidFill>
                  <a:srgbClr val="FF0000"/>
                </a:solidFill>
              </a:rPr>
              <a:t>生产评估</a:t>
            </a:r>
            <a:endParaRPr lang="en-US" altLang="zh-CN" dirty="0">
              <a:solidFill>
                <a:srgbClr val="FF0000"/>
              </a:solidFill>
            </a:endParaRPr>
          </a:p>
          <a:p>
            <a:pPr marL="457200" indent="-457200">
              <a:buAutoNum type="arabicPeriod"/>
            </a:pPr>
            <a:r>
              <a:rPr lang="zh-CN" altLang="en-US" dirty="0"/>
              <a:t>结论</a:t>
            </a:r>
          </a:p>
        </p:txBody>
      </p:sp>
    </p:spTree>
    <p:extLst>
      <p:ext uri="{BB962C8B-B14F-4D97-AF65-F5344CB8AC3E}">
        <p14:creationId xmlns:p14="http://schemas.microsoft.com/office/powerpoint/2010/main" val="272964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1219199" cy="581492"/>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marL="457200" indent="-457200">
              <a:buAutoNum type="arabicPeriod"/>
            </a:pPr>
            <a:r>
              <a:rPr lang="en-US" altLang="zh-CN" dirty="0">
                <a:solidFill>
                  <a:schemeClr val="tx1"/>
                </a:solidFill>
              </a:rPr>
              <a:t>Meta</a:t>
            </a:r>
            <a:r>
              <a:rPr lang="zh-CN" altLang="en-US" dirty="0">
                <a:solidFill>
                  <a:schemeClr val="tx1"/>
                </a:solidFill>
              </a:rPr>
              <a:t>软件部署概述</a:t>
            </a:r>
            <a:endParaRPr lang="en-US" altLang="zh-CN" dirty="0">
              <a:solidFill>
                <a:schemeClr val="tx1"/>
              </a:solidFill>
            </a:endParaRPr>
          </a:p>
          <a:p>
            <a:pPr marL="457200" indent="-457200">
              <a:buAutoNum type="arabicPeriod"/>
            </a:pPr>
            <a:r>
              <a:rPr lang="zh-CN" altLang="en-US" dirty="0"/>
              <a:t>部署生态系统</a:t>
            </a:r>
            <a:endParaRPr lang="en-US" altLang="zh-CN" dirty="0"/>
          </a:p>
          <a:p>
            <a:pPr marL="457200" indent="-457200">
              <a:buAutoNum type="arabicPeriod"/>
            </a:pPr>
            <a:r>
              <a:rPr lang="zh-CN" altLang="en-US" dirty="0"/>
              <a:t>安全就地更新</a:t>
            </a:r>
            <a:endParaRPr lang="en-US" altLang="zh-CN" dirty="0"/>
          </a:p>
          <a:p>
            <a:pPr marL="457200" indent="-457200">
              <a:buAutoNum type="arabicPeriod"/>
            </a:pPr>
            <a:r>
              <a:rPr lang="zh-CN" altLang="en-US" dirty="0"/>
              <a:t>生产评估</a:t>
            </a:r>
          </a:p>
          <a:p>
            <a:pPr marL="457200" indent="-457200">
              <a:buAutoNum type="arabicPeriod"/>
            </a:pPr>
            <a:r>
              <a:rPr lang="zh-CN" altLang="en-US" dirty="0"/>
              <a:t>结论</a:t>
            </a:r>
          </a:p>
        </p:txBody>
      </p:sp>
    </p:spTree>
    <p:extLst>
      <p:ext uri="{BB962C8B-B14F-4D97-AF65-F5344CB8AC3E}">
        <p14:creationId xmlns:p14="http://schemas.microsoft.com/office/powerpoint/2010/main" val="4169141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2378241" cy="581492"/>
          </a:xfrm>
        </p:spPr>
        <p:txBody>
          <a:bodyPr>
            <a:normAutofit fontScale="90000"/>
          </a:bodyPr>
          <a:lstStyle/>
          <a:p>
            <a:r>
              <a:rPr lang="zh-CN" altLang="en-US" dirty="0"/>
              <a:t>生产评估</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indent="0" algn="jus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在本节中，我们</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根据</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生产数据来</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回答以下问题：</a:t>
            </a:r>
          </a:p>
          <a:p>
            <a:pPr marL="342900" lvl="0" indent="-342900" algn="just">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Conveyor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实现全民覆盖了吗？</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开发人员信任全自动部署吗？</a:t>
            </a:r>
          </a:p>
          <a:p>
            <a:pPr marL="342900" lvl="0" indent="-342900" algn="just">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Conveyor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的部署安全机制有效吗？</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部署失败的频率如何？失败的原因是什么？</a:t>
            </a:r>
          </a:p>
          <a:p>
            <a:pPr marL="342900" lvl="0" indent="-342900" algn="jus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管道设置中观察到的模式是什么？管道设置的最佳实践建议是什么？</a:t>
            </a:r>
          </a:p>
        </p:txBody>
      </p:sp>
    </p:spTree>
    <p:extLst>
      <p:ext uri="{BB962C8B-B14F-4D97-AF65-F5344CB8AC3E}">
        <p14:creationId xmlns:p14="http://schemas.microsoft.com/office/powerpoint/2010/main" val="184713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2378241" cy="581492"/>
          </a:xfrm>
        </p:spPr>
        <p:txBody>
          <a:bodyPr>
            <a:normAutofit fontScale="90000"/>
          </a:bodyPr>
          <a:lstStyle/>
          <a:p>
            <a:r>
              <a:rPr lang="zh-CN" altLang="en-US" dirty="0"/>
              <a:t>生产评估</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indent="0" algn="just">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我们</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2023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4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5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月三周的数据研究了所有部署管道，总计超过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30,000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个管道。 我们将它们分为四类：</a:t>
            </a:r>
          </a:p>
          <a:p>
            <a:pPr marL="251460" indent="1524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常规服务：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24.4%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的管道通过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Twine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管理的容器部署传统的非机器学习服务。 此类别是与其他部署工具进行比较的主要点，因为这些工具可能不支持下面列出的其他类别。</a:t>
            </a:r>
          </a:p>
          <a:p>
            <a:pPr marL="251460" indent="1524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大型服务：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0.45%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的管道部署了最大的服务，消耗了我们队列总容量的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80%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，每个服务至少使用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7,700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台服务器。 这些大型服务是常规服务的子集。</a:t>
            </a:r>
          </a:p>
          <a:p>
            <a:pPr marL="251460" indent="1524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44.4%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的管道主要通过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Twine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部署</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51460" indent="15240" algn="just"/>
            <a:r>
              <a:rPr lang="zh-CN" altLang="zh-CN" sz="1800" dirty="0">
                <a:effectLst/>
                <a:ea typeface="等线" panose="02010600030101010101" pitchFamily="2" charset="-122"/>
                <a:cs typeface="Times New Roman" panose="02020603050405020304" pitchFamily="18" charset="0"/>
              </a:rPr>
              <a:t>其他管道：其余</a:t>
            </a:r>
            <a:r>
              <a:rPr lang="en-US" altLang="zh-CN" sz="1800" dirty="0">
                <a:effectLst/>
                <a:ea typeface="等线" panose="02010600030101010101" pitchFamily="2" charset="-122"/>
                <a:cs typeface="Times New Roman" panose="02020603050405020304" pitchFamily="18" charset="0"/>
              </a:rPr>
              <a:t> 31.1% </a:t>
            </a:r>
            <a:r>
              <a:rPr lang="zh-CN" altLang="zh-CN" sz="1800" dirty="0">
                <a:effectLst/>
                <a:ea typeface="等线" panose="02010600030101010101" pitchFamily="2" charset="-122"/>
                <a:cs typeface="Times New Roman" panose="02020603050405020304" pitchFamily="18" charset="0"/>
              </a:rPr>
              <a:t>的管道用于各种目的，例如运行测试而不执行实际部署。</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3418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2378241" cy="581492"/>
          </a:xfrm>
        </p:spPr>
        <p:txBody>
          <a:bodyPr>
            <a:normAutofit fontScale="90000"/>
          </a:bodyPr>
          <a:lstStyle/>
          <a:p>
            <a:r>
              <a:rPr lang="zh-CN" altLang="en-US" dirty="0"/>
              <a:t>生产评估</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Conveyor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实现全民覆盖了吗？</a:t>
            </a:r>
          </a:p>
          <a:p>
            <a:pPr indent="0" algn="just">
              <a:buNone/>
            </a:pPr>
            <a:endParaRPr lang="en-US" altLang="zh-CN" sz="1800" dirty="0">
              <a:effectLst/>
              <a:latin typeface="等线" panose="02010600030101010101" pitchFamily="2" charset="-122"/>
              <a:cs typeface="Times New Roman" panose="02020603050405020304" pitchFamily="18" charset="0"/>
            </a:endParaRPr>
          </a:p>
          <a:p>
            <a:pPr indent="0" algn="just">
              <a:buNone/>
            </a:pPr>
            <a:r>
              <a:rPr lang="zh-CN" altLang="zh-CN" sz="1800" dirty="0">
                <a:effectLst/>
                <a:ea typeface="等线" panose="02010600030101010101" pitchFamily="2" charset="-122"/>
                <a:cs typeface="Times New Roman" panose="02020603050405020304" pitchFamily="18" charset="0"/>
              </a:rPr>
              <a:t>采访数以万计的服务所有者来确定这个百分比是不切实际的。 相反，我们重点计算所有</a:t>
            </a:r>
            <a:r>
              <a:rPr lang="en-US" altLang="zh-CN" sz="1800" dirty="0">
                <a:effectLst/>
                <a:ea typeface="等线" panose="02010600030101010101" pitchFamily="2" charset="-122"/>
                <a:cs typeface="Times New Roman" panose="02020603050405020304" pitchFamily="18" charset="0"/>
              </a:rPr>
              <a:t> 195 </a:t>
            </a:r>
            <a:r>
              <a:rPr lang="zh-CN" altLang="zh-CN" sz="1800" dirty="0">
                <a:effectLst/>
                <a:ea typeface="等线" panose="02010600030101010101" pitchFamily="2" charset="-122"/>
                <a:cs typeface="Times New Roman" panose="02020603050405020304" pitchFamily="18" charset="0"/>
              </a:rPr>
              <a:t>个最大服务的覆盖范围。 这些服务往往很复杂，与其他服务相比，</a:t>
            </a:r>
            <a:r>
              <a:rPr lang="en-US" altLang="zh-CN" sz="1800" dirty="0">
                <a:effectLst/>
                <a:ea typeface="等线" panose="02010600030101010101" pitchFamily="2" charset="-122"/>
                <a:cs typeface="Times New Roman" panose="02020603050405020304" pitchFamily="18" charset="0"/>
              </a:rPr>
              <a:t>Conveyor </a:t>
            </a:r>
            <a:r>
              <a:rPr lang="zh-CN" altLang="zh-CN" sz="1800" dirty="0">
                <a:effectLst/>
                <a:ea typeface="等线" panose="02010600030101010101" pitchFamily="2" charset="-122"/>
                <a:cs typeface="Times New Roman" panose="02020603050405020304" pitchFamily="18" charset="0"/>
              </a:rPr>
              <a:t>的采用更具挑战性。</a:t>
            </a:r>
            <a:r>
              <a:rPr lang="en-US" altLang="zh-CN" sz="1800" dirty="0">
                <a:effectLst/>
                <a:latin typeface="等线" panose="02010600030101010101" pitchFamily="2" charset="-122"/>
                <a:cs typeface="Times New Roman" panose="02020603050405020304" pitchFamily="18" charset="0"/>
              </a:rPr>
              <a:t>Conveyor </a:t>
            </a:r>
            <a:r>
              <a:rPr lang="zh-CN" altLang="zh-CN" sz="1800" dirty="0">
                <a:effectLst/>
                <a:ea typeface="等线" panose="02010600030101010101" pitchFamily="2" charset="-122"/>
                <a:cs typeface="Times New Roman" panose="02020603050405020304" pitchFamily="18" charset="0"/>
              </a:rPr>
              <a:t>对这些大型服务实现了</a:t>
            </a:r>
            <a:r>
              <a:rPr lang="en-US" altLang="zh-CN" sz="1800" dirty="0">
                <a:effectLst/>
                <a:ea typeface="等线" panose="02010600030101010101" pitchFamily="2" charset="-122"/>
                <a:cs typeface="Times New Roman" panose="02020603050405020304" pitchFamily="18" charset="0"/>
              </a:rPr>
              <a:t> 100% </a:t>
            </a:r>
            <a:r>
              <a:rPr lang="zh-CN" altLang="zh-CN" sz="1800" dirty="0">
                <a:effectLst/>
                <a:ea typeface="等线" panose="02010600030101010101" pitchFamily="2" charset="-122"/>
                <a:cs typeface="Times New Roman" panose="02020603050405020304" pitchFamily="18" charset="0"/>
              </a:rPr>
              <a:t>的覆盖率，但有以下注意事项：</a:t>
            </a:r>
            <a:r>
              <a:rPr lang="en-US" altLang="zh-CN" sz="1800" dirty="0">
                <a:effectLst/>
                <a:ea typeface="等线" panose="02010600030101010101" pitchFamily="2" charset="-122"/>
                <a:cs typeface="Times New Roman" panose="02020603050405020304" pitchFamily="18" charset="0"/>
              </a:rPr>
              <a:t>1) </a:t>
            </a:r>
            <a:r>
              <a:rPr lang="zh-CN" altLang="zh-CN" sz="1800" dirty="0">
                <a:effectLst/>
                <a:ea typeface="等线" panose="02010600030101010101" pitchFamily="2" charset="-122"/>
                <a:cs typeface="Times New Roman" panose="02020603050405020304" pitchFamily="18" charset="0"/>
              </a:rPr>
              <a:t>其中之一是</a:t>
            </a:r>
            <a:r>
              <a:rPr lang="en-US" altLang="zh-CN" sz="1800" dirty="0">
                <a:effectLst/>
                <a:ea typeface="等线" panose="02010600030101010101" pitchFamily="2" charset="-122"/>
                <a:cs typeface="Times New Roman" panose="02020603050405020304" pitchFamily="18" charset="0"/>
              </a:rPr>
              <a:t> ML </a:t>
            </a:r>
            <a:r>
              <a:rPr lang="zh-CN" altLang="zh-CN" sz="1800" dirty="0">
                <a:effectLst/>
                <a:ea typeface="等线" panose="02010600030101010101" pitchFamily="2" charset="-122"/>
                <a:cs typeface="Times New Roman" panose="02020603050405020304" pitchFamily="18" charset="0"/>
              </a:rPr>
              <a:t>训练作业，在训练运行期间有意避免软件更新。</a:t>
            </a:r>
            <a:r>
              <a:rPr lang="en-US" altLang="zh-CN" sz="1800" dirty="0">
                <a:effectLst/>
                <a:ea typeface="等线" panose="02010600030101010101" pitchFamily="2" charset="-122"/>
                <a:cs typeface="Times New Roman" panose="02020603050405020304" pitchFamily="18" charset="0"/>
              </a:rPr>
              <a:t> 2) </a:t>
            </a:r>
            <a:r>
              <a:rPr lang="zh-CN" altLang="zh-CN" sz="1800" dirty="0">
                <a:effectLst/>
                <a:ea typeface="等线" panose="02010600030101010101" pitchFamily="2" charset="-122"/>
                <a:cs typeface="Times New Roman" panose="02020603050405020304" pitchFamily="18" charset="0"/>
              </a:rPr>
              <a:t>其中五个是短期实验服务，不需要自动化部署，因为它们不会部署到生产中。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96089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2378241" cy="581492"/>
          </a:xfrm>
        </p:spPr>
        <p:txBody>
          <a:bodyPr>
            <a:normAutofit fontScale="90000"/>
          </a:bodyPr>
          <a:lstStyle/>
          <a:p>
            <a:r>
              <a:rPr lang="zh-CN" altLang="en-US" dirty="0"/>
              <a:t>生产评估</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indent="0" algn="jus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开发人员信任全自动部署吗？</a:t>
            </a:r>
          </a:p>
          <a:p>
            <a:pPr indent="0" algn="just">
              <a:buNone/>
            </a:pPr>
            <a:endParaRPr lang="en-US" altLang="zh-CN" sz="1800" dirty="0">
              <a:effectLst/>
              <a:latin typeface="等线" panose="02010600030101010101" pitchFamily="2" charset="-122"/>
              <a:cs typeface="Times New Roman" panose="02020603050405020304" pitchFamily="18" charset="0"/>
            </a:endParaRPr>
          </a:p>
          <a:p>
            <a:pPr indent="26670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可以看出，常规服务中，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54.6%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采用持续部署，其中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96.5%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采用全自动部署，无需人工验证。 这些结果表明，通过测试、运行状况检查和错误版本的自动恢复提供的防护，开发人员会经常发布并信任完全自动化的部署。</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尽管只有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71.8%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的大型服务采用完全自动化部署，但考虑到它们是为数十亿用户提供服务的复杂且超大规模的服务，这已经表明了人们对部署自动化的高度信任。</a:t>
            </a:r>
          </a:p>
        </p:txBody>
      </p:sp>
      <p:pic>
        <p:nvPicPr>
          <p:cNvPr id="5" name="图片 4">
            <a:extLst>
              <a:ext uri="{FF2B5EF4-FFF2-40B4-BE49-F238E27FC236}">
                <a16:creationId xmlns:a16="http://schemas.microsoft.com/office/drawing/2014/main" id="{F77937B9-B04D-4CE4-B7D1-CE4E5D3D3073}"/>
              </a:ext>
            </a:extLst>
          </p:cNvPr>
          <p:cNvPicPr>
            <a:picLocks noChangeAspect="1"/>
          </p:cNvPicPr>
          <p:nvPr/>
        </p:nvPicPr>
        <p:blipFill>
          <a:blip r:embed="rId2"/>
          <a:stretch>
            <a:fillRect/>
          </a:stretch>
        </p:blipFill>
        <p:spPr>
          <a:xfrm>
            <a:off x="3790610" y="3082311"/>
            <a:ext cx="3231160" cy="1013548"/>
          </a:xfrm>
          <a:prstGeom prst="rect">
            <a:avLst/>
          </a:prstGeom>
        </p:spPr>
      </p:pic>
    </p:spTree>
    <p:extLst>
      <p:ext uri="{BB962C8B-B14F-4D97-AF65-F5344CB8AC3E}">
        <p14:creationId xmlns:p14="http://schemas.microsoft.com/office/powerpoint/2010/main" val="1887386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2378241" cy="581492"/>
          </a:xfrm>
        </p:spPr>
        <p:txBody>
          <a:bodyPr>
            <a:normAutofit fontScale="90000"/>
          </a:bodyPr>
          <a:lstStyle/>
          <a:p>
            <a:r>
              <a:rPr lang="zh-CN" altLang="en-US" dirty="0"/>
              <a:t>生产评估</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Conveyor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的部署安全机制有效吗？</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buNone/>
            </a:pP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indent="0" algn="just">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根据生产数据，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Conveyor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的部署安全机制是有效的。它依赖于自动化的测试和健康检查来及早发现发布失败，并减轻其不良影响。此外，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Conveyor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还实施了一系列技术，如移动目标健康检查，以在每个部署阶段后评估服务的健康状况。这些技术有助于确保部署的安全性。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5998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2378241" cy="581492"/>
          </a:xfrm>
        </p:spPr>
        <p:txBody>
          <a:bodyPr>
            <a:normAutofit fontScale="90000"/>
          </a:bodyPr>
          <a:lstStyle/>
          <a:p>
            <a:r>
              <a:rPr lang="zh-CN" altLang="en-US" dirty="0"/>
              <a:t>生产评估</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marL="0" lv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部署失败的频率如何？失败的原因是什么？</a:t>
            </a:r>
          </a:p>
          <a:p>
            <a:pPr indent="0" algn="just">
              <a:buNone/>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Conveyor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的生产评估中，部署失败的频率约为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5.4%</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。失败的原因主要包括早期部署阶段的问题，但这些问题往往对生产没有或只有很小的影响。具体来说，虽然大部分失败的部署在早期部署阶段被捕获，但它们仍然是高度可靠的，因为只有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0.92%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的完成部署需要开发人员手动回滚或修补。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74238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2378241" cy="581492"/>
          </a:xfrm>
        </p:spPr>
        <p:txBody>
          <a:bodyPr>
            <a:normAutofit fontScale="90000"/>
          </a:bodyPr>
          <a:lstStyle/>
          <a:p>
            <a:r>
              <a:rPr lang="zh-CN" altLang="en-US" dirty="0"/>
              <a:t>生产评估</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fontScale="92500"/>
          </a:bodyPr>
          <a:lstStyle/>
          <a:p>
            <a:pPr marL="0" lvl="0" indent="0" algn="just">
              <a:buNone/>
            </a:pPr>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管道设置中观察到的模式是什么？管道设置的最佳实践建议是什么？</a:t>
            </a:r>
            <a:endParaRPr lang="en-US" altLang="zh-CN" sz="1800" dirty="0">
              <a:effectLst/>
              <a:ea typeface="等线" panose="02010600030101010101" pitchFamily="2" charset="-122"/>
              <a:cs typeface="Times New Roman" panose="02020603050405020304" pitchFamily="18" charset="0"/>
            </a:endParaRPr>
          </a:p>
          <a:p>
            <a:pPr marL="0" lvl="0" indent="0" algn="just">
              <a:buNone/>
            </a:pP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lv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在管道设置中观察到的模式包括“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super linear”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single”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region-by-region”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single parallel”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misc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linear”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。这些模式在不同类型的服务中有不同的偏好，例如对于常规服务，简单的服务更倾向于使用“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single”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模式，而复杂的服务更倾向于使用“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super linear”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模式来平衡安全性和速度。大型服务采用各种“</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misc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模式，而机器学习模型主要使用“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super linear”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模式。其他类型的管道中，简单的服务更倾向于使用“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single”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模式，而复杂的服务更倾向于使用“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region-by-region”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模式来保证安全性。</a:t>
            </a:r>
          </a:p>
          <a:p>
            <a:pPr marL="0" lvl="0" indent="0" algn="just">
              <a:buNone/>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just">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最佳实践建议包括使用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DAGs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来建模管道，支持条件、分支和互斥组，以及定义操作为互斥组，以确保并行发布不会相互干扰。此外，建议平衡安全性和速度，使用多个阶段来更新任务的子集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7045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1219199" cy="581492"/>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marL="457200" indent="-457200">
              <a:buAutoNum type="arabicPeriod"/>
            </a:pPr>
            <a:r>
              <a:rPr lang="en-US" altLang="zh-CN" dirty="0">
                <a:solidFill>
                  <a:schemeClr val="tx1"/>
                </a:solidFill>
              </a:rPr>
              <a:t>Meta</a:t>
            </a:r>
            <a:r>
              <a:rPr lang="zh-CN" altLang="en-US" dirty="0">
                <a:solidFill>
                  <a:schemeClr val="tx1"/>
                </a:solidFill>
              </a:rPr>
              <a:t>软件部署概述</a:t>
            </a:r>
            <a:endParaRPr lang="en-US" altLang="zh-CN" dirty="0">
              <a:solidFill>
                <a:schemeClr val="tx1"/>
              </a:solidFill>
            </a:endParaRPr>
          </a:p>
          <a:p>
            <a:pPr marL="457200" indent="-457200">
              <a:buAutoNum type="arabicPeriod"/>
            </a:pPr>
            <a:r>
              <a:rPr lang="zh-CN" altLang="en-US" dirty="0"/>
              <a:t>部署生态系统</a:t>
            </a:r>
            <a:endParaRPr lang="en-US" altLang="zh-CN" dirty="0"/>
          </a:p>
          <a:p>
            <a:pPr marL="457200" indent="-457200">
              <a:buAutoNum type="arabicPeriod"/>
            </a:pPr>
            <a:r>
              <a:rPr lang="zh-CN" altLang="en-US" dirty="0"/>
              <a:t>安全就地更新</a:t>
            </a:r>
            <a:endParaRPr lang="en-US" altLang="zh-CN" dirty="0"/>
          </a:p>
          <a:p>
            <a:pPr marL="457200" indent="-457200">
              <a:buAutoNum type="arabicPeriod"/>
            </a:pPr>
            <a:r>
              <a:rPr lang="zh-CN" altLang="en-US" dirty="0"/>
              <a:t>生产评估</a:t>
            </a:r>
            <a:endParaRPr lang="en-US" altLang="zh-CN" dirty="0"/>
          </a:p>
          <a:p>
            <a:pPr marL="457200" indent="-457200">
              <a:buAutoNum type="arabicPeriod"/>
            </a:pPr>
            <a:r>
              <a:rPr lang="zh-CN" altLang="en-US" dirty="0">
                <a:solidFill>
                  <a:srgbClr val="FF0000"/>
                </a:solidFill>
              </a:rPr>
              <a:t>结论</a:t>
            </a:r>
          </a:p>
        </p:txBody>
      </p:sp>
    </p:spTree>
    <p:extLst>
      <p:ext uri="{BB962C8B-B14F-4D97-AF65-F5344CB8AC3E}">
        <p14:creationId xmlns:p14="http://schemas.microsoft.com/office/powerpoint/2010/main" val="1887075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1219199" cy="581492"/>
          </a:xfrm>
        </p:spPr>
        <p:txBody>
          <a:bodyPr>
            <a:normAutofit fontScale="90000"/>
          </a:bodyPr>
          <a:lstStyle/>
          <a:p>
            <a:r>
              <a:rPr lang="zh-CN" altLang="en-US" dirty="0"/>
              <a:t>结论</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marL="0" indent="0">
              <a:buNone/>
            </a:pPr>
            <a:r>
              <a:rPr lang="en-US" altLang="zh-CN" dirty="0">
                <a:solidFill>
                  <a:schemeClr val="tx1"/>
                </a:solidFill>
              </a:rPr>
              <a:t>	</a:t>
            </a:r>
            <a:r>
              <a:rPr lang="zh-CN" altLang="en-US" dirty="0">
                <a:solidFill>
                  <a:schemeClr val="tx1"/>
                </a:solidFill>
              </a:rPr>
              <a:t>论文展示了</a:t>
            </a:r>
            <a:r>
              <a:rPr lang="en-US" altLang="zh-CN" dirty="0">
                <a:solidFill>
                  <a:schemeClr val="tx1"/>
                </a:solidFill>
              </a:rPr>
              <a:t>Meta</a:t>
            </a:r>
            <a:r>
              <a:rPr lang="zh-CN" altLang="en-US" dirty="0">
                <a:solidFill>
                  <a:schemeClr val="tx1"/>
                </a:solidFill>
              </a:rPr>
              <a:t>上与软件部署相关的部署场景、操作经验和生产数据，以及</a:t>
            </a:r>
            <a:r>
              <a:rPr lang="en-US" altLang="zh-CN" dirty="0">
                <a:solidFill>
                  <a:schemeClr val="tx1"/>
                </a:solidFill>
              </a:rPr>
              <a:t>Conveyor</a:t>
            </a:r>
            <a:r>
              <a:rPr lang="zh-CN" altLang="en-US" dirty="0">
                <a:solidFill>
                  <a:schemeClr val="tx1"/>
                </a:solidFill>
              </a:rPr>
              <a:t>的设计和实现，展示了由单一部署工具支持所有服务的频繁且完全自动化部署的可行性。 此外，还提出了用于就地更新、代码依赖性分析以防止错误发布以及机器学习模型安全部署的新技术。</a:t>
            </a:r>
          </a:p>
        </p:txBody>
      </p:sp>
    </p:spTree>
    <p:extLst>
      <p:ext uri="{BB962C8B-B14F-4D97-AF65-F5344CB8AC3E}">
        <p14:creationId xmlns:p14="http://schemas.microsoft.com/office/powerpoint/2010/main" val="2663366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27E68-34A1-482B-99B9-77049293C4A2}"/>
              </a:ext>
            </a:extLst>
          </p:cNvPr>
          <p:cNvSpPr>
            <a:spLocks noGrp="1"/>
          </p:cNvSpPr>
          <p:nvPr>
            <p:ph type="title"/>
          </p:nvPr>
        </p:nvSpPr>
        <p:spPr/>
        <p:txBody>
          <a:bodyPr/>
          <a:lstStyle/>
          <a:p>
            <a:r>
              <a:rPr lang="zh-CN" altLang="en-US" dirty="0"/>
              <a:t>谢谢观看！</a:t>
            </a:r>
          </a:p>
        </p:txBody>
      </p:sp>
      <p:sp>
        <p:nvSpPr>
          <p:cNvPr id="3" name="文本占位符 2">
            <a:extLst>
              <a:ext uri="{FF2B5EF4-FFF2-40B4-BE49-F238E27FC236}">
                <a16:creationId xmlns:a16="http://schemas.microsoft.com/office/drawing/2014/main" id="{6C98B64E-68B9-45D3-BA53-274E12147D5D}"/>
              </a:ext>
            </a:extLst>
          </p:cNvPr>
          <p:cNvSpPr>
            <a:spLocks noGrp="1"/>
          </p:cNvSpPr>
          <p:nvPr>
            <p:ph type="body" idx="1"/>
          </p:nvPr>
        </p:nvSpPr>
        <p:spPr/>
        <p:txBody>
          <a:bodyPr/>
          <a:lstStyle/>
          <a:p>
            <a:r>
              <a:rPr lang="en-US" altLang="zh-CN" dirty="0"/>
              <a:t>Thank you for watching!</a:t>
            </a:r>
            <a:endParaRPr lang="zh-CN" altLang="en-US" dirty="0"/>
          </a:p>
        </p:txBody>
      </p:sp>
    </p:spTree>
    <p:extLst>
      <p:ext uri="{BB962C8B-B14F-4D97-AF65-F5344CB8AC3E}">
        <p14:creationId xmlns:p14="http://schemas.microsoft.com/office/powerpoint/2010/main" val="319109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3364C-4C29-476F-B19A-A7055D5D74E7}"/>
              </a:ext>
            </a:extLst>
          </p:cNvPr>
          <p:cNvSpPr>
            <a:spLocks noGrp="1"/>
          </p:cNvSpPr>
          <p:nvPr>
            <p:ph type="title"/>
          </p:nvPr>
        </p:nvSpPr>
        <p:spPr>
          <a:xfrm>
            <a:off x="1295401" y="1649645"/>
            <a:ext cx="1219199" cy="581492"/>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1E19CBC-6F84-4955-959C-CBB913899FB2}"/>
              </a:ext>
            </a:extLst>
          </p:cNvPr>
          <p:cNvSpPr>
            <a:spLocks noGrp="1"/>
          </p:cNvSpPr>
          <p:nvPr>
            <p:ph idx="1"/>
          </p:nvPr>
        </p:nvSpPr>
        <p:spPr/>
        <p:txBody>
          <a:bodyPr>
            <a:normAutofit/>
          </a:bodyPr>
          <a:lstStyle/>
          <a:p>
            <a:pPr marL="457200" indent="-457200">
              <a:buAutoNum type="arabicPeriod"/>
            </a:pPr>
            <a:r>
              <a:rPr lang="en-US" altLang="zh-CN" dirty="0">
                <a:solidFill>
                  <a:srgbClr val="FF0000"/>
                </a:solidFill>
              </a:rPr>
              <a:t>Meta</a:t>
            </a:r>
            <a:r>
              <a:rPr lang="zh-CN" altLang="en-US" dirty="0">
                <a:solidFill>
                  <a:srgbClr val="FF0000"/>
                </a:solidFill>
              </a:rPr>
              <a:t>软件部署概述</a:t>
            </a:r>
            <a:endParaRPr lang="en-US" altLang="zh-CN" dirty="0">
              <a:solidFill>
                <a:srgbClr val="FF0000"/>
              </a:solidFill>
            </a:endParaRPr>
          </a:p>
          <a:p>
            <a:pPr marL="457200" indent="-457200">
              <a:buAutoNum type="arabicPeriod"/>
            </a:pPr>
            <a:r>
              <a:rPr lang="zh-CN" altLang="en-US" dirty="0"/>
              <a:t>部署生态系统</a:t>
            </a:r>
            <a:endParaRPr lang="en-US" altLang="zh-CN" dirty="0"/>
          </a:p>
          <a:p>
            <a:pPr marL="457200" indent="-457200">
              <a:buAutoNum type="arabicPeriod"/>
            </a:pPr>
            <a:r>
              <a:rPr lang="zh-CN" altLang="en-US" dirty="0"/>
              <a:t>安全就地更新</a:t>
            </a:r>
            <a:endParaRPr lang="en-US" altLang="zh-CN" dirty="0"/>
          </a:p>
          <a:p>
            <a:pPr marL="457200" indent="-457200">
              <a:buAutoNum type="arabicPeriod"/>
            </a:pPr>
            <a:r>
              <a:rPr lang="zh-CN" altLang="en-US" dirty="0"/>
              <a:t>生产评估</a:t>
            </a:r>
            <a:endParaRPr lang="en-US" altLang="zh-CN" dirty="0"/>
          </a:p>
          <a:p>
            <a:pPr marL="457200" indent="-457200">
              <a:buAutoNum type="arabicPeriod"/>
            </a:pPr>
            <a:r>
              <a:rPr lang="zh-CN" altLang="en-US" dirty="0"/>
              <a:t>结论</a:t>
            </a:r>
          </a:p>
        </p:txBody>
      </p:sp>
    </p:spTree>
    <p:extLst>
      <p:ext uri="{BB962C8B-B14F-4D97-AF65-F5344CB8AC3E}">
        <p14:creationId xmlns:p14="http://schemas.microsoft.com/office/powerpoint/2010/main" val="64672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E4309-4D3C-48D5-9D84-2E513B615F43}"/>
              </a:ext>
            </a:extLst>
          </p:cNvPr>
          <p:cNvSpPr>
            <a:spLocks noGrp="1"/>
          </p:cNvSpPr>
          <p:nvPr>
            <p:ph type="title"/>
          </p:nvPr>
        </p:nvSpPr>
        <p:spPr/>
        <p:txBody>
          <a:bodyPr/>
          <a:lstStyle/>
          <a:p>
            <a:r>
              <a:rPr lang="zh-CN" altLang="en-US" dirty="0"/>
              <a:t>部署文化</a:t>
            </a:r>
          </a:p>
        </p:txBody>
      </p:sp>
      <p:sp>
        <p:nvSpPr>
          <p:cNvPr id="3" name="内容占位符 2">
            <a:extLst>
              <a:ext uri="{FF2B5EF4-FFF2-40B4-BE49-F238E27FC236}">
                <a16:creationId xmlns:a16="http://schemas.microsoft.com/office/drawing/2014/main" id="{2E154BEC-8F74-4452-B8B0-2A4E6F987275}"/>
              </a:ext>
            </a:extLst>
          </p:cNvPr>
          <p:cNvSpPr>
            <a:spLocks noGrp="1"/>
          </p:cNvSpPr>
          <p:nvPr>
            <p:ph idx="1"/>
          </p:nvPr>
        </p:nvSpPr>
        <p:spPr/>
        <p:txBody>
          <a:bodyPr/>
          <a:lstStyle/>
          <a:p>
            <a:pPr marL="0" indent="0">
              <a:buNone/>
            </a:pPr>
            <a:r>
              <a:rPr lang="zh-CN" altLang="zh-CN" sz="1800" dirty="0">
                <a:effectLst/>
                <a:ea typeface="等线" panose="02010600030101010101" pitchFamily="2" charset="-122"/>
                <a:cs typeface="Times New Roman" panose="02020603050405020304" pitchFamily="18" charset="0"/>
              </a:rPr>
              <a:t>在</a:t>
            </a:r>
            <a:r>
              <a:rPr lang="en-US" altLang="zh-CN" sz="1800" dirty="0">
                <a:effectLst/>
                <a:ea typeface="等线" panose="02010600030101010101" pitchFamily="2" charset="-122"/>
                <a:cs typeface="Times New Roman" panose="02020603050405020304" pitchFamily="18" charset="0"/>
              </a:rPr>
              <a:t> Meta</a:t>
            </a:r>
            <a:r>
              <a:rPr lang="zh-CN" altLang="zh-CN" sz="1800" dirty="0">
                <a:effectLst/>
                <a:ea typeface="等线" panose="02010600030101010101" pitchFamily="2" charset="-122"/>
                <a:cs typeface="Times New Roman" panose="02020603050405020304" pitchFamily="18" charset="0"/>
              </a:rPr>
              <a:t>，</a:t>
            </a:r>
            <a:r>
              <a:rPr lang="zh-CN" altLang="en-US" sz="1800" dirty="0">
                <a:effectLst/>
                <a:ea typeface="等线" panose="02010600030101010101" pitchFamily="2" charset="-122"/>
                <a:cs typeface="Times New Roman" panose="02020603050405020304" pitchFamily="18" charset="0"/>
              </a:rPr>
              <a:t>开发人员</a:t>
            </a:r>
            <a:r>
              <a:rPr lang="zh-CN" altLang="zh-CN" sz="1800" dirty="0">
                <a:effectLst/>
                <a:ea typeface="等线" panose="02010600030101010101" pitchFamily="2" charset="-122"/>
                <a:cs typeface="Times New Roman" panose="02020603050405020304" pitchFamily="18" charset="0"/>
              </a:rPr>
              <a:t>出于多种原因要求频繁部署软件。</a:t>
            </a:r>
            <a:endParaRPr lang="en-US" altLang="zh-CN" sz="1800" dirty="0">
              <a:effectLst/>
              <a:ea typeface="等线" panose="02010600030101010101" pitchFamily="2" charset="-122"/>
              <a:cs typeface="Times New Roman" panose="02020603050405020304" pitchFamily="18" charset="0"/>
            </a:endParaRPr>
          </a:p>
          <a:p>
            <a:pPr marL="0" indent="0">
              <a:buNone/>
            </a:pPr>
            <a:endParaRPr lang="en-US" altLang="zh-CN" sz="1800" dirty="0">
              <a:ea typeface="等线" panose="02010600030101010101" pitchFamily="2" charset="-122"/>
              <a:cs typeface="Times New Roman" panose="02020603050405020304" pitchFamily="18" charset="0"/>
            </a:endParaRPr>
          </a:p>
          <a:p>
            <a:pPr marL="0" indent="0">
              <a:buNone/>
            </a:pPr>
            <a:r>
              <a:rPr lang="zh-CN" altLang="zh-CN" sz="1800" dirty="0">
                <a:effectLst/>
                <a:ea typeface="等线" panose="02010600030101010101" pitchFamily="2" charset="-122"/>
                <a:cs typeface="Times New Roman" panose="02020603050405020304" pitchFamily="18" charset="0"/>
              </a:rPr>
              <a:t>首先，频繁发布可以提高开发人员的工作效率。</a:t>
            </a:r>
            <a:r>
              <a:rPr lang="en-US" altLang="zh-CN" sz="1800" dirty="0">
                <a:effectLst/>
                <a:latin typeface="等线" panose="02010600030101010101" pitchFamily="2" charset="-122"/>
                <a:cs typeface="Times New Roman" panose="02020603050405020304" pitchFamily="18" charset="0"/>
              </a:rPr>
              <a:t>Meta </a:t>
            </a:r>
            <a:r>
              <a:rPr lang="zh-CN" altLang="zh-CN" sz="1800" dirty="0">
                <a:effectLst/>
                <a:ea typeface="等线" panose="02010600030101010101" pitchFamily="2" charset="-122"/>
                <a:cs typeface="Times New Roman" panose="02020603050405020304" pitchFamily="18" charset="0"/>
              </a:rPr>
              <a:t>的工程师严重依赖新产品功能的</a:t>
            </a:r>
            <a:r>
              <a:rPr lang="en-US" altLang="zh-CN" sz="1800" dirty="0">
                <a:effectLst/>
                <a:ea typeface="等线" panose="02010600030101010101" pitchFamily="2" charset="-122"/>
                <a:cs typeface="Times New Roman" panose="02020603050405020304" pitchFamily="18" charset="0"/>
              </a:rPr>
              <a:t> A/B </a:t>
            </a:r>
            <a:r>
              <a:rPr lang="zh-CN" altLang="zh-CN" sz="1800" dirty="0">
                <a:effectLst/>
                <a:ea typeface="等线" panose="02010600030101010101" pitchFamily="2" charset="-122"/>
                <a:cs typeface="Times New Roman" panose="02020603050405020304" pitchFamily="18" charset="0"/>
              </a:rPr>
              <a:t>测试结果来指导他们的开发。 这需要经常与真实用户一起部署和测试新代码。</a:t>
            </a:r>
            <a:endParaRPr lang="en-US" altLang="zh-CN" sz="1800" dirty="0">
              <a:effectLst/>
              <a:ea typeface="等线" panose="02010600030101010101" pitchFamily="2" charset="-122"/>
              <a:cs typeface="Times New Roman" panose="02020603050405020304" pitchFamily="18" charset="0"/>
            </a:endParaRPr>
          </a:p>
          <a:p>
            <a:pPr marL="0" indent="0">
              <a:buNone/>
            </a:pPr>
            <a:endParaRPr lang="en-US" altLang="zh-CN" sz="1800" dirty="0">
              <a:ea typeface="等线" panose="02010600030101010101" pitchFamily="2" charset="-122"/>
              <a:cs typeface="Times New Roman" panose="02020603050405020304" pitchFamily="18" charset="0"/>
            </a:endParaRPr>
          </a:p>
          <a:p>
            <a:pPr marL="0" indent="0">
              <a:buNone/>
            </a:pPr>
            <a:r>
              <a:rPr lang="zh-CN" altLang="zh-CN" sz="1800" dirty="0">
                <a:effectLst/>
                <a:ea typeface="等线" panose="02010600030101010101" pitchFamily="2" charset="-122"/>
                <a:cs typeface="Times New Roman" panose="02020603050405020304" pitchFamily="18" charset="0"/>
              </a:rPr>
              <a:t>其次，频繁的发布降低了生产中故障排除的复杂性，因为每个版本包含的代码更改较少。</a:t>
            </a:r>
            <a:endParaRPr lang="en-US" altLang="zh-CN" sz="1800" dirty="0">
              <a:effectLst/>
              <a:ea typeface="等线" panose="02010600030101010101" pitchFamily="2" charset="-122"/>
              <a:cs typeface="Times New Roman" panose="02020603050405020304" pitchFamily="18" charset="0"/>
            </a:endParaRPr>
          </a:p>
          <a:p>
            <a:pPr marL="0" indent="0">
              <a:buNone/>
            </a:pPr>
            <a:endParaRPr lang="en-US" altLang="zh-CN" sz="1800" dirty="0">
              <a:ea typeface="等线" panose="02010600030101010101" pitchFamily="2" charset="-122"/>
              <a:cs typeface="Times New Roman" panose="02020603050405020304" pitchFamily="18" charset="0"/>
            </a:endParaRPr>
          </a:p>
          <a:p>
            <a:pPr marL="0" indent="0">
              <a:buNone/>
            </a:pPr>
            <a:r>
              <a:rPr lang="zh-CN" altLang="zh-CN" sz="1800" dirty="0">
                <a:effectLst/>
                <a:ea typeface="等线" panose="02010600030101010101" pitchFamily="2" charset="-122"/>
                <a:cs typeface="Times New Roman" panose="02020603050405020304" pitchFamily="18" charset="0"/>
              </a:rPr>
              <a:t>最后，频繁的发布可以确保及时部署错误修复和安全修复。</a:t>
            </a:r>
            <a:endParaRPr lang="en-US" altLang="zh-CN" dirty="0"/>
          </a:p>
        </p:txBody>
      </p:sp>
    </p:spTree>
    <p:extLst>
      <p:ext uri="{BB962C8B-B14F-4D97-AF65-F5344CB8AC3E}">
        <p14:creationId xmlns:p14="http://schemas.microsoft.com/office/powerpoint/2010/main" val="215784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48E31-4376-4A08-AC1C-87C9CC54C3F5}"/>
              </a:ext>
            </a:extLst>
          </p:cNvPr>
          <p:cNvSpPr>
            <a:spLocks noGrp="1"/>
          </p:cNvSpPr>
          <p:nvPr>
            <p:ph type="title"/>
          </p:nvPr>
        </p:nvSpPr>
        <p:spPr>
          <a:xfrm>
            <a:off x="1295401" y="1044383"/>
            <a:ext cx="6897622" cy="1047835"/>
          </a:xfrm>
        </p:spPr>
        <p:txBody>
          <a:bodyPr>
            <a:normAutofit fontScale="90000"/>
          </a:bodyPr>
          <a:lstStyle/>
          <a:p>
            <a:r>
              <a:rPr lang="en-US" altLang="zh-CN" dirty="0"/>
              <a:t>Example: </a:t>
            </a:r>
            <a:r>
              <a:rPr lang="en-US" altLang="zh-CN" dirty="0" err="1"/>
              <a:t>FrontFaas</a:t>
            </a:r>
            <a:r>
              <a:rPr lang="en-US" altLang="zh-CN" dirty="0"/>
              <a:t> Deployment</a:t>
            </a:r>
            <a:br>
              <a:rPr lang="en-US" altLang="zh-CN" dirty="0"/>
            </a:br>
            <a:endParaRPr lang="zh-CN" altLang="en-US" sz="2000" dirty="0"/>
          </a:p>
        </p:txBody>
      </p:sp>
      <p:pic>
        <p:nvPicPr>
          <p:cNvPr id="6" name="内容占位符 5">
            <a:extLst>
              <a:ext uri="{FF2B5EF4-FFF2-40B4-BE49-F238E27FC236}">
                <a16:creationId xmlns:a16="http://schemas.microsoft.com/office/drawing/2014/main" id="{935BDCB6-7263-4CC7-8F5C-92D3DFE2DCFC}"/>
              </a:ext>
            </a:extLst>
          </p:cNvPr>
          <p:cNvPicPr>
            <a:picLocks noGrp="1" noChangeAspect="1"/>
          </p:cNvPicPr>
          <p:nvPr>
            <p:ph idx="1"/>
          </p:nvPr>
        </p:nvPicPr>
        <p:blipFill>
          <a:blip r:embed="rId2"/>
          <a:stretch>
            <a:fillRect/>
          </a:stretch>
        </p:blipFill>
        <p:spPr>
          <a:xfrm>
            <a:off x="1295400" y="3141314"/>
            <a:ext cx="7011008" cy="2232853"/>
          </a:xfrm>
        </p:spPr>
      </p:pic>
      <p:sp>
        <p:nvSpPr>
          <p:cNvPr id="4" name="文本框 3">
            <a:extLst>
              <a:ext uri="{FF2B5EF4-FFF2-40B4-BE49-F238E27FC236}">
                <a16:creationId xmlns:a16="http://schemas.microsoft.com/office/drawing/2014/main" id="{F9676853-0A29-4400-81A8-F66596C97F5E}"/>
              </a:ext>
            </a:extLst>
          </p:cNvPr>
          <p:cNvSpPr txBox="1"/>
          <p:nvPr/>
        </p:nvSpPr>
        <p:spPr>
          <a:xfrm>
            <a:off x="1295400" y="1831784"/>
            <a:ext cx="4986527" cy="461665"/>
          </a:xfrm>
          <a:prstGeom prst="rect">
            <a:avLst/>
          </a:prstGeom>
          <a:noFill/>
        </p:spPr>
        <p:txBody>
          <a:bodyPr wrap="square" rtlCol="0">
            <a:spAutoFit/>
          </a:bodyPr>
          <a:lstStyle/>
          <a:p>
            <a:r>
              <a:rPr lang="zh-CN" altLang="en-US" sz="2400" dirty="0"/>
              <a:t>分阶段部署以平衡安全性和速度</a:t>
            </a:r>
          </a:p>
        </p:txBody>
      </p:sp>
      <p:pic>
        <p:nvPicPr>
          <p:cNvPr id="8" name="图片 7">
            <a:extLst>
              <a:ext uri="{FF2B5EF4-FFF2-40B4-BE49-F238E27FC236}">
                <a16:creationId xmlns:a16="http://schemas.microsoft.com/office/drawing/2014/main" id="{49BEFF4D-7188-41F4-9EA0-692A276C585C}"/>
              </a:ext>
            </a:extLst>
          </p:cNvPr>
          <p:cNvPicPr>
            <a:picLocks noChangeAspect="1"/>
          </p:cNvPicPr>
          <p:nvPr/>
        </p:nvPicPr>
        <p:blipFill>
          <a:blip r:embed="rId3"/>
          <a:stretch>
            <a:fillRect/>
          </a:stretch>
        </p:blipFill>
        <p:spPr>
          <a:xfrm>
            <a:off x="2743163" y="4613120"/>
            <a:ext cx="694981" cy="558468"/>
          </a:xfrm>
          <a:prstGeom prst="rect">
            <a:avLst/>
          </a:prstGeom>
        </p:spPr>
      </p:pic>
    </p:spTree>
    <p:extLst>
      <p:ext uri="{BB962C8B-B14F-4D97-AF65-F5344CB8AC3E}">
        <p14:creationId xmlns:p14="http://schemas.microsoft.com/office/powerpoint/2010/main" val="85431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48E31-4376-4A08-AC1C-87C9CC54C3F5}"/>
              </a:ext>
            </a:extLst>
          </p:cNvPr>
          <p:cNvSpPr>
            <a:spLocks noGrp="1"/>
          </p:cNvSpPr>
          <p:nvPr>
            <p:ph type="title"/>
          </p:nvPr>
        </p:nvSpPr>
        <p:spPr>
          <a:xfrm>
            <a:off x="1295401" y="1044383"/>
            <a:ext cx="6897622" cy="1047835"/>
          </a:xfrm>
        </p:spPr>
        <p:txBody>
          <a:bodyPr>
            <a:normAutofit fontScale="90000"/>
          </a:bodyPr>
          <a:lstStyle/>
          <a:p>
            <a:r>
              <a:rPr lang="en-US" altLang="zh-CN" dirty="0"/>
              <a:t>Example: </a:t>
            </a:r>
            <a:r>
              <a:rPr lang="en-US" altLang="zh-CN" dirty="0" err="1"/>
              <a:t>FrontFaas</a:t>
            </a:r>
            <a:r>
              <a:rPr lang="en-US" altLang="zh-CN" dirty="0"/>
              <a:t> Deployment</a:t>
            </a:r>
            <a:br>
              <a:rPr lang="en-US" altLang="zh-CN" dirty="0"/>
            </a:br>
            <a:endParaRPr lang="zh-CN" altLang="en-US" sz="2000" dirty="0"/>
          </a:p>
        </p:txBody>
      </p:sp>
      <p:sp>
        <p:nvSpPr>
          <p:cNvPr id="4" name="文本框 3">
            <a:extLst>
              <a:ext uri="{FF2B5EF4-FFF2-40B4-BE49-F238E27FC236}">
                <a16:creationId xmlns:a16="http://schemas.microsoft.com/office/drawing/2014/main" id="{F9676853-0A29-4400-81A8-F66596C97F5E}"/>
              </a:ext>
            </a:extLst>
          </p:cNvPr>
          <p:cNvSpPr txBox="1"/>
          <p:nvPr/>
        </p:nvSpPr>
        <p:spPr>
          <a:xfrm>
            <a:off x="1295400" y="1831784"/>
            <a:ext cx="4986527" cy="461665"/>
          </a:xfrm>
          <a:prstGeom prst="rect">
            <a:avLst/>
          </a:prstGeom>
          <a:noFill/>
        </p:spPr>
        <p:txBody>
          <a:bodyPr wrap="square" rtlCol="0">
            <a:spAutoFit/>
          </a:bodyPr>
          <a:lstStyle/>
          <a:p>
            <a:r>
              <a:rPr lang="zh-CN" altLang="en-US" sz="2400" dirty="0"/>
              <a:t>比较多个版本的性能</a:t>
            </a:r>
          </a:p>
        </p:txBody>
      </p:sp>
      <p:pic>
        <p:nvPicPr>
          <p:cNvPr id="9" name="图片 8">
            <a:extLst>
              <a:ext uri="{FF2B5EF4-FFF2-40B4-BE49-F238E27FC236}">
                <a16:creationId xmlns:a16="http://schemas.microsoft.com/office/drawing/2014/main" id="{2DA5FA49-64CB-40E1-A39F-07305C178182}"/>
              </a:ext>
            </a:extLst>
          </p:cNvPr>
          <p:cNvPicPr>
            <a:picLocks noChangeAspect="1"/>
          </p:cNvPicPr>
          <p:nvPr/>
        </p:nvPicPr>
        <p:blipFill>
          <a:blip r:embed="rId2"/>
          <a:stretch>
            <a:fillRect/>
          </a:stretch>
        </p:blipFill>
        <p:spPr>
          <a:xfrm>
            <a:off x="1347216" y="2813027"/>
            <a:ext cx="6952411" cy="2853669"/>
          </a:xfrm>
          <a:prstGeom prst="rect">
            <a:avLst/>
          </a:prstGeom>
        </p:spPr>
      </p:pic>
      <p:pic>
        <p:nvPicPr>
          <p:cNvPr id="16" name="图形 15" descr="放大镜 纯色填充">
            <a:extLst>
              <a:ext uri="{FF2B5EF4-FFF2-40B4-BE49-F238E27FC236}">
                <a16:creationId xmlns:a16="http://schemas.microsoft.com/office/drawing/2014/main" id="{75B4209C-B9C6-4FC3-B6F2-54AD9ED4E0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39711" y="3144858"/>
            <a:ext cx="1179160" cy="759630"/>
          </a:xfrm>
          <a:prstGeom prst="rect">
            <a:avLst/>
          </a:prstGeom>
        </p:spPr>
      </p:pic>
    </p:spTree>
    <p:extLst>
      <p:ext uri="{BB962C8B-B14F-4D97-AF65-F5344CB8AC3E}">
        <p14:creationId xmlns:p14="http://schemas.microsoft.com/office/powerpoint/2010/main" val="109567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48E31-4376-4A08-AC1C-87C9CC54C3F5}"/>
              </a:ext>
            </a:extLst>
          </p:cNvPr>
          <p:cNvSpPr>
            <a:spLocks noGrp="1"/>
          </p:cNvSpPr>
          <p:nvPr>
            <p:ph type="title"/>
          </p:nvPr>
        </p:nvSpPr>
        <p:spPr>
          <a:xfrm>
            <a:off x="1295401" y="1044383"/>
            <a:ext cx="6897622" cy="1047835"/>
          </a:xfrm>
        </p:spPr>
        <p:txBody>
          <a:bodyPr>
            <a:normAutofit fontScale="90000"/>
          </a:bodyPr>
          <a:lstStyle/>
          <a:p>
            <a:r>
              <a:rPr lang="en-US" altLang="zh-CN" dirty="0"/>
              <a:t>Example: </a:t>
            </a:r>
            <a:r>
              <a:rPr lang="en-US" altLang="zh-CN" dirty="0" err="1"/>
              <a:t>FrontFaas</a:t>
            </a:r>
            <a:r>
              <a:rPr lang="en-US" altLang="zh-CN" dirty="0"/>
              <a:t> Deployment</a:t>
            </a:r>
            <a:br>
              <a:rPr lang="en-US" altLang="zh-CN" dirty="0"/>
            </a:br>
            <a:endParaRPr lang="zh-CN" altLang="en-US" sz="2000" dirty="0"/>
          </a:p>
        </p:txBody>
      </p:sp>
      <p:sp>
        <p:nvSpPr>
          <p:cNvPr id="4" name="文本框 3">
            <a:extLst>
              <a:ext uri="{FF2B5EF4-FFF2-40B4-BE49-F238E27FC236}">
                <a16:creationId xmlns:a16="http://schemas.microsoft.com/office/drawing/2014/main" id="{F9676853-0A29-4400-81A8-F66596C97F5E}"/>
              </a:ext>
            </a:extLst>
          </p:cNvPr>
          <p:cNvSpPr txBox="1"/>
          <p:nvPr/>
        </p:nvSpPr>
        <p:spPr>
          <a:xfrm>
            <a:off x="1295400" y="1831784"/>
            <a:ext cx="5425440" cy="461665"/>
          </a:xfrm>
          <a:prstGeom prst="rect">
            <a:avLst/>
          </a:prstGeom>
          <a:noFill/>
        </p:spPr>
        <p:txBody>
          <a:bodyPr wrap="square" rtlCol="0">
            <a:spAutoFit/>
          </a:bodyPr>
          <a:lstStyle/>
          <a:p>
            <a:r>
              <a:rPr lang="zh-CN" altLang="en-US" sz="2400" dirty="0"/>
              <a:t>自动化测试和检查以防止有错误的版本</a:t>
            </a:r>
          </a:p>
        </p:txBody>
      </p:sp>
      <p:pic>
        <p:nvPicPr>
          <p:cNvPr id="5" name="图片 4">
            <a:extLst>
              <a:ext uri="{FF2B5EF4-FFF2-40B4-BE49-F238E27FC236}">
                <a16:creationId xmlns:a16="http://schemas.microsoft.com/office/drawing/2014/main" id="{B6CC3065-C83D-4AC0-8091-D51112FE0E5C}"/>
              </a:ext>
            </a:extLst>
          </p:cNvPr>
          <p:cNvPicPr>
            <a:picLocks noChangeAspect="1"/>
          </p:cNvPicPr>
          <p:nvPr/>
        </p:nvPicPr>
        <p:blipFill>
          <a:blip r:embed="rId2"/>
          <a:stretch>
            <a:fillRect/>
          </a:stretch>
        </p:blipFill>
        <p:spPr>
          <a:xfrm>
            <a:off x="1295400" y="2879619"/>
            <a:ext cx="6523285" cy="2499577"/>
          </a:xfrm>
          <a:prstGeom prst="rect">
            <a:avLst/>
          </a:prstGeom>
        </p:spPr>
      </p:pic>
    </p:spTree>
    <p:extLst>
      <p:ext uri="{BB962C8B-B14F-4D97-AF65-F5344CB8AC3E}">
        <p14:creationId xmlns:p14="http://schemas.microsoft.com/office/powerpoint/2010/main" val="237100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BB1CC2-A392-4EE2-9A0B-1DF7633168AB}"/>
              </a:ext>
            </a:extLst>
          </p:cNvPr>
          <p:cNvSpPr txBox="1"/>
          <p:nvPr/>
        </p:nvSpPr>
        <p:spPr>
          <a:xfrm>
            <a:off x="1216152" y="1197864"/>
            <a:ext cx="8595360" cy="2431435"/>
          </a:xfrm>
          <a:prstGeom prst="rect">
            <a:avLst/>
          </a:prstGeom>
          <a:noFill/>
        </p:spPr>
        <p:txBody>
          <a:bodyPr wrap="square" rtlCol="0">
            <a:spAutoFit/>
          </a:bodyPr>
          <a:lstStyle/>
          <a:p>
            <a:r>
              <a:rPr lang="en-US" altLang="zh-CN" sz="2800" dirty="0"/>
              <a:t>Lesson:</a:t>
            </a:r>
          </a:p>
          <a:p>
            <a:r>
              <a:rPr lang="en-US" altLang="zh-CN" sz="2800" dirty="0"/>
              <a:t>	Services are diverse,</a:t>
            </a:r>
          </a:p>
          <a:p>
            <a:r>
              <a:rPr lang="en-US" altLang="zh-CN" sz="2800" dirty="0"/>
              <a:t>	but maintaining multiple custom tools is unsustainable</a:t>
            </a:r>
          </a:p>
          <a:p>
            <a:endParaRPr lang="en-US" altLang="zh-CN" sz="2000" dirty="0"/>
          </a:p>
          <a:p>
            <a:endParaRPr lang="en-US" altLang="zh-CN" sz="2000" dirty="0"/>
          </a:p>
          <a:p>
            <a:r>
              <a:rPr lang="en-US" altLang="zh-CN" sz="2800" dirty="0"/>
              <a:t>Need </a:t>
            </a:r>
            <a:r>
              <a:rPr lang="en-US" altLang="zh-CN" sz="2800" dirty="0">
                <a:solidFill>
                  <a:srgbClr val="FF0000"/>
                </a:solidFill>
              </a:rPr>
              <a:t>a single deployment tool </a:t>
            </a:r>
            <a:r>
              <a:rPr lang="en-US" altLang="zh-CN" sz="2800" dirty="0"/>
              <a:t>to cover </a:t>
            </a:r>
            <a:r>
              <a:rPr lang="en-US" altLang="zh-CN" sz="2800" dirty="0">
                <a:solidFill>
                  <a:srgbClr val="FF0000"/>
                </a:solidFill>
              </a:rPr>
              <a:t>all</a:t>
            </a:r>
            <a:r>
              <a:rPr lang="en-US" altLang="zh-CN" sz="2800" dirty="0"/>
              <a:t> services</a:t>
            </a:r>
          </a:p>
        </p:txBody>
      </p:sp>
    </p:spTree>
    <p:extLst>
      <p:ext uri="{BB962C8B-B14F-4D97-AF65-F5344CB8AC3E}">
        <p14:creationId xmlns:p14="http://schemas.microsoft.com/office/powerpoint/2010/main" val="190743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E60C6-5FB7-409E-A76E-938C5D7D820B}"/>
              </a:ext>
            </a:extLst>
          </p:cNvPr>
          <p:cNvSpPr>
            <a:spLocks noGrp="1"/>
          </p:cNvSpPr>
          <p:nvPr>
            <p:ph type="title"/>
          </p:nvPr>
        </p:nvSpPr>
        <p:spPr>
          <a:xfrm>
            <a:off x="1295401" y="1613069"/>
            <a:ext cx="4968239" cy="490052"/>
          </a:xfrm>
        </p:spPr>
        <p:txBody>
          <a:bodyPr>
            <a:normAutofit fontScale="90000"/>
          </a:bodyPr>
          <a:lstStyle/>
          <a:p>
            <a:r>
              <a:rPr lang="en-US" altLang="zh-CN" dirty="0"/>
              <a:t>Overview of Conveyor</a:t>
            </a:r>
            <a:endParaRPr lang="zh-CN" altLang="en-US" dirty="0"/>
          </a:p>
        </p:txBody>
      </p:sp>
      <p:sp>
        <p:nvSpPr>
          <p:cNvPr id="3" name="内容占位符 2">
            <a:extLst>
              <a:ext uri="{FF2B5EF4-FFF2-40B4-BE49-F238E27FC236}">
                <a16:creationId xmlns:a16="http://schemas.microsoft.com/office/drawing/2014/main" id="{65B2D103-1EFE-4D6F-ABE7-48FFAC8AB477}"/>
              </a:ext>
            </a:extLst>
          </p:cNvPr>
          <p:cNvSpPr>
            <a:spLocks noGrp="1"/>
          </p:cNvSpPr>
          <p:nvPr>
            <p:ph idx="1"/>
          </p:nvPr>
        </p:nvSpPr>
        <p:spPr/>
        <p:txBody>
          <a:bodyPr>
            <a:normAutofit fontScale="92500" lnSpcReduction="20000"/>
          </a:bodyPr>
          <a:lstStyle/>
          <a:p>
            <a:r>
              <a:rPr lang="en-US" altLang="zh-CN" dirty="0"/>
              <a:t>Cover all software services in Meta</a:t>
            </a:r>
          </a:p>
          <a:p>
            <a:endParaRPr lang="en-US" altLang="zh-CN" dirty="0"/>
          </a:p>
          <a:p>
            <a:r>
              <a:rPr lang="en-US" altLang="zh-CN" dirty="0"/>
              <a:t>Improve the adoption rate of fully automated deployment from 12% in 2018 to 97% in 2023</a:t>
            </a:r>
          </a:p>
          <a:p>
            <a:endParaRPr lang="en-US" altLang="zh-CN" dirty="0"/>
          </a:p>
          <a:p>
            <a:r>
              <a:rPr lang="en-US" altLang="zh-CN" dirty="0"/>
              <a:t>Prevent over 40,000 buggy release every week</a:t>
            </a:r>
          </a:p>
          <a:p>
            <a:endParaRPr lang="en-US" altLang="zh-CN" dirty="0"/>
          </a:p>
          <a:p>
            <a:r>
              <a:rPr lang="en-US" altLang="zh-CN" dirty="0"/>
              <a:t>Enable company-wide policies</a:t>
            </a:r>
            <a:endParaRPr lang="zh-CN" altLang="en-US" dirty="0"/>
          </a:p>
        </p:txBody>
      </p:sp>
    </p:spTree>
    <p:extLst>
      <p:ext uri="{BB962C8B-B14F-4D97-AF65-F5344CB8AC3E}">
        <p14:creationId xmlns:p14="http://schemas.microsoft.com/office/powerpoint/2010/main" val="21808844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887</TotalTime>
  <Words>1450</Words>
  <Application>Microsoft Office PowerPoint</Application>
  <PresentationFormat>宽屏</PresentationFormat>
  <Paragraphs>144</Paragraphs>
  <Slides>29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等线</vt:lpstr>
      <vt:lpstr>Arial</vt:lpstr>
      <vt:lpstr>Garamond</vt:lpstr>
      <vt:lpstr>环保</vt:lpstr>
      <vt:lpstr> Conveyor: One-Tool-Fits-All  Continuous Software Deployment at Meta</vt:lpstr>
      <vt:lpstr>目录</vt:lpstr>
      <vt:lpstr>目录</vt:lpstr>
      <vt:lpstr>部署文化</vt:lpstr>
      <vt:lpstr>Example: FrontFaas Deployment </vt:lpstr>
      <vt:lpstr>Example: FrontFaas Deployment </vt:lpstr>
      <vt:lpstr>Example: FrontFaas Deployment </vt:lpstr>
      <vt:lpstr>PowerPoint 演示文稿</vt:lpstr>
      <vt:lpstr>Overview of Conveyor</vt:lpstr>
      <vt:lpstr>目录</vt:lpstr>
      <vt:lpstr>Ecosystem</vt:lpstr>
      <vt:lpstr>Ecosystem</vt:lpstr>
      <vt:lpstr>目录</vt:lpstr>
      <vt:lpstr>Mirroring Update vs In-place Update</vt:lpstr>
      <vt:lpstr>Mirroring Update vs In-place Update</vt:lpstr>
      <vt:lpstr>Pluggable TaskControl</vt:lpstr>
      <vt:lpstr>Pluggable TaskControl</vt:lpstr>
      <vt:lpstr>Pluggable TaskControl</vt:lpstr>
      <vt:lpstr>目录</vt:lpstr>
      <vt:lpstr>生产评估</vt:lpstr>
      <vt:lpstr>生产评估</vt:lpstr>
      <vt:lpstr>生产评估</vt:lpstr>
      <vt:lpstr>生产评估</vt:lpstr>
      <vt:lpstr>生产评估</vt:lpstr>
      <vt:lpstr>生产评估</vt:lpstr>
      <vt:lpstr>生产评估</vt:lpstr>
      <vt:lpstr>目录</vt:lpstr>
      <vt:lpstr>结论</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Conveyor: One-Tool-Fits-All  Continuous Software Deployment at Meta</dc:title>
  <dc:creator>志毅 张</dc:creator>
  <cp:lastModifiedBy>志毅 张</cp:lastModifiedBy>
  <cp:revision>43</cp:revision>
  <dcterms:created xsi:type="dcterms:W3CDTF">2023-12-10T07:53:43Z</dcterms:created>
  <dcterms:modified xsi:type="dcterms:W3CDTF">2023-12-12T00:58:18Z</dcterms:modified>
</cp:coreProperties>
</file>