
<file path=[Content_Types].xml><?xml version="1.0" encoding="utf-8"?>
<Types xmlns="http://schemas.openxmlformats.org/package/2006/content-types">
  <Default Extension="png" ContentType="image/png"/>
  <Default Extension="tiff" ContentType="image/tif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40" r:id="rId3"/>
    <p:sldId id="522" r:id="rId5"/>
    <p:sldId id="523" r:id="rId6"/>
    <p:sldId id="532" r:id="rId7"/>
    <p:sldId id="533" r:id="rId8"/>
    <p:sldId id="534" r:id="rId9"/>
    <p:sldId id="541" r:id="rId10"/>
    <p:sldId id="542" r:id="rId11"/>
    <p:sldId id="543" r:id="rId12"/>
    <p:sldId id="544" r:id="rId13"/>
    <p:sldId id="545" r:id="rId14"/>
    <p:sldId id="26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5D005FB-1F80-42D3-AAEF-86A4217B13FB}">
          <p14:sldIdLst>
            <p14:sldId id="340"/>
            <p14:sldId id="522"/>
            <p14:sldId id="523"/>
            <p14:sldId id="532"/>
            <p14:sldId id="533"/>
            <p14:sldId id="534"/>
            <p14:sldId id="541"/>
            <p14:sldId id="542"/>
            <p14:sldId id="543"/>
            <p14:sldId id="261"/>
            <p14:sldId id="545"/>
            <p14:sldId id="54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747BA"/>
    <a:srgbClr val="ADADE0"/>
    <a:srgbClr val="8484D1"/>
    <a:srgbClr val="0152D9"/>
    <a:srgbClr val="E51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957" autoAdjust="0"/>
  </p:normalViewPr>
  <p:slideViewPr>
    <p:cSldViewPr snapToGrid="0">
      <p:cViewPr varScale="1">
        <p:scale>
          <a:sx n="95" d="100"/>
          <a:sy n="95" d="100"/>
        </p:scale>
        <p:origin x="1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AFB0F-6192-48FE-99AC-AF225DC028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1677A-EDDD-4DA4-9464-453B9AC957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Thanks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listening!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1677A-EDDD-4DA4-9464-453B9AC957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1CB8A-CC46-473E-BAED-B264D45A45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86486-090B-4251-B152-8050B4D26FD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tiff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1.tiff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tantia" panose="02030602050306030303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41298" y="1618943"/>
            <a:ext cx="10084106" cy="258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rgbClr val="4747BA"/>
                </a:solidFill>
                <a:latin typeface="Constantia" panose="02030602050306030303" pitchFamily="18" charset="0"/>
                <a:ea typeface="微软雅黑" panose="020B0503020204020204" charset="-122"/>
                <a:cs typeface="Calibri" panose="020F0502020204030204" pitchFamily="34" charset="0"/>
              </a:rPr>
              <a:t>MSRL: Distributed Reinforcement Learning with Dataflow Fragments</a:t>
            </a:r>
            <a:endParaRPr lang="en-US" altLang="zh-CN" sz="5400" b="1" dirty="0" smtClean="0">
              <a:solidFill>
                <a:srgbClr val="4747BA"/>
              </a:solidFill>
              <a:latin typeface="Constantia" panose="02030602050306030303" pitchFamily="18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25111" y="5011308"/>
            <a:ext cx="23164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4747BA"/>
                </a:solidFill>
                <a:latin typeface="Constantia" panose="02030602050306030303" pitchFamily="18" charset="0"/>
              </a:rPr>
              <a:t>汇报</a:t>
            </a:r>
            <a:r>
              <a:rPr lang="zh-CN" altLang="en-US" sz="2400" b="1" dirty="0" smtClean="0">
                <a:solidFill>
                  <a:srgbClr val="4747BA"/>
                </a:solidFill>
                <a:latin typeface="Constantia" panose="02030602050306030303" pitchFamily="18" charset="0"/>
              </a:rPr>
              <a:t>人</a:t>
            </a:r>
            <a:r>
              <a:rPr lang="zh-CN" altLang="en-US" sz="2400" b="1" dirty="0">
                <a:solidFill>
                  <a:srgbClr val="4747BA"/>
                </a:solidFill>
                <a:latin typeface="Constantia" panose="02030602050306030303" pitchFamily="18" charset="0"/>
              </a:rPr>
              <a:t>：邹宇豪</a:t>
            </a:r>
            <a:endParaRPr lang="zh-CN" altLang="en-US" sz="2400" b="1" dirty="0">
              <a:solidFill>
                <a:srgbClr val="4747BA"/>
              </a:solidFill>
              <a:latin typeface="Constantia" panose="02030602050306030303" pitchFamily="18" charset="0"/>
            </a:endParaRP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434" y="232034"/>
            <a:ext cx="2438400" cy="527343"/>
          </a:xfrm>
          <a:prstGeom prst="rect">
            <a:avLst/>
          </a:prstGeom>
        </p:spPr>
      </p:pic>
      <p:sp>
        <p:nvSpPr>
          <p:cNvPr id="1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tantia" panose="02030602050306030303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299" y="223144"/>
            <a:ext cx="2438400" cy="527343"/>
          </a:xfrm>
          <a:prstGeom prst="rect">
            <a:avLst/>
          </a:prstGeom>
        </p:spPr>
      </p:pic>
      <p:sp>
        <p:nvSpPr>
          <p:cNvPr id="1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3210" y="222885"/>
            <a:ext cx="18072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4747BA"/>
                </a:solidFill>
                <a:latin typeface="Constantia" panose="02030602050306030303" pitchFamily="18" charset="0"/>
                <a:ea typeface="微软雅黑" panose="020B0503020204020204" charset="-122"/>
                <a:cs typeface="Calibri" panose="020F0502020204030204" pitchFamily="34" charset="0"/>
                <a:sym typeface="+mn-ea"/>
              </a:rPr>
              <a:t>性能评估</a:t>
            </a:r>
            <a:endParaRPr lang="zh-CN" altLang="en-US" sz="2800" b="1" dirty="0" smtClean="0">
              <a:solidFill>
                <a:srgbClr val="4747BA"/>
              </a:solidFill>
              <a:latin typeface="Constantia" panose="02030602050306030303" pitchFamily="18" charset="0"/>
              <a:ea typeface="微软雅黑" panose="020B0503020204020204" charset="-122"/>
              <a:cs typeface="Calibri" panose="020F0502020204030204" pitchFamily="3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420" y="892175"/>
            <a:ext cx="7566025" cy="26498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09675" y="1117600"/>
            <a:ext cx="8807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与</a:t>
            </a:r>
            <a:r>
              <a:rPr lang="en-US" altLang="zh-CN" b="1"/>
              <a:t>Ray</a:t>
            </a:r>
            <a:r>
              <a:rPr lang="zh-CN" altLang="en-US" b="1"/>
              <a:t>：</a:t>
            </a:r>
            <a:endParaRPr lang="zh-CN" altLang="en-US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420" y="3857625"/>
            <a:ext cx="7475855" cy="22929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2600" y="4168775"/>
            <a:ext cx="16078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与</a:t>
            </a:r>
            <a:r>
              <a:rPr lang="en-US" altLang="zh-CN" b="1"/>
              <a:t>WarpDrive</a:t>
            </a:r>
            <a:r>
              <a:rPr lang="zh-CN" altLang="en-US" b="1"/>
              <a:t>：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tantia" panose="02030602050306030303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299" y="223144"/>
            <a:ext cx="2438400" cy="527343"/>
          </a:xfrm>
          <a:prstGeom prst="rect">
            <a:avLst/>
          </a:prstGeom>
        </p:spPr>
      </p:pic>
      <p:sp>
        <p:nvSpPr>
          <p:cNvPr id="1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3210" y="222885"/>
            <a:ext cx="18072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4747BA"/>
                </a:solidFill>
                <a:latin typeface="Constantia" panose="02030602050306030303" pitchFamily="18" charset="0"/>
                <a:ea typeface="微软雅黑" panose="020B0503020204020204" charset="-122"/>
                <a:cs typeface="Calibri" panose="020F0502020204030204" pitchFamily="34" charset="0"/>
                <a:sym typeface="+mn-ea"/>
              </a:rPr>
              <a:t>总结</a:t>
            </a:r>
            <a:endParaRPr lang="zh-CN" altLang="en-US" sz="2800" b="1" dirty="0" smtClean="0">
              <a:solidFill>
                <a:srgbClr val="4747BA"/>
              </a:solidFill>
              <a:latin typeface="Constantia" panose="02030602050306030303" pitchFamily="18" charset="0"/>
              <a:ea typeface="微软雅黑" panose="020B0503020204020204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92275" y="1667510"/>
            <a:ext cx="8806815" cy="2999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b="1"/>
              <a:t>        </a:t>
            </a:r>
            <a:r>
              <a:rPr lang="zh-CN" altLang="en-US" b="1"/>
              <a:t>MindSpore Reinforcement Learning（MSRL），一个支持在多个设备上灵活的RL算法的系统。MSRL通过数据流片段图（FDGs）将算法的实现与执行分离开来，这使MSRL能够支持将代码片段分配给设备的各种分布式策略。</a:t>
            </a:r>
            <a:endParaRPr lang="zh-CN" altLang="en-US" b="1"/>
          </a:p>
          <a:p>
            <a:pPr>
              <a:lnSpc>
                <a:spcPct val="150000"/>
              </a:lnSpc>
            </a:pPr>
            <a:r>
              <a:rPr lang="en-US" altLang="zh-CN" b="1"/>
              <a:t>       </a:t>
            </a:r>
            <a:r>
              <a:rPr lang="zh-CN" altLang="en-US" b="1"/>
              <a:t>实验</a:t>
            </a:r>
            <a:r>
              <a:rPr lang="zh-CN" altLang="en-US" b="1">
                <a:sym typeface="+mn-ea"/>
              </a:rPr>
              <a:t>结果表明,系统可以根据问题规模调整分片粒度,实现可扩展;可以根据执行特点选择不同的分布策略;总体上优化效果明显,</a:t>
            </a:r>
            <a:r>
              <a:rPr lang="zh-CN" altLang="en-US" b="1"/>
              <a:t>该系统为分布式强化学习提供了灵活的执行抽象。</a:t>
            </a:r>
            <a:r>
              <a:rPr lang="zh-CN" altLang="en-US" b="1">
                <a:sym typeface="+mn-ea"/>
              </a:rPr>
              <a:t>数据流片段图</a:t>
            </a:r>
            <a:r>
              <a:rPr lang="zh-CN" altLang="en-US" b="1"/>
              <a:t>支持在部署时决定分布策略,不需要改变算法实现。未来工作将支持自动搜索最优策略。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8244849" y="4730406"/>
            <a:ext cx="2099301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Q&amp;A</a:t>
            </a:r>
            <a:endParaRPr lang="en-US" altLang="zh-CN" sz="40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Thanks</a:t>
            </a:r>
            <a:r>
              <a:rPr lang="zh-CN" altLang="en-US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！</a:t>
            </a:r>
            <a:endParaRPr lang="zh-CN" altLang="en-US" sz="40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sp>
        <p:nvSpPr>
          <p:cNvPr id="8" name="矩形: 圆角 7"/>
          <p:cNvSpPr/>
          <p:nvPr/>
        </p:nvSpPr>
        <p:spPr>
          <a:xfrm rot="2755966">
            <a:off x="4146517" y="3347706"/>
            <a:ext cx="1613489" cy="1613489"/>
          </a:xfrm>
          <a:prstGeom prst="roundRect">
            <a:avLst/>
          </a:prstGeom>
          <a:solidFill>
            <a:srgbClr val="8484D1"/>
          </a:solidFill>
          <a:ln>
            <a:noFill/>
          </a:ln>
          <a:effectLst>
            <a:outerShdw blurRad="88900" dist="508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 rot="2755966">
            <a:off x="2770276" y="966707"/>
            <a:ext cx="1613489" cy="1613489"/>
          </a:xfrm>
          <a:prstGeom prst="roundRect">
            <a:avLst/>
          </a:prstGeom>
          <a:solidFill>
            <a:srgbClr val="8484D1"/>
          </a:solidFill>
          <a:ln>
            <a:noFill/>
          </a:ln>
          <a:effectLst>
            <a:outerShdw blurRad="88900" dist="508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 rot="2755966">
            <a:off x="4586763" y="2029472"/>
            <a:ext cx="732996" cy="732996"/>
          </a:xfrm>
          <a:prstGeom prst="roundRect">
            <a:avLst/>
          </a:prstGeom>
          <a:solidFill>
            <a:srgbClr val="ADADE0"/>
          </a:solidFill>
          <a:ln>
            <a:noFill/>
          </a:ln>
          <a:effectLst>
            <a:outerShdw blurRad="88900" dist="508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 rot="2755966">
            <a:off x="1415554" y="2470682"/>
            <a:ext cx="3134556" cy="3134556"/>
          </a:xfrm>
          <a:prstGeom prst="roundRect">
            <a:avLst/>
          </a:prstGeom>
          <a:blipFill dpi="0" rotWithShape="0">
            <a:blip r:embed="rId1"/>
            <a:srcRect/>
            <a:stretch>
              <a:fillRect/>
            </a:stretch>
          </a:blipFill>
          <a:ln>
            <a:noFill/>
          </a:ln>
          <a:effectLst>
            <a:outerShdw blurRad="114300" dist="50800" dir="7800000" sx="101000" sy="101000" algn="tr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: 圆角 11"/>
          <p:cNvSpPr/>
          <p:nvPr/>
        </p:nvSpPr>
        <p:spPr>
          <a:xfrm rot="2755966">
            <a:off x="5633126" y="2433704"/>
            <a:ext cx="1685894" cy="1685894"/>
          </a:xfrm>
          <a:prstGeom prst="roundRect">
            <a:avLst/>
          </a:prstGeom>
          <a:solidFill>
            <a:srgbClr val="4747BA"/>
          </a:solidFill>
          <a:ln>
            <a:noFill/>
          </a:ln>
          <a:effectLst>
            <a:outerShdw blurRad="88900" dist="508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4"/>
          <p:cNvSpPr/>
          <p:nvPr/>
        </p:nvSpPr>
        <p:spPr>
          <a:xfrm rot="2755966">
            <a:off x="3965400" y="5546431"/>
            <a:ext cx="732996" cy="732996"/>
          </a:xfrm>
          <a:prstGeom prst="roundRect">
            <a:avLst/>
          </a:prstGeom>
          <a:solidFill>
            <a:srgbClr val="ADADE0"/>
          </a:solidFill>
          <a:ln>
            <a:noFill/>
          </a:ln>
          <a:effectLst>
            <a:outerShdw blurRad="88900" dist="508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/>
          <p:cNvSpPr/>
          <p:nvPr/>
        </p:nvSpPr>
        <p:spPr>
          <a:xfrm rot="2755966">
            <a:off x="5089423" y="716157"/>
            <a:ext cx="1134056" cy="1134056"/>
          </a:xfrm>
          <a:prstGeom prst="roundRect">
            <a:avLst/>
          </a:prstGeom>
          <a:solidFill>
            <a:srgbClr val="4747BA"/>
          </a:solidFill>
          <a:ln>
            <a:noFill/>
          </a:ln>
          <a:effectLst>
            <a:outerShdw blurRad="88900" dist="508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/>
          <p:cNvSpPr/>
          <p:nvPr/>
        </p:nvSpPr>
        <p:spPr>
          <a:xfrm rot="2755966">
            <a:off x="7189439" y="1365266"/>
            <a:ext cx="396502" cy="396502"/>
          </a:xfrm>
          <a:prstGeom prst="roundRect">
            <a:avLst/>
          </a:prstGeom>
          <a:solidFill>
            <a:srgbClr val="ADADE0"/>
          </a:solidFill>
          <a:ln>
            <a:noFill/>
          </a:ln>
          <a:effectLst>
            <a:outerShdw blurRad="88900" dist="508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08" y="76105"/>
            <a:ext cx="730337" cy="556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tantia" panose="02030602050306030303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434" y="232034"/>
            <a:ext cx="2438400" cy="527343"/>
          </a:xfrm>
          <a:prstGeom prst="rect">
            <a:avLst/>
          </a:prstGeom>
        </p:spPr>
      </p:pic>
      <p:sp>
        <p:nvSpPr>
          <p:cNvPr id="1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79845" y="1122045"/>
            <a:ext cx="2907030" cy="5400675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lnSpc>
                <a:spcPct val="100000"/>
              </a:lnSpc>
            </a:pPr>
            <a:r>
              <a:rPr lang="en-US" altLang="zh-CN" sz="5400" b="1" dirty="0" smtClean="0">
                <a:solidFill>
                  <a:srgbClr val="4747BA"/>
                </a:solidFill>
                <a:latin typeface="Constantia" panose="02030602050306030303" pitchFamily="18" charset="0"/>
                <a:ea typeface="微软雅黑" panose="020B0503020204020204" charset="-122"/>
                <a:cs typeface="Calibri" panose="020F0502020204030204" pitchFamily="34" charset="0"/>
              </a:rPr>
              <a:t>1.</a:t>
            </a:r>
            <a:r>
              <a:rPr lang="zh-CN" altLang="en-US" sz="3200" b="1" dirty="0" smtClean="0">
                <a:solidFill>
                  <a:srgbClr val="4747BA"/>
                </a:solidFill>
                <a:latin typeface="Constantia" panose="02030602050306030303" pitchFamily="18" charset="0"/>
                <a:ea typeface="微软雅黑" panose="020B0503020204020204" charset="-122"/>
                <a:cs typeface="Calibri" panose="020F0502020204030204" pitchFamily="34" charset="0"/>
              </a:rPr>
              <a:t>背景介绍</a:t>
            </a:r>
            <a:endParaRPr lang="zh-CN" altLang="en-US" sz="3200" b="1" dirty="0" smtClean="0">
              <a:solidFill>
                <a:srgbClr val="4747BA"/>
              </a:solidFill>
              <a:latin typeface="Constantia" panose="02030602050306030303" pitchFamily="18" charset="0"/>
              <a:ea typeface="微软雅黑" panose="020B0503020204020204" charset="-122"/>
              <a:cs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5400" b="1" dirty="0" smtClean="0">
                <a:solidFill>
                  <a:srgbClr val="4747BA"/>
                </a:solidFill>
                <a:latin typeface="Constantia" panose="02030602050306030303" pitchFamily="18" charset="0"/>
                <a:ea typeface="微软雅黑" panose="020B0503020204020204" charset="-122"/>
                <a:cs typeface="Calibri" panose="020F0502020204030204" pitchFamily="34" charset="0"/>
                <a:sym typeface="+mn-ea"/>
              </a:rPr>
              <a:t>2.</a:t>
            </a:r>
            <a:r>
              <a:rPr lang="zh-CN" altLang="en-US" sz="3200" b="1" dirty="0" smtClean="0">
                <a:solidFill>
                  <a:srgbClr val="4747BA"/>
                </a:solidFill>
                <a:latin typeface="Constantia" panose="02030602050306030303" pitchFamily="18" charset="0"/>
                <a:ea typeface="微软雅黑" panose="020B0503020204020204" charset="-122"/>
                <a:cs typeface="Calibri" panose="020F0502020204030204" pitchFamily="34" charset="0"/>
                <a:sym typeface="+mn-ea"/>
              </a:rPr>
              <a:t>系统设计</a:t>
            </a:r>
            <a:endParaRPr lang="zh-CN" altLang="en-US" sz="3200" b="1" dirty="0" smtClean="0">
              <a:solidFill>
                <a:srgbClr val="4747BA"/>
              </a:solidFill>
              <a:latin typeface="Constantia" panose="02030602050306030303" pitchFamily="18" charset="0"/>
              <a:ea typeface="微软雅黑" panose="020B0503020204020204" charset="-122"/>
              <a:cs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5400" b="1" dirty="0" smtClean="0">
                <a:solidFill>
                  <a:srgbClr val="4747BA"/>
                </a:solidFill>
                <a:latin typeface="Constantia" panose="02030602050306030303" pitchFamily="18" charset="0"/>
                <a:ea typeface="微软雅黑" panose="020B0503020204020204" charset="-122"/>
                <a:cs typeface="Calibri" panose="020F0502020204030204" pitchFamily="34" charset="0"/>
                <a:sym typeface="+mn-ea"/>
              </a:rPr>
              <a:t>3.</a:t>
            </a:r>
            <a:r>
              <a:rPr lang="zh-CN" altLang="en-US" sz="3200" b="1" dirty="0" smtClean="0">
                <a:solidFill>
                  <a:srgbClr val="4747BA"/>
                </a:solidFill>
                <a:latin typeface="Constantia" panose="02030602050306030303" pitchFamily="18" charset="0"/>
                <a:ea typeface="微软雅黑" panose="020B0503020204020204" charset="-122"/>
                <a:cs typeface="Calibri" panose="020F0502020204030204" pitchFamily="34" charset="0"/>
                <a:sym typeface="+mn-ea"/>
              </a:rPr>
              <a:t>性能评估</a:t>
            </a:r>
            <a:endParaRPr lang="zh-CN" altLang="en-US" sz="3200" b="1" dirty="0" smtClean="0">
              <a:solidFill>
                <a:srgbClr val="4747BA"/>
              </a:solidFill>
              <a:latin typeface="Constantia" panose="02030602050306030303" pitchFamily="18" charset="0"/>
              <a:ea typeface="微软雅黑" panose="020B0503020204020204" charset="-122"/>
              <a:cs typeface="Calibri" panose="020F0502020204030204" pitchFamily="3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5400" b="1" dirty="0" smtClean="0">
                <a:solidFill>
                  <a:srgbClr val="4747BA"/>
                </a:solidFill>
                <a:latin typeface="Constantia" panose="02030602050306030303" pitchFamily="18" charset="0"/>
                <a:ea typeface="微软雅黑" panose="020B0503020204020204" charset="-122"/>
                <a:cs typeface="Calibri" panose="020F0502020204030204" pitchFamily="34" charset="0"/>
                <a:sym typeface="+mn-ea"/>
              </a:rPr>
              <a:t>4.</a:t>
            </a:r>
            <a:r>
              <a:rPr lang="zh-CN" altLang="zh-CN" sz="3200" b="1" dirty="0" smtClean="0">
                <a:solidFill>
                  <a:srgbClr val="4747BA"/>
                </a:solidFill>
                <a:latin typeface="Constantia" panose="02030602050306030303" pitchFamily="18" charset="0"/>
                <a:ea typeface="微软雅黑" panose="020B0503020204020204" charset="-122"/>
                <a:cs typeface="Calibri" panose="020F0502020204030204" pitchFamily="34" charset="0"/>
                <a:sym typeface="+mn-ea"/>
              </a:rPr>
              <a:t>总结</a:t>
            </a:r>
            <a:endParaRPr lang="zh-CN" altLang="en-US" sz="3200" b="1" dirty="0" smtClean="0">
              <a:solidFill>
                <a:srgbClr val="4747BA"/>
              </a:solidFill>
              <a:latin typeface="Constantia" panose="02030602050306030303" pitchFamily="18" charset="0"/>
              <a:ea typeface="微软雅黑" panose="020B0503020204020204" charset="-122"/>
              <a:cs typeface="Calibri" panose="020F0502020204030204" pitchFamily="34" charset="0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3200" b="1" dirty="0" smtClean="0">
              <a:solidFill>
                <a:srgbClr val="4747BA"/>
              </a:solidFill>
              <a:latin typeface="Constantia" panose="02030602050306030303" pitchFamily="18" charset="0"/>
              <a:ea typeface="微软雅黑" panose="020B0503020204020204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279525" y="2284730"/>
            <a:ext cx="3041650" cy="348805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499995" y="1388110"/>
            <a:ext cx="2567940" cy="3145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tantia" panose="02030602050306030303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299" y="223144"/>
            <a:ext cx="2438400" cy="527343"/>
          </a:xfrm>
          <a:prstGeom prst="rect">
            <a:avLst/>
          </a:prstGeom>
        </p:spPr>
      </p:pic>
      <p:sp>
        <p:nvSpPr>
          <p:cNvPr id="1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3210" y="222885"/>
            <a:ext cx="18072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4747BA"/>
                </a:solidFill>
                <a:latin typeface="Constantia" panose="02030602050306030303" pitchFamily="18" charset="0"/>
                <a:ea typeface="微软雅黑" panose="020B0503020204020204" charset="-122"/>
                <a:cs typeface="Calibri" panose="020F0502020204030204" pitchFamily="34" charset="0"/>
                <a:sym typeface="+mn-ea"/>
              </a:rPr>
              <a:t>背景介绍</a:t>
            </a:r>
            <a:endParaRPr lang="zh-CN" altLang="en-US" sz="2800" b="1" dirty="0" smtClean="0">
              <a:solidFill>
                <a:srgbClr val="4747BA"/>
              </a:solidFill>
              <a:latin typeface="Constantia" panose="02030602050306030303" pitchFamily="18" charset="0"/>
              <a:ea typeface="微软雅黑" panose="020B0503020204020204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85075" y="2395855"/>
            <a:ext cx="401510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①策略推理：根据环境和策略选择动作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②环境执行：生成一系列（状态，奖励）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③策略训练：根据奖励训练策略</a:t>
            </a:r>
            <a:endParaRPr lang="zh-CN" altLang="en-US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" y="2019935"/>
            <a:ext cx="7486650" cy="24618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3265" y="1272540"/>
            <a:ext cx="107454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   </a:t>
            </a:r>
            <a:r>
              <a:rPr lang="zh-CN" altLang="en-US" b="1"/>
              <a:t>强化学习是一种通过智能体在未知环境中不断地学习如何行动，来解决决策问题的机器学习技术。</a:t>
            </a:r>
            <a:endParaRPr lang="zh-CN" altLang="en-US" b="1"/>
          </a:p>
        </p:txBody>
      </p:sp>
      <p:sp>
        <p:nvSpPr>
          <p:cNvPr id="7" name="文本框 6"/>
          <p:cNvSpPr txBox="1"/>
          <p:nvPr/>
        </p:nvSpPr>
        <p:spPr>
          <a:xfrm>
            <a:off x="954405" y="4860925"/>
            <a:ext cx="102831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altLang="zh-CN" b="1"/>
          </a:p>
          <a:p>
            <a:r>
              <a:rPr lang="en-US" altLang="zh-CN" b="1">
                <a:sym typeface="+mn-ea"/>
              </a:rPr>
              <a:t>       </a:t>
            </a:r>
            <a:r>
              <a:rPr lang="zh-CN" altLang="en-US" b="1">
                <a:sym typeface="+mn-ea"/>
              </a:rPr>
              <a:t>多智能体的深度强化学习算法需要训练大量存在信息交互的智能体，每个智能体的策略一般由深度神经网络表示。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tantia" panose="02030602050306030303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299" y="223144"/>
            <a:ext cx="2438400" cy="527343"/>
          </a:xfrm>
          <a:prstGeom prst="rect">
            <a:avLst/>
          </a:prstGeom>
        </p:spPr>
      </p:pic>
      <p:sp>
        <p:nvSpPr>
          <p:cNvPr id="1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3210" y="222885"/>
            <a:ext cx="18072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4747BA"/>
                </a:solidFill>
                <a:latin typeface="Constantia" panose="02030602050306030303" pitchFamily="18" charset="0"/>
                <a:ea typeface="微软雅黑" panose="020B0503020204020204" charset="-122"/>
                <a:cs typeface="Calibri" panose="020F0502020204030204" pitchFamily="34" charset="0"/>
                <a:sym typeface="+mn-ea"/>
              </a:rPr>
              <a:t>背景介绍</a:t>
            </a:r>
            <a:endParaRPr lang="zh-CN" altLang="en-US" sz="2800" b="1" dirty="0" smtClean="0">
              <a:solidFill>
                <a:srgbClr val="4747BA"/>
              </a:solidFill>
              <a:latin typeface="Constantia" panose="02030602050306030303" pitchFamily="18" charset="0"/>
              <a:ea typeface="微软雅黑" panose="020B0503020204020204" charset="-122"/>
              <a:cs typeface="Calibri" panose="020F0502020204030204" pitchFamily="3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420" y="1190625"/>
            <a:ext cx="7486650" cy="24618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030095" y="4006850"/>
            <a:ext cx="813117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       </a:t>
            </a:r>
            <a:r>
              <a:rPr lang="zh-CN" altLang="en-US" b="1"/>
              <a:t>RL的好处是以牺牲其计算成本为代价的。复杂的设置和环境需要探索巨大的动作空间、状态和DNN参数，并且这些空间随着智能体的数量呈指数级增长。因此，RL系统必须通过同时利用GPU加速的并行性和大量的分布式工作节点来进行可扩展。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tantia" panose="02030602050306030303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299" y="223144"/>
            <a:ext cx="2438400" cy="527343"/>
          </a:xfrm>
          <a:prstGeom prst="rect">
            <a:avLst/>
          </a:prstGeom>
        </p:spPr>
      </p:pic>
      <p:sp>
        <p:nvSpPr>
          <p:cNvPr id="1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3210" y="222885"/>
            <a:ext cx="18072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4747BA"/>
                </a:solidFill>
                <a:latin typeface="Constantia" panose="02030602050306030303" pitchFamily="18" charset="0"/>
                <a:ea typeface="微软雅黑" panose="020B0503020204020204" charset="-122"/>
                <a:cs typeface="Calibri" panose="020F0502020204030204" pitchFamily="34" charset="0"/>
                <a:sym typeface="+mn-ea"/>
              </a:rPr>
              <a:t>背景介绍</a:t>
            </a:r>
            <a:endParaRPr lang="zh-CN" altLang="en-US" sz="2800" b="1" dirty="0" smtClean="0">
              <a:solidFill>
                <a:srgbClr val="4747BA"/>
              </a:solidFill>
              <a:latin typeface="Constantia" panose="02030602050306030303" pitchFamily="18" charset="0"/>
              <a:ea typeface="微软雅黑" panose="020B0503020204020204" charset="-122"/>
              <a:cs typeface="Calibri" panose="020F0502020204030204" pitchFamily="3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665" y="1068070"/>
            <a:ext cx="7912100" cy="39852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99665" y="5588635"/>
            <a:ext cx="810450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/>
              <a:t>现有的设计可以分为三种类型，基于函数、基于行动者和基于数据流</a:t>
            </a:r>
            <a:endParaRPr lang="zh-CN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tantia" panose="02030602050306030303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299" y="223144"/>
            <a:ext cx="2438400" cy="527343"/>
          </a:xfrm>
          <a:prstGeom prst="rect">
            <a:avLst/>
          </a:prstGeom>
        </p:spPr>
      </p:pic>
      <p:sp>
        <p:nvSpPr>
          <p:cNvPr id="1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3210" y="222885"/>
            <a:ext cx="18072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4747BA"/>
                </a:solidFill>
                <a:latin typeface="Constantia" panose="02030602050306030303" pitchFamily="18" charset="0"/>
                <a:ea typeface="微软雅黑" panose="020B0503020204020204" charset="-122"/>
                <a:cs typeface="Calibri" panose="020F0502020204030204" pitchFamily="34" charset="0"/>
                <a:sym typeface="+mn-ea"/>
              </a:rPr>
              <a:t>系统设计</a:t>
            </a:r>
            <a:endParaRPr lang="zh-CN" altLang="en-US" sz="2800" b="1" dirty="0" smtClean="0">
              <a:solidFill>
                <a:srgbClr val="4747BA"/>
              </a:solidFill>
              <a:latin typeface="Constantia" panose="02030602050306030303" pitchFamily="18" charset="0"/>
              <a:ea typeface="微软雅黑" panose="020B0503020204020204" charset="-122"/>
              <a:cs typeface="Calibri" panose="020F0502020204030204" pitchFamily="3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70" y="1535430"/>
            <a:ext cx="6139815" cy="32886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911975" y="1748790"/>
            <a:ext cx="467042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/>
              <a:t>(1)用户将RL算法实现提交给协调器；</a:t>
            </a:r>
            <a:endParaRPr lang="zh-CN" altLang="en-US" b="1"/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/>
              <a:t>(2)协调器生成数据流片段图（Fragmented Dataflow Graphs）并将片段发送给节点；</a:t>
            </a:r>
            <a:endParaRPr lang="zh-CN" altLang="en-US" b="1"/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/>
              <a:t>(3)节点为接收到的片段生成可执行代码，这些代码可以由DL引擎运行。</a:t>
            </a:r>
            <a:endParaRPr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1259205" y="5277485"/>
            <a:ext cx="494665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b="1">
                <a:sym typeface="+mn-ea"/>
              </a:rPr>
              <a:t>MSRL</a:t>
            </a:r>
            <a:r>
              <a:rPr lang="zh-CN" altLang="en-US" sz="2000" b="1">
                <a:sym typeface="+mn-ea"/>
              </a:rPr>
              <a:t>的体系结构遵循 coordinator/worker</a:t>
            </a:r>
            <a:endParaRPr lang="zh-CN" altLang="en-US" sz="2000" b="1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76400" y="1167130"/>
            <a:ext cx="38811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b="1">
                <a:sym typeface="+mn-ea"/>
              </a:rPr>
              <a:t>MindSpore Reinforcement Learning</a:t>
            </a:r>
            <a:endParaRPr lang="zh-CN" altLang="en-US" b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tantia" panose="02030602050306030303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299" y="223144"/>
            <a:ext cx="2438400" cy="527343"/>
          </a:xfrm>
          <a:prstGeom prst="rect">
            <a:avLst/>
          </a:prstGeom>
        </p:spPr>
      </p:pic>
      <p:sp>
        <p:nvSpPr>
          <p:cNvPr id="1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3210" y="222885"/>
            <a:ext cx="28638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4747BA"/>
                </a:solidFill>
                <a:latin typeface="Constantia" panose="02030602050306030303" pitchFamily="18" charset="0"/>
                <a:ea typeface="微软雅黑" panose="020B0503020204020204" charset="-122"/>
                <a:cs typeface="Calibri" panose="020F0502020204030204" pitchFamily="34" charset="0"/>
                <a:sym typeface="+mn-ea"/>
              </a:rPr>
              <a:t>系统设计：</a:t>
            </a:r>
            <a:r>
              <a:rPr lang="en-US" altLang="zh-CN" sz="2800" b="1" dirty="0" smtClean="0">
                <a:solidFill>
                  <a:srgbClr val="4747BA"/>
                </a:solidFill>
                <a:latin typeface="Constantia" panose="02030602050306030303" pitchFamily="18" charset="0"/>
                <a:ea typeface="微软雅黑" panose="020B0503020204020204" charset="-122"/>
                <a:cs typeface="Calibri" panose="020F0502020204030204" pitchFamily="34" charset="0"/>
                <a:sym typeface="+mn-ea"/>
              </a:rPr>
              <a:t>FDG</a:t>
            </a:r>
            <a:endParaRPr lang="en-US" altLang="zh-CN" sz="2800" b="1" dirty="0" smtClean="0">
              <a:solidFill>
                <a:srgbClr val="4747BA"/>
              </a:solidFill>
              <a:latin typeface="Constantia" panose="02030602050306030303" pitchFamily="18" charset="0"/>
              <a:ea typeface="微软雅黑" panose="020B0503020204020204" charset="-122"/>
              <a:cs typeface="Calibri" panose="020F0502020204030204" pitchFamily="3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95" y="1410335"/>
            <a:ext cx="6422390" cy="30511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91160" y="4905375"/>
            <a:ext cx="64230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将</a:t>
            </a:r>
            <a:r>
              <a:rPr lang="en-US" altLang="zh-CN" b="1"/>
              <a:t>RL</a:t>
            </a:r>
            <a:r>
              <a:rPr lang="zh-CN" altLang="en-US" b="1"/>
              <a:t>算法定义与算法如何并行或分布式执行在硬件设备上进行了解耦</a:t>
            </a:r>
            <a:endParaRPr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7285355" y="1522095"/>
            <a:ext cx="4114800" cy="31369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</a:pPr>
            <a:r>
              <a:rPr lang="zh-CN" altLang="en-US" b="1"/>
              <a:t>MSRL系统将强化学习算法表示为数据流片段图。</a:t>
            </a:r>
            <a:endParaRPr lang="zh-CN" altLang="en-US" b="1"/>
          </a:p>
          <a:p>
            <a:pPr>
              <a:lnSpc>
                <a:spcPct val="110000"/>
              </a:lnSpc>
            </a:pPr>
            <a:endParaRPr lang="zh-CN" altLang="en-US" b="1"/>
          </a:p>
          <a:p>
            <a:pPr>
              <a:lnSpc>
                <a:spcPct val="110000"/>
              </a:lnSpc>
            </a:pPr>
            <a:r>
              <a:rPr lang="zh-CN" altLang="en-US" b="1"/>
              <a:t>用户按照传统方式编写各个组件逻辑,然后系统将代码自动分解为多个分片。</a:t>
            </a:r>
            <a:endParaRPr lang="zh-CN" altLang="en-US" b="1"/>
          </a:p>
          <a:p>
            <a:pPr>
              <a:lnSpc>
                <a:spcPct val="110000"/>
              </a:lnSpc>
            </a:pPr>
            <a:endParaRPr lang="zh-CN" altLang="en-US" b="1"/>
          </a:p>
          <a:p>
            <a:pPr>
              <a:lnSpc>
                <a:spcPct val="110000"/>
              </a:lnSpc>
            </a:pPr>
            <a:r>
              <a:rPr lang="zh-CN" altLang="en-US" b="1"/>
              <a:t>分片之间通过预定义的接口传递数据。根据用户设置的分发策略,系统可以灵活地将分片分配到不同的计算节点执行,实现分布式执行。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tantia" panose="02030602050306030303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299" y="223144"/>
            <a:ext cx="2438400" cy="527343"/>
          </a:xfrm>
          <a:prstGeom prst="rect">
            <a:avLst/>
          </a:prstGeom>
        </p:spPr>
      </p:pic>
      <p:sp>
        <p:nvSpPr>
          <p:cNvPr id="1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3210" y="222885"/>
            <a:ext cx="18072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4747BA"/>
                </a:solidFill>
                <a:latin typeface="Constantia" panose="02030602050306030303" pitchFamily="18" charset="0"/>
                <a:ea typeface="微软雅黑" panose="020B0503020204020204" charset="-122"/>
                <a:cs typeface="Calibri" panose="020F0502020204030204" pitchFamily="34" charset="0"/>
                <a:sym typeface="+mn-ea"/>
              </a:rPr>
              <a:t>系统设计</a:t>
            </a:r>
            <a:endParaRPr lang="zh-CN" altLang="en-US" sz="2800" b="1" dirty="0" smtClean="0">
              <a:solidFill>
                <a:srgbClr val="4747BA"/>
              </a:solidFill>
              <a:latin typeface="Constantia" panose="02030602050306030303" pitchFamily="18" charset="0"/>
              <a:ea typeface="微软雅黑" panose="020B0503020204020204" charset="-122"/>
              <a:cs typeface="Calibri" panose="020F0502020204030204" pitchFamily="3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75" y="1090295"/>
            <a:ext cx="4990465" cy="43472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64935" y="1637030"/>
            <a:ext cx="511746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b="1"/>
              <a:t>       </a:t>
            </a:r>
            <a:r>
              <a:rPr lang="zh-CN" altLang="en-US" b="1"/>
              <a:t>MSRL仍然为用户保留了直观的编程模型。如图代码片段为MAPPO算法的实现，用户仍可通过熟悉的算法概念来表达，如actors, learners 和 trainers等。</a:t>
            </a:r>
            <a:endParaRPr lang="zh-CN" altLang="en-US" b="1"/>
          </a:p>
          <a:p>
            <a:pPr>
              <a:lnSpc>
                <a:spcPct val="150000"/>
              </a:lnSpc>
            </a:pPr>
            <a:r>
              <a:rPr lang="en-US" altLang="zh-CN" b="1"/>
              <a:t>       </a:t>
            </a:r>
            <a:r>
              <a:rPr lang="zh-CN" altLang="en-US" b="1"/>
              <a:t>因此，MSRL同现有的强化学习框架保持了一定的算法概念兼容性。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tantia" panose="02030602050306030303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299" y="223144"/>
            <a:ext cx="2438400" cy="527343"/>
          </a:xfrm>
          <a:prstGeom prst="rect">
            <a:avLst/>
          </a:prstGeom>
        </p:spPr>
      </p:pic>
      <p:sp>
        <p:nvSpPr>
          <p:cNvPr id="1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3210" y="222885"/>
            <a:ext cx="38131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4747BA"/>
                </a:solidFill>
                <a:latin typeface="Constantia" panose="02030602050306030303" pitchFamily="18" charset="0"/>
                <a:ea typeface="微软雅黑" panose="020B0503020204020204" charset="-122"/>
                <a:cs typeface="Calibri" panose="020F0502020204030204" pitchFamily="34" charset="0"/>
                <a:sym typeface="+mn-ea"/>
              </a:rPr>
              <a:t>系统设计：分布式策略</a:t>
            </a:r>
            <a:endParaRPr lang="zh-CN" altLang="en-US" sz="2800" b="1" dirty="0" smtClean="0">
              <a:solidFill>
                <a:srgbClr val="4747BA"/>
              </a:solidFill>
              <a:latin typeface="Constantia" panose="02030602050306030303" pitchFamily="18" charset="0"/>
              <a:ea typeface="微软雅黑" panose="020B0503020204020204" charset="-122"/>
              <a:cs typeface="Calibri" panose="020F0502020204030204" pitchFamily="3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60" y="1169670"/>
            <a:ext cx="5214620" cy="23361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300" y="1169670"/>
            <a:ext cx="5118100" cy="23082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1025" y="3930015"/>
            <a:ext cx="532447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DP</a:t>
            </a:r>
            <a:r>
              <a:rPr lang="en-US" altLang="zh-CN" b="1">
                <a:sym typeface="+mn-ea"/>
              </a:rPr>
              <a:t>-A</a:t>
            </a:r>
            <a:r>
              <a:rPr lang="zh-CN" altLang="en-US" b="1">
                <a:sym typeface="+mn-ea"/>
              </a:rPr>
              <a:t>将算法划分为三个片段， actor和learner片段映射至不同GPU，environment片段映射至CPU。该策略可以在多个GPU上配置算法，这些GPU可能位于同一台主机，也可能通过网络连接。</a:t>
            </a:r>
            <a:endParaRPr lang="zh-CN" altLang="en-US" b="1"/>
          </a:p>
        </p:txBody>
      </p:sp>
      <p:sp>
        <p:nvSpPr>
          <p:cNvPr id="7" name="文本框 6"/>
          <p:cNvSpPr txBox="1"/>
          <p:nvPr/>
        </p:nvSpPr>
        <p:spPr>
          <a:xfrm>
            <a:off x="6464300" y="3933190"/>
            <a:ext cx="51181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DP</a:t>
            </a:r>
            <a:r>
              <a:rPr lang="en-US" altLang="zh-CN" b="1">
                <a:sym typeface="+mn-ea"/>
              </a:rPr>
              <a:t>-C</a:t>
            </a:r>
            <a:r>
              <a:rPr lang="zh-CN" altLang="en-US" b="1">
                <a:sym typeface="+mn-ea"/>
              </a:rPr>
              <a:t>对相同算法进行了不同的扩展：它将actor和learner融合为单个GPU片段，并将此融合片段与CPU上的environment片段绑定。如果算法在训练中需要进行数据规约，那么这种类型的部署策略会变的更加有效。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1452</Words>
  <Application>WPS 演示</Application>
  <PresentationFormat>宽屏</PresentationFormat>
  <Paragraphs>141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Constantia</vt:lpstr>
      <vt:lpstr>Times</vt:lpstr>
      <vt:lpstr>微软雅黑</vt:lpstr>
      <vt:lpstr>Calibri</vt:lpstr>
      <vt:lpstr>腾讯体 W3</vt:lpstr>
      <vt:lpstr>等线</vt:lpstr>
      <vt:lpstr>Arial Unicode MS</vt:lpstr>
      <vt:lpstr>等线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zhouke</dc:creator>
  <cp:lastModifiedBy>桃安</cp:lastModifiedBy>
  <cp:revision>2539</cp:revision>
  <dcterms:created xsi:type="dcterms:W3CDTF">2019-02-21T08:55:00Z</dcterms:created>
  <dcterms:modified xsi:type="dcterms:W3CDTF">2023-12-11T23:08:09Z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2070B1F2D9CA4A4DA24786C39D481D9E</vt:lpwstr>
  </property>
  <property fmtid="{D5CDD505-2E9C-101B-9397-08002B2CF9AE}" pid="3" name="KSOProductBuildVer">
    <vt:lpwstr>2052-11.1.0.11372</vt:lpwstr>
  </property>
</Properties>
</file>