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11" r:id="rId3"/>
    <p:sldId id="412" r:id="rId4"/>
    <p:sldId id="413" r:id="rId5"/>
    <p:sldId id="468" r:id="rId6"/>
    <p:sldId id="444" r:id="rId7"/>
    <p:sldId id="469" r:id="rId8"/>
    <p:sldId id="470" r:id="rId9"/>
    <p:sldId id="438" r:id="rId10"/>
    <p:sldId id="417" r:id="rId11"/>
    <p:sldId id="441" r:id="rId12"/>
    <p:sldId id="423" r:id="rId13"/>
    <p:sldId id="471" r:id="rId14"/>
    <p:sldId id="472" r:id="rId15"/>
    <p:sldId id="473" r:id="rId16"/>
    <p:sldId id="474" r:id="rId17"/>
    <p:sldId id="475" r:id="rId18"/>
    <p:sldId id="479" r:id="rId19"/>
    <p:sldId id="480" r:id="rId20"/>
    <p:sldId id="477" r:id="rId21"/>
    <p:sldId id="476" r:id="rId22"/>
    <p:sldId id="481" r:id="rId23"/>
    <p:sldId id="443" r:id="rId25"/>
    <p:sldId id="424" r:id="rId26"/>
    <p:sldId id="482" r:id="rId27"/>
    <p:sldId id="483" r:id="rId28"/>
    <p:sldId id="484"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4A6D"/>
    <a:srgbClr val="F2F2F2"/>
    <a:srgbClr val="52DE97"/>
    <a:srgbClr val="3C9D9B"/>
    <a:srgbClr val="FFFFFF"/>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1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2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228600" indent="-228600">
              <a:buFont typeface="Arial" panose="020B0604020202020204" pitchFamily="34" charset="0"/>
              <a:buAutoNum type="arabicPeriod"/>
            </a:pPr>
            <a:r>
              <a:rPr lang="zh-CN" altLang="en-US"/>
              <a:t>即使存在尝试更新项目的待处理事务，也可以处理项目的非事务性读取。</a:t>
            </a:r>
            <a:r>
              <a:rPr lang="zh-CN" altLang="en-US">
                <a:sym typeface="+mn-ea"/>
              </a:rPr>
              <a:t>非事务性读取是绕过了事务协调器，</a:t>
            </a:r>
            <a:r>
              <a:rPr lang="zh-CN" altLang="en-US"/>
              <a:t>在这种情况下，读取将被</a:t>
            </a:r>
            <a:r>
              <a:rPr lang="zh-CN" altLang="en-US"/>
              <a:t>隐式的分配一个晚于准备好的事务但早于将提交的事务的时间戳。</a:t>
            </a:r>
            <a:endParaRPr lang="zh-CN" altLang="en-US"/>
          </a:p>
          <a:p>
            <a:pPr marL="228600" indent="-228600">
              <a:buFont typeface="Arial" panose="020B0604020202020204" pitchFamily="34" charset="0"/>
              <a:buAutoNum type="arabicPeriod"/>
            </a:pPr>
            <a:r>
              <a:rPr lang="zh-CN" altLang="en-US"/>
              <a:t>即使有待处理的事务尝试更新项目，也可以处理非事务性写入。为了保持可串行性，写入操作将被分配一个早于将要提交的事务的时间戳。如果准备好的事务提交，此类操作的结果可能会被其覆盖。当写操作最终未能满足事务中提到的前提条件时，存在一种边缘情况。</a:t>
            </a:r>
            <a:endParaRPr lang="zh-CN" altLang="en-US"/>
          </a:p>
          <a:p>
            <a:pPr marL="228600" indent="-228600">
              <a:buFont typeface="Arial" panose="020B0604020202020204" pitchFamily="34" charset="0"/>
              <a:buAutoNum type="arabicPeriod"/>
            </a:pPr>
            <a:r>
              <a:rPr lang="zh-CN" altLang="en-US"/>
              <a:t>上述边缘情况可以通过对非事务性写入进行排队并在事务完成后对其进行处理来解决。由于 DynamoDB 事务运行时间不长，因此对操作进行排队不会增加太多延迟。</a:t>
            </a:r>
            <a:endParaRPr lang="zh-CN" altLang="en-US"/>
          </a:p>
          <a:p>
            <a:pPr marL="228600" indent="-228600">
              <a:buFont typeface="Arial" panose="020B0604020202020204" pitchFamily="34" charset="0"/>
              <a:buAutoNum type="arabicPeriod"/>
            </a:pPr>
            <a:r>
              <a:rPr lang="zh-CN" altLang="en-US"/>
              <a:t>可以接受具有过时时间戳的写入事务，因为它无论如何都会导致无操作。好处是该事务可能包含对允许完成的其他项目的写入操作。</a:t>
            </a:r>
            <a:endParaRPr lang="zh-CN" altLang="en-US"/>
          </a:p>
          <a:p>
            <a:pPr marL="228600" indent="-228600">
              <a:buFont typeface="Arial" panose="020B0604020202020204" pitchFamily="34" charset="0"/>
              <a:buAutoNum type="arabicPeriod"/>
            </a:pPr>
            <a:r>
              <a:rPr lang="zh-CN" altLang="en-US"/>
              <a:t>更新同一项目的多个事务可以同时准备并顺序执行。这样我们就不会最终拒绝尝试更新同一项目的多个交易。</a:t>
            </a:r>
            <a:endParaRPr lang="zh-CN" altLang="en-US"/>
          </a:p>
          <a:p>
            <a:pPr marL="228600" indent="-228600">
              <a:buFont typeface="Arial" panose="020B0604020202020204" pitchFamily="34" charset="0"/>
              <a:buAutoNum type="arabicPeriod"/>
            </a:pPr>
            <a:r>
              <a:rPr lang="zh-CN" altLang="en-US"/>
              <a:t>读事务可以单阶段更新，而不是两阶段。存储节点可以接受时间戳作为读取请求的一部分，如果存储节点上的最后写入时间戳早于给定时间戳，则返回值，否则返回错误。如果所有存储节点都返回有效结果，则我们可以将事务标记为已完成。</a:t>
            </a:r>
            <a:endParaRPr lang="zh-CN" altLang="en-US"/>
          </a:p>
          <a:p>
            <a:pPr marL="228600" indent="-228600">
              <a:buFont typeface="Arial" panose="020B0604020202020204" pitchFamily="34" charset="0"/>
              <a:buAutoNum type="arabicPeriod"/>
            </a:pPr>
            <a:r>
              <a:rPr lang="zh-CN" altLang="en-US"/>
              <a:t>在单个存储节点上写入多个值的事务可以单阶段执行，而不是两阶段。通过这种方式，我们可以节省执行两个阶段所产生的延迟。</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证明规模对 DynamoDB 中事务延迟的影响极小。</a:t>
            </a:r>
            <a:endParaRPr lang="zh-CN" altLang="en-US"/>
          </a:p>
          <a:p>
            <a:r>
              <a:rPr lang="zh-CN" altLang="en-US"/>
              <a:t>随着吞吐量的增加，TransactGetItems 和 TransactWriteItems 在 P50 上表现出的差异可以忽略不计。随着请求率的增加，P99​​时延迟略有增加；这是因为当负载较重时，事务协调器上的 Java 垃圾收集会增加。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每秒为 DynamoDB API 提交 10 万个请求</a:t>
            </a:r>
            <a:endParaRPr lang="zh-CN" altLang="en-US"/>
          </a:p>
          <a:p>
            <a:r>
              <a:rPr lang="zh-CN" altLang="en-US"/>
              <a:t>将交易状态写入交易账本并对其进行检查点会增加额外的开销。</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吞吐量从每秒 1 万个事务扩展到 10 万个事务，固定争用指数为 0.001</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grpSp>
        <p:nvGrpSpPr>
          <p:cNvPr id="26" name="组合 25"/>
          <p:cNvGrpSpPr/>
          <p:nvPr userDrawn="1"/>
        </p:nvGrpSpPr>
        <p:grpSpPr>
          <a:xfrm rot="0" flipH="1" flipV="1">
            <a:off x="10550525" y="-391795"/>
            <a:ext cx="2228850" cy="1230630"/>
            <a:chOff x="-4272" y="5223"/>
            <a:chExt cx="15273" cy="8433"/>
          </a:xfrm>
        </p:grpSpPr>
        <p:sp>
          <p:nvSpPr>
            <p:cNvPr id="27" name="等腰三角形 26"/>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等腰三角形 27"/>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等腰三角形 28"/>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腰三角形 29"/>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等腰三角形 30"/>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等腰三角形 31"/>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等腰三角形 3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等腰三角形 3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等腰三角形 3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等腰三角形 3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矩形 18"/>
          <p:cNvSpPr/>
          <p:nvPr userDrawn="1"/>
        </p:nvSpPr>
        <p:spPr>
          <a:xfrm rot="2700000">
            <a:off x="12017940" y="709452"/>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userDrawn="1"/>
        </p:nvSpPr>
        <p:spPr>
          <a:xfrm rot="2700000">
            <a:off x="9670345" y="4561361"/>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userDrawn="1"/>
        </p:nvSpPr>
        <p:spPr>
          <a:xfrm rot="2700000">
            <a:off x="1991290" y="-2487773"/>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rot="2700000">
            <a:off x="-356305" y="136413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image" Target="../media/image8.png"/><Relationship Id="rId3" Type="http://schemas.openxmlformats.org/officeDocument/2006/relationships/tags" Target="../tags/tag92.xml"/><Relationship Id="rId2" Type="http://schemas.openxmlformats.org/officeDocument/2006/relationships/image" Target="../media/image7.png"/><Relationship Id="rId1" Type="http://schemas.openxmlformats.org/officeDocument/2006/relationships/tags" Target="../tags/tag9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image" Target="../media/image10.png"/><Relationship Id="rId3" Type="http://schemas.openxmlformats.org/officeDocument/2006/relationships/tags" Target="../tags/tag95.xml"/><Relationship Id="rId2" Type="http://schemas.openxmlformats.org/officeDocument/2006/relationships/image" Target="../media/image9.png"/><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image" Target="../media/image11.png"/><Relationship Id="rId1" Type="http://schemas.openxmlformats.org/officeDocument/2006/relationships/tags" Target="../tags/tag9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12.png"/><Relationship Id="rId1" Type="http://schemas.openxmlformats.org/officeDocument/2006/relationships/tags" Target="../tags/tag9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image" Target="../media/image13.png"/><Relationship Id="rId1" Type="http://schemas.openxmlformats.org/officeDocument/2006/relationships/tags" Target="../tags/tag10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4.png"/><Relationship Id="rId1" Type="http://schemas.openxmlformats.org/officeDocument/2006/relationships/tags" Target="../tags/tag10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15.png"/><Relationship Id="rId1" Type="http://schemas.openxmlformats.org/officeDocument/2006/relationships/tags" Target="../tags/tag10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image" Target="../media/image16.png"/><Relationship Id="rId1" Type="http://schemas.openxmlformats.org/officeDocument/2006/relationships/tags" Target="../tags/tag10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1.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114.xml"/><Relationship Id="rId4" Type="http://schemas.openxmlformats.org/officeDocument/2006/relationships/image" Target="../media/image18.png"/><Relationship Id="rId3" Type="http://schemas.openxmlformats.org/officeDocument/2006/relationships/tags" Target="../tags/tag113.xml"/><Relationship Id="rId2" Type="http://schemas.openxmlformats.org/officeDocument/2006/relationships/image" Target="../media/image17.png"/><Relationship Id="rId1" Type="http://schemas.openxmlformats.org/officeDocument/2006/relationships/tags" Target="../tags/tag11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7.xml"/><Relationship Id="rId4" Type="http://schemas.openxmlformats.org/officeDocument/2006/relationships/image" Target="../media/image20.png"/><Relationship Id="rId3" Type="http://schemas.openxmlformats.org/officeDocument/2006/relationships/tags" Target="../tags/tag116.xml"/><Relationship Id="rId2" Type="http://schemas.openxmlformats.org/officeDocument/2006/relationships/image" Target="../media/image19.png"/><Relationship Id="rId1" Type="http://schemas.openxmlformats.org/officeDocument/2006/relationships/tags" Target="../tags/tag115.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image" Target="../media/image22.png"/><Relationship Id="rId3" Type="http://schemas.openxmlformats.org/officeDocument/2006/relationships/tags" Target="../tags/tag119.xml"/><Relationship Id="rId2" Type="http://schemas.openxmlformats.org/officeDocument/2006/relationships/image" Target="../media/image21.png"/><Relationship Id="rId1" Type="http://schemas.openxmlformats.org/officeDocument/2006/relationships/tags" Target="../tags/tag118.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image" Target="../media/image23.png"/><Relationship Id="rId1" Type="http://schemas.openxmlformats.org/officeDocument/2006/relationships/tags" Target="../tags/tag1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3.xml"/><Relationship Id="rId5" Type="http://schemas.openxmlformats.org/officeDocument/2006/relationships/image" Target="../media/image3.png"/><Relationship Id="rId4" Type="http://schemas.openxmlformats.org/officeDocument/2006/relationships/tags" Target="../tags/tag72.xml"/><Relationship Id="rId3" Type="http://schemas.openxmlformats.org/officeDocument/2006/relationships/image" Target="../media/image2.png"/><Relationship Id="rId2" Type="http://schemas.openxmlformats.org/officeDocument/2006/relationships/tags" Target="../tags/tag71.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4.png"/><Relationship Id="rId2" Type="http://schemas.openxmlformats.org/officeDocument/2006/relationships/tags" Target="../tags/tag75.xml"/><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4.xml"/><Relationship Id="rId7" Type="http://schemas.openxmlformats.org/officeDocument/2006/relationships/image" Target="../media/image6.png"/><Relationship Id="rId6" Type="http://schemas.openxmlformats.org/officeDocument/2006/relationships/tags" Target="../tags/tag83.xml"/><Relationship Id="rId5" Type="http://schemas.openxmlformats.org/officeDocument/2006/relationships/image" Target="../media/image5.png"/><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1.png"/><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9179490" y="2971957"/>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rot="2700000">
            <a:off x="12544990" y="260873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rot="2700000">
            <a:off x="3190805" y="-78584"/>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rot="2700000">
            <a:off x="-308680" y="58689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组合 1"/>
          <p:cNvGrpSpPr/>
          <p:nvPr/>
        </p:nvGrpSpPr>
        <p:grpSpPr>
          <a:xfrm>
            <a:off x="-1783080" y="-1373505"/>
            <a:ext cx="15674340" cy="9454515"/>
            <a:chOff x="-2808" y="-2163"/>
            <a:chExt cx="24684" cy="14889"/>
          </a:xfrm>
        </p:grpSpPr>
        <p:grpSp>
          <p:nvGrpSpPr>
            <p:cNvPr id="25" name="组合 24"/>
            <p:cNvGrpSpPr/>
            <p:nvPr/>
          </p:nvGrpSpPr>
          <p:grpSpPr>
            <a:xfrm>
              <a:off x="-2808" y="6672"/>
              <a:ext cx="10966" cy="6055"/>
              <a:chOff x="-4272" y="5223"/>
              <a:chExt cx="15273" cy="8433"/>
            </a:xfrm>
          </p:grpSpPr>
          <p:sp>
            <p:nvSpPr>
              <p:cNvPr id="9" name="等腰三角形 8"/>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等腰三角形 5"/>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等腰三角形 4"/>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等腰三角形 1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等腰三角形 1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等腰三角形 1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6" name="组合 25"/>
            <p:cNvGrpSpPr/>
            <p:nvPr/>
          </p:nvGrpSpPr>
          <p:grpSpPr>
            <a:xfrm flipH="1" flipV="1">
              <a:off x="10912" y="-2163"/>
              <a:ext cx="10964" cy="6055"/>
              <a:chOff x="-4272" y="5223"/>
              <a:chExt cx="15273" cy="8433"/>
            </a:xfrm>
          </p:grpSpPr>
          <p:sp>
            <p:nvSpPr>
              <p:cNvPr id="27" name="等腰三角形 26"/>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等腰三角形 27"/>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等腰三角形 28"/>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腰三角形 29"/>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等腰三角形 30"/>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等腰三角形 31"/>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等腰三角形 3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等腰三角形 3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等腰三角形 3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等腰三角形 3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75" name="组合 74"/>
          <p:cNvGrpSpPr/>
          <p:nvPr/>
        </p:nvGrpSpPr>
        <p:grpSpPr>
          <a:xfrm>
            <a:off x="5306695" y="4545330"/>
            <a:ext cx="1569720" cy="375285"/>
            <a:chOff x="5802" y="6898"/>
            <a:chExt cx="2472" cy="591"/>
          </a:xfrm>
        </p:grpSpPr>
        <p:sp>
          <p:nvSpPr>
            <p:cNvPr id="76" name="圆角矩形 75"/>
            <p:cNvSpPr/>
            <p:nvPr/>
          </p:nvSpPr>
          <p:spPr>
            <a:xfrm>
              <a:off x="5802" y="6898"/>
              <a:ext cx="2472" cy="591"/>
            </a:xfrm>
            <a:prstGeom prst="roundRect">
              <a:avLst>
                <a:gd name="adj" fmla="val 50000"/>
              </a:avLst>
            </a:prstGeom>
            <a:solidFill>
              <a:srgbClr val="3C9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文本框 76"/>
            <p:cNvSpPr txBox="1"/>
            <p:nvPr/>
          </p:nvSpPr>
          <p:spPr>
            <a:xfrm>
              <a:off x="6054" y="6971"/>
              <a:ext cx="1968" cy="434"/>
            </a:xfrm>
            <a:prstGeom prst="rect">
              <a:avLst/>
            </a:prstGeom>
            <a:noFill/>
          </p:spPr>
          <p:txBody>
            <a:bodyPr wrap="none" rtlCol="0">
              <a:spAutoFit/>
            </a:bodyPr>
            <a:p>
              <a:pPr algn="ctr"/>
              <a:r>
                <a:rPr lang="zh-CN" altLang="en-US" sz="1200">
                  <a:solidFill>
                    <a:schemeClr val="bg1"/>
                  </a:solidFill>
                  <a:latin typeface="+mj-ea"/>
                  <a:ea typeface="+mj-ea"/>
                </a:rPr>
                <a:t>汇报人：</a:t>
              </a:r>
              <a:r>
                <a:rPr lang="zh-CN" altLang="en-US" sz="1200">
                  <a:solidFill>
                    <a:schemeClr val="bg1"/>
                  </a:solidFill>
                  <a:latin typeface="+mj-ea"/>
                  <a:ea typeface="+mj-ea"/>
                </a:rPr>
                <a:t>张正立</a:t>
              </a:r>
              <a:endParaRPr lang="zh-CN" altLang="en-US" sz="1200">
                <a:solidFill>
                  <a:schemeClr val="bg1"/>
                </a:solidFill>
                <a:latin typeface="+mj-ea"/>
                <a:ea typeface="+mj-ea"/>
              </a:endParaRPr>
            </a:p>
          </p:txBody>
        </p:sp>
      </p:grpSp>
      <p:sp>
        <p:nvSpPr>
          <p:cNvPr id="80" name="文本框 79"/>
          <p:cNvSpPr txBox="1"/>
          <p:nvPr/>
        </p:nvSpPr>
        <p:spPr>
          <a:xfrm>
            <a:off x="1795145" y="2912745"/>
            <a:ext cx="8520430" cy="1076325"/>
          </a:xfrm>
          <a:prstGeom prst="rect">
            <a:avLst/>
          </a:prstGeom>
          <a:noFill/>
        </p:spPr>
        <p:txBody>
          <a:bodyPr wrap="square" rtlCol="0">
            <a:spAutoFit/>
          </a:bodyPr>
          <a:p>
            <a:pPr algn="ctr"/>
            <a:r>
              <a:rPr lang="zh-CN" altLang="en-US" sz="3200" spc="400">
                <a:solidFill>
                  <a:srgbClr val="394A6D"/>
                </a:solidFill>
                <a:uFillTx/>
              </a:rPr>
              <a:t>Distributed Transactions at Scale in Amazon DynamoDB</a:t>
            </a:r>
            <a:endParaRPr lang="zh-CN" altLang="en-US" sz="3200" spc="400">
              <a:solidFill>
                <a:srgbClr val="394A6D"/>
              </a:solidFill>
              <a:uFillTx/>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9179490" y="2971957"/>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rot="2700000">
            <a:off x="12544990" y="260873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rot="2700000">
            <a:off x="3190805" y="-78584"/>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rot="2700000">
            <a:off x="-308680" y="58689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rot="0">
            <a:off x="-1783080" y="4236720"/>
            <a:ext cx="6963410" cy="3844925"/>
            <a:chOff x="-4272" y="5223"/>
            <a:chExt cx="15273" cy="8433"/>
          </a:xfrm>
        </p:grpSpPr>
        <p:sp>
          <p:nvSpPr>
            <p:cNvPr id="9" name="等腰三角形 8"/>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等腰三角形 5"/>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等腰三角形 4"/>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等腰三角形 1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等腰三角形 1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等腰三角形 1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6" name="组合 25"/>
          <p:cNvGrpSpPr/>
          <p:nvPr/>
        </p:nvGrpSpPr>
        <p:grpSpPr>
          <a:xfrm rot="0" flipH="1" flipV="1">
            <a:off x="6929120" y="-1373505"/>
            <a:ext cx="6962140" cy="3844925"/>
            <a:chOff x="-4272" y="5223"/>
            <a:chExt cx="15273" cy="8433"/>
          </a:xfrm>
        </p:grpSpPr>
        <p:sp>
          <p:nvSpPr>
            <p:cNvPr id="27" name="等腰三角形 26"/>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等腰三角形 27"/>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等腰三角形 28"/>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腰三角形 29"/>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等腰三角形 30"/>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等腰三角形 31"/>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等腰三角形 3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等腰三角形 3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等腰三角形 3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等腰三角形 3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圆角矩形 3"/>
          <p:cNvSpPr/>
          <p:nvPr/>
        </p:nvSpPr>
        <p:spPr>
          <a:xfrm>
            <a:off x="5551138" y="1917914"/>
            <a:ext cx="1028350" cy="1028281"/>
          </a:xfrm>
          <a:prstGeom prst="roundRect">
            <a:avLst>
              <a:gd name="adj" fmla="val 50000"/>
            </a:avLst>
          </a:prstGeom>
          <a:solidFill>
            <a:srgbClr val="394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0" y="3110230"/>
            <a:ext cx="12192000" cy="860425"/>
          </a:xfrm>
          <a:prstGeom prst="rect">
            <a:avLst/>
          </a:prstGeom>
          <a:noFill/>
        </p:spPr>
        <p:txBody>
          <a:bodyPr wrap="square" rtlCol="0">
            <a:spAutoFit/>
          </a:bodyPr>
          <a:p>
            <a:pPr algn="ctr"/>
            <a:r>
              <a:rPr lang="zh-CN" altLang="en-US" sz="5000" spc="400">
                <a:solidFill>
                  <a:srgbClr val="394A6D"/>
                </a:solidFill>
                <a:effectLst/>
                <a:uFillTx/>
                <a:latin typeface="汉仪雅酷黑-65J" panose="00020600040101010101" charset="-122"/>
                <a:ea typeface="汉仪雅酷黑-65J" panose="00020600040101010101" charset="-122"/>
                <a:sym typeface="+mn-ea"/>
              </a:rPr>
              <a:t>系统设计</a:t>
            </a:r>
            <a:endParaRPr lang="zh-CN" altLang="en-US" sz="5000" spc="400">
              <a:solidFill>
                <a:srgbClr val="394A6D"/>
              </a:solidFill>
              <a:effectLst/>
              <a:uFillTx/>
              <a:latin typeface="汉仪雅酷黑-65J" panose="00020600040101010101" charset="-122"/>
              <a:ea typeface="汉仪雅酷黑-65J" panose="00020600040101010101" charset="-122"/>
              <a:sym typeface="+mn-ea"/>
            </a:endParaRPr>
          </a:p>
        </p:txBody>
      </p:sp>
      <p:sp>
        <p:nvSpPr>
          <p:cNvPr id="10" name="文本框 9"/>
          <p:cNvSpPr txBox="1"/>
          <p:nvPr/>
        </p:nvSpPr>
        <p:spPr>
          <a:xfrm>
            <a:off x="5431155" y="1886268"/>
            <a:ext cx="1237615" cy="1014730"/>
          </a:xfrm>
          <a:prstGeom prst="rect">
            <a:avLst/>
          </a:prstGeom>
          <a:noFill/>
          <a:ln w="44450">
            <a:noFill/>
          </a:ln>
        </p:spPr>
        <p:txBody>
          <a:bodyPr wrap="square" rtlCol="0">
            <a:spAutoFit/>
          </a:bodyPr>
          <a:p>
            <a:pPr algn="ctr"/>
            <a:r>
              <a:rPr lang="en-US" altLang="zh-CN" sz="6000">
                <a:ln>
                  <a:noFill/>
                </a:ln>
                <a:solidFill>
                  <a:schemeClr val="bg1"/>
                </a:solidFill>
                <a:effectLst/>
                <a:latin typeface="Bebas" charset="0"/>
                <a:ea typeface="+mj-ea"/>
                <a:cs typeface="Bebas" charset="0"/>
              </a:rPr>
              <a:t>3</a:t>
            </a:r>
            <a:endParaRPr lang="en-US" altLang="zh-CN" sz="6000">
              <a:ln>
                <a:noFill/>
              </a:ln>
              <a:solidFill>
                <a:schemeClr val="bg1"/>
              </a:solidFill>
              <a:effectLst/>
              <a:latin typeface="Bebas" charset="0"/>
              <a:ea typeface="+mj-ea"/>
              <a:cs typeface="Bebas"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DynamoDB 事务设计具有以下特点：</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a:t>
            </a:r>
            <a:r>
              <a:rPr lang="zh-CN" altLang="en-US" sz="3000">
                <a:solidFill>
                  <a:srgbClr val="394A6D"/>
                </a:solidFill>
                <a:effectLst/>
                <a:latin typeface="汉仪雅酷黑-65J" panose="00020600040101010101" charset="-122"/>
                <a:ea typeface="汉仪雅酷黑-65J" panose="00020600040101010101" charset="-122"/>
                <a:sym typeface="+mn-ea"/>
              </a:rPr>
              <a:t>概述</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641350" y="1722120"/>
            <a:ext cx="9818370" cy="2861310"/>
          </a:xfrm>
          <a:prstGeom prst="rect">
            <a:avLst/>
          </a:prstGeom>
          <a:noFill/>
        </p:spPr>
        <p:txBody>
          <a:bodyPr wrap="square" rtlCol="0">
            <a:spAutoFit/>
          </a:bodyPr>
          <a:p>
            <a:pPr marL="285750" indent="-285750">
              <a:buFont typeface="Arial" panose="020B0604020202020204" pitchFamily="34" charset="0"/>
              <a:buChar char="•"/>
            </a:pPr>
            <a:r>
              <a:rPr lang="zh-CN" altLang="en-US"/>
              <a:t>事务作为单个请求提交</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事务依赖事务协调器，而非事务</a:t>
            </a:r>
            <a:r>
              <a:rPr lang="zh-CN" altLang="en-US"/>
              <a:t>操作则绕过两阶段</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事务就地更新</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en-US" altLang="zh-CN"/>
              <a:t>事务不获取锁</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事务</a:t>
            </a:r>
            <a:r>
              <a:rPr lang="en-US" altLang="zh-CN"/>
              <a:t>使用时间戳连续排序</a:t>
            </a:r>
            <a:endParaRPr lang="en-US" altLang="zh-CN"/>
          </a:p>
          <a:p>
            <a:pPr indent="0">
              <a:buFont typeface="Arial" panose="020B0604020202020204" pitchFamily="34" charset="0"/>
              <a:buNone/>
            </a:pP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DynamoDB 事务</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a:t>
            </a:r>
            <a:r>
              <a:rPr lang="zh-CN" altLang="en-US" sz="3000">
                <a:solidFill>
                  <a:srgbClr val="394A6D"/>
                </a:solidFill>
                <a:effectLst/>
                <a:latin typeface="汉仪雅酷黑-65J" panose="00020600040101010101" charset="-122"/>
                <a:ea typeface="汉仪雅酷黑-65J" panose="00020600040101010101" charset="-122"/>
                <a:sym typeface="+mn-ea"/>
              </a:rPr>
              <a:t>概述</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6325870" y="1273175"/>
            <a:ext cx="3244850" cy="181610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6259195" y="3855720"/>
            <a:ext cx="3378200" cy="2495550"/>
          </a:xfrm>
          <a:prstGeom prst="rect">
            <a:avLst/>
          </a:prstGeom>
        </p:spPr>
      </p:pic>
      <p:sp>
        <p:nvSpPr>
          <p:cNvPr id="7" name="文本框 6"/>
          <p:cNvSpPr txBox="1"/>
          <p:nvPr/>
        </p:nvSpPr>
        <p:spPr>
          <a:xfrm>
            <a:off x="378460" y="1707515"/>
            <a:ext cx="3654425" cy="1476375"/>
          </a:xfrm>
          <a:prstGeom prst="rect">
            <a:avLst/>
          </a:prstGeom>
          <a:noFill/>
        </p:spPr>
        <p:txBody>
          <a:bodyPr wrap="square" rtlCol="0">
            <a:spAutoFit/>
          </a:bodyPr>
          <a:p>
            <a:r>
              <a:rPr lang="zh-CN" altLang="en-US"/>
              <a:t>由于 DynamoDB 是键值存储，因此应用程序最常见的操作是读取项目 (GetItem)、插入 (PutItem)、更新 (UpdateItem) 和删除 (DeleteItem) 具有给定键的项目。</a:t>
            </a:r>
            <a:endParaRPr lang="zh-CN" altLang="en-US"/>
          </a:p>
        </p:txBody>
      </p:sp>
      <p:sp>
        <p:nvSpPr>
          <p:cNvPr id="8" name="文本框 7"/>
          <p:cNvSpPr txBox="1"/>
          <p:nvPr/>
        </p:nvSpPr>
        <p:spPr>
          <a:xfrm>
            <a:off x="378460" y="4004945"/>
            <a:ext cx="4417695" cy="1476375"/>
          </a:xfrm>
          <a:prstGeom prst="rect">
            <a:avLst/>
          </a:prstGeom>
          <a:noFill/>
        </p:spPr>
        <p:txBody>
          <a:bodyPr wrap="square" rtlCol="0">
            <a:spAutoFit/>
          </a:bodyPr>
          <a:p>
            <a:r>
              <a:rPr lang="zh-CN" altLang="en-US"/>
              <a:t>DynamoDB 提供了两种用于执行事务的操作：用于读取事务的 TransactGetItems 和用于写入事务的 TransactWriteItems。这些操作作为单个请求提交，并且立即成功或失败，而不会阻塞。</a:t>
            </a:r>
            <a:endParaRPr lang="zh-CN" altLang="en-US"/>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DynamoDB 事务</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a:t>
            </a:r>
            <a:r>
              <a:rPr lang="zh-CN" altLang="en-US" sz="3000">
                <a:solidFill>
                  <a:srgbClr val="394A6D"/>
                </a:solidFill>
                <a:effectLst/>
                <a:latin typeface="汉仪雅酷黑-65J" panose="00020600040101010101" charset="-122"/>
                <a:ea typeface="汉仪雅酷黑-65J" panose="00020600040101010101" charset="-122"/>
                <a:sym typeface="+mn-ea"/>
              </a:rPr>
              <a:t>概述</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pic>
        <p:nvPicPr>
          <p:cNvPr id="6" name="图片 5"/>
          <p:cNvPicPr>
            <a:picLocks noChangeAspect="1"/>
          </p:cNvPicPr>
          <p:nvPr>
            <p:custDataLst>
              <p:tags r:id="rId1"/>
            </p:custDataLst>
          </p:nvPr>
        </p:nvPicPr>
        <p:blipFill>
          <a:blip r:embed="rId2"/>
          <a:stretch>
            <a:fillRect/>
          </a:stretch>
        </p:blipFill>
        <p:spPr>
          <a:xfrm>
            <a:off x="285115" y="2442210"/>
            <a:ext cx="5686425" cy="277368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6205855" y="2442210"/>
            <a:ext cx="5783580" cy="2785745"/>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DynamoDB 事务</a:t>
            </a:r>
            <a:r>
              <a:rPr lang="zh-CN" altLang="en-US" sz="2400" dirty="0" smtClean="0">
                <a:solidFill>
                  <a:schemeClr val="tx1"/>
                </a:solidFill>
                <a:latin typeface="+mj-ea"/>
                <a:ea typeface="+mj-ea"/>
                <a:cs typeface="+mn-ea"/>
                <a:sym typeface="+mn-lt"/>
              </a:rPr>
              <a:t>流程</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a:t>
            </a:r>
            <a:r>
              <a:rPr lang="zh-CN" altLang="en-US" sz="3000">
                <a:solidFill>
                  <a:srgbClr val="394A6D"/>
                </a:solidFill>
                <a:effectLst/>
                <a:latin typeface="汉仪雅酷黑-65J" panose="00020600040101010101" charset="-122"/>
                <a:ea typeface="汉仪雅酷黑-65J" panose="00020600040101010101" charset="-122"/>
                <a:sym typeface="+mn-ea"/>
              </a:rPr>
              <a:t>设计</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3736340" y="986790"/>
            <a:ext cx="5732780" cy="3307715"/>
          </a:xfrm>
          <a:prstGeom prst="rect">
            <a:avLst/>
          </a:prstGeom>
        </p:spPr>
      </p:pic>
      <p:sp>
        <p:nvSpPr>
          <p:cNvPr id="4" name="文本框 3"/>
          <p:cNvSpPr txBox="1"/>
          <p:nvPr/>
        </p:nvSpPr>
        <p:spPr>
          <a:xfrm>
            <a:off x="732790" y="4420235"/>
            <a:ext cx="10324465" cy="1476375"/>
          </a:xfrm>
          <a:prstGeom prst="rect">
            <a:avLst/>
          </a:prstGeom>
          <a:noFill/>
        </p:spPr>
        <p:txBody>
          <a:bodyPr wrap="square" rtlCol="0">
            <a:spAutoFit/>
          </a:bodyPr>
          <a:p>
            <a:pPr marL="342900" indent="-342900">
              <a:buFont typeface="+mj-lt"/>
              <a:buAutoNum type="arabicPeriod"/>
            </a:pPr>
            <a:r>
              <a:rPr lang="zh-CN" altLang="en-US"/>
              <a:t>发送到 DynamoDB 的所有操作都会到达一组称为</a:t>
            </a:r>
            <a:r>
              <a:rPr lang="zh-CN" altLang="en-US">
                <a:solidFill>
                  <a:srgbClr val="FF0000"/>
                </a:solidFill>
              </a:rPr>
              <a:t>请求路由器</a:t>
            </a:r>
            <a:r>
              <a:rPr lang="zh-CN" altLang="en-US"/>
              <a:t>的前端主机。</a:t>
            </a:r>
            <a:endParaRPr lang="zh-CN" altLang="en-US"/>
          </a:p>
          <a:p>
            <a:pPr marL="342900" indent="-342900">
              <a:buFont typeface="+mj-lt"/>
              <a:buAutoNum type="arabicPeriod"/>
            </a:pPr>
            <a:endParaRPr lang="zh-CN" altLang="en-US"/>
          </a:p>
          <a:p>
            <a:pPr marL="342900" indent="-342900">
              <a:buFont typeface="+mj-lt"/>
              <a:buAutoNum type="arabicPeriod"/>
            </a:pPr>
            <a:r>
              <a:rPr lang="zh-CN" altLang="en-US"/>
              <a:t>请求路由器执行请求所需的</a:t>
            </a:r>
            <a:r>
              <a:rPr lang="zh-CN" altLang="en-US">
                <a:solidFill>
                  <a:srgbClr val="FF0000"/>
                </a:solidFill>
              </a:rPr>
              <a:t>身份验证</a:t>
            </a:r>
            <a:r>
              <a:rPr lang="zh-CN" altLang="en-US"/>
              <a:t>和授权，并将其转发给一组</a:t>
            </a:r>
            <a:r>
              <a:rPr lang="zh-CN" altLang="en-US">
                <a:solidFill>
                  <a:srgbClr val="FF0000"/>
                </a:solidFill>
              </a:rPr>
              <a:t>事务协调器</a:t>
            </a:r>
            <a:r>
              <a:rPr lang="zh-CN" altLang="en-US"/>
              <a:t>。</a:t>
            </a:r>
            <a:endParaRPr lang="zh-CN" altLang="en-US"/>
          </a:p>
          <a:p>
            <a:pPr marL="342900" indent="-342900">
              <a:buFont typeface="+mj-lt"/>
              <a:buAutoNum type="arabicPeriod"/>
            </a:pPr>
            <a:endParaRPr lang="zh-CN" altLang="en-US"/>
          </a:p>
          <a:p>
            <a:pPr marL="342900" indent="-342900">
              <a:buFont typeface="+mj-lt"/>
              <a:buAutoNum type="arabicPeriod"/>
            </a:pPr>
            <a:r>
              <a:rPr lang="zh-CN" altLang="en-US"/>
              <a:t>事务协调器将</a:t>
            </a:r>
            <a:r>
              <a:rPr lang="zh-CN" altLang="en-US">
                <a:solidFill>
                  <a:srgbClr val="FF0000"/>
                </a:solidFill>
              </a:rPr>
              <a:t>事务分解</a:t>
            </a:r>
            <a:r>
              <a:rPr lang="zh-CN" altLang="en-US"/>
              <a:t>为项目级操作，并运行</a:t>
            </a:r>
            <a:r>
              <a:rPr lang="zh-CN" altLang="en-US"/>
              <a:t>一个这些项目的存储节点参与的分布式协议。</a:t>
            </a: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并发控制</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系统设计</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684530" y="1622425"/>
            <a:ext cx="10754995" cy="645160"/>
          </a:xfrm>
          <a:prstGeom prst="rect">
            <a:avLst/>
          </a:prstGeom>
          <a:noFill/>
        </p:spPr>
        <p:txBody>
          <a:bodyPr wrap="square" rtlCol="0">
            <a:spAutoFit/>
          </a:bodyPr>
          <a:p>
            <a:r>
              <a:rPr lang="zh-CN" altLang="en-US"/>
              <a:t>在 coordinator 上，事务会被 assign 一个 start-ts （使用 AWS time-sync service ，一个 NTP 池）作为事务操作的 ts，然后要求按照 ts 做 ordering。</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545080" y="2509520"/>
            <a:ext cx="7033260" cy="347027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写事务</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系统设计</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697865" y="1552575"/>
            <a:ext cx="8609965" cy="368300"/>
          </a:xfrm>
          <a:prstGeom prst="rect">
            <a:avLst/>
          </a:prstGeom>
          <a:noFill/>
        </p:spPr>
        <p:txBody>
          <a:bodyPr wrap="square" rtlCol="0">
            <a:spAutoFit/>
          </a:bodyPr>
          <a:p>
            <a:r>
              <a:rPr lang="en-US" altLang="zh-CN"/>
              <a:t>2PC</a:t>
            </a:r>
            <a:r>
              <a:rPr lang="zh-CN" altLang="en-US"/>
              <a:t>（两阶段</a:t>
            </a:r>
            <a:r>
              <a:rPr lang="zh-CN" altLang="en-US"/>
              <a:t>提交协议）确保事务中的所有写入都以原子方式并按正确的顺序执行。</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968625" y="2510790"/>
            <a:ext cx="6254750" cy="285750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写事务</a:t>
            </a:r>
            <a:r>
              <a:rPr lang="en-US" altLang="zh-CN" sz="2400" dirty="0" smtClean="0">
                <a:solidFill>
                  <a:schemeClr val="tx1"/>
                </a:solidFill>
                <a:latin typeface="+mj-ea"/>
                <a:ea typeface="+mj-ea"/>
                <a:cs typeface="+mn-ea"/>
                <a:sym typeface="+mn-lt"/>
              </a:rPr>
              <a:t>-</a:t>
            </a:r>
            <a:r>
              <a:rPr lang="zh-CN" altLang="en-US" sz="2400" dirty="0" smtClean="0">
                <a:solidFill>
                  <a:schemeClr val="tx1"/>
                </a:solidFill>
                <a:latin typeface="+mj-ea"/>
                <a:ea typeface="+mj-ea"/>
                <a:cs typeface="+mn-ea"/>
                <a:sym typeface="+mn-lt"/>
              </a:rPr>
              <a:t>准备阶段</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系统设计</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pic>
        <p:nvPicPr>
          <p:cNvPr id="6" name="图片 5"/>
          <p:cNvPicPr>
            <a:picLocks noChangeAspect="1"/>
          </p:cNvPicPr>
          <p:nvPr>
            <p:custDataLst>
              <p:tags r:id="rId1"/>
            </p:custDataLst>
          </p:nvPr>
        </p:nvPicPr>
        <p:blipFill>
          <a:blip r:embed="rId2"/>
          <a:stretch>
            <a:fillRect/>
          </a:stretch>
        </p:blipFill>
        <p:spPr>
          <a:xfrm>
            <a:off x="3681730" y="1025525"/>
            <a:ext cx="5558155" cy="3475990"/>
          </a:xfrm>
          <a:prstGeom prst="rect">
            <a:avLst/>
          </a:prstGeom>
        </p:spPr>
      </p:pic>
      <p:sp>
        <p:nvSpPr>
          <p:cNvPr id="3" name="文本框 2"/>
          <p:cNvSpPr txBox="1"/>
          <p:nvPr/>
        </p:nvSpPr>
        <p:spPr>
          <a:xfrm>
            <a:off x="641985" y="4714240"/>
            <a:ext cx="10250805" cy="1753235"/>
          </a:xfrm>
          <a:prstGeom prst="rect">
            <a:avLst/>
          </a:prstGeom>
          <a:noFill/>
        </p:spPr>
        <p:txBody>
          <a:bodyPr wrap="square" rtlCol="0">
            <a:spAutoFit/>
          </a:bodyPr>
          <a:p>
            <a:r>
              <a:rPr lang="zh-CN" altLang="en-US"/>
              <a:t>如果作为事务一部分的每个本地项目都满足以下所有条件，则存储节点接受事务：</a:t>
            </a:r>
            <a:endParaRPr lang="zh-CN" altLang="en-US"/>
          </a:p>
          <a:p>
            <a:pPr marL="285750" indent="-285750">
              <a:buFont typeface="Arial" panose="020B0604020202020204" pitchFamily="34" charset="0"/>
              <a:buChar char="•"/>
            </a:pPr>
            <a:r>
              <a:rPr lang="zh-CN" altLang="en-US"/>
              <a:t>满足该项目的所有先决条件。</a:t>
            </a:r>
            <a:endParaRPr lang="zh-CN" altLang="en-US"/>
          </a:p>
          <a:p>
            <a:pPr marL="285750" indent="-285750">
              <a:buFont typeface="Arial" panose="020B0604020202020204" pitchFamily="34" charset="0"/>
              <a:buChar char="•"/>
            </a:pPr>
            <a:r>
              <a:rPr lang="zh-CN" altLang="en-US"/>
              <a:t>写入项目不会违反任何系统限制，例如超过最大项目大小。</a:t>
            </a:r>
            <a:endParaRPr lang="zh-CN" altLang="en-US"/>
          </a:p>
          <a:p>
            <a:pPr marL="285750" indent="-285750">
              <a:buFont typeface="Arial" panose="020B0604020202020204" pitchFamily="34" charset="0"/>
              <a:buChar char="•"/>
            </a:pPr>
            <a:r>
              <a:rPr lang="zh-CN" altLang="en-US"/>
              <a:t>事务的时间戳大于项目的时间戳（指示其上次写入时间）。</a:t>
            </a:r>
            <a:endParaRPr lang="zh-CN" altLang="en-US"/>
          </a:p>
          <a:p>
            <a:pPr marL="285750" indent="-285750">
              <a:buFont typeface="Arial" panose="020B0604020202020204" pitchFamily="34" charset="0"/>
              <a:buChar char="•"/>
            </a:pPr>
            <a:r>
              <a:rPr lang="zh-CN" altLang="en-US"/>
              <a:t>尝试写入相同项目的先前接受的事务集为空。</a:t>
            </a:r>
            <a:endParaRPr lang="zh-CN" altLang="en-US"/>
          </a:p>
          <a:p>
            <a:endParaRPr lang="zh-CN" altLang="en-US"/>
          </a:p>
        </p:txBody>
      </p:sp>
      <p:sp>
        <p:nvSpPr>
          <p:cNvPr id="9" name="文本框 8"/>
          <p:cNvSpPr txBox="1"/>
          <p:nvPr/>
        </p:nvSpPr>
        <p:spPr>
          <a:xfrm>
            <a:off x="9298305" y="2239010"/>
            <a:ext cx="2315210" cy="922020"/>
          </a:xfrm>
          <a:prstGeom prst="rect">
            <a:avLst/>
          </a:prstGeom>
          <a:noFill/>
        </p:spPr>
        <p:txBody>
          <a:bodyPr wrap="square" rtlCol="0">
            <a:spAutoFit/>
          </a:bodyPr>
          <a:p>
            <a:r>
              <a:rPr lang="zh-CN" altLang="en-US">
                <a:solidFill>
                  <a:srgbClr val="FF0000"/>
                </a:solidFill>
              </a:rPr>
              <a:t>请注意，最后两个条件是正确的，但限制过多，可以放宽</a:t>
            </a:r>
            <a:endParaRPr lang="zh-CN" altLang="en-US">
              <a:solidFill>
                <a:srgbClr val="FF0000"/>
              </a:solidFill>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写事务</a:t>
            </a:r>
            <a:r>
              <a:rPr lang="en-US" altLang="zh-CN" sz="2400" dirty="0" smtClean="0">
                <a:solidFill>
                  <a:schemeClr val="tx1"/>
                </a:solidFill>
                <a:latin typeface="+mj-ea"/>
                <a:ea typeface="+mj-ea"/>
                <a:cs typeface="+mn-ea"/>
                <a:sym typeface="+mn-lt"/>
              </a:rPr>
              <a:t>-</a:t>
            </a:r>
            <a:r>
              <a:rPr lang="zh-CN" altLang="en-US" sz="2400" dirty="0" smtClean="0">
                <a:solidFill>
                  <a:schemeClr val="tx1"/>
                </a:solidFill>
                <a:latin typeface="+mj-ea"/>
                <a:ea typeface="+mj-ea"/>
                <a:cs typeface="+mn-ea"/>
                <a:sym typeface="+mn-lt"/>
              </a:rPr>
              <a:t>提交阶段</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系统设计</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pic>
        <p:nvPicPr>
          <p:cNvPr id="7" name="图片 6"/>
          <p:cNvPicPr>
            <a:picLocks noChangeAspect="1"/>
          </p:cNvPicPr>
          <p:nvPr>
            <p:custDataLst>
              <p:tags r:id="rId1"/>
            </p:custDataLst>
          </p:nvPr>
        </p:nvPicPr>
        <p:blipFill>
          <a:blip r:embed="rId2"/>
          <a:stretch>
            <a:fillRect/>
          </a:stretch>
        </p:blipFill>
        <p:spPr>
          <a:xfrm>
            <a:off x="4522470" y="1038860"/>
            <a:ext cx="5472430" cy="4216400"/>
          </a:xfrm>
          <a:prstGeom prst="rect">
            <a:avLst/>
          </a:prstGeom>
        </p:spPr>
      </p:pic>
      <p:sp>
        <p:nvSpPr>
          <p:cNvPr id="2" name="文本框 1"/>
          <p:cNvSpPr txBox="1"/>
          <p:nvPr/>
        </p:nvSpPr>
        <p:spPr>
          <a:xfrm>
            <a:off x="593090" y="5434965"/>
            <a:ext cx="10892155" cy="645160"/>
          </a:xfrm>
          <a:prstGeom prst="rect">
            <a:avLst/>
          </a:prstGeom>
          <a:noFill/>
        </p:spPr>
        <p:txBody>
          <a:bodyPr wrap="square" rtlCol="0" anchor="t">
            <a:spAutoFit/>
          </a:bodyPr>
          <a:p>
            <a:r>
              <a:rPr lang="zh-CN" altLang="en-US"/>
              <a:t>如果该事务被所有参与的存储节点接受，则事务协调器将提交该事务。如果参与存储节点</a:t>
            </a:r>
            <a:r>
              <a:rPr lang="zh-CN" altLang="en-US"/>
              <a:t>至少一个不接受该事务，则事务协调器将取消该事务。</a:t>
            </a:r>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读事务</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系统设计</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697230" y="2327275"/>
            <a:ext cx="10352405" cy="645160"/>
          </a:xfrm>
          <a:prstGeom prst="rect">
            <a:avLst/>
          </a:prstGeom>
          <a:noFill/>
        </p:spPr>
        <p:txBody>
          <a:bodyPr wrap="square" rtlCol="0">
            <a:spAutoFit/>
          </a:bodyPr>
          <a:p>
            <a:r>
              <a:rPr lang="zh-CN" altLang="en-US"/>
              <a:t>更新读取事务中操作的时间戳会将每次读取变成对持久复制数据的成本更高的写入操作。为了避免这种延迟和成本，DynamoDB 设计了一种两阶段无写协议来执行读取事务。</a:t>
            </a:r>
            <a:endParaRPr lang="zh-CN" altLang="en-US"/>
          </a:p>
        </p:txBody>
      </p:sp>
      <p:sp>
        <p:nvSpPr>
          <p:cNvPr id="6" name="文本框 5"/>
          <p:cNvSpPr txBox="1"/>
          <p:nvPr/>
        </p:nvSpPr>
        <p:spPr>
          <a:xfrm>
            <a:off x="697230" y="3742690"/>
            <a:ext cx="10351770" cy="368300"/>
          </a:xfrm>
          <a:prstGeom prst="rect">
            <a:avLst/>
          </a:prstGeom>
          <a:noFill/>
        </p:spPr>
        <p:txBody>
          <a:bodyPr wrap="square" rtlCol="0">
            <a:spAutoFit/>
          </a:bodyPr>
          <a:p>
            <a:r>
              <a:rPr lang="zh-CN" altLang="en-US"/>
              <a:t>在对事务协调器的响应中，存储节点不仅返回项目的值，还返回其当前提交的日志序列号（LSN）。</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10615860" y="698657"/>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rot="2700000">
            <a:off x="5038655" y="483758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rot="2700000">
            <a:off x="1576000" y="1645441"/>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rot="2700000">
            <a:off x="6863645" y="-2565244"/>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69"/>
          <p:cNvGrpSpPr/>
          <p:nvPr/>
        </p:nvGrpSpPr>
        <p:grpSpPr>
          <a:xfrm>
            <a:off x="3208020" y="2743200"/>
            <a:ext cx="3679190" cy="679450"/>
            <a:chOff x="1561" y="4357"/>
            <a:chExt cx="5794" cy="1070"/>
          </a:xfrm>
        </p:grpSpPr>
        <p:sp>
          <p:nvSpPr>
            <p:cNvPr id="10" name="圆角矩形 9"/>
            <p:cNvSpPr/>
            <p:nvPr/>
          </p:nvSpPr>
          <p:spPr>
            <a:xfrm flipH="1">
              <a:off x="1561" y="4466"/>
              <a:ext cx="961" cy="961"/>
            </a:xfrm>
            <a:prstGeom prst="roundRect">
              <a:avLst>
                <a:gd name="adj" fmla="val 0"/>
              </a:avLst>
            </a:prstGeom>
            <a:solidFill>
              <a:srgbClr val="394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2667" y="4357"/>
              <a:ext cx="4688" cy="822"/>
            </a:xfrm>
            <a:prstGeom prst="rect">
              <a:avLst/>
            </a:prstGeom>
            <a:noFill/>
          </p:spPr>
          <p:txBody>
            <a:bodyPr wrap="square" rtlCol="0">
              <a:spAutoFit/>
            </a:bodyPr>
            <a:p>
              <a:pPr algn="l"/>
              <a:r>
                <a:rPr lang="zh-CN" altLang="en-US" sz="2800">
                  <a:solidFill>
                    <a:schemeClr val="tx1">
                      <a:lumMod val="75000"/>
                      <a:lumOff val="25000"/>
                    </a:schemeClr>
                  </a:solidFill>
                  <a:effectLst/>
                  <a:latin typeface="+mj-ea"/>
                  <a:ea typeface="+mj-ea"/>
                  <a:sym typeface="+mn-ea"/>
                </a:rPr>
                <a:t>背景</a:t>
              </a:r>
              <a:endParaRPr lang="zh-CN" altLang="en-US" sz="2800">
                <a:solidFill>
                  <a:schemeClr val="tx1">
                    <a:lumMod val="75000"/>
                    <a:lumOff val="25000"/>
                  </a:schemeClr>
                </a:solidFill>
                <a:effectLst/>
                <a:latin typeface="+mj-ea"/>
                <a:ea typeface="+mj-ea"/>
                <a:sym typeface="+mn-ea"/>
              </a:endParaRPr>
            </a:p>
          </p:txBody>
        </p:sp>
        <p:sp>
          <p:nvSpPr>
            <p:cNvPr id="172" name="文本框 171"/>
            <p:cNvSpPr txBox="1"/>
            <p:nvPr/>
          </p:nvSpPr>
          <p:spPr>
            <a:xfrm>
              <a:off x="1594" y="4519"/>
              <a:ext cx="1018" cy="822"/>
            </a:xfrm>
            <a:prstGeom prst="rect">
              <a:avLst/>
            </a:prstGeom>
            <a:noFill/>
          </p:spPr>
          <p:txBody>
            <a:bodyPr wrap="square" rtlCol="0">
              <a:spAutoFit/>
            </a:bodyPr>
            <a:p>
              <a:r>
                <a:rPr lang="en-US" altLang="zh-CN" sz="2800">
                  <a:solidFill>
                    <a:schemeClr val="bg1"/>
                  </a:solidFill>
                  <a:latin typeface="Bebas" charset="0"/>
                  <a:ea typeface="+mj-ea"/>
                  <a:cs typeface="Bebas" charset="0"/>
                </a:rPr>
                <a:t>1</a:t>
              </a:r>
              <a:endParaRPr lang="en-US" altLang="zh-CN" sz="2800">
                <a:solidFill>
                  <a:schemeClr val="bg1"/>
                </a:solidFill>
                <a:latin typeface="Bebas" charset="0"/>
                <a:ea typeface="+mj-ea"/>
                <a:cs typeface="Bebas" charset="0"/>
              </a:endParaRPr>
            </a:p>
          </p:txBody>
        </p:sp>
      </p:grpSp>
      <p:grpSp>
        <p:nvGrpSpPr>
          <p:cNvPr id="69" name="组合 68"/>
          <p:cNvGrpSpPr/>
          <p:nvPr/>
        </p:nvGrpSpPr>
        <p:grpSpPr>
          <a:xfrm>
            <a:off x="3220720" y="3795395"/>
            <a:ext cx="3666490" cy="685165"/>
            <a:chOff x="1581" y="6014"/>
            <a:chExt cx="5774" cy="1079"/>
          </a:xfrm>
        </p:grpSpPr>
        <p:sp>
          <p:nvSpPr>
            <p:cNvPr id="3" name="圆角矩形 2"/>
            <p:cNvSpPr/>
            <p:nvPr/>
          </p:nvSpPr>
          <p:spPr>
            <a:xfrm flipH="1">
              <a:off x="1581" y="6132"/>
              <a:ext cx="961" cy="961"/>
            </a:xfrm>
            <a:prstGeom prst="roundRect">
              <a:avLst>
                <a:gd name="adj" fmla="val 0"/>
              </a:avLst>
            </a:prstGeom>
            <a:solidFill>
              <a:srgbClr val="3C9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nvSpPr>
          <p:spPr>
            <a:xfrm>
              <a:off x="2667" y="6014"/>
              <a:ext cx="4688" cy="822"/>
            </a:xfrm>
            <a:prstGeom prst="rect">
              <a:avLst/>
            </a:prstGeom>
            <a:noFill/>
          </p:spPr>
          <p:txBody>
            <a:bodyPr wrap="square" rtlCol="0">
              <a:spAutoFit/>
            </a:bodyPr>
            <a:p>
              <a:pPr algn="l"/>
              <a:r>
                <a:rPr lang="zh-CN" altLang="en-US" sz="2800">
                  <a:solidFill>
                    <a:schemeClr val="tx1">
                      <a:lumMod val="75000"/>
                      <a:lumOff val="25000"/>
                    </a:schemeClr>
                  </a:solidFill>
                  <a:effectLst/>
                  <a:latin typeface="+mj-ea"/>
                  <a:ea typeface="+mj-ea"/>
                  <a:sym typeface="+mn-ea"/>
                </a:rPr>
                <a:t>问题</a:t>
              </a:r>
              <a:r>
                <a:rPr lang="zh-CN" altLang="en-US" sz="2800">
                  <a:solidFill>
                    <a:schemeClr val="tx1">
                      <a:lumMod val="75000"/>
                      <a:lumOff val="25000"/>
                    </a:schemeClr>
                  </a:solidFill>
                  <a:effectLst/>
                  <a:latin typeface="+mj-ea"/>
                  <a:ea typeface="+mj-ea"/>
                  <a:sym typeface="+mn-ea"/>
                </a:rPr>
                <a:t>与挑战</a:t>
              </a:r>
              <a:endParaRPr lang="zh-CN" altLang="en-US" sz="2800">
                <a:solidFill>
                  <a:schemeClr val="tx1">
                    <a:lumMod val="75000"/>
                    <a:lumOff val="25000"/>
                  </a:schemeClr>
                </a:solidFill>
                <a:effectLst/>
                <a:latin typeface="+mj-ea"/>
                <a:ea typeface="+mj-ea"/>
                <a:sym typeface="+mn-ea"/>
              </a:endParaRPr>
            </a:p>
          </p:txBody>
        </p:sp>
        <p:sp>
          <p:nvSpPr>
            <p:cNvPr id="173" name="文本框 172"/>
            <p:cNvSpPr txBox="1"/>
            <p:nvPr/>
          </p:nvSpPr>
          <p:spPr>
            <a:xfrm>
              <a:off x="1581" y="6175"/>
              <a:ext cx="1018" cy="822"/>
            </a:xfrm>
            <a:prstGeom prst="rect">
              <a:avLst/>
            </a:prstGeom>
            <a:noFill/>
          </p:spPr>
          <p:txBody>
            <a:bodyPr wrap="square" rtlCol="0">
              <a:spAutoFit/>
            </a:bodyPr>
            <a:p>
              <a:r>
                <a:rPr lang="en-US" altLang="zh-CN" sz="2800">
                  <a:solidFill>
                    <a:schemeClr val="bg1"/>
                  </a:solidFill>
                  <a:latin typeface="Bebas" charset="0"/>
                  <a:ea typeface="+mj-ea"/>
                  <a:cs typeface="Bebas" charset="0"/>
                </a:rPr>
                <a:t>2</a:t>
              </a:r>
              <a:endParaRPr lang="en-US" altLang="zh-CN" sz="2800">
                <a:solidFill>
                  <a:schemeClr val="bg1"/>
                </a:solidFill>
                <a:latin typeface="Bebas" charset="0"/>
                <a:ea typeface="+mj-ea"/>
                <a:cs typeface="Bebas" charset="0"/>
              </a:endParaRPr>
            </a:p>
          </p:txBody>
        </p:sp>
      </p:grpSp>
      <p:grpSp>
        <p:nvGrpSpPr>
          <p:cNvPr id="72" name="组合 71"/>
          <p:cNvGrpSpPr/>
          <p:nvPr/>
        </p:nvGrpSpPr>
        <p:grpSpPr>
          <a:xfrm>
            <a:off x="6711950" y="3795395"/>
            <a:ext cx="3632200" cy="685165"/>
            <a:chOff x="7769" y="6014"/>
            <a:chExt cx="5720" cy="1079"/>
          </a:xfrm>
        </p:grpSpPr>
        <p:sp>
          <p:nvSpPr>
            <p:cNvPr id="4" name="圆角矩形 3"/>
            <p:cNvSpPr/>
            <p:nvPr/>
          </p:nvSpPr>
          <p:spPr>
            <a:xfrm flipH="1">
              <a:off x="7769" y="6132"/>
              <a:ext cx="961" cy="961"/>
            </a:xfrm>
            <a:prstGeom prst="roundRect">
              <a:avLst>
                <a:gd name="adj" fmla="val 0"/>
              </a:avLst>
            </a:prstGeom>
            <a:solidFill>
              <a:srgbClr val="394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文本框 134"/>
            <p:cNvSpPr txBox="1"/>
            <p:nvPr/>
          </p:nvSpPr>
          <p:spPr>
            <a:xfrm>
              <a:off x="8801" y="6014"/>
              <a:ext cx="4688" cy="822"/>
            </a:xfrm>
            <a:prstGeom prst="rect">
              <a:avLst/>
            </a:prstGeom>
            <a:noFill/>
          </p:spPr>
          <p:txBody>
            <a:bodyPr wrap="square" rtlCol="0">
              <a:spAutoFit/>
            </a:bodyPr>
            <a:p>
              <a:pPr algn="l"/>
              <a:r>
                <a:rPr lang="zh-CN" altLang="en-US" sz="2800">
                  <a:solidFill>
                    <a:schemeClr val="tx1"/>
                  </a:solidFill>
                  <a:effectLst/>
                  <a:latin typeface="+mj-ea"/>
                  <a:ea typeface="+mj-ea"/>
                  <a:sym typeface="+mn-ea"/>
                </a:rPr>
                <a:t>实验</a:t>
              </a:r>
              <a:r>
                <a:rPr lang="zh-CN" altLang="en-US" sz="2800">
                  <a:solidFill>
                    <a:schemeClr val="tx1"/>
                  </a:solidFill>
                  <a:effectLst/>
                  <a:latin typeface="+mj-ea"/>
                  <a:ea typeface="+mj-ea"/>
                  <a:sym typeface="+mn-ea"/>
                </a:rPr>
                <a:t>评估</a:t>
              </a:r>
              <a:endParaRPr lang="zh-CN" altLang="en-US" sz="2800">
                <a:solidFill>
                  <a:schemeClr val="tx1"/>
                </a:solidFill>
                <a:effectLst/>
                <a:latin typeface="+mj-ea"/>
                <a:ea typeface="+mj-ea"/>
                <a:sym typeface="+mn-ea"/>
              </a:endParaRPr>
            </a:p>
          </p:txBody>
        </p:sp>
        <p:sp>
          <p:nvSpPr>
            <p:cNvPr id="175" name="文本框 174"/>
            <p:cNvSpPr txBox="1"/>
            <p:nvPr/>
          </p:nvSpPr>
          <p:spPr>
            <a:xfrm>
              <a:off x="7792" y="6175"/>
              <a:ext cx="1018" cy="822"/>
            </a:xfrm>
            <a:prstGeom prst="rect">
              <a:avLst/>
            </a:prstGeom>
            <a:noFill/>
          </p:spPr>
          <p:txBody>
            <a:bodyPr wrap="square" rtlCol="0">
              <a:spAutoFit/>
            </a:bodyPr>
            <a:p>
              <a:r>
                <a:rPr lang="en-US" altLang="zh-CN" sz="2800">
                  <a:solidFill>
                    <a:schemeClr val="bg1"/>
                  </a:solidFill>
                  <a:latin typeface="Bebas" charset="0"/>
                  <a:ea typeface="+mj-ea"/>
                  <a:cs typeface="Bebas" charset="0"/>
                </a:rPr>
                <a:t>4</a:t>
              </a:r>
              <a:endParaRPr lang="en-US" altLang="zh-CN" sz="2800">
                <a:solidFill>
                  <a:schemeClr val="bg1"/>
                </a:solidFill>
                <a:latin typeface="Bebas" charset="0"/>
                <a:ea typeface="+mj-ea"/>
                <a:cs typeface="Bebas" charset="0"/>
              </a:endParaRPr>
            </a:p>
          </p:txBody>
        </p:sp>
      </p:grpSp>
      <p:sp>
        <p:nvSpPr>
          <p:cNvPr id="178" name="文本框 177"/>
          <p:cNvSpPr txBox="1"/>
          <p:nvPr/>
        </p:nvSpPr>
        <p:spPr>
          <a:xfrm>
            <a:off x="4978718" y="2155190"/>
            <a:ext cx="2280285" cy="337185"/>
          </a:xfrm>
          <a:prstGeom prst="rect">
            <a:avLst/>
          </a:prstGeom>
          <a:noFill/>
          <a:effectLst/>
        </p:spPr>
        <p:txBody>
          <a:bodyPr wrap="square" rtlCol="0">
            <a:spAutoFit/>
          </a:bodyPr>
          <a:p>
            <a:pPr algn="ctr"/>
            <a:r>
              <a:rPr lang="zh-CN" altLang="en-US" sz="1600" spc="400">
                <a:solidFill>
                  <a:schemeClr val="bg1">
                    <a:lumMod val="65000"/>
                  </a:schemeClr>
                </a:solidFill>
                <a:effectLst/>
                <a:uFillTx/>
                <a:latin typeface="+mj-lt"/>
                <a:ea typeface="+mj-ea"/>
                <a:cs typeface="+mj-lt"/>
              </a:rPr>
              <a:t>CONTANTS</a:t>
            </a:r>
            <a:endParaRPr lang="zh-CN" altLang="en-US" sz="1600" spc="400">
              <a:solidFill>
                <a:schemeClr val="bg1">
                  <a:lumMod val="65000"/>
                </a:schemeClr>
              </a:solidFill>
              <a:effectLst/>
              <a:uFillTx/>
              <a:latin typeface="+mj-lt"/>
              <a:ea typeface="+mj-ea"/>
              <a:cs typeface="+mj-lt"/>
            </a:endParaRPr>
          </a:p>
        </p:txBody>
      </p:sp>
      <p:grpSp>
        <p:nvGrpSpPr>
          <p:cNvPr id="73" name="组合 72"/>
          <p:cNvGrpSpPr/>
          <p:nvPr/>
        </p:nvGrpSpPr>
        <p:grpSpPr>
          <a:xfrm>
            <a:off x="6711950" y="2743200"/>
            <a:ext cx="3632200" cy="679450"/>
            <a:chOff x="7769" y="4357"/>
            <a:chExt cx="5720" cy="1070"/>
          </a:xfrm>
        </p:grpSpPr>
        <p:sp>
          <p:nvSpPr>
            <p:cNvPr id="8" name="圆角矩形 7"/>
            <p:cNvSpPr/>
            <p:nvPr/>
          </p:nvSpPr>
          <p:spPr>
            <a:xfrm flipH="1">
              <a:off x="7769" y="4466"/>
              <a:ext cx="961" cy="961"/>
            </a:xfrm>
            <a:prstGeom prst="roundRect">
              <a:avLst>
                <a:gd name="adj" fmla="val 0"/>
              </a:avLst>
            </a:prstGeom>
            <a:solidFill>
              <a:srgbClr val="3C9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文本框 70"/>
            <p:cNvSpPr txBox="1"/>
            <p:nvPr/>
          </p:nvSpPr>
          <p:spPr>
            <a:xfrm>
              <a:off x="8801" y="4357"/>
              <a:ext cx="4688" cy="822"/>
            </a:xfrm>
            <a:prstGeom prst="rect">
              <a:avLst/>
            </a:prstGeom>
            <a:noFill/>
          </p:spPr>
          <p:txBody>
            <a:bodyPr wrap="square" rtlCol="0">
              <a:spAutoFit/>
            </a:bodyPr>
            <a:p>
              <a:pPr algn="l"/>
              <a:r>
                <a:rPr lang="zh-CN" altLang="en-US" sz="2800">
                  <a:solidFill>
                    <a:schemeClr val="tx1"/>
                  </a:solidFill>
                  <a:effectLst/>
                  <a:latin typeface="+mj-ea"/>
                  <a:ea typeface="+mj-ea"/>
                  <a:sym typeface="+mn-ea"/>
                </a:rPr>
                <a:t>系统</a:t>
              </a:r>
              <a:r>
                <a:rPr lang="zh-CN" altLang="en-US" sz="2800">
                  <a:solidFill>
                    <a:schemeClr val="tx1"/>
                  </a:solidFill>
                  <a:effectLst/>
                  <a:latin typeface="+mj-ea"/>
                  <a:ea typeface="+mj-ea"/>
                  <a:sym typeface="+mn-ea"/>
                </a:rPr>
                <a:t>设计</a:t>
              </a:r>
              <a:endParaRPr lang="zh-CN" altLang="en-US" sz="2800">
                <a:solidFill>
                  <a:schemeClr val="tx1"/>
                </a:solidFill>
                <a:effectLst/>
                <a:latin typeface="+mj-ea"/>
                <a:ea typeface="+mj-ea"/>
                <a:sym typeface="+mn-ea"/>
              </a:endParaRPr>
            </a:p>
          </p:txBody>
        </p:sp>
        <p:sp>
          <p:nvSpPr>
            <p:cNvPr id="174" name="文本框 173"/>
            <p:cNvSpPr txBox="1"/>
            <p:nvPr/>
          </p:nvSpPr>
          <p:spPr>
            <a:xfrm>
              <a:off x="7792" y="4536"/>
              <a:ext cx="1018" cy="822"/>
            </a:xfrm>
            <a:prstGeom prst="rect">
              <a:avLst/>
            </a:prstGeom>
            <a:noFill/>
          </p:spPr>
          <p:txBody>
            <a:bodyPr wrap="square" rtlCol="0">
              <a:spAutoFit/>
            </a:bodyPr>
            <a:p>
              <a:r>
                <a:rPr lang="en-US" altLang="zh-CN" sz="2800">
                  <a:solidFill>
                    <a:schemeClr val="bg1"/>
                  </a:solidFill>
                  <a:latin typeface="Bebas" charset="0"/>
                  <a:ea typeface="+mj-ea"/>
                  <a:cs typeface="Bebas" charset="0"/>
                </a:rPr>
                <a:t>3</a:t>
              </a:r>
              <a:endParaRPr lang="en-US" altLang="zh-CN" sz="2800">
                <a:solidFill>
                  <a:schemeClr val="bg1"/>
                </a:solidFill>
                <a:latin typeface="Bebas" charset="0"/>
                <a:ea typeface="+mj-ea"/>
                <a:cs typeface="Bebas" charset="0"/>
              </a:endParaRPr>
            </a:p>
          </p:txBody>
        </p:sp>
      </p:grpSp>
      <p:sp>
        <p:nvSpPr>
          <p:cNvPr id="180" name="副标题 179"/>
          <p:cNvSpPr>
            <a:spLocks noGrp="1"/>
          </p:cNvSpPr>
          <p:nvPr>
            <p:ph type="subTitle" idx="1"/>
            <p:custDataLst>
              <p:tags r:id="rId1"/>
            </p:custDataLst>
          </p:nvPr>
        </p:nvSpPr>
        <p:spPr>
          <a:xfrm>
            <a:off x="-635" y="1350010"/>
            <a:ext cx="12192635" cy="864870"/>
          </a:xfrm>
          <a:effectLst/>
        </p:spPr>
        <p:txBody>
          <a:bodyPr>
            <a:noAutofit/>
          </a:bodyPr>
          <a:p>
            <a:pPr marL="0" indent="0" algn="ctr">
              <a:lnSpc>
                <a:spcPct val="100000"/>
              </a:lnSpc>
              <a:buNone/>
            </a:pPr>
            <a:r>
              <a:rPr lang="zh-CN" altLang="en-US" sz="5000">
                <a:solidFill>
                  <a:srgbClr val="394A6D"/>
                </a:solidFill>
                <a:latin typeface="汉仪雅酷黑-65J" panose="00020600040101010101" charset="-122"/>
                <a:ea typeface="汉仪雅酷黑-65J" panose="00020600040101010101" charset="-122"/>
                <a:cs typeface="汉仪雅酷黑-65J" panose="00020600040101010101" charset="-122"/>
              </a:rPr>
              <a:t>目 录</a:t>
            </a:r>
            <a:endParaRPr lang="zh-CN" altLang="en-US" sz="5000">
              <a:solidFill>
                <a:srgbClr val="394A6D"/>
              </a:solidFill>
              <a:latin typeface="汉仪雅酷黑-65J" panose="00020600040101010101" charset="-122"/>
              <a:ea typeface="汉仪雅酷黑-65J" panose="00020600040101010101" charset="-122"/>
              <a:cs typeface="汉仪雅酷黑-65J" panose="00020600040101010101" charset="-122"/>
            </a:endParaRPr>
          </a:p>
        </p:txBody>
      </p:sp>
      <p:grpSp>
        <p:nvGrpSpPr>
          <p:cNvPr id="43" name="组合 42"/>
          <p:cNvGrpSpPr/>
          <p:nvPr/>
        </p:nvGrpSpPr>
        <p:grpSpPr>
          <a:xfrm rot="0" flipH="1">
            <a:off x="7223125" y="4236720"/>
            <a:ext cx="6963410" cy="3844925"/>
            <a:chOff x="-4272" y="5223"/>
            <a:chExt cx="15273" cy="8433"/>
          </a:xfrm>
        </p:grpSpPr>
        <p:sp>
          <p:nvSpPr>
            <p:cNvPr id="44" name="等腰三角形 43"/>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等腰三角形 45"/>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等腰三角形 46"/>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等腰三角形 47"/>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等腰三角形 48"/>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等腰三角形 49"/>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等腰三角形 50"/>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等腰三角形 51"/>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等腰三角形 52"/>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等腰三角形 53"/>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等腰三角形 54"/>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6" name="组合 55"/>
          <p:cNvGrpSpPr/>
          <p:nvPr/>
        </p:nvGrpSpPr>
        <p:grpSpPr>
          <a:xfrm rot="0" flipV="1">
            <a:off x="-1992630" y="-1373505"/>
            <a:ext cx="6962140" cy="3844925"/>
            <a:chOff x="-4272" y="5223"/>
            <a:chExt cx="15273" cy="8433"/>
          </a:xfrm>
        </p:grpSpPr>
        <p:sp>
          <p:nvSpPr>
            <p:cNvPr id="57" name="等腰三角形 56"/>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等腰三角形 57"/>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等腰三角形 58"/>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等腰三角形 59"/>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等腰三角形 60"/>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等腰三角形 6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等腰三角形 6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等腰三角形 6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等腰三角形 6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等腰三角形 6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等腰三角形 6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故障恢复</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系统设计</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697865" y="1487805"/>
            <a:ext cx="10886440" cy="922020"/>
          </a:xfrm>
          <a:prstGeom prst="rect">
            <a:avLst/>
          </a:prstGeom>
          <a:noFill/>
        </p:spPr>
        <p:txBody>
          <a:bodyPr wrap="square" rtlCol="0">
            <a:spAutoFit/>
          </a:bodyPr>
          <a:p>
            <a:r>
              <a:rPr lang="zh-CN" altLang="en-US"/>
              <a:t>Paxos</a:t>
            </a:r>
            <a:r>
              <a:rPr lang="zh-CN" altLang="en-US"/>
              <a:t>协议，存储节点故障可以</a:t>
            </a:r>
            <a:r>
              <a:rPr lang="zh-CN" altLang="en-US"/>
              <a:t>有自动恢复，协调器的故障</a:t>
            </a:r>
            <a:r>
              <a:rPr lang="zh-CN" altLang="en-US"/>
              <a:t>更严重</a:t>
            </a:r>
            <a:endParaRPr lang="zh-CN" altLang="en-US"/>
          </a:p>
          <a:p>
            <a:endParaRPr lang="zh-CN" altLang="en-US"/>
          </a:p>
          <a:p>
            <a:r>
              <a:rPr lang="zh-CN" altLang="en-US"/>
              <a:t>为了确保事务的原子性以及事务在出现故障时完成，协调器在分类账中维护每个事务及其结果的持久记录。</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315970" y="2658110"/>
            <a:ext cx="5649595" cy="3477895"/>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文本框 70"/>
          <p:cNvSpPr txBox="1"/>
          <p:nvPr/>
        </p:nvSpPr>
        <p:spPr>
          <a:xfrm>
            <a:off x="593090" y="962660"/>
            <a:ext cx="9106535" cy="460375"/>
          </a:xfrm>
          <a:prstGeom prst="rect">
            <a:avLst/>
          </a:prstGeom>
          <a:noFill/>
        </p:spPr>
        <p:txBody>
          <a:bodyPr wrap="square" rtlCol="0">
            <a:spAutoFit/>
          </a:bodyPr>
          <a:p>
            <a:pPr algn="l"/>
            <a:r>
              <a:rPr lang="zh-CN" altLang="en-US" sz="2400" dirty="0" smtClean="0">
                <a:solidFill>
                  <a:schemeClr val="tx1"/>
                </a:solidFill>
                <a:latin typeface="+mj-ea"/>
                <a:ea typeface="+mj-ea"/>
                <a:cs typeface="+mn-ea"/>
                <a:sym typeface="+mn-lt"/>
              </a:rPr>
              <a:t>按照</a:t>
            </a:r>
            <a:r>
              <a:rPr lang="en-US" altLang="zh-CN" sz="2400" dirty="0" smtClean="0">
                <a:solidFill>
                  <a:schemeClr val="tx1"/>
                </a:solidFill>
                <a:latin typeface="+mj-ea"/>
                <a:ea typeface="+mj-ea"/>
                <a:cs typeface="+mn-ea"/>
                <a:sym typeface="+mn-lt"/>
              </a:rPr>
              <a:t>kv</a:t>
            </a:r>
            <a:r>
              <a:rPr lang="zh-CN" altLang="en-US" sz="2400" dirty="0" smtClean="0">
                <a:solidFill>
                  <a:schemeClr val="tx1"/>
                </a:solidFill>
                <a:latin typeface="+mj-ea"/>
                <a:ea typeface="+mj-ea"/>
                <a:cs typeface="+mn-ea"/>
                <a:sym typeface="+mn-lt"/>
              </a:rPr>
              <a:t>操作语义</a:t>
            </a:r>
            <a:r>
              <a:rPr lang="zh-CN" altLang="en-US" sz="2400" dirty="0" smtClean="0">
                <a:latin typeface="+mj-ea"/>
                <a:ea typeface="+mj-ea"/>
                <a:cs typeface="+mn-ea"/>
                <a:sym typeface="+mn-lt"/>
              </a:rPr>
              <a:t>调整</a:t>
            </a:r>
            <a:r>
              <a:rPr lang="zh-CN" altLang="en-US" sz="2400" dirty="0" smtClean="0">
                <a:solidFill>
                  <a:schemeClr val="tx1"/>
                </a:solidFill>
                <a:latin typeface="+mj-ea"/>
                <a:ea typeface="+mj-ea"/>
                <a:cs typeface="+mn-ea"/>
                <a:sym typeface="+mn-lt"/>
              </a:rPr>
              <a:t>时间戳排序</a:t>
            </a:r>
            <a:endParaRPr lang="zh-CN" altLang="en-US" sz="2400" dirty="0" smtClean="0">
              <a:solidFill>
                <a:schemeClr val="tx1"/>
              </a:solidFill>
              <a:latin typeface="+mj-ea"/>
              <a:ea typeface="+mj-ea"/>
              <a:cs typeface="+mn-ea"/>
              <a:sym typeface="+mn-lt"/>
            </a:endParaRPr>
          </a:p>
        </p:txBody>
      </p:sp>
      <p:sp>
        <p:nvSpPr>
          <p:cNvPr id="5" name="文本框 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系统</a:t>
            </a:r>
            <a:r>
              <a:rPr lang="zh-CN" altLang="en-US" sz="3000">
                <a:solidFill>
                  <a:srgbClr val="394A6D"/>
                </a:solidFill>
                <a:effectLst/>
                <a:latin typeface="汉仪雅酷黑-65J" panose="00020600040101010101" charset="-122"/>
                <a:ea typeface="汉仪雅酷黑-65J" panose="00020600040101010101" charset="-122"/>
                <a:sym typeface="+mn-ea"/>
              </a:rPr>
              <a:t>优化</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3" name="文本框 2"/>
          <p:cNvSpPr txBox="1"/>
          <p:nvPr/>
        </p:nvSpPr>
        <p:spPr>
          <a:xfrm>
            <a:off x="821690" y="1680845"/>
            <a:ext cx="10192385" cy="368300"/>
          </a:xfrm>
          <a:prstGeom prst="rect">
            <a:avLst/>
          </a:prstGeom>
          <a:noFill/>
        </p:spPr>
        <p:txBody>
          <a:bodyPr wrap="square" rtlCol="0">
            <a:spAutoFit/>
          </a:bodyPr>
          <a:p>
            <a:r>
              <a:rPr lang="zh-CN" altLang="en-US"/>
              <a:t>负载：一个键值存储，其中单个项目的读取和写入与多项目事务混合。</a:t>
            </a:r>
            <a:endParaRPr lang="zh-CN" altLang="en-US"/>
          </a:p>
        </p:txBody>
      </p:sp>
      <p:sp>
        <p:nvSpPr>
          <p:cNvPr id="6" name="文本框 5"/>
          <p:cNvSpPr txBox="1"/>
          <p:nvPr/>
        </p:nvSpPr>
        <p:spPr>
          <a:xfrm>
            <a:off x="593090" y="2594610"/>
            <a:ext cx="8916035" cy="2030095"/>
          </a:xfrm>
          <a:prstGeom prst="rect">
            <a:avLst/>
          </a:prstGeom>
          <a:noFill/>
        </p:spPr>
        <p:txBody>
          <a:bodyPr wrap="square" rtlCol="0">
            <a:spAutoFit/>
          </a:bodyPr>
          <a:p>
            <a:pPr marL="342900" indent="-342900">
              <a:buFont typeface="Arial" panose="020B0604020202020204" pitchFamily="34" charset="0"/>
              <a:buAutoNum type="arabicPeriod"/>
            </a:pPr>
            <a:r>
              <a:rPr lang="zh-CN" altLang="en-US"/>
              <a:t>PointGet 始终会成功</a:t>
            </a:r>
            <a:endParaRPr lang="zh-CN" altLang="en-US"/>
          </a:p>
          <a:p>
            <a:pPr marL="342900" indent="-342900">
              <a:buFont typeface="Arial" panose="020B0604020202020204" pitchFamily="34" charset="0"/>
              <a:buAutoNum type="arabicPeriod"/>
            </a:pPr>
            <a:r>
              <a:rPr lang="zh-CN" altLang="en-US"/>
              <a:t>Single Put 可以直接写 Prepare 的 row，</a:t>
            </a:r>
            <a:r>
              <a:rPr lang="zh-CN" altLang="en-US"/>
              <a:t>存在边缘情况</a:t>
            </a:r>
            <a:endParaRPr lang="zh-CN" altLang="en-US"/>
          </a:p>
          <a:p>
            <a:pPr marL="342900" indent="-342900">
              <a:buFont typeface="Arial" panose="020B0604020202020204" pitchFamily="34" charset="0"/>
              <a:buAutoNum type="arabicPeriod"/>
            </a:pPr>
            <a:r>
              <a:rPr lang="zh-CN" altLang="en-US"/>
              <a:t>针对</a:t>
            </a:r>
            <a:r>
              <a:rPr lang="en-US" altLang="zh-CN"/>
              <a:t>2</a:t>
            </a:r>
            <a:r>
              <a:rPr lang="zh-CN" altLang="en-US"/>
              <a:t>的</a:t>
            </a:r>
            <a:r>
              <a:rPr lang="zh-CN" altLang="en-US"/>
              <a:t>边缘情况，Single Put 可以 Buffer 写 Prepare 的 row</a:t>
            </a:r>
            <a:endParaRPr lang="zh-CN" altLang="en-US"/>
          </a:p>
          <a:p>
            <a:pPr marL="342900" indent="-342900">
              <a:buFont typeface="Arial" panose="020B0604020202020204" pitchFamily="34" charset="0"/>
              <a:buAutoNum type="arabicPeriod"/>
            </a:pPr>
            <a:r>
              <a:rPr lang="zh-CN" altLang="en-US">
                <a:sym typeface="+mn-ea"/>
              </a:rPr>
              <a:t>可以接受具有过时时间戳的写入事务</a:t>
            </a:r>
            <a:endParaRPr lang="zh-CN" altLang="en-US"/>
          </a:p>
          <a:p>
            <a:pPr marL="342900" indent="-342900">
              <a:buFont typeface="Arial" panose="020B0604020202020204" pitchFamily="34" charset="0"/>
              <a:buAutoNum type="arabicPeriod"/>
            </a:pPr>
            <a:r>
              <a:rPr lang="zh-CN" altLang="en-US"/>
              <a:t>多条写同一 row 的 Put/Delete 事务可以 batch prepare</a:t>
            </a:r>
            <a:endParaRPr lang="zh-CN" altLang="en-US"/>
          </a:p>
          <a:p>
            <a:pPr marL="342900" indent="-342900">
              <a:buFont typeface="Arial" panose="020B0604020202020204" pitchFamily="34" charset="0"/>
              <a:buAutoNum type="arabicPeriod"/>
            </a:pPr>
            <a:r>
              <a:rPr lang="zh-CN" altLang="en-US"/>
              <a:t>Read 可以不用走 OCC 的两轮流程</a:t>
            </a:r>
            <a:endParaRPr lang="zh-CN" altLang="en-US"/>
          </a:p>
          <a:p>
            <a:pPr marL="342900" indent="-342900">
              <a:buFont typeface="Arial" panose="020B0604020202020204" pitchFamily="34" charset="0"/>
              <a:buAutoNum type="arabicPeriod"/>
            </a:pPr>
            <a:r>
              <a:rPr lang="zh-CN" altLang="en-US"/>
              <a:t>写同一个 Partition 的事务可以走 1PC</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9179490" y="2971957"/>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rot="2700000">
            <a:off x="12544990" y="260873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rot="2700000">
            <a:off x="3190805" y="-78584"/>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rot="2700000">
            <a:off x="-308680" y="58689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rot="0">
            <a:off x="-1783080" y="4236720"/>
            <a:ext cx="6963410" cy="3844925"/>
            <a:chOff x="-4272" y="5223"/>
            <a:chExt cx="15273" cy="8433"/>
          </a:xfrm>
        </p:grpSpPr>
        <p:sp>
          <p:nvSpPr>
            <p:cNvPr id="9" name="等腰三角形 8"/>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等腰三角形 5"/>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等腰三角形 4"/>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等腰三角形 1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等腰三角形 1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等腰三角形 1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6" name="组合 25"/>
          <p:cNvGrpSpPr/>
          <p:nvPr/>
        </p:nvGrpSpPr>
        <p:grpSpPr>
          <a:xfrm rot="0" flipH="1" flipV="1">
            <a:off x="6929120" y="-1373505"/>
            <a:ext cx="6962140" cy="3844925"/>
            <a:chOff x="-4272" y="5223"/>
            <a:chExt cx="15273" cy="8433"/>
          </a:xfrm>
        </p:grpSpPr>
        <p:sp>
          <p:nvSpPr>
            <p:cNvPr id="27" name="等腰三角形 26"/>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等腰三角形 27"/>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等腰三角形 28"/>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腰三角形 29"/>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等腰三角形 30"/>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等腰三角形 31"/>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等腰三角形 3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等腰三角形 3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等腰三角形 3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等腰三角形 3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圆角矩形 3"/>
          <p:cNvSpPr/>
          <p:nvPr/>
        </p:nvSpPr>
        <p:spPr>
          <a:xfrm>
            <a:off x="5551138" y="1917914"/>
            <a:ext cx="1028350" cy="1028281"/>
          </a:xfrm>
          <a:prstGeom prst="roundRect">
            <a:avLst>
              <a:gd name="adj" fmla="val 50000"/>
            </a:avLst>
          </a:prstGeom>
          <a:solidFill>
            <a:srgbClr val="394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0" y="3110230"/>
            <a:ext cx="12192000" cy="860425"/>
          </a:xfrm>
          <a:prstGeom prst="rect">
            <a:avLst/>
          </a:prstGeom>
          <a:noFill/>
        </p:spPr>
        <p:txBody>
          <a:bodyPr wrap="square" rtlCol="0">
            <a:spAutoFit/>
          </a:bodyPr>
          <a:p>
            <a:pPr algn="ctr"/>
            <a:r>
              <a:rPr lang="zh-CN" altLang="en-US" sz="5000" spc="400">
                <a:solidFill>
                  <a:srgbClr val="394A6D"/>
                </a:solidFill>
                <a:effectLst/>
                <a:uFillTx/>
                <a:latin typeface="汉仪雅酷黑-65J" panose="00020600040101010101" charset="-122"/>
                <a:ea typeface="汉仪雅酷黑-65J" panose="00020600040101010101" charset="-122"/>
                <a:sym typeface="+mn-ea"/>
              </a:rPr>
              <a:t>实验</a:t>
            </a:r>
            <a:r>
              <a:rPr lang="zh-CN" altLang="en-US" sz="5000" spc="400">
                <a:solidFill>
                  <a:srgbClr val="394A6D"/>
                </a:solidFill>
                <a:effectLst/>
                <a:uFillTx/>
                <a:latin typeface="汉仪雅酷黑-65J" panose="00020600040101010101" charset="-122"/>
                <a:ea typeface="汉仪雅酷黑-65J" panose="00020600040101010101" charset="-122"/>
                <a:sym typeface="+mn-ea"/>
              </a:rPr>
              <a:t>评估</a:t>
            </a:r>
            <a:endParaRPr lang="zh-CN" altLang="en-US" sz="5000" spc="400">
              <a:solidFill>
                <a:srgbClr val="394A6D"/>
              </a:solidFill>
              <a:effectLst/>
              <a:uFillTx/>
              <a:latin typeface="汉仪雅酷黑-65J" panose="00020600040101010101" charset="-122"/>
              <a:ea typeface="汉仪雅酷黑-65J" panose="00020600040101010101" charset="-122"/>
              <a:sym typeface="+mn-ea"/>
            </a:endParaRPr>
          </a:p>
        </p:txBody>
      </p:sp>
      <p:sp>
        <p:nvSpPr>
          <p:cNvPr id="10" name="文本框 9"/>
          <p:cNvSpPr txBox="1"/>
          <p:nvPr/>
        </p:nvSpPr>
        <p:spPr>
          <a:xfrm>
            <a:off x="5431155" y="1886268"/>
            <a:ext cx="1237615" cy="1014730"/>
          </a:xfrm>
          <a:prstGeom prst="rect">
            <a:avLst/>
          </a:prstGeom>
          <a:noFill/>
          <a:ln w="44450">
            <a:noFill/>
          </a:ln>
        </p:spPr>
        <p:txBody>
          <a:bodyPr wrap="square" rtlCol="0">
            <a:spAutoFit/>
          </a:bodyPr>
          <a:p>
            <a:pPr algn="ctr"/>
            <a:r>
              <a:rPr lang="en-US" altLang="zh-CN" sz="6000">
                <a:ln>
                  <a:noFill/>
                </a:ln>
                <a:solidFill>
                  <a:schemeClr val="bg1"/>
                </a:solidFill>
                <a:effectLst/>
                <a:latin typeface="Bebas" charset="0"/>
                <a:ea typeface="+mj-ea"/>
                <a:cs typeface="Bebas" charset="0"/>
              </a:rPr>
              <a:t>4</a:t>
            </a:r>
            <a:endParaRPr lang="en-US" altLang="zh-CN" sz="6000">
              <a:ln>
                <a:noFill/>
              </a:ln>
              <a:solidFill>
                <a:schemeClr val="bg1"/>
              </a:solidFill>
              <a:effectLst/>
              <a:latin typeface="Bebas" charset="0"/>
              <a:ea typeface="+mj-ea"/>
              <a:cs typeface="Bebas"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实验评估</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1134745" y="2219960"/>
            <a:ext cx="4295140" cy="295783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341745" y="2169160"/>
            <a:ext cx="4116070" cy="3059430"/>
          </a:xfrm>
          <a:prstGeom prst="rect">
            <a:avLst/>
          </a:prstGeom>
        </p:spPr>
      </p:pic>
      <p:sp>
        <p:nvSpPr>
          <p:cNvPr id="20" name="文本框 19"/>
          <p:cNvSpPr txBox="1"/>
          <p:nvPr/>
        </p:nvSpPr>
        <p:spPr>
          <a:xfrm>
            <a:off x="759460" y="1097915"/>
            <a:ext cx="4064000" cy="368300"/>
          </a:xfrm>
          <a:prstGeom prst="rect">
            <a:avLst/>
          </a:prstGeom>
          <a:noFill/>
        </p:spPr>
        <p:txBody>
          <a:bodyPr wrap="square" rtlCol="0">
            <a:spAutoFit/>
          </a:bodyPr>
          <a:p>
            <a:r>
              <a:rPr lang="zh-CN" altLang="en-US"/>
              <a:t>不同交易吞吐量的延迟比较</a:t>
            </a:r>
            <a:endParaRPr lang="zh-CN" altLang="en-US"/>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实验评估</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724535" y="1259840"/>
            <a:ext cx="4064000" cy="368300"/>
          </a:xfrm>
          <a:prstGeom prst="rect">
            <a:avLst/>
          </a:prstGeom>
          <a:noFill/>
        </p:spPr>
        <p:txBody>
          <a:bodyPr wrap="square" rtlCol="0">
            <a:spAutoFit/>
          </a:bodyPr>
          <a:p>
            <a:r>
              <a:rPr lang="zh-CN" altLang="en-US"/>
              <a:t>每个事务不同操作次数的延迟比较</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94155" y="2192655"/>
            <a:ext cx="3935730" cy="297116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626860" y="2247900"/>
            <a:ext cx="3754120" cy="2982595"/>
          </a:xfrm>
          <a:prstGeom prst="rect">
            <a:avLst/>
          </a:prstGeom>
        </p:spPr>
      </p:pic>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实验评估</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932815" y="1391920"/>
            <a:ext cx="4064000" cy="368300"/>
          </a:xfrm>
          <a:prstGeom prst="rect">
            <a:avLst/>
          </a:prstGeom>
          <a:noFill/>
        </p:spPr>
        <p:txBody>
          <a:bodyPr wrap="square" rtlCol="0">
            <a:spAutoFit/>
          </a:bodyPr>
          <a:p>
            <a:r>
              <a:rPr lang="zh-CN" altLang="en-US"/>
              <a:t>事务与非</a:t>
            </a:r>
            <a:r>
              <a:rPr lang="zh-CN" altLang="en-US"/>
              <a:t>事务延迟的比较</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04010" y="2463165"/>
            <a:ext cx="3403600" cy="258445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950710" y="2463165"/>
            <a:ext cx="3454400" cy="2660650"/>
          </a:xfrm>
          <a:prstGeom prst="rect">
            <a:avLst/>
          </a:prstGeom>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实验评估</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745490" y="1398905"/>
            <a:ext cx="4064000" cy="368300"/>
          </a:xfrm>
          <a:prstGeom prst="rect">
            <a:avLst/>
          </a:prstGeom>
          <a:noFill/>
        </p:spPr>
        <p:txBody>
          <a:bodyPr wrap="square" rtlCol="0">
            <a:spAutoFit/>
          </a:bodyPr>
          <a:p>
            <a:r>
              <a:rPr lang="zh-CN" altLang="en-US"/>
              <a:t>不同有争</a:t>
            </a:r>
            <a:r>
              <a:rPr lang="zh-CN" altLang="en-US"/>
              <a:t>用工作负载的取消率比较</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271135" y="1551940"/>
            <a:ext cx="4127500" cy="2987675"/>
          </a:xfrm>
          <a:prstGeom prst="rect">
            <a:avLst/>
          </a:prstGeom>
        </p:spPr>
      </p:pic>
      <p:sp>
        <p:nvSpPr>
          <p:cNvPr id="5" name="文本框 4"/>
          <p:cNvSpPr txBox="1"/>
          <p:nvPr/>
        </p:nvSpPr>
        <p:spPr>
          <a:xfrm>
            <a:off x="745490" y="4765675"/>
            <a:ext cx="10379710" cy="645160"/>
          </a:xfrm>
          <a:prstGeom prst="rect">
            <a:avLst/>
          </a:prstGeom>
          <a:noFill/>
        </p:spPr>
        <p:txBody>
          <a:bodyPr wrap="square" rtlCol="0">
            <a:spAutoFit/>
          </a:bodyPr>
          <a:p>
            <a:r>
              <a:rPr lang="zh-CN" altLang="en-US"/>
              <a:t>工作负载 A 仅包含写入事务，工作负载 B 包含 50% 写入事务 + 50% 读取事务，工作负载 C 包含事务 + 非事务操作（25% 写入事务，25% 读取事务）事务，25% 非事务写入，25% 非事务一致性读取）。</a:t>
            </a: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9179490" y="2971957"/>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rot="2700000">
            <a:off x="12544990" y="260873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rot="2700000">
            <a:off x="3190805" y="-78584"/>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rot="2700000">
            <a:off x="-308680" y="58689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rot="0">
            <a:off x="-1783080" y="4236720"/>
            <a:ext cx="6963410" cy="3844925"/>
            <a:chOff x="-4272" y="5223"/>
            <a:chExt cx="15273" cy="8433"/>
          </a:xfrm>
        </p:grpSpPr>
        <p:sp>
          <p:nvSpPr>
            <p:cNvPr id="9" name="等腰三角形 8"/>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等腰三角形 5"/>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等腰三角形 4"/>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等腰三角形 1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等腰三角形 1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等腰三角形 1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6" name="组合 25"/>
          <p:cNvGrpSpPr/>
          <p:nvPr/>
        </p:nvGrpSpPr>
        <p:grpSpPr>
          <a:xfrm rot="0" flipH="1" flipV="1">
            <a:off x="6929120" y="-1373505"/>
            <a:ext cx="6962140" cy="3844925"/>
            <a:chOff x="-4272" y="5223"/>
            <a:chExt cx="15273" cy="8433"/>
          </a:xfrm>
        </p:grpSpPr>
        <p:sp>
          <p:nvSpPr>
            <p:cNvPr id="27" name="等腰三角形 26"/>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等腰三角形 27"/>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等腰三角形 28"/>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腰三角形 29"/>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等腰三角形 30"/>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等腰三角形 31"/>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等腰三角形 3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等腰三角形 3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等腰三角形 3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等腰三角形 3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圆角矩形 3"/>
          <p:cNvSpPr/>
          <p:nvPr/>
        </p:nvSpPr>
        <p:spPr>
          <a:xfrm>
            <a:off x="5551138" y="1917914"/>
            <a:ext cx="1028350" cy="1028281"/>
          </a:xfrm>
          <a:prstGeom prst="roundRect">
            <a:avLst>
              <a:gd name="adj" fmla="val 50000"/>
            </a:avLst>
          </a:prstGeom>
          <a:solidFill>
            <a:srgbClr val="394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0" y="3110230"/>
            <a:ext cx="12192000" cy="860425"/>
          </a:xfrm>
          <a:prstGeom prst="rect">
            <a:avLst/>
          </a:prstGeom>
          <a:noFill/>
        </p:spPr>
        <p:txBody>
          <a:bodyPr wrap="square" rtlCol="0">
            <a:spAutoFit/>
          </a:bodyPr>
          <a:p>
            <a:pPr algn="ctr"/>
            <a:r>
              <a:rPr lang="zh-CN" altLang="en-US" sz="5000" spc="400">
                <a:solidFill>
                  <a:srgbClr val="394A6D"/>
                </a:solidFill>
                <a:effectLst/>
                <a:uFillTx/>
                <a:latin typeface="汉仪雅酷黑-65J" panose="00020600040101010101" charset="-122"/>
                <a:ea typeface="汉仪雅酷黑-65J" panose="00020600040101010101" charset="-122"/>
                <a:sym typeface="+mn-ea"/>
              </a:rPr>
              <a:t>背景</a:t>
            </a:r>
            <a:endParaRPr lang="zh-CN" altLang="en-US" sz="5000" spc="400">
              <a:solidFill>
                <a:srgbClr val="394A6D"/>
              </a:solidFill>
              <a:effectLst/>
              <a:uFillTx/>
              <a:latin typeface="汉仪雅酷黑-65J" panose="00020600040101010101" charset="-122"/>
              <a:ea typeface="汉仪雅酷黑-65J" panose="00020600040101010101" charset="-122"/>
              <a:sym typeface="+mn-ea"/>
            </a:endParaRPr>
          </a:p>
        </p:txBody>
      </p:sp>
      <p:sp>
        <p:nvSpPr>
          <p:cNvPr id="10" name="文本框 9"/>
          <p:cNvSpPr txBox="1"/>
          <p:nvPr/>
        </p:nvSpPr>
        <p:spPr>
          <a:xfrm>
            <a:off x="5431155" y="1886268"/>
            <a:ext cx="1237615" cy="1014730"/>
          </a:xfrm>
          <a:prstGeom prst="rect">
            <a:avLst/>
          </a:prstGeom>
          <a:noFill/>
          <a:ln w="44450">
            <a:noFill/>
          </a:ln>
        </p:spPr>
        <p:txBody>
          <a:bodyPr wrap="square" rtlCol="0">
            <a:spAutoFit/>
          </a:bodyPr>
          <a:p>
            <a:pPr algn="ctr"/>
            <a:r>
              <a:rPr lang="en-US" altLang="zh-CN" sz="6000">
                <a:ln>
                  <a:noFill/>
                </a:ln>
                <a:solidFill>
                  <a:schemeClr val="bg1"/>
                </a:solidFill>
                <a:effectLst/>
                <a:latin typeface="Bebas" charset="0"/>
                <a:ea typeface="+mj-ea"/>
                <a:cs typeface="Bebas" charset="0"/>
              </a:rPr>
              <a:t>1</a:t>
            </a:r>
            <a:endParaRPr lang="en-US" altLang="zh-CN" sz="6000">
              <a:ln>
                <a:noFill/>
              </a:ln>
              <a:solidFill>
                <a:schemeClr val="bg1"/>
              </a:solidFill>
              <a:effectLst/>
              <a:latin typeface="Bebas" charset="0"/>
              <a:ea typeface="+mj-ea"/>
              <a:cs typeface="Bebas"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背景</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4" name="文本框 3"/>
          <p:cNvSpPr txBox="1"/>
          <p:nvPr>
            <p:custDataLst>
              <p:tags r:id="rId1"/>
            </p:custDataLst>
          </p:nvPr>
        </p:nvSpPr>
        <p:spPr>
          <a:xfrm>
            <a:off x="860425" y="1207135"/>
            <a:ext cx="10372090" cy="2676525"/>
          </a:xfrm>
          <a:prstGeom prst="rect">
            <a:avLst/>
          </a:prstGeom>
          <a:noFill/>
        </p:spPr>
        <p:txBody>
          <a:bodyPr wrap="square" rtlCol="0">
            <a:spAutoFit/>
          </a:bodyPr>
          <a:p>
            <a:r>
              <a:rPr lang="zh-CN" altLang="en-US" sz="2400" dirty="0" smtClean="0">
                <a:latin typeface="+mj-ea"/>
                <a:ea typeface="+mj-ea"/>
                <a:cs typeface="+mn-ea"/>
                <a:sym typeface="+mn-ea"/>
              </a:rPr>
              <a:t>DynamoDB是什么？</a:t>
            </a:r>
            <a:endParaRPr lang="zh-CN" altLang="en-US" sz="1600" dirty="0" smtClean="0">
              <a:latin typeface="+mj-ea"/>
              <a:ea typeface="+mj-ea"/>
              <a:cs typeface="+mn-ea"/>
            </a:endParaRPr>
          </a:p>
          <a:p>
            <a:r>
              <a:rPr lang="zh-CN" altLang="en-US" sz="1600" dirty="0" smtClean="0">
                <a:latin typeface="+mj-ea"/>
                <a:ea typeface="+mj-ea"/>
                <a:cs typeface="+mn-ea"/>
              </a:rPr>
              <a:t>DynamoDB 是一个 Dynamo 之后亚马逊主要推进的一个 K-V 型产品，定位上是一个强一致、多租户的 key-value 存储。一种完全托管的 NoSQL 数据库服务，可在任何规模下提供快速且可预测的性能。DynamoDB 产品做的比较早，但是论文发布在 ATC’22 上 。</a:t>
            </a:r>
            <a:endParaRPr lang="zh-CN" altLang="en-US" sz="1600" dirty="0" smtClean="0">
              <a:latin typeface="+mj-ea"/>
              <a:ea typeface="+mj-ea"/>
              <a:cs typeface="+mn-ea"/>
            </a:endParaRPr>
          </a:p>
          <a:p>
            <a:endParaRPr lang="zh-CN" altLang="en-US" sz="1600" dirty="0" smtClean="0">
              <a:latin typeface="+mj-ea"/>
              <a:ea typeface="+mj-ea"/>
              <a:cs typeface="+mn-ea"/>
            </a:endParaRPr>
          </a:p>
          <a:p>
            <a:r>
              <a:rPr lang="zh-CN" altLang="en-US" sz="1600" dirty="0" smtClean="0">
                <a:latin typeface="+mj-ea"/>
                <a:ea typeface="+mj-ea"/>
                <a:cs typeface="+mn-ea"/>
              </a:rPr>
              <a:t>Amazon DynamoDB为数十万客户和多个高流量 Amazon 系统（包括 Alexa、Amazon.com 网站和所有 Amazon 运营中心）的应用程序提供支持。</a:t>
            </a:r>
            <a:endParaRPr lang="zh-CN" altLang="en-US" sz="1600" dirty="0" smtClean="0">
              <a:latin typeface="+mj-ea"/>
              <a:ea typeface="+mj-ea"/>
              <a:cs typeface="+mn-ea"/>
            </a:endParaRPr>
          </a:p>
          <a:p>
            <a:endParaRPr lang="zh-CN" altLang="en-US" sz="1600" dirty="0" smtClean="0">
              <a:latin typeface="+mj-ea"/>
              <a:ea typeface="+mj-ea"/>
              <a:cs typeface="+mn-ea"/>
            </a:endParaRPr>
          </a:p>
          <a:p>
            <a:r>
              <a:rPr lang="zh-CN" altLang="en-US" sz="1600" dirty="0" smtClean="0">
                <a:latin typeface="+mj-ea"/>
                <a:ea typeface="+mj-ea"/>
                <a:cs typeface="+mn-ea"/>
              </a:rPr>
              <a:t>2022 年，在 Prime Day 期间，Amazon 系统对 DynamoDB API 进行了数万亿次调用，DynamoDB 在提供个位数毫秒响应的同时保持了高可用性，峰值达到每秒 1.052 亿个请求。</a:t>
            </a:r>
            <a:endParaRPr lang="zh-CN" altLang="en-US" sz="1600" dirty="0" smtClean="0">
              <a:latin typeface="+mj-ea"/>
              <a:ea typeface="+mj-ea"/>
              <a:cs typeface="+mn-ea"/>
            </a:endParaRPr>
          </a:p>
        </p:txBody>
      </p:sp>
      <p:pic>
        <p:nvPicPr>
          <p:cNvPr id="5" name="图片 4"/>
          <p:cNvPicPr>
            <a:picLocks noChangeAspect="1"/>
          </p:cNvPicPr>
          <p:nvPr>
            <p:custDataLst>
              <p:tags r:id="rId2"/>
            </p:custDataLst>
          </p:nvPr>
        </p:nvPicPr>
        <p:blipFill>
          <a:blip r:embed="rId3"/>
          <a:srcRect l="992" t="3656" r="6228" b="13871"/>
          <a:stretch>
            <a:fillRect/>
          </a:stretch>
        </p:blipFill>
        <p:spPr>
          <a:xfrm>
            <a:off x="3423285" y="3977005"/>
            <a:ext cx="5344795" cy="270700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latin typeface="汉仪雅酷黑-65J" panose="00020600040101010101" charset="-122"/>
                <a:ea typeface="汉仪雅酷黑-65J" panose="00020600040101010101" charset="-122"/>
                <a:sym typeface="+mn-ea"/>
              </a:rPr>
              <a:t>背景</a:t>
            </a:r>
            <a:endParaRPr lang="zh-CN" altLang="en-US" sz="3000">
              <a:solidFill>
                <a:srgbClr val="394A6D"/>
              </a:solidFill>
              <a:latin typeface="汉仪雅酷黑-65J" panose="00020600040101010101" charset="-122"/>
              <a:ea typeface="汉仪雅酷黑-65J" panose="00020600040101010101" charset="-122"/>
              <a:sym typeface="+mn-ea"/>
            </a:endParaRPr>
          </a:p>
        </p:txBody>
      </p:sp>
      <p:sp>
        <p:nvSpPr>
          <p:cNvPr id="2" name="文本框 1"/>
          <p:cNvSpPr txBox="1"/>
          <p:nvPr/>
        </p:nvSpPr>
        <p:spPr>
          <a:xfrm>
            <a:off x="1033780" y="1520825"/>
            <a:ext cx="5104130" cy="4799965"/>
          </a:xfrm>
          <a:prstGeom prst="rect">
            <a:avLst/>
          </a:prstGeom>
          <a:noFill/>
        </p:spPr>
        <p:txBody>
          <a:bodyPr wrap="square" rtlCol="0">
            <a:spAutoFit/>
          </a:bodyPr>
          <a:p>
            <a:r>
              <a:rPr lang="zh-CN" altLang="en-US" sz="1600" dirty="0" smtClean="0">
                <a:latin typeface="+mj-ea"/>
                <a:ea typeface="+mj-ea"/>
                <a:cs typeface="+mn-ea"/>
              </a:rPr>
              <a:t>RDBMS</a:t>
            </a:r>
            <a:endParaRPr lang="zh-CN" altLang="en-US" sz="1600" dirty="0" smtClean="0">
              <a:latin typeface="+mj-ea"/>
              <a:ea typeface="+mj-ea"/>
              <a:cs typeface="+mn-ea"/>
            </a:endParaRPr>
          </a:p>
          <a:p>
            <a:r>
              <a:rPr lang="zh-CN" altLang="en-US" sz="1600" dirty="0" smtClean="0">
                <a:latin typeface="+mj-ea"/>
                <a:ea typeface="+mj-ea"/>
                <a:cs typeface="+mn-ea"/>
              </a:rPr>
              <a:t>- 高度组织化结构化数据</a:t>
            </a:r>
            <a:endParaRPr lang="zh-CN" altLang="en-US" sz="1600" dirty="0" smtClean="0">
              <a:latin typeface="+mj-ea"/>
              <a:ea typeface="+mj-ea"/>
              <a:cs typeface="+mn-ea"/>
            </a:endParaRPr>
          </a:p>
          <a:p>
            <a:r>
              <a:rPr lang="zh-CN" altLang="en-US" sz="1600" dirty="0" smtClean="0">
                <a:latin typeface="+mj-ea"/>
                <a:ea typeface="+mj-ea"/>
                <a:cs typeface="+mn-ea"/>
              </a:rPr>
              <a:t>- 结构化查询语言（SQL） (SQL)</a:t>
            </a:r>
            <a:endParaRPr lang="zh-CN" altLang="en-US" sz="1600" dirty="0" smtClean="0">
              <a:latin typeface="+mj-ea"/>
              <a:ea typeface="+mj-ea"/>
              <a:cs typeface="+mn-ea"/>
            </a:endParaRPr>
          </a:p>
          <a:p>
            <a:r>
              <a:rPr lang="zh-CN" altLang="en-US" sz="1600" dirty="0" smtClean="0">
                <a:latin typeface="+mj-ea"/>
                <a:ea typeface="+mj-ea"/>
                <a:cs typeface="+mn-ea"/>
              </a:rPr>
              <a:t>- 数据和关系都存储在单独的表中。</a:t>
            </a:r>
            <a:endParaRPr lang="zh-CN" altLang="en-US" sz="1600" dirty="0" smtClean="0">
              <a:latin typeface="+mj-ea"/>
              <a:ea typeface="+mj-ea"/>
              <a:cs typeface="+mn-ea"/>
            </a:endParaRPr>
          </a:p>
          <a:p>
            <a:r>
              <a:rPr lang="zh-CN" altLang="en-US" sz="1600" dirty="0" smtClean="0">
                <a:latin typeface="+mj-ea"/>
                <a:ea typeface="+mj-ea"/>
                <a:cs typeface="+mn-ea"/>
              </a:rPr>
              <a:t>- 数据操纵语言，数据定义语言</a:t>
            </a:r>
            <a:endParaRPr lang="zh-CN" altLang="en-US" sz="1600" dirty="0" smtClean="0">
              <a:latin typeface="+mj-ea"/>
              <a:ea typeface="+mj-ea"/>
              <a:cs typeface="+mn-ea"/>
            </a:endParaRPr>
          </a:p>
          <a:p>
            <a:r>
              <a:rPr lang="zh-CN" altLang="en-US" sz="1600" dirty="0" smtClean="0">
                <a:latin typeface="+mj-ea"/>
                <a:ea typeface="+mj-ea"/>
                <a:cs typeface="+mn-ea"/>
              </a:rPr>
              <a:t>- 严格的一致性</a:t>
            </a:r>
            <a:endParaRPr lang="zh-CN" altLang="en-US" sz="1600" dirty="0" smtClean="0">
              <a:latin typeface="+mj-ea"/>
              <a:ea typeface="+mj-ea"/>
              <a:cs typeface="+mn-ea"/>
            </a:endParaRPr>
          </a:p>
          <a:p>
            <a:r>
              <a:rPr lang="zh-CN" altLang="en-US" sz="1600" dirty="0" smtClean="0">
                <a:latin typeface="+mj-ea"/>
                <a:ea typeface="+mj-ea"/>
                <a:cs typeface="+mn-ea"/>
              </a:rPr>
              <a:t>- 基础事务</a:t>
            </a:r>
            <a:endParaRPr lang="zh-CN" altLang="en-US" sz="1600" dirty="0" smtClean="0">
              <a:latin typeface="+mj-ea"/>
              <a:ea typeface="+mj-ea"/>
              <a:cs typeface="+mn-ea"/>
            </a:endParaRPr>
          </a:p>
          <a:p>
            <a:endParaRPr lang="zh-CN" altLang="en-US" sz="1600" dirty="0" smtClean="0">
              <a:latin typeface="+mj-ea"/>
              <a:ea typeface="+mj-ea"/>
              <a:cs typeface="+mn-ea"/>
            </a:endParaRPr>
          </a:p>
          <a:p>
            <a:r>
              <a:rPr lang="zh-CN" altLang="en-US" sz="1600" dirty="0" smtClean="0">
                <a:latin typeface="+mj-ea"/>
                <a:ea typeface="+mj-ea"/>
                <a:cs typeface="+mn-ea"/>
              </a:rPr>
              <a:t>NoSQL</a:t>
            </a:r>
            <a:endParaRPr lang="zh-CN" altLang="en-US" sz="1600" dirty="0" smtClean="0">
              <a:latin typeface="+mj-ea"/>
              <a:ea typeface="+mj-ea"/>
              <a:cs typeface="+mn-ea"/>
            </a:endParaRPr>
          </a:p>
          <a:p>
            <a:r>
              <a:rPr lang="zh-CN" altLang="en-US" sz="1600" dirty="0" smtClean="0">
                <a:latin typeface="+mj-ea"/>
                <a:ea typeface="+mj-ea"/>
                <a:cs typeface="+mn-ea"/>
              </a:rPr>
              <a:t>- 代表着不仅仅是SQL</a:t>
            </a:r>
            <a:endParaRPr lang="zh-CN" altLang="en-US" sz="1600" dirty="0" smtClean="0">
              <a:latin typeface="+mj-ea"/>
              <a:ea typeface="+mj-ea"/>
              <a:cs typeface="+mn-ea"/>
            </a:endParaRPr>
          </a:p>
          <a:p>
            <a:r>
              <a:rPr lang="zh-CN" altLang="en-US" sz="1600" dirty="0" smtClean="0">
                <a:latin typeface="+mj-ea"/>
                <a:ea typeface="+mj-ea"/>
                <a:cs typeface="+mn-ea"/>
              </a:rPr>
              <a:t>- 没有声明性查询语言</a:t>
            </a:r>
            <a:endParaRPr lang="zh-CN" altLang="en-US" sz="1600" dirty="0" smtClean="0">
              <a:latin typeface="+mj-ea"/>
              <a:ea typeface="+mj-ea"/>
              <a:cs typeface="+mn-ea"/>
            </a:endParaRPr>
          </a:p>
          <a:p>
            <a:r>
              <a:rPr lang="zh-CN" altLang="en-US" sz="1600" dirty="0" smtClean="0">
                <a:latin typeface="+mj-ea"/>
                <a:ea typeface="+mj-ea"/>
                <a:cs typeface="+mn-ea"/>
              </a:rPr>
              <a:t>- 没有预定义的模式</a:t>
            </a:r>
            <a:endParaRPr lang="zh-CN" altLang="en-US" sz="1600" dirty="0" smtClean="0">
              <a:latin typeface="+mj-ea"/>
              <a:ea typeface="+mj-ea"/>
              <a:cs typeface="+mn-ea"/>
            </a:endParaRPr>
          </a:p>
          <a:p>
            <a:r>
              <a:rPr lang="zh-CN" altLang="en-US" sz="1600" dirty="0" smtClean="0">
                <a:latin typeface="+mj-ea"/>
                <a:ea typeface="+mj-ea"/>
                <a:cs typeface="+mn-ea"/>
              </a:rPr>
              <a:t>-键 - 值对存储，列存储，文档存储，图形数据库</a:t>
            </a:r>
            <a:endParaRPr lang="zh-CN" altLang="en-US" sz="1600" dirty="0" smtClean="0">
              <a:latin typeface="+mj-ea"/>
              <a:ea typeface="+mj-ea"/>
              <a:cs typeface="+mn-ea"/>
            </a:endParaRPr>
          </a:p>
          <a:p>
            <a:r>
              <a:rPr lang="zh-CN" altLang="en-US" sz="1600" dirty="0" smtClean="0">
                <a:latin typeface="+mj-ea"/>
                <a:ea typeface="+mj-ea"/>
                <a:cs typeface="+mn-ea"/>
              </a:rPr>
              <a:t>- 最终一致性，而非ACID属性</a:t>
            </a:r>
            <a:endParaRPr lang="zh-CN" altLang="en-US" sz="1600" dirty="0" smtClean="0">
              <a:latin typeface="+mj-ea"/>
              <a:ea typeface="+mj-ea"/>
              <a:cs typeface="+mn-ea"/>
            </a:endParaRPr>
          </a:p>
          <a:p>
            <a:r>
              <a:rPr lang="zh-CN" altLang="en-US" sz="1600" dirty="0" smtClean="0">
                <a:latin typeface="+mj-ea"/>
                <a:ea typeface="+mj-ea"/>
                <a:cs typeface="+mn-ea"/>
              </a:rPr>
              <a:t>- 非结构化和不可预知的数据</a:t>
            </a:r>
            <a:endParaRPr lang="zh-CN" altLang="en-US" sz="1600" dirty="0" smtClean="0">
              <a:latin typeface="+mj-ea"/>
              <a:ea typeface="+mj-ea"/>
              <a:cs typeface="+mn-ea"/>
            </a:endParaRPr>
          </a:p>
          <a:p>
            <a:r>
              <a:rPr lang="zh-CN" altLang="en-US" sz="1600" dirty="0" smtClean="0">
                <a:latin typeface="+mj-ea"/>
                <a:ea typeface="+mj-ea"/>
                <a:cs typeface="+mn-ea"/>
              </a:rPr>
              <a:t>- CAP定理</a:t>
            </a:r>
            <a:endParaRPr lang="zh-CN" altLang="en-US" sz="1600" dirty="0" smtClean="0">
              <a:latin typeface="+mj-ea"/>
              <a:ea typeface="+mj-ea"/>
              <a:cs typeface="+mn-ea"/>
            </a:endParaRPr>
          </a:p>
          <a:p>
            <a:r>
              <a:rPr lang="zh-CN" altLang="en-US" sz="1600" dirty="0" smtClean="0">
                <a:latin typeface="+mj-ea"/>
                <a:ea typeface="+mj-ea"/>
                <a:cs typeface="+mn-ea"/>
              </a:rPr>
              <a:t>- 高性能，高可用性和可伸缩性</a:t>
            </a:r>
            <a:endParaRPr lang="zh-CN" altLang="en-US" sz="1600" dirty="0" smtClean="0">
              <a:latin typeface="+mj-ea"/>
              <a:ea typeface="+mj-ea"/>
              <a:cs typeface="+mn-ea"/>
            </a:endParaRPr>
          </a:p>
          <a:p>
            <a:endParaRPr lang="zh-CN" altLang="en-US" sz="1600" dirty="0" smtClean="0">
              <a:latin typeface="+mj-ea"/>
              <a:ea typeface="+mj-ea"/>
              <a:cs typeface="+mn-ea"/>
            </a:endParaRPr>
          </a:p>
          <a:p>
            <a:endParaRPr lang="zh-CN" altLang="en-US"/>
          </a:p>
        </p:txBody>
      </p:sp>
      <p:sp>
        <p:nvSpPr>
          <p:cNvPr id="3" name="文本框 2"/>
          <p:cNvSpPr txBox="1"/>
          <p:nvPr>
            <p:custDataLst>
              <p:tags r:id="rId1"/>
            </p:custDataLst>
          </p:nvPr>
        </p:nvSpPr>
        <p:spPr>
          <a:xfrm>
            <a:off x="765175" y="1060450"/>
            <a:ext cx="9851390" cy="460375"/>
          </a:xfrm>
          <a:prstGeom prst="rect">
            <a:avLst/>
          </a:prstGeom>
          <a:noFill/>
        </p:spPr>
        <p:txBody>
          <a:bodyPr wrap="square" rtlCol="0">
            <a:spAutoFit/>
          </a:bodyPr>
          <a:p>
            <a:r>
              <a:rPr lang="zh-CN" altLang="en-US" sz="2400" dirty="0" smtClean="0">
                <a:latin typeface="+mj-ea"/>
                <a:ea typeface="+mj-ea"/>
                <a:cs typeface="+mn-ea"/>
              </a:rPr>
              <a:t>NoSQL和</a:t>
            </a:r>
            <a:r>
              <a:rPr lang="en-US" altLang="zh-CN" sz="2400" dirty="0" smtClean="0">
                <a:latin typeface="+mj-ea"/>
                <a:ea typeface="+mj-ea"/>
                <a:cs typeface="+mn-ea"/>
              </a:rPr>
              <a:t>SQL</a:t>
            </a:r>
            <a:endParaRPr lang="en-US" altLang="zh-CN" sz="2400" dirty="0" smtClean="0">
              <a:latin typeface="+mj-ea"/>
              <a:ea typeface="+mj-ea"/>
              <a:cs typeface="+mn-ea"/>
            </a:endParaRPr>
          </a:p>
        </p:txBody>
      </p:sp>
      <p:pic>
        <p:nvPicPr>
          <p:cNvPr id="100" name="图片 99"/>
          <p:cNvPicPr/>
          <p:nvPr>
            <p:custDataLst>
              <p:tags r:id="rId2"/>
            </p:custDataLst>
          </p:nvPr>
        </p:nvPicPr>
        <p:blipFill>
          <a:blip r:embed="rId3"/>
          <a:stretch>
            <a:fillRect/>
          </a:stretch>
        </p:blipFill>
        <p:spPr>
          <a:xfrm>
            <a:off x="8408035" y="4210050"/>
            <a:ext cx="2776220" cy="2277110"/>
          </a:xfrm>
          <a:prstGeom prst="rect">
            <a:avLst/>
          </a:prstGeom>
          <a:noFill/>
          <a:ln w="9525">
            <a:noFill/>
          </a:ln>
        </p:spPr>
      </p:pic>
      <p:pic>
        <p:nvPicPr>
          <p:cNvPr id="101" name="图片 100"/>
          <p:cNvPicPr/>
          <p:nvPr>
            <p:custDataLst>
              <p:tags r:id="rId4"/>
            </p:custDataLst>
          </p:nvPr>
        </p:nvPicPr>
        <p:blipFill>
          <a:blip r:embed="rId5"/>
          <a:stretch>
            <a:fillRect/>
          </a:stretch>
        </p:blipFill>
        <p:spPr>
          <a:xfrm>
            <a:off x="6761480" y="962660"/>
            <a:ext cx="4743450" cy="2765425"/>
          </a:xfrm>
          <a:prstGeom prst="rect">
            <a:avLst/>
          </a:prstGeom>
          <a:noFill/>
          <a:ln w="9525">
            <a:noFill/>
          </a:ln>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背景</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680085" y="1047750"/>
            <a:ext cx="4064000" cy="460375"/>
          </a:xfrm>
          <a:prstGeom prst="rect">
            <a:avLst/>
          </a:prstGeom>
          <a:noFill/>
        </p:spPr>
        <p:txBody>
          <a:bodyPr wrap="square" rtlCol="0">
            <a:spAutoFit/>
          </a:bodyPr>
          <a:p>
            <a:r>
              <a:rPr lang="zh-CN" altLang="en-US" sz="2400"/>
              <a:t>事务</a:t>
            </a:r>
            <a:endParaRPr lang="zh-CN" altLang="en-US" sz="2400"/>
          </a:p>
        </p:txBody>
      </p:sp>
      <p:sp>
        <p:nvSpPr>
          <p:cNvPr id="3" name="文本框 2"/>
          <p:cNvSpPr txBox="1"/>
          <p:nvPr>
            <p:custDataLst>
              <p:tags r:id="rId1"/>
            </p:custDataLst>
          </p:nvPr>
        </p:nvSpPr>
        <p:spPr>
          <a:xfrm>
            <a:off x="680085" y="1771650"/>
            <a:ext cx="6694805" cy="922020"/>
          </a:xfrm>
          <a:prstGeom prst="rect">
            <a:avLst/>
          </a:prstGeom>
          <a:noFill/>
        </p:spPr>
        <p:txBody>
          <a:bodyPr wrap="square" rtlCol="0">
            <a:spAutoFit/>
          </a:bodyPr>
          <a:p>
            <a:pPr marL="285750" indent="-285750">
              <a:buFont typeface="Arial" panose="020B0604020202020204" pitchFamily="34" charset="0"/>
              <a:buChar char="•"/>
            </a:pPr>
            <a:r>
              <a:rPr lang="zh-CN" altLang="en-US"/>
              <a:t>事务是数据库执行操作的最小逻辑单元</a:t>
            </a:r>
            <a:endParaRPr lang="zh-CN" altLang="en-US"/>
          </a:p>
          <a:p>
            <a:pPr marL="285750" indent="-285750">
              <a:buFont typeface="Arial" panose="020B0604020202020204" pitchFamily="34" charset="0"/>
              <a:buChar char="•"/>
            </a:pPr>
            <a:r>
              <a:rPr lang="zh-CN" altLang="en-US"/>
              <a:t>事务可以由一个 SQL 组成也可以由多个 SQL 组成</a:t>
            </a:r>
            <a:endParaRPr lang="zh-CN" altLang="en-US"/>
          </a:p>
          <a:p>
            <a:pPr marL="285750" indent="-285750">
              <a:buFont typeface="Arial" panose="020B0604020202020204" pitchFamily="34" charset="0"/>
              <a:buChar char="•"/>
            </a:pPr>
            <a:r>
              <a:rPr lang="zh-CN" altLang="en-US"/>
              <a:t>组成事务的 SQL 要么全执行成功要么全执行失败</a:t>
            </a:r>
            <a:endParaRPr lang="zh-CN" altLang="en-US"/>
          </a:p>
        </p:txBody>
      </p:sp>
      <p:pic>
        <p:nvPicPr>
          <p:cNvPr id="4" name="图片 3"/>
          <p:cNvPicPr>
            <a:picLocks noChangeAspect="1"/>
          </p:cNvPicPr>
          <p:nvPr>
            <p:custDataLst>
              <p:tags r:id="rId2"/>
            </p:custDataLst>
          </p:nvPr>
        </p:nvPicPr>
        <p:blipFill>
          <a:blip r:embed="rId3"/>
          <a:stretch>
            <a:fillRect/>
          </a:stretch>
        </p:blipFill>
        <p:spPr>
          <a:xfrm>
            <a:off x="6786245" y="1578610"/>
            <a:ext cx="4991100" cy="1397000"/>
          </a:xfrm>
          <a:prstGeom prst="rect">
            <a:avLst/>
          </a:prstGeom>
        </p:spPr>
      </p:pic>
      <p:sp>
        <p:nvSpPr>
          <p:cNvPr id="5" name="文本框 4"/>
          <p:cNvSpPr txBox="1"/>
          <p:nvPr>
            <p:custDataLst>
              <p:tags r:id="rId4"/>
            </p:custDataLst>
          </p:nvPr>
        </p:nvSpPr>
        <p:spPr>
          <a:xfrm>
            <a:off x="680085" y="3104515"/>
            <a:ext cx="4064000" cy="460375"/>
          </a:xfrm>
          <a:prstGeom prst="rect">
            <a:avLst/>
          </a:prstGeom>
          <a:noFill/>
        </p:spPr>
        <p:txBody>
          <a:bodyPr wrap="square" rtlCol="0">
            <a:spAutoFit/>
          </a:bodyPr>
          <a:p>
            <a:r>
              <a:rPr lang="zh-CN" altLang="en-US" sz="2400"/>
              <a:t>事务</a:t>
            </a:r>
            <a:r>
              <a:rPr lang="zh-CN" altLang="en-US" sz="2400"/>
              <a:t>特性</a:t>
            </a:r>
            <a:endParaRPr lang="zh-CN" altLang="en-US" sz="2400"/>
          </a:p>
        </p:txBody>
      </p:sp>
      <p:sp>
        <p:nvSpPr>
          <p:cNvPr id="6" name="文本框 5"/>
          <p:cNvSpPr txBox="1"/>
          <p:nvPr>
            <p:custDataLst>
              <p:tags r:id="rId5"/>
            </p:custDataLst>
          </p:nvPr>
        </p:nvSpPr>
        <p:spPr>
          <a:xfrm>
            <a:off x="680085" y="3794125"/>
            <a:ext cx="6694805" cy="1198880"/>
          </a:xfrm>
          <a:prstGeom prst="rect">
            <a:avLst/>
          </a:prstGeom>
          <a:noFill/>
        </p:spPr>
        <p:txBody>
          <a:bodyPr wrap="square" rtlCol="0">
            <a:spAutoFit/>
          </a:bodyPr>
          <a:p>
            <a:pPr marL="285750" indent="-285750">
              <a:buFont typeface="Arial" panose="020B0604020202020204" pitchFamily="34" charset="0"/>
              <a:buChar char="•"/>
            </a:pPr>
            <a:r>
              <a:rPr lang="zh-CN" altLang="en-US"/>
              <a:t>原子性 （A）</a:t>
            </a:r>
            <a:endParaRPr lang="zh-CN" altLang="en-US"/>
          </a:p>
          <a:p>
            <a:pPr marL="285750" indent="-285750">
              <a:buFont typeface="Arial" panose="020B0604020202020204" pitchFamily="34" charset="0"/>
              <a:buChar char="•"/>
            </a:pPr>
            <a:r>
              <a:rPr lang="zh-CN" altLang="en-US"/>
              <a:t>一致性（C）</a:t>
            </a:r>
            <a:endParaRPr lang="zh-CN" altLang="en-US"/>
          </a:p>
          <a:p>
            <a:pPr marL="285750" indent="-285750">
              <a:buFont typeface="Arial" panose="020B0604020202020204" pitchFamily="34" charset="0"/>
              <a:buChar char="•"/>
            </a:pPr>
            <a:r>
              <a:rPr lang="zh-CN" altLang="en-US"/>
              <a:t>隔离性（I）</a:t>
            </a:r>
            <a:endParaRPr lang="zh-CN" altLang="en-US"/>
          </a:p>
          <a:p>
            <a:pPr marL="285750" indent="-285750">
              <a:buFont typeface="Arial" panose="020B0604020202020204" pitchFamily="34" charset="0"/>
              <a:buChar char="•"/>
            </a:pPr>
            <a:r>
              <a:rPr lang="zh-CN" altLang="en-US"/>
              <a:t>持久性（D） </a:t>
            </a:r>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背景</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2" name="文本框 1"/>
          <p:cNvSpPr txBox="1"/>
          <p:nvPr/>
        </p:nvSpPr>
        <p:spPr>
          <a:xfrm>
            <a:off x="680085" y="1047750"/>
            <a:ext cx="4064000" cy="460375"/>
          </a:xfrm>
          <a:prstGeom prst="rect">
            <a:avLst/>
          </a:prstGeom>
          <a:noFill/>
        </p:spPr>
        <p:txBody>
          <a:bodyPr wrap="square" rtlCol="0">
            <a:spAutoFit/>
          </a:bodyPr>
          <a:p>
            <a:r>
              <a:rPr lang="zh-CN" altLang="en-US" sz="2400"/>
              <a:t>事务</a:t>
            </a:r>
            <a:r>
              <a:rPr lang="zh-CN" altLang="en-US" sz="2400"/>
              <a:t>并发</a:t>
            </a:r>
            <a:endParaRPr lang="zh-CN" altLang="en-US" sz="2400"/>
          </a:p>
        </p:txBody>
      </p:sp>
      <p:sp>
        <p:nvSpPr>
          <p:cNvPr id="3" name="文本框 2"/>
          <p:cNvSpPr txBox="1"/>
          <p:nvPr>
            <p:custDataLst>
              <p:tags r:id="rId1"/>
            </p:custDataLst>
          </p:nvPr>
        </p:nvSpPr>
        <p:spPr>
          <a:xfrm>
            <a:off x="680085" y="1501775"/>
            <a:ext cx="6694805" cy="1753235"/>
          </a:xfrm>
          <a:prstGeom prst="rect">
            <a:avLst/>
          </a:prstGeom>
          <a:noFill/>
        </p:spPr>
        <p:txBody>
          <a:bodyPr wrap="square" rtlCol="0">
            <a:spAutoFit/>
          </a:bodyPr>
          <a:p>
            <a:pPr marL="285750" indent="-285750">
              <a:buFont typeface="Arial" panose="020B0604020202020204" pitchFamily="34" charset="0"/>
              <a:buChar char="•"/>
            </a:pPr>
            <a:r>
              <a:rPr lang="zh-CN" altLang="en-US"/>
              <a:t>脏读</a:t>
            </a:r>
            <a:endParaRPr lang="zh-CN" altLang="en-US"/>
          </a:p>
          <a:p>
            <a:pPr indent="457200">
              <a:buFont typeface="Arial" panose="020B0604020202020204" pitchFamily="34" charset="0"/>
              <a:buNone/>
            </a:pPr>
            <a:r>
              <a:rPr lang="zh-CN" altLang="en-US"/>
              <a:t>一个事务读取了另一个事务未提交的数据。</a:t>
            </a:r>
            <a:endParaRPr lang="zh-CN" altLang="en-US"/>
          </a:p>
          <a:p>
            <a:pPr marL="285750" indent="-285750">
              <a:buFont typeface="Arial" panose="020B0604020202020204" pitchFamily="34" charset="0"/>
              <a:buChar char="•"/>
            </a:pPr>
            <a:r>
              <a:rPr lang="zh-CN" altLang="en-US"/>
              <a:t>不可重复读</a:t>
            </a:r>
            <a:endParaRPr lang="zh-CN" altLang="en-US"/>
          </a:p>
          <a:p>
            <a:pPr indent="457200">
              <a:buFont typeface="Arial" panose="020B0604020202020204" pitchFamily="34" charset="0"/>
              <a:buNone/>
            </a:pPr>
            <a:r>
              <a:rPr lang="zh-CN" altLang="en-US"/>
              <a:t>一个事务前后两次读取的同一数据不一致。</a:t>
            </a:r>
            <a:endParaRPr lang="zh-CN" altLang="en-US"/>
          </a:p>
          <a:p>
            <a:pPr marL="285750" indent="-285750">
              <a:buFont typeface="Arial" panose="020B0604020202020204" pitchFamily="34" charset="0"/>
              <a:buChar char="•"/>
            </a:pPr>
            <a:r>
              <a:rPr lang="zh-CN" altLang="en-US"/>
              <a:t>幻读</a:t>
            </a:r>
            <a:endParaRPr lang="zh-CN" altLang="en-US"/>
          </a:p>
          <a:p>
            <a:pPr indent="457200">
              <a:buFont typeface="Arial" panose="020B0604020202020204" pitchFamily="34" charset="0"/>
              <a:buNone/>
            </a:pPr>
            <a:r>
              <a:rPr lang="zh-CN" altLang="en-US"/>
              <a:t>一个事务两次查询的结果集记录数不一致。</a:t>
            </a:r>
            <a:endParaRPr lang="zh-CN" altLang="en-US"/>
          </a:p>
        </p:txBody>
      </p:sp>
      <p:sp>
        <p:nvSpPr>
          <p:cNvPr id="5" name="文本框 4"/>
          <p:cNvSpPr txBox="1"/>
          <p:nvPr>
            <p:custDataLst>
              <p:tags r:id="rId2"/>
            </p:custDataLst>
          </p:nvPr>
        </p:nvSpPr>
        <p:spPr>
          <a:xfrm>
            <a:off x="680085" y="3255010"/>
            <a:ext cx="4064000" cy="460375"/>
          </a:xfrm>
          <a:prstGeom prst="rect">
            <a:avLst/>
          </a:prstGeom>
          <a:noFill/>
        </p:spPr>
        <p:txBody>
          <a:bodyPr wrap="square" rtlCol="0">
            <a:spAutoFit/>
          </a:bodyPr>
          <a:p>
            <a:r>
              <a:rPr lang="zh-CN" altLang="en-US" sz="2400"/>
              <a:t>并发控制</a:t>
            </a:r>
            <a:endParaRPr lang="zh-CN" altLang="en-US" sz="2400"/>
          </a:p>
        </p:txBody>
      </p:sp>
      <p:sp>
        <p:nvSpPr>
          <p:cNvPr id="6" name="文本框 5"/>
          <p:cNvSpPr txBox="1"/>
          <p:nvPr>
            <p:custDataLst>
              <p:tags r:id="rId3"/>
            </p:custDataLst>
          </p:nvPr>
        </p:nvSpPr>
        <p:spPr>
          <a:xfrm>
            <a:off x="680085" y="3944620"/>
            <a:ext cx="4396740" cy="1198880"/>
          </a:xfrm>
          <a:prstGeom prst="rect">
            <a:avLst/>
          </a:prstGeom>
          <a:noFill/>
        </p:spPr>
        <p:txBody>
          <a:bodyPr wrap="square" rtlCol="0">
            <a:spAutoFit/>
          </a:bodyPr>
          <a:p>
            <a:pPr marL="285750" indent="-285750">
              <a:buFont typeface="Arial" panose="020B0604020202020204" pitchFamily="34" charset="0"/>
              <a:buChar char="•"/>
            </a:pPr>
            <a:r>
              <a:rPr lang="zh-CN" altLang="en-US"/>
              <a:t>锁</a:t>
            </a:r>
            <a:endParaRPr lang="zh-CN" altLang="en-US"/>
          </a:p>
          <a:p>
            <a:pPr marL="285750" indent="-285750">
              <a:buFont typeface="Arial" panose="020B0604020202020204" pitchFamily="34" charset="0"/>
              <a:buChar char="•"/>
            </a:pPr>
            <a:r>
              <a:rPr lang="zh-CN" altLang="en-US"/>
              <a:t>时间戳</a:t>
            </a:r>
            <a:endParaRPr lang="zh-CN" altLang="en-US"/>
          </a:p>
          <a:p>
            <a:pPr marL="285750" indent="-285750">
              <a:buFont typeface="Arial" panose="020B0604020202020204" pitchFamily="34" charset="0"/>
              <a:buChar char="•"/>
            </a:pPr>
            <a:r>
              <a:rPr lang="en-US" altLang="zh-CN"/>
              <a:t>MVCC</a:t>
            </a:r>
            <a:endParaRPr lang="zh-CN" altLang="en-US"/>
          </a:p>
          <a:p>
            <a:pPr indent="0">
              <a:buFont typeface="Arial" panose="020B0604020202020204" pitchFamily="34" charset="0"/>
              <a:buNone/>
            </a:pPr>
            <a:endParaRPr lang="zh-CN" altLang="en-US"/>
          </a:p>
        </p:txBody>
      </p:sp>
      <p:pic>
        <p:nvPicPr>
          <p:cNvPr id="7" name="图片 6"/>
          <p:cNvPicPr>
            <a:picLocks noChangeAspect="1"/>
          </p:cNvPicPr>
          <p:nvPr>
            <p:custDataLst>
              <p:tags r:id="rId4"/>
            </p:custDataLst>
          </p:nvPr>
        </p:nvPicPr>
        <p:blipFill>
          <a:blip r:embed="rId5"/>
          <a:stretch>
            <a:fillRect/>
          </a:stretch>
        </p:blipFill>
        <p:spPr>
          <a:xfrm>
            <a:off x="5663565" y="1399540"/>
            <a:ext cx="5862955" cy="2315845"/>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6191250" y="3895725"/>
            <a:ext cx="4396105" cy="2161540"/>
          </a:xfrm>
          <a:prstGeom prst="rect">
            <a:avLst/>
          </a:prstGeom>
        </p:spPr>
      </p:pic>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9179490" y="2971957"/>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rot="2700000">
            <a:off x="12544990" y="260873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rot="2700000">
            <a:off x="3190805" y="-78584"/>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rot="2700000">
            <a:off x="-308680" y="586896"/>
            <a:ext cx="28800" cy="396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rot="0">
            <a:off x="-1783080" y="4236720"/>
            <a:ext cx="6963410" cy="3844925"/>
            <a:chOff x="-4272" y="5223"/>
            <a:chExt cx="15273" cy="8433"/>
          </a:xfrm>
        </p:grpSpPr>
        <p:sp>
          <p:nvSpPr>
            <p:cNvPr id="9" name="等腰三角形 8"/>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等腰三角形 5"/>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等腰三角形 4"/>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等腰三角形 1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等腰三角形 1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等腰三角形 1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6" name="组合 25"/>
          <p:cNvGrpSpPr/>
          <p:nvPr/>
        </p:nvGrpSpPr>
        <p:grpSpPr>
          <a:xfrm rot="0" flipH="1" flipV="1">
            <a:off x="6929120" y="-1373505"/>
            <a:ext cx="6962140" cy="3844925"/>
            <a:chOff x="-4272" y="5223"/>
            <a:chExt cx="15273" cy="8433"/>
          </a:xfrm>
        </p:grpSpPr>
        <p:sp>
          <p:nvSpPr>
            <p:cNvPr id="27" name="等腰三角形 26"/>
            <p:cNvSpPr/>
            <p:nvPr/>
          </p:nvSpPr>
          <p:spPr>
            <a:xfrm>
              <a:off x="-4272" y="6866"/>
              <a:ext cx="13285" cy="6791"/>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等腰三角形 27"/>
            <p:cNvSpPr/>
            <p:nvPr/>
          </p:nvSpPr>
          <p:spPr>
            <a:xfrm>
              <a:off x="-3710" y="7137"/>
              <a:ext cx="8691" cy="4443"/>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等腰三角形 28"/>
            <p:cNvSpPr/>
            <p:nvPr/>
          </p:nvSpPr>
          <p:spPr>
            <a:xfrm>
              <a:off x="358" y="8137"/>
              <a:ext cx="5548" cy="2836"/>
            </a:xfrm>
            <a:prstGeom prst="triangle">
              <a:avLst/>
            </a:prstGeom>
            <a:solidFill>
              <a:srgbClr val="52DE9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腰三角形 29"/>
            <p:cNvSpPr/>
            <p:nvPr/>
          </p:nvSpPr>
          <p:spPr>
            <a:xfrm>
              <a:off x="2278" y="848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等腰三角形 30"/>
            <p:cNvSpPr/>
            <p:nvPr/>
          </p:nvSpPr>
          <p:spPr>
            <a:xfrm>
              <a:off x="1091" y="7530"/>
              <a:ext cx="7922" cy="4050"/>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等腰三角形 31"/>
            <p:cNvSpPr/>
            <p:nvPr/>
          </p:nvSpPr>
          <p:spPr>
            <a:xfrm>
              <a:off x="5453" y="9277"/>
              <a:ext cx="5548" cy="2836"/>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等腰三角形 32"/>
            <p:cNvSpPr/>
            <p:nvPr/>
          </p:nvSpPr>
          <p:spPr>
            <a:xfrm>
              <a:off x="812" y="5917"/>
              <a:ext cx="407" cy="354"/>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a:off x="1766" y="5223"/>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a:off x="2929" y="6512"/>
              <a:ext cx="407" cy="354"/>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等腰三角形 35"/>
            <p:cNvSpPr/>
            <p:nvPr/>
          </p:nvSpPr>
          <p:spPr>
            <a:xfrm>
              <a:off x="6682" y="7980"/>
              <a:ext cx="587" cy="511"/>
            </a:xfrm>
            <a:prstGeom prst="triangle">
              <a:avLst/>
            </a:prstGeom>
            <a:solidFill>
              <a:srgbClr val="52D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等腰三角形 36"/>
            <p:cNvSpPr/>
            <p:nvPr/>
          </p:nvSpPr>
          <p:spPr>
            <a:xfrm>
              <a:off x="7921" y="7530"/>
              <a:ext cx="407" cy="354"/>
            </a:xfrm>
            <a:prstGeom prst="triangle">
              <a:avLst/>
            </a:prstGeom>
            <a:solidFill>
              <a:srgbClr val="3C9D9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等腰三角形 37"/>
            <p:cNvSpPr/>
            <p:nvPr/>
          </p:nvSpPr>
          <p:spPr>
            <a:xfrm>
              <a:off x="9789" y="9455"/>
              <a:ext cx="721" cy="627"/>
            </a:xfrm>
            <a:prstGeom prst="triangle">
              <a:avLst/>
            </a:prstGeom>
            <a:solidFill>
              <a:srgbClr val="394A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圆角矩形 3"/>
          <p:cNvSpPr/>
          <p:nvPr/>
        </p:nvSpPr>
        <p:spPr>
          <a:xfrm>
            <a:off x="5551138" y="1917914"/>
            <a:ext cx="1028350" cy="1028281"/>
          </a:xfrm>
          <a:prstGeom prst="roundRect">
            <a:avLst>
              <a:gd name="adj" fmla="val 50000"/>
            </a:avLst>
          </a:prstGeom>
          <a:solidFill>
            <a:srgbClr val="394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0" y="3110230"/>
            <a:ext cx="12192000" cy="860425"/>
          </a:xfrm>
          <a:prstGeom prst="rect">
            <a:avLst/>
          </a:prstGeom>
          <a:noFill/>
        </p:spPr>
        <p:txBody>
          <a:bodyPr wrap="square" rtlCol="0">
            <a:spAutoFit/>
          </a:bodyPr>
          <a:p>
            <a:pPr algn="ctr"/>
            <a:r>
              <a:rPr lang="zh-CN" altLang="en-US" sz="5000" spc="400">
                <a:solidFill>
                  <a:srgbClr val="394A6D"/>
                </a:solidFill>
                <a:effectLst/>
                <a:uFillTx/>
                <a:latin typeface="汉仪雅酷黑-65J" panose="00020600040101010101" charset="-122"/>
                <a:ea typeface="汉仪雅酷黑-65J" panose="00020600040101010101" charset="-122"/>
                <a:sym typeface="+mn-ea"/>
              </a:rPr>
              <a:t>问题挑战</a:t>
            </a:r>
            <a:endParaRPr lang="zh-CN" altLang="en-US" sz="5000" spc="400">
              <a:solidFill>
                <a:srgbClr val="394A6D"/>
              </a:solidFill>
              <a:effectLst/>
              <a:uFillTx/>
              <a:latin typeface="汉仪雅酷黑-65J" panose="00020600040101010101" charset="-122"/>
              <a:ea typeface="汉仪雅酷黑-65J" panose="00020600040101010101" charset="-122"/>
              <a:sym typeface="+mn-ea"/>
            </a:endParaRPr>
          </a:p>
        </p:txBody>
      </p:sp>
      <p:sp>
        <p:nvSpPr>
          <p:cNvPr id="10" name="文本框 9"/>
          <p:cNvSpPr txBox="1"/>
          <p:nvPr/>
        </p:nvSpPr>
        <p:spPr>
          <a:xfrm>
            <a:off x="5431155" y="1886268"/>
            <a:ext cx="1237615" cy="1014730"/>
          </a:xfrm>
          <a:prstGeom prst="rect">
            <a:avLst/>
          </a:prstGeom>
          <a:noFill/>
          <a:ln w="44450">
            <a:noFill/>
          </a:ln>
        </p:spPr>
        <p:txBody>
          <a:bodyPr wrap="square" rtlCol="0">
            <a:spAutoFit/>
          </a:bodyPr>
          <a:p>
            <a:pPr algn="ctr"/>
            <a:r>
              <a:rPr lang="en-US" altLang="zh-CN" sz="6000">
                <a:ln>
                  <a:noFill/>
                </a:ln>
                <a:solidFill>
                  <a:schemeClr val="bg1"/>
                </a:solidFill>
                <a:effectLst/>
                <a:latin typeface="Bebas" charset="0"/>
                <a:ea typeface="+mj-ea"/>
                <a:cs typeface="Bebas" charset="0"/>
              </a:rPr>
              <a:t>2</a:t>
            </a:r>
            <a:endParaRPr lang="en-US" altLang="zh-CN" sz="6000">
              <a:ln>
                <a:noFill/>
              </a:ln>
              <a:solidFill>
                <a:schemeClr val="bg1"/>
              </a:solidFill>
              <a:effectLst/>
              <a:latin typeface="Bebas" charset="0"/>
              <a:ea typeface="+mj-ea"/>
              <a:cs typeface="Bebas"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0" y="409575"/>
            <a:ext cx="12192000" cy="553085"/>
          </a:xfrm>
          <a:prstGeom prst="rect">
            <a:avLst/>
          </a:prstGeom>
          <a:noFill/>
        </p:spPr>
        <p:txBody>
          <a:bodyPr wrap="square" rtlCol="0">
            <a:spAutoFit/>
          </a:bodyPr>
          <a:p>
            <a:pPr algn="ctr"/>
            <a:r>
              <a:rPr lang="zh-CN" altLang="en-US" sz="3000">
                <a:solidFill>
                  <a:srgbClr val="394A6D"/>
                </a:solidFill>
                <a:effectLst/>
                <a:latin typeface="汉仪雅酷黑-65J" panose="00020600040101010101" charset="-122"/>
                <a:ea typeface="汉仪雅酷黑-65J" panose="00020600040101010101" charset="-122"/>
                <a:sym typeface="+mn-ea"/>
              </a:rPr>
              <a:t>问题挑战</a:t>
            </a:r>
            <a:endParaRPr lang="zh-CN" altLang="en-US" sz="3000">
              <a:solidFill>
                <a:srgbClr val="394A6D"/>
              </a:solidFill>
              <a:effectLst/>
              <a:latin typeface="汉仪雅酷黑-65J" panose="00020600040101010101" charset="-122"/>
              <a:ea typeface="汉仪雅酷黑-65J" panose="00020600040101010101" charset="-122"/>
              <a:sym typeface="+mn-ea"/>
            </a:endParaRPr>
          </a:p>
        </p:txBody>
      </p:sp>
      <p:sp>
        <p:nvSpPr>
          <p:cNvPr id="5" name="文本框 4"/>
          <p:cNvSpPr txBox="1"/>
          <p:nvPr/>
        </p:nvSpPr>
        <p:spPr>
          <a:xfrm>
            <a:off x="639445" y="1119505"/>
            <a:ext cx="10253345" cy="645160"/>
          </a:xfrm>
          <a:prstGeom prst="rect">
            <a:avLst/>
          </a:prstGeom>
          <a:noFill/>
        </p:spPr>
        <p:txBody>
          <a:bodyPr wrap="square" rtlCol="0" anchor="t">
            <a:spAutoFit/>
          </a:bodyPr>
          <a:p>
            <a:r>
              <a:rPr lang="zh-CN" altLang="en-US" dirty="0" smtClean="0">
                <a:latin typeface="+mj-ea"/>
                <a:ea typeface="+mj-ea"/>
                <a:cs typeface="+mn-ea"/>
                <a:sym typeface="+mn-ea"/>
              </a:rPr>
              <a:t>NoSQL云数据库服务以其简单的键值操作、高可用性、高可扩展性和可预测的性能而受到欢迎。这些特性通常被认为与允许对分区数据进行原子和可序列化更新的事务的支持不一致。</a:t>
            </a:r>
            <a:endParaRPr lang="zh-CN" altLang="en-US" dirty="0" smtClean="0">
              <a:latin typeface="+mj-ea"/>
              <a:ea typeface="+mj-ea"/>
              <a:cs typeface="+mn-ea"/>
              <a:sym typeface="+mn-ea"/>
            </a:endParaRPr>
          </a:p>
        </p:txBody>
      </p:sp>
      <p:pic>
        <p:nvPicPr>
          <p:cNvPr id="23" name="图片 22"/>
          <p:cNvPicPr>
            <a:picLocks noChangeAspect="1"/>
          </p:cNvPicPr>
          <p:nvPr>
            <p:custDataLst>
              <p:tags r:id="rId1"/>
            </p:custDataLst>
          </p:nvPr>
        </p:nvPicPr>
        <p:blipFill>
          <a:blip r:embed="rId2"/>
          <a:srcRect r="6542" b="9791"/>
          <a:stretch>
            <a:fillRect/>
          </a:stretch>
        </p:blipFill>
        <p:spPr>
          <a:xfrm>
            <a:off x="3309620" y="1921510"/>
            <a:ext cx="5669280" cy="3118485"/>
          </a:xfrm>
          <a:prstGeom prst="rect">
            <a:avLst/>
          </a:prstGeom>
        </p:spPr>
      </p:pic>
      <p:sp>
        <p:nvSpPr>
          <p:cNvPr id="25" name="文本框 24"/>
          <p:cNvSpPr txBox="1"/>
          <p:nvPr>
            <p:custDataLst>
              <p:tags r:id="rId3"/>
            </p:custDataLst>
          </p:nvPr>
        </p:nvSpPr>
        <p:spPr>
          <a:xfrm>
            <a:off x="766445" y="5196840"/>
            <a:ext cx="10253345" cy="922020"/>
          </a:xfrm>
          <a:prstGeom prst="rect">
            <a:avLst/>
          </a:prstGeom>
          <a:noFill/>
        </p:spPr>
        <p:txBody>
          <a:bodyPr wrap="square" rtlCol="0" anchor="t">
            <a:spAutoFit/>
          </a:bodyPr>
          <a:p>
            <a:r>
              <a:rPr lang="zh-CN" altLang="en-US" dirty="0" smtClean="0">
                <a:latin typeface="+mj-ea"/>
                <a:ea typeface="+mj-ea"/>
                <a:cs typeface="+mn-ea"/>
                <a:sym typeface="+mn-ea"/>
              </a:rPr>
              <a:t>挑战：</a:t>
            </a:r>
            <a:endParaRPr lang="zh-CN" altLang="en-US" dirty="0" smtClean="0">
              <a:latin typeface="+mj-ea"/>
              <a:ea typeface="+mj-ea"/>
              <a:cs typeface="+mn-ea"/>
              <a:sym typeface="+mn-ea"/>
            </a:endParaRPr>
          </a:p>
          <a:p>
            <a:r>
              <a:rPr lang="zh-CN" altLang="en-US" dirty="0" smtClean="0">
                <a:latin typeface="+mj-ea"/>
                <a:ea typeface="+mj-ea"/>
                <a:cs typeface="+mn-ea"/>
                <a:sym typeface="+mn-ea"/>
              </a:rPr>
              <a:t>如何在不牺牲这一关键基础设施服务的定义特征的情况下集成</a:t>
            </a:r>
            <a:r>
              <a:rPr lang="zh-CN" altLang="en-US" dirty="0" smtClean="0">
                <a:solidFill>
                  <a:srgbClr val="FF0000"/>
                </a:solidFill>
                <a:latin typeface="+mj-ea"/>
                <a:ea typeface="+mj-ea"/>
                <a:cs typeface="+mn-ea"/>
                <a:sym typeface="+mn-ea"/>
              </a:rPr>
              <a:t>事务</a:t>
            </a:r>
            <a:r>
              <a:rPr lang="zh-CN" altLang="en-US" dirty="0" smtClean="0">
                <a:latin typeface="+mj-ea"/>
                <a:ea typeface="+mj-ea"/>
                <a:cs typeface="+mn-ea"/>
                <a:sym typeface="+mn-ea"/>
              </a:rPr>
              <a:t>操作：高可扩展性、高可用性和大规模的可预测性能。</a:t>
            </a:r>
            <a:endParaRPr lang="zh-CN" altLang="en-US" dirty="0" smtClean="0">
              <a:latin typeface="+mj-ea"/>
              <a:ea typeface="+mj-ea"/>
              <a:cs typeface="+mn-ea"/>
              <a:sym typeface="+mn-ea"/>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wm#"/>
  <p:tag name="KSO_WM_TEMPLATE_CATEGORY" val="custom"/>
  <p:tag name="KSO_WM_TEMPLATE_INDEX" val="20205081"/>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08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wm#"/>
  <p:tag name="KSO_WM_TEMPLATE_CATEGORY" val="custom"/>
  <p:tag name="KSO_WM_TEMPLATE_INDEX" val="20205081"/>
</p:tagLst>
</file>

<file path=ppt/tags/tag123.xml><?xml version="1.0" encoding="utf-8"?>
<p:tagLst xmlns:p="http://schemas.openxmlformats.org/presentationml/2006/main">
  <p:tag name="commondata" val="eyJjb3VudCI6MTIsImhkaWQiOiI1MTYxYmU5M2ZhN2ZiN2I4YzE1Nzc2YThhZDYxZDRkZCIsInVzZXJDb3VudCI6MTJ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2473</Words>
  <Application>WPS 演示</Application>
  <PresentationFormat>宽屏</PresentationFormat>
  <Paragraphs>229</Paragraphs>
  <Slides>26</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微软雅黑</vt:lpstr>
      <vt:lpstr>Wingdings</vt:lpstr>
      <vt:lpstr>Bebas</vt:lpstr>
      <vt:lpstr>Segoe Print</vt:lpstr>
      <vt:lpstr>汉仪雅酷黑-65J</vt:lpstr>
      <vt:lpstr>黑体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彧翊</cp:lastModifiedBy>
  <cp:revision>167</cp:revision>
  <dcterms:created xsi:type="dcterms:W3CDTF">2019-06-19T02:08:00Z</dcterms:created>
  <dcterms:modified xsi:type="dcterms:W3CDTF">2023-12-08T04:06:00Z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KSOTemplateUUID">
    <vt:lpwstr>v1.0_mb_es3m47j0ULpRxRuYRhTx2g==</vt:lpwstr>
  </property>
  <property fmtid="{D5CDD505-2E9C-101B-9397-08002B2CF9AE}" pid="4" name="ICV">
    <vt:lpwstr>1178947821D14FDFAE7E7272AAB56C40_11</vt:lpwstr>
  </property>
</Properties>
</file>