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9" r:id="rId6"/>
    <p:sldId id="260" r:id="rId7"/>
    <p:sldId id="267" r:id="rId8"/>
    <p:sldId id="261" r:id="rId9"/>
    <p:sldId id="268" r:id="rId10"/>
    <p:sldId id="269" r:id="rId11"/>
    <p:sldId id="270" r:id="rId12"/>
    <p:sldId id="262" r:id="rId13"/>
    <p:sldId id="271" r:id="rId14"/>
    <p:sldId id="272" r:id="rId15"/>
    <p:sldId id="263" r:id="rId16"/>
    <p:sldId id="273" r:id="rId17"/>
    <p:sldId id="2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94" autoAdjust="0"/>
  </p:normalViewPr>
  <p:slideViewPr>
    <p:cSldViewPr snapToGrid="0">
      <p:cViewPr varScale="1">
        <p:scale>
          <a:sx n="93" d="100"/>
          <a:sy n="93" d="100"/>
        </p:scale>
        <p:origin x="744" y="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8D4A5-D883-FBD7-11AF-041488E670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DF5EA50-5CE1-107C-FE6E-49E5D63D5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87FF2EC-5733-503C-24F7-5E18D027C0D5}"/>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FCE17291-0DAD-0561-76EE-0799994C95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BA3D4D-1752-FCFF-485C-E1FE7B547BD8}"/>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287482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5D2AD-D4C4-5C02-D59B-CD6C6AB9C2C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1007D5-4856-4D31-672A-B87AF6A8F8C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C0C8F2-F0D5-985B-19BD-D3B1FF81AC2A}"/>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B93F1E84-D43F-B6D9-740B-C550EACAB4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053137-086A-2854-828A-675C7A36306A}"/>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3167752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5DDAD4-19EE-A249-8C37-CB977651BBE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880D348-1BAD-DE36-D462-78F0825EA3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80CF53-2A4C-F97B-9C4C-385C26425CF1}"/>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EF5F8DF9-03D1-D39D-BDA6-F5C9C77CB4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EA7598-F108-3258-132D-2CC932E5B04F}"/>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121984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A3673-4B70-02BD-60F6-2A7909A50C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353398-0FAB-C784-7ED1-E16F5B860F9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0A1990-DC3A-ADD3-1FE8-410CA884372A}"/>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03DD3A70-B9C0-6B1E-47F5-947F78E9EF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C1FC29-3913-0D26-CD6A-DD45C79723BB}"/>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278697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19EC4-C64D-C4AF-2128-01AF50D47A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50610C-50A4-044E-AF6A-DF177B4926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0CC4AC-04B3-6BC1-A4C3-63A428231C1B}"/>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330BCB05-CD81-3078-6769-EEDC596303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25CCD7-E823-251F-370C-CB7B77FEB2B3}"/>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1398069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1B03C-4321-D364-301D-4BB6A19C0B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B64340-41C4-D9AF-21E9-4A90E894FA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E9A932D-58F2-2E36-5ABE-9E3774D93D1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BE7F1B5-8967-2B51-ED86-43922EF5CBC1}"/>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F3461D14-44F1-E061-DEB4-3F280E7BC0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CDB6FB-3993-F3A1-017C-C3991430E75F}"/>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21035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809047-87BE-7C5A-A43A-25F957527E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EDE12C3-892E-AD3E-6323-75B56A155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593255-EEC1-B206-E576-E6150A9E6DF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FEEA271-53EE-00B5-114B-4CE98D7CED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BE91259-1C26-BC3B-5195-E2D4F42253D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86C8BCB-69FF-9C15-BD31-36648E40009C}"/>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8" name="页脚占位符 7">
            <a:extLst>
              <a:ext uri="{FF2B5EF4-FFF2-40B4-BE49-F238E27FC236}">
                <a16:creationId xmlns:a16="http://schemas.microsoft.com/office/drawing/2014/main" id="{7536DF09-7E3C-D317-C4BA-FAC49B2321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5C7E8B1-4A74-D6F5-1F15-928B6A5DCF4F}"/>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147489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3C510-78F8-84F4-0ED9-AE5EBFFF268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D42229-7B8C-FAC4-918E-C156E87F5DEE}"/>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4" name="页脚占位符 3">
            <a:extLst>
              <a:ext uri="{FF2B5EF4-FFF2-40B4-BE49-F238E27FC236}">
                <a16:creationId xmlns:a16="http://schemas.microsoft.com/office/drawing/2014/main" id="{C8976F29-9F62-3DF9-AE3D-6229BE3549F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4EDF786-892F-3DA6-63D0-5D654767865D}"/>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184518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B132F5-0CFC-DC55-2E6E-6C7E015D0A92}"/>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3" name="页脚占位符 2">
            <a:extLst>
              <a:ext uri="{FF2B5EF4-FFF2-40B4-BE49-F238E27FC236}">
                <a16:creationId xmlns:a16="http://schemas.microsoft.com/office/drawing/2014/main" id="{96D672D0-EE9C-1437-0959-21D2AE9E6EE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BD6E5F2-14A6-1A89-70C8-F5155327F5B6}"/>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307558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B978AB-90A0-C32F-86A8-58B60A505F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4B33CD9-3E75-815D-E2B1-1FFFA0EF1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77DEB3D-D1B4-4CFF-EBE2-B7DD901AB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21372B4-31B6-B923-DC91-5BB9D58B6BE9}"/>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746E2C44-4D4E-8D29-F893-9E20E911AB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77F80C-BB74-2054-C0E7-3E39E304BC9A}"/>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968064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54D35-C69A-ECB6-01F1-91503DC36E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C0E778-32B6-6644-C3EC-5866683CF2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60CD9F9-F36C-B5E7-F2D6-3851B1B62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5A2EDD-7B25-9523-B726-D6BA78D64C36}"/>
              </a:ext>
            </a:extLst>
          </p:cNvPr>
          <p:cNvSpPr>
            <a:spLocks noGrp="1"/>
          </p:cNvSpPr>
          <p:nvPr>
            <p:ph type="dt" sz="half" idx="10"/>
          </p:nvPr>
        </p:nvSpPr>
        <p:spPr/>
        <p:txBody>
          <a:bodyPr/>
          <a:lstStyle/>
          <a:p>
            <a:fld id="{5BF0A55A-C6F0-4BED-8777-E339BEDF5A7F}" type="datetimeFigureOut">
              <a:rPr lang="zh-CN" altLang="en-US" smtClean="0"/>
              <a:t>2023/12/13</a:t>
            </a:fld>
            <a:endParaRPr lang="zh-CN" altLang="en-US"/>
          </a:p>
        </p:txBody>
      </p:sp>
      <p:sp>
        <p:nvSpPr>
          <p:cNvPr id="6" name="页脚占位符 5">
            <a:extLst>
              <a:ext uri="{FF2B5EF4-FFF2-40B4-BE49-F238E27FC236}">
                <a16:creationId xmlns:a16="http://schemas.microsoft.com/office/drawing/2014/main" id="{EC7A0F48-BBFB-6C5A-3956-6D238374F7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78CDDC-BA0D-A68B-D6BB-DBE676DEE1FC}"/>
              </a:ext>
            </a:extLst>
          </p:cNvPr>
          <p:cNvSpPr>
            <a:spLocks noGrp="1"/>
          </p:cNvSpPr>
          <p:nvPr>
            <p:ph type="sldNum" sz="quarter" idx="12"/>
          </p:nvPr>
        </p:nvSpPr>
        <p:spPr/>
        <p:txBody>
          <a:body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1149053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57DAD5-2C06-1DD8-7881-AAB53A2D38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5080B3C-62BC-60AF-DD8E-E309DE706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E2BAA-2421-65CC-1B93-C3BE7C904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0A55A-C6F0-4BED-8777-E339BEDF5A7F}" type="datetimeFigureOut">
              <a:rPr lang="zh-CN" altLang="en-US" smtClean="0"/>
              <a:t>2023/12/13</a:t>
            </a:fld>
            <a:endParaRPr lang="zh-CN" altLang="en-US"/>
          </a:p>
        </p:txBody>
      </p:sp>
      <p:sp>
        <p:nvSpPr>
          <p:cNvPr id="5" name="页脚占位符 4">
            <a:extLst>
              <a:ext uri="{FF2B5EF4-FFF2-40B4-BE49-F238E27FC236}">
                <a16:creationId xmlns:a16="http://schemas.microsoft.com/office/drawing/2014/main" id="{243A5527-8E1F-D265-6B20-A674E56502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22FAD1-D3C4-8546-AC8C-C2353B3A1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E4EAE-8B2E-4431-93BF-B1F91A4F7FED}" type="slidenum">
              <a:rPr lang="zh-CN" altLang="en-US" smtClean="0"/>
              <a:t>‹#›</a:t>
            </a:fld>
            <a:endParaRPr lang="zh-CN" altLang="en-US"/>
          </a:p>
        </p:txBody>
      </p:sp>
    </p:spTree>
    <p:extLst>
      <p:ext uri="{BB962C8B-B14F-4D97-AF65-F5344CB8AC3E}">
        <p14:creationId xmlns:p14="http://schemas.microsoft.com/office/powerpoint/2010/main" val="2455903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C6D3AC-AE9C-92B9-9961-451993AF5892}"/>
              </a:ext>
            </a:extLst>
          </p:cNvPr>
          <p:cNvSpPr>
            <a:spLocks noGrp="1"/>
          </p:cNvSpPr>
          <p:nvPr>
            <p:ph type="ctrTitle"/>
          </p:nvPr>
        </p:nvSpPr>
        <p:spPr>
          <a:xfrm>
            <a:off x="1083365" y="2601118"/>
            <a:ext cx="10025270" cy="1655763"/>
          </a:xfrm>
        </p:spPr>
        <p:txBody>
          <a:bodyPr>
            <a:normAutofit fontScale="90000"/>
          </a:bodyPr>
          <a:lstStyle/>
          <a:p>
            <a:r>
              <a:rPr lang="en-US" altLang="zh-CN" b="0" i="0" dirty="0" err="1">
                <a:solidFill>
                  <a:srgbClr val="191B1F"/>
                </a:solidFill>
                <a:effectLst/>
                <a:latin typeface="-apple-system"/>
              </a:rPr>
              <a:t>eZNS</a:t>
            </a:r>
            <a:r>
              <a:rPr lang="en-US" altLang="zh-CN" b="0" i="0" dirty="0">
                <a:solidFill>
                  <a:srgbClr val="191B1F"/>
                </a:solidFill>
                <a:effectLst/>
                <a:latin typeface="-apple-system"/>
              </a:rPr>
              <a:t>: An Elastic Zoned Namespace for Commodity ZNS SSDs</a:t>
            </a:r>
            <a:endParaRPr lang="zh-CN" altLang="en-US" dirty="0"/>
          </a:p>
        </p:txBody>
      </p:sp>
      <p:sp>
        <p:nvSpPr>
          <p:cNvPr id="3" name="副标题 2">
            <a:extLst>
              <a:ext uri="{FF2B5EF4-FFF2-40B4-BE49-F238E27FC236}">
                <a16:creationId xmlns:a16="http://schemas.microsoft.com/office/drawing/2014/main" id="{C1B6FA3F-A619-6526-A236-A42E443EC951}"/>
              </a:ext>
            </a:extLst>
          </p:cNvPr>
          <p:cNvSpPr>
            <a:spLocks noGrp="1"/>
          </p:cNvSpPr>
          <p:nvPr>
            <p:ph type="subTitle" idx="1"/>
          </p:nvPr>
        </p:nvSpPr>
        <p:spPr>
          <a:xfrm>
            <a:off x="1524000" y="4943159"/>
            <a:ext cx="9144000" cy="502601"/>
          </a:xfrm>
        </p:spPr>
        <p:txBody>
          <a:bodyPr/>
          <a:lstStyle/>
          <a:p>
            <a:r>
              <a:rPr lang="zh-CN" altLang="en-US" dirty="0"/>
              <a:t>分享人：李郅烨</a:t>
            </a:r>
          </a:p>
        </p:txBody>
      </p:sp>
    </p:spTree>
    <p:extLst>
      <p:ext uri="{BB962C8B-B14F-4D97-AF65-F5344CB8AC3E}">
        <p14:creationId xmlns:p14="http://schemas.microsoft.com/office/powerpoint/2010/main" val="4042603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D01527-E402-956E-66C1-3592CF7057EB}"/>
              </a:ext>
            </a:extLst>
          </p:cNvPr>
          <p:cNvSpPr txBox="1"/>
          <p:nvPr/>
        </p:nvSpPr>
        <p:spPr>
          <a:xfrm>
            <a:off x="2720717" y="324545"/>
            <a:ext cx="6750566" cy="584775"/>
          </a:xfrm>
          <a:prstGeom prst="rect">
            <a:avLst/>
          </a:prstGeom>
          <a:noFill/>
        </p:spPr>
        <p:txBody>
          <a:bodyPr wrap="none" rtlCol="0">
            <a:spAutoFit/>
          </a:bodyPr>
          <a:lstStyle/>
          <a:p>
            <a:r>
              <a:rPr lang="zh-CN" altLang="en-US" sz="3200" b="1" i="0" dirty="0">
                <a:solidFill>
                  <a:srgbClr val="191B1F"/>
                </a:solidFill>
                <a:effectLst/>
                <a:latin typeface="-apple-system"/>
              </a:rPr>
              <a:t>重叠的物理分区分配会带来并行损失</a:t>
            </a:r>
            <a:endParaRPr lang="en-US" altLang="zh-CN" sz="3200" b="1" dirty="0">
              <a:solidFill>
                <a:srgbClr val="191B1F"/>
              </a:solidFill>
              <a:latin typeface="-apple-system"/>
            </a:endParaRPr>
          </a:p>
        </p:txBody>
      </p:sp>
      <p:sp>
        <p:nvSpPr>
          <p:cNvPr id="3" name="文本框 2">
            <a:extLst>
              <a:ext uri="{FF2B5EF4-FFF2-40B4-BE49-F238E27FC236}">
                <a16:creationId xmlns:a16="http://schemas.microsoft.com/office/drawing/2014/main" id="{A9D3BC4A-FD2B-00A3-C08B-4DCA3FF3A0AB}"/>
              </a:ext>
            </a:extLst>
          </p:cNvPr>
          <p:cNvSpPr txBox="1"/>
          <p:nvPr/>
        </p:nvSpPr>
        <p:spPr>
          <a:xfrm>
            <a:off x="5694072" y="1951115"/>
            <a:ext cx="5561203" cy="1631216"/>
          </a:xfrm>
          <a:prstGeom prst="rect">
            <a:avLst/>
          </a:prstGeom>
          <a:noFill/>
        </p:spPr>
        <p:txBody>
          <a:bodyPr wrap="square" rtlCol="0">
            <a:spAutoFit/>
          </a:bodyPr>
          <a:lstStyle/>
          <a:p>
            <a:r>
              <a:rPr lang="zh-CN" altLang="en-US" sz="2000" b="0" i="0" dirty="0">
                <a:solidFill>
                  <a:srgbClr val="191B1F"/>
                </a:solidFill>
                <a:effectLst/>
                <a:latin typeface="-apple-system"/>
              </a:rPr>
              <a:t>当多个逻辑分区被同时打开进行写入时，</a:t>
            </a:r>
            <a:r>
              <a:rPr lang="en-US" altLang="zh-CN" sz="2000" b="0" i="0" dirty="0">
                <a:solidFill>
                  <a:srgbClr val="191B1F"/>
                </a:solidFill>
                <a:effectLst/>
                <a:latin typeface="-apple-system"/>
              </a:rPr>
              <a:t>ZNS SSD </a:t>
            </a:r>
            <a:r>
              <a:rPr lang="zh-CN" altLang="en-US" sz="2000" b="0" i="0" dirty="0">
                <a:solidFill>
                  <a:srgbClr val="191B1F"/>
                </a:solidFill>
                <a:effectLst/>
                <a:latin typeface="-apple-system"/>
              </a:rPr>
              <a:t>控制器为它们动态分配物理分区。</a:t>
            </a:r>
            <a:endParaRPr lang="en-US" altLang="zh-CN" sz="2000" b="0" i="0" dirty="0">
              <a:solidFill>
                <a:srgbClr val="191B1F"/>
              </a:solidFill>
              <a:effectLst/>
              <a:latin typeface="-apple-system"/>
            </a:endParaRPr>
          </a:p>
          <a:p>
            <a:r>
              <a:rPr lang="zh-CN" altLang="en-US" sz="2000" b="0" i="0" dirty="0">
                <a:solidFill>
                  <a:srgbClr val="191B1F"/>
                </a:solidFill>
                <a:effectLst/>
                <a:latin typeface="-apple-system"/>
              </a:rPr>
              <a:t>某个逻辑分区对应的多个物理分区可能位于同一个闪存通道或晶圆内</a:t>
            </a:r>
            <a:r>
              <a:rPr lang="zh-CN" altLang="en-US" sz="2000" dirty="0">
                <a:solidFill>
                  <a:srgbClr val="191B1F"/>
                </a:solidFill>
                <a:latin typeface="-apple-system"/>
              </a:rPr>
              <a:t>，</a:t>
            </a:r>
            <a:r>
              <a:rPr lang="zh-CN" altLang="en-US" sz="2000" b="0" i="0" dirty="0">
                <a:solidFill>
                  <a:srgbClr val="191B1F"/>
                </a:solidFill>
                <a:effectLst/>
                <a:latin typeface="-apple-system"/>
              </a:rPr>
              <a:t>即出现重叠</a:t>
            </a:r>
            <a:r>
              <a:rPr lang="en-US" altLang="zh-CN" sz="2000" b="0" i="0" dirty="0">
                <a:solidFill>
                  <a:srgbClr val="191B1F"/>
                </a:solidFill>
                <a:effectLst/>
                <a:latin typeface="-apple-system"/>
              </a:rPr>
              <a:t>(Overlapping)</a:t>
            </a:r>
            <a:r>
              <a:rPr lang="zh-CN" altLang="en-US" sz="2000" b="0" i="0" dirty="0">
                <a:solidFill>
                  <a:srgbClr val="191B1F"/>
                </a:solidFill>
                <a:effectLst/>
                <a:latin typeface="-apple-system"/>
              </a:rPr>
              <a:t>，它们的访问无法并行化，会带来性能损失。</a:t>
            </a:r>
            <a:endParaRPr lang="zh-CN" altLang="en-US" sz="2000" b="1" dirty="0"/>
          </a:p>
        </p:txBody>
      </p:sp>
      <p:pic>
        <p:nvPicPr>
          <p:cNvPr id="2" name="图片 1">
            <a:extLst>
              <a:ext uri="{FF2B5EF4-FFF2-40B4-BE49-F238E27FC236}">
                <a16:creationId xmlns:a16="http://schemas.microsoft.com/office/drawing/2014/main" id="{6112AB8D-FFE9-2105-96C6-031478FEFA8A}"/>
              </a:ext>
            </a:extLst>
          </p:cNvPr>
          <p:cNvPicPr>
            <a:picLocks noChangeAspect="1"/>
          </p:cNvPicPr>
          <p:nvPr/>
        </p:nvPicPr>
        <p:blipFill>
          <a:blip r:embed="rId2"/>
          <a:stretch>
            <a:fillRect/>
          </a:stretch>
        </p:blipFill>
        <p:spPr>
          <a:xfrm>
            <a:off x="1309114" y="1141959"/>
            <a:ext cx="3791158" cy="2440372"/>
          </a:xfrm>
          <a:prstGeom prst="rect">
            <a:avLst/>
          </a:prstGeom>
        </p:spPr>
      </p:pic>
      <p:pic>
        <p:nvPicPr>
          <p:cNvPr id="4" name="图片 3">
            <a:extLst>
              <a:ext uri="{FF2B5EF4-FFF2-40B4-BE49-F238E27FC236}">
                <a16:creationId xmlns:a16="http://schemas.microsoft.com/office/drawing/2014/main" id="{3BF02CFC-35F7-F596-2281-95B6346CA5F0}"/>
              </a:ext>
            </a:extLst>
          </p:cNvPr>
          <p:cNvPicPr>
            <a:picLocks noChangeAspect="1"/>
          </p:cNvPicPr>
          <p:nvPr/>
        </p:nvPicPr>
        <p:blipFill>
          <a:blip r:embed="rId3"/>
          <a:stretch>
            <a:fillRect/>
          </a:stretch>
        </p:blipFill>
        <p:spPr>
          <a:xfrm>
            <a:off x="1240728" y="3814970"/>
            <a:ext cx="3859544" cy="2440373"/>
          </a:xfrm>
          <a:prstGeom prst="rect">
            <a:avLst/>
          </a:prstGeom>
        </p:spPr>
      </p:pic>
      <p:sp>
        <p:nvSpPr>
          <p:cNvPr id="7" name="文本框 6">
            <a:extLst>
              <a:ext uri="{FF2B5EF4-FFF2-40B4-BE49-F238E27FC236}">
                <a16:creationId xmlns:a16="http://schemas.microsoft.com/office/drawing/2014/main" id="{41EAD185-1F3C-32D3-5B9C-CFA83595C54D}"/>
              </a:ext>
            </a:extLst>
          </p:cNvPr>
          <p:cNvSpPr txBox="1"/>
          <p:nvPr/>
        </p:nvSpPr>
        <p:spPr>
          <a:xfrm>
            <a:off x="5694072" y="4584702"/>
            <a:ext cx="6094926" cy="1015663"/>
          </a:xfrm>
          <a:prstGeom prst="rect">
            <a:avLst/>
          </a:prstGeom>
          <a:noFill/>
        </p:spPr>
        <p:txBody>
          <a:bodyPr wrap="square">
            <a:spAutoFit/>
          </a:bodyPr>
          <a:lstStyle/>
          <a:p>
            <a:r>
              <a:rPr lang="zh-CN" altLang="en-US" sz="2000" b="0" i="0" dirty="0">
                <a:solidFill>
                  <a:srgbClr val="191B1F"/>
                </a:solidFill>
                <a:effectLst/>
                <a:latin typeface="-apple-system"/>
              </a:rPr>
              <a:t>启示：可以在 </a:t>
            </a:r>
            <a:r>
              <a:rPr lang="en-US" altLang="zh-CN" sz="2000" b="0" i="0" dirty="0">
                <a:solidFill>
                  <a:srgbClr val="191B1F"/>
                </a:solidFill>
                <a:effectLst/>
                <a:latin typeface="-apple-system"/>
              </a:rPr>
              <a:t>ZNS SSD </a:t>
            </a:r>
            <a:r>
              <a:rPr lang="zh-CN" altLang="en-US" sz="2000" b="0" i="0" dirty="0">
                <a:solidFill>
                  <a:srgbClr val="191B1F"/>
                </a:solidFill>
                <a:effectLst/>
                <a:latin typeface="-apple-system"/>
              </a:rPr>
              <a:t>之上增加一个对应用透明的设备抽象层，控制物理分区在逻辑分区之间的分配，以最大化利用闪存访问并行性。</a:t>
            </a:r>
            <a:endParaRPr lang="zh-CN" altLang="en-US" sz="2000" dirty="0"/>
          </a:p>
        </p:txBody>
      </p:sp>
    </p:spTree>
    <p:extLst>
      <p:ext uri="{BB962C8B-B14F-4D97-AF65-F5344CB8AC3E}">
        <p14:creationId xmlns:p14="http://schemas.microsoft.com/office/powerpoint/2010/main" val="171154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D01527-E402-956E-66C1-3592CF7057EB}"/>
              </a:ext>
            </a:extLst>
          </p:cNvPr>
          <p:cNvSpPr txBox="1"/>
          <p:nvPr/>
        </p:nvSpPr>
        <p:spPr>
          <a:xfrm>
            <a:off x="2720717" y="324545"/>
            <a:ext cx="6750566" cy="584775"/>
          </a:xfrm>
          <a:prstGeom prst="rect">
            <a:avLst/>
          </a:prstGeom>
          <a:noFill/>
        </p:spPr>
        <p:txBody>
          <a:bodyPr wrap="none" rtlCol="0">
            <a:spAutoFit/>
          </a:bodyPr>
          <a:lstStyle/>
          <a:p>
            <a:r>
              <a:rPr lang="zh-CN" altLang="en-US" sz="3200" b="1" i="0" dirty="0">
                <a:solidFill>
                  <a:srgbClr val="191B1F"/>
                </a:solidFill>
                <a:effectLst/>
                <a:latin typeface="-apple-system"/>
              </a:rPr>
              <a:t>多租户访问存在读晶圆和写缓存干扰</a:t>
            </a:r>
            <a:endParaRPr lang="en-US" altLang="zh-CN" sz="3200" b="1" dirty="0">
              <a:solidFill>
                <a:srgbClr val="191B1F"/>
              </a:solidFill>
              <a:latin typeface="-apple-system"/>
            </a:endParaRPr>
          </a:p>
        </p:txBody>
      </p:sp>
      <p:pic>
        <p:nvPicPr>
          <p:cNvPr id="6" name="图片 5">
            <a:extLst>
              <a:ext uri="{FF2B5EF4-FFF2-40B4-BE49-F238E27FC236}">
                <a16:creationId xmlns:a16="http://schemas.microsoft.com/office/drawing/2014/main" id="{6F826128-B6CC-B0DD-4C36-79F1DF87D031}"/>
              </a:ext>
            </a:extLst>
          </p:cNvPr>
          <p:cNvPicPr>
            <a:picLocks noChangeAspect="1"/>
          </p:cNvPicPr>
          <p:nvPr/>
        </p:nvPicPr>
        <p:blipFill>
          <a:blip r:embed="rId2"/>
          <a:stretch>
            <a:fillRect/>
          </a:stretch>
        </p:blipFill>
        <p:spPr>
          <a:xfrm>
            <a:off x="1946859" y="1565376"/>
            <a:ext cx="3365673" cy="2190863"/>
          </a:xfrm>
          <a:prstGeom prst="rect">
            <a:avLst/>
          </a:prstGeom>
        </p:spPr>
      </p:pic>
      <p:pic>
        <p:nvPicPr>
          <p:cNvPr id="8" name="图片 7">
            <a:extLst>
              <a:ext uri="{FF2B5EF4-FFF2-40B4-BE49-F238E27FC236}">
                <a16:creationId xmlns:a16="http://schemas.microsoft.com/office/drawing/2014/main" id="{3BE9AB1C-98F5-BDD5-4B95-F2FF19BBB802}"/>
              </a:ext>
            </a:extLst>
          </p:cNvPr>
          <p:cNvPicPr>
            <a:picLocks noChangeAspect="1"/>
          </p:cNvPicPr>
          <p:nvPr/>
        </p:nvPicPr>
        <p:blipFill>
          <a:blip r:embed="rId3"/>
          <a:stretch>
            <a:fillRect/>
          </a:stretch>
        </p:blipFill>
        <p:spPr>
          <a:xfrm>
            <a:off x="1877005" y="3931529"/>
            <a:ext cx="3505380" cy="2330570"/>
          </a:xfrm>
          <a:prstGeom prst="rect">
            <a:avLst/>
          </a:prstGeom>
        </p:spPr>
      </p:pic>
      <p:sp>
        <p:nvSpPr>
          <p:cNvPr id="10" name="文本框 9">
            <a:extLst>
              <a:ext uri="{FF2B5EF4-FFF2-40B4-BE49-F238E27FC236}">
                <a16:creationId xmlns:a16="http://schemas.microsoft.com/office/drawing/2014/main" id="{E086E76A-B8B1-C69D-47E7-9A8E8BB610C6}"/>
              </a:ext>
            </a:extLst>
          </p:cNvPr>
          <p:cNvSpPr txBox="1"/>
          <p:nvPr/>
        </p:nvSpPr>
        <p:spPr>
          <a:xfrm>
            <a:off x="6435176" y="1951672"/>
            <a:ext cx="4944831" cy="1938992"/>
          </a:xfrm>
          <a:prstGeom prst="rect">
            <a:avLst/>
          </a:prstGeom>
          <a:noFill/>
        </p:spPr>
        <p:txBody>
          <a:bodyPr wrap="square">
            <a:spAutoFit/>
          </a:bodyPr>
          <a:lstStyle/>
          <a:p>
            <a:r>
              <a:rPr lang="zh-CN" altLang="en-US" sz="2000" b="0" i="0" dirty="0">
                <a:solidFill>
                  <a:srgbClr val="191B1F"/>
                </a:solidFill>
                <a:effectLst/>
                <a:latin typeface="-apple-system"/>
              </a:rPr>
              <a:t>在多租户共享使用 </a:t>
            </a:r>
            <a:r>
              <a:rPr lang="en-US" altLang="zh-CN" sz="2000" b="0" i="0" dirty="0">
                <a:solidFill>
                  <a:srgbClr val="191B1F"/>
                </a:solidFill>
                <a:effectLst/>
                <a:latin typeface="-apple-system"/>
              </a:rPr>
              <a:t>ZNS SSD </a:t>
            </a:r>
            <a:r>
              <a:rPr lang="zh-CN" altLang="en-US" sz="2000" b="0" i="0" dirty="0">
                <a:solidFill>
                  <a:srgbClr val="191B1F"/>
                </a:solidFill>
                <a:effectLst/>
                <a:latin typeface="-apple-system"/>
              </a:rPr>
              <a:t>时，应该提供性能隔离和公平性保障。当多个租户读的物理分区位于同一个闪存晶圆时，它们之间会相互阻塞；当多个租户同时写分区时，它们会争用 </a:t>
            </a:r>
            <a:r>
              <a:rPr lang="en-US" altLang="zh-CN" sz="2000" b="0" i="0" dirty="0">
                <a:solidFill>
                  <a:srgbClr val="191B1F"/>
                </a:solidFill>
                <a:effectLst/>
                <a:latin typeface="-apple-system"/>
              </a:rPr>
              <a:t>SSD </a:t>
            </a:r>
            <a:r>
              <a:rPr lang="zh-CN" altLang="en-US" sz="2000" b="0" i="0" dirty="0">
                <a:solidFill>
                  <a:srgbClr val="191B1F"/>
                </a:solidFill>
                <a:effectLst/>
                <a:latin typeface="-apple-system"/>
              </a:rPr>
              <a:t>内部写缓存资源，导致性能干扰。</a:t>
            </a:r>
            <a:endParaRPr lang="zh-CN" altLang="en-US" sz="2000" dirty="0"/>
          </a:p>
        </p:txBody>
      </p:sp>
      <p:sp>
        <p:nvSpPr>
          <p:cNvPr id="12" name="文本框 11">
            <a:extLst>
              <a:ext uri="{FF2B5EF4-FFF2-40B4-BE49-F238E27FC236}">
                <a16:creationId xmlns:a16="http://schemas.microsoft.com/office/drawing/2014/main" id="{6E807259-C48D-3F52-69D0-F272DF6A0B06}"/>
              </a:ext>
            </a:extLst>
          </p:cNvPr>
          <p:cNvSpPr txBox="1"/>
          <p:nvPr/>
        </p:nvSpPr>
        <p:spPr>
          <a:xfrm>
            <a:off x="6257606" y="4588982"/>
            <a:ext cx="5299969" cy="1015663"/>
          </a:xfrm>
          <a:prstGeom prst="rect">
            <a:avLst/>
          </a:prstGeom>
          <a:noFill/>
        </p:spPr>
        <p:txBody>
          <a:bodyPr wrap="square">
            <a:spAutoFit/>
          </a:bodyPr>
          <a:lstStyle/>
          <a:p>
            <a:r>
              <a:rPr lang="zh-CN" altLang="en-US" sz="2000" b="0" i="0" dirty="0">
                <a:solidFill>
                  <a:srgbClr val="191B1F"/>
                </a:solidFill>
                <a:effectLst/>
                <a:latin typeface="-apple-system"/>
              </a:rPr>
              <a:t>启示：在多租户场景下，需要设计全局仲裁机制，调度各租户和分区的读请求，控制各开放分区的写带宽，以提升性能隔离与公平性。</a:t>
            </a:r>
            <a:endParaRPr lang="zh-CN" altLang="en-US" sz="2000" dirty="0"/>
          </a:p>
        </p:txBody>
      </p:sp>
    </p:spTree>
    <p:extLst>
      <p:ext uri="{BB962C8B-B14F-4D97-AF65-F5344CB8AC3E}">
        <p14:creationId xmlns:p14="http://schemas.microsoft.com/office/powerpoint/2010/main" val="776561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9785E3E-ADD7-0064-448B-A3962C3C6CCD}"/>
              </a:ext>
            </a:extLst>
          </p:cNvPr>
          <p:cNvPicPr>
            <a:picLocks noChangeAspect="1"/>
          </p:cNvPicPr>
          <p:nvPr/>
        </p:nvPicPr>
        <p:blipFill>
          <a:blip r:embed="rId2"/>
          <a:stretch>
            <a:fillRect/>
          </a:stretch>
        </p:blipFill>
        <p:spPr>
          <a:xfrm>
            <a:off x="133878" y="1670671"/>
            <a:ext cx="6495521" cy="3972198"/>
          </a:xfrm>
          <a:prstGeom prst="rect">
            <a:avLst/>
          </a:prstGeom>
        </p:spPr>
      </p:pic>
      <p:sp>
        <p:nvSpPr>
          <p:cNvPr id="8" name="文本框 7">
            <a:extLst>
              <a:ext uri="{FF2B5EF4-FFF2-40B4-BE49-F238E27FC236}">
                <a16:creationId xmlns:a16="http://schemas.microsoft.com/office/drawing/2014/main" id="{1BD32326-A6E3-9433-41D0-BB6F9F3BBE01}"/>
              </a:ext>
            </a:extLst>
          </p:cNvPr>
          <p:cNvSpPr txBox="1"/>
          <p:nvPr/>
        </p:nvSpPr>
        <p:spPr>
          <a:xfrm>
            <a:off x="4919235" y="462048"/>
            <a:ext cx="2353529" cy="584775"/>
          </a:xfrm>
          <a:prstGeom prst="rect">
            <a:avLst/>
          </a:prstGeom>
          <a:noFill/>
        </p:spPr>
        <p:txBody>
          <a:bodyPr wrap="none" rtlCol="0">
            <a:spAutoFit/>
          </a:bodyPr>
          <a:lstStyle/>
          <a:p>
            <a:r>
              <a:rPr lang="en-US" altLang="zh-CN" sz="3200" b="1" dirty="0" err="1">
                <a:solidFill>
                  <a:srgbClr val="191B1F"/>
                </a:solidFill>
                <a:latin typeface="-apple-system"/>
              </a:rPr>
              <a:t>eZNS</a:t>
            </a:r>
            <a:r>
              <a:rPr lang="zh-CN" altLang="en-US" sz="3200" b="1" dirty="0">
                <a:solidFill>
                  <a:srgbClr val="191B1F"/>
                </a:solidFill>
                <a:latin typeface="-apple-system"/>
              </a:rPr>
              <a:t>的设计</a:t>
            </a:r>
            <a:endParaRPr lang="en-US" altLang="zh-CN" sz="3200" b="1" dirty="0">
              <a:solidFill>
                <a:srgbClr val="191B1F"/>
              </a:solidFill>
              <a:latin typeface="-apple-system"/>
            </a:endParaRPr>
          </a:p>
        </p:txBody>
      </p:sp>
      <p:sp>
        <p:nvSpPr>
          <p:cNvPr id="10" name="文本框 9">
            <a:extLst>
              <a:ext uri="{FF2B5EF4-FFF2-40B4-BE49-F238E27FC236}">
                <a16:creationId xmlns:a16="http://schemas.microsoft.com/office/drawing/2014/main" id="{E6A8695F-8B68-446E-A7A1-FBC5BF12E61C}"/>
              </a:ext>
            </a:extLst>
          </p:cNvPr>
          <p:cNvSpPr txBox="1"/>
          <p:nvPr/>
        </p:nvSpPr>
        <p:spPr>
          <a:xfrm>
            <a:off x="6629399" y="2838426"/>
            <a:ext cx="6094854" cy="1477328"/>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191B1F"/>
                </a:solidFill>
                <a:effectLst/>
                <a:latin typeface="-apple-system"/>
              </a:rPr>
              <a:t>串行的物理分区条带分配策略（</a:t>
            </a:r>
            <a:r>
              <a:rPr lang="en-US" altLang="zh-CN" b="0" i="0" dirty="0">
                <a:solidFill>
                  <a:srgbClr val="191B1F"/>
                </a:solidFill>
                <a:effectLst/>
                <a:latin typeface="-apple-system"/>
              </a:rPr>
              <a:t>Serial Zone Allocator</a:t>
            </a:r>
            <a:r>
              <a:rPr lang="zh-CN" altLang="en-US" b="0" i="0" dirty="0">
                <a:solidFill>
                  <a:srgbClr val="191B1F"/>
                </a:solidFill>
                <a:effectLst/>
                <a:latin typeface="-apple-system"/>
              </a:rPr>
              <a:t>）</a:t>
            </a:r>
            <a:endParaRPr lang="en-US" altLang="zh-CN" b="0" i="0" dirty="0">
              <a:solidFill>
                <a:srgbClr val="191B1F"/>
              </a:solidFill>
              <a:effectLst/>
              <a:latin typeface="-apple-system"/>
            </a:endParaRPr>
          </a:p>
          <a:p>
            <a:pPr algn="l">
              <a:buFont typeface="Arial" panose="020B0604020202020204" pitchFamily="34" charset="0"/>
              <a:buChar char="•"/>
            </a:pPr>
            <a:endParaRPr lang="zh-CN" altLang="en-US" b="0" i="0" dirty="0">
              <a:solidFill>
                <a:srgbClr val="191B1F"/>
              </a:solidFill>
              <a:effectLst/>
              <a:latin typeface="-apple-system"/>
            </a:endParaRPr>
          </a:p>
          <a:p>
            <a:pPr algn="l">
              <a:buFont typeface="Arial" panose="020B0604020202020204" pitchFamily="34" charset="0"/>
              <a:buChar char="•"/>
            </a:pPr>
            <a:r>
              <a:rPr lang="zh-CN" altLang="en-US" b="0" i="0" dirty="0">
                <a:solidFill>
                  <a:srgbClr val="191B1F"/>
                </a:solidFill>
                <a:effectLst/>
                <a:latin typeface="-apple-system"/>
              </a:rPr>
              <a:t>动态的物理分区条带膨胀策略（</a:t>
            </a:r>
            <a:r>
              <a:rPr lang="en-US" altLang="zh-CN" b="0" i="0" dirty="0">
                <a:solidFill>
                  <a:srgbClr val="191B1F"/>
                </a:solidFill>
                <a:effectLst/>
                <a:latin typeface="-apple-system"/>
              </a:rPr>
              <a:t>Zone Ballooning</a:t>
            </a:r>
            <a:r>
              <a:rPr lang="zh-CN" altLang="en-US" b="0" i="0" dirty="0">
                <a:solidFill>
                  <a:srgbClr val="191B1F"/>
                </a:solidFill>
                <a:effectLst/>
                <a:latin typeface="-apple-system"/>
              </a:rPr>
              <a:t>）</a:t>
            </a:r>
            <a:endParaRPr lang="en-US" altLang="zh-CN" b="0" i="0" dirty="0">
              <a:solidFill>
                <a:srgbClr val="191B1F"/>
              </a:solidFill>
              <a:effectLst/>
              <a:latin typeface="-apple-system"/>
            </a:endParaRPr>
          </a:p>
          <a:p>
            <a:pPr algn="l">
              <a:buFont typeface="Arial" panose="020B0604020202020204" pitchFamily="34" charset="0"/>
              <a:buChar char="•"/>
            </a:pPr>
            <a:endParaRPr lang="zh-CN" altLang="en-US" b="0" i="0" dirty="0">
              <a:solidFill>
                <a:srgbClr val="191B1F"/>
              </a:solidFill>
              <a:effectLst/>
              <a:latin typeface="-apple-system"/>
            </a:endParaRPr>
          </a:p>
          <a:p>
            <a:pPr algn="l">
              <a:buFont typeface="Arial" panose="020B0604020202020204" pitchFamily="34" charset="0"/>
              <a:buChar char="•"/>
            </a:pPr>
            <a:r>
              <a:rPr lang="zh-CN" altLang="en-US" b="0" i="0" dirty="0">
                <a:solidFill>
                  <a:srgbClr val="191B1F"/>
                </a:solidFill>
                <a:effectLst/>
                <a:latin typeface="-apple-system"/>
              </a:rPr>
              <a:t>阻塞感知的分区读写请求调度器（</a:t>
            </a:r>
            <a:r>
              <a:rPr lang="en-US" altLang="zh-CN" b="0" i="0" dirty="0">
                <a:solidFill>
                  <a:srgbClr val="191B1F"/>
                </a:solidFill>
                <a:effectLst/>
                <a:latin typeface="-apple-system"/>
              </a:rPr>
              <a:t>Zone I/O Scheduler</a:t>
            </a:r>
            <a:r>
              <a:rPr lang="zh-CN" altLang="en-US" b="0" i="0" dirty="0">
                <a:solidFill>
                  <a:srgbClr val="191B1F"/>
                </a:solidFill>
                <a:effectLst/>
                <a:latin typeface="-apple-system"/>
              </a:rPr>
              <a:t>）</a:t>
            </a:r>
          </a:p>
        </p:txBody>
      </p:sp>
    </p:spTree>
    <p:extLst>
      <p:ext uri="{BB962C8B-B14F-4D97-AF65-F5344CB8AC3E}">
        <p14:creationId xmlns:p14="http://schemas.microsoft.com/office/powerpoint/2010/main" val="3683182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BD32326-A6E3-9433-41D0-BB6F9F3BBE01}"/>
              </a:ext>
            </a:extLst>
          </p:cNvPr>
          <p:cNvSpPr txBox="1"/>
          <p:nvPr/>
        </p:nvSpPr>
        <p:spPr>
          <a:xfrm>
            <a:off x="3336270" y="391682"/>
            <a:ext cx="5519460" cy="584775"/>
          </a:xfrm>
          <a:prstGeom prst="rect">
            <a:avLst/>
          </a:prstGeom>
          <a:noFill/>
        </p:spPr>
        <p:txBody>
          <a:bodyPr wrap="none" rtlCol="0">
            <a:spAutoFit/>
          </a:bodyPr>
          <a:lstStyle/>
          <a:p>
            <a:r>
              <a:rPr lang="zh-CN" altLang="en-US" sz="3200" b="1" i="0" dirty="0">
                <a:solidFill>
                  <a:srgbClr val="191B1F"/>
                </a:solidFill>
                <a:effectLst/>
                <a:latin typeface="-apple-system"/>
              </a:rPr>
              <a:t>动态的物理分区条带膨胀策略</a:t>
            </a:r>
            <a:endParaRPr lang="en-US" altLang="zh-CN" sz="3200" b="1" dirty="0">
              <a:solidFill>
                <a:srgbClr val="191B1F"/>
              </a:solidFill>
              <a:latin typeface="-apple-system"/>
            </a:endParaRPr>
          </a:p>
        </p:txBody>
      </p:sp>
      <p:pic>
        <p:nvPicPr>
          <p:cNvPr id="2" name="图片 1">
            <a:extLst>
              <a:ext uri="{FF2B5EF4-FFF2-40B4-BE49-F238E27FC236}">
                <a16:creationId xmlns:a16="http://schemas.microsoft.com/office/drawing/2014/main" id="{70D252AD-B030-90A6-4F21-EAB60E469F83}"/>
              </a:ext>
            </a:extLst>
          </p:cNvPr>
          <p:cNvPicPr>
            <a:picLocks noChangeAspect="1"/>
          </p:cNvPicPr>
          <p:nvPr/>
        </p:nvPicPr>
        <p:blipFill rotWithShape="1">
          <a:blip r:embed="rId2"/>
          <a:srcRect l="2294" t="7148" b="7470"/>
          <a:stretch>
            <a:fillRect/>
          </a:stretch>
        </p:blipFill>
        <p:spPr>
          <a:xfrm>
            <a:off x="4698075" y="976457"/>
            <a:ext cx="6027187" cy="1909011"/>
          </a:xfrm>
          <a:prstGeom prst="rect">
            <a:avLst/>
          </a:prstGeom>
        </p:spPr>
      </p:pic>
      <p:pic>
        <p:nvPicPr>
          <p:cNvPr id="3" name="图片 2">
            <a:extLst>
              <a:ext uri="{FF2B5EF4-FFF2-40B4-BE49-F238E27FC236}">
                <a16:creationId xmlns:a16="http://schemas.microsoft.com/office/drawing/2014/main" id="{69554FA0-C083-094C-88D3-5CDF891C06A3}"/>
              </a:ext>
            </a:extLst>
          </p:cNvPr>
          <p:cNvPicPr>
            <a:picLocks noChangeAspect="1"/>
          </p:cNvPicPr>
          <p:nvPr/>
        </p:nvPicPr>
        <p:blipFill>
          <a:blip r:embed="rId3"/>
          <a:stretch>
            <a:fillRect/>
          </a:stretch>
        </p:blipFill>
        <p:spPr>
          <a:xfrm>
            <a:off x="344649" y="1069573"/>
            <a:ext cx="3535562" cy="3467570"/>
          </a:xfrm>
          <a:prstGeom prst="rect">
            <a:avLst/>
          </a:prstGeom>
        </p:spPr>
      </p:pic>
      <p:sp>
        <p:nvSpPr>
          <p:cNvPr id="5" name="文本框 15">
            <a:extLst>
              <a:ext uri="{FF2B5EF4-FFF2-40B4-BE49-F238E27FC236}">
                <a16:creationId xmlns:a16="http://schemas.microsoft.com/office/drawing/2014/main" id="{98A6F299-4551-1DB2-910D-49A1E9C3B7D6}"/>
              </a:ext>
            </a:extLst>
          </p:cNvPr>
          <p:cNvSpPr txBox="1"/>
          <p:nvPr/>
        </p:nvSpPr>
        <p:spPr>
          <a:xfrm>
            <a:off x="69653" y="5172812"/>
            <a:ext cx="3806519" cy="106375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indent="-285750">
              <a:lnSpc>
                <a:spcPts val="2600"/>
              </a:lnSpc>
              <a:buFont typeface="Arial" panose="020B0604020202020204" pitchFamily="34" charset="0"/>
              <a:buChar char="•"/>
            </a:pPr>
            <a:r>
              <a:rPr lang="en-US" altLang="zh-CN" dirty="0">
                <a:solidFill>
                  <a:srgbClr val="121212"/>
                </a:solidFill>
                <a:latin typeface="Cambria Math" panose="02040503050406030204" pitchFamily="18" charset="0"/>
                <a:ea typeface="微软雅黑" panose="020B0503020204020204" pitchFamily="34" charset="-122"/>
              </a:rPr>
              <a:t>E</a:t>
            </a:r>
            <a:r>
              <a:rPr lang="zh-CN" altLang="en-US" dirty="0">
                <a:solidFill>
                  <a:srgbClr val="121212"/>
                </a:solidFill>
                <a:latin typeface="Cambria Math" panose="02040503050406030204" pitchFamily="18" charset="0"/>
                <a:ea typeface="微软雅黑" panose="020B0503020204020204" pitchFamily="34" charset="-122"/>
              </a:rPr>
              <a:t>ssential 分区用于满足应用的最大利用率</a:t>
            </a:r>
            <a:endParaRPr lang="en-US" altLang="zh-CN" dirty="0">
              <a:solidFill>
                <a:srgbClr val="121212"/>
              </a:solidFill>
              <a:latin typeface="Cambria Math" panose="02040503050406030204" pitchFamily="18" charset="0"/>
              <a:ea typeface="微软雅黑" panose="020B0503020204020204" pitchFamily="34" charset="-122"/>
            </a:endParaRPr>
          </a:p>
          <a:p>
            <a:pPr lvl="1" indent="-285750">
              <a:lnSpc>
                <a:spcPts val="2600"/>
              </a:lnSpc>
              <a:buFont typeface="Arial" panose="020B0604020202020204" pitchFamily="34" charset="0"/>
              <a:buChar char="•"/>
            </a:pPr>
            <a:r>
              <a:rPr lang="en-US" altLang="zh-CN" dirty="0">
                <a:solidFill>
                  <a:srgbClr val="121212"/>
                </a:solidFill>
                <a:latin typeface="Cambria Math" panose="02040503050406030204" pitchFamily="18" charset="0"/>
                <a:ea typeface="微软雅黑" panose="020B0503020204020204" pitchFamily="34" charset="-122"/>
              </a:rPr>
              <a:t>S</a:t>
            </a:r>
            <a:r>
              <a:rPr lang="zh-CN" altLang="en-US" dirty="0">
                <a:solidFill>
                  <a:srgbClr val="121212"/>
                </a:solidFill>
                <a:latin typeface="Cambria Math" panose="02040503050406030204" pitchFamily="18" charset="0"/>
                <a:ea typeface="微软雅黑" panose="020B0503020204020204" pitchFamily="34" charset="-122"/>
              </a:rPr>
              <a:t>pare 分区的资源用于动态分配</a:t>
            </a:r>
          </a:p>
        </p:txBody>
      </p:sp>
      <p:sp>
        <p:nvSpPr>
          <p:cNvPr id="7" name="文本框 6">
            <a:extLst>
              <a:ext uri="{FF2B5EF4-FFF2-40B4-BE49-F238E27FC236}">
                <a16:creationId xmlns:a16="http://schemas.microsoft.com/office/drawing/2014/main" id="{405F54CC-A151-C03B-4C3D-48A809B393CF}"/>
              </a:ext>
            </a:extLst>
          </p:cNvPr>
          <p:cNvSpPr txBox="1"/>
          <p:nvPr/>
        </p:nvSpPr>
        <p:spPr>
          <a:xfrm>
            <a:off x="4141439" y="2848981"/>
            <a:ext cx="7140457" cy="1063753"/>
          </a:xfrm>
          <a:prstGeom prst="rect">
            <a:avLst/>
          </a:prstGeom>
          <a:noFill/>
        </p:spPr>
        <p:txBody>
          <a:bodyPr wrap="square">
            <a:spAutoFit/>
          </a:bodyPr>
          <a:lstStyle/>
          <a:p>
            <a:pPr lvl="1">
              <a:lnSpc>
                <a:spcPts val="2600"/>
              </a:lnSpc>
            </a:pPr>
            <a:r>
              <a:rPr lang="zh-CN" altLang="en-US" dirty="0">
                <a:solidFill>
                  <a:schemeClr val="accent1">
                    <a:lumMod val="75000"/>
                  </a:schemeClr>
                </a:solidFill>
                <a:latin typeface="Cambria Math" panose="02040503050406030204" pitchFamily="18" charset="0"/>
                <a:ea typeface="微软雅黑" panose="020B0503020204020204" pitchFamily="34" charset="-122"/>
              </a:rPr>
              <a:t>本地：由 </a:t>
            </a:r>
            <a:r>
              <a:rPr lang="en-US" altLang="zh-CN" dirty="0">
                <a:solidFill>
                  <a:schemeClr val="accent1">
                    <a:lumMod val="75000"/>
                  </a:schemeClr>
                </a:solidFill>
                <a:latin typeface="Cambria Math" panose="02040503050406030204" pitchFamily="18" charset="0"/>
                <a:ea typeface="微软雅黑" panose="020B0503020204020204" pitchFamily="34" charset="-122"/>
              </a:rPr>
              <a:t>namespace </a:t>
            </a:r>
            <a:r>
              <a:rPr lang="zh-CN" altLang="en-US" dirty="0">
                <a:solidFill>
                  <a:schemeClr val="accent1">
                    <a:lumMod val="75000"/>
                  </a:schemeClr>
                </a:solidFill>
                <a:latin typeface="Cambria Math" panose="02040503050406030204" pitchFamily="18" charset="0"/>
                <a:ea typeface="微软雅黑" panose="020B0503020204020204" pitchFamily="34" charset="-122"/>
              </a:rPr>
              <a:t>管理空间内 </a:t>
            </a:r>
            <a:r>
              <a:rPr lang="en-US" altLang="zh-CN" dirty="0">
                <a:solidFill>
                  <a:schemeClr val="accent1">
                    <a:lumMod val="75000"/>
                  </a:schemeClr>
                </a:solidFill>
                <a:latin typeface="Cambria Math" panose="02040503050406030204" pitchFamily="18" charset="0"/>
                <a:ea typeface="微软雅黑" panose="020B0503020204020204" pitchFamily="34" charset="-122"/>
              </a:rPr>
              <a:t>active zones </a:t>
            </a:r>
            <a:r>
              <a:rPr lang="zh-CN" altLang="en-US" dirty="0">
                <a:solidFill>
                  <a:schemeClr val="accent1">
                    <a:lumMod val="75000"/>
                  </a:schemeClr>
                </a:solidFill>
                <a:latin typeface="Cambria Math" panose="02040503050406030204" pitchFamily="18" charset="0"/>
                <a:ea typeface="微软雅黑" panose="020B0503020204020204" pitchFamily="34" charset="-122"/>
              </a:rPr>
              <a:t>的平均数量：</a:t>
            </a:r>
            <a:endParaRPr lang="en-US" altLang="zh-CN" dirty="0">
              <a:solidFill>
                <a:schemeClr val="accent1">
                  <a:lumMod val="75000"/>
                </a:schemeClr>
              </a:solidFill>
              <a:latin typeface="Cambria Math" panose="02040503050406030204" pitchFamily="18" charset="0"/>
              <a:ea typeface="微软雅黑" panose="020B0503020204020204" pitchFamily="34" charset="-122"/>
            </a:endParaRPr>
          </a:p>
          <a:p>
            <a:pPr lvl="1">
              <a:lnSpc>
                <a:spcPts val="2600"/>
              </a:lnSpc>
            </a:pPr>
            <a:r>
              <a:rPr lang="zh-CN" altLang="en-US" dirty="0">
                <a:solidFill>
                  <a:srgbClr val="121212"/>
                </a:solidFill>
                <a:latin typeface="Cambria Math" panose="02040503050406030204" pitchFamily="18" charset="0"/>
                <a:ea typeface="微软雅黑" panose="020B0503020204020204" pitchFamily="34" charset="-122"/>
              </a:rPr>
              <a:t>当 </a:t>
            </a:r>
            <a:r>
              <a:rPr lang="en-US" altLang="zh-CN" dirty="0">
                <a:solidFill>
                  <a:srgbClr val="121212"/>
                </a:solidFill>
                <a:latin typeface="Cambria Math" panose="02040503050406030204" pitchFamily="18" charset="0"/>
                <a:ea typeface="微软雅黑" panose="020B0503020204020204" pitchFamily="34" charset="-122"/>
              </a:rPr>
              <a:t>NS </a:t>
            </a:r>
            <a:r>
              <a:rPr lang="zh-CN" altLang="en-US" dirty="0">
                <a:solidFill>
                  <a:srgbClr val="121212"/>
                </a:solidFill>
                <a:latin typeface="Cambria Math" panose="02040503050406030204" pitchFamily="18" charset="0"/>
                <a:ea typeface="微软雅黑" panose="020B0503020204020204" pitchFamily="34" charset="-122"/>
              </a:rPr>
              <a:t>内有可用 spares 时，添加 spares 扩大 stripe 宽度提供给需要的应用，将被扩大的 stripe 称为 overdrive zone</a:t>
            </a:r>
          </a:p>
        </p:txBody>
      </p:sp>
      <p:pic>
        <p:nvPicPr>
          <p:cNvPr id="9" name="图片 8">
            <a:extLst>
              <a:ext uri="{FF2B5EF4-FFF2-40B4-BE49-F238E27FC236}">
                <a16:creationId xmlns:a16="http://schemas.microsoft.com/office/drawing/2014/main" id="{805359AE-95B1-F17B-9CAA-30D76946E281}"/>
              </a:ext>
            </a:extLst>
          </p:cNvPr>
          <p:cNvPicPr>
            <a:picLocks noChangeAspect="1"/>
          </p:cNvPicPr>
          <p:nvPr/>
        </p:nvPicPr>
        <p:blipFill>
          <a:blip r:embed="rId4"/>
          <a:stretch>
            <a:fillRect/>
          </a:stretch>
        </p:blipFill>
        <p:spPr>
          <a:xfrm>
            <a:off x="4489498" y="3853149"/>
            <a:ext cx="5546968" cy="2018191"/>
          </a:xfrm>
          <a:prstGeom prst="rect">
            <a:avLst/>
          </a:prstGeom>
        </p:spPr>
      </p:pic>
      <p:sp>
        <p:nvSpPr>
          <p:cNvPr id="12" name="文本框 11">
            <a:extLst>
              <a:ext uri="{FF2B5EF4-FFF2-40B4-BE49-F238E27FC236}">
                <a16:creationId xmlns:a16="http://schemas.microsoft.com/office/drawing/2014/main" id="{81C15FD2-0F83-D0B1-3CA6-341D39ABF3DA}"/>
              </a:ext>
            </a:extLst>
          </p:cNvPr>
          <p:cNvSpPr txBox="1"/>
          <p:nvPr/>
        </p:nvSpPr>
        <p:spPr>
          <a:xfrm>
            <a:off x="4141439" y="5704688"/>
            <a:ext cx="7615989" cy="1063753"/>
          </a:xfrm>
          <a:prstGeom prst="rect">
            <a:avLst/>
          </a:prstGeom>
          <a:noFill/>
        </p:spPr>
        <p:txBody>
          <a:bodyPr wrap="square">
            <a:spAutoFit/>
          </a:bodyPr>
          <a:lstStyle/>
          <a:p>
            <a:pPr lvl="1">
              <a:lnSpc>
                <a:spcPts val="2600"/>
              </a:lnSpc>
            </a:pPr>
            <a:r>
              <a:rPr lang="zh-CN" altLang="en-US" dirty="0">
                <a:solidFill>
                  <a:schemeClr val="accent1">
                    <a:lumMod val="75000"/>
                  </a:schemeClr>
                </a:solidFill>
                <a:latin typeface="Cambria Math" panose="02040503050406030204" pitchFamily="18" charset="0"/>
                <a:ea typeface="微软雅黑" panose="020B0503020204020204" pitchFamily="34" charset="-122"/>
              </a:rPr>
              <a:t>全局：由集中式 zone 仲裁器管理不同 namespace 的利用率：</a:t>
            </a:r>
          </a:p>
          <a:p>
            <a:pPr lvl="1">
              <a:lnSpc>
                <a:spcPts val="2600"/>
              </a:lnSpc>
            </a:pPr>
            <a:r>
              <a:rPr lang="zh-CN" altLang="en-US" dirty="0">
                <a:solidFill>
                  <a:srgbClr val="121212"/>
                </a:solidFill>
                <a:latin typeface="Cambria Math" panose="02040503050406030204" pitchFamily="18" charset="0"/>
                <a:ea typeface="微软雅黑" panose="020B0503020204020204" pitchFamily="34" charset="-122"/>
              </a:rPr>
              <a:t>一个 namespace 内没有写行为的标记为 “inactive”，将 “inactive” NS 不用的 spares 分配给其他 NS-es</a:t>
            </a:r>
          </a:p>
        </p:txBody>
      </p:sp>
    </p:spTree>
    <p:extLst>
      <p:ext uri="{BB962C8B-B14F-4D97-AF65-F5344CB8AC3E}">
        <p14:creationId xmlns:p14="http://schemas.microsoft.com/office/powerpoint/2010/main" val="36292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1BD32326-A6E3-9433-41D0-BB6F9F3BBE01}"/>
              </a:ext>
            </a:extLst>
          </p:cNvPr>
          <p:cNvSpPr txBox="1"/>
          <p:nvPr/>
        </p:nvSpPr>
        <p:spPr>
          <a:xfrm>
            <a:off x="3131086" y="401885"/>
            <a:ext cx="5929828" cy="584775"/>
          </a:xfrm>
          <a:prstGeom prst="rect">
            <a:avLst/>
          </a:prstGeom>
          <a:noFill/>
        </p:spPr>
        <p:txBody>
          <a:bodyPr wrap="none" rtlCol="0">
            <a:spAutoFit/>
          </a:bodyPr>
          <a:lstStyle/>
          <a:p>
            <a:r>
              <a:rPr lang="zh-CN" altLang="en-US" sz="3200" b="1" dirty="0">
                <a:solidFill>
                  <a:srgbClr val="191B1F"/>
                </a:solidFill>
                <a:effectLst/>
                <a:latin typeface="-apple-system"/>
              </a:rPr>
              <a:t>阻塞感知的分区读写请求调度器</a:t>
            </a:r>
            <a:endParaRPr lang="en-US" altLang="zh-CN" sz="3200" b="1" dirty="0">
              <a:solidFill>
                <a:srgbClr val="191B1F"/>
              </a:solidFill>
              <a:latin typeface="-apple-system"/>
            </a:endParaRPr>
          </a:p>
        </p:txBody>
      </p:sp>
      <p:pic>
        <p:nvPicPr>
          <p:cNvPr id="4" name="图片 3">
            <a:extLst>
              <a:ext uri="{FF2B5EF4-FFF2-40B4-BE49-F238E27FC236}">
                <a16:creationId xmlns:a16="http://schemas.microsoft.com/office/drawing/2014/main" id="{C9B9F93F-4DDD-871F-33B5-CCFFC48EB3DA}"/>
              </a:ext>
            </a:extLst>
          </p:cNvPr>
          <p:cNvPicPr>
            <a:picLocks noChangeAspect="1"/>
          </p:cNvPicPr>
          <p:nvPr/>
        </p:nvPicPr>
        <p:blipFill>
          <a:blip r:embed="rId2"/>
          <a:stretch>
            <a:fillRect/>
          </a:stretch>
        </p:blipFill>
        <p:spPr>
          <a:xfrm>
            <a:off x="499522" y="1212929"/>
            <a:ext cx="5263128" cy="3950880"/>
          </a:xfrm>
          <a:prstGeom prst="rect">
            <a:avLst/>
          </a:prstGeom>
        </p:spPr>
      </p:pic>
      <p:pic>
        <p:nvPicPr>
          <p:cNvPr id="6" name="图片 5">
            <a:extLst>
              <a:ext uri="{FF2B5EF4-FFF2-40B4-BE49-F238E27FC236}">
                <a16:creationId xmlns:a16="http://schemas.microsoft.com/office/drawing/2014/main" id="{518D78CA-794C-CEB5-33E7-87E59D1E24E8}"/>
              </a:ext>
            </a:extLst>
          </p:cNvPr>
          <p:cNvPicPr>
            <a:picLocks noChangeAspect="1"/>
          </p:cNvPicPr>
          <p:nvPr/>
        </p:nvPicPr>
        <p:blipFill>
          <a:blip r:embed="rId3"/>
          <a:stretch>
            <a:fillRect/>
          </a:stretch>
        </p:blipFill>
        <p:spPr>
          <a:xfrm>
            <a:off x="6096000" y="1459532"/>
            <a:ext cx="5855367" cy="3704277"/>
          </a:xfrm>
          <a:prstGeom prst="rect">
            <a:avLst/>
          </a:prstGeom>
        </p:spPr>
      </p:pic>
      <p:sp>
        <p:nvSpPr>
          <p:cNvPr id="10" name="文本框 19">
            <a:extLst>
              <a:ext uri="{FF2B5EF4-FFF2-40B4-BE49-F238E27FC236}">
                <a16:creationId xmlns:a16="http://schemas.microsoft.com/office/drawing/2014/main" id="{F5A8172D-8F67-5CE9-45A2-BC6AE1A71ADC}"/>
              </a:ext>
            </a:extLst>
          </p:cNvPr>
          <p:cNvSpPr txBox="1"/>
          <p:nvPr/>
        </p:nvSpPr>
        <p:spPr>
          <a:xfrm>
            <a:off x="1194660" y="5243023"/>
            <a:ext cx="4567990" cy="92333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accent1">
                    <a:lumMod val="75000"/>
                  </a:schemeClr>
                </a:solidFill>
                <a:latin typeface="Cambria Math" panose="02040503050406030204" pitchFamily="18" charset="0"/>
                <a:ea typeface="微软雅黑" panose="020B0503020204020204" pitchFamily="34" charset="-122"/>
              </a:rPr>
              <a:t>控制 </a:t>
            </a:r>
            <a:r>
              <a:rPr lang="en-US" altLang="zh-CN" dirty="0">
                <a:solidFill>
                  <a:schemeClr val="accent1">
                    <a:lumMod val="75000"/>
                  </a:schemeClr>
                </a:solidFill>
                <a:latin typeface="Cambria Math" panose="02040503050406030204" pitchFamily="18" charset="0"/>
                <a:ea typeface="微软雅黑" panose="020B0503020204020204" pitchFamily="34" charset="-122"/>
              </a:rPr>
              <a:t>Zone </a:t>
            </a:r>
            <a:r>
              <a:rPr lang="zh-CN" altLang="en-US" dirty="0">
                <a:solidFill>
                  <a:schemeClr val="accent1">
                    <a:lumMod val="75000"/>
                  </a:schemeClr>
                </a:solidFill>
                <a:latin typeface="Cambria Math" panose="02040503050406030204" pitchFamily="18" charset="0"/>
                <a:ea typeface="微软雅黑" panose="020B0503020204020204" pitchFamily="34" charset="-122"/>
              </a:rPr>
              <a:t>读延迟：</a:t>
            </a:r>
            <a:r>
              <a:rPr lang="zh-CN" altLang="en-US" dirty="0">
                <a:solidFill>
                  <a:srgbClr val="121212"/>
                </a:solidFill>
                <a:latin typeface="Cambria Math" panose="02040503050406030204" pitchFamily="18" charset="0"/>
                <a:ea typeface="微软雅黑" panose="020B0503020204020204" pitchFamily="34" charset="-122"/>
              </a:rPr>
              <a:t>delay-based CC 用于 per-zone read scheduling，通过设定 CC 最大的延迟阈值，从而控制 </a:t>
            </a:r>
            <a:r>
              <a:rPr lang="en-US" altLang="zh-CN" dirty="0">
                <a:solidFill>
                  <a:srgbClr val="121212"/>
                </a:solidFill>
                <a:latin typeface="Cambria Math" panose="02040503050406030204" pitchFamily="18" charset="0"/>
                <a:ea typeface="微软雅黑" panose="020B0503020204020204" pitchFamily="34" charset="-122"/>
              </a:rPr>
              <a:t>per-zone </a:t>
            </a:r>
            <a:r>
              <a:rPr lang="zh-CN" altLang="en-US" dirty="0">
                <a:solidFill>
                  <a:srgbClr val="121212"/>
                </a:solidFill>
                <a:latin typeface="Cambria Math" panose="02040503050406030204" pitchFamily="18" charset="0"/>
                <a:ea typeface="微软雅黑" panose="020B0503020204020204" pitchFamily="34" charset="-122"/>
              </a:rPr>
              <a:t>读延迟</a:t>
            </a:r>
          </a:p>
        </p:txBody>
      </p:sp>
      <p:sp>
        <p:nvSpPr>
          <p:cNvPr id="11" name="文本框 21">
            <a:extLst>
              <a:ext uri="{FF2B5EF4-FFF2-40B4-BE49-F238E27FC236}">
                <a16:creationId xmlns:a16="http://schemas.microsoft.com/office/drawing/2014/main" id="{BD7F9B7C-1863-B4A2-AA04-BE422AA579CF}"/>
              </a:ext>
            </a:extLst>
          </p:cNvPr>
          <p:cNvSpPr txBox="1"/>
          <p:nvPr/>
        </p:nvSpPr>
        <p:spPr>
          <a:xfrm>
            <a:off x="6522925" y="5243023"/>
            <a:ext cx="5137394" cy="92333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accent1">
                    <a:lumMod val="75000"/>
                  </a:schemeClr>
                </a:solidFill>
                <a:latin typeface="Cambria Math" panose="02040503050406030204" pitchFamily="18" charset="0"/>
                <a:ea typeface="微软雅黑" panose="020B0503020204020204" pitchFamily="34" charset="-122"/>
              </a:rPr>
              <a:t>解决写拥塞：</a:t>
            </a:r>
            <a:r>
              <a:rPr lang="zh-CN" altLang="en-US" dirty="0">
                <a:solidFill>
                  <a:srgbClr val="121212"/>
                </a:solidFill>
                <a:latin typeface="Cambria Math" panose="02040503050406030204" pitchFamily="18" charset="0"/>
                <a:ea typeface="微软雅黑" panose="020B0503020204020204" pitchFamily="34" charset="-122"/>
              </a:rPr>
              <a:t>为确保资源分配公平，缓解 </a:t>
            </a:r>
            <a:r>
              <a:rPr lang="en-US" altLang="zh-CN" dirty="0">
                <a:solidFill>
                  <a:srgbClr val="121212"/>
                </a:solidFill>
                <a:latin typeface="Cambria Math" panose="02040503050406030204" pitchFamily="18" charset="0"/>
                <a:ea typeface="微软雅黑" panose="020B0503020204020204" pitchFamily="34" charset="-122"/>
              </a:rPr>
              <a:t>shared buffer </a:t>
            </a:r>
            <a:r>
              <a:rPr lang="zh-CN" altLang="en-US" dirty="0">
                <a:solidFill>
                  <a:srgbClr val="121212"/>
                </a:solidFill>
                <a:latin typeface="Cambria Math" panose="02040503050406030204" pitchFamily="18" charset="0"/>
                <a:ea typeface="微软雅黑" panose="020B0503020204020204" pitchFamily="34" charset="-122"/>
              </a:rPr>
              <a:t>的写拥塞，eZNS 根据平均写延迟决定 </a:t>
            </a:r>
            <a:r>
              <a:rPr lang="en-US" altLang="zh-CN" dirty="0">
                <a:solidFill>
                  <a:srgbClr val="121212"/>
                </a:solidFill>
                <a:latin typeface="Cambria Math" panose="02040503050406030204" pitchFamily="18" charset="0"/>
                <a:ea typeface="微软雅黑" panose="020B0503020204020204" pitchFamily="34" charset="-122"/>
              </a:rPr>
              <a:t>zone </a:t>
            </a:r>
            <a:r>
              <a:rPr lang="zh-CN" altLang="en-US" dirty="0">
                <a:solidFill>
                  <a:srgbClr val="121212"/>
                </a:solidFill>
                <a:latin typeface="Cambria Math" panose="02040503050406030204" pitchFamily="18" charset="0"/>
                <a:ea typeface="微软雅黑" panose="020B0503020204020204" pitchFamily="34" charset="-122"/>
              </a:rPr>
              <a:t>的统一准入率</a:t>
            </a:r>
          </a:p>
        </p:txBody>
      </p:sp>
    </p:spTree>
    <p:extLst>
      <p:ext uri="{BB962C8B-B14F-4D97-AF65-F5344CB8AC3E}">
        <p14:creationId xmlns:p14="http://schemas.microsoft.com/office/powerpoint/2010/main" val="1599133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01AE57-0043-0EB8-94A2-61FCD609E27F}"/>
              </a:ext>
            </a:extLst>
          </p:cNvPr>
          <p:cNvPicPr>
            <a:picLocks noChangeAspect="1"/>
          </p:cNvPicPr>
          <p:nvPr/>
        </p:nvPicPr>
        <p:blipFill>
          <a:blip r:embed="rId2"/>
          <a:stretch>
            <a:fillRect/>
          </a:stretch>
        </p:blipFill>
        <p:spPr>
          <a:xfrm>
            <a:off x="3578095" y="1273064"/>
            <a:ext cx="5035809" cy="4311872"/>
          </a:xfrm>
          <a:prstGeom prst="rect">
            <a:avLst/>
          </a:prstGeom>
        </p:spPr>
      </p:pic>
      <p:sp>
        <p:nvSpPr>
          <p:cNvPr id="7" name="文本框 6">
            <a:extLst>
              <a:ext uri="{FF2B5EF4-FFF2-40B4-BE49-F238E27FC236}">
                <a16:creationId xmlns:a16="http://schemas.microsoft.com/office/drawing/2014/main" id="{C6FF3BA9-BEA8-FB8C-4533-03F8165FD6DA}"/>
              </a:ext>
            </a:extLst>
          </p:cNvPr>
          <p:cNvSpPr txBox="1"/>
          <p:nvPr/>
        </p:nvSpPr>
        <p:spPr>
          <a:xfrm>
            <a:off x="3131086" y="408760"/>
            <a:ext cx="5929828" cy="584775"/>
          </a:xfrm>
          <a:prstGeom prst="rect">
            <a:avLst/>
          </a:prstGeom>
          <a:noFill/>
        </p:spPr>
        <p:txBody>
          <a:bodyPr wrap="none" rtlCol="0">
            <a:spAutoFit/>
          </a:bodyPr>
          <a:lstStyle/>
          <a:p>
            <a:r>
              <a:rPr lang="zh-CN" altLang="en-US" sz="3200" b="1" dirty="0">
                <a:solidFill>
                  <a:srgbClr val="191B1F"/>
                </a:solidFill>
                <a:effectLst/>
                <a:latin typeface="-apple-system"/>
              </a:rPr>
              <a:t>阻塞感知的分区读写请求调度器</a:t>
            </a:r>
            <a:endParaRPr lang="en-US" altLang="zh-CN" sz="3200" b="1" dirty="0">
              <a:solidFill>
                <a:srgbClr val="191B1F"/>
              </a:solidFill>
              <a:latin typeface="-apple-system"/>
            </a:endParaRPr>
          </a:p>
        </p:txBody>
      </p:sp>
    </p:spTree>
    <p:extLst>
      <p:ext uri="{BB962C8B-B14F-4D97-AF65-F5344CB8AC3E}">
        <p14:creationId xmlns:p14="http://schemas.microsoft.com/office/powerpoint/2010/main" val="166418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50AAAE-0720-49A4-462F-1F603996782A}"/>
              </a:ext>
            </a:extLst>
          </p:cNvPr>
          <p:cNvSpPr txBox="1"/>
          <p:nvPr/>
        </p:nvSpPr>
        <p:spPr>
          <a:xfrm>
            <a:off x="5112205" y="525638"/>
            <a:ext cx="1967590" cy="584775"/>
          </a:xfrm>
          <a:prstGeom prst="rect">
            <a:avLst/>
          </a:prstGeom>
          <a:noFill/>
        </p:spPr>
        <p:txBody>
          <a:bodyPr wrap="none" rtlCol="0">
            <a:spAutoFit/>
          </a:bodyPr>
          <a:lstStyle/>
          <a:p>
            <a:r>
              <a:rPr lang="en-US" altLang="zh-CN" sz="3200" b="1" dirty="0">
                <a:solidFill>
                  <a:srgbClr val="191B1F"/>
                </a:solidFill>
                <a:effectLst/>
                <a:latin typeface="-apple-system"/>
              </a:rPr>
              <a:t>Evaluation</a:t>
            </a:r>
            <a:endParaRPr lang="en-US" altLang="zh-CN" sz="3200" b="1" dirty="0">
              <a:solidFill>
                <a:srgbClr val="191B1F"/>
              </a:solidFill>
              <a:latin typeface="-apple-system"/>
            </a:endParaRPr>
          </a:p>
        </p:txBody>
      </p:sp>
      <p:pic>
        <p:nvPicPr>
          <p:cNvPr id="10" name="图片 9">
            <a:extLst>
              <a:ext uri="{FF2B5EF4-FFF2-40B4-BE49-F238E27FC236}">
                <a16:creationId xmlns:a16="http://schemas.microsoft.com/office/drawing/2014/main" id="{D6B752C9-B0AD-8C53-7452-CD2B3A66541C}"/>
              </a:ext>
            </a:extLst>
          </p:cNvPr>
          <p:cNvPicPr>
            <a:picLocks noChangeAspect="1"/>
          </p:cNvPicPr>
          <p:nvPr/>
        </p:nvPicPr>
        <p:blipFill>
          <a:blip r:embed="rId2"/>
          <a:stretch>
            <a:fillRect/>
          </a:stretch>
        </p:blipFill>
        <p:spPr>
          <a:xfrm>
            <a:off x="2703377" y="1216561"/>
            <a:ext cx="6775798" cy="2362321"/>
          </a:xfrm>
          <a:prstGeom prst="rect">
            <a:avLst/>
          </a:prstGeom>
        </p:spPr>
      </p:pic>
      <p:pic>
        <p:nvPicPr>
          <p:cNvPr id="12" name="图片 11">
            <a:extLst>
              <a:ext uri="{FF2B5EF4-FFF2-40B4-BE49-F238E27FC236}">
                <a16:creationId xmlns:a16="http://schemas.microsoft.com/office/drawing/2014/main" id="{0D5F7F89-3E79-AC18-CBD6-2C37D64B468E}"/>
              </a:ext>
            </a:extLst>
          </p:cNvPr>
          <p:cNvPicPr>
            <a:picLocks noChangeAspect="1"/>
          </p:cNvPicPr>
          <p:nvPr/>
        </p:nvPicPr>
        <p:blipFill>
          <a:blip r:embed="rId3"/>
          <a:stretch>
            <a:fillRect/>
          </a:stretch>
        </p:blipFill>
        <p:spPr>
          <a:xfrm>
            <a:off x="2735128" y="3685030"/>
            <a:ext cx="6712295" cy="2584583"/>
          </a:xfrm>
          <a:prstGeom prst="rect">
            <a:avLst/>
          </a:prstGeom>
        </p:spPr>
      </p:pic>
    </p:spTree>
    <p:extLst>
      <p:ext uri="{BB962C8B-B14F-4D97-AF65-F5344CB8AC3E}">
        <p14:creationId xmlns:p14="http://schemas.microsoft.com/office/powerpoint/2010/main" val="919920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A50AAAE-0720-49A4-462F-1F603996782A}"/>
              </a:ext>
            </a:extLst>
          </p:cNvPr>
          <p:cNvSpPr txBox="1"/>
          <p:nvPr/>
        </p:nvSpPr>
        <p:spPr>
          <a:xfrm>
            <a:off x="5112205" y="525638"/>
            <a:ext cx="1967590" cy="584775"/>
          </a:xfrm>
          <a:prstGeom prst="rect">
            <a:avLst/>
          </a:prstGeom>
          <a:noFill/>
        </p:spPr>
        <p:txBody>
          <a:bodyPr wrap="none" rtlCol="0">
            <a:spAutoFit/>
          </a:bodyPr>
          <a:lstStyle/>
          <a:p>
            <a:r>
              <a:rPr lang="en-US" altLang="zh-CN" sz="3200" b="1" dirty="0">
                <a:solidFill>
                  <a:srgbClr val="191B1F"/>
                </a:solidFill>
                <a:effectLst/>
                <a:latin typeface="-apple-system"/>
              </a:rPr>
              <a:t>Evaluation</a:t>
            </a:r>
            <a:endParaRPr lang="en-US" altLang="zh-CN" sz="3200" b="1" dirty="0">
              <a:solidFill>
                <a:srgbClr val="191B1F"/>
              </a:solidFill>
              <a:latin typeface="-apple-system"/>
            </a:endParaRPr>
          </a:p>
        </p:txBody>
      </p:sp>
      <p:pic>
        <p:nvPicPr>
          <p:cNvPr id="4" name="图片 3">
            <a:extLst>
              <a:ext uri="{FF2B5EF4-FFF2-40B4-BE49-F238E27FC236}">
                <a16:creationId xmlns:a16="http://schemas.microsoft.com/office/drawing/2014/main" id="{F5E1CAAE-8B31-3662-B259-219948954D49}"/>
              </a:ext>
            </a:extLst>
          </p:cNvPr>
          <p:cNvPicPr>
            <a:picLocks noChangeAspect="1"/>
          </p:cNvPicPr>
          <p:nvPr/>
        </p:nvPicPr>
        <p:blipFill>
          <a:blip r:embed="rId2"/>
          <a:stretch>
            <a:fillRect/>
          </a:stretch>
        </p:blipFill>
        <p:spPr>
          <a:xfrm>
            <a:off x="2692225" y="2149409"/>
            <a:ext cx="6807550" cy="2559182"/>
          </a:xfrm>
          <a:prstGeom prst="rect">
            <a:avLst/>
          </a:prstGeom>
        </p:spPr>
      </p:pic>
    </p:spTree>
    <p:extLst>
      <p:ext uri="{BB962C8B-B14F-4D97-AF65-F5344CB8AC3E}">
        <p14:creationId xmlns:p14="http://schemas.microsoft.com/office/powerpoint/2010/main" val="284838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E6ECA70B-3677-B224-655C-7ABC70D045B8}"/>
              </a:ext>
            </a:extLst>
          </p:cNvPr>
          <p:cNvPicPr>
            <a:picLocks noChangeAspect="1"/>
          </p:cNvPicPr>
          <p:nvPr/>
        </p:nvPicPr>
        <p:blipFill>
          <a:blip r:embed="rId2"/>
          <a:stretch>
            <a:fillRect/>
          </a:stretch>
        </p:blipFill>
        <p:spPr>
          <a:xfrm>
            <a:off x="1843834" y="1777179"/>
            <a:ext cx="8490386" cy="4254719"/>
          </a:xfrm>
          <a:prstGeom prst="rect">
            <a:avLst/>
          </a:prstGeom>
        </p:spPr>
      </p:pic>
      <p:sp>
        <p:nvSpPr>
          <p:cNvPr id="8" name="文本框 7">
            <a:extLst>
              <a:ext uri="{FF2B5EF4-FFF2-40B4-BE49-F238E27FC236}">
                <a16:creationId xmlns:a16="http://schemas.microsoft.com/office/drawing/2014/main" id="{518C863E-10E0-AD13-D7CE-C7C5A26DB447}"/>
              </a:ext>
            </a:extLst>
          </p:cNvPr>
          <p:cNvSpPr txBox="1"/>
          <p:nvPr/>
        </p:nvSpPr>
        <p:spPr>
          <a:xfrm>
            <a:off x="3767478" y="453740"/>
            <a:ext cx="4657044" cy="1323439"/>
          </a:xfrm>
          <a:prstGeom prst="rect">
            <a:avLst/>
          </a:prstGeom>
          <a:noFill/>
        </p:spPr>
        <p:txBody>
          <a:bodyPr wrap="none" rtlCol="0">
            <a:spAutoFit/>
          </a:bodyPr>
          <a:lstStyle/>
          <a:p>
            <a:r>
              <a:rPr lang="zh-CN" altLang="en-US" sz="4000" b="1" dirty="0"/>
              <a:t>机械硬盘与</a:t>
            </a:r>
            <a:r>
              <a:rPr lang="en-US" altLang="zh-CN" sz="4000" b="1" dirty="0"/>
              <a:t>SSD</a:t>
            </a:r>
            <a:r>
              <a:rPr lang="zh-CN" altLang="en-US" sz="4000" b="1" dirty="0"/>
              <a:t>对比</a:t>
            </a:r>
          </a:p>
          <a:p>
            <a:endParaRPr lang="en-US" altLang="zh-CN" sz="4000" b="1" dirty="0"/>
          </a:p>
        </p:txBody>
      </p:sp>
    </p:spTree>
    <p:extLst>
      <p:ext uri="{BB962C8B-B14F-4D97-AF65-F5344CB8AC3E}">
        <p14:creationId xmlns:p14="http://schemas.microsoft.com/office/powerpoint/2010/main" val="235484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54CF6A-F425-8F40-3760-BA90194A5996}"/>
              </a:ext>
            </a:extLst>
          </p:cNvPr>
          <p:cNvSpPr txBox="1"/>
          <p:nvPr/>
        </p:nvSpPr>
        <p:spPr>
          <a:xfrm>
            <a:off x="313648" y="745067"/>
            <a:ext cx="11880175" cy="2677656"/>
          </a:xfrm>
          <a:prstGeom prst="rect">
            <a:avLst/>
          </a:prstGeom>
          <a:noFill/>
        </p:spPr>
        <p:txBody>
          <a:bodyPr wrap="none" rtlCol="0">
            <a:spAutoFit/>
          </a:bodyPr>
          <a:lstStyle/>
          <a:p>
            <a:r>
              <a:rPr lang="en-US" altLang="zh-CN" sz="2400" dirty="0"/>
              <a:t>SSD</a:t>
            </a:r>
            <a:r>
              <a:rPr lang="zh-CN" altLang="en-US" sz="2400" dirty="0"/>
              <a:t>分类：</a:t>
            </a:r>
            <a:endParaRPr lang="en-US" altLang="zh-CN" sz="2400" dirty="0"/>
          </a:p>
          <a:p>
            <a:r>
              <a:rPr lang="en-US" altLang="zh-CN" sz="2400" dirty="0"/>
              <a:t>1</a:t>
            </a:r>
            <a:r>
              <a:rPr lang="zh-CN" altLang="en-US" sz="2400" dirty="0"/>
              <a:t>）物理接口形式：</a:t>
            </a:r>
            <a:r>
              <a:rPr lang="en-US" altLang="zh-CN" sz="2400" b="0" i="0" dirty="0">
                <a:solidFill>
                  <a:srgbClr val="191B1F"/>
                </a:solidFill>
                <a:effectLst/>
                <a:latin typeface="-apple-system"/>
              </a:rPr>
              <a:t>M.2 , U.2 , AIC, NGFF </a:t>
            </a:r>
            <a:r>
              <a:rPr lang="zh-CN" altLang="en-US" sz="2400" b="0" i="0" dirty="0">
                <a:solidFill>
                  <a:srgbClr val="191B1F"/>
                </a:solidFill>
                <a:effectLst/>
                <a:latin typeface="-apple-system"/>
              </a:rPr>
              <a:t>。</a:t>
            </a:r>
            <a:endParaRPr lang="en-US" altLang="zh-CN" sz="2400" dirty="0"/>
          </a:p>
          <a:p>
            <a:r>
              <a:rPr lang="en-US" altLang="zh-CN" sz="2400" dirty="0"/>
              <a:t>2</a:t>
            </a:r>
            <a:r>
              <a:rPr lang="zh-CN" altLang="en-US" sz="2400" dirty="0"/>
              <a:t>）高速信号协议：</a:t>
            </a:r>
            <a:r>
              <a:rPr lang="en-US" altLang="zh-CN" sz="2400" b="0" i="0" dirty="0">
                <a:solidFill>
                  <a:srgbClr val="191B1F"/>
                </a:solidFill>
                <a:effectLst/>
                <a:latin typeface="-apple-system"/>
              </a:rPr>
              <a:t>SAS</a:t>
            </a:r>
            <a:r>
              <a:rPr lang="zh-CN" altLang="en-US" sz="2400" b="0" i="0" dirty="0">
                <a:solidFill>
                  <a:srgbClr val="191B1F"/>
                </a:solidFill>
                <a:effectLst/>
                <a:latin typeface="-apple-system"/>
              </a:rPr>
              <a:t>，</a:t>
            </a:r>
            <a:r>
              <a:rPr lang="en-US" altLang="zh-CN" sz="2400" b="0" i="0" dirty="0">
                <a:solidFill>
                  <a:srgbClr val="191B1F"/>
                </a:solidFill>
                <a:effectLst/>
                <a:latin typeface="-apple-system"/>
              </a:rPr>
              <a:t>SATA</a:t>
            </a:r>
            <a:r>
              <a:rPr lang="zh-CN" altLang="en-US" sz="2400" b="0" i="0" dirty="0">
                <a:solidFill>
                  <a:srgbClr val="191B1F"/>
                </a:solidFill>
                <a:effectLst/>
                <a:latin typeface="-apple-system"/>
              </a:rPr>
              <a:t>，</a:t>
            </a:r>
            <a:r>
              <a:rPr lang="en-US" altLang="zh-CN" sz="2400" b="0" i="0" dirty="0">
                <a:solidFill>
                  <a:srgbClr val="191B1F"/>
                </a:solidFill>
                <a:effectLst/>
                <a:latin typeface="-apple-system"/>
              </a:rPr>
              <a:t>PCIe </a:t>
            </a:r>
            <a:r>
              <a:rPr lang="zh-CN" altLang="en-US" sz="2400" dirty="0">
                <a:solidFill>
                  <a:srgbClr val="191B1F"/>
                </a:solidFill>
                <a:latin typeface="-apple-system"/>
              </a:rPr>
              <a:t>在</a:t>
            </a:r>
            <a:r>
              <a:rPr lang="zh-CN" altLang="en-US" sz="2400" b="0" i="0" dirty="0">
                <a:solidFill>
                  <a:srgbClr val="191B1F"/>
                </a:solidFill>
                <a:effectLst/>
                <a:latin typeface="-apple-system"/>
              </a:rPr>
              <a:t>同一个层面上，模拟串行高速接口。</a:t>
            </a:r>
            <a:endParaRPr lang="en-US" altLang="zh-CN" sz="2400" dirty="0"/>
          </a:p>
          <a:p>
            <a:r>
              <a:rPr lang="en-US" altLang="zh-CN" sz="2400" dirty="0"/>
              <a:t>3</a:t>
            </a:r>
            <a:r>
              <a:rPr lang="zh-CN" altLang="en-US" sz="2400" dirty="0"/>
              <a:t>）传输层协议：</a:t>
            </a:r>
            <a:r>
              <a:rPr lang="en-US" altLang="zh-CN" sz="2400" b="0" i="0" dirty="0">
                <a:solidFill>
                  <a:srgbClr val="191B1F"/>
                </a:solidFill>
                <a:effectLst/>
                <a:latin typeface="-apple-system"/>
              </a:rPr>
              <a:t>SCSI</a:t>
            </a:r>
            <a:r>
              <a:rPr lang="zh-CN" altLang="en-US" sz="2400" b="0" i="0" dirty="0">
                <a:solidFill>
                  <a:srgbClr val="191B1F"/>
                </a:solidFill>
                <a:effectLst/>
                <a:latin typeface="-apple-system"/>
              </a:rPr>
              <a:t>，</a:t>
            </a:r>
            <a:r>
              <a:rPr lang="en-US" altLang="zh-CN" sz="2400" b="0" i="0" dirty="0">
                <a:solidFill>
                  <a:srgbClr val="191B1F"/>
                </a:solidFill>
                <a:effectLst/>
                <a:latin typeface="-apple-system"/>
              </a:rPr>
              <a:t>AHCI</a:t>
            </a:r>
            <a:r>
              <a:rPr lang="zh-CN" altLang="en-US" sz="2400" b="0" i="0" dirty="0">
                <a:solidFill>
                  <a:srgbClr val="191B1F"/>
                </a:solidFill>
                <a:effectLst/>
                <a:latin typeface="-apple-system"/>
              </a:rPr>
              <a:t>，</a:t>
            </a:r>
            <a:r>
              <a:rPr lang="en-US" altLang="zh-CN" sz="2400" b="0" i="0" dirty="0" err="1">
                <a:solidFill>
                  <a:srgbClr val="191B1F"/>
                </a:solidFill>
                <a:effectLst/>
                <a:latin typeface="-apple-system"/>
              </a:rPr>
              <a:t>NVMe</a:t>
            </a:r>
            <a:r>
              <a:rPr lang="en-US" altLang="zh-CN" sz="2400" b="0" i="0" dirty="0">
                <a:solidFill>
                  <a:srgbClr val="191B1F"/>
                </a:solidFill>
                <a:effectLst/>
                <a:latin typeface="-apple-system"/>
              </a:rPr>
              <a:t> </a:t>
            </a:r>
            <a:r>
              <a:rPr lang="zh-CN" altLang="en-US" sz="2400" b="0" i="0" dirty="0">
                <a:solidFill>
                  <a:srgbClr val="191B1F"/>
                </a:solidFill>
                <a:effectLst/>
                <a:latin typeface="-apple-system"/>
              </a:rPr>
              <a:t>都属于这一层。主要是定义命令集，数字逻辑层。</a:t>
            </a:r>
            <a:endParaRPr lang="en-US" altLang="zh-CN" sz="2400" b="0" i="0" dirty="0">
              <a:solidFill>
                <a:srgbClr val="191B1F"/>
              </a:solidFill>
              <a:effectLst/>
              <a:latin typeface="-apple-system"/>
            </a:endParaRPr>
          </a:p>
          <a:p>
            <a:r>
              <a:rPr lang="en-US" altLang="zh-CN" sz="2400" dirty="0">
                <a:solidFill>
                  <a:srgbClr val="191B1F"/>
                </a:solidFill>
              </a:rPr>
              <a:t>4</a:t>
            </a:r>
            <a:r>
              <a:rPr lang="zh-CN" altLang="en-US" sz="2400" dirty="0">
                <a:solidFill>
                  <a:srgbClr val="191B1F"/>
                </a:solidFill>
                <a:latin typeface="-apple-system"/>
              </a:rPr>
              <a:t>）颗粒类型（</a:t>
            </a:r>
            <a:r>
              <a:rPr lang="en-US" altLang="zh-CN" sz="2400" i="0" dirty="0">
                <a:solidFill>
                  <a:srgbClr val="121212"/>
                </a:solidFill>
                <a:effectLst/>
                <a:latin typeface="-apple-system"/>
              </a:rPr>
              <a:t>NAND</a:t>
            </a:r>
            <a:r>
              <a:rPr lang="zh-CN" altLang="en-US" sz="2400" i="0" dirty="0">
                <a:solidFill>
                  <a:srgbClr val="121212"/>
                </a:solidFill>
                <a:effectLst/>
              </a:rPr>
              <a:t>闪存</a:t>
            </a:r>
            <a:r>
              <a:rPr lang="zh-CN" altLang="en-US" sz="2400" dirty="0">
                <a:solidFill>
                  <a:srgbClr val="191B1F"/>
                </a:solidFill>
                <a:latin typeface="-apple-system"/>
              </a:rPr>
              <a:t>）：</a:t>
            </a:r>
            <a:r>
              <a:rPr lang="en-US" altLang="zh-CN" sz="2400" dirty="0">
                <a:solidFill>
                  <a:srgbClr val="191B1F"/>
                </a:solidFill>
                <a:latin typeface="-apple-system"/>
              </a:rPr>
              <a:t>SLC</a:t>
            </a:r>
            <a:r>
              <a:rPr lang="zh-CN" altLang="en-US" sz="2400" dirty="0">
                <a:solidFill>
                  <a:srgbClr val="191B1F"/>
                </a:solidFill>
                <a:latin typeface="-apple-system"/>
              </a:rPr>
              <a:t>、</a:t>
            </a:r>
            <a:r>
              <a:rPr lang="en-US" altLang="zh-CN" sz="2400" dirty="0">
                <a:solidFill>
                  <a:srgbClr val="191B1F"/>
                </a:solidFill>
                <a:latin typeface="-apple-system"/>
              </a:rPr>
              <a:t>MLC</a:t>
            </a:r>
            <a:r>
              <a:rPr lang="zh-CN" altLang="en-US" sz="2400" dirty="0">
                <a:solidFill>
                  <a:srgbClr val="191B1F"/>
                </a:solidFill>
                <a:latin typeface="-apple-system"/>
              </a:rPr>
              <a:t>、</a:t>
            </a:r>
            <a:r>
              <a:rPr lang="en-US" altLang="zh-CN" sz="2400" dirty="0">
                <a:solidFill>
                  <a:srgbClr val="191B1F"/>
                </a:solidFill>
                <a:latin typeface="-apple-system"/>
              </a:rPr>
              <a:t>TLC</a:t>
            </a:r>
            <a:r>
              <a:rPr lang="zh-CN" altLang="en-US" sz="2400" dirty="0">
                <a:solidFill>
                  <a:srgbClr val="191B1F"/>
                </a:solidFill>
                <a:latin typeface="-apple-system"/>
              </a:rPr>
              <a:t>、</a:t>
            </a:r>
            <a:r>
              <a:rPr lang="en-US" altLang="zh-CN" sz="2400" dirty="0">
                <a:solidFill>
                  <a:srgbClr val="191B1F"/>
                </a:solidFill>
                <a:latin typeface="-apple-system"/>
              </a:rPr>
              <a:t>QLC</a:t>
            </a:r>
            <a:r>
              <a:rPr lang="zh-CN" altLang="en-US" sz="2400" dirty="0">
                <a:solidFill>
                  <a:srgbClr val="191B1F"/>
                </a:solidFill>
                <a:latin typeface="-apple-system"/>
              </a:rPr>
              <a:t>。</a:t>
            </a:r>
            <a:endParaRPr lang="en-US" altLang="zh-CN" sz="2400" dirty="0">
              <a:solidFill>
                <a:srgbClr val="191B1F"/>
              </a:solidFill>
              <a:latin typeface="-apple-system"/>
            </a:endParaRPr>
          </a:p>
          <a:p>
            <a:endParaRPr lang="en-US" altLang="zh-CN" sz="2400" dirty="0">
              <a:solidFill>
                <a:srgbClr val="191B1F"/>
              </a:solidFill>
              <a:latin typeface="-apple-system"/>
            </a:endParaRPr>
          </a:p>
          <a:p>
            <a:r>
              <a:rPr lang="zh-CN" altLang="en-US" sz="2400" dirty="0">
                <a:solidFill>
                  <a:srgbClr val="191B1F"/>
                </a:solidFill>
                <a:latin typeface="-apple-system"/>
              </a:rPr>
              <a:t>目前性能最好的是</a:t>
            </a:r>
            <a:r>
              <a:rPr lang="en-US" altLang="zh-CN" sz="2400" dirty="0">
                <a:solidFill>
                  <a:srgbClr val="191B1F"/>
                </a:solidFill>
                <a:latin typeface="-apple-system"/>
              </a:rPr>
              <a:t>M.2+PCIe+NVMe+SLC.</a:t>
            </a:r>
          </a:p>
        </p:txBody>
      </p:sp>
      <p:pic>
        <p:nvPicPr>
          <p:cNvPr id="5" name="图片 4">
            <a:extLst>
              <a:ext uri="{FF2B5EF4-FFF2-40B4-BE49-F238E27FC236}">
                <a16:creationId xmlns:a16="http://schemas.microsoft.com/office/drawing/2014/main" id="{AF8944C0-E777-5851-AF3C-86F8FF9AD239}"/>
              </a:ext>
            </a:extLst>
          </p:cNvPr>
          <p:cNvPicPr>
            <a:picLocks noChangeAspect="1"/>
          </p:cNvPicPr>
          <p:nvPr/>
        </p:nvPicPr>
        <p:blipFill>
          <a:blip r:embed="rId2"/>
          <a:stretch>
            <a:fillRect/>
          </a:stretch>
        </p:blipFill>
        <p:spPr>
          <a:xfrm>
            <a:off x="162945" y="3649747"/>
            <a:ext cx="4359636" cy="2407161"/>
          </a:xfrm>
          <a:prstGeom prst="rect">
            <a:avLst/>
          </a:prstGeom>
        </p:spPr>
      </p:pic>
      <p:pic>
        <p:nvPicPr>
          <p:cNvPr id="7" name="图片 6">
            <a:extLst>
              <a:ext uri="{FF2B5EF4-FFF2-40B4-BE49-F238E27FC236}">
                <a16:creationId xmlns:a16="http://schemas.microsoft.com/office/drawing/2014/main" id="{D3CDD928-8052-D465-EAB6-C46DFD6C4CAC}"/>
              </a:ext>
            </a:extLst>
          </p:cNvPr>
          <p:cNvPicPr>
            <a:picLocks noChangeAspect="1"/>
          </p:cNvPicPr>
          <p:nvPr/>
        </p:nvPicPr>
        <p:blipFill>
          <a:blip r:embed="rId3"/>
          <a:stretch>
            <a:fillRect/>
          </a:stretch>
        </p:blipFill>
        <p:spPr>
          <a:xfrm>
            <a:off x="5402719" y="3684693"/>
            <a:ext cx="5890877" cy="2337271"/>
          </a:xfrm>
          <a:prstGeom prst="rect">
            <a:avLst/>
          </a:prstGeom>
        </p:spPr>
      </p:pic>
      <p:sp>
        <p:nvSpPr>
          <p:cNvPr id="10" name="文本框 9">
            <a:extLst>
              <a:ext uri="{FF2B5EF4-FFF2-40B4-BE49-F238E27FC236}">
                <a16:creationId xmlns:a16="http://schemas.microsoft.com/office/drawing/2014/main" id="{7A98844C-6311-21CE-D175-2533F7447743}"/>
              </a:ext>
            </a:extLst>
          </p:cNvPr>
          <p:cNvSpPr txBox="1"/>
          <p:nvPr/>
        </p:nvSpPr>
        <p:spPr>
          <a:xfrm>
            <a:off x="5027438" y="164100"/>
            <a:ext cx="2137124" cy="707886"/>
          </a:xfrm>
          <a:prstGeom prst="rect">
            <a:avLst/>
          </a:prstGeom>
          <a:noFill/>
        </p:spPr>
        <p:txBody>
          <a:bodyPr wrap="none" rtlCol="0">
            <a:spAutoFit/>
          </a:bodyPr>
          <a:lstStyle/>
          <a:p>
            <a:r>
              <a:rPr lang="en-US" altLang="zh-CN" sz="4000" b="1" dirty="0"/>
              <a:t>SSD</a:t>
            </a:r>
            <a:r>
              <a:rPr lang="zh-CN" altLang="en-US" sz="4000" b="1" dirty="0"/>
              <a:t>分类</a:t>
            </a:r>
            <a:endParaRPr lang="en-US" altLang="zh-CN" sz="4000" b="1" dirty="0"/>
          </a:p>
        </p:txBody>
      </p:sp>
    </p:spTree>
    <p:extLst>
      <p:ext uri="{BB962C8B-B14F-4D97-AF65-F5344CB8AC3E}">
        <p14:creationId xmlns:p14="http://schemas.microsoft.com/office/powerpoint/2010/main" val="266154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9ABE7BA-0814-C033-5F78-93A1D34F3731}"/>
              </a:ext>
            </a:extLst>
          </p:cNvPr>
          <p:cNvSpPr txBox="1"/>
          <p:nvPr/>
        </p:nvSpPr>
        <p:spPr>
          <a:xfrm>
            <a:off x="4001516" y="299284"/>
            <a:ext cx="4188967" cy="707886"/>
          </a:xfrm>
          <a:prstGeom prst="rect">
            <a:avLst/>
          </a:prstGeom>
          <a:noFill/>
        </p:spPr>
        <p:txBody>
          <a:bodyPr wrap="none" rtlCol="0">
            <a:spAutoFit/>
          </a:bodyPr>
          <a:lstStyle/>
          <a:p>
            <a:r>
              <a:rPr lang="zh-CN" altLang="en-US" sz="4000" b="1" dirty="0"/>
              <a:t>传统</a:t>
            </a:r>
            <a:r>
              <a:rPr lang="en-US" altLang="zh-CN" sz="4000" b="1" dirty="0"/>
              <a:t>SSD</a:t>
            </a:r>
            <a:r>
              <a:rPr lang="zh-CN" altLang="en-US" sz="4000" b="1" dirty="0"/>
              <a:t>与块接口</a:t>
            </a:r>
            <a:endParaRPr lang="en-US" altLang="zh-CN" sz="4000" b="1" dirty="0"/>
          </a:p>
        </p:txBody>
      </p:sp>
      <p:pic>
        <p:nvPicPr>
          <p:cNvPr id="5" name="图片 4">
            <a:extLst>
              <a:ext uri="{FF2B5EF4-FFF2-40B4-BE49-F238E27FC236}">
                <a16:creationId xmlns:a16="http://schemas.microsoft.com/office/drawing/2014/main" id="{B0AAFF21-486B-B104-C8B2-F0F39FDC894A}"/>
              </a:ext>
            </a:extLst>
          </p:cNvPr>
          <p:cNvPicPr>
            <a:picLocks noChangeAspect="1"/>
          </p:cNvPicPr>
          <p:nvPr/>
        </p:nvPicPr>
        <p:blipFill>
          <a:blip r:embed="rId2"/>
          <a:stretch>
            <a:fillRect/>
          </a:stretch>
        </p:blipFill>
        <p:spPr>
          <a:xfrm>
            <a:off x="1056641" y="1035878"/>
            <a:ext cx="3309887" cy="5522838"/>
          </a:xfrm>
          <a:prstGeom prst="rect">
            <a:avLst/>
          </a:prstGeom>
        </p:spPr>
      </p:pic>
      <p:sp>
        <p:nvSpPr>
          <p:cNvPr id="7" name="文本框 6">
            <a:extLst>
              <a:ext uri="{FF2B5EF4-FFF2-40B4-BE49-F238E27FC236}">
                <a16:creationId xmlns:a16="http://schemas.microsoft.com/office/drawing/2014/main" id="{9202D4B0-4979-848B-E199-40DF71995816}"/>
              </a:ext>
            </a:extLst>
          </p:cNvPr>
          <p:cNvSpPr txBox="1"/>
          <p:nvPr/>
        </p:nvSpPr>
        <p:spPr>
          <a:xfrm>
            <a:off x="5039359" y="2759222"/>
            <a:ext cx="6576908" cy="2092881"/>
          </a:xfrm>
          <a:prstGeom prst="rect">
            <a:avLst/>
          </a:prstGeom>
          <a:noFill/>
        </p:spPr>
        <p:txBody>
          <a:bodyPr wrap="square">
            <a:spAutoFit/>
          </a:bodyPr>
          <a:lstStyle/>
          <a:p>
            <a:pPr>
              <a:lnSpc>
                <a:spcPts val="2600"/>
              </a:lnSpc>
            </a:pPr>
            <a:r>
              <a:rPr lang="zh-CN" altLang="en-US" sz="2400" b="1" dirty="0">
                <a:latin typeface="Cambria Math" panose="02040503050406030204" pitchFamily="18" charset="0"/>
                <a:ea typeface="微软雅黑" panose="020B0503020204020204" pitchFamily="34" charset="-122"/>
              </a:rPr>
              <a:t>传统 </a:t>
            </a:r>
            <a:r>
              <a:rPr lang="en-US" altLang="zh-CN" sz="2400" b="1" dirty="0">
                <a:latin typeface="Cambria Math" panose="02040503050406030204" pitchFamily="18" charset="0"/>
                <a:ea typeface="微软雅黑" panose="020B0503020204020204" pitchFamily="34" charset="-122"/>
              </a:rPr>
              <a:t>SSD </a:t>
            </a:r>
            <a:r>
              <a:rPr lang="zh-CN" altLang="en-US" sz="2400" b="1" dirty="0">
                <a:latin typeface="Cambria Math" panose="02040503050406030204" pitchFamily="18" charset="0"/>
                <a:ea typeface="微软雅黑" panose="020B0503020204020204" pitchFamily="34" charset="-122"/>
              </a:rPr>
              <a:t>的问题</a:t>
            </a:r>
            <a:r>
              <a:rPr lang="en-US" altLang="zh-CN" sz="2400" b="1" dirty="0">
                <a:latin typeface="Cambria Math" panose="02040503050406030204" pitchFamily="18" charset="0"/>
                <a:ea typeface="微软雅黑" panose="020B0503020204020204" pitchFamily="34" charset="-122"/>
              </a:rPr>
              <a:t>:</a:t>
            </a:r>
          </a:p>
          <a:p>
            <a:pPr>
              <a:lnSpc>
                <a:spcPts val="2600"/>
              </a:lnSpc>
            </a:pPr>
            <a:endParaRPr lang="en-US" altLang="zh-CN" sz="2400" b="1" dirty="0">
              <a:latin typeface="Cambria Math" panose="02040503050406030204" pitchFamily="18" charset="0"/>
              <a:ea typeface="微软雅黑" panose="020B0503020204020204" pitchFamily="34" charset="-122"/>
            </a:endParaRPr>
          </a:p>
          <a:p>
            <a:pPr marL="285750" indent="-285750">
              <a:lnSpc>
                <a:spcPts val="2600"/>
              </a:lnSpc>
              <a:buFont typeface="Arial" panose="020B0604020202020204" pitchFamily="34" charset="0"/>
              <a:buChar char="•"/>
            </a:pPr>
            <a:r>
              <a:rPr lang="zh-CN" altLang="en-US" sz="2400" dirty="0">
                <a:latin typeface="Cambria Math" panose="02040503050406030204" pitchFamily="18" charset="0"/>
                <a:ea typeface="微软雅黑" panose="020B0503020204020204" pitchFamily="34" charset="-122"/>
              </a:rPr>
              <a:t>闪存写前擦除（不支持就地更新）的特性引起大量的 </a:t>
            </a:r>
            <a:r>
              <a:rPr lang="en-US" altLang="zh-CN" sz="2400" dirty="0">
                <a:latin typeface="Cambria Math" panose="02040503050406030204" pitchFamily="18" charset="0"/>
                <a:ea typeface="微软雅黑" panose="020B0503020204020204" pitchFamily="34" charset="-122"/>
              </a:rPr>
              <a:t>GC(</a:t>
            </a:r>
            <a:r>
              <a:rPr lang="zh-CN" altLang="en-US" sz="2400" dirty="0">
                <a:latin typeface="Cambria Math" panose="02040503050406030204" pitchFamily="18" charset="0"/>
                <a:ea typeface="微软雅黑" panose="020B0503020204020204" pitchFamily="34" charset="-122"/>
              </a:rPr>
              <a:t>垃圾回收</a:t>
            </a:r>
            <a:r>
              <a:rPr lang="en-US" altLang="zh-CN" sz="2400" dirty="0">
                <a:latin typeface="Cambria Math" panose="02040503050406030204" pitchFamily="18" charset="0"/>
                <a:ea typeface="微软雅黑" panose="020B0503020204020204" pitchFamily="34" charset="-122"/>
              </a:rPr>
              <a:t>) </a:t>
            </a:r>
            <a:r>
              <a:rPr lang="zh-CN" altLang="en-US" sz="2400" dirty="0">
                <a:latin typeface="Cambria Math" panose="02040503050406030204" pitchFamily="18" charset="0"/>
                <a:ea typeface="微软雅黑" panose="020B0503020204020204" pitchFamily="34" charset="-122"/>
              </a:rPr>
              <a:t>操作</a:t>
            </a:r>
          </a:p>
          <a:p>
            <a:pPr marL="285750" indent="-285750">
              <a:lnSpc>
                <a:spcPts val="2600"/>
              </a:lnSpc>
              <a:buFont typeface="Arial" panose="020B0604020202020204" pitchFamily="34" charset="0"/>
              <a:buChar char="•"/>
            </a:pPr>
            <a:r>
              <a:rPr lang="en-US" altLang="zh-CN" sz="2400" dirty="0">
                <a:latin typeface="Cambria Math" panose="02040503050406030204" pitchFamily="18" charset="0"/>
                <a:ea typeface="微软雅黑" panose="020B0503020204020204" pitchFamily="34" charset="-122"/>
              </a:rPr>
              <a:t>OP</a:t>
            </a:r>
            <a:r>
              <a:rPr lang="en-US" altLang="zh-CN" sz="2400" b="0" i="0" dirty="0">
                <a:solidFill>
                  <a:srgbClr val="191B1F"/>
                </a:solidFill>
                <a:effectLst/>
                <a:latin typeface="-apple-system"/>
              </a:rPr>
              <a:t>(over providing)</a:t>
            </a:r>
            <a:r>
              <a:rPr lang="en-US" altLang="zh-CN" sz="2400" dirty="0">
                <a:latin typeface="Cambria Math" panose="02040503050406030204" pitchFamily="18" charset="0"/>
                <a:ea typeface="微软雅黑" panose="020B0503020204020204" pitchFamily="34" charset="-122"/>
              </a:rPr>
              <a:t> </a:t>
            </a:r>
            <a:r>
              <a:rPr lang="zh-CN" altLang="en-US" sz="2400" dirty="0">
                <a:latin typeface="Cambria Math" panose="02040503050406030204" pitchFamily="18" charset="0"/>
                <a:ea typeface="微软雅黑" panose="020B0503020204020204" pitchFamily="34" charset="-122"/>
              </a:rPr>
              <a:t>空间开销大</a:t>
            </a:r>
          </a:p>
          <a:p>
            <a:pPr marL="285750" indent="-285750">
              <a:lnSpc>
                <a:spcPts val="2600"/>
              </a:lnSpc>
              <a:buFont typeface="Arial" panose="020B0604020202020204" pitchFamily="34" charset="0"/>
              <a:buChar char="•"/>
            </a:pPr>
            <a:r>
              <a:rPr lang="zh-CN" altLang="en-US" sz="2400" dirty="0">
                <a:latin typeface="Cambria Math" panose="02040503050406030204" pitchFamily="18" charset="0"/>
                <a:ea typeface="微软雅黑" panose="020B0503020204020204" pitchFamily="34" charset="-122"/>
              </a:rPr>
              <a:t>以 </a:t>
            </a:r>
            <a:r>
              <a:rPr lang="en-US" altLang="zh-CN" sz="2400" dirty="0">
                <a:latin typeface="Cambria Math" panose="02040503050406030204" pitchFamily="18" charset="0"/>
                <a:ea typeface="微软雅黑" panose="020B0503020204020204" pitchFamily="34" charset="-122"/>
              </a:rPr>
              <a:t>page </a:t>
            </a:r>
            <a:r>
              <a:rPr lang="zh-CN" altLang="en-US" sz="2400" dirty="0">
                <a:latin typeface="Cambria Math" panose="02040503050406030204" pitchFamily="18" charset="0"/>
                <a:ea typeface="微软雅黑" panose="020B0503020204020204" pitchFamily="34" charset="-122"/>
              </a:rPr>
              <a:t>或者 </a:t>
            </a:r>
            <a:r>
              <a:rPr lang="en-US" altLang="zh-CN" sz="2400" dirty="0">
                <a:latin typeface="Cambria Math" panose="02040503050406030204" pitchFamily="18" charset="0"/>
                <a:ea typeface="微软雅黑" panose="020B0503020204020204" pitchFamily="34" charset="-122"/>
              </a:rPr>
              <a:t>block </a:t>
            </a:r>
            <a:r>
              <a:rPr lang="zh-CN" altLang="en-US" sz="2400" dirty="0">
                <a:latin typeface="Cambria Math" panose="02040503050406030204" pitchFamily="18" charset="0"/>
                <a:ea typeface="微软雅黑" panose="020B0503020204020204" pitchFamily="34" charset="-122"/>
              </a:rPr>
              <a:t>为粒度，导致映射表过大</a:t>
            </a:r>
            <a:endParaRPr lang="zh-CN" altLang="en-US" sz="2400" dirty="0"/>
          </a:p>
        </p:txBody>
      </p:sp>
      <p:sp>
        <p:nvSpPr>
          <p:cNvPr id="9" name="文本框 8">
            <a:extLst>
              <a:ext uri="{FF2B5EF4-FFF2-40B4-BE49-F238E27FC236}">
                <a16:creationId xmlns:a16="http://schemas.microsoft.com/office/drawing/2014/main" id="{C4AD992E-297A-385B-B07E-CFA805BE0751}"/>
              </a:ext>
            </a:extLst>
          </p:cNvPr>
          <p:cNvSpPr txBox="1"/>
          <p:nvPr/>
        </p:nvSpPr>
        <p:spPr>
          <a:xfrm>
            <a:off x="5039359" y="1297385"/>
            <a:ext cx="6096000" cy="1200329"/>
          </a:xfrm>
          <a:prstGeom prst="rect">
            <a:avLst/>
          </a:prstGeom>
          <a:noFill/>
        </p:spPr>
        <p:txBody>
          <a:bodyPr wrap="square">
            <a:spAutoFit/>
          </a:bodyPr>
          <a:lstStyle/>
          <a:p>
            <a:r>
              <a:rPr lang="zh-CN" altLang="en-US" sz="2400" dirty="0"/>
              <a:t>存储介质的变化也在推动存储设备接口技术不断演进。当前普遍使用的是与机械硬盘的接口兼容的块接口。</a:t>
            </a:r>
          </a:p>
        </p:txBody>
      </p:sp>
    </p:spTree>
    <p:extLst>
      <p:ext uri="{BB962C8B-B14F-4D97-AF65-F5344CB8AC3E}">
        <p14:creationId xmlns:p14="http://schemas.microsoft.com/office/powerpoint/2010/main" val="1833915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8CFD091-5E44-8299-F060-1D4A6AB13404}"/>
              </a:ext>
            </a:extLst>
          </p:cNvPr>
          <p:cNvPicPr>
            <a:picLocks noChangeAspect="1"/>
          </p:cNvPicPr>
          <p:nvPr/>
        </p:nvPicPr>
        <p:blipFill>
          <a:blip r:embed="rId2"/>
          <a:stretch>
            <a:fillRect/>
          </a:stretch>
        </p:blipFill>
        <p:spPr>
          <a:xfrm>
            <a:off x="252918" y="1437739"/>
            <a:ext cx="11686162" cy="3982521"/>
          </a:xfrm>
          <a:prstGeom prst="rect">
            <a:avLst/>
          </a:prstGeom>
        </p:spPr>
      </p:pic>
      <p:sp>
        <p:nvSpPr>
          <p:cNvPr id="11" name="文本框 10">
            <a:extLst>
              <a:ext uri="{FF2B5EF4-FFF2-40B4-BE49-F238E27FC236}">
                <a16:creationId xmlns:a16="http://schemas.microsoft.com/office/drawing/2014/main" id="{6E6E27C2-B964-83CE-FC50-B9AE95A30B23}"/>
              </a:ext>
            </a:extLst>
          </p:cNvPr>
          <p:cNvSpPr txBox="1"/>
          <p:nvPr/>
        </p:nvSpPr>
        <p:spPr>
          <a:xfrm>
            <a:off x="3850833" y="379233"/>
            <a:ext cx="4669868" cy="707886"/>
          </a:xfrm>
          <a:prstGeom prst="rect">
            <a:avLst/>
          </a:prstGeom>
          <a:noFill/>
        </p:spPr>
        <p:txBody>
          <a:bodyPr wrap="none" rtlCol="0">
            <a:spAutoFit/>
          </a:bodyPr>
          <a:lstStyle/>
          <a:p>
            <a:r>
              <a:rPr lang="en-US" altLang="zh-CN" sz="4000" b="1" dirty="0"/>
              <a:t>Open-Channel SSD</a:t>
            </a:r>
            <a:endParaRPr lang="zh-CN" altLang="en-US" sz="4000" b="1" dirty="0"/>
          </a:p>
        </p:txBody>
      </p:sp>
    </p:spTree>
    <p:extLst>
      <p:ext uri="{BB962C8B-B14F-4D97-AF65-F5344CB8AC3E}">
        <p14:creationId xmlns:p14="http://schemas.microsoft.com/office/powerpoint/2010/main" val="2918781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D01527-E402-956E-66C1-3592CF7057EB}"/>
              </a:ext>
            </a:extLst>
          </p:cNvPr>
          <p:cNvSpPr txBox="1"/>
          <p:nvPr/>
        </p:nvSpPr>
        <p:spPr>
          <a:xfrm>
            <a:off x="5036936" y="174329"/>
            <a:ext cx="2225289" cy="707886"/>
          </a:xfrm>
          <a:prstGeom prst="rect">
            <a:avLst/>
          </a:prstGeom>
          <a:noFill/>
        </p:spPr>
        <p:txBody>
          <a:bodyPr wrap="none" rtlCol="0">
            <a:spAutoFit/>
          </a:bodyPr>
          <a:lstStyle/>
          <a:p>
            <a:r>
              <a:rPr lang="en-US" altLang="zh-CN" sz="4000" b="1" dirty="0"/>
              <a:t>ZNS SSD</a:t>
            </a:r>
          </a:p>
        </p:txBody>
      </p:sp>
      <p:sp>
        <p:nvSpPr>
          <p:cNvPr id="6" name="文本框 5">
            <a:extLst>
              <a:ext uri="{FF2B5EF4-FFF2-40B4-BE49-F238E27FC236}">
                <a16:creationId xmlns:a16="http://schemas.microsoft.com/office/drawing/2014/main" id="{CAA81D1D-C81F-353D-6D8A-B4C6C24FBF57}"/>
              </a:ext>
            </a:extLst>
          </p:cNvPr>
          <p:cNvSpPr txBox="1"/>
          <p:nvPr/>
        </p:nvSpPr>
        <p:spPr>
          <a:xfrm>
            <a:off x="5800608" y="4355253"/>
            <a:ext cx="6096000" cy="2397451"/>
          </a:xfrm>
          <a:prstGeom prst="rect">
            <a:avLst/>
          </a:prstGeom>
          <a:noFill/>
        </p:spPr>
        <p:txBody>
          <a:bodyPr wrap="square">
            <a:spAutoFit/>
          </a:bodyPr>
          <a:lstStyle/>
          <a:p>
            <a:pPr>
              <a:lnSpc>
                <a:spcPts val="2600"/>
              </a:lnSpc>
            </a:pPr>
            <a:r>
              <a:rPr lang="en-US" altLang="zh-CN" b="1" dirty="0">
                <a:latin typeface="Cambria Math" panose="02040503050406030204" pitchFamily="18" charset="0"/>
                <a:ea typeface="微软雅黑" panose="020B0503020204020204" pitchFamily="34" charset="-122"/>
              </a:rPr>
              <a:t>ZNS </a:t>
            </a:r>
            <a:r>
              <a:rPr lang="zh-CN" altLang="en-US" b="1" dirty="0">
                <a:latin typeface="Cambria Math" panose="02040503050406030204" pitchFamily="18" charset="0"/>
                <a:ea typeface="微软雅黑" panose="020B0503020204020204" pitchFamily="34" charset="-122"/>
              </a:rPr>
              <a:t>方案</a:t>
            </a:r>
            <a:r>
              <a:rPr lang="en-US" altLang="zh-CN" b="1" dirty="0">
                <a:latin typeface="Cambria Math" panose="02040503050406030204" pitchFamily="18" charset="0"/>
                <a:ea typeface="微软雅黑" panose="020B0503020204020204" pitchFamily="34" charset="-122"/>
              </a:rPr>
              <a:t>:</a:t>
            </a:r>
            <a:endParaRPr lang="zh-CN" altLang="en-US" b="1" dirty="0">
              <a:latin typeface="Cambria Math" panose="02040503050406030204" pitchFamily="18" charset="0"/>
              <a:ea typeface="微软雅黑" panose="020B0503020204020204" pitchFamily="34" charset="-122"/>
            </a:endParaRPr>
          </a:p>
          <a:p>
            <a:pPr marL="285750" indent="-285750">
              <a:lnSpc>
                <a:spcPts val="2600"/>
              </a:lnSpc>
              <a:buFont typeface="Arial" panose="020B0604020202020204" pitchFamily="34" charset="0"/>
              <a:buChar char="•"/>
            </a:pPr>
            <a:r>
              <a:rPr lang="en-US" altLang="zh-CN" dirty="0">
                <a:latin typeface="Cambria Math" panose="02040503050406030204" pitchFamily="18" charset="0"/>
                <a:ea typeface="微软雅黑" panose="020B0503020204020204" pitchFamily="34" charset="-122"/>
              </a:rPr>
              <a:t>ZNS </a:t>
            </a:r>
            <a:r>
              <a:rPr lang="zh-CN" altLang="en-US" dirty="0">
                <a:latin typeface="Cambria Math" panose="02040503050406030204" pitchFamily="18" charset="0"/>
                <a:ea typeface="微软雅黑" panose="020B0503020204020204" pitchFamily="34" charset="-122"/>
              </a:rPr>
              <a:t>只支持顺序写，减少随机写引起的频繁擦除操作</a:t>
            </a:r>
            <a:r>
              <a:rPr lang="en-US" altLang="zh-CN" dirty="0">
                <a:latin typeface="Cambria Math" panose="02040503050406030204" pitchFamily="18" charset="0"/>
                <a:ea typeface="微软雅黑" panose="020B0503020204020204" pitchFamily="34" charset="-122"/>
              </a:rPr>
              <a:t>(W</a:t>
            </a:r>
            <a:r>
              <a:rPr lang="zh-CN" altLang="en-US" dirty="0">
                <a:latin typeface="Cambria Math" panose="02040503050406030204" pitchFamily="18" charset="0"/>
                <a:ea typeface="微软雅黑" panose="020B0503020204020204" pitchFamily="34" charset="-122"/>
              </a:rPr>
              <a:t>rite </a:t>
            </a:r>
            <a:r>
              <a:rPr lang="en-US" altLang="zh-CN" dirty="0">
                <a:latin typeface="Cambria Math" panose="02040503050406030204" pitchFamily="18" charset="0"/>
                <a:ea typeface="微软雅黑" panose="020B0503020204020204" pitchFamily="34" charset="-122"/>
              </a:rPr>
              <a:t>P</a:t>
            </a:r>
            <a:r>
              <a:rPr lang="zh-CN" altLang="en-US" dirty="0">
                <a:latin typeface="Cambria Math" panose="02040503050406030204" pitchFamily="18" charset="0"/>
                <a:ea typeface="微软雅黑" panose="020B0503020204020204" pitchFamily="34" charset="-122"/>
              </a:rPr>
              <a:t>ointer 记录当前写的位置，以保证顺序写</a:t>
            </a:r>
            <a:r>
              <a:rPr lang="en-US" altLang="zh-CN" dirty="0">
                <a:latin typeface="Cambria Math" panose="02040503050406030204" pitchFamily="18" charset="0"/>
                <a:ea typeface="微软雅黑" panose="020B0503020204020204" pitchFamily="34" charset="-122"/>
              </a:rPr>
              <a:t>)</a:t>
            </a:r>
          </a:p>
          <a:p>
            <a:pPr marL="285750" indent="-285750">
              <a:lnSpc>
                <a:spcPts val="2600"/>
              </a:lnSpc>
              <a:buFont typeface="Arial" panose="020B0604020202020204" pitchFamily="34" charset="0"/>
              <a:buChar char="•"/>
            </a:pPr>
            <a:r>
              <a:rPr lang="zh-CN" altLang="en-US" dirty="0">
                <a:latin typeface="Cambria Math" panose="02040503050406030204" pitchFamily="18" charset="0"/>
                <a:ea typeface="微软雅黑" panose="020B0503020204020204" pitchFamily="34" charset="-122"/>
              </a:rPr>
              <a:t>以 </a:t>
            </a:r>
            <a:r>
              <a:rPr lang="en-US" altLang="zh-CN" dirty="0">
                <a:latin typeface="Cambria Math" panose="02040503050406030204" pitchFamily="18" charset="0"/>
                <a:ea typeface="微软雅黑" panose="020B0503020204020204" pitchFamily="34" charset="-122"/>
              </a:rPr>
              <a:t>zone </a:t>
            </a:r>
            <a:r>
              <a:rPr lang="zh-CN" altLang="en-US" dirty="0">
                <a:latin typeface="Cambria Math" panose="02040503050406030204" pitchFamily="18" charset="0"/>
                <a:ea typeface="微软雅黑" panose="020B0503020204020204" pitchFamily="34" charset="-122"/>
              </a:rPr>
              <a:t>为粒度进行管理，减少 </a:t>
            </a:r>
            <a:r>
              <a:rPr lang="en-US" altLang="zh-CN" dirty="0">
                <a:latin typeface="Cambria Math" panose="02040503050406030204" pitchFamily="18" charset="0"/>
                <a:ea typeface="微软雅黑" panose="020B0503020204020204" pitchFamily="34" charset="-122"/>
              </a:rPr>
              <a:t>OP </a:t>
            </a:r>
            <a:r>
              <a:rPr lang="zh-CN" altLang="en-US" dirty="0">
                <a:latin typeface="Cambria Math" panose="02040503050406030204" pitchFamily="18" charset="0"/>
                <a:ea typeface="微软雅黑" panose="020B0503020204020204" pitchFamily="34" charset="-122"/>
              </a:rPr>
              <a:t>空间和映射表大小，提升 </a:t>
            </a:r>
            <a:r>
              <a:rPr lang="en-US" altLang="zh-CN" dirty="0">
                <a:latin typeface="Cambria Math" panose="02040503050406030204" pitchFamily="18" charset="0"/>
                <a:ea typeface="微软雅黑" panose="020B0503020204020204" pitchFamily="34" charset="-122"/>
              </a:rPr>
              <a:t>GC </a:t>
            </a:r>
            <a:r>
              <a:rPr lang="zh-CN" altLang="en-US" dirty="0">
                <a:latin typeface="Cambria Math" panose="02040503050406030204" pitchFamily="18" charset="0"/>
                <a:ea typeface="微软雅黑" panose="020B0503020204020204" pitchFamily="34" charset="-122"/>
              </a:rPr>
              <a:t>的效率</a:t>
            </a:r>
            <a:endParaRPr lang="en-US" altLang="zh-CN" dirty="0">
              <a:latin typeface="Cambria Math" panose="02040503050406030204" pitchFamily="18" charset="0"/>
              <a:ea typeface="微软雅黑" panose="020B0503020204020204" pitchFamily="34" charset="-122"/>
            </a:endParaRPr>
          </a:p>
          <a:p>
            <a:pPr marL="285750" indent="-285750">
              <a:lnSpc>
                <a:spcPts val="2600"/>
              </a:lnSpc>
              <a:buFont typeface="Arial" panose="020B0604020202020204" pitchFamily="34" charset="0"/>
              <a:buChar char="•"/>
            </a:pPr>
            <a:r>
              <a:rPr lang="en-US" altLang="zh-CN" dirty="0">
                <a:latin typeface="Cambria Math" panose="02040503050406030204" pitchFamily="18" charset="0"/>
                <a:ea typeface="微软雅黑" panose="020B0503020204020204" pitchFamily="34" charset="-122"/>
              </a:rPr>
              <a:t>ZNS</a:t>
            </a:r>
            <a:r>
              <a:rPr lang="zh-CN" altLang="en-US" dirty="0">
                <a:latin typeface="Cambria Math" panose="02040503050406030204" pitchFamily="18" charset="0"/>
                <a:ea typeface="微软雅黑" panose="020B0503020204020204" pitchFamily="34" charset="-122"/>
              </a:rPr>
              <a:t> 将 lba 划分成连续的 zone，每个 zone 由多个 block 构成，以 zone 为粒度进行擦除（reset）</a:t>
            </a:r>
            <a:endParaRPr lang="en-US" altLang="zh-CN" dirty="0">
              <a:latin typeface="Cambria Math" panose="02040503050406030204" pitchFamily="18" charset="0"/>
              <a:ea typeface="微软雅黑" panose="020B0503020204020204" pitchFamily="34" charset="-122"/>
            </a:endParaRPr>
          </a:p>
        </p:txBody>
      </p:sp>
      <p:grpSp>
        <p:nvGrpSpPr>
          <p:cNvPr id="7" name="组合 6">
            <a:extLst>
              <a:ext uri="{FF2B5EF4-FFF2-40B4-BE49-F238E27FC236}">
                <a16:creationId xmlns:a16="http://schemas.microsoft.com/office/drawing/2014/main" id="{8F0BFF72-0DD8-8D2C-874A-796F5DCA6C72}"/>
              </a:ext>
            </a:extLst>
          </p:cNvPr>
          <p:cNvGrpSpPr/>
          <p:nvPr/>
        </p:nvGrpSpPr>
        <p:grpSpPr>
          <a:xfrm>
            <a:off x="204773" y="951653"/>
            <a:ext cx="5686453" cy="5121566"/>
            <a:chOff x="5361214" y="1658898"/>
            <a:chExt cx="3757024" cy="3455983"/>
          </a:xfrm>
        </p:grpSpPr>
        <p:grpSp>
          <p:nvGrpSpPr>
            <p:cNvPr id="8" name="组合 7">
              <a:extLst>
                <a:ext uri="{FF2B5EF4-FFF2-40B4-BE49-F238E27FC236}">
                  <a16:creationId xmlns:a16="http://schemas.microsoft.com/office/drawing/2014/main" id="{D8AA0CAD-BEDE-5B75-7B1C-591A9ADC5C28}"/>
                </a:ext>
              </a:extLst>
            </p:cNvPr>
            <p:cNvGrpSpPr/>
            <p:nvPr/>
          </p:nvGrpSpPr>
          <p:grpSpPr>
            <a:xfrm>
              <a:off x="5361214" y="1658898"/>
              <a:ext cx="3757024" cy="3365381"/>
              <a:chOff x="3471090" y="1212583"/>
              <a:chExt cx="3757024" cy="3365381"/>
            </a:xfrm>
          </p:grpSpPr>
          <p:pic>
            <p:nvPicPr>
              <p:cNvPr id="11" name="图片 10">
                <a:extLst>
                  <a:ext uri="{FF2B5EF4-FFF2-40B4-BE49-F238E27FC236}">
                    <a16:creationId xmlns:a16="http://schemas.microsoft.com/office/drawing/2014/main" id="{A6E7FC10-61D7-85AB-C210-6FA15AD68FB3}"/>
                  </a:ext>
                </a:extLst>
              </p:cNvPr>
              <p:cNvPicPr>
                <a:picLocks noChangeAspect="1"/>
              </p:cNvPicPr>
              <p:nvPr/>
            </p:nvPicPr>
            <p:blipFill rotWithShape="1">
              <a:blip r:embed="rId2"/>
              <a:srcRect l="48022" b="51899"/>
              <a:stretch>
                <a:fillRect/>
              </a:stretch>
            </p:blipFill>
            <p:spPr>
              <a:xfrm>
                <a:off x="3471090" y="1212583"/>
                <a:ext cx="3757024" cy="1655802"/>
              </a:xfrm>
              <a:prstGeom prst="rect">
                <a:avLst/>
              </a:prstGeom>
            </p:spPr>
          </p:pic>
          <p:sp>
            <p:nvSpPr>
              <p:cNvPr id="12" name="矩形 11">
                <a:extLst>
                  <a:ext uri="{FF2B5EF4-FFF2-40B4-BE49-F238E27FC236}">
                    <a16:creationId xmlns:a16="http://schemas.microsoft.com/office/drawing/2014/main" id="{8AE22F18-1201-E822-D010-9E1A033F163C}"/>
                  </a:ext>
                </a:extLst>
              </p:cNvPr>
              <p:cNvSpPr/>
              <p:nvPr/>
            </p:nvSpPr>
            <p:spPr>
              <a:xfrm>
                <a:off x="6776357" y="4345146"/>
                <a:ext cx="391886" cy="232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9" name="图片 8">
              <a:extLst>
                <a:ext uri="{FF2B5EF4-FFF2-40B4-BE49-F238E27FC236}">
                  <a16:creationId xmlns:a16="http://schemas.microsoft.com/office/drawing/2014/main" id="{1ABB4362-01C4-183F-E87D-37FAF20D3161}"/>
                </a:ext>
              </a:extLst>
            </p:cNvPr>
            <p:cNvPicPr>
              <a:picLocks noChangeAspect="1"/>
            </p:cNvPicPr>
            <p:nvPr/>
          </p:nvPicPr>
          <p:blipFill rotWithShape="1">
            <a:blip r:embed="rId2"/>
            <a:srcRect l="52701" t="48626"/>
            <a:stretch>
              <a:fillRect/>
            </a:stretch>
          </p:blipFill>
          <p:spPr>
            <a:xfrm>
              <a:off x="5639544" y="3314700"/>
              <a:ext cx="3418823" cy="1768477"/>
            </a:xfrm>
            <a:prstGeom prst="rect">
              <a:avLst/>
            </a:prstGeom>
          </p:spPr>
        </p:pic>
        <p:sp>
          <p:nvSpPr>
            <p:cNvPr id="10" name="矩形: 圆角 9">
              <a:extLst>
                <a:ext uri="{FF2B5EF4-FFF2-40B4-BE49-F238E27FC236}">
                  <a16:creationId xmlns:a16="http://schemas.microsoft.com/office/drawing/2014/main" id="{E3B9DFB0-CB61-3231-D62E-9B43B44E392E}"/>
                </a:ext>
              </a:extLst>
            </p:cNvPr>
            <p:cNvSpPr/>
            <p:nvPr/>
          </p:nvSpPr>
          <p:spPr>
            <a:xfrm>
              <a:off x="8708639" y="4826123"/>
              <a:ext cx="379663" cy="28875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13" name="图片 12">
            <a:extLst>
              <a:ext uri="{FF2B5EF4-FFF2-40B4-BE49-F238E27FC236}">
                <a16:creationId xmlns:a16="http://schemas.microsoft.com/office/drawing/2014/main" id="{A73A9DB4-8FA3-F50A-3D2A-21F32AEAD3D0}"/>
              </a:ext>
            </a:extLst>
          </p:cNvPr>
          <p:cNvPicPr>
            <a:picLocks noChangeAspect="1"/>
          </p:cNvPicPr>
          <p:nvPr/>
        </p:nvPicPr>
        <p:blipFill rotWithShape="1">
          <a:blip r:embed="rId3"/>
          <a:srcRect t="31779" b="3479"/>
          <a:stretch>
            <a:fillRect/>
          </a:stretch>
        </p:blipFill>
        <p:spPr>
          <a:xfrm>
            <a:off x="6016000" y="853814"/>
            <a:ext cx="5971226" cy="3501439"/>
          </a:xfrm>
          <a:prstGeom prst="rect">
            <a:avLst/>
          </a:prstGeom>
        </p:spPr>
      </p:pic>
    </p:spTree>
    <p:extLst>
      <p:ext uri="{BB962C8B-B14F-4D97-AF65-F5344CB8AC3E}">
        <p14:creationId xmlns:p14="http://schemas.microsoft.com/office/powerpoint/2010/main" val="336589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D01527-E402-956E-66C1-3592CF7057EB}"/>
              </a:ext>
            </a:extLst>
          </p:cNvPr>
          <p:cNvSpPr txBox="1"/>
          <p:nvPr/>
        </p:nvSpPr>
        <p:spPr>
          <a:xfrm>
            <a:off x="4983355" y="304727"/>
            <a:ext cx="2225289" cy="707886"/>
          </a:xfrm>
          <a:prstGeom prst="rect">
            <a:avLst/>
          </a:prstGeom>
          <a:noFill/>
        </p:spPr>
        <p:txBody>
          <a:bodyPr wrap="none" rtlCol="0">
            <a:spAutoFit/>
          </a:bodyPr>
          <a:lstStyle/>
          <a:p>
            <a:r>
              <a:rPr lang="en-US" altLang="zh-CN" sz="4000" b="1" dirty="0"/>
              <a:t>ZNS SSD</a:t>
            </a:r>
          </a:p>
        </p:txBody>
      </p:sp>
      <p:pic>
        <p:nvPicPr>
          <p:cNvPr id="2" name="图片 1">
            <a:extLst>
              <a:ext uri="{FF2B5EF4-FFF2-40B4-BE49-F238E27FC236}">
                <a16:creationId xmlns:a16="http://schemas.microsoft.com/office/drawing/2014/main" id="{98BB8687-732D-A938-0789-5E0FD21B1A7C}"/>
              </a:ext>
            </a:extLst>
          </p:cNvPr>
          <p:cNvPicPr>
            <a:picLocks noChangeAspect="1"/>
          </p:cNvPicPr>
          <p:nvPr/>
        </p:nvPicPr>
        <p:blipFill rotWithShape="1">
          <a:blip r:embed="rId2">
            <a:clrChange>
              <a:clrFrom>
                <a:srgbClr val="FFFFFF"/>
              </a:clrFrom>
              <a:clrTo>
                <a:srgbClr val="FFFFFF">
                  <a:alpha val="0"/>
                </a:srgbClr>
              </a:clrTo>
            </a:clrChange>
          </a:blip>
          <a:srcRect l="-1" t="14017" r="52381"/>
          <a:stretch>
            <a:fillRect/>
          </a:stretch>
        </p:blipFill>
        <p:spPr>
          <a:xfrm>
            <a:off x="0" y="2074713"/>
            <a:ext cx="2755000" cy="2704549"/>
          </a:xfrm>
          <a:prstGeom prst="rect">
            <a:avLst/>
          </a:prstGeom>
        </p:spPr>
      </p:pic>
      <p:grpSp>
        <p:nvGrpSpPr>
          <p:cNvPr id="4" name="组合 3">
            <a:extLst>
              <a:ext uri="{FF2B5EF4-FFF2-40B4-BE49-F238E27FC236}">
                <a16:creationId xmlns:a16="http://schemas.microsoft.com/office/drawing/2014/main" id="{E191C1B7-EB14-5363-EE79-2A2E0DD1F750}"/>
              </a:ext>
            </a:extLst>
          </p:cNvPr>
          <p:cNvGrpSpPr/>
          <p:nvPr/>
        </p:nvGrpSpPr>
        <p:grpSpPr>
          <a:xfrm>
            <a:off x="2856987" y="1988624"/>
            <a:ext cx="3061710" cy="2876725"/>
            <a:chOff x="6326660" y="2421920"/>
            <a:chExt cx="2585033" cy="2422818"/>
          </a:xfrm>
        </p:grpSpPr>
        <p:pic>
          <p:nvPicPr>
            <p:cNvPr id="7" name="图片 6">
              <a:extLst>
                <a:ext uri="{FF2B5EF4-FFF2-40B4-BE49-F238E27FC236}">
                  <a16:creationId xmlns:a16="http://schemas.microsoft.com/office/drawing/2014/main" id="{756E43E1-4BBF-1BFE-028A-A35F7CE36489}"/>
                </a:ext>
              </a:extLst>
            </p:cNvPr>
            <p:cNvPicPr>
              <a:picLocks noChangeAspect="1"/>
            </p:cNvPicPr>
            <p:nvPr/>
          </p:nvPicPr>
          <p:blipFill rotWithShape="1">
            <a:blip r:embed="rId3">
              <a:clrChange>
                <a:clrFrom>
                  <a:srgbClr val="FFFFFF"/>
                </a:clrFrom>
                <a:clrTo>
                  <a:srgbClr val="FFFFFF">
                    <a:alpha val="0"/>
                  </a:srgbClr>
                </a:clrTo>
              </a:clrChange>
            </a:blip>
            <a:srcRect t="14607" r="47509"/>
            <a:stretch>
              <a:fillRect/>
            </a:stretch>
          </p:blipFill>
          <p:spPr>
            <a:xfrm>
              <a:off x="6326660" y="2421920"/>
              <a:ext cx="2550434" cy="2309492"/>
            </a:xfrm>
            <a:prstGeom prst="rect">
              <a:avLst/>
            </a:prstGeom>
          </p:spPr>
        </p:pic>
        <p:sp>
          <p:nvSpPr>
            <p:cNvPr id="8" name="矩形 7">
              <a:extLst>
                <a:ext uri="{FF2B5EF4-FFF2-40B4-BE49-F238E27FC236}">
                  <a16:creationId xmlns:a16="http://schemas.microsoft.com/office/drawing/2014/main" id="{121578C0-5D77-AB76-3CCD-66126737C453}"/>
                </a:ext>
              </a:extLst>
            </p:cNvPr>
            <p:cNvSpPr/>
            <p:nvPr/>
          </p:nvSpPr>
          <p:spPr>
            <a:xfrm>
              <a:off x="7767953" y="4457493"/>
              <a:ext cx="1143740" cy="3872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9" name="图片 8">
            <a:extLst>
              <a:ext uri="{FF2B5EF4-FFF2-40B4-BE49-F238E27FC236}">
                <a16:creationId xmlns:a16="http://schemas.microsoft.com/office/drawing/2014/main" id="{32E93600-89AC-7CC5-DE53-C48D853E255A}"/>
              </a:ext>
            </a:extLst>
          </p:cNvPr>
          <p:cNvPicPr>
            <a:picLocks noChangeAspect="1"/>
          </p:cNvPicPr>
          <p:nvPr/>
        </p:nvPicPr>
        <p:blipFill rotWithShape="1">
          <a:blip r:embed="rId2"/>
          <a:srcRect l="49449" t="14017" r="2931"/>
          <a:stretch>
            <a:fillRect/>
          </a:stretch>
        </p:blipFill>
        <p:spPr>
          <a:xfrm>
            <a:off x="6314284" y="1981931"/>
            <a:ext cx="2800138" cy="2748861"/>
          </a:xfrm>
          <a:prstGeom prst="rect">
            <a:avLst/>
          </a:prstGeom>
        </p:spPr>
      </p:pic>
      <p:grpSp>
        <p:nvGrpSpPr>
          <p:cNvPr id="10" name="组合 9">
            <a:extLst>
              <a:ext uri="{FF2B5EF4-FFF2-40B4-BE49-F238E27FC236}">
                <a16:creationId xmlns:a16="http://schemas.microsoft.com/office/drawing/2014/main" id="{74181DC6-FA35-0D39-E415-AFDF1315C126}"/>
              </a:ext>
            </a:extLst>
          </p:cNvPr>
          <p:cNvGrpSpPr/>
          <p:nvPr/>
        </p:nvGrpSpPr>
        <p:grpSpPr>
          <a:xfrm>
            <a:off x="9118415" y="1951397"/>
            <a:ext cx="3261733" cy="2854639"/>
            <a:chOff x="8878782" y="2145061"/>
            <a:chExt cx="3261733" cy="2854639"/>
          </a:xfrm>
        </p:grpSpPr>
        <p:grpSp>
          <p:nvGrpSpPr>
            <p:cNvPr id="11" name="组合 10">
              <a:extLst>
                <a:ext uri="{FF2B5EF4-FFF2-40B4-BE49-F238E27FC236}">
                  <a16:creationId xmlns:a16="http://schemas.microsoft.com/office/drawing/2014/main" id="{25EBEC26-5F7C-151B-B7D1-71B76EB3BDD9}"/>
                </a:ext>
              </a:extLst>
            </p:cNvPr>
            <p:cNvGrpSpPr/>
            <p:nvPr/>
          </p:nvGrpSpPr>
          <p:grpSpPr>
            <a:xfrm>
              <a:off x="8878782" y="2145061"/>
              <a:ext cx="3261733" cy="2854639"/>
              <a:chOff x="9519645" y="2364816"/>
              <a:chExt cx="2524898" cy="2385511"/>
            </a:xfrm>
          </p:grpSpPr>
          <p:pic>
            <p:nvPicPr>
              <p:cNvPr id="13" name="图片 12">
                <a:extLst>
                  <a:ext uri="{FF2B5EF4-FFF2-40B4-BE49-F238E27FC236}">
                    <a16:creationId xmlns:a16="http://schemas.microsoft.com/office/drawing/2014/main" id="{65BB0A30-253B-839A-6874-5203623E3879}"/>
                  </a:ext>
                </a:extLst>
              </p:cNvPr>
              <p:cNvPicPr>
                <a:picLocks noChangeAspect="1"/>
              </p:cNvPicPr>
              <p:nvPr/>
            </p:nvPicPr>
            <p:blipFill rotWithShape="1">
              <a:blip r:embed="rId3"/>
              <a:srcRect l="52660" t="14607"/>
              <a:stretch>
                <a:fillRect/>
              </a:stretch>
            </p:blipFill>
            <p:spPr>
              <a:xfrm>
                <a:off x="9598729" y="2364816"/>
                <a:ext cx="2300160" cy="2309492"/>
              </a:xfrm>
              <a:prstGeom prst="rect">
                <a:avLst/>
              </a:prstGeom>
            </p:spPr>
          </p:pic>
          <p:sp>
            <p:nvSpPr>
              <p:cNvPr id="14" name="矩形 13">
                <a:extLst>
                  <a:ext uri="{FF2B5EF4-FFF2-40B4-BE49-F238E27FC236}">
                    <a16:creationId xmlns:a16="http://schemas.microsoft.com/office/drawing/2014/main" id="{5196A2F2-983D-C7F1-5394-441D64E06175}"/>
                  </a:ext>
                </a:extLst>
              </p:cNvPr>
              <p:cNvSpPr/>
              <p:nvPr/>
            </p:nvSpPr>
            <p:spPr>
              <a:xfrm>
                <a:off x="9519645" y="3818785"/>
                <a:ext cx="889687" cy="9315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矩形 14">
                <a:extLst>
                  <a:ext uri="{FF2B5EF4-FFF2-40B4-BE49-F238E27FC236}">
                    <a16:creationId xmlns:a16="http://schemas.microsoft.com/office/drawing/2014/main" id="{8CE78683-0C59-EAB6-B543-C14F637296ED}"/>
                  </a:ext>
                </a:extLst>
              </p:cNvPr>
              <p:cNvSpPr/>
              <p:nvPr/>
            </p:nvSpPr>
            <p:spPr>
              <a:xfrm>
                <a:off x="11278423" y="4474678"/>
                <a:ext cx="766120" cy="237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2" name="矩形 11">
              <a:extLst>
                <a:ext uri="{FF2B5EF4-FFF2-40B4-BE49-F238E27FC236}">
                  <a16:creationId xmlns:a16="http://schemas.microsoft.com/office/drawing/2014/main" id="{30178ED6-EAEE-3F70-A695-728D14F49FED}"/>
                </a:ext>
              </a:extLst>
            </p:cNvPr>
            <p:cNvSpPr/>
            <p:nvPr/>
          </p:nvSpPr>
          <p:spPr>
            <a:xfrm>
              <a:off x="9180247" y="3884963"/>
              <a:ext cx="1194485" cy="553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16" name="图片 15">
            <a:extLst>
              <a:ext uri="{FF2B5EF4-FFF2-40B4-BE49-F238E27FC236}">
                <a16:creationId xmlns:a16="http://schemas.microsoft.com/office/drawing/2014/main" id="{C53CDB1E-AA58-E025-97B1-6A468FE4F4D1}"/>
              </a:ext>
            </a:extLst>
          </p:cNvPr>
          <p:cNvPicPr>
            <a:picLocks noChangeAspect="1"/>
          </p:cNvPicPr>
          <p:nvPr/>
        </p:nvPicPr>
        <p:blipFill rotWithShape="1">
          <a:blip r:embed="rId3"/>
          <a:srcRect l="52660" t="68049" r="24861" b="12373"/>
          <a:stretch>
            <a:fillRect/>
          </a:stretch>
        </p:blipFill>
        <p:spPr>
          <a:xfrm>
            <a:off x="7854618" y="4865349"/>
            <a:ext cx="2622820" cy="1177883"/>
          </a:xfrm>
          <a:prstGeom prst="rect">
            <a:avLst/>
          </a:prstGeom>
        </p:spPr>
      </p:pic>
    </p:spTree>
    <p:extLst>
      <p:ext uri="{BB962C8B-B14F-4D97-AF65-F5344CB8AC3E}">
        <p14:creationId xmlns:p14="http://schemas.microsoft.com/office/powerpoint/2010/main" val="291260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5E82EE-963C-5430-5423-4F61A6306786}"/>
              </a:ext>
            </a:extLst>
          </p:cNvPr>
          <p:cNvSpPr txBox="1"/>
          <p:nvPr/>
        </p:nvSpPr>
        <p:spPr>
          <a:xfrm>
            <a:off x="2935518" y="1487380"/>
            <a:ext cx="6320961"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sz="2400" b="1" i="0" dirty="0">
                <a:solidFill>
                  <a:srgbClr val="191B1F"/>
                </a:solidFill>
                <a:effectLst/>
                <a:latin typeface="-apple-system"/>
              </a:rPr>
              <a:t>物理分区条带化方式对分区访问性能的影响</a:t>
            </a:r>
            <a:endParaRPr lang="en-US" altLang="zh-CN" sz="2400" b="1" i="0" dirty="0">
              <a:solidFill>
                <a:srgbClr val="191B1F"/>
              </a:solidFill>
              <a:effectLst/>
              <a:latin typeface="-apple-system"/>
            </a:endParaRPr>
          </a:p>
          <a:p>
            <a:pPr marL="285750" indent="-285750">
              <a:buFont typeface="Arial" panose="020B0604020202020204" pitchFamily="34" charset="0"/>
              <a:buChar char="•"/>
            </a:pPr>
            <a:r>
              <a:rPr lang="zh-CN" altLang="en-US" sz="2400" b="1" i="0" dirty="0">
                <a:solidFill>
                  <a:srgbClr val="191B1F"/>
                </a:solidFill>
                <a:effectLst/>
                <a:latin typeface="-apple-system"/>
              </a:rPr>
              <a:t>重叠的物理分区分配会带来并行损失</a:t>
            </a:r>
            <a:endParaRPr lang="en-US" altLang="zh-CN" sz="2400" b="1" dirty="0">
              <a:solidFill>
                <a:srgbClr val="191B1F"/>
              </a:solidFill>
              <a:latin typeface="-apple-system"/>
            </a:endParaRPr>
          </a:p>
          <a:p>
            <a:pPr marL="285750" indent="-285750">
              <a:buFont typeface="Arial" panose="020B0604020202020204" pitchFamily="34" charset="0"/>
              <a:buChar char="•"/>
            </a:pPr>
            <a:r>
              <a:rPr lang="zh-CN" altLang="en-US" sz="2400" b="1" i="0" dirty="0">
                <a:solidFill>
                  <a:srgbClr val="191B1F"/>
                </a:solidFill>
                <a:effectLst/>
                <a:latin typeface="-apple-system"/>
              </a:rPr>
              <a:t>多租户访问存在读晶圆和写缓存干扰</a:t>
            </a:r>
            <a:endParaRPr lang="zh-CN" altLang="en-US" sz="2400" dirty="0"/>
          </a:p>
        </p:txBody>
      </p:sp>
      <p:sp>
        <p:nvSpPr>
          <p:cNvPr id="4" name="文本框 3">
            <a:extLst>
              <a:ext uri="{FF2B5EF4-FFF2-40B4-BE49-F238E27FC236}">
                <a16:creationId xmlns:a16="http://schemas.microsoft.com/office/drawing/2014/main" id="{9EA6FD47-6E2B-B271-3D65-07EB867AA450}"/>
              </a:ext>
            </a:extLst>
          </p:cNvPr>
          <p:cNvSpPr txBox="1"/>
          <p:nvPr/>
        </p:nvSpPr>
        <p:spPr>
          <a:xfrm>
            <a:off x="4726073" y="345368"/>
            <a:ext cx="2739853" cy="707886"/>
          </a:xfrm>
          <a:prstGeom prst="rect">
            <a:avLst/>
          </a:prstGeom>
          <a:noFill/>
        </p:spPr>
        <p:txBody>
          <a:bodyPr wrap="none" rtlCol="0">
            <a:spAutoFit/>
          </a:bodyPr>
          <a:lstStyle/>
          <a:p>
            <a:r>
              <a:rPr lang="en-US" altLang="zh-CN" sz="4000" b="1" dirty="0"/>
              <a:t>Motivation</a:t>
            </a:r>
          </a:p>
        </p:txBody>
      </p:sp>
      <p:pic>
        <p:nvPicPr>
          <p:cNvPr id="5" name="图片 4">
            <a:extLst>
              <a:ext uri="{FF2B5EF4-FFF2-40B4-BE49-F238E27FC236}">
                <a16:creationId xmlns:a16="http://schemas.microsoft.com/office/drawing/2014/main" id="{0FBFFD22-5A1D-543A-6277-0FF744D0F367}"/>
              </a:ext>
            </a:extLst>
          </p:cNvPr>
          <p:cNvPicPr>
            <a:picLocks noChangeAspect="1"/>
          </p:cNvPicPr>
          <p:nvPr/>
        </p:nvPicPr>
        <p:blipFill>
          <a:blip r:embed="rId2"/>
          <a:stretch>
            <a:fillRect/>
          </a:stretch>
        </p:blipFill>
        <p:spPr>
          <a:xfrm>
            <a:off x="2287412" y="3121836"/>
            <a:ext cx="7617175" cy="3044948"/>
          </a:xfrm>
          <a:prstGeom prst="rect">
            <a:avLst/>
          </a:prstGeom>
        </p:spPr>
      </p:pic>
    </p:spTree>
    <p:extLst>
      <p:ext uri="{BB962C8B-B14F-4D97-AF65-F5344CB8AC3E}">
        <p14:creationId xmlns:p14="http://schemas.microsoft.com/office/powerpoint/2010/main" val="421718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19F96718-BDE8-68DD-2FF7-7155C5077D30}"/>
              </a:ext>
            </a:extLst>
          </p:cNvPr>
          <p:cNvGrpSpPr/>
          <p:nvPr/>
        </p:nvGrpSpPr>
        <p:grpSpPr>
          <a:xfrm>
            <a:off x="437500" y="2541657"/>
            <a:ext cx="4138492" cy="3532678"/>
            <a:chOff x="341125" y="2296824"/>
            <a:chExt cx="5754875" cy="4304818"/>
          </a:xfrm>
        </p:grpSpPr>
        <p:grpSp>
          <p:nvGrpSpPr>
            <p:cNvPr id="27" name="组合 26">
              <a:extLst>
                <a:ext uri="{FF2B5EF4-FFF2-40B4-BE49-F238E27FC236}">
                  <a16:creationId xmlns:a16="http://schemas.microsoft.com/office/drawing/2014/main" id="{491FE232-F070-1C67-BF6F-F5DBCE4F6DCD}"/>
                </a:ext>
              </a:extLst>
            </p:cNvPr>
            <p:cNvGrpSpPr/>
            <p:nvPr/>
          </p:nvGrpSpPr>
          <p:grpSpPr>
            <a:xfrm>
              <a:off x="341125" y="3725332"/>
              <a:ext cx="5316226" cy="2876310"/>
              <a:chOff x="5409728" y="4601013"/>
              <a:chExt cx="3298911" cy="1768477"/>
            </a:xfrm>
          </p:grpSpPr>
          <p:sp>
            <p:nvSpPr>
              <p:cNvPr id="30" name="矩形 29">
                <a:extLst>
                  <a:ext uri="{FF2B5EF4-FFF2-40B4-BE49-F238E27FC236}">
                    <a16:creationId xmlns:a16="http://schemas.microsoft.com/office/drawing/2014/main" id="{0D75C9E5-2D67-5471-FE0A-A71D29D2A6D6}"/>
                  </a:ext>
                </a:extLst>
              </p:cNvPr>
              <p:cNvSpPr/>
              <p:nvPr/>
            </p:nvSpPr>
            <p:spPr>
              <a:xfrm>
                <a:off x="8666481" y="4791461"/>
                <a:ext cx="42158" cy="232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31" name="图片 30">
                <a:extLst>
                  <a:ext uri="{FF2B5EF4-FFF2-40B4-BE49-F238E27FC236}">
                    <a16:creationId xmlns:a16="http://schemas.microsoft.com/office/drawing/2014/main" id="{8640B607-0CEF-9F9A-E665-E8AD9FD555BE}"/>
                  </a:ext>
                </a:extLst>
              </p:cNvPr>
              <p:cNvPicPr>
                <a:picLocks noChangeAspect="1"/>
              </p:cNvPicPr>
              <p:nvPr/>
            </p:nvPicPr>
            <p:blipFill rotWithShape="1">
              <a:blip r:embed="rId2"/>
              <a:srcRect l="52701" t="48626" r="13895"/>
              <a:stretch>
                <a:fillRect/>
              </a:stretch>
            </p:blipFill>
            <p:spPr>
              <a:xfrm>
                <a:off x="5409728" y="4601013"/>
                <a:ext cx="2414497" cy="1768477"/>
              </a:xfrm>
              <a:prstGeom prst="rect">
                <a:avLst/>
              </a:prstGeom>
            </p:spPr>
          </p:pic>
        </p:grpSp>
        <p:sp>
          <p:nvSpPr>
            <p:cNvPr id="28" name="矩形 27">
              <a:extLst>
                <a:ext uri="{FF2B5EF4-FFF2-40B4-BE49-F238E27FC236}">
                  <a16:creationId xmlns:a16="http://schemas.microsoft.com/office/drawing/2014/main" id="{54649F9C-67BA-55FC-35D4-CECB606269B1}"/>
                </a:ext>
              </a:extLst>
            </p:cNvPr>
            <p:cNvSpPr/>
            <p:nvPr/>
          </p:nvSpPr>
          <p:spPr>
            <a:xfrm>
              <a:off x="3577997" y="2296824"/>
              <a:ext cx="2518003" cy="408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矩形 28">
              <a:extLst>
                <a:ext uri="{FF2B5EF4-FFF2-40B4-BE49-F238E27FC236}">
                  <a16:creationId xmlns:a16="http://schemas.microsoft.com/office/drawing/2014/main" id="{85394B11-C388-6D54-C023-611DD1CE1240}"/>
                </a:ext>
              </a:extLst>
            </p:cNvPr>
            <p:cNvSpPr/>
            <p:nvPr/>
          </p:nvSpPr>
          <p:spPr>
            <a:xfrm>
              <a:off x="4574878" y="4959337"/>
              <a:ext cx="1451811" cy="408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 name="文本框 4">
            <a:extLst>
              <a:ext uri="{FF2B5EF4-FFF2-40B4-BE49-F238E27FC236}">
                <a16:creationId xmlns:a16="http://schemas.microsoft.com/office/drawing/2014/main" id="{BCD01527-E402-956E-66C1-3592CF7057EB}"/>
              </a:ext>
            </a:extLst>
          </p:cNvPr>
          <p:cNvSpPr txBox="1"/>
          <p:nvPr/>
        </p:nvSpPr>
        <p:spPr>
          <a:xfrm>
            <a:off x="2105164" y="324545"/>
            <a:ext cx="7981672" cy="584775"/>
          </a:xfrm>
          <a:prstGeom prst="rect">
            <a:avLst/>
          </a:prstGeom>
          <a:noFill/>
        </p:spPr>
        <p:txBody>
          <a:bodyPr wrap="none" rtlCol="0">
            <a:spAutoFit/>
          </a:bodyPr>
          <a:lstStyle/>
          <a:p>
            <a:r>
              <a:rPr lang="zh-CN" altLang="en-US" sz="3200" b="1" i="0" dirty="0">
                <a:solidFill>
                  <a:srgbClr val="191B1F"/>
                </a:solidFill>
                <a:effectLst/>
                <a:latin typeface="-apple-system"/>
              </a:rPr>
              <a:t>物理分区条带化方式对分区访问性能的影响</a:t>
            </a:r>
            <a:endParaRPr lang="en-US" altLang="zh-CN" sz="3200" b="1" i="0" dirty="0">
              <a:solidFill>
                <a:srgbClr val="191B1F"/>
              </a:solidFill>
              <a:effectLst/>
              <a:latin typeface="-apple-system"/>
            </a:endParaRPr>
          </a:p>
        </p:txBody>
      </p:sp>
      <p:sp>
        <p:nvSpPr>
          <p:cNvPr id="3" name="文本框 2">
            <a:extLst>
              <a:ext uri="{FF2B5EF4-FFF2-40B4-BE49-F238E27FC236}">
                <a16:creationId xmlns:a16="http://schemas.microsoft.com/office/drawing/2014/main" id="{A9D3BC4A-FD2B-00A3-C08B-4DCA3FF3A0AB}"/>
              </a:ext>
            </a:extLst>
          </p:cNvPr>
          <p:cNvSpPr txBox="1"/>
          <p:nvPr/>
        </p:nvSpPr>
        <p:spPr>
          <a:xfrm>
            <a:off x="7265771" y="1426049"/>
            <a:ext cx="3863302" cy="2308324"/>
          </a:xfrm>
          <a:prstGeom prst="rect">
            <a:avLst/>
          </a:prstGeom>
          <a:noFill/>
        </p:spPr>
        <p:txBody>
          <a:bodyPr wrap="none" rtlCol="0">
            <a:spAutoFit/>
          </a:bodyPr>
          <a:lstStyle/>
          <a:p>
            <a:pPr marL="285750" indent="-285750">
              <a:buFont typeface="Arial" panose="020B0604020202020204" pitchFamily="34" charset="0"/>
              <a:buChar char="•"/>
            </a:pPr>
            <a:r>
              <a:rPr lang="zh-CN" altLang="en-US" sz="2400" b="1" i="0" dirty="0">
                <a:solidFill>
                  <a:srgbClr val="191B1F"/>
                </a:solidFill>
                <a:effectLst/>
                <a:latin typeface="-apple-system"/>
              </a:rPr>
              <a:t>物理区域</a:t>
            </a:r>
            <a:endParaRPr lang="en-US" altLang="zh-CN" sz="2400" b="1" i="0" dirty="0">
              <a:solidFill>
                <a:srgbClr val="191B1F"/>
              </a:solidFill>
              <a:effectLst/>
              <a:latin typeface="-apple-system"/>
            </a:endParaRPr>
          </a:p>
          <a:p>
            <a:pPr marL="285750" indent="-285750">
              <a:buFont typeface="Arial" panose="020B0604020202020204" pitchFamily="34" charset="0"/>
              <a:buChar char="•"/>
            </a:pPr>
            <a:r>
              <a:rPr lang="zh-CN" altLang="en-US" sz="2400" b="1" dirty="0">
                <a:solidFill>
                  <a:srgbClr val="191B1F"/>
                </a:solidFill>
                <a:latin typeface="-apple-system"/>
              </a:rPr>
              <a:t>逻辑区域</a:t>
            </a:r>
            <a:endParaRPr lang="en-US" altLang="zh-CN" sz="2400" b="1" i="0" dirty="0">
              <a:solidFill>
                <a:srgbClr val="191B1F"/>
              </a:solidFill>
              <a:effectLst/>
              <a:latin typeface="-apple-system"/>
            </a:endParaRPr>
          </a:p>
          <a:p>
            <a:pPr marL="285750" indent="-285750">
              <a:buFont typeface="Arial" panose="020B0604020202020204" pitchFamily="34" charset="0"/>
              <a:buChar char="•"/>
            </a:pPr>
            <a:r>
              <a:rPr lang="en-US" altLang="zh-CN" sz="2400" b="1" i="0" dirty="0">
                <a:solidFill>
                  <a:srgbClr val="191B1F"/>
                </a:solidFill>
                <a:effectLst/>
                <a:latin typeface="-apple-system"/>
              </a:rPr>
              <a:t>Large-zone ZNS SSD</a:t>
            </a:r>
          </a:p>
          <a:p>
            <a:pPr marL="285750" indent="-285750">
              <a:buFont typeface="Arial" panose="020B0604020202020204" pitchFamily="34" charset="0"/>
              <a:buChar char="•"/>
            </a:pPr>
            <a:r>
              <a:rPr lang="en-US" altLang="zh-CN" sz="2400" b="1" dirty="0">
                <a:solidFill>
                  <a:srgbClr val="191B1F"/>
                </a:solidFill>
                <a:latin typeface="-apple-system"/>
              </a:rPr>
              <a:t>S</a:t>
            </a:r>
            <a:r>
              <a:rPr lang="en-US" altLang="zh-CN" sz="2400" b="1" i="0" dirty="0">
                <a:solidFill>
                  <a:srgbClr val="191B1F"/>
                </a:solidFill>
                <a:effectLst/>
                <a:latin typeface="-apple-system"/>
              </a:rPr>
              <a:t>mall-zone ZNS SSD </a:t>
            </a:r>
            <a:endParaRPr lang="en-US" altLang="zh-CN" sz="2400" b="1" dirty="0">
              <a:solidFill>
                <a:srgbClr val="191B1F"/>
              </a:solidFill>
              <a:latin typeface="-apple-system"/>
            </a:endParaRPr>
          </a:p>
          <a:p>
            <a:pPr marL="285750" indent="-285750">
              <a:buFont typeface="Arial" panose="020B0604020202020204" pitchFamily="34" charset="0"/>
              <a:buChar char="•"/>
            </a:pPr>
            <a:r>
              <a:rPr lang="zh-CN" altLang="en-US" sz="2400" b="1" i="0" dirty="0">
                <a:solidFill>
                  <a:srgbClr val="191B1F"/>
                </a:solidFill>
                <a:effectLst/>
                <a:latin typeface="-apple-system"/>
              </a:rPr>
              <a:t>数据单元（</a:t>
            </a:r>
            <a:r>
              <a:rPr lang="en-US" altLang="zh-CN" sz="2400" b="1" i="0" dirty="0">
                <a:solidFill>
                  <a:srgbClr val="191B1F"/>
                </a:solidFill>
                <a:effectLst/>
                <a:latin typeface="-apple-system"/>
              </a:rPr>
              <a:t>stripe size</a:t>
            </a:r>
            <a:r>
              <a:rPr lang="zh-CN" altLang="en-US" sz="2400" b="1" i="0" dirty="0">
                <a:solidFill>
                  <a:srgbClr val="191B1F"/>
                </a:solidFill>
                <a:effectLst/>
                <a:latin typeface="-apple-system"/>
              </a:rPr>
              <a:t>）</a:t>
            </a:r>
            <a:endParaRPr lang="en-US" altLang="zh-CN" sz="2400" b="1" i="0" dirty="0">
              <a:solidFill>
                <a:srgbClr val="191B1F"/>
              </a:solidFill>
              <a:effectLst/>
              <a:latin typeface="-apple-system"/>
            </a:endParaRPr>
          </a:p>
          <a:p>
            <a:pPr marL="285750" indent="-285750">
              <a:buFont typeface="Arial" panose="020B0604020202020204" pitchFamily="34" charset="0"/>
              <a:buChar char="•"/>
            </a:pPr>
            <a:r>
              <a:rPr lang="zh-CN" altLang="en-US" sz="2400" b="1" i="0" dirty="0">
                <a:solidFill>
                  <a:srgbClr val="191B1F"/>
                </a:solidFill>
                <a:effectLst/>
                <a:latin typeface="-apple-system"/>
              </a:rPr>
              <a:t>条带宽度（</a:t>
            </a:r>
            <a:r>
              <a:rPr lang="en-US" altLang="zh-CN" sz="2400" b="1" i="0" dirty="0">
                <a:solidFill>
                  <a:srgbClr val="191B1F"/>
                </a:solidFill>
                <a:effectLst/>
                <a:latin typeface="-apple-system"/>
              </a:rPr>
              <a:t>stripe width</a:t>
            </a:r>
            <a:r>
              <a:rPr lang="zh-CN" altLang="en-US" sz="2400" b="1" i="0" dirty="0">
                <a:solidFill>
                  <a:srgbClr val="191B1F"/>
                </a:solidFill>
                <a:effectLst/>
                <a:latin typeface="-apple-system"/>
              </a:rPr>
              <a:t>）</a:t>
            </a:r>
            <a:endParaRPr lang="zh-CN" altLang="en-US" sz="2400" b="1" dirty="0"/>
          </a:p>
        </p:txBody>
      </p:sp>
      <p:pic>
        <p:nvPicPr>
          <p:cNvPr id="17" name="图片 16">
            <a:extLst>
              <a:ext uri="{FF2B5EF4-FFF2-40B4-BE49-F238E27FC236}">
                <a16:creationId xmlns:a16="http://schemas.microsoft.com/office/drawing/2014/main" id="{29BA728E-FD06-18E3-CAED-00FCA0500000}"/>
              </a:ext>
            </a:extLst>
          </p:cNvPr>
          <p:cNvPicPr>
            <a:picLocks noChangeAspect="1"/>
          </p:cNvPicPr>
          <p:nvPr/>
        </p:nvPicPr>
        <p:blipFill>
          <a:blip r:embed="rId3"/>
          <a:stretch>
            <a:fillRect/>
          </a:stretch>
        </p:blipFill>
        <p:spPr>
          <a:xfrm>
            <a:off x="3292944" y="3800112"/>
            <a:ext cx="3562091" cy="2188049"/>
          </a:xfrm>
          <a:prstGeom prst="rect">
            <a:avLst/>
          </a:prstGeom>
        </p:spPr>
      </p:pic>
      <p:pic>
        <p:nvPicPr>
          <p:cNvPr id="19" name="图片 18">
            <a:extLst>
              <a:ext uri="{FF2B5EF4-FFF2-40B4-BE49-F238E27FC236}">
                <a16:creationId xmlns:a16="http://schemas.microsoft.com/office/drawing/2014/main" id="{6D0CB489-FAA5-5556-A811-C78DA24DFA18}"/>
              </a:ext>
            </a:extLst>
          </p:cNvPr>
          <p:cNvPicPr>
            <a:picLocks noChangeAspect="1"/>
          </p:cNvPicPr>
          <p:nvPr/>
        </p:nvPicPr>
        <p:blipFill>
          <a:blip r:embed="rId4"/>
          <a:stretch>
            <a:fillRect/>
          </a:stretch>
        </p:blipFill>
        <p:spPr>
          <a:xfrm>
            <a:off x="822947" y="1324452"/>
            <a:ext cx="5318328" cy="1832020"/>
          </a:xfrm>
          <a:prstGeom prst="rect">
            <a:avLst/>
          </a:prstGeom>
        </p:spPr>
      </p:pic>
      <p:sp>
        <p:nvSpPr>
          <p:cNvPr id="25" name="文本框 24">
            <a:extLst>
              <a:ext uri="{FF2B5EF4-FFF2-40B4-BE49-F238E27FC236}">
                <a16:creationId xmlns:a16="http://schemas.microsoft.com/office/drawing/2014/main" id="{0A6EF967-5C31-1566-3CA5-81FA0244F41A}"/>
              </a:ext>
            </a:extLst>
          </p:cNvPr>
          <p:cNvSpPr txBox="1"/>
          <p:nvPr/>
        </p:nvSpPr>
        <p:spPr>
          <a:xfrm>
            <a:off x="7163183" y="4278874"/>
            <a:ext cx="3814446" cy="1631216"/>
          </a:xfrm>
          <a:prstGeom prst="rect">
            <a:avLst/>
          </a:prstGeom>
          <a:noFill/>
        </p:spPr>
        <p:txBody>
          <a:bodyPr wrap="square">
            <a:spAutoFit/>
          </a:bodyPr>
          <a:lstStyle/>
          <a:p>
            <a:r>
              <a:rPr lang="zh-CN" altLang="en-US" sz="2000" b="0" i="0" dirty="0">
                <a:solidFill>
                  <a:srgbClr val="191B1F"/>
                </a:solidFill>
                <a:effectLst/>
                <a:latin typeface="-apple-system"/>
              </a:rPr>
              <a:t>启示：将物理分区条带化组成逻辑分区，能够有效提高其访问带宽；条带宽度的设置应当根据应用的 </a:t>
            </a:r>
            <a:r>
              <a:rPr lang="en-US" altLang="zh-CN" sz="2000" b="0" i="0" dirty="0">
                <a:solidFill>
                  <a:srgbClr val="191B1F"/>
                </a:solidFill>
                <a:effectLst/>
                <a:latin typeface="-apple-system"/>
              </a:rPr>
              <a:t>I/O </a:t>
            </a:r>
            <a:r>
              <a:rPr lang="zh-CN" altLang="en-US" sz="2000" b="0" i="0" dirty="0">
                <a:solidFill>
                  <a:srgbClr val="191B1F"/>
                </a:solidFill>
                <a:effectLst/>
                <a:latin typeface="-apple-system"/>
              </a:rPr>
              <a:t>性能需求、支持的开放分区总数两个因素来动态确定。</a:t>
            </a:r>
            <a:endParaRPr lang="zh-CN" altLang="en-US" sz="2000" dirty="0"/>
          </a:p>
        </p:txBody>
      </p:sp>
      <p:pic>
        <p:nvPicPr>
          <p:cNvPr id="33" name="图片 32">
            <a:extLst>
              <a:ext uri="{FF2B5EF4-FFF2-40B4-BE49-F238E27FC236}">
                <a16:creationId xmlns:a16="http://schemas.microsoft.com/office/drawing/2014/main" id="{D702C007-DA29-3AC0-302B-C827B2E79780}"/>
              </a:ext>
            </a:extLst>
          </p:cNvPr>
          <p:cNvPicPr>
            <a:picLocks noChangeAspect="1"/>
          </p:cNvPicPr>
          <p:nvPr/>
        </p:nvPicPr>
        <p:blipFill>
          <a:blip r:embed="rId5"/>
          <a:stretch>
            <a:fillRect/>
          </a:stretch>
        </p:blipFill>
        <p:spPr>
          <a:xfrm>
            <a:off x="2695838" y="3604191"/>
            <a:ext cx="539778" cy="260363"/>
          </a:xfrm>
          <a:prstGeom prst="rect">
            <a:avLst/>
          </a:prstGeom>
        </p:spPr>
      </p:pic>
    </p:spTree>
    <p:extLst>
      <p:ext uri="{BB962C8B-B14F-4D97-AF65-F5344CB8AC3E}">
        <p14:creationId xmlns:p14="http://schemas.microsoft.com/office/powerpoint/2010/main" val="21578366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1634</TotalTime>
  <Words>834</Words>
  <Application>Microsoft Office PowerPoint</Application>
  <PresentationFormat>宽屏</PresentationFormat>
  <Paragraphs>63</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-apple-system</vt:lpstr>
      <vt:lpstr>等线</vt:lpstr>
      <vt:lpstr>等线 Light</vt:lpstr>
      <vt:lpstr>Arial</vt:lpstr>
      <vt:lpstr>Cambria Math</vt:lpstr>
      <vt:lpstr>Office 主题​​</vt:lpstr>
      <vt:lpstr>eZNS: An Elastic Zoned Namespace for Commodity ZNS SSDs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eZNS: An Elastic Zoned Namespace for Commodity ZNS SSDs</dc:title>
  <dc:creator>郅烨 李</dc:creator>
  <cp:lastModifiedBy>郅烨 李</cp:lastModifiedBy>
  <cp:revision>14</cp:revision>
  <dcterms:created xsi:type="dcterms:W3CDTF">2023-12-11T06:23:36Z</dcterms:created>
  <dcterms:modified xsi:type="dcterms:W3CDTF">2023-12-13T06:53:48Z</dcterms:modified>
</cp:coreProperties>
</file>