
<file path=[Content_Types].xml><?xml version="1.0" encoding="utf-8"?>
<Types xmlns="http://schemas.openxmlformats.org/package/2006/content-types">
  <Default Extension="tiff" ContentType="image/tif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0" r:id="rId3"/>
    <p:sldId id="520" r:id="rId5"/>
    <p:sldId id="523" r:id="rId6"/>
    <p:sldId id="522" r:id="rId7"/>
    <p:sldId id="524" r:id="rId8"/>
    <p:sldId id="525" r:id="rId9"/>
    <p:sldId id="526" r:id="rId10"/>
    <p:sldId id="527" r:id="rId11"/>
    <p:sldId id="528" r:id="rId12"/>
    <p:sldId id="529" r:id="rId13"/>
    <p:sldId id="530" r:id="rId14"/>
    <p:sldId id="534" r:id="rId15"/>
    <p:sldId id="531" r:id="rId16"/>
    <p:sldId id="535" r:id="rId17"/>
    <p:sldId id="536" r:id="rId18"/>
    <p:sldId id="537" r:id="rId19"/>
    <p:sldId id="538" r:id="rId20"/>
    <p:sldId id="261"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3"/>
            <p14:sldId id="522"/>
            <p14:sldId id="524"/>
            <p14:sldId id="525"/>
            <p14:sldId id="526"/>
            <p14:sldId id="527"/>
            <p14:sldId id="528"/>
            <p14:sldId id="529"/>
            <p14:sldId id="530"/>
            <p14:sldId id="534"/>
            <p14:sldId id="531"/>
            <p14:sldId id="535"/>
            <p14:sldId id="536"/>
            <p14:sldId id="537"/>
            <p14:sldId id="53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152D9"/>
    <a:srgbClr val="8484D1"/>
    <a:srgbClr val="4747BA"/>
    <a:srgbClr val="ADADE0"/>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57" autoAdjust="0"/>
  </p:normalViewPr>
  <p:slideViewPr>
    <p:cSldViewPr snapToGrid="0">
      <p:cViewPr varScale="1">
        <p:scale>
          <a:sx n="95" d="100"/>
          <a:sy n="95" d="100"/>
        </p:scale>
        <p:origin x="1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r>
              <a:rPr lang="en-US" altLang="en-GB" sz="1200" kern="1200" dirty="0">
                <a:solidFill>
                  <a:schemeClr val="tx1"/>
                </a:solidFill>
                <a:effectLst/>
                <a:latin typeface="+mn-lt"/>
                <a:ea typeface="+mn-ea"/>
                <a:cs typeface="+mn-cs"/>
              </a:rPr>
              <a:t>Oracle</a:t>
            </a:r>
            <a:r>
              <a:rPr lang="zh-CN" altLang="en-US" sz="1200" kern="1200" dirty="0">
                <a:solidFill>
                  <a:schemeClr val="tx1"/>
                </a:solidFill>
                <a:effectLst/>
                <a:latin typeface="+mn-lt"/>
                <a:ea typeface="+mn-ea"/>
                <a:cs typeface="+mn-cs"/>
              </a:rPr>
              <a:t>：结果</a:t>
            </a:r>
            <a:r>
              <a:rPr lang="zh-CN" altLang="en-US" sz="1200" kern="1200" dirty="0">
                <a:solidFill>
                  <a:schemeClr val="tx1"/>
                </a:solidFill>
                <a:effectLst/>
                <a:latin typeface="+mn-lt"/>
                <a:ea typeface="+mn-ea"/>
                <a:cs typeface="+mn-cs"/>
              </a:rPr>
              <a:t>参照物</a:t>
            </a:r>
            <a:endParaRPr lang="zh-CN" altLang="en-US" sz="1200" kern="1200" dirty="0">
              <a:solidFill>
                <a:schemeClr val="tx1"/>
              </a:solidFill>
              <a:effectLst/>
              <a:latin typeface="+mn-lt"/>
              <a:ea typeface="+mn-ea"/>
              <a:cs typeface="+mn-cs"/>
            </a:endParaRPr>
          </a:p>
          <a:p>
            <a:pPr indent="0" algn="just">
              <a:buFont typeface="Arial" panose="020B0604020202020204" pitchFamily="34" charset="0"/>
              <a:buNone/>
            </a:pPr>
            <a:r>
              <a:rPr lang="zh-CN" altLang="en-US" sz="1200" kern="1200" dirty="0">
                <a:solidFill>
                  <a:schemeClr val="tx1"/>
                </a:solidFill>
                <a:effectLst/>
                <a:latin typeface="+mn-lt"/>
                <a:ea typeface="+mn-ea"/>
                <a:cs typeface="+mn-cs"/>
              </a:rPr>
              <a:t>中文：通过基于图的结果参照物构建检测数据库中的事务性</a:t>
            </a:r>
            <a:r>
              <a:rPr lang="en-US" altLang="zh-CN" sz="1200" kern="1200" dirty="0">
                <a:solidFill>
                  <a:schemeClr val="tx1"/>
                </a:solidFill>
                <a:effectLst/>
                <a:latin typeface="+mn-lt"/>
                <a:ea typeface="+mn-ea"/>
                <a:cs typeface="+mn-cs"/>
              </a:rPr>
              <a:t>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GB" sz="1200" dirty="0">
                <a:latin typeface="Constantia" panose="02030602050306030303" pitchFamily="18" charset="0"/>
              </a:rPr>
              <a:t>原子性（Atomicity）-事务的原子性强调了一个事物是一个逻辑工作单元，是一个整体，是不可分割的。一个事务所包含的操作要么全部做，要不全部不做。</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一致性（Consistency）-一个事务执行一项数据库操作，事务使数据库从一种一致性的状态变换成另一种一致性状态。</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隔离性（Isolation）-在事务未提交前，它操作的数据，对其他用户不可见。</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持久性（Durability）-一旦事务成功完成，该事务对数据库所施加的所有更新都是永久的。</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脏读（Dirty Read）：指读取到其他事务未提交的数据</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不可重复读（Non-repeatable Read）：在同一事务内，不同的时刻读到的同一批数据可能是不一样的，可能会受到其他事务的影响</a:t>
            </a:r>
            <a:endParaRPr lang="zh-CN" altLang="en-GB" sz="1200" dirty="0">
              <a:latin typeface="Constantia" panose="02030602050306030303" pitchFamily="18" charset="0"/>
            </a:endParaRPr>
          </a:p>
          <a:p>
            <a:pPr indent="0" algn="just">
              <a:spcAft>
                <a:spcPts val="1200"/>
              </a:spcAft>
              <a:buFont typeface="Arial" panose="020B0604020202020204" pitchFamily="34" charset="0"/>
              <a:buNone/>
            </a:pPr>
            <a:r>
              <a:rPr lang="zh-CN" altLang="en-GB" sz="1200" dirty="0">
                <a:latin typeface="Constantia" panose="02030602050306030303" pitchFamily="18" charset="0"/>
              </a:rPr>
              <a:t>幻读（Phantom Read）：针对数据插入操作。假设事务A对某些行的内容作了更改，但是还未提交，此时事务B插入了与事务A更改前的记录相同的记录行，并且在事务A提交之前先提交了。在事务A中查询，会发现好像刚刚的更改对于某些数据未起作用，但其实是事务B刚插入进来</a:t>
            </a:r>
            <a:endParaRPr lang="zh-CN" altLang="en-GB"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现有方法基本都是利用事务依赖图检测事务的执行是否符合隔离级别的</a:t>
            </a:r>
            <a:r>
              <a:rPr lang="zh-CN" altLang="en-US" sz="1200" dirty="0">
                <a:latin typeface="Constantia" panose="02030602050306030303" pitchFamily="18" charset="0"/>
              </a:rPr>
              <a:t>要求。</a:t>
            </a: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事务依赖图描述了多个被执行的事务间的依赖关系，主要包含以下两个方面的依赖</a:t>
            </a:r>
            <a:r>
              <a:rPr lang="zh-CN" altLang="en-US" sz="1200" dirty="0">
                <a:latin typeface="Constantia" panose="02030602050306030303" pitchFamily="18" charset="0"/>
              </a:rPr>
              <a:t>关系</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GB"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其主要流程包括两个阶段：通过</a:t>
            </a:r>
            <a:r>
              <a:rPr lang="en-US" altLang="zh-CN" sz="1200" dirty="0">
                <a:latin typeface="Constantia" panose="02030602050306030303" pitchFamily="18" charset="0"/>
              </a:rPr>
              <a:t>SQL</a:t>
            </a:r>
            <a:r>
              <a:rPr lang="zh-CN" altLang="en-US" sz="1200" dirty="0">
                <a:latin typeface="Constantia" panose="02030602050306030303" pitchFamily="18" charset="0"/>
              </a:rPr>
              <a:t>级检测捕捉依赖关系，构建无环图</a:t>
            </a:r>
            <a:r>
              <a:rPr lang="en-US" altLang="zh-CN" sz="1200" dirty="0">
                <a:latin typeface="Constantia" panose="02030602050306030303" pitchFamily="18" charset="0"/>
              </a:rPr>
              <a:t>SDG</a:t>
            </a:r>
            <a:r>
              <a:rPr lang="zh-CN" altLang="en-US" sz="1200" dirty="0">
                <a:latin typeface="Constantia" panose="02030602050306030303" pitchFamily="18" charset="0"/>
              </a:rPr>
              <a:t>；通过</a:t>
            </a:r>
            <a:r>
              <a:rPr lang="en-US" altLang="zh-CN" sz="1200" dirty="0">
                <a:latin typeface="Constantia" panose="02030602050306030303" pitchFamily="18" charset="0"/>
              </a:rPr>
              <a:t>SDG</a:t>
            </a:r>
            <a:r>
              <a:rPr lang="zh-CN" altLang="en-US" sz="1200" dirty="0">
                <a:latin typeface="Constantia" panose="02030602050306030303" pitchFamily="18" charset="0"/>
              </a:rPr>
              <a:t>生成等价测试</a:t>
            </a:r>
            <a:r>
              <a:rPr lang="zh-CN" altLang="en-US" sz="1200" dirty="0">
                <a:latin typeface="Constantia" panose="02030602050306030303" pitchFamily="18" charset="0"/>
              </a:rPr>
              <a:t>用例</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作者首先根据项目依赖和谓词依赖定义了七种依赖</a:t>
            </a:r>
            <a:r>
              <a:rPr lang="zh-CN" altLang="en-US" sz="1200" dirty="0">
                <a:latin typeface="Constantia" panose="02030602050306030303" pitchFamily="18" charset="0"/>
              </a:rPr>
              <a:t>关系</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11.xml"/><Relationship Id="rId4" Type="http://schemas.openxmlformats.org/officeDocument/2006/relationships/image" Target="../media/image11.png"/><Relationship Id="rId3" Type="http://schemas.openxmlformats.org/officeDocument/2006/relationships/tags" Target="../tags/tag10.xml"/><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3.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7.xml"/><Relationship Id="rId5" Type="http://schemas.openxmlformats.org/officeDocument/2006/relationships/image" Target="../media/image14.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tags" Target="../tags/tag19.xml"/><Relationship Id="rId4" Type="http://schemas.openxmlformats.org/officeDocument/2006/relationships/image" Target="../media/image15.png"/><Relationship Id="rId3" Type="http://schemas.openxmlformats.org/officeDocument/2006/relationships/tags" Target="../tags/tag18.xml"/><Relationship Id="rId2" Type="http://schemas.openxmlformats.org/officeDocument/2006/relationships/image" Target="../media/image3.png"/><Relationship Id="rId10" Type="http://schemas.openxmlformats.org/officeDocument/2006/relationships/notesSlide" Target="../notesSlides/notesSlide1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3.png"/><Relationship Id="rId10" Type="http://schemas.openxmlformats.org/officeDocument/2006/relationships/notesSlide" Target="../notesSlides/notesSlide16.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3.xml"/><Relationship Id="rId5" Type="http://schemas.openxmlformats.org/officeDocument/2006/relationships/image" Target="../media/image4.png"/><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941298" y="1618943"/>
            <a:ext cx="10084106" cy="1198880"/>
          </a:xfrm>
          <a:prstGeom prst="rect">
            <a:avLst/>
          </a:prstGeom>
        </p:spPr>
        <p:txBody>
          <a:bodyPr wrap="square">
            <a:spAutoFit/>
          </a:bodyPr>
          <a:lstStyle/>
          <a:p>
            <a:pPr algn="ctr"/>
            <a:r>
              <a:rPr lang="en-US" altLang="zh-CN" sz="3600" b="1" dirty="0" smtClean="0">
                <a:solidFill>
                  <a:srgbClr val="4747BA"/>
                </a:solidFill>
                <a:latin typeface="Constantia" panose="02030602050306030303" pitchFamily="18" charset="0"/>
                <a:ea typeface="微软雅黑" panose="020B0503020204020204" charset="-122"/>
                <a:cs typeface="Calibri" panose="020F0502020204030204" pitchFamily="34" charset="0"/>
              </a:rPr>
              <a:t>Detecting Transactional Bugs in Database Engines via Graph-Based Oracle Construction</a:t>
            </a:r>
            <a:endParaRPr lang="en-US" altLang="zh-CN" sz="3600" b="1" dirty="0" smtClean="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20" name="矩形 19"/>
          <p:cNvSpPr/>
          <p:nvPr/>
        </p:nvSpPr>
        <p:spPr>
          <a:xfrm>
            <a:off x="4977511" y="5011308"/>
            <a:ext cx="2011680" cy="46037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a:t>
            </a:r>
            <a:r>
              <a:rPr lang="zh-CN" altLang="en-US" sz="2400" b="1" dirty="0" smtClean="0">
                <a:solidFill>
                  <a:srgbClr val="4747BA"/>
                </a:solidFill>
                <a:latin typeface="Constantia" panose="02030602050306030303" pitchFamily="18" charset="0"/>
              </a:rPr>
              <a:t>人</a:t>
            </a:r>
            <a:r>
              <a:rPr lang="zh-CN" altLang="en-US" sz="2400" b="1" dirty="0">
                <a:solidFill>
                  <a:srgbClr val="4747BA"/>
                </a:solidFill>
                <a:latin typeface="Constantia" panose="02030602050306030303" pitchFamily="18" charset="0"/>
              </a:rPr>
              <a:t>：</a:t>
            </a:r>
            <a:r>
              <a:rPr lang="zh-CN" altLang="en-US" sz="2400" b="1" dirty="0">
                <a:solidFill>
                  <a:srgbClr val="4747BA"/>
                </a:solidFill>
                <a:latin typeface="Constantia" panose="02030602050306030303" pitchFamily="18" charset="0"/>
              </a:rPr>
              <a:t>崔恒</a:t>
            </a:r>
            <a:endParaRPr lang="zh-CN" altLang="en-US"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smtClean="0">
                <a:solidFill>
                  <a:schemeClr val="bg1"/>
                </a:solidFill>
                <a:latin typeface="Constantia" panose="02030602050306030303" pitchFamily="18" charset="0"/>
              </a:rPr>
              <a:t>Heng Cui|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1"/>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p:cNvSpPr txBox="1"/>
          <p:nvPr/>
        </p:nvSpPr>
        <p:spPr>
          <a:xfrm>
            <a:off x="1435100" y="2907030"/>
            <a:ext cx="9385300" cy="521970"/>
          </a:xfrm>
          <a:prstGeom prst="rect">
            <a:avLst/>
          </a:prstGeom>
          <a:noFill/>
        </p:spPr>
        <p:txBody>
          <a:bodyPr wrap="square" rtlCol="0" anchor="t">
            <a:spAutoFit/>
          </a:bodyPr>
          <a:p>
            <a:r>
              <a:rPr lang="en-US" altLang="zh-CN" sz="2800" b="1" dirty="0" smtClean="0">
                <a:solidFill>
                  <a:srgbClr val="4747BA"/>
                </a:solidFill>
                <a:latin typeface="Constantia" panose="02030602050306030303" pitchFamily="18" charset="0"/>
                <a:ea typeface="微软雅黑" panose="020B0503020204020204" charset="-122"/>
                <a:cs typeface="Calibri" panose="020F0502020204030204" pitchFamily="34" charset="0"/>
                <a:sym typeface="+mn-ea"/>
              </a:rPr>
              <a:t>通过基于图的结果参照物构建</a:t>
            </a:r>
            <a:r>
              <a:rPr lang="zh-CN" altLang="en-US" sz="2800" b="1" dirty="0" smtClean="0">
                <a:solidFill>
                  <a:srgbClr val="4747BA"/>
                </a:solidFill>
                <a:latin typeface="Constantia" panose="02030602050306030303" pitchFamily="18" charset="0"/>
                <a:ea typeface="微软雅黑" panose="020B0503020204020204" charset="-122"/>
                <a:cs typeface="Calibri" panose="020F0502020204030204" pitchFamily="34" charset="0"/>
                <a:sym typeface="+mn-ea"/>
              </a:rPr>
              <a:t>以</a:t>
            </a:r>
            <a:r>
              <a:rPr lang="en-US" altLang="zh-CN" sz="2800" b="1" dirty="0" smtClean="0">
                <a:solidFill>
                  <a:srgbClr val="4747BA"/>
                </a:solidFill>
                <a:latin typeface="Constantia" panose="02030602050306030303" pitchFamily="18" charset="0"/>
                <a:ea typeface="微软雅黑" panose="020B0503020204020204" charset="-122"/>
                <a:cs typeface="Calibri" panose="020F0502020204030204" pitchFamily="34" charset="0"/>
                <a:sym typeface="+mn-ea"/>
              </a:rPr>
              <a:t>检测数据库中的事务性bug</a:t>
            </a:r>
            <a:endParaRPr lang="en-US" altLang="zh-CN" sz="2800" b="1" dirty="0" smtClean="0">
              <a:solidFill>
                <a:srgbClr val="4747BA"/>
              </a:solidFill>
              <a:latin typeface="Constantia" panose="02030602050306030303" pitchFamily="18" charset="0"/>
              <a:ea typeface="微软雅黑" panose="020B0503020204020204" charset="-122"/>
              <a:cs typeface="Calibri" panose="020F05020202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SQL-Level Instrumentation</a:t>
            </a:r>
            <a:endParaRPr lang="en-US" altLang="zh-CN" sz="2400">
              <a:solidFill>
                <a:srgbClr val="4747BA"/>
              </a:solidFill>
            </a:endParaRPr>
          </a:p>
        </p:txBody>
      </p:sp>
      <p:sp>
        <p:nvSpPr>
          <p:cNvPr id="3" name="文本框 2"/>
          <p:cNvSpPr txBox="1"/>
          <p:nvPr/>
        </p:nvSpPr>
        <p:spPr>
          <a:xfrm>
            <a:off x="590550" y="1527810"/>
            <a:ext cx="10044430" cy="3576955"/>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a:latin typeface="黑体" panose="02010609060101010101" charset="-122"/>
                <a:ea typeface="黑体" panose="02010609060101010101" charset="-122"/>
                <a:cs typeface="黑体" panose="02010609060101010101" charset="-122"/>
              </a:rPr>
              <a:t>虚假依赖关系：</a:t>
            </a:r>
            <a:r>
              <a:rPr lang="en-US" altLang="zh-CN">
                <a:latin typeface="Times New Roman" panose="02020603050405020304" charset="0"/>
                <a:ea typeface="黑体" panose="02010609060101010101" charset="-122"/>
                <a:cs typeface="Times New Roman" panose="02020603050405020304" charset="0"/>
              </a:rPr>
              <a:t>VSR</a:t>
            </a:r>
            <a:r>
              <a:rPr lang="zh-CN" altLang="en-US">
                <a:latin typeface="黑体" panose="02010609060101010101" charset="-122"/>
                <a:ea typeface="黑体" panose="02010609060101010101" charset="-122"/>
                <a:cs typeface="黑体" panose="02010609060101010101" charset="-122"/>
              </a:rPr>
              <a:t>输出的是与该语句相关的表中所有</a:t>
            </a:r>
            <a:r>
              <a:rPr lang="en-US" altLang="zh-CN">
                <a:latin typeface="Times New Roman" panose="02020603050405020304" charset="0"/>
                <a:ea typeface="黑体" panose="02010609060101010101" charset="-122"/>
                <a:cs typeface="Times New Roman" panose="02020603050405020304" charset="0"/>
              </a:rPr>
              <a:t>item</a:t>
            </a:r>
            <a:r>
              <a:rPr lang="zh-CN" altLang="en-US">
                <a:latin typeface="黑体" panose="02010609060101010101" charset="-122"/>
                <a:ea typeface="黑体" panose="02010609060101010101" charset="-122"/>
                <a:cs typeface="黑体" panose="02010609060101010101" charset="-122"/>
              </a:rPr>
              <a:t>，但是表中的某些</a:t>
            </a:r>
            <a:r>
              <a:rPr lang="en-US" altLang="zh-CN">
                <a:latin typeface="Times New Roman" panose="02020603050405020304" charset="0"/>
                <a:ea typeface="黑体" panose="02010609060101010101" charset="-122"/>
                <a:cs typeface="Times New Roman" panose="02020603050405020304" charset="0"/>
              </a:rPr>
              <a:t>item</a:t>
            </a:r>
            <a:r>
              <a:rPr lang="zh-CN" altLang="en-US">
                <a:latin typeface="黑体" panose="02010609060101010101" charset="-122"/>
                <a:ea typeface="黑体" panose="02010609060101010101" charset="-122"/>
                <a:cs typeface="黑体" panose="02010609060101010101" charset="-122"/>
              </a:rPr>
              <a:t>可能并未被该语句引用，因此可能会出现输出重叠但二者实际上并没有依赖关系的情形</a:t>
            </a:r>
            <a:r>
              <a:rPr lang="en-US" altLang="zh-CN">
                <a:latin typeface="黑体" panose="02010609060101010101" charset="-122"/>
                <a:ea typeface="黑体" panose="02010609060101010101" charset="-122"/>
                <a:cs typeface="黑体" panose="02010609060101010101" charset="-122"/>
              </a:rPr>
              <a:t>——</a:t>
            </a:r>
            <a:r>
              <a:rPr lang="zh-CN" altLang="en-US">
                <a:solidFill>
                  <a:srgbClr val="FF0000"/>
                </a:solidFill>
                <a:latin typeface="黑体" panose="02010609060101010101" charset="-122"/>
                <a:ea typeface="黑体" panose="02010609060101010101" charset="-122"/>
                <a:cs typeface="黑体" panose="02010609060101010101" charset="-122"/>
              </a:rPr>
              <a:t>实际上构建的是</a:t>
            </a:r>
            <a:r>
              <a:rPr lang="en-US" altLang="zh-CN">
                <a:solidFill>
                  <a:srgbClr val="FF0000"/>
                </a:solidFill>
                <a:latin typeface="Times New Roman" panose="02020603050405020304" charset="0"/>
                <a:ea typeface="黑体" panose="02010609060101010101" charset="-122"/>
                <a:cs typeface="Times New Roman" panose="02020603050405020304" charset="0"/>
              </a:rPr>
              <a:t>SDG</a:t>
            </a:r>
            <a:r>
              <a:rPr lang="zh-CN" altLang="en-US">
                <a:solidFill>
                  <a:srgbClr val="FF0000"/>
                </a:solidFill>
                <a:latin typeface="黑体" panose="02010609060101010101" charset="-122"/>
                <a:ea typeface="黑体" panose="02010609060101010101" charset="-122"/>
                <a:cs typeface="黑体" panose="02010609060101010101" charset="-122"/>
              </a:rPr>
              <a:t>的超图</a:t>
            </a:r>
            <a:endParaRPr lang="zh-CN" altLang="en-US">
              <a:solidFill>
                <a:srgbClr val="FF0000"/>
              </a:solidFill>
              <a:latin typeface="黑体" panose="02010609060101010101" charset="-122"/>
              <a:ea typeface="黑体" panose="02010609060101010101" charset="-122"/>
              <a:cs typeface="黑体" panose="02010609060101010101" charset="-122"/>
            </a:endParaRPr>
          </a:p>
          <a:p>
            <a:pPr indent="0">
              <a:lnSpc>
                <a:spcPct val="140000"/>
              </a:lnSpc>
              <a:buFont typeface="Arial" panose="020B0604020202020204" pitchFamily="34" charset="0"/>
              <a:buNone/>
            </a:pPr>
            <a:endParaRPr lang="zh-CN" altLang="en-US">
              <a:solidFill>
                <a:srgbClr val="FF0000"/>
              </a:solidFill>
              <a:latin typeface="黑体" panose="02010609060101010101" charset="-122"/>
              <a:ea typeface="黑体" panose="02010609060101010101" charset="-122"/>
              <a:cs typeface="黑体" panose="02010609060101010101" charset="-122"/>
            </a:endParaRPr>
          </a:p>
          <a:p>
            <a:pPr marL="285750" indent="-285750">
              <a:lnSpc>
                <a:spcPct val="140000"/>
              </a:lnSpc>
              <a:buFont typeface="Arial" panose="020B0604020202020204" pitchFamily="34" charset="0"/>
              <a:buChar char="•"/>
            </a:pPr>
            <a:r>
              <a:rPr lang="zh-CN" altLang="en-US">
                <a:solidFill>
                  <a:schemeClr val="tx1"/>
                </a:solidFill>
                <a:latin typeface="黑体" panose="02010609060101010101" charset="-122"/>
                <a:ea typeface="黑体" panose="02010609060101010101" charset="-122"/>
                <a:cs typeface="黑体" panose="02010609060101010101" charset="-122"/>
              </a:rPr>
              <a:t>复杂度分析：</a:t>
            </a:r>
            <a:endParaRPr lang="zh-CN" altLang="en-US">
              <a:solidFill>
                <a:schemeClr val="tx1"/>
              </a:solidFill>
              <a:latin typeface="黑体" panose="02010609060101010101" charset="-122"/>
              <a:ea typeface="黑体" panose="02010609060101010101" charset="-122"/>
              <a:cs typeface="黑体" panose="02010609060101010101" charset="-122"/>
            </a:endParaRPr>
          </a:p>
          <a:p>
            <a:pPr marL="742950" lvl="1" indent="-285750">
              <a:lnSpc>
                <a:spcPct val="14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设数据库包含n个item而测试用例包含m个语句，最差情况下，BWR和AWR均会输出n个item，每个</a:t>
            </a:r>
            <a:r>
              <a:rPr lang="zh-CN" altLang="en-US">
                <a:uFillTx/>
                <a:latin typeface="Times New Roman" panose="02020603050405020304" charset="0"/>
                <a:ea typeface="黑体" panose="02010609060101010101" charset="-122"/>
                <a:cs typeface="黑体" panose="02010609060101010101" charset="-122"/>
                <a:sym typeface="+mn-ea"/>
              </a:rPr>
              <a:t>语句</a:t>
            </a:r>
            <a:r>
              <a:rPr lang="zh-CN" altLang="en-US">
                <a:solidFill>
                  <a:schemeClr val="tx1"/>
                </a:solidFill>
                <a:uFillTx/>
                <a:latin typeface="Times New Roman" panose="02020603050405020304" charset="0"/>
                <a:ea typeface="黑体" panose="02010609060101010101" charset="-122"/>
                <a:cs typeface="黑体" panose="02010609060101010101" charset="-122"/>
              </a:rPr>
              <a:t>的VSR包含n个item</a:t>
            </a:r>
            <a:endParaRPr lang="zh-CN" altLang="en-US">
              <a:solidFill>
                <a:schemeClr val="tx1"/>
              </a:solidFill>
              <a:uFillTx/>
              <a:latin typeface="Times New Roman" panose="02020603050405020304" charset="0"/>
              <a:ea typeface="黑体" panose="02010609060101010101" charset="-122"/>
              <a:cs typeface="黑体" panose="02010609060101010101" charset="-122"/>
            </a:endParaRPr>
          </a:p>
          <a:p>
            <a:pPr marL="742950" lvl="1" indent="-285750">
              <a:lnSpc>
                <a:spcPct val="14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利用哈希表，检查两个语句是否有依赖项为O（6n），检查m个语句需要O（m(m-1)），因此总体复杂度为</a:t>
            </a:r>
            <a:r>
              <a:rPr lang="en-US" altLang="zh-CN">
                <a:solidFill>
                  <a:schemeClr val="tx1"/>
                </a:solidFill>
                <a:uFillTx/>
                <a:latin typeface="Times New Roman" panose="02020603050405020304" charset="0"/>
                <a:ea typeface="黑体" panose="02010609060101010101" charset="-122"/>
                <a:cs typeface="黑体" panose="02010609060101010101" charset="-122"/>
              </a:rPr>
              <a:t>O(6nm</a:t>
            </a:r>
            <a:r>
              <a:rPr lang="en-US" altLang="zh-CN" baseline="30000">
                <a:solidFill>
                  <a:schemeClr val="tx1"/>
                </a:solidFill>
                <a:uFillTx/>
                <a:latin typeface="Times New Roman" panose="02020603050405020304" charset="0"/>
                <a:ea typeface="黑体" panose="02010609060101010101" charset="-122"/>
                <a:cs typeface="黑体" panose="02010609060101010101" charset="-122"/>
              </a:rPr>
              <a:t>2</a:t>
            </a:r>
            <a:r>
              <a:rPr lang="en-US" altLang="zh-CN">
                <a:solidFill>
                  <a:schemeClr val="tx1"/>
                </a:solidFill>
                <a:uFillTx/>
                <a:latin typeface="Times New Roman" panose="02020603050405020304" charset="0"/>
                <a:ea typeface="黑体" panose="02010609060101010101" charset="-122"/>
                <a:cs typeface="黑体" panose="02010609060101010101" charset="-122"/>
              </a:rPr>
              <a:t>)</a:t>
            </a:r>
            <a:endParaRPr lang="en-US" altLang="zh-CN">
              <a:solidFill>
                <a:schemeClr val="tx1"/>
              </a:solidFill>
              <a:uFillTx/>
              <a:latin typeface="Times New Roman" panose="02020603050405020304" charset="0"/>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Transactional Oracle Construction</a:t>
            </a:r>
            <a:endParaRPr lang="en-US" altLang="zh-CN" sz="2400">
              <a:solidFill>
                <a:srgbClr val="4747BA"/>
              </a:solidFill>
            </a:endParaRPr>
          </a:p>
        </p:txBody>
      </p:sp>
      <p:pic>
        <p:nvPicPr>
          <p:cNvPr id="4" name="图片 3"/>
          <p:cNvPicPr>
            <a:picLocks noChangeAspect="1"/>
          </p:cNvPicPr>
          <p:nvPr>
            <p:custDataLst>
              <p:tags r:id="rId3"/>
            </p:custDataLst>
          </p:nvPr>
        </p:nvPicPr>
        <p:blipFill>
          <a:blip r:embed="rId4"/>
          <a:stretch>
            <a:fillRect/>
          </a:stretch>
        </p:blipFill>
        <p:spPr>
          <a:xfrm>
            <a:off x="7135495" y="1374775"/>
            <a:ext cx="4502150" cy="4108450"/>
          </a:xfrm>
          <a:prstGeom prst="rect">
            <a:avLst/>
          </a:prstGeom>
        </p:spPr>
      </p:pic>
      <p:sp>
        <p:nvSpPr>
          <p:cNvPr id="5" name="文本框 4"/>
          <p:cNvSpPr txBox="1"/>
          <p:nvPr/>
        </p:nvSpPr>
        <p:spPr>
          <a:xfrm>
            <a:off x="529590" y="1577975"/>
            <a:ext cx="6530975" cy="2414905"/>
          </a:xfrm>
          <a:prstGeom prst="rect">
            <a:avLst/>
          </a:prstGeom>
          <a:noFill/>
        </p:spPr>
        <p:txBody>
          <a:bodyPr wrap="square" rtlCol="0" anchor="t">
            <a:spAutoFit/>
          </a:bodyPr>
          <a:p>
            <a:pPr marL="285750" indent="-285750">
              <a:lnSpc>
                <a:spcPct val="140000"/>
              </a:lnSpc>
              <a:buFont typeface="Arial" panose="020B0604020202020204" pitchFamily="34" charset="0"/>
              <a:buChar char="•"/>
            </a:pPr>
            <a:r>
              <a:rPr lang="zh-CN" altLang="en-US">
                <a:solidFill>
                  <a:srgbClr val="FF0000"/>
                </a:solidFill>
                <a:latin typeface="Times New Roman" panose="02020603050405020304" charset="0"/>
                <a:ea typeface="黑体" panose="02010609060101010101" charset="-122"/>
              </a:rPr>
              <a:t>定理</a:t>
            </a:r>
            <a:r>
              <a:rPr lang="zh-CN" altLang="en-US">
                <a:latin typeface="Times New Roman" panose="02020603050405020304" charset="0"/>
                <a:ea typeface="黑体" panose="02010609060101010101" charset="-122"/>
              </a:rPr>
              <a:t>：若SDG为</a:t>
            </a:r>
            <a:r>
              <a:rPr lang="zh-CN" altLang="en-US">
                <a:solidFill>
                  <a:srgbClr val="FF0000"/>
                </a:solidFill>
                <a:latin typeface="Times New Roman" panose="02020603050405020304" charset="0"/>
                <a:ea typeface="黑体" panose="02010609060101010101" charset="-122"/>
              </a:rPr>
              <a:t>无环</a:t>
            </a:r>
            <a:r>
              <a:rPr lang="zh-CN" altLang="en-US">
                <a:latin typeface="Times New Roman" panose="02020603050405020304" charset="0"/>
                <a:ea typeface="黑体" panose="02010609060101010101" charset="-122"/>
              </a:rPr>
              <a:t>的，没有事务前提下执行的排序语句序列与原始事务执行结果相同。</a:t>
            </a:r>
            <a:endParaRPr lang="zh-CN" altLang="en-US">
              <a:latin typeface="Times New Roman" panose="02020603050405020304" charset="0"/>
              <a:ea typeface="黑体" panose="02010609060101010101" charset="-122"/>
            </a:endParaRPr>
          </a:p>
          <a:p>
            <a:pPr marL="742950" lvl="1" indent="-285750">
              <a:lnSpc>
                <a:spcPct val="140000"/>
              </a:lnSpc>
              <a:buFont typeface="Wingdings" panose="05000000000000000000" charset="0"/>
              <a:buChar char="ü"/>
            </a:pPr>
            <a:r>
              <a:rPr lang="zh-CN" altLang="en-US">
                <a:latin typeface="Times New Roman" panose="02020603050405020304" charset="0"/>
                <a:ea typeface="黑体" panose="02010609060101010101" charset="-122"/>
              </a:rPr>
              <a:t>构建事务依赖图，并对图进行去环操作</a:t>
            </a:r>
            <a:endParaRPr lang="zh-CN" altLang="en-US">
              <a:latin typeface="Times New Roman" panose="02020603050405020304" charset="0"/>
              <a:ea typeface="黑体" panose="02010609060101010101" charset="-122"/>
            </a:endParaRPr>
          </a:p>
          <a:p>
            <a:pPr marL="742950" lvl="1" indent="-285750">
              <a:lnSpc>
                <a:spcPct val="140000"/>
              </a:lnSpc>
              <a:buFont typeface="Wingdings" panose="05000000000000000000" charset="0"/>
              <a:buChar char="ü"/>
            </a:pPr>
            <a:r>
              <a:rPr lang="zh-CN" altLang="en-US">
                <a:latin typeface="Times New Roman" panose="02020603050405020304" charset="0"/>
                <a:ea typeface="黑体" panose="02010609060101010101" charset="-122"/>
              </a:rPr>
              <a:t>对无环图执行</a:t>
            </a:r>
            <a:r>
              <a:rPr lang="zh-CN" altLang="en-US">
                <a:solidFill>
                  <a:srgbClr val="FF0000"/>
                </a:solidFill>
                <a:latin typeface="Times New Roman" panose="02020603050405020304" charset="0"/>
                <a:ea typeface="黑体" panose="02010609060101010101" charset="-122"/>
              </a:rPr>
              <a:t>拓扑排序</a:t>
            </a:r>
            <a:r>
              <a:rPr lang="zh-CN" altLang="en-US">
                <a:latin typeface="Times New Roman" panose="02020603050405020304" charset="0"/>
                <a:ea typeface="黑体" panose="02010609060101010101" charset="-122"/>
              </a:rPr>
              <a:t>，生成测试用例</a:t>
            </a:r>
            <a:endParaRPr lang="zh-CN" altLang="en-US">
              <a:latin typeface="Times New Roman" panose="02020603050405020304" charset="0"/>
              <a:ea typeface="黑体" panose="02010609060101010101" charset="-122"/>
            </a:endParaRPr>
          </a:p>
          <a:p>
            <a:pPr marL="742950" lvl="1" indent="-285750">
              <a:lnSpc>
                <a:spcPct val="140000"/>
              </a:lnSpc>
              <a:buFont typeface="Wingdings" panose="05000000000000000000" charset="0"/>
              <a:buChar char="ü"/>
            </a:pPr>
            <a:r>
              <a:rPr lang="zh-CN" altLang="en-US">
                <a:latin typeface="Times New Roman" panose="02020603050405020304" charset="0"/>
                <a:ea typeface="黑体" panose="02010609060101010101" charset="-122"/>
              </a:rPr>
              <a:t>执行测试用例和事务，查看语句输出结果和数据库内容是否相同</a:t>
            </a:r>
            <a:endParaRPr lang="zh-CN" altLang="en-US">
              <a:latin typeface="Times New Roman" panose="02020603050405020304" charset="0"/>
              <a:ea typeface="黑体" panose="02010609060101010101" charset="-122"/>
            </a:endParaRPr>
          </a:p>
        </p:txBody>
      </p:sp>
      <p:sp>
        <p:nvSpPr>
          <p:cNvPr id="7" name="文本框 6"/>
          <p:cNvSpPr txBox="1"/>
          <p:nvPr/>
        </p:nvSpPr>
        <p:spPr>
          <a:xfrm>
            <a:off x="605790" y="4279265"/>
            <a:ext cx="6397625" cy="81026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latin typeface="黑体" panose="02010609060101010101" charset="-122"/>
                <a:ea typeface="黑体" panose="02010609060101010101" charset="-122"/>
              </a:rPr>
              <a:t>由于超图的拓扑排序结果与原始图的拓扑排序结果</a:t>
            </a:r>
            <a:r>
              <a:rPr lang="zh-CN" altLang="en-US">
                <a:solidFill>
                  <a:srgbClr val="FF0000"/>
                </a:solidFill>
                <a:latin typeface="黑体" panose="02010609060101010101" charset="-122"/>
                <a:ea typeface="黑体" panose="02010609060101010101" charset="-122"/>
              </a:rPr>
              <a:t>相同</a:t>
            </a:r>
            <a:r>
              <a:rPr lang="zh-CN" altLang="en-US">
                <a:latin typeface="黑体" panose="02010609060101010101" charset="-122"/>
                <a:ea typeface="黑体" panose="02010609060101010101" charset="-122"/>
              </a:rPr>
              <a:t>，因此虚假依赖关系不影响结果的</a:t>
            </a:r>
            <a:r>
              <a:rPr lang="zh-CN" altLang="en-US">
                <a:latin typeface="黑体" panose="02010609060101010101" charset="-122"/>
                <a:ea typeface="黑体" panose="02010609060101010101" charset="-122"/>
              </a:rPr>
              <a:t>正确性</a:t>
            </a:r>
            <a:endParaRPr lang="zh-CN" altLang="en-US">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913765" y="1005205"/>
            <a:ext cx="4607560" cy="53721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224905" y="1582420"/>
            <a:ext cx="4432300" cy="3975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Hengcui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Implementation</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696710" y="1650365"/>
            <a:ext cx="5090795" cy="3879850"/>
          </a:xfrm>
          <a:prstGeom prst="rect">
            <a:avLst/>
          </a:prstGeom>
        </p:spPr>
      </p:pic>
      <p:sp>
        <p:nvSpPr>
          <p:cNvPr id="8" name="文本框 7"/>
          <p:cNvSpPr txBox="1"/>
          <p:nvPr>
            <p:custDataLst>
              <p:tags r:id="rId5"/>
            </p:custDataLst>
          </p:nvPr>
        </p:nvSpPr>
        <p:spPr>
          <a:xfrm>
            <a:off x="385445" y="1518920"/>
            <a:ext cx="6311265" cy="375348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000">
                <a:latin typeface="Times New Roman" panose="02020603050405020304" charset="0"/>
                <a:ea typeface="黑体" panose="02010609060101010101" charset="-122"/>
              </a:rPr>
              <a:t>在</a:t>
            </a:r>
            <a:r>
              <a:rPr lang="en-US" altLang="zh-CN" sz="2000">
                <a:latin typeface="Times New Roman" panose="02020603050405020304" charset="0"/>
                <a:ea typeface="黑体" panose="02010609060101010101" charset="-122"/>
              </a:rPr>
              <a:t>SQLsmith</a:t>
            </a:r>
            <a:r>
              <a:rPr lang="zh-CN" altLang="en-US" sz="2000">
                <a:latin typeface="Times New Roman" panose="02020603050405020304" charset="0"/>
                <a:ea typeface="黑体" panose="02010609060101010101" charset="-122"/>
              </a:rPr>
              <a:t>的框架上实现了</a:t>
            </a:r>
            <a:r>
              <a:rPr lang="en-US" altLang="zh-CN" sz="2000">
                <a:latin typeface="Times New Roman" panose="02020603050405020304" charset="0"/>
                <a:ea typeface="黑体" panose="02010609060101010101" charset="-122"/>
              </a:rPr>
              <a:t>TxCheck</a:t>
            </a:r>
            <a:r>
              <a:rPr lang="zh-CN" altLang="en-US" sz="2000">
                <a:latin typeface="Times New Roman" panose="02020603050405020304" charset="0"/>
                <a:ea typeface="黑体" panose="02010609060101010101" charset="-122"/>
              </a:rPr>
              <a:t>。</a:t>
            </a:r>
            <a:endParaRPr lang="zh-CN" altLang="en-US" sz="2000">
              <a:latin typeface="Times New Roman" panose="02020603050405020304" charset="0"/>
              <a:ea typeface="黑体" panose="02010609060101010101" charset="-122"/>
            </a:endParaRPr>
          </a:p>
          <a:p>
            <a:pPr marL="742950" lvl="1" indent="-285750">
              <a:lnSpc>
                <a:spcPct val="150000"/>
              </a:lnSpc>
              <a:buFont typeface="Wingdings" panose="05000000000000000000" charset="0"/>
              <a:buChar char="ü"/>
            </a:pPr>
            <a:r>
              <a:rPr lang="zh-CN" altLang="en-US" sz="2000">
                <a:latin typeface="Times New Roman" panose="02020603050405020304" charset="0"/>
                <a:ea typeface="黑体" panose="02010609060101010101" charset="-122"/>
              </a:rPr>
              <a:t>生成测试用例</a:t>
            </a:r>
            <a:endParaRPr lang="zh-CN" altLang="en-US" sz="2000">
              <a:latin typeface="Times New Roman" panose="02020603050405020304" charset="0"/>
              <a:ea typeface="黑体" panose="02010609060101010101" charset="-122"/>
            </a:endParaRPr>
          </a:p>
          <a:p>
            <a:pPr marL="742950" lvl="1" indent="-285750">
              <a:lnSpc>
                <a:spcPct val="150000"/>
              </a:lnSpc>
              <a:buFont typeface="Wingdings" panose="05000000000000000000" charset="0"/>
              <a:buChar char="ü"/>
            </a:pPr>
            <a:r>
              <a:rPr lang="zh-CN" altLang="en-US" sz="2000">
                <a:latin typeface="Times New Roman" panose="02020603050405020304" charset="0"/>
                <a:ea typeface="黑体" panose="02010609060101010101" charset="-122"/>
              </a:rPr>
              <a:t>根据测试用例生成</a:t>
            </a:r>
            <a:r>
              <a:rPr lang="en-US" altLang="zh-CN" sz="2000">
                <a:latin typeface="Times New Roman" panose="02020603050405020304" charset="0"/>
                <a:ea typeface="黑体" panose="02010609060101010101" charset="-122"/>
              </a:rPr>
              <a:t>SDG</a:t>
            </a:r>
            <a:endParaRPr lang="en-US" altLang="zh-CN" sz="2000">
              <a:latin typeface="Times New Roman" panose="02020603050405020304" charset="0"/>
              <a:ea typeface="黑体" panose="02010609060101010101" charset="-122"/>
            </a:endParaRPr>
          </a:p>
          <a:p>
            <a:pPr marL="742950" lvl="1" indent="-285750">
              <a:lnSpc>
                <a:spcPct val="150000"/>
              </a:lnSpc>
              <a:buFont typeface="Wingdings" panose="05000000000000000000" charset="0"/>
              <a:buChar char="ü"/>
            </a:pPr>
            <a:r>
              <a:rPr lang="zh-CN" altLang="en-US" sz="2000">
                <a:solidFill>
                  <a:srgbClr val="FF0000"/>
                </a:solidFill>
                <a:latin typeface="Times New Roman" panose="02020603050405020304" charset="0"/>
                <a:ea typeface="黑体" panose="02010609060101010101" charset="-122"/>
              </a:rPr>
              <a:t>阻塞调度</a:t>
            </a:r>
            <a:r>
              <a:rPr lang="zh-CN" altLang="en-US" sz="2000">
                <a:solidFill>
                  <a:schemeClr val="tx1"/>
                </a:solidFill>
                <a:latin typeface="Times New Roman" panose="02020603050405020304" charset="0"/>
                <a:ea typeface="黑体" panose="02010609060101010101" charset="-122"/>
              </a:rPr>
              <a:t>，优化测试用例</a:t>
            </a:r>
            <a:endParaRPr lang="zh-CN" altLang="en-US" sz="2000">
              <a:solidFill>
                <a:schemeClr val="tx1"/>
              </a:solidFill>
              <a:latin typeface="Times New Roman" panose="02020603050405020304" charset="0"/>
              <a:ea typeface="黑体" panose="02010609060101010101" charset="-122"/>
            </a:endParaRPr>
          </a:p>
          <a:p>
            <a:pPr marL="742950" lvl="1" indent="-285750">
              <a:lnSpc>
                <a:spcPct val="150000"/>
              </a:lnSpc>
              <a:buFont typeface="Wingdings" panose="05000000000000000000" charset="0"/>
              <a:buChar char="ü"/>
            </a:pPr>
            <a:r>
              <a:rPr lang="zh-CN" altLang="en-US" sz="2000">
                <a:solidFill>
                  <a:schemeClr val="tx1"/>
                </a:solidFill>
                <a:latin typeface="Times New Roman" panose="02020603050405020304" charset="0"/>
                <a:ea typeface="黑体" panose="02010609060101010101" charset="-122"/>
              </a:rPr>
              <a:t>分别执行测试用例和重新排序的测试用例，对比结果</a:t>
            </a:r>
            <a:endParaRPr lang="zh-CN" altLang="en-US" sz="2000">
              <a:solidFill>
                <a:schemeClr val="tx1"/>
              </a:solidFill>
              <a:latin typeface="Times New Roman" panose="02020603050405020304" charset="0"/>
              <a:ea typeface="黑体" panose="02010609060101010101" charset="-122"/>
            </a:endParaRPr>
          </a:p>
          <a:p>
            <a:pPr marL="285750" lvl="0" indent="-285750">
              <a:lnSpc>
                <a:spcPct val="150000"/>
              </a:lnSpc>
              <a:buFont typeface="Arial" panose="020B0604020202020204" pitchFamily="34" charset="0"/>
              <a:buChar char="•"/>
            </a:pPr>
            <a:endParaRPr lang="zh-CN" altLang="en-US" sz="2000">
              <a:solidFill>
                <a:schemeClr val="tx1"/>
              </a:solidFill>
              <a:latin typeface="Times New Roman" panose="02020603050405020304" charset="0"/>
              <a:ea typeface="黑体" panose="02010609060101010101" charset="-122"/>
            </a:endParaRPr>
          </a:p>
          <a:p>
            <a:pPr lvl="0" indent="0">
              <a:lnSpc>
                <a:spcPct val="140000"/>
              </a:lnSpc>
              <a:buFont typeface="Arial" panose="020B0604020202020204" pitchFamily="34" charset="0"/>
              <a:buNone/>
            </a:pPr>
            <a:endParaRPr lang="zh-CN" altLang="en-US" sz="2000">
              <a:solidFill>
                <a:schemeClr val="tx1"/>
              </a:solidFill>
              <a:latin typeface="Times New Roman" panose="02020603050405020304" charset="0"/>
              <a:ea typeface="黑体" panose="02010609060101010101" charset="-122"/>
            </a:endParaRPr>
          </a:p>
        </p:txBody>
      </p:sp>
      <p:sp>
        <p:nvSpPr>
          <p:cNvPr id="9" name="文本框 8"/>
          <p:cNvSpPr txBox="1"/>
          <p:nvPr>
            <p:custDataLst>
              <p:tags r:id="rId6"/>
            </p:custDataLst>
          </p:nvPr>
        </p:nvSpPr>
        <p:spPr>
          <a:xfrm>
            <a:off x="415290" y="964565"/>
            <a:ext cx="5606415" cy="460375"/>
          </a:xfrm>
          <a:prstGeom prst="rect">
            <a:avLst/>
          </a:prstGeom>
          <a:noFill/>
        </p:spPr>
        <p:txBody>
          <a:bodyPr wrap="square" rtlCol="0">
            <a:spAutoFit/>
          </a:bodyPr>
          <a:p>
            <a:r>
              <a:rPr lang="en-US" altLang="zh-CN" sz="2400">
                <a:solidFill>
                  <a:srgbClr val="4747BA"/>
                </a:solidFill>
              </a:rPr>
              <a:t>Overview</a:t>
            </a:r>
            <a:endParaRPr lang="en-US" altLang="zh-CN" sz="2400">
              <a:solidFill>
                <a:srgbClr val="4747BA"/>
              </a:solidFill>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Heng </a:t>
            </a:r>
            <a:r>
              <a:rPr lang="en-US" altLang="zh-CN" sz="1400" b="1" dirty="0">
                <a:solidFill>
                  <a:schemeClr val="bg1"/>
                </a:solidFill>
                <a:latin typeface="Constantia" panose="02030602050306030303" pitchFamily="18" charset="0"/>
              </a:rPr>
              <a:t>Cui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Implementation</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文本框 7"/>
          <p:cNvSpPr txBox="1"/>
          <p:nvPr>
            <p:custDataLst>
              <p:tags r:id="rId3"/>
            </p:custDataLst>
          </p:nvPr>
        </p:nvSpPr>
        <p:spPr>
          <a:xfrm>
            <a:off x="385445" y="1518920"/>
            <a:ext cx="6530975" cy="3538220"/>
          </a:xfrm>
          <a:prstGeom prst="rect">
            <a:avLst/>
          </a:prstGeom>
          <a:noFill/>
        </p:spPr>
        <p:txBody>
          <a:bodyPr wrap="square" rtlCol="0" anchor="t">
            <a:spAutoFit/>
          </a:bodyPr>
          <a:p>
            <a:pPr marL="285750" lvl="0" indent="-285750">
              <a:lnSpc>
                <a:spcPct val="160000"/>
              </a:lnSpc>
              <a:buFont typeface="Arial" panose="020B0604020202020204" pitchFamily="34" charset="0"/>
              <a:buChar char="•"/>
            </a:pPr>
            <a:r>
              <a:rPr lang="zh-CN" altLang="en-US" sz="2000">
                <a:solidFill>
                  <a:schemeClr val="tx1"/>
                </a:solidFill>
                <a:latin typeface="Times New Roman" panose="02020603050405020304" charset="0"/>
                <a:ea typeface="黑体" panose="02010609060101010101" charset="-122"/>
              </a:rPr>
              <a:t>DBMS可能会在不同的</a:t>
            </a:r>
            <a:r>
              <a:rPr lang="zh-CN" altLang="en-US" sz="2000">
                <a:solidFill>
                  <a:srgbClr val="FF0000"/>
                </a:solidFill>
                <a:latin typeface="Times New Roman" panose="02020603050405020304" charset="0"/>
                <a:ea typeface="黑体" panose="02010609060101010101" charset="-122"/>
              </a:rPr>
              <a:t>隔离级别</a:t>
            </a:r>
            <a:r>
              <a:rPr lang="zh-CN" altLang="en-US" sz="2000">
                <a:solidFill>
                  <a:schemeClr val="tx1"/>
                </a:solidFill>
                <a:latin typeface="Times New Roman" panose="02020603050405020304" charset="0"/>
                <a:ea typeface="黑体" panose="02010609060101010101" charset="-122"/>
              </a:rPr>
              <a:t>上阻止语句的执行，导致SQL-level instrumentation无法正常执行</a:t>
            </a:r>
            <a:endParaRPr lang="zh-CN" altLang="en-US" sz="2000">
              <a:solidFill>
                <a:schemeClr val="tx1"/>
              </a:solidFill>
              <a:latin typeface="Times New Roman" panose="02020603050405020304" charset="0"/>
              <a:ea typeface="黑体" panose="02010609060101010101" charset="-122"/>
            </a:endParaRPr>
          </a:p>
          <a:p>
            <a:pPr marL="742950" lvl="1" indent="-285750">
              <a:lnSpc>
                <a:spcPct val="160000"/>
              </a:lnSpc>
              <a:buFont typeface="Wingdings" panose="05000000000000000000" charset="0"/>
              <a:buChar char="ü"/>
            </a:pPr>
            <a:r>
              <a:rPr lang="zh-CN" altLang="en-US" sz="2000">
                <a:solidFill>
                  <a:schemeClr val="tx1"/>
                </a:solidFill>
                <a:latin typeface="Times New Roman" panose="02020603050405020304" charset="0"/>
                <a:ea typeface="黑体" panose="02010609060101010101" charset="-122"/>
              </a:rPr>
              <a:t>TxCheck记录实际的语句执行顺序</a:t>
            </a:r>
            <a:endParaRPr lang="zh-CN" altLang="en-US" sz="2000">
              <a:solidFill>
                <a:schemeClr val="tx1"/>
              </a:solidFill>
              <a:latin typeface="Times New Roman" panose="02020603050405020304" charset="0"/>
              <a:ea typeface="黑体" panose="02010609060101010101" charset="-122"/>
            </a:endParaRPr>
          </a:p>
          <a:p>
            <a:pPr marL="742950" lvl="1" indent="-285750">
              <a:lnSpc>
                <a:spcPct val="160000"/>
              </a:lnSpc>
              <a:buFont typeface="Wingdings" panose="05000000000000000000" charset="0"/>
              <a:buChar char="ü"/>
            </a:pPr>
            <a:r>
              <a:rPr lang="zh-CN" altLang="en-US" sz="2000">
                <a:solidFill>
                  <a:schemeClr val="tx1"/>
                </a:solidFill>
                <a:latin typeface="Times New Roman" panose="02020603050405020304" charset="0"/>
                <a:ea typeface="黑体" panose="02010609060101010101" charset="-122"/>
              </a:rPr>
              <a:t>检查是否存在插入语句与其对应的目标语句分开执行的情况，</a:t>
            </a:r>
            <a:r>
              <a:rPr lang="zh-CN" altLang="en-US" sz="2000">
                <a:solidFill>
                  <a:srgbClr val="FF0000"/>
                </a:solidFill>
                <a:latin typeface="Times New Roman" panose="02020603050405020304" charset="0"/>
                <a:ea typeface="黑体" panose="02010609060101010101" charset="-122"/>
              </a:rPr>
              <a:t>删除该情况下插入的语句</a:t>
            </a:r>
            <a:r>
              <a:rPr lang="en-US" altLang="zh-CN" sz="2000">
                <a:solidFill>
                  <a:srgbClr val="FF0000"/>
                </a:solidFill>
                <a:latin typeface="Times New Roman" panose="02020603050405020304" charset="0"/>
                <a:ea typeface="黑体" panose="02010609060101010101" charset="-122"/>
              </a:rPr>
              <a:t>(BWR</a:t>
            </a:r>
            <a:r>
              <a:rPr lang="zh-CN" altLang="en-US" sz="2000">
                <a:solidFill>
                  <a:srgbClr val="FF0000"/>
                </a:solidFill>
                <a:latin typeface="Times New Roman" panose="02020603050405020304" charset="0"/>
                <a:ea typeface="黑体" panose="02010609060101010101" charset="-122"/>
              </a:rPr>
              <a:t>、</a:t>
            </a:r>
            <a:r>
              <a:rPr lang="en-US" altLang="zh-CN" sz="2000">
                <a:solidFill>
                  <a:srgbClr val="FF0000"/>
                </a:solidFill>
                <a:latin typeface="Times New Roman" panose="02020603050405020304" charset="0"/>
                <a:ea typeface="黑体" panose="02010609060101010101" charset="-122"/>
              </a:rPr>
              <a:t>AWR</a:t>
            </a:r>
            <a:r>
              <a:rPr lang="zh-CN" altLang="en-US" sz="2000">
                <a:solidFill>
                  <a:srgbClr val="FF0000"/>
                </a:solidFill>
                <a:latin typeface="Times New Roman" panose="02020603050405020304" charset="0"/>
                <a:ea typeface="黑体" panose="02010609060101010101" charset="-122"/>
              </a:rPr>
              <a:t>、</a:t>
            </a:r>
            <a:r>
              <a:rPr lang="en-US" altLang="zh-CN" sz="2000">
                <a:solidFill>
                  <a:srgbClr val="FF0000"/>
                </a:solidFill>
                <a:latin typeface="Times New Roman" panose="02020603050405020304" charset="0"/>
                <a:ea typeface="黑体" panose="02010609060101010101" charset="-122"/>
              </a:rPr>
              <a:t>VSR)</a:t>
            </a:r>
            <a:r>
              <a:rPr lang="zh-CN" altLang="en-US" sz="2000">
                <a:solidFill>
                  <a:srgbClr val="FF0000"/>
                </a:solidFill>
                <a:latin typeface="Times New Roman" panose="02020603050405020304" charset="0"/>
                <a:ea typeface="黑体" panose="02010609060101010101" charset="-122"/>
              </a:rPr>
              <a:t>和目标语句</a:t>
            </a:r>
            <a:endParaRPr lang="zh-CN" altLang="en-US" sz="2000">
              <a:solidFill>
                <a:schemeClr val="tx1"/>
              </a:solidFill>
              <a:latin typeface="Times New Roman" panose="02020603050405020304" charset="0"/>
              <a:ea typeface="黑体" panose="02010609060101010101" charset="-122"/>
            </a:endParaRPr>
          </a:p>
          <a:p>
            <a:pPr marL="742950" lvl="1" indent="-285750">
              <a:lnSpc>
                <a:spcPct val="160000"/>
              </a:lnSpc>
              <a:buFont typeface="Wingdings" panose="05000000000000000000" charset="0"/>
              <a:buChar char="ü"/>
            </a:pPr>
            <a:r>
              <a:rPr lang="zh-CN" altLang="en-US" sz="2000">
                <a:solidFill>
                  <a:schemeClr val="tx1"/>
                </a:solidFill>
                <a:latin typeface="Times New Roman" panose="02020603050405020304" charset="0"/>
                <a:ea typeface="黑体" panose="02010609060101010101" charset="-122"/>
              </a:rPr>
              <a:t>重新执行新的测试用例</a:t>
            </a:r>
            <a:endParaRPr lang="zh-CN" altLang="en-US" sz="2000">
              <a:solidFill>
                <a:schemeClr val="tx1"/>
              </a:solidFill>
              <a:latin typeface="Times New Roman" panose="02020603050405020304" charset="0"/>
              <a:ea typeface="黑体" panose="02010609060101010101" charset="-122"/>
            </a:endParaRPr>
          </a:p>
        </p:txBody>
      </p:sp>
      <p:pic>
        <p:nvPicPr>
          <p:cNvPr id="2" name="图片 1"/>
          <p:cNvPicPr>
            <a:picLocks noChangeAspect="1"/>
          </p:cNvPicPr>
          <p:nvPr>
            <p:custDataLst>
              <p:tags r:id="rId4"/>
            </p:custDataLst>
          </p:nvPr>
        </p:nvPicPr>
        <p:blipFill>
          <a:blip r:embed="rId5"/>
          <a:stretch>
            <a:fillRect/>
          </a:stretch>
        </p:blipFill>
        <p:spPr>
          <a:xfrm>
            <a:off x="6916420" y="1385570"/>
            <a:ext cx="4638040" cy="4852035"/>
          </a:xfrm>
          <a:prstGeom prst="rect">
            <a:avLst/>
          </a:prstGeom>
        </p:spPr>
      </p:pic>
      <p:sp>
        <p:nvSpPr>
          <p:cNvPr id="9" name="文本框 8"/>
          <p:cNvSpPr txBox="1"/>
          <p:nvPr>
            <p:custDataLst>
              <p:tags r:id="rId6"/>
            </p:custDataLst>
          </p:nvPr>
        </p:nvSpPr>
        <p:spPr>
          <a:xfrm>
            <a:off x="415290" y="964565"/>
            <a:ext cx="5606415" cy="460375"/>
          </a:xfrm>
          <a:prstGeom prst="rect">
            <a:avLst/>
          </a:prstGeom>
          <a:noFill/>
        </p:spPr>
        <p:txBody>
          <a:bodyPr wrap="square" rtlCol="0">
            <a:spAutoFit/>
          </a:bodyPr>
          <a:p>
            <a:r>
              <a:rPr lang="en-US" altLang="zh-CN" sz="2400">
                <a:solidFill>
                  <a:srgbClr val="4747BA"/>
                </a:solidFill>
              </a:rPr>
              <a:t>Block Scheduling</a:t>
            </a:r>
            <a:endParaRPr lang="en-US" altLang="zh-CN" sz="2400">
              <a:solidFill>
                <a:srgbClr val="4747BA"/>
              </a:solidFill>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Experiments</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77850" y="960755"/>
            <a:ext cx="5483225" cy="212153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6385560" y="1211580"/>
            <a:ext cx="4932045" cy="484187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1209675" y="3183255"/>
            <a:ext cx="3949065" cy="3339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Experiments</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9" name="文本框 8"/>
          <p:cNvSpPr txBox="1"/>
          <p:nvPr>
            <p:custDataLst>
              <p:tags r:id="rId3"/>
            </p:custDataLst>
          </p:nvPr>
        </p:nvSpPr>
        <p:spPr>
          <a:xfrm>
            <a:off x="415290" y="964565"/>
            <a:ext cx="5606415" cy="460375"/>
          </a:xfrm>
          <a:prstGeom prst="rect">
            <a:avLst/>
          </a:prstGeom>
          <a:noFill/>
        </p:spPr>
        <p:txBody>
          <a:bodyPr wrap="square" rtlCol="0">
            <a:spAutoFit/>
          </a:bodyPr>
          <a:p>
            <a:r>
              <a:rPr lang="en-US" altLang="zh-CN" sz="2400">
                <a:solidFill>
                  <a:srgbClr val="4747BA"/>
                </a:solidFill>
              </a:rPr>
              <a:t>Design Choice Analysis</a:t>
            </a:r>
            <a:endParaRPr lang="en-US" altLang="zh-CN" sz="2400">
              <a:solidFill>
                <a:srgbClr val="4747BA"/>
              </a:solidFill>
            </a:endParaRPr>
          </a:p>
        </p:txBody>
      </p:sp>
      <p:sp>
        <p:nvSpPr>
          <p:cNvPr id="2" name="文本框 1"/>
          <p:cNvSpPr txBox="1"/>
          <p:nvPr/>
        </p:nvSpPr>
        <p:spPr>
          <a:xfrm>
            <a:off x="570230" y="1559560"/>
            <a:ext cx="1814830" cy="398780"/>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Times New Roman" panose="02020603050405020304" charset="0"/>
                <a:cs typeface="Times New Roman" panose="02020603050405020304" charset="0"/>
              </a:rPr>
              <a:t>Using TDG</a:t>
            </a:r>
            <a:endParaRPr lang="en-US" altLang="zh-CN" sz="2000">
              <a:latin typeface="Times New Roman" panose="02020603050405020304" charset="0"/>
              <a:cs typeface="Times New Roman" panose="02020603050405020304" charset="0"/>
            </a:endParaRPr>
          </a:p>
        </p:txBody>
      </p:sp>
      <p:sp>
        <p:nvSpPr>
          <p:cNvPr id="6" name="文本框 5"/>
          <p:cNvSpPr txBox="1"/>
          <p:nvPr>
            <p:custDataLst>
              <p:tags r:id="rId4"/>
            </p:custDataLst>
          </p:nvPr>
        </p:nvSpPr>
        <p:spPr>
          <a:xfrm>
            <a:off x="6319520" y="1559560"/>
            <a:ext cx="3464560" cy="706755"/>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Times New Roman" panose="02020603050405020304" charset="0"/>
                <a:cs typeface="Times New Roman" panose="02020603050405020304" charset="0"/>
              </a:rPr>
              <a:t>Random Topological Sorting</a:t>
            </a:r>
            <a:endParaRPr lang="en-US" altLang="zh-CN" sz="2000">
              <a:latin typeface="Times New Roman" panose="02020603050405020304" charset="0"/>
              <a:cs typeface="Times New Roman" panose="02020603050405020304" charset="0"/>
            </a:endParaRPr>
          </a:p>
          <a:p>
            <a:pPr marL="800100" lvl="1" indent="-342900">
              <a:buFont typeface="Wingdings" panose="05000000000000000000" charset="0"/>
              <a:buChar char="ü"/>
            </a:pPr>
            <a:r>
              <a:rPr lang="zh-CN" altLang="en-US" sz="2000">
                <a:latin typeface="Times New Roman" panose="02020603050405020304" charset="0"/>
                <a:cs typeface="Times New Roman" panose="02020603050405020304" charset="0"/>
              </a:rPr>
              <a:t>多个零入度的</a:t>
            </a:r>
            <a:r>
              <a:rPr lang="zh-CN" altLang="en-US" sz="2000">
                <a:latin typeface="Times New Roman" panose="02020603050405020304" charset="0"/>
                <a:cs typeface="Times New Roman" panose="02020603050405020304" charset="0"/>
              </a:rPr>
              <a:t>节点</a:t>
            </a:r>
            <a:endParaRPr lang="zh-CN" altLang="en-US" sz="2000">
              <a:latin typeface="Times New Roman" panose="02020603050405020304" charset="0"/>
              <a:cs typeface="Times New Roman" panose="02020603050405020304" charset="0"/>
            </a:endParaRPr>
          </a:p>
        </p:txBody>
      </p:sp>
      <p:pic>
        <p:nvPicPr>
          <p:cNvPr id="7" name="图片 6"/>
          <p:cNvPicPr>
            <a:picLocks noChangeAspect="1"/>
          </p:cNvPicPr>
          <p:nvPr>
            <p:custDataLst>
              <p:tags r:id="rId5"/>
            </p:custDataLst>
          </p:nvPr>
        </p:nvPicPr>
        <p:blipFill>
          <a:blip r:embed="rId6"/>
          <a:stretch>
            <a:fillRect/>
          </a:stretch>
        </p:blipFill>
        <p:spPr>
          <a:xfrm>
            <a:off x="666750" y="2199640"/>
            <a:ext cx="4598670" cy="387540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6319520" y="2830195"/>
            <a:ext cx="4895215" cy="2941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Discussion</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570230" y="1027430"/>
            <a:ext cx="11007090" cy="489267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sz="2000">
                <a:latin typeface="Times New Roman" panose="02020603050405020304" charset="0"/>
                <a:cs typeface="Times New Roman" panose="02020603050405020304" charset="0"/>
              </a:rPr>
              <a:t>测试用例生成</a:t>
            </a:r>
            <a:endParaRPr lang="zh-CN" altLang="en-US" sz="2000">
              <a:latin typeface="Times New Roman" panose="02020603050405020304" charset="0"/>
              <a:cs typeface="Times New Roman" panose="02020603050405020304" charset="0"/>
            </a:endParaRPr>
          </a:p>
          <a:p>
            <a:pPr marL="800100" lvl="1" indent="-342900">
              <a:lnSpc>
                <a:spcPct val="130000"/>
              </a:lnSpc>
              <a:buFont typeface="Wingdings" panose="05000000000000000000" charset="0"/>
              <a:buChar char="ü"/>
            </a:pPr>
            <a:r>
              <a:rPr lang="zh-CN" altLang="en-US" sz="2000">
                <a:latin typeface="Times New Roman" panose="02020603050405020304" charset="0"/>
                <a:cs typeface="Times New Roman" panose="02020603050405020304" charset="0"/>
              </a:rPr>
              <a:t>目前为随机生成的测试用例，效率较低</a:t>
            </a:r>
            <a:endParaRPr lang="zh-CN" altLang="en-US" sz="2000">
              <a:latin typeface="Times New Roman" panose="02020603050405020304" charset="0"/>
              <a:cs typeface="Times New Roman" panose="02020603050405020304" charset="0"/>
            </a:endParaRPr>
          </a:p>
          <a:p>
            <a:pPr marL="800100" lvl="1" indent="-342900">
              <a:lnSpc>
                <a:spcPct val="130000"/>
              </a:lnSpc>
              <a:buFont typeface="Wingdings" panose="05000000000000000000" charset="0"/>
              <a:buChar char="ü"/>
            </a:pPr>
            <a:r>
              <a:rPr lang="zh-CN" altLang="en-US" sz="2000">
                <a:latin typeface="Times New Roman" panose="02020603050405020304" charset="0"/>
                <a:cs typeface="Times New Roman" panose="02020603050405020304" charset="0"/>
              </a:rPr>
              <a:t>可采用模糊测试的技术，但该技术无法直接应用于</a:t>
            </a:r>
            <a:r>
              <a:rPr lang="en-US" altLang="zh-CN" sz="2000">
                <a:latin typeface="Times New Roman" panose="02020603050405020304" charset="0"/>
                <a:cs typeface="Times New Roman" panose="02020603050405020304" charset="0"/>
              </a:rPr>
              <a:t>DBMS</a:t>
            </a:r>
            <a:r>
              <a:rPr lang="zh-CN" altLang="en-US" sz="2000">
                <a:latin typeface="Times New Roman" panose="02020603050405020304" charset="0"/>
                <a:cs typeface="Times New Roman" panose="02020603050405020304" charset="0"/>
              </a:rPr>
              <a:t>，需要解决覆盖反馈和变异策略的问题</a:t>
            </a:r>
            <a:endParaRPr lang="zh-CN" altLang="en-US" sz="2000">
              <a:latin typeface="Times New Roman" panose="02020603050405020304" charset="0"/>
              <a:cs typeface="Times New Roman" panose="02020603050405020304" charset="0"/>
            </a:endParaRPr>
          </a:p>
          <a:p>
            <a:pPr lvl="1" indent="0">
              <a:lnSpc>
                <a:spcPct val="130000"/>
              </a:lnSpc>
              <a:buFont typeface="Wingdings" panose="05000000000000000000" charset="0"/>
              <a:buNone/>
            </a:pPr>
            <a:endParaRPr lang="zh-CN" altLang="en-US" sz="2000">
              <a:latin typeface="Times New Roman" panose="02020603050405020304" charset="0"/>
              <a:cs typeface="Times New Roman" panose="02020603050405020304" charset="0"/>
            </a:endParaRPr>
          </a:p>
          <a:p>
            <a:pPr marL="285750" lvl="0" indent="-285750">
              <a:lnSpc>
                <a:spcPct val="130000"/>
              </a:lnSpc>
              <a:buFont typeface="Arial" panose="020B0604020202020204" pitchFamily="34" charset="0"/>
              <a:buChar char="•"/>
            </a:pPr>
            <a:r>
              <a:rPr lang="zh-CN" altLang="en-US" sz="2000">
                <a:latin typeface="Times New Roman" panose="02020603050405020304" charset="0"/>
                <a:cs typeface="Times New Roman" panose="02020603050405020304" charset="0"/>
              </a:rPr>
              <a:t>谓词处理</a:t>
            </a:r>
            <a:endParaRPr lang="zh-CN" altLang="en-US" sz="2000">
              <a:latin typeface="Times New Roman" panose="02020603050405020304" charset="0"/>
              <a:cs typeface="Times New Roman" panose="02020603050405020304" charset="0"/>
            </a:endParaRPr>
          </a:p>
          <a:p>
            <a:pPr marL="800100" lvl="1" indent="-342900">
              <a:lnSpc>
                <a:spcPct val="130000"/>
              </a:lnSpc>
              <a:buFont typeface="Wingdings" panose="05000000000000000000" charset="0"/>
              <a:buChar char="ü"/>
            </a:pPr>
            <a:r>
              <a:rPr lang="zh-CN" altLang="en-US" sz="2000">
                <a:latin typeface="Times New Roman" panose="02020603050405020304" charset="0"/>
                <a:cs typeface="Times New Roman" panose="02020603050405020304" charset="0"/>
              </a:rPr>
              <a:t>文中作者直接使用</a:t>
            </a:r>
            <a:r>
              <a:rPr lang="en-US" altLang="zh-CN" sz="2000">
                <a:latin typeface="Times New Roman" panose="02020603050405020304" charset="0"/>
                <a:cs typeface="Times New Roman" panose="02020603050405020304" charset="0"/>
              </a:rPr>
              <a:t>VSR</a:t>
            </a:r>
            <a:r>
              <a:rPr lang="zh-CN" altLang="en-US" sz="2000">
                <a:latin typeface="Times New Roman" panose="02020603050405020304" charset="0"/>
                <a:cs typeface="Times New Roman" panose="02020603050405020304" charset="0"/>
              </a:rPr>
              <a:t>抓取引用表中全部项目作为谓词的依赖项，但是计算复杂度较高并且可能会建立虚假的依赖关系</a:t>
            </a:r>
            <a:endParaRPr lang="zh-CN" altLang="en-US" sz="2000">
              <a:latin typeface="Times New Roman" panose="02020603050405020304" charset="0"/>
              <a:cs typeface="Times New Roman" panose="02020603050405020304" charset="0"/>
            </a:endParaRPr>
          </a:p>
          <a:p>
            <a:pPr marL="800100" lvl="1" indent="-342900">
              <a:lnSpc>
                <a:spcPct val="130000"/>
              </a:lnSpc>
              <a:buFont typeface="Wingdings" panose="05000000000000000000" charset="0"/>
              <a:buChar char="ü"/>
            </a:pPr>
            <a:r>
              <a:rPr lang="zh-CN" altLang="en-US" sz="2000">
                <a:latin typeface="Times New Roman" panose="02020603050405020304" charset="0"/>
                <a:cs typeface="Times New Roman" panose="02020603050405020304" charset="0"/>
              </a:rPr>
              <a:t>可针对事务中每种具体</a:t>
            </a:r>
            <a:r>
              <a:rPr lang="en-US" altLang="zh-CN" sz="2000">
                <a:latin typeface="Times New Roman" panose="02020603050405020304" charset="0"/>
                <a:cs typeface="Times New Roman" panose="02020603050405020304" charset="0"/>
              </a:rPr>
              <a:t>SQL</a:t>
            </a:r>
            <a:r>
              <a:rPr lang="zh-CN" altLang="en-US" sz="2000">
                <a:latin typeface="Times New Roman" panose="02020603050405020304" charset="0"/>
                <a:cs typeface="Times New Roman" panose="02020603050405020304" charset="0"/>
              </a:rPr>
              <a:t>语句来定制</a:t>
            </a:r>
            <a:r>
              <a:rPr lang="en-US" altLang="zh-CN" sz="2000">
                <a:latin typeface="Times New Roman" panose="02020603050405020304" charset="0"/>
                <a:cs typeface="Times New Roman" panose="02020603050405020304" charset="0"/>
              </a:rPr>
              <a:t>VSR</a:t>
            </a:r>
            <a:r>
              <a:rPr lang="zh-CN" altLang="en-US" sz="2000">
                <a:latin typeface="Times New Roman" panose="02020603050405020304" charset="0"/>
                <a:cs typeface="Times New Roman" panose="02020603050405020304" charset="0"/>
              </a:rPr>
              <a:t>语句</a:t>
            </a:r>
            <a:endParaRPr lang="zh-CN" altLang="en-US" sz="2000">
              <a:latin typeface="Times New Roman" panose="02020603050405020304" charset="0"/>
              <a:cs typeface="Times New Roman" panose="02020603050405020304" charset="0"/>
            </a:endParaRPr>
          </a:p>
          <a:p>
            <a:pPr lvl="1" indent="0">
              <a:lnSpc>
                <a:spcPct val="130000"/>
              </a:lnSpc>
              <a:buFont typeface="Wingdings" panose="05000000000000000000" charset="0"/>
              <a:buNone/>
            </a:pPr>
            <a:endParaRPr lang="zh-CN" altLang="en-US" sz="2000">
              <a:latin typeface="Times New Roman" panose="02020603050405020304" charset="0"/>
              <a:cs typeface="Times New Roman" panose="02020603050405020304" charset="0"/>
            </a:endParaRPr>
          </a:p>
          <a:p>
            <a:pPr marL="285750" lvl="0" indent="-285750">
              <a:lnSpc>
                <a:spcPct val="130000"/>
              </a:lnSpc>
              <a:buFont typeface="Arial" panose="020B0604020202020204" pitchFamily="34" charset="0"/>
              <a:buChar char="•"/>
            </a:pPr>
            <a:r>
              <a:rPr lang="zh-CN" altLang="en-US" sz="2000">
                <a:latin typeface="Times New Roman" panose="02020603050405020304" charset="0"/>
                <a:cs typeface="Times New Roman" panose="02020603050405020304" charset="0"/>
              </a:rPr>
              <a:t>数据密集型事务</a:t>
            </a:r>
            <a:endParaRPr lang="zh-CN" altLang="en-US" sz="2000">
              <a:latin typeface="Times New Roman" panose="02020603050405020304" charset="0"/>
              <a:cs typeface="Times New Roman" panose="02020603050405020304" charset="0"/>
            </a:endParaRPr>
          </a:p>
          <a:p>
            <a:pPr marL="914400" lvl="1" indent="-457200">
              <a:lnSpc>
                <a:spcPct val="130000"/>
              </a:lnSpc>
              <a:buFont typeface="Wingdings" panose="05000000000000000000" charset="0"/>
              <a:buChar char="ü"/>
            </a:pPr>
            <a:r>
              <a:rPr lang="zh-CN" altLang="en-US" sz="2000">
                <a:latin typeface="Times New Roman" panose="02020603050405020304" charset="0"/>
                <a:cs typeface="Times New Roman" panose="02020603050405020304" charset="0"/>
              </a:rPr>
              <a:t>目前</a:t>
            </a:r>
            <a:r>
              <a:rPr lang="en-US" altLang="zh-CN" sz="2000">
                <a:latin typeface="Times New Roman" panose="02020603050405020304" charset="0"/>
                <a:cs typeface="Times New Roman" panose="02020603050405020304" charset="0"/>
              </a:rPr>
              <a:t>TxCheck</a:t>
            </a:r>
            <a:r>
              <a:rPr lang="zh-CN" altLang="en-US" sz="2000">
                <a:latin typeface="Times New Roman" panose="02020603050405020304" charset="0"/>
                <a:cs typeface="Times New Roman" panose="02020603050405020304" charset="0"/>
              </a:rPr>
              <a:t>所使用的数据量较少</a:t>
            </a:r>
            <a:endParaRPr lang="zh-CN"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endPar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1"/>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smtClean="0">
                <a:solidFill>
                  <a:schemeClr val="bg1"/>
                </a:solidFill>
                <a:latin typeface="Constantia" panose="02030602050306030303" pitchFamily="18" charset="0"/>
                <a:sym typeface="+mn-ea"/>
              </a:rPr>
              <a:t>Heng Cui</a:t>
            </a:r>
            <a:r>
              <a:rPr lang="en-US" altLang="zh-CN" sz="1400" b="1" dirty="0">
                <a:solidFill>
                  <a:schemeClr val="bg1"/>
                </a:solidFill>
                <a:latin typeface="Constantia" panose="02030602050306030303" pitchFamily="18" charset="0"/>
              </a:rPr>
              <a:t>|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44500" y="964565"/>
            <a:ext cx="5606415" cy="460375"/>
          </a:xfrm>
          <a:prstGeom prst="rect">
            <a:avLst/>
          </a:prstGeom>
          <a:noFill/>
        </p:spPr>
        <p:txBody>
          <a:bodyPr wrap="square" rtlCol="0">
            <a:spAutoFit/>
          </a:bodyPr>
          <a:p>
            <a:pPr algn="l">
              <a:buClrTx/>
              <a:buSzTx/>
              <a:buFontTx/>
            </a:pPr>
            <a:r>
              <a:rPr lang="en-US" altLang="zh-CN" sz="2400">
                <a:solidFill>
                  <a:srgbClr val="4747BA"/>
                </a:solidFill>
              </a:rPr>
              <a:t>Some definition</a:t>
            </a:r>
            <a:endParaRPr lang="en-US" altLang="zh-CN" sz="2400">
              <a:solidFill>
                <a:srgbClr val="4747BA"/>
              </a:solidFill>
            </a:endParaRPr>
          </a:p>
        </p:txBody>
      </p:sp>
      <p:sp>
        <p:nvSpPr>
          <p:cNvPr id="4" name="文本框 3"/>
          <p:cNvSpPr txBox="1"/>
          <p:nvPr/>
        </p:nvSpPr>
        <p:spPr>
          <a:xfrm>
            <a:off x="735965" y="1529080"/>
            <a:ext cx="9726930" cy="474027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latin typeface="黑体" panose="02010609060101010101" charset="-122"/>
                <a:ea typeface="黑体" panose="02010609060101010101" charset="-122"/>
                <a:cs typeface="黑体" panose="02010609060101010101" charset="-122"/>
              </a:rPr>
              <a:t>事务</a:t>
            </a:r>
            <a:r>
              <a:rPr lang="en-US" altLang="zh-CN">
                <a:latin typeface="黑体" panose="02010609060101010101" charset="-122"/>
                <a:ea typeface="黑体" panose="02010609060101010101" charset="-122"/>
                <a:cs typeface="黑体" panose="02010609060101010101" charset="-122"/>
              </a:rPr>
              <a:t>(</a:t>
            </a:r>
            <a:r>
              <a:rPr lang="en-US" altLang="zh-CN">
                <a:latin typeface="Times New Roman" panose="02020603050405020304" charset="0"/>
                <a:ea typeface="黑体" panose="02010609060101010101" charset="-122"/>
                <a:cs typeface="Times New Roman" panose="02020603050405020304" charset="0"/>
              </a:rPr>
              <a:t>Transaction</a:t>
            </a:r>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一组</a:t>
            </a:r>
            <a:r>
              <a:rPr lang="en-US" altLang="zh-CN">
                <a:latin typeface="黑体" panose="02010609060101010101" charset="-122"/>
                <a:ea typeface="黑体" panose="02010609060101010101" charset="-122"/>
                <a:cs typeface="黑体" panose="02010609060101010101" charset="-122"/>
              </a:rPr>
              <a:t>SQL</a:t>
            </a:r>
            <a:r>
              <a:rPr lang="zh-CN" altLang="en-US">
                <a:latin typeface="黑体" panose="02010609060101010101" charset="-122"/>
                <a:ea typeface="黑体" panose="02010609060101010101" charset="-122"/>
                <a:cs typeface="黑体" panose="02010609060101010101" charset="-122"/>
              </a:rPr>
              <a:t>语句组成的</a:t>
            </a:r>
            <a:r>
              <a:rPr lang="zh-CN" altLang="en-US">
                <a:solidFill>
                  <a:srgbClr val="4747BA"/>
                </a:solidFill>
                <a:latin typeface="黑体" panose="02010609060101010101" charset="-122"/>
                <a:ea typeface="黑体" panose="02010609060101010101" charset="-122"/>
                <a:cs typeface="黑体" panose="02010609060101010101" charset="-122"/>
              </a:rPr>
              <a:t>数据库程序执行单元，</a:t>
            </a:r>
            <a:r>
              <a:rPr lang="zh-CN" altLang="en-US">
                <a:latin typeface="黑体" panose="02010609060101010101" charset="-122"/>
                <a:ea typeface="黑体" panose="02010609060101010101" charset="-122"/>
                <a:cs typeface="黑体" panose="02010609060101010101" charset="-122"/>
              </a:rPr>
              <a:t>DBMS需保证事务的</a:t>
            </a:r>
            <a:r>
              <a:rPr lang="en-US" altLang="zh-CN">
                <a:solidFill>
                  <a:srgbClr val="4747BA"/>
                </a:solidFill>
                <a:latin typeface="黑体" panose="02010609060101010101" charset="-122"/>
                <a:ea typeface="黑体" panose="02010609060101010101" charset="-122"/>
                <a:cs typeface="黑体" panose="02010609060101010101" charset="-122"/>
              </a:rPr>
              <a:t>ACID</a:t>
            </a:r>
            <a:r>
              <a:rPr lang="zh-CN" altLang="en-US">
                <a:solidFill>
                  <a:srgbClr val="4747BA"/>
                </a:solidFill>
                <a:latin typeface="黑体" panose="02010609060101010101" charset="-122"/>
                <a:ea typeface="黑体" panose="02010609060101010101" charset="-122"/>
                <a:cs typeface="黑体" panose="02010609060101010101" charset="-122"/>
              </a:rPr>
              <a:t>特性</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latin typeface="黑体" panose="02010609060101010101" charset="-122"/>
                <a:ea typeface="黑体" panose="02010609060101010101" charset="-122"/>
                <a:cs typeface="黑体" panose="02010609060101010101" charset="-122"/>
              </a:rPr>
              <a:t>原子性（</a:t>
            </a:r>
            <a:r>
              <a:rPr lang="en-US" altLang="zh-CN">
                <a:latin typeface="Times New Roman" panose="02020603050405020304" charset="0"/>
                <a:ea typeface="黑体" panose="02010609060101010101" charset="-122"/>
                <a:cs typeface="Times New Roman" panose="02020603050405020304" charset="0"/>
              </a:rPr>
              <a:t>Atomicity</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latin typeface="黑体" panose="02010609060101010101" charset="-122"/>
                <a:ea typeface="黑体" panose="02010609060101010101" charset="-122"/>
                <a:cs typeface="黑体" panose="02010609060101010101" charset="-122"/>
              </a:rPr>
              <a:t>一致性（</a:t>
            </a:r>
            <a:r>
              <a:rPr lang="en-US" altLang="zh-CN">
                <a:latin typeface="Times New Roman" panose="02020603050405020304" charset="0"/>
                <a:ea typeface="黑体" panose="02010609060101010101" charset="-122"/>
                <a:cs typeface="Times New Roman" panose="02020603050405020304" charset="0"/>
              </a:rPr>
              <a:t>Consistency</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latin typeface="黑体" panose="02010609060101010101" charset="-122"/>
                <a:ea typeface="黑体" panose="02010609060101010101" charset="-122"/>
                <a:cs typeface="黑体" panose="02010609060101010101" charset="-122"/>
              </a:rPr>
              <a:t>隔离性（</a:t>
            </a:r>
            <a:r>
              <a:rPr lang="en-US" altLang="zh-CN">
                <a:latin typeface="Times New Roman" panose="02020603050405020304" charset="0"/>
                <a:ea typeface="黑体" panose="02010609060101010101" charset="-122"/>
                <a:cs typeface="Times New Roman" panose="02020603050405020304" charset="0"/>
              </a:rPr>
              <a:t>Isolation</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latin typeface="黑体" panose="02010609060101010101" charset="-122"/>
                <a:ea typeface="黑体" panose="02010609060101010101" charset="-122"/>
                <a:cs typeface="黑体" panose="02010609060101010101" charset="-122"/>
              </a:rPr>
              <a:t>持久性（</a:t>
            </a:r>
            <a:r>
              <a:rPr lang="en-US" altLang="zh-CN">
                <a:latin typeface="Times New Roman" panose="02020603050405020304" charset="0"/>
                <a:ea typeface="黑体" panose="02010609060101010101" charset="-122"/>
                <a:cs typeface="Times New Roman" panose="02020603050405020304" charset="0"/>
              </a:rPr>
              <a:t>Durability</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lvl="1" indent="0">
              <a:lnSpc>
                <a:spcPct val="120000"/>
              </a:lnSpc>
              <a:buFont typeface="Wingdings" panose="05000000000000000000" charset="0"/>
              <a:buNone/>
            </a:pPr>
            <a:endParaRPr lang="zh-CN" altLang="en-US">
              <a:latin typeface="黑体" panose="02010609060101010101" charset="-122"/>
              <a:ea typeface="黑体" panose="02010609060101010101" charset="-122"/>
              <a:cs typeface="黑体" panose="02010609060101010101" charset="-122"/>
            </a:endParaRPr>
          </a:p>
          <a:p>
            <a:pPr marL="285750" indent="-285750">
              <a:lnSpc>
                <a:spcPct val="130000"/>
              </a:lnSpc>
              <a:buFont typeface="Arial" panose="020B0604020202020204" pitchFamily="34" charset="0"/>
              <a:buChar char="•"/>
            </a:pPr>
            <a:r>
              <a:rPr lang="zh-CN" altLang="en-US">
                <a:latin typeface="黑体" panose="02010609060101010101" charset="-122"/>
                <a:ea typeface="黑体" panose="02010609060101010101" charset="-122"/>
                <a:cs typeface="黑体" panose="02010609060101010101" charset="-122"/>
              </a:rPr>
              <a:t>隔离级别</a:t>
            </a:r>
            <a:r>
              <a:rPr lang="en-US" altLang="zh-CN">
                <a:latin typeface="Times New Roman" panose="02020603050405020304" charset="0"/>
                <a:ea typeface="黑体" panose="02010609060101010101" charset="-122"/>
                <a:cs typeface="Times New Roman" panose="02020603050405020304" charset="0"/>
              </a:rPr>
              <a:t>(isolation level</a:t>
            </a:r>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一个事务对其他事务进行</a:t>
            </a:r>
            <a:r>
              <a:rPr lang="zh-CN" altLang="en-US">
                <a:solidFill>
                  <a:srgbClr val="4747BA"/>
                </a:solidFill>
                <a:latin typeface="黑体" panose="02010609060101010101" charset="-122"/>
                <a:ea typeface="黑体" panose="02010609060101010101" charset="-122"/>
                <a:cs typeface="黑体" panose="02010609060101010101" charset="-122"/>
              </a:rPr>
              <a:t>资源或数据更改</a:t>
            </a:r>
            <a:r>
              <a:rPr lang="zh-CN" altLang="en-US">
                <a:latin typeface="黑体" panose="02010609060101010101" charset="-122"/>
                <a:ea typeface="黑体" panose="02010609060101010101" charset="-122"/>
                <a:cs typeface="黑体" panose="02010609060101010101" charset="-122"/>
              </a:rPr>
              <a:t>时的</a:t>
            </a:r>
            <a:r>
              <a:rPr lang="zh-CN" altLang="en-US">
                <a:solidFill>
                  <a:srgbClr val="FF0000"/>
                </a:solidFill>
                <a:latin typeface="黑体" panose="02010609060101010101" charset="-122"/>
                <a:ea typeface="黑体" panose="02010609060101010101" charset="-122"/>
                <a:cs typeface="黑体" panose="02010609060101010101" charset="-122"/>
              </a:rPr>
              <a:t>隔离程度，</a:t>
            </a:r>
            <a:r>
              <a:rPr lang="zh-CN" altLang="en-US">
                <a:latin typeface="黑体" panose="02010609060101010101" charset="-122"/>
                <a:ea typeface="黑体" panose="02010609060101010101" charset="-122"/>
                <a:cs typeface="黑体" panose="02010609060101010101" charset="-122"/>
              </a:rPr>
              <a:t>主要解决</a:t>
            </a:r>
            <a:r>
              <a:rPr lang="en-US" altLang="zh-CN">
                <a:solidFill>
                  <a:srgbClr val="FF0000"/>
                </a:solidFill>
                <a:latin typeface="黑体" panose="02010609060101010101" charset="-122"/>
                <a:ea typeface="黑体" panose="02010609060101010101" charset="-122"/>
                <a:cs typeface="黑体" panose="02010609060101010101" charset="-122"/>
              </a:rPr>
              <a:t>Dirty read</a:t>
            </a:r>
            <a:r>
              <a:rPr lang="zh-CN" altLang="en-US">
                <a:solidFill>
                  <a:srgbClr val="FF0000"/>
                </a:solidFill>
                <a:latin typeface="黑体" panose="02010609060101010101" charset="-122"/>
                <a:ea typeface="黑体" panose="02010609060101010101" charset="-122"/>
                <a:cs typeface="黑体" panose="02010609060101010101" charset="-122"/>
              </a:rPr>
              <a:t>、</a:t>
            </a:r>
            <a:r>
              <a:rPr lang="en-US" altLang="zh-CN">
                <a:solidFill>
                  <a:srgbClr val="FF0000"/>
                </a:solidFill>
                <a:latin typeface="黑体" panose="02010609060101010101" charset="-122"/>
                <a:ea typeface="黑体" panose="02010609060101010101" charset="-122"/>
                <a:cs typeface="黑体" panose="02010609060101010101" charset="-122"/>
              </a:rPr>
              <a:t>Non Repeatable Read</a:t>
            </a:r>
            <a:r>
              <a:rPr lang="zh-CN" altLang="en-US">
                <a:solidFill>
                  <a:srgbClr val="FF0000"/>
                </a:solidFill>
                <a:latin typeface="黑体" panose="02010609060101010101" charset="-122"/>
                <a:ea typeface="黑体" panose="02010609060101010101" charset="-122"/>
                <a:cs typeface="黑体" panose="02010609060101010101" charset="-122"/>
              </a:rPr>
              <a:t>、Phantom Read</a:t>
            </a:r>
            <a:r>
              <a:rPr lang="zh-CN" altLang="en-US">
                <a:latin typeface="黑体" panose="02010609060101010101" charset="-122"/>
                <a:ea typeface="黑体" panose="02010609060101010101" charset="-122"/>
                <a:cs typeface="黑体" panose="02010609060101010101" charset="-122"/>
              </a:rPr>
              <a:t>的问题</a:t>
            </a:r>
            <a:r>
              <a:rPr lang="zh-CN" altLang="en-US">
                <a:solidFill>
                  <a:srgbClr val="FF0000"/>
                </a:solidFill>
                <a:latin typeface="黑体" panose="02010609060101010101" charset="-122"/>
                <a:ea typeface="黑体" panose="02010609060101010101" charset="-122"/>
                <a:cs typeface="黑体" panose="02010609060101010101" charset="-122"/>
              </a:rPr>
              <a:t>，</a:t>
            </a:r>
            <a:r>
              <a:rPr lang="en-US" altLang="zh-CN">
                <a:solidFill>
                  <a:srgbClr val="FF0000"/>
                </a:solidFill>
                <a:latin typeface="黑体" panose="02010609060101010101" charset="-122"/>
                <a:ea typeface="黑体" panose="02010609060101010101" charset="-122"/>
                <a:cs typeface="黑体" panose="02010609060101010101" charset="-122"/>
              </a:rPr>
              <a:t>ANSI</a:t>
            </a:r>
            <a:r>
              <a:rPr lang="zh-CN" altLang="en-US">
                <a:latin typeface="黑体" panose="02010609060101010101" charset="-122"/>
                <a:ea typeface="黑体" panose="02010609060101010101" charset="-122"/>
                <a:cs typeface="黑体" panose="02010609060101010101" charset="-122"/>
              </a:rPr>
              <a:t>定义数据库隔离级别</a:t>
            </a:r>
            <a:r>
              <a:rPr lang="zh-CN" altLang="en-US">
                <a:latin typeface="黑体" panose="02010609060101010101" charset="-122"/>
                <a:ea typeface="黑体" panose="02010609060101010101" charset="-122"/>
                <a:cs typeface="黑体" panose="02010609060101010101" charset="-122"/>
              </a:rPr>
              <a:t>由低到高如下：</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读未提交（</a:t>
            </a:r>
            <a:r>
              <a:rPr lang="zh-CN" altLang="en-US">
                <a:solidFill>
                  <a:schemeClr val="tx1"/>
                </a:solidFill>
                <a:uFillTx/>
                <a:latin typeface="Times New Roman" panose="02020603050405020304" charset="0"/>
                <a:ea typeface="黑体" panose="02010609060101010101" charset="-122"/>
                <a:cs typeface="Times New Roman" panose="02020603050405020304" charset="0"/>
              </a:rPr>
              <a:t>READ UNCOMMITTED</a:t>
            </a:r>
            <a:r>
              <a:rPr lang="zh-CN" altLang="en-US">
                <a:solidFill>
                  <a:schemeClr val="tx1"/>
                </a:solidFill>
                <a:uFillTx/>
                <a:latin typeface="Times New Roman" panose="02020603050405020304" charset="0"/>
                <a:ea typeface="黑体" panose="02010609060101010101" charset="-122"/>
                <a:cs typeface="黑体" panose="02010609060101010101" charset="-122"/>
              </a:rPr>
              <a:t>）</a:t>
            </a:r>
            <a:endParaRPr lang="zh-CN" altLang="en-US">
              <a:solidFill>
                <a:schemeClr val="tx1"/>
              </a:solidFill>
              <a:uFillTx/>
              <a:latin typeface="Times New Roman" panose="02020603050405020304" charset="0"/>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读提交（READ COMMITTED）</a:t>
            </a:r>
            <a:endParaRPr lang="zh-CN" altLang="en-US">
              <a:solidFill>
                <a:schemeClr val="tx1"/>
              </a:solidFill>
              <a:uFillTx/>
              <a:latin typeface="Times New Roman" panose="02020603050405020304" charset="0"/>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可重复读（REPEATABLE READ）</a:t>
            </a:r>
            <a:endParaRPr lang="zh-CN" altLang="en-US">
              <a:solidFill>
                <a:schemeClr val="tx1"/>
              </a:solidFill>
              <a:uFillTx/>
              <a:latin typeface="Times New Roman" panose="02020603050405020304" charset="0"/>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lang="zh-CN" altLang="en-US">
                <a:solidFill>
                  <a:schemeClr val="tx1"/>
                </a:solidFill>
                <a:uFillTx/>
                <a:latin typeface="Times New Roman" panose="02020603050405020304" charset="0"/>
                <a:ea typeface="黑体" panose="02010609060101010101" charset="-122"/>
                <a:cs typeface="黑体" panose="02010609060101010101" charset="-122"/>
              </a:rPr>
              <a:t>串行化（SERIALIZABLE）</a:t>
            </a:r>
            <a:endParaRPr lang="zh-CN" altLang="en-US">
              <a:solidFill>
                <a:schemeClr val="tx1"/>
              </a:solidFill>
              <a:uFillTx/>
              <a:latin typeface="Times New Roman" panose="02020603050405020304" charset="0"/>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smtClean="0">
                <a:solidFill>
                  <a:schemeClr val="bg1"/>
                </a:solidFill>
                <a:latin typeface="Constantia" panose="02030602050306030303" pitchFamily="18" charset="0"/>
                <a:sym typeface="+mn-ea"/>
              </a:rPr>
              <a:t>Heng Cui</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Existing </a:t>
            </a:r>
            <a:r>
              <a:rPr lang="en-US" altLang="zh-CN" sz="2400">
                <a:solidFill>
                  <a:srgbClr val="4747BA"/>
                </a:solidFill>
              </a:rPr>
              <a:t>approach</a:t>
            </a:r>
            <a:endParaRPr lang="en-US" altLang="zh-CN" sz="2400">
              <a:solidFill>
                <a:srgbClr val="4747BA"/>
              </a:solidFill>
            </a:endParaRPr>
          </a:p>
        </p:txBody>
      </p:sp>
      <p:sp>
        <p:nvSpPr>
          <p:cNvPr id="4" name="文本框 3"/>
          <p:cNvSpPr txBox="1"/>
          <p:nvPr/>
        </p:nvSpPr>
        <p:spPr>
          <a:xfrm>
            <a:off x="513080" y="1506220"/>
            <a:ext cx="9425940" cy="117030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latin typeface="黑体" panose="02010609060101010101" charset="-122"/>
                <a:ea typeface="黑体" panose="02010609060101010101" charset="-122"/>
                <a:cs typeface="黑体" panose="02010609060101010101" charset="-122"/>
              </a:rPr>
              <a:t>使用特定操作捕获事务的依赖关系，构建事务</a:t>
            </a:r>
            <a:r>
              <a:rPr lang="zh-CN" altLang="en-US">
                <a:latin typeface="黑体" panose="02010609060101010101" charset="-122"/>
                <a:ea typeface="黑体" panose="02010609060101010101" charset="-122"/>
                <a:cs typeface="黑体" panose="02010609060101010101" charset="-122"/>
              </a:rPr>
              <a:t>依赖图</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a:latin typeface="Times New Roman" panose="02020603050405020304" charset="0"/>
                <a:ea typeface="黑体" panose="02010609060101010101" charset="-122"/>
                <a:cs typeface="Times New Roman" panose="02020603050405020304" charset="0"/>
              </a:rPr>
              <a:t>item dependency：</a:t>
            </a:r>
            <a:r>
              <a:rPr lang="zh-CN">
                <a:latin typeface="Times New Roman" panose="02020603050405020304" charset="0"/>
                <a:ea typeface="黑体" panose="02010609060101010101" charset="-122"/>
                <a:cs typeface="Times New Roman" panose="02020603050405020304" charset="0"/>
              </a:rPr>
              <a:t>读取写入相同</a:t>
            </a:r>
            <a:r>
              <a:rPr lang="en-US" altLang="zh-CN">
                <a:latin typeface="Times New Roman" panose="02020603050405020304" charset="0"/>
                <a:ea typeface="黑体" panose="02010609060101010101" charset="-122"/>
                <a:cs typeface="Times New Roman" panose="02020603050405020304" charset="0"/>
              </a:rPr>
              <a:t>item</a:t>
            </a:r>
            <a:r>
              <a:rPr lang="zh-CN" altLang="en-US">
                <a:latin typeface="Times New Roman" panose="02020603050405020304" charset="0"/>
                <a:ea typeface="黑体" panose="02010609060101010101" charset="-122"/>
                <a:cs typeface="Times New Roman" panose="02020603050405020304" charset="0"/>
              </a:rPr>
              <a:t>的事务的关系</a:t>
            </a:r>
            <a:endParaRPr>
              <a:latin typeface="Times New Roman" panose="02020603050405020304" charset="0"/>
              <a:ea typeface="黑体" panose="02010609060101010101" charset="-122"/>
              <a:cs typeface="Times New Roman" panose="02020603050405020304" charset="0"/>
            </a:endParaRPr>
          </a:p>
          <a:p>
            <a:pPr marL="742950" lvl="1" indent="-285750">
              <a:lnSpc>
                <a:spcPct val="130000"/>
              </a:lnSpc>
              <a:buFont typeface="Wingdings" panose="05000000000000000000" charset="0"/>
              <a:buChar char="ü"/>
            </a:pPr>
            <a:r>
              <a:rPr>
                <a:latin typeface="Times New Roman" panose="02020603050405020304" charset="0"/>
                <a:ea typeface="黑体" panose="02010609060101010101" charset="-122"/>
                <a:cs typeface="Times New Roman" panose="02020603050405020304" charset="0"/>
              </a:rPr>
              <a:t>predicate dependency：</a:t>
            </a:r>
            <a:r>
              <a:rPr>
                <a:ea typeface="黑体" panose="02010609060101010101" charset="-122"/>
              </a:rPr>
              <a:t>关联的谓词操作构造的两个事务之间的关系</a:t>
            </a:r>
            <a:endParaRPr lang="en-US" altLang="zh-CN">
              <a:solidFill>
                <a:srgbClr val="0152D9"/>
              </a:solidFill>
              <a:uFillTx/>
              <a:latin typeface="Times New Roman" panose="02020603050405020304" charset="0"/>
              <a:ea typeface="黑体" panose="02010609060101010101" charset="-122"/>
              <a:cs typeface="黑体" panose="02010609060101010101" charset="-122"/>
            </a:endParaRPr>
          </a:p>
        </p:txBody>
      </p:sp>
      <p:sp>
        <p:nvSpPr>
          <p:cNvPr id="7" name="文本框 6"/>
          <p:cNvSpPr txBox="1"/>
          <p:nvPr>
            <p:custDataLst>
              <p:tags r:id="rId3"/>
            </p:custDataLst>
          </p:nvPr>
        </p:nvSpPr>
        <p:spPr>
          <a:xfrm>
            <a:off x="513080" y="2760345"/>
            <a:ext cx="9425940" cy="1170305"/>
          </a:xfrm>
          <a:prstGeom prst="rect">
            <a:avLst/>
          </a:prstGeom>
          <a:noFill/>
        </p:spPr>
        <p:txBody>
          <a:bodyPr wrap="square" rtlCol="0">
            <a:spAutoFit/>
          </a:bodyPr>
          <a:p>
            <a:pPr marL="285750" indent="-285750">
              <a:lnSpc>
                <a:spcPct val="130000"/>
              </a:lnSpc>
              <a:buFont typeface="Arial" panose="020B0604020202020204" pitchFamily="34" charset="0"/>
              <a:buChar char="•"/>
            </a:pPr>
            <a:r>
              <a:rPr lang="en-US" altLang="zh-CN">
                <a:solidFill>
                  <a:srgbClr val="0152D9"/>
                </a:solidFill>
                <a:latin typeface="黑体" panose="02010609060101010101" charset="-122"/>
                <a:ea typeface="黑体" panose="02010609060101010101" charset="-122"/>
                <a:cs typeface="黑体" panose="02010609060101010101" charset="-122"/>
              </a:rPr>
              <a:t>COBRA[1]</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a:latin typeface="Times New Roman" panose="02020603050405020304" charset="0"/>
                <a:ea typeface="黑体" panose="02010609060101010101" charset="-122"/>
                <a:cs typeface="Times New Roman" panose="02020603050405020304" charset="0"/>
              </a:rPr>
              <a:t>利用读-修改-写（RMW）模式，即事务在写入key前需要先读取该key</a:t>
            </a:r>
            <a:endParaRPr>
              <a:latin typeface="Times New Roman" panose="02020603050405020304" charset="0"/>
              <a:ea typeface="黑体" panose="02010609060101010101" charset="-122"/>
              <a:cs typeface="Times New Roman" panose="02020603050405020304" charset="0"/>
            </a:endParaRPr>
          </a:p>
          <a:p>
            <a:pPr marL="742950" lvl="1" indent="-285750">
              <a:lnSpc>
                <a:spcPct val="130000"/>
              </a:lnSpc>
              <a:buFont typeface="Wingdings" panose="05000000000000000000" charset="0"/>
              <a:buChar char="ü"/>
            </a:pPr>
            <a:r>
              <a:rPr lang="zh-CN">
                <a:latin typeface="Times New Roman" panose="02020603050405020304" charset="0"/>
                <a:ea typeface="黑体" panose="02010609060101010101" charset="-122"/>
                <a:cs typeface="Times New Roman" panose="02020603050405020304" charset="0"/>
              </a:rPr>
              <a:t>主要判断是否满足某一隔离</a:t>
            </a:r>
            <a:r>
              <a:rPr lang="zh-CN">
                <a:latin typeface="Times New Roman" panose="02020603050405020304" charset="0"/>
                <a:ea typeface="黑体" panose="02010609060101010101" charset="-122"/>
                <a:cs typeface="Times New Roman" panose="02020603050405020304" charset="0"/>
              </a:rPr>
              <a:t>级别</a:t>
            </a:r>
            <a:endParaRPr lang="zh-CN">
              <a:latin typeface="Times New Roman" panose="02020603050405020304" charset="0"/>
              <a:ea typeface="黑体" panose="02010609060101010101" charset="-122"/>
              <a:cs typeface="Times New Roman" panose="02020603050405020304" charset="0"/>
            </a:endParaRPr>
          </a:p>
        </p:txBody>
      </p:sp>
      <p:sp>
        <p:nvSpPr>
          <p:cNvPr id="8" name="文本框 7"/>
          <p:cNvSpPr txBox="1"/>
          <p:nvPr/>
        </p:nvSpPr>
        <p:spPr>
          <a:xfrm>
            <a:off x="103505" y="6031230"/>
            <a:ext cx="11984355" cy="58356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 Cheng Tan, et al. Cobra: Making transactional key-value stores verifiably serializable. OSDI 2020</a:t>
            </a:r>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[2] </a:t>
            </a:r>
            <a:r>
              <a:rPr lang="zh-CN" altLang="en-US" sz="1600">
                <a:latin typeface="Times New Roman" panose="02020603050405020304" charset="0"/>
                <a:cs typeface="Times New Roman" panose="02020603050405020304" charset="0"/>
              </a:rPr>
              <a:t>Peter Alvaro</a:t>
            </a:r>
            <a:r>
              <a:rPr lang="en-US" altLang="zh-CN" sz="1600">
                <a:latin typeface="Times New Roman" panose="02020603050405020304" charset="0"/>
                <a:cs typeface="Times New Roman" panose="02020603050405020304" charset="0"/>
              </a:rPr>
              <a:t>, et al. Elle: Inferring isolation anomalies from experimental observations. VLDB 2020</a:t>
            </a:r>
            <a:endParaRPr lang="en-US" altLang="zh-CN" sz="1600">
              <a:latin typeface="Times New Roman" panose="02020603050405020304" charset="0"/>
              <a:cs typeface="Times New Roman" panose="02020603050405020304" charset="0"/>
            </a:endParaRPr>
          </a:p>
        </p:txBody>
      </p:sp>
      <p:pic>
        <p:nvPicPr>
          <p:cNvPr id="10" name="图片 9"/>
          <p:cNvPicPr>
            <a:picLocks noChangeAspect="1"/>
          </p:cNvPicPr>
          <p:nvPr>
            <p:custDataLst>
              <p:tags r:id="rId4"/>
            </p:custDataLst>
          </p:nvPr>
        </p:nvPicPr>
        <p:blipFill>
          <a:blip r:embed="rId5"/>
          <a:stretch>
            <a:fillRect/>
          </a:stretch>
        </p:blipFill>
        <p:spPr>
          <a:xfrm>
            <a:off x="2186940" y="3892550"/>
            <a:ext cx="7708900" cy="1346200"/>
          </a:xfrm>
          <a:prstGeom prst="rect">
            <a:avLst/>
          </a:prstGeom>
        </p:spPr>
      </p:pic>
      <p:sp>
        <p:nvSpPr>
          <p:cNvPr id="11" name="文本框 10"/>
          <p:cNvSpPr txBox="1"/>
          <p:nvPr>
            <p:custDataLst>
              <p:tags r:id="rId6"/>
            </p:custDataLst>
          </p:nvPr>
        </p:nvSpPr>
        <p:spPr>
          <a:xfrm>
            <a:off x="513080" y="5093970"/>
            <a:ext cx="10409555" cy="810260"/>
          </a:xfrm>
          <a:prstGeom prst="rect">
            <a:avLst/>
          </a:prstGeom>
          <a:noFill/>
        </p:spPr>
        <p:txBody>
          <a:bodyPr wrap="square" rtlCol="0">
            <a:spAutoFit/>
          </a:bodyPr>
          <a:p>
            <a:pPr marL="285750" indent="-285750">
              <a:lnSpc>
                <a:spcPct val="130000"/>
              </a:lnSpc>
              <a:buFont typeface="Arial" panose="020B0604020202020204" pitchFamily="34" charset="0"/>
              <a:buChar char="•"/>
            </a:pPr>
            <a:r>
              <a:rPr lang="en-US" altLang="zh-CN">
                <a:solidFill>
                  <a:srgbClr val="0152D9"/>
                </a:solidFill>
                <a:latin typeface="黑体" panose="02010609060101010101" charset="-122"/>
                <a:ea typeface="黑体" panose="02010609060101010101" charset="-122"/>
                <a:cs typeface="黑体" panose="02010609060101010101" charset="-122"/>
              </a:rPr>
              <a:t>ELIE[2]</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marL="742950" lvl="1" indent="-285750">
              <a:lnSpc>
                <a:spcPct val="130000"/>
              </a:lnSpc>
              <a:buFont typeface="Wingdings" panose="05000000000000000000" charset="0"/>
              <a:buChar char="ü"/>
            </a:pPr>
            <a:r>
              <a:rPr>
                <a:latin typeface="Times New Roman" panose="02020603050405020304" charset="0"/>
                <a:ea typeface="黑体" panose="02010609060101010101" charset="-122"/>
                <a:cs typeface="Times New Roman" panose="02020603050405020304" charset="0"/>
              </a:rPr>
              <a:t>将</a:t>
            </a:r>
            <a:r>
              <a:rPr>
                <a:latin typeface="Times New Roman" panose="02020603050405020304" charset="0"/>
                <a:ea typeface="黑体" panose="02010609060101010101" charset="-122"/>
                <a:cs typeface="Times New Roman" panose="02020603050405020304" charset="0"/>
                <a:sym typeface="+mn-ea"/>
              </a:rPr>
              <a:t>“</a:t>
            </a:r>
            <a:r>
              <a:rPr>
                <a:latin typeface="Times New Roman" panose="02020603050405020304" charset="0"/>
                <a:ea typeface="黑体" panose="02010609060101010101" charset="-122"/>
                <a:cs typeface="Times New Roman" panose="02020603050405020304" charset="0"/>
              </a:rPr>
              <a:t>写</a:t>
            </a:r>
            <a:r>
              <a:rPr lang="en-US">
                <a:latin typeface="Times New Roman" panose="02020603050405020304" charset="0"/>
                <a:ea typeface="黑体" panose="02010609060101010101" charset="-122"/>
                <a:cs typeface="Times New Roman" panose="02020603050405020304" charset="0"/>
                <a:sym typeface="+mn-ea"/>
              </a:rPr>
              <a:t>”</a:t>
            </a:r>
            <a:r>
              <a:rPr>
                <a:latin typeface="Times New Roman" panose="02020603050405020304" charset="0"/>
                <a:ea typeface="黑体" panose="02010609060101010101" charset="-122"/>
                <a:cs typeface="Times New Roman" panose="02020603050405020304" charset="0"/>
              </a:rPr>
              <a:t>操作限制于特定的</a:t>
            </a:r>
            <a:r>
              <a:rPr>
                <a:latin typeface="Times New Roman" panose="02020603050405020304" charset="0"/>
                <a:ea typeface="黑体" panose="02010609060101010101" charset="-122"/>
                <a:cs typeface="Times New Roman" panose="02020603050405020304" charset="0"/>
                <a:sym typeface="+mn-ea"/>
              </a:rPr>
              <a:t>“</a:t>
            </a:r>
            <a:r>
              <a:rPr>
                <a:latin typeface="Times New Roman" panose="02020603050405020304" charset="0"/>
                <a:ea typeface="黑体" panose="02010609060101010101" charset="-122"/>
                <a:cs typeface="Times New Roman" panose="02020603050405020304" charset="0"/>
              </a:rPr>
              <a:t>列表操作</a:t>
            </a:r>
            <a:r>
              <a:rPr lang="en-US">
                <a:latin typeface="Times New Roman" panose="02020603050405020304" charset="0"/>
                <a:ea typeface="黑体" panose="02010609060101010101" charset="-122"/>
                <a:cs typeface="Times New Roman" panose="02020603050405020304" charset="0"/>
              </a:rPr>
              <a:t>”</a:t>
            </a:r>
            <a:r>
              <a:rPr>
                <a:latin typeface="Times New Roman" panose="02020603050405020304" charset="0"/>
                <a:ea typeface="黑体" panose="02010609060101010101" charset="-122"/>
                <a:cs typeface="Times New Roman" panose="02020603050405020304" charset="0"/>
              </a:rPr>
              <a:t>如</a:t>
            </a:r>
            <a:r>
              <a:rPr>
                <a:latin typeface="Times New Roman" panose="02020603050405020304" charset="0"/>
                <a:ea typeface="黑体" panose="02010609060101010101" charset="-122"/>
                <a:cs typeface="Times New Roman" panose="02020603050405020304" charset="0"/>
                <a:sym typeface="+mn-ea"/>
              </a:rPr>
              <a:t>“</a:t>
            </a:r>
            <a:r>
              <a:rPr>
                <a:latin typeface="Times New Roman" panose="02020603050405020304" charset="0"/>
                <a:ea typeface="黑体" panose="02010609060101010101" charset="-122"/>
                <a:cs typeface="Times New Roman" panose="02020603050405020304" charset="0"/>
              </a:rPr>
              <a:t>append</a:t>
            </a:r>
            <a:r>
              <a:rPr lang="en-US">
                <a:latin typeface="Times New Roman" panose="02020603050405020304" charset="0"/>
                <a:ea typeface="黑体" panose="02010609060101010101" charset="-122"/>
                <a:cs typeface="Times New Roman" panose="02020603050405020304" charset="0"/>
                <a:sym typeface="+mn-ea"/>
              </a:rPr>
              <a:t>”</a:t>
            </a:r>
            <a:r>
              <a:rPr>
                <a:latin typeface="Times New Roman" panose="02020603050405020304" charset="0"/>
                <a:ea typeface="黑体" panose="02010609060101010101" charset="-122"/>
                <a:cs typeface="Times New Roman" panose="02020603050405020304" charset="0"/>
              </a:rPr>
              <a:t>，可以从读取的key列表中推断事务的执行顺序</a:t>
            </a:r>
            <a:endParaRPr>
              <a:latin typeface="Times New Roman" panose="02020603050405020304" charset="0"/>
              <a:ea typeface="黑体" panose="0201060906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smtClean="0">
                <a:solidFill>
                  <a:schemeClr val="bg1"/>
                </a:solidFill>
                <a:latin typeface="Constantia" panose="02030602050306030303" pitchFamily="18" charset="0"/>
                <a:sym typeface="+mn-ea"/>
              </a:rPr>
              <a:t>Heng Cui</a:t>
            </a:r>
            <a:r>
              <a:rPr lang="en-US" altLang="zh-CN" sz="1400" b="1" dirty="0">
                <a:solidFill>
                  <a:schemeClr val="bg1"/>
                </a:solidFill>
                <a:latin typeface="Constantia" panose="02030602050306030303" pitchFamily="18" charset="0"/>
              </a:rPr>
              <a:t>|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Motivation</a:t>
            </a:r>
            <a:endParaRPr lang="en-US" altLang="zh-CN" sz="2400">
              <a:solidFill>
                <a:srgbClr val="4747BA"/>
              </a:solidFill>
            </a:endParaRPr>
          </a:p>
        </p:txBody>
      </p:sp>
      <p:sp>
        <p:nvSpPr>
          <p:cNvPr id="4" name="文本框 3"/>
          <p:cNvSpPr txBox="1"/>
          <p:nvPr/>
        </p:nvSpPr>
        <p:spPr>
          <a:xfrm>
            <a:off x="735965" y="1529715"/>
            <a:ext cx="6478270" cy="2802255"/>
          </a:xfrm>
          <a:prstGeom prst="rect">
            <a:avLst/>
          </a:prstGeom>
          <a:noFill/>
        </p:spPr>
        <p:txBody>
          <a:bodyPr wrap="square" rtlCol="0">
            <a:spAutoFit/>
          </a:bodyPr>
          <a:p>
            <a:pPr marL="285750" indent="-285750">
              <a:lnSpc>
                <a:spcPct val="140000"/>
              </a:lnSpc>
              <a:buFont typeface="Arial" panose="020B0604020202020204" pitchFamily="34" charset="0"/>
              <a:buChar char="•"/>
            </a:pPr>
            <a:r>
              <a:rPr>
                <a:latin typeface="Times New Roman" panose="02020603050405020304" charset="0"/>
                <a:ea typeface="黑体" panose="02010609060101010101" charset="-122"/>
              </a:rPr>
              <a:t>事务的实现通常包含</a:t>
            </a:r>
            <a:r>
              <a:rPr>
                <a:solidFill>
                  <a:srgbClr val="4747BA"/>
                </a:solidFill>
                <a:latin typeface="Times New Roman" panose="02020603050405020304" charset="0"/>
                <a:ea typeface="黑体" panose="02010609060101010101" charset="-122"/>
              </a:rPr>
              <a:t>复杂的逻辑</a:t>
            </a:r>
            <a:r>
              <a:rPr>
                <a:latin typeface="Times New Roman" panose="02020603050405020304" charset="0"/>
                <a:ea typeface="黑体" panose="02010609060101010101" charset="-122"/>
              </a:rPr>
              <a:t>，容易引</a:t>
            </a:r>
            <a:r>
              <a:rPr lang="zh-CN">
                <a:latin typeface="Times New Roman" panose="02020603050405020304" charset="0"/>
                <a:ea typeface="黑体" panose="02010609060101010101" charset="-122"/>
              </a:rPr>
              <a:t>发</a:t>
            </a:r>
            <a:r>
              <a:rPr>
                <a:latin typeface="Times New Roman" panose="02020603050405020304" charset="0"/>
                <a:ea typeface="黑体" panose="02010609060101010101" charset="-122"/>
              </a:rPr>
              <a:t>bug。这些bug非常重要且难以发现，</a:t>
            </a:r>
            <a:r>
              <a:rPr lang="zh-CN">
                <a:latin typeface="Times New Roman" panose="02020603050405020304" charset="0"/>
                <a:ea typeface="黑体" panose="02010609060101010101" charset="-122"/>
              </a:rPr>
              <a:t>往往</a:t>
            </a:r>
            <a:r>
              <a:rPr>
                <a:latin typeface="Times New Roman" panose="02020603050405020304" charset="0"/>
                <a:ea typeface="黑体" panose="02010609060101010101" charset="-122"/>
              </a:rPr>
              <a:t>会使它们的客户端应用程序瘫痪</a:t>
            </a:r>
            <a:endParaRPr lang="zh-CN" altLang="en-US">
              <a:latin typeface="Times New Roman" panose="02020603050405020304" charset="0"/>
              <a:ea typeface="黑体" panose="02010609060101010101" charset="-122"/>
              <a:cs typeface="黑体" panose="02010609060101010101" charset="-122"/>
            </a:endParaRPr>
          </a:p>
          <a:p>
            <a:pPr marL="742950" lvl="1" indent="-285750">
              <a:lnSpc>
                <a:spcPct val="140000"/>
              </a:lnSpc>
              <a:buFont typeface="Wingdings" panose="05000000000000000000" charset="0"/>
              <a:buChar char="ü"/>
            </a:pPr>
            <a:r>
              <a:rPr lang="zh-CN">
                <a:latin typeface="Times New Roman" panose="02020603050405020304" charset="0"/>
                <a:ea typeface="黑体" panose="02010609060101010101" charset="-122"/>
              </a:rPr>
              <a:t>现有</a:t>
            </a:r>
            <a:r>
              <a:rPr>
                <a:latin typeface="Times New Roman" panose="02020603050405020304" charset="0"/>
                <a:ea typeface="黑体" panose="02010609060101010101" charset="-122"/>
              </a:rPr>
              <a:t>方法注重于简单操作，但</a:t>
            </a:r>
            <a:r>
              <a:rPr>
                <a:solidFill>
                  <a:srgbClr val="0152D9"/>
                </a:solidFill>
                <a:latin typeface="Times New Roman" panose="02020603050405020304" charset="0"/>
                <a:ea typeface="黑体" panose="02010609060101010101" charset="-122"/>
              </a:rPr>
              <a:t>bug往往由复杂操作引起</a:t>
            </a:r>
            <a:endParaRPr>
              <a:latin typeface="Times New Roman" panose="02020603050405020304" charset="0"/>
              <a:ea typeface="黑体" panose="02010609060101010101" charset="-122"/>
            </a:endParaRPr>
          </a:p>
          <a:p>
            <a:pPr marL="742950" lvl="1" indent="-285750">
              <a:lnSpc>
                <a:spcPct val="140000"/>
              </a:lnSpc>
              <a:buFont typeface="Wingdings" panose="05000000000000000000" charset="0"/>
              <a:buChar char="ü"/>
            </a:pPr>
            <a:r>
              <a:rPr>
                <a:latin typeface="Times New Roman" panose="02020603050405020304" charset="0"/>
                <a:ea typeface="黑体" panose="02010609060101010101" charset="-122"/>
              </a:rPr>
              <a:t>现有方法无法处理</a:t>
            </a:r>
            <a:r>
              <a:rPr>
                <a:solidFill>
                  <a:srgbClr val="0152D9"/>
                </a:solidFill>
                <a:latin typeface="Times New Roman" panose="02020603050405020304" charset="0"/>
                <a:ea typeface="黑体" panose="02010609060101010101" charset="-122"/>
              </a:rPr>
              <a:t>谓词（WHERE，JOIN）</a:t>
            </a:r>
            <a:r>
              <a:rPr>
                <a:latin typeface="Times New Roman" panose="02020603050405020304" charset="0"/>
                <a:ea typeface="黑体" panose="02010609060101010101" charset="-122"/>
              </a:rPr>
              <a:t>，遗漏了很多bug</a:t>
            </a:r>
            <a:endParaRPr>
              <a:latin typeface="Times New Roman" panose="02020603050405020304" charset="0"/>
              <a:ea typeface="黑体" panose="02010609060101010101" charset="-122"/>
            </a:endParaRPr>
          </a:p>
          <a:p>
            <a:pPr marL="742950" lvl="1" indent="-285750">
              <a:lnSpc>
                <a:spcPct val="140000"/>
              </a:lnSpc>
              <a:buFont typeface="Wingdings" panose="05000000000000000000" charset="0"/>
              <a:buChar char="ü"/>
            </a:pPr>
            <a:r>
              <a:rPr>
                <a:latin typeface="Times New Roman" panose="02020603050405020304" charset="0"/>
                <a:ea typeface="黑体" panose="02010609060101010101" charset="-122"/>
              </a:rPr>
              <a:t>事务bug可能不在Isolation level，但</a:t>
            </a:r>
            <a:r>
              <a:rPr>
                <a:solidFill>
                  <a:srgbClr val="0152D9"/>
                </a:solidFill>
                <a:latin typeface="Times New Roman" panose="02020603050405020304" charset="0"/>
                <a:ea typeface="黑体" panose="02010609060101010101" charset="-122"/>
              </a:rPr>
              <a:t>现有方法注重测试</a:t>
            </a:r>
            <a:r>
              <a:rPr>
                <a:solidFill>
                  <a:srgbClr val="FF0000"/>
                </a:solidFill>
                <a:latin typeface="Times New Roman" panose="02020603050405020304" charset="0"/>
                <a:ea typeface="黑体" panose="02010609060101010101" charset="-122"/>
              </a:rPr>
              <a:t>Isolation level</a:t>
            </a:r>
            <a:r>
              <a:rPr lang="zh-CN">
                <a:solidFill>
                  <a:srgbClr val="0152D9"/>
                </a:solidFill>
                <a:latin typeface="Times New Roman" panose="02020603050405020304" charset="0"/>
                <a:ea typeface="黑体" panose="02010609060101010101" charset="-122"/>
              </a:rPr>
              <a:t>的</a:t>
            </a:r>
            <a:r>
              <a:rPr lang="en-US" altLang="zh-CN">
                <a:solidFill>
                  <a:srgbClr val="0152D9"/>
                </a:solidFill>
                <a:latin typeface="Times New Roman" panose="02020603050405020304" charset="0"/>
                <a:ea typeface="黑体" panose="02010609060101010101" charset="-122"/>
              </a:rPr>
              <a:t>bug</a:t>
            </a:r>
            <a:endParaRPr lang="en-US" altLang="zh-CN">
              <a:solidFill>
                <a:srgbClr val="0152D9"/>
              </a:solidFill>
              <a:uFillTx/>
              <a:latin typeface="Times New Roman" panose="02020603050405020304" charset="0"/>
              <a:ea typeface="黑体" panose="02010609060101010101" charset="-122"/>
              <a:cs typeface="黑体" panose="02010609060101010101" charset="-122"/>
            </a:endParaRPr>
          </a:p>
        </p:txBody>
      </p:sp>
      <p:pic>
        <p:nvPicPr>
          <p:cNvPr id="3" name="图片 2"/>
          <p:cNvPicPr>
            <a:picLocks noChangeAspect="1"/>
          </p:cNvPicPr>
          <p:nvPr>
            <p:custDataLst>
              <p:tags r:id="rId3"/>
            </p:custDataLst>
          </p:nvPr>
        </p:nvPicPr>
        <p:blipFill>
          <a:blip r:embed="rId4"/>
          <a:stretch>
            <a:fillRect/>
          </a:stretch>
        </p:blipFill>
        <p:spPr>
          <a:xfrm>
            <a:off x="7518400" y="1016000"/>
            <a:ext cx="3775075" cy="5232400"/>
          </a:xfrm>
          <a:prstGeom prst="rect">
            <a:avLst/>
          </a:prstGeom>
        </p:spPr>
      </p:pic>
      <p:sp>
        <p:nvSpPr>
          <p:cNvPr id="5" name="文本框 4"/>
          <p:cNvSpPr txBox="1"/>
          <p:nvPr/>
        </p:nvSpPr>
        <p:spPr>
          <a:xfrm>
            <a:off x="385445" y="4564380"/>
            <a:ext cx="6096000" cy="460375"/>
          </a:xfrm>
          <a:prstGeom prst="rect">
            <a:avLst/>
          </a:prstGeom>
          <a:noFill/>
        </p:spPr>
        <p:txBody>
          <a:bodyPr wrap="square" rtlCol="0" anchor="t">
            <a:spAutoFit/>
          </a:bodyPr>
          <a:p>
            <a:r>
              <a:rPr lang="en-US" altLang="zh-CN" sz="2400">
                <a:solidFill>
                  <a:srgbClr val="4747BA"/>
                </a:solidFill>
                <a:sym typeface="+mn-ea"/>
              </a:rPr>
              <a:t>Main </a:t>
            </a:r>
            <a:r>
              <a:rPr lang="en-US" altLang="zh-CN" sz="2400">
                <a:solidFill>
                  <a:srgbClr val="4747BA"/>
                </a:solidFill>
                <a:sym typeface="+mn-ea"/>
              </a:rPr>
              <a:t>idea</a:t>
            </a:r>
            <a:endParaRPr lang="en-US" altLang="zh-CN" sz="2400">
              <a:solidFill>
                <a:srgbClr val="4747BA"/>
              </a:solidFill>
              <a:sym typeface="+mn-ea"/>
            </a:endParaRPr>
          </a:p>
        </p:txBody>
      </p:sp>
      <p:sp>
        <p:nvSpPr>
          <p:cNvPr id="6" name="文本框 5"/>
          <p:cNvSpPr txBox="1"/>
          <p:nvPr/>
        </p:nvSpPr>
        <p:spPr>
          <a:xfrm>
            <a:off x="379095" y="5168265"/>
            <a:ext cx="7139305" cy="1291590"/>
          </a:xfrm>
          <a:prstGeom prst="rect">
            <a:avLst/>
          </a:prstGeom>
          <a:noFill/>
        </p:spPr>
        <p:txBody>
          <a:bodyPr wrap="square" rtlCol="0" anchor="t">
            <a:spAutoFit/>
          </a:bodyPr>
          <a:p>
            <a:pPr marL="342900" indent="-342900">
              <a:lnSpc>
                <a:spcPct val="130000"/>
              </a:lnSpc>
              <a:buFont typeface="Wingdings" panose="05000000000000000000" charset="0"/>
              <a:buChar char="Ø"/>
            </a:pPr>
            <a:r>
              <a:rPr lang="zh-CN" altLang="en-US" sz="2000">
                <a:latin typeface="Times New Roman" panose="02020603050405020304" charset="0"/>
                <a:ea typeface="黑体" panose="02010609060101010101" charset="-122"/>
              </a:rPr>
              <a:t>通过</a:t>
            </a:r>
            <a:r>
              <a:rPr sz="2000">
                <a:latin typeface="Times New Roman" panose="02020603050405020304" charset="0"/>
                <a:ea typeface="黑体" panose="02010609060101010101" charset="-122"/>
              </a:rPr>
              <a:t>提取事务中</a:t>
            </a:r>
            <a:r>
              <a:rPr lang="en-US" sz="2000">
                <a:latin typeface="Times New Roman" panose="02020603050405020304" charset="0"/>
                <a:ea typeface="黑体" panose="02010609060101010101" charset="-122"/>
              </a:rPr>
              <a:t>SQL</a:t>
            </a:r>
            <a:r>
              <a:rPr sz="2000">
                <a:latin typeface="Times New Roman" panose="02020603050405020304" charset="0"/>
                <a:ea typeface="黑体" panose="02010609060101010101" charset="-122"/>
              </a:rPr>
              <a:t>语句间的依赖关系</a:t>
            </a:r>
            <a:r>
              <a:rPr lang="zh-CN" altLang="en-US" sz="2000">
                <a:latin typeface="Times New Roman" panose="02020603050405020304" charset="0"/>
                <a:ea typeface="黑体" panose="02010609060101010101" charset="-122"/>
              </a:rPr>
              <a:t>，生成</a:t>
            </a:r>
            <a:r>
              <a:rPr lang="zh-CN" altLang="en-US" sz="2000">
                <a:solidFill>
                  <a:srgbClr val="FF0000"/>
                </a:solidFill>
                <a:latin typeface="Times New Roman" panose="02020603050405020304" charset="0"/>
                <a:ea typeface="黑体" panose="02010609060101010101" charset="-122"/>
              </a:rPr>
              <a:t>语义上等价</a:t>
            </a:r>
            <a:r>
              <a:rPr lang="zh-CN" altLang="en-US" sz="2000">
                <a:latin typeface="Times New Roman" panose="02020603050405020304" charset="0"/>
                <a:ea typeface="黑体" panose="02010609060101010101" charset="-122"/>
              </a:rPr>
              <a:t>的、未被包装成事务的测试用例，判断</a:t>
            </a:r>
            <a:r>
              <a:rPr lang="zh-CN" altLang="en-US" sz="2000">
                <a:solidFill>
                  <a:srgbClr val="FF0000"/>
                </a:solidFill>
                <a:latin typeface="Times New Roman" panose="02020603050405020304" charset="0"/>
                <a:ea typeface="黑体" panose="02010609060101010101" charset="-122"/>
              </a:rPr>
              <a:t>与原始事务的执行结果是否有区别</a:t>
            </a:r>
            <a:endParaRPr lang="zh-CN" altLang="en-US" sz="2000">
              <a:solidFill>
                <a:srgbClr val="FF0000"/>
              </a:solidFill>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 Architecture</a:t>
            </a:r>
            <a:endParaRPr lang="en-US" altLang="zh-CN" sz="2400">
              <a:solidFill>
                <a:srgbClr val="4747BA"/>
              </a:solidFill>
            </a:endParaRPr>
          </a:p>
        </p:txBody>
      </p:sp>
      <p:pic>
        <p:nvPicPr>
          <p:cNvPr id="8" name="图片 7"/>
          <p:cNvPicPr>
            <a:picLocks noChangeAspect="1"/>
          </p:cNvPicPr>
          <p:nvPr>
            <p:custDataLst>
              <p:tags r:id="rId3"/>
            </p:custDataLst>
          </p:nvPr>
        </p:nvPicPr>
        <p:blipFill>
          <a:blip r:embed="rId4"/>
          <a:stretch>
            <a:fillRect/>
          </a:stretch>
        </p:blipFill>
        <p:spPr>
          <a:xfrm>
            <a:off x="915670" y="1464945"/>
            <a:ext cx="10013950" cy="4404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SDG(Statement-Dependency Graph)</a:t>
            </a:r>
            <a:endParaRPr lang="en-US" altLang="zh-CN" sz="2400">
              <a:solidFill>
                <a:srgbClr val="4747BA"/>
              </a:solidFill>
            </a:endParaRPr>
          </a:p>
        </p:txBody>
      </p:sp>
      <p:pic>
        <p:nvPicPr>
          <p:cNvPr id="3" name="图片 2"/>
          <p:cNvPicPr>
            <a:picLocks noChangeAspect="1"/>
          </p:cNvPicPr>
          <p:nvPr>
            <p:custDataLst>
              <p:tags r:id="rId3"/>
            </p:custDataLst>
          </p:nvPr>
        </p:nvPicPr>
        <p:blipFill>
          <a:blip r:embed="rId4"/>
          <a:stretch>
            <a:fillRect/>
          </a:stretch>
        </p:blipFill>
        <p:spPr>
          <a:xfrm>
            <a:off x="1833880" y="1529715"/>
            <a:ext cx="8270240" cy="3075305"/>
          </a:xfrm>
          <a:prstGeom prst="rect">
            <a:avLst/>
          </a:prstGeom>
        </p:spPr>
      </p:pic>
      <p:sp>
        <p:nvSpPr>
          <p:cNvPr id="4" name="文本框 3"/>
          <p:cNvSpPr txBox="1"/>
          <p:nvPr/>
        </p:nvSpPr>
        <p:spPr>
          <a:xfrm>
            <a:off x="1249045" y="4867910"/>
            <a:ext cx="5210175" cy="1291590"/>
          </a:xfrm>
          <a:prstGeom prst="rect">
            <a:avLst/>
          </a:prstGeom>
          <a:noFill/>
        </p:spPr>
        <p:txBody>
          <a:bodyPr wrap="square" rtlCol="0" anchor="t">
            <a:spAutoFit/>
          </a:bodyPr>
          <a:p>
            <a:pPr marL="285750" indent="-285750">
              <a:lnSpc>
                <a:spcPct val="130000"/>
              </a:lnSpc>
              <a:buFont typeface="Arial" panose="020B0604020202020204" pitchFamily="34" charset="0"/>
              <a:buChar char="•"/>
            </a:pP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a</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c</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：读取或写入相同</a:t>
            </a:r>
            <a:r>
              <a:rPr lang="en-US" altLang="zh-CN" sz="2000">
                <a:solidFill>
                  <a:schemeClr val="tx1"/>
                </a:solidFill>
                <a:uFillTx/>
                <a:latin typeface="Times New Roman" panose="02020603050405020304" charset="0"/>
                <a:ea typeface="黑体" panose="02010609060101010101" charset="-122"/>
              </a:rPr>
              <a:t>item</a:t>
            </a:r>
            <a:r>
              <a:rPr lang="zh-CN" altLang="en-US" sz="2000">
                <a:solidFill>
                  <a:schemeClr val="tx1"/>
                </a:solidFill>
                <a:uFillTx/>
                <a:latin typeface="Times New Roman" panose="02020603050405020304" charset="0"/>
                <a:ea typeface="黑体" panose="02010609060101010101" charset="-122"/>
              </a:rPr>
              <a:t>的两个语句、</a:t>
            </a:r>
            <a:endParaRPr lang="zh-CN" altLang="en-US" sz="2000">
              <a:solidFill>
                <a:schemeClr val="tx1"/>
              </a:solidFill>
              <a:uFillTx/>
              <a:latin typeface="Times New Roman" panose="02020603050405020304" charset="0"/>
              <a:ea typeface="黑体" panose="02010609060101010101" charset="-122"/>
            </a:endParaRPr>
          </a:p>
          <a:p>
            <a:pPr marL="285750" indent="-285750">
              <a:lnSpc>
                <a:spcPct val="130000"/>
              </a:lnSpc>
              <a:buFont typeface="Arial" panose="020B0604020202020204" pitchFamily="34" charset="0"/>
              <a:buChar char="•"/>
            </a:pP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d</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f</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：谓词操作的依赖关系</a:t>
            </a:r>
            <a:endParaRPr lang="zh-CN" altLang="en-US" sz="2000">
              <a:solidFill>
                <a:schemeClr val="tx1"/>
              </a:solidFill>
              <a:uFillTx/>
              <a:latin typeface="Times New Roman" panose="02020603050405020304" charset="0"/>
              <a:ea typeface="黑体" panose="02010609060101010101" charset="-122"/>
            </a:endParaRPr>
          </a:p>
          <a:p>
            <a:pPr marL="285750" indent="-285750">
              <a:lnSpc>
                <a:spcPct val="130000"/>
              </a:lnSpc>
              <a:buFont typeface="Arial" panose="020B0604020202020204" pitchFamily="34" charset="0"/>
              <a:buChar char="•"/>
            </a:pP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g</a:t>
            </a:r>
            <a:r>
              <a:rPr lang="en-US" altLang="zh-CN" sz="2000">
                <a:solidFill>
                  <a:schemeClr val="tx1"/>
                </a:solidFill>
                <a:uFillTx/>
                <a:latin typeface="Times New Roman" panose="02020603050405020304" charset="0"/>
                <a:ea typeface="黑体" panose="02010609060101010101" charset="-122"/>
              </a:rPr>
              <a:t>)</a:t>
            </a:r>
            <a:r>
              <a:rPr lang="zh-CN" altLang="en-US" sz="2000">
                <a:solidFill>
                  <a:schemeClr val="tx1"/>
                </a:solidFill>
                <a:uFillTx/>
                <a:latin typeface="Times New Roman" panose="02020603050405020304" charset="0"/>
                <a:ea typeface="黑体" panose="02010609060101010101" charset="-122"/>
              </a:rPr>
              <a:t>：插入语句的依赖关系</a:t>
            </a:r>
            <a:endParaRPr lang="zh-CN" altLang="en-US" sz="2000">
              <a:solidFill>
                <a:schemeClr val="tx1"/>
              </a:solidFill>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SQL-Level Instrumentation</a:t>
            </a:r>
            <a:endParaRPr lang="en-US" altLang="zh-CN" sz="2400">
              <a:solidFill>
                <a:srgbClr val="4747BA"/>
              </a:solidFill>
            </a:endParaRPr>
          </a:p>
        </p:txBody>
      </p:sp>
      <p:sp>
        <p:nvSpPr>
          <p:cNvPr id="5" name="文本框 4"/>
          <p:cNvSpPr txBox="1"/>
          <p:nvPr/>
        </p:nvSpPr>
        <p:spPr>
          <a:xfrm>
            <a:off x="570865" y="1577975"/>
            <a:ext cx="10344150" cy="323024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从涉及谓词的事务执行中提取语句依赖关系，其基本思想是在目标语句执行的操作之前和之后插入语句以输出处理的</a:t>
            </a:r>
            <a:r>
              <a:rPr lang="en-US" altLang="zh-CN" sz="2000">
                <a:latin typeface="Times New Roman" panose="02020603050405020304" charset="0"/>
                <a:ea typeface="黑体" panose="02010609060101010101" charset="-122"/>
                <a:cs typeface="Times New Roman" panose="02020603050405020304" charset="0"/>
              </a:rPr>
              <a:t>item</a:t>
            </a:r>
            <a:r>
              <a:rPr lang="zh-CN" altLang="en-US" sz="2000">
                <a:latin typeface="Times New Roman" panose="02020603050405020304" charset="0"/>
                <a:ea typeface="黑体" panose="02010609060101010101" charset="-122"/>
                <a:cs typeface="Times New Roman" panose="02020603050405020304" charset="0"/>
              </a:rPr>
              <a:t>的</a:t>
            </a:r>
            <a:r>
              <a:rPr lang="zh-CN" altLang="en-US" sz="2000">
                <a:latin typeface="黑体" panose="02010609060101010101" charset="-122"/>
                <a:ea typeface="黑体" panose="02010609060101010101" charset="-122"/>
                <a:cs typeface="黑体" panose="02010609060101010101" charset="-122"/>
              </a:rPr>
              <a:t>信息。需满足以下条件</a:t>
            </a:r>
            <a:r>
              <a:rPr lang="en-US" altLang="zh-CN"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a:p>
            <a:pPr marL="742950" lvl="1" indent="-285750">
              <a:lnSpc>
                <a:spcPct val="170000"/>
              </a:lnSpc>
              <a:buFont typeface="Wingdings" panose="05000000000000000000" charset="0"/>
              <a:buChar char="ü"/>
            </a:pPr>
            <a:r>
              <a:rPr lang="zh-CN" altLang="en-US" sz="2000">
                <a:latin typeface="黑体" panose="02010609060101010101" charset="-122"/>
                <a:ea typeface="黑体" panose="02010609060101010101" charset="-122"/>
                <a:cs typeface="黑体" panose="02010609060101010101" charset="-122"/>
              </a:rPr>
              <a:t>表中至少包含</a:t>
            </a:r>
            <a:r>
              <a:rPr lang="en-US" altLang="zh-CN" sz="2000">
                <a:solidFill>
                  <a:srgbClr val="FF0000"/>
                </a:solidFill>
                <a:latin typeface="Times New Roman" panose="02020603050405020304" charset="0"/>
                <a:ea typeface="黑体" panose="02010609060101010101" charset="-122"/>
                <a:cs typeface="Times New Roman" panose="02020603050405020304" charset="0"/>
              </a:rPr>
              <a:t>PrimaryKey</a:t>
            </a:r>
            <a:r>
              <a:rPr lang="zh-CN" altLang="en-US" sz="2000">
                <a:latin typeface="黑体" panose="02010609060101010101" charset="-122"/>
                <a:ea typeface="黑体" panose="02010609060101010101" charset="-122"/>
                <a:cs typeface="黑体" panose="02010609060101010101" charset="-122"/>
              </a:rPr>
              <a:t>列和</a:t>
            </a:r>
            <a:r>
              <a:rPr lang="en-US" altLang="zh-CN" sz="2000">
                <a:solidFill>
                  <a:srgbClr val="FF0000"/>
                </a:solidFill>
                <a:latin typeface="Times New Roman" panose="02020603050405020304" charset="0"/>
                <a:ea typeface="黑体" panose="02010609060101010101" charset="-122"/>
                <a:cs typeface="Times New Roman" panose="02020603050405020304" charset="0"/>
              </a:rPr>
              <a:t>VersionKey</a:t>
            </a:r>
            <a:r>
              <a:rPr lang="zh-CN" altLang="en-US" sz="2000">
                <a:latin typeface="黑体" panose="02010609060101010101" charset="-122"/>
                <a:ea typeface="黑体" panose="02010609060101010101" charset="-122"/>
                <a:cs typeface="黑体" panose="02010609060101010101" charset="-122"/>
              </a:rPr>
              <a:t>列</a:t>
            </a:r>
            <a:endParaRPr lang="zh-CN" altLang="en-US" sz="2000">
              <a:latin typeface="黑体" panose="02010609060101010101" charset="-122"/>
              <a:ea typeface="黑体" panose="02010609060101010101" charset="-122"/>
              <a:cs typeface="黑体" panose="02010609060101010101" charset="-122"/>
            </a:endParaRPr>
          </a:p>
          <a:p>
            <a:pPr marL="742950" lvl="1" indent="-285750">
              <a:lnSpc>
                <a:spcPct val="170000"/>
              </a:lnSpc>
              <a:buFont typeface="Wingdings" panose="05000000000000000000" charset="0"/>
              <a:buChar char="ü"/>
            </a:pPr>
            <a:r>
              <a:rPr lang="zh-CN" altLang="en-US" sz="2000">
                <a:latin typeface="黑体" panose="02010609060101010101" charset="-122"/>
                <a:ea typeface="黑体" panose="02010609060101010101" charset="-122"/>
                <a:cs typeface="黑体" panose="02010609060101010101" charset="-122"/>
              </a:rPr>
              <a:t>执行</a:t>
            </a:r>
            <a:r>
              <a:rPr lang="zh-CN" altLang="en-US" sz="2000">
                <a:solidFill>
                  <a:srgbClr val="FF0000"/>
                </a:solidFill>
                <a:latin typeface="黑体" panose="02010609060101010101" charset="-122"/>
                <a:ea typeface="黑体" panose="02010609060101010101" charset="-122"/>
                <a:cs typeface="黑体" panose="02010609060101010101" charset="-122"/>
              </a:rPr>
              <a:t>写操作</a:t>
            </a:r>
            <a:r>
              <a:rPr lang="zh-CN" altLang="en-US" sz="2000">
                <a:latin typeface="黑体" panose="02010609060101010101" charset="-122"/>
                <a:ea typeface="黑体" panose="02010609060101010101" charset="-122"/>
                <a:cs typeface="黑体" panose="02010609060101010101" charset="-122"/>
              </a:rPr>
              <a:t>（</a:t>
            </a:r>
            <a:r>
              <a:rPr lang="en-US" altLang="zh-CN" sz="2000">
                <a:latin typeface="Times New Roman" panose="02020603050405020304" charset="0"/>
                <a:ea typeface="黑体" panose="02010609060101010101" charset="-122"/>
                <a:cs typeface="Times New Roman" panose="02020603050405020304" charset="0"/>
              </a:rPr>
              <a:t>UPDATE, INSERT</a:t>
            </a:r>
            <a:r>
              <a:rPr lang="zh-CN" altLang="en-US" sz="2000">
                <a:latin typeface="黑体" panose="02010609060101010101" charset="-122"/>
                <a:ea typeface="黑体" panose="02010609060101010101" charset="-122"/>
                <a:cs typeface="黑体" panose="02010609060101010101" charset="-122"/>
              </a:rPr>
              <a:t>）的语句应将所处理的</a:t>
            </a:r>
            <a:r>
              <a:rPr lang="en-US" altLang="zh-CN" sz="2000">
                <a:latin typeface="黑体" panose="02010609060101010101" charset="-122"/>
                <a:ea typeface="黑体" panose="02010609060101010101" charset="-122"/>
                <a:cs typeface="黑体" panose="02010609060101010101" charset="-122"/>
              </a:rPr>
              <a:t>item</a:t>
            </a:r>
            <a:r>
              <a:rPr lang="zh-CN" altLang="en-US" sz="2000">
                <a:latin typeface="黑体" panose="02010609060101010101" charset="-122"/>
                <a:ea typeface="黑体" panose="02010609060101010101" charset="-122"/>
                <a:cs typeface="黑体" panose="02010609060101010101" charset="-122"/>
              </a:rPr>
              <a:t>的</a:t>
            </a:r>
            <a:r>
              <a:rPr lang="zh-CN" altLang="en-US" sz="2000">
                <a:solidFill>
                  <a:srgbClr val="FF0000"/>
                </a:solidFill>
                <a:latin typeface="黑体" panose="02010609060101010101" charset="-122"/>
                <a:ea typeface="黑体" panose="02010609060101010101" charset="-122"/>
                <a:cs typeface="黑体" panose="02010609060101010101" charset="-122"/>
              </a:rPr>
              <a:t>VersionKey更改为新值</a:t>
            </a:r>
            <a:r>
              <a:rPr lang="zh-CN" altLang="en-US" sz="2000">
                <a:latin typeface="黑体" panose="02010609060101010101" charset="-122"/>
                <a:ea typeface="黑体" panose="02010609060101010101" charset="-122"/>
                <a:cs typeface="黑体" panose="02010609060101010101" charset="-122"/>
              </a:rPr>
              <a:t>，并且同一语句更新的每个</a:t>
            </a:r>
            <a:r>
              <a:rPr lang="en-US" altLang="zh-CN" sz="2000">
                <a:latin typeface="Times New Roman" panose="02020603050405020304" charset="0"/>
                <a:ea typeface="黑体" panose="02010609060101010101" charset="-122"/>
                <a:cs typeface="Times New Roman" panose="02020603050405020304" charset="0"/>
              </a:rPr>
              <a:t>item</a:t>
            </a:r>
            <a:r>
              <a:rPr lang="zh-CN" altLang="en-US" sz="2000">
                <a:latin typeface="黑体" panose="02010609060101010101" charset="-122"/>
                <a:ea typeface="黑体" panose="02010609060101010101" charset="-122"/>
                <a:cs typeface="黑体" panose="02010609060101010101" charset="-122"/>
              </a:rPr>
              <a:t>都具有相同的</a:t>
            </a:r>
            <a:r>
              <a:rPr lang="en-US" altLang="zh-CN" sz="2000">
                <a:latin typeface="Times New Roman" panose="02020603050405020304" charset="0"/>
                <a:ea typeface="黑体" panose="02010609060101010101" charset="-122"/>
                <a:cs typeface="Times New Roman" panose="02020603050405020304" charset="0"/>
              </a:rPr>
              <a:t>VersionKey</a:t>
            </a:r>
            <a:endParaRPr lang="zh-CN" altLang="en-US" sz="2000">
              <a:latin typeface="黑体" panose="02010609060101010101" charset="-122"/>
              <a:ea typeface="黑体" panose="02010609060101010101" charset="-122"/>
              <a:cs typeface="黑体" panose="02010609060101010101" charset="-122"/>
            </a:endParaRPr>
          </a:p>
          <a:p>
            <a:pPr marL="742950" lvl="1" indent="-285750">
              <a:lnSpc>
                <a:spcPct val="170000"/>
              </a:lnSpc>
              <a:buFont typeface="Wingdings" panose="05000000000000000000" charset="0"/>
              <a:buChar char="ü"/>
            </a:pPr>
            <a:r>
              <a:rPr lang="zh-CN" altLang="en-US" sz="2000">
                <a:latin typeface="黑体" panose="02010609060101010101" charset="-122"/>
                <a:ea typeface="黑体" panose="02010609060101010101" charset="-122"/>
                <a:cs typeface="黑体" panose="02010609060101010101" charset="-122"/>
              </a:rPr>
              <a:t>执行读操作（</a:t>
            </a:r>
            <a:r>
              <a:rPr lang="en-US" altLang="zh-CN" sz="2000">
                <a:latin typeface="Times New Roman" panose="02020603050405020304" charset="0"/>
                <a:ea typeface="黑体" panose="02010609060101010101" charset="-122"/>
                <a:cs typeface="Times New Roman" panose="02020603050405020304" charset="0"/>
              </a:rPr>
              <a:t>SELECT</a:t>
            </a:r>
            <a:r>
              <a:rPr lang="zh-CN" altLang="en-US" sz="2000">
                <a:latin typeface="黑体" panose="02010609060101010101" charset="-122"/>
                <a:ea typeface="黑体" panose="02010609060101010101" charset="-122"/>
                <a:cs typeface="黑体" panose="02010609060101010101" charset="-122"/>
              </a:rPr>
              <a:t>）的语句需应该输出</a:t>
            </a:r>
            <a:r>
              <a:rPr lang="en-US" altLang="zh-CN" sz="2000">
                <a:latin typeface="黑体" panose="02010609060101010101" charset="-122"/>
                <a:ea typeface="黑体" panose="02010609060101010101" charset="-122"/>
                <a:cs typeface="黑体" panose="02010609060101010101" charset="-122"/>
              </a:rPr>
              <a:t>item</a:t>
            </a:r>
            <a:r>
              <a:rPr lang="zh-CN" altLang="en-US" sz="2000">
                <a:latin typeface="黑体" panose="02010609060101010101" charset="-122"/>
                <a:ea typeface="黑体" panose="02010609060101010101" charset="-122"/>
                <a:cs typeface="黑体" panose="02010609060101010101" charset="-122"/>
              </a:rPr>
              <a:t>的</a:t>
            </a:r>
            <a:r>
              <a:rPr lang="en-US" altLang="zh-CN" sz="2000">
                <a:latin typeface="Times New Roman" panose="02020603050405020304" charset="0"/>
                <a:ea typeface="黑体" panose="02010609060101010101" charset="-122"/>
                <a:cs typeface="Times New Roman" panose="02020603050405020304" charset="0"/>
              </a:rPr>
              <a:t>PrimaryKey</a:t>
            </a:r>
            <a:r>
              <a:rPr lang="zh-CN" altLang="en-US" sz="2000">
                <a:latin typeface="黑体" panose="02010609060101010101" charset="-122"/>
                <a:ea typeface="黑体" panose="02010609060101010101" charset="-122"/>
                <a:cs typeface="黑体" panose="02010609060101010101" charset="-122"/>
              </a:rPr>
              <a:t>和</a:t>
            </a:r>
            <a:r>
              <a:rPr lang="en-US" altLang="zh-CN" sz="2000">
                <a:latin typeface="Times New Roman" panose="02020603050405020304" charset="0"/>
                <a:ea typeface="黑体" panose="02010609060101010101" charset="-122"/>
                <a:cs typeface="Times New Roman" panose="02020603050405020304" charset="0"/>
              </a:rPr>
              <a:t>VersionKey</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SQL-Level Instrumentation</a:t>
            </a:r>
            <a:endParaRPr lang="en-US" altLang="zh-CN" sz="2400">
              <a:solidFill>
                <a:srgbClr val="4747BA"/>
              </a:solidFill>
            </a:endParaRPr>
          </a:p>
        </p:txBody>
      </p:sp>
      <p:pic>
        <p:nvPicPr>
          <p:cNvPr id="3" name="图片 2"/>
          <p:cNvPicPr>
            <a:picLocks noChangeAspect="1"/>
          </p:cNvPicPr>
          <p:nvPr>
            <p:custDataLst>
              <p:tags r:id="rId3"/>
            </p:custDataLst>
          </p:nvPr>
        </p:nvPicPr>
        <p:blipFill>
          <a:blip r:embed="rId4"/>
          <a:stretch>
            <a:fillRect/>
          </a:stretch>
        </p:blipFill>
        <p:spPr>
          <a:xfrm>
            <a:off x="993775" y="1362710"/>
            <a:ext cx="4157345" cy="4938395"/>
          </a:xfrm>
          <a:prstGeom prst="rect">
            <a:avLst/>
          </a:prstGeom>
        </p:spPr>
      </p:pic>
      <p:sp>
        <p:nvSpPr>
          <p:cNvPr id="4" name="文本框 3"/>
          <p:cNvSpPr txBox="1"/>
          <p:nvPr/>
        </p:nvSpPr>
        <p:spPr>
          <a:xfrm>
            <a:off x="5789295" y="1959610"/>
            <a:ext cx="5344160" cy="3969385"/>
          </a:xfrm>
          <a:prstGeom prst="rect">
            <a:avLst/>
          </a:prstGeom>
          <a:noFill/>
        </p:spPr>
        <p:txBody>
          <a:bodyPr wrap="square" rtlCol="0" anchor="t">
            <a:spAutoFit/>
          </a:bodyPr>
          <a:p>
            <a:pPr marL="285750" indent="-285750">
              <a:lnSpc>
                <a:spcPct val="140000"/>
              </a:lnSpc>
              <a:buFont typeface="Arial" panose="020B0604020202020204" pitchFamily="34" charset="0"/>
              <a:buChar char="•"/>
            </a:pPr>
            <a:r>
              <a:rPr lang="en-US" altLang="zh-CN" sz="2000">
                <a:latin typeface="Times New Roman" panose="02020603050405020304" charset="0"/>
                <a:ea typeface="黑体" panose="02010609060101010101" charset="-122"/>
                <a:cs typeface="Times New Roman" panose="02020603050405020304" charset="0"/>
              </a:rPr>
              <a:t>I</a:t>
            </a:r>
            <a:r>
              <a:rPr lang="zh-CN" altLang="en-US" sz="2000">
                <a:latin typeface="Times New Roman" panose="02020603050405020304" charset="0"/>
                <a:ea typeface="黑体" panose="02010609060101010101" charset="-122"/>
                <a:cs typeface="Times New Roman" panose="02020603050405020304" charset="0"/>
              </a:rPr>
              <a:t>tem-tracking instrumentation：</a:t>
            </a:r>
            <a:endParaRPr lang="zh-CN" altLang="en-US" sz="2000">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lang="zh-CN" altLang="en-US" sz="2000">
                <a:latin typeface="Times New Roman" panose="02020603050405020304" charset="0"/>
                <a:ea typeface="黑体" panose="02010609060101010101" charset="-122"/>
                <a:cs typeface="Times New Roman" panose="02020603050405020304" charset="0"/>
              </a:rPr>
              <a:t>写操作</a:t>
            </a:r>
            <a:r>
              <a:rPr lang="zh-CN" altLang="en-US" sz="2000">
                <a:solidFill>
                  <a:srgbClr val="FF0000"/>
                </a:solidFill>
                <a:latin typeface="Times New Roman" panose="02020603050405020304" charset="0"/>
                <a:ea typeface="黑体" panose="02010609060101010101" charset="-122"/>
                <a:cs typeface="Times New Roman" panose="02020603050405020304" charset="0"/>
              </a:rPr>
              <a:t>语句前</a:t>
            </a:r>
            <a:r>
              <a:rPr lang="zh-CN" altLang="en-US" sz="2000">
                <a:latin typeface="Times New Roman" panose="02020603050405020304" charset="0"/>
                <a:ea typeface="黑体" panose="02010609060101010101" charset="-122"/>
                <a:cs typeface="Times New Roman" panose="02020603050405020304" charset="0"/>
              </a:rPr>
              <a:t>插入</a:t>
            </a:r>
            <a:r>
              <a:rPr lang="en-US" altLang="zh-CN" sz="2000">
                <a:solidFill>
                  <a:srgbClr val="FF0000"/>
                </a:solidFill>
                <a:latin typeface="Times New Roman" panose="02020603050405020304" charset="0"/>
                <a:ea typeface="黑体" panose="02010609060101010101" charset="-122"/>
                <a:cs typeface="Times New Roman" panose="02020603050405020304" charset="0"/>
              </a:rPr>
              <a:t>BWR</a:t>
            </a:r>
            <a:r>
              <a:rPr lang="zh-CN" altLang="en-US" sz="2000">
                <a:latin typeface="Times New Roman" panose="02020603050405020304" charset="0"/>
                <a:ea typeface="黑体" panose="02010609060101010101" charset="-122"/>
                <a:cs typeface="Times New Roman" panose="02020603050405020304" charset="0"/>
              </a:rPr>
              <a:t>语句输出将被写的</a:t>
            </a:r>
            <a:r>
              <a:rPr lang="zh-CN" altLang="en-US" sz="2000">
                <a:solidFill>
                  <a:srgbClr val="FF0000"/>
                </a:solidFill>
                <a:latin typeface="Times New Roman" panose="02020603050405020304" charset="0"/>
                <a:ea typeface="黑体" panose="02010609060101010101" charset="-122"/>
                <a:cs typeface="Times New Roman" panose="02020603050405020304" charset="0"/>
              </a:rPr>
              <a:t>item</a:t>
            </a:r>
            <a:r>
              <a:rPr lang="zh-CN" altLang="en-US" sz="2000">
                <a:latin typeface="Times New Roman" panose="02020603050405020304" charset="0"/>
                <a:ea typeface="黑体" panose="02010609060101010101" charset="-122"/>
                <a:cs typeface="Times New Roman" panose="02020603050405020304" charset="0"/>
              </a:rPr>
              <a:t>，</a:t>
            </a:r>
            <a:endParaRPr lang="zh-CN" altLang="en-US" sz="2000">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lang="zh-CN" altLang="en-US" sz="2000">
                <a:latin typeface="Times New Roman" panose="02020603050405020304" charset="0"/>
                <a:ea typeface="黑体" panose="02010609060101010101" charset="-122"/>
                <a:cs typeface="Times New Roman" panose="02020603050405020304" charset="0"/>
              </a:rPr>
              <a:t>写操作</a:t>
            </a:r>
            <a:r>
              <a:rPr lang="zh-CN" altLang="en-US" sz="2000">
                <a:solidFill>
                  <a:srgbClr val="FF0000"/>
                </a:solidFill>
                <a:latin typeface="Times New Roman" panose="02020603050405020304" charset="0"/>
                <a:ea typeface="黑体" panose="02010609060101010101" charset="-122"/>
                <a:cs typeface="Times New Roman" panose="02020603050405020304" charset="0"/>
              </a:rPr>
              <a:t>语句后</a:t>
            </a:r>
            <a:r>
              <a:rPr lang="zh-CN" altLang="en-US" sz="2000">
                <a:latin typeface="Times New Roman" panose="02020603050405020304" charset="0"/>
                <a:ea typeface="黑体" panose="02010609060101010101" charset="-122"/>
                <a:cs typeface="Times New Roman" panose="02020603050405020304" charset="0"/>
              </a:rPr>
              <a:t>插入</a:t>
            </a:r>
            <a:r>
              <a:rPr lang="zh-CN" altLang="en-US" sz="2000">
                <a:solidFill>
                  <a:srgbClr val="FF0000"/>
                </a:solidFill>
                <a:latin typeface="Times New Roman" panose="02020603050405020304" charset="0"/>
                <a:ea typeface="黑体" panose="02010609060101010101" charset="-122"/>
                <a:cs typeface="Times New Roman" panose="02020603050405020304" charset="0"/>
              </a:rPr>
              <a:t>AWR</a:t>
            </a:r>
            <a:r>
              <a:rPr lang="zh-CN" altLang="en-US" sz="2000">
                <a:latin typeface="Times New Roman" panose="02020603050405020304" charset="0"/>
                <a:ea typeface="黑体" panose="02010609060101010101" charset="-122"/>
                <a:cs typeface="Times New Roman" panose="02020603050405020304" charset="0"/>
              </a:rPr>
              <a:t>语句输出被写的</a:t>
            </a:r>
            <a:r>
              <a:rPr lang="en-US" altLang="zh-CN" sz="2000">
                <a:latin typeface="Times New Roman" panose="02020603050405020304" charset="0"/>
                <a:ea typeface="黑体" panose="02010609060101010101" charset="-122"/>
                <a:cs typeface="Times New Roman" panose="02020603050405020304" charset="0"/>
              </a:rPr>
              <a:t>item</a:t>
            </a:r>
            <a:r>
              <a:rPr lang="zh-CN" altLang="en-US" sz="2000">
                <a:latin typeface="Times New Roman" panose="02020603050405020304" charset="0"/>
                <a:ea typeface="黑体" panose="02010609060101010101" charset="-122"/>
                <a:cs typeface="Times New Roman" panose="02020603050405020304" charset="0"/>
              </a:rPr>
              <a:t>的</a:t>
            </a:r>
            <a:r>
              <a:rPr lang="zh-CN" altLang="en-US" sz="2000">
                <a:solidFill>
                  <a:srgbClr val="FF0000"/>
                </a:solidFill>
                <a:latin typeface="Times New Roman" panose="02020603050405020304" charset="0"/>
                <a:ea typeface="黑体" panose="02010609060101010101" charset="-122"/>
                <a:cs typeface="Times New Roman" panose="02020603050405020304" charset="0"/>
              </a:rPr>
              <a:t>健值对</a:t>
            </a:r>
            <a:endParaRPr lang="zh-CN" altLang="en-US" sz="2000">
              <a:latin typeface="Times New Roman" panose="02020603050405020304" charset="0"/>
              <a:ea typeface="黑体" panose="02010609060101010101" charset="-122"/>
              <a:cs typeface="Times New Roman" panose="02020603050405020304" charset="0"/>
            </a:endParaRPr>
          </a:p>
          <a:p>
            <a:pPr lvl="1" indent="0">
              <a:lnSpc>
                <a:spcPct val="140000"/>
              </a:lnSpc>
              <a:buFont typeface="Wingdings" panose="05000000000000000000" charset="0"/>
              <a:buNone/>
            </a:pPr>
            <a:endParaRPr lang="zh-CN" altLang="en-US" sz="2000">
              <a:latin typeface="Times New Roman" panose="02020603050405020304" charset="0"/>
              <a:ea typeface="黑体" panose="02010609060101010101" charset="-122"/>
              <a:cs typeface="Times New Roman" panose="02020603050405020304" charset="0"/>
            </a:endParaRPr>
          </a:p>
          <a:p>
            <a:pPr marL="285750" lvl="0" indent="-285750">
              <a:lnSpc>
                <a:spcPct val="140000"/>
              </a:lnSpc>
              <a:buFont typeface="Arial" panose="020B0604020202020204" pitchFamily="34" charset="0"/>
              <a:buChar char="•"/>
            </a:pPr>
            <a:r>
              <a:rPr lang="en-US" altLang="zh-CN" sz="2000">
                <a:latin typeface="Times New Roman" panose="02020603050405020304" charset="0"/>
                <a:ea typeface="黑体" panose="02010609060101010101" charset="-122"/>
                <a:cs typeface="Times New Roman" panose="02020603050405020304" charset="0"/>
              </a:rPr>
              <a:t>V</a:t>
            </a:r>
            <a:r>
              <a:rPr lang="zh-CN" altLang="en-US" sz="2000">
                <a:latin typeface="Times New Roman" panose="02020603050405020304" charset="0"/>
                <a:ea typeface="黑体" panose="02010609060101010101" charset="-122"/>
                <a:cs typeface="Times New Roman" panose="02020603050405020304" charset="0"/>
              </a:rPr>
              <a:t>ersion-tracking instrumentation</a:t>
            </a:r>
            <a:endParaRPr lang="zh-CN" altLang="en-US" sz="2000">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lang="zh-CN" altLang="en-US" sz="2000">
                <a:latin typeface="Times New Roman" panose="02020603050405020304" charset="0"/>
                <a:ea typeface="黑体" panose="02010609060101010101" charset="-122"/>
                <a:cs typeface="Times New Roman" panose="02020603050405020304" charset="0"/>
              </a:rPr>
              <a:t>在</a:t>
            </a:r>
            <a:r>
              <a:rPr lang="zh-CN" altLang="en-US" sz="2000">
                <a:solidFill>
                  <a:srgbClr val="FF0000"/>
                </a:solidFill>
                <a:latin typeface="Times New Roman" panose="02020603050405020304" charset="0"/>
                <a:ea typeface="黑体" panose="02010609060101010101" charset="-122"/>
                <a:cs typeface="Times New Roman" panose="02020603050405020304" charset="0"/>
              </a:rPr>
              <a:t>每条语句前</a:t>
            </a:r>
            <a:r>
              <a:rPr lang="zh-CN" altLang="en-US" sz="2000">
                <a:latin typeface="Times New Roman" panose="02020603050405020304" charset="0"/>
                <a:ea typeface="黑体" panose="02010609060101010101" charset="-122"/>
                <a:cs typeface="Times New Roman" panose="02020603050405020304" charset="0"/>
              </a:rPr>
              <a:t>插入</a:t>
            </a:r>
            <a:r>
              <a:rPr lang="zh-CN" altLang="en-US" sz="2000">
                <a:solidFill>
                  <a:srgbClr val="FF0000"/>
                </a:solidFill>
                <a:latin typeface="Times New Roman" panose="02020603050405020304" charset="0"/>
                <a:ea typeface="黑体" panose="02010609060101010101" charset="-122"/>
                <a:cs typeface="Times New Roman" panose="02020603050405020304" charset="0"/>
              </a:rPr>
              <a:t>VSR</a:t>
            </a:r>
            <a:r>
              <a:rPr lang="zh-CN" altLang="en-US" sz="2000">
                <a:latin typeface="Times New Roman" panose="02020603050405020304" charset="0"/>
                <a:ea typeface="黑体" panose="02010609060101010101" charset="-122"/>
                <a:cs typeface="Times New Roman" panose="02020603050405020304" charset="0"/>
              </a:rPr>
              <a:t>语句输出</a:t>
            </a:r>
            <a:r>
              <a:rPr lang="zh-CN" altLang="en-US" sz="2000">
                <a:solidFill>
                  <a:srgbClr val="FF0000"/>
                </a:solidFill>
                <a:latin typeface="Times New Roman" panose="02020603050405020304" charset="0"/>
                <a:ea typeface="黑体" panose="02010609060101010101" charset="-122"/>
                <a:cs typeface="Times New Roman" panose="02020603050405020304" charset="0"/>
              </a:rPr>
              <a:t>所有被目标语句引用的表</a:t>
            </a:r>
            <a:endParaRPr lang="zh-CN" altLang="en-US" sz="2000">
              <a:solidFill>
                <a:srgbClr val="FF0000"/>
              </a:solidFill>
              <a:latin typeface="Times New Roman" panose="02020603050405020304" charset="0"/>
              <a:ea typeface="黑体" panose="0201060906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sym typeface="+mn-ea"/>
              </a:rPr>
              <a:t>Heng Cui </a:t>
            </a:r>
            <a:r>
              <a:rPr lang="en-US" altLang="zh-CN" sz="1400" b="1" dirty="0">
                <a:solidFill>
                  <a:schemeClr val="bg1"/>
                </a:solidFill>
                <a:latin typeface="Constantia" panose="02030602050306030303" pitchFamily="18" charset="0"/>
              </a:rPr>
              <a:t>|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en-US" altLang="zh-CN" sz="3600" b="1" dirty="0" err="1"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Approach</a:t>
            </a:r>
            <a:r>
              <a:rPr lang="en-US" altLang="zh-CN" sz="4000" b="1" dirty="0" smtClean="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964565"/>
            <a:ext cx="5606415" cy="460375"/>
          </a:xfrm>
          <a:prstGeom prst="rect">
            <a:avLst/>
          </a:prstGeom>
          <a:noFill/>
        </p:spPr>
        <p:txBody>
          <a:bodyPr wrap="square" rtlCol="0">
            <a:spAutoFit/>
          </a:bodyPr>
          <a:p>
            <a:r>
              <a:rPr lang="en-US" altLang="zh-CN" sz="2400">
                <a:solidFill>
                  <a:srgbClr val="4747BA"/>
                </a:solidFill>
              </a:rPr>
              <a:t>SQL-Level Instrumentation</a:t>
            </a:r>
            <a:endParaRPr lang="en-US" altLang="zh-CN" sz="2400">
              <a:solidFill>
                <a:srgbClr val="4747BA"/>
              </a:solidFill>
            </a:endParaRPr>
          </a:p>
        </p:txBody>
      </p:sp>
      <p:sp>
        <p:nvSpPr>
          <p:cNvPr id="4" name="文本框 3"/>
          <p:cNvSpPr txBox="1"/>
          <p:nvPr/>
        </p:nvSpPr>
        <p:spPr>
          <a:xfrm>
            <a:off x="5789295" y="1959610"/>
            <a:ext cx="5344160" cy="3969385"/>
          </a:xfrm>
          <a:prstGeom prst="rect">
            <a:avLst/>
          </a:prstGeom>
          <a:noFill/>
        </p:spPr>
        <p:txBody>
          <a:bodyPr wrap="square" rtlCol="0" anchor="t">
            <a:spAutoFit/>
          </a:bodyPr>
          <a:p>
            <a:pPr marL="285750" indent="-285750">
              <a:lnSpc>
                <a:spcPct val="140000"/>
              </a:lnSpc>
              <a:buFont typeface="Arial" panose="020B0604020202020204" pitchFamily="34" charset="0"/>
              <a:buChar char="•"/>
            </a:pPr>
            <a:r>
              <a:rPr lang="zh-CN" altLang="en-US" sz="2000">
                <a:solidFill>
                  <a:schemeClr val="tx1"/>
                </a:solidFill>
                <a:uFillTx/>
                <a:latin typeface="Times New Roman" panose="02020603050405020304" charset="0"/>
                <a:ea typeface="黑体" panose="02010609060101010101" charset="-122"/>
                <a:cs typeface="Times New Roman" panose="02020603050405020304" charset="0"/>
              </a:rPr>
              <a:t>判断是否有依赖关系：</a:t>
            </a:r>
            <a:endParaRPr lang="zh-CN" altLang="en-US" sz="2000">
              <a:solidFill>
                <a:schemeClr val="tx1"/>
              </a:solidFill>
              <a:uFillTx/>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sz="2000">
                <a:solidFill>
                  <a:schemeClr val="tx1"/>
                </a:solidFill>
                <a:uFillTx/>
                <a:latin typeface="Times New Roman" panose="02020603050405020304" charset="0"/>
                <a:ea typeface="黑体" panose="02010609060101010101" charset="-122"/>
                <a:cs typeface="Times New Roman" panose="02020603050405020304" charset="0"/>
              </a:rPr>
              <a:t>分析相应语句及其插入语句的输出</a:t>
            </a:r>
            <a:r>
              <a:rPr lang="zh-CN" sz="2000">
                <a:solidFill>
                  <a:schemeClr val="tx1"/>
                </a:solidFill>
                <a:uFillTx/>
                <a:latin typeface="Times New Roman" panose="02020603050405020304" charset="0"/>
                <a:ea typeface="黑体" panose="02010609060101010101" charset="-122"/>
                <a:cs typeface="Times New Roman" panose="02020603050405020304" charset="0"/>
              </a:rPr>
              <a:t>是否有重叠部分，再一一判断其类型</a:t>
            </a:r>
            <a:endParaRPr sz="2000">
              <a:solidFill>
                <a:schemeClr val="tx1"/>
              </a:solidFill>
              <a:uFillTx/>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sz="2000">
                <a:solidFill>
                  <a:schemeClr val="tx1"/>
                </a:solidFill>
                <a:uFillTx/>
                <a:latin typeface="Times New Roman" panose="02020603050405020304" charset="0"/>
                <a:ea typeface="黑体" panose="02010609060101010101" charset="-122"/>
                <a:cs typeface="Times New Roman" panose="02020603050405020304" charset="0"/>
              </a:rPr>
              <a:t>T0.S2的输出和T1.S3的BWR的输出有重叠部分</a:t>
            </a:r>
            <a:r>
              <a:rPr lang="zh-CN" altLang="en-US" sz="2000">
                <a:solidFill>
                  <a:schemeClr val="tx1"/>
                </a:solidFill>
                <a:uFillTx/>
                <a:latin typeface="Times New Roman" panose="02020603050405020304" charset="0"/>
                <a:ea typeface="黑体" panose="02010609060101010101" charset="-122"/>
                <a:cs typeface="Times New Roman" panose="02020603050405020304" charset="0"/>
              </a:rPr>
              <a:t>，意味着T0.S2读取了尚未被T1.S3更新的项目</a:t>
            </a:r>
            <a:endParaRPr lang="zh-CN" altLang="en-US" sz="2000">
              <a:solidFill>
                <a:schemeClr val="tx1"/>
              </a:solidFill>
              <a:uFillTx/>
              <a:latin typeface="Times New Roman" panose="02020603050405020304" charset="0"/>
              <a:ea typeface="黑体" panose="02010609060101010101" charset="-122"/>
              <a:cs typeface="Times New Roman" panose="02020603050405020304" charset="0"/>
            </a:endParaRPr>
          </a:p>
          <a:p>
            <a:pPr marL="742950" lvl="1" indent="-285750">
              <a:lnSpc>
                <a:spcPct val="140000"/>
              </a:lnSpc>
              <a:buFont typeface="Wingdings" panose="05000000000000000000" charset="0"/>
              <a:buChar char="ü"/>
            </a:pPr>
            <a:r>
              <a:rPr sz="2000">
                <a:solidFill>
                  <a:schemeClr val="tx1"/>
                </a:solidFill>
                <a:uFillTx/>
                <a:latin typeface="Times New Roman" panose="02020603050405020304" charset="0"/>
                <a:ea typeface="黑体" panose="02010609060101010101" charset="-122"/>
                <a:cs typeface="Times New Roman" panose="02020603050405020304" charset="0"/>
              </a:rPr>
              <a:t>T0.S1的BWR和T1.S3的VSR的输出也有重叠部分</a:t>
            </a:r>
            <a:r>
              <a:rPr lang="zh-CN" sz="2000">
                <a:solidFill>
                  <a:schemeClr val="tx1"/>
                </a:solidFill>
                <a:uFillTx/>
                <a:latin typeface="Times New Roman" panose="02020603050405020304" charset="0"/>
                <a:ea typeface="黑体" panose="02010609060101010101" charset="-122"/>
                <a:cs typeface="Times New Roman" panose="02020603050405020304" charset="0"/>
              </a:rPr>
              <a:t>，</a:t>
            </a:r>
            <a:r>
              <a:rPr sz="2000">
                <a:solidFill>
                  <a:schemeClr val="tx1"/>
                </a:solidFill>
                <a:uFillTx/>
                <a:latin typeface="Times New Roman" panose="02020603050405020304" charset="0"/>
                <a:ea typeface="黑体" panose="02010609060101010101" charset="-122"/>
                <a:cs typeface="Times New Roman" panose="02020603050405020304" charset="0"/>
              </a:rPr>
              <a:t>意味着T0.S1将更新T1.S3的谓词已引用的项目</a:t>
            </a:r>
            <a:endParaRPr lang="zh-CN" altLang="en-US" sz="2000">
              <a:solidFill>
                <a:schemeClr val="tx1"/>
              </a:solidFill>
              <a:uFillTx/>
              <a:latin typeface="Times New Roman" panose="02020603050405020304" charset="0"/>
              <a:ea typeface="黑体" panose="02010609060101010101" charset="-122"/>
              <a:cs typeface="Times New Roman" panose="02020603050405020304" charset="0"/>
            </a:endParaRPr>
          </a:p>
        </p:txBody>
      </p:sp>
      <p:pic>
        <p:nvPicPr>
          <p:cNvPr id="5" name="图片 4"/>
          <p:cNvPicPr>
            <a:picLocks noChangeAspect="1"/>
          </p:cNvPicPr>
          <p:nvPr>
            <p:custDataLst>
              <p:tags r:id="rId3"/>
            </p:custDataLst>
          </p:nvPr>
        </p:nvPicPr>
        <p:blipFill>
          <a:blip r:embed="rId4"/>
          <a:stretch>
            <a:fillRect/>
          </a:stretch>
        </p:blipFill>
        <p:spPr>
          <a:xfrm>
            <a:off x="1209675" y="1618615"/>
            <a:ext cx="4425950" cy="449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NmY4NTU2ZDI3ZjJkNmQ4YmU4NTU2YmM5ZmVhMWRlOD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3170</Words>
  <Application>WPS 演示</Application>
  <PresentationFormat>宽屏</PresentationFormat>
  <Paragraphs>267</Paragraphs>
  <Slides>18</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Constantia</vt:lpstr>
      <vt:lpstr>Times</vt:lpstr>
      <vt:lpstr>微软雅黑</vt:lpstr>
      <vt:lpstr>Calibri</vt:lpstr>
      <vt:lpstr>腾讯体 W3</vt:lpstr>
      <vt:lpstr>黑体</vt:lpstr>
      <vt:lpstr>Times New Roman</vt:lpstr>
      <vt:lpstr>Wingdings</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唐</cp:lastModifiedBy>
  <cp:revision>2464</cp:revision>
  <dcterms:created xsi:type="dcterms:W3CDTF">2019-02-21T08:55:00Z</dcterms:created>
  <dcterms:modified xsi:type="dcterms:W3CDTF">2023-12-12T03:01:59Z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F7B9D2A68BDD4A6AA0ED8BF087F7E75B_12</vt:lpwstr>
  </property>
  <property fmtid="{D5CDD505-2E9C-101B-9397-08002B2CF9AE}" pid="3" name="KSOProductBuildVer">
    <vt:lpwstr>2052-12.1.0.15990</vt:lpwstr>
  </property>
</Properties>
</file>