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312" r:id="rId4"/>
    <p:sldId id="257" r:id="rId5"/>
    <p:sldId id="311" r:id="rId6"/>
    <p:sldId id="271" r:id="rId7"/>
    <p:sldId id="306" r:id="rId8"/>
    <p:sldId id="285" r:id="rId9"/>
    <p:sldId id="308" r:id="rId10"/>
    <p:sldId id="258" r:id="rId12"/>
    <p:sldId id="263" r:id="rId13"/>
    <p:sldId id="309" r:id="rId14"/>
    <p:sldId id="310" r:id="rId15"/>
    <p:sldId id="259" r:id="rId16"/>
    <p:sldId id="260" r:id="rId17"/>
    <p:sldId id="305" r:id="rId18"/>
    <p:sldId id="298" r:id="rId19"/>
    <p:sldId id="264" r:id="rId20"/>
    <p:sldId id="299" r:id="rId21"/>
    <p:sldId id="303" r:id="rId22"/>
    <p:sldId id="304" r:id="rId23"/>
    <p:sldId id="265" r:id="rId24"/>
    <p:sldId id="26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0" clrIdx="0"/>
  <p:cmAuthor id="7" name="1206988966@qq.com" initials="1" lastIdx="0" clrIdx="2"/>
  <p:cmAuthor id="1" name="微软用户" initials="微软用户" lastIdx="0" clrIdx="0"/>
  <p:cmAuthor id="8" name="姜伟光" initials="姜" lastIdx="0" clrIdx="0"/>
  <p:cmAuthor id="2" name="Administrator" initials="A" lastIdx="0" clrIdx="1"/>
  <p:cmAuthor id="3" name="fafa" initials="f" lastIdx="0" clrIdx="1"/>
  <p:cmAuthor id="4" name="王习习" initials="王" lastIdx="0" clrIdx="0"/>
  <p:cmAuthor id="5" name="宋洁然" initials="宋" lastIdx="0" clrIdx="1"/>
  <p:cmAuthor id="6" name="ming qiu"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1" Type="http://schemas.openxmlformats.org/officeDocument/2006/relationships/slideLayout" Target="../slideLayouts/slideLayout2.xml"/><Relationship Id="rId20" Type="http://schemas.openxmlformats.org/officeDocument/2006/relationships/tags" Target="../tags/tag25.xml"/><Relationship Id="rId2" Type="http://schemas.openxmlformats.org/officeDocument/2006/relationships/tags" Target="../tags/tag8.xml"/><Relationship Id="rId19" Type="http://schemas.openxmlformats.org/officeDocument/2006/relationships/tags" Target="../tags/tag24.xml"/><Relationship Id="rId18" Type="http://schemas.openxmlformats.org/officeDocument/2006/relationships/image" Target="../media/image7.png"/><Relationship Id="rId17" Type="http://schemas.openxmlformats.org/officeDocument/2006/relationships/tags" Target="../tags/tag23.xml"/><Relationship Id="rId16" Type="http://schemas.openxmlformats.org/officeDocument/2006/relationships/tags" Target="../tags/tag22.xml"/><Relationship Id="rId15" Type="http://schemas.openxmlformats.org/officeDocument/2006/relationships/tags" Target="../tags/tag21.xml"/><Relationship Id="rId14" Type="http://schemas.openxmlformats.org/officeDocument/2006/relationships/tags" Target="../tags/tag20.xml"/><Relationship Id="rId13" Type="http://schemas.openxmlformats.org/officeDocument/2006/relationships/tags" Target="../tags/tag19.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tags" Target="../tags/tag29.xml"/><Relationship Id="rId1" Type="http://schemas.openxmlformats.org/officeDocument/2006/relationships/tags" Target="../tags/tag2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223645" y="1062355"/>
            <a:ext cx="10108565" cy="2615565"/>
          </a:xfrm>
          <a:prstGeom prst="rect">
            <a:avLst/>
          </a:prstGeom>
        </p:spPr>
      </p:pic>
      <p:sp>
        <p:nvSpPr>
          <p:cNvPr id="15" name="文本框 14"/>
          <p:cNvSpPr txBox="1"/>
          <p:nvPr/>
        </p:nvSpPr>
        <p:spPr>
          <a:xfrm>
            <a:off x="1719580" y="4331970"/>
            <a:ext cx="10472420" cy="521970"/>
          </a:xfrm>
          <a:prstGeom prst="rect">
            <a:avLst/>
          </a:prstGeom>
          <a:noFill/>
        </p:spPr>
        <p:txBody>
          <a:bodyPr wrap="square">
            <a:spAutoFit/>
          </a:bodyPr>
          <a:p>
            <a:r>
              <a:rPr lang="zh-CN" altLang="en-US" sz="2800" b="1">
                <a:solidFill>
                  <a:schemeClr val="tx1"/>
                </a:solidFill>
                <a:effectLst/>
                <a:latin typeface="楷体" panose="02010609060101010101" charset="-122"/>
                <a:ea typeface="楷体" panose="02010609060101010101" charset="-122"/>
              </a:rPr>
              <a:t>课程标准：</a:t>
            </a:r>
            <a:r>
              <a:rPr lang="zh-CN" altLang="en-US" sz="2800" b="1">
                <a:solidFill>
                  <a:schemeClr val="tx1"/>
                </a:solidFill>
                <a:latin typeface="楷体" panose="02010609060101010101" charset="-122"/>
                <a:ea typeface="楷体" panose="02010609060101010101" charset="-122"/>
              </a:rPr>
              <a:t>了解明清时期社会经济、思想文化的重要</a:t>
            </a:r>
            <a:r>
              <a:rPr lang="zh-CN" altLang="en-US" sz="2800" b="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rPr>
              <a:t>变化</a:t>
            </a:r>
            <a:endParaRPr lang="zh-CN" altLang="en-US" sz="2800" b="1">
              <a:solidFill>
                <a:schemeClr val="tx1"/>
              </a:solidFill>
              <a:latin typeface="楷体" panose="02010609060101010101" charset="-122"/>
              <a:ea typeface="楷体"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78790" y="619760"/>
            <a:ext cx="10982325" cy="4615815"/>
          </a:xfrm>
          <a:prstGeom prst="rect">
            <a:avLst/>
          </a:prstGeom>
          <a:noFill/>
          <a:ln>
            <a:noFill/>
          </a:ln>
        </p:spPr>
        <p:txBody>
          <a:bodyPr wrap="square" rtlCol="0">
            <a:spAutoFit/>
          </a:bodyPr>
          <a:p>
            <a:pPr fontAlgn="auto">
              <a:lnSpc>
                <a:spcPct val="150000"/>
              </a:lnSpc>
            </a:pPr>
            <a:r>
              <a:rPr lang="zh-CN" altLang="en-US" sz="2800" b="1">
                <a:solidFill>
                  <a:prstClr val="black"/>
                </a:solidFill>
                <a:latin typeface="楷体" panose="02010609060101010101" charset="-122"/>
                <a:ea typeface="楷体" panose="02010609060101010101" charset="-122"/>
                <a:cs typeface="楷体" panose="02010609060101010101" charset="-122"/>
              </a:rPr>
              <a:t>材</a:t>
            </a:r>
            <a:r>
              <a:rPr lang="zh-CN" altLang="en-US" sz="2800" b="1" smtClean="0">
                <a:solidFill>
                  <a:prstClr val="black"/>
                </a:solidFill>
                <a:latin typeface="楷体" panose="02010609060101010101" charset="-122"/>
                <a:ea typeface="楷体" panose="02010609060101010101" charset="-122"/>
                <a:cs typeface="楷体" panose="02010609060101010101" charset="-122"/>
              </a:rPr>
              <a:t>料一：</a:t>
            </a:r>
            <a:r>
              <a:rPr lang="zh-CN" altLang="en-US" sz="2800" b="1">
                <a:solidFill>
                  <a:prstClr val="black"/>
                </a:solidFill>
                <a:latin typeface="楷体" panose="02010609060101010101" charset="-122"/>
                <a:ea typeface="楷体" panose="02010609060101010101" charset="-122"/>
                <a:cs typeface="楷体" panose="02010609060101010101" charset="-122"/>
              </a:rPr>
              <a:t>明清时期，商人最后总是倾向于把累积得来的财富和过剩的资本投资于购买土地或供应下一代</a:t>
            </a:r>
            <a:r>
              <a:rPr lang="en-US" altLang="zh-CN" sz="2800" b="1">
                <a:solidFill>
                  <a:prstClr val="black"/>
                </a:solidFill>
                <a:latin typeface="楷体" panose="02010609060101010101" charset="-122"/>
                <a:ea typeface="楷体" panose="02010609060101010101" charset="-122"/>
                <a:cs typeface="楷体" panose="02010609060101010101" charset="-122"/>
                <a:sym typeface="+mn-ea"/>
              </a:rPr>
              <a:t>......</a:t>
            </a:r>
            <a:r>
              <a:rPr lang="zh-CN" altLang="en-US" sz="2800" b="1">
                <a:solidFill>
                  <a:prstClr val="black"/>
                </a:solidFill>
                <a:latin typeface="楷体" panose="02010609060101010101" charset="-122"/>
                <a:ea typeface="楷体" panose="02010609060101010101" charset="-122"/>
                <a:cs typeface="楷体" panose="02010609060101010101" charset="-122"/>
              </a:rPr>
              <a:t>参与科举，以便进入官僚行列</a:t>
            </a:r>
            <a:r>
              <a:rPr lang="en-US" altLang="zh-CN" sz="2800" b="1">
                <a:solidFill>
                  <a:prstClr val="black"/>
                </a:solidFill>
                <a:latin typeface="楷体" panose="02010609060101010101" charset="-122"/>
                <a:ea typeface="楷体" panose="02010609060101010101" charset="-122"/>
                <a:cs typeface="楷体" panose="02010609060101010101" charset="-122"/>
              </a:rPr>
              <a:t>......</a:t>
            </a:r>
            <a:r>
              <a:rPr lang="zh-CN" altLang="en-US" sz="2800" b="1">
                <a:solidFill>
                  <a:prstClr val="black"/>
                </a:solidFill>
                <a:latin typeface="楷体" panose="02010609060101010101" charset="-122"/>
                <a:ea typeface="楷体" panose="02010609060101010101" charset="-122"/>
                <a:cs typeface="楷体" panose="02010609060101010101" charset="-122"/>
              </a:rPr>
              <a:t>因此，我们可以说，引发人们营商致富的动机中，实已包含了否定和摧毁商业企业发展的因素。</a:t>
            </a:r>
            <a:endParaRPr lang="zh-CN" altLang="en-US" sz="2800" b="1">
              <a:solidFill>
                <a:prstClr val="black"/>
              </a:solidFill>
              <a:latin typeface="楷体" panose="02010609060101010101" charset="-122"/>
              <a:ea typeface="楷体" panose="02010609060101010101" charset="-122"/>
              <a:cs typeface="楷体" panose="02010609060101010101" charset="-122"/>
            </a:endParaRPr>
          </a:p>
          <a:p>
            <a:pPr fontAlgn="auto">
              <a:lnSpc>
                <a:spcPct val="150000"/>
              </a:lnSpc>
            </a:pPr>
            <a:r>
              <a:rPr lang="zh-CN" altLang="en-US" sz="2800" b="1">
                <a:solidFill>
                  <a:prstClr val="black"/>
                </a:solidFill>
                <a:latin typeface="楷体" panose="02010609060101010101" charset="-122"/>
                <a:ea typeface="楷体" panose="02010609060101010101" charset="-122"/>
                <a:cs typeface="楷体" panose="02010609060101010101" charset="-122"/>
                <a:sym typeface="+mn-ea"/>
              </a:rPr>
              <a:t>材</a:t>
            </a:r>
            <a:r>
              <a:rPr lang="zh-CN" altLang="en-US" sz="2800" b="1" smtClean="0">
                <a:solidFill>
                  <a:prstClr val="black"/>
                </a:solidFill>
                <a:latin typeface="楷体" panose="02010609060101010101" charset="-122"/>
                <a:ea typeface="楷体" panose="02010609060101010101" charset="-122"/>
                <a:cs typeface="楷体" panose="02010609060101010101" charset="-122"/>
                <a:sym typeface="+mn-ea"/>
              </a:rPr>
              <a:t>料二：</a:t>
            </a:r>
            <a:r>
              <a:rPr lang="zh-CN" altLang="en-US" sz="2800" b="1">
                <a:solidFill>
                  <a:prstClr val="black"/>
                </a:solidFill>
                <a:latin typeface="楷体" panose="02010609060101010101" charset="-122"/>
                <a:ea typeface="楷体" panose="02010609060101010101" charset="-122"/>
                <a:cs typeface="楷体" panose="02010609060101010101" charset="-122"/>
                <a:sym typeface="+mn-ea"/>
              </a:rPr>
              <a:t>明清之际，一方面专制集权高度膨胀，礼教纲常，欲趋苛严的时代，八股取士陈腐不化，另一方面，统治阶级极端腐败，纲纪凌夷，政教失控，危机四伏</a:t>
            </a:r>
            <a:r>
              <a:rPr lang="en-US" altLang="zh-CN" sz="2800" b="1">
                <a:solidFill>
                  <a:prstClr val="black"/>
                </a:solidFill>
                <a:latin typeface="楷体" panose="02010609060101010101" charset="-122"/>
                <a:ea typeface="楷体" panose="02010609060101010101" charset="-122"/>
                <a:cs typeface="楷体" panose="02010609060101010101" charset="-122"/>
                <a:sym typeface="+mn-ea"/>
              </a:rPr>
              <a:t>......</a:t>
            </a:r>
            <a:endParaRPr lang="zh-CN" altLang="en-US" sz="2800" b="1">
              <a:solidFill>
                <a:prstClr val="black"/>
              </a:solidFill>
              <a:latin typeface="楷体" panose="02010609060101010101" charset="-122"/>
              <a:ea typeface="楷体" panose="02010609060101010101" charset="-122"/>
              <a:cs typeface="楷体" panose="02010609060101010101" charset="-122"/>
            </a:endParaRPr>
          </a:p>
        </p:txBody>
      </p:sp>
      <p:sp>
        <p:nvSpPr>
          <p:cNvPr id="9" name="文本框 8"/>
          <p:cNvSpPr txBox="1"/>
          <p:nvPr/>
        </p:nvSpPr>
        <p:spPr>
          <a:xfrm>
            <a:off x="593725" y="5312410"/>
            <a:ext cx="10867390" cy="1198880"/>
          </a:xfrm>
          <a:prstGeom prst="rect">
            <a:avLst/>
          </a:prstGeom>
          <a:noFill/>
          <a:ln w="9525">
            <a:noFill/>
          </a:ln>
        </p:spPr>
        <p:txBody>
          <a:bodyPr wrap="square">
            <a:spAutoFit/>
          </a:bodyPr>
          <a:p>
            <a:pPr indent="0" fontAlgn="auto">
              <a:lnSpc>
                <a:spcPct val="150000"/>
              </a:lnSpc>
            </a:pPr>
            <a:r>
              <a:rPr lang="en-US" altLang="zh-CN" sz="2400" b="0" smtClean="0">
                <a:latin typeface="微软雅黑" panose="020B0503020204020204" charset="-122"/>
                <a:ea typeface="微软雅黑" panose="020B0503020204020204" charset="-122"/>
              </a:rPr>
              <a:t> </a:t>
            </a:r>
            <a:r>
              <a:rPr lang="zh-CN" sz="2400" b="0" smtClean="0">
                <a:latin typeface="微软雅黑" panose="020B0503020204020204" charset="-122"/>
                <a:ea typeface="微软雅黑" panose="020B0503020204020204" charset="-122"/>
              </a:rPr>
              <a:t>思考</a:t>
            </a:r>
            <a:r>
              <a:rPr lang="zh-CN" sz="2400" b="0">
                <a:latin typeface="微软雅黑" panose="020B0503020204020204" charset="-122"/>
                <a:ea typeface="微软雅黑" panose="020B0503020204020204" charset="-122"/>
              </a:rPr>
              <a:t>：明清时期社会经济生机勃勃，但又存在着哪些明显的局限，阻碍着中国社会的转型？</a:t>
            </a:r>
            <a:endParaRPr lang="zh-CN" altLang="en-US" sz="2400" b="0">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1"/>
          <a:stretch>
            <a:fillRect/>
          </a:stretch>
        </p:blipFill>
        <p:spPr>
          <a:xfrm>
            <a:off x="0" y="0"/>
            <a:ext cx="4632325" cy="5429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169670" y="3870960"/>
            <a:ext cx="10184130" cy="583565"/>
          </a:xfrm>
          <a:prstGeom prst="rect">
            <a:avLst/>
          </a:prstGeom>
        </p:spPr>
        <p:txBody>
          <a:bodyPr wrap="square">
            <a:spAutoFit/>
          </a:bodyPr>
          <a:p>
            <a:r>
              <a:rPr lang="zh-CN" altLang="en-US" sz="3200" b="1" smtClean="0">
                <a:latin typeface="楷体" panose="02010609060101010101" charset="-122"/>
                <a:ea typeface="楷体" panose="02010609060101010101" charset="-122"/>
              </a:rPr>
              <a:t>日益僵化的专制统治压制和阻碍社会的进步和转型。</a:t>
            </a:r>
            <a:endParaRPr lang="zh-CN" altLang="en-US" sz="3200" b="1" smtClean="0">
              <a:latin typeface="楷体" panose="02010609060101010101" charset="-122"/>
              <a:ea typeface="楷体" panose="02010609060101010101" charset="-122"/>
            </a:endParaRPr>
          </a:p>
        </p:txBody>
      </p:sp>
      <p:sp>
        <p:nvSpPr>
          <p:cNvPr id="4" name="文本框 3"/>
          <p:cNvSpPr txBox="1"/>
          <p:nvPr/>
        </p:nvSpPr>
        <p:spPr>
          <a:xfrm>
            <a:off x="328930" y="794385"/>
            <a:ext cx="4241165" cy="583565"/>
          </a:xfrm>
          <a:prstGeom prst="rect">
            <a:avLst/>
          </a:prstGeom>
          <a:noFill/>
        </p:spPr>
        <p:txBody>
          <a:bodyPr wrap="square" rtlCol="0" anchor="t">
            <a:spAutoFit/>
          </a:bodyPr>
          <a:p>
            <a:r>
              <a:rPr lang="en-US" altLang="zh-CN" sz="3200" b="1" smtClean="0">
                <a:latin typeface="楷体" panose="02010609060101010101" charset="-122"/>
                <a:ea typeface="楷体" panose="02010609060101010101" charset="-122"/>
                <a:sym typeface="+mn-ea"/>
              </a:rPr>
              <a:t>4</a:t>
            </a:r>
            <a:r>
              <a:rPr lang="zh-CN" altLang="en-US" sz="3200" b="1" smtClean="0">
                <a:latin typeface="楷体" panose="02010609060101010101" charset="-122"/>
                <a:ea typeface="楷体" panose="02010609060101010101" charset="-122"/>
                <a:sym typeface="+mn-ea"/>
              </a:rPr>
              <a:t>、局限</a:t>
            </a:r>
            <a:endParaRPr lang="zh-CN" altLang="en-US" sz="3200"/>
          </a:p>
        </p:txBody>
      </p:sp>
      <p:sp>
        <p:nvSpPr>
          <p:cNvPr id="6" name="文本框 5"/>
          <p:cNvSpPr txBox="1"/>
          <p:nvPr/>
        </p:nvSpPr>
        <p:spPr>
          <a:xfrm>
            <a:off x="450850" y="1567180"/>
            <a:ext cx="2429510" cy="583565"/>
          </a:xfrm>
          <a:prstGeom prst="rect">
            <a:avLst/>
          </a:prstGeom>
          <a:noFill/>
        </p:spPr>
        <p:txBody>
          <a:bodyPr wrap="none" rtlCol="0">
            <a:spAutoFit/>
          </a:bodyPr>
          <a:p>
            <a:pPr algn="l"/>
            <a:r>
              <a:rPr lang="zh-CN" altLang="en-US" sz="3200" b="1" smtClean="0">
                <a:latin typeface="楷体" panose="02010609060101010101" charset="-122"/>
                <a:ea typeface="楷体" panose="02010609060101010101" charset="-122"/>
                <a:cs typeface="楷体" panose="02010609060101010101" charset="-122"/>
                <a:sym typeface="+mn-ea"/>
              </a:rPr>
              <a:t>（</a:t>
            </a:r>
            <a:r>
              <a:rPr lang="en-US" altLang="zh-CN" sz="3200" b="1" smtClean="0">
                <a:latin typeface="楷体" panose="02010609060101010101" charset="-122"/>
                <a:ea typeface="楷体" panose="02010609060101010101" charset="-122"/>
                <a:cs typeface="楷体" panose="02010609060101010101" charset="-122"/>
                <a:sym typeface="+mn-ea"/>
              </a:rPr>
              <a:t>1</a:t>
            </a:r>
            <a:r>
              <a:rPr lang="zh-CN" altLang="en-US" sz="3200" b="1" smtClean="0">
                <a:latin typeface="楷体" panose="02010609060101010101" charset="-122"/>
                <a:ea typeface="楷体" panose="02010609060101010101" charset="-122"/>
                <a:cs typeface="楷体" panose="02010609060101010101" charset="-122"/>
                <a:sym typeface="+mn-ea"/>
              </a:rPr>
              <a:t>）经济：</a:t>
            </a:r>
            <a:endParaRPr lang="zh-CN" altLang="en-US" sz="3200" b="1" smtClean="0">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450850" y="3001010"/>
            <a:ext cx="2429510" cy="583565"/>
          </a:xfrm>
          <a:prstGeom prst="rect">
            <a:avLst/>
          </a:prstGeom>
          <a:noFill/>
        </p:spPr>
        <p:txBody>
          <a:bodyPr wrap="none" rtlCol="0">
            <a:spAutoFit/>
          </a:bodyPr>
          <a:p>
            <a:pPr algn="l"/>
            <a:r>
              <a:rPr lang="zh-CN" altLang="en-US" sz="3200" b="1" smtClean="0">
                <a:latin typeface="楷体" panose="02010609060101010101" charset="-122"/>
                <a:ea typeface="楷体" panose="02010609060101010101" charset="-122"/>
                <a:cs typeface="楷体" panose="02010609060101010101" charset="-122"/>
                <a:sym typeface="+mn-ea"/>
              </a:rPr>
              <a:t>（</a:t>
            </a:r>
            <a:r>
              <a:rPr lang="en-US" altLang="zh-CN" sz="3200" b="1" smtClean="0">
                <a:latin typeface="楷体" panose="02010609060101010101" charset="-122"/>
                <a:ea typeface="楷体" panose="02010609060101010101" charset="-122"/>
                <a:cs typeface="楷体" panose="02010609060101010101" charset="-122"/>
                <a:sym typeface="+mn-ea"/>
              </a:rPr>
              <a:t>2</a:t>
            </a:r>
            <a:r>
              <a:rPr lang="zh-CN" altLang="en-US" sz="3200" b="1" smtClean="0">
                <a:latin typeface="楷体" panose="02010609060101010101" charset="-122"/>
                <a:ea typeface="楷体" panose="02010609060101010101" charset="-122"/>
                <a:cs typeface="楷体" panose="02010609060101010101" charset="-122"/>
                <a:sym typeface="+mn-ea"/>
              </a:rPr>
              <a:t>）政治：</a:t>
            </a:r>
            <a:endParaRPr lang="zh-CN" altLang="en-US" sz="3200" b="1">
              <a:latin typeface="楷体" panose="02010609060101010101" charset="-122"/>
              <a:ea typeface="楷体" panose="02010609060101010101" charset="-122"/>
              <a:cs typeface="楷体" panose="02010609060101010101" charset="-122"/>
            </a:endParaRPr>
          </a:p>
        </p:txBody>
      </p:sp>
      <p:sp>
        <p:nvSpPr>
          <p:cNvPr id="8" name="文本框 7"/>
          <p:cNvSpPr txBox="1"/>
          <p:nvPr/>
        </p:nvSpPr>
        <p:spPr>
          <a:xfrm>
            <a:off x="1169670" y="2233295"/>
            <a:ext cx="10013950" cy="583565"/>
          </a:xfrm>
          <a:prstGeom prst="rect">
            <a:avLst/>
          </a:prstGeom>
          <a:noFill/>
        </p:spPr>
        <p:txBody>
          <a:bodyPr wrap="square" rtlCol="0">
            <a:spAutoFit/>
          </a:bodyPr>
          <a:p>
            <a:pPr algn="l"/>
            <a:r>
              <a:rPr lang="zh-CN" altLang="en-US" sz="3200" b="1" smtClean="0">
                <a:latin typeface="楷体" panose="02010609060101010101" charset="-122"/>
                <a:ea typeface="楷体" panose="02010609060101010101" charset="-122"/>
                <a:sym typeface="+mn-ea"/>
              </a:rPr>
              <a:t>男耕女织、自给自足的小农经济占据压倒优势。</a:t>
            </a:r>
            <a:endParaRPr lang="zh-CN" altLang="en-US" sz="3200" b="1" smtClean="0">
              <a:latin typeface="楷体" panose="02010609060101010101" charset="-122"/>
              <a:ea typeface="楷体" panose="02010609060101010101" charset="-122"/>
              <a:sym typeface="+mn-ea"/>
            </a:endParaRPr>
          </a:p>
        </p:txBody>
      </p:sp>
      <p:pic>
        <p:nvPicPr>
          <p:cNvPr id="10" name="图片 9"/>
          <p:cNvPicPr>
            <a:picLocks noChangeAspect="1"/>
          </p:cNvPicPr>
          <p:nvPr/>
        </p:nvPicPr>
        <p:blipFill>
          <a:blip r:embed="rId1"/>
          <a:stretch>
            <a:fillRect/>
          </a:stretch>
        </p:blipFill>
        <p:spPr>
          <a:xfrm>
            <a:off x="0" y="0"/>
            <a:ext cx="4632325" cy="542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7"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0" y="0"/>
            <a:ext cx="4000500" cy="589915"/>
          </a:xfrm>
          <a:prstGeom prst="rect">
            <a:avLst/>
          </a:prstGeom>
        </p:spPr>
      </p:pic>
      <p:sp>
        <p:nvSpPr>
          <p:cNvPr id="4" name="文本框 3"/>
          <p:cNvSpPr txBox="1"/>
          <p:nvPr/>
        </p:nvSpPr>
        <p:spPr>
          <a:xfrm>
            <a:off x="229870" y="589915"/>
            <a:ext cx="2660015" cy="521970"/>
          </a:xfrm>
          <a:prstGeom prst="rect">
            <a:avLst/>
          </a:prstGeom>
          <a:noFill/>
        </p:spPr>
        <p:txBody>
          <a:bodyPr wrap="square" rtlCol="0" anchor="t">
            <a:spAutoFit/>
          </a:bodyPr>
          <a:p>
            <a:r>
              <a:rPr lang="en-US" altLang="zh-CN" sz="2800" b="1" smtClean="0">
                <a:latin typeface="楷体" panose="02010609060101010101" charset="-122"/>
                <a:ea typeface="楷体" panose="02010609060101010101" charset="-122"/>
                <a:sym typeface="+mn-ea"/>
              </a:rPr>
              <a:t>1</a:t>
            </a:r>
            <a:r>
              <a:rPr lang="zh-CN" altLang="en-US" sz="2800" b="1" smtClean="0">
                <a:latin typeface="楷体" panose="02010609060101010101" charset="-122"/>
                <a:ea typeface="楷体" panose="02010609060101010101" charset="-122"/>
                <a:sym typeface="+mn-ea"/>
              </a:rPr>
              <a:t>、陆王心学</a:t>
            </a:r>
            <a:endParaRPr lang="zh-CN" altLang="en-US" sz="2800"/>
          </a:p>
        </p:txBody>
      </p:sp>
      <p:sp>
        <p:nvSpPr>
          <p:cNvPr id="6" name="文本框 5"/>
          <p:cNvSpPr txBox="1"/>
          <p:nvPr/>
        </p:nvSpPr>
        <p:spPr>
          <a:xfrm>
            <a:off x="229870" y="1217295"/>
            <a:ext cx="2660015" cy="3415030"/>
          </a:xfrm>
          <a:prstGeom prst="rect">
            <a:avLst/>
          </a:prstGeom>
          <a:noFill/>
        </p:spPr>
        <p:txBody>
          <a:bodyPr wrap="square" rtlCol="0" anchor="t">
            <a:spAutoFit/>
          </a:bodyPr>
          <a:p>
            <a:pPr fontAlgn="auto">
              <a:lnSpc>
                <a:spcPct val="150000"/>
              </a:lnSpc>
            </a:pPr>
            <a:r>
              <a:rPr lang="zh-CN" altLang="en-US" sz="2400" b="1" smtClean="0">
                <a:latin typeface="楷体" panose="02010609060101010101" charset="-122"/>
                <a:ea typeface="楷体" panose="02010609060101010101" charset="-122"/>
                <a:cs typeface="楷体" panose="02010609060101010101" charset="-122"/>
                <a:sym typeface="+mn-ea"/>
              </a:rPr>
              <a:t>（</a:t>
            </a:r>
            <a:r>
              <a:rPr lang="en-US" altLang="zh-CN" sz="2400" b="1" smtClean="0">
                <a:latin typeface="楷体" panose="02010609060101010101" charset="-122"/>
                <a:ea typeface="楷体" panose="02010609060101010101" charset="-122"/>
                <a:cs typeface="楷体" panose="02010609060101010101" charset="-122"/>
                <a:sym typeface="+mn-ea"/>
              </a:rPr>
              <a:t>1</a:t>
            </a:r>
            <a:r>
              <a:rPr lang="zh-CN" altLang="en-US" sz="2400" b="1" smtClean="0">
                <a:latin typeface="楷体" panose="02010609060101010101" charset="-122"/>
                <a:ea typeface="楷体" panose="02010609060101010101" charset="-122"/>
                <a:cs typeface="楷体" panose="02010609060101010101" charset="-122"/>
                <a:sym typeface="+mn-ea"/>
              </a:rPr>
              <a:t>）背景</a:t>
            </a:r>
            <a:endParaRPr lang="zh-CN" altLang="en-US" sz="2400" b="1" smtClean="0">
              <a:latin typeface="楷体" panose="02010609060101010101" charset="-122"/>
              <a:ea typeface="楷体" panose="02010609060101010101" charset="-122"/>
              <a:cs typeface="楷体" panose="02010609060101010101" charset="-122"/>
              <a:sym typeface="+mn-ea"/>
            </a:endParaRPr>
          </a:p>
          <a:p>
            <a:pPr fontAlgn="auto">
              <a:lnSpc>
                <a:spcPct val="150000"/>
              </a:lnSpc>
            </a:pPr>
            <a:r>
              <a:rPr lang="zh-CN" altLang="en-US" sz="2400" b="1">
                <a:latin typeface="楷体" panose="02010609060101010101" charset="-122"/>
                <a:ea typeface="楷体" panose="02010609060101010101" charset="-122"/>
                <a:cs typeface="楷体" panose="02010609060101010101" charset="-122"/>
              </a:rPr>
              <a:t>（</a:t>
            </a:r>
            <a:r>
              <a:rPr lang="en-US" altLang="zh-CN" sz="2400" b="1">
                <a:latin typeface="楷体" panose="02010609060101010101" charset="-122"/>
                <a:ea typeface="楷体" panose="02010609060101010101" charset="-122"/>
                <a:cs typeface="楷体" panose="02010609060101010101" charset="-122"/>
              </a:rPr>
              <a:t>2</a:t>
            </a:r>
            <a:r>
              <a:rPr lang="zh-CN" altLang="en-US" sz="2400" b="1">
                <a:latin typeface="楷体" panose="02010609060101010101" charset="-122"/>
                <a:ea typeface="楷体" panose="02010609060101010101" charset="-122"/>
                <a:cs typeface="楷体" panose="02010609060101010101" charset="-122"/>
              </a:rPr>
              <a:t>）代表</a:t>
            </a:r>
            <a:endParaRPr lang="zh-CN" altLang="en-US" sz="2400" b="1">
              <a:latin typeface="楷体" panose="02010609060101010101" charset="-122"/>
              <a:ea typeface="楷体" panose="02010609060101010101" charset="-122"/>
              <a:cs typeface="楷体" panose="02010609060101010101" charset="-122"/>
            </a:endParaRPr>
          </a:p>
          <a:p>
            <a:pPr fontAlgn="auto">
              <a:lnSpc>
                <a:spcPct val="150000"/>
              </a:lnSpc>
            </a:pPr>
            <a:r>
              <a:rPr lang="zh-CN" altLang="en-US" sz="2400" b="1">
                <a:latin typeface="楷体" panose="02010609060101010101" charset="-122"/>
                <a:ea typeface="楷体" panose="02010609060101010101" charset="-122"/>
                <a:cs typeface="楷体" panose="02010609060101010101" charset="-122"/>
              </a:rPr>
              <a:t>（</a:t>
            </a:r>
            <a:r>
              <a:rPr lang="en-US" altLang="zh-CN" sz="2400" b="1">
                <a:latin typeface="楷体" panose="02010609060101010101" charset="-122"/>
                <a:ea typeface="楷体" panose="02010609060101010101" charset="-122"/>
                <a:cs typeface="楷体" panose="02010609060101010101" charset="-122"/>
              </a:rPr>
              <a:t>3</a:t>
            </a:r>
            <a:r>
              <a:rPr lang="zh-CN" altLang="en-US" sz="2400" b="1">
                <a:latin typeface="楷体" panose="02010609060101010101" charset="-122"/>
                <a:ea typeface="楷体" panose="02010609060101010101" charset="-122"/>
                <a:cs typeface="楷体" panose="02010609060101010101" charset="-122"/>
              </a:rPr>
              <a:t>）内容</a:t>
            </a:r>
            <a:endParaRPr lang="zh-CN" altLang="en-US" sz="2400" b="1">
              <a:latin typeface="楷体" panose="02010609060101010101" charset="-122"/>
              <a:ea typeface="楷体" panose="02010609060101010101" charset="-122"/>
              <a:cs typeface="楷体" panose="02010609060101010101" charset="-122"/>
            </a:endParaRPr>
          </a:p>
          <a:p>
            <a:pPr fontAlgn="auto">
              <a:lnSpc>
                <a:spcPct val="150000"/>
              </a:lnSpc>
            </a:pPr>
            <a:endParaRPr lang="zh-CN" altLang="en-US" sz="2400" b="1">
              <a:latin typeface="楷体" panose="02010609060101010101" charset="-122"/>
              <a:ea typeface="楷体" panose="02010609060101010101" charset="-122"/>
              <a:cs typeface="楷体" panose="02010609060101010101" charset="-122"/>
            </a:endParaRPr>
          </a:p>
          <a:p>
            <a:pPr fontAlgn="auto">
              <a:lnSpc>
                <a:spcPct val="150000"/>
              </a:lnSpc>
            </a:pPr>
            <a:endParaRPr lang="zh-CN" altLang="en-US" sz="2400" b="1">
              <a:latin typeface="楷体" panose="02010609060101010101" charset="-122"/>
              <a:ea typeface="楷体" panose="02010609060101010101" charset="-122"/>
              <a:cs typeface="楷体" panose="02010609060101010101" charset="-122"/>
            </a:endParaRPr>
          </a:p>
          <a:p>
            <a:pPr fontAlgn="auto">
              <a:lnSpc>
                <a:spcPct val="150000"/>
              </a:lnSpc>
            </a:pPr>
            <a:r>
              <a:rPr lang="zh-CN" altLang="en-US" sz="2400" b="1">
                <a:latin typeface="楷体" panose="02010609060101010101" charset="-122"/>
                <a:ea typeface="楷体" panose="02010609060101010101" charset="-122"/>
                <a:cs typeface="楷体" panose="02010609060101010101" charset="-122"/>
              </a:rPr>
              <a:t>（</a:t>
            </a:r>
            <a:r>
              <a:rPr lang="en-US" altLang="zh-CN" sz="2400" b="1">
                <a:latin typeface="楷体" panose="02010609060101010101" charset="-122"/>
                <a:ea typeface="楷体" panose="02010609060101010101" charset="-122"/>
                <a:cs typeface="楷体" panose="02010609060101010101" charset="-122"/>
              </a:rPr>
              <a:t>4</a:t>
            </a:r>
            <a:r>
              <a:rPr lang="zh-CN" altLang="en-US" sz="2400" b="1">
                <a:latin typeface="楷体" panose="02010609060101010101" charset="-122"/>
                <a:ea typeface="楷体" panose="02010609060101010101" charset="-122"/>
                <a:cs typeface="楷体" panose="02010609060101010101" charset="-122"/>
              </a:rPr>
              <a:t>）评价</a:t>
            </a:r>
            <a:endParaRPr lang="zh-CN" altLang="en-US" sz="2400" b="1">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761365" y="2809240"/>
            <a:ext cx="9921240" cy="1198880"/>
          </a:xfrm>
          <a:prstGeom prst="rect">
            <a:avLst/>
          </a:prstGeom>
          <a:noFill/>
        </p:spPr>
        <p:txBody>
          <a:bodyPr wrap="square" rtlCol="0" anchor="t">
            <a:spAutoFit/>
          </a:bodyPr>
          <a:p>
            <a:pPr fontAlgn="auto">
              <a:lnSpc>
                <a:spcPct val="150000"/>
              </a:lnSpc>
              <a:defRPr/>
            </a:pPr>
            <a:r>
              <a:rPr lang="en-US" altLang="zh-CN" sz="2400" b="1">
                <a:solidFill>
                  <a:srgbClr val="FF0000"/>
                </a:solidFill>
                <a:latin typeface="楷体" panose="02010609060101010101" charset="-122"/>
                <a:ea typeface="楷体" panose="02010609060101010101" charset="-122"/>
                <a:cs typeface="楷体" panose="02010609060101010101" charset="-122"/>
                <a:sym typeface="+mn-ea"/>
              </a:rPr>
              <a:t> </a:t>
            </a:r>
            <a:r>
              <a:rPr sz="2400" b="1">
                <a:solidFill>
                  <a:srgbClr val="FF0000"/>
                </a:solidFill>
                <a:latin typeface="楷体" panose="02010609060101010101" charset="-122"/>
                <a:ea typeface="楷体" panose="02010609060101010101" charset="-122"/>
                <a:cs typeface="楷体" panose="02010609060101010101" charset="-122"/>
                <a:sym typeface="+mn-ea"/>
              </a:rPr>
              <a:t>“良知”就是隐藏在每个人心中的“天理”,往往被私欲遮蔽,需要重新发现、扩充和践行,这样就可以达到圣贤境界。</a:t>
            </a:r>
            <a:endParaRPr lang="zh-CN" altLang="en-US" sz="2400" b="1">
              <a:solidFill>
                <a:srgbClr val="FF0000"/>
              </a:solidFill>
              <a:latin typeface="楷体" panose="02010609060101010101" charset="-122"/>
              <a:ea typeface="楷体" panose="02010609060101010101" charset="-122"/>
              <a:cs typeface="楷体" panose="02010609060101010101" charset="-122"/>
              <a:sym typeface="+mn-ea"/>
            </a:endParaRPr>
          </a:p>
        </p:txBody>
      </p:sp>
      <p:sp>
        <p:nvSpPr>
          <p:cNvPr id="8" name="文本框 7"/>
          <p:cNvSpPr txBox="1"/>
          <p:nvPr/>
        </p:nvSpPr>
        <p:spPr>
          <a:xfrm>
            <a:off x="1868805" y="2465705"/>
            <a:ext cx="2019300" cy="460375"/>
          </a:xfrm>
          <a:prstGeom prst="rect">
            <a:avLst/>
          </a:prstGeom>
          <a:noFill/>
        </p:spPr>
        <p:txBody>
          <a:bodyPr wrap="none" rtlCol="0">
            <a:spAutoFit/>
          </a:bodyPr>
          <a:p>
            <a:pPr algn="l"/>
            <a:r>
              <a:rPr lang="zh-CN" sz="2400" b="1">
                <a:solidFill>
                  <a:schemeClr val="tx1"/>
                </a:solidFill>
                <a:latin typeface="楷体" panose="02010609060101010101" charset="-122"/>
                <a:ea typeface="楷体" panose="02010609060101010101" charset="-122"/>
                <a:cs typeface="楷体" panose="02010609060101010101" charset="-122"/>
                <a:sym typeface="+mn-ea"/>
              </a:rPr>
              <a:t>核心：</a:t>
            </a:r>
            <a:r>
              <a:rPr sz="2400" b="1">
                <a:solidFill>
                  <a:schemeClr val="tx1"/>
                </a:solidFill>
                <a:latin typeface="楷体" panose="02010609060101010101" charset="-122"/>
                <a:ea typeface="楷体" panose="02010609060101010101" charset="-122"/>
                <a:cs typeface="楷体" panose="02010609060101010101" charset="-122"/>
                <a:sym typeface="+mn-ea"/>
              </a:rPr>
              <a:t>致良知</a:t>
            </a:r>
            <a:endParaRPr lang="zh-CN" altLang="en-US" sz="2400" b="1">
              <a:solidFill>
                <a:schemeClr val="tx1"/>
              </a:solidFill>
              <a:latin typeface="楷体" panose="02010609060101010101" charset="-122"/>
              <a:ea typeface="楷体" panose="02010609060101010101" charset="-122"/>
              <a:cs typeface="楷体" panose="02010609060101010101" charset="-122"/>
              <a:sym typeface="+mn-ea"/>
            </a:endParaRPr>
          </a:p>
        </p:txBody>
      </p:sp>
      <p:sp>
        <p:nvSpPr>
          <p:cNvPr id="9" name="文本框 8"/>
          <p:cNvSpPr txBox="1"/>
          <p:nvPr/>
        </p:nvSpPr>
        <p:spPr>
          <a:xfrm>
            <a:off x="891540" y="4567555"/>
            <a:ext cx="11083290" cy="1753235"/>
          </a:xfrm>
          <a:prstGeom prst="rect">
            <a:avLst/>
          </a:prstGeom>
          <a:noFill/>
          <a:ln w="9525">
            <a:noFill/>
          </a:ln>
        </p:spPr>
        <p:txBody>
          <a:bodyPr wrap="square">
            <a:spAutoFit/>
          </a:bodyPr>
          <a:p>
            <a:pPr algn="l" fontAlgn="auto">
              <a:lnSpc>
                <a:spcPct val="150000"/>
              </a:lnSpc>
            </a:pPr>
            <a:r>
              <a:rPr lang="zh-CN" sz="2400" b="1">
                <a:solidFill>
                  <a:schemeClr val="tx1"/>
                </a:solidFill>
                <a:latin typeface="楷体" panose="02010609060101010101" charset="-122"/>
                <a:ea typeface="楷体" panose="02010609060101010101" charset="-122"/>
                <a:cs typeface="楷体" panose="02010609060101010101" charset="-122"/>
              </a:rPr>
              <a:t>①陆王心学强调</a:t>
            </a:r>
            <a:r>
              <a:rPr lang="zh-CN" sz="2400" b="1">
                <a:solidFill>
                  <a:srgbClr val="FF0000"/>
                </a:solidFill>
                <a:latin typeface="楷体" panose="02010609060101010101" charset="-122"/>
                <a:ea typeface="楷体" panose="02010609060101010101" charset="-122"/>
                <a:cs typeface="楷体" panose="02010609060101010101" charset="-122"/>
              </a:rPr>
              <a:t>主观能动性</a:t>
            </a:r>
            <a:r>
              <a:rPr lang="zh-CN" sz="2400" b="1">
                <a:solidFill>
                  <a:schemeClr val="tx1"/>
                </a:solidFill>
                <a:latin typeface="楷体" panose="02010609060101010101" charset="-122"/>
                <a:ea typeface="楷体" panose="02010609060101010101" charset="-122"/>
                <a:cs typeface="楷体" panose="02010609060101010101" charset="-122"/>
              </a:rPr>
              <a:t>，激励人们奋发立志；</a:t>
            </a:r>
            <a:endParaRPr lang="zh-CN" sz="2400" b="1">
              <a:solidFill>
                <a:schemeClr val="tx1"/>
              </a:solidFill>
              <a:latin typeface="楷体" panose="02010609060101010101" charset="-122"/>
              <a:ea typeface="楷体" panose="02010609060101010101" charset="-122"/>
              <a:cs typeface="楷体" panose="02010609060101010101" charset="-122"/>
            </a:endParaRPr>
          </a:p>
          <a:p>
            <a:pPr algn="l" fontAlgn="auto">
              <a:lnSpc>
                <a:spcPct val="150000"/>
              </a:lnSpc>
            </a:pPr>
            <a:r>
              <a:rPr lang="zh-CN" sz="2400" b="1">
                <a:solidFill>
                  <a:schemeClr val="tx1"/>
                </a:solidFill>
                <a:latin typeface="楷体" panose="02010609060101010101" charset="-122"/>
                <a:ea typeface="楷体" panose="02010609060101010101" charset="-122"/>
                <a:cs typeface="楷体" panose="02010609060101010101" charset="-122"/>
              </a:rPr>
              <a:t>②以自己的内心为准则,隐含一定的平等和叛逆色彩。</a:t>
            </a:r>
            <a:endParaRPr lang="zh-CN" sz="2400" b="1">
              <a:solidFill>
                <a:schemeClr val="tx1"/>
              </a:solidFill>
              <a:latin typeface="楷体" panose="02010609060101010101" charset="-122"/>
              <a:ea typeface="楷体" panose="02010609060101010101" charset="-122"/>
              <a:cs typeface="楷体" panose="02010609060101010101" charset="-122"/>
            </a:endParaRPr>
          </a:p>
          <a:p>
            <a:pPr algn="l" fontAlgn="auto">
              <a:lnSpc>
                <a:spcPct val="150000"/>
              </a:lnSpc>
            </a:pPr>
            <a:r>
              <a:rPr lang="zh-CN" sz="2400" b="1">
                <a:solidFill>
                  <a:schemeClr val="tx1"/>
                </a:solidFill>
                <a:latin typeface="楷体" panose="02010609060101010101" charset="-122"/>
                <a:ea typeface="楷体" panose="02010609060101010101" charset="-122"/>
                <a:cs typeface="楷体" panose="02010609060101010101" charset="-122"/>
              </a:rPr>
              <a:t>③有主观唯心主义倾向。</a:t>
            </a:r>
            <a:endParaRPr lang="zh-CN" altLang="en-US" sz="2400" b="1">
              <a:solidFill>
                <a:schemeClr val="tx1"/>
              </a:solidFill>
              <a:latin typeface="楷体" panose="02010609060101010101" charset="-122"/>
              <a:ea typeface="楷体" panose="02010609060101010101" charset="-122"/>
              <a:cs typeface="楷体" panose="02010609060101010101" charset="-122"/>
            </a:endParaRPr>
          </a:p>
        </p:txBody>
      </p:sp>
      <p:sp>
        <p:nvSpPr>
          <p:cNvPr id="11" name="文本框 10"/>
          <p:cNvSpPr txBox="1"/>
          <p:nvPr/>
        </p:nvSpPr>
        <p:spPr>
          <a:xfrm>
            <a:off x="1868805" y="1943100"/>
            <a:ext cx="3703320" cy="460375"/>
          </a:xfrm>
          <a:prstGeom prst="rect">
            <a:avLst/>
          </a:prstGeom>
          <a:noFill/>
        </p:spPr>
        <p:txBody>
          <a:bodyPr wrap="none" rtlCol="0">
            <a:spAutoFit/>
          </a:bodyPr>
          <a:p>
            <a:pPr algn="l"/>
            <a:r>
              <a:rPr lang="zh-CN" sz="2400" b="1">
                <a:solidFill>
                  <a:schemeClr val="tx1"/>
                </a:solidFill>
                <a:latin typeface="楷体" panose="02010609060101010101" charset="-122"/>
                <a:ea typeface="楷体" panose="02010609060101010101" charset="-122"/>
                <a:cs typeface="楷体" panose="02010609060101010101" charset="-122"/>
                <a:sym typeface="+mn-ea"/>
              </a:rPr>
              <a:t>南宋陆九渊</a:t>
            </a:r>
            <a:r>
              <a:rPr lang="en-US" altLang="zh-CN" sz="2400" b="1">
                <a:solidFill>
                  <a:schemeClr val="tx1"/>
                </a:solidFill>
                <a:latin typeface="楷体" panose="02010609060101010101" charset="-122"/>
                <a:ea typeface="楷体" panose="02010609060101010101" charset="-122"/>
                <a:cs typeface="楷体" panose="02010609060101010101" charset="-122"/>
                <a:sym typeface="+mn-ea"/>
              </a:rPr>
              <a:t>,</a:t>
            </a:r>
            <a:r>
              <a:rPr lang="zh-CN" sz="2400" b="1">
                <a:solidFill>
                  <a:schemeClr val="tx1"/>
                </a:solidFill>
                <a:latin typeface="楷体" panose="02010609060101010101" charset="-122"/>
                <a:ea typeface="楷体" panose="02010609060101010101" charset="-122"/>
                <a:cs typeface="楷体" panose="02010609060101010101" charset="-122"/>
                <a:sym typeface="+mn-ea"/>
              </a:rPr>
              <a:t>明中期王阳明</a:t>
            </a:r>
            <a:endParaRPr lang="zh-CN" sz="2400" b="1">
              <a:solidFill>
                <a:schemeClr val="tx1"/>
              </a:solidFill>
              <a:latin typeface="楷体" panose="02010609060101010101" charset="-122"/>
              <a:ea typeface="楷体" panose="02010609060101010101" charset="-122"/>
              <a:cs typeface="楷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9"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0" y="0"/>
            <a:ext cx="4000500" cy="589915"/>
          </a:xfrm>
          <a:prstGeom prst="rect">
            <a:avLst/>
          </a:prstGeom>
        </p:spPr>
      </p:pic>
      <p:sp>
        <p:nvSpPr>
          <p:cNvPr id="31748" name="Text Box 6"/>
          <p:cNvSpPr txBox="1">
            <a:spLocks noChangeArrowheads="1"/>
          </p:cNvSpPr>
          <p:nvPr/>
        </p:nvSpPr>
        <p:spPr bwMode="auto">
          <a:xfrm>
            <a:off x="2821940" y="1037590"/>
            <a:ext cx="6029960" cy="521970"/>
          </a:xfrm>
          <a:prstGeom prst="rect">
            <a:avLst/>
          </a:prstGeom>
          <a:solidFill>
            <a:schemeClr val="bg1">
              <a:lumMod val="85000"/>
            </a:schemeClr>
          </a:solidFill>
          <a:ln w="9525">
            <a:noFill/>
            <a:miter lim="800000"/>
          </a:ln>
        </p:spPr>
        <p:txBody>
          <a:bodyPr wrap="square" anchor="ctr">
            <a:spAutoFit/>
          </a:bodyPr>
          <a:p>
            <a:pPr marR="0" algn="l" defTabSz="914400">
              <a:buClrTx/>
              <a:buSzTx/>
              <a:defRPr/>
            </a:pPr>
            <a:r>
              <a:rPr kumimoji="0" lang="zh-CN" altLang="en-US" sz="2800" kern="1200" cap="none" spc="0" normalizeH="0" baseline="0" noProof="0">
                <a:solidFill>
                  <a:schemeClr val="tx1"/>
                </a:solidFill>
                <a:effectLst/>
                <a:latin typeface="黑体" panose="02010609060101010101" charset="-122"/>
                <a:ea typeface="黑体" panose="02010609060101010101" charset="-122"/>
                <a:cs typeface="+mn-cs"/>
              </a:rPr>
              <a:t>探究：程朱理学与陆王心学的异同点</a:t>
            </a:r>
            <a:endParaRPr kumimoji="0" lang="zh-CN" altLang="en-US" sz="2800" kern="1200" cap="none" spc="0" normalizeH="0" baseline="0" noProof="0">
              <a:solidFill>
                <a:schemeClr val="tx1"/>
              </a:solidFill>
              <a:effectLst/>
              <a:latin typeface="黑体" panose="02010609060101010101" charset="-122"/>
              <a:ea typeface="黑体" panose="02010609060101010101" charset="-122"/>
              <a:cs typeface="+mn-cs"/>
            </a:endParaRPr>
          </a:p>
        </p:txBody>
      </p:sp>
      <p:graphicFrame>
        <p:nvGraphicFramePr>
          <p:cNvPr id="10" name="表格 9"/>
          <p:cNvGraphicFramePr/>
          <p:nvPr>
            <p:custDataLst>
              <p:tags r:id="rId2"/>
            </p:custDataLst>
          </p:nvPr>
        </p:nvGraphicFramePr>
        <p:xfrm>
          <a:off x="821055" y="2007235"/>
          <a:ext cx="11035030" cy="4607560"/>
        </p:xfrm>
        <a:graphic>
          <a:graphicData uri="http://schemas.openxmlformats.org/drawingml/2006/table">
            <a:tbl>
              <a:tblPr firstRow="1" bandRow="1">
                <a:tableStyleId>{5C22544A-7EE6-4342-B048-85BDC9FD1C3A}</a:tableStyleId>
              </a:tblPr>
              <a:tblGrid>
                <a:gridCol w="1209675"/>
                <a:gridCol w="2105025"/>
                <a:gridCol w="3853815"/>
                <a:gridCol w="3866515"/>
              </a:tblGrid>
              <a:tr h="640080">
                <a:tc>
                  <a:txBody>
                    <a:bodyPr/>
                    <a:p>
                      <a:pPr algn="ctr">
                        <a:buNone/>
                      </a:pPr>
                      <a:r>
                        <a:rPr lang="zh-CN" altLang="en-US" sz="2800"/>
                        <a:t>异同</a:t>
                      </a:r>
                      <a:endParaRPr lang="zh-CN" altLang="en-US" sz="2800"/>
                    </a:p>
                  </a:txBody>
                  <a:tcPr/>
                </a:tc>
                <a:tc>
                  <a:txBody>
                    <a:bodyPr/>
                    <a:p>
                      <a:pPr algn="ctr">
                        <a:buNone/>
                      </a:pPr>
                      <a:endParaRPr lang="zh-CN" altLang="en-US" sz="2800"/>
                    </a:p>
                  </a:txBody>
                  <a:tcPr/>
                </a:tc>
                <a:tc>
                  <a:txBody>
                    <a:bodyPr/>
                    <a:p>
                      <a:pPr algn="ctr">
                        <a:buNone/>
                      </a:pPr>
                      <a:r>
                        <a:rPr lang="zh-CN" altLang="en-US" sz="2800">
                          <a:sym typeface="+mn-ea"/>
                        </a:rPr>
                        <a:t>程朱理学</a:t>
                      </a:r>
                      <a:endParaRPr lang="zh-CN" altLang="en-US" sz="2800"/>
                    </a:p>
                  </a:txBody>
                  <a:tcPr/>
                </a:tc>
                <a:tc>
                  <a:txBody>
                    <a:bodyPr/>
                    <a:p>
                      <a:pPr algn="ctr">
                        <a:buNone/>
                      </a:pPr>
                      <a:r>
                        <a:rPr lang="zh-CN" altLang="en-US" sz="2800"/>
                        <a:t>陆王心学</a:t>
                      </a:r>
                      <a:endParaRPr lang="zh-CN" altLang="en-US" sz="2800"/>
                    </a:p>
                  </a:txBody>
                  <a:tcPr/>
                </a:tc>
              </a:tr>
              <a:tr h="946785">
                <a:tc>
                  <a:txBody>
                    <a:bodyPr/>
                    <a:p>
                      <a:pPr algn="ctr">
                        <a:buNone/>
                      </a:pPr>
                      <a:r>
                        <a:rPr lang="zh-CN" altLang="en-US" sz="2800"/>
                        <a:t>同</a:t>
                      </a:r>
                      <a:endParaRPr lang="zh-CN" altLang="en-US" sz="2800"/>
                    </a:p>
                  </a:txBody>
                  <a:tcPr/>
                </a:tc>
                <a:tc>
                  <a:txBody>
                    <a:bodyPr/>
                    <a:p>
                      <a:pPr algn="ctr">
                        <a:buNone/>
                      </a:pPr>
                      <a:r>
                        <a:rPr lang="zh-CN" altLang="en-US" sz="2800"/>
                        <a:t>宇宙观</a:t>
                      </a:r>
                      <a:endParaRPr lang="zh-CN" altLang="en-US" sz="2800"/>
                    </a:p>
                  </a:txBody>
                  <a:tcPr/>
                </a:tc>
                <a:tc gridSpan="2">
                  <a:txBody>
                    <a:bodyPr/>
                    <a:p>
                      <a:pPr algn="ctr" fontAlgn="auto">
                        <a:lnSpc>
                          <a:spcPct val="150000"/>
                        </a:lnSpc>
                        <a:buNone/>
                      </a:pPr>
                      <a:r>
                        <a:rPr lang="zh-CN" altLang="en-US" sz="2800"/>
                        <a:t>理是世界本原，</a:t>
                      </a:r>
                      <a:r>
                        <a:rPr lang="zh-CN" altLang="en-US" sz="2800">
                          <a:sym typeface="+mn-ea"/>
                        </a:rPr>
                        <a:t>都是儒学新的表现</a:t>
                      </a:r>
                      <a:endParaRPr lang="zh-CN" altLang="en-US" sz="2800">
                        <a:sym typeface="+mn-ea"/>
                      </a:endParaRPr>
                    </a:p>
                  </a:txBody>
                  <a:tcPr/>
                </a:tc>
                <a:tc hMerge="1">
                  <a:tcPr/>
                </a:tc>
              </a:tr>
              <a:tr h="793750">
                <a:tc rowSpan="3">
                  <a:txBody>
                    <a:bodyPr/>
                    <a:p>
                      <a:pPr algn="ctr">
                        <a:buNone/>
                      </a:pPr>
                      <a:r>
                        <a:rPr lang="zh-CN" altLang="en-US" sz="2800"/>
                        <a:t>异</a:t>
                      </a:r>
                      <a:endParaRPr lang="zh-CN" altLang="en-US" sz="2800"/>
                    </a:p>
                  </a:txBody>
                  <a:tcPr/>
                </a:tc>
                <a:tc>
                  <a:txBody>
                    <a:bodyPr/>
                    <a:p>
                      <a:pPr algn="ctr">
                        <a:buNone/>
                      </a:pPr>
                      <a:r>
                        <a:rPr lang="zh-CN" altLang="en-US" sz="2800"/>
                        <a:t>理的认识</a:t>
                      </a:r>
                      <a:endParaRPr lang="zh-CN" altLang="en-US" sz="2800"/>
                    </a:p>
                  </a:txBody>
                  <a:tcPr/>
                </a:tc>
                <a:tc>
                  <a:txBody>
                    <a:bodyPr/>
                    <a:p>
                      <a:pPr algn="ctr">
                        <a:buNone/>
                      </a:pPr>
                      <a:r>
                        <a:rPr lang="zh-CN" altLang="en-US" sz="2800"/>
                        <a:t>外在，独立于人存在的</a:t>
                      </a:r>
                      <a:endParaRPr lang="zh-CN" altLang="en-US" sz="2800"/>
                    </a:p>
                  </a:txBody>
                  <a:tcPr/>
                </a:tc>
                <a:tc>
                  <a:txBody>
                    <a:bodyPr/>
                    <a:p>
                      <a:pPr algn="ctr">
                        <a:buNone/>
                      </a:pPr>
                      <a:r>
                        <a:rPr lang="zh-CN" altLang="en-US" sz="2800"/>
                        <a:t>理是内在的心</a:t>
                      </a:r>
                      <a:endParaRPr lang="zh-CN" altLang="en-US" sz="2800"/>
                    </a:p>
                  </a:txBody>
                  <a:tcPr/>
                </a:tc>
              </a:tr>
              <a:tr h="633730">
                <a:tc vMerge="1">
                  <a:tcPr/>
                </a:tc>
                <a:tc>
                  <a:txBody>
                    <a:bodyPr/>
                    <a:p>
                      <a:pPr algn="ctr">
                        <a:buNone/>
                      </a:pPr>
                      <a:r>
                        <a:rPr lang="zh-CN" altLang="en-US" sz="2800"/>
                        <a:t>实现</a:t>
                      </a:r>
                      <a:r>
                        <a:rPr lang="en-US" altLang="zh-CN" sz="2800"/>
                        <a:t>“</a:t>
                      </a:r>
                      <a:r>
                        <a:rPr lang="zh-CN" altLang="en-US" sz="2800"/>
                        <a:t>理</a:t>
                      </a:r>
                      <a:r>
                        <a:rPr lang="en-US" altLang="zh-CN" sz="2800"/>
                        <a:t>”</a:t>
                      </a:r>
                      <a:endParaRPr lang="en-US" altLang="zh-CN" sz="2800"/>
                    </a:p>
                  </a:txBody>
                  <a:tcPr/>
                </a:tc>
                <a:tc>
                  <a:txBody>
                    <a:bodyPr/>
                    <a:p>
                      <a:pPr algn="ctr">
                        <a:buNone/>
                      </a:pPr>
                      <a:r>
                        <a:rPr lang="zh-CN" altLang="en-US" sz="2800"/>
                        <a:t>格物致知</a:t>
                      </a:r>
                      <a:endParaRPr lang="zh-CN" altLang="en-US" sz="2800"/>
                    </a:p>
                  </a:txBody>
                  <a:tcPr/>
                </a:tc>
                <a:tc>
                  <a:txBody>
                    <a:bodyPr/>
                    <a:p>
                      <a:pPr algn="ctr">
                        <a:buNone/>
                      </a:pPr>
                      <a:r>
                        <a:rPr lang="zh-CN" altLang="en-US" sz="2800"/>
                        <a:t>内心反省</a:t>
                      </a:r>
                      <a:endParaRPr lang="zh-CN" altLang="en-US" sz="2800"/>
                    </a:p>
                  </a:txBody>
                  <a:tcPr/>
                </a:tc>
              </a:tr>
              <a:tr h="863600">
                <a:tc vMerge="1">
                  <a:tcPr/>
                </a:tc>
                <a:tc>
                  <a:txBody>
                    <a:bodyPr/>
                    <a:p>
                      <a:pPr algn="ctr">
                        <a:buNone/>
                      </a:pPr>
                      <a:r>
                        <a:rPr lang="zh-CN" altLang="en-US" sz="2800"/>
                        <a:t>哲学范畴</a:t>
                      </a:r>
                      <a:endParaRPr lang="zh-CN" altLang="en-US" sz="2800"/>
                    </a:p>
                  </a:txBody>
                  <a:tcPr/>
                </a:tc>
                <a:tc>
                  <a:txBody>
                    <a:bodyPr/>
                    <a:p>
                      <a:pPr algn="ctr">
                        <a:buNone/>
                      </a:pPr>
                      <a:r>
                        <a:rPr lang="zh-CN" altLang="en-US" sz="2800"/>
                        <a:t>客观唯心主义</a:t>
                      </a:r>
                      <a:endParaRPr lang="zh-CN" altLang="en-US" sz="2800"/>
                    </a:p>
                  </a:txBody>
                  <a:tcPr/>
                </a:tc>
                <a:tc>
                  <a:txBody>
                    <a:bodyPr/>
                    <a:p>
                      <a:pPr algn="ctr">
                        <a:buNone/>
                      </a:pPr>
                      <a:r>
                        <a:rPr lang="zh-CN" altLang="en-US" sz="2800"/>
                        <a:t>主观唯心主义</a:t>
                      </a:r>
                      <a:endParaRPr lang="zh-CN" altLang="en-US" sz="280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ppt_x"/>
                                          </p:val>
                                        </p:tav>
                                        <p:tav tm="100000">
                                          <p:val>
                                            <p:strVal val="#ppt_x"/>
                                          </p:val>
                                        </p:tav>
                                      </p:tavLst>
                                    </p:anim>
                                    <p:anim calcmode="lin" valueType="num">
                                      <p:cBhvr additive="base">
                                        <p:cTn id="8"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heckerboard(across)">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0" y="0"/>
            <a:ext cx="4632325" cy="542925"/>
          </a:xfrm>
          <a:prstGeom prst="rect">
            <a:avLst/>
          </a:prstGeom>
        </p:spPr>
      </p:pic>
      <p:sp>
        <p:nvSpPr>
          <p:cNvPr id="8" name="文本框 7"/>
          <p:cNvSpPr txBox="1"/>
          <p:nvPr/>
        </p:nvSpPr>
        <p:spPr>
          <a:xfrm>
            <a:off x="353060" y="802005"/>
            <a:ext cx="11409045" cy="1753235"/>
          </a:xfrm>
          <a:prstGeom prst="rect">
            <a:avLst/>
          </a:prstGeom>
          <a:noFill/>
        </p:spPr>
        <p:txBody>
          <a:bodyPr wrap="square" rtlCol="0" anchor="t">
            <a:spAutoFit/>
          </a:bodyPr>
          <a:p>
            <a:pPr fontAlgn="auto">
              <a:lnSpc>
                <a:spcPct val="150000"/>
              </a:lnSpc>
              <a:defRPr/>
            </a:pPr>
            <a:r>
              <a:rPr sz="2400" b="1">
                <a:solidFill>
                  <a:schemeClr val="tx1"/>
                </a:solidFill>
                <a:effectLst/>
                <a:latin typeface="楷体" panose="02010609060101010101" charset="-122"/>
                <a:ea typeface="楷体" panose="02010609060101010101" charset="-122"/>
                <a:cs typeface="楷体" panose="02010609060101010101" charset="-122"/>
                <a:sym typeface="+mn-ea"/>
              </a:rPr>
              <a:t>材料一： 阳为道学，阴为富贵。被服儒雅，行若狗彘。  ——《焚书·何心隐论》</a:t>
            </a:r>
            <a:endParaRPr sz="2400" b="1">
              <a:solidFill>
                <a:schemeClr val="tx1"/>
              </a:solidFill>
              <a:effectLst/>
              <a:latin typeface="楷体" panose="02010609060101010101" charset="-122"/>
              <a:ea typeface="楷体" panose="02010609060101010101" charset="-122"/>
              <a:cs typeface="楷体" panose="02010609060101010101" charset="-122"/>
              <a:sym typeface="+mn-ea"/>
            </a:endParaRPr>
          </a:p>
          <a:p>
            <a:pPr fontAlgn="auto">
              <a:lnSpc>
                <a:spcPct val="150000"/>
              </a:lnSpc>
              <a:defRPr/>
            </a:pPr>
            <a:r>
              <a:rPr sz="2400" b="1">
                <a:solidFill>
                  <a:schemeClr val="tx1"/>
                </a:solidFill>
                <a:effectLst/>
                <a:latin typeface="楷体" panose="02010609060101010101" charset="-122"/>
                <a:ea typeface="楷体" panose="02010609060101010101" charset="-122"/>
                <a:cs typeface="楷体" panose="02010609060101010101" charset="-122"/>
                <a:sym typeface="+mn-ea"/>
              </a:rPr>
              <a:t>材料二：</a:t>
            </a:r>
            <a:r>
              <a:rPr sz="2400" b="1">
                <a:solidFill>
                  <a:schemeClr val="tx1"/>
                </a:solidFill>
                <a:effectLst/>
                <a:latin typeface="楷体" panose="02010609060101010101" charset="-122"/>
                <a:ea typeface="楷体" panose="02010609060101010101" charset="-122"/>
                <a:cs typeface="楷体" panose="02010609060101010101" charset="-122"/>
                <a:sym typeface="+mn-ea"/>
              </a:rPr>
              <a:t> “有好女子便立家，何必男儿？”并赞扬卓文君私奔再嫁司马相如“正获身，非失身”，“当大喜，何耻为？”</a:t>
            </a:r>
            <a:endParaRPr sz="2400" b="1">
              <a:solidFill>
                <a:schemeClr val="tx1"/>
              </a:solidFill>
              <a:effectLst/>
              <a:latin typeface="楷体" panose="02010609060101010101" charset="-122"/>
              <a:ea typeface="楷体" panose="02010609060101010101" charset="-122"/>
              <a:cs typeface="楷体" panose="02010609060101010101" charset="-122"/>
              <a:sym typeface="+mn-ea"/>
            </a:endParaRPr>
          </a:p>
        </p:txBody>
      </p:sp>
      <p:sp>
        <p:nvSpPr>
          <p:cNvPr id="12" name="文本框 11"/>
          <p:cNvSpPr txBox="1"/>
          <p:nvPr/>
        </p:nvSpPr>
        <p:spPr>
          <a:xfrm>
            <a:off x="429260" y="2615565"/>
            <a:ext cx="11332845" cy="460375"/>
          </a:xfrm>
          <a:prstGeom prst="rect">
            <a:avLst/>
          </a:prstGeom>
          <a:noFill/>
        </p:spPr>
        <p:txBody>
          <a:bodyPr wrap="square" rtlCol="0">
            <a:spAutoFit/>
          </a:bodyPr>
          <a:p>
            <a:pPr algn="l"/>
            <a:r>
              <a:rPr lang="zh-CN" sz="2400" b="1">
                <a:solidFill>
                  <a:srgbClr val="FF0000"/>
                </a:solidFill>
                <a:effectLst>
                  <a:outerShdw blurRad="38100" dist="25400" dir="5400000" algn="ctr" rotWithShape="0">
                    <a:srgbClr val="6E747A">
                      <a:alpha val="43000"/>
                    </a:srgbClr>
                  </a:outerShdw>
                </a:effectLst>
                <a:latin typeface="楷体" panose="02010609060101010101" charset="-122"/>
                <a:ea typeface="楷体" panose="02010609060101010101" charset="-122"/>
                <a:sym typeface="+mn-ea"/>
              </a:rPr>
              <a:t>阅读材料结合教材概括出李贽的思想主张和影响。</a:t>
            </a:r>
            <a:endParaRPr lang="zh-CN" altLang="en-US" sz="2400" b="1">
              <a:solidFill>
                <a:srgbClr val="FF0000"/>
              </a:solidFill>
              <a:effectLst>
                <a:outerShdw blurRad="38100" dist="25400" dir="5400000" algn="ctr" rotWithShape="0">
                  <a:srgbClr val="6E747A">
                    <a:alpha val="43000"/>
                  </a:srgbClr>
                </a:outerShdw>
              </a:effectLst>
              <a:latin typeface="楷体" panose="02010609060101010101" charset="-122"/>
              <a:ea typeface="楷体" panose="02010609060101010101" charset="-122"/>
            </a:endParaRPr>
          </a:p>
        </p:txBody>
      </p:sp>
      <p:sp>
        <p:nvSpPr>
          <p:cNvPr id="15" name="文本框 14"/>
          <p:cNvSpPr txBox="1"/>
          <p:nvPr/>
        </p:nvSpPr>
        <p:spPr>
          <a:xfrm>
            <a:off x="397510" y="3075940"/>
            <a:ext cx="11093450" cy="2861310"/>
          </a:xfrm>
          <a:prstGeom prst="rect">
            <a:avLst/>
          </a:prstGeom>
          <a:noFill/>
          <a:ln w="12700" cmpd="sng">
            <a:noFill/>
            <a:prstDash val="sysDot"/>
          </a:ln>
        </p:spPr>
        <p:txBody>
          <a:bodyPr wrap="square">
            <a:spAutoFit/>
          </a:bodyPr>
          <a:p>
            <a:pPr fontAlgn="auto">
              <a:lnSpc>
                <a:spcPct val="150000"/>
              </a:lnSpc>
              <a:spcBef>
                <a:spcPts val="0"/>
              </a:spcBef>
            </a:pPr>
            <a:r>
              <a:rPr sz="2400" b="1">
                <a:effectLst/>
                <a:latin typeface="楷体" panose="02010609060101010101" charset="-122"/>
                <a:ea typeface="楷体" panose="02010609060101010101" charset="-122"/>
                <a:cs typeface="楷体" panose="02010609060101010101" charset="-122"/>
                <a:sym typeface="+mn-ea"/>
              </a:rPr>
              <a:t>材料</a:t>
            </a:r>
            <a:r>
              <a:rPr lang="zh-CN" sz="2400" b="1">
                <a:effectLst/>
                <a:latin typeface="楷体" panose="02010609060101010101" charset="-122"/>
                <a:ea typeface="楷体" panose="02010609060101010101" charset="-122"/>
                <a:cs typeface="楷体" panose="02010609060101010101" charset="-122"/>
                <a:sym typeface="+mn-ea"/>
              </a:rPr>
              <a:t>三</a:t>
            </a:r>
            <a:r>
              <a:rPr lang="zh-CN" altLang="en-US" sz="2400" b="1">
                <a:latin typeface="楷体" panose="02010609060101010101" charset="-122"/>
                <a:ea typeface="楷体" panose="02010609060101010101" charset="-122"/>
                <a:cs typeface="楷体" panose="02010609060101010101" charset="-122"/>
                <a:sym typeface="Arial" panose="020B0604020202020204" pitchFamily="34" charset="0"/>
              </a:rPr>
              <a:t> 古者天下为主，君为客</a:t>
            </a:r>
            <a:r>
              <a:rPr lang="en-US" altLang="zh-CN" sz="2400" b="1">
                <a:latin typeface="楷体" panose="02010609060101010101" charset="-122"/>
                <a:ea typeface="楷体" panose="02010609060101010101" charset="-122"/>
                <a:cs typeface="楷体" panose="02010609060101010101" charset="-122"/>
                <a:sym typeface="Arial" panose="020B0604020202020204" pitchFamily="34" charset="0"/>
              </a:rPr>
              <a:t>……</a:t>
            </a:r>
            <a:r>
              <a:rPr lang="zh-CN" altLang="zh-CN" sz="2400" b="1">
                <a:effectLst/>
                <a:latin typeface="楷体" panose="02010609060101010101" charset="-122"/>
                <a:ea typeface="楷体" panose="02010609060101010101" charset="-122"/>
                <a:cs typeface="楷体" panose="02010609060101010101" charset="-122"/>
              </a:rPr>
              <a:t>今也以君为主，天下为客……</a:t>
            </a:r>
            <a:r>
              <a:rPr lang="zh-CN" altLang="en-US" sz="2400" b="1" i="0">
                <a:solidFill>
                  <a:srgbClr val="FF0000"/>
                </a:solidFill>
                <a:effectLst/>
                <a:latin typeface="楷体" panose="02010609060101010101" charset="-122"/>
                <a:ea typeface="楷体" panose="02010609060101010101" charset="-122"/>
                <a:cs typeface="楷体" panose="02010609060101010101" charset="-122"/>
              </a:rPr>
              <a:t>为天下之大害者，君而已矣</a:t>
            </a:r>
            <a:r>
              <a:rPr lang="zh-CN" altLang="en-US" sz="2400" b="1" i="0">
                <a:effectLst/>
                <a:latin typeface="楷体" panose="02010609060101010101" charset="-122"/>
                <a:ea typeface="楷体" panose="02010609060101010101" charset="-122"/>
                <a:cs typeface="楷体" panose="02010609060101010101" charset="-122"/>
              </a:rPr>
              <a:t>。</a:t>
            </a:r>
            <a:r>
              <a:rPr lang="zh-CN" altLang="en-US" sz="2400" b="1" i="0">
                <a:effectLst/>
                <a:latin typeface="微软雅黑" panose="020B0503020204020204" charset="-122"/>
                <a:ea typeface="微软雅黑" panose="020B0503020204020204" charset="-122"/>
                <a:cs typeface="楷体" panose="02010609060101010101" charset="-122"/>
              </a:rPr>
              <a:t>……</a:t>
            </a:r>
            <a:r>
              <a:rPr lang="zh-CN" altLang="en-US" sz="2400" b="1">
                <a:latin typeface="楷体" panose="02010609060101010101" charset="-122"/>
                <a:ea typeface="楷体" panose="02010609060101010101" charset="-122"/>
                <a:cs typeface="楷体" panose="02010609060101010101" charset="-122"/>
                <a:sym typeface="汉仪铁山隶书繁" panose="00020600040101010101" charset="-122"/>
              </a:rPr>
              <a:t>世儒不察，以工商为末，妄议抑之。夫</a:t>
            </a:r>
            <a:r>
              <a:rPr lang="zh-CN" altLang="en-US" sz="2400" b="1">
                <a:solidFill>
                  <a:srgbClr val="FF0000"/>
                </a:solidFill>
                <a:latin typeface="楷体" panose="02010609060101010101" charset="-122"/>
                <a:ea typeface="楷体" panose="02010609060101010101" charset="-122"/>
                <a:cs typeface="楷体" panose="02010609060101010101" charset="-122"/>
                <a:sym typeface="汉仪铁山隶书繁" panose="00020600040101010101" charset="-122"/>
              </a:rPr>
              <a:t>工</a:t>
            </a:r>
            <a:r>
              <a:rPr lang="zh-CN" altLang="en-US" sz="2400" b="1">
                <a:latin typeface="楷体" panose="02010609060101010101" charset="-122"/>
                <a:ea typeface="楷体" panose="02010609060101010101" charset="-122"/>
                <a:cs typeface="楷体" panose="02010609060101010101" charset="-122"/>
                <a:sym typeface="汉仪铁山隶书繁" panose="00020600040101010101" charset="-122"/>
              </a:rPr>
              <a:t>固圣王之所欲来，</a:t>
            </a:r>
            <a:r>
              <a:rPr lang="zh-CN" altLang="en-US" sz="2400" b="1">
                <a:solidFill>
                  <a:srgbClr val="FF0000"/>
                </a:solidFill>
                <a:latin typeface="楷体" panose="02010609060101010101" charset="-122"/>
                <a:ea typeface="楷体" panose="02010609060101010101" charset="-122"/>
                <a:cs typeface="楷体" panose="02010609060101010101" charset="-122"/>
                <a:sym typeface="汉仪铁山隶书繁" panose="00020600040101010101" charset="-122"/>
              </a:rPr>
              <a:t>商</a:t>
            </a:r>
            <a:r>
              <a:rPr lang="zh-CN" altLang="en-US" sz="2400" b="1">
                <a:latin typeface="楷体" panose="02010609060101010101" charset="-122"/>
                <a:ea typeface="楷体" panose="02010609060101010101" charset="-122"/>
                <a:cs typeface="楷体" panose="02010609060101010101" charset="-122"/>
                <a:sym typeface="汉仪铁山隶书繁" panose="00020600040101010101" charset="-122"/>
              </a:rPr>
              <a:t>又使其愿出于途者，盖</a:t>
            </a:r>
            <a:r>
              <a:rPr lang="zh-CN" altLang="en-US" sz="2400" b="1">
                <a:solidFill>
                  <a:srgbClr val="FF0000"/>
                </a:solidFill>
                <a:latin typeface="楷体" panose="02010609060101010101" charset="-122"/>
                <a:ea typeface="楷体" panose="02010609060101010101" charset="-122"/>
                <a:cs typeface="楷体" panose="02010609060101010101" charset="-122"/>
                <a:sym typeface="汉仪铁山隶书繁" panose="00020600040101010101" charset="-122"/>
              </a:rPr>
              <a:t>皆本</a:t>
            </a:r>
            <a:r>
              <a:rPr lang="zh-CN" altLang="en-US" sz="2400" b="1">
                <a:latin typeface="楷体" panose="02010609060101010101" charset="-122"/>
                <a:ea typeface="楷体" panose="02010609060101010101" charset="-122"/>
                <a:cs typeface="楷体" panose="02010609060101010101" charset="-122"/>
                <a:sym typeface="汉仪铁山隶书繁" panose="00020600040101010101" charset="-122"/>
              </a:rPr>
              <a:t>也。</a:t>
            </a:r>
            <a:r>
              <a:rPr lang="en-US" altLang="zh-CN" sz="2400" b="1">
                <a:latin typeface="楷体" panose="02010609060101010101" charset="-122"/>
                <a:ea typeface="楷体" panose="02010609060101010101" charset="-122"/>
                <a:cs typeface="楷体" panose="02010609060101010101" charset="-122"/>
                <a:sym typeface="汉仪铁山隶书繁" panose="00020600040101010101" charset="-122"/>
              </a:rPr>
              <a:t>                        </a:t>
            </a:r>
            <a:r>
              <a:rPr lang="en-US" altLang="zh-CN" sz="2400" b="1">
                <a:latin typeface="楷体" panose="02010609060101010101" charset="-122"/>
                <a:ea typeface="楷体" panose="02010609060101010101" charset="-122"/>
                <a:cs typeface="楷体" panose="02010609060101010101" charset="-122"/>
                <a:sym typeface="Arial" panose="020B0604020202020204" pitchFamily="34" charset="0"/>
              </a:rPr>
              <a:t>——《</a:t>
            </a:r>
            <a:r>
              <a:rPr lang="zh-CN" altLang="en-US" sz="2400" b="1">
                <a:latin typeface="楷体" panose="02010609060101010101" charset="-122"/>
                <a:ea typeface="楷体" panose="02010609060101010101" charset="-122"/>
                <a:cs typeface="楷体" panose="02010609060101010101" charset="-122"/>
                <a:sym typeface="Arial" panose="020B0604020202020204" pitchFamily="34" charset="0"/>
              </a:rPr>
              <a:t>明夷待访录</a:t>
            </a:r>
            <a:r>
              <a:rPr lang="en-US" altLang="zh-CN" sz="2400" b="1">
                <a:latin typeface="楷体" panose="02010609060101010101" charset="-122"/>
                <a:ea typeface="楷体" panose="02010609060101010101" charset="-122"/>
                <a:cs typeface="楷体" panose="02010609060101010101" charset="-122"/>
                <a:sym typeface="Arial" panose="020B0604020202020204" pitchFamily="34" charset="0"/>
              </a:rPr>
              <a:t>》</a:t>
            </a:r>
            <a:endParaRPr lang="en-US" altLang="zh-CN" sz="2400" b="1">
              <a:latin typeface="楷体" panose="02010609060101010101" charset="-122"/>
              <a:ea typeface="楷体" panose="02010609060101010101" charset="-122"/>
              <a:cs typeface="楷体" panose="02010609060101010101" charset="-122"/>
              <a:sym typeface="Arial" panose="020B0604020202020204" pitchFamily="34" charset="0"/>
            </a:endParaRPr>
          </a:p>
          <a:p>
            <a:pPr fontAlgn="auto">
              <a:lnSpc>
                <a:spcPct val="150000"/>
              </a:lnSpc>
              <a:spcBef>
                <a:spcPts val="0"/>
              </a:spcBef>
            </a:pPr>
            <a:r>
              <a:rPr sz="2400" b="1">
                <a:solidFill>
                  <a:schemeClr val="tx1"/>
                </a:solidFill>
                <a:effectLst/>
                <a:latin typeface="楷体" panose="02010609060101010101" charset="-122"/>
                <a:ea typeface="楷体" panose="02010609060101010101" charset="-122"/>
                <a:cs typeface="楷体" panose="02010609060101010101" charset="-122"/>
                <a:sym typeface="+mn-ea"/>
              </a:rPr>
              <a:t>材料</a:t>
            </a:r>
            <a:r>
              <a:rPr lang="zh-CN" sz="2400" b="1">
                <a:effectLst/>
                <a:latin typeface="楷体" panose="02010609060101010101" charset="-122"/>
                <a:ea typeface="楷体" panose="02010609060101010101" charset="-122"/>
                <a:cs typeface="楷体" panose="02010609060101010101" charset="-122"/>
                <a:sym typeface="+mn-ea"/>
              </a:rPr>
              <a:t>四</a:t>
            </a:r>
            <a:r>
              <a:rPr lang="en-US" altLang="zh-CN" sz="2400" b="1">
                <a:effectLst/>
                <a:latin typeface="楷体" panose="02010609060101010101" charset="-122"/>
                <a:ea typeface="楷体" panose="02010609060101010101" charset="-122"/>
                <a:cs typeface="楷体" panose="02010609060101010101" charset="-122"/>
                <a:sym typeface="+mn-ea"/>
              </a:rPr>
              <a:t> </a:t>
            </a:r>
            <a:r>
              <a:rPr lang="en-US" altLang="zh-CN" sz="2400" b="1">
                <a:solidFill>
                  <a:schemeClr val="tx1"/>
                </a:solidFill>
                <a:effectLst/>
                <a:latin typeface="楷体" panose="02010609060101010101" charset="-122"/>
                <a:ea typeface="楷体" panose="02010609060101010101" charset="-122"/>
                <a:cs typeface="楷体" panose="02010609060101010101" charset="-122"/>
                <a:sym typeface="+mn-ea"/>
              </a:rPr>
              <a:t> </a:t>
            </a:r>
            <a:r>
              <a:rPr lang="zh-CN" altLang="en-US" sz="2400" b="1">
                <a:solidFill>
                  <a:schemeClr val="tx1"/>
                </a:solidFill>
                <a:effectLst/>
                <a:latin typeface="楷体" panose="02010609060101010101" charset="-122"/>
                <a:ea typeface="楷体" panose="02010609060101010101" charset="-122"/>
                <a:cs typeface="楷体" panose="02010609060101010101" charset="-122"/>
                <a:sym typeface="宋体" panose="02010600030101010101" pitchFamily="2" charset="-122"/>
              </a:rPr>
              <a:t>“易姓改号，谓之亡国；人将相食，谓之亡天下”。……保国者，其君其臣，肉食者谋之；</a:t>
            </a:r>
            <a:r>
              <a:rPr lang="zh-CN" altLang="en-US" sz="2400" b="1">
                <a:solidFill>
                  <a:srgbClr val="FF0000"/>
                </a:solidFill>
                <a:effectLst/>
                <a:latin typeface="楷体" panose="02010609060101010101" charset="-122"/>
                <a:ea typeface="楷体" panose="02010609060101010101" charset="-122"/>
                <a:cs typeface="楷体" panose="02010609060101010101" charset="-122"/>
                <a:sym typeface="宋体" panose="02010600030101010101" pitchFamily="2" charset="-122"/>
              </a:rPr>
              <a:t>保天下者，匹夫之贱，与有责焉!</a:t>
            </a:r>
            <a:r>
              <a:rPr lang="zh-CN" altLang="en-US" sz="2400" b="1">
                <a:solidFill>
                  <a:schemeClr val="tx1"/>
                </a:solidFill>
                <a:effectLst/>
                <a:latin typeface="楷体" panose="02010609060101010101" charset="-122"/>
                <a:ea typeface="楷体" panose="02010609060101010101" charset="-122"/>
                <a:cs typeface="楷体" panose="02010609060101010101" charset="-122"/>
                <a:sym typeface="宋体" panose="02010600030101010101" pitchFamily="2" charset="-122"/>
              </a:rPr>
              <a:t> </a:t>
            </a:r>
            <a:endParaRPr lang="zh-CN" altLang="en-US" sz="2400" b="1">
              <a:solidFill>
                <a:schemeClr val="tx1"/>
              </a:solidFill>
              <a:effectLst/>
              <a:latin typeface="楷体" panose="02010609060101010101" charset="-122"/>
              <a:ea typeface="楷体" panose="02010609060101010101" charset="-122"/>
              <a:cs typeface="楷体" panose="02010609060101010101"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0" y="0"/>
            <a:ext cx="4632325" cy="542925"/>
          </a:xfrm>
          <a:prstGeom prst="rect">
            <a:avLst/>
          </a:prstGeom>
        </p:spPr>
      </p:pic>
      <p:sp>
        <p:nvSpPr>
          <p:cNvPr id="6" name="文本框 5"/>
          <p:cNvSpPr txBox="1"/>
          <p:nvPr/>
        </p:nvSpPr>
        <p:spPr>
          <a:xfrm>
            <a:off x="200660" y="686435"/>
            <a:ext cx="1905635" cy="521970"/>
          </a:xfrm>
          <a:prstGeom prst="rect">
            <a:avLst/>
          </a:prstGeom>
          <a:noFill/>
        </p:spPr>
        <p:txBody>
          <a:bodyPr wrap="square" rtlCol="0" anchor="t">
            <a:spAutoFit/>
          </a:bodyPr>
          <a:p>
            <a:r>
              <a:rPr lang="en-US" altLang="zh-CN" sz="2800" b="1" smtClean="0">
                <a:latin typeface="楷体" panose="02010609060101010101" charset="-122"/>
                <a:ea typeface="楷体" panose="02010609060101010101" charset="-122"/>
                <a:sym typeface="+mn-ea"/>
              </a:rPr>
              <a:t>2</a:t>
            </a:r>
            <a:r>
              <a:rPr lang="zh-CN" altLang="en-US" sz="2800" b="1" smtClean="0">
                <a:latin typeface="楷体" panose="02010609060101010101" charset="-122"/>
                <a:ea typeface="楷体" panose="02010609060101010101" charset="-122"/>
                <a:sym typeface="+mn-ea"/>
              </a:rPr>
              <a:t>、明中期</a:t>
            </a:r>
            <a:endParaRPr lang="zh-CN" altLang="en-US" sz="2800"/>
          </a:p>
        </p:txBody>
      </p:sp>
      <p:sp>
        <p:nvSpPr>
          <p:cNvPr id="7" name="文本框 6"/>
          <p:cNvSpPr txBox="1"/>
          <p:nvPr/>
        </p:nvSpPr>
        <p:spPr>
          <a:xfrm>
            <a:off x="229870" y="1111885"/>
            <a:ext cx="2660015" cy="1198880"/>
          </a:xfrm>
          <a:prstGeom prst="rect">
            <a:avLst/>
          </a:prstGeom>
          <a:noFill/>
        </p:spPr>
        <p:txBody>
          <a:bodyPr wrap="square" rtlCol="0" anchor="t">
            <a:spAutoFit/>
          </a:bodyPr>
          <a:p>
            <a:pPr fontAlgn="auto">
              <a:lnSpc>
                <a:spcPct val="150000"/>
              </a:lnSpc>
            </a:pPr>
            <a:r>
              <a:rPr lang="zh-CN" altLang="en-US" sz="2400" b="1" smtClean="0">
                <a:latin typeface="楷体" panose="02010609060101010101" charset="-122"/>
                <a:ea typeface="楷体" panose="02010609060101010101" charset="-122"/>
                <a:cs typeface="楷体" panose="02010609060101010101" charset="-122"/>
                <a:sym typeface="+mn-ea"/>
              </a:rPr>
              <a:t>（</a:t>
            </a:r>
            <a:r>
              <a:rPr lang="en-US" altLang="zh-CN" sz="2400" b="1" smtClean="0">
                <a:latin typeface="楷体" panose="02010609060101010101" charset="-122"/>
                <a:ea typeface="楷体" panose="02010609060101010101" charset="-122"/>
                <a:cs typeface="楷体" panose="02010609060101010101" charset="-122"/>
                <a:sym typeface="+mn-ea"/>
              </a:rPr>
              <a:t>1</a:t>
            </a:r>
            <a:r>
              <a:rPr lang="zh-CN" altLang="en-US" sz="2400" b="1" smtClean="0">
                <a:latin typeface="楷体" panose="02010609060101010101" charset="-122"/>
                <a:ea typeface="楷体" panose="02010609060101010101" charset="-122"/>
                <a:cs typeface="楷体" panose="02010609060101010101" charset="-122"/>
                <a:sym typeface="+mn-ea"/>
              </a:rPr>
              <a:t>）主张</a:t>
            </a:r>
            <a:endParaRPr lang="zh-CN" altLang="en-US" sz="2400" b="1" smtClean="0">
              <a:latin typeface="楷体" panose="02010609060101010101" charset="-122"/>
              <a:ea typeface="楷体" panose="02010609060101010101" charset="-122"/>
              <a:cs typeface="楷体" panose="02010609060101010101" charset="-122"/>
              <a:sym typeface="+mn-ea"/>
            </a:endParaRPr>
          </a:p>
          <a:p>
            <a:pPr fontAlgn="auto">
              <a:lnSpc>
                <a:spcPct val="150000"/>
              </a:lnSpc>
            </a:pPr>
            <a:r>
              <a:rPr lang="zh-CN" altLang="en-US" sz="2400" b="1">
                <a:latin typeface="楷体" panose="02010609060101010101" charset="-122"/>
                <a:ea typeface="楷体" panose="02010609060101010101" charset="-122"/>
                <a:cs typeface="楷体" panose="02010609060101010101" charset="-122"/>
              </a:rPr>
              <a:t>（</a:t>
            </a:r>
            <a:r>
              <a:rPr lang="en-US" altLang="zh-CN" sz="2400" b="1">
                <a:latin typeface="楷体" panose="02010609060101010101" charset="-122"/>
                <a:ea typeface="楷体" panose="02010609060101010101" charset="-122"/>
                <a:cs typeface="楷体" panose="02010609060101010101" charset="-122"/>
              </a:rPr>
              <a:t>2</a:t>
            </a:r>
            <a:r>
              <a:rPr lang="zh-CN" altLang="en-US" sz="2400" b="1">
                <a:latin typeface="楷体" panose="02010609060101010101" charset="-122"/>
                <a:ea typeface="楷体" panose="02010609060101010101" charset="-122"/>
                <a:cs typeface="楷体" panose="02010609060101010101" charset="-122"/>
              </a:rPr>
              <a:t>）影响</a:t>
            </a:r>
            <a:endParaRPr lang="zh-CN" altLang="en-US" sz="2400" b="1">
              <a:latin typeface="楷体" panose="02010609060101010101" charset="-122"/>
              <a:ea typeface="楷体" panose="02010609060101010101" charset="-122"/>
              <a:cs typeface="楷体" panose="02010609060101010101" charset="-122"/>
            </a:endParaRPr>
          </a:p>
        </p:txBody>
      </p:sp>
      <p:sp>
        <p:nvSpPr>
          <p:cNvPr id="10" name="文本框 9"/>
          <p:cNvSpPr txBox="1"/>
          <p:nvPr/>
        </p:nvSpPr>
        <p:spPr>
          <a:xfrm>
            <a:off x="1957705" y="1233805"/>
            <a:ext cx="8476615" cy="450215"/>
          </a:xfrm>
          <a:prstGeom prst="rect">
            <a:avLst/>
          </a:prstGeom>
          <a:noFill/>
        </p:spPr>
        <p:txBody>
          <a:bodyPr wrap="square" rtlCol="0">
            <a:spAutoFit/>
          </a:bodyPr>
          <a:p>
            <a:pPr algn="l">
              <a:lnSpc>
                <a:spcPts val="2800"/>
              </a:lnSpc>
              <a:defRPr/>
            </a:pPr>
            <a:r>
              <a:rPr sz="2400" b="1">
                <a:solidFill>
                  <a:schemeClr val="tx1"/>
                </a:solidFill>
                <a:effectLst/>
                <a:latin typeface="楷体" panose="02010609060101010101" charset="-122"/>
                <a:ea typeface="楷体" panose="02010609060101010101" charset="-122"/>
                <a:cs typeface="黑体" panose="02010609060101010101" charset="-122"/>
                <a:sym typeface="+mn-ea"/>
              </a:rPr>
              <a:t>提倡个性自由，蔑视权威和教条，否定传统伦理道德标准。</a:t>
            </a:r>
            <a:endParaRPr lang="zh-CN" altLang="en-US" sz="2400" b="1">
              <a:solidFill>
                <a:schemeClr val="tx1"/>
              </a:solidFill>
              <a:effectLst/>
              <a:latin typeface="楷体" panose="02010609060101010101" charset="-122"/>
              <a:ea typeface="楷体" panose="02010609060101010101" charset="-122"/>
              <a:cs typeface="黑体" panose="02010609060101010101" charset="-122"/>
              <a:sym typeface="+mn-ea"/>
            </a:endParaRPr>
          </a:p>
        </p:txBody>
      </p:sp>
      <p:sp>
        <p:nvSpPr>
          <p:cNvPr id="11" name="文本框 10"/>
          <p:cNvSpPr txBox="1"/>
          <p:nvPr/>
        </p:nvSpPr>
        <p:spPr>
          <a:xfrm>
            <a:off x="1957705" y="1779905"/>
            <a:ext cx="8911590" cy="808990"/>
          </a:xfrm>
          <a:prstGeom prst="rect">
            <a:avLst/>
          </a:prstGeom>
          <a:noFill/>
        </p:spPr>
        <p:txBody>
          <a:bodyPr wrap="square" rtlCol="0">
            <a:spAutoFit/>
          </a:bodyPr>
          <a:p>
            <a:pPr algn="l">
              <a:lnSpc>
                <a:spcPts val="2800"/>
              </a:lnSpc>
              <a:defRPr/>
            </a:pPr>
            <a:r>
              <a:rPr sz="2400" b="1">
                <a:solidFill>
                  <a:schemeClr val="tx1"/>
                </a:solidFill>
                <a:effectLst/>
                <a:latin typeface="楷体" panose="02010609060101010101" charset="-122"/>
                <a:ea typeface="楷体" panose="02010609060101010101" charset="-122"/>
                <a:cs typeface="黑体" panose="02010609060101010101" charset="-122"/>
                <a:sym typeface="+mn-ea"/>
              </a:rPr>
              <a:t>动摇了封建礼教和正统思想，反封建思想的先驱，在社会上引起了很大震动。</a:t>
            </a:r>
            <a:endParaRPr lang="zh-CN" altLang="en-US" sz="2400" b="1">
              <a:solidFill>
                <a:schemeClr val="tx1"/>
              </a:solidFill>
              <a:effectLst/>
              <a:latin typeface="楷体" panose="02010609060101010101" charset="-122"/>
              <a:ea typeface="楷体" panose="02010609060101010101" charset="-122"/>
              <a:cs typeface="黑体" panose="02010609060101010101" charset="-122"/>
              <a:sym typeface="+mn-ea"/>
            </a:endParaRPr>
          </a:p>
        </p:txBody>
      </p:sp>
      <p:sp>
        <p:nvSpPr>
          <p:cNvPr id="13" name="文本框 12"/>
          <p:cNvSpPr txBox="1"/>
          <p:nvPr/>
        </p:nvSpPr>
        <p:spPr>
          <a:xfrm>
            <a:off x="229870" y="2879725"/>
            <a:ext cx="2573020" cy="521970"/>
          </a:xfrm>
          <a:prstGeom prst="rect">
            <a:avLst/>
          </a:prstGeom>
          <a:noFill/>
        </p:spPr>
        <p:txBody>
          <a:bodyPr wrap="square" rtlCol="0" anchor="t">
            <a:spAutoFit/>
          </a:bodyPr>
          <a:p>
            <a:r>
              <a:rPr lang="en-US" altLang="zh-CN" sz="2800" b="1" smtClean="0">
                <a:latin typeface="楷体" panose="02010609060101010101" charset="-122"/>
                <a:ea typeface="楷体" panose="02010609060101010101" charset="-122"/>
                <a:sym typeface="+mn-ea"/>
              </a:rPr>
              <a:t>3</a:t>
            </a:r>
            <a:r>
              <a:rPr lang="zh-CN" altLang="en-US" sz="2800" b="1" smtClean="0">
                <a:latin typeface="楷体" panose="02010609060101010101" charset="-122"/>
                <a:ea typeface="楷体" panose="02010609060101010101" charset="-122"/>
                <a:sym typeface="+mn-ea"/>
              </a:rPr>
              <a:t>、明末清初</a:t>
            </a:r>
            <a:endParaRPr lang="zh-CN" altLang="en-US" sz="2800"/>
          </a:p>
        </p:txBody>
      </p:sp>
      <p:sp>
        <p:nvSpPr>
          <p:cNvPr id="14" name="文本框 13"/>
          <p:cNvSpPr txBox="1"/>
          <p:nvPr/>
        </p:nvSpPr>
        <p:spPr>
          <a:xfrm>
            <a:off x="452120" y="3411220"/>
            <a:ext cx="4180205" cy="1198880"/>
          </a:xfrm>
          <a:prstGeom prst="rect">
            <a:avLst/>
          </a:prstGeom>
          <a:noFill/>
        </p:spPr>
        <p:txBody>
          <a:bodyPr wrap="square" rtlCol="0" anchor="t">
            <a:spAutoFit/>
          </a:bodyPr>
          <a:p>
            <a:pPr fontAlgn="auto">
              <a:lnSpc>
                <a:spcPct val="150000"/>
              </a:lnSpc>
            </a:pPr>
            <a:r>
              <a:rPr lang="zh-CN" altLang="en-US" sz="2400" b="1" smtClean="0">
                <a:latin typeface="楷体" panose="02010609060101010101" charset="-122"/>
                <a:ea typeface="楷体" panose="02010609060101010101" charset="-122"/>
                <a:cs typeface="楷体" panose="02010609060101010101" charset="-122"/>
                <a:sym typeface="+mn-ea"/>
              </a:rPr>
              <a:t>（</a:t>
            </a:r>
            <a:r>
              <a:rPr lang="en-US" altLang="zh-CN" sz="2400" b="1" smtClean="0">
                <a:latin typeface="楷体" panose="02010609060101010101" charset="-122"/>
                <a:ea typeface="楷体" panose="02010609060101010101" charset="-122"/>
                <a:cs typeface="楷体" panose="02010609060101010101" charset="-122"/>
                <a:sym typeface="+mn-ea"/>
              </a:rPr>
              <a:t>1</a:t>
            </a:r>
            <a:r>
              <a:rPr lang="zh-CN" altLang="en-US" sz="2400" b="1" smtClean="0">
                <a:latin typeface="楷体" panose="02010609060101010101" charset="-122"/>
                <a:ea typeface="楷体" panose="02010609060101010101" charset="-122"/>
                <a:cs typeface="楷体" panose="02010609060101010101" charset="-122"/>
                <a:sym typeface="+mn-ea"/>
              </a:rPr>
              <a:t>）黄宗羲</a:t>
            </a:r>
            <a:endParaRPr lang="zh-CN" altLang="en-US" sz="2400" b="1">
              <a:latin typeface="楷体" panose="02010609060101010101" charset="-122"/>
              <a:ea typeface="楷体" panose="02010609060101010101" charset="-122"/>
              <a:cs typeface="楷体" panose="02010609060101010101" charset="-122"/>
            </a:endParaRPr>
          </a:p>
          <a:p>
            <a:pPr fontAlgn="auto">
              <a:lnSpc>
                <a:spcPct val="150000"/>
              </a:lnSpc>
            </a:pPr>
            <a:r>
              <a:rPr lang="zh-CN" altLang="en-US" sz="2400" b="1">
                <a:latin typeface="楷体" panose="02010609060101010101" charset="-122"/>
                <a:ea typeface="楷体" panose="02010609060101010101" charset="-122"/>
                <a:cs typeface="楷体" panose="02010609060101010101" charset="-122"/>
              </a:rPr>
              <a:t>（</a:t>
            </a:r>
            <a:r>
              <a:rPr lang="en-US" altLang="zh-CN" sz="2400" b="1">
                <a:latin typeface="楷体" panose="02010609060101010101" charset="-122"/>
                <a:ea typeface="楷体" panose="02010609060101010101" charset="-122"/>
                <a:cs typeface="楷体" panose="02010609060101010101" charset="-122"/>
              </a:rPr>
              <a:t>2</a:t>
            </a:r>
            <a:r>
              <a:rPr lang="zh-CN" altLang="en-US" sz="2400" b="1">
                <a:latin typeface="楷体" panose="02010609060101010101" charset="-122"/>
                <a:ea typeface="楷体" panose="02010609060101010101" charset="-122"/>
                <a:cs typeface="楷体" panose="02010609060101010101" charset="-122"/>
              </a:rPr>
              <a:t>）顾炎武、王夫之</a:t>
            </a:r>
            <a:endParaRPr lang="zh-CN" altLang="en-US" sz="2400" b="1">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2480945" y="3411220"/>
            <a:ext cx="5655945" cy="737235"/>
          </a:xfrm>
          <a:prstGeom prst="rect">
            <a:avLst/>
          </a:prstGeom>
          <a:noFill/>
        </p:spPr>
        <p:txBody>
          <a:bodyPr wrap="square" rtlCol="0">
            <a:spAutoFit/>
          </a:bodyPr>
          <a:p>
            <a:pPr algn="l" fontAlgn="auto">
              <a:lnSpc>
                <a:spcPct val="150000"/>
              </a:lnSpc>
              <a:defRPr/>
            </a:pPr>
            <a:r>
              <a:rPr lang="zh-CN" sz="2800" b="1">
                <a:solidFill>
                  <a:schemeClr val="tx1"/>
                </a:solidFill>
                <a:effectLst/>
                <a:latin typeface="楷体" panose="02010609060101010101" charset="-122"/>
                <a:ea typeface="楷体" panose="02010609060101010101" charset="-122"/>
                <a:cs typeface="黑体" panose="02010609060101010101" charset="-122"/>
                <a:sym typeface="+mn-ea"/>
              </a:rPr>
              <a:t>反对君主专制，提倡工商皆本</a:t>
            </a:r>
            <a:endParaRPr lang="zh-CN" sz="2800" b="1">
              <a:solidFill>
                <a:schemeClr val="tx1"/>
              </a:solidFill>
              <a:effectLst/>
              <a:latin typeface="楷体" panose="02010609060101010101" charset="-122"/>
              <a:ea typeface="楷体" panose="02010609060101010101" charset="-122"/>
              <a:cs typeface="黑体" panose="02010609060101010101" charset="-122"/>
              <a:sym typeface="+mn-ea"/>
            </a:endParaRPr>
          </a:p>
        </p:txBody>
      </p:sp>
      <p:sp>
        <p:nvSpPr>
          <p:cNvPr id="4" name="文本框 3"/>
          <p:cNvSpPr txBox="1"/>
          <p:nvPr/>
        </p:nvSpPr>
        <p:spPr>
          <a:xfrm>
            <a:off x="2482850" y="4546600"/>
            <a:ext cx="7426325" cy="1383665"/>
          </a:xfrm>
          <a:prstGeom prst="rect">
            <a:avLst/>
          </a:prstGeom>
          <a:noFill/>
        </p:spPr>
        <p:txBody>
          <a:bodyPr wrap="square" rtlCol="0">
            <a:spAutoFit/>
          </a:bodyPr>
          <a:p>
            <a:pPr algn="l" fontAlgn="auto">
              <a:lnSpc>
                <a:spcPct val="150000"/>
              </a:lnSpc>
              <a:defRPr/>
            </a:pPr>
            <a:r>
              <a:rPr lang="zh-CN" sz="2800" b="1">
                <a:solidFill>
                  <a:schemeClr val="tx1"/>
                </a:solidFill>
                <a:effectLst/>
                <a:latin typeface="楷体" panose="02010609060101010101" charset="-122"/>
                <a:ea typeface="楷体" panose="02010609060101010101" charset="-122"/>
                <a:cs typeface="黑体" panose="02010609060101010101" charset="-122"/>
                <a:sym typeface="+mn-ea"/>
              </a:rPr>
              <a:t>批判高度集权的政治体制；</a:t>
            </a:r>
            <a:endParaRPr lang="zh-CN" sz="2800" b="1">
              <a:solidFill>
                <a:schemeClr val="tx1"/>
              </a:solidFill>
              <a:effectLst/>
              <a:latin typeface="楷体" panose="02010609060101010101" charset="-122"/>
              <a:ea typeface="楷体" panose="02010609060101010101" charset="-122"/>
              <a:cs typeface="黑体" panose="02010609060101010101" charset="-122"/>
              <a:sym typeface="+mn-ea"/>
            </a:endParaRPr>
          </a:p>
          <a:p>
            <a:pPr algn="l" fontAlgn="auto">
              <a:lnSpc>
                <a:spcPct val="150000"/>
              </a:lnSpc>
              <a:defRPr/>
            </a:pPr>
            <a:r>
              <a:rPr lang="zh-CN" sz="2800" b="1">
                <a:solidFill>
                  <a:schemeClr val="tx1"/>
                </a:solidFill>
                <a:effectLst/>
                <a:latin typeface="楷体" panose="02010609060101010101" charset="-122"/>
                <a:ea typeface="楷体" panose="02010609060101010101" charset="-122"/>
                <a:cs typeface="黑体" panose="02010609060101010101" charset="-122"/>
                <a:sym typeface="+mn-ea"/>
              </a:rPr>
              <a:t>顾炎武天下兴亡，匹夫有责</a:t>
            </a:r>
            <a:endParaRPr lang="zh-CN" sz="2800" b="1">
              <a:solidFill>
                <a:schemeClr val="tx1"/>
              </a:solidFill>
              <a:effectLst/>
              <a:latin typeface="楷体" panose="02010609060101010101" charset="-122"/>
              <a:ea typeface="楷体" panose="02010609060101010101" charset="-122"/>
              <a:cs typeface="黑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74625" y="1988820"/>
          <a:ext cx="11842115" cy="4771390"/>
        </p:xfrm>
        <a:graphic>
          <a:graphicData uri="http://schemas.openxmlformats.org/drawingml/2006/table">
            <a:tbl>
              <a:tblPr firstRow="1" bandRow="1">
                <a:tableStyleId>{5940675A-B579-460E-94D1-54222C63F5DA}</a:tableStyleId>
              </a:tblPr>
              <a:tblGrid>
                <a:gridCol w="707390"/>
                <a:gridCol w="1892935"/>
                <a:gridCol w="1176020"/>
                <a:gridCol w="2519680"/>
                <a:gridCol w="5546090"/>
              </a:tblGrid>
              <a:tr h="457200">
                <a:tc>
                  <a:txBody>
                    <a:bodyPr wrap="square"/>
                    <a:lstStyle/>
                    <a:p>
                      <a:pPr algn="ctr">
                        <a:buNone/>
                      </a:pPr>
                      <a:endParaRPr lang="zh-CN" altLang="en-US" sz="2400" b="1">
                        <a:latin typeface="楷体" panose="02010609060101010101" charset="-122"/>
                        <a:ea typeface="楷体" panose="02010609060101010101" charset="-122"/>
                      </a:endParaRPr>
                    </a:p>
                  </a:txBody>
                  <a:tcPr vert="horz"/>
                </a:tc>
                <a:tc>
                  <a:txBody>
                    <a:bodyPr wrap="square"/>
                    <a:lstStyle/>
                    <a:p>
                      <a:pPr algn="ctr">
                        <a:buNone/>
                      </a:pPr>
                      <a:r>
                        <a:rPr lang="zh-CN" altLang="en-US" sz="2400" b="1">
                          <a:latin typeface="楷体" panose="02010609060101010101" charset="-122"/>
                          <a:ea typeface="楷体" panose="02010609060101010101" charset="-122"/>
                        </a:rPr>
                        <a:t>时间</a:t>
                      </a:r>
                      <a:endParaRPr lang="zh-CN" altLang="en-US" sz="2400" b="1">
                        <a:latin typeface="楷体" panose="02010609060101010101" charset="-122"/>
                        <a:ea typeface="楷体" panose="02010609060101010101" charset="-122"/>
                      </a:endParaRPr>
                    </a:p>
                  </a:txBody>
                  <a:tcPr vert="horz"/>
                </a:tc>
                <a:tc>
                  <a:txBody>
                    <a:bodyPr wrap="square"/>
                    <a:lstStyle/>
                    <a:p>
                      <a:pPr algn="ctr">
                        <a:buNone/>
                      </a:pPr>
                      <a:r>
                        <a:rPr lang="zh-CN" altLang="en-US" sz="2400" b="1">
                          <a:latin typeface="楷体" panose="02010609060101010101" charset="-122"/>
                          <a:ea typeface="楷体" panose="02010609060101010101" charset="-122"/>
                        </a:rPr>
                        <a:t>作者</a:t>
                      </a:r>
                      <a:endParaRPr lang="zh-CN" altLang="en-US" sz="2400" b="1">
                        <a:latin typeface="楷体" panose="02010609060101010101" charset="-122"/>
                        <a:ea typeface="楷体" panose="02010609060101010101" charset="-122"/>
                      </a:endParaRPr>
                    </a:p>
                  </a:txBody>
                  <a:tcPr vert="horz"/>
                </a:tc>
                <a:tc>
                  <a:txBody>
                    <a:bodyPr wrap="square"/>
                    <a:lstStyle/>
                    <a:p>
                      <a:pPr algn="ctr">
                        <a:buNone/>
                      </a:pPr>
                      <a:r>
                        <a:rPr lang="zh-CN" altLang="en-US" sz="2400" b="1">
                          <a:latin typeface="楷体" panose="02010609060101010101" charset="-122"/>
                          <a:ea typeface="楷体" panose="02010609060101010101" charset="-122"/>
                        </a:rPr>
                        <a:t>著作</a:t>
                      </a:r>
                      <a:endParaRPr lang="zh-CN" altLang="en-US" sz="2400" b="1">
                        <a:latin typeface="楷体" panose="02010609060101010101" charset="-122"/>
                        <a:ea typeface="楷体" panose="02010609060101010101" charset="-122"/>
                      </a:endParaRPr>
                    </a:p>
                  </a:txBody>
                  <a:tcPr vert="horz"/>
                </a:tc>
                <a:tc>
                  <a:txBody>
                    <a:bodyPr wrap="square"/>
                    <a:lstStyle/>
                    <a:p>
                      <a:pPr algn="ctr">
                        <a:buNone/>
                      </a:pPr>
                      <a:r>
                        <a:rPr lang="zh-CN" altLang="en-US" sz="2400" b="1">
                          <a:latin typeface="楷体" panose="02010609060101010101" charset="-122"/>
                          <a:ea typeface="楷体" panose="02010609060101010101" charset="-122"/>
                        </a:rPr>
                        <a:t>题材或特点</a:t>
                      </a:r>
                      <a:endParaRPr lang="zh-CN" altLang="en-US" sz="2400" b="1">
                        <a:latin typeface="楷体" panose="02010609060101010101" charset="-122"/>
                        <a:ea typeface="楷体" panose="02010609060101010101" charset="-122"/>
                      </a:endParaRPr>
                    </a:p>
                  </a:txBody>
                  <a:tcPr vert="horz"/>
                </a:tc>
              </a:tr>
              <a:tr h="457200">
                <a:tc rowSpan="5">
                  <a:txBody>
                    <a:bodyPr wrap="square"/>
                    <a:lstStyle/>
                    <a:p>
                      <a:pPr algn="ctr">
                        <a:buNone/>
                      </a:pPr>
                      <a:endParaRPr lang="zh-CN" altLang="en-US" sz="2400" b="1">
                        <a:latin typeface="楷体" panose="02010609060101010101" charset="-122"/>
                        <a:ea typeface="楷体" panose="02010609060101010101" charset="-122"/>
                      </a:endParaRPr>
                    </a:p>
                    <a:p>
                      <a:pPr algn="ctr">
                        <a:buNone/>
                      </a:pPr>
                      <a:endParaRPr lang="zh-CN" altLang="en-US" sz="2400" b="1">
                        <a:latin typeface="楷体" panose="02010609060101010101" charset="-122"/>
                        <a:ea typeface="楷体" panose="02010609060101010101" charset="-122"/>
                      </a:endParaRPr>
                    </a:p>
                    <a:p>
                      <a:pPr algn="ctr">
                        <a:buNone/>
                      </a:pPr>
                      <a:r>
                        <a:rPr lang="zh-CN" altLang="en-US" sz="2400" b="1">
                          <a:latin typeface="楷体" panose="02010609060101010101" charset="-122"/>
                          <a:ea typeface="楷体" panose="02010609060101010101" charset="-122"/>
                        </a:rPr>
                        <a:t>小说</a:t>
                      </a:r>
                      <a:endParaRPr lang="zh-CN" altLang="en-US" sz="2400" b="1">
                        <a:latin typeface="楷体" panose="02010609060101010101" charset="-122"/>
                        <a:ea typeface="楷体" panose="02010609060101010101" charset="-122"/>
                      </a:endParaRPr>
                    </a:p>
                  </a:txBody>
                  <a:tcPr vert="horz"/>
                </a:tc>
                <a:tc>
                  <a:txBody>
                    <a:bodyPr wrap="square"/>
                    <a:lstStyle/>
                    <a:p>
                      <a:pPr algn="ctr">
                        <a:buNone/>
                      </a:pPr>
                      <a:r>
                        <a:rPr lang="zh-CN" altLang="en-US" sz="2400" b="1">
                          <a:latin typeface="楷体" panose="02010609060101010101" charset="-122"/>
                          <a:ea typeface="楷体" panose="02010609060101010101" charset="-122"/>
                        </a:rPr>
                        <a:t>元末明初</a:t>
                      </a:r>
                      <a:endParaRPr lang="zh-CN" altLang="en-US" sz="2400" b="1">
                        <a:latin typeface="楷体" panose="02010609060101010101" charset="-122"/>
                        <a:ea typeface="楷体" panose="02010609060101010101" charset="-122"/>
                      </a:endParaRPr>
                    </a:p>
                  </a:txBody>
                  <a:tcPr vert="horz"/>
                </a:tc>
                <a:tc>
                  <a:txBody>
                    <a:bodyPr wrap="square"/>
                    <a:lstStyle/>
                    <a:p>
                      <a:pPr>
                        <a:buNone/>
                      </a:pPr>
                      <a:r>
                        <a:rPr lang="zh-CN" altLang="en-US" sz="2400" b="1">
                          <a:latin typeface="楷体" panose="02010609060101010101" charset="-122"/>
                          <a:ea typeface="楷体" panose="02010609060101010101" charset="-122"/>
                        </a:rPr>
                        <a:t>施耐庵</a:t>
                      </a:r>
                      <a:endParaRPr lang="zh-CN" altLang="en-US" sz="2400" b="1">
                        <a:latin typeface="楷体" panose="02010609060101010101" charset="-122"/>
                        <a:ea typeface="楷体" panose="02010609060101010101" charset="-122"/>
                      </a:endParaRPr>
                    </a:p>
                  </a:txBody>
                  <a:tcPr vert="horz"/>
                </a:tc>
                <a:tc>
                  <a:txBody>
                    <a:bodyPr wrap="square"/>
                    <a:lstStyle/>
                    <a:p>
                      <a:pPr algn="ctr">
                        <a:buNone/>
                      </a:pPr>
                      <a:endParaRPr lang="zh-CN" altLang="en-US" sz="2400" b="1">
                        <a:latin typeface="楷体" panose="02010609060101010101" charset="-122"/>
                        <a:ea typeface="楷体" panose="02010609060101010101" charset="-122"/>
                      </a:endParaRPr>
                    </a:p>
                  </a:txBody>
                  <a:tcPr vert="horz"/>
                </a:tc>
                <a:tc rowSpan="2">
                  <a:txBody>
                    <a:bodyPr wrap="square"/>
                    <a:lstStyle/>
                    <a:p>
                      <a:pPr algn="l">
                        <a:buNone/>
                      </a:pPr>
                      <a:r>
                        <a:rPr lang="en-US" altLang="zh-CN" sz="2400" b="1">
                          <a:latin typeface="楷体" panose="02010609060101010101" charset="-122"/>
                          <a:ea typeface="楷体" panose="02010609060101010101" charset="-122"/>
                        </a:rPr>
                        <a:t> </a:t>
                      </a:r>
                      <a:endParaRPr lang="en-US" altLang="zh-CN" sz="2400" b="1">
                        <a:latin typeface="楷体" panose="02010609060101010101" charset="-122"/>
                        <a:ea typeface="楷体" panose="02010609060101010101" charset="-122"/>
                      </a:endParaRPr>
                    </a:p>
                  </a:txBody>
                  <a:tcPr vert="horz"/>
                </a:tc>
              </a:tr>
              <a:tr h="457200">
                <a:tc vMerge="1">
                  <a:tcPr/>
                </a:tc>
                <a:tc>
                  <a:txBody>
                    <a:bodyPr wrap="square"/>
                    <a:lstStyle/>
                    <a:p>
                      <a:pPr algn="ctr">
                        <a:buNone/>
                      </a:pPr>
                      <a:endParaRPr lang="zh-CN" altLang="en-US" sz="2400" b="1">
                        <a:latin typeface="楷体" panose="02010609060101010101" charset="-122"/>
                        <a:ea typeface="楷体" panose="02010609060101010101" charset="-122"/>
                      </a:endParaRPr>
                    </a:p>
                  </a:txBody>
                  <a:tcPr vert="horz"/>
                </a:tc>
                <a:tc>
                  <a:txBody>
                    <a:bodyPr wrap="square"/>
                    <a:lstStyle/>
                    <a:p>
                      <a:pPr>
                        <a:buNone/>
                      </a:pPr>
                      <a:r>
                        <a:rPr lang="zh-CN" altLang="en-US" sz="2400" b="1">
                          <a:latin typeface="楷体" panose="02010609060101010101" charset="-122"/>
                          <a:ea typeface="楷体" panose="02010609060101010101" charset="-122"/>
                        </a:rPr>
                        <a:t>罗贯中</a:t>
                      </a:r>
                      <a:endParaRPr lang="zh-CN" altLang="en-US" sz="2400" b="1">
                        <a:latin typeface="楷体" panose="02010609060101010101" charset="-122"/>
                        <a:ea typeface="楷体" panose="02010609060101010101" charset="-122"/>
                      </a:endParaRPr>
                    </a:p>
                  </a:txBody>
                  <a:tcPr vert="horz"/>
                </a:tc>
                <a:tc>
                  <a:txBody>
                    <a:bodyPr wrap="square"/>
                    <a:lstStyle/>
                    <a:p>
                      <a:pPr algn="ctr">
                        <a:buNone/>
                      </a:pPr>
                      <a:endParaRPr lang="zh-CN" altLang="en-US" sz="2400" b="1">
                        <a:latin typeface="楷体" panose="02010609060101010101" charset="-122"/>
                        <a:ea typeface="楷体" panose="02010609060101010101" charset="-122"/>
                      </a:endParaRPr>
                    </a:p>
                  </a:txBody>
                  <a:tcPr vert="horz"/>
                </a:tc>
                <a:tc vMerge="1">
                  <a:tcPr/>
                </a:tc>
              </a:tr>
              <a:tr h="457200">
                <a:tc vMerge="1">
                  <a:tcPr/>
                </a:tc>
                <a:tc>
                  <a:txBody>
                    <a:bodyPr wrap="square"/>
                    <a:lstStyle/>
                    <a:p>
                      <a:pPr algn="ctr">
                        <a:buNone/>
                      </a:pPr>
                      <a:r>
                        <a:rPr lang="zh-CN" altLang="en-US" sz="2400" b="1">
                          <a:latin typeface="楷体" panose="02010609060101010101" charset="-122"/>
                          <a:ea typeface="楷体" panose="02010609060101010101" charset="-122"/>
                        </a:rPr>
                        <a:t>明中期</a:t>
                      </a:r>
                      <a:endParaRPr lang="zh-CN" altLang="en-US" sz="2400" b="1">
                        <a:latin typeface="楷体" panose="02010609060101010101" charset="-122"/>
                        <a:ea typeface="楷体" panose="02010609060101010101" charset="-122"/>
                      </a:endParaRPr>
                    </a:p>
                  </a:txBody>
                  <a:tcPr vert="horz"/>
                </a:tc>
                <a:tc>
                  <a:txBody>
                    <a:bodyPr wrap="square"/>
                    <a:lstStyle/>
                    <a:p>
                      <a:pPr>
                        <a:buNone/>
                      </a:pPr>
                      <a:r>
                        <a:rPr lang="zh-CN" altLang="en-US" sz="2400" b="1">
                          <a:latin typeface="楷体" panose="02010609060101010101" charset="-122"/>
                          <a:ea typeface="楷体" panose="02010609060101010101" charset="-122"/>
                        </a:rPr>
                        <a:t>吴承恩</a:t>
                      </a:r>
                      <a:endParaRPr lang="zh-CN" altLang="en-US" sz="2400" b="1">
                        <a:latin typeface="楷体" panose="02010609060101010101" charset="-122"/>
                        <a:ea typeface="楷体" panose="02010609060101010101" charset="-122"/>
                      </a:endParaRPr>
                    </a:p>
                  </a:txBody>
                  <a:tcPr vert="horz"/>
                </a:tc>
                <a:tc>
                  <a:txBody>
                    <a:bodyPr wrap="square"/>
                    <a:lstStyle/>
                    <a:p>
                      <a:pPr algn="ctr">
                        <a:buNone/>
                      </a:pPr>
                      <a:endParaRPr lang="zh-CN" altLang="en-US" sz="2400" b="1">
                        <a:latin typeface="楷体" panose="02010609060101010101" charset="-122"/>
                        <a:ea typeface="楷体" panose="02010609060101010101" charset="-122"/>
                      </a:endParaRPr>
                    </a:p>
                  </a:txBody>
                  <a:tcPr vert="horz"/>
                </a:tc>
                <a:tc>
                  <a:txBody>
                    <a:bodyPr wrap="square"/>
                    <a:lstStyle/>
                    <a:p>
                      <a:pPr algn="l">
                        <a:buNone/>
                      </a:pPr>
                      <a:endParaRPr lang="zh-CN" altLang="en-US" sz="2400" b="1">
                        <a:latin typeface="楷体" panose="02010609060101010101" charset="-122"/>
                        <a:ea typeface="楷体" panose="02010609060101010101" charset="-122"/>
                      </a:endParaRPr>
                    </a:p>
                  </a:txBody>
                  <a:tcPr vert="horz"/>
                </a:tc>
              </a:tr>
              <a:tr h="656590">
                <a:tc vMerge="1">
                  <a:tcPr/>
                </a:tc>
                <a:tc>
                  <a:txBody>
                    <a:bodyPr wrap="square"/>
                    <a:lstStyle/>
                    <a:p>
                      <a:pPr algn="ctr">
                        <a:buNone/>
                      </a:pPr>
                      <a:r>
                        <a:rPr lang="zh-CN" altLang="en-US" sz="2400" b="1">
                          <a:latin typeface="楷体" panose="02010609060101010101" charset="-122"/>
                          <a:ea typeface="楷体" panose="02010609060101010101" charset="-122"/>
                        </a:rPr>
                        <a:t>清中期</a:t>
                      </a:r>
                      <a:endParaRPr lang="zh-CN" altLang="en-US" sz="2400" b="1">
                        <a:latin typeface="楷体" panose="02010609060101010101" charset="-122"/>
                        <a:ea typeface="楷体" panose="02010609060101010101" charset="-122"/>
                      </a:endParaRPr>
                    </a:p>
                  </a:txBody>
                  <a:tcPr vert="horz"/>
                </a:tc>
                <a:tc>
                  <a:txBody>
                    <a:bodyPr wrap="square"/>
                    <a:lstStyle/>
                    <a:p>
                      <a:pPr>
                        <a:buNone/>
                      </a:pPr>
                      <a:r>
                        <a:rPr lang="zh-CN" altLang="en-US" sz="2400" b="1">
                          <a:latin typeface="楷体" panose="02010609060101010101" charset="-122"/>
                          <a:ea typeface="楷体" panose="02010609060101010101" charset="-122"/>
                        </a:rPr>
                        <a:t>吴敬梓</a:t>
                      </a:r>
                      <a:endParaRPr lang="zh-CN" altLang="en-US" sz="2400" b="1">
                        <a:latin typeface="楷体" panose="02010609060101010101" charset="-122"/>
                        <a:ea typeface="楷体" panose="02010609060101010101" charset="-122"/>
                      </a:endParaRPr>
                    </a:p>
                  </a:txBody>
                  <a:tcPr vert="horz"/>
                </a:tc>
                <a:tc>
                  <a:txBody>
                    <a:bodyPr wrap="square"/>
                    <a:lstStyle/>
                    <a:p>
                      <a:pPr algn="ctr">
                        <a:buNone/>
                      </a:pPr>
                      <a:endParaRPr lang="zh-CN" altLang="en-US" sz="2400" b="1">
                        <a:latin typeface="楷体" panose="02010609060101010101" charset="-122"/>
                        <a:ea typeface="楷体" panose="02010609060101010101" charset="-122"/>
                      </a:endParaRPr>
                    </a:p>
                  </a:txBody>
                  <a:tcPr vert="horz"/>
                </a:tc>
                <a:tc>
                  <a:txBody>
                    <a:bodyPr wrap="square"/>
                    <a:lstStyle/>
                    <a:p>
                      <a:pPr algn="l">
                        <a:buNone/>
                      </a:pPr>
                      <a:endParaRPr lang="zh-CN" altLang="en-US" sz="2400" b="1">
                        <a:latin typeface="楷体" panose="02010609060101010101" charset="-122"/>
                        <a:ea typeface="楷体" panose="02010609060101010101" charset="-122"/>
                      </a:endParaRPr>
                    </a:p>
                  </a:txBody>
                  <a:tcPr vert="horz"/>
                </a:tc>
              </a:tr>
              <a:tr h="457200">
                <a:tc vMerge="1">
                  <a:tcPr/>
                </a:tc>
                <a:tc>
                  <a:txBody>
                    <a:bodyPr wrap="square"/>
                    <a:lstStyle/>
                    <a:p>
                      <a:pPr algn="ctr">
                        <a:buNone/>
                      </a:pPr>
                      <a:endParaRPr lang="zh-CN" altLang="en-US" sz="2400" b="1">
                        <a:latin typeface="楷体" panose="02010609060101010101" charset="-122"/>
                        <a:ea typeface="楷体" panose="02010609060101010101" charset="-122"/>
                      </a:endParaRPr>
                    </a:p>
                  </a:txBody>
                  <a:tcPr vert="horz"/>
                </a:tc>
                <a:tc>
                  <a:txBody>
                    <a:bodyPr wrap="square"/>
                    <a:lstStyle/>
                    <a:p>
                      <a:pPr>
                        <a:buNone/>
                      </a:pPr>
                      <a:r>
                        <a:rPr lang="zh-CN" altLang="en-US" sz="2400" b="1">
                          <a:latin typeface="楷体" panose="02010609060101010101" charset="-122"/>
                          <a:ea typeface="楷体" panose="02010609060101010101" charset="-122"/>
                        </a:rPr>
                        <a:t>曹雪芹</a:t>
                      </a:r>
                      <a:endParaRPr lang="zh-CN" altLang="en-US" sz="2400" b="1">
                        <a:latin typeface="楷体" panose="02010609060101010101" charset="-122"/>
                        <a:ea typeface="楷体" panose="02010609060101010101" charset="-122"/>
                      </a:endParaRPr>
                    </a:p>
                  </a:txBody>
                  <a:tcPr vert="horz"/>
                </a:tc>
                <a:tc>
                  <a:txBody>
                    <a:bodyPr wrap="square"/>
                    <a:lstStyle/>
                    <a:p>
                      <a:pPr algn="ctr">
                        <a:buNone/>
                      </a:pPr>
                      <a:endParaRPr lang="zh-CN" altLang="en-US" sz="2400" b="1">
                        <a:latin typeface="楷体" panose="02010609060101010101" charset="-122"/>
                        <a:ea typeface="楷体" panose="02010609060101010101" charset="-122"/>
                      </a:endParaRPr>
                    </a:p>
                  </a:txBody>
                  <a:tcPr vert="horz"/>
                </a:tc>
                <a:tc>
                  <a:txBody>
                    <a:bodyPr wrap="square"/>
                    <a:lstStyle/>
                    <a:p>
                      <a:pPr algn="l">
                        <a:buNone/>
                      </a:pPr>
                      <a:r>
                        <a:rPr lang="en-US" altLang="zh-CN" sz="2400" b="1">
                          <a:latin typeface="楷体" panose="02010609060101010101" charset="-122"/>
                          <a:ea typeface="楷体" panose="02010609060101010101" charset="-122"/>
                        </a:rPr>
                        <a:t>   </a:t>
                      </a:r>
                      <a:endParaRPr lang="en-US" altLang="zh-CN" sz="2400" b="1">
                        <a:latin typeface="楷体" panose="02010609060101010101" charset="-122"/>
                        <a:ea typeface="楷体" panose="02010609060101010101" charset="-122"/>
                      </a:endParaRPr>
                    </a:p>
                  </a:txBody>
                  <a:tcPr vert="horz"/>
                </a:tc>
              </a:tr>
              <a:tr h="457200">
                <a:tc rowSpan="4">
                  <a:txBody>
                    <a:bodyPr wrap="square"/>
                    <a:lstStyle/>
                    <a:p>
                      <a:pPr>
                        <a:buNone/>
                      </a:pPr>
                      <a:endParaRPr lang="zh-CN" altLang="en-US" sz="2400" b="1">
                        <a:latin typeface="楷体" panose="02010609060101010101" charset="-122"/>
                        <a:ea typeface="楷体" panose="02010609060101010101" charset="-122"/>
                      </a:endParaRPr>
                    </a:p>
                    <a:p>
                      <a:pPr>
                        <a:buNone/>
                      </a:pPr>
                      <a:endParaRPr lang="zh-CN" altLang="en-US" sz="2400" b="1">
                        <a:latin typeface="楷体" panose="02010609060101010101" charset="-122"/>
                        <a:ea typeface="楷体" panose="02010609060101010101" charset="-122"/>
                      </a:endParaRPr>
                    </a:p>
                    <a:p>
                      <a:pPr algn="ctr">
                        <a:buNone/>
                      </a:pPr>
                      <a:r>
                        <a:rPr lang="zh-CN" altLang="en-US" sz="2400" b="1">
                          <a:latin typeface="楷体" panose="02010609060101010101" charset="-122"/>
                          <a:ea typeface="楷体" panose="02010609060101010101" charset="-122"/>
                        </a:rPr>
                        <a:t>戏曲</a:t>
                      </a:r>
                      <a:endParaRPr lang="zh-CN" altLang="en-US" sz="2400" b="1">
                        <a:latin typeface="楷体" panose="02010609060101010101" charset="-122"/>
                        <a:ea typeface="楷体" panose="02010609060101010101" charset="-122"/>
                      </a:endParaRPr>
                    </a:p>
                  </a:txBody>
                  <a:tcPr vert="horz"/>
                </a:tc>
                <a:tc>
                  <a:txBody>
                    <a:bodyPr wrap="square"/>
                    <a:lstStyle/>
                    <a:p>
                      <a:pPr algn="ctr">
                        <a:buNone/>
                      </a:pPr>
                      <a:r>
                        <a:rPr lang="zh-CN" altLang="en-US" sz="2400" b="1">
                          <a:latin typeface="楷体" panose="02010609060101010101" charset="-122"/>
                          <a:ea typeface="楷体" panose="02010609060101010101" charset="-122"/>
                        </a:rPr>
                        <a:t>明</a:t>
                      </a:r>
                      <a:endParaRPr lang="zh-CN" altLang="en-US" sz="2400" b="1">
                        <a:latin typeface="楷体" panose="02010609060101010101" charset="-122"/>
                        <a:ea typeface="楷体" panose="02010609060101010101" charset="-122"/>
                      </a:endParaRPr>
                    </a:p>
                  </a:txBody>
                  <a:tcPr vert="horz"/>
                </a:tc>
                <a:tc>
                  <a:txBody>
                    <a:bodyPr wrap="square"/>
                    <a:lstStyle/>
                    <a:p>
                      <a:pPr>
                        <a:buNone/>
                      </a:pPr>
                      <a:r>
                        <a:rPr lang="zh-CN" altLang="en-US" sz="2400" b="1">
                          <a:latin typeface="楷体" panose="02010609060101010101" charset="-122"/>
                          <a:ea typeface="楷体" panose="02010609060101010101" charset="-122"/>
                        </a:rPr>
                        <a:t>汤显祖</a:t>
                      </a:r>
                      <a:endParaRPr lang="zh-CN" altLang="en-US" sz="2400" b="1">
                        <a:latin typeface="楷体" panose="02010609060101010101" charset="-122"/>
                        <a:ea typeface="楷体" panose="02010609060101010101" charset="-122"/>
                      </a:endParaRPr>
                    </a:p>
                  </a:txBody>
                  <a:tcPr vert="horz"/>
                </a:tc>
                <a:tc>
                  <a:txBody>
                    <a:bodyPr wrap="square"/>
                    <a:lstStyle/>
                    <a:p>
                      <a:pPr algn="ctr">
                        <a:buNone/>
                      </a:pPr>
                      <a:endParaRPr lang="zh-CN" altLang="en-US" sz="2400" b="1">
                        <a:latin typeface="楷体" panose="02010609060101010101" charset="-122"/>
                        <a:ea typeface="楷体" panose="02010609060101010101" charset="-122"/>
                      </a:endParaRPr>
                    </a:p>
                  </a:txBody>
                  <a:tcPr vert="horz"/>
                </a:tc>
                <a:tc rowSpan="2">
                  <a:txBody>
                    <a:bodyPr wrap="square"/>
                    <a:lstStyle/>
                    <a:p>
                      <a:pPr algn="l">
                        <a:buNone/>
                      </a:pPr>
                      <a:endParaRPr lang="zh-CN" altLang="en-US" sz="2400" b="1">
                        <a:latin typeface="楷体" panose="02010609060101010101" charset="-122"/>
                        <a:ea typeface="楷体" panose="02010609060101010101" charset="-122"/>
                      </a:endParaRPr>
                    </a:p>
                  </a:txBody>
                  <a:tcPr vert="horz"/>
                </a:tc>
              </a:tr>
              <a:tr h="457200">
                <a:tc vMerge="1">
                  <a:tcPr/>
                </a:tc>
                <a:tc>
                  <a:txBody>
                    <a:bodyPr wrap="square"/>
                    <a:lstStyle/>
                    <a:p>
                      <a:pPr algn="ctr">
                        <a:buNone/>
                      </a:pPr>
                      <a:r>
                        <a:rPr lang="zh-CN" altLang="en-US" sz="2400" b="1">
                          <a:latin typeface="楷体" panose="02010609060101010101" charset="-122"/>
                          <a:ea typeface="楷体" panose="02010609060101010101" charset="-122"/>
                        </a:rPr>
                        <a:t>清</a:t>
                      </a:r>
                      <a:endParaRPr lang="zh-CN" altLang="en-US" sz="2400" b="1">
                        <a:latin typeface="楷体" panose="02010609060101010101" charset="-122"/>
                        <a:ea typeface="楷体" panose="02010609060101010101" charset="-122"/>
                      </a:endParaRPr>
                    </a:p>
                  </a:txBody>
                  <a:tcPr vert="horz"/>
                </a:tc>
                <a:tc>
                  <a:txBody>
                    <a:bodyPr wrap="square"/>
                    <a:lstStyle/>
                    <a:p>
                      <a:pPr>
                        <a:buNone/>
                      </a:pPr>
                      <a:r>
                        <a:rPr lang="zh-CN" altLang="en-US" sz="2400" b="1">
                          <a:latin typeface="楷体" panose="02010609060101010101" charset="-122"/>
                          <a:ea typeface="楷体" panose="02010609060101010101" charset="-122"/>
                        </a:rPr>
                        <a:t>孔尚任</a:t>
                      </a:r>
                      <a:endParaRPr lang="zh-CN" altLang="en-US" sz="2400" b="1">
                        <a:latin typeface="楷体" panose="02010609060101010101" charset="-122"/>
                        <a:ea typeface="楷体" panose="02010609060101010101" charset="-122"/>
                      </a:endParaRPr>
                    </a:p>
                  </a:txBody>
                  <a:tcPr vert="horz"/>
                </a:tc>
                <a:tc>
                  <a:txBody>
                    <a:bodyPr wrap="square"/>
                    <a:lstStyle/>
                    <a:p>
                      <a:pPr algn="ctr">
                        <a:buNone/>
                      </a:pPr>
                      <a:endParaRPr lang="zh-CN" altLang="en-US" sz="2400" b="1">
                        <a:latin typeface="楷体" panose="02010609060101010101" charset="-122"/>
                        <a:ea typeface="楷体" panose="02010609060101010101" charset="-122"/>
                      </a:endParaRPr>
                    </a:p>
                  </a:txBody>
                  <a:tcPr vert="horz"/>
                </a:tc>
                <a:tc vMerge="1">
                  <a:tcPr/>
                </a:tc>
              </a:tr>
              <a:tr h="457200">
                <a:tc vMerge="1">
                  <a:tcPr/>
                </a:tc>
                <a:tc>
                  <a:txBody>
                    <a:bodyPr wrap="square"/>
                    <a:lstStyle/>
                    <a:p>
                      <a:pPr algn="ctr">
                        <a:buNone/>
                      </a:pPr>
                      <a:r>
                        <a:rPr lang="zh-CN" altLang="en-US" sz="2400" b="1">
                          <a:latin typeface="楷体" panose="02010609060101010101" charset="-122"/>
                          <a:ea typeface="楷体" panose="02010609060101010101" charset="-122"/>
                        </a:rPr>
                        <a:t>明清</a:t>
                      </a:r>
                      <a:endParaRPr lang="zh-CN" altLang="en-US" sz="2400" b="1">
                        <a:latin typeface="楷体" panose="02010609060101010101" charset="-122"/>
                        <a:ea typeface="楷体" panose="02010609060101010101" charset="-122"/>
                      </a:endParaRPr>
                    </a:p>
                  </a:txBody>
                  <a:tcPr vert="horz"/>
                </a:tc>
                <a:tc>
                  <a:txBody>
                    <a:bodyPr wrap="square"/>
                    <a:lstStyle/>
                    <a:p>
                      <a:pPr>
                        <a:buNone/>
                      </a:pPr>
                      <a:endParaRPr lang="zh-CN" altLang="en-US" sz="2400" b="1">
                        <a:latin typeface="楷体" panose="02010609060101010101" charset="-122"/>
                        <a:ea typeface="楷体" panose="02010609060101010101" charset="-122"/>
                      </a:endParaRPr>
                    </a:p>
                  </a:txBody>
                  <a:tcPr vert="horz"/>
                </a:tc>
                <a:tc>
                  <a:txBody>
                    <a:bodyPr wrap="square"/>
                    <a:lstStyle/>
                    <a:p>
                      <a:pPr algn="ctr">
                        <a:buNone/>
                      </a:pPr>
                      <a:endParaRPr lang="zh-CN" altLang="en-US" sz="2400" b="1">
                        <a:latin typeface="楷体" panose="02010609060101010101" charset="-122"/>
                        <a:ea typeface="楷体" panose="02010609060101010101" charset="-122"/>
                      </a:endParaRPr>
                    </a:p>
                  </a:txBody>
                  <a:tcPr vert="horz"/>
                </a:tc>
                <a:tc>
                  <a:txBody>
                    <a:bodyPr wrap="square"/>
                    <a:lstStyle/>
                    <a:p>
                      <a:pPr algn="l">
                        <a:buNone/>
                      </a:pPr>
                      <a:endParaRPr lang="zh-CN" altLang="en-US" sz="2400" b="1">
                        <a:latin typeface="楷体" panose="02010609060101010101" charset="-122"/>
                        <a:ea typeface="楷体" panose="02010609060101010101" charset="-122"/>
                      </a:endParaRPr>
                    </a:p>
                  </a:txBody>
                  <a:tcPr vert="horz"/>
                </a:tc>
              </a:tr>
              <a:tr h="457200">
                <a:tc vMerge="1">
                  <a:tcPr/>
                </a:tc>
                <a:tc>
                  <a:txBody>
                    <a:bodyPr wrap="square"/>
                    <a:lstStyle/>
                    <a:p>
                      <a:pPr algn="ctr">
                        <a:buNone/>
                      </a:pPr>
                      <a:r>
                        <a:rPr lang="zh-CN" altLang="en-US" sz="2400" b="1">
                          <a:latin typeface="楷体" panose="02010609060101010101" charset="-122"/>
                          <a:ea typeface="楷体" panose="02010609060101010101" charset="-122"/>
                        </a:rPr>
                        <a:t>道光</a:t>
                      </a:r>
                      <a:endParaRPr lang="zh-CN" altLang="en-US" sz="2400" b="1">
                        <a:latin typeface="楷体" panose="02010609060101010101" charset="-122"/>
                        <a:ea typeface="楷体" panose="02010609060101010101" charset="-122"/>
                      </a:endParaRPr>
                    </a:p>
                  </a:txBody>
                  <a:tcPr vert="horz"/>
                </a:tc>
                <a:tc>
                  <a:txBody>
                    <a:bodyPr wrap="square"/>
                    <a:lstStyle/>
                    <a:p>
                      <a:pPr>
                        <a:buNone/>
                      </a:pPr>
                      <a:endParaRPr lang="zh-CN" altLang="en-US" sz="2400" b="1">
                        <a:latin typeface="楷体" panose="02010609060101010101" charset="-122"/>
                        <a:ea typeface="楷体" panose="02010609060101010101" charset="-122"/>
                      </a:endParaRPr>
                    </a:p>
                  </a:txBody>
                  <a:tcPr vert="horz"/>
                </a:tc>
                <a:tc>
                  <a:txBody>
                    <a:bodyPr wrap="square"/>
                    <a:lstStyle/>
                    <a:p>
                      <a:pPr algn="ctr">
                        <a:buNone/>
                      </a:pPr>
                      <a:endParaRPr lang="zh-CN" altLang="en-US" sz="2400" b="1">
                        <a:latin typeface="楷体" panose="02010609060101010101" charset="-122"/>
                        <a:ea typeface="楷体" panose="02010609060101010101" charset="-122"/>
                      </a:endParaRPr>
                    </a:p>
                  </a:txBody>
                  <a:tcPr vert="horz"/>
                </a:tc>
                <a:tc>
                  <a:txBody>
                    <a:bodyPr wrap="square"/>
                    <a:lstStyle/>
                    <a:p>
                      <a:pPr algn="l">
                        <a:buNone/>
                      </a:pPr>
                      <a:endParaRPr lang="zh-CN" altLang="en-US" sz="2400" b="1">
                        <a:latin typeface="楷体" panose="02010609060101010101" charset="-122"/>
                        <a:ea typeface="楷体" panose="02010609060101010101" charset="-122"/>
                      </a:endParaRPr>
                    </a:p>
                  </a:txBody>
                  <a:tcPr vert="horz"/>
                </a:tc>
              </a:tr>
            </a:tbl>
          </a:graphicData>
        </a:graphic>
      </p:graphicFrame>
      <p:sp>
        <p:nvSpPr>
          <p:cNvPr id="7" name="文本框 6"/>
          <p:cNvSpPr txBox="1"/>
          <p:nvPr>
            <p:custDataLst>
              <p:tags r:id="rId2"/>
            </p:custDataLst>
          </p:nvPr>
        </p:nvSpPr>
        <p:spPr>
          <a:xfrm>
            <a:off x="4080510" y="2482850"/>
            <a:ext cx="1842770" cy="398780"/>
          </a:xfrm>
          <a:prstGeom prst="rect">
            <a:avLst/>
          </a:prstGeom>
          <a:noFill/>
        </p:spPr>
        <p:txBody>
          <a:bodyPr wrap="square" rtlCol="0">
            <a:spAutoFit/>
          </a:bodyPr>
          <a:lstStyle/>
          <a:p>
            <a:pPr algn="l"/>
            <a:r>
              <a:rPr lang="zh-CN" altLang="en-US" sz="2000" b="1">
                <a:latin typeface="宋体" panose="02010600030101010101" pitchFamily="2" charset="-122"/>
                <a:ea typeface="宋体" panose="02010600030101010101" pitchFamily="2" charset="-122"/>
                <a:sym typeface="+mn-ea"/>
              </a:rPr>
              <a:t>《水浒传》</a:t>
            </a:r>
            <a:endParaRPr lang="zh-CN" altLang="en-US" sz="2000" b="1">
              <a:latin typeface="宋体" panose="02010600030101010101" pitchFamily="2" charset="-122"/>
              <a:ea typeface="宋体" panose="02010600030101010101" pitchFamily="2" charset="-122"/>
              <a:sym typeface="+mn-ea"/>
            </a:endParaRPr>
          </a:p>
        </p:txBody>
      </p:sp>
      <p:sp>
        <p:nvSpPr>
          <p:cNvPr id="11" name="文本框 10"/>
          <p:cNvSpPr txBox="1"/>
          <p:nvPr>
            <p:custDataLst>
              <p:tags r:id="rId3"/>
            </p:custDataLst>
          </p:nvPr>
        </p:nvSpPr>
        <p:spPr>
          <a:xfrm>
            <a:off x="3660775" y="2896870"/>
            <a:ext cx="2975610" cy="491490"/>
          </a:xfrm>
          <a:prstGeom prst="rect">
            <a:avLst/>
          </a:prstGeom>
          <a:noFill/>
        </p:spPr>
        <p:txBody>
          <a:bodyPr wrap="square" rtlCol="0">
            <a:spAutoFit/>
          </a:bodyPr>
          <a:lstStyle/>
          <a:p>
            <a:pPr lvl="0" algn="l">
              <a:buClrTx/>
              <a:buSzTx/>
              <a:buFontTx/>
            </a:pPr>
            <a:r>
              <a:rPr lang="zh-CN" altLang="en-US" sz="2000" b="1">
                <a:latin typeface="宋体" panose="02010600030101010101" pitchFamily="2" charset="-122"/>
                <a:ea typeface="宋体" panose="02010600030101010101" pitchFamily="2" charset="-122"/>
                <a:sym typeface="+mn-ea"/>
              </a:rPr>
              <a:t>   </a:t>
            </a:r>
            <a:r>
              <a:rPr lang="zh-CN" altLang="en-US" sz="2000" b="1">
                <a:latin typeface="宋体" panose="02010600030101010101" pitchFamily="2" charset="-122"/>
                <a:ea typeface="宋体" panose="02010600030101010101" pitchFamily="2" charset="-122"/>
                <a:sym typeface="+mn-ea"/>
              </a:rPr>
              <a:t>《三国演义》</a:t>
            </a:r>
            <a:endParaRPr lang="zh-CN" altLang="en-US" sz="2000" b="1">
              <a:latin typeface="宋体" panose="02010600030101010101" pitchFamily="2" charset="-122"/>
              <a:ea typeface="宋体" panose="02010600030101010101" pitchFamily="2" charset="-122"/>
              <a:sym typeface="+mn-ea"/>
            </a:endParaRPr>
          </a:p>
        </p:txBody>
      </p:sp>
      <p:sp>
        <p:nvSpPr>
          <p:cNvPr id="12" name="文本框 11"/>
          <p:cNvSpPr txBox="1"/>
          <p:nvPr>
            <p:custDataLst>
              <p:tags r:id="rId4"/>
            </p:custDataLst>
          </p:nvPr>
        </p:nvSpPr>
        <p:spPr>
          <a:xfrm>
            <a:off x="6591935" y="2538730"/>
            <a:ext cx="5469890" cy="706755"/>
          </a:xfrm>
          <a:prstGeom prst="rect">
            <a:avLst/>
          </a:prstGeom>
          <a:noFill/>
        </p:spPr>
        <p:txBody>
          <a:bodyPr wrap="square" rtlCol="0">
            <a:spAutoFit/>
          </a:bodyPr>
          <a:lstStyle/>
          <a:p>
            <a:pPr lvl="0" algn="l">
              <a:buClrTx/>
              <a:buSzTx/>
              <a:buFontTx/>
            </a:pPr>
            <a:r>
              <a:rPr lang="zh-CN" altLang="en-US" sz="2000" b="1">
                <a:latin typeface="宋体" panose="02010600030101010101" pitchFamily="2" charset="-122"/>
                <a:ea typeface="宋体" panose="02010600030101010101" pitchFamily="2" charset="-122"/>
                <a:sym typeface="+mn-ea"/>
              </a:rPr>
              <a:t>我国</a:t>
            </a:r>
            <a:r>
              <a:rPr lang="zh-CN" altLang="en-US" sz="2000" b="1">
                <a:latin typeface="宋体" panose="02010600030101010101" pitchFamily="2" charset="-122"/>
                <a:ea typeface="宋体" panose="02010600030101010101" pitchFamily="2" charset="-122"/>
                <a:sym typeface="+mn-ea"/>
              </a:rPr>
              <a:t>最早</a:t>
            </a:r>
            <a:r>
              <a:rPr lang="zh-CN" altLang="en-US" sz="2000" b="1">
                <a:latin typeface="宋体" panose="02010600030101010101" pitchFamily="2" charset="-122"/>
                <a:ea typeface="宋体" panose="02010600030101010101" pitchFamily="2" charset="-122"/>
                <a:sym typeface="+mn-ea"/>
              </a:rPr>
              <a:t>的两部长篇</a:t>
            </a:r>
            <a:r>
              <a:rPr lang="zh-CN" altLang="en-US" sz="2000" b="1">
                <a:latin typeface="宋体" panose="02010600030101010101" pitchFamily="2" charset="-122"/>
                <a:ea typeface="宋体" panose="02010600030101010101" pitchFamily="2" charset="-122"/>
                <a:sym typeface="+mn-ea"/>
              </a:rPr>
              <a:t>白话小说</a:t>
            </a:r>
            <a:r>
              <a:rPr lang="zh-CN" altLang="en-US" sz="2000" b="1">
                <a:latin typeface="宋体" panose="02010600030101010101" pitchFamily="2" charset="-122"/>
                <a:ea typeface="宋体" panose="02010600030101010101" pitchFamily="2" charset="-122"/>
                <a:sym typeface="+mn-ea"/>
              </a:rPr>
              <a:t>，开创了</a:t>
            </a:r>
            <a:r>
              <a:rPr lang="zh-CN" altLang="en-US" sz="2000" b="1">
                <a:latin typeface="宋体" panose="02010600030101010101" pitchFamily="2" charset="-122"/>
                <a:ea typeface="宋体" panose="02010600030101010101" pitchFamily="2" charset="-122"/>
                <a:sym typeface="+mn-ea"/>
              </a:rPr>
              <a:t>章回体的写作体裁</a:t>
            </a:r>
            <a:r>
              <a:rPr lang="zh-CN" altLang="en-US" sz="2000" b="1">
                <a:latin typeface="宋体" panose="02010600030101010101" pitchFamily="2" charset="-122"/>
                <a:ea typeface="宋体" panose="02010600030101010101" pitchFamily="2" charset="-122"/>
                <a:sym typeface="+mn-ea"/>
              </a:rPr>
              <a:t>。</a:t>
            </a:r>
            <a:endParaRPr lang="zh-CN" altLang="en-US" sz="2000" b="1">
              <a:latin typeface="宋体" panose="02010600030101010101" pitchFamily="2" charset="-122"/>
              <a:ea typeface="宋体" panose="02010600030101010101" pitchFamily="2" charset="-122"/>
              <a:sym typeface="+mn-ea"/>
            </a:endParaRPr>
          </a:p>
        </p:txBody>
      </p:sp>
      <p:sp>
        <p:nvSpPr>
          <p:cNvPr id="14" name="文本框 13"/>
          <p:cNvSpPr txBox="1"/>
          <p:nvPr>
            <p:custDataLst>
              <p:tags r:id="rId5"/>
            </p:custDataLst>
          </p:nvPr>
        </p:nvSpPr>
        <p:spPr>
          <a:xfrm>
            <a:off x="4080193" y="3403600"/>
            <a:ext cx="1843405" cy="398780"/>
          </a:xfrm>
          <a:prstGeom prst="rect">
            <a:avLst/>
          </a:prstGeom>
          <a:noFill/>
        </p:spPr>
        <p:txBody>
          <a:bodyPr wrap="square" rtlCol="0">
            <a:spAutoFit/>
          </a:bodyPr>
          <a:lstStyle/>
          <a:p>
            <a:pPr lvl="0" algn="l">
              <a:buClrTx/>
              <a:buSzTx/>
              <a:buFontTx/>
            </a:pPr>
            <a:r>
              <a:rPr lang="zh-CN" altLang="en-US" sz="2000" b="1">
                <a:latin typeface="宋体" panose="02010600030101010101" pitchFamily="2" charset="-122"/>
                <a:ea typeface="宋体" panose="02010600030101010101" pitchFamily="2" charset="-122"/>
                <a:sym typeface="+mn-ea"/>
              </a:rPr>
              <a:t>《西游记》</a:t>
            </a:r>
            <a:endParaRPr lang="zh-CN" altLang="en-US" sz="2000" b="1">
              <a:latin typeface="宋体" panose="02010600030101010101" pitchFamily="2" charset="-122"/>
              <a:ea typeface="宋体" panose="02010600030101010101" pitchFamily="2" charset="-122"/>
              <a:sym typeface="+mn-ea"/>
            </a:endParaRPr>
          </a:p>
        </p:txBody>
      </p:sp>
      <p:sp>
        <p:nvSpPr>
          <p:cNvPr id="16" name="文本框 15"/>
          <p:cNvSpPr txBox="1"/>
          <p:nvPr>
            <p:custDataLst>
              <p:tags r:id="rId6"/>
            </p:custDataLst>
          </p:nvPr>
        </p:nvSpPr>
        <p:spPr>
          <a:xfrm>
            <a:off x="7973378" y="3378835"/>
            <a:ext cx="2507615" cy="491490"/>
          </a:xfrm>
          <a:prstGeom prst="rect">
            <a:avLst/>
          </a:prstGeom>
          <a:noFill/>
        </p:spPr>
        <p:txBody>
          <a:bodyPr wrap="square" rtlCol="0">
            <a:spAutoFit/>
          </a:bodyPr>
          <a:lstStyle/>
          <a:p>
            <a:pPr lvl="0" algn="l">
              <a:buClrTx/>
              <a:buSzTx/>
              <a:buFontTx/>
            </a:pPr>
            <a:r>
              <a:rPr lang="zh-CN" altLang="en-US" sz="2000" b="1">
                <a:latin typeface="宋体" panose="02010600030101010101" pitchFamily="2" charset="-122"/>
                <a:ea typeface="宋体" panose="02010600030101010101" pitchFamily="2" charset="-122"/>
                <a:sym typeface="+mn-ea"/>
              </a:rPr>
              <a:t>神话小说的杰作</a:t>
            </a:r>
            <a:endParaRPr lang="zh-CN" altLang="en-US" sz="2000" b="1">
              <a:latin typeface="宋体" panose="02010600030101010101" pitchFamily="2" charset="-122"/>
              <a:ea typeface="宋体" panose="02010600030101010101" pitchFamily="2" charset="-122"/>
              <a:sym typeface="+mn-ea"/>
            </a:endParaRPr>
          </a:p>
        </p:txBody>
      </p:sp>
      <p:sp>
        <p:nvSpPr>
          <p:cNvPr id="17" name="文本框 16"/>
          <p:cNvSpPr txBox="1"/>
          <p:nvPr>
            <p:custDataLst>
              <p:tags r:id="rId7"/>
            </p:custDataLst>
          </p:nvPr>
        </p:nvSpPr>
        <p:spPr>
          <a:xfrm>
            <a:off x="4080510" y="3940810"/>
            <a:ext cx="2175510" cy="491490"/>
          </a:xfrm>
          <a:prstGeom prst="rect">
            <a:avLst/>
          </a:prstGeom>
          <a:noFill/>
        </p:spPr>
        <p:txBody>
          <a:bodyPr wrap="square" rtlCol="0">
            <a:spAutoFit/>
          </a:bodyPr>
          <a:lstStyle/>
          <a:p>
            <a:pPr lvl="0" algn="l">
              <a:buClrTx/>
              <a:buSzTx/>
              <a:buFontTx/>
            </a:pPr>
            <a:r>
              <a:rPr lang="zh-CN" altLang="en-US" sz="2000" b="1">
                <a:latin typeface="宋体" panose="02010600030101010101" pitchFamily="2" charset="-122"/>
                <a:ea typeface="宋体" panose="02010600030101010101" pitchFamily="2" charset="-122"/>
                <a:sym typeface="+mn-ea"/>
              </a:rPr>
              <a:t>《儒林外史》</a:t>
            </a:r>
            <a:endParaRPr lang="zh-CN" altLang="en-US" sz="2000" b="1">
              <a:latin typeface="宋体" panose="02010600030101010101" pitchFamily="2" charset="-122"/>
              <a:ea typeface="宋体" panose="02010600030101010101" pitchFamily="2" charset="-122"/>
              <a:sym typeface="+mn-ea"/>
            </a:endParaRPr>
          </a:p>
        </p:txBody>
      </p:sp>
      <p:sp>
        <p:nvSpPr>
          <p:cNvPr id="18" name="文本框 17"/>
          <p:cNvSpPr txBox="1"/>
          <p:nvPr>
            <p:custDataLst>
              <p:tags r:id="rId8"/>
            </p:custDataLst>
          </p:nvPr>
        </p:nvSpPr>
        <p:spPr>
          <a:xfrm>
            <a:off x="7973378" y="3940810"/>
            <a:ext cx="2507615" cy="491490"/>
          </a:xfrm>
          <a:prstGeom prst="rect">
            <a:avLst/>
          </a:prstGeom>
          <a:noFill/>
        </p:spPr>
        <p:txBody>
          <a:bodyPr wrap="square" rtlCol="0">
            <a:spAutoFit/>
          </a:bodyPr>
          <a:lstStyle/>
          <a:p>
            <a:pPr lvl="0" algn="l">
              <a:buClrTx/>
              <a:buSzTx/>
              <a:buFontTx/>
            </a:pPr>
            <a:r>
              <a:rPr lang="zh-CN" altLang="en-US" sz="2000" b="1">
                <a:latin typeface="宋体" panose="02010600030101010101" pitchFamily="2" charset="-122"/>
                <a:ea typeface="宋体" panose="02010600030101010101" pitchFamily="2" charset="-122"/>
                <a:sym typeface="+mn-ea"/>
              </a:rPr>
              <a:t>讽刺小说的杰作</a:t>
            </a:r>
            <a:endParaRPr lang="zh-CN" altLang="en-US" sz="2000" b="1">
              <a:latin typeface="宋体" panose="02010600030101010101" pitchFamily="2" charset="-122"/>
              <a:ea typeface="宋体" panose="02010600030101010101" pitchFamily="2" charset="-122"/>
              <a:sym typeface="+mn-ea"/>
            </a:endParaRPr>
          </a:p>
        </p:txBody>
      </p:sp>
      <p:sp>
        <p:nvSpPr>
          <p:cNvPr id="19" name="文本框 18"/>
          <p:cNvSpPr txBox="1"/>
          <p:nvPr>
            <p:custDataLst>
              <p:tags r:id="rId9"/>
            </p:custDataLst>
          </p:nvPr>
        </p:nvSpPr>
        <p:spPr>
          <a:xfrm>
            <a:off x="4139883" y="4448175"/>
            <a:ext cx="1843405" cy="491490"/>
          </a:xfrm>
          <a:prstGeom prst="rect">
            <a:avLst/>
          </a:prstGeom>
          <a:noFill/>
        </p:spPr>
        <p:txBody>
          <a:bodyPr wrap="square" rtlCol="0">
            <a:spAutoFit/>
          </a:bodyPr>
          <a:lstStyle/>
          <a:p>
            <a:pPr lvl="0" algn="l">
              <a:buClrTx/>
              <a:buSzTx/>
              <a:buFontTx/>
            </a:pPr>
            <a:r>
              <a:rPr lang="zh-CN" altLang="en-US" sz="2000" b="1">
                <a:latin typeface="宋体" panose="02010600030101010101" pitchFamily="2" charset="-122"/>
                <a:ea typeface="宋体" panose="02010600030101010101" pitchFamily="2" charset="-122"/>
                <a:sym typeface="+mn-ea"/>
              </a:rPr>
              <a:t>《红楼梦》</a:t>
            </a:r>
            <a:endParaRPr lang="zh-CN" altLang="en-US" sz="2000" b="1">
              <a:latin typeface="宋体" panose="02010600030101010101" pitchFamily="2" charset="-122"/>
              <a:ea typeface="宋体" panose="02010600030101010101" pitchFamily="2" charset="-122"/>
              <a:sym typeface="+mn-ea"/>
            </a:endParaRPr>
          </a:p>
        </p:txBody>
      </p:sp>
      <p:sp>
        <p:nvSpPr>
          <p:cNvPr id="23" name="文本框 22"/>
          <p:cNvSpPr txBox="1"/>
          <p:nvPr>
            <p:custDataLst>
              <p:tags r:id="rId10"/>
            </p:custDataLst>
          </p:nvPr>
        </p:nvSpPr>
        <p:spPr>
          <a:xfrm>
            <a:off x="6507480" y="4523105"/>
            <a:ext cx="5554345" cy="368300"/>
          </a:xfrm>
          <a:prstGeom prst="rect">
            <a:avLst/>
          </a:prstGeom>
          <a:noFill/>
        </p:spPr>
        <p:txBody>
          <a:bodyPr wrap="square" rtlCol="0">
            <a:spAutoFit/>
          </a:bodyPr>
          <a:lstStyle/>
          <a:p>
            <a:pPr lvl="0" algn="l">
              <a:buClrTx/>
              <a:buSzTx/>
              <a:buFontTx/>
            </a:pPr>
            <a:r>
              <a:rPr lang="zh-CN" altLang="en-US" b="1">
                <a:latin typeface="宋体" panose="02010600030101010101" pitchFamily="2" charset="-122"/>
                <a:ea typeface="宋体" panose="02010600030101010101" pitchFamily="2" charset="-122"/>
                <a:sym typeface="+mn-ea"/>
              </a:rPr>
              <a:t>我国古典现实主义文学的高峰，也是享誉世界的名著</a:t>
            </a:r>
            <a:endParaRPr lang="zh-CN" altLang="en-US" b="1">
              <a:latin typeface="宋体" panose="02010600030101010101" pitchFamily="2" charset="-122"/>
              <a:ea typeface="宋体" panose="02010600030101010101" pitchFamily="2" charset="-122"/>
              <a:sym typeface="+mn-ea"/>
            </a:endParaRPr>
          </a:p>
        </p:txBody>
      </p:sp>
      <p:sp>
        <p:nvSpPr>
          <p:cNvPr id="24" name="文本框 23"/>
          <p:cNvSpPr txBox="1"/>
          <p:nvPr>
            <p:custDataLst>
              <p:tags r:id="rId11"/>
            </p:custDataLst>
          </p:nvPr>
        </p:nvSpPr>
        <p:spPr>
          <a:xfrm>
            <a:off x="4080828" y="4955540"/>
            <a:ext cx="1843405" cy="491490"/>
          </a:xfrm>
          <a:prstGeom prst="rect">
            <a:avLst/>
          </a:prstGeom>
          <a:noFill/>
        </p:spPr>
        <p:txBody>
          <a:bodyPr wrap="square" rtlCol="0">
            <a:spAutoFit/>
          </a:bodyPr>
          <a:lstStyle/>
          <a:p>
            <a:pPr lvl="0" algn="l">
              <a:buClrTx/>
              <a:buSzTx/>
              <a:buFontTx/>
            </a:pPr>
            <a:r>
              <a:rPr lang="zh-CN" altLang="en-US" sz="2000" b="1">
                <a:latin typeface="宋体" panose="02010600030101010101" pitchFamily="2" charset="-122"/>
                <a:ea typeface="宋体" panose="02010600030101010101" pitchFamily="2" charset="-122"/>
                <a:sym typeface="+mn-ea"/>
              </a:rPr>
              <a:t>《牡丹亭》</a:t>
            </a:r>
            <a:endParaRPr lang="zh-CN" altLang="en-US" sz="2000" b="1">
              <a:latin typeface="宋体" panose="02010600030101010101" pitchFamily="2" charset="-122"/>
              <a:ea typeface="宋体" panose="02010600030101010101" pitchFamily="2" charset="-122"/>
              <a:sym typeface="+mn-ea"/>
            </a:endParaRPr>
          </a:p>
        </p:txBody>
      </p:sp>
      <p:sp>
        <p:nvSpPr>
          <p:cNvPr id="25" name="文本框 24"/>
          <p:cNvSpPr txBox="1"/>
          <p:nvPr>
            <p:custDataLst>
              <p:tags r:id="rId12"/>
            </p:custDataLst>
          </p:nvPr>
        </p:nvSpPr>
        <p:spPr>
          <a:xfrm>
            <a:off x="6636068" y="5232400"/>
            <a:ext cx="5038725" cy="398780"/>
          </a:xfrm>
          <a:prstGeom prst="rect">
            <a:avLst/>
          </a:prstGeom>
          <a:noFill/>
        </p:spPr>
        <p:txBody>
          <a:bodyPr wrap="square" rtlCol="0">
            <a:spAutoFit/>
          </a:bodyPr>
          <a:lstStyle/>
          <a:p>
            <a:pPr lvl="0" algn="l">
              <a:buClrTx/>
              <a:buSzTx/>
              <a:buFontTx/>
            </a:pPr>
            <a:r>
              <a:rPr lang="zh-CN" altLang="en-US" sz="2000" b="1">
                <a:latin typeface="宋体" panose="02010600030101010101" pitchFamily="2" charset="-122"/>
                <a:ea typeface="宋体" panose="02010600030101010101" pitchFamily="2" charset="-122"/>
                <a:sym typeface="+mn-ea"/>
              </a:rPr>
              <a:t>趋向长篇化，情节更加曲折复杂，称为传奇</a:t>
            </a:r>
            <a:endParaRPr lang="zh-CN" altLang="en-US" sz="2000" b="1">
              <a:latin typeface="宋体" panose="02010600030101010101" pitchFamily="2" charset="-122"/>
              <a:ea typeface="宋体" panose="02010600030101010101" pitchFamily="2" charset="-122"/>
              <a:sym typeface="+mn-ea"/>
            </a:endParaRPr>
          </a:p>
        </p:txBody>
      </p:sp>
      <p:sp>
        <p:nvSpPr>
          <p:cNvPr id="26" name="文本框 25"/>
          <p:cNvSpPr txBox="1"/>
          <p:nvPr>
            <p:custDataLst>
              <p:tags r:id="rId13"/>
            </p:custDataLst>
          </p:nvPr>
        </p:nvSpPr>
        <p:spPr>
          <a:xfrm>
            <a:off x="4080193" y="5387975"/>
            <a:ext cx="1843405" cy="491490"/>
          </a:xfrm>
          <a:prstGeom prst="rect">
            <a:avLst/>
          </a:prstGeom>
          <a:noFill/>
        </p:spPr>
        <p:txBody>
          <a:bodyPr wrap="square" rtlCol="0">
            <a:spAutoFit/>
          </a:bodyPr>
          <a:lstStyle/>
          <a:p>
            <a:pPr lvl="0" algn="l">
              <a:buClrTx/>
              <a:buSzTx/>
              <a:buFontTx/>
            </a:pPr>
            <a:r>
              <a:rPr lang="zh-CN" altLang="en-US" sz="2000" b="1">
                <a:latin typeface="宋体" panose="02010600030101010101" pitchFamily="2" charset="-122"/>
                <a:ea typeface="宋体" panose="02010600030101010101" pitchFamily="2" charset="-122"/>
                <a:sym typeface="+mn-ea"/>
              </a:rPr>
              <a:t>《桃花扇》</a:t>
            </a:r>
            <a:endParaRPr lang="zh-CN" altLang="en-US" sz="2000" b="1">
              <a:latin typeface="宋体" panose="02010600030101010101" pitchFamily="2" charset="-122"/>
              <a:ea typeface="宋体" panose="02010600030101010101" pitchFamily="2" charset="-122"/>
              <a:sym typeface="+mn-ea"/>
            </a:endParaRPr>
          </a:p>
        </p:txBody>
      </p:sp>
      <p:sp>
        <p:nvSpPr>
          <p:cNvPr id="27" name="文本框 26"/>
          <p:cNvSpPr txBox="1"/>
          <p:nvPr>
            <p:custDataLst>
              <p:tags r:id="rId14"/>
            </p:custDataLst>
          </p:nvPr>
        </p:nvSpPr>
        <p:spPr>
          <a:xfrm>
            <a:off x="4461510" y="5859780"/>
            <a:ext cx="847090" cy="398780"/>
          </a:xfrm>
          <a:prstGeom prst="rect">
            <a:avLst/>
          </a:prstGeom>
          <a:noFill/>
        </p:spPr>
        <p:txBody>
          <a:bodyPr wrap="square" rtlCol="0">
            <a:spAutoFit/>
          </a:bodyPr>
          <a:lstStyle/>
          <a:p>
            <a:pPr lvl="0" algn="l">
              <a:buClrTx/>
              <a:buSzTx/>
              <a:buFontTx/>
            </a:pPr>
            <a:r>
              <a:rPr lang="zh-CN" altLang="en-US" sz="2000" b="1">
                <a:latin typeface="宋体" panose="02010600030101010101" pitchFamily="2" charset="-122"/>
                <a:ea typeface="宋体" panose="02010600030101010101" pitchFamily="2" charset="-122"/>
                <a:sym typeface="+mn-ea"/>
              </a:rPr>
              <a:t>昆曲</a:t>
            </a:r>
            <a:endParaRPr lang="zh-CN" altLang="en-US" sz="2000" b="1">
              <a:latin typeface="宋体" panose="02010600030101010101" pitchFamily="2" charset="-122"/>
              <a:ea typeface="宋体" panose="02010600030101010101" pitchFamily="2" charset="-122"/>
              <a:sym typeface="+mn-ea"/>
            </a:endParaRPr>
          </a:p>
        </p:txBody>
      </p:sp>
      <p:sp>
        <p:nvSpPr>
          <p:cNvPr id="28" name="文本框 27"/>
          <p:cNvSpPr txBox="1"/>
          <p:nvPr>
            <p:custDataLst>
              <p:tags r:id="rId15"/>
            </p:custDataLst>
          </p:nvPr>
        </p:nvSpPr>
        <p:spPr>
          <a:xfrm>
            <a:off x="8131810" y="5859780"/>
            <a:ext cx="1511300" cy="491490"/>
          </a:xfrm>
          <a:prstGeom prst="rect">
            <a:avLst/>
          </a:prstGeom>
          <a:noFill/>
        </p:spPr>
        <p:txBody>
          <a:bodyPr wrap="square" rtlCol="0">
            <a:spAutoFit/>
          </a:bodyPr>
          <a:lstStyle/>
          <a:p>
            <a:pPr lvl="0" algn="l">
              <a:buClrTx/>
              <a:buSzTx/>
              <a:buFontTx/>
            </a:pPr>
            <a:r>
              <a:rPr lang="zh-CN" altLang="en-US" sz="2000" b="1">
                <a:latin typeface="宋体" panose="02010600030101010101" pitchFamily="2" charset="-122"/>
                <a:ea typeface="宋体" panose="02010600030101010101" pitchFamily="2" charset="-122"/>
                <a:sym typeface="+mn-ea"/>
              </a:rPr>
              <a:t>长期流行</a:t>
            </a:r>
            <a:endParaRPr lang="zh-CN" altLang="en-US" sz="2000" b="1">
              <a:latin typeface="宋体" panose="02010600030101010101" pitchFamily="2" charset="-122"/>
              <a:ea typeface="宋体" panose="02010600030101010101" pitchFamily="2" charset="-122"/>
              <a:sym typeface="+mn-ea"/>
            </a:endParaRPr>
          </a:p>
        </p:txBody>
      </p:sp>
      <p:sp>
        <p:nvSpPr>
          <p:cNvPr id="29" name="文本框 28"/>
          <p:cNvSpPr txBox="1"/>
          <p:nvPr>
            <p:custDataLst>
              <p:tags r:id="rId16"/>
            </p:custDataLst>
          </p:nvPr>
        </p:nvSpPr>
        <p:spPr>
          <a:xfrm>
            <a:off x="4461510" y="6297930"/>
            <a:ext cx="847090" cy="491490"/>
          </a:xfrm>
          <a:prstGeom prst="rect">
            <a:avLst/>
          </a:prstGeom>
          <a:noFill/>
        </p:spPr>
        <p:txBody>
          <a:bodyPr wrap="square" rtlCol="0">
            <a:spAutoFit/>
          </a:bodyPr>
          <a:lstStyle/>
          <a:p>
            <a:pPr lvl="0" algn="l">
              <a:buClrTx/>
              <a:buSzTx/>
              <a:buFontTx/>
            </a:pPr>
            <a:r>
              <a:rPr lang="zh-CN" altLang="en-US" sz="2000" b="1">
                <a:latin typeface="宋体" panose="02010600030101010101" pitchFamily="2" charset="-122"/>
                <a:ea typeface="宋体" panose="02010600030101010101" pitchFamily="2" charset="-122"/>
                <a:sym typeface="+mn-ea"/>
              </a:rPr>
              <a:t>京剧</a:t>
            </a:r>
            <a:endParaRPr lang="zh-CN" altLang="en-US" sz="2000" b="1">
              <a:latin typeface="宋体" panose="02010600030101010101" pitchFamily="2" charset="-122"/>
              <a:ea typeface="宋体" panose="02010600030101010101" pitchFamily="2" charset="-122"/>
              <a:sym typeface="+mn-ea"/>
            </a:endParaRPr>
          </a:p>
        </p:txBody>
      </p:sp>
      <p:sp>
        <p:nvSpPr>
          <p:cNvPr id="30" name="文本框 29"/>
          <p:cNvSpPr txBox="1"/>
          <p:nvPr>
            <p:custDataLst>
              <p:tags r:id="rId17"/>
            </p:custDataLst>
          </p:nvPr>
        </p:nvSpPr>
        <p:spPr>
          <a:xfrm>
            <a:off x="7216140" y="6297930"/>
            <a:ext cx="4168140" cy="491490"/>
          </a:xfrm>
          <a:prstGeom prst="rect">
            <a:avLst/>
          </a:prstGeom>
          <a:noFill/>
        </p:spPr>
        <p:txBody>
          <a:bodyPr wrap="square" rtlCol="0">
            <a:spAutoFit/>
          </a:bodyPr>
          <a:lstStyle/>
          <a:p>
            <a:pPr lvl="0" algn="l">
              <a:buClrTx/>
              <a:buSzTx/>
              <a:buFontTx/>
            </a:pPr>
            <a:r>
              <a:rPr lang="zh-CN" altLang="en-US" sz="2000" b="1">
                <a:latin typeface="宋体" panose="02010600030101010101" pitchFamily="2" charset="-122"/>
                <a:ea typeface="宋体" panose="02010600030101010101" pitchFamily="2" charset="-122"/>
                <a:sym typeface="+mn-ea"/>
              </a:rPr>
              <a:t>逐渐成为全国最流行的剧种</a:t>
            </a:r>
            <a:endParaRPr lang="zh-CN" altLang="en-US" sz="2000" b="1">
              <a:latin typeface="宋体" panose="02010600030101010101" pitchFamily="2" charset="-122"/>
              <a:ea typeface="宋体" panose="02010600030101010101" pitchFamily="2" charset="-122"/>
              <a:sym typeface="+mn-ea"/>
            </a:endParaRPr>
          </a:p>
        </p:txBody>
      </p:sp>
      <p:pic>
        <p:nvPicPr>
          <p:cNvPr id="5" name="图片 4"/>
          <p:cNvPicPr>
            <a:picLocks noChangeAspect="1"/>
          </p:cNvPicPr>
          <p:nvPr/>
        </p:nvPicPr>
        <p:blipFill>
          <a:blip r:embed="rId18"/>
          <a:stretch>
            <a:fillRect/>
          </a:stretch>
        </p:blipFill>
        <p:spPr>
          <a:xfrm>
            <a:off x="0" y="0"/>
            <a:ext cx="3722370" cy="678815"/>
          </a:xfrm>
          <a:prstGeom prst="rect">
            <a:avLst/>
          </a:prstGeom>
        </p:spPr>
      </p:pic>
      <p:sp>
        <p:nvSpPr>
          <p:cNvPr id="6" name="文本框 5"/>
          <p:cNvSpPr txBox="1"/>
          <p:nvPr/>
        </p:nvSpPr>
        <p:spPr>
          <a:xfrm>
            <a:off x="174625" y="752475"/>
            <a:ext cx="1631315" cy="521970"/>
          </a:xfrm>
          <a:prstGeom prst="rect">
            <a:avLst/>
          </a:prstGeom>
          <a:noFill/>
        </p:spPr>
        <p:txBody>
          <a:bodyPr wrap="square" rtlCol="0" anchor="t">
            <a:spAutoFit/>
          </a:bodyPr>
          <a:p>
            <a:r>
              <a:rPr lang="en-US" altLang="zh-CN" sz="2800" b="1" smtClean="0">
                <a:latin typeface="楷体" panose="02010609060101010101" charset="-122"/>
                <a:ea typeface="楷体" panose="02010609060101010101" charset="-122"/>
                <a:sym typeface="+mn-ea"/>
              </a:rPr>
              <a:t>1</a:t>
            </a:r>
            <a:r>
              <a:rPr lang="zh-CN" altLang="en-US" sz="2800" b="1" smtClean="0">
                <a:latin typeface="楷体" panose="02010609060101010101" charset="-122"/>
                <a:ea typeface="楷体" panose="02010609060101010101" charset="-122"/>
                <a:sym typeface="+mn-ea"/>
              </a:rPr>
              <a:t>、背景</a:t>
            </a:r>
            <a:endParaRPr lang="zh-CN" altLang="en-US" sz="2800"/>
          </a:p>
        </p:txBody>
      </p:sp>
      <p:sp>
        <p:nvSpPr>
          <p:cNvPr id="8" name="文本框 7"/>
          <p:cNvSpPr txBox="1"/>
          <p:nvPr>
            <p:custDataLst>
              <p:tags r:id="rId19"/>
            </p:custDataLst>
          </p:nvPr>
        </p:nvSpPr>
        <p:spPr>
          <a:xfrm>
            <a:off x="1693545" y="760095"/>
            <a:ext cx="8658860" cy="460375"/>
          </a:xfrm>
          <a:prstGeom prst="rect">
            <a:avLst/>
          </a:prstGeom>
          <a:noFill/>
        </p:spPr>
        <p:txBody>
          <a:bodyPr wrap="square" rtlCol="0">
            <a:spAutoFit/>
          </a:bodyPr>
          <a:p>
            <a:pPr indent="0" algn="l">
              <a:buFont typeface="Wingdings" panose="05000000000000000000" charset="0"/>
              <a:buNone/>
            </a:pPr>
            <a:r>
              <a:rPr sz="2400" b="1" err="1">
                <a:latin typeface="楷体" panose="02010609060101010101" charset="-122"/>
                <a:ea typeface="楷体" panose="02010609060101010101" charset="-122"/>
                <a:cs typeface="宋体" panose="02010600030101010101" pitchFamily="2" charset="-122"/>
              </a:rPr>
              <a:t>城市商品经济繁荣</a:t>
            </a:r>
            <a:r>
              <a:rPr lang="zh-CN" sz="2400" b="1">
                <a:latin typeface="楷体" panose="02010609060101010101" charset="-122"/>
                <a:ea typeface="楷体" panose="02010609060101010101" charset="-122"/>
                <a:cs typeface="宋体" panose="02010600030101010101" pitchFamily="2" charset="-122"/>
              </a:rPr>
              <a:t>，</a:t>
            </a:r>
            <a:r>
              <a:rPr sz="2400" b="1" err="1">
                <a:latin typeface="楷体" panose="02010609060101010101" charset="-122"/>
                <a:ea typeface="楷体" panose="02010609060101010101" charset="-122"/>
                <a:cs typeface="宋体" panose="02010600030101010101" pitchFamily="2" charset="-122"/>
              </a:rPr>
              <a:t>社会娱乐活动丰富</a:t>
            </a:r>
            <a:r>
              <a:rPr lang="zh-CN" sz="2400" b="1">
                <a:latin typeface="楷体" panose="02010609060101010101" charset="-122"/>
                <a:ea typeface="楷体" panose="02010609060101010101" charset="-122"/>
                <a:cs typeface="宋体" panose="02010600030101010101" pitchFamily="2" charset="-122"/>
              </a:rPr>
              <a:t>，</a:t>
            </a:r>
            <a:r>
              <a:rPr sz="2400" b="1" err="1">
                <a:latin typeface="楷体" panose="02010609060101010101" charset="-122"/>
                <a:ea typeface="楷体" panose="02010609060101010101" charset="-122"/>
                <a:cs typeface="宋体" panose="02010600030101010101" pitchFamily="2" charset="-122"/>
              </a:rPr>
              <a:t>文化知识进一步普及</a:t>
            </a:r>
            <a:r>
              <a:rPr lang="zh-CN" sz="2400" b="1">
                <a:latin typeface="楷体" panose="02010609060101010101" charset="-122"/>
                <a:ea typeface="楷体" panose="02010609060101010101" charset="-122"/>
                <a:cs typeface="宋体" panose="02010600030101010101" pitchFamily="2" charset="-122"/>
              </a:rPr>
              <a:t>。</a:t>
            </a:r>
            <a:endParaRPr lang="zh-CN" sz="2400" b="1">
              <a:latin typeface="楷体" panose="02010609060101010101" charset="-122"/>
              <a:ea typeface="楷体" panose="02010609060101010101" charset="-122"/>
              <a:cs typeface="宋体" panose="02010600030101010101" pitchFamily="2" charset="-122"/>
            </a:endParaRPr>
          </a:p>
        </p:txBody>
      </p:sp>
      <p:sp>
        <p:nvSpPr>
          <p:cNvPr id="9" name="文本框 8"/>
          <p:cNvSpPr txBox="1"/>
          <p:nvPr/>
        </p:nvSpPr>
        <p:spPr>
          <a:xfrm>
            <a:off x="174625" y="1301750"/>
            <a:ext cx="1631315" cy="521970"/>
          </a:xfrm>
          <a:prstGeom prst="rect">
            <a:avLst/>
          </a:prstGeom>
          <a:noFill/>
        </p:spPr>
        <p:txBody>
          <a:bodyPr wrap="square" rtlCol="0" anchor="t">
            <a:spAutoFit/>
          </a:bodyPr>
          <a:p>
            <a:r>
              <a:rPr lang="en-US" altLang="zh-CN" sz="2800" b="1" smtClean="0">
                <a:latin typeface="楷体" panose="02010609060101010101" charset="-122"/>
                <a:ea typeface="楷体" panose="02010609060101010101" charset="-122"/>
                <a:sym typeface="+mn-ea"/>
              </a:rPr>
              <a:t>2</a:t>
            </a:r>
            <a:r>
              <a:rPr lang="zh-CN" altLang="en-US" sz="2800" b="1" smtClean="0">
                <a:latin typeface="楷体" panose="02010609060101010101" charset="-122"/>
                <a:ea typeface="楷体" panose="02010609060101010101" charset="-122"/>
                <a:sym typeface="+mn-ea"/>
              </a:rPr>
              <a:t>、成就</a:t>
            </a:r>
            <a:endParaRPr lang="zh-CN" altLang="en-US" sz="2800"/>
          </a:p>
        </p:txBody>
      </p:sp>
    </p:spTree>
    <p:custDataLst>
      <p:tags r:id="rId20"/>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amond(in)">
                                      <p:cBhvr>
                                        <p:cTn id="37" dur="2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checkerboard(across)">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diamond(in)">
                                      <p:cBhvr>
                                        <p:cTn id="52" dur="20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down)">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checkerboard(across)">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p:tgtEl>
                                          <p:spTgt spid="23"/>
                                        </p:tgtEl>
                                        <p:attrNameLst>
                                          <p:attrName>ppt_y</p:attrName>
                                        </p:attrNameLst>
                                      </p:cBhvr>
                                      <p:tavLst>
                                        <p:tav tm="0">
                                          <p:val>
                                            <p:strVal val="#ppt_y+#ppt_h*1.125000"/>
                                          </p:val>
                                        </p:tav>
                                        <p:tav tm="100000">
                                          <p:val>
                                            <p:strVal val="#ppt_y"/>
                                          </p:val>
                                        </p:tav>
                                      </p:tavLst>
                                    </p:anim>
                                    <p:animEffect transition="in" filter="wipe(up)">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down)">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5" presetClass="entr" presetSubtype="1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checkerboard(across)">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p:tgtEl>
                                          <p:spTgt spid="25"/>
                                        </p:tgtEl>
                                        <p:attrNameLst>
                                          <p:attrName>ppt_y</p:attrName>
                                        </p:attrNameLst>
                                      </p:cBhvr>
                                      <p:tavLst>
                                        <p:tav tm="0">
                                          <p:val>
                                            <p:strVal val="#ppt_y+#ppt_h*1.125000"/>
                                          </p:val>
                                        </p:tav>
                                        <p:tav tm="100000">
                                          <p:val>
                                            <p:strVal val="#ppt_y"/>
                                          </p:val>
                                        </p:tav>
                                      </p:tavLst>
                                    </p:anim>
                                    <p:animEffect transition="in" filter="wipe(up)">
                                      <p:cBhvr>
                                        <p:cTn id="84" dur="500"/>
                                        <p:tgtEl>
                                          <p:spTgt spid="25"/>
                                        </p:tgtEl>
                                      </p:cBhvr>
                                    </p:animEffect>
                                  </p:childTnLst>
                                </p:cTn>
                              </p:par>
                            </p:childTnLst>
                          </p:cTn>
                        </p:par>
                      </p:childTnLst>
                    </p:cTn>
                  </p:par>
                  <p:par>
                    <p:cTn id="85" fill="hold">
                      <p:stCondLst>
                        <p:cond delay="indefinite"/>
                      </p:stCondLst>
                      <p:childTnLst>
                        <p:par>
                          <p:cTn id="86" fill="hold">
                            <p:stCondLst>
                              <p:cond delay="0"/>
                            </p:stCondLst>
                            <p:childTnLst>
                              <p:par>
                                <p:cTn id="87" presetID="8" presetClass="entr" presetSubtype="16" fill="hold" grpId="0" nodeType="click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diamond(in)">
                                      <p:cBhvr>
                                        <p:cTn id="89" dur="2000"/>
                                        <p:tgtEl>
                                          <p:spTgt spid="27"/>
                                        </p:tgtEl>
                                      </p:cBhvr>
                                    </p:animEffect>
                                  </p:childTnLst>
                                </p:cTn>
                              </p:par>
                            </p:childTnLst>
                          </p:cTn>
                        </p:par>
                      </p:childTnLst>
                    </p:cTn>
                  </p:par>
                  <p:par>
                    <p:cTn id="90" fill="hold">
                      <p:stCondLst>
                        <p:cond delay="indefinite"/>
                      </p:stCondLst>
                      <p:childTnLst>
                        <p:par>
                          <p:cTn id="91" fill="hold">
                            <p:stCondLst>
                              <p:cond delay="0"/>
                            </p:stCondLst>
                            <p:childTnLst>
                              <p:par>
                                <p:cTn id="92" presetID="4" presetClass="entr" presetSubtype="16" fill="hold" grpId="0" nodeType="click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box(in)">
                                      <p:cBhvr>
                                        <p:cTn id="94" dur="2000"/>
                                        <p:tgtEl>
                                          <p:spTgt spid="28"/>
                                        </p:tgtEl>
                                      </p:cBhvr>
                                    </p:animEffect>
                                  </p:childTnLst>
                                </p:cTn>
                              </p:par>
                            </p:childTnLst>
                          </p:cTn>
                        </p:par>
                      </p:childTnLst>
                    </p:cTn>
                  </p:par>
                  <p:par>
                    <p:cTn id="95" fill="hold">
                      <p:stCondLst>
                        <p:cond delay="indefinite"/>
                      </p:stCondLst>
                      <p:childTnLst>
                        <p:par>
                          <p:cTn id="96" fill="hold">
                            <p:stCondLst>
                              <p:cond delay="0"/>
                            </p:stCondLst>
                            <p:childTnLst>
                              <p:par>
                                <p:cTn id="97" presetID="18" presetClass="entr" presetSubtype="12" fill="hold" grpId="0" nodeType="click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strips(downLeft)">
                                      <p:cBhvr>
                                        <p:cTn id="99" dur="500"/>
                                        <p:tgtEl>
                                          <p:spTgt spid="29"/>
                                        </p:tgtEl>
                                      </p:cBhvr>
                                    </p:animEffect>
                                  </p:childTnLst>
                                </p:cTn>
                              </p:par>
                            </p:childTnLst>
                          </p:cTn>
                        </p:par>
                      </p:childTnLst>
                    </p:cTn>
                  </p:par>
                  <p:par>
                    <p:cTn id="100" fill="hold">
                      <p:stCondLst>
                        <p:cond delay="indefinite"/>
                      </p:stCondLst>
                      <p:childTnLst>
                        <p:par>
                          <p:cTn id="101" fill="hold">
                            <p:stCondLst>
                              <p:cond delay="0"/>
                            </p:stCondLst>
                            <p:childTnLst>
                              <p:par>
                                <p:cTn id="102" presetID="21" presetClass="entr" presetSubtype="1" fill="hold" grpId="0" nodeType="click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wheel(1)">
                                      <p:cBhvr>
                                        <p:cTn id="104"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6" grpId="1"/>
      <p:bldP spid="8" grpId="0"/>
      <p:bldP spid="8" grpId="1"/>
      <p:bldP spid="9" grpId="0"/>
      <p:bldP spid="9" grpId="1"/>
      <p:bldP spid="11" grpId="0"/>
      <p:bldP spid="11" grpId="1"/>
      <p:bldP spid="12" grpId="0"/>
      <p:bldP spid="12" grpId="1"/>
      <p:bldP spid="14" grpId="0"/>
      <p:bldP spid="14" grpId="1"/>
      <p:bldP spid="16" grpId="0"/>
      <p:bldP spid="16" grpId="1"/>
      <p:bldP spid="17" grpId="0"/>
      <p:bldP spid="17" grpId="1"/>
      <p:bldP spid="18" grpId="0"/>
      <p:bldP spid="18" grpId="1"/>
      <p:bldP spid="19" grpId="0"/>
      <p:bldP spid="19" grpId="1"/>
      <p:bldP spid="23" grpId="0"/>
      <p:bldP spid="23" grpId="1"/>
      <p:bldP spid="24" grpId="0"/>
      <p:bldP spid="24" grpId="1"/>
      <p:bldP spid="26" grpId="0"/>
      <p:bldP spid="26" grpId="1"/>
      <p:bldP spid="25" grpId="0"/>
      <p:bldP spid="25" grpId="1"/>
      <p:bldP spid="27" grpId="0"/>
      <p:bldP spid="27" grpId="1"/>
      <p:bldP spid="29" grpId="0"/>
      <p:bldP spid="29" grpId="1"/>
      <p:bldP spid="28" grpId="0"/>
      <p:bldP spid="28" grpId="1"/>
      <p:bldP spid="30" grpId="0"/>
      <p:bldP spid="3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0" y="0"/>
            <a:ext cx="4045585" cy="737870"/>
          </a:xfrm>
          <a:prstGeom prst="rect">
            <a:avLst/>
          </a:prstGeom>
        </p:spPr>
      </p:pic>
      <p:sp>
        <p:nvSpPr>
          <p:cNvPr id="14" name="文本框 13"/>
          <p:cNvSpPr txBox="1"/>
          <p:nvPr>
            <p:custDataLst>
              <p:tags r:id="rId2"/>
            </p:custDataLst>
          </p:nvPr>
        </p:nvSpPr>
        <p:spPr>
          <a:xfrm>
            <a:off x="348615" y="852805"/>
            <a:ext cx="11553190" cy="1753235"/>
          </a:xfrm>
          <a:prstGeom prst="rect">
            <a:avLst/>
          </a:prstGeom>
          <a:noFill/>
        </p:spPr>
        <p:txBody>
          <a:bodyPr wrap="square" rtlCol="0">
            <a:spAutoFit/>
          </a:bodyPr>
          <a:p>
            <a:pPr lvl="0" algn="l" fontAlgn="auto">
              <a:lnSpc>
                <a:spcPct val="150000"/>
              </a:lnSpc>
              <a:buClrTx/>
              <a:buSzTx/>
              <a:buFontTx/>
            </a:pPr>
            <a:r>
              <a:rPr lang="zh-CN" altLang="en-US" sz="2400" b="1">
                <a:latin typeface="宋体" panose="02010600030101010101" pitchFamily="2" charset="-122"/>
                <a:ea typeface="宋体" panose="02010600030101010101" pitchFamily="2" charset="-122"/>
                <a:sym typeface="+mn-ea"/>
              </a:rPr>
              <a:t>思考点：</a:t>
            </a:r>
            <a:endParaRPr lang="zh-CN" altLang="en-US" sz="2400" b="1">
              <a:latin typeface="宋体" panose="02010600030101010101" pitchFamily="2" charset="-122"/>
              <a:ea typeface="宋体" panose="02010600030101010101" pitchFamily="2" charset="-122"/>
              <a:sym typeface="+mn-ea"/>
            </a:endParaRPr>
          </a:p>
          <a:p>
            <a:pPr lvl="0" algn="l" fontAlgn="auto">
              <a:lnSpc>
                <a:spcPct val="150000"/>
              </a:lnSpc>
              <a:buClrTx/>
              <a:buSzTx/>
              <a:buFontTx/>
            </a:pPr>
            <a:r>
              <a:rPr lang="en-US" altLang="zh-CN" sz="2400" b="1">
                <a:latin typeface="宋体" panose="02010600030101010101" pitchFamily="2" charset="-122"/>
                <a:ea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sym typeface="+mn-ea"/>
              </a:rPr>
              <a:t>从明朝后期起，商人、工匠、市井游民和普通妇女经常成为小说的主人公，这一现象与当时社会发展有怎么样的关系？</a:t>
            </a:r>
            <a:endParaRPr lang="zh-CN" altLang="en-US" sz="2400" b="1">
              <a:latin typeface="宋体" panose="02010600030101010101" pitchFamily="2" charset="-122"/>
              <a:ea typeface="宋体" panose="02010600030101010101" pitchFamily="2" charset="-122"/>
              <a:sym typeface="+mn-ea"/>
            </a:endParaRPr>
          </a:p>
        </p:txBody>
      </p:sp>
      <p:sp>
        <p:nvSpPr>
          <p:cNvPr id="2" name="文本框 1"/>
          <p:cNvSpPr txBox="1"/>
          <p:nvPr>
            <p:custDataLst>
              <p:tags r:id="rId3"/>
            </p:custDataLst>
          </p:nvPr>
        </p:nvSpPr>
        <p:spPr>
          <a:xfrm>
            <a:off x="411480" y="2606040"/>
            <a:ext cx="11284585" cy="2861310"/>
          </a:xfrm>
          <a:prstGeom prst="rect">
            <a:avLst/>
          </a:prstGeom>
          <a:noFill/>
        </p:spPr>
        <p:txBody>
          <a:bodyPr wrap="square" rtlCol="0">
            <a:spAutoFit/>
          </a:bodyPr>
          <a:p>
            <a:pPr lvl="0" algn="l" fontAlgn="auto">
              <a:lnSpc>
                <a:spcPct val="150000"/>
              </a:lnSpc>
              <a:buClrTx/>
              <a:buSzTx/>
              <a:buFontTx/>
            </a:pPr>
            <a:r>
              <a:rPr lang="en-US" altLang="zh-CN" sz="2400" b="1">
                <a:solidFill>
                  <a:schemeClr val="tx1"/>
                </a:solidFill>
                <a:latin typeface="宋体" panose="02010600030101010101" pitchFamily="2" charset="-122"/>
                <a:ea typeface="宋体" panose="02010600030101010101" pitchFamily="2" charset="-122"/>
                <a:sym typeface="+mn-ea"/>
              </a:rPr>
              <a:t>    </a:t>
            </a:r>
            <a:r>
              <a:rPr lang="zh-CN" sz="2400" b="1">
                <a:solidFill>
                  <a:schemeClr val="tx1"/>
                </a:solidFill>
                <a:latin typeface="宋体" panose="02010600030101010101" pitchFamily="2" charset="-122"/>
                <a:ea typeface="宋体" panose="02010600030101010101" pitchFamily="2" charset="-122"/>
                <a:sym typeface="+mn-ea"/>
              </a:rPr>
              <a:t>文学创作往往是现实的镜子，从明朝后期，</a:t>
            </a:r>
            <a:r>
              <a:rPr lang="zh-CN" altLang="en-US" sz="2400" b="1">
                <a:solidFill>
                  <a:schemeClr val="tx1"/>
                </a:solidFill>
                <a:latin typeface="宋体" panose="02010600030101010101" pitchFamily="2" charset="-122"/>
                <a:ea typeface="宋体" panose="02010600030101010101" pitchFamily="2" charset="-122"/>
                <a:sym typeface="+mn-ea"/>
              </a:rPr>
              <a:t>商人、工匠、市井游民和普通妇女经常成为小说的主人公</a:t>
            </a:r>
            <a:r>
              <a:rPr lang="zh-CN" sz="2400" b="1">
                <a:solidFill>
                  <a:schemeClr val="tx1"/>
                </a:solidFill>
                <a:latin typeface="宋体" panose="02010600030101010101" pitchFamily="2" charset="-122"/>
                <a:ea typeface="宋体" panose="02010600030101010101" pitchFamily="2" charset="-122"/>
                <a:sym typeface="+mn-ea"/>
              </a:rPr>
              <a:t>，是当时诸多方面发生变化的反映。一方面</a:t>
            </a:r>
            <a:r>
              <a:rPr lang="zh-CN" sz="2400" b="1">
                <a:solidFill>
                  <a:srgbClr val="FF0000"/>
                </a:solidFill>
                <a:latin typeface="宋体" panose="02010600030101010101" pitchFamily="2" charset="-122"/>
                <a:ea typeface="宋体" panose="02010600030101010101" pitchFamily="2" charset="-122"/>
                <a:sym typeface="+mn-ea"/>
              </a:rPr>
              <a:t>商品经济的发展，</a:t>
            </a:r>
            <a:r>
              <a:rPr lang="zh-CN" sz="2400" b="1">
                <a:solidFill>
                  <a:schemeClr val="tx1"/>
                </a:solidFill>
                <a:latin typeface="宋体" panose="02010600030101010101" pitchFamily="2" charset="-122"/>
                <a:ea typeface="宋体" panose="02010600030101010101" pitchFamily="2" charset="-122"/>
                <a:sym typeface="+mn-ea"/>
              </a:rPr>
              <a:t>商人和工匠的地位有所提高，轻商的观念也有一定的改变，产生了工商皆本的思想，</a:t>
            </a:r>
            <a:r>
              <a:rPr lang="zh-CN" sz="2400" b="1">
                <a:solidFill>
                  <a:srgbClr val="FF0000"/>
                </a:solidFill>
                <a:latin typeface="宋体" panose="02010600030101010101" pitchFamily="2" charset="-122"/>
                <a:ea typeface="宋体" panose="02010600030101010101" pitchFamily="2" charset="-122"/>
                <a:sym typeface="+mn-ea"/>
              </a:rPr>
              <a:t>冲击传统观念（等级观念和伦理道德）；</a:t>
            </a:r>
            <a:r>
              <a:rPr lang="zh-CN" sz="2400" b="1">
                <a:solidFill>
                  <a:schemeClr val="tx1"/>
                </a:solidFill>
                <a:latin typeface="宋体" panose="02010600030101010101" pitchFamily="2" charset="-122"/>
                <a:ea typeface="宋体" panose="02010600030101010101" pitchFamily="2" charset="-122"/>
                <a:sym typeface="+mn-ea"/>
              </a:rPr>
              <a:t>另一方面，</a:t>
            </a:r>
            <a:r>
              <a:rPr lang="zh-CN" sz="2400" b="1">
                <a:solidFill>
                  <a:srgbClr val="FF0000"/>
                </a:solidFill>
                <a:latin typeface="宋体" panose="02010600030101010101" pitchFamily="2" charset="-122"/>
                <a:ea typeface="宋体" panose="02010600030101010101" pitchFamily="2" charset="-122"/>
                <a:sym typeface="+mn-ea"/>
              </a:rPr>
              <a:t>市民阶层的扩大，文学作品中出现了市民生活需要的文化。</a:t>
            </a:r>
            <a:endParaRPr lang="zh-CN" sz="2400" b="1">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custDataLst>
              <p:tags r:id="rId1"/>
            </p:custDataLst>
          </p:nvPr>
        </p:nvGraphicFramePr>
        <p:xfrm>
          <a:off x="760095" y="1340485"/>
          <a:ext cx="4994275" cy="2091055"/>
        </p:xfrm>
        <a:graphic>
          <a:graphicData uri="http://schemas.openxmlformats.org/drawingml/2006/table">
            <a:tbl>
              <a:tblPr firstRow="1" bandRow="1">
                <a:tableStyleId>{073A0DAA-6AF3-43AB-8588-CEC1D06C72B9}</a:tableStyleId>
              </a:tblPr>
              <a:tblGrid>
                <a:gridCol w="1454785"/>
                <a:gridCol w="3539490"/>
              </a:tblGrid>
              <a:tr h="492760">
                <a:tc>
                  <a:txBody>
                    <a:bodyPr wrap="square"/>
                    <a:lstStyle/>
                    <a:p>
                      <a:pPr algn="ctr"/>
                      <a:r>
                        <a:rPr lang="zh-CN" altLang="en-US" sz="2400" b="1">
                          <a:solidFill>
                            <a:schemeClr val="tx1"/>
                          </a:solidFill>
                          <a:latin typeface="华文新魏" panose="02010800040101010101" pitchFamily="2" charset="-122"/>
                          <a:ea typeface="华文新魏" panose="02010800040101010101" pitchFamily="2" charset="-122"/>
                        </a:rPr>
                        <a:t>医药学</a:t>
                      </a:r>
                      <a:endParaRPr lang="zh-CN" altLang="en-US" sz="2400" b="1">
                        <a:solidFill>
                          <a:schemeClr val="tx1"/>
                        </a:solidFill>
                        <a:latin typeface="华文新魏" panose="02010800040101010101" pitchFamily="2" charset="-122"/>
                        <a:ea typeface="华文新魏" panose="02010800040101010101" pitchFamily="2" charset="-122"/>
                      </a:endParaRPr>
                    </a:p>
                  </a:txBody>
                  <a:tcPr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wrap="square"/>
                    <a:lstStyle/>
                    <a:p>
                      <a:pPr marL="0" algn="ctr" defTabSz="914400" rtl="0" eaLnBrk="1" latinLnBrk="0" hangingPunct="1"/>
                      <a:endParaRPr lang="zh-CN" altLang="en-US" sz="2400" b="1" kern="1200">
                        <a:solidFill>
                          <a:schemeClr val="tx1"/>
                        </a:solidFill>
                        <a:latin typeface="华文新魏" panose="02010800040101010101" pitchFamily="2" charset="-122"/>
                        <a:ea typeface="华文新魏" panose="02010800040101010101" pitchFamily="2" charset="-122"/>
                        <a:cs typeface="+mn-cs"/>
                      </a:endParaRPr>
                    </a:p>
                  </a:txBody>
                  <a:tcPr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5140">
                <a:tc>
                  <a:txBody>
                    <a:bodyPr wrap="square"/>
                    <a:lstStyle/>
                    <a:p>
                      <a:pPr algn="ctr"/>
                      <a:r>
                        <a:rPr lang="zh-CN" altLang="en-US" sz="2400" b="1">
                          <a:solidFill>
                            <a:schemeClr val="tx1"/>
                          </a:solidFill>
                          <a:latin typeface="华文新魏" panose="02010800040101010101" pitchFamily="2" charset="-122"/>
                          <a:ea typeface="华文新魏" panose="02010800040101010101" pitchFamily="2" charset="-122"/>
                        </a:rPr>
                        <a:t>农学</a:t>
                      </a:r>
                      <a:endParaRPr lang="zh-CN" altLang="en-US" sz="2400" b="1">
                        <a:solidFill>
                          <a:schemeClr val="tx1"/>
                        </a:solidFill>
                        <a:latin typeface="华文新魏" panose="02010800040101010101" pitchFamily="2" charset="-122"/>
                        <a:ea typeface="华文新魏" panose="02010800040101010101" pitchFamily="2" charset="-122"/>
                      </a:endParaRPr>
                    </a:p>
                  </a:txBody>
                  <a:tcPr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wrap="square"/>
                    <a:lstStyle/>
                    <a:p>
                      <a:pPr marL="0" algn="ctr" defTabSz="914400" rtl="0" eaLnBrk="1" latinLnBrk="0" hangingPunct="1"/>
                      <a:endParaRPr lang="zh-CN" altLang="en-US" sz="2400" b="1" kern="1200">
                        <a:solidFill>
                          <a:schemeClr val="tx1"/>
                        </a:solidFill>
                        <a:latin typeface="华文新魏" panose="02010800040101010101" pitchFamily="2" charset="-122"/>
                        <a:ea typeface="华文新魏" panose="02010800040101010101" pitchFamily="2" charset="-122"/>
                        <a:cs typeface="+mn-cs"/>
                      </a:endParaRPr>
                    </a:p>
                  </a:txBody>
                  <a:tcPr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90550">
                <a:tc>
                  <a:txBody>
                    <a:bodyPr wrap="square"/>
                    <a:lstStyle/>
                    <a:p>
                      <a:pPr algn="ctr"/>
                      <a:r>
                        <a:rPr lang="zh-CN" altLang="en-US" sz="2400" b="1">
                          <a:solidFill>
                            <a:schemeClr val="tx1"/>
                          </a:solidFill>
                          <a:latin typeface="华文新魏" panose="02010800040101010101" pitchFamily="2" charset="-122"/>
                          <a:ea typeface="华文新魏" panose="02010800040101010101" pitchFamily="2" charset="-122"/>
                        </a:rPr>
                        <a:t>工艺学</a:t>
                      </a:r>
                      <a:endParaRPr lang="zh-CN" altLang="en-US" sz="2400" b="1">
                        <a:solidFill>
                          <a:schemeClr val="tx1"/>
                        </a:solidFill>
                        <a:latin typeface="华文新魏" panose="02010800040101010101" pitchFamily="2" charset="-122"/>
                        <a:ea typeface="华文新魏" panose="02010800040101010101" pitchFamily="2" charset="-122"/>
                      </a:endParaRPr>
                    </a:p>
                  </a:txBody>
                  <a:tcPr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wrap="square"/>
                    <a:lstStyle/>
                    <a:p>
                      <a:pPr marL="0" algn="ctr" defTabSz="914400" rtl="0" eaLnBrk="1" latinLnBrk="0" hangingPunct="1"/>
                      <a:endParaRPr lang="zh-CN" altLang="en-US" sz="2400" b="1" kern="1200">
                        <a:solidFill>
                          <a:schemeClr val="tx1"/>
                        </a:solidFill>
                        <a:latin typeface="华文新魏" panose="02010800040101010101" pitchFamily="2" charset="-122"/>
                        <a:ea typeface="华文新魏" panose="02010800040101010101" pitchFamily="2" charset="-122"/>
                        <a:cs typeface="+mn-cs"/>
                      </a:endParaRPr>
                    </a:p>
                  </a:txBody>
                  <a:tcPr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22605">
                <a:tc>
                  <a:txBody>
                    <a:bodyPr wrap="square"/>
                    <a:lstStyle/>
                    <a:p>
                      <a:pPr algn="ctr"/>
                      <a:r>
                        <a:rPr lang="zh-CN" altLang="en-US" sz="2400" b="1">
                          <a:solidFill>
                            <a:schemeClr val="tx1"/>
                          </a:solidFill>
                          <a:latin typeface="华文新魏" panose="02010800040101010101" pitchFamily="2" charset="-122"/>
                          <a:ea typeface="华文新魏" panose="02010800040101010101" pitchFamily="2" charset="-122"/>
                        </a:rPr>
                        <a:t>地理学</a:t>
                      </a:r>
                      <a:endParaRPr lang="zh-CN" altLang="en-US" sz="2400" b="1">
                        <a:solidFill>
                          <a:schemeClr val="tx1"/>
                        </a:solidFill>
                        <a:latin typeface="华文新魏" panose="02010800040101010101" pitchFamily="2" charset="-122"/>
                        <a:ea typeface="华文新魏" panose="02010800040101010101" pitchFamily="2" charset="-122"/>
                      </a:endParaRPr>
                    </a:p>
                  </a:txBody>
                  <a:tcPr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wrap="square"/>
                    <a:lstStyle/>
                    <a:p>
                      <a:pPr marL="0" algn="ctr" defTabSz="914400" rtl="0" eaLnBrk="1" latinLnBrk="0" hangingPunct="1"/>
                      <a:endParaRPr lang="zh-CN" altLang="en-US" sz="2400" b="1" kern="1200">
                        <a:solidFill>
                          <a:schemeClr val="tx1"/>
                        </a:solidFill>
                        <a:latin typeface="华文新魏" panose="02010800040101010101" pitchFamily="2" charset="-122"/>
                        <a:ea typeface="华文新魏" panose="02010800040101010101" pitchFamily="2" charset="-122"/>
                        <a:cs typeface="+mn-cs"/>
                      </a:endParaRPr>
                    </a:p>
                  </a:txBody>
                  <a:tcPr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345055" y="1406525"/>
            <a:ext cx="3614420" cy="460375"/>
          </a:xfrm>
          <a:prstGeom prst="rect">
            <a:avLst/>
          </a:prstGeom>
          <a:noFill/>
        </p:spPr>
        <p:txBody>
          <a:bodyPr wrap="square" rtlCol="0">
            <a:spAutoFit/>
          </a:bodyPr>
          <a:lstStyle/>
          <a:p>
            <a:r>
              <a:rPr lang="zh-CN" altLang="en-US" sz="2400" b="1">
                <a:solidFill>
                  <a:schemeClr val="tx1"/>
                </a:solidFill>
                <a:latin typeface="楷体" panose="02010609060101010101" charset="-122"/>
                <a:ea typeface="楷体" panose="02010609060101010101" charset="-122"/>
              </a:rPr>
              <a:t>李时珍：</a:t>
            </a:r>
            <a:r>
              <a:rPr lang="en-US" altLang="zh-CN" sz="2400" b="1">
                <a:solidFill>
                  <a:schemeClr val="tx1"/>
                </a:solidFill>
                <a:latin typeface="楷体" panose="02010609060101010101" charset="-122"/>
                <a:ea typeface="楷体" panose="02010609060101010101" charset="-122"/>
              </a:rPr>
              <a:t>《</a:t>
            </a:r>
            <a:r>
              <a:rPr lang="zh-CN" altLang="en-US" sz="2400" b="1">
                <a:solidFill>
                  <a:schemeClr val="tx1"/>
                </a:solidFill>
                <a:latin typeface="楷体" panose="02010609060101010101" charset="-122"/>
                <a:ea typeface="楷体" panose="02010609060101010101" charset="-122"/>
              </a:rPr>
              <a:t>本草纲目</a:t>
            </a:r>
            <a:r>
              <a:rPr lang="en-US" altLang="zh-CN" sz="2400" b="1">
                <a:solidFill>
                  <a:schemeClr val="tx1"/>
                </a:solidFill>
                <a:latin typeface="楷体" panose="02010609060101010101" charset="-122"/>
                <a:ea typeface="楷体" panose="02010609060101010101" charset="-122"/>
              </a:rPr>
              <a:t>》</a:t>
            </a:r>
            <a:endParaRPr lang="en-US" altLang="zh-CN" sz="2400" b="1">
              <a:solidFill>
                <a:schemeClr val="tx1"/>
              </a:solidFill>
              <a:latin typeface="楷体" panose="02010609060101010101" charset="-122"/>
              <a:ea typeface="楷体" panose="02010609060101010101" charset="-122"/>
            </a:endParaRPr>
          </a:p>
        </p:txBody>
      </p:sp>
      <p:sp>
        <p:nvSpPr>
          <p:cNvPr id="9" name="TextBox 8"/>
          <p:cNvSpPr txBox="1"/>
          <p:nvPr/>
        </p:nvSpPr>
        <p:spPr>
          <a:xfrm>
            <a:off x="2345055" y="1866900"/>
            <a:ext cx="3263900" cy="460375"/>
          </a:xfrm>
          <a:prstGeom prst="rect">
            <a:avLst/>
          </a:prstGeom>
          <a:noFill/>
        </p:spPr>
        <p:txBody>
          <a:bodyPr wrap="square" rtlCol="0">
            <a:spAutoFit/>
          </a:bodyPr>
          <a:lstStyle/>
          <a:p>
            <a:pPr lvl="0" algn="l">
              <a:buClrTx/>
              <a:buSzTx/>
              <a:buFontTx/>
            </a:pPr>
            <a:r>
              <a:rPr lang="zh-CN" altLang="en-US" sz="2400" b="1">
                <a:latin typeface="楷体" panose="02010609060101010101" charset="-122"/>
                <a:ea typeface="楷体" panose="02010609060101010101" charset="-122"/>
                <a:sym typeface="+mn-ea"/>
              </a:rPr>
              <a:t>徐光启：</a:t>
            </a:r>
            <a:r>
              <a:rPr lang="zh-CN" altLang="en-US" sz="2400" b="1">
                <a:latin typeface="楷体" panose="02010609060101010101" charset="-122"/>
                <a:ea typeface="楷体" panose="02010609060101010101" charset="-122"/>
                <a:sym typeface="+mn-ea"/>
              </a:rPr>
              <a:t>《</a:t>
            </a:r>
            <a:r>
              <a:rPr lang="zh-CN" altLang="en-US" sz="2400" b="1">
                <a:latin typeface="楷体" panose="02010609060101010101" charset="-122"/>
                <a:ea typeface="楷体" panose="02010609060101010101" charset="-122"/>
                <a:sym typeface="+mn-ea"/>
              </a:rPr>
              <a:t>农政全书</a:t>
            </a:r>
            <a:r>
              <a:rPr lang="zh-CN" altLang="en-US" sz="2400" b="1">
                <a:latin typeface="楷体" panose="02010609060101010101" charset="-122"/>
                <a:ea typeface="楷体" panose="02010609060101010101" charset="-122"/>
                <a:sym typeface="+mn-ea"/>
              </a:rPr>
              <a:t>》</a:t>
            </a:r>
            <a:endParaRPr lang="zh-CN" altLang="en-US" sz="2400" b="1">
              <a:latin typeface="楷体" panose="02010609060101010101" charset="-122"/>
              <a:ea typeface="楷体" panose="02010609060101010101" charset="-122"/>
              <a:sym typeface="+mn-ea"/>
            </a:endParaRPr>
          </a:p>
        </p:txBody>
      </p:sp>
      <p:sp>
        <p:nvSpPr>
          <p:cNvPr id="10" name="TextBox 9"/>
          <p:cNvSpPr txBox="1"/>
          <p:nvPr/>
        </p:nvSpPr>
        <p:spPr>
          <a:xfrm>
            <a:off x="2345055" y="2416810"/>
            <a:ext cx="3470275" cy="460375"/>
          </a:xfrm>
          <a:prstGeom prst="rect">
            <a:avLst/>
          </a:prstGeom>
          <a:noFill/>
        </p:spPr>
        <p:txBody>
          <a:bodyPr wrap="square" rtlCol="0">
            <a:spAutoFit/>
          </a:bodyPr>
          <a:lstStyle/>
          <a:p>
            <a:pPr lvl="0" algn="l">
              <a:buClrTx/>
              <a:buSzTx/>
              <a:buFontTx/>
            </a:pPr>
            <a:r>
              <a:rPr lang="zh-CN" altLang="en-US" sz="2400" b="1">
                <a:latin typeface="楷体" panose="02010609060101010101" charset="-122"/>
                <a:ea typeface="楷体" panose="02010609060101010101" charset="-122"/>
                <a:sym typeface="+mn-ea"/>
              </a:rPr>
              <a:t>宋应星：</a:t>
            </a:r>
            <a:r>
              <a:rPr lang="zh-CN" altLang="en-US" sz="2400" b="1">
                <a:latin typeface="楷体" panose="02010609060101010101" charset="-122"/>
                <a:ea typeface="楷体" panose="02010609060101010101" charset="-122"/>
                <a:sym typeface="+mn-ea"/>
              </a:rPr>
              <a:t>《</a:t>
            </a:r>
            <a:r>
              <a:rPr lang="zh-CN" altLang="en-US" sz="2400" b="1">
                <a:latin typeface="楷体" panose="02010609060101010101" charset="-122"/>
                <a:ea typeface="楷体" panose="02010609060101010101" charset="-122"/>
                <a:sym typeface="+mn-ea"/>
              </a:rPr>
              <a:t>天工开物</a:t>
            </a:r>
            <a:r>
              <a:rPr lang="zh-CN" altLang="en-US" sz="2400" b="1">
                <a:latin typeface="楷体" panose="02010609060101010101" charset="-122"/>
                <a:ea typeface="楷体" panose="02010609060101010101" charset="-122"/>
                <a:sym typeface="+mn-ea"/>
              </a:rPr>
              <a:t>》</a:t>
            </a:r>
            <a:endParaRPr lang="zh-CN" altLang="en-US" sz="2400" b="1">
              <a:latin typeface="楷体" panose="02010609060101010101" charset="-122"/>
              <a:ea typeface="楷体" panose="02010609060101010101" charset="-122"/>
              <a:sym typeface="+mn-ea"/>
            </a:endParaRPr>
          </a:p>
        </p:txBody>
      </p:sp>
      <p:sp>
        <p:nvSpPr>
          <p:cNvPr id="11" name="TextBox 10"/>
          <p:cNvSpPr txBox="1"/>
          <p:nvPr/>
        </p:nvSpPr>
        <p:spPr>
          <a:xfrm>
            <a:off x="2345055" y="2983865"/>
            <a:ext cx="3470275" cy="460375"/>
          </a:xfrm>
          <a:prstGeom prst="rect">
            <a:avLst/>
          </a:prstGeom>
          <a:noFill/>
        </p:spPr>
        <p:txBody>
          <a:bodyPr wrap="square" rtlCol="0">
            <a:spAutoFit/>
          </a:bodyPr>
          <a:lstStyle/>
          <a:p>
            <a:pPr lvl="0" algn="l">
              <a:buClrTx/>
              <a:buSzTx/>
              <a:buFontTx/>
            </a:pPr>
            <a:r>
              <a:rPr lang="zh-CN" altLang="en-US" sz="2400" b="1">
                <a:latin typeface="楷体" panose="02010609060101010101" charset="-122"/>
                <a:ea typeface="楷体" panose="02010609060101010101" charset="-122"/>
                <a:sym typeface="+mn-ea"/>
              </a:rPr>
              <a:t>徐弘祖：</a:t>
            </a:r>
            <a:r>
              <a:rPr lang="zh-CN" altLang="en-US" sz="2400" b="1">
                <a:latin typeface="楷体" panose="02010609060101010101" charset="-122"/>
                <a:ea typeface="楷体" panose="02010609060101010101" charset="-122"/>
                <a:sym typeface="+mn-ea"/>
              </a:rPr>
              <a:t>《</a:t>
            </a:r>
            <a:r>
              <a:rPr lang="zh-CN" altLang="en-US" sz="2400" b="1">
                <a:latin typeface="楷体" panose="02010609060101010101" charset="-122"/>
                <a:ea typeface="楷体" panose="02010609060101010101" charset="-122"/>
                <a:sym typeface="+mn-ea"/>
              </a:rPr>
              <a:t>徐霞客游记</a:t>
            </a:r>
            <a:r>
              <a:rPr lang="zh-CN" altLang="en-US" sz="2400" b="1">
                <a:latin typeface="楷体" panose="02010609060101010101" charset="-122"/>
                <a:ea typeface="楷体" panose="02010609060101010101" charset="-122"/>
                <a:sym typeface="+mn-ea"/>
              </a:rPr>
              <a:t>》</a:t>
            </a:r>
            <a:endParaRPr lang="zh-CN" altLang="en-US" sz="2400" b="1">
              <a:latin typeface="楷体" panose="02010609060101010101" charset="-122"/>
              <a:ea typeface="楷体" panose="02010609060101010101" charset="-122"/>
              <a:sym typeface="+mn-ea"/>
            </a:endParaRPr>
          </a:p>
        </p:txBody>
      </p:sp>
      <p:sp>
        <p:nvSpPr>
          <p:cNvPr id="3" name="内容占位符 2"/>
          <p:cNvSpPr txBox="1">
            <a:spLocks noGrp="1"/>
          </p:cNvSpPr>
          <p:nvPr>
            <p:custDataLst>
              <p:tags r:id="rId2"/>
            </p:custDataLst>
          </p:nvPr>
        </p:nvSpPr>
        <p:spPr>
          <a:xfrm>
            <a:off x="183515" y="768985"/>
            <a:ext cx="4434205" cy="521970"/>
          </a:xfrm>
          <a:prstGeom prst="rect">
            <a:avLst/>
          </a:prstGeom>
          <a:noFill/>
        </p:spPr>
        <p:txBody>
          <a:bodyPr vert="horz" wrap="square" lIns="91440" tIns="45720" rIns="91440" bIns="45720" rtlCol="0">
            <a:spAutoFit/>
          </a:bodyPr>
          <a:lstStyle/>
          <a:p>
            <a:pPr lvl="0" algn="l">
              <a:buClrTx/>
              <a:buSzTx/>
              <a:buFontTx/>
            </a:pPr>
            <a:r>
              <a:rPr lang="zh-CN" altLang="en-US" sz="2800" b="1">
                <a:latin typeface="楷体" panose="02010609060101010101" charset="-122"/>
                <a:ea typeface="楷体" panose="02010609060101010101" charset="-122"/>
                <a:cs typeface="楷体" panose="02010609060101010101" charset="-122"/>
                <a:sym typeface="+mn-ea"/>
              </a:rPr>
              <a:t>1</a:t>
            </a:r>
            <a:r>
              <a:rPr lang="zh-CN" altLang="en-US" sz="2800" b="1">
                <a:latin typeface="楷体" panose="02010609060101010101" charset="-122"/>
                <a:ea typeface="楷体" panose="02010609060101010101" charset="-122"/>
                <a:cs typeface="楷体" panose="02010609060101010101" charset="-122"/>
                <a:sym typeface="+mn-ea"/>
              </a:rPr>
              <a:t>、传统科技的整理与总结      </a:t>
            </a:r>
            <a:endParaRPr lang="zh-CN" altLang="en-US" sz="2800" b="1">
              <a:latin typeface="楷体" panose="02010609060101010101" charset="-122"/>
              <a:ea typeface="楷体" panose="02010609060101010101" charset="-122"/>
              <a:cs typeface="楷体" panose="02010609060101010101" charset="-122"/>
              <a:sym typeface="+mn-ea"/>
            </a:endParaRPr>
          </a:p>
        </p:txBody>
      </p:sp>
      <p:pic>
        <p:nvPicPr>
          <p:cNvPr id="2" name="图片 1"/>
          <p:cNvPicPr>
            <a:picLocks noChangeAspect="1"/>
          </p:cNvPicPr>
          <p:nvPr/>
        </p:nvPicPr>
        <p:blipFill>
          <a:blip r:embed="rId3"/>
          <a:stretch>
            <a:fillRect/>
          </a:stretch>
        </p:blipFill>
        <p:spPr>
          <a:xfrm>
            <a:off x="0" y="-65405"/>
            <a:ext cx="2190750" cy="657225"/>
          </a:xfrm>
          <a:prstGeom prst="rect">
            <a:avLst/>
          </a:prstGeom>
        </p:spPr>
      </p:pic>
      <p:sp>
        <p:nvSpPr>
          <p:cNvPr id="4" name="文本框 3"/>
          <p:cNvSpPr txBox="1"/>
          <p:nvPr/>
        </p:nvSpPr>
        <p:spPr>
          <a:xfrm>
            <a:off x="290195" y="3550920"/>
            <a:ext cx="3937635" cy="521970"/>
          </a:xfrm>
          <a:prstGeom prst="rect">
            <a:avLst/>
          </a:prstGeom>
          <a:noFill/>
        </p:spPr>
        <p:txBody>
          <a:bodyPr wrap="none" rtlCol="0">
            <a:spAutoFit/>
          </a:bodyPr>
          <a:p>
            <a:pPr algn="l"/>
            <a:r>
              <a:rPr lang="en-US" altLang="zh-CN" sz="2800" b="1" smtClean="0">
                <a:solidFill>
                  <a:schemeClr val="tx1"/>
                </a:solidFill>
                <a:latin typeface="楷体" panose="02010609060101010101" charset="-122"/>
                <a:ea typeface="楷体" panose="02010609060101010101" charset="-122"/>
                <a:cs typeface="楷体" panose="02010609060101010101" charset="-122"/>
                <a:sym typeface="+mn-ea"/>
              </a:rPr>
              <a:t>2</a:t>
            </a:r>
            <a:r>
              <a:rPr lang="zh-CN" altLang="en-US" sz="2800" b="1" smtClean="0">
                <a:solidFill>
                  <a:schemeClr val="tx1"/>
                </a:solidFill>
                <a:latin typeface="楷体" panose="02010609060101010101" charset="-122"/>
                <a:ea typeface="楷体" panose="02010609060101010101" charset="-122"/>
                <a:cs typeface="楷体" panose="02010609060101010101" charset="-122"/>
                <a:sym typeface="+mn-ea"/>
              </a:rPr>
              <a:t>、</a:t>
            </a:r>
            <a:r>
              <a:rPr lang="zh-CN" altLang="en-US" sz="2800" b="1" smtClean="0">
                <a:solidFill>
                  <a:schemeClr val="tx1"/>
                </a:solidFill>
                <a:latin typeface="楷体" panose="02010609060101010101" charset="-122"/>
                <a:ea typeface="楷体" panose="02010609060101010101" charset="-122"/>
                <a:cs typeface="楷体" panose="02010609060101010101" charset="-122"/>
                <a:sym typeface="Helvetica"/>
              </a:rPr>
              <a:t>明清大型典籍的编纂</a:t>
            </a:r>
            <a:endParaRPr lang="zh-CN" altLang="en-US" sz="2800" b="1" smtClean="0">
              <a:solidFill>
                <a:schemeClr val="tx1"/>
              </a:solidFill>
              <a:latin typeface="楷体" panose="02010609060101010101" charset="-122"/>
              <a:ea typeface="楷体" panose="02010609060101010101" charset="-122"/>
              <a:cs typeface="楷体" panose="02010609060101010101" charset="-122"/>
              <a:sym typeface="Helvetica"/>
            </a:endParaRPr>
          </a:p>
        </p:txBody>
      </p:sp>
      <p:sp>
        <p:nvSpPr>
          <p:cNvPr id="19" name="文本框 18"/>
          <p:cNvSpPr txBox="1"/>
          <p:nvPr/>
        </p:nvSpPr>
        <p:spPr>
          <a:xfrm>
            <a:off x="760095" y="4062730"/>
            <a:ext cx="11091545" cy="1014730"/>
          </a:xfrm>
          <a:prstGeom prst="rect">
            <a:avLst/>
          </a:prstGeom>
          <a:noFill/>
          <a:ln w="9525">
            <a:noFill/>
          </a:ln>
        </p:spPr>
        <p:txBody>
          <a:bodyPr wrap="square">
            <a:spAutoFit/>
          </a:bodyPr>
          <a:p>
            <a:pPr indent="0" algn="just">
              <a:lnSpc>
                <a:spcPct val="125000"/>
              </a:lnSpc>
              <a:spcBef>
                <a:spcPct val="0"/>
              </a:spcBef>
              <a:spcAft>
                <a:spcPct val="0"/>
              </a:spcAft>
            </a:pPr>
            <a:r>
              <a:rPr sz="2400" b="0">
                <a:latin typeface="楷体" panose="02010609060101010101" charset="-122"/>
                <a:ea typeface="楷体" panose="02010609060101010101" charset="-122"/>
                <a:cs typeface="楷体" panose="02010609060101010101" charset="-122"/>
              </a:rPr>
              <a:t>①明成祖时，编成了中国古代最大的类书</a:t>
            </a:r>
            <a:r>
              <a:rPr lang="en-US" sz="2400" b="0">
                <a:latin typeface="楷体" panose="02010609060101010101" charset="-122"/>
                <a:ea typeface="楷体" panose="02010609060101010101" charset="-122"/>
                <a:cs typeface="楷体" panose="02010609060101010101" charset="-122"/>
              </a:rPr>
              <a:t>  ——</a:t>
            </a:r>
            <a:r>
              <a:rPr sz="2400" b="0">
                <a:solidFill>
                  <a:srgbClr val="FF0000"/>
                </a:solidFill>
                <a:latin typeface="楷体" panose="02010609060101010101" charset="-122"/>
                <a:ea typeface="楷体" panose="02010609060101010101" charset="-122"/>
                <a:cs typeface="楷体" panose="02010609060101010101" charset="-122"/>
              </a:rPr>
              <a:t>《永乐大典》</a:t>
            </a:r>
            <a:endParaRPr sz="2400" b="0">
              <a:latin typeface="楷体" panose="02010609060101010101" charset="-122"/>
              <a:ea typeface="楷体" panose="02010609060101010101" charset="-122"/>
              <a:cs typeface="楷体" panose="02010609060101010101" charset="-122"/>
            </a:endParaRPr>
          </a:p>
          <a:p>
            <a:pPr indent="0" algn="just">
              <a:lnSpc>
                <a:spcPct val="125000"/>
              </a:lnSpc>
              <a:spcBef>
                <a:spcPct val="0"/>
              </a:spcBef>
              <a:spcAft>
                <a:spcPct val="0"/>
              </a:spcAft>
            </a:pPr>
            <a:r>
              <a:rPr sz="2400" b="0">
                <a:latin typeface="楷体" panose="02010609060101010101" charset="-122"/>
                <a:ea typeface="楷体" panose="02010609060101010101" charset="-122"/>
                <a:cs typeface="楷体" panose="02010609060101010101" charset="-122"/>
              </a:rPr>
              <a:t>②清乾隆后期，编成了中国古代最大的丛书</a:t>
            </a:r>
            <a:r>
              <a:rPr lang="en-US" sz="2400" b="0">
                <a:latin typeface="楷体" panose="02010609060101010101" charset="-122"/>
                <a:ea typeface="楷体" panose="02010609060101010101" charset="-122"/>
                <a:cs typeface="楷体" panose="02010609060101010101" charset="-122"/>
              </a:rPr>
              <a:t>  ——</a:t>
            </a:r>
            <a:r>
              <a:rPr sz="2400" b="0">
                <a:solidFill>
                  <a:srgbClr val="FF0000"/>
                </a:solidFill>
                <a:latin typeface="楷体" panose="02010609060101010101" charset="-122"/>
                <a:ea typeface="楷体" panose="02010609060101010101" charset="-122"/>
                <a:cs typeface="楷体" panose="02010609060101010101" charset="-122"/>
              </a:rPr>
              <a:t>《四库全书》</a:t>
            </a:r>
            <a:endParaRPr lang="zh-CN" sz="2400" b="0">
              <a:solidFill>
                <a:srgbClr val="FF0000"/>
              </a:solidFill>
              <a:latin typeface="楷体" panose="02010609060101010101" charset="-122"/>
              <a:ea typeface="楷体" panose="02010609060101010101" charset="-122"/>
              <a:cs typeface="楷体" panose="02010609060101010101" charset="-122"/>
            </a:endParaRPr>
          </a:p>
        </p:txBody>
      </p:sp>
      <p:pic>
        <p:nvPicPr>
          <p:cNvPr id="20" name="图片 19"/>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1910080" y="5293360"/>
            <a:ext cx="1890395" cy="1449705"/>
          </a:xfrm>
          <a:prstGeom prst="rect">
            <a:avLst/>
          </a:prstGeom>
        </p:spPr>
      </p:pic>
      <p:pic>
        <p:nvPicPr>
          <p:cNvPr id="21" name="图片 20"/>
          <p:cNvPicPr>
            <a:picLocks noChangeAspect="1"/>
          </p:cNvPicPr>
          <p:nvPr/>
        </p:nvPicPr>
        <p:blipFill>
          <a:blip r:embed="rId5">
            <a:clrChange>
              <a:clrFrom>
                <a:srgbClr val="FAFAFA">
                  <a:alpha val="100000"/>
                </a:srgbClr>
              </a:clrFrom>
              <a:clrTo>
                <a:srgbClr val="FAFAFA">
                  <a:alpha val="100000"/>
                  <a:alpha val="0"/>
                </a:srgbClr>
              </a:clrTo>
            </a:clrChange>
          </a:blip>
          <a:stretch>
            <a:fillRect/>
          </a:stretch>
        </p:blipFill>
        <p:spPr>
          <a:xfrm>
            <a:off x="5135880" y="5253355"/>
            <a:ext cx="1723390" cy="15297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Effect transition="in" filter="wheel(1)">
                                      <p:cBhvr>
                                        <p:cTn id="43" dur="2000"/>
                                        <p:tgtEl>
                                          <p:spTgt spid="19">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19">
                                            <p:txEl>
                                              <p:pRg st="1" end="1"/>
                                            </p:txEl>
                                          </p:spTgt>
                                        </p:tgtEl>
                                        <p:attrNameLst>
                                          <p:attrName>style.visibility</p:attrName>
                                        </p:attrNameLst>
                                      </p:cBhvr>
                                      <p:to>
                                        <p:strVal val="visible"/>
                                      </p:to>
                                    </p:set>
                                    <p:animEffect transition="in" filter="wheel(1)">
                                      <p:cBhvr>
                                        <p:cTn id="48" dur="2000"/>
                                        <p:tgtEl>
                                          <p:spTgt spid="19">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4" grpId="0"/>
      <p:bldP spid="3" grpId="0"/>
      <p:bldP spid="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65405"/>
            <a:ext cx="2190750" cy="657225"/>
          </a:xfrm>
          <a:prstGeom prst="rect">
            <a:avLst/>
          </a:prstGeom>
        </p:spPr>
      </p:pic>
      <p:sp>
        <p:nvSpPr>
          <p:cNvPr id="17" name="文本框 16"/>
          <p:cNvSpPr txBox="1"/>
          <p:nvPr/>
        </p:nvSpPr>
        <p:spPr>
          <a:xfrm>
            <a:off x="333375" y="828040"/>
            <a:ext cx="11082020" cy="3322955"/>
          </a:xfrm>
          <a:prstGeom prst="rect">
            <a:avLst/>
          </a:prstGeom>
          <a:noFill/>
          <a:ln w="38100">
            <a:noFill/>
          </a:ln>
        </p:spPr>
        <p:txBody>
          <a:bodyPr wrap="square">
            <a:spAutoFit/>
          </a:bodyPr>
          <a:p>
            <a:pPr fontAlgn="auto">
              <a:lnSpc>
                <a:spcPct val="150000"/>
              </a:lnSpc>
            </a:pPr>
            <a:r>
              <a:rPr lang="zh-CN" altLang="en-US" sz="2400" b="1">
                <a:latin typeface="华文楷体" panose="02010600040101010101" pitchFamily="2" charset="-122"/>
                <a:ea typeface="华文楷体" panose="02010600040101010101" pitchFamily="2" charset="-122"/>
              </a:rPr>
              <a:t>  </a:t>
            </a:r>
            <a:r>
              <a:rPr lang="en-US" altLang="zh-CN" sz="2400" b="1">
                <a:latin typeface="华文楷体" panose="02010600040101010101" pitchFamily="2" charset="-122"/>
                <a:ea typeface="华文楷体" panose="02010600040101010101" pitchFamily="2" charset="-122"/>
              </a:rPr>
              <a:t>   </a:t>
            </a:r>
            <a:r>
              <a:rPr lang="en-US" altLang="zh-CN" sz="2800" b="1">
                <a:latin typeface="华文楷体" panose="02010600040101010101" pitchFamily="2" charset="-122"/>
                <a:ea typeface="华文楷体" panose="02010600040101010101" pitchFamily="2" charset="-122"/>
              </a:rPr>
              <a:t> </a:t>
            </a:r>
            <a:r>
              <a:rPr lang="en-US" altLang="zh-CN" sz="2800" b="1">
                <a:latin typeface="楷体" panose="02010609060101010101" charset="-122"/>
                <a:ea typeface="楷体" panose="02010609060101010101" charset="-122"/>
                <a:cs typeface="楷体" panose="02010609060101010101" charset="-122"/>
              </a:rPr>
              <a:t>《</a:t>
            </a:r>
            <a:r>
              <a:rPr lang="zh-CN" altLang="en-US" sz="2800" b="1">
                <a:latin typeface="楷体" panose="02010609060101010101" charset="-122"/>
                <a:ea typeface="楷体" panose="02010609060101010101" charset="-122"/>
                <a:cs typeface="楷体" panose="02010609060101010101" charset="-122"/>
              </a:rPr>
              <a:t>农政全书</a:t>
            </a:r>
            <a:r>
              <a:rPr lang="en-US" altLang="zh-CN" sz="2800" b="1">
                <a:latin typeface="楷体" panose="02010609060101010101" charset="-122"/>
                <a:ea typeface="楷体" panose="02010609060101010101" charset="-122"/>
                <a:cs typeface="楷体" panose="02010609060101010101" charset="-122"/>
              </a:rPr>
              <a:t>》</a:t>
            </a:r>
            <a:r>
              <a:rPr lang="zh-CN" altLang="en-US" sz="2800" b="1" i="0">
                <a:effectLst/>
                <a:latin typeface="楷体" panose="02010609060101010101" charset="-122"/>
                <a:ea typeface="楷体" panose="02010609060101010101" charset="-122"/>
                <a:cs typeface="楷体" panose="02010609060101010101" charset="-122"/>
              </a:rPr>
              <a:t>明徐光启撰</a:t>
            </a:r>
            <a:r>
              <a:rPr lang="en-US" altLang="zh-CN" sz="2800" b="1" i="0">
                <a:effectLst/>
                <a:latin typeface="楷体" panose="02010609060101010101" charset="-122"/>
                <a:ea typeface="楷体" panose="02010609060101010101" charset="-122"/>
                <a:cs typeface="楷体" panose="02010609060101010101" charset="-122"/>
              </a:rPr>
              <a:t>……</a:t>
            </a:r>
            <a:r>
              <a:rPr lang="zh-CN" altLang="en-US" sz="2800" b="1" i="0">
                <a:effectLst/>
                <a:latin typeface="楷体" panose="02010609060101010101" charset="-122"/>
                <a:ea typeface="楷体" panose="02010609060101010101" charset="-122"/>
                <a:cs typeface="楷体" panose="02010609060101010101" charset="-122"/>
              </a:rPr>
              <a:t>是编</a:t>
            </a:r>
            <a:r>
              <a:rPr lang="zh-CN" altLang="en-US" sz="2800" b="1" i="0">
                <a:solidFill>
                  <a:srgbClr val="FF0000"/>
                </a:solidFill>
                <a:effectLst/>
                <a:latin typeface="楷体" panose="02010609060101010101" charset="-122"/>
                <a:ea typeface="楷体" panose="02010609060101010101" charset="-122"/>
                <a:cs typeface="楷体" panose="02010609060101010101" charset="-122"/>
              </a:rPr>
              <a:t>总括农家诸书，裒（</a:t>
            </a:r>
            <a:r>
              <a:rPr lang="en-US" altLang="zh-CN" sz="2800" b="1" i="0" err="1">
                <a:solidFill>
                  <a:srgbClr val="FF0000"/>
                </a:solidFill>
                <a:effectLst/>
                <a:latin typeface="楷体" panose="02010609060101010101" charset="-122"/>
                <a:ea typeface="楷体" panose="02010609060101010101" charset="-122"/>
                <a:cs typeface="楷体" panose="02010609060101010101" charset="-122"/>
              </a:rPr>
              <a:t>póu</a:t>
            </a:r>
            <a:r>
              <a:rPr lang="zh-CN" altLang="en-US" sz="2800" b="1" i="0">
                <a:solidFill>
                  <a:srgbClr val="FF0000"/>
                </a:solidFill>
                <a:effectLst/>
                <a:latin typeface="楷体" panose="02010609060101010101" charset="-122"/>
                <a:ea typeface="楷体" panose="02010609060101010101" charset="-122"/>
                <a:cs typeface="楷体" panose="02010609060101010101" charset="-122"/>
              </a:rPr>
              <a:t>）为一集</a:t>
            </a:r>
            <a:r>
              <a:rPr lang="zh-CN" altLang="en-US" sz="2800" b="1" i="0">
                <a:effectLst/>
                <a:latin typeface="楷体" panose="02010609060101010101" charset="-122"/>
                <a:ea typeface="楷体" panose="02010609060101010101" charset="-122"/>
                <a:cs typeface="楷体" panose="02010609060101010101" charset="-122"/>
              </a:rPr>
              <a:t>。</a:t>
            </a:r>
            <a:r>
              <a:rPr lang="en-US" altLang="zh-CN" sz="2800" b="1" i="0">
                <a:effectLst/>
                <a:latin typeface="楷体" panose="02010609060101010101" charset="-122"/>
                <a:ea typeface="楷体" panose="02010609060101010101" charset="-122"/>
                <a:cs typeface="楷体" panose="02010609060101010101" charset="-122"/>
              </a:rPr>
              <a:t>……</a:t>
            </a:r>
            <a:r>
              <a:rPr lang="zh-CN" altLang="en-US" sz="2800" b="1" i="0">
                <a:effectLst/>
                <a:latin typeface="楷体" panose="02010609060101010101" charset="-122"/>
                <a:ea typeface="楷体" panose="02010609060101010101" charset="-122"/>
                <a:cs typeface="楷体" panose="02010609060101010101" charset="-122"/>
              </a:rPr>
              <a:t>后六卷则为</a:t>
            </a:r>
            <a:r>
              <a:rPr lang="zh-CN" altLang="en-US" sz="2800" b="1" i="0">
                <a:solidFill>
                  <a:srgbClr val="FF0000"/>
                </a:solidFill>
                <a:effectLst/>
                <a:latin typeface="楷体" panose="02010609060101010101" charset="-122"/>
                <a:ea typeface="楷体" panose="02010609060101010101" charset="-122"/>
                <a:cs typeface="楷体" panose="02010609060101010101" charset="-122"/>
              </a:rPr>
              <a:t>泰西水法</a:t>
            </a:r>
            <a:r>
              <a:rPr lang="zh-CN" altLang="en-US" sz="2800" b="1" i="0">
                <a:effectLst/>
                <a:latin typeface="楷体" panose="02010609060101010101" charset="-122"/>
                <a:ea typeface="楷体" panose="02010609060101010101" charset="-122"/>
                <a:cs typeface="楷体" panose="02010609060101010101" charset="-122"/>
              </a:rPr>
              <a:t>。考</a:t>
            </a:r>
            <a:r>
              <a:rPr lang="en-US" altLang="zh-CN" sz="2800" b="1" i="0">
                <a:effectLst/>
                <a:latin typeface="楷体" panose="02010609060101010101" charset="-122"/>
                <a:ea typeface="楷体" panose="02010609060101010101" charset="-122"/>
                <a:cs typeface="楷体" panose="02010609060101010101" charset="-122"/>
              </a:rPr>
              <a:t>《</a:t>
            </a:r>
            <a:r>
              <a:rPr lang="zh-CN" altLang="en-US" sz="2800" b="1" i="0">
                <a:effectLst/>
                <a:latin typeface="楷体" panose="02010609060101010101" charset="-122"/>
                <a:ea typeface="楷体" panose="02010609060101010101" charset="-122"/>
                <a:cs typeface="楷体" panose="02010609060101010101" charset="-122"/>
              </a:rPr>
              <a:t>明史</a:t>
            </a:r>
            <a:r>
              <a:rPr lang="en-US" altLang="zh-CN" sz="2800" b="1" i="0">
                <a:effectLst/>
                <a:latin typeface="楷体" panose="02010609060101010101" charset="-122"/>
                <a:ea typeface="楷体" panose="02010609060101010101" charset="-122"/>
                <a:cs typeface="楷体" panose="02010609060101010101" charset="-122"/>
              </a:rPr>
              <a:t>·</a:t>
            </a:r>
            <a:r>
              <a:rPr lang="zh-CN" altLang="en-US" sz="2800" b="1" i="0">
                <a:effectLst/>
                <a:latin typeface="楷体" panose="02010609060101010101" charset="-122"/>
                <a:ea typeface="楷体" panose="02010609060101010101" charset="-122"/>
                <a:cs typeface="楷体" panose="02010609060101010101" charset="-122"/>
              </a:rPr>
              <a:t>光启本传</a:t>
            </a:r>
            <a:r>
              <a:rPr lang="en-US" altLang="zh-CN" sz="2800" b="1" i="0">
                <a:effectLst/>
                <a:latin typeface="楷体" panose="02010609060101010101" charset="-122"/>
                <a:ea typeface="楷体" panose="02010609060101010101" charset="-122"/>
                <a:cs typeface="楷体" panose="02010609060101010101" charset="-122"/>
              </a:rPr>
              <a:t>》</a:t>
            </a:r>
            <a:r>
              <a:rPr lang="zh-CN" altLang="en-US" sz="2800" b="1" i="0">
                <a:effectLst/>
                <a:latin typeface="楷体" panose="02010609060101010101" charset="-122"/>
                <a:ea typeface="楷体" panose="02010609060101010101" charset="-122"/>
                <a:cs typeface="楷体" panose="02010609060101010101" charset="-122"/>
              </a:rPr>
              <a:t>，光启从西洋人利玛窦学天文历算火器，尽其术。崇祯元年，</a:t>
            </a:r>
            <a:r>
              <a:rPr lang="zh-CN" altLang="en-US" sz="2800" b="1" i="0">
                <a:solidFill>
                  <a:srgbClr val="FF0000"/>
                </a:solidFill>
                <a:effectLst/>
                <a:latin typeface="楷体" panose="02010609060101010101" charset="-122"/>
                <a:ea typeface="楷体" panose="02010609060101010101" charset="-122"/>
                <a:cs typeface="楷体" panose="02010609060101010101" charset="-122"/>
              </a:rPr>
              <a:t>又与西洋人龙华民、邓玉函、罗雅谷等同修新法历书，</a:t>
            </a:r>
            <a:r>
              <a:rPr lang="zh-CN" altLang="en-US" sz="2800" b="1" i="0">
                <a:effectLst/>
                <a:latin typeface="楷体" panose="02010609060101010101" charset="-122"/>
                <a:ea typeface="楷体" panose="02010609060101010101" charset="-122"/>
                <a:cs typeface="楷体" panose="02010609060101010101" charset="-122"/>
              </a:rPr>
              <a:t>故能得其一切捷巧之术，笔之书矣。</a:t>
            </a:r>
            <a:r>
              <a:rPr lang="en-US" altLang="zh-CN" sz="2800" b="1" i="0">
                <a:effectLst/>
                <a:latin typeface="楷体" panose="02010609060101010101" charset="-122"/>
                <a:ea typeface="楷体" panose="02010609060101010101" charset="-122"/>
                <a:cs typeface="楷体" panose="02010609060101010101" charset="-122"/>
              </a:rPr>
              <a:t>                                </a:t>
            </a:r>
            <a:r>
              <a:rPr lang="en-US" altLang="zh-CN" sz="2800" b="1">
                <a:latin typeface="楷体" panose="02010609060101010101" charset="-122"/>
                <a:ea typeface="楷体" panose="02010609060101010101" charset="-122"/>
                <a:cs typeface="楷体" panose="02010609060101010101" charset="-122"/>
              </a:rPr>
              <a:t>——《</a:t>
            </a:r>
            <a:r>
              <a:rPr lang="zh-CN" altLang="zh-CN" sz="2800" b="1">
                <a:effectLst/>
                <a:latin typeface="楷体" panose="02010609060101010101" charset="-122"/>
                <a:ea typeface="楷体" panose="02010609060101010101" charset="-122"/>
                <a:cs typeface="楷体" panose="02010609060101010101" charset="-122"/>
              </a:rPr>
              <a:t>四库全书总目提要</a:t>
            </a:r>
            <a:r>
              <a:rPr lang="en-US" altLang="zh-CN" sz="2800" b="1">
                <a:latin typeface="楷体" panose="02010609060101010101" charset="-122"/>
                <a:ea typeface="楷体" panose="02010609060101010101" charset="-122"/>
                <a:cs typeface="楷体" panose="02010609060101010101" charset="-122"/>
              </a:rPr>
              <a:t>》</a:t>
            </a:r>
            <a:endParaRPr lang="zh-CN" altLang="en-US" sz="2800" b="1">
              <a:latin typeface="楷体" panose="02010609060101010101" charset="-122"/>
              <a:ea typeface="楷体" panose="02010609060101010101" charset="-122"/>
              <a:cs typeface="楷体" panose="02010609060101010101" charset="-122"/>
            </a:endParaRPr>
          </a:p>
        </p:txBody>
      </p:sp>
      <p:sp>
        <p:nvSpPr>
          <p:cNvPr id="16" name="文本框 15"/>
          <p:cNvSpPr txBox="1"/>
          <p:nvPr/>
        </p:nvSpPr>
        <p:spPr>
          <a:xfrm>
            <a:off x="2072640" y="5129530"/>
            <a:ext cx="6023610" cy="521970"/>
          </a:xfrm>
          <a:prstGeom prst="rect">
            <a:avLst/>
          </a:prstGeom>
          <a:noFill/>
        </p:spPr>
        <p:txBody>
          <a:bodyPr wrap="square" rtlCol="0" anchor="t">
            <a:spAutoFit/>
          </a:bodyPr>
          <a:p>
            <a:pPr algn="l"/>
            <a:r>
              <a:rPr lang="zh-CN" altLang="en-US" sz="2800" b="1">
                <a:solidFill>
                  <a:srgbClr val="FF0000"/>
                </a:solidFill>
                <a:latin typeface="楷体" panose="02010609060101010101" charset="-122"/>
                <a:ea typeface="楷体" panose="02010609060101010101" charset="-122"/>
                <a:cs typeface="楷体" panose="02010609060101010101" charset="-122"/>
                <a:sym typeface="+mn-ea"/>
              </a:rPr>
              <a:t>总结性、</a:t>
            </a:r>
            <a:r>
              <a:rPr lang="zh-CN" altLang="en-US" sz="2800" b="1">
                <a:solidFill>
                  <a:srgbClr val="FF0000"/>
                </a:solidFill>
                <a:latin typeface="楷体" panose="02010609060101010101" charset="-122"/>
                <a:ea typeface="楷体" panose="02010609060101010101" charset="-122"/>
                <a:sym typeface="+mn-ea"/>
              </a:rPr>
              <a:t>重实用新型、轻理论创新</a:t>
            </a:r>
            <a:endParaRPr lang="zh-CN" altLang="en-US" sz="2800" b="1">
              <a:solidFill>
                <a:srgbClr val="FF0000"/>
              </a:solidFill>
              <a:latin typeface="楷体" panose="02010609060101010101" charset="-122"/>
              <a:ea typeface="楷体" panose="02010609060101010101" charset="-122"/>
              <a:cs typeface="楷体" panose="02010609060101010101" charset="-122"/>
              <a:sym typeface="+mn-ea"/>
            </a:endParaRPr>
          </a:p>
        </p:txBody>
      </p:sp>
      <p:sp>
        <p:nvSpPr>
          <p:cNvPr id="18" name="文本框 17"/>
          <p:cNvSpPr txBox="1"/>
          <p:nvPr/>
        </p:nvSpPr>
        <p:spPr>
          <a:xfrm>
            <a:off x="2072640" y="5928995"/>
            <a:ext cx="3757930" cy="521970"/>
          </a:xfrm>
          <a:prstGeom prst="rect">
            <a:avLst/>
          </a:prstGeom>
          <a:noFill/>
        </p:spPr>
        <p:txBody>
          <a:bodyPr wrap="none" rtlCol="0">
            <a:spAutoFit/>
          </a:bodyPr>
          <a:p>
            <a:pPr algn="l"/>
            <a:r>
              <a:rPr lang="zh-CN" altLang="en-US" sz="2800" b="1">
                <a:solidFill>
                  <a:srgbClr val="FF0000"/>
                </a:solidFill>
                <a:latin typeface="楷体" panose="02010609060101010101" charset="-122"/>
                <a:ea typeface="楷体" panose="02010609060101010101" charset="-122"/>
                <a:cs typeface="楷体" panose="02010609060101010101" charset="-122"/>
                <a:sym typeface="+mn-ea"/>
              </a:rPr>
              <a:t>借鉴了西方的科学技术</a:t>
            </a:r>
            <a:endParaRPr lang="zh-CN" altLang="en-US" sz="2800" b="1">
              <a:solidFill>
                <a:srgbClr val="FF0000"/>
              </a:solidFill>
              <a:latin typeface="楷体" panose="02010609060101010101" charset="-122"/>
              <a:ea typeface="楷体" panose="02010609060101010101" charset="-122"/>
              <a:cs typeface="楷体" panose="02010609060101010101" charset="-122"/>
              <a:sym typeface="+mn-ea"/>
            </a:endParaRPr>
          </a:p>
        </p:txBody>
      </p:sp>
      <p:sp>
        <p:nvSpPr>
          <p:cNvPr id="22" name="文本框 21"/>
          <p:cNvSpPr txBox="1"/>
          <p:nvPr/>
        </p:nvSpPr>
        <p:spPr>
          <a:xfrm>
            <a:off x="1953895" y="4330065"/>
            <a:ext cx="6260465" cy="521970"/>
          </a:xfrm>
          <a:prstGeom prst="rect">
            <a:avLst/>
          </a:prstGeom>
          <a:noFill/>
        </p:spPr>
        <p:txBody>
          <a:bodyPr wrap="none" rtlCol="0" anchor="t">
            <a:spAutoFit/>
          </a:bodyPr>
          <a:p>
            <a:r>
              <a:rPr lang="zh-CN" altLang="en-US" sz="2800" b="1">
                <a:solidFill>
                  <a:schemeClr val="tx1"/>
                </a:solidFill>
                <a:latin typeface="楷体" panose="02010609060101010101" charset="-122"/>
                <a:ea typeface="楷体" panose="02010609060101010101" charset="-122"/>
                <a:cs typeface="楷体" panose="02010609060101010101" charset="-122"/>
                <a:sym typeface="+mn-ea"/>
              </a:rPr>
              <a:t>明清时期的中国科技呈现怎样的特点？</a:t>
            </a:r>
            <a:endParaRPr lang="zh-CN" altLang="en-US" sz="2800" b="1">
              <a:solidFill>
                <a:schemeClr val="tx1"/>
              </a:solidFill>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heel(1)">
                                      <p:cBhvr>
                                        <p:cTn id="7" dur="2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2" grpId="0"/>
      <p:bldP spid="2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0"/>
            <a:ext cx="4632325" cy="542925"/>
          </a:xfrm>
          <a:prstGeom prst="rect">
            <a:avLst/>
          </a:prstGeom>
        </p:spPr>
      </p:pic>
      <p:graphicFrame>
        <p:nvGraphicFramePr>
          <p:cNvPr id="3" name="表格 2"/>
          <p:cNvGraphicFramePr>
            <a:graphicFrameLocks noGrp="1"/>
          </p:cNvGraphicFramePr>
          <p:nvPr>
            <p:custDataLst>
              <p:tags r:id="rId2"/>
            </p:custDataLst>
          </p:nvPr>
        </p:nvGraphicFramePr>
        <p:xfrm>
          <a:off x="141605" y="1227455"/>
          <a:ext cx="11905615" cy="5503545"/>
        </p:xfrm>
        <a:graphic>
          <a:graphicData uri="http://schemas.openxmlformats.org/drawingml/2006/table">
            <a:tbl>
              <a:tblPr firstRow="1" bandRow="1">
                <a:tableStyleId>{5C22544A-7EE6-4342-B048-85BDC9FD1C3A}</a:tableStyleId>
              </a:tblPr>
              <a:tblGrid>
                <a:gridCol w="1288415"/>
                <a:gridCol w="10617200"/>
              </a:tblGrid>
              <a:tr h="1890395">
                <a:tc>
                  <a:txBody>
                    <a:bodyPr wrap="square"/>
                    <a:p>
                      <a:r>
                        <a:rPr lang="zh-CN" altLang="en-US" sz="2400" b="1" smtClean="0">
                          <a:solidFill>
                            <a:schemeClr val="tx1"/>
                          </a:solidFill>
                        </a:rPr>
                        <a:t>农业</a:t>
                      </a:r>
                      <a:endParaRPr lang="zh-CN" altLang="en-US" sz="2400" b="1" smtClean="0">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wrap="square"/>
                    <a:p>
                      <a:endParaRPr lang="zh-CN" altLang="en-US" sz="2400" b="1">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562100">
                <a:tc>
                  <a:txBody>
                    <a:bodyPr wrap="square"/>
                    <a:p>
                      <a:r>
                        <a:rPr lang="zh-CN" altLang="en-US" sz="2400" b="1" smtClean="0">
                          <a:solidFill>
                            <a:schemeClr val="tx1"/>
                          </a:solidFill>
                        </a:rPr>
                        <a:t>手工业</a:t>
                      </a:r>
                      <a:endParaRPr lang="zh-CN" altLang="en-US" sz="2400" b="1" smtClean="0">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wrap="square"/>
                    <a:p>
                      <a:endParaRPr lang="zh-CN" altLang="en-US" sz="2400" b="1">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51050">
                <a:tc>
                  <a:txBody>
                    <a:bodyPr wrap="square"/>
                    <a:p>
                      <a:r>
                        <a:rPr lang="zh-CN" altLang="en-US" sz="2400" b="1" smtClean="0">
                          <a:solidFill>
                            <a:schemeClr val="tx1"/>
                          </a:solidFill>
                        </a:rPr>
                        <a:t>商业</a:t>
                      </a:r>
                      <a:endParaRPr lang="zh-CN" altLang="en-US" sz="2400" b="1" smtClean="0">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wrap="square"/>
                    <a:p>
                      <a:endParaRPr lang="zh-CN" altLang="en-US" sz="2400" b="1">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文本框 3"/>
          <p:cNvSpPr txBox="1"/>
          <p:nvPr/>
        </p:nvSpPr>
        <p:spPr>
          <a:xfrm>
            <a:off x="0" y="624205"/>
            <a:ext cx="4241165" cy="521970"/>
          </a:xfrm>
          <a:prstGeom prst="rect">
            <a:avLst/>
          </a:prstGeom>
          <a:noFill/>
        </p:spPr>
        <p:txBody>
          <a:bodyPr wrap="square" rtlCol="0" anchor="t">
            <a:spAutoFit/>
          </a:bodyPr>
          <a:p>
            <a:r>
              <a:rPr lang="en-US" altLang="zh-CN" sz="2800" b="1" smtClean="0">
                <a:latin typeface="楷体" panose="02010609060101010101" charset="-122"/>
                <a:ea typeface="楷体" panose="02010609060101010101" charset="-122"/>
                <a:sym typeface="+mn-ea"/>
              </a:rPr>
              <a:t>1</a:t>
            </a:r>
            <a:r>
              <a:rPr lang="zh-CN" altLang="en-US" sz="2800" b="1" smtClean="0">
                <a:latin typeface="楷体" panose="02010609060101010101" charset="-122"/>
                <a:ea typeface="楷体" panose="02010609060101010101" charset="-122"/>
                <a:sym typeface="+mn-ea"/>
              </a:rPr>
              <a:t>、经济发展（</a:t>
            </a:r>
            <a:r>
              <a:rPr lang="zh-CN" altLang="en-US" sz="2800" b="1" smtClean="0">
                <a:solidFill>
                  <a:srgbClr val="FF0000"/>
                </a:solidFill>
                <a:latin typeface="楷体" panose="02010609060101010101" charset="-122"/>
                <a:ea typeface="楷体" panose="02010609060101010101" charset="-122"/>
                <a:sym typeface="+mn-ea"/>
              </a:rPr>
              <a:t>变化</a:t>
            </a:r>
            <a:r>
              <a:rPr lang="zh-CN" altLang="en-US" sz="2800" b="1" smtClean="0">
                <a:latin typeface="楷体" panose="02010609060101010101" charset="-122"/>
                <a:ea typeface="楷体" panose="02010609060101010101" charset="-122"/>
                <a:sym typeface="+mn-ea"/>
              </a:rPr>
              <a:t>）</a:t>
            </a:r>
            <a:endParaRPr lang="zh-CN" altLang="en-US" sz="2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65405"/>
            <a:ext cx="2190750" cy="657225"/>
          </a:xfrm>
          <a:prstGeom prst="rect">
            <a:avLst/>
          </a:prstGeom>
        </p:spPr>
      </p:pic>
      <p:sp>
        <p:nvSpPr>
          <p:cNvPr id="3" name="文本框 2"/>
          <p:cNvSpPr txBox="1"/>
          <p:nvPr/>
        </p:nvSpPr>
        <p:spPr>
          <a:xfrm>
            <a:off x="269240" y="615950"/>
            <a:ext cx="2429510" cy="583565"/>
          </a:xfrm>
          <a:prstGeom prst="rect">
            <a:avLst/>
          </a:prstGeom>
          <a:noFill/>
        </p:spPr>
        <p:txBody>
          <a:bodyPr wrap="none" rtlCol="0">
            <a:spAutoFit/>
          </a:bodyPr>
          <a:p>
            <a:pPr algn="l"/>
            <a:r>
              <a:rPr lang="en-US" altLang="zh-CN" sz="3200" b="1" smtClean="0">
                <a:latin typeface="楷体" panose="02010609060101010101" charset="-122"/>
                <a:ea typeface="楷体" panose="02010609060101010101" charset="-122"/>
                <a:cs typeface="楷体" panose="02010609060101010101" charset="-122"/>
                <a:sym typeface="+mn-ea"/>
              </a:rPr>
              <a:t>3</a:t>
            </a:r>
            <a:r>
              <a:rPr lang="zh-CN" altLang="en-US" sz="3200" b="1" smtClean="0">
                <a:latin typeface="楷体" panose="02010609060101010101" charset="-122"/>
                <a:ea typeface="楷体" panose="02010609060101010101" charset="-122"/>
                <a:cs typeface="楷体" panose="02010609060101010101" charset="-122"/>
                <a:sym typeface="+mn-ea"/>
              </a:rPr>
              <a:t>、西学东渐</a:t>
            </a:r>
            <a:endParaRPr lang="zh-CN" altLang="en-US" sz="3200" b="1" smtClean="0">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403225" y="1199515"/>
            <a:ext cx="1792605" cy="2676525"/>
          </a:xfrm>
          <a:prstGeom prst="rect">
            <a:avLst/>
          </a:prstGeom>
          <a:noFill/>
        </p:spPr>
        <p:txBody>
          <a:bodyPr wrap="none" rtlCol="0">
            <a:spAutoFit/>
          </a:bodyPr>
          <a:p>
            <a:pPr algn="l" fontAlgn="auto">
              <a:lnSpc>
                <a:spcPct val="150000"/>
              </a:lnSpc>
            </a:pPr>
            <a:r>
              <a:rPr lang="zh-CN" altLang="en-US" sz="2800" b="1" smtClean="0">
                <a:latin typeface="楷体" panose="02010609060101010101" charset="-122"/>
                <a:ea typeface="楷体" panose="02010609060101010101" charset="-122"/>
                <a:cs typeface="楷体" panose="02010609060101010101" charset="-122"/>
                <a:sym typeface="+mn-ea"/>
              </a:rPr>
              <a:t>（</a:t>
            </a:r>
            <a:r>
              <a:rPr lang="en-US" altLang="zh-CN" sz="2800" b="1" smtClean="0">
                <a:latin typeface="楷体" panose="02010609060101010101" charset="-122"/>
                <a:ea typeface="楷体" panose="02010609060101010101" charset="-122"/>
                <a:cs typeface="楷体" panose="02010609060101010101" charset="-122"/>
                <a:sym typeface="+mn-ea"/>
              </a:rPr>
              <a:t>1</a:t>
            </a:r>
            <a:r>
              <a:rPr lang="zh-CN" altLang="en-US" sz="2800" b="1" smtClean="0">
                <a:latin typeface="楷体" panose="02010609060101010101" charset="-122"/>
                <a:ea typeface="楷体" panose="02010609060101010101" charset="-122"/>
                <a:cs typeface="楷体" panose="02010609060101010101" charset="-122"/>
                <a:sym typeface="+mn-ea"/>
              </a:rPr>
              <a:t>）背景</a:t>
            </a:r>
            <a:endParaRPr lang="zh-CN" altLang="en-US" sz="2800" b="1" smtClean="0">
              <a:latin typeface="楷体" panose="02010609060101010101" charset="-122"/>
              <a:ea typeface="楷体" panose="02010609060101010101" charset="-122"/>
              <a:cs typeface="楷体" panose="02010609060101010101" charset="-122"/>
              <a:sym typeface="+mn-ea"/>
            </a:endParaRPr>
          </a:p>
          <a:p>
            <a:pPr algn="l" fontAlgn="auto">
              <a:lnSpc>
                <a:spcPct val="150000"/>
              </a:lnSpc>
            </a:pPr>
            <a:r>
              <a:rPr lang="zh-CN" altLang="en-US" sz="2800" b="1" smtClean="0">
                <a:latin typeface="楷体" panose="02010609060101010101" charset="-122"/>
                <a:ea typeface="楷体" panose="02010609060101010101" charset="-122"/>
                <a:cs typeface="楷体" panose="02010609060101010101" charset="-122"/>
              </a:rPr>
              <a:t>（</a:t>
            </a:r>
            <a:r>
              <a:rPr lang="en-US" altLang="zh-CN" sz="2800" b="1" smtClean="0">
                <a:latin typeface="楷体" panose="02010609060101010101" charset="-122"/>
                <a:ea typeface="楷体" panose="02010609060101010101" charset="-122"/>
                <a:cs typeface="楷体" panose="02010609060101010101" charset="-122"/>
              </a:rPr>
              <a:t>2</a:t>
            </a:r>
            <a:r>
              <a:rPr lang="zh-CN" altLang="en-US" sz="2800" b="1" smtClean="0">
                <a:latin typeface="楷体" panose="02010609060101010101" charset="-122"/>
                <a:ea typeface="楷体" panose="02010609060101010101" charset="-122"/>
                <a:cs typeface="楷体" panose="02010609060101010101" charset="-122"/>
              </a:rPr>
              <a:t>）代表</a:t>
            </a:r>
            <a:endParaRPr lang="zh-CN" altLang="en-US" sz="2800" b="1" smtClean="0">
              <a:latin typeface="楷体" panose="02010609060101010101" charset="-122"/>
              <a:ea typeface="楷体" panose="02010609060101010101" charset="-122"/>
              <a:cs typeface="楷体" panose="02010609060101010101" charset="-122"/>
            </a:endParaRPr>
          </a:p>
          <a:p>
            <a:pPr algn="l" fontAlgn="auto">
              <a:lnSpc>
                <a:spcPct val="150000"/>
              </a:lnSpc>
            </a:pPr>
            <a:r>
              <a:rPr lang="zh-CN" altLang="en-US" sz="2800" b="1" smtClean="0">
                <a:latin typeface="楷体" panose="02010609060101010101" charset="-122"/>
                <a:ea typeface="楷体" panose="02010609060101010101" charset="-122"/>
                <a:cs typeface="楷体" panose="02010609060101010101" charset="-122"/>
              </a:rPr>
              <a:t>（</a:t>
            </a:r>
            <a:r>
              <a:rPr lang="en-US" altLang="zh-CN" sz="2800" b="1" smtClean="0">
                <a:latin typeface="楷体" panose="02010609060101010101" charset="-122"/>
                <a:ea typeface="楷体" panose="02010609060101010101" charset="-122"/>
                <a:cs typeface="楷体" panose="02010609060101010101" charset="-122"/>
              </a:rPr>
              <a:t>3</a:t>
            </a:r>
            <a:r>
              <a:rPr lang="zh-CN" altLang="en-US" sz="2800" b="1" smtClean="0">
                <a:latin typeface="楷体" panose="02010609060101010101" charset="-122"/>
                <a:ea typeface="楷体" panose="02010609060101010101" charset="-122"/>
                <a:cs typeface="楷体" panose="02010609060101010101" charset="-122"/>
              </a:rPr>
              <a:t>）目的</a:t>
            </a:r>
            <a:endParaRPr lang="zh-CN" altLang="en-US" sz="2800" b="1" smtClean="0">
              <a:latin typeface="楷体" panose="02010609060101010101" charset="-122"/>
              <a:ea typeface="楷体" panose="02010609060101010101" charset="-122"/>
              <a:cs typeface="楷体" panose="02010609060101010101" charset="-122"/>
            </a:endParaRPr>
          </a:p>
          <a:p>
            <a:pPr algn="l" fontAlgn="auto">
              <a:lnSpc>
                <a:spcPct val="150000"/>
              </a:lnSpc>
            </a:pPr>
            <a:r>
              <a:rPr lang="zh-CN" altLang="en-US" sz="2800" b="1" smtClean="0">
                <a:latin typeface="楷体" panose="02010609060101010101" charset="-122"/>
                <a:ea typeface="楷体" panose="02010609060101010101" charset="-122"/>
                <a:cs typeface="楷体" panose="02010609060101010101" charset="-122"/>
              </a:rPr>
              <a:t>（</a:t>
            </a:r>
            <a:r>
              <a:rPr lang="en-US" altLang="zh-CN" sz="2800" b="1" smtClean="0">
                <a:latin typeface="楷体" panose="02010609060101010101" charset="-122"/>
                <a:ea typeface="楷体" panose="02010609060101010101" charset="-122"/>
                <a:cs typeface="楷体" panose="02010609060101010101" charset="-122"/>
              </a:rPr>
              <a:t>4</a:t>
            </a:r>
            <a:r>
              <a:rPr lang="zh-CN" altLang="en-US" sz="2800" b="1" smtClean="0">
                <a:latin typeface="楷体" panose="02010609060101010101" charset="-122"/>
                <a:ea typeface="楷体" panose="02010609060101010101" charset="-122"/>
                <a:cs typeface="楷体" panose="02010609060101010101" charset="-122"/>
              </a:rPr>
              <a:t>）表现</a:t>
            </a:r>
            <a:endParaRPr lang="zh-CN" altLang="en-US" sz="2800" b="1" smtClean="0">
              <a:latin typeface="楷体" panose="02010609060101010101" charset="-122"/>
              <a:ea typeface="楷体" panose="02010609060101010101" charset="-122"/>
              <a:cs typeface="楷体" panose="02010609060101010101" charset="-122"/>
            </a:endParaRPr>
          </a:p>
        </p:txBody>
      </p:sp>
      <p:sp>
        <p:nvSpPr>
          <p:cNvPr id="5" name="文本框 4"/>
          <p:cNvSpPr txBox="1"/>
          <p:nvPr/>
        </p:nvSpPr>
        <p:spPr>
          <a:xfrm>
            <a:off x="1297305" y="3961765"/>
            <a:ext cx="8919210" cy="1383665"/>
          </a:xfrm>
          <a:prstGeom prst="rect">
            <a:avLst/>
          </a:prstGeom>
          <a:noFill/>
        </p:spPr>
        <p:txBody>
          <a:bodyPr wrap="square" rtlCol="0" anchor="t">
            <a:spAutoFit/>
          </a:bodyPr>
          <a:p>
            <a:pPr fontAlgn="auto">
              <a:lnSpc>
                <a:spcPct val="150000"/>
              </a:lnSpc>
            </a:pPr>
            <a:r>
              <a:rPr lang="zh-CN" altLang="en-US" sz="2800" b="1" smtClean="0">
                <a:latin typeface="Calibri" panose="020F0502020204030204" charset="0"/>
                <a:ea typeface="楷体" panose="02010609060101010101" charset="-122"/>
                <a:cs typeface="楷体" panose="02010609060101010101" charset="-122"/>
                <a:sym typeface="+mn-ea"/>
              </a:rPr>
              <a:t>①合作翻译西方科学书籍</a:t>
            </a:r>
            <a:endParaRPr lang="zh-CN" altLang="en-US" sz="2800" b="1" smtClean="0">
              <a:latin typeface="Calibri" panose="020F0502020204030204" charset="0"/>
              <a:ea typeface="楷体" panose="02010609060101010101" charset="-122"/>
              <a:cs typeface="楷体" panose="02010609060101010101" charset="-122"/>
              <a:sym typeface="+mn-ea"/>
            </a:endParaRPr>
          </a:p>
          <a:p>
            <a:pPr fontAlgn="auto">
              <a:lnSpc>
                <a:spcPct val="150000"/>
              </a:lnSpc>
            </a:pPr>
            <a:r>
              <a:rPr lang="zh-CN" altLang="en-US" sz="2800" b="1" smtClean="0">
                <a:latin typeface="Calibri" panose="020F0502020204030204" charset="0"/>
                <a:ea typeface="楷体" panose="02010609060101010101" charset="-122"/>
                <a:cs typeface="楷体" panose="02010609060101010101" charset="-122"/>
                <a:sym typeface="+mn-ea"/>
              </a:rPr>
              <a:t>②运用欧洲测绘技术，帮助清廷绘制全国地图</a:t>
            </a:r>
            <a:endParaRPr lang="zh-CN" altLang="en-US" sz="2800" b="1" smtClean="0">
              <a:latin typeface="Calibri" panose="020F0502020204030204" charset="0"/>
              <a:ea typeface="楷体" panose="02010609060101010101" charset="-122"/>
              <a:cs typeface="楷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65405"/>
            <a:ext cx="2190750" cy="657225"/>
          </a:xfrm>
          <a:prstGeom prst="rect">
            <a:avLst/>
          </a:prstGeom>
        </p:spPr>
      </p:pic>
      <p:sp>
        <p:nvSpPr>
          <p:cNvPr id="8" name="文本框 7"/>
          <p:cNvSpPr txBox="1"/>
          <p:nvPr>
            <p:custDataLst>
              <p:tags r:id="rId2"/>
            </p:custDataLst>
          </p:nvPr>
        </p:nvSpPr>
        <p:spPr>
          <a:xfrm>
            <a:off x="717550" y="591820"/>
            <a:ext cx="10801350" cy="2306955"/>
          </a:xfrm>
          <a:prstGeom prst="rect">
            <a:avLst/>
          </a:prstGeom>
          <a:noFill/>
          <a:ln w="12700" cmpd="sng">
            <a:noFill/>
            <a:prstDash val="solid"/>
          </a:ln>
        </p:spPr>
        <p:txBody>
          <a:bodyPr wrap="square">
            <a:spAutoFit/>
          </a:bodyPr>
          <a:lstStyle>
            <a:defPPr>
              <a:defRPr lang="zh-CN"/>
            </a:defPPr>
            <a:lvl1pPr>
              <a:spcAft>
                <a:spcPct val="0"/>
              </a:spcAft>
              <a:defRPr sz="2000" b="1">
                <a:latin typeface="仿宋" panose="02010609060101010101" pitchFamily="49" charset="-122"/>
                <a:ea typeface="仿宋" panose="02010609060101010101" pitchFamily="49" charset="-122"/>
              </a:defRPr>
            </a:lvl1pPr>
          </a:lstStyle>
          <a:p>
            <a:pPr fontAlgn="auto">
              <a:lnSpc>
                <a:spcPct val="150000"/>
              </a:lnSpc>
            </a:pPr>
            <a:r>
              <a:rPr lang="zh-CN" altLang="en-US" sz="2400">
                <a:latin typeface="楷体" panose="02010609060101010101" charset="-122"/>
                <a:ea typeface="楷体" panose="02010609060101010101" charset="-122"/>
                <a:cs typeface="楷体" panose="02010609060101010101" charset="-122"/>
              </a:rPr>
              <a:t>材料：“在公元3世纪到13世纪之间，中国曾管保持令西方望尘莫及的科学技术水平，那时中国的发明和发现远远超过同时代的欧洲，这一点可以毫不费力地加以证明。……16世纪以后，欧洲生了近代科学，中国的文明却没有能够产生与欧洲相似的近代科学。 </a:t>
            </a:r>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——李约瑟(英)《中国科学技术史》</a:t>
            </a:r>
            <a:endParaRPr lang="zh-CN" altLang="en-US" sz="2400">
              <a:latin typeface="楷体" panose="02010609060101010101" charset="-122"/>
              <a:ea typeface="楷体" panose="02010609060101010101" charset="-122"/>
              <a:cs typeface="楷体" panose="02010609060101010101" charset="-122"/>
            </a:endParaRPr>
          </a:p>
        </p:txBody>
      </p:sp>
      <p:sp>
        <p:nvSpPr>
          <p:cNvPr id="18" name="文本框 17"/>
          <p:cNvSpPr txBox="1"/>
          <p:nvPr>
            <p:custDataLst>
              <p:tags r:id="rId3"/>
            </p:custDataLst>
          </p:nvPr>
        </p:nvSpPr>
        <p:spPr>
          <a:xfrm>
            <a:off x="717550" y="3013710"/>
            <a:ext cx="11030585" cy="460375"/>
          </a:xfrm>
          <a:prstGeom prst="rect">
            <a:avLst/>
          </a:prstGeom>
          <a:noFill/>
        </p:spPr>
        <p:txBody>
          <a:bodyPr wrap="square" rtlCol="0">
            <a:spAutoFit/>
          </a:bodyPr>
          <a:p>
            <a:r>
              <a:rPr lang="zh-CN" altLang="en-US" sz="2400" b="1">
                <a:solidFill>
                  <a:srgbClr val="0000CC"/>
                </a:solidFill>
                <a:latin typeface="黑体" panose="02010609060101010101" charset="-122"/>
                <a:ea typeface="黑体" panose="02010609060101010101" charset="-122"/>
              </a:rPr>
              <a:t>合作探究：根据材料并结合所学，谈谈“中国没有产生近代科学”的原因有哪些。</a:t>
            </a:r>
            <a:endParaRPr lang="zh-CN" altLang="en-US" sz="2400" b="1">
              <a:solidFill>
                <a:srgbClr val="0000CC"/>
              </a:solidFill>
              <a:latin typeface="黑体" panose="02010609060101010101" charset="-122"/>
              <a:ea typeface="黑体" panose="02010609060101010101" charset="-122"/>
            </a:endParaRPr>
          </a:p>
        </p:txBody>
      </p:sp>
      <p:sp>
        <p:nvSpPr>
          <p:cNvPr id="21" name="文本框 20"/>
          <p:cNvSpPr txBox="1"/>
          <p:nvPr>
            <p:custDataLst>
              <p:tags r:id="rId4"/>
            </p:custDataLst>
          </p:nvPr>
        </p:nvSpPr>
        <p:spPr>
          <a:xfrm>
            <a:off x="648970" y="3589020"/>
            <a:ext cx="6344285" cy="3107690"/>
          </a:xfrm>
          <a:prstGeom prst="rect">
            <a:avLst/>
          </a:prstGeom>
          <a:noFill/>
        </p:spPr>
        <p:txBody>
          <a:bodyPr wrap="square">
            <a:spAutoFit/>
          </a:bodyPr>
          <a:p>
            <a:r>
              <a:rPr lang="zh-CN" altLang="en-US" sz="2800" b="1">
                <a:solidFill>
                  <a:schemeClr val="tx1"/>
                </a:solidFill>
                <a:latin typeface="楷体" panose="02010609060101010101" charset="-122"/>
                <a:ea typeface="楷体" panose="02010609060101010101" charset="-122"/>
                <a:cs typeface="楷体" panose="02010609060101010101" charset="-122"/>
              </a:rPr>
              <a:t>（1）自然经济占统治地位;</a:t>
            </a:r>
            <a:endParaRPr lang="zh-CN" altLang="en-US" sz="2800" b="1">
              <a:solidFill>
                <a:schemeClr val="tx1"/>
              </a:solidFill>
              <a:latin typeface="楷体" panose="02010609060101010101" charset="-122"/>
              <a:ea typeface="楷体" panose="02010609060101010101" charset="-122"/>
              <a:cs typeface="楷体" panose="02010609060101010101" charset="-122"/>
            </a:endParaRPr>
          </a:p>
          <a:p>
            <a:r>
              <a:rPr lang="zh-CN" altLang="en-US" sz="2800" b="1">
                <a:solidFill>
                  <a:schemeClr val="tx1"/>
                </a:solidFill>
                <a:latin typeface="楷体" panose="02010609060101010101" charset="-122"/>
                <a:ea typeface="楷体" panose="02010609060101010101" charset="-122"/>
                <a:cs typeface="楷体" panose="02010609060101010101" charset="-122"/>
              </a:rPr>
              <a:t>（2）君主专制不断强化;</a:t>
            </a:r>
            <a:endParaRPr lang="zh-CN" altLang="en-US" sz="2800" b="1">
              <a:solidFill>
                <a:schemeClr val="tx1"/>
              </a:solidFill>
              <a:latin typeface="楷体" panose="02010609060101010101" charset="-122"/>
              <a:ea typeface="楷体" panose="02010609060101010101" charset="-122"/>
              <a:cs typeface="楷体" panose="02010609060101010101" charset="-122"/>
            </a:endParaRPr>
          </a:p>
          <a:p>
            <a:r>
              <a:rPr lang="zh-CN" altLang="en-US" sz="2800" b="1">
                <a:solidFill>
                  <a:schemeClr val="tx1"/>
                </a:solidFill>
                <a:latin typeface="楷体" panose="02010609060101010101" charset="-122"/>
                <a:ea typeface="楷体" panose="02010609060101010101" charset="-122"/>
                <a:cs typeface="楷体" panose="02010609060101010101" charset="-122"/>
              </a:rPr>
              <a:t>（3）统治者推行重农抑商;</a:t>
            </a:r>
            <a:endParaRPr lang="zh-CN" altLang="en-US" sz="2800" b="1">
              <a:solidFill>
                <a:schemeClr val="tx1"/>
              </a:solidFill>
              <a:latin typeface="楷体" panose="02010609060101010101" charset="-122"/>
              <a:ea typeface="楷体" panose="02010609060101010101" charset="-122"/>
              <a:cs typeface="楷体" panose="02010609060101010101" charset="-122"/>
            </a:endParaRPr>
          </a:p>
          <a:p>
            <a:r>
              <a:rPr lang="zh-CN" altLang="en-US" sz="2800" b="1">
                <a:solidFill>
                  <a:schemeClr val="tx1"/>
                </a:solidFill>
                <a:latin typeface="楷体" panose="02010609060101010101" charset="-122"/>
                <a:ea typeface="楷体" panose="02010609060101010101" charset="-122"/>
                <a:cs typeface="楷体" panose="02010609060101010101" charset="-122"/>
              </a:rPr>
              <a:t>（4）实行文化专制;</a:t>
            </a:r>
            <a:endParaRPr lang="zh-CN" altLang="en-US" sz="2800" b="1">
              <a:solidFill>
                <a:schemeClr val="tx1"/>
              </a:solidFill>
              <a:latin typeface="楷体" panose="02010609060101010101" charset="-122"/>
              <a:ea typeface="楷体" panose="02010609060101010101" charset="-122"/>
              <a:cs typeface="楷体" panose="02010609060101010101" charset="-122"/>
            </a:endParaRPr>
          </a:p>
          <a:p>
            <a:r>
              <a:rPr lang="zh-CN" altLang="en-US" sz="2800" b="1">
                <a:solidFill>
                  <a:schemeClr val="tx1"/>
                </a:solidFill>
                <a:latin typeface="楷体" panose="02010609060101010101" charset="-122"/>
                <a:ea typeface="楷体" panose="02010609060101010101" charset="-122"/>
                <a:cs typeface="楷体" panose="02010609060101010101" charset="-122"/>
              </a:rPr>
              <a:t>（5）闭关锁国;</a:t>
            </a:r>
            <a:endParaRPr lang="zh-CN" altLang="en-US" sz="2800" b="1">
              <a:solidFill>
                <a:schemeClr val="tx1"/>
              </a:solidFill>
              <a:latin typeface="楷体" panose="02010609060101010101" charset="-122"/>
              <a:ea typeface="楷体" panose="02010609060101010101" charset="-122"/>
              <a:cs typeface="楷体" panose="02010609060101010101" charset="-122"/>
            </a:endParaRPr>
          </a:p>
          <a:p>
            <a:r>
              <a:rPr lang="zh-CN" altLang="en-US" sz="2800" b="1">
                <a:solidFill>
                  <a:schemeClr val="tx1"/>
                </a:solidFill>
                <a:latin typeface="楷体" panose="02010609060101010101" charset="-122"/>
                <a:ea typeface="楷体" panose="02010609060101010101" charset="-122"/>
                <a:cs typeface="楷体" panose="02010609060101010101" charset="-122"/>
              </a:rPr>
              <a:t>（6）重人伦、轻科学的文化传统;</a:t>
            </a:r>
            <a:endParaRPr lang="zh-CN" altLang="en-US" sz="2800" b="1">
              <a:solidFill>
                <a:schemeClr val="tx1"/>
              </a:solidFill>
              <a:latin typeface="楷体" panose="02010609060101010101" charset="-122"/>
              <a:ea typeface="楷体" panose="02010609060101010101" charset="-122"/>
              <a:cs typeface="楷体" panose="02010609060101010101" charset="-122"/>
            </a:endParaRPr>
          </a:p>
          <a:p>
            <a:r>
              <a:rPr lang="zh-CN" altLang="en-US" sz="2800" b="1">
                <a:solidFill>
                  <a:schemeClr val="tx1"/>
                </a:solidFill>
                <a:latin typeface="楷体" panose="02010609060101010101" charset="-122"/>
                <a:ea typeface="楷体" panose="02010609060101010101" charset="-122"/>
                <a:cs typeface="楷体" panose="02010609060101010101" charset="-122"/>
              </a:rPr>
              <a:t>（7）科举制度（八股取士）的束缚。</a:t>
            </a:r>
            <a:endParaRPr lang="en-US" altLang="zh-CN" sz="2800" b="1">
              <a:solidFill>
                <a:schemeClr val="tx1"/>
              </a:solidFill>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 to="" calcmode="lin" valueType="num">
                                      <p:cBhvr>
                                        <p:cTn id="12" dur="1" fill="hold"/>
                                        <p:tgtEl>
                                          <p:spTgt spid="2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8" grpId="0"/>
      <p:bldP spid="18"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45415" y="411480"/>
            <a:ext cx="11884660" cy="5877560"/>
          </a:xfrm>
          <a:prstGeom prst="rect">
            <a:avLst/>
          </a:prstGeom>
          <a:noFill/>
          <a:ln w="9525">
            <a:noFill/>
          </a:ln>
        </p:spPr>
        <p:txBody>
          <a:bodyPr wrap="square">
            <a:spAutoFit/>
          </a:bodyPr>
          <a:p>
            <a:pPr indent="0" fontAlgn="auto">
              <a:lnSpc>
                <a:spcPts val="3760"/>
              </a:lnSpc>
            </a:pPr>
            <a:r>
              <a:rPr lang="en-US" altLang="zh-CN" sz="2800" b="1">
                <a:solidFill>
                  <a:srgbClr val="000000"/>
                </a:solidFill>
                <a:latin typeface="楷体" panose="02010609060101010101" charset="-122"/>
                <a:ea typeface="楷体" panose="02010609060101010101" charset="-122"/>
                <a:cs typeface="楷体" panose="02010609060101010101" charset="-122"/>
              </a:rPr>
              <a:t>1</a:t>
            </a:r>
            <a:r>
              <a:rPr lang="zh-CN" altLang="en-US" sz="2800" b="1">
                <a:solidFill>
                  <a:srgbClr val="000000"/>
                </a:solidFill>
                <a:latin typeface="楷体" panose="02010609060101010101" charset="-122"/>
                <a:ea typeface="楷体" panose="02010609060101010101" charset="-122"/>
                <a:cs typeface="楷体" panose="02010609060101010101" charset="-122"/>
              </a:rPr>
              <a:t>、</a:t>
            </a:r>
            <a:r>
              <a:rPr lang="zh-CN" sz="2800" b="1">
                <a:solidFill>
                  <a:srgbClr val="000000"/>
                </a:solidFill>
                <a:latin typeface="楷体" panose="02010609060101010101" charset="-122"/>
                <a:ea typeface="楷体" panose="02010609060101010101" charset="-122"/>
                <a:cs typeface="楷体" panose="02010609060101010101" charset="-122"/>
              </a:rPr>
              <a:t>明清时期经济领域出现了哪些值得注意的新现象</a:t>
            </a:r>
            <a:r>
              <a:rPr lang="en-US" sz="2800" b="1">
                <a:solidFill>
                  <a:srgbClr val="000000"/>
                </a:solidFill>
                <a:latin typeface="楷体" panose="02010609060101010101" charset="-122"/>
                <a:ea typeface="楷体" panose="02010609060101010101" charset="-122"/>
                <a:cs typeface="楷体" panose="02010609060101010101" charset="-122"/>
              </a:rPr>
              <a:t>?</a:t>
            </a:r>
            <a:r>
              <a:rPr lang="zh-CN" altLang="en-US" sz="2800" b="1">
                <a:solidFill>
                  <a:srgbClr val="000000"/>
                </a:solidFill>
                <a:latin typeface="楷体" panose="02010609060101010101" charset="-122"/>
                <a:ea typeface="楷体" panose="02010609060101010101" charset="-122"/>
                <a:cs typeface="楷体" panose="02010609060101010101" charset="-122"/>
              </a:rPr>
              <a:t>（农业、手工业和</a:t>
            </a:r>
            <a:endParaRPr lang="zh-CN" altLang="en-US" sz="2800" b="1">
              <a:solidFill>
                <a:srgbClr val="000000"/>
              </a:solidFill>
              <a:latin typeface="楷体" panose="02010609060101010101" charset="-122"/>
              <a:ea typeface="楷体" panose="02010609060101010101" charset="-122"/>
              <a:cs typeface="楷体" panose="02010609060101010101" charset="-122"/>
            </a:endParaRPr>
          </a:p>
          <a:p>
            <a:pPr indent="0" fontAlgn="auto">
              <a:lnSpc>
                <a:spcPts val="3760"/>
              </a:lnSpc>
            </a:pPr>
            <a:r>
              <a:rPr lang="zh-CN" altLang="en-US" sz="2800" b="1">
                <a:solidFill>
                  <a:srgbClr val="000000"/>
                </a:solidFill>
                <a:latin typeface="楷体" panose="02010609060101010101" charset="-122"/>
                <a:ea typeface="楷体" panose="02010609060101010101" charset="-122"/>
                <a:cs typeface="楷体" panose="02010609060101010101" charset="-122"/>
              </a:rPr>
              <a:t> </a:t>
            </a:r>
            <a:r>
              <a:rPr lang="en-US" altLang="zh-CN" sz="2800" b="1">
                <a:solidFill>
                  <a:srgbClr val="000000"/>
                </a:solidFill>
                <a:latin typeface="楷体" panose="02010609060101010101" charset="-122"/>
                <a:ea typeface="楷体" panose="02010609060101010101" charset="-122"/>
                <a:cs typeface="楷体" panose="02010609060101010101" charset="-122"/>
              </a:rPr>
              <a:t>  </a:t>
            </a:r>
            <a:r>
              <a:rPr lang="zh-CN" altLang="en-US" sz="2800" b="1">
                <a:solidFill>
                  <a:srgbClr val="000000"/>
                </a:solidFill>
                <a:latin typeface="楷体" panose="02010609060101010101" charset="-122"/>
                <a:ea typeface="楷体" panose="02010609060101010101" charset="-122"/>
                <a:cs typeface="楷体" panose="02010609060101010101" charset="-122"/>
              </a:rPr>
              <a:t>商业）</a:t>
            </a:r>
            <a:r>
              <a:rPr lang="zh-CN" altLang="zh-CN" sz="2800" b="1">
                <a:latin typeface="楷体" panose="02010609060101010101" charset="-122"/>
                <a:ea typeface="楷体" panose="02010609060101010101" charset="-122"/>
                <a:cs typeface="楷体" panose="02010609060101010101" charset="-122"/>
                <a:sym typeface="+mn-ea"/>
              </a:rPr>
              <a:t>资本主义萌芽</a:t>
            </a:r>
            <a:r>
              <a:rPr lang="zh-CN" altLang="zh-CN" sz="2800" b="1">
                <a:solidFill>
                  <a:srgbClr val="FF0000"/>
                </a:solidFill>
                <a:latin typeface="楷体" panose="02010609060101010101" charset="-122"/>
                <a:ea typeface="楷体" panose="02010609060101010101" charset="-122"/>
                <a:cs typeface="楷体" panose="02010609060101010101" charset="-122"/>
                <a:sym typeface="+mn-ea"/>
              </a:rPr>
              <a:t>出现的时间，两个表现</a:t>
            </a:r>
            <a:r>
              <a:rPr lang="zh-CN" altLang="zh-CN" sz="2800" b="1">
                <a:latin typeface="楷体" panose="02010609060101010101" charset="-122"/>
                <a:ea typeface="楷体" panose="02010609060101010101" charset="-122"/>
                <a:cs typeface="楷体" panose="02010609060101010101" charset="-122"/>
                <a:sym typeface="+mn-ea"/>
              </a:rPr>
              <a:t>？</a:t>
            </a:r>
            <a:endParaRPr lang="en-US" sz="2800" b="1">
              <a:solidFill>
                <a:srgbClr val="000000"/>
              </a:solidFill>
              <a:latin typeface="楷体" panose="02010609060101010101" charset="-122"/>
              <a:ea typeface="楷体" panose="02010609060101010101" charset="-122"/>
              <a:cs typeface="楷体" panose="02010609060101010101" charset="-122"/>
            </a:endParaRPr>
          </a:p>
          <a:p>
            <a:pPr indent="0" fontAlgn="auto">
              <a:lnSpc>
                <a:spcPts val="3760"/>
              </a:lnSpc>
            </a:pPr>
            <a:r>
              <a:rPr lang="en-US" altLang="zh-CN" sz="2800" b="1">
                <a:solidFill>
                  <a:srgbClr val="000000"/>
                </a:solidFill>
                <a:latin typeface="楷体" panose="02010609060101010101" charset="-122"/>
                <a:ea typeface="楷体" panose="02010609060101010101" charset="-122"/>
                <a:cs typeface="楷体" panose="02010609060101010101" charset="-122"/>
                <a:sym typeface="+mn-ea"/>
              </a:rPr>
              <a:t>2</a:t>
            </a:r>
            <a:r>
              <a:rPr lang="zh-CN" altLang="en-US" sz="2800" b="1">
                <a:solidFill>
                  <a:srgbClr val="000000"/>
                </a:solidFill>
                <a:latin typeface="楷体" panose="02010609060101010101" charset="-122"/>
                <a:ea typeface="楷体" panose="02010609060101010101" charset="-122"/>
                <a:cs typeface="楷体" panose="02010609060101010101" charset="-122"/>
                <a:sym typeface="+mn-ea"/>
              </a:rPr>
              <a:t>、</a:t>
            </a:r>
            <a:r>
              <a:rPr lang="zh-CN" sz="2800" b="1">
                <a:solidFill>
                  <a:srgbClr val="000000"/>
                </a:solidFill>
                <a:latin typeface="楷体" panose="02010609060101010101" charset="-122"/>
                <a:ea typeface="楷体" panose="02010609060101010101" charset="-122"/>
                <a:cs typeface="楷体" panose="02010609060101010101" charset="-122"/>
                <a:sym typeface="+mn-ea"/>
              </a:rPr>
              <a:t>明清时期</a:t>
            </a:r>
            <a:r>
              <a:rPr lang="zh-CN" sz="2800" b="1">
                <a:solidFill>
                  <a:srgbClr val="000000"/>
                </a:solidFill>
                <a:latin typeface="楷体" panose="02010609060101010101" charset="-122"/>
                <a:ea typeface="楷体" panose="02010609060101010101" charset="-122"/>
                <a:cs typeface="楷体" panose="02010609060101010101" charset="-122"/>
              </a:rPr>
              <a:t>经济发展的局限性有何表现</a:t>
            </a:r>
            <a:r>
              <a:rPr lang="en-US" sz="2800" b="1">
                <a:solidFill>
                  <a:srgbClr val="000000"/>
                </a:solidFill>
                <a:latin typeface="楷体" panose="02010609060101010101" charset="-122"/>
                <a:ea typeface="楷体" panose="02010609060101010101" charset="-122"/>
                <a:cs typeface="楷体" panose="02010609060101010101" charset="-122"/>
              </a:rPr>
              <a:t>?</a:t>
            </a:r>
            <a:endParaRPr lang="zh-CN" sz="2800" b="1">
              <a:solidFill>
                <a:srgbClr val="000000"/>
              </a:solidFill>
              <a:latin typeface="楷体" panose="02010609060101010101" charset="-122"/>
              <a:ea typeface="楷体" panose="02010609060101010101" charset="-122"/>
              <a:cs typeface="楷体" panose="02010609060101010101" charset="-122"/>
            </a:endParaRPr>
          </a:p>
          <a:p>
            <a:pPr indent="0" fontAlgn="auto">
              <a:lnSpc>
                <a:spcPts val="3760"/>
              </a:lnSpc>
            </a:pPr>
            <a:r>
              <a:rPr lang="en-US" altLang="zh-CN" sz="2800" b="1">
                <a:solidFill>
                  <a:srgbClr val="000000"/>
                </a:solidFill>
                <a:latin typeface="楷体" panose="02010609060101010101" charset="-122"/>
                <a:ea typeface="楷体" panose="02010609060101010101" charset="-122"/>
                <a:cs typeface="楷体" panose="02010609060101010101" charset="-122"/>
              </a:rPr>
              <a:t>3</a:t>
            </a:r>
            <a:r>
              <a:rPr lang="zh-CN" altLang="en-US" sz="2800" b="1">
                <a:solidFill>
                  <a:srgbClr val="000000"/>
                </a:solidFill>
                <a:latin typeface="楷体" panose="02010609060101010101" charset="-122"/>
                <a:ea typeface="楷体" panose="02010609060101010101" charset="-122"/>
                <a:cs typeface="楷体" panose="02010609060101010101" charset="-122"/>
              </a:rPr>
              <a:t>、</a:t>
            </a:r>
            <a:r>
              <a:rPr lang="zh-CN" altLang="en-US" sz="2800" b="1">
                <a:latin typeface="楷体" panose="02010609060101010101" charset="-122"/>
                <a:ea typeface="楷体" panose="02010609060101010101" charset="-122"/>
                <a:cs typeface="楷体" panose="02010609060101010101" charset="-122"/>
                <a:sym typeface="+mn-ea"/>
              </a:rPr>
              <a:t>王阳明继承和发展了谁的主张成为心学的集大成者？</a:t>
            </a:r>
            <a:endParaRPr lang="zh-CN" altLang="en-US" sz="2800" b="1" noProof="1">
              <a:latin typeface="楷体" panose="02010609060101010101" charset="-122"/>
              <a:ea typeface="楷体" panose="02010609060101010101" charset="-122"/>
              <a:cs typeface="楷体" panose="02010609060101010101" charset="-122"/>
            </a:endParaRPr>
          </a:p>
          <a:p>
            <a:pPr indent="0" fontAlgn="auto">
              <a:lnSpc>
                <a:spcPts val="3760"/>
              </a:lnSpc>
            </a:pPr>
            <a:r>
              <a:rPr lang="en-US" altLang="zh-CN" sz="2800" b="1">
                <a:latin typeface="楷体" panose="02010609060101010101" charset="-122"/>
                <a:ea typeface="楷体" panose="02010609060101010101" charset="-122"/>
                <a:cs typeface="楷体" panose="02010609060101010101" charset="-122"/>
                <a:sym typeface="+mn-ea"/>
              </a:rPr>
              <a:t>   </a:t>
            </a:r>
            <a:r>
              <a:rPr lang="zh-CN" altLang="en-US" sz="2800" b="1">
                <a:latin typeface="楷体" panose="02010609060101010101" charset="-122"/>
                <a:ea typeface="楷体" panose="02010609060101010101" charset="-122"/>
                <a:cs typeface="楷体" panose="02010609060101010101" charset="-122"/>
                <a:sym typeface="+mn-ea"/>
              </a:rPr>
              <a:t>他的</a:t>
            </a:r>
            <a:r>
              <a:rPr lang="zh-CN" altLang="en-US" sz="2800" b="1">
                <a:solidFill>
                  <a:srgbClr val="FF0000"/>
                </a:solidFill>
                <a:latin typeface="楷体" panose="02010609060101010101" charset="-122"/>
                <a:ea typeface="楷体" panose="02010609060101010101" charset="-122"/>
                <a:cs typeface="楷体" panose="02010609060101010101" charset="-122"/>
                <a:sym typeface="+mn-ea"/>
              </a:rPr>
              <a:t>核心</a:t>
            </a:r>
            <a:r>
              <a:rPr lang="zh-CN" altLang="en-US" sz="2800" b="1">
                <a:latin typeface="楷体" panose="02010609060101010101" charset="-122"/>
                <a:ea typeface="楷体" panose="02010609060101010101" charset="-122"/>
                <a:cs typeface="楷体" panose="02010609060101010101" charset="-122"/>
                <a:sym typeface="+mn-ea"/>
              </a:rPr>
              <a:t>主张及</a:t>
            </a:r>
            <a:r>
              <a:rPr lang="zh-CN" altLang="en-US" sz="2800" b="1">
                <a:solidFill>
                  <a:srgbClr val="FF0000"/>
                </a:solidFill>
                <a:latin typeface="楷体" panose="02010609060101010101" charset="-122"/>
                <a:ea typeface="楷体" panose="02010609060101010101" charset="-122"/>
                <a:cs typeface="楷体" panose="02010609060101010101" charset="-122"/>
                <a:sym typeface="+mn-ea"/>
              </a:rPr>
              <a:t>认识论</a:t>
            </a:r>
            <a:r>
              <a:rPr lang="zh-CN" altLang="en-US" sz="2800" b="1">
                <a:latin typeface="楷体" panose="02010609060101010101" charset="-122"/>
                <a:ea typeface="楷体" panose="02010609060101010101" charset="-122"/>
                <a:cs typeface="楷体" panose="02010609060101010101" charset="-122"/>
                <a:sym typeface="+mn-ea"/>
              </a:rPr>
              <a:t>是什么？其思想在当时的</a:t>
            </a:r>
            <a:r>
              <a:rPr lang="zh-CN" altLang="en-US" sz="2800" b="1">
                <a:solidFill>
                  <a:srgbClr val="FF0000"/>
                </a:solidFill>
                <a:latin typeface="楷体" panose="02010609060101010101" charset="-122"/>
                <a:ea typeface="楷体" panose="02010609060101010101" charset="-122"/>
                <a:cs typeface="楷体" panose="02010609060101010101" charset="-122"/>
                <a:sym typeface="+mn-ea"/>
              </a:rPr>
              <a:t>作用</a:t>
            </a:r>
            <a:r>
              <a:rPr lang="zh-CN" altLang="en-US" sz="2800" b="1">
                <a:latin typeface="楷体" panose="02010609060101010101" charset="-122"/>
                <a:ea typeface="楷体" panose="02010609060101010101" charset="-122"/>
                <a:cs typeface="楷体" panose="02010609060101010101" charset="-122"/>
                <a:sym typeface="+mn-ea"/>
              </a:rPr>
              <a:t>？</a:t>
            </a:r>
            <a:endParaRPr lang="en-US" sz="2800" b="1">
              <a:solidFill>
                <a:srgbClr val="000000"/>
              </a:solidFill>
              <a:latin typeface="楷体" panose="02010609060101010101" charset="-122"/>
              <a:ea typeface="楷体" panose="02010609060101010101" charset="-122"/>
              <a:cs typeface="楷体" panose="02010609060101010101" charset="-122"/>
            </a:endParaRPr>
          </a:p>
          <a:p>
            <a:pPr indent="0" fontAlgn="auto">
              <a:lnSpc>
                <a:spcPts val="3760"/>
              </a:lnSpc>
            </a:pPr>
            <a:r>
              <a:rPr lang="en-US" sz="2800" b="1">
                <a:solidFill>
                  <a:srgbClr val="000000"/>
                </a:solidFill>
                <a:latin typeface="楷体" panose="02010609060101010101" charset="-122"/>
                <a:ea typeface="楷体" panose="02010609060101010101" charset="-122"/>
                <a:cs typeface="楷体" panose="02010609060101010101" charset="-122"/>
              </a:rPr>
              <a:t>4</a:t>
            </a:r>
            <a:r>
              <a:rPr lang="zh-CN" altLang="en-US" sz="2800" b="1">
                <a:solidFill>
                  <a:srgbClr val="000000"/>
                </a:solidFill>
                <a:latin typeface="楷体" panose="02010609060101010101" charset="-122"/>
                <a:ea typeface="楷体" panose="02010609060101010101" charset="-122"/>
                <a:cs typeface="楷体" panose="02010609060101010101" charset="-122"/>
              </a:rPr>
              <a:t>、</a:t>
            </a:r>
            <a:r>
              <a:rPr lang="zh-CN" altLang="en-US" sz="2800" b="1">
                <a:latin typeface="楷体" panose="02010609060101010101" charset="-122"/>
                <a:ea typeface="楷体" panose="02010609060101010101" charset="-122"/>
                <a:cs typeface="楷体" panose="02010609060101010101" charset="-122"/>
                <a:sym typeface="+mn-ea"/>
              </a:rPr>
              <a:t>李贽的</a:t>
            </a:r>
            <a:r>
              <a:rPr lang="zh-CN" altLang="en-US" sz="2800" b="1">
                <a:solidFill>
                  <a:srgbClr val="FF0000"/>
                </a:solidFill>
                <a:latin typeface="楷体" panose="02010609060101010101" charset="-122"/>
                <a:ea typeface="楷体" panose="02010609060101010101" charset="-122"/>
                <a:cs typeface="楷体" panose="02010609060101010101" charset="-122"/>
                <a:sym typeface="+mn-ea"/>
              </a:rPr>
              <a:t>思想主张</a:t>
            </a:r>
            <a:r>
              <a:rPr lang="zh-CN" altLang="en-US" sz="2800" b="1">
                <a:latin typeface="楷体" panose="02010609060101010101" charset="-122"/>
                <a:ea typeface="楷体" panose="02010609060101010101" charset="-122"/>
                <a:cs typeface="楷体" panose="02010609060101010101" charset="-122"/>
                <a:sym typeface="+mn-ea"/>
              </a:rPr>
              <a:t>与作用？</a:t>
            </a:r>
            <a:r>
              <a:rPr lang="zh-CN" altLang="en-US" sz="2800" b="1">
                <a:solidFill>
                  <a:srgbClr val="000000"/>
                </a:solidFill>
                <a:latin typeface="楷体" panose="02010609060101010101" charset="-122"/>
                <a:ea typeface="楷体" panose="02010609060101010101" charset="-122"/>
                <a:cs typeface="楷体" panose="02010609060101010101" charset="-122"/>
                <a:sym typeface="+mn-ea"/>
              </a:rPr>
              <a:t>明末清初</a:t>
            </a:r>
            <a:r>
              <a:rPr lang="zh-CN" altLang="en-US" sz="2800" b="1">
                <a:latin typeface="楷体" panose="02010609060101010101" charset="-122"/>
                <a:ea typeface="楷体" panose="02010609060101010101" charset="-122"/>
                <a:cs typeface="楷体" panose="02010609060101010101" charset="-122"/>
                <a:sym typeface="+mn-ea"/>
              </a:rPr>
              <a:t>三位进步思想家所处的时代、</a:t>
            </a:r>
            <a:r>
              <a:rPr lang="zh-CN" altLang="en-US" sz="2800" b="1">
                <a:solidFill>
                  <a:srgbClr val="FF0000"/>
                </a:solidFill>
                <a:latin typeface="楷体" panose="02010609060101010101" charset="-122"/>
                <a:ea typeface="楷体" panose="02010609060101010101" charset="-122"/>
                <a:cs typeface="楷体" panose="02010609060101010101" charset="-122"/>
                <a:sym typeface="+mn-ea"/>
              </a:rPr>
              <a:t>主张有</a:t>
            </a:r>
            <a:endParaRPr lang="zh-CN" altLang="en-US" sz="2800" b="1">
              <a:solidFill>
                <a:srgbClr val="FF0000"/>
              </a:solidFill>
              <a:latin typeface="楷体" panose="02010609060101010101" charset="-122"/>
              <a:ea typeface="楷体" panose="02010609060101010101" charset="-122"/>
              <a:cs typeface="楷体" panose="02010609060101010101" charset="-122"/>
              <a:sym typeface="+mn-ea"/>
            </a:endParaRPr>
          </a:p>
          <a:p>
            <a:pPr indent="0" fontAlgn="auto">
              <a:lnSpc>
                <a:spcPts val="3760"/>
              </a:lnSpc>
            </a:pPr>
            <a:r>
              <a:rPr lang="zh-CN" altLang="en-US" sz="2800" b="1">
                <a:solidFill>
                  <a:srgbClr val="FF0000"/>
                </a:solidFill>
                <a:latin typeface="楷体" panose="02010609060101010101" charset="-122"/>
                <a:ea typeface="楷体" panose="02010609060101010101" charset="-122"/>
                <a:cs typeface="楷体" panose="02010609060101010101" charset="-122"/>
                <a:sym typeface="+mn-ea"/>
              </a:rPr>
              <a:t> </a:t>
            </a:r>
            <a:r>
              <a:rPr lang="en-US" altLang="zh-CN" sz="2800" b="1">
                <a:solidFill>
                  <a:srgbClr val="FF0000"/>
                </a:solidFill>
                <a:latin typeface="楷体" panose="02010609060101010101" charset="-122"/>
                <a:ea typeface="楷体" panose="02010609060101010101" charset="-122"/>
                <a:cs typeface="楷体" panose="02010609060101010101" charset="-122"/>
                <a:sym typeface="+mn-ea"/>
              </a:rPr>
              <a:t>  </a:t>
            </a:r>
            <a:r>
              <a:rPr lang="zh-CN" altLang="en-US" sz="2800" b="1">
                <a:solidFill>
                  <a:srgbClr val="FF0000"/>
                </a:solidFill>
                <a:latin typeface="楷体" panose="02010609060101010101" charset="-122"/>
                <a:ea typeface="楷体" panose="02010609060101010101" charset="-122"/>
                <a:cs typeface="楷体" panose="02010609060101010101" charset="-122"/>
                <a:sym typeface="+mn-ea"/>
              </a:rPr>
              <a:t>哪些</a:t>
            </a:r>
            <a:r>
              <a:rPr lang="zh-CN" altLang="en-US" sz="2800" b="1">
                <a:latin typeface="楷体" panose="02010609060101010101" charset="-122"/>
                <a:ea typeface="楷体" panose="02010609060101010101" charset="-122"/>
                <a:cs typeface="楷体" panose="02010609060101010101" charset="-122"/>
                <a:sym typeface="+mn-ea"/>
              </a:rPr>
              <a:t>、产生什么</a:t>
            </a:r>
            <a:r>
              <a:rPr lang="zh-CN" altLang="en-US" sz="2800" b="1">
                <a:solidFill>
                  <a:srgbClr val="FF0000"/>
                </a:solidFill>
                <a:latin typeface="楷体" panose="02010609060101010101" charset="-122"/>
                <a:ea typeface="楷体" panose="02010609060101010101" charset="-122"/>
                <a:cs typeface="楷体" panose="02010609060101010101" charset="-122"/>
                <a:sym typeface="+mn-ea"/>
              </a:rPr>
              <a:t>影响</a:t>
            </a:r>
            <a:r>
              <a:rPr lang="zh-CN" altLang="en-US" sz="2800" b="1">
                <a:latin typeface="楷体" panose="02010609060101010101" charset="-122"/>
                <a:ea typeface="楷体" panose="02010609060101010101" charset="-122"/>
                <a:cs typeface="楷体" panose="02010609060101010101" charset="-122"/>
                <a:sym typeface="+mn-ea"/>
              </a:rPr>
              <a:t>？他们属于哪个阶层？</a:t>
            </a:r>
            <a:r>
              <a:rPr lang="zh-CN" altLang="en-US" sz="2800" b="1">
                <a:solidFill>
                  <a:srgbClr val="000000"/>
                </a:solidFill>
                <a:latin typeface="楷体" panose="02010609060101010101" charset="-122"/>
                <a:ea typeface="楷体" panose="02010609060101010101" charset="-122"/>
                <a:cs typeface="楷体" panose="02010609060101010101" charset="-122"/>
              </a:rPr>
              <a:t>其产生的背景是什么？</a:t>
            </a:r>
            <a:endParaRPr lang="zh-CN" altLang="en-US" sz="2800" b="1">
              <a:solidFill>
                <a:srgbClr val="000000"/>
              </a:solidFill>
              <a:latin typeface="楷体" panose="02010609060101010101" charset="-122"/>
              <a:ea typeface="楷体" panose="02010609060101010101" charset="-122"/>
              <a:cs typeface="楷体" panose="02010609060101010101" charset="-122"/>
            </a:endParaRPr>
          </a:p>
          <a:p>
            <a:pPr indent="0" fontAlgn="auto">
              <a:lnSpc>
                <a:spcPts val="3760"/>
              </a:lnSpc>
            </a:pPr>
            <a:r>
              <a:rPr lang="en-US" altLang="zh-CN" sz="2800" b="1">
                <a:latin typeface="楷体" panose="02010609060101010101" charset="-122"/>
                <a:ea typeface="楷体" panose="02010609060101010101" charset="-122"/>
                <a:cs typeface="楷体" panose="02010609060101010101" charset="-122"/>
              </a:rPr>
              <a:t>5</a:t>
            </a:r>
            <a:r>
              <a:rPr lang="zh-CN" altLang="en-US" sz="2800" b="1">
                <a:latin typeface="楷体" panose="02010609060101010101" charset="-122"/>
                <a:ea typeface="楷体" panose="02010609060101010101" charset="-122"/>
                <a:cs typeface="楷体" panose="02010609060101010101" charset="-122"/>
              </a:rPr>
              <a:t>、明清的小说和戏曲取得重要成就的原因有哪些?</a:t>
            </a:r>
            <a:endParaRPr lang="zh-CN" altLang="en-US" sz="2800" b="1">
              <a:latin typeface="楷体" panose="02010609060101010101" charset="-122"/>
              <a:ea typeface="楷体" panose="02010609060101010101" charset="-122"/>
              <a:cs typeface="楷体" panose="02010609060101010101" charset="-122"/>
            </a:endParaRPr>
          </a:p>
          <a:p>
            <a:pPr indent="0" fontAlgn="auto">
              <a:lnSpc>
                <a:spcPts val="3760"/>
              </a:lnSpc>
            </a:pPr>
            <a:r>
              <a:rPr lang="zh-CN" altLang="en-US" sz="2800" b="1">
                <a:latin typeface="楷体" panose="02010609060101010101" charset="-122"/>
                <a:ea typeface="楷体" panose="02010609060101010101" charset="-122"/>
                <a:cs typeface="楷体" panose="02010609060101010101" charset="-122"/>
              </a:rPr>
              <a:t>（</a:t>
            </a:r>
            <a:r>
              <a:rPr lang="zh-CN" altLang="en-US" sz="2800" b="1">
                <a:solidFill>
                  <a:srgbClr val="FF0000"/>
                </a:solidFill>
                <a:latin typeface="楷体" panose="02010609060101010101" charset="-122"/>
                <a:ea typeface="楷体" panose="02010609060101010101" charset="-122"/>
                <a:cs typeface="楷体" panose="02010609060101010101" charset="-122"/>
              </a:rPr>
              <a:t>①城市商品经济繁</a:t>
            </a:r>
            <a:r>
              <a:rPr lang="en-US" altLang="zh-CN" sz="2800" b="1">
                <a:solidFill>
                  <a:srgbClr val="FF0000"/>
                </a:solidFill>
                <a:latin typeface="楷体" panose="02010609060101010101" charset="-122"/>
                <a:ea typeface="楷体" panose="02010609060101010101" charset="-122"/>
                <a:cs typeface="楷体" panose="02010609060101010101" charset="-122"/>
              </a:rPr>
              <a:t>荣;②社会娱乐活动丰富</a:t>
            </a:r>
            <a:r>
              <a:rPr lang="zh-CN" altLang="en-US" sz="2800" b="1">
                <a:latin typeface="楷体" panose="02010609060101010101" charset="-122"/>
                <a:ea typeface="楷体" panose="02010609060101010101" charset="-122"/>
                <a:cs typeface="楷体" panose="02010609060101010101" charset="-122"/>
              </a:rPr>
              <a:t>;③文化知识进一步普及）</a:t>
            </a:r>
            <a:endParaRPr lang="zh-CN" altLang="en-US" sz="2800" b="1">
              <a:latin typeface="楷体" panose="02010609060101010101" charset="-122"/>
              <a:ea typeface="楷体" panose="02010609060101010101" charset="-122"/>
              <a:cs typeface="楷体" panose="02010609060101010101" charset="-122"/>
            </a:endParaRPr>
          </a:p>
          <a:p>
            <a:pPr indent="0" fontAlgn="auto">
              <a:lnSpc>
                <a:spcPts val="3760"/>
              </a:lnSpc>
            </a:pPr>
            <a:r>
              <a:rPr lang="zh-CN" altLang="en-US" sz="2800" b="1">
                <a:latin typeface="楷体" panose="02010609060101010101" charset="-122"/>
                <a:ea typeface="楷体" panose="02010609060101010101" charset="-122"/>
                <a:cs typeface="楷体" panose="02010609060101010101" charset="-122"/>
              </a:rPr>
              <a:t> </a:t>
            </a:r>
            <a:r>
              <a:rPr lang="en-US" altLang="zh-CN" sz="2800" b="1">
                <a:latin typeface="楷体" panose="02010609060101010101" charset="-122"/>
                <a:ea typeface="楷体" panose="02010609060101010101" charset="-122"/>
                <a:cs typeface="楷体" panose="02010609060101010101" charset="-122"/>
              </a:rPr>
              <a:t> </a:t>
            </a:r>
            <a:r>
              <a:rPr lang="zh-CN" altLang="en-US" sz="2800" b="1">
                <a:latin typeface="楷体" panose="02010609060101010101" charset="-122"/>
                <a:ea typeface="楷体" panose="02010609060101010101" charset="-122"/>
                <a:cs typeface="楷体" panose="02010609060101010101" charset="-122"/>
              </a:rPr>
              <a:t>各自有哪些重要成果?</a:t>
            </a:r>
            <a:endParaRPr lang="zh-CN" altLang="en-US" sz="2800" b="1">
              <a:latin typeface="楷体" panose="02010609060101010101" charset="-122"/>
              <a:ea typeface="楷体" panose="02010609060101010101" charset="-122"/>
              <a:cs typeface="楷体" panose="02010609060101010101" charset="-122"/>
            </a:endParaRPr>
          </a:p>
          <a:p>
            <a:pPr indent="0" fontAlgn="auto">
              <a:lnSpc>
                <a:spcPts val="3760"/>
              </a:lnSpc>
            </a:pPr>
            <a:r>
              <a:rPr lang="en-US" altLang="zh-CN" sz="2800" b="1">
                <a:latin typeface="楷体" panose="02010609060101010101" charset="-122"/>
                <a:ea typeface="楷体" panose="02010609060101010101" charset="-122"/>
                <a:cs typeface="楷体" panose="02010609060101010101" charset="-122"/>
              </a:rPr>
              <a:t>6</a:t>
            </a:r>
            <a:r>
              <a:rPr lang="zh-CN" altLang="en-US" sz="2800" b="1">
                <a:latin typeface="楷体" panose="02010609060101010101" charset="-122"/>
                <a:ea typeface="楷体" panose="02010609060101010101" charset="-122"/>
                <a:cs typeface="楷体" panose="02010609060101010101" charset="-122"/>
              </a:rPr>
              <a:t>、</a:t>
            </a:r>
            <a:r>
              <a:rPr lang="zh-CN" altLang="en-US" sz="2800" b="1">
                <a:latin typeface="楷体" panose="02010609060101010101" charset="-122"/>
                <a:ea typeface="楷体" panose="02010609060101010101" charset="-122"/>
                <a:cs typeface="楷体" panose="02010609060101010101" charset="-122"/>
                <a:sym typeface="+mn-ea"/>
              </a:rPr>
              <a:t>列举明清时传统科技发展的史实？西学东渐的时间、人物、目的、贡献？</a:t>
            </a:r>
            <a:endParaRPr lang="zh-CN" altLang="en-US" sz="2800" b="1">
              <a:latin typeface="楷体" panose="02010609060101010101" charset="-122"/>
              <a:ea typeface="楷体" panose="02010609060101010101" charset="-122"/>
              <a:cs typeface="楷体" panose="02010609060101010101" charset="-122"/>
              <a:sym typeface="+mn-ea"/>
            </a:endParaRPr>
          </a:p>
          <a:p>
            <a:pPr indent="0" fontAlgn="auto">
              <a:lnSpc>
                <a:spcPts val="3760"/>
              </a:lnSpc>
            </a:pPr>
            <a:r>
              <a:rPr lang="en-US" altLang="zh-CN" sz="2800" b="1">
                <a:latin typeface="楷体" panose="02010609060101010101" charset="-122"/>
                <a:ea typeface="楷体" panose="02010609060101010101" charset="-122"/>
                <a:cs typeface="楷体" panose="02010609060101010101" charset="-122"/>
              </a:rPr>
              <a:t>7</a:t>
            </a:r>
            <a:r>
              <a:rPr lang="zh-CN" altLang="en-US" sz="2800" b="1">
                <a:latin typeface="楷体" panose="02010609060101010101" charset="-122"/>
                <a:ea typeface="楷体" panose="02010609060101010101" charset="-122"/>
                <a:cs typeface="楷体" panose="02010609060101010101" charset="-122"/>
              </a:rPr>
              <a:t>、</a:t>
            </a:r>
            <a:r>
              <a:rPr lang="zh-CN" altLang="en-US" sz="2800" b="1">
                <a:solidFill>
                  <a:srgbClr val="0000CC"/>
                </a:solidFill>
                <a:latin typeface="楷体" panose="02010609060101010101" charset="-122"/>
                <a:ea typeface="楷体" panose="02010609060101010101" charset="-122"/>
                <a:cs typeface="楷体" panose="02010609060101010101" charset="-122"/>
                <a:sym typeface="+mn-ea"/>
              </a:rPr>
              <a:t>中国没有产生近代科学”的原因有哪些。</a:t>
            </a:r>
            <a:endParaRPr lang="zh-CN" altLang="en-US" sz="1600" b="1">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2591435" y="0"/>
            <a:ext cx="7009765" cy="521970"/>
          </a:xfrm>
          <a:prstGeom prst="rect">
            <a:avLst/>
          </a:prstGeom>
          <a:noFill/>
          <a:ln w="9525">
            <a:noFill/>
          </a:ln>
        </p:spPr>
        <p:txBody>
          <a:bodyPr wrap="square">
            <a:spAutoFit/>
          </a:bodyPr>
          <a:p>
            <a:pPr indent="0" algn="l"/>
            <a:r>
              <a:rPr lang="zh-CN" sz="2800" b="1">
                <a:solidFill>
                  <a:srgbClr val="FF0000"/>
                </a:solidFill>
                <a:latin typeface="楷体" panose="02010609060101010101" charset="-122"/>
                <a:ea typeface="楷体" panose="02010609060101010101" charset="-122"/>
                <a:cs typeface="楷体" panose="02010609060101010101" charset="-122"/>
              </a:rPr>
              <a:t>第</a:t>
            </a:r>
            <a:r>
              <a:rPr lang="en-US" sz="2800" b="1">
                <a:solidFill>
                  <a:srgbClr val="FF0000"/>
                </a:solidFill>
                <a:latin typeface="楷体" panose="02010609060101010101" charset="-122"/>
                <a:ea typeface="楷体" panose="02010609060101010101" charset="-122"/>
                <a:cs typeface="楷体" panose="02010609060101010101" charset="-122"/>
              </a:rPr>
              <a:t>15</a:t>
            </a:r>
            <a:r>
              <a:rPr lang="zh-CN" sz="2800" b="1">
                <a:solidFill>
                  <a:srgbClr val="FF0000"/>
                </a:solidFill>
                <a:latin typeface="楷体" panose="02010609060101010101" charset="-122"/>
                <a:ea typeface="楷体" panose="02010609060101010101" charset="-122"/>
                <a:cs typeface="楷体" panose="02010609060101010101" charset="-122"/>
              </a:rPr>
              <a:t>课　明至清中叶的经济与文化问题清单</a:t>
            </a:r>
            <a:endParaRPr lang="zh-CN" altLang="en-US" sz="2800" b="1">
              <a:solidFill>
                <a:srgbClr val="FF0000"/>
              </a:solidFill>
              <a:latin typeface="楷体" panose="02010609060101010101" charset="-122"/>
              <a:ea typeface="楷体" panose="02010609060101010101" charset="-122"/>
              <a:cs typeface="楷体" panose="02010609060101010101" charset="-122"/>
            </a:endParaRPr>
          </a:p>
        </p:txBody>
      </p:sp>
      <p:sp>
        <p:nvSpPr>
          <p:cNvPr id="3" name="文本框 2"/>
          <p:cNvSpPr txBox="1"/>
          <p:nvPr/>
        </p:nvSpPr>
        <p:spPr>
          <a:xfrm>
            <a:off x="145415" y="6151245"/>
            <a:ext cx="11884660" cy="706755"/>
          </a:xfrm>
          <a:prstGeom prst="rect">
            <a:avLst/>
          </a:prstGeom>
          <a:noFill/>
        </p:spPr>
        <p:txBody>
          <a:bodyPr wrap="square" rtlCol="0">
            <a:spAutoFit/>
          </a:bodyPr>
          <a:p>
            <a:pPr indent="0" algn="l" fontAlgn="auto">
              <a:lnSpc>
                <a:spcPct val="100000"/>
              </a:lnSpc>
            </a:pPr>
            <a:r>
              <a:rPr lang="zh-CN" altLang="en-US" sz="2000" b="1">
                <a:solidFill>
                  <a:srgbClr val="FF0000"/>
                </a:solidFill>
                <a:latin typeface="楷体" panose="02010609060101010101" charset="-122"/>
                <a:ea typeface="楷体" panose="02010609060101010101" charset="-122"/>
                <a:cs typeface="楷体" panose="02010609060101010101" charset="-122"/>
                <a:sym typeface="+mn-ea"/>
              </a:rPr>
              <a:t>（1）自然经济占统治地位;（2）君主专制不断强化;（3）统治者推行重农抑商政策;（4）实行文化专制;（5）实行闭关锁国 ;（6）重人伦、轻科学的文化传统;（7）科举制度（八股取士）的束缚</a:t>
            </a:r>
            <a:endParaRPr lang="zh-CN" altLang="en-US" sz="2000" b="1">
              <a:solidFill>
                <a:srgbClr val="FF0000"/>
              </a:solidFill>
              <a:latin typeface="楷体" panose="02010609060101010101" charset="-122"/>
              <a:ea typeface="楷体" panose="02010609060101010101" charset="-122"/>
              <a:cs typeface="楷体" panose="02010609060101010101"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0"/>
            <a:ext cx="4632325" cy="542925"/>
          </a:xfrm>
          <a:prstGeom prst="rect">
            <a:avLst/>
          </a:prstGeom>
        </p:spPr>
      </p:pic>
      <p:sp>
        <p:nvSpPr>
          <p:cNvPr id="14" name="文本框 13"/>
          <p:cNvSpPr txBox="1"/>
          <p:nvPr/>
        </p:nvSpPr>
        <p:spPr>
          <a:xfrm>
            <a:off x="353695" y="624205"/>
            <a:ext cx="11533505" cy="3415030"/>
          </a:xfrm>
          <a:prstGeom prst="rect">
            <a:avLst/>
          </a:prstGeom>
          <a:noFill/>
          <a:ln>
            <a:noFill/>
          </a:ln>
        </p:spPr>
        <p:txBody>
          <a:bodyPr wrap="square" rtlCol="0" anchor="t">
            <a:spAutoFit/>
          </a:bodyPr>
          <a:p>
            <a:pPr indent="0" fontAlgn="auto">
              <a:lnSpc>
                <a:spcPct val="150000"/>
              </a:lnSpc>
            </a:pPr>
            <a:r>
              <a:rPr sz="2400" b="1" dirty="0" smtClean="0">
                <a:latin typeface="楷体" panose="02010609060101010101" charset="-122"/>
                <a:ea typeface="楷体" panose="02010609060101010101" charset="-122"/>
                <a:cs typeface="楷体" panose="02010609060101010101" charset="-122"/>
              </a:rPr>
              <a:t>材料</a:t>
            </a:r>
            <a:r>
              <a:rPr lang="en-US" sz="2400" b="1" dirty="0" smtClean="0">
                <a:latin typeface="楷体" panose="02010609060101010101" charset="-122"/>
                <a:ea typeface="楷体" panose="02010609060101010101" charset="-122"/>
                <a:cs typeface="楷体" panose="02010609060101010101" charset="-122"/>
              </a:rPr>
              <a:t>:</a:t>
            </a:r>
            <a:r>
              <a:rPr sz="2400" b="1" dirty="0" smtClean="0">
                <a:latin typeface="楷体" panose="02010609060101010101" charset="-122"/>
                <a:ea typeface="楷体" panose="02010609060101010101" charset="-122"/>
                <a:cs typeface="楷体" panose="02010609060101010101" charset="-122"/>
              </a:rPr>
              <a:t> </a:t>
            </a:r>
            <a:r>
              <a:rPr sz="2400" b="1" dirty="0">
                <a:latin typeface="楷体" panose="02010609060101010101" charset="-122"/>
                <a:ea typeface="楷体" panose="02010609060101010101" charset="-122"/>
                <a:cs typeface="楷体" panose="02010609060101010101" charset="-122"/>
              </a:rPr>
              <a:t>明朝后期，玉米、番薯等美洲粮食作物通过多种途径传入中国，逐渐得到推广......大大缓解了“民食问题”，人们遂能腾出更多的时间、劳力和土地等去发展经济作物，社会生活的许多方面也因此深受影响。而粮食生产革命和人口爆炸互为因果，清代以来......“生齿日繁”。“棚民租山垦种，阡陌相连，将山土刨松，一遇淫霖，沙随水落，倾注而下，溪河日淀月淤，不能容纳。”</a:t>
            </a:r>
            <a:endParaRPr sz="2400" b="1" dirty="0">
              <a:latin typeface="楷体" panose="02010609060101010101" charset="-122"/>
              <a:ea typeface="楷体" panose="02010609060101010101" charset="-122"/>
              <a:cs typeface="楷体" panose="02010609060101010101" charset="-122"/>
            </a:endParaRPr>
          </a:p>
          <a:p>
            <a:pPr indent="0" fontAlgn="auto">
              <a:lnSpc>
                <a:spcPct val="150000"/>
              </a:lnSpc>
            </a:pPr>
            <a:r>
              <a:rPr sz="2400" b="1" dirty="0">
                <a:latin typeface="楷体" panose="02010609060101010101" charset="-122"/>
                <a:ea typeface="楷体" panose="02010609060101010101" charset="-122"/>
                <a:cs typeface="楷体" panose="02010609060101010101" charset="-122"/>
              </a:rPr>
              <a:t>  </a:t>
            </a:r>
            <a:r>
              <a:rPr lang="en-US" sz="2400" b="1" dirty="0">
                <a:latin typeface="楷体" panose="02010609060101010101" charset="-122"/>
                <a:ea typeface="楷体" panose="02010609060101010101" charset="-122"/>
                <a:cs typeface="楷体" panose="02010609060101010101" charset="-122"/>
              </a:rPr>
              <a:t>                                       </a:t>
            </a:r>
            <a:r>
              <a:rPr sz="2400" b="1" dirty="0">
                <a:latin typeface="楷体" panose="02010609060101010101" charset="-122"/>
                <a:ea typeface="楷体" panose="02010609060101010101" charset="-122"/>
                <a:cs typeface="楷体" panose="02010609060101010101" charset="-122"/>
              </a:rPr>
              <a:t>——何炳棣、陈树平等的研究成果</a:t>
            </a:r>
            <a:endParaRPr sz="2400" b="1" dirty="0">
              <a:latin typeface="楷体" panose="02010609060101010101" charset="-122"/>
              <a:ea typeface="楷体" panose="02010609060101010101" charset="-122"/>
              <a:cs typeface="楷体" panose="02010609060101010101" charset="-122"/>
            </a:endParaRPr>
          </a:p>
        </p:txBody>
      </p:sp>
      <p:sp>
        <p:nvSpPr>
          <p:cNvPr id="17" name="文本框 16"/>
          <p:cNvSpPr txBox="1"/>
          <p:nvPr/>
        </p:nvSpPr>
        <p:spPr>
          <a:xfrm>
            <a:off x="575945" y="4220845"/>
            <a:ext cx="11040110" cy="460375"/>
          </a:xfrm>
          <a:prstGeom prst="rect">
            <a:avLst/>
          </a:prstGeom>
          <a:solidFill>
            <a:schemeClr val="bg1">
              <a:lumMod val="85000"/>
            </a:schemeClr>
          </a:solidFill>
          <a:ln>
            <a:noFill/>
          </a:ln>
        </p:spPr>
        <p:txBody>
          <a:bodyPr wrap="square" rtlCol="0">
            <a:spAutoFit/>
          </a:bodyPr>
          <a:p>
            <a:r>
              <a:rPr lang="zh-CN" altLang="en-US" sz="2400" b="1">
                <a:latin typeface="宋体" panose="02010600030101010101" pitchFamily="2" charset="-122"/>
                <a:ea typeface="宋体" panose="02010600030101010101" pitchFamily="2" charset="-122"/>
              </a:rPr>
              <a:t>阅读材料，思考高产农作物的传入对明清社会的影响。</a:t>
            </a:r>
            <a:endParaRPr lang="zh-CN" altLang="en-US" sz="2400" b="1">
              <a:latin typeface="宋体" panose="02010600030101010101" pitchFamily="2" charset="-122"/>
              <a:ea typeface="宋体" panose="02010600030101010101" pitchFamily="2" charset="-122"/>
            </a:endParaRPr>
          </a:p>
        </p:txBody>
      </p:sp>
      <p:sp>
        <p:nvSpPr>
          <p:cNvPr id="18" name="文本框 17"/>
          <p:cNvSpPr txBox="1"/>
          <p:nvPr/>
        </p:nvSpPr>
        <p:spPr>
          <a:xfrm>
            <a:off x="630555" y="4786630"/>
            <a:ext cx="9709785" cy="1383665"/>
          </a:xfrm>
          <a:prstGeom prst="rect">
            <a:avLst/>
          </a:prstGeom>
          <a:noFill/>
          <a:ln>
            <a:noFill/>
          </a:ln>
        </p:spPr>
        <p:txBody>
          <a:bodyPr wrap="square" rtlCol="0">
            <a:spAutoFit/>
          </a:bodyPr>
          <a:p>
            <a:pPr fontAlgn="auto">
              <a:lnSpc>
                <a:spcPct val="150000"/>
              </a:lnSpc>
            </a:pPr>
            <a:r>
              <a:rPr lang="zh-CN" altLang="en-US" sz="2800" b="1">
                <a:latin typeface="楷体" panose="02010609060101010101" charset="-122"/>
                <a:ea typeface="楷体" panose="02010609060101010101" charset="-122"/>
              </a:rPr>
              <a:t>粮食产量</a:t>
            </a:r>
            <a:r>
              <a:rPr lang="zh-CN" altLang="en-US" sz="2800" b="1">
                <a:latin typeface="楷体" panose="02010609060101010101" charset="-122"/>
                <a:ea typeface="楷体" panose="02010609060101010101" charset="-122"/>
                <a:sym typeface="+mn-ea"/>
              </a:rPr>
              <a:t>提高</a:t>
            </a:r>
            <a:r>
              <a:rPr lang="zh-CN" altLang="en-US" sz="2800" b="1">
                <a:latin typeface="楷体" panose="02010609060101010101" charset="-122"/>
                <a:ea typeface="楷体" panose="02010609060101010101" charset="-122"/>
              </a:rPr>
              <a:t>，增加农民收入；人口增长、环境破坏等影响可持续发展的问题也出现。</a:t>
            </a:r>
            <a:endParaRPr lang="zh-CN" altLang="en-US" sz="2800" b="1">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1000"/>
                                        <p:tgtEl>
                                          <p:spTgt spid="18">
                                            <p:txEl>
                                              <p:pRg st="0" end="0"/>
                                            </p:txEl>
                                          </p:spTgt>
                                        </p:tgtEl>
                                      </p:cBhvr>
                                    </p:animEffect>
                                    <p:anim calcmode="lin" valueType="num">
                                      <p:cBhvr>
                                        <p:cTn id="13"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0"/>
            <a:ext cx="4632325" cy="542925"/>
          </a:xfrm>
          <a:prstGeom prst="rect">
            <a:avLst/>
          </a:prstGeom>
        </p:spPr>
      </p:pic>
      <p:graphicFrame>
        <p:nvGraphicFramePr>
          <p:cNvPr id="3" name="表格 2"/>
          <p:cNvGraphicFramePr>
            <a:graphicFrameLocks noGrp="1"/>
          </p:cNvGraphicFramePr>
          <p:nvPr>
            <p:custDataLst>
              <p:tags r:id="rId2"/>
            </p:custDataLst>
          </p:nvPr>
        </p:nvGraphicFramePr>
        <p:xfrm>
          <a:off x="141605" y="1227455"/>
          <a:ext cx="11905615" cy="5503545"/>
        </p:xfrm>
        <a:graphic>
          <a:graphicData uri="http://schemas.openxmlformats.org/drawingml/2006/table">
            <a:tbl>
              <a:tblPr firstRow="1" bandRow="1">
                <a:tableStyleId>{5C22544A-7EE6-4342-B048-85BDC9FD1C3A}</a:tableStyleId>
              </a:tblPr>
              <a:tblGrid>
                <a:gridCol w="1288415"/>
                <a:gridCol w="10617200"/>
              </a:tblGrid>
              <a:tr h="1890395">
                <a:tc>
                  <a:txBody>
                    <a:bodyPr wrap="square"/>
                    <a:p>
                      <a:r>
                        <a:rPr lang="zh-CN" altLang="en-US" sz="2400" b="1" smtClean="0">
                          <a:solidFill>
                            <a:schemeClr val="tx1"/>
                          </a:solidFill>
                        </a:rPr>
                        <a:t>农业</a:t>
                      </a:r>
                      <a:endParaRPr lang="zh-CN" altLang="en-US" sz="2400" b="1" smtClean="0">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wrap="square"/>
                    <a:p>
                      <a:endParaRPr lang="zh-CN" altLang="en-US" sz="2400" b="1">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562100">
                <a:tc>
                  <a:txBody>
                    <a:bodyPr wrap="square"/>
                    <a:p>
                      <a:r>
                        <a:rPr lang="zh-CN" altLang="en-US" sz="2400" b="1" smtClean="0">
                          <a:solidFill>
                            <a:schemeClr val="tx1"/>
                          </a:solidFill>
                        </a:rPr>
                        <a:t>手工业</a:t>
                      </a:r>
                      <a:endParaRPr lang="zh-CN" altLang="en-US" sz="2400" b="1" smtClean="0">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wrap="square"/>
                    <a:p>
                      <a:endParaRPr lang="zh-CN" altLang="en-US" sz="2400" b="1">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51050">
                <a:tc>
                  <a:txBody>
                    <a:bodyPr wrap="square"/>
                    <a:p>
                      <a:r>
                        <a:rPr lang="zh-CN" altLang="en-US" sz="2400" b="1" smtClean="0">
                          <a:solidFill>
                            <a:schemeClr val="tx1"/>
                          </a:solidFill>
                        </a:rPr>
                        <a:t>商业</a:t>
                      </a:r>
                      <a:endParaRPr lang="zh-CN" altLang="en-US" sz="2400" b="1" smtClean="0">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wrap="square"/>
                    <a:p>
                      <a:endParaRPr lang="zh-CN" altLang="en-US" sz="2400" b="1">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文本框 3"/>
          <p:cNvSpPr txBox="1"/>
          <p:nvPr/>
        </p:nvSpPr>
        <p:spPr>
          <a:xfrm>
            <a:off x="0" y="624205"/>
            <a:ext cx="4241165" cy="521970"/>
          </a:xfrm>
          <a:prstGeom prst="rect">
            <a:avLst/>
          </a:prstGeom>
          <a:noFill/>
        </p:spPr>
        <p:txBody>
          <a:bodyPr wrap="square" rtlCol="0" anchor="t">
            <a:spAutoFit/>
          </a:bodyPr>
          <a:p>
            <a:r>
              <a:rPr lang="en-US" altLang="zh-CN" sz="2800" b="1" smtClean="0">
                <a:latin typeface="楷体" panose="02010609060101010101" charset="-122"/>
                <a:ea typeface="楷体" panose="02010609060101010101" charset="-122"/>
                <a:sym typeface="+mn-ea"/>
              </a:rPr>
              <a:t>1</a:t>
            </a:r>
            <a:r>
              <a:rPr lang="zh-CN" altLang="en-US" sz="2800" b="1" smtClean="0">
                <a:latin typeface="楷体" panose="02010609060101010101" charset="-122"/>
                <a:ea typeface="楷体" panose="02010609060101010101" charset="-122"/>
                <a:sym typeface="+mn-ea"/>
              </a:rPr>
              <a:t>、经济发展（</a:t>
            </a:r>
            <a:r>
              <a:rPr lang="zh-CN" altLang="en-US" sz="2800" b="1" smtClean="0">
                <a:solidFill>
                  <a:srgbClr val="FF0000"/>
                </a:solidFill>
                <a:latin typeface="楷体" panose="02010609060101010101" charset="-122"/>
                <a:ea typeface="楷体" panose="02010609060101010101" charset="-122"/>
                <a:sym typeface="+mn-ea"/>
              </a:rPr>
              <a:t>变化</a:t>
            </a:r>
            <a:r>
              <a:rPr lang="zh-CN" altLang="en-US" sz="2800" b="1" smtClean="0">
                <a:latin typeface="楷体" panose="02010609060101010101" charset="-122"/>
                <a:ea typeface="楷体" panose="02010609060101010101" charset="-122"/>
                <a:sym typeface="+mn-ea"/>
              </a:rPr>
              <a:t>）</a:t>
            </a:r>
            <a:endParaRPr lang="zh-CN" altLang="en-US" sz="2800"/>
          </a:p>
        </p:txBody>
      </p:sp>
      <p:sp>
        <p:nvSpPr>
          <p:cNvPr id="6" name="TextBox 2"/>
          <p:cNvSpPr txBox="1"/>
          <p:nvPr/>
        </p:nvSpPr>
        <p:spPr>
          <a:xfrm>
            <a:off x="1431290" y="1409700"/>
            <a:ext cx="10569575" cy="521970"/>
          </a:xfrm>
          <a:prstGeom prst="rect">
            <a:avLst/>
          </a:prstGeom>
          <a:noFill/>
        </p:spPr>
        <p:txBody>
          <a:bodyPr wrap="square" rtlCol="0">
            <a:spAutoFit/>
          </a:bodyPr>
          <a:p>
            <a:r>
              <a:rPr lang="zh-CN" altLang="en-US" sz="2800" b="1" smtClean="0">
                <a:latin typeface="+mn-ea"/>
                <a:cs typeface="黑体" panose="02010609060101010101" charset="-122"/>
                <a:sym typeface="+mn-ea"/>
              </a:rPr>
              <a:t>①</a:t>
            </a:r>
            <a:r>
              <a:rPr lang="zh-CN" altLang="zh-CN" sz="2800" b="1" smtClean="0">
                <a:solidFill>
                  <a:srgbClr val="FF0000"/>
                </a:solidFill>
                <a:latin typeface="楷体" panose="02010609060101010101" charset="-122"/>
                <a:ea typeface="楷体" panose="02010609060101010101" charset="-122"/>
                <a:cs typeface="楷体" panose="02010609060101010101" charset="-122"/>
              </a:rPr>
              <a:t>新的农作物品种</a:t>
            </a:r>
            <a:r>
              <a:rPr lang="zh-CN" altLang="zh-CN" sz="2800" b="1" smtClean="0">
                <a:latin typeface="楷体" panose="02010609060101010101" charset="-122"/>
                <a:ea typeface="楷体" panose="02010609060101010101" charset="-122"/>
                <a:cs typeface="楷体" panose="02010609060101010101" charset="-122"/>
              </a:rPr>
              <a:t>输入，</a:t>
            </a:r>
            <a:r>
              <a:rPr lang="zh-CN" altLang="zh-CN" sz="2800" b="1">
                <a:latin typeface="楷体" panose="02010609060101010101" charset="-122"/>
                <a:ea typeface="楷体" panose="02010609060101010101" charset="-122"/>
                <a:cs typeface="楷体" panose="02010609060101010101" charset="-122"/>
              </a:rPr>
              <a:t>大幅度提高了</a:t>
            </a:r>
            <a:r>
              <a:rPr lang="zh-CN" altLang="zh-CN" sz="2800" b="1">
                <a:solidFill>
                  <a:srgbClr val="FF0000"/>
                </a:solidFill>
                <a:latin typeface="楷体" panose="02010609060101010101" charset="-122"/>
                <a:ea typeface="楷体" panose="02010609060101010101" charset="-122"/>
                <a:cs typeface="楷体" panose="02010609060101010101" charset="-122"/>
              </a:rPr>
              <a:t>粮食</a:t>
            </a:r>
            <a:r>
              <a:rPr lang="zh-CN" altLang="zh-CN" sz="2800" b="1" smtClean="0">
                <a:solidFill>
                  <a:srgbClr val="FF0000"/>
                </a:solidFill>
                <a:latin typeface="楷体" panose="02010609060101010101" charset="-122"/>
                <a:ea typeface="楷体" panose="02010609060101010101" charset="-122"/>
                <a:cs typeface="楷体" panose="02010609060101010101" charset="-122"/>
              </a:rPr>
              <a:t>总产量</a:t>
            </a:r>
            <a:r>
              <a:rPr lang="zh-CN" altLang="en-US" sz="2800" b="1" smtClean="0">
                <a:latin typeface="楷体" panose="02010609060101010101" charset="-122"/>
                <a:ea typeface="楷体" panose="02010609060101010101" charset="-122"/>
                <a:cs typeface="楷体" panose="02010609060101010101" charset="-122"/>
              </a:rPr>
              <a:t>（玉米、甘薯）</a:t>
            </a:r>
            <a:endParaRPr lang="zh-CN" altLang="en-US" sz="2800" b="1" smtClean="0">
              <a:latin typeface="楷体" panose="02010609060101010101" charset="-122"/>
              <a:ea typeface="楷体" panose="02010609060101010101" charset="-122"/>
              <a:cs typeface="楷体" panose="02010609060101010101" charset="-122"/>
            </a:endParaRPr>
          </a:p>
        </p:txBody>
      </p:sp>
      <p:sp>
        <p:nvSpPr>
          <p:cNvPr id="7" name="TextBox 3"/>
          <p:cNvSpPr txBox="1"/>
          <p:nvPr/>
        </p:nvSpPr>
        <p:spPr>
          <a:xfrm>
            <a:off x="1431290" y="2077720"/>
            <a:ext cx="10426065" cy="953135"/>
          </a:xfrm>
          <a:prstGeom prst="rect">
            <a:avLst/>
          </a:prstGeom>
          <a:noFill/>
        </p:spPr>
        <p:txBody>
          <a:bodyPr wrap="square" rtlCol="0">
            <a:spAutoFit/>
          </a:bodyPr>
          <a:p>
            <a:r>
              <a:rPr lang="zh-CN" altLang="en-US" sz="2800" b="1" smtClean="0">
                <a:latin typeface="+mn-ea"/>
                <a:cs typeface="黑体" panose="02010609060101010101" charset="-122"/>
                <a:sym typeface="+mn-ea"/>
              </a:rPr>
              <a:t>②</a:t>
            </a:r>
            <a:r>
              <a:rPr lang="zh-CN" altLang="en-US" sz="2800" b="1" smtClean="0">
                <a:latin typeface="楷体" panose="02010609060101010101" charset="-122"/>
                <a:ea typeface="楷体" panose="02010609060101010101" charset="-122"/>
                <a:cs typeface="楷体" panose="02010609060101010101" charset="-122"/>
              </a:rPr>
              <a:t>农业的</a:t>
            </a:r>
            <a:r>
              <a:rPr lang="zh-CN" altLang="en-US" sz="2800" b="1" smtClean="0">
                <a:solidFill>
                  <a:srgbClr val="FF0000"/>
                </a:solidFill>
                <a:latin typeface="楷体" panose="02010609060101010101" charset="-122"/>
                <a:ea typeface="楷体" panose="02010609060101010101" charset="-122"/>
                <a:cs typeface="楷体" panose="02010609060101010101" charset="-122"/>
              </a:rPr>
              <a:t>多种经营</a:t>
            </a:r>
            <a:r>
              <a:rPr lang="zh-CN" altLang="en-US" sz="2800" b="1" smtClean="0">
                <a:latin typeface="楷体" panose="02010609060101010101" charset="-122"/>
                <a:ea typeface="楷体" panose="02010609060101010101" charset="-122"/>
                <a:cs typeface="楷体" panose="02010609060101010101" charset="-122"/>
              </a:rPr>
              <a:t>日益兴盛，（</a:t>
            </a:r>
            <a:r>
              <a:rPr lang="zh-CN" altLang="en-US" sz="2800" b="1" smtClean="0">
                <a:solidFill>
                  <a:srgbClr val="FF0000"/>
                </a:solidFill>
                <a:latin typeface="楷体" panose="02010609060101010101" charset="-122"/>
                <a:ea typeface="楷体" panose="02010609060101010101" charset="-122"/>
                <a:cs typeface="楷体" panose="02010609060101010101" charset="-122"/>
              </a:rPr>
              <a:t>经济作物</a:t>
            </a:r>
            <a:r>
              <a:rPr lang="zh-CN" altLang="en-US" sz="2800" b="1" smtClean="0">
                <a:latin typeface="楷体" panose="02010609060101010101" charset="-122"/>
                <a:ea typeface="楷体" panose="02010609060101010101" charset="-122"/>
                <a:cs typeface="楷体" panose="02010609060101010101" charset="-122"/>
              </a:rPr>
              <a:t>品种繁多，很多农民还</a:t>
            </a:r>
            <a:r>
              <a:rPr lang="zh-CN" altLang="en-US" sz="2800" b="1" smtClean="0">
                <a:solidFill>
                  <a:srgbClr val="FF0000"/>
                </a:solidFill>
                <a:latin typeface="楷体" panose="02010609060101010101" charset="-122"/>
                <a:ea typeface="楷体" panose="02010609060101010101" charset="-122"/>
                <a:cs typeface="楷体" panose="02010609060101010101" charset="-122"/>
              </a:rPr>
              <a:t>兼营产品初级加工或相关副业）</a:t>
            </a:r>
            <a:endParaRPr lang="zh-CN" altLang="en-US" sz="2800" b="1" i="1">
              <a:solidFill>
                <a:srgbClr val="FF0000"/>
              </a:solidFill>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0"/>
            <a:ext cx="4632325" cy="542925"/>
          </a:xfrm>
          <a:prstGeom prst="rect">
            <a:avLst/>
          </a:prstGeom>
        </p:spPr>
      </p:pic>
      <p:sp>
        <p:nvSpPr>
          <p:cNvPr id="13" name="文本框 12"/>
          <p:cNvSpPr txBox="1"/>
          <p:nvPr>
            <p:custDataLst>
              <p:tags r:id="rId2"/>
            </p:custDataLst>
          </p:nvPr>
        </p:nvSpPr>
        <p:spPr>
          <a:xfrm>
            <a:off x="255270" y="683895"/>
            <a:ext cx="11379835" cy="4523105"/>
          </a:xfrm>
          <a:prstGeom prst="rect">
            <a:avLst/>
          </a:prstGeom>
          <a:noFill/>
        </p:spPr>
        <p:txBody>
          <a:bodyPr wrap="square" rtlCol="0" anchor="ctr" anchorCtr="0">
            <a:spAutoFit/>
          </a:bodyPr>
          <a:p>
            <a:pPr algn="just" fontAlgn="auto">
              <a:lnSpc>
                <a:spcPct val="150000"/>
              </a:lnSpc>
            </a:pPr>
            <a:r>
              <a:rPr lang="zh-CN" altLang="en-US" sz="2400" b="1" spc="150">
                <a:solidFill>
                  <a:schemeClr val="tx1"/>
                </a:solidFill>
                <a:latin typeface="楷体" panose="02010609060101010101" charset="-122"/>
                <a:ea typeface="楷体" panose="02010609060101010101" charset="-122"/>
                <a:cs typeface="楷体" panose="02010609060101010101" charset="-122"/>
                <a:sym typeface="+mn-ea"/>
              </a:rPr>
              <a:t>材料一：吴民</a:t>
            </a:r>
            <a:r>
              <a:rPr lang="zh-CN" altLang="en-US" sz="2400" b="1" spc="150">
                <a:solidFill>
                  <a:srgbClr val="FF0000"/>
                </a:solidFill>
                <a:latin typeface="楷体" panose="02010609060101010101" charset="-122"/>
                <a:ea typeface="楷体" panose="02010609060101010101" charset="-122"/>
                <a:cs typeface="楷体" panose="02010609060101010101" charset="-122"/>
                <a:sym typeface="+mn-ea"/>
              </a:rPr>
              <a:t>生齿</a:t>
            </a:r>
            <a:r>
              <a:rPr lang="zh-CN" altLang="en-US" sz="2400" b="1" spc="150">
                <a:solidFill>
                  <a:schemeClr val="tx1"/>
                </a:solidFill>
                <a:latin typeface="楷体" panose="02010609060101010101" charset="-122"/>
                <a:ea typeface="楷体" panose="02010609060101010101" charset="-122"/>
                <a:cs typeface="楷体" panose="02010609060101010101" charset="-122"/>
                <a:sym typeface="+mn-ea"/>
              </a:rPr>
              <a:t>最繁，恒产绝少，家杼轴，而户篡组。机户出资，织工出力，相依为命久矣……浮食齐民，朝不谋夕，得业则生，失业则死……染坊罢而染工散者数千人，机户罢而织工散者又数千人，此皆自食其力之良民也。</a:t>
            </a:r>
            <a:endParaRPr lang="zh-CN" altLang="en-US" sz="2400" b="1" spc="150">
              <a:solidFill>
                <a:schemeClr val="tx1"/>
              </a:solidFill>
              <a:latin typeface="楷体" panose="02010609060101010101" charset="-122"/>
              <a:ea typeface="楷体" panose="02010609060101010101" charset="-122"/>
              <a:cs typeface="楷体" panose="02010609060101010101" charset="-122"/>
              <a:sym typeface="+mn-ea"/>
            </a:endParaRPr>
          </a:p>
          <a:p>
            <a:pPr algn="r" fontAlgn="auto">
              <a:lnSpc>
                <a:spcPct val="150000"/>
              </a:lnSpc>
            </a:pPr>
            <a:r>
              <a:rPr lang="en-US" altLang="zh-CN" sz="2400" b="1" spc="150">
                <a:solidFill>
                  <a:schemeClr val="tx1"/>
                </a:solidFill>
                <a:latin typeface="楷体" panose="02010609060101010101" charset="-122"/>
                <a:ea typeface="楷体" panose="02010609060101010101" charset="-122"/>
                <a:cs typeface="楷体" panose="02010609060101010101" charset="-122"/>
                <a:sym typeface="+mn-ea"/>
              </a:rPr>
              <a:t>——</a:t>
            </a:r>
            <a:r>
              <a:rPr lang="zh-CN" altLang="en-US" sz="2400" b="1" spc="150">
                <a:solidFill>
                  <a:schemeClr val="tx1"/>
                </a:solidFill>
                <a:latin typeface="楷体" panose="02010609060101010101" charset="-122"/>
                <a:ea typeface="楷体" panose="02010609060101010101" charset="-122"/>
                <a:cs typeface="楷体" panose="02010609060101010101" charset="-122"/>
                <a:sym typeface="+mn-ea"/>
              </a:rPr>
              <a:t>《明神宗实录》</a:t>
            </a:r>
            <a:endParaRPr lang="zh-CN" altLang="en-US" sz="2400" b="1" spc="150">
              <a:solidFill>
                <a:schemeClr val="tx1"/>
              </a:solidFill>
              <a:latin typeface="楷体" panose="02010609060101010101" charset="-122"/>
              <a:ea typeface="楷体" panose="02010609060101010101" charset="-122"/>
              <a:cs typeface="楷体" panose="02010609060101010101" charset="-122"/>
              <a:sym typeface="+mn-ea"/>
            </a:endParaRPr>
          </a:p>
          <a:p>
            <a:pPr algn="just" fontAlgn="auto">
              <a:lnSpc>
                <a:spcPct val="150000"/>
              </a:lnSpc>
            </a:pPr>
            <a:r>
              <a:rPr lang="zh-CN" altLang="en-US" sz="2400" b="1" spc="150">
                <a:solidFill>
                  <a:schemeClr val="tx1"/>
                </a:solidFill>
                <a:latin typeface="楷体" panose="02010609060101010101" charset="-122"/>
                <a:ea typeface="楷体" panose="02010609060101010101" charset="-122"/>
                <a:cs typeface="楷体" panose="02010609060101010101" charset="-122"/>
                <a:sym typeface="+mn-ea"/>
              </a:rPr>
              <a:t>材料二：我吴市民，罔藉田业，大户张机为生，小户趁织为活。每晨起，小户百数人嗷嗷相聚玄庙口，听大户呼织，日取分金为</a:t>
            </a:r>
            <a:r>
              <a:rPr lang="zh-CN" altLang="en-US" sz="2400" b="1" spc="150">
                <a:solidFill>
                  <a:srgbClr val="FF0000"/>
                </a:solidFill>
                <a:latin typeface="楷体" panose="02010609060101010101" charset="-122"/>
                <a:ea typeface="楷体" panose="02010609060101010101" charset="-122"/>
                <a:cs typeface="楷体" panose="02010609060101010101" charset="-122"/>
                <a:sym typeface="+mn-ea"/>
              </a:rPr>
              <a:t>饔飧</a:t>
            </a:r>
            <a:r>
              <a:rPr lang="zh-CN" altLang="en-US" sz="2400" b="1" spc="150">
                <a:solidFill>
                  <a:schemeClr val="tx1"/>
                </a:solidFill>
                <a:latin typeface="楷体" panose="02010609060101010101" charset="-122"/>
                <a:ea typeface="楷体" panose="02010609060101010101" charset="-122"/>
                <a:cs typeface="楷体" panose="02010609060101010101" charset="-122"/>
                <a:sym typeface="+mn-ea"/>
              </a:rPr>
              <a:t>计。大户一日之机不织则束手，小户一日不就人织则</a:t>
            </a:r>
            <a:r>
              <a:rPr lang="zh-CN" altLang="en-US" sz="2400" b="1" spc="150">
                <a:solidFill>
                  <a:srgbClr val="FF0000"/>
                </a:solidFill>
                <a:latin typeface="楷体" panose="02010609060101010101" charset="-122"/>
                <a:ea typeface="楷体" panose="02010609060101010101" charset="-122"/>
                <a:cs typeface="楷体" panose="02010609060101010101" charset="-122"/>
                <a:sym typeface="+mn-ea"/>
              </a:rPr>
              <a:t>腹枵</a:t>
            </a:r>
            <a:r>
              <a:rPr lang="zh-CN" altLang="en-US" sz="2400" b="1" spc="150">
                <a:solidFill>
                  <a:schemeClr val="tx1"/>
                </a:solidFill>
                <a:latin typeface="楷体" panose="02010609060101010101" charset="-122"/>
                <a:ea typeface="楷体" panose="02010609060101010101" charset="-122"/>
                <a:cs typeface="楷体" panose="02010609060101010101" charset="-122"/>
                <a:sym typeface="+mn-ea"/>
              </a:rPr>
              <a:t>，两者相资为生久矣！</a:t>
            </a:r>
            <a:endParaRPr lang="zh-CN" altLang="en-US" sz="2400" b="1" spc="150">
              <a:solidFill>
                <a:schemeClr val="tx1"/>
              </a:solidFill>
              <a:latin typeface="楷体" panose="02010609060101010101" charset="-122"/>
              <a:ea typeface="楷体" panose="02010609060101010101" charset="-122"/>
              <a:cs typeface="楷体" panose="02010609060101010101" charset="-122"/>
              <a:sym typeface="+mn-ea"/>
            </a:endParaRPr>
          </a:p>
          <a:p>
            <a:pPr algn="r" fontAlgn="auto">
              <a:lnSpc>
                <a:spcPct val="150000"/>
              </a:lnSpc>
            </a:pPr>
            <a:r>
              <a:rPr lang="en-US" altLang="zh-CN" sz="2400" b="1" spc="150">
                <a:solidFill>
                  <a:schemeClr val="tx1"/>
                </a:solidFill>
                <a:latin typeface="楷体" panose="02010609060101010101" charset="-122"/>
                <a:ea typeface="楷体" panose="02010609060101010101" charset="-122"/>
                <a:cs typeface="楷体" panose="02010609060101010101" charset="-122"/>
                <a:sym typeface="+mn-ea"/>
              </a:rPr>
              <a:t>——</a:t>
            </a:r>
            <a:r>
              <a:rPr lang="zh-CN" altLang="en-US" sz="2400" b="1" spc="150">
                <a:solidFill>
                  <a:schemeClr val="tx1"/>
                </a:solidFill>
                <a:latin typeface="楷体" panose="02010609060101010101" charset="-122"/>
                <a:ea typeface="楷体" panose="02010609060101010101" charset="-122"/>
                <a:cs typeface="楷体" panose="02010609060101010101" charset="-122"/>
                <a:sym typeface="+mn-ea"/>
              </a:rPr>
              <a:t>蒋以化《西台漫记》</a:t>
            </a:r>
            <a:endParaRPr lang="zh-CN" altLang="en-US" sz="2400" b="1" spc="150">
              <a:solidFill>
                <a:schemeClr val="tx1"/>
              </a:solidFill>
              <a:latin typeface="楷体" panose="02010609060101010101" charset="-122"/>
              <a:ea typeface="楷体" panose="02010609060101010101" charset="-122"/>
              <a:cs typeface="楷体" panose="02010609060101010101" charset="-122"/>
              <a:sym typeface="+mn-ea"/>
            </a:endParaRPr>
          </a:p>
        </p:txBody>
      </p:sp>
      <p:sp>
        <p:nvSpPr>
          <p:cNvPr id="10" name="矩形 6"/>
          <p:cNvSpPr/>
          <p:nvPr/>
        </p:nvSpPr>
        <p:spPr>
          <a:xfrm>
            <a:off x="448945" y="5499100"/>
            <a:ext cx="9710420" cy="460375"/>
          </a:xfrm>
          <a:prstGeom prst="rect">
            <a:avLst/>
          </a:prstGeom>
          <a:solidFill>
            <a:schemeClr val="bg1">
              <a:lumMod val="85000"/>
            </a:schemeClr>
          </a:solid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algn="l" eaLnBrk="1" fontAlgn="auto" hangingPunct="1">
              <a:lnSpc>
                <a:spcPct val="100000"/>
              </a:lnSpc>
              <a:spcBef>
                <a:spcPct val="35000"/>
              </a:spcBef>
              <a:buClrTx/>
              <a:buSzTx/>
              <a:buFontTx/>
              <a:buNone/>
            </a:pPr>
            <a:r>
              <a:rPr lang="zh-CN" altLang="en-US" sz="2400" smtClean="0">
                <a:latin typeface="微软雅黑" panose="020B0503020204020204" charset="-122"/>
                <a:ea typeface="微软雅黑" panose="020B0503020204020204" charset="-122"/>
                <a:cs typeface="微软雅黑" panose="020B0503020204020204" charset="-122"/>
              </a:rPr>
              <a:t>问题：</a:t>
            </a:r>
            <a:r>
              <a:rPr lang="zh-CN" sz="2400" smtClean="0">
                <a:latin typeface="微软雅黑" panose="020B0503020204020204" charset="-122"/>
                <a:ea typeface="微软雅黑" panose="020B0503020204020204" charset="-122"/>
                <a:cs typeface="微软雅黑" panose="020B0503020204020204" charset="-122"/>
              </a:rPr>
              <a:t>材料</a:t>
            </a:r>
            <a:r>
              <a:rPr lang="zh-CN" sz="2400">
                <a:latin typeface="微软雅黑" panose="020B0503020204020204" charset="-122"/>
                <a:ea typeface="微软雅黑" panose="020B0503020204020204" charset="-122"/>
                <a:cs typeface="微软雅黑" panose="020B0503020204020204" charset="-122"/>
              </a:rPr>
              <a:t>呈现出手工业</a:t>
            </a:r>
            <a:r>
              <a:rPr lang="zh-CN" sz="2400" smtClean="0">
                <a:latin typeface="微软雅黑" panose="020B0503020204020204" charset="-122"/>
                <a:ea typeface="微软雅黑" panose="020B0503020204020204" charset="-122"/>
                <a:cs typeface="微软雅黑" panose="020B0503020204020204" charset="-122"/>
              </a:rPr>
              <a:t>的</a:t>
            </a:r>
            <a:r>
              <a:rPr lang="zh-CN" altLang="en-US" sz="2400" smtClean="0">
                <a:latin typeface="微软雅黑" panose="020B0503020204020204" charset="-122"/>
                <a:ea typeface="微软雅黑" panose="020B0503020204020204" charset="-122"/>
                <a:cs typeface="微软雅黑" panose="020B0503020204020204" charset="-122"/>
              </a:rPr>
              <a:t>经营方式</a:t>
            </a:r>
            <a:r>
              <a:rPr lang="zh-CN" sz="2400" smtClean="0">
                <a:latin typeface="微软雅黑" panose="020B0503020204020204" charset="-122"/>
                <a:ea typeface="微软雅黑" panose="020B0503020204020204" charset="-122"/>
                <a:cs typeface="微软雅黑" panose="020B0503020204020204" charset="-122"/>
              </a:rPr>
              <a:t>什么</a:t>
            </a:r>
            <a:r>
              <a:rPr lang="zh-CN" sz="2400">
                <a:latin typeface="微软雅黑" panose="020B0503020204020204" charset="-122"/>
                <a:ea typeface="微软雅黑" panose="020B0503020204020204" charset="-122"/>
                <a:cs typeface="微软雅黑" panose="020B0503020204020204" charset="-122"/>
              </a:rPr>
              <a:t>变化？</a:t>
            </a:r>
            <a:endParaRPr lang="zh-CN" sz="2400">
              <a:latin typeface="微软雅黑" panose="020B0503020204020204" charset="-122"/>
              <a:ea typeface="微软雅黑" panose="020B0503020204020204" charset="-122"/>
              <a:cs typeface="微软雅黑" panose="020B0503020204020204" charset="-122"/>
            </a:endParaRPr>
          </a:p>
        </p:txBody>
      </p:sp>
      <p:sp>
        <p:nvSpPr>
          <p:cNvPr id="12" name="矩形 6"/>
          <p:cNvSpPr/>
          <p:nvPr/>
        </p:nvSpPr>
        <p:spPr>
          <a:xfrm>
            <a:off x="448945" y="6079490"/>
            <a:ext cx="7428865" cy="6299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25000"/>
              </a:lnSpc>
              <a:spcBef>
                <a:spcPct val="0"/>
              </a:spcBef>
              <a:buFontTx/>
              <a:buNone/>
            </a:pPr>
            <a:r>
              <a:rPr sz="2800" b="1" err="1" smtClean="0">
                <a:latin typeface="楷体" panose="02010609060101010101" charset="-122"/>
                <a:ea typeface="楷体" panose="02010609060101010101" charset="-122"/>
                <a:cs typeface="黑体" panose="02010609060101010101" charset="-122"/>
                <a:sym typeface="+mn-ea"/>
              </a:rPr>
              <a:t>开设工场，使用自由雇佣劳动进行生产</a:t>
            </a:r>
            <a:endParaRPr lang="en-US" sz="2800" b="1" err="1" smtClean="0">
              <a:latin typeface="楷体" panose="02010609060101010101" charset="-122"/>
              <a:ea typeface="楷体" panose="02010609060101010101" charset="-122"/>
              <a:cs typeface="黑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0"/>
            <a:ext cx="4632325" cy="542925"/>
          </a:xfrm>
          <a:prstGeom prst="rect">
            <a:avLst/>
          </a:prstGeom>
        </p:spPr>
      </p:pic>
      <p:graphicFrame>
        <p:nvGraphicFramePr>
          <p:cNvPr id="3" name="表格 2"/>
          <p:cNvGraphicFramePr>
            <a:graphicFrameLocks noGrp="1"/>
          </p:cNvGraphicFramePr>
          <p:nvPr>
            <p:custDataLst>
              <p:tags r:id="rId2"/>
            </p:custDataLst>
          </p:nvPr>
        </p:nvGraphicFramePr>
        <p:xfrm>
          <a:off x="141605" y="1227455"/>
          <a:ext cx="11905615" cy="5503545"/>
        </p:xfrm>
        <a:graphic>
          <a:graphicData uri="http://schemas.openxmlformats.org/drawingml/2006/table">
            <a:tbl>
              <a:tblPr firstRow="1" bandRow="1">
                <a:tableStyleId>{5C22544A-7EE6-4342-B048-85BDC9FD1C3A}</a:tableStyleId>
              </a:tblPr>
              <a:tblGrid>
                <a:gridCol w="1288415"/>
                <a:gridCol w="10617200"/>
              </a:tblGrid>
              <a:tr h="1890395">
                <a:tc>
                  <a:txBody>
                    <a:bodyPr wrap="square"/>
                    <a:p>
                      <a:r>
                        <a:rPr lang="zh-CN" altLang="en-US" sz="2400" b="1" smtClean="0">
                          <a:solidFill>
                            <a:schemeClr val="tx1"/>
                          </a:solidFill>
                        </a:rPr>
                        <a:t>农业</a:t>
                      </a:r>
                      <a:endParaRPr lang="zh-CN" altLang="en-US" sz="2400" b="1" smtClean="0">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wrap="square"/>
                    <a:p>
                      <a:endParaRPr lang="zh-CN" altLang="en-US" sz="2400" b="1">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562100">
                <a:tc>
                  <a:txBody>
                    <a:bodyPr wrap="square"/>
                    <a:p>
                      <a:r>
                        <a:rPr lang="zh-CN" altLang="en-US" sz="2400" b="1" smtClean="0">
                          <a:solidFill>
                            <a:schemeClr val="tx1"/>
                          </a:solidFill>
                        </a:rPr>
                        <a:t>手工业</a:t>
                      </a:r>
                      <a:endParaRPr lang="zh-CN" altLang="en-US" sz="2400" b="1" smtClean="0">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wrap="square"/>
                    <a:p>
                      <a:endParaRPr lang="zh-CN" altLang="en-US" sz="2400" b="1">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51050">
                <a:tc>
                  <a:txBody>
                    <a:bodyPr wrap="square"/>
                    <a:p>
                      <a:r>
                        <a:rPr lang="zh-CN" altLang="en-US" sz="2400" b="1" smtClean="0">
                          <a:solidFill>
                            <a:schemeClr val="tx1"/>
                          </a:solidFill>
                        </a:rPr>
                        <a:t>商业</a:t>
                      </a:r>
                      <a:endParaRPr lang="zh-CN" altLang="en-US" sz="2400" b="1" smtClean="0">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wrap="square"/>
                    <a:p>
                      <a:endParaRPr lang="zh-CN" altLang="en-US" sz="2400" b="1">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文本框 3"/>
          <p:cNvSpPr txBox="1"/>
          <p:nvPr/>
        </p:nvSpPr>
        <p:spPr>
          <a:xfrm>
            <a:off x="0" y="624205"/>
            <a:ext cx="4241165" cy="521970"/>
          </a:xfrm>
          <a:prstGeom prst="rect">
            <a:avLst/>
          </a:prstGeom>
          <a:noFill/>
        </p:spPr>
        <p:txBody>
          <a:bodyPr wrap="square" rtlCol="0" anchor="t">
            <a:spAutoFit/>
          </a:bodyPr>
          <a:p>
            <a:r>
              <a:rPr lang="en-US" altLang="zh-CN" sz="2800" b="1" smtClean="0">
                <a:latin typeface="楷体" panose="02010609060101010101" charset="-122"/>
                <a:ea typeface="楷体" panose="02010609060101010101" charset="-122"/>
                <a:sym typeface="+mn-ea"/>
              </a:rPr>
              <a:t>1</a:t>
            </a:r>
            <a:r>
              <a:rPr lang="zh-CN" altLang="en-US" sz="2800" b="1" smtClean="0">
                <a:latin typeface="楷体" panose="02010609060101010101" charset="-122"/>
                <a:ea typeface="楷体" panose="02010609060101010101" charset="-122"/>
                <a:sym typeface="+mn-ea"/>
              </a:rPr>
              <a:t>、经济发展（</a:t>
            </a:r>
            <a:r>
              <a:rPr lang="zh-CN" altLang="en-US" sz="2800" b="1" smtClean="0">
                <a:solidFill>
                  <a:srgbClr val="FF0000"/>
                </a:solidFill>
                <a:latin typeface="楷体" panose="02010609060101010101" charset="-122"/>
                <a:ea typeface="楷体" panose="02010609060101010101" charset="-122"/>
                <a:sym typeface="+mn-ea"/>
              </a:rPr>
              <a:t>变化</a:t>
            </a:r>
            <a:r>
              <a:rPr lang="zh-CN" altLang="en-US" sz="2800" b="1" smtClean="0">
                <a:latin typeface="楷体" panose="02010609060101010101" charset="-122"/>
                <a:ea typeface="楷体" panose="02010609060101010101" charset="-122"/>
                <a:sym typeface="+mn-ea"/>
              </a:rPr>
              <a:t>）</a:t>
            </a:r>
            <a:endParaRPr lang="zh-CN" altLang="en-US" sz="2800"/>
          </a:p>
        </p:txBody>
      </p:sp>
      <p:sp>
        <p:nvSpPr>
          <p:cNvPr id="6" name="TextBox 2"/>
          <p:cNvSpPr txBox="1"/>
          <p:nvPr/>
        </p:nvSpPr>
        <p:spPr>
          <a:xfrm>
            <a:off x="1431290" y="1409700"/>
            <a:ext cx="10569575" cy="521970"/>
          </a:xfrm>
          <a:prstGeom prst="rect">
            <a:avLst/>
          </a:prstGeom>
          <a:noFill/>
        </p:spPr>
        <p:txBody>
          <a:bodyPr wrap="square" rtlCol="0">
            <a:spAutoFit/>
          </a:bodyPr>
          <a:p>
            <a:r>
              <a:rPr lang="zh-CN" altLang="en-US" sz="2800" b="1" smtClean="0">
                <a:latin typeface="+mn-ea"/>
                <a:cs typeface="黑体" panose="02010609060101010101" charset="-122"/>
                <a:sym typeface="+mn-ea"/>
              </a:rPr>
              <a:t>①</a:t>
            </a:r>
            <a:r>
              <a:rPr lang="zh-CN" altLang="zh-CN" sz="2800" b="1" smtClean="0">
                <a:solidFill>
                  <a:srgbClr val="FF0000"/>
                </a:solidFill>
                <a:latin typeface="楷体" panose="02010609060101010101" charset="-122"/>
                <a:ea typeface="楷体" panose="02010609060101010101" charset="-122"/>
                <a:cs typeface="楷体" panose="02010609060101010101" charset="-122"/>
              </a:rPr>
              <a:t>新的农作物品种</a:t>
            </a:r>
            <a:r>
              <a:rPr lang="zh-CN" altLang="zh-CN" sz="2800" b="1" smtClean="0">
                <a:latin typeface="楷体" panose="02010609060101010101" charset="-122"/>
                <a:ea typeface="楷体" panose="02010609060101010101" charset="-122"/>
                <a:cs typeface="楷体" panose="02010609060101010101" charset="-122"/>
              </a:rPr>
              <a:t>输入，</a:t>
            </a:r>
            <a:r>
              <a:rPr lang="zh-CN" altLang="zh-CN" sz="2800" b="1">
                <a:latin typeface="楷体" panose="02010609060101010101" charset="-122"/>
                <a:ea typeface="楷体" panose="02010609060101010101" charset="-122"/>
                <a:cs typeface="楷体" panose="02010609060101010101" charset="-122"/>
              </a:rPr>
              <a:t>大幅度提高了</a:t>
            </a:r>
            <a:r>
              <a:rPr lang="zh-CN" altLang="zh-CN" sz="2800" b="1">
                <a:solidFill>
                  <a:srgbClr val="FF0000"/>
                </a:solidFill>
                <a:latin typeface="楷体" panose="02010609060101010101" charset="-122"/>
                <a:ea typeface="楷体" panose="02010609060101010101" charset="-122"/>
                <a:cs typeface="楷体" panose="02010609060101010101" charset="-122"/>
              </a:rPr>
              <a:t>粮食</a:t>
            </a:r>
            <a:r>
              <a:rPr lang="zh-CN" altLang="zh-CN" sz="2800" b="1" smtClean="0">
                <a:solidFill>
                  <a:srgbClr val="FF0000"/>
                </a:solidFill>
                <a:latin typeface="楷体" panose="02010609060101010101" charset="-122"/>
                <a:ea typeface="楷体" panose="02010609060101010101" charset="-122"/>
                <a:cs typeface="楷体" panose="02010609060101010101" charset="-122"/>
              </a:rPr>
              <a:t>总产量</a:t>
            </a:r>
            <a:r>
              <a:rPr lang="zh-CN" altLang="en-US" sz="2800" b="1" smtClean="0">
                <a:latin typeface="楷体" panose="02010609060101010101" charset="-122"/>
                <a:ea typeface="楷体" panose="02010609060101010101" charset="-122"/>
                <a:cs typeface="楷体" panose="02010609060101010101" charset="-122"/>
              </a:rPr>
              <a:t>（玉米、甘薯）</a:t>
            </a:r>
            <a:endParaRPr lang="zh-CN" altLang="en-US" sz="2800" b="1" smtClean="0">
              <a:latin typeface="楷体" panose="02010609060101010101" charset="-122"/>
              <a:ea typeface="楷体" panose="02010609060101010101" charset="-122"/>
              <a:cs typeface="楷体" panose="02010609060101010101" charset="-122"/>
            </a:endParaRPr>
          </a:p>
        </p:txBody>
      </p:sp>
      <p:sp>
        <p:nvSpPr>
          <p:cNvPr id="7" name="TextBox 3"/>
          <p:cNvSpPr txBox="1"/>
          <p:nvPr/>
        </p:nvSpPr>
        <p:spPr>
          <a:xfrm>
            <a:off x="1431290" y="2077720"/>
            <a:ext cx="10426065" cy="953135"/>
          </a:xfrm>
          <a:prstGeom prst="rect">
            <a:avLst/>
          </a:prstGeom>
          <a:noFill/>
        </p:spPr>
        <p:txBody>
          <a:bodyPr wrap="square" rtlCol="0">
            <a:spAutoFit/>
          </a:bodyPr>
          <a:p>
            <a:r>
              <a:rPr lang="zh-CN" altLang="en-US" sz="2800" b="1" smtClean="0">
                <a:latin typeface="+mn-ea"/>
                <a:cs typeface="黑体" panose="02010609060101010101" charset="-122"/>
                <a:sym typeface="+mn-ea"/>
              </a:rPr>
              <a:t>②</a:t>
            </a:r>
            <a:r>
              <a:rPr lang="zh-CN" altLang="en-US" sz="2800" b="1" smtClean="0">
                <a:latin typeface="楷体" panose="02010609060101010101" charset="-122"/>
                <a:ea typeface="楷体" panose="02010609060101010101" charset="-122"/>
                <a:cs typeface="楷体" panose="02010609060101010101" charset="-122"/>
              </a:rPr>
              <a:t>农业的</a:t>
            </a:r>
            <a:r>
              <a:rPr lang="zh-CN" altLang="en-US" sz="2800" b="1" smtClean="0">
                <a:solidFill>
                  <a:srgbClr val="FF0000"/>
                </a:solidFill>
                <a:latin typeface="楷体" panose="02010609060101010101" charset="-122"/>
                <a:ea typeface="楷体" panose="02010609060101010101" charset="-122"/>
                <a:cs typeface="楷体" panose="02010609060101010101" charset="-122"/>
              </a:rPr>
              <a:t>多种经营</a:t>
            </a:r>
            <a:r>
              <a:rPr lang="zh-CN" altLang="en-US" sz="2800" b="1" smtClean="0">
                <a:latin typeface="楷体" panose="02010609060101010101" charset="-122"/>
                <a:ea typeface="楷体" panose="02010609060101010101" charset="-122"/>
                <a:cs typeface="楷体" panose="02010609060101010101" charset="-122"/>
              </a:rPr>
              <a:t>日益兴盛，（</a:t>
            </a:r>
            <a:r>
              <a:rPr lang="zh-CN" altLang="en-US" sz="2800" b="1" smtClean="0">
                <a:solidFill>
                  <a:srgbClr val="FF0000"/>
                </a:solidFill>
                <a:latin typeface="楷体" panose="02010609060101010101" charset="-122"/>
                <a:ea typeface="楷体" panose="02010609060101010101" charset="-122"/>
                <a:cs typeface="楷体" panose="02010609060101010101" charset="-122"/>
              </a:rPr>
              <a:t>经济作物</a:t>
            </a:r>
            <a:r>
              <a:rPr lang="zh-CN" altLang="en-US" sz="2800" b="1" smtClean="0">
                <a:latin typeface="楷体" panose="02010609060101010101" charset="-122"/>
                <a:ea typeface="楷体" panose="02010609060101010101" charset="-122"/>
                <a:cs typeface="楷体" panose="02010609060101010101" charset="-122"/>
              </a:rPr>
              <a:t>品种繁多，很多农民还</a:t>
            </a:r>
            <a:r>
              <a:rPr lang="zh-CN" altLang="en-US" sz="2800" b="1" smtClean="0">
                <a:solidFill>
                  <a:srgbClr val="FF0000"/>
                </a:solidFill>
                <a:latin typeface="楷体" panose="02010609060101010101" charset="-122"/>
                <a:ea typeface="楷体" panose="02010609060101010101" charset="-122"/>
                <a:cs typeface="楷体" panose="02010609060101010101" charset="-122"/>
              </a:rPr>
              <a:t>兼营产品初级加工或相关副业）</a:t>
            </a:r>
            <a:endParaRPr lang="zh-CN" altLang="en-US" sz="2800" b="1" i="1">
              <a:solidFill>
                <a:srgbClr val="FF0000"/>
              </a:solidFill>
              <a:latin typeface="楷体" panose="02010609060101010101" charset="-122"/>
              <a:ea typeface="楷体" panose="02010609060101010101" charset="-122"/>
              <a:cs typeface="楷体" panose="02010609060101010101" charset="-122"/>
            </a:endParaRPr>
          </a:p>
        </p:txBody>
      </p:sp>
      <p:sp>
        <p:nvSpPr>
          <p:cNvPr id="8" name="矩形 7"/>
          <p:cNvSpPr/>
          <p:nvPr/>
        </p:nvSpPr>
        <p:spPr>
          <a:xfrm>
            <a:off x="1556385" y="3506470"/>
            <a:ext cx="9557385" cy="521970"/>
          </a:xfrm>
          <a:prstGeom prst="rect">
            <a:avLst/>
          </a:prstGeom>
        </p:spPr>
        <p:txBody>
          <a:bodyPr wrap="square">
            <a:spAutoFit/>
          </a:bodyPr>
          <a:p>
            <a:r>
              <a:rPr lang="zh-CN" altLang="en-US" sz="2800" b="1">
                <a:solidFill>
                  <a:srgbClr val="FF0000"/>
                </a:solidFill>
                <a:latin typeface="楷体" panose="02010609060101010101" charset="-122"/>
                <a:ea typeface="楷体" panose="02010609060101010101" charset="-122"/>
                <a:cs typeface="黑体" panose="02010609060101010101" charset="-122"/>
              </a:rPr>
              <a:t>新的经营方式</a:t>
            </a:r>
            <a:r>
              <a:rPr lang="zh-CN" altLang="en-US" sz="2800" b="1">
                <a:solidFill>
                  <a:prstClr val="black"/>
                </a:solidFill>
                <a:latin typeface="楷体" panose="02010609060101010101" charset="-122"/>
                <a:ea typeface="楷体" panose="02010609060101010101" charset="-122"/>
                <a:cs typeface="黑体" panose="02010609060101010101" charset="-122"/>
              </a:rPr>
              <a:t>：开设</a:t>
            </a:r>
            <a:r>
              <a:rPr lang="zh-CN" altLang="en-US" sz="2800" b="1">
                <a:solidFill>
                  <a:srgbClr val="FF0000"/>
                </a:solidFill>
                <a:latin typeface="楷体" panose="02010609060101010101" charset="-122"/>
                <a:ea typeface="楷体" panose="02010609060101010101" charset="-122"/>
                <a:cs typeface="黑体" panose="02010609060101010101" charset="-122"/>
              </a:rPr>
              <a:t>工场</a:t>
            </a:r>
            <a:r>
              <a:rPr lang="zh-CN" altLang="en-US" sz="2800" b="1">
                <a:solidFill>
                  <a:prstClr val="black"/>
                </a:solidFill>
                <a:latin typeface="楷体" panose="02010609060101010101" charset="-122"/>
                <a:ea typeface="楷体" panose="02010609060101010101" charset="-122"/>
                <a:cs typeface="黑体" panose="02010609060101010101" charset="-122"/>
              </a:rPr>
              <a:t>，使用</a:t>
            </a:r>
            <a:r>
              <a:rPr lang="zh-CN" altLang="en-US" sz="2800" b="1">
                <a:solidFill>
                  <a:srgbClr val="FF0000"/>
                </a:solidFill>
                <a:latin typeface="楷体" panose="02010609060101010101" charset="-122"/>
                <a:ea typeface="楷体" panose="02010609060101010101" charset="-122"/>
                <a:cs typeface="黑体" panose="02010609060101010101" charset="-122"/>
              </a:rPr>
              <a:t>自由</a:t>
            </a:r>
            <a:r>
              <a:rPr lang="zh-CN" altLang="en-US" sz="2800" b="1" smtClean="0">
                <a:solidFill>
                  <a:srgbClr val="FF0000"/>
                </a:solidFill>
                <a:latin typeface="楷体" panose="02010609060101010101" charset="-122"/>
                <a:ea typeface="楷体" panose="02010609060101010101" charset="-122"/>
                <a:cs typeface="黑体" panose="02010609060101010101" charset="-122"/>
              </a:rPr>
              <a:t>雇佣劳动</a:t>
            </a:r>
            <a:r>
              <a:rPr lang="zh-CN" altLang="en-US" sz="2800" b="1">
                <a:solidFill>
                  <a:prstClr val="black"/>
                </a:solidFill>
                <a:latin typeface="楷体" panose="02010609060101010101" charset="-122"/>
                <a:ea typeface="楷体" panose="02010609060101010101" charset="-122"/>
                <a:cs typeface="黑体" panose="02010609060101010101" charset="-122"/>
              </a:rPr>
              <a:t>进行生产。</a:t>
            </a:r>
            <a:endParaRPr lang="zh-CN" altLang="en-US" sz="2800">
              <a:latin typeface="楷体" panose="02010609060101010101" charset="-122"/>
              <a:ea typeface="楷体" panose="02010609060101010101" charset="-122"/>
            </a:endParaRPr>
          </a:p>
        </p:txBody>
      </p:sp>
      <p:sp>
        <p:nvSpPr>
          <p:cNvPr id="11" name="矩形 10"/>
          <p:cNvSpPr/>
          <p:nvPr/>
        </p:nvSpPr>
        <p:spPr>
          <a:xfrm>
            <a:off x="4525857" y="4088765"/>
            <a:ext cx="2387600" cy="501650"/>
          </a:xfrm>
          <a:prstGeom prst="rect">
            <a:avLst/>
          </a:prstGeom>
        </p:spPr>
        <p:txBody>
          <a:bodyPr wrap="square">
            <a:spAutoFit/>
          </a:bodyPr>
          <a:p>
            <a:r>
              <a:rPr lang="zh-CN" altLang="en-US" sz="2665" b="1">
                <a:solidFill>
                  <a:srgbClr val="FF0000"/>
                </a:solidFill>
                <a:cs typeface="黑体" panose="02010609060101010101" charset="-122"/>
              </a:rPr>
              <a:t>资本主义萌芽</a:t>
            </a:r>
            <a:endParaRPr lang="zh-CN" altLang="en-US" sz="2665" b="1">
              <a:solidFill>
                <a:srgbClr val="FF0000"/>
              </a:solidFill>
              <a:cs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0"/>
            <a:ext cx="4632325" cy="542925"/>
          </a:xfrm>
          <a:prstGeom prst="rect">
            <a:avLst/>
          </a:prstGeom>
        </p:spPr>
      </p:pic>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795" y="636270"/>
            <a:ext cx="1862455" cy="1510665"/>
          </a:xfrm>
          <a:prstGeom prst="rect">
            <a:avLst/>
          </a:prstGeom>
        </p:spPr>
      </p:pic>
      <p:sp>
        <p:nvSpPr>
          <p:cNvPr id="15" name="文本框 14"/>
          <p:cNvSpPr txBox="1"/>
          <p:nvPr/>
        </p:nvSpPr>
        <p:spPr>
          <a:xfrm>
            <a:off x="755650" y="2158365"/>
            <a:ext cx="2247265" cy="922020"/>
          </a:xfrm>
          <a:prstGeom prst="rect">
            <a:avLst/>
          </a:prstGeom>
          <a:noFill/>
        </p:spPr>
        <p:txBody>
          <a:bodyPr wrap="square" rtlCol="0" anchor="t">
            <a:spAutoFit/>
          </a:bodyPr>
          <a:p>
            <a:r>
              <a:rPr>
                <a:latin typeface="黑体" panose="02010609060101010101" charset="-122"/>
                <a:ea typeface="黑体" panose="02010609060101010101" charset="-122"/>
                <a:cs typeface="黑体" panose="02010609060101010101" charset="-122"/>
                <a:sym typeface="+mn-ea"/>
              </a:rPr>
              <a:t>美洲等地的</a:t>
            </a:r>
            <a:r>
              <a:rPr>
                <a:solidFill>
                  <a:srgbClr val="FF0000"/>
                </a:solidFill>
                <a:latin typeface="黑体" panose="02010609060101010101" charset="-122"/>
                <a:ea typeface="黑体" panose="02010609060101010101" charset="-122"/>
                <a:cs typeface="黑体" panose="02010609060101010101" charset="-122"/>
                <a:sym typeface="+mn-ea"/>
              </a:rPr>
              <a:t>白银大量流入</a:t>
            </a:r>
            <a:r>
              <a:rPr>
                <a:latin typeface="黑体" panose="02010609060101010101" charset="-122"/>
                <a:ea typeface="黑体" panose="02010609060101010101" charset="-122"/>
                <a:cs typeface="黑体" panose="02010609060101010101" charset="-122"/>
                <a:sym typeface="+mn-ea"/>
              </a:rPr>
              <a:t>中国，促进了</a:t>
            </a:r>
            <a:r>
              <a:rPr>
                <a:solidFill>
                  <a:srgbClr val="FF0000"/>
                </a:solidFill>
                <a:latin typeface="黑体" panose="02010609060101010101" charset="-122"/>
                <a:ea typeface="黑体" panose="02010609060101010101" charset="-122"/>
                <a:cs typeface="黑体" panose="02010609060101010101" charset="-122"/>
                <a:sym typeface="+mn-ea"/>
              </a:rPr>
              <a:t>长途和大额贸易发展。</a:t>
            </a:r>
            <a:endParaRPr lang="zh-CN" altLang="en-US">
              <a:solidFill>
                <a:srgbClr val="FF0000"/>
              </a:solidFill>
              <a:latin typeface="黑体" panose="02010609060101010101" charset="-122"/>
              <a:ea typeface="黑体" panose="02010609060101010101" charset="-122"/>
              <a:cs typeface="黑体" panose="02010609060101010101" charset="-122"/>
              <a:sym typeface="+mn-ea"/>
            </a:endParaRPr>
          </a:p>
        </p:txBody>
      </p:sp>
      <p:pic>
        <p:nvPicPr>
          <p:cNvPr id="17" name="图片 16" descr="timgK5ESY8Z5"/>
          <p:cNvPicPr>
            <a:picLocks noChangeAspect="1"/>
          </p:cNvPicPr>
          <p:nvPr/>
        </p:nvPicPr>
        <p:blipFill>
          <a:blip r:embed="rId3"/>
          <a:stretch>
            <a:fillRect/>
          </a:stretch>
        </p:blipFill>
        <p:spPr>
          <a:xfrm>
            <a:off x="4016375" y="654685"/>
            <a:ext cx="1945640" cy="1673225"/>
          </a:xfrm>
          <a:prstGeom prst="rect">
            <a:avLst/>
          </a:prstGeom>
          <a:effectLst>
            <a:outerShdw blurRad="50800" dist="38100" dir="2700000" algn="tl" rotWithShape="0">
              <a:prstClr val="black">
                <a:alpha val="40000"/>
              </a:prstClr>
            </a:outerShdw>
          </a:effectLst>
        </p:spPr>
      </p:pic>
      <p:pic>
        <p:nvPicPr>
          <p:cNvPr id="18" name="图片 17" descr="17449726220161120150806018_174497262[1]"/>
          <p:cNvPicPr>
            <a:picLocks noChangeAspect="1"/>
          </p:cNvPicPr>
          <p:nvPr/>
        </p:nvPicPr>
        <p:blipFill>
          <a:blip r:embed="rId4"/>
          <a:srcRect l="1175" t="1485" r="1009" b="990"/>
          <a:stretch>
            <a:fillRect/>
          </a:stretch>
        </p:blipFill>
        <p:spPr>
          <a:xfrm>
            <a:off x="7626985" y="636905"/>
            <a:ext cx="1896745" cy="1736725"/>
          </a:xfrm>
          <a:prstGeom prst="rect">
            <a:avLst/>
          </a:prstGeom>
          <a:effectLst>
            <a:outerShdw blurRad="50800" dist="38100" dir="2700000" algn="tl" rotWithShape="0">
              <a:prstClr val="black">
                <a:alpha val="40000"/>
              </a:prstClr>
            </a:outerShdw>
          </a:effectLst>
        </p:spPr>
      </p:pic>
      <p:sp>
        <p:nvSpPr>
          <p:cNvPr id="19" name="文本框 18"/>
          <p:cNvSpPr txBox="1"/>
          <p:nvPr/>
        </p:nvSpPr>
        <p:spPr>
          <a:xfrm>
            <a:off x="4016375" y="2373630"/>
            <a:ext cx="1823720" cy="706755"/>
          </a:xfrm>
          <a:prstGeom prst="rect">
            <a:avLst/>
          </a:prstGeom>
          <a:noFill/>
        </p:spPr>
        <p:txBody>
          <a:bodyPr wrap="square" rtlCol="0" anchor="t">
            <a:spAutoFit/>
          </a:bodyPr>
          <a:p>
            <a:r>
              <a:rPr lang="en-US" altLang="zh-CN" sz="2000" b="1">
                <a:latin typeface="黑体" panose="02010609060101010101" charset="-122"/>
                <a:ea typeface="黑体" panose="02010609060101010101" charset="-122"/>
                <a:cs typeface="黑体" panose="02010609060101010101" charset="-122"/>
                <a:sym typeface="+mn-ea"/>
              </a:rPr>
              <a:t>“</a:t>
            </a:r>
            <a:r>
              <a:rPr lang="zh-CN" altLang="en-US" sz="2000" b="1">
                <a:latin typeface="黑体" panose="02010609060101010101" charset="-122"/>
                <a:ea typeface="黑体" panose="02010609060101010101" charset="-122"/>
                <a:cs typeface="黑体" panose="02010609060101010101" charset="-122"/>
                <a:sym typeface="+mn-ea"/>
              </a:rPr>
              <a:t>皇家看故宫，民宅看乔家。</a:t>
            </a:r>
            <a:r>
              <a:rPr lang="en-US" altLang="zh-CN" sz="2000" b="1">
                <a:latin typeface="黑体" panose="02010609060101010101" charset="-122"/>
                <a:ea typeface="黑体" panose="02010609060101010101" charset="-122"/>
                <a:cs typeface="黑体" panose="02010609060101010101" charset="-122"/>
                <a:sym typeface="+mn-ea"/>
              </a:rPr>
              <a:t>”</a:t>
            </a:r>
            <a:endParaRPr lang="zh-CN" altLang="en-US" sz="2000">
              <a:latin typeface="黑体" panose="02010609060101010101" charset="-122"/>
              <a:ea typeface="黑体" panose="02010609060101010101" charset="-122"/>
              <a:cs typeface="黑体" panose="02010609060101010101" charset="-122"/>
            </a:endParaRPr>
          </a:p>
        </p:txBody>
      </p:sp>
      <p:sp>
        <p:nvSpPr>
          <p:cNvPr id="20" name="文本框 19"/>
          <p:cNvSpPr txBox="1"/>
          <p:nvPr/>
        </p:nvSpPr>
        <p:spPr>
          <a:xfrm>
            <a:off x="7626985" y="2373630"/>
            <a:ext cx="1791335" cy="398780"/>
          </a:xfrm>
          <a:prstGeom prst="rect">
            <a:avLst/>
          </a:prstGeom>
          <a:noFill/>
        </p:spPr>
        <p:txBody>
          <a:bodyPr wrap="square" rtlCol="0" anchor="t">
            <a:spAutoFit/>
          </a:bodyPr>
          <a:p>
            <a:r>
              <a:rPr lang="en-US" altLang="zh-CN" sz="2000" b="1">
                <a:latin typeface="黑体" panose="02010609060101010101" charset="-122"/>
                <a:ea typeface="黑体" panose="02010609060101010101" charset="-122"/>
                <a:cs typeface="黑体" panose="02010609060101010101" charset="-122"/>
                <a:sym typeface="+mn-ea"/>
              </a:rPr>
              <a:t>“</a:t>
            </a:r>
            <a:r>
              <a:rPr lang="zh-CN" altLang="en-US" sz="2000" b="1">
                <a:latin typeface="黑体" panose="02010609060101010101" charset="-122"/>
                <a:ea typeface="黑体" panose="02010609060101010101" charset="-122"/>
                <a:cs typeface="黑体" panose="02010609060101010101" charset="-122"/>
                <a:sym typeface="+mn-ea"/>
              </a:rPr>
              <a:t>无徽不成镇</a:t>
            </a:r>
            <a:r>
              <a:rPr lang="en-US" altLang="zh-CN" sz="2000" b="1">
                <a:latin typeface="黑体" panose="02010609060101010101" charset="-122"/>
                <a:ea typeface="黑体" panose="02010609060101010101" charset="-122"/>
                <a:cs typeface="黑体" panose="02010609060101010101" charset="-122"/>
                <a:sym typeface="+mn-ea"/>
              </a:rPr>
              <a:t>”</a:t>
            </a:r>
            <a:endParaRPr lang="zh-CN" altLang="en-US" sz="2000">
              <a:latin typeface="黑体" panose="02010609060101010101" charset="-122"/>
              <a:ea typeface="黑体" panose="02010609060101010101" charset="-122"/>
              <a:cs typeface="黑体" panose="02010609060101010101" charset="-122"/>
            </a:endParaRPr>
          </a:p>
        </p:txBody>
      </p:sp>
      <p:sp>
        <p:nvSpPr>
          <p:cNvPr id="21" name="矩形 20"/>
          <p:cNvSpPr/>
          <p:nvPr/>
        </p:nvSpPr>
        <p:spPr>
          <a:xfrm>
            <a:off x="755650" y="3126105"/>
            <a:ext cx="10749915" cy="2306955"/>
          </a:xfrm>
          <a:prstGeom prst="rect">
            <a:avLst/>
          </a:prstGeom>
        </p:spPr>
        <p:txBody>
          <a:bodyPr wrap="square">
            <a:spAutoFit/>
          </a:bodyPr>
          <a:p>
            <a:pPr fontAlgn="auto">
              <a:lnSpc>
                <a:spcPct val="150000"/>
              </a:lnSpc>
            </a:pPr>
            <a:r>
              <a:rPr lang="en-US" altLang="zh-CN" sz="2400" b="1" smtClean="0">
                <a:latin typeface="楷体" panose="02010609060101010101" charset="-122"/>
                <a:ea typeface="楷体" panose="02010609060101010101" charset="-122"/>
              </a:rPr>
              <a:t>    </a:t>
            </a:r>
            <a:r>
              <a:rPr lang="zh-CN" altLang="en-US" sz="2400" b="1" smtClean="0">
                <a:latin typeface="楷体" panose="02010609060101010101" charset="-122"/>
                <a:ea typeface="楷体" panose="02010609060101010101" charset="-122"/>
              </a:rPr>
              <a:t>据</a:t>
            </a:r>
            <a:r>
              <a:rPr lang="zh-CN" altLang="en-US" sz="2400" b="1">
                <a:latin typeface="楷体" panose="02010609060101010101" charset="-122"/>
                <a:ea typeface="楷体" panose="02010609060101010101" charset="-122"/>
              </a:rPr>
              <a:t>统计，宋代江浙地区在行政中心之外，出现了</a:t>
            </a:r>
            <a:r>
              <a:rPr lang="en-US" altLang="zh-CN" sz="2400" b="1">
                <a:latin typeface="楷体" panose="02010609060101010101" charset="-122"/>
                <a:ea typeface="楷体" panose="02010609060101010101" charset="-122"/>
              </a:rPr>
              <a:t>71</a:t>
            </a:r>
            <a:r>
              <a:rPr lang="zh-CN" altLang="en-US" sz="2400" b="1">
                <a:latin typeface="楷体" panose="02010609060101010101" charset="-122"/>
                <a:ea typeface="楷体" panose="02010609060101010101" charset="-122"/>
              </a:rPr>
              <a:t>个市镇，明代达</a:t>
            </a:r>
            <a:r>
              <a:rPr lang="en-US" altLang="zh-CN" sz="2400" b="1">
                <a:latin typeface="楷体" panose="02010609060101010101" charset="-122"/>
                <a:ea typeface="楷体" panose="02010609060101010101" charset="-122"/>
              </a:rPr>
              <a:t>316</a:t>
            </a:r>
            <a:r>
              <a:rPr lang="zh-CN" altLang="en-US" sz="2400" b="1">
                <a:latin typeface="楷体" panose="02010609060101010101" charset="-122"/>
                <a:ea typeface="楷体" panose="02010609060101010101" charset="-122"/>
              </a:rPr>
              <a:t>个，清代增至</a:t>
            </a:r>
            <a:r>
              <a:rPr lang="en-US" altLang="zh-CN" sz="2400" b="1">
                <a:latin typeface="楷体" panose="02010609060101010101" charset="-122"/>
                <a:ea typeface="楷体" panose="02010609060101010101" charset="-122"/>
              </a:rPr>
              <a:t>479</a:t>
            </a:r>
            <a:r>
              <a:rPr lang="zh-CN" altLang="en-US" sz="2400" b="1">
                <a:latin typeface="楷体" panose="02010609060101010101" charset="-122"/>
                <a:ea typeface="楷体" panose="02010609060101010101" charset="-122"/>
              </a:rPr>
              <a:t>个</a:t>
            </a:r>
            <a:r>
              <a:rPr lang="en-US" altLang="zh-CN" sz="2400" b="1">
                <a:latin typeface="楷体" panose="02010609060101010101" charset="-122"/>
                <a:ea typeface="楷体" panose="02010609060101010101" charset="-122"/>
              </a:rPr>
              <a:t>……</a:t>
            </a:r>
            <a:r>
              <a:rPr lang="zh-CN" altLang="en-US" sz="2400" b="1">
                <a:latin typeface="楷体" panose="02010609060101010101" charset="-122"/>
                <a:ea typeface="楷体" panose="02010609060101010101" charset="-122"/>
              </a:rPr>
              <a:t>这些市镇充斥着牙行、布行与手工作坊，收纳周边个体民户的产品，进行深加工、吸引外地客商，行销远方市场。        </a:t>
            </a:r>
            <a:endParaRPr lang="zh-CN" altLang="en-US" sz="2400" b="1">
              <a:latin typeface="楷体" panose="02010609060101010101" charset="-122"/>
              <a:ea typeface="楷体" panose="02010609060101010101" charset="-122"/>
            </a:endParaRPr>
          </a:p>
          <a:p>
            <a:pPr fontAlgn="auto">
              <a:lnSpc>
                <a:spcPct val="150000"/>
              </a:lnSpc>
            </a:pPr>
            <a:r>
              <a:rPr lang="en-US" altLang="zh-CN" sz="2400" b="1" smtClean="0">
                <a:latin typeface="楷体" panose="02010609060101010101" charset="-122"/>
                <a:ea typeface="楷体" panose="02010609060101010101" charset="-122"/>
              </a:rPr>
              <a:t>                                       ——</a:t>
            </a:r>
            <a:r>
              <a:rPr lang="zh-CN" altLang="en-US" sz="2400" b="1">
                <a:latin typeface="楷体" panose="02010609060101010101" charset="-122"/>
                <a:ea typeface="楷体" panose="02010609060101010101" charset="-122"/>
              </a:rPr>
              <a:t>赵冈</a:t>
            </a:r>
            <a:r>
              <a:rPr lang="en-US" altLang="zh-CN" sz="2400" b="1">
                <a:latin typeface="楷体" panose="02010609060101010101" charset="-122"/>
                <a:ea typeface="楷体" panose="02010609060101010101" charset="-122"/>
              </a:rPr>
              <a:t>《</a:t>
            </a:r>
            <a:r>
              <a:rPr lang="zh-CN" altLang="en-US" sz="2400" b="1">
                <a:latin typeface="楷体" panose="02010609060101010101" charset="-122"/>
                <a:ea typeface="楷体" panose="02010609060101010101" charset="-122"/>
              </a:rPr>
              <a:t>中国城市发展史论集</a:t>
            </a:r>
            <a:r>
              <a:rPr lang="en-US" altLang="zh-CN" sz="2400" b="1">
                <a:latin typeface="楷体" panose="02010609060101010101" charset="-122"/>
                <a:ea typeface="楷体" panose="02010609060101010101" charset="-122"/>
              </a:rPr>
              <a:t>》</a:t>
            </a:r>
            <a:endParaRPr lang="en-US" altLang="zh-CN" sz="2400" b="1">
              <a:latin typeface="楷体" panose="02010609060101010101" charset="-122"/>
              <a:ea typeface="楷体" panose="02010609060101010101" charset="-122"/>
            </a:endParaRPr>
          </a:p>
        </p:txBody>
      </p:sp>
      <p:sp>
        <p:nvSpPr>
          <p:cNvPr id="10" name="文本框 9"/>
          <p:cNvSpPr txBox="1"/>
          <p:nvPr/>
        </p:nvSpPr>
        <p:spPr>
          <a:xfrm>
            <a:off x="1082675" y="5570855"/>
            <a:ext cx="5545455" cy="521970"/>
          </a:xfrm>
          <a:prstGeom prst="rect">
            <a:avLst/>
          </a:prstGeom>
          <a:solidFill>
            <a:schemeClr val="bg1">
              <a:lumMod val="85000"/>
            </a:schemeClr>
          </a:solidFill>
        </p:spPr>
        <p:txBody>
          <a:bodyPr wrap="none" rtlCol="0" anchor="t">
            <a:spAutoFit/>
          </a:bodyPr>
          <a:p>
            <a:r>
              <a:rPr lang="zh-CN" altLang="en-US" sz="2800" b="1">
                <a:solidFill>
                  <a:schemeClr val="tx1"/>
                </a:solidFill>
                <a:effectLst/>
                <a:latin typeface="楷体" panose="02010609060101010101" charset="-122"/>
                <a:ea typeface="楷体" panose="02010609060101010101" charset="-122"/>
                <a:sym typeface="+mn-ea"/>
              </a:rPr>
              <a:t>归纳明清时期商业发展的新现象？</a:t>
            </a:r>
            <a:endParaRPr lang="zh-CN" altLang="en-US" sz="2800" b="1">
              <a:solidFill>
                <a:schemeClr val="tx1"/>
              </a:solidFill>
              <a:effectLst/>
              <a:latin typeface="楷体" panose="02010609060101010101" charset="-122"/>
              <a:ea typeface="楷体" panose="02010609060101010101" charset="-122"/>
              <a:sym typeface="+mn-ea"/>
            </a:endParaRPr>
          </a:p>
        </p:txBody>
      </p:sp>
      <p:sp>
        <p:nvSpPr>
          <p:cNvPr id="12" name="文本框 11"/>
          <p:cNvSpPr txBox="1"/>
          <p:nvPr/>
        </p:nvSpPr>
        <p:spPr>
          <a:xfrm>
            <a:off x="1082675" y="6231255"/>
            <a:ext cx="3549650" cy="460375"/>
          </a:xfrm>
          <a:prstGeom prst="rect">
            <a:avLst/>
          </a:prstGeom>
          <a:noFill/>
        </p:spPr>
        <p:txBody>
          <a:bodyPr wrap="none" rtlCol="0" anchor="t">
            <a:spAutoFit/>
          </a:bodyPr>
          <a:p>
            <a:r>
              <a:rPr lang="zh-CN" altLang="en-US" sz="2400" b="1">
                <a:latin typeface="楷体" panose="02010609060101010101" charset="-122"/>
                <a:ea typeface="楷体" panose="02010609060101010101" charset="-122"/>
              </a:rPr>
              <a:t>货币、商帮、工商业市镇</a:t>
            </a:r>
            <a:endParaRPr lang="zh-CN" altLang="en-US" sz="2400" b="1">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0"/>
            <a:ext cx="4632325" cy="542925"/>
          </a:xfrm>
          <a:prstGeom prst="rect">
            <a:avLst/>
          </a:prstGeom>
        </p:spPr>
      </p:pic>
      <p:graphicFrame>
        <p:nvGraphicFramePr>
          <p:cNvPr id="3" name="表格 2"/>
          <p:cNvGraphicFramePr>
            <a:graphicFrameLocks noGrp="1"/>
          </p:cNvGraphicFramePr>
          <p:nvPr>
            <p:custDataLst>
              <p:tags r:id="rId2"/>
            </p:custDataLst>
          </p:nvPr>
        </p:nvGraphicFramePr>
        <p:xfrm>
          <a:off x="104140" y="1227455"/>
          <a:ext cx="11943080" cy="5589905"/>
        </p:xfrm>
        <a:graphic>
          <a:graphicData uri="http://schemas.openxmlformats.org/drawingml/2006/table">
            <a:tbl>
              <a:tblPr firstRow="1" bandRow="1">
                <a:tableStyleId>{5C22544A-7EE6-4342-B048-85BDC9FD1C3A}</a:tableStyleId>
              </a:tblPr>
              <a:tblGrid>
                <a:gridCol w="1292225"/>
                <a:gridCol w="10650855"/>
              </a:tblGrid>
              <a:tr h="1920240">
                <a:tc>
                  <a:txBody>
                    <a:bodyPr wrap="square"/>
                    <a:p>
                      <a:r>
                        <a:rPr lang="zh-CN" altLang="en-US" sz="2400" b="1" smtClean="0">
                          <a:solidFill>
                            <a:schemeClr val="tx1"/>
                          </a:solidFill>
                        </a:rPr>
                        <a:t>农业</a:t>
                      </a:r>
                      <a:endParaRPr lang="zh-CN" altLang="en-US" sz="2400" b="1" smtClean="0">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wrap="square"/>
                    <a:p>
                      <a:endParaRPr lang="zh-CN" altLang="en-US" sz="2400" b="1">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586230">
                <a:tc>
                  <a:txBody>
                    <a:bodyPr wrap="square"/>
                    <a:p>
                      <a:r>
                        <a:rPr lang="zh-CN" altLang="en-US" sz="2400" b="1" smtClean="0">
                          <a:solidFill>
                            <a:schemeClr val="tx1"/>
                          </a:solidFill>
                        </a:rPr>
                        <a:t>手工业</a:t>
                      </a:r>
                      <a:endParaRPr lang="zh-CN" altLang="en-US" sz="2400" b="1" smtClean="0">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wrap="square"/>
                    <a:p>
                      <a:endParaRPr lang="zh-CN" altLang="en-US" sz="2400" b="1">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83435">
                <a:tc>
                  <a:txBody>
                    <a:bodyPr wrap="square"/>
                    <a:p>
                      <a:r>
                        <a:rPr lang="zh-CN" altLang="en-US" sz="2400" b="1" smtClean="0">
                          <a:solidFill>
                            <a:schemeClr val="tx1"/>
                          </a:solidFill>
                        </a:rPr>
                        <a:t>商业</a:t>
                      </a:r>
                      <a:endParaRPr lang="zh-CN" altLang="en-US" sz="2400" b="1" smtClean="0">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wrap="square"/>
                    <a:p>
                      <a:endParaRPr lang="zh-CN" altLang="en-US" sz="2400" b="1">
                        <a:solidFill>
                          <a:schemeClr val="tx1"/>
                        </a:solidFill>
                      </a:endParaRPr>
                    </a:p>
                  </a:txBody>
                  <a:tcPr marL="121920" marR="121920" marT="60960" marB="60960" vert="horz"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文本框 3"/>
          <p:cNvSpPr txBox="1"/>
          <p:nvPr/>
        </p:nvSpPr>
        <p:spPr>
          <a:xfrm>
            <a:off x="0" y="624205"/>
            <a:ext cx="4241165" cy="521970"/>
          </a:xfrm>
          <a:prstGeom prst="rect">
            <a:avLst/>
          </a:prstGeom>
          <a:noFill/>
        </p:spPr>
        <p:txBody>
          <a:bodyPr wrap="square" rtlCol="0" anchor="t">
            <a:spAutoFit/>
          </a:bodyPr>
          <a:p>
            <a:r>
              <a:rPr lang="en-US" altLang="zh-CN" sz="2800" b="1" smtClean="0">
                <a:latin typeface="楷体" panose="02010609060101010101" charset="-122"/>
                <a:ea typeface="楷体" panose="02010609060101010101" charset="-122"/>
                <a:sym typeface="+mn-ea"/>
              </a:rPr>
              <a:t>1</a:t>
            </a:r>
            <a:r>
              <a:rPr lang="zh-CN" altLang="en-US" sz="2800" b="1" smtClean="0">
                <a:latin typeface="楷体" panose="02010609060101010101" charset="-122"/>
                <a:ea typeface="楷体" panose="02010609060101010101" charset="-122"/>
                <a:sym typeface="+mn-ea"/>
              </a:rPr>
              <a:t>、经济发展（</a:t>
            </a:r>
            <a:r>
              <a:rPr lang="zh-CN" altLang="en-US" sz="2800" b="1" smtClean="0">
                <a:solidFill>
                  <a:srgbClr val="FF0000"/>
                </a:solidFill>
                <a:latin typeface="楷体" panose="02010609060101010101" charset="-122"/>
                <a:ea typeface="楷体" panose="02010609060101010101" charset="-122"/>
                <a:sym typeface="+mn-ea"/>
              </a:rPr>
              <a:t>变化</a:t>
            </a:r>
            <a:r>
              <a:rPr lang="zh-CN" altLang="en-US" sz="2800" b="1" smtClean="0">
                <a:latin typeface="楷体" panose="02010609060101010101" charset="-122"/>
                <a:ea typeface="楷体" panose="02010609060101010101" charset="-122"/>
                <a:sym typeface="+mn-ea"/>
              </a:rPr>
              <a:t>）</a:t>
            </a:r>
            <a:endParaRPr lang="zh-CN" altLang="en-US" sz="2800"/>
          </a:p>
        </p:txBody>
      </p:sp>
      <p:sp>
        <p:nvSpPr>
          <p:cNvPr id="6" name="TextBox 2"/>
          <p:cNvSpPr txBox="1"/>
          <p:nvPr/>
        </p:nvSpPr>
        <p:spPr>
          <a:xfrm>
            <a:off x="1431290" y="1409700"/>
            <a:ext cx="10569575" cy="521970"/>
          </a:xfrm>
          <a:prstGeom prst="rect">
            <a:avLst/>
          </a:prstGeom>
          <a:noFill/>
        </p:spPr>
        <p:txBody>
          <a:bodyPr wrap="square" rtlCol="0">
            <a:spAutoFit/>
          </a:bodyPr>
          <a:p>
            <a:r>
              <a:rPr lang="zh-CN" altLang="en-US" sz="2800" b="1" smtClean="0">
                <a:latin typeface="+mn-ea"/>
                <a:cs typeface="黑体" panose="02010609060101010101" charset="-122"/>
                <a:sym typeface="+mn-ea"/>
              </a:rPr>
              <a:t>①</a:t>
            </a:r>
            <a:r>
              <a:rPr lang="zh-CN" altLang="zh-CN" sz="2800" b="1" smtClean="0">
                <a:solidFill>
                  <a:srgbClr val="FF0000"/>
                </a:solidFill>
                <a:latin typeface="楷体" panose="02010609060101010101" charset="-122"/>
                <a:ea typeface="楷体" panose="02010609060101010101" charset="-122"/>
                <a:cs typeface="楷体" panose="02010609060101010101" charset="-122"/>
              </a:rPr>
              <a:t>新的农作物品种</a:t>
            </a:r>
            <a:r>
              <a:rPr lang="zh-CN" altLang="zh-CN" sz="2800" b="1" smtClean="0">
                <a:latin typeface="楷体" panose="02010609060101010101" charset="-122"/>
                <a:ea typeface="楷体" panose="02010609060101010101" charset="-122"/>
                <a:cs typeface="楷体" panose="02010609060101010101" charset="-122"/>
              </a:rPr>
              <a:t>输入，</a:t>
            </a:r>
            <a:r>
              <a:rPr lang="zh-CN" altLang="zh-CN" sz="2800" b="1">
                <a:latin typeface="楷体" panose="02010609060101010101" charset="-122"/>
                <a:ea typeface="楷体" panose="02010609060101010101" charset="-122"/>
                <a:cs typeface="楷体" panose="02010609060101010101" charset="-122"/>
              </a:rPr>
              <a:t>大幅度提高了</a:t>
            </a:r>
            <a:r>
              <a:rPr lang="zh-CN" altLang="zh-CN" sz="2800" b="1">
                <a:solidFill>
                  <a:srgbClr val="FF0000"/>
                </a:solidFill>
                <a:latin typeface="楷体" panose="02010609060101010101" charset="-122"/>
                <a:ea typeface="楷体" panose="02010609060101010101" charset="-122"/>
                <a:cs typeface="楷体" panose="02010609060101010101" charset="-122"/>
              </a:rPr>
              <a:t>粮食</a:t>
            </a:r>
            <a:r>
              <a:rPr lang="zh-CN" altLang="zh-CN" sz="2800" b="1" smtClean="0">
                <a:solidFill>
                  <a:srgbClr val="FF0000"/>
                </a:solidFill>
                <a:latin typeface="楷体" panose="02010609060101010101" charset="-122"/>
                <a:ea typeface="楷体" panose="02010609060101010101" charset="-122"/>
                <a:cs typeface="楷体" panose="02010609060101010101" charset="-122"/>
              </a:rPr>
              <a:t>总产量</a:t>
            </a:r>
            <a:r>
              <a:rPr lang="zh-CN" altLang="en-US" sz="2800" b="1" smtClean="0">
                <a:latin typeface="楷体" panose="02010609060101010101" charset="-122"/>
                <a:ea typeface="楷体" panose="02010609060101010101" charset="-122"/>
                <a:cs typeface="楷体" panose="02010609060101010101" charset="-122"/>
              </a:rPr>
              <a:t>（玉米、甘薯）</a:t>
            </a:r>
            <a:endParaRPr lang="zh-CN" altLang="en-US" sz="2800" b="1" smtClean="0">
              <a:latin typeface="楷体" panose="02010609060101010101" charset="-122"/>
              <a:ea typeface="楷体" panose="02010609060101010101" charset="-122"/>
              <a:cs typeface="楷体" panose="02010609060101010101" charset="-122"/>
            </a:endParaRPr>
          </a:p>
        </p:txBody>
      </p:sp>
      <p:sp>
        <p:nvSpPr>
          <p:cNvPr id="7" name="TextBox 3"/>
          <p:cNvSpPr txBox="1"/>
          <p:nvPr/>
        </p:nvSpPr>
        <p:spPr>
          <a:xfrm>
            <a:off x="1431290" y="2077720"/>
            <a:ext cx="10426065" cy="953135"/>
          </a:xfrm>
          <a:prstGeom prst="rect">
            <a:avLst/>
          </a:prstGeom>
          <a:noFill/>
        </p:spPr>
        <p:txBody>
          <a:bodyPr wrap="square" rtlCol="0">
            <a:spAutoFit/>
          </a:bodyPr>
          <a:p>
            <a:r>
              <a:rPr lang="zh-CN" altLang="en-US" sz="2800" b="1" smtClean="0">
                <a:latin typeface="+mn-ea"/>
                <a:cs typeface="黑体" panose="02010609060101010101" charset="-122"/>
                <a:sym typeface="+mn-ea"/>
              </a:rPr>
              <a:t>②</a:t>
            </a:r>
            <a:r>
              <a:rPr lang="zh-CN" altLang="en-US" sz="2800" b="1" smtClean="0">
                <a:latin typeface="楷体" panose="02010609060101010101" charset="-122"/>
                <a:ea typeface="楷体" panose="02010609060101010101" charset="-122"/>
                <a:cs typeface="楷体" panose="02010609060101010101" charset="-122"/>
              </a:rPr>
              <a:t>农业的</a:t>
            </a:r>
            <a:r>
              <a:rPr lang="zh-CN" altLang="en-US" sz="2800" b="1" smtClean="0">
                <a:solidFill>
                  <a:srgbClr val="FF0000"/>
                </a:solidFill>
                <a:latin typeface="楷体" panose="02010609060101010101" charset="-122"/>
                <a:ea typeface="楷体" panose="02010609060101010101" charset="-122"/>
                <a:cs typeface="楷体" panose="02010609060101010101" charset="-122"/>
              </a:rPr>
              <a:t>多种经营</a:t>
            </a:r>
            <a:r>
              <a:rPr lang="zh-CN" altLang="en-US" sz="2800" b="1" smtClean="0">
                <a:latin typeface="楷体" panose="02010609060101010101" charset="-122"/>
                <a:ea typeface="楷体" panose="02010609060101010101" charset="-122"/>
                <a:cs typeface="楷体" panose="02010609060101010101" charset="-122"/>
              </a:rPr>
              <a:t>日益兴盛，（</a:t>
            </a:r>
            <a:r>
              <a:rPr lang="zh-CN" altLang="en-US" sz="2800" b="1" smtClean="0">
                <a:solidFill>
                  <a:srgbClr val="FF0000"/>
                </a:solidFill>
                <a:latin typeface="楷体" panose="02010609060101010101" charset="-122"/>
                <a:ea typeface="楷体" panose="02010609060101010101" charset="-122"/>
                <a:cs typeface="楷体" panose="02010609060101010101" charset="-122"/>
              </a:rPr>
              <a:t>经济作物</a:t>
            </a:r>
            <a:r>
              <a:rPr lang="zh-CN" altLang="en-US" sz="2800" b="1" smtClean="0">
                <a:latin typeface="楷体" panose="02010609060101010101" charset="-122"/>
                <a:ea typeface="楷体" panose="02010609060101010101" charset="-122"/>
                <a:cs typeface="楷体" panose="02010609060101010101" charset="-122"/>
              </a:rPr>
              <a:t>品种繁多，很多农民还</a:t>
            </a:r>
            <a:r>
              <a:rPr lang="zh-CN" altLang="en-US" sz="2800" b="1" smtClean="0">
                <a:solidFill>
                  <a:srgbClr val="FF0000"/>
                </a:solidFill>
                <a:latin typeface="楷体" panose="02010609060101010101" charset="-122"/>
                <a:ea typeface="楷体" panose="02010609060101010101" charset="-122"/>
                <a:cs typeface="楷体" panose="02010609060101010101" charset="-122"/>
              </a:rPr>
              <a:t>兼营产品初级加工或相关副业）</a:t>
            </a:r>
            <a:endParaRPr lang="zh-CN" altLang="en-US" sz="2800" b="1" i="1">
              <a:solidFill>
                <a:srgbClr val="FF0000"/>
              </a:solidFill>
              <a:latin typeface="楷体" panose="02010609060101010101" charset="-122"/>
              <a:ea typeface="楷体" panose="02010609060101010101" charset="-122"/>
              <a:cs typeface="楷体" panose="02010609060101010101" charset="-122"/>
            </a:endParaRPr>
          </a:p>
        </p:txBody>
      </p:sp>
      <p:sp>
        <p:nvSpPr>
          <p:cNvPr id="8" name="矩形 7"/>
          <p:cNvSpPr/>
          <p:nvPr/>
        </p:nvSpPr>
        <p:spPr>
          <a:xfrm>
            <a:off x="1556385" y="3506470"/>
            <a:ext cx="9557385" cy="521970"/>
          </a:xfrm>
          <a:prstGeom prst="rect">
            <a:avLst/>
          </a:prstGeom>
        </p:spPr>
        <p:txBody>
          <a:bodyPr wrap="square">
            <a:spAutoFit/>
          </a:bodyPr>
          <a:p>
            <a:r>
              <a:rPr lang="zh-CN" altLang="en-US" sz="2800" b="1">
                <a:solidFill>
                  <a:srgbClr val="FF0000"/>
                </a:solidFill>
                <a:latin typeface="楷体" panose="02010609060101010101" charset="-122"/>
                <a:ea typeface="楷体" panose="02010609060101010101" charset="-122"/>
                <a:cs typeface="黑体" panose="02010609060101010101" charset="-122"/>
              </a:rPr>
              <a:t>新的经营方式</a:t>
            </a:r>
            <a:r>
              <a:rPr lang="zh-CN" altLang="en-US" sz="2800" b="1">
                <a:solidFill>
                  <a:prstClr val="black"/>
                </a:solidFill>
                <a:latin typeface="楷体" panose="02010609060101010101" charset="-122"/>
                <a:ea typeface="楷体" panose="02010609060101010101" charset="-122"/>
                <a:cs typeface="黑体" panose="02010609060101010101" charset="-122"/>
              </a:rPr>
              <a:t>：开设</a:t>
            </a:r>
            <a:r>
              <a:rPr lang="zh-CN" altLang="en-US" sz="2800" b="1">
                <a:solidFill>
                  <a:srgbClr val="FF0000"/>
                </a:solidFill>
                <a:latin typeface="楷体" panose="02010609060101010101" charset="-122"/>
                <a:ea typeface="楷体" panose="02010609060101010101" charset="-122"/>
                <a:cs typeface="黑体" panose="02010609060101010101" charset="-122"/>
              </a:rPr>
              <a:t>工场</a:t>
            </a:r>
            <a:r>
              <a:rPr lang="zh-CN" altLang="en-US" sz="2800" b="1">
                <a:solidFill>
                  <a:prstClr val="black"/>
                </a:solidFill>
                <a:latin typeface="楷体" panose="02010609060101010101" charset="-122"/>
                <a:ea typeface="楷体" panose="02010609060101010101" charset="-122"/>
                <a:cs typeface="黑体" panose="02010609060101010101" charset="-122"/>
              </a:rPr>
              <a:t>，使用自由</a:t>
            </a:r>
            <a:r>
              <a:rPr lang="zh-CN" altLang="en-US" sz="2800" b="1" smtClean="0">
                <a:solidFill>
                  <a:srgbClr val="FF0000"/>
                </a:solidFill>
                <a:latin typeface="楷体" panose="02010609060101010101" charset="-122"/>
                <a:ea typeface="楷体" panose="02010609060101010101" charset="-122"/>
                <a:cs typeface="黑体" panose="02010609060101010101" charset="-122"/>
              </a:rPr>
              <a:t>雇佣劳动</a:t>
            </a:r>
            <a:r>
              <a:rPr lang="zh-CN" altLang="en-US" sz="2800" b="1">
                <a:solidFill>
                  <a:prstClr val="black"/>
                </a:solidFill>
                <a:latin typeface="楷体" panose="02010609060101010101" charset="-122"/>
                <a:ea typeface="楷体" panose="02010609060101010101" charset="-122"/>
                <a:cs typeface="黑体" panose="02010609060101010101" charset="-122"/>
              </a:rPr>
              <a:t>进行生产。</a:t>
            </a:r>
            <a:endParaRPr lang="zh-CN" altLang="en-US" sz="2800">
              <a:latin typeface="楷体" panose="02010609060101010101" charset="-122"/>
              <a:ea typeface="楷体" panose="02010609060101010101" charset="-122"/>
            </a:endParaRPr>
          </a:p>
        </p:txBody>
      </p:sp>
      <p:sp>
        <p:nvSpPr>
          <p:cNvPr id="11" name="矩形 10"/>
          <p:cNvSpPr/>
          <p:nvPr/>
        </p:nvSpPr>
        <p:spPr>
          <a:xfrm>
            <a:off x="4525857" y="4088765"/>
            <a:ext cx="2387600" cy="501650"/>
          </a:xfrm>
          <a:prstGeom prst="rect">
            <a:avLst/>
          </a:prstGeom>
        </p:spPr>
        <p:txBody>
          <a:bodyPr wrap="square">
            <a:spAutoFit/>
          </a:bodyPr>
          <a:p>
            <a:r>
              <a:rPr lang="zh-CN" altLang="en-US" sz="2665" b="1">
                <a:solidFill>
                  <a:srgbClr val="FF0000"/>
                </a:solidFill>
                <a:cs typeface="黑体" panose="02010609060101010101" charset="-122"/>
              </a:rPr>
              <a:t>资本主义萌芽</a:t>
            </a:r>
            <a:endParaRPr lang="zh-CN" altLang="en-US" sz="2665" b="1">
              <a:solidFill>
                <a:srgbClr val="FF0000"/>
              </a:solidFill>
              <a:cs typeface="黑体" panose="02010609060101010101" charset="-122"/>
            </a:endParaRPr>
          </a:p>
        </p:txBody>
      </p:sp>
      <p:sp>
        <p:nvSpPr>
          <p:cNvPr id="9" name="矩形 8"/>
          <p:cNvSpPr/>
          <p:nvPr/>
        </p:nvSpPr>
        <p:spPr>
          <a:xfrm>
            <a:off x="1416685" y="4620260"/>
            <a:ext cx="10454640" cy="2245360"/>
          </a:xfrm>
          <a:prstGeom prst="rect">
            <a:avLst/>
          </a:prstGeom>
        </p:spPr>
        <p:txBody>
          <a:bodyPr wrap="square">
            <a:spAutoFit/>
          </a:bodyPr>
          <a:p>
            <a:pPr indent="0" algn="just" fontAlgn="auto">
              <a:lnSpc>
                <a:spcPct val="125000"/>
              </a:lnSpc>
              <a:spcBef>
                <a:spcPct val="0"/>
              </a:spcBef>
              <a:spcAft>
                <a:spcPct val="0"/>
              </a:spcAft>
            </a:pPr>
            <a:r>
              <a:rPr lang="zh-CN" altLang="en-US" sz="2800" b="1" smtClean="0">
                <a:latin typeface="楷体" panose="02010609060101010101" charset="-122"/>
                <a:ea typeface="楷体" panose="02010609060101010101" charset="-122"/>
                <a:cs typeface="楷体" panose="02010609060101010101" charset="-122"/>
              </a:rPr>
              <a:t>①货币：</a:t>
            </a:r>
            <a:r>
              <a:rPr lang="zh-CN" altLang="en-US" sz="2800" b="1" smtClean="0">
                <a:solidFill>
                  <a:srgbClr val="FF0000"/>
                </a:solidFill>
                <a:latin typeface="楷体" panose="02010609060101010101" charset="-122"/>
                <a:ea typeface="楷体" panose="02010609060101010101" charset="-122"/>
                <a:cs typeface="楷体" panose="02010609060101010101" charset="-122"/>
              </a:rPr>
              <a:t>白银大量流入</a:t>
            </a:r>
            <a:r>
              <a:rPr lang="zh-CN" altLang="en-US" sz="2800" b="1" smtClean="0">
                <a:latin typeface="楷体" panose="02010609060101010101" charset="-122"/>
                <a:ea typeface="楷体" panose="02010609060101010101" charset="-122"/>
                <a:cs typeface="楷体" panose="02010609060101010101" charset="-122"/>
              </a:rPr>
              <a:t>中国，促进了</a:t>
            </a:r>
            <a:r>
              <a:rPr lang="zh-CN" altLang="en-US" sz="2800" b="1" smtClean="0">
                <a:solidFill>
                  <a:srgbClr val="FF0000"/>
                </a:solidFill>
                <a:latin typeface="楷体" panose="02010609060101010101" charset="-122"/>
                <a:ea typeface="楷体" panose="02010609060101010101" charset="-122"/>
                <a:cs typeface="楷体" panose="02010609060101010101" charset="-122"/>
              </a:rPr>
              <a:t>长途和大额贸易</a:t>
            </a:r>
            <a:r>
              <a:rPr lang="zh-CN" altLang="en-US" sz="2800" b="1" smtClean="0">
                <a:latin typeface="楷体" panose="02010609060101010101" charset="-122"/>
                <a:ea typeface="楷体" panose="02010609060101010101" charset="-122"/>
                <a:cs typeface="楷体" panose="02010609060101010101" charset="-122"/>
              </a:rPr>
              <a:t>发展和</a:t>
            </a:r>
            <a:r>
              <a:rPr lang="zh-CN" altLang="en-US" sz="2800" b="1" smtClean="0">
                <a:solidFill>
                  <a:srgbClr val="FF0000"/>
                </a:solidFill>
                <a:latin typeface="楷体" panose="02010609060101010101" charset="-122"/>
                <a:ea typeface="楷体" panose="02010609060101010101" charset="-122"/>
                <a:cs typeface="楷体" panose="02010609060101010101" charset="-122"/>
              </a:rPr>
              <a:t>商业资本</a:t>
            </a:r>
            <a:r>
              <a:rPr lang="zh-CN" altLang="en-US" sz="2800" b="1" smtClean="0">
                <a:latin typeface="楷体" panose="02010609060101010101" charset="-122"/>
                <a:ea typeface="楷体" panose="02010609060101010101" charset="-122"/>
                <a:cs typeface="楷体" panose="02010609060101010101" charset="-122"/>
              </a:rPr>
              <a:t>集聚</a:t>
            </a:r>
            <a:endParaRPr lang="zh-CN" altLang="en-US" sz="2800" b="1" smtClean="0">
              <a:latin typeface="楷体" panose="02010609060101010101" charset="-122"/>
              <a:ea typeface="楷体" panose="02010609060101010101" charset="-122"/>
              <a:cs typeface="楷体" panose="02010609060101010101" charset="-122"/>
            </a:endParaRPr>
          </a:p>
          <a:p>
            <a:pPr indent="0" algn="just" fontAlgn="auto">
              <a:lnSpc>
                <a:spcPct val="125000"/>
              </a:lnSpc>
              <a:spcBef>
                <a:spcPct val="0"/>
              </a:spcBef>
              <a:spcAft>
                <a:spcPct val="0"/>
              </a:spcAft>
            </a:pPr>
            <a:r>
              <a:rPr lang="zh-CN" altLang="en-US" sz="2800" b="1" smtClean="0">
                <a:latin typeface="楷体" panose="02010609060101010101" charset="-122"/>
                <a:ea typeface="楷体" panose="02010609060101010101" charset="-122"/>
                <a:cs typeface="楷体" panose="02010609060101010101" charset="-122"/>
              </a:rPr>
              <a:t>②</a:t>
            </a:r>
            <a:r>
              <a:rPr lang="zh-CN" altLang="en-US" sz="2800" b="1" smtClean="0">
                <a:solidFill>
                  <a:srgbClr val="FF0000"/>
                </a:solidFill>
                <a:latin typeface="楷体" panose="02010609060101010101" charset="-122"/>
                <a:ea typeface="楷体" panose="02010609060101010101" charset="-122"/>
                <a:cs typeface="楷体" panose="02010609060101010101" charset="-122"/>
              </a:rPr>
              <a:t>商帮</a:t>
            </a:r>
            <a:r>
              <a:rPr lang="zh-CN" altLang="en-US" sz="2800" b="1" smtClean="0">
                <a:latin typeface="楷体" panose="02010609060101010101" charset="-122"/>
                <a:ea typeface="楷体" panose="02010609060101010101" charset="-122"/>
                <a:cs typeface="楷体" panose="02010609060101010101" charset="-122"/>
              </a:rPr>
              <a:t>：</a:t>
            </a:r>
            <a:r>
              <a:rPr lang="zh-CN" altLang="en-US" sz="2800" b="1">
                <a:latin typeface="楷体" panose="02010609060101010101" charset="-122"/>
                <a:ea typeface="楷体" panose="02010609060101010101" charset="-122"/>
                <a:cs typeface="楷体" panose="02010609060101010101" charset="-122"/>
              </a:rPr>
              <a:t>地域性</a:t>
            </a:r>
            <a:r>
              <a:rPr lang="zh-CN" altLang="en-US" sz="2800" b="1" smtClean="0">
                <a:latin typeface="楷体" panose="02010609060101010101" charset="-122"/>
                <a:ea typeface="楷体" panose="02010609060101010101" charset="-122"/>
                <a:cs typeface="楷体" panose="02010609060101010101" charset="-122"/>
              </a:rPr>
              <a:t>商人群体出现，</a:t>
            </a:r>
            <a:r>
              <a:rPr lang="zh-CN" altLang="en-US" sz="2800" b="1" smtClean="0">
                <a:solidFill>
                  <a:schemeClr val="tx1"/>
                </a:solidFill>
                <a:latin typeface="楷体" panose="02010609060101010101" charset="-122"/>
                <a:ea typeface="楷体" panose="02010609060101010101" charset="-122"/>
                <a:cs typeface="楷体" panose="02010609060101010101" charset="-122"/>
              </a:rPr>
              <a:t>徽商</a:t>
            </a:r>
            <a:r>
              <a:rPr lang="en-US" altLang="zh-CN" sz="2800" b="1" smtClean="0">
                <a:solidFill>
                  <a:schemeClr val="tx1"/>
                </a:solidFill>
                <a:latin typeface="楷体" panose="02010609060101010101" charset="-122"/>
                <a:ea typeface="楷体" panose="02010609060101010101" charset="-122"/>
                <a:cs typeface="楷体" panose="02010609060101010101" charset="-122"/>
              </a:rPr>
              <a:t>,</a:t>
            </a:r>
            <a:r>
              <a:rPr lang="zh-CN" altLang="en-US" sz="2800" b="1" smtClean="0">
                <a:solidFill>
                  <a:schemeClr val="tx1"/>
                </a:solidFill>
                <a:latin typeface="楷体" panose="02010609060101010101" charset="-122"/>
                <a:ea typeface="楷体" panose="02010609060101010101" charset="-122"/>
                <a:cs typeface="楷体" panose="02010609060101010101" charset="-122"/>
              </a:rPr>
              <a:t>晋商</a:t>
            </a:r>
            <a:r>
              <a:rPr lang="zh-CN" altLang="en-US" sz="2800" b="1" smtClean="0">
                <a:latin typeface="楷体" panose="02010609060101010101" charset="-122"/>
                <a:ea typeface="楷体" panose="02010609060101010101" charset="-122"/>
                <a:cs typeface="楷体" panose="02010609060101010101" charset="-122"/>
              </a:rPr>
              <a:t>。</a:t>
            </a:r>
            <a:endParaRPr lang="zh-CN" altLang="en-US" sz="2800" b="1" smtClean="0">
              <a:latin typeface="楷体" panose="02010609060101010101" charset="-122"/>
              <a:ea typeface="楷体" panose="02010609060101010101" charset="-122"/>
              <a:cs typeface="楷体" panose="02010609060101010101" charset="-122"/>
            </a:endParaRPr>
          </a:p>
          <a:p>
            <a:pPr indent="0" algn="just" fontAlgn="auto">
              <a:lnSpc>
                <a:spcPct val="125000"/>
              </a:lnSpc>
              <a:spcBef>
                <a:spcPct val="0"/>
              </a:spcBef>
              <a:spcAft>
                <a:spcPct val="0"/>
              </a:spcAft>
            </a:pPr>
            <a:r>
              <a:rPr lang="zh-CN" altLang="en-US" sz="2800" b="1" smtClean="0">
                <a:latin typeface="楷体" panose="02010609060101010101" charset="-122"/>
                <a:ea typeface="楷体" panose="02010609060101010101" charset="-122"/>
                <a:cs typeface="楷体" panose="02010609060101010101" charset="-122"/>
              </a:rPr>
              <a:t>③</a:t>
            </a:r>
            <a:r>
              <a:rPr lang="zh-CN" altLang="en-US" sz="2800" b="1" smtClean="0">
                <a:solidFill>
                  <a:srgbClr val="FF0000"/>
                </a:solidFill>
                <a:latin typeface="楷体" panose="02010609060101010101" charset="-122"/>
                <a:ea typeface="楷体" panose="02010609060101010101" charset="-122"/>
                <a:cs typeface="楷体" panose="02010609060101010101" charset="-122"/>
              </a:rPr>
              <a:t>工商业市镇</a:t>
            </a:r>
            <a:r>
              <a:rPr lang="zh-CN" altLang="en-US" sz="2800" b="1" smtClean="0">
                <a:latin typeface="楷体" panose="02010609060101010101" charset="-122"/>
                <a:ea typeface="楷体" panose="02010609060101010101" charset="-122"/>
                <a:cs typeface="楷体" panose="02010609060101010101" charset="-122"/>
              </a:rPr>
              <a:t>兴起，成为地区贸易网络的核心。</a:t>
            </a:r>
            <a:endParaRPr lang="zh-CN" altLang="en-US" sz="2800" b="1">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0"/>
            <a:ext cx="4632325" cy="542925"/>
          </a:xfrm>
          <a:prstGeom prst="rect">
            <a:avLst/>
          </a:prstGeom>
        </p:spPr>
      </p:pic>
      <p:sp>
        <p:nvSpPr>
          <p:cNvPr id="8" name="矩形 7"/>
          <p:cNvSpPr/>
          <p:nvPr/>
        </p:nvSpPr>
        <p:spPr>
          <a:xfrm>
            <a:off x="424815" y="650240"/>
            <a:ext cx="10294620" cy="521970"/>
          </a:xfrm>
          <a:prstGeom prst="rect">
            <a:avLst/>
          </a:prstGeom>
        </p:spPr>
        <p:txBody>
          <a:bodyPr wrap="square">
            <a:spAutoFit/>
          </a:bodyPr>
          <a:p>
            <a:r>
              <a:rPr lang="zh-CN" altLang="en-US" sz="2800">
                <a:latin typeface="楷体" panose="02010609060101010101" charset="-122"/>
                <a:ea typeface="楷体" panose="02010609060101010101" charset="-122"/>
              </a:rPr>
              <a:t>探究：结合课本归纳新航路开辟对明清中国社会经济发展的影响</a:t>
            </a:r>
            <a:endParaRPr lang="zh-CN" altLang="en-US" sz="2800">
              <a:latin typeface="楷体" panose="02010609060101010101" charset="-122"/>
              <a:ea typeface="楷体" panose="02010609060101010101" charset="-122"/>
            </a:endParaRPr>
          </a:p>
        </p:txBody>
      </p:sp>
      <p:sp>
        <p:nvSpPr>
          <p:cNvPr id="4" name="矩形 3"/>
          <p:cNvSpPr/>
          <p:nvPr/>
        </p:nvSpPr>
        <p:spPr>
          <a:xfrm>
            <a:off x="675005" y="2790190"/>
            <a:ext cx="2061210" cy="1445260"/>
          </a:xfrm>
          <a:prstGeom prst="rect">
            <a:avLst/>
          </a:prstGeom>
        </p:spPr>
        <p:txBody>
          <a:bodyPr wrap="square">
            <a:spAutoFit/>
          </a:bodyPr>
          <a:p>
            <a:r>
              <a:rPr lang="zh-CN" altLang="en-US" sz="4400">
                <a:latin typeface="楷体" panose="02010609060101010101" charset="-122"/>
                <a:ea typeface="楷体" panose="02010609060101010101" charset="-122"/>
              </a:rPr>
              <a:t>新航路开辟</a:t>
            </a:r>
            <a:endParaRPr lang="zh-CN" altLang="en-US" sz="4400">
              <a:latin typeface="楷体" panose="02010609060101010101" charset="-122"/>
              <a:ea typeface="楷体" panose="02010609060101010101" charset="-122"/>
            </a:endParaRPr>
          </a:p>
        </p:txBody>
      </p:sp>
      <p:sp>
        <p:nvSpPr>
          <p:cNvPr id="5" name="左大括号 4"/>
          <p:cNvSpPr/>
          <p:nvPr/>
        </p:nvSpPr>
        <p:spPr>
          <a:xfrm>
            <a:off x="2433955" y="1943735"/>
            <a:ext cx="600710" cy="3027680"/>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矩形 5"/>
          <p:cNvSpPr/>
          <p:nvPr/>
        </p:nvSpPr>
        <p:spPr>
          <a:xfrm>
            <a:off x="3236595" y="1689735"/>
            <a:ext cx="1659255" cy="953135"/>
          </a:xfrm>
          <a:prstGeom prst="rect">
            <a:avLst/>
          </a:prstGeom>
          <a:ln>
            <a:solidFill>
              <a:schemeClr val="tx1"/>
            </a:solidFill>
          </a:ln>
        </p:spPr>
        <p:txBody>
          <a:bodyPr wrap="square">
            <a:spAutoFit/>
          </a:bodyPr>
          <a:p>
            <a:r>
              <a:rPr lang="zh-CN" altLang="en-US" sz="2800">
                <a:latin typeface="楷体" panose="02010609060101010101" charset="-122"/>
                <a:ea typeface="楷体" panose="02010609060101010101" charset="-122"/>
              </a:rPr>
              <a:t>新作物传入和推广</a:t>
            </a:r>
            <a:endParaRPr lang="zh-CN" altLang="en-US" sz="2800">
              <a:latin typeface="楷体" panose="02010609060101010101" charset="-122"/>
              <a:ea typeface="楷体" panose="02010609060101010101" charset="-122"/>
            </a:endParaRPr>
          </a:p>
        </p:txBody>
      </p:sp>
      <p:sp>
        <p:nvSpPr>
          <p:cNvPr id="7" name="右箭头 6"/>
          <p:cNvSpPr/>
          <p:nvPr/>
        </p:nvSpPr>
        <p:spPr>
          <a:xfrm>
            <a:off x="5097780" y="2085975"/>
            <a:ext cx="469900" cy="16065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5884545" y="1762125"/>
            <a:ext cx="1428115" cy="953135"/>
          </a:xfrm>
          <a:prstGeom prst="rect">
            <a:avLst/>
          </a:prstGeom>
          <a:ln>
            <a:solidFill>
              <a:schemeClr val="tx1"/>
            </a:solidFill>
          </a:ln>
        </p:spPr>
        <p:txBody>
          <a:bodyPr wrap="square">
            <a:spAutoFit/>
          </a:bodyPr>
          <a:p>
            <a:r>
              <a:rPr lang="zh-CN" altLang="en-US" sz="2800">
                <a:latin typeface="楷体" panose="02010609060101010101" charset="-122"/>
                <a:ea typeface="楷体" panose="02010609060101010101" charset="-122"/>
              </a:rPr>
              <a:t>粮食产量提升</a:t>
            </a:r>
            <a:endParaRPr lang="zh-CN" altLang="en-US" sz="2800">
              <a:latin typeface="楷体" panose="02010609060101010101" charset="-122"/>
              <a:ea typeface="楷体" panose="02010609060101010101" charset="-122"/>
            </a:endParaRPr>
          </a:p>
        </p:txBody>
      </p:sp>
      <p:sp>
        <p:nvSpPr>
          <p:cNvPr id="10" name="右箭头 9"/>
          <p:cNvSpPr/>
          <p:nvPr/>
        </p:nvSpPr>
        <p:spPr>
          <a:xfrm>
            <a:off x="7381240" y="2085975"/>
            <a:ext cx="469900" cy="16065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7919085" y="1762125"/>
            <a:ext cx="1428115" cy="953135"/>
          </a:xfrm>
          <a:prstGeom prst="rect">
            <a:avLst/>
          </a:prstGeom>
          <a:ln>
            <a:solidFill>
              <a:schemeClr val="tx1"/>
            </a:solidFill>
          </a:ln>
        </p:spPr>
        <p:txBody>
          <a:bodyPr wrap="square">
            <a:spAutoFit/>
          </a:bodyPr>
          <a:p>
            <a:r>
              <a:rPr lang="zh-CN" altLang="en-US" sz="2800">
                <a:latin typeface="楷体" panose="02010609060101010101" charset="-122"/>
                <a:ea typeface="楷体" panose="02010609060101010101" charset="-122"/>
              </a:rPr>
              <a:t>促进人口增长</a:t>
            </a:r>
            <a:endParaRPr lang="zh-CN" altLang="en-US" sz="2800">
              <a:latin typeface="楷体" panose="02010609060101010101" charset="-122"/>
              <a:ea typeface="楷体" panose="02010609060101010101" charset="-122"/>
            </a:endParaRPr>
          </a:p>
        </p:txBody>
      </p:sp>
      <p:sp>
        <p:nvSpPr>
          <p:cNvPr id="12" name="矩形 11"/>
          <p:cNvSpPr/>
          <p:nvPr/>
        </p:nvSpPr>
        <p:spPr>
          <a:xfrm>
            <a:off x="3191510" y="4060825"/>
            <a:ext cx="1659255" cy="1383665"/>
          </a:xfrm>
          <a:prstGeom prst="rect">
            <a:avLst/>
          </a:prstGeom>
          <a:ln>
            <a:solidFill>
              <a:schemeClr val="tx1"/>
            </a:solidFill>
          </a:ln>
        </p:spPr>
        <p:txBody>
          <a:bodyPr wrap="square">
            <a:spAutoFit/>
          </a:bodyPr>
          <a:p>
            <a:r>
              <a:rPr lang="zh-CN" altLang="en-US" sz="2800">
                <a:latin typeface="楷体" panose="02010609060101010101" charset="-122"/>
                <a:ea typeface="楷体" panose="02010609060101010101" charset="-122"/>
              </a:rPr>
              <a:t>大量财富（白银）流入中国</a:t>
            </a:r>
            <a:endParaRPr lang="zh-CN" altLang="en-US" sz="2800">
              <a:latin typeface="楷体" panose="02010609060101010101" charset="-122"/>
              <a:ea typeface="楷体" panose="02010609060101010101" charset="-122"/>
            </a:endParaRPr>
          </a:p>
        </p:txBody>
      </p:sp>
      <p:sp>
        <p:nvSpPr>
          <p:cNvPr id="14" name="右箭头 13"/>
          <p:cNvSpPr/>
          <p:nvPr/>
        </p:nvSpPr>
        <p:spPr>
          <a:xfrm>
            <a:off x="4973955" y="4672330"/>
            <a:ext cx="469900" cy="16065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8125460" y="3644265"/>
            <a:ext cx="2454275" cy="521970"/>
          </a:xfrm>
          <a:prstGeom prst="rect">
            <a:avLst/>
          </a:prstGeom>
          <a:ln>
            <a:solidFill>
              <a:schemeClr val="tx1"/>
            </a:solidFill>
          </a:ln>
        </p:spPr>
        <p:txBody>
          <a:bodyPr wrap="square">
            <a:spAutoFit/>
          </a:bodyPr>
          <a:p>
            <a:r>
              <a:rPr lang="zh-CN" altLang="en-US" sz="2800">
                <a:latin typeface="楷体" panose="02010609060101010101" charset="-122"/>
                <a:ea typeface="楷体" panose="02010609060101010101" charset="-122"/>
              </a:rPr>
              <a:t>农业多种经营</a:t>
            </a:r>
            <a:endParaRPr lang="zh-CN" altLang="en-US" sz="2800">
              <a:latin typeface="楷体" panose="02010609060101010101" charset="-122"/>
              <a:ea typeface="楷体" panose="02010609060101010101" charset="-122"/>
            </a:endParaRPr>
          </a:p>
        </p:txBody>
      </p:sp>
      <p:sp>
        <p:nvSpPr>
          <p:cNvPr id="16" name="矩形 15"/>
          <p:cNvSpPr/>
          <p:nvPr/>
        </p:nvSpPr>
        <p:spPr>
          <a:xfrm>
            <a:off x="5567680" y="4276090"/>
            <a:ext cx="1659255" cy="953135"/>
          </a:xfrm>
          <a:prstGeom prst="rect">
            <a:avLst/>
          </a:prstGeom>
          <a:ln>
            <a:solidFill>
              <a:schemeClr val="tx1"/>
            </a:solidFill>
          </a:ln>
        </p:spPr>
        <p:txBody>
          <a:bodyPr wrap="square">
            <a:spAutoFit/>
          </a:bodyPr>
          <a:p>
            <a:r>
              <a:rPr lang="zh-CN" altLang="en-US" sz="2800">
                <a:latin typeface="楷体" panose="02010609060101010101" charset="-122"/>
                <a:ea typeface="楷体" panose="02010609060101010101" charset="-122"/>
              </a:rPr>
              <a:t>商品经济的发展</a:t>
            </a:r>
            <a:endParaRPr lang="zh-CN" altLang="en-US" sz="2800">
              <a:latin typeface="楷体" panose="02010609060101010101" charset="-122"/>
              <a:ea typeface="楷体" panose="02010609060101010101" charset="-122"/>
            </a:endParaRPr>
          </a:p>
        </p:txBody>
      </p:sp>
      <p:sp>
        <p:nvSpPr>
          <p:cNvPr id="17" name="左大括号 16"/>
          <p:cNvSpPr/>
          <p:nvPr/>
        </p:nvSpPr>
        <p:spPr>
          <a:xfrm>
            <a:off x="7493000" y="3841115"/>
            <a:ext cx="462280" cy="182372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8" name="矩形 17"/>
          <p:cNvSpPr/>
          <p:nvPr/>
        </p:nvSpPr>
        <p:spPr>
          <a:xfrm>
            <a:off x="8125460" y="4235450"/>
            <a:ext cx="2463165" cy="953135"/>
          </a:xfrm>
          <a:prstGeom prst="rect">
            <a:avLst/>
          </a:prstGeom>
          <a:ln>
            <a:solidFill>
              <a:schemeClr val="tx1"/>
            </a:solidFill>
          </a:ln>
        </p:spPr>
        <p:txBody>
          <a:bodyPr wrap="square">
            <a:spAutoFit/>
          </a:bodyPr>
          <a:p>
            <a:r>
              <a:rPr lang="zh-CN" altLang="en-US" sz="2800">
                <a:latin typeface="楷体" panose="02010609060101010101" charset="-122"/>
                <a:ea typeface="楷体" panose="02010609060101010101" charset="-122"/>
              </a:rPr>
              <a:t>资本主义萌芽产生和发展</a:t>
            </a:r>
            <a:endParaRPr lang="zh-CN" altLang="en-US" sz="2800">
              <a:latin typeface="楷体" panose="02010609060101010101" charset="-122"/>
              <a:ea typeface="楷体" panose="02010609060101010101" charset="-122"/>
            </a:endParaRPr>
          </a:p>
        </p:txBody>
      </p:sp>
      <p:sp>
        <p:nvSpPr>
          <p:cNvPr id="19" name="矩形 18"/>
          <p:cNvSpPr/>
          <p:nvPr/>
        </p:nvSpPr>
        <p:spPr>
          <a:xfrm>
            <a:off x="8125460" y="5257800"/>
            <a:ext cx="2435860" cy="953135"/>
          </a:xfrm>
          <a:prstGeom prst="rect">
            <a:avLst/>
          </a:prstGeom>
          <a:ln>
            <a:solidFill>
              <a:schemeClr val="tx1"/>
            </a:solidFill>
          </a:ln>
        </p:spPr>
        <p:txBody>
          <a:bodyPr wrap="square">
            <a:spAutoFit/>
          </a:bodyPr>
          <a:p>
            <a:r>
              <a:rPr lang="zh-CN" altLang="en-US" sz="2800">
                <a:latin typeface="楷体" panose="02010609060101010101" charset="-122"/>
                <a:ea typeface="楷体" panose="02010609060101010101" charset="-122"/>
              </a:rPr>
              <a:t>商帮和工商业市镇兴起</a:t>
            </a:r>
            <a:endParaRPr lang="zh-CN" altLang="en-US" sz="2800">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ppt_x"/>
                                          </p:val>
                                        </p:tav>
                                        <p:tav tm="100000">
                                          <p:val>
                                            <p:strVal val="#ppt_x"/>
                                          </p:val>
                                        </p:tav>
                                      </p:tavLst>
                                    </p:anim>
                                    <p:anim calcmode="lin" valueType="num">
                                      <p:cBhvr additive="base">
                                        <p:cTn id="5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ppt_x"/>
                                          </p:val>
                                        </p:tav>
                                        <p:tav tm="100000">
                                          <p:val>
                                            <p:strVal val="#ppt_x"/>
                                          </p:val>
                                        </p:tav>
                                      </p:tavLst>
                                    </p:anim>
                                    <p:anim calcmode="lin" valueType="num">
                                      <p:cBhvr additive="base">
                                        <p:cTn id="5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additive="base">
                                        <p:cTn id="62" dur="500" fill="hold"/>
                                        <p:tgtEl>
                                          <p:spTgt spid="15"/>
                                        </p:tgtEl>
                                        <p:attrNameLst>
                                          <p:attrName>ppt_x</p:attrName>
                                        </p:attrNameLst>
                                      </p:cBhvr>
                                      <p:tavLst>
                                        <p:tav tm="0">
                                          <p:val>
                                            <p:strVal val="#ppt_x"/>
                                          </p:val>
                                        </p:tav>
                                        <p:tav tm="100000">
                                          <p:val>
                                            <p:strVal val="#ppt_x"/>
                                          </p:val>
                                        </p:tav>
                                      </p:tavLst>
                                    </p:anim>
                                    <p:anim calcmode="lin" valueType="num">
                                      <p:cBhvr additive="base">
                                        <p:cTn id="6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additive="base">
                                        <p:cTn id="68" dur="500" fill="hold"/>
                                        <p:tgtEl>
                                          <p:spTgt spid="18"/>
                                        </p:tgtEl>
                                        <p:attrNameLst>
                                          <p:attrName>ppt_x</p:attrName>
                                        </p:attrNameLst>
                                      </p:cBhvr>
                                      <p:tavLst>
                                        <p:tav tm="0">
                                          <p:val>
                                            <p:strVal val="#ppt_x"/>
                                          </p:val>
                                        </p:tav>
                                        <p:tav tm="100000">
                                          <p:val>
                                            <p:strVal val="#ppt_x"/>
                                          </p:val>
                                        </p:tav>
                                      </p:tavLst>
                                    </p:anim>
                                    <p:anim calcmode="lin" valueType="num">
                                      <p:cBhvr additive="base">
                                        <p:cTn id="6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 calcmode="lin" valueType="num">
                                      <p:cBhvr additive="base">
                                        <p:cTn id="74" dur="500" fill="hold"/>
                                        <p:tgtEl>
                                          <p:spTgt spid="19"/>
                                        </p:tgtEl>
                                        <p:attrNameLst>
                                          <p:attrName>ppt_x</p:attrName>
                                        </p:attrNameLst>
                                      </p:cBhvr>
                                      <p:tavLst>
                                        <p:tav tm="0">
                                          <p:val>
                                            <p:strVal val="#ppt_x"/>
                                          </p:val>
                                        </p:tav>
                                        <p:tav tm="100000">
                                          <p:val>
                                            <p:strVal val="#ppt_x"/>
                                          </p:val>
                                        </p:tav>
                                      </p:tavLst>
                                    </p:anim>
                                    <p:anim calcmode="lin" valueType="num">
                                      <p:cBhvr additive="base">
                                        <p:cTn id="7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12" grpId="0" bldLvl="0" animBg="1"/>
      <p:bldP spid="7" grpId="0" bldLvl="0" animBg="1"/>
      <p:bldP spid="9" grpId="0" bldLvl="0" animBg="1"/>
      <p:bldP spid="10" grpId="0" bldLvl="0" animBg="1"/>
      <p:bldP spid="11" grpId="0" bldLvl="0" animBg="1"/>
      <p:bldP spid="14" grpId="0" bldLvl="0" animBg="1"/>
      <p:bldP spid="16" grpId="0" bldLvl="0" animBg="1"/>
      <p:bldP spid="17" grpId="0" bldLvl="0" animBg="1"/>
      <p:bldP spid="15" grpId="0" bldLvl="0" animBg="1"/>
      <p:bldP spid="18" grpId="0" bldLvl="0" animBg="1"/>
      <p:bldP spid="19" grpId="0" bldLvl="0" animBg="1"/>
      <p:bldP spid="4" grpId="0"/>
      <p:bldP spid="4" grpId="1"/>
    </p:bldLst>
  </p:timing>
</p:sld>
</file>

<file path=ppt/tags/tag1.xml><?xml version="1.0" encoding="utf-8"?>
<p:tagLst xmlns:p="http://schemas.openxmlformats.org/presentationml/2006/main">
  <p:tag name="KSO_WM_UNIT_TABLE_BEAUTIFY" val="smartTable{82574aaf-79cf-41b0-97fe-0cb0e26761a3}"/>
  <p:tag name="TABLE_ENDDRAG_ORIGIN_RECT" val="937*433"/>
  <p:tag name="TABLE_ENDDRAG_RECT" val="11*96*937*433"/>
</p:tagLst>
</file>

<file path=ppt/tags/tag10.xml><?xml version="1.0" encoding="utf-8"?>
<p:tagLst xmlns:p="http://schemas.openxmlformats.org/presentationml/2006/main">
  <p:tag name="AS_UNIQUEID" val="1690"/>
</p:tagLst>
</file>

<file path=ppt/tags/tag11.xml><?xml version="1.0" encoding="utf-8"?>
<p:tagLst xmlns:p="http://schemas.openxmlformats.org/presentationml/2006/main">
  <p:tag name="AS_UNIQUEID" val="1691"/>
</p:tagLst>
</file>

<file path=ppt/tags/tag12.xml><?xml version="1.0" encoding="utf-8"?>
<p:tagLst xmlns:p="http://schemas.openxmlformats.org/presentationml/2006/main">
  <p:tag name="AS_UNIQUEID" val="1692"/>
</p:tagLst>
</file>

<file path=ppt/tags/tag13.xml><?xml version="1.0" encoding="utf-8"?>
<p:tagLst xmlns:p="http://schemas.openxmlformats.org/presentationml/2006/main">
  <p:tag name="AS_UNIQUEID" val="1693"/>
</p:tagLst>
</file>

<file path=ppt/tags/tag14.xml><?xml version="1.0" encoding="utf-8"?>
<p:tagLst xmlns:p="http://schemas.openxmlformats.org/presentationml/2006/main">
  <p:tag name="AS_UNIQUEID" val="1694"/>
</p:tagLst>
</file>

<file path=ppt/tags/tag15.xml><?xml version="1.0" encoding="utf-8"?>
<p:tagLst xmlns:p="http://schemas.openxmlformats.org/presentationml/2006/main">
  <p:tag name="AS_UNIQUEID" val="1695"/>
</p:tagLst>
</file>

<file path=ppt/tags/tag16.xml><?xml version="1.0" encoding="utf-8"?>
<p:tagLst xmlns:p="http://schemas.openxmlformats.org/presentationml/2006/main">
  <p:tag name="AS_UNIQUEID" val="1696"/>
</p:tagLst>
</file>

<file path=ppt/tags/tag17.xml><?xml version="1.0" encoding="utf-8"?>
<p:tagLst xmlns:p="http://schemas.openxmlformats.org/presentationml/2006/main">
  <p:tag name="AS_UNIQUEID" val="1697"/>
</p:tagLst>
</file>

<file path=ppt/tags/tag18.xml><?xml version="1.0" encoding="utf-8"?>
<p:tagLst xmlns:p="http://schemas.openxmlformats.org/presentationml/2006/main">
  <p:tag name="AS_UNIQUEID" val="1698"/>
</p:tagLst>
</file>

<file path=ppt/tags/tag19.xml><?xml version="1.0" encoding="utf-8"?>
<p:tagLst xmlns:p="http://schemas.openxmlformats.org/presentationml/2006/main">
  <p:tag name="AS_UNIQUEID" val="1699"/>
</p:tagLst>
</file>

<file path=ppt/tags/tag2.xml><?xml version="1.0" encoding="utf-8"?>
<p:tagLst xmlns:p="http://schemas.openxmlformats.org/presentationml/2006/main">
  <p:tag name="KSO_WM_UNIT_TABLE_BEAUTIFY" val="smartTable{82574aaf-79cf-41b0-97fe-0cb0e26761a3}"/>
  <p:tag name="TABLE_ENDDRAG_ORIGIN_RECT" val="937*433"/>
  <p:tag name="TABLE_ENDDRAG_RECT" val="11*96*937*433"/>
</p:tagLst>
</file>

<file path=ppt/tags/tag20.xml><?xml version="1.0" encoding="utf-8"?>
<p:tagLst xmlns:p="http://schemas.openxmlformats.org/presentationml/2006/main">
  <p:tag name="AS_UNIQUEID" val="1700"/>
</p:tagLst>
</file>

<file path=ppt/tags/tag21.xml><?xml version="1.0" encoding="utf-8"?>
<p:tagLst xmlns:p="http://schemas.openxmlformats.org/presentationml/2006/main">
  <p:tag name="AS_UNIQUEID" val="1701"/>
</p:tagLst>
</file>

<file path=ppt/tags/tag22.xml><?xml version="1.0" encoding="utf-8"?>
<p:tagLst xmlns:p="http://schemas.openxmlformats.org/presentationml/2006/main">
  <p:tag name="AS_UNIQUEID" val="1702"/>
</p:tagLst>
</file>

<file path=ppt/tags/tag23.xml><?xml version="1.0" encoding="utf-8"?>
<p:tagLst xmlns:p="http://schemas.openxmlformats.org/presentationml/2006/main">
  <p:tag name="AS_UNIQUEID" val="1703"/>
</p:tagLst>
</file>

<file path=ppt/tags/tag24.xml><?xml version="1.0" encoding="utf-8"?>
<p:tagLst xmlns:p="http://schemas.openxmlformats.org/presentationml/2006/main">
  <p:tag name="AS_UNIQUEID" val="1749"/>
</p:tagLst>
</file>

<file path=ppt/tags/tag25.xml><?xml version="1.0" encoding="utf-8"?>
<p:tagLst xmlns:p="http://schemas.openxmlformats.org/presentationml/2006/main">
  <p:tag name="KSO_WM_BEAUTIFY_FLAG" val="#wm#"/>
  <p:tag name="KSO_WM_TEMPLATE_CATEGORY" val="custom"/>
  <p:tag name="KSO_WM_TEMPLATE_INDEX" val="20205176"/>
</p:tagLst>
</file>

<file path=ppt/tags/tag26.xml><?xml version="1.0" encoding="utf-8"?>
<p:tagLst xmlns:p="http://schemas.openxmlformats.org/presentationml/2006/main">
  <p:tag name="AS_UNIQUEID" val="1691"/>
</p:tagLst>
</file>

<file path=ppt/tags/tag27.xml><?xml version="1.0" encoding="utf-8"?>
<p:tagLst xmlns:p="http://schemas.openxmlformats.org/presentationml/2006/main">
  <p:tag name="AS_UNIQUEID" val="1691"/>
</p:tagLst>
</file>

<file path=ppt/tags/tag28.xml><?xml version="1.0" encoding="utf-8"?>
<p:tagLst xmlns:p="http://schemas.openxmlformats.org/presentationml/2006/main">
  <p:tag name="KSO_WM_UNIT_TABLE_BEAUTIFY" val="smartTable{129ea090-9d75-48c3-9c07-11307763a594}"/>
</p:tagLst>
</file>

<file path=ppt/tags/tag29.xml><?xml version="1.0" encoding="utf-8"?>
<p:tagLst xmlns:p="http://schemas.openxmlformats.org/presentationml/2006/main">
  <p:tag name="AS_UNIQUEID" val="1815"/>
</p:tagLst>
</file>

<file path=ppt/tags/tag3.xml><?xml version="1.0" encoding="utf-8"?>
<p:tagLst xmlns:p="http://schemas.openxmlformats.org/presentationml/2006/main">
  <p:tag name="KSO_WM_BEAUTIFY_FLAG" val="#wm#"/>
  <p:tag name="KSO_WM_TAG_VERSION" val="1.0"/>
  <p:tag name="KSO_WM_TEMPLATE_CATEGORY" val="diagram"/>
  <p:tag name="KSO_WM_TEMPLATE_INDEX" val="20200846"/>
  <p:tag name="KSO_WM_UNIT_COMPATIBLE" val="0"/>
  <p:tag name="KSO_WM_UNIT_DIAGRAM_ISNUMVISUAL" val="0"/>
  <p:tag name="KSO_WM_UNIT_DIAGRAM_ISREFERUNIT" val="0"/>
  <p:tag name="KSO_WM_UNIT_HIGHLIGHT" val="0"/>
  <p:tag name="KSO_WM_UNIT_ID" val="diagram20200846_1*f*1"/>
  <p:tag name="KSO_WM_UNIT_INDEX" val="1"/>
  <p:tag name="KSO_WM_UNIT_LAYERLEVEL" val="1"/>
  <p:tag name="KSO_WM_UNIT_NOCLEAR" val="0"/>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TYPE" val="f"/>
  <p:tag name="KSO_WM_UNIT_VALUE" val="294"/>
</p:tagLst>
</file>

<file path=ppt/tags/tag30.xml><?xml version="1.0" encoding="utf-8"?>
<p:tagLst xmlns:p="http://schemas.openxmlformats.org/presentationml/2006/main">
  <p:tag name="AS_UNIQUEID" val="1753"/>
</p:tagLst>
</file>

<file path=ppt/tags/tag31.xml><?xml version="1.0" encoding="utf-8"?>
<p:tagLst xmlns:p="http://schemas.openxmlformats.org/presentationml/2006/main">
  <p:tag name="AS_UNIQUEID" val="1754"/>
</p:tagLst>
</file>

<file path=ppt/tags/tag32.xml><?xml version="1.0" encoding="utf-8"?>
<p:tagLst xmlns:p="http://schemas.openxmlformats.org/presentationml/2006/main">
  <p:tag name="AS_UNIQUEID" val="1755"/>
</p:tagLst>
</file>

<file path=ppt/tags/tag4.xml><?xml version="1.0" encoding="utf-8"?>
<p:tagLst xmlns:p="http://schemas.openxmlformats.org/presentationml/2006/main">
  <p:tag name="KSO_WM_UNIT_TABLE_BEAUTIFY" val="smartTable{82574aaf-79cf-41b0-97fe-0cb0e26761a3}"/>
  <p:tag name="TABLE_ENDDRAG_ORIGIN_RECT" val="937*433"/>
  <p:tag name="TABLE_ENDDRAG_RECT" val="11*96*937*433"/>
</p:tagLst>
</file>

<file path=ppt/tags/tag5.xml><?xml version="1.0" encoding="utf-8"?>
<p:tagLst xmlns:p="http://schemas.openxmlformats.org/presentationml/2006/main">
  <p:tag name="KSO_WM_UNIT_TABLE_BEAUTIFY" val="smartTable{82574aaf-79cf-41b0-97fe-0cb0e26761a3}"/>
  <p:tag name="TABLE_ENDDRAG_ORIGIN_RECT" val="940*440"/>
  <p:tag name="TABLE_ENDDRAG_RECT" val="8*96*940*440"/>
</p:tagLst>
</file>

<file path=ppt/tags/tag6.xml><?xml version="1.0" encoding="utf-8"?>
<p:tagLst xmlns:p="http://schemas.openxmlformats.org/presentationml/2006/main">
  <p:tag name="KSO_WM_UNIT_TABLE_BEAUTIFY" val="smartTable{5eb96b39-ee7d-40e4-b087-dc77051a68d3}"/>
  <p:tag name="TABLE_ENDDRAG_ORIGIN_RECT" val="868*359"/>
  <p:tag name="TABLE_ENDDRAG_RECT" val="64*158*868*359"/>
</p:tagLst>
</file>

<file path=ppt/tags/tag7.xml><?xml version="1.0" encoding="utf-8"?>
<p:tagLst xmlns:p="http://schemas.openxmlformats.org/presentationml/2006/main">
  <p:tag name="AS_UNIQUEID" val="1687"/>
  <p:tag name="KSO_WM_UNIT_TABLE_BEAUTIFY" val="smartTable{9353c615-6e72-4678-9d28-a4928bee4457}"/>
  <p:tag name="TABLE_ENDDRAG_ORIGIN_RECT" val="932*385"/>
  <p:tag name="TABLE_ENDDRAG_RECT" val="13*146*932*385"/>
</p:tagLst>
</file>

<file path=ppt/tags/tag8.xml><?xml version="1.0" encoding="utf-8"?>
<p:tagLst xmlns:p="http://schemas.openxmlformats.org/presentationml/2006/main">
  <p:tag name="AS_UNIQUEID" val="1688"/>
</p:tagLst>
</file>

<file path=ppt/tags/tag9.xml><?xml version="1.0" encoding="utf-8"?>
<p:tagLst xmlns:p="http://schemas.openxmlformats.org/presentationml/2006/main">
  <p:tag name="AS_UNIQUEID" val="168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3895</Words>
  <Application>WPS 演示</Application>
  <PresentationFormat>宽屏</PresentationFormat>
  <Paragraphs>390</Paragraphs>
  <Slides>22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Arial</vt:lpstr>
      <vt:lpstr>宋体</vt:lpstr>
      <vt:lpstr>Wingdings</vt:lpstr>
      <vt:lpstr>楷体</vt:lpstr>
      <vt:lpstr>黑体</vt:lpstr>
      <vt:lpstr>微软雅黑</vt:lpstr>
      <vt:lpstr>Calibri</vt:lpstr>
      <vt:lpstr>Arial Unicode MS</vt:lpstr>
      <vt:lpstr>汉仪铁山隶书繁</vt:lpstr>
      <vt:lpstr>隶书</vt:lpstr>
      <vt:lpstr>Wingdings</vt:lpstr>
      <vt:lpstr>华文新魏</vt:lpstr>
      <vt:lpstr>Helvetica</vt:lpstr>
      <vt:lpstr>华文楷体</vt:lpstr>
      <vt:lpstr>仿宋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小宇</cp:lastModifiedBy>
  <cp:revision>16</cp:revision>
  <dcterms:created xsi:type="dcterms:W3CDTF">2021-11-16T06:56:00Z</dcterms:created>
  <dcterms:modified xsi:type="dcterms:W3CDTF">2021-11-17T11:01:09Z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90610CF7B42C46D0BEDAD432B06C7A97</vt:lpwstr>
  </property>
  <property fmtid="{D5CDD505-2E9C-101B-9397-08002B2CF9AE}" pid="3" name="KSOProductBuildVer">
    <vt:lpwstr>2052-11.1.0.11045</vt:lpwstr>
  </property>
</Properties>
</file>