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0" clrIdx="0"/>
  <p:cmAuthor id="2" name="Administrator" initials="A" lastIdx="0" clrIdx="1"/>
  <p:cmAuthor id="3" name="pc" initials="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778" autoAdjust="0"/>
    <p:restoredTop sz="94660"/>
  </p:normalViewPr>
  <p:slideViewPr>
    <p:cSldViewPr snapToGrid="0">
      <p:cViewPr varScale="1">
        <p:scale>
          <a:sx n="74" d="100"/>
          <a:sy n="74" d="100"/>
        </p:scale>
        <p:origin x="78" y="144"/>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67.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奉天讨胡檄布四方谕》是1851年1月金田起义，1852年太平军由广西永安突围，进入湖南后，东王杨秀清与西王萧朝贵联名发布《奉天诛妖救世安民谕》、《奉天讨胡檄布四方谕》和《救一切天生天养中国人民谕》三篇檄文中的其中一篇</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A</a:t>
            </a:r>
            <a: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a:t>
            </a:r>
            <a:r>
              <a:rPr lang="zh-CN" altLang="en-US" b="1">
                <a:solidFill>
                  <a:schemeClr val="accent2"/>
                </a:solidFill>
                <a:latin typeface="微软雅黑" panose="020B0503020204020204" pitchFamily="34" charset="-122"/>
                <a:ea typeface="微软雅黑" panose="020B0503020204020204" pitchFamily="34" charset="-122"/>
                <a:cs typeface="黑体" panose="02010609060101010101" charset="-122"/>
                <a:sym typeface="+mn-ea"/>
              </a:rPr>
              <a:t>革命性</a:t>
            </a:r>
            <a: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：它反映了农民要求获得土地的强烈愿望，是几千年来农民反封建斗争的思想结晶</a:t>
            </a:r>
            <a:endPar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endParaRPr>
          </a:p>
          <a:p>
            <a:r>
              <a:rPr 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B</a:t>
            </a:r>
            <a: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a:t>
            </a:r>
            <a:r>
              <a:rPr lang="zh-CN" altLang="en-US" b="1">
                <a:solidFill>
                  <a:schemeClr val="accent2"/>
                </a:solidFill>
                <a:latin typeface="微软雅黑" panose="020B0503020204020204" pitchFamily="34" charset="-122"/>
                <a:ea typeface="微软雅黑" panose="020B0503020204020204" pitchFamily="34" charset="-122"/>
                <a:cs typeface="黑体" panose="02010609060101010101" charset="-122"/>
                <a:sym typeface="+mn-ea"/>
              </a:rPr>
              <a:t>空想性</a:t>
            </a:r>
            <a: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：体现的绝对平均主义思想，严重脱离实际，未能实施</a:t>
            </a:r>
            <a:b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br>
            <a:r>
              <a:rPr 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C</a:t>
            </a:r>
            <a: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a:t>
            </a:r>
            <a:r>
              <a:rPr lang="zh-CN" altLang="en-US" b="1">
                <a:solidFill>
                  <a:schemeClr val="accent2"/>
                </a:solidFill>
                <a:latin typeface="微软雅黑" panose="020B0503020204020204" pitchFamily="34" charset="-122"/>
                <a:ea typeface="微软雅黑" panose="020B0503020204020204" pitchFamily="34" charset="-122"/>
                <a:cs typeface="黑体" panose="02010609060101010101" charset="-122"/>
                <a:sym typeface="+mn-ea"/>
              </a:rPr>
              <a:t>落后性</a:t>
            </a:r>
            <a:r>
              <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sym typeface="+mn-ea"/>
              </a:rPr>
              <a:t>：没有超越封建经济范畴</a:t>
            </a:r>
            <a:endParaRPr lang="zh-CN" altLang="en-US" b="1">
              <a:solidFill>
                <a:srgbClr val="7030A0"/>
              </a:solidFill>
              <a:latin typeface="微软雅黑" panose="020B0503020204020204" pitchFamily="34" charset="-122"/>
              <a:ea typeface="微软雅黑" panose="020B0503020204020204" pitchFamily="34" charset="-122"/>
              <a:cs typeface="黑体" panose="02010609060101010101" charset="-122"/>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smtClean="0">
                <a:solidFill>
                  <a:srgbClr val="FF0000"/>
                </a:solidFill>
                <a:sym typeface="+mn-ea"/>
              </a:rPr>
              <a:t>晚清“中兴”四大名臣</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旅顺大屠杀是中日甲午战争期间，日本占领军于1894年11月21日攻陷位于辽东半岛的旅顺，对城内进行了四天三夜的屠杀。</a:t>
            </a:r>
            <a:endParaRPr lang="zh-CN" altLang="en-US"/>
          </a:p>
          <a:p>
            <a:r>
              <a:rPr lang="zh-CN" altLang="en-US"/>
              <a:t>只有埋尸的36人（后经考察，生还者800余人）幸免于屠杀，死难者人数估计在2千到2万之间。遇难者葬于白玉山东麓的“万忠墓”。</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时局图》是中国近代时事漫画的杰作。它把19世纪末（中日甲午战争后）中国面临的被帝国主义列强瓜分豆剖的严重危机，及时地、深刻地、形象地展示在人们面前，起到了警示钟的作用。漫画中熊代表俄罗斯，犬代表英国，蛤蟆代表法国，鹰（即鶧）代表美国，太阳代表日本，香肠代表德国。生动形象地反映了封建帝国已沦为半封建半殖民地国家的历史现实。</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4.svg"/><Relationship Id="rId7" Type="http://schemas.openxmlformats.org/officeDocument/2006/relationships/image" Target="../media/image13.png"/><Relationship Id="rId6" Type="http://schemas.openxmlformats.org/officeDocument/2006/relationships/image" Target="../media/image3.svg"/><Relationship Id="rId5" Type="http://schemas.openxmlformats.org/officeDocument/2006/relationships/image" Target="../media/image12.png"/><Relationship Id="rId4" Type="http://schemas.openxmlformats.org/officeDocument/2006/relationships/image" Target="../media/image2.svg"/><Relationship Id="rId3" Type="http://schemas.openxmlformats.org/officeDocument/2006/relationships/image" Target="../media/image11.png"/><Relationship Id="rId2" Type="http://schemas.openxmlformats.org/officeDocument/2006/relationships/image" Target="../media/image1.svg"/><Relationship Id="rId12"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audio" Target="../media/audio5.wav"/><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367155" y="1092835"/>
            <a:ext cx="3573145" cy="2536825"/>
          </a:xfrm>
          <a:prstGeom prst="roundRect">
            <a:avLst/>
          </a:prstGeom>
          <a:effectLst>
            <a:outerShdw blurRad="50800" dist="38100" dir="2700000" algn="tl" rotWithShape="0">
              <a:prstClr val="black">
                <a:alpha val="40000"/>
              </a:prstClr>
            </a:outerShdw>
          </a:effectLst>
        </p:spPr>
      </p:pic>
      <p:sp>
        <p:nvSpPr>
          <p:cNvPr id="8" name="矩形 7"/>
          <p:cNvSpPr/>
          <p:nvPr/>
        </p:nvSpPr>
        <p:spPr>
          <a:xfrm>
            <a:off x="5747479" y="852861"/>
            <a:ext cx="5936330" cy="5285105"/>
          </a:xfrm>
          <a:prstGeom prst="rect">
            <a:avLst/>
          </a:prstGeom>
          <a:ln>
            <a:solidFill>
              <a:srgbClr val="C00000"/>
            </a:solidFill>
          </a:ln>
        </p:spPr>
        <p:txBody>
          <a:bodyPr wrap="square">
            <a:spAutoFit/>
          </a:bodyPr>
          <a:lstStyle/>
          <a:p>
            <a:pPr lvl="0" indent="711200" algn="just" fontAlgn="auto">
              <a:lnSpc>
                <a:spcPts val="4500"/>
              </a:lnSpc>
              <a:spcBef>
                <a:spcPct val="0"/>
              </a:spcBef>
              <a:spcAft>
                <a:spcPct val="0"/>
              </a:spcAft>
              <a:defRPr/>
            </a:pP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2018年9月21日</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辽宁大连黑岛海域</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一艘不知沉睡了多久的沉船残骸</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被证实就是在甲午海战中沉没的北洋水师“经远”号装甲巡洋舰</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后简称“经远舰”</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这是继致远舰被发现后的又一重大水下考古成果</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甲午海战的隆隆炮声仿佛又一次在耳边响起……</a:t>
            </a:r>
            <a:endPar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algn="r">
              <a:lnSpc>
                <a:spcPts val="4500"/>
              </a:lnSpc>
              <a:spcBef>
                <a:spcPct val="0"/>
              </a:spcBef>
              <a:spcAft>
                <a:spcPct val="0"/>
              </a:spcAft>
              <a:defRPr/>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王亦晨《</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经远舰</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的前世今生》</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descr="C:/Users/ASUS/AppData/Local/Temp/kaimatting/20201110093042/output_aiMatting_20201110093054.pngoutput_aiMatting_20201110093054"/>
          <p:cNvPicPr>
            <a:picLocks noChangeAspect="1"/>
          </p:cNvPicPr>
          <p:nvPr/>
        </p:nvPicPr>
        <p:blipFill>
          <a:blip r:embed="rId2"/>
          <a:stretch>
            <a:fillRect/>
          </a:stretch>
        </p:blipFill>
        <p:spPr>
          <a:xfrm rot="20940000">
            <a:off x="464820" y="2621280"/>
            <a:ext cx="1282065" cy="1797050"/>
          </a:xfrm>
          <a:prstGeom prst="rect">
            <a:avLst/>
          </a:prstGeom>
          <a:effectLst>
            <a:outerShdw blurRad="50800" dist="38100" dir="2700000" algn="tl" rotWithShape="0">
              <a:prstClr val="black">
                <a:alpha val="40000"/>
              </a:prstClr>
            </a:outerShdw>
          </a:effectLst>
        </p:spPr>
      </p:pic>
      <p:pic>
        <p:nvPicPr>
          <p:cNvPr id="6" name="图片 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42570" y="3747770"/>
            <a:ext cx="4904740" cy="251523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25905" y="1765300"/>
            <a:ext cx="6132195" cy="4864100"/>
            <a:chOff x="2616232" y="1990829"/>
            <a:chExt cx="5029262" cy="4134065"/>
          </a:xfrm>
          <a:solidFill>
            <a:schemeClr val="bg1">
              <a:lumMod val="65000"/>
            </a:schemeClr>
          </a:solidFill>
        </p:grpSpPr>
        <p:sp>
          <p:nvSpPr>
            <p:cNvPr id="42" name="江西"/>
            <p:cNvSpPr/>
            <p:nvPr/>
          </p:nvSpPr>
          <p:spPr bwMode="auto">
            <a:xfrm>
              <a:off x="6102425" y="4743697"/>
              <a:ext cx="485781" cy="647734"/>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0"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 name="Freeform 75"/>
            <p:cNvSpPr>
              <a:spLocks noEditPoints="1"/>
            </p:cNvSpPr>
            <p:nvPr/>
          </p:nvSpPr>
          <p:spPr bwMode="auto">
            <a:xfrm>
              <a:off x="6159576" y="5620043"/>
              <a:ext cx="57151" cy="47628"/>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上海"/>
            <p:cNvSpPr>
              <a:spLocks noEditPoints="1"/>
            </p:cNvSpPr>
            <p:nvPr/>
          </p:nvSpPr>
          <p:spPr bwMode="auto">
            <a:xfrm>
              <a:off x="6797759" y="4496035"/>
              <a:ext cx="95251" cy="133357"/>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3">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 name="黑龙江"/>
            <p:cNvSpPr/>
            <p:nvPr/>
          </p:nvSpPr>
          <p:spPr bwMode="auto">
            <a:xfrm>
              <a:off x="6550105" y="1990829"/>
              <a:ext cx="1095389" cy="1057330"/>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6" name="湖北"/>
            <p:cNvSpPr/>
            <p:nvPr/>
          </p:nvSpPr>
          <p:spPr bwMode="auto">
            <a:xfrm>
              <a:off x="5578543" y="4400780"/>
              <a:ext cx="762009" cy="476275"/>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 name="山东"/>
            <p:cNvSpPr/>
            <p:nvPr/>
          </p:nvSpPr>
          <p:spPr bwMode="auto">
            <a:xfrm>
              <a:off x="6188151" y="3791148"/>
              <a:ext cx="685808" cy="438173"/>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0">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 name="安徽"/>
            <p:cNvSpPr/>
            <p:nvPr/>
          </p:nvSpPr>
          <p:spPr bwMode="auto">
            <a:xfrm>
              <a:off x="6207201" y="4210270"/>
              <a:ext cx="466731" cy="600106"/>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山西"/>
            <p:cNvSpPr/>
            <p:nvPr/>
          </p:nvSpPr>
          <p:spPr bwMode="auto">
            <a:xfrm>
              <a:off x="5769046" y="3514908"/>
              <a:ext cx="371479" cy="723938"/>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0" name="吉林"/>
            <p:cNvSpPr/>
            <p:nvPr/>
          </p:nvSpPr>
          <p:spPr bwMode="auto">
            <a:xfrm>
              <a:off x="6673932" y="2800496"/>
              <a:ext cx="809635" cy="600106"/>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湖南"/>
            <p:cNvSpPr/>
            <p:nvPr/>
          </p:nvSpPr>
          <p:spPr bwMode="auto">
            <a:xfrm>
              <a:off x="5626169" y="4762749"/>
              <a:ext cx="552457" cy="628683"/>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 name="江苏"/>
            <p:cNvSpPr/>
            <p:nvPr/>
          </p:nvSpPr>
          <p:spPr bwMode="auto">
            <a:xfrm>
              <a:off x="6331028" y="4143591"/>
              <a:ext cx="552457" cy="485801"/>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 name="福建"/>
            <p:cNvSpPr/>
            <p:nvPr/>
          </p:nvSpPr>
          <p:spPr bwMode="auto">
            <a:xfrm>
              <a:off x="6350078" y="4934208"/>
              <a:ext cx="447680" cy="542954"/>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河南"/>
            <p:cNvSpPr/>
            <p:nvPr/>
          </p:nvSpPr>
          <p:spPr bwMode="auto">
            <a:xfrm>
              <a:off x="5778571" y="4029286"/>
              <a:ext cx="581032" cy="571530"/>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辽宁"/>
            <p:cNvSpPr>
              <a:spLocks noEditPoints="1"/>
            </p:cNvSpPr>
            <p:nvPr/>
          </p:nvSpPr>
          <p:spPr bwMode="auto">
            <a:xfrm>
              <a:off x="6492955" y="3124363"/>
              <a:ext cx="590558" cy="581055"/>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6" name="浙江"/>
            <p:cNvSpPr/>
            <p:nvPr/>
          </p:nvSpPr>
          <p:spPr bwMode="auto">
            <a:xfrm>
              <a:off x="6540581" y="4591290"/>
              <a:ext cx="390530" cy="457224"/>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7" y="1709"/>
                  </a:lnTo>
                  <a:lnTo>
                    <a:pt x="986" y="1710"/>
                  </a:lnTo>
                  <a:lnTo>
                    <a:pt x="984" y="1718"/>
                  </a:lnTo>
                  <a:lnTo>
                    <a:pt x="984" y="1731"/>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7" name="广东"/>
            <p:cNvSpPr>
              <a:spLocks noEditPoints="1"/>
            </p:cNvSpPr>
            <p:nvPr/>
          </p:nvSpPr>
          <p:spPr bwMode="auto">
            <a:xfrm>
              <a:off x="5702370" y="5286651"/>
              <a:ext cx="790585" cy="609632"/>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8" name="天津"/>
            <p:cNvSpPr/>
            <p:nvPr/>
          </p:nvSpPr>
          <p:spPr bwMode="auto">
            <a:xfrm>
              <a:off x="6331028" y="3562536"/>
              <a:ext cx="114301" cy="190510"/>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北京"/>
            <p:cNvSpPr/>
            <p:nvPr/>
          </p:nvSpPr>
          <p:spPr bwMode="auto">
            <a:xfrm>
              <a:off x="6207201" y="3467281"/>
              <a:ext cx="171452" cy="190510"/>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河北"/>
            <p:cNvSpPr>
              <a:spLocks noEditPoints="1"/>
            </p:cNvSpPr>
            <p:nvPr/>
          </p:nvSpPr>
          <p:spPr bwMode="auto">
            <a:xfrm>
              <a:off x="6054799" y="3286297"/>
              <a:ext cx="542932" cy="762040"/>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内蒙古"/>
            <p:cNvSpPr/>
            <p:nvPr/>
          </p:nvSpPr>
          <p:spPr bwMode="auto">
            <a:xfrm>
              <a:off x="4673658" y="2038457"/>
              <a:ext cx="2247928" cy="1857472"/>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6">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8"/>
                  </a:lnTo>
                  <a:lnTo>
                    <a:pt x="2879" y="6697"/>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6" y="6888"/>
                  </a:lnTo>
                  <a:lnTo>
                    <a:pt x="2615" y="6888"/>
                  </a:lnTo>
                  <a:lnTo>
                    <a:pt x="2615" y="6890"/>
                  </a:lnTo>
                  <a:lnTo>
                    <a:pt x="2614"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陕西"/>
            <p:cNvSpPr/>
            <p:nvPr/>
          </p:nvSpPr>
          <p:spPr bwMode="auto">
            <a:xfrm>
              <a:off x="5321365" y="3657791"/>
              <a:ext cx="533406" cy="923973"/>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重庆"/>
            <p:cNvSpPr/>
            <p:nvPr/>
          </p:nvSpPr>
          <p:spPr bwMode="auto">
            <a:xfrm>
              <a:off x="5292790" y="4524612"/>
              <a:ext cx="466731" cy="457224"/>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2">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4" name="广西"/>
            <p:cNvSpPr/>
            <p:nvPr/>
          </p:nvSpPr>
          <p:spPr bwMode="auto">
            <a:xfrm>
              <a:off x="5168963" y="5191396"/>
              <a:ext cx="790585" cy="571530"/>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7" y="502"/>
                  </a:lnTo>
                  <a:lnTo>
                    <a:pt x="987"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云南"/>
            <p:cNvSpPr/>
            <p:nvPr/>
          </p:nvSpPr>
          <p:spPr bwMode="auto">
            <a:xfrm>
              <a:off x="4435529" y="4800851"/>
              <a:ext cx="904887" cy="952550"/>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1">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青海"/>
            <p:cNvSpPr/>
            <p:nvPr/>
          </p:nvSpPr>
          <p:spPr bwMode="auto">
            <a:xfrm>
              <a:off x="3854497" y="3581587"/>
              <a:ext cx="1257316" cy="914448"/>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西藏"/>
            <p:cNvSpPr/>
            <p:nvPr/>
          </p:nvSpPr>
          <p:spPr bwMode="auto">
            <a:xfrm>
              <a:off x="2778159" y="3743521"/>
              <a:ext cx="1895498" cy="1247841"/>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新疆"/>
            <p:cNvSpPr/>
            <p:nvPr/>
          </p:nvSpPr>
          <p:spPr bwMode="auto">
            <a:xfrm>
              <a:off x="2616232" y="2352798"/>
              <a:ext cx="2000275" cy="1552656"/>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宁夏"/>
            <p:cNvSpPr/>
            <p:nvPr/>
          </p:nvSpPr>
          <p:spPr bwMode="auto">
            <a:xfrm>
              <a:off x="5226115" y="3676842"/>
              <a:ext cx="314329" cy="485801"/>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甘肃"/>
            <p:cNvSpPr/>
            <p:nvPr/>
          </p:nvSpPr>
          <p:spPr bwMode="auto">
            <a:xfrm>
              <a:off x="4206928" y="3210093"/>
              <a:ext cx="1419243" cy="1257366"/>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四川"/>
            <p:cNvSpPr/>
            <p:nvPr/>
          </p:nvSpPr>
          <p:spPr bwMode="auto">
            <a:xfrm>
              <a:off x="4549832" y="4210270"/>
              <a:ext cx="1057288" cy="981126"/>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贵州"/>
            <p:cNvSpPr/>
            <p:nvPr/>
          </p:nvSpPr>
          <p:spPr bwMode="auto">
            <a:xfrm>
              <a:off x="5092764" y="4867529"/>
              <a:ext cx="600083" cy="514377"/>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3" name="Freeform 105"/>
            <p:cNvSpPr/>
            <p:nvPr/>
          </p:nvSpPr>
          <p:spPr bwMode="auto">
            <a:xfrm>
              <a:off x="6159577" y="5639095"/>
              <a:ext cx="19050" cy="19051"/>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4" name="台湾"/>
            <p:cNvSpPr/>
            <p:nvPr/>
          </p:nvSpPr>
          <p:spPr bwMode="auto">
            <a:xfrm>
              <a:off x="6807285" y="5248550"/>
              <a:ext cx="171452" cy="390545"/>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5" name="海南"/>
            <p:cNvSpPr/>
            <p:nvPr/>
          </p:nvSpPr>
          <p:spPr bwMode="auto">
            <a:xfrm>
              <a:off x="5588069" y="5905808"/>
              <a:ext cx="266703" cy="219086"/>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5">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6" name="Freeform 108"/>
            <p:cNvSpPr/>
            <p:nvPr/>
          </p:nvSpPr>
          <p:spPr bwMode="auto">
            <a:xfrm>
              <a:off x="6807304" y="4496041"/>
              <a:ext cx="76201" cy="38102"/>
            </a:xfrm>
            <a:custGeom>
              <a:avLst/>
              <a:gdLst>
                <a:gd name="T0" fmla="*/ 147 w 268"/>
                <a:gd name="T1" fmla="*/ 108 h 134"/>
                <a:gd name="T2" fmla="*/ 129 w 268"/>
                <a:gd name="T3" fmla="*/ 101 h 134"/>
                <a:gd name="T4" fmla="*/ 104 w 268"/>
                <a:gd name="T5" fmla="*/ 93 h 134"/>
                <a:gd name="T6" fmla="*/ 79 w 268"/>
                <a:gd name="T7" fmla="*/ 85 h 134"/>
                <a:gd name="T8" fmla="*/ 61 w 268"/>
                <a:gd name="T9" fmla="*/ 76 h 134"/>
                <a:gd name="T10" fmla="*/ 50 w 268"/>
                <a:gd name="T11" fmla="*/ 68 h 134"/>
                <a:gd name="T12" fmla="*/ 41 w 268"/>
                <a:gd name="T13" fmla="*/ 60 h 134"/>
                <a:gd name="T14" fmla="*/ 34 w 268"/>
                <a:gd name="T15" fmla="*/ 52 h 134"/>
                <a:gd name="T16" fmla="*/ 25 w 268"/>
                <a:gd name="T17" fmla="*/ 48 h 134"/>
                <a:gd name="T18" fmla="*/ 17 w 268"/>
                <a:gd name="T19" fmla="*/ 44 h 134"/>
                <a:gd name="T20" fmla="*/ 10 w 268"/>
                <a:gd name="T21" fmla="*/ 42 h 134"/>
                <a:gd name="T22" fmla="*/ 4 w 268"/>
                <a:gd name="T23" fmla="*/ 38 h 134"/>
                <a:gd name="T24" fmla="*/ 2 w 268"/>
                <a:gd name="T25" fmla="*/ 33 h 134"/>
                <a:gd name="T26" fmla="*/ 0 w 268"/>
                <a:gd name="T27" fmla="*/ 31 h 134"/>
                <a:gd name="T28" fmla="*/ 0 w 268"/>
                <a:gd name="T29" fmla="*/ 28 h 134"/>
                <a:gd name="T30" fmla="*/ 2 w 268"/>
                <a:gd name="T31" fmla="*/ 25 h 134"/>
                <a:gd name="T32" fmla="*/ 3 w 268"/>
                <a:gd name="T33" fmla="*/ 22 h 134"/>
                <a:gd name="T34" fmla="*/ 9 w 268"/>
                <a:gd name="T35" fmla="*/ 16 h 134"/>
                <a:gd name="T36" fmla="*/ 16 w 268"/>
                <a:gd name="T37" fmla="*/ 10 h 134"/>
                <a:gd name="T38" fmla="*/ 22 w 268"/>
                <a:gd name="T39" fmla="*/ 7 h 134"/>
                <a:gd name="T40" fmla="*/ 29 w 268"/>
                <a:gd name="T41" fmla="*/ 5 h 134"/>
                <a:gd name="T42" fmla="*/ 37 w 268"/>
                <a:gd name="T43" fmla="*/ 3 h 134"/>
                <a:gd name="T44" fmla="*/ 46 w 268"/>
                <a:gd name="T45" fmla="*/ 1 h 134"/>
                <a:gd name="T46" fmla="*/ 54 w 268"/>
                <a:gd name="T47" fmla="*/ 0 h 134"/>
                <a:gd name="T48" fmla="*/ 62 w 268"/>
                <a:gd name="T49" fmla="*/ 0 h 134"/>
                <a:gd name="T50" fmla="*/ 69 w 268"/>
                <a:gd name="T51" fmla="*/ 1 h 134"/>
                <a:gd name="T52" fmla="*/ 74 w 268"/>
                <a:gd name="T53" fmla="*/ 5 h 134"/>
                <a:gd name="T54" fmla="*/ 83 w 268"/>
                <a:gd name="T55" fmla="*/ 13 h 134"/>
                <a:gd name="T56" fmla="*/ 91 w 268"/>
                <a:gd name="T57" fmla="*/ 20 h 134"/>
                <a:gd name="T58" fmla="*/ 100 w 268"/>
                <a:gd name="T59" fmla="*/ 26 h 134"/>
                <a:gd name="T60" fmla="*/ 111 w 268"/>
                <a:gd name="T61" fmla="*/ 31 h 134"/>
                <a:gd name="T62" fmla="*/ 123 w 268"/>
                <a:gd name="T63" fmla="*/ 35 h 134"/>
                <a:gd name="T64" fmla="*/ 135 w 268"/>
                <a:gd name="T65" fmla="*/ 39 h 134"/>
                <a:gd name="T66" fmla="*/ 140 w 268"/>
                <a:gd name="T67" fmla="*/ 42 h 134"/>
                <a:gd name="T68" fmla="*/ 144 w 268"/>
                <a:gd name="T69" fmla="*/ 44 h 134"/>
                <a:gd name="T70" fmla="*/ 148 w 268"/>
                <a:gd name="T71" fmla="*/ 48 h 134"/>
                <a:gd name="T72" fmla="*/ 151 w 268"/>
                <a:gd name="T73" fmla="*/ 52 h 134"/>
                <a:gd name="T74" fmla="*/ 156 w 268"/>
                <a:gd name="T75" fmla="*/ 57 h 134"/>
                <a:gd name="T76" fmla="*/ 161 w 268"/>
                <a:gd name="T77" fmla="*/ 61 h 134"/>
                <a:gd name="T78" fmla="*/ 168 w 268"/>
                <a:gd name="T79" fmla="*/ 66 h 134"/>
                <a:gd name="T80" fmla="*/ 176 w 268"/>
                <a:gd name="T81" fmla="*/ 69 h 134"/>
                <a:gd name="T82" fmla="*/ 192 w 268"/>
                <a:gd name="T83" fmla="*/ 75 h 134"/>
                <a:gd name="T84" fmla="*/ 209 w 268"/>
                <a:gd name="T85" fmla="*/ 80 h 134"/>
                <a:gd name="T86" fmla="*/ 224 w 268"/>
                <a:gd name="T87" fmla="*/ 83 h 134"/>
                <a:gd name="T88" fmla="*/ 242 w 268"/>
                <a:gd name="T89" fmla="*/ 87 h 134"/>
                <a:gd name="T90" fmla="*/ 250 w 268"/>
                <a:gd name="T91" fmla="*/ 88 h 134"/>
                <a:gd name="T92" fmla="*/ 257 w 268"/>
                <a:gd name="T93" fmla="*/ 91 h 134"/>
                <a:gd name="T94" fmla="*/ 262 w 268"/>
                <a:gd name="T95" fmla="*/ 94 h 134"/>
                <a:gd name="T96" fmla="*/ 267 w 268"/>
                <a:gd name="T97" fmla="*/ 99 h 134"/>
                <a:gd name="T98" fmla="*/ 268 w 268"/>
                <a:gd name="T99" fmla="*/ 104 h 134"/>
                <a:gd name="T100" fmla="*/ 268 w 268"/>
                <a:gd name="T101" fmla="*/ 110 h 134"/>
                <a:gd name="T102" fmla="*/ 267 w 268"/>
                <a:gd name="T103" fmla="*/ 114 h 134"/>
                <a:gd name="T104" fmla="*/ 263 w 268"/>
                <a:gd name="T105" fmla="*/ 119 h 134"/>
                <a:gd name="T106" fmla="*/ 255 w 268"/>
                <a:gd name="T107" fmla="*/ 127 h 134"/>
                <a:gd name="T108" fmla="*/ 245 w 268"/>
                <a:gd name="T109" fmla="*/ 133 h 134"/>
                <a:gd name="T110" fmla="*/ 239 w 268"/>
                <a:gd name="T111" fmla="*/ 134 h 134"/>
                <a:gd name="T112" fmla="*/ 229 w 268"/>
                <a:gd name="T113" fmla="*/ 133 h 134"/>
                <a:gd name="T114" fmla="*/ 216 w 268"/>
                <a:gd name="T115" fmla="*/ 131 h 134"/>
                <a:gd name="T116" fmla="*/ 200 w 268"/>
                <a:gd name="T117" fmla="*/ 126 h 134"/>
                <a:gd name="T118" fmla="*/ 169 w 268"/>
                <a:gd name="T119" fmla="*/ 117 h 134"/>
                <a:gd name="T120" fmla="*/ 147 w 268"/>
                <a:gd name="T121" fmla="*/ 10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134">
                  <a:moveTo>
                    <a:pt x="147" y="108"/>
                  </a:moveTo>
                  <a:lnTo>
                    <a:pt x="129" y="101"/>
                  </a:lnTo>
                  <a:lnTo>
                    <a:pt x="104" y="93"/>
                  </a:lnTo>
                  <a:lnTo>
                    <a:pt x="79" y="85"/>
                  </a:lnTo>
                  <a:lnTo>
                    <a:pt x="61" y="76"/>
                  </a:lnTo>
                  <a:lnTo>
                    <a:pt x="50" y="68"/>
                  </a:lnTo>
                  <a:lnTo>
                    <a:pt x="41" y="60"/>
                  </a:lnTo>
                  <a:lnTo>
                    <a:pt x="34" y="52"/>
                  </a:lnTo>
                  <a:lnTo>
                    <a:pt x="25" y="48"/>
                  </a:lnTo>
                  <a:lnTo>
                    <a:pt x="17" y="44"/>
                  </a:lnTo>
                  <a:lnTo>
                    <a:pt x="10" y="42"/>
                  </a:lnTo>
                  <a:lnTo>
                    <a:pt x="4" y="38"/>
                  </a:lnTo>
                  <a:lnTo>
                    <a:pt x="2" y="33"/>
                  </a:lnTo>
                  <a:lnTo>
                    <a:pt x="0" y="31"/>
                  </a:lnTo>
                  <a:lnTo>
                    <a:pt x="0" y="28"/>
                  </a:lnTo>
                  <a:lnTo>
                    <a:pt x="2" y="25"/>
                  </a:lnTo>
                  <a:lnTo>
                    <a:pt x="3" y="22"/>
                  </a:lnTo>
                  <a:lnTo>
                    <a:pt x="9" y="16"/>
                  </a:lnTo>
                  <a:lnTo>
                    <a:pt x="16" y="10"/>
                  </a:lnTo>
                  <a:lnTo>
                    <a:pt x="22" y="7"/>
                  </a:lnTo>
                  <a:lnTo>
                    <a:pt x="29" y="5"/>
                  </a:lnTo>
                  <a:lnTo>
                    <a:pt x="37" y="3"/>
                  </a:lnTo>
                  <a:lnTo>
                    <a:pt x="46" y="1"/>
                  </a:lnTo>
                  <a:lnTo>
                    <a:pt x="54" y="0"/>
                  </a:lnTo>
                  <a:lnTo>
                    <a:pt x="62" y="0"/>
                  </a:lnTo>
                  <a:lnTo>
                    <a:pt x="69" y="1"/>
                  </a:lnTo>
                  <a:lnTo>
                    <a:pt x="74" y="5"/>
                  </a:lnTo>
                  <a:lnTo>
                    <a:pt x="83" y="13"/>
                  </a:lnTo>
                  <a:lnTo>
                    <a:pt x="91" y="20"/>
                  </a:lnTo>
                  <a:lnTo>
                    <a:pt x="100" y="26"/>
                  </a:lnTo>
                  <a:lnTo>
                    <a:pt x="111" y="31"/>
                  </a:lnTo>
                  <a:lnTo>
                    <a:pt x="123" y="35"/>
                  </a:lnTo>
                  <a:lnTo>
                    <a:pt x="135" y="39"/>
                  </a:lnTo>
                  <a:lnTo>
                    <a:pt x="140" y="42"/>
                  </a:lnTo>
                  <a:lnTo>
                    <a:pt x="144" y="44"/>
                  </a:lnTo>
                  <a:lnTo>
                    <a:pt x="148" y="48"/>
                  </a:lnTo>
                  <a:lnTo>
                    <a:pt x="151" y="52"/>
                  </a:lnTo>
                  <a:lnTo>
                    <a:pt x="156" y="57"/>
                  </a:lnTo>
                  <a:lnTo>
                    <a:pt x="161" y="61"/>
                  </a:lnTo>
                  <a:lnTo>
                    <a:pt x="168" y="66"/>
                  </a:lnTo>
                  <a:lnTo>
                    <a:pt x="176" y="69"/>
                  </a:lnTo>
                  <a:lnTo>
                    <a:pt x="192" y="75"/>
                  </a:lnTo>
                  <a:lnTo>
                    <a:pt x="209" y="80"/>
                  </a:lnTo>
                  <a:lnTo>
                    <a:pt x="224" y="83"/>
                  </a:lnTo>
                  <a:lnTo>
                    <a:pt x="242" y="87"/>
                  </a:lnTo>
                  <a:lnTo>
                    <a:pt x="250" y="88"/>
                  </a:lnTo>
                  <a:lnTo>
                    <a:pt x="257" y="91"/>
                  </a:lnTo>
                  <a:lnTo>
                    <a:pt x="262" y="94"/>
                  </a:lnTo>
                  <a:lnTo>
                    <a:pt x="267" y="99"/>
                  </a:lnTo>
                  <a:lnTo>
                    <a:pt x="268" y="104"/>
                  </a:lnTo>
                  <a:lnTo>
                    <a:pt x="268" y="110"/>
                  </a:lnTo>
                  <a:lnTo>
                    <a:pt x="267" y="114"/>
                  </a:lnTo>
                  <a:lnTo>
                    <a:pt x="263" y="119"/>
                  </a:lnTo>
                  <a:lnTo>
                    <a:pt x="255" y="127"/>
                  </a:lnTo>
                  <a:lnTo>
                    <a:pt x="245" y="133"/>
                  </a:lnTo>
                  <a:lnTo>
                    <a:pt x="239" y="134"/>
                  </a:lnTo>
                  <a:lnTo>
                    <a:pt x="229" y="133"/>
                  </a:lnTo>
                  <a:lnTo>
                    <a:pt x="216" y="131"/>
                  </a:lnTo>
                  <a:lnTo>
                    <a:pt x="200" y="126"/>
                  </a:lnTo>
                  <a:lnTo>
                    <a:pt x="169" y="117"/>
                  </a:lnTo>
                  <a:lnTo>
                    <a:pt x="147" y="108"/>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7" name="Freeform 109"/>
            <p:cNvSpPr/>
            <p:nvPr/>
          </p:nvSpPr>
          <p:spPr bwMode="auto">
            <a:xfrm>
              <a:off x="6854995" y="4543538"/>
              <a:ext cx="19051" cy="9525"/>
            </a:xfrm>
            <a:custGeom>
              <a:avLst/>
              <a:gdLst>
                <a:gd name="T0" fmla="*/ 27 w 68"/>
                <a:gd name="T1" fmla="*/ 22 h 35"/>
                <a:gd name="T2" fmla="*/ 15 w 68"/>
                <a:gd name="T3" fmla="*/ 16 h 35"/>
                <a:gd name="T4" fmla="*/ 2 w 68"/>
                <a:gd name="T5" fmla="*/ 9 h 35"/>
                <a:gd name="T6" fmla="*/ 1 w 68"/>
                <a:gd name="T7" fmla="*/ 8 h 35"/>
                <a:gd name="T8" fmla="*/ 0 w 68"/>
                <a:gd name="T9" fmla="*/ 6 h 35"/>
                <a:gd name="T10" fmla="*/ 0 w 68"/>
                <a:gd name="T11" fmla="*/ 3 h 35"/>
                <a:gd name="T12" fmla="*/ 1 w 68"/>
                <a:gd name="T13" fmla="*/ 2 h 35"/>
                <a:gd name="T14" fmla="*/ 6 w 68"/>
                <a:gd name="T15" fmla="*/ 0 h 35"/>
                <a:gd name="T16" fmla="*/ 13 w 68"/>
                <a:gd name="T17" fmla="*/ 0 h 35"/>
                <a:gd name="T18" fmla="*/ 23 w 68"/>
                <a:gd name="T19" fmla="*/ 2 h 35"/>
                <a:gd name="T20" fmla="*/ 34 w 68"/>
                <a:gd name="T21" fmla="*/ 7 h 35"/>
                <a:gd name="T22" fmla="*/ 45 w 68"/>
                <a:gd name="T23" fmla="*/ 10 h 35"/>
                <a:gd name="T24" fmla="*/ 53 w 68"/>
                <a:gd name="T25" fmla="*/ 14 h 35"/>
                <a:gd name="T26" fmla="*/ 59 w 68"/>
                <a:gd name="T27" fmla="*/ 18 h 35"/>
                <a:gd name="T28" fmla="*/ 64 w 68"/>
                <a:gd name="T29" fmla="*/ 23 h 35"/>
                <a:gd name="T30" fmla="*/ 65 w 68"/>
                <a:gd name="T31" fmla="*/ 26 h 35"/>
                <a:gd name="T32" fmla="*/ 66 w 68"/>
                <a:gd name="T33" fmla="*/ 28 h 35"/>
                <a:gd name="T34" fmla="*/ 68 w 68"/>
                <a:gd name="T35" fmla="*/ 32 h 35"/>
                <a:gd name="T36" fmla="*/ 66 w 68"/>
                <a:gd name="T37" fmla="*/ 34 h 35"/>
                <a:gd name="T38" fmla="*/ 65 w 68"/>
                <a:gd name="T39" fmla="*/ 35 h 35"/>
                <a:gd name="T40" fmla="*/ 61 w 68"/>
                <a:gd name="T41" fmla="*/ 35 h 35"/>
                <a:gd name="T42" fmla="*/ 56 w 68"/>
                <a:gd name="T43" fmla="*/ 34 h 35"/>
                <a:gd name="T44" fmla="*/ 50 w 68"/>
                <a:gd name="T45" fmla="*/ 33 h 35"/>
                <a:gd name="T46" fmla="*/ 37 w 68"/>
                <a:gd name="T47" fmla="*/ 28 h 35"/>
                <a:gd name="T48" fmla="*/ 27 w 68"/>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35">
                  <a:moveTo>
                    <a:pt x="27" y="22"/>
                  </a:moveTo>
                  <a:lnTo>
                    <a:pt x="15" y="16"/>
                  </a:lnTo>
                  <a:lnTo>
                    <a:pt x="2" y="9"/>
                  </a:lnTo>
                  <a:lnTo>
                    <a:pt x="1" y="8"/>
                  </a:lnTo>
                  <a:lnTo>
                    <a:pt x="0" y="6"/>
                  </a:lnTo>
                  <a:lnTo>
                    <a:pt x="0" y="3"/>
                  </a:lnTo>
                  <a:lnTo>
                    <a:pt x="1" y="2"/>
                  </a:lnTo>
                  <a:lnTo>
                    <a:pt x="6" y="0"/>
                  </a:lnTo>
                  <a:lnTo>
                    <a:pt x="13" y="0"/>
                  </a:lnTo>
                  <a:lnTo>
                    <a:pt x="23" y="2"/>
                  </a:lnTo>
                  <a:lnTo>
                    <a:pt x="34" y="7"/>
                  </a:lnTo>
                  <a:lnTo>
                    <a:pt x="45" y="10"/>
                  </a:lnTo>
                  <a:lnTo>
                    <a:pt x="53" y="14"/>
                  </a:lnTo>
                  <a:lnTo>
                    <a:pt x="59" y="18"/>
                  </a:lnTo>
                  <a:lnTo>
                    <a:pt x="64" y="23"/>
                  </a:lnTo>
                  <a:lnTo>
                    <a:pt x="65" y="26"/>
                  </a:lnTo>
                  <a:lnTo>
                    <a:pt x="66" y="28"/>
                  </a:lnTo>
                  <a:lnTo>
                    <a:pt x="68" y="32"/>
                  </a:lnTo>
                  <a:lnTo>
                    <a:pt x="66" y="34"/>
                  </a:lnTo>
                  <a:lnTo>
                    <a:pt x="65" y="35"/>
                  </a:lnTo>
                  <a:lnTo>
                    <a:pt x="61" y="35"/>
                  </a:lnTo>
                  <a:lnTo>
                    <a:pt x="56" y="34"/>
                  </a:lnTo>
                  <a:lnTo>
                    <a:pt x="50" y="33"/>
                  </a:lnTo>
                  <a:lnTo>
                    <a:pt x="37" y="28"/>
                  </a:lnTo>
                  <a:lnTo>
                    <a:pt x="27" y="22"/>
                  </a:lnTo>
                  <a:close/>
                </a:path>
              </a:pathLst>
            </a:custGeom>
            <a:grp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8" name="Freeform 110"/>
            <p:cNvSpPr/>
            <p:nvPr/>
          </p:nvSpPr>
          <p:spPr bwMode="auto">
            <a:xfrm>
              <a:off x="6873875" y="4543425"/>
              <a:ext cx="9525" cy="9525"/>
            </a:xfrm>
            <a:custGeom>
              <a:avLst/>
              <a:gdLst>
                <a:gd name="T0" fmla="*/ 19 w 25"/>
                <a:gd name="T1" fmla="*/ 24 h 24"/>
                <a:gd name="T2" fmla="*/ 16 w 25"/>
                <a:gd name="T3" fmla="*/ 23 h 24"/>
                <a:gd name="T4" fmla="*/ 12 w 25"/>
                <a:gd name="T5" fmla="*/ 21 h 24"/>
                <a:gd name="T6" fmla="*/ 9 w 25"/>
                <a:gd name="T7" fmla="*/ 18 h 24"/>
                <a:gd name="T8" fmla="*/ 5 w 25"/>
                <a:gd name="T9" fmla="*/ 13 h 24"/>
                <a:gd name="T10" fmla="*/ 3 w 25"/>
                <a:gd name="T11" fmla="*/ 10 h 24"/>
                <a:gd name="T12" fmla="*/ 0 w 25"/>
                <a:gd name="T13" fmla="*/ 5 h 24"/>
                <a:gd name="T14" fmla="*/ 0 w 25"/>
                <a:gd name="T15" fmla="*/ 3 h 24"/>
                <a:gd name="T16" fmla="*/ 0 w 25"/>
                <a:gd name="T17" fmla="*/ 2 h 24"/>
                <a:gd name="T18" fmla="*/ 2 w 25"/>
                <a:gd name="T19" fmla="*/ 0 h 24"/>
                <a:gd name="T20" fmla="*/ 3 w 25"/>
                <a:gd name="T21" fmla="*/ 0 h 24"/>
                <a:gd name="T22" fmla="*/ 8 w 25"/>
                <a:gd name="T23" fmla="*/ 0 h 24"/>
                <a:gd name="T24" fmla="*/ 13 w 25"/>
                <a:gd name="T25" fmla="*/ 3 h 24"/>
                <a:gd name="T26" fmla="*/ 17 w 25"/>
                <a:gd name="T27" fmla="*/ 4 h 24"/>
                <a:gd name="T28" fmla="*/ 19 w 25"/>
                <a:gd name="T29" fmla="*/ 6 h 24"/>
                <a:gd name="T30" fmla="*/ 22 w 25"/>
                <a:gd name="T31" fmla="*/ 9 h 24"/>
                <a:gd name="T32" fmla="*/ 24 w 25"/>
                <a:gd name="T33" fmla="*/ 11 h 24"/>
                <a:gd name="T34" fmla="*/ 25 w 25"/>
                <a:gd name="T35" fmla="*/ 17 h 24"/>
                <a:gd name="T36" fmla="*/ 24 w 25"/>
                <a:gd name="T37" fmla="*/ 21 h 24"/>
                <a:gd name="T38" fmla="*/ 22 w 25"/>
                <a:gd name="T39" fmla="*/ 23 h 24"/>
                <a:gd name="T40" fmla="*/ 19 w 25"/>
                <a:gd name="T4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4">
                  <a:moveTo>
                    <a:pt x="19" y="24"/>
                  </a:moveTo>
                  <a:lnTo>
                    <a:pt x="16" y="23"/>
                  </a:lnTo>
                  <a:lnTo>
                    <a:pt x="12" y="21"/>
                  </a:lnTo>
                  <a:lnTo>
                    <a:pt x="9" y="18"/>
                  </a:lnTo>
                  <a:lnTo>
                    <a:pt x="5" y="13"/>
                  </a:lnTo>
                  <a:lnTo>
                    <a:pt x="3" y="10"/>
                  </a:lnTo>
                  <a:lnTo>
                    <a:pt x="0" y="5"/>
                  </a:lnTo>
                  <a:lnTo>
                    <a:pt x="0" y="3"/>
                  </a:lnTo>
                  <a:lnTo>
                    <a:pt x="0" y="2"/>
                  </a:lnTo>
                  <a:lnTo>
                    <a:pt x="2" y="0"/>
                  </a:lnTo>
                  <a:lnTo>
                    <a:pt x="3" y="0"/>
                  </a:lnTo>
                  <a:lnTo>
                    <a:pt x="8" y="0"/>
                  </a:lnTo>
                  <a:lnTo>
                    <a:pt x="13" y="3"/>
                  </a:lnTo>
                  <a:lnTo>
                    <a:pt x="17" y="4"/>
                  </a:lnTo>
                  <a:lnTo>
                    <a:pt x="19" y="6"/>
                  </a:lnTo>
                  <a:lnTo>
                    <a:pt x="22" y="9"/>
                  </a:lnTo>
                  <a:lnTo>
                    <a:pt x="24" y="11"/>
                  </a:lnTo>
                  <a:lnTo>
                    <a:pt x="25" y="17"/>
                  </a:lnTo>
                  <a:lnTo>
                    <a:pt x="24" y="21"/>
                  </a:lnTo>
                  <a:lnTo>
                    <a:pt x="22" y="23"/>
                  </a:lnTo>
                  <a:lnTo>
                    <a:pt x="19" y="24"/>
                  </a:lnTo>
                  <a:close/>
                </a:path>
              </a:pathLst>
            </a:custGeom>
            <a:solidFill>
              <a:schemeClr val="tx1"/>
            </a:solidFill>
            <a:ln w="28575">
              <a:solidFill>
                <a:schemeClr val="bg1">
                  <a:lumMod val="6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80" name="矩形 79"/>
          <p:cNvSpPr/>
          <p:nvPr/>
        </p:nvSpPr>
        <p:spPr>
          <a:xfrm>
            <a:off x="6593840" y="4384675"/>
            <a:ext cx="2678430" cy="570865"/>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002060"/>
                </a:solidFill>
                <a:latin typeface="方正清刻本悦宋简体" panose="02000000000000000000" charset="-122"/>
                <a:ea typeface="方正清刻本悦宋简体" panose="02000000000000000000" charset="-122"/>
                <a:cs typeface="方正清刻本悦宋简体" panose="02000000000000000000" charset="-122"/>
                <a:sym typeface="+mn-ea"/>
              </a:rPr>
              <a:t>上海轮船招商局</a:t>
            </a:r>
            <a:endParaRPr lang="zh-CN" sz="2400" b="1">
              <a:solidFill>
                <a:srgbClr val="00206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
        <p:nvSpPr>
          <p:cNvPr id="81" name="矩形 80"/>
          <p:cNvSpPr/>
          <p:nvPr/>
        </p:nvSpPr>
        <p:spPr>
          <a:xfrm>
            <a:off x="6504305" y="4029710"/>
            <a:ext cx="2678430" cy="570865"/>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002060"/>
                </a:solidFill>
                <a:latin typeface="方正清刻本悦宋简体" panose="02000000000000000000" charset="-122"/>
                <a:ea typeface="方正清刻本悦宋简体" panose="02000000000000000000" charset="-122"/>
                <a:cs typeface="方正清刻本悦宋简体" panose="02000000000000000000" charset="-122"/>
                <a:sym typeface="+mn-ea"/>
              </a:rPr>
              <a:t>上海机器织布局</a:t>
            </a:r>
            <a:endParaRPr lang="zh-CN" sz="2400" b="1">
              <a:solidFill>
                <a:srgbClr val="00206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
        <p:nvSpPr>
          <p:cNvPr id="82" name="矩形 81"/>
          <p:cNvSpPr/>
          <p:nvPr/>
        </p:nvSpPr>
        <p:spPr>
          <a:xfrm>
            <a:off x="6252845" y="3228340"/>
            <a:ext cx="1680845" cy="570865"/>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002060"/>
                </a:solidFill>
                <a:latin typeface="方正清刻本悦宋简体" panose="02000000000000000000" charset="-122"/>
                <a:ea typeface="方正清刻本悦宋简体" panose="02000000000000000000" charset="-122"/>
                <a:cs typeface="方正清刻本悦宋简体" panose="02000000000000000000" charset="-122"/>
                <a:sym typeface="+mn-ea"/>
              </a:rPr>
              <a:t>开平煤矿</a:t>
            </a:r>
            <a:endParaRPr lang="zh-CN" sz="2400" b="1">
              <a:solidFill>
                <a:srgbClr val="00206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pic>
        <p:nvPicPr>
          <p:cNvPr id="97" name="图片 96" descr="resourc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258560" y="5145405"/>
            <a:ext cx="299720" cy="354330"/>
          </a:xfrm>
          <a:prstGeom prst="rect">
            <a:avLst/>
          </a:prstGeom>
        </p:spPr>
      </p:pic>
      <p:pic>
        <p:nvPicPr>
          <p:cNvPr id="98" name="图片 97" descr="resourc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9975" y="3360420"/>
            <a:ext cx="299720" cy="354330"/>
          </a:xfrm>
          <a:prstGeom prst="rect">
            <a:avLst/>
          </a:prstGeom>
        </p:spPr>
      </p:pic>
      <p:pic>
        <p:nvPicPr>
          <p:cNvPr id="103" name="图片 102" descr="resource"/>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4705" y="3423920"/>
            <a:ext cx="299720" cy="354330"/>
          </a:xfrm>
          <a:prstGeom prst="rect">
            <a:avLst/>
          </a:prstGeom>
        </p:spPr>
      </p:pic>
      <p:sp>
        <p:nvSpPr>
          <p:cNvPr id="104" name="矩形 103"/>
          <p:cNvSpPr/>
          <p:nvPr/>
        </p:nvSpPr>
        <p:spPr>
          <a:xfrm>
            <a:off x="4215765" y="3155950"/>
            <a:ext cx="1810385" cy="570865"/>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chemeClr val="accent6">
                    <a:lumMod val="50000"/>
                  </a:schemeClr>
                </a:solidFill>
                <a:latin typeface="方正清刻本悦宋简体" panose="02000000000000000000" charset="-122"/>
                <a:ea typeface="方正清刻本悦宋简体" panose="02000000000000000000" charset="-122"/>
                <a:cs typeface="方正清刻本悦宋简体" panose="02000000000000000000" charset="-122"/>
                <a:sym typeface="+mn-ea"/>
              </a:rPr>
              <a:t>京师同文馆</a:t>
            </a:r>
            <a:endParaRPr lang="zh-CN" sz="2400" b="1">
              <a:solidFill>
                <a:schemeClr val="accent6">
                  <a:lumMod val="50000"/>
                </a:schemeClr>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
        <p:nvSpPr>
          <p:cNvPr id="106" name="矩形 105"/>
          <p:cNvSpPr/>
          <p:nvPr/>
        </p:nvSpPr>
        <p:spPr>
          <a:xfrm>
            <a:off x="9521825" y="3486785"/>
            <a:ext cx="2385695" cy="1005788"/>
          </a:xfrm>
          <a:prstGeom prst="rect">
            <a:avLst/>
          </a:prstGeom>
          <a:solidFill>
            <a:schemeClr val="tx1"/>
          </a:solidFill>
        </p:spPr>
        <p:txBody>
          <a:bodyPr wrap="square">
            <a:spAutoFit/>
          </a:bodyPr>
          <a:lstStyle/>
          <a:p>
            <a:pPr lvl="0" indent="0" algn="ctr" fontAlgn="auto">
              <a:lnSpc>
                <a:spcPct val="130000"/>
              </a:lnSpc>
              <a:spcBef>
                <a:spcPct val="0"/>
              </a:spcBef>
              <a:spcAft>
                <a:spcPct val="0"/>
              </a:spcAft>
              <a:defRPr/>
            </a:pPr>
            <a:r>
              <a:rPr lang="zh-CN" altLang="en-US"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开办</a:t>
            </a:r>
            <a:r>
              <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民用</a:t>
            </a:r>
            <a:r>
              <a:rPr lang="zh-CN" altLang="en-US"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企</a:t>
            </a:r>
            <a:r>
              <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业</a:t>
            </a:r>
            <a:endPar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endParaRPr>
          </a:p>
          <a:p>
            <a:pPr lvl="0" indent="0" algn="ctr" fontAlgn="auto">
              <a:lnSpc>
                <a:spcPct val="130000"/>
              </a:lnSpc>
              <a:spcBef>
                <a:spcPct val="0"/>
              </a:spcBef>
              <a:spcAft>
                <a:spcPct val="0"/>
              </a:spcAft>
              <a:defRPr/>
            </a:pPr>
            <a:r>
              <a:rPr lang="zh-CN" sz="2400" b="1">
                <a:solidFill>
                  <a:srgbClr val="FFFF00"/>
                </a:solidFill>
                <a:latin typeface="微软雅黑" panose="020B0503020204020204" pitchFamily="34" charset="-122"/>
                <a:ea typeface="微软雅黑" panose="020B0503020204020204" pitchFamily="34" charset="-122"/>
                <a:cs typeface="方正清刻本悦宋简体" panose="02000000000000000000" charset="-122"/>
                <a:sym typeface="+mn-ea"/>
              </a:rPr>
              <a:t>（求富）</a:t>
            </a:r>
            <a:endParaRPr lang="zh-CN" sz="2400" b="1">
              <a:solidFill>
                <a:srgbClr val="FFFF00"/>
              </a:solidFill>
              <a:latin typeface="微软雅黑" panose="020B0503020204020204" pitchFamily="34" charset="-122"/>
              <a:ea typeface="微软雅黑" panose="020B0503020204020204" pitchFamily="34" charset="-122"/>
              <a:cs typeface="方正清刻本悦宋简体" panose="02000000000000000000" charset="-122"/>
              <a:sym typeface="+mn-ea"/>
            </a:endParaRPr>
          </a:p>
        </p:txBody>
      </p:sp>
      <p:cxnSp>
        <p:nvCxnSpPr>
          <p:cNvPr id="107" name="直接连接符 106"/>
          <p:cNvCxnSpPr>
            <a:stCxn id="82" idx="3"/>
            <a:endCxn id="106" idx="1"/>
          </p:cNvCxnSpPr>
          <p:nvPr/>
        </p:nvCxnSpPr>
        <p:spPr>
          <a:xfrm>
            <a:off x="7933690" y="3513773"/>
            <a:ext cx="1588135" cy="475615"/>
          </a:xfrm>
          <a:prstGeom prst="line">
            <a:avLst/>
          </a:prstGeom>
          <a:ln w="28575" cmpd="sng">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6" idx="1"/>
          </p:cNvCxnSpPr>
          <p:nvPr/>
        </p:nvCxnSpPr>
        <p:spPr>
          <a:xfrm flipV="1">
            <a:off x="8925560" y="3989705"/>
            <a:ext cx="596265" cy="302260"/>
          </a:xfrm>
          <a:prstGeom prst="line">
            <a:avLst/>
          </a:prstGeom>
          <a:ln w="28575" cmpd="sng">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endCxn id="106" idx="1"/>
          </p:cNvCxnSpPr>
          <p:nvPr/>
        </p:nvCxnSpPr>
        <p:spPr>
          <a:xfrm flipV="1">
            <a:off x="9003665" y="3989705"/>
            <a:ext cx="518160" cy="655320"/>
          </a:xfrm>
          <a:prstGeom prst="line">
            <a:avLst/>
          </a:prstGeom>
          <a:ln w="28575" cmpd="sng">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3440430" y="1453367"/>
            <a:ext cx="2196834" cy="1210945"/>
          </a:xfrm>
          <a:prstGeom prst="rect">
            <a:avLst/>
          </a:prstGeom>
          <a:solidFill>
            <a:schemeClr val="tx1"/>
          </a:solidFill>
          <a:ln>
            <a:solidFill>
              <a:srgbClr val="002060"/>
            </a:solidFill>
          </a:ln>
        </p:spPr>
        <p:txBody>
          <a:bodyPr wrap="square">
            <a:spAutoFit/>
          </a:bodyPr>
          <a:lstStyle/>
          <a:p>
            <a:pPr lvl="0" indent="0" algn="l" fontAlgn="auto">
              <a:lnSpc>
                <a:spcPct val="130000"/>
              </a:lnSpc>
              <a:spcBef>
                <a:spcPct val="0"/>
              </a:spcBef>
              <a:spcAft>
                <a:spcPct val="0"/>
              </a:spcAft>
              <a:defRPr/>
            </a:pPr>
            <a:r>
              <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创办新式学</a:t>
            </a:r>
            <a:r>
              <a:rPr lang="zh-CN" altLang="en-US"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校</a:t>
            </a:r>
            <a:r>
              <a:rPr lang="zh-CN" altLang="zh-CN" sz="2800" b="1">
                <a:solidFill>
                  <a:schemeClr val="bg1"/>
                </a:solidFill>
                <a:latin typeface="黑体" panose="02010609060101010101" charset="-122"/>
                <a:ea typeface="黑体" panose="02010609060101010101" charset="-122"/>
                <a:sym typeface="+mn-ea"/>
              </a:rPr>
              <a:t>，选派留学生</a:t>
            </a:r>
            <a:endParaRPr lang="zh-CN" altLang="zh-CN" sz="2800" b="1">
              <a:solidFill>
                <a:schemeClr val="bg1"/>
              </a:solidFill>
              <a:latin typeface="黑体" panose="02010609060101010101" charset="-122"/>
              <a:ea typeface="黑体" panose="02010609060101010101" charset="-122"/>
              <a:cs typeface="方正清刻本悦宋简体" panose="02000000000000000000" charset="-122"/>
              <a:sym typeface="+mn-ea"/>
            </a:endParaRPr>
          </a:p>
        </p:txBody>
      </p:sp>
      <p:grpSp>
        <p:nvGrpSpPr>
          <p:cNvPr id="122" name="组合 121"/>
          <p:cNvGrpSpPr/>
          <p:nvPr/>
        </p:nvGrpSpPr>
        <p:grpSpPr>
          <a:xfrm>
            <a:off x="6336665" y="2745740"/>
            <a:ext cx="4206240" cy="1439545"/>
            <a:chOff x="9979" y="3932"/>
            <a:chExt cx="6624" cy="2267"/>
          </a:xfrm>
        </p:grpSpPr>
        <p:pic>
          <p:nvPicPr>
            <p:cNvPr id="101" name="图片 100" descr="resource"/>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 y="5336"/>
              <a:ext cx="472" cy="558"/>
            </a:xfrm>
            <a:prstGeom prst="rect">
              <a:avLst/>
            </a:prstGeom>
          </p:spPr>
        </p:pic>
        <p:sp>
          <p:nvSpPr>
            <p:cNvPr id="102" name="矩形 101"/>
            <p:cNvSpPr/>
            <p:nvPr/>
          </p:nvSpPr>
          <p:spPr>
            <a:xfrm>
              <a:off x="10118" y="5300"/>
              <a:ext cx="2556" cy="899"/>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FFC000"/>
                  </a:solidFill>
                  <a:latin typeface="方正清刻本悦宋简体" panose="02000000000000000000" charset="-122"/>
                  <a:ea typeface="方正清刻本悦宋简体" panose="02000000000000000000" charset="-122"/>
                  <a:cs typeface="方正清刻本悦宋简体" panose="02000000000000000000" charset="-122"/>
                  <a:sym typeface="+mn-ea"/>
                </a:rPr>
                <a:t>北洋舰队</a:t>
              </a:r>
              <a:endParaRPr lang="zh-CN" sz="2400" b="1">
                <a:solidFill>
                  <a:srgbClr val="FFC00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
          <p:nvSpPr>
            <p:cNvPr id="113" name="矩形 112"/>
            <p:cNvSpPr/>
            <p:nvPr/>
          </p:nvSpPr>
          <p:spPr>
            <a:xfrm>
              <a:off x="12839" y="3932"/>
              <a:ext cx="3764" cy="828"/>
            </a:xfrm>
            <a:prstGeom prst="rect">
              <a:avLst/>
            </a:prstGeom>
            <a:solidFill>
              <a:schemeClr val="tx1"/>
            </a:solidFill>
          </p:spPr>
          <p:txBody>
            <a:bodyPr wrap="square">
              <a:spAutoFit/>
            </a:bodyPr>
            <a:lstStyle/>
            <a:p>
              <a:pPr lvl="0" indent="0" algn="ctr" fontAlgn="auto">
                <a:lnSpc>
                  <a:spcPct val="130000"/>
                </a:lnSpc>
                <a:spcBef>
                  <a:spcPct val="0"/>
                </a:spcBef>
                <a:spcAft>
                  <a:spcPct val="0"/>
                </a:spcAft>
                <a:defRPr/>
              </a:pPr>
              <a:r>
                <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建</a:t>
              </a:r>
              <a:r>
                <a:rPr lang="zh-CN" altLang="en-US"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成</a:t>
              </a:r>
              <a:r>
                <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新式海军</a:t>
              </a:r>
              <a:endPar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endParaRPr>
            </a:p>
          </p:txBody>
        </p:sp>
        <p:cxnSp>
          <p:nvCxnSpPr>
            <p:cNvPr id="115" name="直接连接符 114"/>
            <p:cNvCxnSpPr>
              <a:stCxn id="102" idx="3"/>
              <a:endCxn id="113" idx="2"/>
            </p:cNvCxnSpPr>
            <p:nvPr/>
          </p:nvCxnSpPr>
          <p:spPr>
            <a:xfrm flipV="1">
              <a:off x="12674" y="4760"/>
              <a:ext cx="2047" cy="990"/>
            </a:xfrm>
            <a:prstGeom prst="line">
              <a:avLst/>
            </a:prstGeom>
            <a:ln w="28575" cmpd="sng">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16" name="直接连接符 115"/>
          <p:cNvCxnSpPr>
            <a:endCxn id="114" idx="2"/>
          </p:cNvCxnSpPr>
          <p:nvPr/>
        </p:nvCxnSpPr>
        <p:spPr>
          <a:xfrm flipH="1" flipV="1">
            <a:off x="4538980" y="2664460"/>
            <a:ext cx="556895" cy="589280"/>
          </a:xfrm>
          <a:prstGeom prst="line">
            <a:avLst/>
          </a:prstGeom>
          <a:ln w="28575" cmpd="sng">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1" name="组合 120"/>
          <p:cNvGrpSpPr/>
          <p:nvPr/>
        </p:nvGrpSpPr>
        <p:grpSpPr>
          <a:xfrm>
            <a:off x="621665" y="2664460"/>
            <a:ext cx="10750550" cy="4064000"/>
            <a:chOff x="903" y="3786"/>
            <a:chExt cx="16930" cy="6400"/>
          </a:xfrm>
        </p:grpSpPr>
        <p:grpSp>
          <p:nvGrpSpPr>
            <p:cNvPr id="120" name="组合 119"/>
            <p:cNvGrpSpPr/>
            <p:nvPr/>
          </p:nvGrpSpPr>
          <p:grpSpPr>
            <a:xfrm>
              <a:off x="1553" y="5166"/>
              <a:ext cx="13034" cy="3468"/>
              <a:chOff x="1553" y="5166"/>
              <a:chExt cx="13034" cy="3468"/>
            </a:xfrm>
          </p:grpSpPr>
          <p:sp>
            <p:nvSpPr>
              <p:cNvPr id="37" name="矩形 36"/>
              <p:cNvSpPr/>
              <p:nvPr/>
            </p:nvSpPr>
            <p:spPr>
              <a:xfrm>
                <a:off x="10369" y="7014"/>
                <a:ext cx="4218" cy="899"/>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mn-ea"/>
                  </a:rPr>
                  <a:t>江南机器制造总局</a:t>
                </a:r>
                <a:endParaRPr lang="zh-CN"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
            <p:nvSpPr>
              <p:cNvPr id="38" name="矩形 37"/>
              <p:cNvSpPr/>
              <p:nvPr/>
            </p:nvSpPr>
            <p:spPr>
              <a:xfrm>
                <a:off x="10372" y="7735"/>
                <a:ext cx="2774" cy="899"/>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mn-ea"/>
                  </a:rPr>
                  <a:t>福州船政局</a:t>
                </a:r>
                <a:endParaRPr lang="zh-CN"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sp>
            <p:nvSpPr>
              <p:cNvPr id="39" name="矩形 38"/>
              <p:cNvSpPr/>
              <p:nvPr/>
            </p:nvSpPr>
            <p:spPr>
              <a:xfrm>
                <a:off x="6549" y="5238"/>
                <a:ext cx="2866" cy="899"/>
              </a:xfrm>
              <a:prstGeom prst="rect">
                <a:avLst/>
              </a:prstGeom>
            </p:spPr>
            <p:txBody>
              <a:bodyPr wrap="square">
                <a:spAutoFit/>
              </a:bodyPr>
              <a:lstStyle/>
              <a:p>
                <a:pPr lvl="0" indent="0" algn="ctr" fontAlgn="auto">
                  <a:lnSpc>
                    <a:spcPct val="130000"/>
                  </a:lnSpc>
                  <a:spcBef>
                    <a:spcPct val="0"/>
                  </a:spcBef>
                  <a:spcAft>
                    <a:spcPct val="0"/>
                  </a:spcAft>
                  <a:defRPr/>
                </a:pPr>
                <a:r>
                  <a:rPr lang="zh-CN"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mn-ea"/>
                  </a:rPr>
                  <a:t>天津机器局</a:t>
                </a:r>
                <a:endParaRPr lang="zh-CN"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sym typeface="+mn-ea"/>
                </a:endParaRPr>
              </a:p>
            </p:txBody>
          </p:sp>
          <p:pic>
            <p:nvPicPr>
              <p:cNvPr id="95" name="图片 94" descr="resourc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328" y="5166"/>
                <a:ext cx="472" cy="558"/>
              </a:xfrm>
              <a:prstGeom prst="rect">
                <a:avLst/>
              </a:prstGeom>
            </p:spPr>
          </p:pic>
          <p:pic>
            <p:nvPicPr>
              <p:cNvPr id="96" name="图片 95" descr="resourc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243" y="6753"/>
                <a:ext cx="472" cy="558"/>
              </a:xfrm>
              <a:prstGeom prst="rect">
                <a:avLst/>
              </a:prstGeom>
            </p:spPr>
          </p:pic>
          <p:sp>
            <p:nvSpPr>
              <p:cNvPr id="105" name="矩形 104"/>
              <p:cNvSpPr/>
              <p:nvPr/>
            </p:nvSpPr>
            <p:spPr>
              <a:xfrm>
                <a:off x="1553" y="6500"/>
                <a:ext cx="3789" cy="1654"/>
              </a:xfrm>
              <a:prstGeom prst="rect">
                <a:avLst/>
              </a:prstGeom>
              <a:solidFill>
                <a:schemeClr val="tx1"/>
              </a:solidFill>
            </p:spPr>
            <p:txBody>
              <a:bodyPr wrap="square">
                <a:spAutoFit/>
              </a:bodyPr>
              <a:lstStyle/>
              <a:p>
                <a:pPr lvl="0" indent="0" algn="ctr" fontAlgn="auto">
                  <a:lnSpc>
                    <a:spcPct val="130000"/>
                  </a:lnSpc>
                  <a:spcBef>
                    <a:spcPct val="0"/>
                  </a:spcBef>
                  <a:spcAft>
                    <a:spcPct val="0"/>
                  </a:spcAft>
                  <a:defRPr/>
                </a:pPr>
                <a:r>
                  <a:rPr lang="zh-CN" altLang="en-US"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创办</a:t>
                </a:r>
                <a:r>
                  <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rPr>
                  <a:t>军事工业</a:t>
                </a:r>
                <a:endParaRPr lang="zh-CN" sz="2400" b="1">
                  <a:solidFill>
                    <a:schemeClr val="bg1"/>
                  </a:solidFill>
                  <a:latin typeface="微软雅黑" panose="020B0503020204020204" pitchFamily="34" charset="-122"/>
                  <a:ea typeface="微软雅黑" panose="020B0503020204020204" pitchFamily="34" charset="-122"/>
                  <a:cs typeface="方正清刻本悦宋简体" panose="02000000000000000000" charset="-122"/>
                  <a:sym typeface="+mn-ea"/>
                </a:endParaRPr>
              </a:p>
              <a:p>
                <a:pPr lvl="0" indent="0" algn="ctr" fontAlgn="auto">
                  <a:lnSpc>
                    <a:spcPct val="130000"/>
                  </a:lnSpc>
                  <a:spcBef>
                    <a:spcPct val="0"/>
                  </a:spcBef>
                  <a:spcAft>
                    <a:spcPct val="0"/>
                  </a:spcAft>
                  <a:defRPr/>
                </a:pPr>
                <a:r>
                  <a:rPr lang="zh-CN" sz="2400" b="1">
                    <a:solidFill>
                      <a:srgbClr val="FFFF00"/>
                    </a:solidFill>
                    <a:latin typeface="微软雅黑" panose="020B0503020204020204" pitchFamily="34" charset="-122"/>
                    <a:ea typeface="微软雅黑" panose="020B0503020204020204" pitchFamily="34" charset="-122"/>
                    <a:cs typeface="方正清刻本悦宋简体" panose="02000000000000000000" charset="-122"/>
                    <a:sym typeface="+mn-ea"/>
                  </a:rPr>
                  <a:t>（自强）</a:t>
                </a:r>
                <a:endParaRPr lang="zh-CN" sz="2400" b="1">
                  <a:solidFill>
                    <a:srgbClr val="FFFF00"/>
                  </a:solidFill>
                  <a:latin typeface="微软雅黑" panose="020B0503020204020204" pitchFamily="34" charset="-122"/>
                  <a:ea typeface="微软雅黑" panose="020B0503020204020204" pitchFamily="34" charset="-122"/>
                  <a:cs typeface="方正清刻本悦宋简体" panose="02000000000000000000" charset="-122"/>
                  <a:sym typeface="+mn-ea"/>
                </a:endParaRPr>
              </a:p>
            </p:txBody>
          </p:sp>
          <p:cxnSp>
            <p:nvCxnSpPr>
              <p:cNvPr id="110" name="直接连接符 109"/>
              <p:cNvCxnSpPr>
                <a:stCxn id="105" idx="3"/>
              </p:cNvCxnSpPr>
              <p:nvPr/>
            </p:nvCxnSpPr>
            <p:spPr>
              <a:xfrm flipV="1">
                <a:off x="5342" y="5777"/>
                <a:ext cx="1470" cy="1550"/>
              </a:xfrm>
              <a:prstGeom prst="line">
                <a:avLst/>
              </a:prstGeom>
              <a:ln w="28575"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5345" y="7322"/>
                <a:ext cx="5027" cy="149"/>
              </a:xfrm>
              <a:prstGeom prst="line">
                <a:avLst/>
              </a:prstGeom>
              <a:ln w="28575"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5" idx="3"/>
              </p:cNvCxnSpPr>
              <p:nvPr/>
            </p:nvCxnSpPr>
            <p:spPr>
              <a:xfrm>
                <a:off x="5342" y="7327"/>
                <a:ext cx="5014" cy="1076"/>
              </a:xfrm>
              <a:prstGeom prst="line">
                <a:avLst/>
              </a:prstGeom>
              <a:ln w="28575"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pic>
          <p:nvPicPr>
            <p:cNvPr id="117" name="图片 116"/>
            <p:cNvPicPr>
              <a:picLocks noChangeAspect="1"/>
            </p:cNvPicPr>
            <p:nvPr/>
          </p:nvPicPr>
          <p:blipFill>
            <a:blip r:embed="rId9"/>
            <a:stretch>
              <a:fillRect/>
            </a:stretch>
          </p:blipFill>
          <p:spPr>
            <a:xfrm>
              <a:off x="903" y="3786"/>
              <a:ext cx="4561" cy="2591"/>
            </a:xfrm>
            <a:prstGeom prst="roundRect">
              <a:avLst/>
            </a:prstGeom>
            <a:effectLst>
              <a:outerShdw blurRad="50800" dist="38100" dir="2700000" algn="tl" rotWithShape="0">
                <a:prstClr val="black">
                  <a:alpha val="40000"/>
                </a:prstClr>
              </a:outerShdw>
            </a:effectLst>
          </p:spPr>
        </p:pic>
        <p:pic>
          <p:nvPicPr>
            <p:cNvPr id="118" name="图片 117"/>
            <p:cNvPicPr>
              <a:picLocks noChangeAspect="1"/>
            </p:cNvPicPr>
            <p:nvPr/>
          </p:nvPicPr>
          <p:blipFill>
            <a:blip r:embed="rId10"/>
            <a:stretch>
              <a:fillRect/>
            </a:stretch>
          </p:blipFill>
          <p:spPr>
            <a:xfrm>
              <a:off x="13146" y="7811"/>
              <a:ext cx="4687" cy="2375"/>
            </a:xfrm>
            <a:prstGeom prst="roundRect">
              <a:avLst/>
            </a:prstGeom>
            <a:effectLst>
              <a:outerShdw blurRad="50800" dist="38100" dir="2700000" algn="tl" rotWithShape="0">
                <a:prstClr val="black">
                  <a:alpha val="40000"/>
                </a:prstClr>
              </a:outerShdw>
            </a:effectLst>
          </p:spPr>
        </p:pic>
      </p:grpSp>
      <p:pic>
        <p:nvPicPr>
          <p:cNvPr id="119" name="图片 118"/>
          <p:cNvPicPr>
            <a:picLocks noChangeAspect="1"/>
          </p:cNvPicPr>
          <p:nvPr/>
        </p:nvPicPr>
        <p:blipFill>
          <a:blip r:embed="rId11"/>
          <a:stretch>
            <a:fillRect/>
          </a:stretch>
        </p:blipFill>
        <p:spPr>
          <a:xfrm>
            <a:off x="7941310" y="1221740"/>
            <a:ext cx="2813050" cy="1524000"/>
          </a:xfrm>
          <a:prstGeom prst="roundRect">
            <a:avLst/>
          </a:prstGeom>
          <a:effectLst>
            <a:outerShdw blurRad="50800" dist="38100" dir="2700000" algn="tl" rotWithShape="0">
              <a:prstClr val="black">
                <a:alpha val="40000"/>
              </a:prstClr>
            </a:outerShdw>
          </a:effectLst>
        </p:spPr>
      </p:pic>
      <p:sp>
        <p:nvSpPr>
          <p:cNvPr id="83" name="文本框 82"/>
          <p:cNvSpPr txBox="1"/>
          <p:nvPr/>
        </p:nvSpPr>
        <p:spPr>
          <a:xfrm>
            <a:off x="488297" y="1176320"/>
            <a:ext cx="1790735" cy="524510"/>
          </a:xfrm>
          <a:prstGeom prst="rect">
            <a:avLst/>
          </a:prstGeom>
          <a:noFill/>
          <a:extLst>
            <a:ext uri="{909E8E84-426E-40DD-AFC4-6F175D3DCCD1}">
              <a14:hiddenFill xmlns:a14="http://schemas.microsoft.com/office/drawing/2010/main">
                <a:solidFill>
                  <a:schemeClr val="tx1"/>
                </a:solidFill>
              </a14:hiddenFill>
            </a:ext>
          </a:extLst>
        </p:spPr>
        <p:txBody>
          <a:bodyPr wrap="square" lIns="95095" tIns="47548" rIns="95095" bIns="47548" rtlCol="0">
            <a:spAutoFit/>
          </a:bodyPr>
          <a:lstStyle/>
          <a:p>
            <a:pPr algn="l" rtl="0"/>
            <a:r>
              <a:rPr lang="en-US" altLang="zh-CN" sz="2800" b="1" smtClean="0">
                <a:solidFill>
                  <a:schemeClr val="tx1"/>
                </a:solidFill>
                <a:latin typeface="黑体" panose="02010609060101010101" charset="-122"/>
                <a:ea typeface="黑体" panose="02010609060101010101" charset="-122"/>
                <a:cs typeface="黑体" panose="02010609060101010101" charset="-122"/>
              </a:rPr>
              <a:t>4</a:t>
            </a:r>
            <a:r>
              <a:rPr lang="zh-CN" altLang="en-US" sz="2800" b="1" smtClean="0">
                <a:solidFill>
                  <a:schemeClr val="tx1"/>
                </a:solidFill>
                <a:latin typeface="黑体" panose="02010609060101010101" charset="-122"/>
                <a:ea typeface="黑体" panose="02010609060101010101" charset="-122"/>
                <a:cs typeface="黑体" panose="02010609060101010101" charset="-122"/>
              </a:rPr>
              <a:t>、</a:t>
            </a:r>
            <a:r>
              <a:rPr lang="zh-CN" altLang="en-US" sz="2800" b="1">
                <a:solidFill>
                  <a:schemeClr val="tx1"/>
                </a:solidFill>
                <a:latin typeface="黑体" panose="02010609060101010101" charset="-122"/>
                <a:ea typeface="黑体" panose="02010609060101010101" charset="-122"/>
                <a:cs typeface="黑体" panose="02010609060101010101" charset="-122"/>
              </a:rPr>
              <a:t>内容</a:t>
            </a:r>
            <a:endParaRPr lang="zh-CN" altLang="en-US" sz="2800" b="1">
              <a:solidFill>
                <a:schemeClr val="tx1"/>
              </a:solidFill>
              <a:latin typeface="黑体" panose="02010609060101010101" charset="-122"/>
              <a:ea typeface="黑体" panose="02010609060101010101" charset="-122"/>
              <a:cs typeface="黑体" panose="02010609060101010101" charset="-122"/>
            </a:endParaRPr>
          </a:p>
        </p:txBody>
      </p:sp>
      <p:sp>
        <p:nvSpPr>
          <p:cNvPr id="5122" name="文本框 9217"/>
          <p:cNvSpPr/>
          <p:nvPr/>
        </p:nvSpPr>
        <p:spPr>
          <a:xfrm>
            <a:off x="236220" y="7048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123" name="矩形 17410"/>
          <p:cNvSpPr/>
          <p:nvPr/>
        </p:nvSpPr>
        <p:spPr>
          <a:xfrm>
            <a:off x="0" y="65405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（二）地主阶级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洋务运动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19</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世纪</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60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—90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blinds(horizontal)">
                                      <p:cBhvr>
                                        <p:cTn id="12" dur="500"/>
                                        <p:tgtEl>
                                          <p:spTgt spid="121"/>
                                        </p:tgtEl>
                                      </p:cBhvr>
                                    </p:animEffect>
                                  </p:childTnLst>
                                </p:cTn>
                              </p:par>
                              <p:par>
                                <p:cTn id="13" presetID="3" presetClass="entr" presetSubtype="10" fill="hold"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blinds(horizontal)">
                                      <p:cBhvr>
                                        <p:cTn id="15" dur="500"/>
                                        <p:tgtEl>
                                          <p:spTgt spid="9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blinds(horizontal)">
                                      <p:cBhvr>
                                        <p:cTn id="20" dur="500"/>
                                        <p:tgtEl>
                                          <p:spTgt spid="106"/>
                                        </p:tgtEl>
                                      </p:cBhvr>
                                    </p:animEffect>
                                  </p:childTnLst>
                                </p:cTn>
                              </p:par>
                              <p:par>
                                <p:cTn id="21" presetID="3" presetClass="entr" presetSubtype="1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blinds(horizontal)">
                                      <p:cBhvr>
                                        <p:cTn id="23" dur="500"/>
                                        <p:tgtEl>
                                          <p:spTgt spid="107"/>
                                        </p:tgtEl>
                                      </p:cBhvr>
                                    </p:animEffect>
                                  </p:childTnLst>
                                </p:cTn>
                              </p:par>
                              <p:par>
                                <p:cTn id="24" presetID="3" presetClass="entr" presetSubtype="10" fill="hold" nodeType="with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blinds(horizontal)">
                                      <p:cBhvr>
                                        <p:cTn id="26" dur="500"/>
                                        <p:tgtEl>
                                          <p:spTgt spid="108"/>
                                        </p:tgtEl>
                                      </p:cBhvr>
                                    </p:animEffect>
                                  </p:childTnLst>
                                </p:cTn>
                              </p:par>
                              <p:par>
                                <p:cTn id="27" presetID="3" presetClass="entr" presetSubtype="10"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blinds(horizontal)">
                                      <p:cBhvr>
                                        <p:cTn id="29" dur="500"/>
                                        <p:tgtEl>
                                          <p:spTgt spid="10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linds(horizontal)">
                                      <p:cBhvr>
                                        <p:cTn id="32" dur="500"/>
                                        <p:tgtEl>
                                          <p:spTgt spid="8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blinds(horizontal)">
                                      <p:cBhvr>
                                        <p:cTn id="35" dur="500"/>
                                        <p:tgtEl>
                                          <p:spTgt spid="8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blinds(horizontal)">
                                      <p:cBhvr>
                                        <p:cTn id="38" dur="500"/>
                                        <p:tgtEl>
                                          <p:spTgt spid="80"/>
                                        </p:tgtEl>
                                      </p:cBhvr>
                                    </p:animEffect>
                                  </p:childTnLst>
                                </p:cTn>
                              </p:par>
                              <p:par>
                                <p:cTn id="39" presetID="3" presetClass="entr" presetSubtype="10" fill="hold"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blinds(horizontal)">
                                      <p:cBhvr>
                                        <p:cTn id="41" dur="500"/>
                                        <p:tgtEl>
                                          <p:spTgt spid="9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22"/>
                                        </p:tgtEl>
                                        <p:attrNameLst>
                                          <p:attrName>style.visibility</p:attrName>
                                        </p:attrNameLst>
                                      </p:cBhvr>
                                      <p:to>
                                        <p:strVal val="visible"/>
                                      </p:to>
                                    </p:set>
                                    <p:animEffect transition="in" filter="blinds(horizontal)">
                                      <p:cBhvr>
                                        <p:cTn id="46" dur="500"/>
                                        <p:tgtEl>
                                          <p:spTgt spid="122"/>
                                        </p:tgtEl>
                                      </p:cBhvr>
                                    </p:animEffect>
                                  </p:childTnLst>
                                </p:cTn>
                              </p:par>
                              <p:par>
                                <p:cTn id="47" presetID="3" presetClass="entr" presetSubtype="10" fill="hold" nodeType="withEffect">
                                  <p:stCondLst>
                                    <p:cond delay="0"/>
                                  </p:stCondLst>
                                  <p:childTnLst>
                                    <p:set>
                                      <p:cBhvr>
                                        <p:cTn id="48" dur="1" fill="hold">
                                          <p:stCondLst>
                                            <p:cond delay="0"/>
                                          </p:stCondLst>
                                        </p:cTn>
                                        <p:tgtEl>
                                          <p:spTgt spid="119"/>
                                        </p:tgtEl>
                                        <p:attrNameLst>
                                          <p:attrName>style.visibility</p:attrName>
                                        </p:attrNameLst>
                                      </p:cBhvr>
                                      <p:to>
                                        <p:strVal val="visible"/>
                                      </p:to>
                                    </p:set>
                                    <p:animEffect transition="in" filter="blinds(horizontal)">
                                      <p:cBhvr>
                                        <p:cTn id="49" dur="500"/>
                                        <p:tgtEl>
                                          <p:spTgt spid="11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blinds(horizontal)">
                                      <p:cBhvr>
                                        <p:cTn id="54" dur="500"/>
                                        <p:tgtEl>
                                          <p:spTgt spid="114"/>
                                        </p:tgtEl>
                                      </p:cBhvr>
                                    </p:animEffect>
                                  </p:childTnLst>
                                </p:cTn>
                              </p:par>
                              <p:par>
                                <p:cTn id="55" presetID="3" presetClass="entr" presetSubtype="10"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blinds(horizontal)">
                                      <p:cBhvr>
                                        <p:cTn id="57" dur="500"/>
                                        <p:tgtEl>
                                          <p:spTgt spid="11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blinds(horizontal)">
                                      <p:cBhvr>
                                        <p:cTn id="60" dur="500"/>
                                        <p:tgtEl>
                                          <p:spTgt spid="104"/>
                                        </p:tgtEl>
                                      </p:cBhvr>
                                    </p:animEffect>
                                  </p:childTnLst>
                                </p:cTn>
                              </p:par>
                              <p:par>
                                <p:cTn id="61" presetID="3" presetClass="entr" presetSubtype="10" fill="hold" nodeType="with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blinds(horizontal)">
                                      <p:cBhvr>
                                        <p:cTn id="6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P spid="104" grpId="0"/>
      <p:bldP spid="106" grpId="0"/>
      <p:bldP spid="1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9217"/>
          <p:cNvSpPr/>
          <p:nvPr/>
        </p:nvSpPr>
        <p:spPr>
          <a:xfrm>
            <a:off x="163830" y="11493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123" name="矩形 17410"/>
          <p:cNvSpPr/>
          <p:nvPr/>
        </p:nvSpPr>
        <p:spPr>
          <a:xfrm>
            <a:off x="0" y="65405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（二）地主阶级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洋务运动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19</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世纪</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60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—90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83" name="文本框 82"/>
          <p:cNvSpPr txBox="1"/>
          <p:nvPr/>
        </p:nvSpPr>
        <p:spPr>
          <a:xfrm>
            <a:off x="488297" y="1185210"/>
            <a:ext cx="1790735" cy="524510"/>
          </a:xfrm>
          <a:prstGeom prst="rect">
            <a:avLst/>
          </a:prstGeom>
          <a:noFill/>
          <a:extLst>
            <a:ext uri="{909E8E84-426E-40DD-AFC4-6F175D3DCCD1}">
              <a14:hiddenFill xmlns:a14="http://schemas.microsoft.com/office/drawing/2010/main">
                <a:solidFill>
                  <a:schemeClr val="tx1"/>
                </a:solidFill>
              </a14:hiddenFill>
            </a:ext>
          </a:extLst>
        </p:spPr>
        <p:txBody>
          <a:bodyPr wrap="square" lIns="95095" tIns="47548" rIns="95095" bIns="47548" rtlCol="0">
            <a:spAutoFit/>
          </a:bodyPr>
          <a:lstStyle/>
          <a:p>
            <a:pPr algn="l" rtl="0"/>
            <a:r>
              <a:rPr lang="en-US" altLang="zh-CN" sz="2800" b="1" smtClean="0">
                <a:solidFill>
                  <a:schemeClr val="tx1"/>
                </a:solidFill>
                <a:latin typeface="黑体" panose="02010609060101010101" charset="-122"/>
                <a:ea typeface="黑体" panose="02010609060101010101" charset="-122"/>
                <a:cs typeface="黑体" panose="02010609060101010101" charset="-122"/>
              </a:rPr>
              <a:t>5</a:t>
            </a:r>
            <a:r>
              <a:rPr lang="zh-CN" altLang="en-US" sz="2800" b="1" smtClean="0">
                <a:solidFill>
                  <a:schemeClr val="tx1"/>
                </a:solidFill>
                <a:latin typeface="黑体" panose="02010609060101010101" charset="-122"/>
                <a:ea typeface="黑体" panose="02010609060101010101" charset="-122"/>
                <a:cs typeface="黑体" panose="02010609060101010101" charset="-122"/>
              </a:rPr>
              <a:t>、</a:t>
            </a:r>
            <a:r>
              <a:rPr lang="zh-CN" altLang="en-US" sz="2800" b="1">
                <a:solidFill>
                  <a:schemeClr val="tx1"/>
                </a:solidFill>
                <a:latin typeface="黑体" panose="02010609060101010101" charset="-122"/>
                <a:ea typeface="黑体" panose="02010609060101010101" charset="-122"/>
                <a:cs typeface="黑体" panose="02010609060101010101" charset="-122"/>
              </a:rPr>
              <a:t>评价</a:t>
            </a:r>
            <a:endParaRPr lang="zh-CN" altLang="en-US" sz="2800" b="1">
              <a:solidFill>
                <a:schemeClr val="tx1"/>
              </a:solidFill>
              <a:latin typeface="黑体" panose="02010609060101010101" charset="-122"/>
              <a:ea typeface="黑体" panose="02010609060101010101" charset="-122"/>
              <a:cs typeface="黑体" panose="02010609060101010101" charset="-122"/>
            </a:endParaRPr>
          </a:p>
        </p:txBody>
      </p:sp>
      <p:sp>
        <p:nvSpPr>
          <p:cNvPr id="9" name="矩形 8"/>
          <p:cNvSpPr/>
          <p:nvPr/>
        </p:nvSpPr>
        <p:spPr>
          <a:xfrm>
            <a:off x="744855" y="5748655"/>
            <a:ext cx="10812780" cy="953135"/>
          </a:xfrm>
          <a:prstGeom prst="rect">
            <a:avLst/>
          </a:prstGeom>
        </p:spPr>
        <p:txBody>
          <a:bodyPr wrap="square">
            <a:spAutoFit/>
          </a:bodyPr>
          <a:lstStyle/>
          <a:p>
            <a:pPr lvl="0" indent="0" algn="just" fontAlgn="auto">
              <a:lnSpc>
                <a:spcPct val="100000"/>
              </a:lnSpc>
              <a:spcBef>
                <a:spcPct val="0"/>
              </a:spcBef>
              <a:spcAft>
                <a:spcPct val="0"/>
              </a:spcAft>
              <a:defRPr/>
            </a:pPr>
            <a:r>
              <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rPr>
              <a:t>②</a:t>
            </a:r>
            <a:r>
              <a:rPr lang="zh-CN" altLang="en-US" sz="2800" b="1">
                <a:solidFill>
                  <a:srgbClr val="FF0000"/>
                </a:solidFill>
                <a:latin typeface="宋体" panose="02010600030101010101" pitchFamily="2" charset="-122"/>
                <a:ea typeface="宋体" panose="02010600030101010101" pitchFamily="2" charset="-122"/>
                <a:sym typeface="+mn-ea"/>
              </a:rPr>
              <a:t>不改变封建统治，</a:t>
            </a:r>
            <a:r>
              <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rPr>
              <a:t>只是引进资本主义国家新的军事和生产技术，是对封建制度的修补，失败是必然的。</a:t>
            </a:r>
            <a:endPar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endParaRPr>
          </a:p>
        </p:txBody>
      </p:sp>
      <p:sp>
        <p:nvSpPr>
          <p:cNvPr id="11" name="文本框 10"/>
          <p:cNvSpPr txBox="1"/>
          <p:nvPr/>
        </p:nvSpPr>
        <p:spPr>
          <a:xfrm>
            <a:off x="244475" y="3342246"/>
            <a:ext cx="1638251" cy="547367"/>
          </a:xfrm>
          <a:prstGeom prst="rect">
            <a:avLst/>
          </a:prstGeom>
          <a:noFill/>
        </p:spPr>
        <p:txBody>
          <a:bodyPr wrap="square" lIns="95095" tIns="47548" rIns="95095" bIns="47548" rtlCol="0">
            <a:spAutoFit/>
          </a:bodyPr>
          <a:lstStyle/>
          <a:p>
            <a:pPr algn="ctr" rtl="0"/>
            <a:r>
              <a:rPr lang="zh-CN" altLang="en-US" sz="2800" b="1">
                <a:solidFill>
                  <a:schemeClr val="tx1"/>
                </a:solidFill>
                <a:effectLst/>
                <a:latin typeface="微软雅黑" panose="020B0503020204020204" pitchFamily="34" charset="-122"/>
                <a:ea typeface="微软雅黑" panose="020B0503020204020204" pitchFamily="34" charset="-122"/>
              </a:rPr>
              <a:t>积极性：</a:t>
            </a:r>
            <a:endParaRPr lang="zh-CN" altLang="en-US" sz="2800" b="1">
              <a:solidFill>
                <a:schemeClr val="tx1"/>
              </a:solidFill>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244474" y="4555394"/>
            <a:ext cx="1638251" cy="526912"/>
          </a:xfrm>
          <a:prstGeom prst="rect">
            <a:avLst/>
          </a:prstGeom>
          <a:noFill/>
        </p:spPr>
        <p:txBody>
          <a:bodyPr wrap="square" lIns="95095" tIns="47548" rIns="95095" bIns="47548" rtlCol="0">
            <a:spAutoFit/>
          </a:bodyPr>
          <a:lstStyle/>
          <a:p>
            <a:pPr algn="ctr" rtl="0"/>
            <a:r>
              <a:rPr lang="zh-CN" altLang="en-US" sz="2800" b="1">
                <a:solidFill>
                  <a:schemeClr val="tx1"/>
                </a:solidFill>
                <a:effectLst/>
                <a:latin typeface="微软雅黑" panose="020B0503020204020204" pitchFamily="34" charset="-122"/>
                <a:ea typeface="微软雅黑" panose="020B0503020204020204" pitchFamily="34" charset="-122"/>
              </a:rPr>
              <a:t>局限性：</a:t>
            </a:r>
            <a:endParaRPr lang="zh-CN" altLang="en-US" sz="2800" b="1">
              <a:solidFill>
                <a:schemeClr val="tx1"/>
              </a:solidFill>
              <a:effectLst/>
              <a:latin typeface="微软雅黑" panose="020B0503020204020204" pitchFamily="34" charset="-122"/>
              <a:ea typeface="微软雅黑" panose="020B0503020204020204" pitchFamily="34" charset="-122"/>
            </a:endParaRPr>
          </a:p>
        </p:txBody>
      </p:sp>
      <p:sp>
        <p:nvSpPr>
          <p:cNvPr id="13" name="矩形 12"/>
          <p:cNvSpPr/>
          <p:nvPr/>
        </p:nvSpPr>
        <p:spPr>
          <a:xfrm>
            <a:off x="744855" y="3963035"/>
            <a:ext cx="10253980" cy="521970"/>
          </a:xfrm>
          <a:prstGeom prst="rect">
            <a:avLst/>
          </a:prstGeom>
        </p:spPr>
        <p:txBody>
          <a:bodyPr wrap="square">
            <a:spAutoFit/>
          </a:bodyPr>
          <a:lstStyle/>
          <a:p>
            <a:pPr lvl="0" indent="0" fontAlgn="auto">
              <a:lnSpc>
                <a:spcPct val="100000"/>
              </a:lnSpc>
              <a:spcBef>
                <a:spcPct val="0"/>
              </a:spcBef>
              <a:spcAft>
                <a:spcPct val="0"/>
              </a:spcAft>
              <a:defRPr/>
            </a:pPr>
            <a:r>
              <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rPr>
              <a:t>引进了资本主义国家的机器生产技术，是中国早期现代化的尝试。</a:t>
            </a:r>
            <a:endPar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endParaRPr>
          </a:p>
        </p:txBody>
      </p:sp>
      <p:sp>
        <p:nvSpPr>
          <p:cNvPr id="2" name="矩形 1"/>
          <p:cNvSpPr/>
          <p:nvPr/>
        </p:nvSpPr>
        <p:spPr>
          <a:xfrm>
            <a:off x="744855" y="5149850"/>
            <a:ext cx="7533640" cy="521970"/>
          </a:xfrm>
          <a:prstGeom prst="rect">
            <a:avLst/>
          </a:prstGeom>
        </p:spPr>
        <p:txBody>
          <a:bodyPr wrap="square">
            <a:spAutoFit/>
          </a:bodyPr>
          <a:lstStyle/>
          <a:p>
            <a:pPr lvl="0" indent="0" algn="just" fontAlgn="auto">
              <a:lnSpc>
                <a:spcPct val="100000"/>
              </a:lnSpc>
              <a:spcBef>
                <a:spcPct val="0"/>
              </a:spcBef>
              <a:spcAft>
                <a:spcPct val="0"/>
              </a:spcAft>
              <a:defRPr/>
            </a:pPr>
            <a:r>
              <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rPr>
              <a:t>①未能达到保障国家安全，抵抗外敌侵略。</a:t>
            </a:r>
            <a:endParaRPr lang="zh-CN" sz="2800" b="1">
              <a:solidFill>
                <a:schemeClr val="tx1"/>
              </a:solidFill>
              <a:latin typeface="宋体" panose="02010600030101010101" pitchFamily="2" charset="-122"/>
              <a:ea typeface="宋体" panose="02010600030101010101" pitchFamily="2" charset="-122"/>
              <a:cs typeface="方正北魏楷书简体" panose="03000509000000000000" charset="-122"/>
            </a:endParaRPr>
          </a:p>
        </p:txBody>
      </p:sp>
      <p:sp>
        <p:nvSpPr>
          <p:cNvPr id="3" name="矩形 2"/>
          <p:cNvSpPr/>
          <p:nvPr/>
        </p:nvSpPr>
        <p:spPr>
          <a:xfrm>
            <a:off x="321945" y="1784985"/>
            <a:ext cx="11665585" cy="1383665"/>
          </a:xfrm>
          <a:prstGeom prst="rect">
            <a:avLst/>
          </a:prstGeom>
          <a:ln>
            <a:noFill/>
          </a:ln>
        </p:spPr>
        <p:txBody>
          <a:bodyPr wrap="square">
            <a:spAutoFit/>
          </a:bodyPr>
          <a:lstStyle/>
          <a:p>
            <a:pPr lvl="0" indent="0" algn="just" fontAlgn="auto">
              <a:lnSpc>
                <a:spcPct val="100000"/>
              </a:lnSpc>
              <a:spcBef>
                <a:spcPct val="0"/>
              </a:spcBef>
              <a:spcAft>
                <a:spcPct val="0"/>
              </a:spcAft>
              <a:defRPr/>
            </a:pP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1">
                <a:solidFill>
                  <a:schemeClr val="tx1"/>
                </a:solidFill>
                <a:latin typeface="宋体" panose="02010600030101010101" pitchFamily="2" charset="-122"/>
                <a:ea typeface="宋体" panose="02010600030101010101" pitchFamily="2" charset="-122"/>
                <a:cs typeface="宋体" panose="02010600030101010101" pitchFamily="2" charset="-122"/>
              </a:rPr>
              <a:t>洋务运动，就其主观动机而言，他们</a:t>
            </a:r>
            <a:r>
              <a:rPr 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未必有真心打破旧轨</a:t>
            </a:r>
            <a:r>
              <a:rPr lang="zh-CN" sz="2800" b="1">
                <a:solidFill>
                  <a:schemeClr val="tx1"/>
                </a:solidFill>
                <a:latin typeface="宋体" panose="02010600030101010101" pitchFamily="2" charset="-122"/>
                <a:ea typeface="宋体" panose="02010600030101010101" pitchFamily="2" charset="-122"/>
                <a:cs typeface="宋体" panose="02010600030101010101" pitchFamily="2" charset="-122"/>
              </a:rPr>
              <a:t>，但他们的主张</a:t>
            </a:r>
            <a:r>
              <a:rPr 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却历史地包含着逸出旧轨的趋向</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洋务运动汲取来的西方知识对中国传统社会的冲击，比十次农民战争更大。</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陈旭麓《近代中国社会的新陈代谢》</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2273935" y="1170305"/>
            <a:ext cx="5491480" cy="521970"/>
          </a:xfrm>
          <a:prstGeom prst="rect">
            <a:avLst/>
          </a:prstGeom>
        </p:spPr>
        <p:txBody>
          <a:bodyPr wrap="square">
            <a:spAutoFit/>
          </a:bodyPr>
          <a:lstStyle/>
          <a:p>
            <a:pPr lvl="0" indent="0" algn="just" fontAlgn="auto">
              <a:lnSpc>
                <a:spcPct val="100000"/>
              </a:lnSpc>
              <a:spcBef>
                <a:spcPct val="0"/>
              </a:spcBef>
              <a:spcAft>
                <a:spcPct val="0"/>
              </a:spcAft>
              <a:defRPr/>
            </a:pPr>
            <a:r>
              <a:rPr lang="zh-CN" sz="2800" b="1">
                <a:solidFill>
                  <a:srgbClr val="FF0000"/>
                </a:solidFill>
                <a:latin typeface="宋体" panose="02010600030101010101" pitchFamily="2" charset="-122"/>
                <a:ea typeface="宋体" panose="02010600030101010101" pitchFamily="2" charset="-122"/>
                <a:cs typeface="方正北魏楷书简体" panose="03000509000000000000" charset="-122"/>
              </a:rPr>
              <a:t>实质：清朝统治阶级的自救运动。</a:t>
            </a:r>
            <a:endParaRPr lang="zh-CN" sz="2800" b="1">
              <a:solidFill>
                <a:srgbClr val="FF0000"/>
              </a:solidFill>
              <a:latin typeface="宋体" panose="02010600030101010101" pitchFamily="2" charset="-122"/>
              <a:ea typeface="宋体" panose="02010600030101010101" pitchFamily="2" charset="-122"/>
              <a:cs typeface="方正北魏楷书简体" panose="03000509000000000000"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P spid="11" grpId="0"/>
      <p:bldP spid="11" grpId="1"/>
      <p:bldP spid="13" grpId="0"/>
      <p:bldP spid="13" grpId="1"/>
      <p:bldP spid="12" grpId="0"/>
      <p:bldP spid="12" grpId="1"/>
      <p:bldP spid="2" grpId="0"/>
      <p:bldP spid="2" grpId="1"/>
      <p:bldP spid="9" grpId="0"/>
      <p:bldP spid="9" grpId="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79" name="图片 1073742878" descr="清朝地图"/>
          <p:cNvPicPr>
            <a:picLocks noRot="1" noChangeAspect="1"/>
          </p:cNvPicPr>
          <p:nvPr/>
        </p:nvPicPr>
        <p:blipFill>
          <a:blip r:embed="rId1"/>
          <a:stretch>
            <a:fillRect/>
          </a:stretch>
        </p:blipFill>
        <p:spPr>
          <a:xfrm>
            <a:off x="1062990" y="1220470"/>
            <a:ext cx="10001250" cy="5308600"/>
          </a:xfrm>
          <a:prstGeom prst="rect">
            <a:avLst/>
          </a:prstGeom>
          <a:solidFill>
            <a:srgbClr val="FF0000"/>
          </a:solidFill>
          <a:ln w="9525">
            <a:noFill/>
          </a:ln>
        </p:spPr>
      </p:pic>
      <p:cxnSp>
        <p:nvCxnSpPr>
          <p:cNvPr id="10" name="直接连接符 9"/>
          <p:cNvCxnSpPr/>
          <p:nvPr/>
        </p:nvCxnSpPr>
        <p:spPr>
          <a:xfrm flipH="1" flipV="1">
            <a:off x="2741930" y="3608705"/>
            <a:ext cx="656590" cy="47180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2890" y="1363345"/>
            <a:ext cx="5107940" cy="2245360"/>
          </a:xfrm>
          <a:prstGeom prst="rect">
            <a:avLst/>
          </a:prstGeom>
          <a:solidFill>
            <a:schemeClr val="bg1"/>
          </a:solidFill>
          <a:ln>
            <a:solidFill>
              <a:schemeClr val="tx1"/>
            </a:solidFill>
          </a:ln>
        </p:spPr>
        <p:txBody>
          <a:bodyPr wrap="square" rtlCol="0" anchor="t">
            <a:spAutoFit/>
          </a:bodyPr>
          <a:lstStyle/>
          <a:p>
            <a:r>
              <a:rPr lang="en-US" altLang="zh-CN" sz="2000" b="1">
                <a:latin typeface="宋体" panose="02010600030101010101" pitchFamily="2" charset="-122"/>
                <a:ea typeface="宋体" panose="02010600030101010101" pitchFamily="2" charset="-122"/>
                <a:cs typeface="宋体" panose="02010600030101010101" pitchFamily="2" charset="-122"/>
                <a:sym typeface="+mn-ea"/>
              </a:rPr>
              <a:t>1864</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年</a:t>
            </a:r>
            <a:r>
              <a:rPr lang="en-US" altLang="zh-CN" sz="20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新疆</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少数民族上层分子</a:t>
            </a:r>
            <a:r>
              <a:rPr lang="zh-CN" altLang="en-US" sz="2000" b="1">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反对清政府，形成</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内乱</a:t>
            </a:r>
            <a:r>
              <a:rPr lang="zh-CN" altLang="en-US" sz="2000" b="1">
                <a:latin typeface="宋体" panose="02010600030101010101" pitchFamily="2" charset="-122"/>
                <a:ea typeface="宋体" panose="02010600030101010101" pitchFamily="2" charset="-122"/>
                <a:cs typeface="宋体" panose="02010600030101010101" pitchFamily="2" charset="-122"/>
                <a:sym typeface="微软雅黑" panose="020B0503020204020204" pitchFamily="34" charset="-122"/>
              </a:rPr>
              <a:t>局面</a:t>
            </a:r>
            <a:endParaRPr lang="en-US" altLang="zh-CN" sz="2000" b="1">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2000" b="1">
                <a:latin typeface="宋体" panose="02010600030101010101" pitchFamily="2" charset="-122"/>
                <a:ea typeface="宋体" panose="02010600030101010101" pitchFamily="2" charset="-122"/>
                <a:cs typeface="宋体" panose="02010600030101010101" pitchFamily="2" charset="-122"/>
                <a:sym typeface="+mn-ea"/>
              </a:rPr>
              <a:t>1865</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年  在</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英国</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支持下， 阿古柏入侵新疆</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r>
              <a:rPr lang="en-US" altLang="zh-CN" sz="2000" b="1">
                <a:latin typeface="宋体" panose="02010600030101010101" pitchFamily="2" charset="-122"/>
                <a:ea typeface="宋体" panose="02010600030101010101" pitchFamily="2" charset="-122"/>
                <a:cs typeface="宋体" panose="02010600030101010101" pitchFamily="2" charset="-122"/>
                <a:sym typeface="+mn-ea"/>
              </a:rPr>
              <a:t>1871</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年  </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俄国</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占领伊犁地区</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r>
              <a:rPr lang="en-US" altLang="zh-CN" sz="2000" b="1">
                <a:latin typeface="宋体" panose="02010600030101010101" pitchFamily="2" charset="-122"/>
                <a:ea typeface="宋体" panose="02010600030101010101" pitchFamily="2" charset="-122"/>
                <a:cs typeface="宋体" panose="02010600030101010101" pitchFamily="2" charset="-122"/>
                <a:sym typeface="+mn-ea"/>
              </a:rPr>
              <a:t>1875</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年  </a:t>
            </a:r>
            <a:r>
              <a:rPr lang="zh-CN" altLang="en-US" sz="2000" b="1" u="sng">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左宗棠</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发兵入疆</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r>
              <a:rPr lang="en-US" altLang="zh-CN" sz="2000" b="1">
                <a:latin typeface="宋体" panose="02010600030101010101" pitchFamily="2" charset="-122"/>
                <a:ea typeface="宋体" panose="02010600030101010101" pitchFamily="2" charset="-122"/>
                <a:cs typeface="宋体" panose="02010600030101010101" pitchFamily="2" charset="-122"/>
                <a:sym typeface="+mn-ea"/>
              </a:rPr>
              <a:t>1878</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年  收复新疆南北两路</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r>
              <a:rPr lang="en-US" altLang="zh-CN" sz="2000" b="1">
                <a:latin typeface="宋体" panose="02010600030101010101" pitchFamily="2" charset="-122"/>
                <a:ea typeface="宋体" panose="02010600030101010101" pitchFamily="2" charset="-122"/>
                <a:cs typeface="宋体" panose="02010600030101010101" pitchFamily="2" charset="-122"/>
                <a:sym typeface="+mn-ea"/>
              </a:rPr>
              <a:t>1884</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年  新疆正式建省</a:t>
            </a:r>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p:txBody>
      </p:sp>
      <p:cxnSp>
        <p:nvCxnSpPr>
          <p:cNvPr id="11" name="直接连接符 10"/>
          <p:cNvCxnSpPr/>
          <p:nvPr/>
        </p:nvCxnSpPr>
        <p:spPr>
          <a:xfrm flipH="1" flipV="1">
            <a:off x="8459470" y="4826000"/>
            <a:ext cx="195580" cy="83312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006465" y="3900170"/>
            <a:ext cx="5504815" cy="1014730"/>
          </a:xfrm>
          <a:prstGeom prst="rect">
            <a:avLst/>
          </a:prstGeom>
          <a:solidFill>
            <a:schemeClr val="bg1"/>
          </a:solidFill>
          <a:ln>
            <a:solidFill>
              <a:schemeClr val="tx1"/>
            </a:solidFill>
          </a:ln>
        </p:spPr>
        <p:txBody>
          <a:bodyPr wrap="square" rtlCol="0" anchor="t">
            <a:spAutoFit/>
          </a:bodyPr>
          <a:lstStyle/>
          <a:p>
            <a:r>
              <a:rPr lang="zh-CN" altLang="en-US" sz="2000" b="1">
                <a:latin typeface="华文中宋" panose="02010600040101010101" pitchFamily="2" charset="-122"/>
                <a:ea typeface="华文中宋" panose="02010600040101010101" pitchFamily="2" charset="-122"/>
                <a:cs typeface="华文中宋" panose="02010600040101010101" pitchFamily="2" charset="-122"/>
              </a:rPr>
              <a:t>1879年    日本吞并琉球</a:t>
            </a:r>
            <a:endParaRPr lang="zh-CN" altLang="en-US" sz="20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000" b="1">
                <a:latin typeface="华文中宋" panose="02010600040101010101" pitchFamily="2" charset="-122"/>
                <a:ea typeface="华文中宋" panose="02010600040101010101" pitchFamily="2" charset="-122"/>
                <a:cs typeface="华文中宋" panose="02010600040101010101" pitchFamily="2" charset="-122"/>
              </a:rPr>
              <a:t>1884年    法军偷袭福建进攻台湾被</a:t>
            </a:r>
            <a:r>
              <a:rPr lang="zh-CN" altLang="en-US" sz="2000" b="1" u="sng">
                <a:solidFill>
                  <a:srgbClr val="FF0000"/>
                </a:solidFill>
                <a:latin typeface="华文中宋" panose="02010600040101010101" pitchFamily="2" charset="-122"/>
                <a:ea typeface="华文中宋" panose="02010600040101010101" pitchFamily="2" charset="-122"/>
                <a:cs typeface="华文中宋" panose="02010600040101010101" pitchFamily="2" charset="-122"/>
              </a:rPr>
              <a:t>刘铭传</a:t>
            </a:r>
            <a:r>
              <a:rPr lang="zh-CN" altLang="en-US" sz="2000" b="1">
                <a:latin typeface="华文中宋" panose="02010600040101010101" pitchFamily="2" charset="-122"/>
                <a:ea typeface="华文中宋" panose="02010600040101010101" pitchFamily="2" charset="-122"/>
                <a:cs typeface="华文中宋" panose="02010600040101010101" pitchFamily="2" charset="-122"/>
              </a:rPr>
              <a:t>击退</a:t>
            </a:r>
            <a:endParaRPr lang="zh-CN" altLang="en-US" sz="20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000" b="1">
                <a:latin typeface="华文中宋" panose="02010600040101010101" pitchFamily="2" charset="-122"/>
                <a:ea typeface="华文中宋" panose="02010600040101010101" pitchFamily="2" charset="-122"/>
                <a:cs typeface="华文中宋" panose="02010600040101010101" pitchFamily="2" charset="-122"/>
                <a:sym typeface="+mn-ea"/>
              </a:rPr>
              <a:t>1885年</a:t>
            </a:r>
            <a:r>
              <a:rPr lang="zh-CN" altLang="en-US" sz="2000" b="1">
                <a:latin typeface="华文中宋" panose="02010600040101010101" pitchFamily="2" charset="-122"/>
                <a:ea typeface="华文中宋" panose="02010600040101010101" pitchFamily="2" charset="-122"/>
                <a:cs typeface="华文中宋" panose="02010600040101010101" pitchFamily="2" charset="-122"/>
              </a:rPr>
              <a:t>    台湾正式建省        </a:t>
            </a:r>
            <a:endParaRPr lang="zh-CN" altLang="en-US" sz="2000" b="1">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20" name="文本框 19"/>
          <p:cNvSpPr txBox="1"/>
          <p:nvPr/>
        </p:nvSpPr>
        <p:spPr>
          <a:xfrm>
            <a:off x="547370" y="4764405"/>
            <a:ext cx="5486400" cy="706755"/>
          </a:xfrm>
          <a:prstGeom prst="rect">
            <a:avLst/>
          </a:prstGeom>
          <a:solidFill>
            <a:schemeClr val="bg1"/>
          </a:solidFill>
          <a:ln>
            <a:solidFill>
              <a:schemeClr val="tx1"/>
            </a:solidFill>
          </a:ln>
        </p:spPr>
        <p:txBody>
          <a:bodyPr wrap="square" rtlCol="0" anchor="t">
            <a:spAutoFit/>
          </a:bodyPr>
          <a:lstStyle/>
          <a:p>
            <a:r>
              <a:rPr lang="zh-CN" altLang="en-US" sz="2000" b="1">
                <a:latin typeface="华文中宋" panose="02010600040101010101" pitchFamily="2" charset="-122"/>
                <a:ea typeface="华文中宋" panose="02010600040101010101" pitchFamily="2" charset="-122"/>
                <a:cs typeface="华文中宋" panose="02010600040101010101" pitchFamily="2" charset="-122"/>
              </a:rPr>
              <a:t>1883年     法国控制越南    中法战争爆发</a:t>
            </a:r>
            <a:endParaRPr lang="zh-CN" altLang="en-US" sz="2000" b="1">
              <a:latin typeface="华文中宋" panose="02010600040101010101" pitchFamily="2" charset="-122"/>
              <a:ea typeface="华文中宋" panose="02010600040101010101" pitchFamily="2" charset="-122"/>
              <a:cs typeface="华文中宋" panose="02010600040101010101" pitchFamily="2" charset="-122"/>
            </a:endParaRPr>
          </a:p>
          <a:p>
            <a:r>
              <a:rPr lang="zh-CN" altLang="en-US" sz="2000" b="1">
                <a:latin typeface="华文中宋" panose="02010600040101010101" pitchFamily="2" charset="-122"/>
                <a:ea typeface="华文中宋" panose="02010600040101010101" pitchFamily="2" charset="-122"/>
                <a:cs typeface="华文中宋" panose="02010600040101010101" pitchFamily="2" charset="-122"/>
              </a:rPr>
              <a:t>1885年     老将</a:t>
            </a:r>
            <a:r>
              <a:rPr lang="zh-CN" altLang="en-US" sz="2000" b="1" u="sng">
                <a:solidFill>
                  <a:srgbClr val="FF0000"/>
                </a:solidFill>
                <a:latin typeface="华文中宋" panose="02010600040101010101" pitchFamily="2" charset="-122"/>
                <a:ea typeface="华文中宋" panose="02010600040101010101" pitchFamily="2" charset="-122"/>
                <a:cs typeface="华文中宋" panose="02010600040101010101" pitchFamily="2" charset="-122"/>
              </a:rPr>
              <a:t>冯子材</a:t>
            </a:r>
            <a:r>
              <a:rPr lang="zh-CN" altLang="en-US" sz="2000" b="1">
                <a:latin typeface="华文中宋" panose="02010600040101010101" pitchFamily="2" charset="-122"/>
                <a:ea typeface="华文中宋" panose="02010600040101010101" pitchFamily="2" charset="-122"/>
                <a:cs typeface="华文中宋" panose="02010600040101010101" pitchFamily="2" charset="-122"/>
              </a:rPr>
              <a:t>镇南关大捷 《越南条款》</a:t>
            </a:r>
            <a:endParaRPr lang="zh-CN" altLang="en-US" sz="2000" b="1">
              <a:latin typeface="华文中宋" panose="02010600040101010101" pitchFamily="2" charset="-122"/>
              <a:ea typeface="华文中宋" panose="02010600040101010101" pitchFamily="2" charset="-122"/>
              <a:cs typeface="华文中宋" panose="02010600040101010101" pitchFamily="2" charset="-122"/>
            </a:endParaRPr>
          </a:p>
        </p:txBody>
      </p:sp>
      <p:cxnSp>
        <p:nvCxnSpPr>
          <p:cNvPr id="12" name="直接连接符 11"/>
          <p:cNvCxnSpPr/>
          <p:nvPr/>
        </p:nvCxnSpPr>
        <p:spPr>
          <a:xfrm flipH="1" flipV="1">
            <a:off x="5110480" y="5471160"/>
            <a:ext cx="923290" cy="8763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2978151" y="698500"/>
            <a:ext cx="5187950" cy="521970"/>
          </a:xfrm>
          <a:prstGeom prst="rect">
            <a:avLst/>
          </a:prstGeom>
          <a:noFill/>
        </p:spPr>
        <p:txBody>
          <a:bodyPr wrap="none" rtlCol="0">
            <a:spAutoFit/>
          </a:bodyPr>
          <a:lstStyle/>
          <a:p>
            <a:pPr algn="just" defTabSz="914400" eaLnBrk="0" hangingPunct="0">
              <a:tabLst>
                <a:tab pos="2700655" algn="l"/>
              </a:tabLst>
            </a:pPr>
            <a:r>
              <a:rPr lang="zh-CN" sz="2800" b="1">
                <a:solidFill>
                  <a:srgbClr val="FF0000"/>
                </a:solidFill>
                <a:latin typeface="黑体" panose="02010609060101010101" charset="-122"/>
                <a:ea typeface="黑体" panose="02010609060101010101" charset="-122"/>
                <a:cs typeface="黑体" panose="02010609060101010101" charset="-122"/>
                <a:sym typeface="宋体" panose="02010600030101010101" pitchFamily="2" charset="-122"/>
              </a:rPr>
              <a:t>提示：从西北、西南、东南方向</a:t>
            </a:r>
            <a:endParaRPr lang="zh-CN" sz="2800" b="1">
              <a:solidFill>
                <a:srgbClr val="FF0000"/>
              </a:solidFill>
              <a:latin typeface="黑体" panose="02010609060101010101" charset="-122"/>
              <a:ea typeface="黑体" panose="02010609060101010101" charset="-122"/>
              <a:cs typeface="黑体" panose="02010609060101010101" charset="-122"/>
              <a:sym typeface="宋体" panose="02010600030101010101" pitchFamily="2" charset="-122"/>
            </a:endParaRPr>
          </a:p>
        </p:txBody>
      </p:sp>
      <p:sp>
        <p:nvSpPr>
          <p:cNvPr id="5123" name="矩形 17410"/>
          <p:cNvSpPr/>
          <p:nvPr/>
        </p:nvSpPr>
        <p:spPr>
          <a:xfrm>
            <a:off x="97790" y="698500"/>
            <a:ext cx="5012690" cy="521970"/>
          </a:xfrm>
          <a:prstGeom prst="rect">
            <a:avLst/>
          </a:prstGeom>
          <a:noFill/>
          <a:ln w="9525">
            <a:noFill/>
          </a:ln>
        </p:spPr>
        <p:txBody>
          <a:bodyPr wrap="square">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（一）</a:t>
            </a:r>
            <a:r>
              <a:rPr lang="zh-CN" sz="2800" b="1">
                <a:latin typeface="黑体" panose="02010609060101010101" charset="-122"/>
                <a:ea typeface="黑体" panose="02010609060101010101" charset="-122"/>
                <a:sym typeface="微软雅黑" panose="020B0503020204020204" pitchFamily="34" charset="-122"/>
              </a:rPr>
              <a:t>边疆危机</a:t>
            </a:r>
            <a:endParaRPr lang="zh-CN"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2" name="文本框 9217"/>
          <p:cNvSpPr/>
          <p:nvPr/>
        </p:nvSpPr>
        <p:spPr>
          <a:xfrm>
            <a:off x="97790" y="11493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二、列强侵略的加剧</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3742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2" grpId="0" bldLvl="0" animBg="1"/>
      <p:bldP spid="20" grpId="0" bldLvl="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9217"/>
          <p:cNvSpPr/>
          <p:nvPr/>
        </p:nvSpPr>
        <p:spPr>
          <a:xfrm>
            <a:off x="92710" y="106680"/>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二、列强侵略的加剧</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123" name="矩形 17410"/>
          <p:cNvSpPr/>
          <p:nvPr/>
        </p:nvSpPr>
        <p:spPr>
          <a:xfrm>
            <a:off x="92710" y="690245"/>
            <a:ext cx="5257800" cy="521970"/>
          </a:xfrm>
          <a:prstGeom prst="rect">
            <a:avLst/>
          </a:prstGeom>
          <a:noFill/>
          <a:ln w="9525">
            <a:noFill/>
          </a:ln>
        </p:spPr>
        <p:txBody>
          <a:bodyPr wrap="square">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a:t>
            </a:r>
            <a:r>
              <a:rPr lang="zh-CN" sz="2800" b="1">
                <a:latin typeface="黑体" panose="02010609060101010101" charset="-122"/>
                <a:ea typeface="黑体" panose="02010609060101010101" charset="-122"/>
                <a:sym typeface="微软雅黑" panose="020B0503020204020204" pitchFamily="34" charset="-122"/>
              </a:rPr>
              <a:t>甲午战争（</a:t>
            </a:r>
            <a:r>
              <a:rPr lang="en-US" altLang="zh-CN" sz="2800" b="1">
                <a:latin typeface="黑体" panose="02010609060101010101" charset="-122"/>
                <a:ea typeface="黑体" panose="02010609060101010101" charset="-122"/>
                <a:sym typeface="微软雅黑" panose="020B0503020204020204" pitchFamily="34" charset="-122"/>
              </a:rPr>
              <a:t>1894-1895</a:t>
            </a:r>
            <a:r>
              <a:rPr lang="zh-CN" sz="2800" b="1">
                <a:latin typeface="黑体" panose="02010609060101010101" charset="-122"/>
                <a:ea typeface="黑体" panose="02010609060101010101" charset="-122"/>
                <a:sym typeface="微软雅黑" panose="020B0503020204020204" pitchFamily="34" charset="-122"/>
              </a:rPr>
              <a:t>）</a:t>
            </a:r>
            <a:endParaRPr lang="zh-CN"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37" name="矩形 36"/>
          <p:cNvSpPr/>
          <p:nvPr/>
        </p:nvSpPr>
        <p:spPr>
          <a:xfrm>
            <a:off x="320717" y="1211975"/>
            <a:ext cx="2925643" cy="650875"/>
          </a:xfrm>
          <a:prstGeom prst="rect">
            <a:avLst/>
          </a:prstGeom>
        </p:spPr>
        <p:txBody>
          <a:bodyPr wrap="square">
            <a:spAutoFit/>
          </a:bodyPr>
          <a:lstStyle/>
          <a:p>
            <a:pPr lvl="0" algn="just">
              <a:lnSpc>
                <a:spcPct val="130000"/>
              </a:lnSpc>
              <a:spcBef>
                <a:spcPct val="0"/>
              </a:spcBef>
              <a:spcAft>
                <a:spcPct val="0"/>
              </a:spcAft>
              <a:defRPr/>
            </a:pPr>
            <a:r>
              <a:rPr lang="en-US" sz="2800" b="1">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、原因</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8" name="文本框 8"/>
          <p:cNvSpPr txBox="1"/>
          <p:nvPr/>
        </p:nvSpPr>
        <p:spPr>
          <a:xfrm>
            <a:off x="402590" y="1997075"/>
            <a:ext cx="11386820" cy="1383665"/>
          </a:xfrm>
          <a:prstGeom prst="rect">
            <a:avLst/>
          </a:prstGeom>
          <a:noFill/>
        </p:spPr>
        <p:txBody>
          <a:bodyPr wrap="square" rtlCol="0" anchor="t">
            <a:spAutoFit/>
          </a:bodyPr>
          <a:lstStyle/>
          <a:p>
            <a:pPr fontAlgn="auto">
              <a:lnSpc>
                <a:spcPct val="150000"/>
              </a:lnSpc>
            </a:pPr>
            <a:r>
              <a:rPr lang="zh-CN" altLang="en-US" sz="2800" b="1">
                <a:latin typeface="宋体" panose="02010600030101010101" pitchFamily="2" charset="-122"/>
                <a:ea typeface="宋体" panose="02010600030101010101" pitchFamily="2" charset="-122"/>
                <a:sym typeface="+mn-ea"/>
              </a:rPr>
              <a:t>①</a:t>
            </a:r>
            <a:r>
              <a:rPr lang="zh-CN" altLang="en-US" sz="2800" b="1">
                <a:solidFill>
                  <a:srgbClr val="FF0000"/>
                </a:solidFill>
                <a:latin typeface="宋体" panose="02010600030101010101" pitchFamily="2" charset="-122"/>
                <a:ea typeface="宋体" panose="02010600030101010101" pitchFamily="2" charset="-122"/>
                <a:cs typeface="黑体" panose="02010609060101010101" charset="-122"/>
                <a:sym typeface="+mn-ea"/>
              </a:rPr>
              <a:t>根本</a:t>
            </a:r>
            <a:r>
              <a:rPr lang="zh-CN" altLang="en-US" sz="2800" b="1">
                <a:solidFill>
                  <a:schemeClr val="tx1"/>
                </a:solidFill>
                <a:latin typeface="宋体" panose="02010600030101010101" pitchFamily="2" charset="-122"/>
                <a:ea typeface="宋体" panose="02010600030101010101" pitchFamily="2" charset="-122"/>
                <a:cs typeface="黑体" panose="02010609060101010101" charset="-122"/>
                <a:sym typeface="+mn-ea"/>
              </a:rPr>
              <a:t>：日本明治维新后，</a:t>
            </a:r>
            <a:r>
              <a:rPr lang="zh-CN" altLang="en-US" sz="2800" b="1">
                <a:solidFill>
                  <a:srgbClr val="FF0000"/>
                </a:solidFill>
                <a:latin typeface="宋体" panose="02010600030101010101" pitchFamily="2" charset="-122"/>
                <a:ea typeface="宋体" panose="02010600030101010101" pitchFamily="2" charset="-122"/>
                <a:cs typeface="黑体" panose="02010609060101010101" charset="-122"/>
                <a:sym typeface="+mn-ea"/>
              </a:rPr>
              <a:t>国力壮大，蓄谋已久</a:t>
            </a:r>
            <a:r>
              <a:rPr lang="zh-CN" altLang="en-US" sz="2800" b="1">
                <a:solidFill>
                  <a:schemeClr val="tx1"/>
                </a:solidFill>
                <a:latin typeface="宋体" panose="02010600030101010101" pitchFamily="2" charset="-122"/>
                <a:ea typeface="宋体" panose="02010600030101010101" pitchFamily="2" charset="-122"/>
                <a:cs typeface="黑体" panose="02010609060101010101" charset="-122"/>
                <a:sym typeface="+mn-ea"/>
              </a:rPr>
              <a:t>，图谋占领中国的台湾和藩属国朝鲜、琉球，然后进攻中国大陆。</a:t>
            </a:r>
            <a:endParaRPr lang="zh-CN" altLang="en-US" sz="2800" b="1">
              <a:solidFill>
                <a:schemeClr val="tx1"/>
              </a:solidFill>
              <a:latin typeface="宋体" panose="02010600030101010101" pitchFamily="2" charset="-122"/>
              <a:ea typeface="宋体" panose="02010600030101010101" pitchFamily="2" charset="-122"/>
              <a:cs typeface="黑体" panose="02010609060101010101" charset="-122"/>
              <a:sym typeface="+mn-ea"/>
            </a:endParaRPr>
          </a:p>
        </p:txBody>
      </p:sp>
      <p:sp>
        <p:nvSpPr>
          <p:cNvPr id="39" name="文本框 10"/>
          <p:cNvSpPr txBox="1"/>
          <p:nvPr/>
        </p:nvSpPr>
        <p:spPr>
          <a:xfrm>
            <a:off x="477520" y="3598545"/>
            <a:ext cx="7809865" cy="521970"/>
          </a:xfrm>
          <a:prstGeom prst="rect">
            <a:avLst/>
          </a:prstGeom>
          <a:noFill/>
        </p:spPr>
        <p:txBody>
          <a:bodyPr wrap="square" rtlCol="0" anchor="t">
            <a:spAutoFit/>
          </a:bodyPr>
          <a:lstStyle/>
          <a:p>
            <a:r>
              <a:rPr lang="zh-CN" altLang="en-US" sz="2800" b="1">
                <a:latin typeface="宋体" panose="02010600030101010101" pitchFamily="2" charset="-122"/>
                <a:ea typeface="宋体" panose="02010600030101010101" pitchFamily="2" charset="-122"/>
                <a:sym typeface="+mn-ea"/>
              </a:rPr>
              <a:t>②</a:t>
            </a:r>
            <a:r>
              <a:rPr lang="zh-CN" altLang="en-US" sz="2800" b="1">
                <a:solidFill>
                  <a:srgbClr val="FF0000"/>
                </a:solidFill>
                <a:latin typeface="宋体" panose="02010600030101010101" pitchFamily="2" charset="-122"/>
                <a:ea typeface="宋体" panose="02010600030101010101" pitchFamily="2" charset="-122"/>
                <a:cs typeface="黑体" panose="02010609060101010101" charset="-122"/>
                <a:sym typeface="+mn-ea"/>
              </a:rPr>
              <a:t>直接：朝鲜</a:t>
            </a:r>
            <a:r>
              <a:rPr lang="zh-CN" altLang="en-US" sz="2800" b="1">
                <a:latin typeface="宋体" panose="02010600030101010101" pitchFamily="2" charset="-122"/>
                <a:ea typeface="宋体" panose="02010600030101010101" pitchFamily="2" charset="-122"/>
                <a:cs typeface="黑体" panose="02010609060101010101" charset="-122"/>
                <a:sym typeface="+mn-ea"/>
              </a:rPr>
              <a:t>爆发</a:t>
            </a:r>
            <a:r>
              <a:rPr lang="zh-CN" altLang="en-US" sz="2800" b="1">
                <a:solidFill>
                  <a:srgbClr val="FF0000"/>
                </a:solidFill>
                <a:latin typeface="宋体" panose="02010600030101010101" pitchFamily="2" charset="-122"/>
                <a:ea typeface="宋体" panose="02010600030101010101" pitchFamily="2" charset="-122"/>
                <a:cs typeface="黑体" panose="02010609060101010101" charset="-122"/>
                <a:sym typeface="+mn-ea"/>
              </a:rPr>
              <a:t>农民起义</a:t>
            </a:r>
            <a:r>
              <a:rPr lang="zh-CN" altLang="en-US" sz="2800" b="1">
                <a:latin typeface="宋体" panose="02010600030101010101" pitchFamily="2" charset="-122"/>
                <a:ea typeface="宋体" panose="02010600030101010101" pitchFamily="2" charset="-122"/>
                <a:cs typeface="黑体" panose="02010609060101010101" charset="-122"/>
                <a:sym typeface="+mn-ea"/>
              </a:rPr>
              <a:t>，日本趁机出兵朝鲜。</a:t>
            </a:r>
            <a:endParaRPr lang="zh-CN" altLang="en-US" sz="2800" b="1">
              <a:latin typeface="宋体" panose="02010600030101010101" pitchFamily="2" charset="-122"/>
              <a:ea typeface="宋体" panose="02010600030101010101" pitchFamily="2" charset="-122"/>
              <a:cs typeface="黑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5146675" y="1146175"/>
            <a:ext cx="6579870" cy="5143500"/>
          </a:xfrm>
          <a:prstGeom prst="rect">
            <a:avLst/>
          </a:prstGeom>
        </p:spPr>
      </p:pic>
      <p:sp>
        <p:nvSpPr>
          <p:cNvPr id="10" name="矩形 9"/>
          <p:cNvSpPr/>
          <p:nvPr/>
        </p:nvSpPr>
        <p:spPr>
          <a:xfrm>
            <a:off x="9996805" y="4962525"/>
            <a:ext cx="1158875" cy="3067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FFC000"/>
                </a:solidFill>
                <a:latin typeface="方正粗黑宋简体" panose="02000000000000000000" pitchFamily="2" charset="-122"/>
                <a:ea typeface="方正粗黑宋简体" panose="02000000000000000000" pitchFamily="2" charset="-122"/>
              </a:rPr>
              <a:t>丰岛海战</a:t>
            </a:r>
            <a:endParaRPr lang="zh-CN" altLang="en-US" sz="1600">
              <a:solidFill>
                <a:srgbClr val="FFC000"/>
              </a:solidFill>
              <a:latin typeface="方正粗黑宋简体" panose="02000000000000000000" pitchFamily="2" charset="-122"/>
              <a:ea typeface="方正粗黑宋简体" panose="02000000000000000000" pitchFamily="2" charset="-122"/>
            </a:endParaRPr>
          </a:p>
        </p:txBody>
      </p:sp>
      <p:sp>
        <p:nvSpPr>
          <p:cNvPr id="11" name="矩形 10"/>
          <p:cNvSpPr/>
          <p:nvPr/>
        </p:nvSpPr>
        <p:spPr>
          <a:xfrm>
            <a:off x="7832725" y="5001895"/>
            <a:ext cx="1331595" cy="3067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FFC000"/>
                </a:solidFill>
                <a:latin typeface="方正粗黑宋简体" panose="02000000000000000000" pitchFamily="2" charset="-122"/>
                <a:ea typeface="方正粗黑宋简体" panose="02000000000000000000" pitchFamily="2" charset="-122"/>
              </a:rPr>
              <a:t>威海卫战役</a:t>
            </a:r>
            <a:endParaRPr lang="zh-CN" altLang="en-US" sz="1600">
              <a:solidFill>
                <a:srgbClr val="FFC000"/>
              </a:solidFill>
              <a:latin typeface="方正粗黑宋简体" panose="02000000000000000000" pitchFamily="2" charset="-122"/>
              <a:ea typeface="方正粗黑宋简体" panose="02000000000000000000" pitchFamily="2" charset="-122"/>
            </a:endParaRPr>
          </a:p>
        </p:txBody>
      </p:sp>
      <p:sp>
        <p:nvSpPr>
          <p:cNvPr id="12" name="矩形 11"/>
          <p:cNvSpPr/>
          <p:nvPr/>
        </p:nvSpPr>
        <p:spPr>
          <a:xfrm>
            <a:off x="7166610" y="3310255"/>
            <a:ext cx="1254125" cy="3067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FFC000"/>
                </a:solidFill>
                <a:latin typeface="方正粗黑宋简体" panose="02000000000000000000" pitchFamily="2" charset="-122"/>
                <a:ea typeface="方正粗黑宋简体" panose="02000000000000000000" pitchFamily="2" charset="-122"/>
              </a:rPr>
              <a:t>旅顺大屠杀</a:t>
            </a:r>
            <a:endParaRPr lang="zh-CN" altLang="en-US" sz="1600">
              <a:solidFill>
                <a:srgbClr val="FFC000"/>
              </a:solidFill>
              <a:latin typeface="方正粗黑宋简体" panose="02000000000000000000" pitchFamily="2" charset="-122"/>
              <a:ea typeface="方正粗黑宋简体" panose="02000000000000000000" pitchFamily="2" charset="-122"/>
            </a:endParaRPr>
          </a:p>
        </p:txBody>
      </p:sp>
      <p:sp>
        <p:nvSpPr>
          <p:cNvPr id="13" name="矩形 12"/>
          <p:cNvSpPr/>
          <p:nvPr/>
        </p:nvSpPr>
        <p:spPr>
          <a:xfrm>
            <a:off x="9898380" y="3003550"/>
            <a:ext cx="1158875" cy="3067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FFC000"/>
                </a:solidFill>
                <a:latin typeface="方正粗黑宋简体" panose="02000000000000000000" pitchFamily="2" charset="-122"/>
                <a:ea typeface="方正粗黑宋简体" panose="02000000000000000000" pitchFamily="2" charset="-122"/>
              </a:rPr>
              <a:t>平壤战役</a:t>
            </a:r>
            <a:endParaRPr lang="zh-CN" altLang="en-US" sz="1600">
              <a:solidFill>
                <a:srgbClr val="FFC000"/>
              </a:solidFill>
              <a:latin typeface="方正粗黑宋简体" panose="02000000000000000000" pitchFamily="2" charset="-122"/>
              <a:ea typeface="方正粗黑宋简体" panose="02000000000000000000" pitchFamily="2" charset="-122"/>
            </a:endParaRPr>
          </a:p>
        </p:txBody>
      </p:sp>
      <p:sp>
        <p:nvSpPr>
          <p:cNvPr id="14" name="矩形 13"/>
          <p:cNvSpPr/>
          <p:nvPr/>
        </p:nvSpPr>
        <p:spPr>
          <a:xfrm>
            <a:off x="8681720" y="2805430"/>
            <a:ext cx="1158875" cy="3067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FFC000"/>
                </a:solidFill>
                <a:latin typeface="方正粗黑宋简体" panose="02000000000000000000" pitchFamily="2" charset="-122"/>
                <a:ea typeface="方正粗黑宋简体" panose="02000000000000000000" pitchFamily="2" charset="-122"/>
              </a:rPr>
              <a:t>黄海海战</a:t>
            </a:r>
            <a:endParaRPr lang="zh-CN" altLang="en-US" sz="1600">
              <a:solidFill>
                <a:srgbClr val="FFC000"/>
              </a:solidFill>
              <a:latin typeface="方正粗黑宋简体" panose="02000000000000000000" pitchFamily="2" charset="-122"/>
              <a:ea typeface="方正粗黑宋简体" panose="02000000000000000000" pitchFamily="2" charset="-122"/>
            </a:endParaRPr>
          </a:p>
        </p:txBody>
      </p:sp>
      <p:sp>
        <p:nvSpPr>
          <p:cNvPr id="15" name="文本框 14"/>
          <p:cNvSpPr txBox="1"/>
          <p:nvPr/>
        </p:nvSpPr>
        <p:spPr>
          <a:xfrm>
            <a:off x="252095" y="1646555"/>
            <a:ext cx="4236720" cy="1198880"/>
          </a:xfrm>
          <a:prstGeom prst="rect">
            <a:avLst/>
          </a:prstGeom>
          <a:noFill/>
          <a:ln>
            <a:solidFill>
              <a:srgbClr val="002060"/>
            </a:solidFill>
          </a:ln>
        </p:spPr>
        <p:txBody>
          <a:bodyPr wrap="square" rtlCol="0">
            <a:spAutoFit/>
          </a:bodyPr>
          <a:lstStyle/>
          <a:p>
            <a:r>
              <a:rPr lang="zh-CN" altLang="en-US" sz="2400" b="1">
                <a:latin typeface="楷体" panose="02010609060101010101" charset="-122"/>
                <a:ea typeface="楷体" panose="02010609060101010101" charset="-122"/>
                <a:cs typeface="楷体" panose="02010609060101010101" charset="-122"/>
              </a:rPr>
              <a:t>爆发：</a:t>
            </a:r>
            <a:r>
              <a:rPr lang="en-US" altLang="zh-CN" sz="2400" b="1">
                <a:latin typeface="楷体" panose="02010609060101010101" charset="-122"/>
                <a:ea typeface="楷体" panose="02010609060101010101" charset="-122"/>
                <a:cs typeface="楷体" panose="02010609060101010101" charset="-122"/>
                <a:sym typeface="微软雅黑" panose="020B0503020204020204" pitchFamily="34" charset="-122"/>
              </a:rPr>
              <a:t>1894</a:t>
            </a:r>
            <a:r>
              <a:rPr lang="zh-CN" altLang="en-US" sz="2400" b="1">
                <a:latin typeface="楷体" panose="02010609060101010101" charset="-122"/>
                <a:ea typeface="楷体" panose="02010609060101010101" charset="-122"/>
                <a:cs typeface="楷体" panose="02010609060101010101" charset="-122"/>
                <a:sym typeface="微软雅黑" panose="020B0503020204020204" pitchFamily="34" charset="-122"/>
              </a:rPr>
              <a:t>年</a:t>
            </a:r>
            <a:r>
              <a:rPr lang="en-US" altLang="zh-CN" sz="2400" b="1">
                <a:latin typeface="楷体" panose="02010609060101010101" charset="-122"/>
                <a:ea typeface="楷体" panose="02010609060101010101" charset="-122"/>
                <a:cs typeface="楷体" panose="02010609060101010101" charset="-122"/>
                <a:sym typeface="微软雅黑" panose="020B0503020204020204" pitchFamily="34" charset="-122"/>
              </a:rPr>
              <a:t>7</a:t>
            </a:r>
            <a:r>
              <a:rPr lang="zh-CN" altLang="en-US" sz="2400" b="1">
                <a:latin typeface="楷体" panose="02010609060101010101" charset="-122"/>
                <a:ea typeface="楷体" panose="02010609060101010101" charset="-122"/>
                <a:cs typeface="楷体" panose="02010609060101010101" charset="-122"/>
                <a:sym typeface="微软雅黑" panose="020B0503020204020204" pitchFamily="34" charset="-122"/>
              </a:rPr>
              <a:t>月日军在丰岛偷袭清朝运兵船</a:t>
            </a:r>
            <a:r>
              <a:rPr lang="zh-CN" altLang="en-US" sz="2400" b="1">
                <a:latin typeface="楷体" panose="02010609060101010101" charset="-122"/>
                <a:ea typeface="楷体" panose="02010609060101010101" charset="-122"/>
                <a:cs typeface="楷体" panose="02010609060101010101" charset="-122"/>
                <a:sym typeface="+mn-ea"/>
              </a:rPr>
              <a:t>（丰岛海战</a:t>
            </a:r>
            <a:r>
              <a:rPr lang="zh-CN" altLang="en-US" sz="2400">
                <a:sym typeface="+mn-ea"/>
              </a:rPr>
              <a:t>）</a:t>
            </a:r>
            <a:r>
              <a:rPr lang="zh-CN" altLang="en-US" sz="2400" b="1">
                <a:latin typeface="楷体" panose="02010609060101010101" charset="-122"/>
                <a:ea typeface="楷体" panose="02010609060101010101" charset="-122"/>
                <a:cs typeface="楷体" panose="02010609060101010101" charset="-122"/>
                <a:sym typeface="微软雅黑" panose="020B0503020204020204" pitchFamily="34" charset="-122"/>
              </a:rPr>
              <a:t>，</a:t>
            </a:r>
            <a:r>
              <a:rPr lang="en-US" altLang="zh-CN" sz="2400" b="1">
                <a:latin typeface="楷体" panose="02010609060101010101" charset="-122"/>
                <a:ea typeface="楷体" panose="02010609060101010101" charset="-122"/>
                <a:cs typeface="楷体" panose="02010609060101010101" charset="-122"/>
                <a:sym typeface="微软雅黑" panose="020B0503020204020204" pitchFamily="34" charset="-122"/>
              </a:rPr>
              <a:t>8</a:t>
            </a:r>
            <a:r>
              <a:rPr lang="zh-CN" altLang="en-US" sz="2400" b="1">
                <a:latin typeface="楷体" panose="02010609060101010101" charset="-122"/>
                <a:ea typeface="楷体" panose="02010609060101010101" charset="-122"/>
                <a:cs typeface="楷体" panose="02010609060101010101" charset="-122"/>
                <a:sym typeface="微软雅黑" panose="020B0503020204020204" pitchFamily="34" charset="-122"/>
              </a:rPr>
              <a:t>月战争爆发。</a:t>
            </a:r>
            <a:endParaRPr lang="zh-CN" altLang="en-US" sz="2400"/>
          </a:p>
        </p:txBody>
      </p:sp>
      <p:sp>
        <p:nvSpPr>
          <p:cNvPr id="16" name="下箭头 15"/>
          <p:cNvSpPr/>
          <p:nvPr/>
        </p:nvSpPr>
        <p:spPr>
          <a:xfrm>
            <a:off x="1903095" y="2845435"/>
            <a:ext cx="374015" cy="44069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63575" y="3286125"/>
            <a:ext cx="3138805" cy="460375"/>
          </a:xfrm>
          <a:prstGeom prst="rect">
            <a:avLst/>
          </a:prstGeom>
          <a:noFill/>
          <a:ln>
            <a:solidFill>
              <a:srgbClr val="002060"/>
            </a:solidFill>
          </a:ln>
        </p:spPr>
        <p:txBody>
          <a:bodyPr wrap="square" rtlCol="0">
            <a:spAutoFit/>
          </a:bodyPr>
          <a:lstStyle/>
          <a:p>
            <a:r>
              <a:rPr lang="en-US" altLang="zh-CN" sz="2400" b="1">
                <a:latin typeface="楷体" panose="02010609060101010101" charset="-122"/>
                <a:ea typeface="楷体" panose="02010609060101010101" charset="-122"/>
                <a:cs typeface="楷体" panose="02010609060101010101" charset="-122"/>
              </a:rPr>
              <a:t>1894</a:t>
            </a:r>
            <a:r>
              <a:rPr lang="zh-CN" altLang="en-US" sz="2400" b="1">
                <a:latin typeface="楷体" panose="02010609060101010101" charset="-122"/>
                <a:ea typeface="楷体" panose="02010609060101010101" charset="-122"/>
                <a:cs typeface="楷体" panose="02010609060101010101" charset="-122"/>
              </a:rPr>
              <a:t>年</a:t>
            </a:r>
            <a:r>
              <a:rPr lang="en-US" altLang="zh-CN" sz="2400" b="1">
                <a:latin typeface="楷体" panose="02010609060101010101" charset="-122"/>
                <a:ea typeface="楷体" panose="02010609060101010101" charset="-122"/>
                <a:cs typeface="楷体" panose="02010609060101010101" charset="-122"/>
              </a:rPr>
              <a:t>9</a:t>
            </a:r>
            <a:r>
              <a:rPr lang="zh-CN" altLang="en-US" sz="2400" b="1">
                <a:latin typeface="楷体" panose="02010609060101010101" charset="-122"/>
                <a:ea typeface="楷体" panose="02010609060101010101" charset="-122"/>
                <a:cs typeface="楷体" panose="02010609060101010101" charset="-122"/>
              </a:rPr>
              <a:t>月，平壤战役</a:t>
            </a:r>
            <a:endParaRPr lang="zh-CN" altLang="en-US" sz="2400"/>
          </a:p>
        </p:txBody>
      </p:sp>
      <p:sp>
        <p:nvSpPr>
          <p:cNvPr id="19" name="下箭头 18"/>
          <p:cNvSpPr/>
          <p:nvPr/>
        </p:nvSpPr>
        <p:spPr>
          <a:xfrm>
            <a:off x="1903095" y="3746500"/>
            <a:ext cx="374015" cy="44069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1903095" y="5580380"/>
            <a:ext cx="374015" cy="44069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1903095" y="4647565"/>
            <a:ext cx="374015" cy="44069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63525" y="4187190"/>
            <a:ext cx="4033520" cy="460375"/>
          </a:xfrm>
          <a:prstGeom prst="rect">
            <a:avLst/>
          </a:prstGeom>
          <a:noFill/>
          <a:ln>
            <a:solidFill>
              <a:srgbClr val="002060"/>
            </a:solidFill>
          </a:ln>
        </p:spPr>
        <p:txBody>
          <a:bodyPr wrap="square" rtlCol="0">
            <a:spAutoFit/>
          </a:bodyPr>
          <a:lstStyle/>
          <a:p>
            <a:r>
              <a:rPr lang="zh-CN" altLang="en-US" sz="2400" b="1">
                <a:latin typeface="楷体" panose="02010609060101010101" charset="-122"/>
                <a:ea typeface="楷体" panose="02010609060101010101" charset="-122"/>
                <a:cs typeface="楷体" panose="02010609060101010101" charset="-122"/>
              </a:rPr>
              <a:t>决战：</a:t>
            </a:r>
            <a:r>
              <a:rPr lang="en-US" altLang="zh-CN" sz="2400" b="1">
                <a:latin typeface="楷体" panose="02010609060101010101" charset="-122"/>
                <a:ea typeface="楷体" panose="02010609060101010101" charset="-122"/>
                <a:cs typeface="楷体" panose="02010609060101010101" charset="-122"/>
              </a:rPr>
              <a:t>1894</a:t>
            </a:r>
            <a:r>
              <a:rPr lang="zh-CN" altLang="en-US" sz="2400" b="1">
                <a:latin typeface="楷体" panose="02010609060101010101" charset="-122"/>
                <a:ea typeface="楷体" panose="02010609060101010101" charset="-122"/>
                <a:cs typeface="楷体" panose="02010609060101010101" charset="-122"/>
              </a:rPr>
              <a:t>年</a:t>
            </a:r>
            <a:r>
              <a:rPr lang="en-US" altLang="zh-CN" sz="2400" b="1">
                <a:latin typeface="楷体" panose="02010609060101010101" charset="-122"/>
                <a:ea typeface="楷体" panose="02010609060101010101" charset="-122"/>
                <a:cs typeface="楷体" panose="02010609060101010101" charset="-122"/>
              </a:rPr>
              <a:t>9</a:t>
            </a:r>
            <a:r>
              <a:rPr lang="zh-CN" altLang="en-US" sz="2400" b="1">
                <a:latin typeface="楷体" panose="02010609060101010101" charset="-122"/>
                <a:ea typeface="楷体" panose="02010609060101010101" charset="-122"/>
                <a:cs typeface="楷体" panose="02010609060101010101" charset="-122"/>
              </a:rPr>
              <a:t>月，黄海海战</a:t>
            </a:r>
            <a:endParaRPr lang="zh-CN" altLang="en-US" sz="2400"/>
          </a:p>
        </p:txBody>
      </p:sp>
      <p:sp>
        <p:nvSpPr>
          <p:cNvPr id="25" name="文本框 24"/>
          <p:cNvSpPr txBox="1"/>
          <p:nvPr/>
        </p:nvSpPr>
        <p:spPr>
          <a:xfrm>
            <a:off x="448945" y="6011545"/>
            <a:ext cx="3446145" cy="460375"/>
          </a:xfrm>
          <a:prstGeom prst="rect">
            <a:avLst/>
          </a:prstGeom>
          <a:noFill/>
          <a:ln>
            <a:solidFill>
              <a:srgbClr val="002060"/>
            </a:solidFill>
          </a:ln>
        </p:spPr>
        <p:txBody>
          <a:bodyPr wrap="square" rtlCol="0">
            <a:spAutoFit/>
          </a:bodyPr>
          <a:lstStyle/>
          <a:p>
            <a:r>
              <a:rPr lang="en-US" altLang="zh-CN" sz="2400" b="1">
                <a:latin typeface="楷体" panose="02010609060101010101" charset="-122"/>
                <a:ea typeface="楷体" panose="02010609060101010101" charset="-122"/>
                <a:cs typeface="楷体" panose="02010609060101010101" charset="-122"/>
              </a:rPr>
              <a:t>1895</a:t>
            </a:r>
            <a:r>
              <a:rPr lang="zh-CN" altLang="en-US" sz="2400" b="1">
                <a:latin typeface="楷体" panose="02010609060101010101" charset="-122"/>
                <a:ea typeface="楷体" panose="02010609060101010101" charset="-122"/>
                <a:cs typeface="楷体" panose="02010609060101010101" charset="-122"/>
              </a:rPr>
              <a:t>年</a:t>
            </a:r>
            <a:r>
              <a:rPr lang="en-US" altLang="zh-CN" sz="2400" b="1">
                <a:latin typeface="楷体" panose="02010609060101010101" charset="-122"/>
                <a:ea typeface="楷体" panose="02010609060101010101" charset="-122"/>
                <a:cs typeface="楷体" panose="02010609060101010101" charset="-122"/>
              </a:rPr>
              <a:t>2</a:t>
            </a:r>
            <a:r>
              <a:rPr lang="zh-CN" altLang="en-US" sz="2400" b="1">
                <a:latin typeface="楷体" panose="02010609060101010101" charset="-122"/>
                <a:ea typeface="楷体" panose="02010609060101010101" charset="-122"/>
                <a:cs typeface="楷体" panose="02010609060101010101" charset="-122"/>
              </a:rPr>
              <a:t>月，威海卫战役</a:t>
            </a:r>
            <a:endParaRPr lang="zh-CN" altLang="en-US" sz="2400"/>
          </a:p>
        </p:txBody>
      </p:sp>
      <p:sp>
        <p:nvSpPr>
          <p:cNvPr id="31" name="文本框 30"/>
          <p:cNvSpPr txBox="1"/>
          <p:nvPr/>
        </p:nvSpPr>
        <p:spPr>
          <a:xfrm>
            <a:off x="356235" y="5088255"/>
            <a:ext cx="3631565" cy="460375"/>
          </a:xfrm>
          <a:prstGeom prst="rect">
            <a:avLst/>
          </a:prstGeom>
          <a:noFill/>
          <a:ln>
            <a:solidFill>
              <a:srgbClr val="002060"/>
            </a:solidFill>
          </a:ln>
        </p:spPr>
        <p:txBody>
          <a:bodyPr wrap="square" rtlCol="0">
            <a:spAutoFit/>
          </a:bodyPr>
          <a:lstStyle/>
          <a:p>
            <a:r>
              <a:rPr lang="en-US" altLang="zh-CN" sz="2400" b="1">
                <a:latin typeface="楷体" panose="02010609060101010101" charset="-122"/>
                <a:ea typeface="楷体" panose="02010609060101010101" charset="-122"/>
                <a:cs typeface="楷体" panose="02010609060101010101" charset="-122"/>
              </a:rPr>
              <a:t>1894</a:t>
            </a:r>
            <a:r>
              <a:rPr lang="zh-CN" altLang="en-US" sz="2400" b="1">
                <a:latin typeface="楷体" panose="02010609060101010101" charset="-122"/>
                <a:ea typeface="楷体" panose="02010609060101010101" charset="-122"/>
                <a:cs typeface="楷体" panose="02010609060101010101" charset="-122"/>
              </a:rPr>
              <a:t>年</a:t>
            </a:r>
            <a:r>
              <a:rPr lang="en-US" altLang="zh-CN" sz="2400" b="1">
                <a:latin typeface="楷体" panose="02010609060101010101" charset="-122"/>
                <a:ea typeface="楷体" panose="02010609060101010101" charset="-122"/>
                <a:cs typeface="楷体" panose="02010609060101010101" charset="-122"/>
              </a:rPr>
              <a:t>11</a:t>
            </a:r>
            <a:r>
              <a:rPr lang="zh-CN" altLang="en-US" sz="2400" b="1">
                <a:latin typeface="楷体" panose="02010609060101010101" charset="-122"/>
                <a:ea typeface="楷体" panose="02010609060101010101" charset="-122"/>
                <a:cs typeface="楷体" panose="02010609060101010101" charset="-122"/>
              </a:rPr>
              <a:t>月，旅顺大屠杀</a:t>
            </a:r>
            <a:endParaRPr lang="zh-CN" altLang="en-US" sz="2400"/>
          </a:p>
        </p:txBody>
      </p:sp>
      <p:sp>
        <p:nvSpPr>
          <p:cNvPr id="2" name="文本框 1"/>
          <p:cNvSpPr txBox="1"/>
          <p:nvPr/>
        </p:nvSpPr>
        <p:spPr>
          <a:xfrm>
            <a:off x="7832725" y="5570855"/>
            <a:ext cx="1393825" cy="368300"/>
          </a:xfrm>
          <a:prstGeom prst="rect">
            <a:avLst/>
          </a:prstGeom>
          <a:noFill/>
        </p:spPr>
        <p:txBody>
          <a:bodyPr wrap="square" rtlCol="0">
            <a:spAutoFit/>
          </a:bodyPr>
          <a:lstStyle/>
          <a:p>
            <a:r>
              <a:rPr lang="en-US" altLang="zh-CN"/>
              <a:t>“</a:t>
            </a:r>
            <a:r>
              <a:rPr lang="zh-CN" altLang="en-US"/>
              <a:t>避战保船</a:t>
            </a:r>
            <a:r>
              <a:rPr lang="en-US" altLang="zh-CN"/>
              <a:t>”</a:t>
            </a:r>
            <a:endParaRPr lang="en-US" altLang="zh-CN"/>
          </a:p>
        </p:txBody>
      </p:sp>
      <p:sp>
        <p:nvSpPr>
          <p:cNvPr id="4" name="文本框 9217"/>
          <p:cNvSpPr/>
          <p:nvPr/>
        </p:nvSpPr>
        <p:spPr>
          <a:xfrm>
            <a:off x="163830" y="11493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二、列强侵略的加剧</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 name="矩形 17410"/>
          <p:cNvSpPr/>
          <p:nvPr/>
        </p:nvSpPr>
        <p:spPr>
          <a:xfrm>
            <a:off x="0" y="654050"/>
            <a:ext cx="3764915" cy="521970"/>
          </a:xfrm>
          <a:prstGeom prst="rect">
            <a:avLst/>
          </a:prstGeom>
          <a:noFill/>
          <a:ln w="9525">
            <a:noFill/>
          </a:ln>
        </p:spPr>
        <p:txBody>
          <a:bodyPr wrap="square">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a:t>
            </a:r>
            <a:r>
              <a:rPr lang="zh-CN" sz="2800" b="1">
                <a:latin typeface="黑体" panose="02010609060101010101" charset="-122"/>
                <a:ea typeface="黑体" panose="02010609060101010101" charset="-122"/>
                <a:sym typeface="微软雅黑" panose="020B0503020204020204" pitchFamily="34" charset="-122"/>
              </a:rPr>
              <a:t>甲午战争</a:t>
            </a:r>
            <a:endParaRPr lang="zh-CN"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6" name="矩形 5"/>
          <p:cNvSpPr/>
          <p:nvPr/>
        </p:nvSpPr>
        <p:spPr>
          <a:xfrm>
            <a:off x="420051" y="1021603"/>
            <a:ext cx="2925643" cy="650875"/>
          </a:xfrm>
          <a:prstGeom prst="rect">
            <a:avLst/>
          </a:prstGeom>
        </p:spPr>
        <p:txBody>
          <a:bodyPr wrap="square">
            <a:spAutoFit/>
          </a:bodyPr>
          <a:lstStyle/>
          <a:p>
            <a:pPr lvl="0" algn="just">
              <a:lnSpc>
                <a:spcPct val="130000"/>
              </a:lnSpc>
              <a:spcBef>
                <a:spcPct val="0"/>
              </a:spcBef>
              <a:spcAft>
                <a:spcPct val="0"/>
              </a:spcAft>
              <a:defRPr/>
            </a:pP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、经过</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2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strips(downLeft)">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checkerboard(across)">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ox(in)">
                                      <p:cBhvr>
                                        <p:cTn id="54" dur="20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ox(in)">
                                      <p:cBhvr>
                                        <p:cTn id="59" dur="2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500" fill="hold"/>
                                        <p:tgtEl>
                                          <p:spTgt spid="2"/>
                                        </p:tgtEl>
                                        <p:attrNameLst>
                                          <p:attrName>ppt_x</p:attrName>
                                        </p:attrNameLst>
                                      </p:cBhvr>
                                      <p:tavLst>
                                        <p:tav tm="0">
                                          <p:val>
                                            <p:strVal val="#ppt_x"/>
                                          </p:val>
                                        </p:tav>
                                        <p:tav tm="100000">
                                          <p:val>
                                            <p:strVal val="#ppt_x"/>
                                          </p:val>
                                        </p:tav>
                                      </p:tavLst>
                                    </p:anim>
                                    <p:anim calcmode="lin" valueType="num">
                                      <p:cBhvr additive="base">
                                        <p:cTn id="7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7" presetClass="entr" presetSubtype="4" fill="hold" grpId="0" nodeType="clickEffect">
                                  <p:stCondLst>
                                    <p:cond delay="0"/>
                                  </p:stCondLst>
                                  <p:childTnLst>
                                    <p:set>
                                      <p:cBhvr>
                                        <p:cTn id="74" dur="1000" fill="hold">
                                          <p:stCondLst>
                                            <p:cond delay="0"/>
                                          </p:stCondLst>
                                        </p:cTn>
                                        <p:tgtEl>
                                          <p:spTgt spid="25"/>
                                        </p:tgtEl>
                                        <p:attrNameLst>
                                          <p:attrName>style.visibility</p:attrName>
                                        </p:attrNameLst>
                                      </p:cBhvr>
                                      <p:to>
                                        <p:strVal val="visible"/>
                                      </p:to>
                                    </p:set>
                                    <p:anim calcmode="lin" valueType="num">
                                      <p:cBhvr additive="base">
                                        <p:cTn id="75" dur="1000" fill="hold"/>
                                        <p:tgtEl>
                                          <p:spTgt spid="25"/>
                                        </p:tgtEl>
                                        <p:attrNameLst>
                                          <p:attrName>ppt_x</p:attrName>
                                        </p:attrNameLst>
                                      </p:cBhvr>
                                      <p:tavLst>
                                        <p:tav tm="0">
                                          <p:val>
                                            <p:strVal val="#ppt_x"/>
                                          </p:val>
                                        </p:tav>
                                        <p:tav tm="100000">
                                          <p:val>
                                            <p:strVal val="#ppt_x"/>
                                          </p:val>
                                        </p:tav>
                                      </p:tavLst>
                                    </p:anim>
                                    <p:anim calcmode="lin" valueType="num">
                                      <p:cBhvr additive="base">
                                        <p:cTn id="76" dur="10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7" presetClass="entr" presetSubtype="4" fill="hold" grpId="0" nodeType="clickEffect">
                                  <p:stCondLst>
                                    <p:cond delay="0"/>
                                  </p:stCondLst>
                                  <p:childTnLst>
                                    <p:set>
                                      <p:cBhvr>
                                        <p:cTn id="80" dur="1000" fill="hold">
                                          <p:stCondLst>
                                            <p:cond delay="0"/>
                                          </p:stCondLst>
                                        </p:cTn>
                                        <p:tgtEl>
                                          <p:spTgt spid="11"/>
                                        </p:tgtEl>
                                        <p:attrNameLst>
                                          <p:attrName>style.visibility</p:attrName>
                                        </p:attrNameLst>
                                      </p:cBhvr>
                                      <p:to>
                                        <p:strVal val="visible"/>
                                      </p:to>
                                    </p:set>
                                    <p:anim calcmode="lin" valueType="num">
                                      <p:cBhvr additive="base">
                                        <p:cTn id="81" dur="1000" fill="hold"/>
                                        <p:tgtEl>
                                          <p:spTgt spid="11"/>
                                        </p:tgtEl>
                                        <p:attrNameLst>
                                          <p:attrName>ppt_x</p:attrName>
                                        </p:attrNameLst>
                                      </p:cBhvr>
                                      <p:tavLst>
                                        <p:tav tm="0">
                                          <p:val>
                                            <p:strVal val="#ppt_x"/>
                                          </p:val>
                                        </p:tav>
                                        <p:tav tm="100000">
                                          <p:val>
                                            <p:strVal val="#ppt_x"/>
                                          </p:val>
                                        </p:tav>
                                      </p:tavLst>
                                    </p:anim>
                                    <p:anim calcmode="lin" valueType="num">
                                      <p:cBhvr additive="base">
                                        <p:cTn id="8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bldLvl="0" animBg="1"/>
      <p:bldP spid="18" grpId="0" bldLvl="0" animBg="1"/>
      <p:bldP spid="22" grpId="0" bldLvl="0" animBg="1"/>
      <p:bldP spid="25" grpId="0" bldLvl="0" animBg="1"/>
      <p:bldP spid="31" grpId="0" bldLvl="0" animBg="1"/>
      <p:bldP spid="2" grpId="0"/>
      <p:bldP spid="16" grpId="0" bldLvl="0" animBg="1"/>
      <p:bldP spid="16" grpId="1" animBg="1"/>
      <p:bldP spid="19" grpId="0" bldLvl="0" animBg="1"/>
      <p:bldP spid="19" grpId="1" animBg="1"/>
      <p:bldP spid="21" grpId="0" bldLvl="0" animBg="1"/>
      <p:bldP spid="21" grpId="1" animBg="1"/>
      <p:bldP spid="20" grpId="0" bldLvl="0" animBg="1"/>
      <p:bldP spid="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858520" y="1546860"/>
            <a:ext cx="10899775" cy="2676525"/>
          </a:xfrm>
          <a:prstGeom prst="rect">
            <a:avLst/>
          </a:prstGeom>
          <a:solidFill>
            <a:schemeClr val="bg1"/>
          </a:solidFill>
        </p:spPr>
        <p:txBody>
          <a:bodyPr wrap="square">
            <a:spAutoFit/>
          </a:bodyPr>
          <a:lstStyle/>
          <a:p>
            <a:pPr lvl="0" indent="0" algn="just" fontAlgn="auto">
              <a:lnSpc>
                <a:spcPct val="150000"/>
              </a:lnSpc>
              <a:spcBef>
                <a:spcPct val="0"/>
              </a:spcBef>
              <a:spcAft>
                <a:spcPct val="0"/>
              </a:spcAft>
              <a:defRPr/>
            </a:pPr>
            <a:r>
              <a:rPr lang="zh-CN" sz="2800" b="1">
                <a:solidFill>
                  <a:schemeClr val="tx1"/>
                </a:solidFill>
                <a:latin typeface="宋体" panose="02010600030101010101" pitchFamily="2" charset="-122"/>
                <a:ea typeface="宋体" panose="02010600030101010101" pitchFamily="2" charset="-122"/>
                <a:cs typeface="宋体" panose="02010600030101010101" pitchFamily="2" charset="-122"/>
              </a:rPr>
              <a:t>①承认朝鲜独立；</a:t>
            </a:r>
            <a:endParaRPr lang="zh-CN" sz="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indent="0" algn="just" fontAlgn="auto">
              <a:lnSpc>
                <a:spcPct val="150000"/>
              </a:lnSpc>
              <a:spcBef>
                <a:spcPct val="0"/>
              </a:spcBef>
              <a:spcAft>
                <a:spcPct val="0"/>
              </a:spcAft>
              <a:defRPr/>
            </a:pPr>
            <a:r>
              <a:rPr lang="zh-CN" sz="2800" b="1">
                <a:solidFill>
                  <a:schemeClr val="tx1"/>
                </a:solidFill>
                <a:latin typeface="宋体" panose="02010600030101010101" pitchFamily="2" charset="-122"/>
                <a:ea typeface="宋体" panose="02010600030101010101" pitchFamily="2" charset="-122"/>
                <a:cs typeface="宋体" panose="02010600030101010101" pitchFamily="2" charset="-122"/>
              </a:rPr>
              <a:t>②割让</a:t>
            </a:r>
            <a:r>
              <a:rPr lang="zh-CN" sz="2800" b="1">
                <a:solidFill>
                  <a:srgbClr val="FF0000"/>
                </a:solidFill>
                <a:latin typeface="宋体" panose="02010600030101010101" pitchFamily="2" charset="-122"/>
                <a:ea typeface="宋体" panose="02010600030101010101" pitchFamily="2" charset="-122"/>
                <a:cs typeface="宋体" panose="02010600030101010101" pitchFamily="2" charset="-122"/>
              </a:rPr>
              <a:t>辽东半岛、台湾全岛及其所有附属各岛屿、澎湖列岛</a:t>
            </a:r>
            <a:r>
              <a:rPr lang="zh-CN" sz="2800" b="1">
                <a:solidFill>
                  <a:schemeClr val="tx1"/>
                </a:solidFill>
                <a:latin typeface="宋体" panose="02010600030101010101" pitchFamily="2" charset="-122"/>
                <a:ea typeface="宋体" panose="02010600030101010101" pitchFamily="2" charset="-122"/>
                <a:cs typeface="宋体" panose="02010600030101010101" pitchFamily="2" charset="-122"/>
              </a:rPr>
              <a:t>给日本；</a:t>
            </a:r>
            <a:endParaRPr lang="zh-CN" sz="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indent="0" algn="just" fontAlgn="auto">
              <a:lnSpc>
                <a:spcPct val="150000"/>
              </a:lnSpc>
              <a:spcBef>
                <a:spcPct val="0"/>
              </a:spcBef>
              <a:spcAft>
                <a:spcPct val="0"/>
              </a:spcAft>
              <a:defRPr/>
            </a:pPr>
            <a:r>
              <a:rPr lang="zh-CN" sz="2800" b="1">
                <a:solidFill>
                  <a:schemeClr val="tx1"/>
                </a:solidFill>
                <a:latin typeface="宋体" panose="02010600030101010101" pitchFamily="2" charset="-122"/>
                <a:ea typeface="宋体" panose="02010600030101010101" pitchFamily="2" charset="-122"/>
                <a:cs typeface="宋体" panose="02010600030101010101" pitchFamily="2" charset="-122"/>
              </a:rPr>
              <a:t>③赔款</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亿两白银；④增开</a:t>
            </a:r>
            <a:r>
              <a:rPr lang="zh-CN" altLang="en-US" sz="2800" b="1">
                <a:solidFill>
                  <a:srgbClr val="FF0000"/>
                </a:solidFill>
                <a:latin typeface="宋体" panose="02010600030101010101" pitchFamily="2" charset="-122"/>
                <a:ea typeface="宋体" panose="02010600030101010101" pitchFamily="2" charset="-122"/>
                <a:cs typeface="宋体" panose="02010600030101010101" pitchFamily="2" charset="-122"/>
              </a:rPr>
              <a:t>沙市、重庆、苏州、杭州</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为通商口岸；</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0" indent="0" algn="just" fontAlgn="auto">
              <a:lnSpc>
                <a:spcPct val="150000"/>
              </a:lnSpc>
              <a:spcBef>
                <a:spcPct val="0"/>
              </a:spcBef>
              <a:spcAft>
                <a:spcPct val="0"/>
              </a:spcAft>
              <a:defRPr/>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⑤日本可以在中国通商口岸</a:t>
            </a:r>
            <a:r>
              <a:rPr lang="zh-CN" altLang="en-US" sz="2800" b="1">
                <a:solidFill>
                  <a:srgbClr val="FF0000"/>
                </a:solidFill>
                <a:latin typeface="宋体" panose="02010600030101010101" pitchFamily="2" charset="-122"/>
                <a:ea typeface="宋体" panose="02010600030101010101" pitchFamily="2" charset="-122"/>
                <a:cs typeface="宋体" panose="02010600030101010101" pitchFamily="2" charset="-122"/>
              </a:rPr>
              <a:t>设厂</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制造。</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矩形 12"/>
          <p:cNvSpPr/>
          <p:nvPr/>
        </p:nvSpPr>
        <p:spPr>
          <a:xfrm>
            <a:off x="1970228" y="1057499"/>
            <a:ext cx="4764350" cy="650875"/>
          </a:xfrm>
          <a:prstGeom prst="rect">
            <a:avLst/>
          </a:prstGeom>
          <a:noFill/>
          <a:extLst>
            <a:ext uri="{909E8E84-426E-40DD-AFC4-6F175D3DCCD1}">
              <a14:hiddenFill xmlns:a14="http://schemas.microsoft.com/office/drawing/2010/main">
                <a:solidFill>
                  <a:schemeClr val="tx1"/>
                </a:solidFill>
              </a14:hiddenFill>
            </a:ext>
          </a:extLst>
        </p:spPr>
        <p:txBody>
          <a:bodyPr wrap="square">
            <a:spAutoFit/>
          </a:bodyPr>
          <a:lstStyle/>
          <a:p>
            <a:pPr lvl="0" algn="just">
              <a:lnSpc>
                <a:spcPct val="130000"/>
              </a:lnSpc>
              <a:spcBef>
                <a:spcPct val="0"/>
              </a:spcBef>
              <a:spcAft>
                <a:spcPct val="0"/>
              </a:spcAft>
              <a:defRPr/>
            </a:pPr>
            <a:r>
              <a:rPr lang="zh-CN" altLang="en-US" sz="2800" b="1">
                <a:solidFill>
                  <a:schemeClr val="tx1"/>
                </a:solidFill>
                <a:latin typeface="宋体" panose="02010600030101010101" pitchFamily="2" charset="-122"/>
                <a:ea typeface="宋体" panose="02010600030101010101" pitchFamily="2" charset="-122"/>
                <a:cs typeface="Times New Roman" panose="02020603050405020304" pitchFamily="18" charset="0"/>
              </a:rPr>
              <a:t>战败，签订</a:t>
            </a:r>
            <a:r>
              <a:rPr lang="en-US" altLang="zh-CN" sz="2800" b="1">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zh-CN" altLang="en-US" sz="2800" b="1">
                <a:solidFill>
                  <a:schemeClr val="tx1"/>
                </a:solidFill>
                <a:latin typeface="宋体" panose="02010600030101010101" pitchFamily="2" charset="-122"/>
                <a:ea typeface="宋体" panose="02010600030101010101" pitchFamily="2" charset="-122"/>
                <a:cs typeface="Times New Roman" panose="02020603050405020304" pitchFamily="18" charset="0"/>
              </a:rPr>
              <a:t>马关条约</a:t>
            </a:r>
            <a:r>
              <a:rPr lang="en-US" altLang="zh-CN" sz="2800" b="1">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800" b="1">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6" name="TextBox 16"/>
          <p:cNvSpPr txBox="1"/>
          <p:nvPr/>
        </p:nvSpPr>
        <p:spPr>
          <a:xfrm>
            <a:off x="858457" y="4832811"/>
            <a:ext cx="7135200" cy="1383665"/>
          </a:xfrm>
          <a:prstGeom prst="rect">
            <a:avLst/>
          </a:prstGeom>
          <a:noFill/>
          <a:extLst>
            <a:ext uri="{909E8E84-426E-40DD-AFC4-6F175D3DCCD1}">
              <a14:hiddenFill xmlns:a14="http://schemas.microsoft.com/office/drawing/2010/main">
                <a:solidFill>
                  <a:schemeClr val="tx1"/>
                </a:solidFill>
              </a14:hiddenFill>
            </a:ext>
          </a:extLst>
        </p:spPr>
        <p:txBody>
          <a:bodyPr wrap="square" rtlCol="0">
            <a:spAutoFit/>
          </a:bodyPr>
          <a:lstStyle/>
          <a:p>
            <a:pPr fontAlgn="auto">
              <a:lnSpc>
                <a:spcPct val="150000"/>
              </a:lnSpc>
            </a:pPr>
            <a:r>
              <a:rPr lang="zh-CN" altLang="en-US" sz="2800" b="1">
                <a:solidFill>
                  <a:schemeClr val="tx1"/>
                </a:solidFill>
                <a:latin typeface="宋体" panose="02010600030101010101" pitchFamily="2" charset="-122"/>
                <a:ea typeface="宋体" panose="02010600030101010101" pitchFamily="2" charset="-122"/>
              </a:rPr>
              <a:t>①日本明治维新后国力壮大，备战充分。</a:t>
            </a:r>
            <a:endParaRPr lang="en-US" altLang="zh-CN" sz="2800" b="1">
              <a:solidFill>
                <a:schemeClr val="tx1"/>
              </a:solidFill>
              <a:latin typeface="宋体" panose="02010600030101010101" pitchFamily="2" charset="-122"/>
              <a:ea typeface="宋体" panose="02010600030101010101" pitchFamily="2" charset="-122"/>
            </a:endParaRPr>
          </a:p>
          <a:p>
            <a:pPr fontAlgn="auto">
              <a:lnSpc>
                <a:spcPct val="150000"/>
              </a:lnSpc>
            </a:pPr>
            <a:r>
              <a:rPr lang="zh-CN" altLang="en-US" sz="2800" b="1">
                <a:solidFill>
                  <a:schemeClr val="tx1"/>
                </a:solidFill>
                <a:latin typeface="宋体" panose="02010600030101010101" pitchFamily="2" charset="-122"/>
                <a:ea typeface="宋体" panose="02010600030101010101" pitchFamily="2" charset="-122"/>
              </a:rPr>
              <a:t>②中国国力不如日本，战略指挥上错误。</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4" name="文本框 9217"/>
          <p:cNvSpPr/>
          <p:nvPr/>
        </p:nvSpPr>
        <p:spPr>
          <a:xfrm>
            <a:off x="106045" y="7048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latin typeface="DFKai-SB" pitchFamily="1" charset="-120"/>
                <a:ea typeface="黑体" panose="02010609060101010101" charset="-122"/>
                <a:sym typeface="DFKai-SB" pitchFamily="1" charset="-120"/>
              </a:rPr>
              <a:t>二、列强侵略的加剧</a:t>
            </a:r>
            <a:endParaRPr lang="zh-CN" altLang="en-US" sz="3200" b="1">
              <a:solidFill>
                <a:schemeClr val="tx1"/>
              </a:solidFill>
              <a:latin typeface="DFKai-SB" pitchFamily="1" charset="-120"/>
              <a:ea typeface="黑体" panose="02010609060101010101" charset="-122"/>
              <a:sym typeface="DFKai-SB" pitchFamily="1" charset="-120"/>
            </a:endParaRPr>
          </a:p>
        </p:txBody>
      </p:sp>
      <p:sp>
        <p:nvSpPr>
          <p:cNvPr id="5" name="矩形 17410"/>
          <p:cNvSpPr/>
          <p:nvPr/>
        </p:nvSpPr>
        <p:spPr>
          <a:xfrm>
            <a:off x="0" y="654050"/>
            <a:ext cx="3764915" cy="521970"/>
          </a:xfrm>
          <a:prstGeom prst="rect">
            <a:avLst/>
          </a:prstGeom>
          <a:noFill/>
          <a:ln w="9525">
            <a:noFill/>
          </a:ln>
        </p:spPr>
        <p:txBody>
          <a:bodyPr wrap="square">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a:t>
            </a:r>
            <a:r>
              <a:rPr lang="zh-CN" sz="2800" b="1">
                <a:latin typeface="黑体" panose="02010609060101010101" charset="-122"/>
                <a:ea typeface="黑体" panose="02010609060101010101" charset="-122"/>
                <a:sym typeface="微软雅黑" panose="020B0503020204020204" pitchFamily="34" charset="-122"/>
              </a:rPr>
              <a:t>甲午战争</a:t>
            </a:r>
            <a:endParaRPr lang="zh-CN"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6" name="矩形 5"/>
          <p:cNvSpPr/>
          <p:nvPr/>
        </p:nvSpPr>
        <p:spPr>
          <a:xfrm>
            <a:off x="419735" y="1057275"/>
            <a:ext cx="1949450" cy="650875"/>
          </a:xfrm>
          <a:prstGeom prst="rect">
            <a:avLst/>
          </a:prstGeom>
        </p:spPr>
        <p:txBody>
          <a:bodyPr wrap="square">
            <a:spAutoFit/>
          </a:bodyPr>
          <a:lstStyle/>
          <a:p>
            <a:pPr lvl="0" algn="just">
              <a:lnSpc>
                <a:spcPct val="130000"/>
              </a:lnSpc>
              <a:spcBef>
                <a:spcPct val="0"/>
              </a:spcBef>
              <a:spcAft>
                <a:spcPct val="0"/>
              </a:spcAft>
              <a:defRPr/>
            </a:pP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、结果：</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7452" name="线形标注 1 17451"/>
          <p:cNvSpPr/>
          <p:nvPr/>
        </p:nvSpPr>
        <p:spPr>
          <a:xfrm>
            <a:off x="6379845" y="4222750"/>
            <a:ext cx="5812155" cy="610235"/>
          </a:xfrm>
          <a:prstGeom prst="borderCallout1">
            <a:avLst>
              <a:gd name="adj1" fmla="val 18750"/>
              <a:gd name="adj2" fmla="val -1259"/>
              <a:gd name="adj3" fmla="val -27083"/>
              <a:gd name="adj4" fmla="val -13775"/>
            </a:avLst>
          </a:prstGeom>
          <a:solidFill>
            <a:srgbClr val="FFFF99"/>
          </a:solidFill>
          <a:ln w="38100" cap="flat" cmpd="sng">
            <a:solidFill>
              <a:schemeClr val="tx1"/>
            </a:solidFill>
            <a:prstDash val="solid"/>
            <a:miter/>
            <a:headEnd type="none" w="med" len="med"/>
            <a:tailEnd type="none" w="med" len="med"/>
          </a:ln>
        </p:spPr>
        <p:txBody>
          <a:bodyPr lIns="90170" tIns="46990" rIns="90170" bIns="46990"/>
          <a:lstStyle/>
          <a:p>
            <a:pPr algn="ctr" eaLnBrk="1" hangingPunct="1"/>
            <a:r>
              <a:rPr lang="zh-CN" altLang="en-US" sz="2800" b="1">
                <a:solidFill>
                  <a:srgbClr val="FF0000"/>
                </a:solidFill>
                <a:latin typeface="Arial" panose="020B0604020202020204" pitchFamily="34" charset="0"/>
                <a:ea typeface="黑体" panose="02010609060101010101" charset="-122"/>
              </a:rPr>
              <a:t>由以商品输出为主到资本输出为主</a:t>
            </a:r>
            <a:endParaRPr lang="zh-CN" altLang="en-US" sz="2800" b="1">
              <a:solidFill>
                <a:srgbClr val="FF0000"/>
              </a:solidFill>
              <a:latin typeface="Arial" panose="020B0604020202020204" pitchFamily="34" charset="0"/>
              <a:ea typeface="黑体" panose="02010609060101010101" charset="-122"/>
            </a:endParaRPr>
          </a:p>
        </p:txBody>
      </p:sp>
      <p:sp>
        <p:nvSpPr>
          <p:cNvPr id="2" name="矩形 1"/>
          <p:cNvSpPr/>
          <p:nvPr/>
        </p:nvSpPr>
        <p:spPr>
          <a:xfrm>
            <a:off x="419735" y="4451985"/>
            <a:ext cx="2586990" cy="521970"/>
          </a:xfrm>
          <a:prstGeom prst="rect">
            <a:avLst/>
          </a:prstGeom>
        </p:spPr>
        <p:txBody>
          <a:bodyPr wrap="square">
            <a:spAutoFit/>
          </a:bodyPr>
          <a:lstStyle/>
          <a:p>
            <a:pPr lvl="0" algn="just" fontAlgn="auto">
              <a:lnSpc>
                <a:spcPct val="100000"/>
              </a:lnSpc>
              <a:spcBef>
                <a:spcPct val="0"/>
              </a:spcBef>
              <a:spcAft>
                <a:spcPct val="0"/>
              </a:spcAft>
              <a:defRPr/>
            </a:pP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、失败原因：</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58520" y="6216650"/>
            <a:ext cx="6260465" cy="521970"/>
          </a:xfrm>
          <a:prstGeom prst="rect">
            <a:avLst/>
          </a:prstGeom>
          <a:noFill/>
        </p:spPr>
        <p:txBody>
          <a:bodyPr wrap="none" rtlCol="0" anchor="t">
            <a:spAutoFit/>
          </a:bodyPr>
          <a:lstStyle/>
          <a:p>
            <a:r>
              <a:rPr lang="zh-CN" altLang="en-US" sz="2800" b="1">
                <a:solidFill>
                  <a:srgbClr val="FF0000"/>
                </a:solidFill>
                <a:latin typeface="宋体" panose="02010600030101010101" pitchFamily="2" charset="-122"/>
                <a:ea typeface="宋体" panose="02010600030101010101" pitchFamily="2" charset="-122"/>
                <a:sym typeface="+mn-ea"/>
              </a:rPr>
              <a:t>③封建落后腐朽的制度。（根本原因）</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7452"/>
                                        </p:tgtEl>
                                        <p:attrNameLst>
                                          <p:attrName>style.visibility</p:attrName>
                                        </p:attrNameLst>
                                      </p:cBhvr>
                                      <p:to>
                                        <p:strVal val="visible"/>
                                      </p:to>
                                    </p:set>
                                    <p:anim calcmode="lin" valueType="num">
                                      <p:cBhvr additive="base">
                                        <p:cTn id="16" dur="500" fill="hold"/>
                                        <p:tgtEl>
                                          <p:spTgt spid="17452"/>
                                        </p:tgtEl>
                                        <p:attrNameLst>
                                          <p:attrName>ppt_x</p:attrName>
                                        </p:attrNameLst>
                                      </p:cBhvr>
                                      <p:tavLst>
                                        <p:tav tm="0">
                                          <p:val>
                                            <p:strVal val="#ppt_x"/>
                                          </p:val>
                                        </p:tav>
                                        <p:tav tm="100000">
                                          <p:val>
                                            <p:strVal val="#ppt_x"/>
                                          </p:val>
                                        </p:tav>
                                      </p:tavLst>
                                    </p:anim>
                                    <p:anim calcmode="lin" valueType="num">
                                      <p:cBhvr additive="base">
                                        <p:cTn id="17" dur="500" fill="hold"/>
                                        <p:tgtEl>
                                          <p:spTgt spid="1745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13" grpId="0"/>
      <p:bldP spid="16" grpId="0"/>
      <p:bldP spid="17452" grpId="0" bldLvl="0" animBg="1"/>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217"/>
          <p:cNvSpPr/>
          <p:nvPr/>
        </p:nvSpPr>
        <p:spPr>
          <a:xfrm>
            <a:off x="278765" y="0"/>
            <a:ext cx="5019040" cy="583565"/>
          </a:xfrm>
          <a:prstGeom prst="rect">
            <a:avLst/>
          </a:prstGeom>
          <a:noFill/>
          <a:ln w="9525">
            <a:noFill/>
          </a:ln>
        </p:spPr>
        <p:txBody>
          <a:bodyPr wrap="square">
            <a:spAutoFit/>
          </a:bodyPr>
          <a:lstStyle/>
          <a:p>
            <a:pPr algn="just" eaLnBrk="1" hangingPunct="1"/>
            <a:r>
              <a:rPr lang="zh-CN" altLang="en-US" sz="3200" b="1">
                <a:solidFill>
                  <a:schemeClr val="tx1"/>
                </a:solidFill>
                <a:latin typeface="DFKai-SB" pitchFamily="1" charset="-120"/>
                <a:ea typeface="黑体" panose="02010609060101010101" charset="-122"/>
                <a:sym typeface="DFKai-SB" pitchFamily="1" charset="-120"/>
              </a:rPr>
              <a:t>二、列强侵略的加剧</a:t>
            </a:r>
            <a:endParaRPr lang="zh-CN" altLang="en-US" sz="3200" b="1">
              <a:solidFill>
                <a:schemeClr val="tx1"/>
              </a:solidFill>
              <a:latin typeface="DFKai-SB" pitchFamily="1" charset="-120"/>
              <a:ea typeface="黑体" panose="02010609060101010101" charset="-122"/>
              <a:sym typeface="DFKai-SB" pitchFamily="1" charset="-120"/>
            </a:endParaRPr>
          </a:p>
        </p:txBody>
      </p:sp>
      <p:sp>
        <p:nvSpPr>
          <p:cNvPr id="5" name="矩形 17410"/>
          <p:cNvSpPr/>
          <p:nvPr/>
        </p:nvSpPr>
        <p:spPr>
          <a:xfrm>
            <a:off x="0" y="654050"/>
            <a:ext cx="3764915" cy="521970"/>
          </a:xfrm>
          <a:prstGeom prst="rect">
            <a:avLst/>
          </a:prstGeom>
          <a:noFill/>
          <a:ln w="9525">
            <a:noFill/>
          </a:ln>
        </p:spPr>
        <p:txBody>
          <a:bodyPr wrap="square">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a:t>
            </a:r>
            <a:r>
              <a:rPr lang="zh-CN" sz="2800" b="1">
                <a:latin typeface="黑体" panose="02010609060101010101" charset="-122"/>
                <a:ea typeface="黑体" panose="02010609060101010101" charset="-122"/>
                <a:sym typeface="微软雅黑" panose="020B0503020204020204" pitchFamily="34" charset="-122"/>
              </a:rPr>
              <a:t>甲午战争</a:t>
            </a:r>
            <a:endParaRPr lang="zh-CN"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6" name="矩形 5"/>
          <p:cNvSpPr/>
          <p:nvPr/>
        </p:nvSpPr>
        <p:spPr>
          <a:xfrm>
            <a:off x="488315" y="1176020"/>
            <a:ext cx="1949450" cy="650875"/>
          </a:xfrm>
          <a:prstGeom prst="rect">
            <a:avLst/>
          </a:prstGeom>
        </p:spPr>
        <p:txBody>
          <a:bodyPr wrap="square">
            <a:spAutoFit/>
          </a:bodyPr>
          <a:lstStyle/>
          <a:p>
            <a:pPr lvl="0" algn="just">
              <a:lnSpc>
                <a:spcPct val="130000"/>
              </a:lnSpc>
              <a:spcBef>
                <a:spcPct val="0"/>
              </a:spcBef>
              <a:spcAft>
                <a:spcPct val="0"/>
              </a:spcAft>
              <a:defRPr/>
            </a:pP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、影响：</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0" name="TextBox 16"/>
          <p:cNvSpPr txBox="1"/>
          <p:nvPr/>
        </p:nvSpPr>
        <p:spPr>
          <a:xfrm>
            <a:off x="929640" y="1708175"/>
            <a:ext cx="7963270" cy="1383665"/>
          </a:xfrm>
          <a:prstGeom prst="rect">
            <a:avLst/>
          </a:prstGeom>
          <a:noFill/>
          <a:extLst>
            <a:ext uri="{909E8E84-426E-40DD-AFC4-6F175D3DCCD1}">
              <a14:hiddenFill xmlns:a14="http://schemas.microsoft.com/office/drawing/2010/main">
                <a:solidFill>
                  <a:schemeClr val="tx1"/>
                </a:solidFill>
              </a14:hiddenFill>
            </a:ext>
          </a:extLst>
        </p:spPr>
        <p:txBody>
          <a:bodyPr wrap="square" rtlCol="0">
            <a:spAutoFit/>
          </a:bodyPr>
          <a:lstStyle/>
          <a:p>
            <a:pPr>
              <a:lnSpc>
                <a:spcPct val="150000"/>
              </a:lnSpc>
            </a:pPr>
            <a:r>
              <a:rPr lang="zh-CN" altLang="en-US" sz="2800" b="1">
                <a:solidFill>
                  <a:schemeClr val="tx1"/>
                </a:solidFill>
                <a:latin typeface="宋体" panose="02010600030101010101" pitchFamily="2" charset="-122"/>
                <a:ea typeface="宋体" panose="02010600030101010101" pitchFamily="2" charset="-122"/>
              </a:rPr>
              <a:t>①进一步把中国推向半殖民地半封建社会的深渊。</a:t>
            </a:r>
            <a:endParaRPr lang="en-US" altLang="zh-CN" sz="2800" b="1">
              <a:solidFill>
                <a:schemeClr val="tx1"/>
              </a:solidFill>
              <a:latin typeface="宋体" panose="02010600030101010101" pitchFamily="2" charset="-122"/>
              <a:ea typeface="宋体" panose="02010600030101010101" pitchFamily="2" charset="-122"/>
            </a:endParaRPr>
          </a:p>
          <a:p>
            <a:pPr>
              <a:lnSpc>
                <a:spcPct val="150000"/>
              </a:lnSpc>
            </a:pPr>
            <a:r>
              <a:rPr lang="zh-CN" altLang="en-US" sz="2800" b="1">
                <a:solidFill>
                  <a:schemeClr val="tx1"/>
                </a:solidFill>
                <a:latin typeface="宋体" panose="02010600030101010101" pitchFamily="2" charset="-122"/>
                <a:ea typeface="宋体" panose="02010600030101010101" pitchFamily="2" charset="-122"/>
              </a:rPr>
              <a:t>②甲午中日战争的失败，证明了</a:t>
            </a:r>
            <a:r>
              <a:rPr lang="zh-CN" altLang="en-US" sz="2800" b="1">
                <a:solidFill>
                  <a:srgbClr val="FF0000"/>
                </a:solidFill>
                <a:latin typeface="宋体" panose="02010600030101010101" pitchFamily="2" charset="-122"/>
                <a:ea typeface="宋体" panose="02010600030101010101" pitchFamily="2" charset="-122"/>
              </a:rPr>
              <a:t>洋务运动的破产</a:t>
            </a:r>
            <a:r>
              <a:rPr lang="zh-CN" altLang="en-US" sz="2800" b="1">
                <a:solidFill>
                  <a:schemeClr val="tx1"/>
                </a:solidFill>
                <a:latin typeface="宋体" panose="02010600030101010101" pitchFamily="2" charset="-122"/>
                <a:ea typeface="宋体" panose="02010600030101010101" pitchFamily="2" charset="-122"/>
              </a:rPr>
              <a:t>。</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2" name="TextBox 5"/>
          <p:cNvSpPr txBox="1"/>
          <p:nvPr/>
        </p:nvSpPr>
        <p:spPr>
          <a:xfrm>
            <a:off x="488315" y="4354195"/>
            <a:ext cx="10762615" cy="1091565"/>
          </a:xfrm>
          <a:prstGeom prst="rect">
            <a:avLst/>
          </a:prstGeom>
          <a:noFill/>
          <a:ln>
            <a:solidFill>
              <a:schemeClr val="tx1"/>
            </a:solidFill>
          </a:ln>
        </p:spPr>
        <p:txBody>
          <a:bodyPr wrap="square" rtlCol="0">
            <a:spAutoFit/>
          </a:bodyPr>
          <a:lstStyle/>
          <a:p>
            <a:pPr>
              <a:lnSpc>
                <a:spcPts val="3900"/>
              </a:lnSpc>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    一律预备与倭人决一死战，不愿将全台归于倭人，众志成城，有死无二。</a:t>
            </a:r>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申报</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》1895</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年</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5</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月</a:t>
            </a:r>
            <a:r>
              <a:rPr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15</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日</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420370" y="3340735"/>
            <a:ext cx="11299190" cy="521970"/>
          </a:xfrm>
          <a:prstGeom prst="rect">
            <a:avLst/>
          </a:prstGeom>
          <a:noFill/>
          <a:ln w="9525">
            <a:noFill/>
          </a:ln>
        </p:spPr>
        <p:txBody>
          <a:bodyPr wrap="square">
            <a:spAutoFit/>
          </a:bodyPr>
          <a:lstStyle/>
          <a:p>
            <a:r>
              <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rPr>
              <a:t>6</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800" b="1">
                <a:solidFill>
                  <a:srgbClr val="FF0000"/>
                </a:solidFill>
                <a:latin typeface="宋体" panose="02010600030101010101" pitchFamily="2" charset="-122"/>
                <a:ea typeface="宋体" panose="02010600030101010101" pitchFamily="2" charset="-122"/>
                <a:cs typeface="宋体" panose="02010600030101010101" pitchFamily="2" charset="-122"/>
              </a:rPr>
              <a:t>反割台斗争：</a:t>
            </a:r>
            <a:r>
              <a:rPr lang="en-US" altLang="zh-CN" sz="2800" b="1">
                <a:latin typeface="宋体" panose="02010600030101010101" pitchFamily="2" charset="-122"/>
                <a:ea typeface="宋体" panose="02010600030101010101" pitchFamily="2" charset="-122"/>
                <a:cs typeface="宋体" panose="02010600030101010101" pitchFamily="2" charset="-122"/>
              </a:rPr>
              <a:t>1895</a:t>
            </a:r>
            <a:r>
              <a:rPr lang="zh-CN" altLang="en-US" sz="2800" b="1">
                <a:latin typeface="宋体" panose="02010600030101010101" pitchFamily="2" charset="-122"/>
                <a:ea typeface="宋体" panose="02010600030101010101" pitchFamily="2" charset="-122"/>
                <a:cs typeface="宋体" panose="02010600030101010101" pitchFamily="2" charset="-122"/>
              </a:rPr>
              <a:t>年</a:t>
            </a:r>
            <a:r>
              <a:rPr lang="en-US" altLang="zh-CN" sz="2800" b="1">
                <a:latin typeface="宋体" panose="02010600030101010101" pitchFamily="2" charset="-122"/>
                <a:ea typeface="宋体" panose="02010600030101010101" pitchFamily="2" charset="-122"/>
                <a:cs typeface="宋体" panose="02010600030101010101" pitchFamily="2" charset="-122"/>
              </a:rPr>
              <a:t>5</a:t>
            </a:r>
            <a:r>
              <a:rPr lang="zh-CN" altLang="en-US" sz="2800" b="1">
                <a:latin typeface="宋体" panose="02010600030101010101" pitchFamily="2" charset="-122"/>
                <a:ea typeface="宋体" panose="02010600030101010101" pitchFamily="2" charset="-122"/>
                <a:cs typeface="宋体" panose="02010600030101010101" pitchFamily="2" charset="-122"/>
              </a:rPr>
              <a:t>至</a:t>
            </a:r>
            <a:r>
              <a:rPr lang="en-US" altLang="zh-CN" sz="2800" b="1">
                <a:latin typeface="宋体" panose="02010600030101010101" pitchFamily="2" charset="-122"/>
                <a:ea typeface="宋体" panose="02010600030101010101" pitchFamily="2" charset="-122"/>
                <a:cs typeface="宋体" panose="02010600030101010101" pitchFamily="2" charset="-122"/>
              </a:rPr>
              <a:t>10</a:t>
            </a:r>
            <a:r>
              <a:rPr lang="zh-CN" altLang="en-US" sz="2800" b="1">
                <a:latin typeface="宋体" panose="02010600030101010101" pitchFamily="2" charset="-122"/>
                <a:ea typeface="宋体" panose="02010600030101010101" pitchFamily="2" charset="-122"/>
                <a:cs typeface="宋体" panose="02010600030101010101" pitchFamily="2" charset="-122"/>
              </a:rPr>
              <a:t>月台湾义勇军与以刘永福为首的黑旗军。</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amond(in)">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charRg st="0" end="3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amond(in)">
                                      <p:cBhvr>
                                        <p:cTn id="21"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217"/>
          <p:cNvSpPr/>
          <p:nvPr/>
        </p:nvSpPr>
        <p:spPr>
          <a:xfrm>
            <a:off x="288290" y="5778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latin typeface="DFKai-SB" pitchFamily="1" charset="-120"/>
                <a:ea typeface="黑体" panose="02010609060101010101" charset="-122"/>
                <a:sym typeface="DFKai-SB" pitchFamily="1" charset="-120"/>
              </a:rPr>
              <a:t>二、列强侵略的加剧</a:t>
            </a:r>
            <a:endParaRPr lang="zh-CN" altLang="en-US" sz="3200" b="1">
              <a:solidFill>
                <a:schemeClr val="tx1"/>
              </a:solidFill>
              <a:latin typeface="DFKai-SB" pitchFamily="1" charset="-120"/>
              <a:ea typeface="黑体" panose="02010609060101010101" charset="-122"/>
              <a:sym typeface="DFKai-SB" pitchFamily="1" charset="-120"/>
            </a:endParaRPr>
          </a:p>
        </p:txBody>
      </p:sp>
      <p:sp>
        <p:nvSpPr>
          <p:cNvPr id="5" name="矩形 17410"/>
          <p:cNvSpPr/>
          <p:nvPr/>
        </p:nvSpPr>
        <p:spPr>
          <a:xfrm>
            <a:off x="0" y="654050"/>
            <a:ext cx="3983355" cy="521970"/>
          </a:xfrm>
          <a:prstGeom prst="rect">
            <a:avLst/>
          </a:prstGeom>
          <a:noFill/>
          <a:ln w="9525">
            <a:noFill/>
          </a:ln>
        </p:spPr>
        <p:txBody>
          <a:bodyPr wrap="square">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（三）</a:t>
            </a:r>
            <a:r>
              <a:rPr lang="zh-CN" sz="2800" b="1">
                <a:latin typeface="黑体" panose="02010609060101010101" charset="-122"/>
                <a:ea typeface="黑体" panose="02010609060101010101" charset="-122"/>
                <a:sym typeface="微软雅黑" panose="020B0503020204020204" pitchFamily="34" charset="-122"/>
              </a:rPr>
              <a:t>瓜分中国的狂潮</a:t>
            </a:r>
            <a:endParaRPr lang="zh-CN"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6" name="文本框 39"/>
          <p:cNvSpPr txBox="1"/>
          <p:nvPr/>
        </p:nvSpPr>
        <p:spPr>
          <a:xfrm>
            <a:off x="414020" y="1212850"/>
            <a:ext cx="1917700" cy="521970"/>
          </a:xfrm>
          <a:prstGeom prst="rect">
            <a:avLst/>
          </a:prstGeom>
          <a:noFill/>
        </p:spPr>
        <p:txBody>
          <a:bodyPr wrap="square" rtlCol="0">
            <a:spAutoFit/>
          </a:bodyPr>
          <a:lstStyle/>
          <a:p>
            <a:pPr fontAlgn="auto">
              <a:lnSpc>
                <a:spcPct val="100000"/>
              </a:lnSpc>
            </a:pPr>
            <a:r>
              <a:rPr lang="en-US" sz="2800" b="1">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、开端：</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414020" y="1927860"/>
            <a:ext cx="1784350" cy="521970"/>
          </a:xfrm>
          <a:prstGeom prst="rect">
            <a:avLst/>
          </a:prstGeom>
          <a:noFill/>
        </p:spPr>
        <p:txBody>
          <a:bodyPr wrap="square" rtlCol="0" anchor="t">
            <a:spAutoFit/>
          </a:bodyPr>
          <a:lstStyle/>
          <a:p>
            <a:pPr fontAlgn="auto">
              <a:lnSpc>
                <a:spcPct val="100000"/>
              </a:lnSpc>
            </a:pPr>
            <a:r>
              <a:rPr lang="en-US" sz="2800" b="1">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、表现：</a:t>
            </a:r>
            <a:endParaRPr lang="zh-CN" altLang="en-US" sz="2800"/>
          </a:p>
        </p:txBody>
      </p:sp>
      <p:sp>
        <p:nvSpPr>
          <p:cNvPr id="8" name="文本框 7"/>
          <p:cNvSpPr txBox="1"/>
          <p:nvPr/>
        </p:nvSpPr>
        <p:spPr>
          <a:xfrm>
            <a:off x="2087245" y="1212850"/>
            <a:ext cx="5455285" cy="521970"/>
          </a:xfrm>
          <a:prstGeom prst="rect">
            <a:avLst/>
          </a:prstGeom>
          <a:noFill/>
        </p:spPr>
        <p:txBody>
          <a:bodyPr wrap="square" rtlCol="0" anchor="t">
            <a:spAutoFit/>
          </a:bodyPr>
          <a:lstStyle/>
          <a:p>
            <a:pPr fontAlgn="auto">
              <a:lnSpc>
                <a:spcPct val="100000"/>
              </a:lnSpc>
            </a:pPr>
            <a:r>
              <a:rPr lang="zh-CN" altLang="en-US" sz="2800" b="1">
                <a:latin typeface="宋体" panose="02010600030101010101" pitchFamily="2" charset="-122"/>
                <a:ea typeface="宋体" panose="02010600030101010101" pitchFamily="2" charset="-122"/>
                <a:cs typeface="宋体" panose="02010600030101010101" pitchFamily="2" charset="-122"/>
                <a:sym typeface="+mn-ea"/>
              </a:rPr>
              <a:t>三国干涉还辽（具体见书本</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P99</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8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nvSpPr>
        <p:spPr>
          <a:xfrm>
            <a:off x="2005330" y="1734820"/>
            <a:ext cx="10088880" cy="2676525"/>
          </a:xfrm>
          <a:prstGeom prst="rect">
            <a:avLst/>
          </a:prstGeom>
          <a:noFill/>
        </p:spPr>
        <p:txBody>
          <a:bodyPr wrap="square" rtlCol="0" anchor="t">
            <a:spAutoFit/>
          </a:bodyPr>
          <a:lstStyle/>
          <a:p>
            <a:pPr fontAlgn="auto">
              <a:lnSpc>
                <a:spcPct val="150000"/>
              </a:lnSpc>
            </a:pPr>
            <a:r>
              <a:rPr lang="zh-CN" altLang="en-US" sz="2800" b="1">
                <a:latin typeface="宋体" panose="02010600030101010101" pitchFamily="2" charset="-122"/>
                <a:ea typeface="宋体" panose="02010600030101010101" pitchFamily="2" charset="-122"/>
                <a:cs typeface="宋体" panose="02010600030101010101" pitchFamily="2" charset="-122"/>
                <a:sym typeface="+mn-ea"/>
              </a:rPr>
              <a:t>①政治：划分势力范围，强租租借地（具体见书本</a:t>
            </a:r>
            <a:r>
              <a:rPr lang="en-US" altLang="zh-CN" sz="2800" b="1">
                <a:latin typeface="宋体" panose="02010600030101010101" pitchFamily="2" charset="-122"/>
                <a:ea typeface="宋体" panose="02010600030101010101" pitchFamily="2" charset="-122"/>
                <a:cs typeface="宋体" panose="02010600030101010101" pitchFamily="2" charset="-122"/>
                <a:sym typeface="+mn-ea"/>
              </a:rPr>
              <a:t>P99</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800" b="1">
                <a:latin typeface="宋体" panose="02010600030101010101" pitchFamily="2" charset="-122"/>
                <a:ea typeface="宋体" panose="02010600030101010101" pitchFamily="2" charset="-122"/>
                <a:cs typeface="宋体" panose="02010600030101010101" pitchFamily="2" charset="-122"/>
                <a:sym typeface="+mn-ea"/>
              </a:rPr>
              <a:t>②经济：争相成为中国债主</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为向日本交出巨额赔款，清政府多次向外国银行团进行高额利息借款</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a:latin typeface="宋体" panose="02010600030101010101" pitchFamily="2" charset="-122"/>
                <a:ea typeface="宋体" panose="02010600030101010101" pitchFamily="2" charset="-122"/>
                <a:cs typeface="宋体" panose="02010600030101010101" pitchFamily="2" charset="-122"/>
                <a:sym typeface="+mn-ea"/>
              </a:rPr>
              <a:t>，掠夺铁路和工矿利权</a:t>
            </a:r>
            <a:r>
              <a:rPr lang="zh-CN" altLang="en-US" sz="2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（资本输出）</a:t>
            </a:r>
            <a:endParaRPr lang="zh-CN" altLang="en-US" sz="28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 name="Text Box 9"/>
          <p:cNvSpPr txBox="1"/>
          <p:nvPr/>
        </p:nvSpPr>
        <p:spPr>
          <a:xfrm>
            <a:off x="591185" y="5923280"/>
            <a:ext cx="9388475" cy="583565"/>
          </a:xfrm>
          <a:prstGeom prst="rect">
            <a:avLst/>
          </a:prstGeom>
          <a:noFill/>
          <a:ln w="9525">
            <a:noFill/>
          </a:ln>
        </p:spPr>
        <p:txBody>
          <a:bodyPr wrap="square" anchor="t" anchorCtr="0">
            <a:spAutoFit/>
          </a:bodyPr>
          <a:lstStyle/>
          <a:p>
            <a:pPr>
              <a:spcBef>
                <a:spcPct val="50000"/>
              </a:spcBef>
            </a:pPr>
            <a:r>
              <a:rPr lang="zh-CN" altLang="en-US" sz="3200" b="1">
                <a:solidFill>
                  <a:schemeClr val="tx1"/>
                </a:solidFill>
                <a:latin typeface="Times New Roman" panose="02020603050405020304" pitchFamily="18" charset="0"/>
                <a:ea typeface="黑体" panose="02010609060101010101" charset="-122"/>
              </a:rPr>
              <a:t>资本输出的主要形式为：</a:t>
            </a:r>
            <a:r>
              <a:rPr lang="zh-CN" altLang="en-US" sz="3200" b="1">
                <a:solidFill>
                  <a:srgbClr val="3333FF"/>
                </a:solidFill>
                <a:latin typeface="Times New Roman" panose="02020603050405020304" pitchFamily="18" charset="0"/>
                <a:ea typeface="黑体" panose="02010609060101010101" charset="-122"/>
              </a:rPr>
              <a:t>开工厂、修铁路、贷款等</a:t>
            </a:r>
            <a:endParaRPr lang="zh-CN" altLang="en-US" sz="3200" b="1">
              <a:solidFill>
                <a:srgbClr val="3333FF"/>
              </a:solidFill>
              <a:latin typeface="Times New Roman" panose="02020603050405020304" pitchFamily="18" charset="0"/>
              <a:ea typeface="黑体" panose="02010609060101010101" charset="-122"/>
            </a:endParaRPr>
          </a:p>
        </p:txBody>
      </p:sp>
      <p:sp>
        <p:nvSpPr>
          <p:cNvPr id="11" name="Text Box 9"/>
          <p:cNvSpPr txBox="1"/>
          <p:nvPr/>
        </p:nvSpPr>
        <p:spPr>
          <a:xfrm>
            <a:off x="656590" y="4597400"/>
            <a:ext cx="10878185" cy="1076325"/>
          </a:xfrm>
          <a:prstGeom prst="rect">
            <a:avLst/>
          </a:prstGeom>
          <a:noFill/>
          <a:ln w="9525" cap="flat" cmpd="sng">
            <a:solidFill>
              <a:srgbClr val="000000"/>
            </a:solidFill>
            <a:prstDash val="solid"/>
            <a:miter/>
            <a:headEnd type="none" w="med" len="med"/>
            <a:tailEnd type="none" w="med" len="med"/>
          </a:ln>
        </p:spPr>
        <p:txBody>
          <a:bodyPr wrap="square" anchor="t" anchorCtr="0">
            <a:spAutoFit/>
          </a:bodyPr>
          <a:lstStyle/>
          <a:p>
            <a:pPr>
              <a:spcBef>
                <a:spcPct val="50000"/>
              </a:spcBef>
            </a:pPr>
            <a:r>
              <a:rPr lang="zh-CN" altLang="zh-CN" sz="3200" b="1">
                <a:latin typeface="Arial" panose="020B0604020202020204" pitchFamily="34" charset="0"/>
                <a:ea typeface="宋体" panose="02010600030101010101" pitchFamily="2" charset="-122"/>
              </a:rPr>
              <a:t>资本输出是资本主义国家为获取高额利润直接出资在殖民地半殖民地国家投资办企业。 </a:t>
            </a:r>
            <a:endParaRPr lang="zh-CN" altLang="zh-CN" sz="3200" b="1">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checkerboard(across)">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box(in)">
                                      <p:cBhvr>
                                        <p:cTn id="24" dur="20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dissolve">
                                      <p:cBhvr>
                                        <p:cTn id="3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build="p"/>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4815840" y="317183"/>
            <a:ext cx="3017838" cy="600075"/>
          </a:xfrm>
          <a:prstGeom prst="rect">
            <a:avLst/>
          </a:prstGeom>
          <a:noFill/>
          <a:ln w="9525">
            <a:noFill/>
            <a:miter/>
          </a:ln>
          <a:extLst>
            <a:ext uri="{909E8E84-426E-40DD-AFC4-6F175D3DCCD1}">
              <a14:hiddenFill xmlns:a14="http://schemas.microsoft.com/office/drawing/2010/main">
                <a:solidFill>
                  <a:schemeClr val="bg1"/>
                </a:solidFill>
              </a14:hiddenFill>
            </a:ext>
          </a:extLst>
        </p:spPr>
        <p:txBody>
          <a:bodyPr wrap="square" lIns="108836" tIns="54417" rIns="108836" bIns="54417">
            <a:spAutoFit/>
          </a:bodyPr>
          <a:lstStyle/>
          <a:p>
            <a:pPr>
              <a:spcBef>
                <a:spcPct val="50000"/>
              </a:spcBef>
            </a:pPr>
            <a:r>
              <a:rPr lang="zh-CN" altLang="en-US" sz="3200" b="1"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mn-cs"/>
                <a:sym typeface="+mn-ea"/>
              </a:rPr>
              <a:t>三国干涉还辽</a:t>
            </a:r>
            <a:endParaRPr lang="zh-CN" altLang="en-US" sz="3200" b="1" noProof="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cs typeface="+mn-cs"/>
              <a:sym typeface="+mn-ea"/>
            </a:endParaRPr>
          </a:p>
        </p:txBody>
      </p:sp>
      <p:pic>
        <p:nvPicPr>
          <p:cNvPr id="57346" name="图片 74753" descr="法国"/>
          <p:cNvPicPr>
            <a:picLocks noChangeAspect="1"/>
          </p:cNvPicPr>
          <p:nvPr/>
        </p:nvPicPr>
        <p:blipFill>
          <a:blip r:embed="rId1"/>
          <a:stretch>
            <a:fillRect/>
          </a:stretch>
        </p:blipFill>
        <p:spPr>
          <a:xfrm>
            <a:off x="715963" y="4108768"/>
            <a:ext cx="1524000" cy="765175"/>
          </a:xfrm>
          <a:prstGeom prst="rect">
            <a:avLst/>
          </a:prstGeom>
          <a:noFill/>
          <a:ln w="9525">
            <a:noFill/>
          </a:ln>
        </p:spPr>
      </p:pic>
      <p:pic>
        <p:nvPicPr>
          <p:cNvPr id="57347" name="图片 74754" descr="德国"/>
          <p:cNvPicPr>
            <a:picLocks noChangeAspect="1"/>
          </p:cNvPicPr>
          <p:nvPr/>
        </p:nvPicPr>
        <p:blipFill>
          <a:blip r:embed="rId2"/>
          <a:stretch>
            <a:fillRect/>
          </a:stretch>
        </p:blipFill>
        <p:spPr>
          <a:xfrm>
            <a:off x="715963" y="5475605"/>
            <a:ext cx="1524000" cy="685800"/>
          </a:xfrm>
          <a:prstGeom prst="rect">
            <a:avLst/>
          </a:prstGeom>
          <a:noFill/>
          <a:ln w="9525">
            <a:noFill/>
          </a:ln>
        </p:spPr>
      </p:pic>
      <p:pic>
        <p:nvPicPr>
          <p:cNvPr id="57348" name="图片 74755" descr="日本"/>
          <p:cNvPicPr>
            <a:picLocks noChangeAspect="1"/>
          </p:cNvPicPr>
          <p:nvPr/>
        </p:nvPicPr>
        <p:blipFill>
          <a:blip r:embed="rId3"/>
          <a:stretch>
            <a:fillRect/>
          </a:stretch>
        </p:blipFill>
        <p:spPr>
          <a:xfrm>
            <a:off x="8945563" y="3349943"/>
            <a:ext cx="1917700" cy="889000"/>
          </a:xfrm>
          <a:prstGeom prst="rect">
            <a:avLst/>
          </a:prstGeom>
          <a:noFill/>
          <a:ln w="9525">
            <a:noFill/>
          </a:ln>
        </p:spPr>
      </p:pic>
      <p:sp>
        <p:nvSpPr>
          <p:cNvPr id="74757" name="文本框 74756"/>
          <p:cNvSpPr txBox="1"/>
          <p:nvPr/>
        </p:nvSpPr>
        <p:spPr>
          <a:xfrm>
            <a:off x="2544763" y="2808605"/>
            <a:ext cx="4267200" cy="538163"/>
          </a:xfrm>
          <a:prstGeom prst="rect">
            <a:avLst/>
          </a:prstGeom>
          <a:noFill/>
          <a:ln w="9525">
            <a:noFill/>
          </a:ln>
        </p:spPr>
        <p:txBody>
          <a:bodyPr lIns="108836" tIns="54417" rIns="108836" bIns="54417" anchor="t" anchorCtr="0">
            <a:spAutoFit/>
          </a:bodyPr>
          <a:lstStyle/>
          <a:p>
            <a:r>
              <a:rPr lang="zh-CN" altLang="en-US" sz="2800" b="1">
                <a:solidFill>
                  <a:srgbClr val="0000FF"/>
                </a:solidFill>
                <a:latin typeface="Times New Roman" panose="02020603050405020304" pitchFamily="18" charset="0"/>
                <a:ea typeface="华文中宋" panose="02010600040101010101" pitchFamily="2" charset="-122"/>
              </a:rPr>
              <a:t>企图独霸中国东北</a:t>
            </a:r>
            <a:endParaRPr lang="zh-CN" altLang="en-US" sz="2800" b="1">
              <a:solidFill>
                <a:srgbClr val="0000FF"/>
              </a:solidFill>
              <a:latin typeface="Times New Roman" panose="02020603050405020304" pitchFamily="18" charset="0"/>
              <a:ea typeface="华文中宋" panose="02010600040101010101" pitchFamily="2" charset="-122"/>
            </a:endParaRPr>
          </a:p>
        </p:txBody>
      </p:sp>
      <p:sp>
        <p:nvSpPr>
          <p:cNvPr id="74758" name="直接连接符 74757"/>
          <p:cNvSpPr/>
          <p:nvPr/>
        </p:nvSpPr>
        <p:spPr>
          <a:xfrm>
            <a:off x="2392363" y="3308668"/>
            <a:ext cx="4775200" cy="0"/>
          </a:xfrm>
          <a:prstGeom prst="line">
            <a:avLst/>
          </a:prstGeom>
          <a:ln w="38100" cap="flat" cmpd="sng">
            <a:solidFill>
              <a:srgbClr val="0000FF"/>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74759" name="文本框 74758"/>
          <p:cNvSpPr txBox="1"/>
          <p:nvPr/>
        </p:nvSpPr>
        <p:spPr>
          <a:xfrm>
            <a:off x="2573338" y="4000818"/>
            <a:ext cx="4127500" cy="538162"/>
          </a:xfrm>
          <a:prstGeom prst="rect">
            <a:avLst/>
          </a:prstGeom>
          <a:noFill/>
          <a:ln w="9525">
            <a:noFill/>
          </a:ln>
        </p:spPr>
        <p:txBody>
          <a:bodyPr wrap="square" lIns="108836" tIns="54417" rIns="108836" bIns="54417" anchor="t" anchorCtr="0">
            <a:spAutoFit/>
          </a:bodyPr>
          <a:lstStyle/>
          <a:p>
            <a:r>
              <a:rPr lang="zh-CN" altLang="en-US" sz="2800" b="1">
                <a:solidFill>
                  <a:srgbClr val="0000FF"/>
                </a:solidFill>
                <a:latin typeface="Times New Roman" panose="02020603050405020304" pitchFamily="18" charset="0"/>
                <a:ea typeface="华文中宋" panose="02010600040101010101" pitchFamily="2" charset="-122"/>
                <a:sym typeface="Arial" panose="020B0604020202020204" pitchFamily="34" charset="0"/>
              </a:rPr>
              <a:t>履行对俄结盟义务</a:t>
            </a:r>
            <a:endParaRPr lang="zh-CN" altLang="en-US" sz="2800" b="1">
              <a:solidFill>
                <a:srgbClr val="0000FF"/>
              </a:solidFill>
              <a:latin typeface="Times New Roman" panose="02020603050405020304" pitchFamily="18" charset="0"/>
              <a:ea typeface="华文中宋" panose="02010600040101010101" pitchFamily="2" charset="-122"/>
              <a:sym typeface="Arial" panose="020B0604020202020204" pitchFamily="34" charset="0"/>
            </a:endParaRPr>
          </a:p>
        </p:txBody>
      </p:sp>
      <p:sp>
        <p:nvSpPr>
          <p:cNvPr id="74760" name="直接连接符 74759"/>
          <p:cNvSpPr/>
          <p:nvPr/>
        </p:nvSpPr>
        <p:spPr>
          <a:xfrm>
            <a:off x="2535238" y="4538980"/>
            <a:ext cx="4165600" cy="23813"/>
          </a:xfrm>
          <a:prstGeom prst="line">
            <a:avLst/>
          </a:prstGeom>
          <a:ln w="38100" cap="flat" cmpd="sng">
            <a:solidFill>
              <a:srgbClr val="0000FF"/>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74761" name="文本框 74760"/>
          <p:cNvSpPr txBox="1"/>
          <p:nvPr/>
        </p:nvSpPr>
        <p:spPr>
          <a:xfrm>
            <a:off x="817563" y="4232593"/>
            <a:ext cx="1422400" cy="620713"/>
          </a:xfrm>
          <a:prstGeom prst="rect">
            <a:avLst/>
          </a:prstGeom>
          <a:noFill/>
          <a:ln w="9525">
            <a:noFill/>
            <a:miter/>
          </a:ln>
        </p:spPr>
        <p:txBody>
          <a:bodyPr lIns="108836" tIns="54417" rIns="108836" bIns="54417">
            <a:spAutoFit/>
          </a:bodyPr>
          <a:lstStyle/>
          <a:p>
            <a:r>
              <a:rPr lang="zh-CN" altLang="en-US" sz="3335" b="1" noProof="1">
                <a:solidFill>
                  <a:srgbClr val="66FF66"/>
                </a:solidFill>
                <a:effectLst>
                  <a:outerShdw blurRad="38100" dist="38100" dir="2700000">
                    <a:srgbClr val="000000"/>
                  </a:outerShdw>
                </a:effectLst>
                <a:latin typeface="Times New Roman" panose="02020603050405020304" pitchFamily="18" charset="0"/>
                <a:ea typeface="华文中宋" panose="02010600040101010101" pitchFamily="2" charset="-122"/>
                <a:cs typeface="+mn-cs"/>
              </a:rPr>
              <a:t>法国</a:t>
            </a:r>
            <a:endParaRPr lang="zh-CN" altLang="en-US" sz="3335" b="1" noProof="1">
              <a:solidFill>
                <a:srgbClr val="66FF66"/>
              </a:solidFill>
              <a:effectLst>
                <a:outerShdw blurRad="38100" dist="38100" dir="2700000">
                  <a:srgbClr val="000000"/>
                </a:outerShdw>
              </a:effectLst>
              <a:latin typeface="Times New Roman" panose="02020603050405020304" pitchFamily="18" charset="0"/>
              <a:ea typeface="华文中宋" panose="02010600040101010101" pitchFamily="2" charset="-122"/>
            </a:endParaRPr>
          </a:p>
        </p:txBody>
      </p:sp>
      <p:sp>
        <p:nvSpPr>
          <p:cNvPr id="74762" name="文本框 74761"/>
          <p:cNvSpPr txBox="1"/>
          <p:nvPr/>
        </p:nvSpPr>
        <p:spPr>
          <a:xfrm>
            <a:off x="817563" y="5513705"/>
            <a:ext cx="1422400" cy="622300"/>
          </a:xfrm>
          <a:prstGeom prst="rect">
            <a:avLst/>
          </a:prstGeom>
          <a:noFill/>
          <a:ln w="9525">
            <a:noFill/>
            <a:miter/>
          </a:ln>
        </p:spPr>
        <p:txBody>
          <a:bodyPr lIns="108836" tIns="54417" rIns="108836" bIns="54417">
            <a:spAutoFit/>
          </a:bodyPr>
          <a:lstStyle/>
          <a:p>
            <a:r>
              <a:rPr lang="zh-CN" altLang="en-US" sz="3335" b="1" noProof="1">
                <a:solidFill>
                  <a:srgbClr val="66FF66"/>
                </a:solidFill>
                <a:effectLst>
                  <a:outerShdw blurRad="38100" dist="38100" dir="2700000">
                    <a:srgbClr val="000000"/>
                  </a:outerShdw>
                </a:effectLst>
                <a:latin typeface="Times New Roman" panose="02020603050405020304" pitchFamily="18" charset="0"/>
                <a:ea typeface="华文中宋" panose="02010600040101010101" pitchFamily="2" charset="-122"/>
                <a:cs typeface="+mn-cs"/>
              </a:rPr>
              <a:t>德国</a:t>
            </a:r>
            <a:endParaRPr lang="zh-CN" altLang="en-US" sz="3335" b="1" noProof="1">
              <a:solidFill>
                <a:srgbClr val="66FF66"/>
              </a:solidFill>
              <a:effectLst>
                <a:outerShdw blurRad="38100" dist="38100" dir="2700000">
                  <a:srgbClr val="000000"/>
                </a:outerShdw>
              </a:effectLst>
              <a:latin typeface="Times New Roman" panose="02020603050405020304" pitchFamily="18" charset="0"/>
              <a:ea typeface="华文中宋" panose="02010600040101010101" pitchFamily="2" charset="-122"/>
            </a:endParaRPr>
          </a:p>
        </p:txBody>
      </p:sp>
      <p:sp>
        <p:nvSpPr>
          <p:cNvPr id="74763" name="文本框 74762"/>
          <p:cNvSpPr txBox="1"/>
          <p:nvPr/>
        </p:nvSpPr>
        <p:spPr>
          <a:xfrm>
            <a:off x="9264333" y="3446780"/>
            <a:ext cx="1741488" cy="620713"/>
          </a:xfrm>
          <a:prstGeom prst="rect">
            <a:avLst/>
          </a:prstGeom>
          <a:noFill/>
          <a:ln w="9525">
            <a:noFill/>
            <a:miter/>
          </a:ln>
        </p:spPr>
        <p:txBody>
          <a:bodyPr wrap="square" lIns="108836" tIns="54417" rIns="108836" bIns="54417">
            <a:spAutoFit/>
          </a:bodyPr>
          <a:lstStyle/>
          <a:p>
            <a:r>
              <a:rPr lang="zh-CN" altLang="en-US" sz="3335" b="1" noProof="1">
                <a:solidFill>
                  <a:srgbClr val="0000FF"/>
                </a:solidFill>
                <a:effectLst>
                  <a:outerShdw blurRad="38100" dist="38100" dir="2700000">
                    <a:srgbClr val="000000"/>
                  </a:outerShdw>
                </a:effectLst>
                <a:latin typeface="华文中宋" panose="02010600040101010101" pitchFamily="2" charset="-122"/>
                <a:ea typeface="华文中宋" panose="02010600040101010101" pitchFamily="2" charset="-122"/>
                <a:cs typeface="+mn-cs"/>
              </a:rPr>
              <a:t>日 本</a:t>
            </a:r>
            <a:endParaRPr lang="zh-CN" altLang="en-US" sz="3335" b="1" noProof="1">
              <a:solidFill>
                <a:srgbClr val="0000FF"/>
              </a:solidFill>
              <a:effectLst>
                <a:outerShdw blurRad="38100" dist="38100" dir="2700000">
                  <a:srgbClr val="000000"/>
                </a:outerShdw>
              </a:effectLst>
              <a:latin typeface="华文中宋" panose="02010600040101010101" pitchFamily="2" charset="-122"/>
              <a:ea typeface="华文中宋" panose="02010600040101010101" pitchFamily="2" charset="-122"/>
            </a:endParaRPr>
          </a:p>
        </p:txBody>
      </p:sp>
      <p:sp>
        <p:nvSpPr>
          <p:cNvPr id="74764" name="直接连接符 74763"/>
          <p:cNvSpPr/>
          <p:nvPr/>
        </p:nvSpPr>
        <p:spPr>
          <a:xfrm>
            <a:off x="7421563" y="3154680"/>
            <a:ext cx="1117600" cy="685800"/>
          </a:xfrm>
          <a:prstGeom prst="line">
            <a:avLst/>
          </a:prstGeom>
          <a:ln w="38100" cap="flat" cmpd="sng">
            <a:solidFill>
              <a:srgbClr val="FF0000"/>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74765" name="文本框 74764"/>
          <p:cNvSpPr txBox="1"/>
          <p:nvPr/>
        </p:nvSpPr>
        <p:spPr>
          <a:xfrm rot="2312707">
            <a:off x="7345363" y="2997518"/>
            <a:ext cx="1150938" cy="1011238"/>
          </a:xfrm>
          <a:prstGeom prst="rect">
            <a:avLst/>
          </a:prstGeom>
          <a:noFill/>
          <a:ln w="9525">
            <a:noFill/>
            <a:miter/>
          </a:ln>
        </p:spPr>
        <p:txBody>
          <a:bodyPr lIns="108836" tIns="54417" rIns="108836" bIns="54417">
            <a:spAutoFit/>
          </a:bodyPr>
          <a:lstStyle/>
          <a:p>
            <a:r>
              <a:rPr lang="zh-CN" altLang="en-US" sz="2935" b="1" noProof="1">
                <a:latin typeface="楷体" panose="02010609060101010101" charset="-122"/>
                <a:ea typeface="楷体" panose="02010609060101010101" charset="-122"/>
                <a:cs typeface="+mn-cs"/>
              </a:rPr>
              <a:t>策划</a:t>
            </a:r>
            <a:endParaRPr lang="zh-CN" altLang="en-US" sz="2935" b="1" noProof="1">
              <a:latin typeface="楷体" panose="02010609060101010101" charset="-122"/>
              <a:ea typeface="楷体" panose="02010609060101010101" charset="-122"/>
            </a:endParaRPr>
          </a:p>
          <a:p>
            <a:r>
              <a:rPr lang="zh-CN" altLang="en-US" sz="2935" b="1" noProof="1">
                <a:latin typeface="楷体" panose="02010609060101010101" charset="-122"/>
                <a:ea typeface="楷体" panose="02010609060101010101" charset="-122"/>
                <a:cs typeface="+mn-cs"/>
              </a:rPr>
              <a:t>干涉</a:t>
            </a:r>
            <a:endParaRPr lang="zh-CN" altLang="en-US" sz="2935" b="1" noProof="1">
              <a:latin typeface="楷体" panose="02010609060101010101" charset="-122"/>
              <a:ea typeface="楷体" panose="02010609060101010101" charset="-122"/>
            </a:endParaRPr>
          </a:p>
        </p:txBody>
      </p:sp>
      <p:sp>
        <p:nvSpPr>
          <p:cNvPr id="74766" name="直接连接符 74765"/>
          <p:cNvSpPr/>
          <p:nvPr/>
        </p:nvSpPr>
        <p:spPr>
          <a:xfrm rot="-4807657">
            <a:off x="7446963" y="4945380"/>
            <a:ext cx="838200" cy="914400"/>
          </a:xfrm>
          <a:prstGeom prst="line">
            <a:avLst/>
          </a:prstGeom>
          <a:ln w="38100" cap="flat" cmpd="sng">
            <a:solidFill>
              <a:srgbClr val="FF0000"/>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pic>
        <p:nvPicPr>
          <p:cNvPr id="57359" name="图片 74766" descr="俄罗斯"/>
          <p:cNvPicPr>
            <a:picLocks noChangeAspect="1"/>
          </p:cNvPicPr>
          <p:nvPr/>
        </p:nvPicPr>
        <p:blipFill>
          <a:blip r:embed="rId4"/>
          <a:stretch>
            <a:fillRect/>
          </a:stretch>
        </p:blipFill>
        <p:spPr>
          <a:xfrm>
            <a:off x="715963" y="2887980"/>
            <a:ext cx="1524000" cy="685800"/>
          </a:xfrm>
          <a:prstGeom prst="rect">
            <a:avLst/>
          </a:prstGeom>
          <a:noFill/>
          <a:ln w="9525">
            <a:noFill/>
          </a:ln>
        </p:spPr>
      </p:pic>
      <p:sp>
        <p:nvSpPr>
          <p:cNvPr id="74768" name="文本框 74767"/>
          <p:cNvSpPr txBox="1"/>
          <p:nvPr/>
        </p:nvSpPr>
        <p:spPr>
          <a:xfrm>
            <a:off x="817563" y="2964180"/>
            <a:ext cx="1320800" cy="621030"/>
          </a:xfrm>
          <a:prstGeom prst="rect">
            <a:avLst/>
          </a:prstGeom>
          <a:noFill/>
          <a:ln w="9525">
            <a:noFill/>
            <a:miter/>
          </a:ln>
        </p:spPr>
        <p:txBody>
          <a:bodyPr wrap="square" lIns="108836" tIns="54417" rIns="108836" bIns="54417">
            <a:spAutoFit/>
          </a:bodyPr>
          <a:lstStyle/>
          <a:p>
            <a:r>
              <a:rPr lang="zh-CN" altLang="en-US" sz="3335" b="1" noProof="1">
                <a:solidFill>
                  <a:srgbClr val="66FF66"/>
                </a:solidFill>
                <a:effectLst>
                  <a:outerShdw blurRad="38100" dist="38100" dir="2700000">
                    <a:srgbClr val="000000"/>
                  </a:outerShdw>
                </a:effectLst>
                <a:latin typeface="Times New Roman" panose="02020603050405020304" pitchFamily="18" charset="0"/>
                <a:ea typeface="华文中宋" panose="02010600040101010101" pitchFamily="2" charset="-122"/>
                <a:cs typeface="+mn-cs"/>
              </a:rPr>
              <a:t>俄国</a:t>
            </a:r>
            <a:endParaRPr lang="zh-CN" altLang="en-US" sz="3335" b="1" noProof="1">
              <a:solidFill>
                <a:srgbClr val="66FF66"/>
              </a:solidFill>
              <a:effectLst>
                <a:outerShdw blurRad="38100" dist="38100" dir="2700000">
                  <a:srgbClr val="000000"/>
                </a:outerShdw>
              </a:effectLst>
              <a:latin typeface="Times New Roman" panose="02020603050405020304" pitchFamily="18" charset="0"/>
              <a:ea typeface="华文中宋" panose="02010600040101010101" pitchFamily="2" charset="-122"/>
            </a:endParaRPr>
          </a:p>
        </p:txBody>
      </p:sp>
      <p:sp>
        <p:nvSpPr>
          <p:cNvPr id="74769" name="直接连接符 74768"/>
          <p:cNvSpPr/>
          <p:nvPr/>
        </p:nvSpPr>
        <p:spPr>
          <a:xfrm rot="-2341029">
            <a:off x="7077075" y="4218305"/>
            <a:ext cx="1117600" cy="685800"/>
          </a:xfrm>
          <a:prstGeom prst="line">
            <a:avLst/>
          </a:prstGeom>
          <a:ln w="38100" cap="flat" cmpd="sng">
            <a:solidFill>
              <a:srgbClr val="FF0000"/>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74770" name="文本框 74769"/>
          <p:cNvSpPr txBox="1"/>
          <p:nvPr/>
        </p:nvSpPr>
        <p:spPr>
          <a:xfrm rot="21546436">
            <a:off x="7023100" y="4077018"/>
            <a:ext cx="1193800" cy="1012825"/>
          </a:xfrm>
          <a:prstGeom prst="rect">
            <a:avLst/>
          </a:prstGeom>
          <a:noFill/>
          <a:ln w="9525">
            <a:noFill/>
            <a:miter/>
          </a:ln>
        </p:spPr>
        <p:txBody>
          <a:bodyPr lIns="108836" tIns="54417" rIns="108836" bIns="54417">
            <a:spAutoFit/>
          </a:bodyPr>
          <a:lstStyle/>
          <a:p>
            <a:r>
              <a:rPr lang="zh-CN" altLang="en-US" sz="2935" b="1" noProof="1">
                <a:latin typeface="楷体" panose="02010609060101010101" charset="-122"/>
                <a:ea typeface="楷体" panose="02010609060101010101" charset="-122"/>
                <a:cs typeface="+mn-cs"/>
              </a:rPr>
              <a:t>支持</a:t>
            </a:r>
            <a:endParaRPr lang="zh-CN" altLang="en-US" sz="2935" b="1" noProof="1">
              <a:latin typeface="楷体" panose="02010609060101010101" charset="-122"/>
              <a:ea typeface="楷体" panose="02010609060101010101" charset="-122"/>
            </a:endParaRPr>
          </a:p>
          <a:p>
            <a:r>
              <a:rPr lang="zh-CN" altLang="en-US" sz="2935" b="1" noProof="1">
                <a:latin typeface="楷体" panose="02010609060101010101" charset="-122"/>
                <a:ea typeface="楷体" panose="02010609060101010101" charset="-122"/>
                <a:cs typeface="+mn-cs"/>
              </a:rPr>
              <a:t>干涉</a:t>
            </a:r>
            <a:endParaRPr lang="zh-CN" altLang="en-US" sz="2935" b="1" noProof="1">
              <a:latin typeface="楷体" panose="02010609060101010101" charset="-122"/>
              <a:ea typeface="楷体" panose="02010609060101010101" charset="-122"/>
            </a:endParaRPr>
          </a:p>
        </p:txBody>
      </p:sp>
      <p:sp>
        <p:nvSpPr>
          <p:cNvPr id="74771" name="文本框 74770"/>
          <p:cNvSpPr txBox="1"/>
          <p:nvPr/>
        </p:nvSpPr>
        <p:spPr>
          <a:xfrm>
            <a:off x="2343150" y="5189855"/>
            <a:ext cx="4587875" cy="969963"/>
          </a:xfrm>
          <a:prstGeom prst="rect">
            <a:avLst/>
          </a:prstGeom>
          <a:noFill/>
          <a:ln w="9525">
            <a:noFill/>
          </a:ln>
        </p:spPr>
        <p:txBody>
          <a:bodyPr wrap="square" lIns="108836" tIns="54417" rIns="108836" bIns="54417" anchor="t" anchorCtr="0">
            <a:spAutoFit/>
          </a:bodyPr>
          <a:lstStyle/>
          <a:p>
            <a:r>
              <a:rPr lang="zh-CN" altLang="en-US" sz="2800" b="1">
                <a:solidFill>
                  <a:srgbClr val="0000FF"/>
                </a:solidFill>
                <a:latin typeface="Times New Roman" panose="02020603050405020304" pitchFamily="18" charset="0"/>
                <a:ea typeface="华文中宋" panose="02010600040101010101" pitchFamily="2" charset="-122"/>
                <a:sym typeface="Arial" panose="020B0604020202020204" pitchFamily="34" charset="0"/>
              </a:rPr>
              <a:t>意欲在远东扩大侵略势力</a:t>
            </a:r>
            <a:endParaRPr lang="zh-CN" altLang="en-US" sz="2800" b="1">
              <a:solidFill>
                <a:srgbClr val="0000FF"/>
              </a:solidFill>
              <a:latin typeface="Times New Roman" panose="02020603050405020304" pitchFamily="18" charset="0"/>
              <a:ea typeface="华文中宋" panose="02010600040101010101" pitchFamily="2" charset="-122"/>
              <a:sym typeface="Arial" panose="020B0604020202020204" pitchFamily="34" charset="0"/>
            </a:endParaRPr>
          </a:p>
          <a:p>
            <a:r>
              <a:rPr lang="zh-CN" altLang="en-US" sz="2800" b="1">
                <a:solidFill>
                  <a:srgbClr val="0000FF"/>
                </a:solidFill>
                <a:latin typeface="Times New Roman" panose="02020603050405020304" pitchFamily="18" charset="0"/>
                <a:ea typeface="华文中宋" panose="02010600040101010101" pitchFamily="2" charset="-122"/>
                <a:sym typeface="Arial" panose="020B0604020202020204" pitchFamily="34" charset="0"/>
              </a:rPr>
              <a:t>缓和与俄在欧洲的矛盾</a:t>
            </a:r>
            <a:endParaRPr lang="zh-CN" altLang="en-US" sz="2800" b="1">
              <a:solidFill>
                <a:srgbClr val="0000FF"/>
              </a:solidFill>
              <a:latin typeface="Times New Roman" panose="02020603050405020304" pitchFamily="18" charset="0"/>
              <a:ea typeface="华文中宋" panose="02010600040101010101" pitchFamily="2" charset="-122"/>
              <a:sym typeface="Arial" panose="020B0604020202020204" pitchFamily="34" charset="0"/>
            </a:endParaRPr>
          </a:p>
        </p:txBody>
      </p:sp>
      <p:sp>
        <p:nvSpPr>
          <p:cNvPr id="74772" name="直接连接符 74771"/>
          <p:cNvSpPr/>
          <p:nvPr/>
        </p:nvSpPr>
        <p:spPr>
          <a:xfrm flipV="1">
            <a:off x="2544763" y="5656580"/>
            <a:ext cx="4470400" cy="28575"/>
          </a:xfrm>
          <a:prstGeom prst="line">
            <a:avLst/>
          </a:prstGeom>
          <a:ln w="38100" cap="flat" cmpd="sng">
            <a:solidFill>
              <a:srgbClr val="0000FF"/>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74773" name="文本框 74772"/>
          <p:cNvSpPr txBox="1"/>
          <p:nvPr/>
        </p:nvSpPr>
        <p:spPr>
          <a:xfrm rot="18798322">
            <a:off x="7326313" y="4900930"/>
            <a:ext cx="1068388" cy="1011238"/>
          </a:xfrm>
          <a:prstGeom prst="rect">
            <a:avLst/>
          </a:prstGeom>
          <a:noFill/>
          <a:ln w="9525">
            <a:noFill/>
            <a:miter/>
          </a:ln>
        </p:spPr>
        <p:txBody>
          <a:bodyPr wrap="square" lIns="108836" tIns="54417" rIns="108836" bIns="54417">
            <a:spAutoFit/>
          </a:bodyPr>
          <a:lstStyle/>
          <a:p>
            <a:r>
              <a:rPr lang="zh-CN" altLang="en-US" sz="2935" b="1" noProof="1">
                <a:latin typeface="楷体" panose="02010609060101010101" charset="-122"/>
                <a:ea typeface="楷体" panose="02010609060101010101" charset="-122"/>
                <a:cs typeface="+mn-cs"/>
              </a:rPr>
              <a:t>支持</a:t>
            </a:r>
            <a:endParaRPr lang="zh-CN" altLang="en-US" sz="2935" b="1" noProof="1">
              <a:latin typeface="楷体" panose="02010609060101010101" charset="-122"/>
              <a:ea typeface="楷体" panose="02010609060101010101" charset="-122"/>
            </a:endParaRPr>
          </a:p>
          <a:p>
            <a:r>
              <a:rPr lang="zh-CN" altLang="en-US" sz="2935" b="1" noProof="1">
                <a:latin typeface="楷体" panose="02010609060101010101" charset="-122"/>
                <a:ea typeface="楷体" panose="02010609060101010101" charset="-122"/>
                <a:cs typeface="+mn-cs"/>
              </a:rPr>
              <a:t>干涉</a:t>
            </a:r>
            <a:endParaRPr lang="zh-CN" altLang="en-US" sz="2935" b="1" noProof="1">
              <a:latin typeface="楷体" panose="02010609060101010101" charset="-122"/>
              <a:ea typeface="楷体" panose="02010609060101010101" charset="-122"/>
            </a:endParaRPr>
          </a:p>
        </p:txBody>
      </p:sp>
      <p:sp>
        <p:nvSpPr>
          <p:cNvPr id="74775" name="文本框 74774"/>
          <p:cNvSpPr txBox="1"/>
          <p:nvPr/>
        </p:nvSpPr>
        <p:spPr>
          <a:xfrm>
            <a:off x="9177338" y="5369243"/>
            <a:ext cx="1828800" cy="620713"/>
          </a:xfrm>
          <a:prstGeom prst="rect">
            <a:avLst/>
          </a:prstGeom>
          <a:solidFill>
            <a:schemeClr val="accent1">
              <a:lumMod val="20000"/>
              <a:lumOff val="80000"/>
            </a:schemeClr>
          </a:solidFill>
          <a:ln w="9525">
            <a:noFill/>
            <a:miter/>
          </a:ln>
        </p:spPr>
        <p:txBody>
          <a:bodyPr lIns="108836" tIns="54417" rIns="108836" bIns="54417">
            <a:spAutoFit/>
          </a:bodyPr>
          <a:lstStyle/>
          <a:p>
            <a:pPr algn="ctr"/>
            <a:r>
              <a:rPr lang="zh-CN" altLang="en-US" sz="3335" b="1" noProof="1">
                <a:solidFill>
                  <a:srgbClr val="0000FF"/>
                </a:solidFill>
                <a:effectLst>
                  <a:outerShdw blurRad="38100" dist="38100" dir="2700000">
                    <a:srgbClr val="000000"/>
                  </a:outerShdw>
                </a:effectLst>
                <a:latin typeface="Times New Roman" panose="02020603050405020304" pitchFamily="18" charset="0"/>
                <a:ea typeface="华文中宋" panose="02010600040101010101" pitchFamily="2" charset="-122"/>
                <a:cs typeface="+mn-cs"/>
              </a:rPr>
              <a:t>清政府</a:t>
            </a:r>
            <a:endParaRPr lang="zh-CN" altLang="en-US" sz="3335" b="1" noProof="1">
              <a:solidFill>
                <a:srgbClr val="0000FF"/>
              </a:solidFill>
              <a:effectLst>
                <a:outerShdw blurRad="38100" dist="38100" dir="2700000">
                  <a:srgbClr val="000000"/>
                </a:outerShdw>
              </a:effectLst>
              <a:latin typeface="Times New Roman" panose="02020603050405020304" pitchFamily="18" charset="0"/>
              <a:ea typeface="华文中宋" panose="02010600040101010101" pitchFamily="2" charset="-122"/>
            </a:endParaRPr>
          </a:p>
        </p:txBody>
      </p:sp>
      <p:sp>
        <p:nvSpPr>
          <p:cNvPr id="74776" name="直接连接符 74775"/>
          <p:cNvSpPr/>
          <p:nvPr/>
        </p:nvSpPr>
        <p:spPr>
          <a:xfrm rot="3003215">
            <a:off x="9262110" y="4336415"/>
            <a:ext cx="967105" cy="799465"/>
          </a:xfrm>
          <a:prstGeom prst="line">
            <a:avLst/>
          </a:prstGeom>
          <a:ln w="38100" cap="flat" cmpd="sng">
            <a:solidFill>
              <a:srgbClr val="0000FF"/>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74777" name="文本框 74776"/>
          <p:cNvSpPr txBox="1"/>
          <p:nvPr/>
        </p:nvSpPr>
        <p:spPr>
          <a:xfrm rot="21546436">
            <a:off x="9074150" y="4298950"/>
            <a:ext cx="592138" cy="1011238"/>
          </a:xfrm>
          <a:prstGeom prst="rect">
            <a:avLst/>
          </a:prstGeom>
          <a:noFill/>
          <a:ln w="9525">
            <a:noFill/>
            <a:miter/>
          </a:ln>
        </p:spPr>
        <p:txBody>
          <a:bodyPr wrap="none" lIns="108836" tIns="54417" rIns="108836" bIns="54417" anchor="t">
            <a:spAutoFit/>
          </a:bodyPr>
          <a:lstStyle/>
          <a:p>
            <a:r>
              <a:rPr lang="zh-CN" altLang="en-US" sz="2935"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rPr>
              <a:t>还</a:t>
            </a:r>
            <a:endParaRPr lang="zh-CN" altLang="en-US" sz="2935"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endParaRPr>
          </a:p>
          <a:p>
            <a:r>
              <a:rPr lang="zh-CN" altLang="en-US" sz="2935"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rPr>
              <a:t>辽</a:t>
            </a:r>
            <a:endParaRPr lang="zh-CN" altLang="en-US" sz="2935"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endParaRPr>
          </a:p>
        </p:txBody>
      </p:sp>
      <p:sp>
        <p:nvSpPr>
          <p:cNvPr id="74778" name="文本框 74777"/>
          <p:cNvSpPr txBox="1"/>
          <p:nvPr/>
        </p:nvSpPr>
        <p:spPr>
          <a:xfrm rot="6436">
            <a:off x="10163175" y="4036060"/>
            <a:ext cx="1701800" cy="1400175"/>
          </a:xfrm>
          <a:prstGeom prst="rect">
            <a:avLst/>
          </a:prstGeom>
          <a:noFill/>
          <a:ln w="9525">
            <a:noFill/>
            <a:miter/>
          </a:ln>
        </p:spPr>
        <p:txBody>
          <a:bodyPr vert="horz" wrap="square" lIns="108836" tIns="54417" rIns="108836" bIns="54417" anchor="t">
            <a:spAutoFit/>
          </a:bodyPr>
          <a:lstStyle/>
          <a:p>
            <a:r>
              <a:rPr lang="zh-CN" altLang="en-US"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sym typeface="Arial" panose="020B0604020202020204" pitchFamily="34" charset="0"/>
              </a:rPr>
              <a:t>赎辽费</a:t>
            </a:r>
            <a:endParaRPr lang="zh-CN" altLang="en-US"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sym typeface="Arial" panose="020B0604020202020204" pitchFamily="34" charset="0"/>
            </a:endParaRPr>
          </a:p>
          <a:p>
            <a:r>
              <a:rPr lang="en-US" altLang="zh-CN"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sym typeface="Arial" panose="020B0604020202020204" pitchFamily="34" charset="0"/>
              </a:rPr>
              <a:t>3000</a:t>
            </a:r>
            <a:r>
              <a:rPr lang="zh-CN" altLang="en-US"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sym typeface="Arial" panose="020B0604020202020204" pitchFamily="34" charset="0"/>
              </a:rPr>
              <a:t>万</a:t>
            </a:r>
            <a:endParaRPr lang="zh-CN" altLang="en-US"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sym typeface="Arial" panose="020B0604020202020204" pitchFamily="34" charset="0"/>
            </a:endParaRPr>
          </a:p>
          <a:p>
            <a:r>
              <a:rPr lang="zh-CN" altLang="en-US"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sym typeface="Arial" panose="020B0604020202020204" pitchFamily="34" charset="0"/>
              </a:rPr>
              <a:t>两白银</a:t>
            </a:r>
            <a:endParaRPr lang="zh-CN" altLang="en-US" sz="2800" b="1" noProof="1">
              <a:solidFill>
                <a:srgbClr val="000000"/>
              </a:solidFill>
              <a:effectLst>
                <a:outerShdw blurRad="38100" dist="38100" dir="2700000">
                  <a:srgbClr val="FFFFFF"/>
                </a:outerShdw>
              </a:effectLst>
              <a:latin typeface="Times New Roman" panose="02020603050405020304" pitchFamily="18" charset="0"/>
              <a:ea typeface="华文中宋" panose="02010600040101010101" pitchFamily="2" charset="-122"/>
              <a:cs typeface="+mn-cs"/>
              <a:sym typeface="Arial" panose="020B0604020202020204" pitchFamily="34" charset="0"/>
            </a:endParaRPr>
          </a:p>
        </p:txBody>
      </p:sp>
      <p:sp>
        <p:nvSpPr>
          <p:cNvPr id="57370" name="箭头 1157"/>
          <p:cNvSpPr/>
          <p:nvPr/>
        </p:nvSpPr>
        <p:spPr>
          <a:xfrm flipV="1">
            <a:off x="10090150" y="4256405"/>
            <a:ext cx="3175" cy="1001713"/>
          </a:xfrm>
          <a:prstGeom prst="line">
            <a:avLst/>
          </a:prstGeom>
          <a:ln w="38100" cap="flat" cmpd="sng">
            <a:solidFill>
              <a:srgbClr val="0000FF"/>
            </a:solidFill>
            <a:prstDash val="solid"/>
            <a:round/>
            <a:headEnd type="none" w="med" len="med"/>
            <a:tailEnd type="triangle" w="med" len="med"/>
          </a:ln>
        </p:spPr>
        <p:txBody>
          <a:bodyPr lIns="108836" tIns="54417" rIns="108836" bIns="54417" anchor="t" anchorCtr="0"/>
          <a:lstStyle/>
          <a:p>
            <a:endParaRPr lang="zh-CN" altLang="en-US" sz="100">
              <a:latin typeface="Arial" panose="020B0604020202020204" pitchFamily="34" charset="0"/>
              <a:ea typeface="宋体" panose="02010600030101010101" pitchFamily="2" charset="-122"/>
            </a:endParaRPr>
          </a:p>
        </p:txBody>
      </p:sp>
      <p:sp>
        <p:nvSpPr>
          <p:cNvPr id="168971" name="文本框 5"/>
          <p:cNvSpPr/>
          <p:nvPr/>
        </p:nvSpPr>
        <p:spPr>
          <a:xfrm>
            <a:off x="617538" y="1177290"/>
            <a:ext cx="6399212" cy="437515"/>
          </a:xfrm>
          <a:prstGeom prst="rect">
            <a:avLst/>
          </a:prstGeom>
          <a:noFill/>
          <a:ln w="12700" cap="flat" cmpd="sng">
            <a:noFill/>
            <a:prstDash val="solid"/>
            <a:round/>
            <a:headEnd type="none" w="med" len="med"/>
            <a:tailEnd type="none" w="med" len="med"/>
          </a:ln>
        </p:spPr>
        <p:txBody>
          <a:bodyPr wrap="square" lIns="68580" tIns="34290" rIns="68580" bIns="34290" anchor="t" anchorCtr="0">
            <a:spAutoFit/>
          </a:bodyPr>
          <a:lstStyle/>
          <a:p>
            <a:r>
              <a:rPr lang="zh-CN" altLang="zh-CN" sz="2400" b="1">
                <a:solidFill>
                  <a:srgbClr val="000000"/>
                </a:solidFill>
                <a:latin typeface="Arial" panose="020B0604020202020204" pitchFamily="34" charset="0"/>
                <a:ea typeface="宋体" panose="02010600030101010101" pitchFamily="2" charset="-122"/>
              </a:rPr>
              <a:t>实质：帝国主义之间既相互勾结又相互斗争。   </a:t>
            </a:r>
            <a:r>
              <a:rPr lang="zh-CN" altLang="zh-CN" sz="2400" b="1">
                <a:solidFill>
                  <a:srgbClr val="000000"/>
                </a:solidFill>
                <a:latin typeface="楷体" panose="02010609060101010101" charset="-122"/>
                <a:ea typeface="楷体" panose="02010609060101010101" charset="-122"/>
              </a:rPr>
              <a:t>  </a:t>
            </a:r>
            <a:r>
              <a:rPr lang="zh-CN" altLang="zh-CN" sz="2000" b="1">
                <a:solidFill>
                  <a:srgbClr val="000000"/>
                </a:solidFill>
                <a:latin typeface="楷体" panose="02010609060101010101" charset="-122"/>
                <a:ea typeface="楷体" panose="02010609060101010101" charset="-122"/>
              </a:rPr>
              <a:t>                </a:t>
            </a:r>
            <a:endParaRPr lang="zh-CN" altLang="zh-CN" b="1">
              <a:solidFill>
                <a:srgbClr val="000000"/>
              </a:solidFill>
              <a:latin typeface="Arial" panose="020B0604020202020204" pitchFamily="34" charset="0"/>
              <a:ea typeface="宋体" panose="02010600030101010101" pitchFamily="2" charset="-122"/>
            </a:endParaRPr>
          </a:p>
        </p:txBody>
      </p:sp>
      <p:sp>
        <p:nvSpPr>
          <p:cNvPr id="168972" name="文本框 5"/>
          <p:cNvSpPr/>
          <p:nvPr/>
        </p:nvSpPr>
        <p:spPr>
          <a:xfrm>
            <a:off x="617855" y="1778635"/>
            <a:ext cx="11242675" cy="807085"/>
          </a:xfrm>
          <a:prstGeom prst="rect">
            <a:avLst/>
          </a:prstGeom>
          <a:noFill/>
          <a:ln w="12700" cap="flat" cmpd="sng">
            <a:noFill/>
            <a:prstDash val="solid"/>
            <a:round/>
            <a:headEnd type="none" w="med" len="med"/>
            <a:tailEnd type="none" w="med" len="med"/>
          </a:ln>
        </p:spPr>
        <p:txBody>
          <a:bodyPr wrap="square" lIns="68580" tIns="34290" rIns="68580" bIns="34290" anchor="t" anchorCtr="0">
            <a:spAutoFit/>
          </a:bodyPr>
          <a:lstStyle/>
          <a:p>
            <a:r>
              <a:rPr lang="zh-CN" altLang="zh-CN" sz="2400" b="1">
                <a:solidFill>
                  <a:srgbClr val="000000"/>
                </a:solidFill>
                <a:latin typeface="Arial" panose="020B0604020202020204" pitchFamily="34" charset="0"/>
                <a:ea typeface="宋体" panose="02010600030101010101" pitchFamily="2" charset="-122"/>
              </a:rPr>
              <a:t>揭开了列强瓜分中国狂潮的序幕，各帝国主义国家纷纷在中国划分势力范围。列强还在中国大量掠夺铁路和工矿利权。 </a:t>
            </a:r>
            <a:r>
              <a:rPr lang="zh-CN" altLang="zh-CN" sz="2400" b="1">
                <a:solidFill>
                  <a:srgbClr val="000000"/>
                </a:solidFill>
                <a:latin typeface="楷体" panose="02010609060101010101" charset="-122"/>
                <a:ea typeface="楷体" panose="02010609060101010101" charset="-122"/>
              </a:rPr>
              <a:t>                   </a:t>
            </a:r>
            <a:r>
              <a:rPr lang="zh-CN" altLang="zh-CN" sz="2000" b="1">
                <a:solidFill>
                  <a:srgbClr val="000000"/>
                </a:solidFill>
                <a:latin typeface="楷体" panose="02010609060101010101" charset="-122"/>
                <a:ea typeface="楷体" panose="02010609060101010101" charset="-122"/>
              </a:rPr>
              <a:t>                </a:t>
            </a:r>
            <a:endParaRPr lang="zh-CN" altLang="zh-CN" b="1">
              <a:solidFill>
                <a:srgbClr val="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anim calcmode="lin" valueType="num">
                                      <p:cBhvr>
                                        <p:cTn id="7" dur="3000" fill="hold"/>
                                        <p:tgtEl>
                                          <p:spTgt spid="74758"/>
                                        </p:tgtEl>
                                        <p:attrNameLst>
                                          <p:attrName>ppt_x</p:attrName>
                                        </p:attrNameLst>
                                      </p:cBhvr>
                                      <p:tavLst>
                                        <p:tav tm="0">
                                          <p:val>
                                            <p:strVal val="#ppt_x-#ppt_w/2"/>
                                          </p:val>
                                        </p:tav>
                                        <p:tav tm="100000">
                                          <p:val>
                                            <p:strVal val="#ppt_x"/>
                                          </p:val>
                                        </p:tav>
                                      </p:tavLst>
                                    </p:anim>
                                    <p:anim calcmode="lin" valueType="num">
                                      <p:cBhvr>
                                        <p:cTn id="8" dur="3000" fill="hold"/>
                                        <p:tgtEl>
                                          <p:spTgt spid="74758"/>
                                        </p:tgtEl>
                                        <p:attrNameLst>
                                          <p:attrName>ppt_y</p:attrName>
                                        </p:attrNameLst>
                                      </p:cBhvr>
                                      <p:tavLst>
                                        <p:tav tm="0">
                                          <p:val>
                                            <p:strVal val="#ppt_y"/>
                                          </p:val>
                                        </p:tav>
                                        <p:tav tm="100000">
                                          <p:val>
                                            <p:strVal val="#ppt_y"/>
                                          </p:val>
                                        </p:tav>
                                      </p:tavLst>
                                    </p:anim>
                                    <p:anim calcmode="lin" valueType="num">
                                      <p:cBhvr>
                                        <p:cTn id="9" dur="3000" fill="hold"/>
                                        <p:tgtEl>
                                          <p:spTgt spid="74758"/>
                                        </p:tgtEl>
                                        <p:attrNameLst>
                                          <p:attrName>ppt_w</p:attrName>
                                        </p:attrNameLst>
                                      </p:cBhvr>
                                      <p:tavLst>
                                        <p:tav tm="0">
                                          <p:val>
                                            <p:fltVal val="0"/>
                                          </p:val>
                                        </p:tav>
                                        <p:tav tm="100000">
                                          <p:val>
                                            <p:strVal val="#ppt_w"/>
                                          </p:val>
                                        </p:tav>
                                      </p:tavLst>
                                    </p:anim>
                                    <p:anim calcmode="lin" valueType="num">
                                      <p:cBhvr>
                                        <p:cTn id="10" dur="3000" fill="hold"/>
                                        <p:tgtEl>
                                          <p:spTgt spid="74758"/>
                                        </p:tgtEl>
                                        <p:attrNameLst>
                                          <p:attrName>ppt_h</p:attrName>
                                        </p:attrNameLst>
                                      </p:cBhvr>
                                      <p:tavLst>
                                        <p:tav tm="0">
                                          <p:val>
                                            <p:strVal val="#ppt_h"/>
                                          </p:val>
                                        </p:tav>
                                        <p:tav tm="100000">
                                          <p:val>
                                            <p:strVal val="#ppt_h"/>
                                          </p:val>
                                        </p:tav>
                                      </p:tavLst>
                                    </p:anim>
                                  </p:childTnLst>
                                </p:cTn>
                              </p:par>
                            </p:childTnLst>
                          </p:cTn>
                        </p:par>
                        <p:par>
                          <p:cTn id="11" fill="hold">
                            <p:stCondLst>
                              <p:cond delay="3000"/>
                            </p:stCondLst>
                            <p:childTnLst>
                              <p:par>
                                <p:cTn id="12" presetID="4" presetClass="entr" presetSubtype="16" fill="hold" grpId="1" nodeType="afterEffect">
                                  <p:stCondLst>
                                    <p:cond delay="3000"/>
                                  </p:stCondLst>
                                  <p:childTnLst>
                                    <p:set>
                                      <p:cBhvr>
                                        <p:cTn id="13" dur="500" fill="hold">
                                          <p:stCondLst>
                                            <p:cond delay="0"/>
                                          </p:stCondLst>
                                        </p:cTn>
                                        <p:tgtEl>
                                          <p:spTgt spid="74757"/>
                                        </p:tgtEl>
                                        <p:attrNameLst>
                                          <p:attrName>style.visibility</p:attrName>
                                        </p:attrNameLst>
                                      </p:cBhvr>
                                      <p:to>
                                        <p:strVal val="visible"/>
                                      </p:to>
                                    </p:set>
                                    <p:animEffect transition="in" filter="box(in)">
                                      <p:cBhvr>
                                        <p:cTn id="14" dur="500"/>
                                        <p:tgtEl>
                                          <p:spTgt spid="74757"/>
                                        </p:tgtEl>
                                      </p:cBhvr>
                                    </p:animEffect>
                                  </p:childTnLst>
                                  <p:subTnLst>
                                    <p:audio>
                                      <p:cMediaNode>
                                        <p:cTn display="0" masterRel="sameClick">
                                          <p:stCondLst>
                                            <p:cond evt="begin" delay="0">
                                              <p:tn val="12"/>
                                            </p:cond>
                                          </p:stCondLst>
                                          <p:endCondLst>
                                            <p:cond evt="onStopAudio" delay="0">
                                              <p:tgtEl>
                                                <p:sldTgt/>
                                              </p:tgtEl>
                                            </p:cond>
                                          </p:endCondLst>
                                        </p:cTn>
                                        <p:tgtEl>
                                          <p:sndTgt r:embed="rId5" name="MTA_015.WAV"/>
                                        </p:tgtEl>
                                      </p:cMediaNode>
                                    </p:audio>
                                  </p:subTnLst>
                                </p:cTn>
                              </p:par>
                            </p:childTnLst>
                          </p:cTn>
                        </p:par>
                        <p:par>
                          <p:cTn id="15" fill="hold">
                            <p:stCondLst>
                              <p:cond delay="6500"/>
                            </p:stCondLst>
                            <p:childTnLst>
                              <p:par>
                                <p:cTn id="16" presetID="22" presetClass="entr" presetSubtype="1" fill="hold" nodeType="afterEffect">
                                  <p:stCondLst>
                                    <p:cond delay="3500"/>
                                  </p:stCondLst>
                                  <p:childTnLst>
                                    <p:set>
                                      <p:cBhvr>
                                        <p:cTn id="17" dur="1" fill="hold">
                                          <p:stCondLst>
                                            <p:cond delay="0"/>
                                          </p:stCondLst>
                                        </p:cTn>
                                        <p:tgtEl>
                                          <p:spTgt spid="74764"/>
                                        </p:tgtEl>
                                        <p:attrNameLst>
                                          <p:attrName>style.visibility</p:attrName>
                                        </p:attrNameLst>
                                      </p:cBhvr>
                                      <p:to>
                                        <p:strVal val="visible"/>
                                      </p:to>
                                    </p:set>
                                    <p:animEffect transition="in" filter="wipe(up)">
                                      <p:cBhvr>
                                        <p:cTn id="18" dur="500"/>
                                        <p:tgtEl>
                                          <p:spTgt spid="74764"/>
                                        </p:tgtEl>
                                      </p:cBhvr>
                                    </p:animEffect>
                                  </p:childTnLst>
                                </p:cTn>
                              </p:par>
                            </p:childTnLst>
                          </p:cTn>
                        </p:par>
                        <p:par>
                          <p:cTn id="19" fill="hold">
                            <p:stCondLst>
                              <p:cond delay="10500"/>
                            </p:stCondLst>
                            <p:childTnLst>
                              <p:par>
                                <p:cTn id="20" presetID="9" presetClass="entr" presetSubtype="0" fill="hold" grpId="3" nodeType="afterEffect">
                                  <p:stCondLst>
                                    <p:cond delay="4000"/>
                                  </p:stCondLst>
                                  <p:childTnLst>
                                    <p:set>
                                      <p:cBhvr>
                                        <p:cTn id="21" dur="500" fill="hold">
                                          <p:stCondLst>
                                            <p:cond delay="0"/>
                                          </p:stCondLst>
                                        </p:cTn>
                                        <p:tgtEl>
                                          <p:spTgt spid="74765"/>
                                        </p:tgtEl>
                                        <p:attrNameLst>
                                          <p:attrName>style.visibility</p:attrName>
                                        </p:attrNameLst>
                                      </p:cBhvr>
                                      <p:to>
                                        <p:strVal val="visible"/>
                                      </p:to>
                                    </p:set>
                                    <p:animEffect transition="in" filter="dissolve">
                                      <p:cBhvr>
                                        <p:cTn id="22" dur="500"/>
                                        <p:tgtEl>
                                          <p:spTgt spid="74765"/>
                                        </p:tgtEl>
                                      </p:cBhvr>
                                    </p:animEffect>
                                  </p:childTnLst>
                                </p:cTn>
                              </p:par>
                              <p:par>
                                <p:cTn id="23" presetID="17" presetClass="entr" presetSubtype="8" fill="hold" nodeType="withEffect">
                                  <p:stCondLst>
                                    <p:cond delay="4000"/>
                                  </p:stCondLst>
                                  <p:childTnLst>
                                    <p:set>
                                      <p:cBhvr>
                                        <p:cTn id="24" dur="500" fill="hold">
                                          <p:stCondLst>
                                            <p:cond delay="0"/>
                                          </p:stCondLst>
                                        </p:cTn>
                                        <p:tgtEl>
                                          <p:spTgt spid="74760"/>
                                        </p:tgtEl>
                                        <p:attrNameLst>
                                          <p:attrName>style.visibility</p:attrName>
                                        </p:attrNameLst>
                                      </p:cBhvr>
                                      <p:to>
                                        <p:strVal val="visible"/>
                                      </p:to>
                                    </p:set>
                                    <p:anim calcmode="lin" valueType="num">
                                      <p:cBhvr>
                                        <p:cTn id="25" dur="500" fill="hold"/>
                                        <p:tgtEl>
                                          <p:spTgt spid="74760"/>
                                        </p:tgtEl>
                                        <p:attrNameLst>
                                          <p:attrName>ppt_x</p:attrName>
                                        </p:attrNameLst>
                                      </p:cBhvr>
                                      <p:tavLst>
                                        <p:tav tm="0">
                                          <p:val>
                                            <p:strVal val="#ppt_x-#ppt_w/2"/>
                                          </p:val>
                                        </p:tav>
                                        <p:tav tm="100000">
                                          <p:val>
                                            <p:strVal val="#ppt_x"/>
                                          </p:val>
                                        </p:tav>
                                      </p:tavLst>
                                    </p:anim>
                                    <p:anim calcmode="lin" valueType="num">
                                      <p:cBhvr>
                                        <p:cTn id="26" dur="500" fill="hold"/>
                                        <p:tgtEl>
                                          <p:spTgt spid="74760"/>
                                        </p:tgtEl>
                                        <p:attrNameLst>
                                          <p:attrName>ppt_y</p:attrName>
                                        </p:attrNameLst>
                                      </p:cBhvr>
                                      <p:tavLst>
                                        <p:tav tm="0">
                                          <p:val>
                                            <p:strVal val="#ppt_y"/>
                                          </p:val>
                                        </p:tav>
                                        <p:tav tm="100000">
                                          <p:val>
                                            <p:strVal val="#ppt_y"/>
                                          </p:val>
                                        </p:tav>
                                      </p:tavLst>
                                    </p:anim>
                                    <p:anim calcmode="lin" valueType="num">
                                      <p:cBhvr>
                                        <p:cTn id="27" dur="500" fill="hold"/>
                                        <p:tgtEl>
                                          <p:spTgt spid="74760"/>
                                        </p:tgtEl>
                                        <p:attrNameLst>
                                          <p:attrName>ppt_w</p:attrName>
                                        </p:attrNameLst>
                                      </p:cBhvr>
                                      <p:tavLst>
                                        <p:tav tm="0">
                                          <p:val>
                                            <p:fltVal val="0"/>
                                          </p:val>
                                        </p:tav>
                                        <p:tav tm="100000">
                                          <p:val>
                                            <p:strVal val="#ppt_w"/>
                                          </p:val>
                                        </p:tav>
                                      </p:tavLst>
                                    </p:anim>
                                    <p:anim calcmode="lin" valueType="num">
                                      <p:cBhvr>
                                        <p:cTn id="28" dur="500" fill="hold"/>
                                        <p:tgtEl>
                                          <p:spTgt spid="74760"/>
                                        </p:tgtEl>
                                        <p:attrNameLst>
                                          <p:attrName>ppt_h</p:attrName>
                                        </p:attrNameLst>
                                      </p:cBhvr>
                                      <p:tavLst>
                                        <p:tav tm="0">
                                          <p:val>
                                            <p:strVal val="#ppt_h"/>
                                          </p:val>
                                        </p:tav>
                                        <p:tav tm="100000">
                                          <p:val>
                                            <p:strVal val="#ppt_h"/>
                                          </p:val>
                                        </p:tav>
                                      </p:tavLst>
                                    </p:anim>
                                  </p:childTnLst>
                                </p:cTn>
                              </p:par>
                            </p:childTnLst>
                          </p:cTn>
                        </p:par>
                        <p:par>
                          <p:cTn id="29" fill="hold">
                            <p:stCondLst>
                              <p:cond delay="15000"/>
                            </p:stCondLst>
                            <p:childTnLst>
                              <p:par>
                                <p:cTn id="30" presetID="9" presetClass="entr" presetSubtype="0" fill="hold" grpId="2" nodeType="afterEffect">
                                  <p:stCondLst>
                                    <p:cond delay="4500"/>
                                  </p:stCondLst>
                                  <p:childTnLst>
                                    <p:set>
                                      <p:cBhvr>
                                        <p:cTn id="31" dur="500" fill="hold">
                                          <p:stCondLst>
                                            <p:cond delay="0"/>
                                          </p:stCondLst>
                                        </p:cTn>
                                        <p:tgtEl>
                                          <p:spTgt spid="74759"/>
                                        </p:tgtEl>
                                        <p:attrNameLst>
                                          <p:attrName>style.visibility</p:attrName>
                                        </p:attrNameLst>
                                      </p:cBhvr>
                                      <p:to>
                                        <p:strVal val="visible"/>
                                      </p:to>
                                    </p:set>
                                    <p:animEffect transition="in" filter="dissolve">
                                      <p:cBhvr>
                                        <p:cTn id="32" dur="500"/>
                                        <p:tgtEl>
                                          <p:spTgt spid="74759"/>
                                        </p:tgtEl>
                                      </p:cBhvr>
                                    </p:animEffect>
                                  </p:childTnLst>
                                  <p:subTnLst>
                                    <p:audio>
                                      <p:cMediaNode>
                                        <p:cTn display="0" masterRel="sameClick">
                                          <p:stCondLst>
                                            <p:cond evt="begin" delay="0">
                                              <p:tn val="30"/>
                                            </p:cond>
                                          </p:stCondLst>
                                          <p:endCondLst>
                                            <p:cond evt="onStopAudio" delay="0">
                                              <p:tgtEl>
                                                <p:sldTgt/>
                                              </p:tgtEl>
                                            </p:cond>
                                          </p:endCondLst>
                                        </p:cTn>
                                        <p:tgtEl>
                                          <p:sndTgt r:embed="rId5" name="MTA_015.WAV"/>
                                        </p:tgtEl>
                                      </p:cMediaNode>
                                    </p:audio>
                                  </p:subTnLst>
                                </p:cTn>
                              </p:par>
                            </p:childTnLst>
                          </p:cTn>
                        </p:par>
                        <p:par>
                          <p:cTn id="33" fill="hold">
                            <p:stCondLst>
                              <p:cond delay="20000"/>
                            </p:stCondLst>
                            <p:childTnLst>
                              <p:par>
                                <p:cTn id="34" presetID="22" presetClass="entr" presetSubtype="4" fill="hold" nodeType="afterEffect">
                                  <p:stCondLst>
                                    <p:cond delay="5000"/>
                                  </p:stCondLst>
                                  <p:childTnLst>
                                    <p:set>
                                      <p:cBhvr>
                                        <p:cTn id="35" dur="1" fill="hold">
                                          <p:stCondLst>
                                            <p:cond delay="0"/>
                                          </p:stCondLst>
                                        </p:cTn>
                                        <p:tgtEl>
                                          <p:spTgt spid="74769"/>
                                        </p:tgtEl>
                                        <p:attrNameLst>
                                          <p:attrName>style.visibility</p:attrName>
                                        </p:attrNameLst>
                                      </p:cBhvr>
                                      <p:to>
                                        <p:strVal val="visible"/>
                                      </p:to>
                                    </p:set>
                                    <p:animEffect transition="in" filter="wipe(down)">
                                      <p:cBhvr>
                                        <p:cTn id="36" dur="500"/>
                                        <p:tgtEl>
                                          <p:spTgt spid="74769"/>
                                        </p:tgtEl>
                                      </p:cBhvr>
                                    </p:animEffect>
                                  </p:childTnLst>
                                </p:cTn>
                              </p:par>
                            </p:childTnLst>
                          </p:cTn>
                        </p:par>
                        <p:par>
                          <p:cTn id="37" fill="hold">
                            <p:stCondLst>
                              <p:cond delay="25500"/>
                            </p:stCondLst>
                            <p:childTnLst>
                              <p:par>
                                <p:cTn id="38" presetID="9" presetClass="entr" presetSubtype="0" fill="hold" grpId="4" nodeType="afterEffect">
                                  <p:stCondLst>
                                    <p:cond delay="5500"/>
                                  </p:stCondLst>
                                  <p:childTnLst>
                                    <p:set>
                                      <p:cBhvr>
                                        <p:cTn id="39" dur="500" fill="hold">
                                          <p:stCondLst>
                                            <p:cond delay="0"/>
                                          </p:stCondLst>
                                        </p:cTn>
                                        <p:tgtEl>
                                          <p:spTgt spid="74770"/>
                                        </p:tgtEl>
                                        <p:attrNameLst>
                                          <p:attrName>style.visibility</p:attrName>
                                        </p:attrNameLst>
                                      </p:cBhvr>
                                      <p:to>
                                        <p:strVal val="visible"/>
                                      </p:to>
                                    </p:set>
                                    <p:animEffect transition="in" filter="dissolve">
                                      <p:cBhvr>
                                        <p:cTn id="40" dur="500"/>
                                        <p:tgtEl>
                                          <p:spTgt spid="74770"/>
                                        </p:tgtEl>
                                      </p:cBhvr>
                                    </p:animEffect>
                                  </p:childTnLst>
                                </p:cTn>
                              </p:par>
                              <p:par>
                                <p:cTn id="41" presetID="17" presetClass="entr" presetSubtype="8" fill="hold" nodeType="withEffect">
                                  <p:stCondLst>
                                    <p:cond delay="5500"/>
                                  </p:stCondLst>
                                  <p:childTnLst>
                                    <p:set>
                                      <p:cBhvr>
                                        <p:cTn id="42" dur="500" fill="hold">
                                          <p:stCondLst>
                                            <p:cond delay="0"/>
                                          </p:stCondLst>
                                        </p:cTn>
                                        <p:tgtEl>
                                          <p:spTgt spid="74772"/>
                                        </p:tgtEl>
                                        <p:attrNameLst>
                                          <p:attrName>style.visibility</p:attrName>
                                        </p:attrNameLst>
                                      </p:cBhvr>
                                      <p:to>
                                        <p:strVal val="visible"/>
                                      </p:to>
                                    </p:set>
                                    <p:anim calcmode="lin" valueType="num">
                                      <p:cBhvr>
                                        <p:cTn id="43" dur="500" fill="hold"/>
                                        <p:tgtEl>
                                          <p:spTgt spid="74772"/>
                                        </p:tgtEl>
                                        <p:attrNameLst>
                                          <p:attrName>ppt_x</p:attrName>
                                        </p:attrNameLst>
                                      </p:cBhvr>
                                      <p:tavLst>
                                        <p:tav tm="0">
                                          <p:val>
                                            <p:strVal val="#ppt_x-#ppt_w/2"/>
                                          </p:val>
                                        </p:tav>
                                        <p:tav tm="100000">
                                          <p:val>
                                            <p:strVal val="#ppt_x"/>
                                          </p:val>
                                        </p:tav>
                                      </p:tavLst>
                                    </p:anim>
                                    <p:anim calcmode="lin" valueType="num">
                                      <p:cBhvr>
                                        <p:cTn id="44" dur="500" fill="hold"/>
                                        <p:tgtEl>
                                          <p:spTgt spid="74772"/>
                                        </p:tgtEl>
                                        <p:attrNameLst>
                                          <p:attrName>ppt_y</p:attrName>
                                        </p:attrNameLst>
                                      </p:cBhvr>
                                      <p:tavLst>
                                        <p:tav tm="0">
                                          <p:val>
                                            <p:strVal val="#ppt_y"/>
                                          </p:val>
                                        </p:tav>
                                        <p:tav tm="100000">
                                          <p:val>
                                            <p:strVal val="#ppt_y"/>
                                          </p:val>
                                        </p:tav>
                                      </p:tavLst>
                                    </p:anim>
                                    <p:anim calcmode="lin" valueType="num">
                                      <p:cBhvr>
                                        <p:cTn id="45" dur="500" fill="hold"/>
                                        <p:tgtEl>
                                          <p:spTgt spid="74772"/>
                                        </p:tgtEl>
                                        <p:attrNameLst>
                                          <p:attrName>ppt_w</p:attrName>
                                        </p:attrNameLst>
                                      </p:cBhvr>
                                      <p:tavLst>
                                        <p:tav tm="0">
                                          <p:val>
                                            <p:fltVal val="0"/>
                                          </p:val>
                                        </p:tav>
                                        <p:tav tm="100000">
                                          <p:val>
                                            <p:strVal val="#ppt_w"/>
                                          </p:val>
                                        </p:tav>
                                      </p:tavLst>
                                    </p:anim>
                                    <p:anim calcmode="lin" valueType="num">
                                      <p:cBhvr>
                                        <p:cTn id="46" dur="500" fill="hold"/>
                                        <p:tgtEl>
                                          <p:spTgt spid="74772"/>
                                        </p:tgtEl>
                                        <p:attrNameLst>
                                          <p:attrName>ppt_h</p:attrName>
                                        </p:attrNameLst>
                                      </p:cBhvr>
                                      <p:tavLst>
                                        <p:tav tm="0">
                                          <p:val>
                                            <p:strVal val="#ppt_h"/>
                                          </p:val>
                                        </p:tav>
                                        <p:tav tm="100000">
                                          <p:val>
                                            <p:strVal val="#ppt_h"/>
                                          </p:val>
                                        </p:tav>
                                      </p:tavLst>
                                    </p:anim>
                                  </p:childTnLst>
                                </p:cTn>
                              </p:par>
                            </p:childTnLst>
                          </p:cTn>
                        </p:par>
                        <p:par>
                          <p:cTn id="47" fill="hold">
                            <p:stCondLst>
                              <p:cond delay="31500"/>
                            </p:stCondLst>
                            <p:childTnLst>
                              <p:par>
                                <p:cTn id="48" presetID="9" presetClass="entr" presetSubtype="0" fill="hold" grpId="5" nodeType="afterEffect">
                                  <p:stCondLst>
                                    <p:cond delay="6000"/>
                                  </p:stCondLst>
                                  <p:childTnLst>
                                    <p:set>
                                      <p:cBhvr>
                                        <p:cTn id="49" dur="1" fill="hold">
                                          <p:stCondLst>
                                            <p:cond delay="0"/>
                                          </p:stCondLst>
                                        </p:cTn>
                                        <p:tgtEl>
                                          <p:spTgt spid="74771"/>
                                        </p:tgtEl>
                                        <p:attrNameLst>
                                          <p:attrName>style.visibility</p:attrName>
                                        </p:attrNameLst>
                                      </p:cBhvr>
                                      <p:to>
                                        <p:strVal val="visible"/>
                                      </p:to>
                                    </p:set>
                                    <p:animEffect transition="in" filter="dissolve">
                                      <p:cBhvr>
                                        <p:cTn id="50" dur="2000"/>
                                        <p:tgtEl>
                                          <p:spTgt spid="74771"/>
                                        </p:tgtEl>
                                      </p:cBhvr>
                                    </p:animEffect>
                                  </p:childTnLst>
                                  <p:subTnLst>
                                    <p:audio>
                                      <p:cMediaNode>
                                        <p:cTn display="0" masterRel="sameClick">
                                          <p:stCondLst>
                                            <p:cond evt="begin" delay="0">
                                              <p:tn val="48"/>
                                            </p:cond>
                                          </p:stCondLst>
                                          <p:endCondLst>
                                            <p:cond evt="onStopAudio" delay="0">
                                              <p:tgtEl>
                                                <p:sldTgt/>
                                              </p:tgtEl>
                                            </p:cond>
                                          </p:endCondLst>
                                        </p:cTn>
                                        <p:tgtEl>
                                          <p:sndTgt r:embed="rId5" name="MTA_015.WAV"/>
                                        </p:tgtEl>
                                      </p:cMediaNode>
                                    </p:audio>
                                  </p:subTnLst>
                                </p:cTn>
                              </p:par>
                            </p:childTnLst>
                          </p:cTn>
                        </p:par>
                        <p:par>
                          <p:cTn id="51" fill="hold">
                            <p:stCondLst>
                              <p:cond delay="39500"/>
                            </p:stCondLst>
                            <p:childTnLst>
                              <p:par>
                                <p:cTn id="52" presetID="22" presetClass="entr" presetSubtype="4" fill="hold" nodeType="afterEffect">
                                  <p:stCondLst>
                                    <p:cond delay="8000"/>
                                  </p:stCondLst>
                                  <p:childTnLst>
                                    <p:set>
                                      <p:cBhvr>
                                        <p:cTn id="53" dur="1" fill="hold">
                                          <p:stCondLst>
                                            <p:cond delay="0"/>
                                          </p:stCondLst>
                                        </p:cTn>
                                        <p:tgtEl>
                                          <p:spTgt spid="74766"/>
                                        </p:tgtEl>
                                        <p:attrNameLst>
                                          <p:attrName>style.visibility</p:attrName>
                                        </p:attrNameLst>
                                      </p:cBhvr>
                                      <p:to>
                                        <p:strVal val="visible"/>
                                      </p:to>
                                    </p:set>
                                    <p:animEffect transition="in" filter="wipe(down)">
                                      <p:cBhvr>
                                        <p:cTn id="54" dur="500"/>
                                        <p:tgtEl>
                                          <p:spTgt spid="74766"/>
                                        </p:tgtEl>
                                      </p:cBhvr>
                                    </p:animEffect>
                                  </p:childTnLst>
                                </p:cTn>
                              </p:par>
                            </p:childTnLst>
                          </p:cTn>
                        </p:par>
                        <p:par>
                          <p:cTn id="55" fill="hold">
                            <p:stCondLst>
                              <p:cond delay="48000"/>
                            </p:stCondLst>
                            <p:childTnLst>
                              <p:par>
                                <p:cTn id="56" presetID="9" presetClass="entr" presetSubtype="0" fill="hold" grpId="6" nodeType="afterEffect">
                                  <p:stCondLst>
                                    <p:cond delay="8500"/>
                                  </p:stCondLst>
                                  <p:childTnLst>
                                    <p:set>
                                      <p:cBhvr>
                                        <p:cTn id="57" dur="500" fill="hold">
                                          <p:stCondLst>
                                            <p:cond delay="0"/>
                                          </p:stCondLst>
                                        </p:cTn>
                                        <p:tgtEl>
                                          <p:spTgt spid="74773"/>
                                        </p:tgtEl>
                                        <p:attrNameLst>
                                          <p:attrName>style.visibility</p:attrName>
                                        </p:attrNameLst>
                                      </p:cBhvr>
                                      <p:to>
                                        <p:strVal val="visible"/>
                                      </p:to>
                                    </p:set>
                                    <p:animEffect transition="in" filter="dissolve">
                                      <p:cBhvr>
                                        <p:cTn id="58" dur="500"/>
                                        <p:tgtEl>
                                          <p:spTgt spid="74773"/>
                                        </p:tgtEl>
                                      </p:cBhvr>
                                    </p:animEffect>
                                  </p:childTnLst>
                                </p:cTn>
                              </p:par>
                            </p:childTnLst>
                          </p:cTn>
                        </p:par>
                        <p:par>
                          <p:cTn id="59" fill="hold">
                            <p:stCondLst>
                              <p:cond delay="57000"/>
                            </p:stCondLst>
                            <p:childTnLst>
                              <p:par>
                                <p:cTn id="60" presetID="9" presetClass="entr" presetSubtype="0" fill="hold" grpId="8" nodeType="afterEffect">
                                  <p:stCondLst>
                                    <p:cond delay="9000"/>
                                  </p:stCondLst>
                                  <p:childTnLst>
                                    <p:set>
                                      <p:cBhvr>
                                        <p:cTn id="61" dur="1" fill="hold">
                                          <p:stCondLst>
                                            <p:cond delay="0"/>
                                          </p:stCondLst>
                                        </p:cTn>
                                        <p:tgtEl>
                                          <p:spTgt spid="74778"/>
                                        </p:tgtEl>
                                        <p:attrNameLst>
                                          <p:attrName>style.visibility</p:attrName>
                                        </p:attrNameLst>
                                      </p:cBhvr>
                                      <p:to>
                                        <p:strVal val="visible"/>
                                      </p:to>
                                    </p:set>
                                    <p:animEffect transition="in" filter="dissolve">
                                      <p:cBhvr>
                                        <p:cTn id="62" dur="2000"/>
                                        <p:tgtEl>
                                          <p:spTgt spid="74778"/>
                                        </p:tgtEl>
                                      </p:cBhvr>
                                    </p:animEffect>
                                  </p:childTnLst>
                                </p:cTn>
                              </p:par>
                            </p:childTnLst>
                          </p:cTn>
                        </p:par>
                        <p:par>
                          <p:cTn id="63" fill="hold">
                            <p:stCondLst>
                              <p:cond delay="68000"/>
                            </p:stCondLst>
                            <p:childTnLst>
                              <p:par>
                                <p:cTn id="64" presetID="22" presetClass="entr" presetSubtype="1" fill="hold" nodeType="afterEffect">
                                  <p:stCondLst>
                                    <p:cond delay="11000"/>
                                  </p:stCondLst>
                                  <p:childTnLst>
                                    <p:set>
                                      <p:cBhvr>
                                        <p:cTn id="65" dur="1" fill="hold">
                                          <p:stCondLst>
                                            <p:cond delay="0"/>
                                          </p:stCondLst>
                                        </p:cTn>
                                        <p:tgtEl>
                                          <p:spTgt spid="74776"/>
                                        </p:tgtEl>
                                        <p:attrNameLst>
                                          <p:attrName>style.visibility</p:attrName>
                                        </p:attrNameLst>
                                      </p:cBhvr>
                                      <p:to>
                                        <p:strVal val="visible"/>
                                      </p:to>
                                    </p:set>
                                    <p:animEffect transition="in" filter="wipe(up)">
                                      <p:cBhvr>
                                        <p:cTn id="66" dur="2000"/>
                                        <p:tgtEl>
                                          <p:spTgt spid="74776"/>
                                        </p:tgtEl>
                                      </p:cBhvr>
                                    </p:animEffect>
                                  </p:childTnLst>
                                </p:cTn>
                              </p:par>
                            </p:childTnLst>
                          </p:cTn>
                        </p:par>
                        <p:par>
                          <p:cTn id="67" fill="hold">
                            <p:stCondLst>
                              <p:cond delay="81000"/>
                            </p:stCondLst>
                            <p:childTnLst>
                              <p:par>
                                <p:cTn id="68" presetID="9" presetClass="entr" presetSubtype="0" fill="hold" grpId="7" nodeType="afterEffect">
                                  <p:stCondLst>
                                    <p:cond delay="13000"/>
                                  </p:stCondLst>
                                  <p:childTnLst>
                                    <p:set>
                                      <p:cBhvr>
                                        <p:cTn id="69" dur="500" fill="hold">
                                          <p:stCondLst>
                                            <p:cond delay="0"/>
                                          </p:stCondLst>
                                        </p:cTn>
                                        <p:tgtEl>
                                          <p:spTgt spid="74777"/>
                                        </p:tgtEl>
                                        <p:attrNameLst>
                                          <p:attrName>style.visibility</p:attrName>
                                        </p:attrNameLst>
                                      </p:cBhvr>
                                      <p:to>
                                        <p:strVal val="visible"/>
                                      </p:to>
                                    </p:set>
                                    <p:animEffect transition="in" filter="dissolve">
                                      <p:cBhvr>
                                        <p:cTn id="70" dur="500"/>
                                        <p:tgtEl>
                                          <p:spTgt spid="74777"/>
                                        </p:tgtEl>
                                      </p:cBhvr>
                                    </p:animEffect>
                                  </p:childTnLst>
                                  <p:subTnLst>
                                    <p:audio>
                                      <p:cMediaNode>
                                        <p:cTn display="0" masterRel="sameClick">
                                          <p:stCondLst>
                                            <p:cond evt="begin" delay="0">
                                              <p:tn val="68"/>
                                            </p:cond>
                                          </p:stCondLst>
                                          <p:endCondLst>
                                            <p:cond evt="onStopAudio" delay="0">
                                              <p:tgtEl>
                                                <p:sldTgt/>
                                              </p:tgtEl>
                                            </p:cond>
                                          </p:endCondLst>
                                        </p:cTn>
                                        <p:tgtEl>
                                          <p:sndTgt r:embed="rId5" name="MTA_015.WAV"/>
                                        </p:tgtEl>
                                      </p:cMediaNode>
                                    </p:audio>
                                  </p:subTnLst>
                                </p:cTn>
                              </p:par>
                            </p:childTnLst>
                          </p:cTn>
                        </p:par>
                      </p:childTnLst>
                    </p:cTn>
                  </p:par>
                  <p:par>
                    <p:cTn id="71" fill="hold">
                      <p:stCondLst>
                        <p:cond delay="indefinite"/>
                      </p:stCondLst>
                      <p:childTnLst>
                        <p:par>
                          <p:cTn id="72" fill="hold">
                            <p:stCondLst>
                              <p:cond delay="0"/>
                            </p:stCondLst>
                            <p:childTnLst>
                              <p:par>
                                <p:cTn id="73" presetID="24" presetClass="entr" presetSubtype="0" fill="hold" nodeType="clickEffect">
                                  <p:stCondLst>
                                    <p:cond delay="0"/>
                                  </p:stCondLst>
                                  <p:childTnLst>
                                    <p:set>
                                      <p:cBhvr>
                                        <p:cTn id="74" dur="1" fill="hold">
                                          <p:stCondLst>
                                            <p:cond delay="0"/>
                                          </p:stCondLst>
                                        </p:cTn>
                                        <p:tgtEl>
                                          <p:spTgt spid="168971"/>
                                        </p:tgtEl>
                                        <p:attrNameLst>
                                          <p:attrName>style.visibility</p:attrName>
                                        </p:attrNameLst>
                                      </p:cBhvr>
                                      <p:to>
                                        <p:strVal val="visible"/>
                                      </p:to>
                                    </p:set>
                                    <p:anim calcmode="lin" valueType="num">
                                      <p:cBhvr>
                                        <p:cTn id="75" dur="1" fill="hold"/>
                                        <p:tgtEl>
                                          <p:spTgt spid="168971"/>
                                        </p:tgtEl>
                                      </p:cBhvr>
                                    </p:anim>
                                  </p:childTnLst>
                                </p:cTn>
                              </p:par>
                            </p:childTnLst>
                          </p:cTn>
                        </p:par>
                      </p:childTnLst>
                    </p:cTn>
                  </p:par>
                  <p:par>
                    <p:cTn id="76" fill="hold">
                      <p:stCondLst>
                        <p:cond delay="indefinite"/>
                      </p:stCondLst>
                      <p:childTnLst>
                        <p:par>
                          <p:cTn id="77" fill="hold">
                            <p:stCondLst>
                              <p:cond delay="0"/>
                            </p:stCondLst>
                            <p:childTnLst>
                              <p:par>
                                <p:cTn id="78" presetID="24" presetClass="entr" presetSubtype="0" fill="hold" nodeType="clickEffect">
                                  <p:stCondLst>
                                    <p:cond delay="0"/>
                                  </p:stCondLst>
                                  <p:childTnLst>
                                    <p:set>
                                      <p:cBhvr>
                                        <p:cTn id="79" dur="1" fill="hold">
                                          <p:stCondLst>
                                            <p:cond delay="0"/>
                                          </p:stCondLst>
                                        </p:cTn>
                                        <p:tgtEl>
                                          <p:spTgt spid="168972"/>
                                        </p:tgtEl>
                                        <p:attrNameLst>
                                          <p:attrName>style.visibility</p:attrName>
                                        </p:attrNameLst>
                                      </p:cBhvr>
                                      <p:to>
                                        <p:strVal val="visible"/>
                                      </p:to>
                                    </p:set>
                                    <p:anim calcmode="lin" valueType="num">
                                      <p:cBhvr>
                                        <p:cTn id="80" dur="1" fill="hold"/>
                                        <p:tgtEl>
                                          <p:spTgt spid="16897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1"/>
      <p:bldP spid="74759" grpId="2"/>
      <p:bldP spid="74765" grpId="3"/>
      <p:bldP spid="74770" grpId="4"/>
      <p:bldP spid="74771" grpId="5"/>
      <p:bldP spid="74773" grpId="6"/>
      <p:bldP spid="74777" grpId="7"/>
      <p:bldP spid="74778" grpId="8"/>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53601"/>
          <p:cNvSpPr txBox="1">
            <a:spLocks noChangeArrowheads="1"/>
          </p:cNvSpPr>
          <p:nvPr/>
        </p:nvSpPr>
        <p:spPr bwMode="auto">
          <a:xfrm>
            <a:off x="7644765" y="1451610"/>
            <a:ext cx="3133725" cy="4354195"/>
          </a:xfrm>
          <a:prstGeom prst="rect">
            <a:avLst/>
          </a:prstGeom>
          <a:noFill/>
          <a:ln w="9525">
            <a:noFill/>
            <a:miter lim="800000"/>
          </a:ln>
        </p:spPr>
        <p:txBody>
          <a:bodyPr wrap="square">
            <a:spAutoFit/>
          </a:bodyPr>
          <a:lstStyle/>
          <a:p>
            <a:pPr>
              <a:lnSpc>
                <a:spcPts val="5540"/>
              </a:lnSpc>
              <a:spcBef>
                <a:spcPct val="0"/>
              </a:spcBef>
            </a:pPr>
            <a:r>
              <a:rPr lang="zh-CN" altLang="en-US" sz="3200" b="1" noProof="1" smtClean="0">
                <a:solidFill>
                  <a:srgbClr val="0000FF"/>
                </a:solidFill>
                <a:effectLst/>
                <a:latin typeface="华文中宋" panose="02010600040101010101" pitchFamily="2" charset="-122"/>
                <a:ea typeface="华文中宋" panose="02010600040101010101" pitchFamily="2" charset="-122"/>
                <a:cs typeface="+mn-cs"/>
              </a:rPr>
              <a:t>熊</a:t>
            </a:r>
            <a:r>
              <a:rPr lang="zh-CN" altLang="en-US" sz="3200" b="1" noProof="1" smtClean="0">
                <a:effectLst/>
                <a:latin typeface="华文中宋" panose="02010600040101010101" pitchFamily="2" charset="-122"/>
                <a:ea typeface="华文中宋" panose="02010600040101010101" pitchFamily="2" charset="-122"/>
                <a:cs typeface="+mn-cs"/>
              </a:rPr>
              <a:t>代</a:t>
            </a:r>
            <a:r>
              <a:rPr lang="zh-CN" altLang="en-US" sz="3200" b="1" noProof="1">
                <a:effectLst/>
                <a:latin typeface="华文中宋" panose="02010600040101010101" pitchFamily="2" charset="-122"/>
                <a:ea typeface="华文中宋" panose="02010600040101010101" pitchFamily="2" charset="-122"/>
                <a:cs typeface="+mn-cs"/>
              </a:rPr>
              <a:t>表</a:t>
            </a:r>
            <a:r>
              <a:rPr lang="zh-CN" altLang="en-US" sz="3200" b="1" noProof="1">
                <a:solidFill>
                  <a:srgbClr val="FF0000"/>
                </a:solidFill>
                <a:effectLst/>
                <a:latin typeface="华文中宋" panose="02010600040101010101" pitchFamily="2" charset="-122"/>
                <a:ea typeface="华文中宋" panose="02010600040101010101" pitchFamily="2" charset="-122"/>
                <a:cs typeface="+mn-cs"/>
              </a:rPr>
              <a:t>俄国；</a:t>
            </a:r>
            <a:endParaRPr lang="zh-CN" altLang="en-US" sz="3200" b="1" noProof="1">
              <a:solidFill>
                <a:srgbClr val="FF0000"/>
              </a:solidFill>
              <a:effectLst/>
              <a:latin typeface="华文中宋" panose="02010600040101010101" pitchFamily="2" charset="-122"/>
              <a:ea typeface="华文中宋" panose="02010600040101010101" pitchFamily="2" charset="-122"/>
            </a:endParaRPr>
          </a:p>
          <a:p>
            <a:pPr>
              <a:lnSpc>
                <a:spcPts val="5540"/>
              </a:lnSpc>
              <a:spcBef>
                <a:spcPct val="0"/>
              </a:spcBef>
            </a:pPr>
            <a:r>
              <a:rPr lang="zh-CN" altLang="en-US" sz="3200" b="1" noProof="1" smtClean="0">
                <a:solidFill>
                  <a:srgbClr val="0000FF"/>
                </a:solidFill>
                <a:effectLst/>
                <a:latin typeface="华文中宋" panose="02010600040101010101" pitchFamily="2" charset="-122"/>
                <a:ea typeface="华文中宋" panose="02010600040101010101" pitchFamily="2" charset="-122"/>
                <a:cs typeface="+mn-cs"/>
              </a:rPr>
              <a:t>狗</a:t>
            </a:r>
            <a:r>
              <a:rPr lang="zh-CN" altLang="en-US" sz="3200" b="1" noProof="1" smtClean="0">
                <a:effectLst/>
                <a:latin typeface="华文中宋" panose="02010600040101010101" pitchFamily="2" charset="-122"/>
                <a:ea typeface="华文中宋" panose="02010600040101010101" pitchFamily="2" charset="-122"/>
                <a:cs typeface="+mn-cs"/>
              </a:rPr>
              <a:t>代</a:t>
            </a:r>
            <a:r>
              <a:rPr lang="zh-CN" altLang="en-US" sz="3200" b="1" noProof="1">
                <a:effectLst/>
                <a:latin typeface="华文中宋" panose="02010600040101010101" pitchFamily="2" charset="-122"/>
                <a:ea typeface="华文中宋" panose="02010600040101010101" pitchFamily="2" charset="-122"/>
                <a:cs typeface="+mn-cs"/>
              </a:rPr>
              <a:t>表</a:t>
            </a:r>
            <a:r>
              <a:rPr lang="zh-CN" altLang="en-US" sz="3200" b="1" noProof="1">
                <a:solidFill>
                  <a:srgbClr val="FF0000"/>
                </a:solidFill>
                <a:effectLst/>
                <a:latin typeface="华文中宋" panose="02010600040101010101" pitchFamily="2" charset="-122"/>
                <a:ea typeface="华文中宋" panose="02010600040101010101" pitchFamily="2" charset="-122"/>
                <a:cs typeface="+mn-cs"/>
              </a:rPr>
              <a:t>英国；</a:t>
            </a:r>
            <a:endParaRPr lang="zh-CN" altLang="en-US" sz="3200" b="1" noProof="1">
              <a:solidFill>
                <a:srgbClr val="FF0000"/>
              </a:solidFill>
              <a:effectLst/>
              <a:latin typeface="华文中宋" panose="02010600040101010101" pitchFamily="2" charset="-122"/>
              <a:ea typeface="华文中宋" panose="02010600040101010101" pitchFamily="2" charset="-122"/>
            </a:endParaRPr>
          </a:p>
          <a:p>
            <a:pPr>
              <a:lnSpc>
                <a:spcPts val="5540"/>
              </a:lnSpc>
              <a:spcBef>
                <a:spcPct val="0"/>
              </a:spcBef>
            </a:pPr>
            <a:r>
              <a:rPr lang="zh-CN" altLang="en-US" sz="3200" b="1" noProof="1" smtClean="0">
                <a:solidFill>
                  <a:srgbClr val="0000FF"/>
                </a:solidFill>
                <a:effectLst/>
                <a:latin typeface="华文中宋" panose="02010600040101010101" pitchFamily="2" charset="-122"/>
                <a:ea typeface="华文中宋" panose="02010600040101010101" pitchFamily="2" charset="-122"/>
                <a:cs typeface="+mn-cs"/>
              </a:rPr>
              <a:t>肠</a:t>
            </a:r>
            <a:r>
              <a:rPr lang="zh-CN" altLang="en-US" sz="3200" b="1" noProof="1" smtClean="0">
                <a:effectLst/>
                <a:latin typeface="华文中宋" panose="02010600040101010101" pitchFamily="2" charset="-122"/>
                <a:ea typeface="华文中宋" panose="02010600040101010101" pitchFamily="2" charset="-122"/>
                <a:cs typeface="+mn-cs"/>
              </a:rPr>
              <a:t>代</a:t>
            </a:r>
            <a:r>
              <a:rPr lang="zh-CN" altLang="en-US" sz="3200" b="1" noProof="1">
                <a:effectLst/>
                <a:latin typeface="华文中宋" panose="02010600040101010101" pitchFamily="2" charset="-122"/>
                <a:ea typeface="华文中宋" panose="02010600040101010101" pitchFamily="2" charset="-122"/>
                <a:cs typeface="+mn-cs"/>
              </a:rPr>
              <a:t>表</a:t>
            </a:r>
            <a:r>
              <a:rPr lang="zh-CN" altLang="en-US" sz="3200" b="1" noProof="1">
                <a:solidFill>
                  <a:srgbClr val="FF0000"/>
                </a:solidFill>
                <a:effectLst/>
                <a:latin typeface="华文中宋" panose="02010600040101010101" pitchFamily="2" charset="-122"/>
                <a:ea typeface="华文中宋" panose="02010600040101010101" pitchFamily="2" charset="-122"/>
                <a:cs typeface="+mn-cs"/>
              </a:rPr>
              <a:t>德国</a:t>
            </a:r>
            <a:r>
              <a:rPr lang="zh-CN" altLang="en-US" sz="3200" b="1" noProof="1" smtClean="0">
                <a:solidFill>
                  <a:srgbClr val="FF0000"/>
                </a:solidFill>
                <a:effectLst/>
                <a:latin typeface="华文中宋" panose="02010600040101010101" pitchFamily="2" charset="-122"/>
                <a:ea typeface="华文中宋" panose="02010600040101010101" pitchFamily="2" charset="-122"/>
                <a:cs typeface="+mn-cs"/>
              </a:rPr>
              <a:t>；</a:t>
            </a:r>
            <a:endParaRPr lang="zh-CN" altLang="en-US" sz="3200" b="1" noProof="1" smtClean="0">
              <a:solidFill>
                <a:srgbClr val="FF0000"/>
              </a:solidFill>
              <a:effectLst/>
              <a:latin typeface="华文中宋" panose="02010600040101010101" pitchFamily="2" charset="-122"/>
              <a:ea typeface="华文中宋" panose="02010600040101010101" pitchFamily="2" charset="-122"/>
            </a:endParaRPr>
          </a:p>
          <a:p>
            <a:pPr>
              <a:lnSpc>
                <a:spcPts val="5540"/>
              </a:lnSpc>
              <a:spcBef>
                <a:spcPct val="0"/>
              </a:spcBef>
            </a:pPr>
            <a:r>
              <a:rPr lang="zh-CN" altLang="en-US" sz="3200" b="1" noProof="1" smtClean="0">
                <a:solidFill>
                  <a:srgbClr val="0000FF"/>
                </a:solidFill>
                <a:effectLst/>
                <a:latin typeface="华文中宋" panose="02010600040101010101" pitchFamily="2" charset="-122"/>
                <a:ea typeface="华文中宋" panose="02010600040101010101" pitchFamily="2" charset="-122"/>
                <a:cs typeface="+mn-cs"/>
              </a:rPr>
              <a:t>蛙</a:t>
            </a:r>
            <a:r>
              <a:rPr lang="zh-CN" altLang="en-US" sz="3200" b="1" noProof="1" smtClean="0">
                <a:effectLst/>
                <a:latin typeface="华文中宋" panose="02010600040101010101" pitchFamily="2" charset="-122"/>
                <a:ea typeface="华文中宋" panose="02010600040101010101" pitchFamily="2" charset="-122"/>
                <a:cs typeface="+mn-cs"/>
              </a:rPr>
              <a:t>代</a:t>
            </a:r>
            <a:r>
              <a:rPr lang="zh-CN" altLang="en-US" sz="3200" b="1" noProof="1">
                <a:effectLst/>
                <a:latin typeface="华文中宋" panose="02010600040101010101" pitchFamily="2" charset="-122"/>
                <a:ea typeface="华文中宋" panose="02010600040101010101" pitchFamily="2" charset="-122"/>
                <a:cs typeface="+mn-cs"/>
              </a:rPr>
              <a:t>表</a:t>
            </a:r>
            <a:r>
              <a:rPr lang="zh-CN" altLang="en-US" sz="3200" b="1" noProof="1">
                <a:solidFill>
                  <a:srgbClr val="FF0000"/>
                </a:solidFill>
                <a:effectLst/>
                <a:latin typeface="华文中宋" panose="02010600040101010101" pitchFamily="2" charset="-122"/>
                <a:ea typeface="华文中宋" panose="02010600040101010101" pitchFamily="2" charset="-122"/>
                <a:cs typeface="+mn-cs"/>
              </a:rPr>
              <a:t>法国；</a:t>
            </a:r>
            <a:endParaRPr lang="zh-CN" altLang="en-US" sz="3200" b="1" noProof="1">
              <a:solidFill>
                <a:srgbClr val="FF0000"/>
              </a:solidFill>
              <a:effectLst/>
              <a:latin typeface="华文中宋" panose="02010600040101010101" pitchFamily="2" charset="-122"/>
              <a:ea typeface="华文中宋" panose="02010600040101010101" pitchFamily="2" charset="-122"/>
            </a:endParaRPr>
          </a:p>
          <a:p>
            <a:pPr>
              <a:lnSpc>
                <a:spcPts val="5540"/>
              </a:lnSpc>
              <a:spcBef>
                <a:spcPct val="0"/>
              </a:spcBef>
            </a:pPr>
            <a:r>
              <a:rPr lang="zh-CN" altLang="en-US" sz="3200" b="1" noProof="1">
                <a:solidFill>
                  <a:srgbClr val="0000FF"/>
                </a:solidFill>
                <a:effectLst/>
                <a:latin typeface="华文中宋" panose="02010600040101010101" pitchFamily="2" charset="-122"/>
                <a:ea typeface="华文中宋" panose="02010600040101010101" pitchFamily="2" charset="-122"/>
                <a:cs typeface="+mn-cs"/>
              </a:rPr>
              <a:t>太</a:t>
            </a:r>
            <a:r>
              <a:rPr lang="zh-CN" altLang="en-US" sz="3200" b="1" noProof="1" smtClean="0">
                <a:solidFill>
                  <a:srgbClr val="0000FF"/>
                </a:solidFill>
                <a:effectLst/>
                <a:latin typeface="华文中宋" panose="02010600040101010101" pitchFamily="2" charset="-122"/>
                <a:ea typeface="华文中宋" panose="02010600040101010101" pitchFamily="2" charset="-122"/>
                <a:cs typeface="+mn-cs"/>
              </a:rPr>
              <a:t>阳</a:t>
            </a:r>
            <a:r>
              <a:rPr lang="zh-CN" altLang="en-US" sz="3200" b="1" noProof="1" smtClean="0">
                <a:effectLst/>
                <a:latin typeface="华文中宋" panose="02010600040101010101" pitchFamily="2" charset="-122"/>
                <a:ea typeface="华文中宋" panose="02010600040101010101" pitchFamily="2" charset="-122"/>
                <a:cs typeface="+mn-cs"/>
              </a:rPr>
              <a:t>代</a:t>
            </a:r>
            <a:r>
              <a:rPr lang="zh-CN" altLang="en-US" sz="3200" b="1" noProof="1">
                <a:effectLst/>
                <a:latin typeface="华文中宋" panose="02010600040101010101" pitchFamily="2" charset="-122"/>
                <a:ea typeface="华文中宋" panose="02010600040101010101" pitchFamily="2" charset="-122"/>
                <a:cs typeface="+mn-cs"/>
              </a:rPr>
              <a:t>表</a:t>
            </a:r>
            <a:r>
              <a:rPr lang="zh-CN" altLang="en-US" sz="3200" b="1" noProof="1">
                <a:solidFill>
                  <a:srgbClr val="FF0000"/>
                </a:solidFill>
                <a:effectLst/>
                <a:latin typeface="华文中宋" panose="02010600040101010101" pitchFamily="2" charset="-122"/>
                <a:ea typeface="华文中宋" panose="02010600040101010101" pitchFamily="2" charset="-122"/>
                <a:cs typeface="+mn-cs"/>
              </a:rPr>
              <a:t>日本；</a:t>
            </a:r>
            <a:endParaRPr lang="zh-CN" altLang="en-US" sz="4000" b="1" noProof="1">
              <a:solidFill>
                <a:srgbClr val="FF0000"/>
              </a:solidFill>
              <a:effectLst/>
              <a:latin typeface="文鼎中楷简" charset="0"/>
            </a:endParaRPr>
          </a:p>
          <a:p>
            <a:pPr>
              <a:lnSpc>
                <a:spcPts val="5540"/>
              </a:lnSpc>
              <a:spcBef>
                <a:spcPct val="0"/>
              </a:spcBef>
            </a:pPr>
            <a:r>
              <a:rPr lang="zh-CN" altLang="en-US" sz="3200" b="1" noProof="1" smtClean="0">
                <a:solidFill>
                  <a:srgbClr val="0000FF"/>
                </a:solidFill>
                <a:effectLst/>
                <a:latin typeface="华文中宋" panose="02010600040101010101" pitchFamily="2" charset="-122"/>
                <a:ea typeface="华文中宋" panose="02010600040101010101" pitchFamily="2" charset="-122"/>
                <a:cs typeface="+mn-cs"/>
              </a:rPr>
              <a:t>鹰</a:t>
            </a:r>
            <a:r>
              <a:rPr lang="zh-CN" altLang="en-US" sz="3200" b="1" noProof="1" smtClean="0">
                <a:effectLst/>
                <a:latin typeface="华文中宋" panose="02010600040101010101" pitchFamily="2" charset="-122"/>
                <a:ea typeface="华文中宋" panose="02010600040101010101" pitchFamily="2" charset="-122"/>
                <a:cs typeface="+mn-cs"/>
              </a:rPr>
              <a:t>代表</a:t>
            </a:r>
            <a:r>
              <a:rPr lang="zh-CN" altLang="en-US" sz="3200" b="1" noProof="1">
                <a:solidFill>
                  <a:srgbClr val="FF0000"/>
                </a:solidFill>
                <a:effectLst/>
                <a:latin typeface="华文中宋" panose="02010600040101010101" pitchFamily="2" charset="-122"/>
                <a:ea typeface="华文中宋" panose="02010600040101010101" pitchFamily="2" charset="-122"/>
                <a:cs typeface="+mn-cs"/>
              </a:rPr>
              <a:t>美国。</a:t>
            </a:r>
            <a:endParaRPr lang="zh-CN" altLang="en-US" sz="3200" b="1" noProof="1">
              <a:solidFill>
                <a:srgbClr val="FF0000"/>
              </a:solidFill>
              <a:effectLst/>
              <a:latin typeface="华文中宋" panose="02010600040101010101" pitchFamily="2" charset="-122"/>
              <a:ea typeface="华文中宋" panose="02010600040101010101" pitchFamily="2" charset="-122"/>
              <a:cs typeface="+mn-cs"/>
            </a:endParaRPr>
          </a:p>
        </p:txBody>
      </p:sp>
      <p:pic>
        <p:nvPicPr>
          <p:cNvPr id="2" name="图片 1"/>
          <p:cNvPicPr>
            <a:picLocks noChangeAspect="1"/>
          </p:cNvPicPr>
          <p:nvPr/>
        </p:nvPicPr>
        <p:blipFill>
          <a:blip r:embed="rId1"/>
          <a:srcRect t="1148"/>
          <a:stretch>
            <a:fillRect/>
          </a:stretch>
        </p:blipFill>
        <p:spPr>
          <a:xfrm>
            <a:off x="1015365" y="296545"/>
            <a:ext cx="6089015" cy="6265545"/>
          </a:xfrm>
          <a:prstGeom prst="rect">
            <a:avLst/>
          </a:prstGeom>
        </p:spPr>
      </p:pic>
      <p:pic>
        <p:nvPicPr>
          <p:cNvPr id="7" name="New picture"/>
          <p:cNvPicPr/>
          <p:nvPr/>
        </p:nvPicPr>
        <p:blipFill>
          <a:blip r:embed="rId2"/>
          <a:stretch>
            <a:fillRect/>
          </a:stretch>
        </p:blipFill>
        <p:spPr>
          <a:xfrm>
            <a:off x="10261600" y="12471400"/>
            <a:ext cx="342900" cy="266700"/>
          </a:xfrm>
          <a:prstGeom prst="cube">
            <a:avLst/>
          </a:prstGeom>
        </p:spPr>
      </p:pic>
    </p:spTree>
  </p:cSld>
  <p:clrMapOvr>
    <a:masterClrMapping/>
  </p:clrMapOvr>
  <p:transition spd="slow" advTm="54752">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755" y="1270000"/>
            <a:ext cx="12590145" cy="829945"/>
          </a:xfrm>
          <a:prstGeom prst="rect">
            <a:avLst/>
          </a:prstGeom>
          <a:noFill/>
        </p:spPr>
        <p:txBody>
          <a:bodyPr wrap="square" rtlCol="0">
            <a:spAutoFit/>
          </a:bodyPr>
          <a:lstStyle/>
          <a:p>
            <a:pPr algn="ctr"/>
            <a:r>
              <a:rPr lang="zh-CN" altLang="en-US" sz="4800" b="1" smtClean="0">
                <a:solidFill>
                  <a:schemeClr val="tx1"/>
                </a:solidFill>
                <a:effectLst/>
                <a:latin typeface="黑体" panose="02010609060101010101" charset="-122"/>
                <a:ea typeface="黑体" panose="02010609060101010101" charset="-122"/>
              </a:rPr>
              <a:t>第</a:t>
            </a:r>
            <a:r>
              <a:rPr lang="en-US" altLang="zh-CN" sz="4800" b="1" smtClean="0">
                <a:solidFill>
                  <a:schemeClr val="tx1"/>
                </a:solidFill>
                <a:effectLst/>
                <a:latin typeface="黑体" panose="02010609060101010101" charset="-122"/>
                <a:ea typeface="黑体" panose="02010609060101010101" charset="-122"/>
              </a:rPr>
              <a:t>17</a:t>
            </a:r>
            <a:r>
              <a:rPr lang="zh-CN" altLang="en-US" sz="4800" b="1" smtClean="0">
                <a:solidFill>
                  <a:schemeClr val="tx1"/>
                </a:solidFill>
                <a:effectLst/>
                <a:latin typeface="黑体" panose="02010609060101010101" charset="-122"/>
                <a:ea typeface="黑体" panose="02010609060101010101" charset="-122"/>
              </a:rPr>
              <a:t>课  国家出路的探索与列强侵略的加剧</a:t>
            </a:r>
            <a:endParaRPr lang="zh-CN" altLang="en-US" sz="4800" b="1" smtClean="0">
              <a:solidFill>
                <a:schemeClr val="tx1"/>
              </a:solidFill>
              <a:effectLst/>
              <a:latin typeface="黑体" panose="02010609060101010101" charset="-122"/>
              <a:ea typeface="黑体" panose="02010609060101010101" charset="-122"/>
            </a:endParaRPr>
          </a:p>
        </p:txBody>
      </p:sp>
      <p:sp>
        <p:nvSpPr>
          <p:cNvPr id="6" name="文本框 5"/>
          <p:cNvSpPr txBox="1"/>
          <p:nvPr/>
        </p:nvSpPr>
        <p:spPr>
          <a:xfrm>
            <a:off x="1149350" y="2771775"/>
            <a:ext cx="9866630" cy="2676525"/>
          </a:xfrm>
          <a:prstGeom prst="rect">
            <a:avLst/>
          </a:prstGeom>
          <a:noFill/>
        </p:spPr>
        <p:txBody>
          <a:bodyPr wrap="square" rtlCol="0" anchor="t">
            <a:spAutoFit/>
          </a:bodyPr>
          <a:lstStyle/>
          <a:p>
            <a:pPr marL="0" lvl="2" fontAlgn="auto">
              <a:lnSpc>
                <a:spcPct val="150000"/>
              </a:lnSpc>
            </a:pPr>
            <a:r>
              <a:rPr lang="zh-CN" altLang="en-US" sz="2800" b="1">
                <a:solidFill>
                  <a:schemeClr val="tx1"/>
                </a:solidFill>
                <a:effectLst>
                  <a:outerShdw blurRad="38100" dist="19050" dir="2700000" algn="tl" rotWithShape="0">
                    <a:schemeClr val="dk1">
                      <a:alpha val="40000"/>
                    </a:schemeClr>
                  </a:outerShdw>
                </a:effectLst>
                <a:latin typeface="+mn-ea"/>
                <a:cs typeface="+mn-ea"/>
                <a:sym typeface="+mn-ea"/>
              </a:rPr>
              <a:t>课标要求：</a:t>
            </a:r>
            <a:endParaRPr lang="zh-CN" altLang="en-US" sz="2800" b="1">
              <a:solidFill>
                <a:schemeClr val="tx1"/>
              </a:solidFill>
              <a:effectLst>
                <a:outerShdw blurRad="38100" dist="19050" dir="2700000" algn="tl" rotWithShape="0">
                  <a:schemeClr val="dk1">
                    <a:alpha val="40000"/>
                  </a:schemeClr>
                </a:outerShdw>
              </a:effectLst>
              <a:latin typeface="+mn-ea"/>
              <a:cs typeface="+mn-ea"/>
              <a:sym typeface="+mn-ea"/>
            </a:endParaRPr>
          </a:p>
          <a:p>
            <a:pPr marL="0" lvl="2" fontAlgn="auto">
              <a:lnSpc>
                <a:spcPct val="150000"/>
              </a:lnSpc>
            </a:pPr>
            <a:r>
              <a:rPr lang="en-US" altLang="zh-CN" sz="2800" b="1">
                <a:solidFill>
                  <a:schemeClr val="tx1"/>
                </a:solidFill>
                <a:effectLst>
                  <a:outerShdw blurRad="38100" dist="19050" dir="2700000" algn="tl" rotWithShape="0">
                    <a:schemeClr val="dk1">
                      <a:alpha val="40000"/>
                    </a:schemeClr>
                  </a:outerShdw>
                </a:effectLst>
                <a:latin typeface="+mn-ea"/>
                <a:cs typeface="+mn-ea"/>
                <a:sym typeface="+mn-ea"/>
              </a:rPr>
              <a:t>1</a:t>
            </a:r>
            <a:r>
              <a:rPr lang="zh-CN" altLang="en-US" sz="2800" b="1">
                <a:solidFill>
                  <a:schemeClr val="tx1"/>
                </a:solidFill>
                <a:effectLst>
                  <a:outerShdw blurRad="38100" dist="19050" dir="2700000" algn="tl" rotWithShape="0">
                    <a:schemeClr val="dk1">
                      <a:alpha val="40000"/>
                    </a:schemeClr>
                  </a:outerShdw>
                </a:effectLst>
                <a:latin typeface="+mn-ea"/>
                <a:cs typeface="+mn-ea"/>
                <a:sym typeface="+mn-ea"/>
              </a:rPr>
              <a:t>、认识列强侵华对中国社会的影响，概述晚清时期中国人民反抗外来侵略的斗争事迹，理解其性质和意义；</a:t>
            </a:r>
            <a:endParaRPr lang="en-US" altLang="zh-CN" sz="2800" b="1">
              <a:solidFill>
                <a:schemeClr val="tx1"/>
              </a:solidFill>
              <a:effectLst>
                <a:outerShdw blurRad="38100" dist="19050" dir="2700000" algn="tl" rotWithShape="0">
                  <a:schemeClr val="dk1">
                    <a:alpha val="40000"/>
                  </a:schemeClr>
                </a:outerShdw>
              </a:effectLst>
              <a:latin typeface="+mn-ea"/>
              <a:cs typeface="+mn-ea"/>
            </a:endParaRPr>
          </a:p>
          <a:p>
            <a:pPr marL="0" lvl="2" fontAlgn="auto">
              <a:lnSpc>
                <a:spcPct val="150000"/>
              </a:lnSpc>
            </a:pPr>
            <a:r>
              <a:rPr lang="en-US" altLang="zh-CN" sz="2800" b="1">
                <a:solidFill>
                  <a:schemeClr val="tx1"/>
                </a:solidFill>
                <a:effectLst>
                  <a:outerShdw blurRad="38100" dist="19050" dir="2700000" algn="tl" rotWithShape="0">
                    <a:schemeClr val="dk1">
                      <a:alpha val="40000"/>
                    </a:schemeClr>
                  </a:outerShdw>
                </a:effectLst>
                <a:latin typeface="+mn-ea"/>
                <a:cs typeface="+mn-ea"/>
                <a:sym typeface="+mn-ea"/>
              </a:rPr>
              <a:t>2</a:t>
            </a:r>
            <a:r>
              <a:rPr lang="zh-CN" altLang="en-US" sz="2800" b="1">
                <a:solidFill>
                  <a:schemeClr val="tx1"/>
                </a:solidFill>
                <a:effectLst>
                  <a:outerShdw blurRad="38100" dist="19050" dir="2700000" algn="tl" rotWithShape="0">
                    <a:schemeClr val="dk1">
                      <a:alpha val="40000"/>
                    </a:schemeClr>
                  </a:outerShdw>
                </a:effectLst>
                <a:latin typeface="+mn-ea"/>
                <a:cs typeface="+mn-ea"/>
                <a:sym typeface="+mn-ea"/>
              </a:rPr>
              <a:t>、认识社会各阶级为挽救危局所作的努力及存在的局限性。</a:t>
            </a:r>
            <a:endParaRPr lang="zh-CN" altLang="en-US" sz="2800" b="1">
              <a:solidFill>
                <a:schemeClr val="tx1"/>
              </a:solidFill>
              <a:effectLst>
                <a:outerShdw blurRad="38100" dist="19050" dir="2700000" algn="tl" rotWithShape="0">
                  <a:schemeClr val="dk1">
                    <a:alpha val="40000"/>
                  </a:schemeClr>
                </a:outerShdw>
              </a:effectLst>
              <a:latin typeface="+mn-ea"/>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9217"/>
          <p:cNvSpPr/>
          <p:nvPr/>
        </p:nvSpPr>
        <p:spPr>
          <a:xfrm>
            <a:off x="259715" y="70485"/>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123" name="矩形 17410"/>
          <p:cNvSpPr/>
          <p:nvPr/>
        </p:nvSpPr>
        <p:spPr>
          <a:xfrm>
            <a:off x="67310" y="65405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（一）农民阶级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太平天国运动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1851—1864</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5124" name="Rectangle 16"/>
          <p:cNvSpPr/>
          <p:nvPr/>
        </p:nvSpPr>
        <p:spPr>
          <a:xfrm>
            <a:off x="421640" y="1159510"/>
            <a:ext cx="299720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1</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爆发</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的原因</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4" name="文本框 15367"/>
          <p:cNvSpPr txBox="1"/>
          <p:nvPr/>
        </p:nvSpPr>
        <p:spPr>
          <a:xfrm>
            <a:off x="421640" y="1695450"/>
            <a:ext cx="11284585" cy="1354455"/>
          </a:xfrm>
          <a:prstGeom prst="rect">
            <a:avLst/>
          </a:prstGeom>
          <a:noFill/>
          <a:ln w="19050" cap="flat" cmpd="sng">
            <a:noFill/>
            <a:prstDash val="dash"/>
            <a:miter/>
            <a:headEnd type="none" w="med" len="med"/>
            <a:tailEnd type="none" w="med" len="med"/>
          </a:ln>
        </p:spPr>
        <p:txBody>
          <a:bodyPr wrap="square" lIns="93829" tIns="46915" rIns="93829" bIns="46915">
            <a:spAutoFit/>
          </a:bodyPr>
          <a:lstStyle/>
          <a:p>
            <a:pPr>
              <a:lnSpc>
                <a:spcPct val="114000"/>
              </a:lnSpc>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材料一：满洲纵贪官污吏，布满天下，使剥民脂膏，士女皆哭泣道路，是欲我中国之人贫穷也。官以贿得，刑以钱免，富儿当权，豪杰绝望，是使我中国之英俊抑郁而死也。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奉天讨胡檄布四方谕</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15367"/>
          <p:cNvSpPr txBox="1"/>
          <p:nvPr/>
        </p:nvSpPr>
        <p:spPr>
          <a:xfrm>
            <a:off x="421640" y="3079115"/>
            <a:ext cx="11504295" cy="1774825"/>
          </a:xfrm>
          <a:prstGeom prst="rect">
            <a:avLst/>
          </a:prstGeom>
          <a:noFill/>
          <a:ln w="19050" cap="flat" cmpd="sng">
            <a:noFill/>
            <a:prstDash val="dash"/>
            <a:miter/>
            <a:headEnd type="none" w="med" len="med"/>
            <a:tailEnd type="none" w="med" len="med"/>
          </a:ln>
        </p:spPr>
        <p:txBody>
          <a:bodyPr wrap="square" lIns="93829" tIns="46915" rIns="93829" bIns="46915">
            <a:spAutoFit/>
          </a:bodyPr>
          <a:lstStyle/>
          <a:p>
            <a:pPr>
              <a:lnSpc>
                <a:spcPct val="114000"/>
              </a:lnSpc>
            </a:pP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材料二：广西夏季水灾严重，而秋、春、冬季的旱灾也同样不轻。晚晴广西旱灾</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22</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次，平均不到三年就发生一次。</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晚清广西大蝗灾就有</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21</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次，</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1848</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年，广西飞蝗蔽日，如暴风骤雨之至，飒飒有风，所下之处禾苗菽麦嚼食一空。</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14000"/>
              </a:lnSpc>
            </a:pP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近代中国灾荒纪年</a:t>
            </a: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669385" y="4643709"/>
            <a:ext cx="7000523" cy="520700"/>
          </a:xfrm>
          <a:prstGeom prst="rect">
            <a:avLst/>
          </a:prstGeom>
        </p:spPr>
        <p:txBody>
          <a:bodyPr wrap="square" lIns="121912" tIns="60956" rIns="121912" bIns="60956">
            <a:spAutoFit/>
          </a:bodyPr>
          <a:lstStyle/>
          <a:p>
            <a:r>
              <a:rPr lang="zh-CN" altLang="en-US" sz="2600" b="1">
                <a:solidFill>
                  <a:schemeClr val="tx1"/>
                </a:solidFill>
                <a:latin typeface="宋体" panose="02010600030101010101" pitchFamily="2" charset="-122"/>
                <a:ea typeface="宋体" panose="02010600030101010101" pitchFamily="2" charset="-122"/>
              </a:rPr>
              <a:t>外部原因：外国资本主义侵略激化</a:t>
            </a:r>
            <a:r>
              <a:rPr lang="zh-CN" altLang="en-US" sz="2600" b="1">
                <a:solidFill>
                  <a:srgbClr val="FF0000"/>
                </a:solidFill>
                <a:latin typeface="宋体" panose="02010600030101010101" pitchFamily="2" charset="-122"/>
                <a:ea typeface="宋体" panose="02010600030101010101" pitchFamily="2" charset="-122"/>
              </a:rPr>
              <a:t>民族矛盾</a:t>
            </a:r>
            <a:endParaRPr lang="zh-CN" altLang="en-US" sz="2600" b="1">
              <a:solidFill>
                <a:srgbClr val="FF0000"/>
              </a:solidFill>
              <a:latin typeface="宋体" panose="02010600030101010101" pitchFamily="2" charset="-122"/>
              <a:ea typeface="宋体" panose="02010600030101010101" pitchFamily="2" charset="-122"/>
            </a:endParaRPr>
          </a:p>
        </p:txBody>
      </p:sp>
      <p:sp>
        <p:nvSpPr>
          <p:cNvPr id="7" name="矩形 6"/>
          <p:cNvSpPr/>
          <p:nvPr/>
        </p:nvSpPr>
        <p:spPr>
          <a:xfrm>
            <a:off x="669290" y="5164455"/>
            <a:ext cx="9752965" cy="520700"/>
          </a:xfrm>
          <a:prstGeom prst="rect">
            <a:avLst/>
          </a:prstGeom>
        </p:spPr>
        <p:txBody>
          <a:bodyPr wrap="square" lIns="121912" tIns="60956" rIns="121912" bIns="60956">
            <a:spAutoFit/>
          </a:bodyPr>
          <a:lstStyle/>
          <a:p>
            <a:r>
              <a:rPr lang="zh-CN" altLang="en-US" sz="2600" b="1">
                <a:solidFill>
                  <a:schemeClr val="tx1"/>
                </a:solidFill>
                <a:latin typeface="宋体" panose="02010600030101010101" pitchFamily="2" charset="-122"/>
                <a:ea typeface="宋体" panose="02010600030101010101" pitchFamily="2" charset="-122"/>
              </a:rPr>
              <a:t>根本原因：腐败的封建统治和沉重的剥削，导致</a:t>
            </a:r>
            <a:r>
              <a:rPr lang="zh-CN" altLang="en-US" sz="2600" b="1">
                <a:solidFill>
                  <a:srgbClr val="FF0000"/>
                </a:solidFill>
                <a:effectLst/>
                <a:latin typeface="宋体" panose="02010600030101010101" pitchFamily="2" charset="-122"/>
                <a:ea typeface="宋体" panose="02010600030101010101" pitchFamily="2" charset="-122"/>
              </a:rPr>
              <a:t>阶级矛盾</a:t>
            </a:r>
            <a:r>
              <a:rPr lang="zh-CN" altLang="en-US" sz="2600" b="1">
                <a:solidFill>
                  <a:schemeClr val="tx1"/>
                </a:solidFill>
                <a:latin typeface="宋体" panose="02010600030101010101" pitchFamily="2" charset="-122"/>
                <a:ea typeface="宋体" panose="02010600030101010101" pitchFamily="2" charset="-122"/>
              </a:rPr>
              <a:t>的激化</a:t>
            </a:r>
            <a:endParaRPr lang="zh-CN" altLang="en-US" sz="2600" b="1">
              <a:solidFill>
                <a:schemeClr val="tx1"/>
              </a:solidFill>
              <a:latin typeface="宋体" panose="02010600030101010101" pitchFamily="2" charset="-122"/>
              <a:ea typeface="宋体" panose="02010600030101010101" pitchFamily="2" charset="-122"/>
            </a:endParaRPr>
          </a:p>
        </p:txBody>
      </p:sp>
      <p:sp>
        <p:nvSpPr>
          <p:cNvPr id="8" name="矩形 7"/>
          <p:cNvSpPr/>
          <p:nvPr/>
        </p:nvSpPr>
        <p:spPr>
          <a:xfrm>
            <a:off x="669386" y="5694102"/>
            <a:ext cx="7135956" cy="520700"/>
          </a:xfrm>
          <a:prstGeom prst="rect">
            <a:avLst/>
          </a:prstGeom>
        </p:spPr>
        <p:txBody>
          <a:bodyPr wrap="square" lIns="121912" tIns="60956" rIns="121912" bIns="60956">
            <a:spAutoFit/>
          </a:bodyPr>
          <a:lstStyle/>
          <a:p>
            <a:r>
              <a:rPr lang="zh-CN" altLang="en-US" sz="2600" b="1">
                <a:solidFill>
                  <a:schemeClr val="tx1"/>
                </a:solidFill>
                <a:latin typeface="宋体" panose="02010600030101010101" pitchFamily="2" charset="-122"/>
                <a:ea typeface="宋体" panose="02010600030101010101" pitchFamily="2" charset="-122"/>
              </a:rPr>
              <a:t>直接原因：广西</a:t>
            </a:r>
            <a:r>
              <a:rPr lang="zh-CN" altLang="en-US" sz="2600" b="1">
                <a:solidFill>
                  <a:srgbClr val="FF0000"/>
                </a:solidFill>
                <a:latin typeface="宋体" panose="02010600030101010101" pitchFamily="2" charset="-122"/>
                <a:ea typeface="宋体" panose="02010600030101010101" pitchFamily="2" charset="-122"/>
              </a:rPr>
              <a:t>自然灾害</a:t>
            </a:r>
            <a:r>
              <a:rPr lang="zh-CN" altLang="en-US" sz="2600" b="1">
                <a:solidFill>
                  <a:schemeClr val="tx1"/>
                </a:solidFill>
                <a:latin typeface="宋体" panose="02010600030101010101" pitchFamily="2" charset="-122"/>
                <a:ea typeface="宋体" panose="02010600030101010101" pitchFamily="2" charset="-122"/>
              </a:rPr>
              <a:t>严重</a:t>
            </a:r>
            <a:endParaRPr lang="zh-CN" altLang="en-US" sz="2600" b="1">
              <a:solidFill>
                <a:schemeClr val="tx1"/>
              </a:solidFill>
              <a:latin typeface="宋体" panose="02010600030101010101" pitchFamily="2" charset="-122"/>
              <a:ea typeface="宋体" panose="02010600030101010101" pitchFamily="2" charset="-122"/>
            </a:endParaRPr>
          </a:p>
        </p:txBody>
      </p:sp>
      <p:sp>
        <p:nvSpPr>
          <p:cNvPr id="9" name="矩形 8"/>
          <p:cNvSpPr/>
          <p:nvPr/>
        </p:nvSpPr>
        <p:spPr>
          <a:xfrm>
            <a:off x="669290" y="6225540"/>
            <a:ext cx="9278620" cy="520700"/>
          </a:xfrm>
          <a:prstGeom prst="rect">
            <a:avLst/>
          </a:prstGeom>
        </p:spPr>
        <p:txBody>
          <a:bodyPr wrap="square" lIns="121912" tIns="60956" rIns="121912" bIns="60956">
            <a:spAutoFit/>
          </a:bodyPr>
          <a:lstStyle/>
          <a:p>
            <a:r>
              <a:rPr lang="zh-CN" altLang="en-US" sz="2600" b="1">
                <a:solidFill>
                  <a:schemeClr val="tx1"/>
                </a:solidFill>
                <a:latin typeface="宋体" panose="02010600030101010101" pitchFamily="2" charset="-122"/>
                <a:ea typeface="宋体" panose="02010600030101010101" pitchFamily="2" charset="-122"/>
                <a:cs typeface="宋体" panose="02010600030101010101" pitchFamily="2" charset="-122"/>
              </a:rPr>
              <a:t>个人原因：洪秀全</a:t>
            </a:r>
            <a:r>
              <a:rPr lang="zh-CN" altLang="en-US" sz="2600" b="1">
                <a:solidFill>
                  <a:srgbClr val="FF0000"/>
                </a:solidFill>
                <a:latin typeface="宋体" panose="02010600030101010101" pitchFamily="2" charset="-122"/>
                <a:ea typeface="宋体" panose="02010600030101010101" pitchFamily="2" charset="-122"/>
                <a:cs typeface="宋体" panose="02010600030101010101" pitchFamily="2" charset="-122"/>
              </a:rPr>
              <a:t>科举失利，</a:t>
            </a:r>
            <a:r>
              <a:rPr lang="zh-CN" altLang="en-US" sz="2600" b="1">
                <a:solidFill>
                  <a:srgbClr val="FF0000"/>
                </a:solidFill>
                <a:latin typeface="宋体" panose="02010600030101010101" pitchFamily="2" charset="-122"/>
                <a:ea typeface="宋体" panose="02010600030101010101" pitchFamily="2" charset="-122"/>
                <a:sym typeface="华文中宋" panose="02010600040101010101" pitchFamily="2" charset="-122"/>
              </a:rPr>
              <a:t>受基督教影响，创立拜上帝会。</a:t>
            </a:r>
            <a:endParaRPr lang="zh-CN" altLang="en-US" sz="2600" b="1">
              <a:solidFill>
                <a:srgbClr val="FF0000"/>
              </a:solidFill>
              <a:latin typeface="宋体" panose="02010600030101010101" pitchFamily="2" charset="-122"/>
              <a:ea typeface="宋体" panose="02010600030101010101" pitchFamily="2" charset="-122"/>
              <a:cs typeface="宋体" panose="02010600030101010101" pitchFamily="2" charset="-122"/>
              <a:sym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4" grpId="0" bldLvl="0" animBg="1"/>
      <p:bldP spid="5" grpId="0" bldLvl="0" animBg="1"/>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717550" y="1642745"/>
          <a:ext cx="4361180" cy="5131435"/>
        </p:xfrm>
        <a:graphic>
          <a:graphicData uri="http://schemas.openxmlformats.org/drawingml/2006/table">
            <a:tbl>
              <a:tblPr firstRow="1" bandRow="1">
                <a:tableStyleId>{5C22544A-7EE6-4342-B048-85BDC9FD1C3A}</a:tableStyleId>
              </a:tblPr>
              <a:tblGrid>
                <a:gridCol w="1089025"/>
                <a:gridCol w="3272155"/>
              </a:tblGrid>
              <a:tr h="697230">
                <a:tc>
                  <a:txBody>
                    <a:bodyPr wrap="square"/>
                    <a:lstStyle/>
                    <a:p>
                      <a:r>
                        <a:rPr lang="zh-CN" altLang="en-US" sz="2400" b="1" smtClean="0">
                          <a:solidFill>
                            <a:schemeClr val="bg1"/>
                          </a:solidFill>
                          <a:latin typeface="微软雅黑" panose="020B0503020204020204" pitchFamily="34" charset="-122"/>
                          <a:ea typeface="微软雅黑" panose="020B0503020204020204" pitchFamily="34" charset="-122"/>
                        </a:rPr>
                        <a:t>时间</a:t>
                      </a:r>
                      <a:endParaRPr lang="zh-CN" altLang="en-US" sz="2400" b="1" smtClean="0">
                        <a:solidFill>
                          <a:schemeClr val="bg1"/>
                        </a:solidFill>
                        <a:latin typeface="微软雅黑" panose="020B0503020204020204" pitchFamily="34" charset="-122"/>
                        <a:ea typeface="微软雅黑" panose="020B0503020204020204" pitchFamily="34" charset="-122"/>
                      </a:endParaRPr>
                    </a:p>
                  </a:txBody>
                  <a:tcPr vert="horz" anchor="ctr" anchorCtr="1"/>
                </a:tc>
                <a:tc>
                  <a:txBody>
                    <a:bodyPr wrap="square"/>
                    <a:lstStyle/>
                    <a:p>
                      <a:r>
                        <a:rPr lang="zh-CN" altLang="en-US" sz="2400" b="1" smtClean="0">
                          <a:solidFill>
                            <a:schemeClr val="bg1"/>
                          </a:solidFill>
                          <a:latin typeface="微软雅黑" panose="020B0503020204020204" pitchFamily="34" charset="-122"/>
                          <a:ea typeface="微软雅黑" panose="020B0503020204020204" pitchFamily="34" charset="-122"/>
                        </a:rPr>
                        <a:t>过程</a:t>
                      </a:r>
                      <a:endParaRPr lang="zh-CN" altLang="en-US" sz="2400" b="1" smtClean="0">
                        <a:solidFill>
                          <a:schemeClr val="bg1"/>
                        </a:solidFill>
                        <a:latin typeface="微软雅黑" panose="020B0503020204020204" pitchFamily="34" charset="-122"/>
                        <a:ea typeface="微软雅黑" panose="020B0503020204020204" pitchFamily="34" charset="-122"/>
                      </a:endParaRPr>
                    </a:p>
                  </a:txBody>
                  <a:tcPr vert="horz" anchor="ctr" anchorCtr="1"/>
                </a:tc>
              </a:tr>
              <a:tr h="697230">
                <a:tc>
                  <a:txBody>
                    <a:bodyPr wrap="square"/>
                    <a:lstStyle/>
                    <a:p>
                      <a:r>
                        <a:rPr lang="en-US" altLang="zh-CN" sz="2400" b="1" smtClean="0">
                          <a:solidFill>
                            <a:schemeClr val="tx1"/>
                          </a:solidFill>
                          <a:latin typeface="黑体" panose="02010609060101010101" charset="-122"/>
                          <a:ea typeface="黑体" panose="02010609060101010101" charset="-122"/>
                        </a:rPr>
                        <a:t>1851</a:t>
                      </a:r>
                      <a:endParaRPr lang="zh-CN" altLang="en-US" sz="2400" b="1">
                        <a:solidFill>
                          <a:schemeClr val="tx1"/>
                        </a:solidFill>
                        <a:latin typeface="黑体" panose="02010609060101010101" charset="-122"/>
                        <a:ea typeface="黑体" panose="02010609060101010101" charset="-122"/>
                      </a:endParaRPr>
                    </a:p>
                  </a:txBody>
                  <a:tcPr vert="horz" anchor="ctr" anchorCtr="1"/>
                </a:tc>
                <a:tc>
                  <a:txBody>
                    <a:bodyPr wrap="square"/>
                    <a:lstStyle/>
                    <a:p>
                      <a:endParaRPr lang="zh-CN" altLang="en-US" sz="2400" b="1">
                        <a:solidFill>
                          <a:schemeClr val="tx1"/>
                        </a:solidFill>
                        <a:latin typeface="黑体" panose="02010609060101010101" charset="-122"/>
                        <a:ea typeface="黑体" panose="02010609060101010101" charset="-122"/>
                      </a:endParaRPr>
                    </a:p>
                  </a:txBody>
                  <a:tcPr vert="horz" anchor="ctr" anchorCtr="1"/>
                </a:tc>
              </a:tr>
              <a:tr h="696595">
                <a:tc>
                  <a:txBody>
                    <a:bodyPr wrap="square"/>
                    <a:lstStyle/>
                    <a:p>
                      <a:r>
                        <a:rPr lang="en-US" altLang="zh-CN" sz="2400" b="1" smtClean="0">
                          <a:solidFill>
                            <a:schemeClr val="tx1"/>
                          </a:solidFill>
                          <a:latin typeface="黑体" panose="02010609060101010101" charset="-122"/>
                          <a:ea typeface="黑体" panose="02010609060101010101" charset="-122"/>
                        </a:rPr>
                        <a:t>1853</a:t>
                      </a:r>
                      <a:endParaRPr lang="zh-CN" altLang="en-US" sz="2400" b="1">
                        <a:solidFill>
                          <a:schemeClr val="tx1"/>
                        </a:solidFill>
                        <a:latin typeface="黑体" panose="02010609060101010101" charset="-122"/>
                        <a:ea typeface="黑体" panose="02010609060101010101" charset="-122"/>
                      </a:endParaRPr>
                    </a:p>
                  </a:txBody>
                  <a:tcPr vert="horz" anchor="ctr" anchorCtr="1"/>
                </a:tc>
                <a:tc>
                  <a:txBody>
                    <a:bodyPr wrap="square"/>
                    <a:lstStyle/>
                    <a:p>
                      <a:endParaRPr lang="zh-CN" altLang="en-US" sz="2400" b="1">
                        <a:solidFill>
                          <a:schemeClr val="tx1"/>
                        </a:solidFill>
                        <a:latin typeface="黑体" panose="02010609060101010101" charset="-122"/>
                        <a:ea typeface="黑体" panose="02010609060101010101" charset="-122"/>
                      </a:endParaRPr>
                    </a:p>
                  </a:txBody>
                  <a:tcPr vert="horz" anchor="ctr" anchorCtr="1"/>
                </a:tc>
              </a:tr>
              <a:tr h="697865">
                <a:tc>
                  <a:txBody>
                    <a:bodyPr wrap="square"/>
                    <a:lstStyle/>
                    <a:p>
                      <a:r>
                        <a:rPr lang="en-US" altLang="zh-CN" sz="2400" b="1" smtClean="0">
                          <a:solidFill>
                            <a:schemeClr val="tx1"/>
                          </a:solidFill>
                          <a:latin typeface="黑体" panose="02010609060101010101" charset="-122"/>
                          <a:ea typeface="黑体" panose="02010609060101010101" charset="-122"/>
                        </a:rPr>
                        <a:t>1855</a:t>
                      </a:r>
                      <a:endParaRPr lang="zh-CN" altLang="en-US" sz="2400" b="1">
                        <a:solidFill>
                          <a:schemeClr val="tx1"/>
                        </a:solidFill>
                        <a:latin typeface="黑体" panose="02010609060101010101" charset="-122"/>
                        <a:ea typeface="黑体" panose="02010609060101010101" charset="-122"/>
                      </a:endParaRPr>
                    </a:p>
                  </a:txBody>
                  <a:tcPr vert="horz" anchor="ctr" anchorCtr="1"/>
                </a:tc>
                <a:tc>
                  <a:txBody>
                    <a:bodyPr wrap="square"/>
                    <a:lstStyle/>
                    <a:p>
                      <a:endParaRPr lang="zh-CN" altLang="en-US" sz="2400" b="1">
                        <a:solidFill>
                          <a:schemeClr val="tx1"/>
                        </a:solidFill>
                        <a:latin typeface="黑体" panose="02010609060101010101" charset="-122"/>
                        <a:ea typeface="黑体" panose="02010609060101010101" charset="-122"/>
                      </a:endParaRPr>
                    </a:p>
                  </a:txBody>
                  <a:tcPr vert="horz" anchor="ctr" anchorCtr="1"/>
                </a:tc>
              </a:tr>
              <a:tr h="822325">
                <a:tc>
                  <a:txBody>
                    <a:bodyPr wrap="square"/>
                    <a:lstStyle/>
                    <a:p>
                      <a:r>
                        <a:rPr lang="en-US" altLang="zh-CN" sz="2400" b="1" smtClean="0">
                          <a:solidFill>
                            <a:schemeClr val="tx1"/>
                          </a:solidFill>
                          <a:latin typeface="黑体" panose="02010609060101010101" charset="-122"/>
                          <a:ea typeface="黑体" panose="02010609060101010101" charset="-122"/>
                        </a:rPr>
                        <a:t>1856</a:t>
                      </a:r>
                      <a:endParaRPr lang="zh-CN" altLang="en-US" sz="2400" b="1">
                        <a:solidFill>
                          <a:schemeClr val="tx1"/>
                        </a:solidFill>
                        <a:latin typeface="黑体" panose="02010609060101010101" charset="-122"/>
                        <a:ea typeface="黑体" panose="02010609060101010101" charset="-122"/>
                      </a:endParaRPr>
                    </a:p>
                  </a:txBody>
                  <a:tcPr vert="horz" anchor="ctr" anchorCtr="1"/>
                </a:tc>
                <a:tc>
                  <a:txBody>
                    <a:bodyPr wrap="square"/>
                    <a:lstStyle/>
                    <a:p>
                      <a:endParaRPr lang="zh-CN" altLang="en-US" sz="2400" b="1">
                        <a:solidFill>
                          <a:schemeClr val="tx1"/>
                        </a:solidFill>
                        <a:latin typeface="黑体" panose="02010609060101010101" charset="-122"/>
                        <a:ea typeface="黑体" panose="02010609060101010101" charset="-122"/>
                      </a:endParaRPr>
                    </a:p>
                  </a:txBody>
                  <a:tcPr vert="horz" anchor="ctr" anchorCtr="1"/>
                </a:tc>
              </a:tr>
              <a:tr h="697230">
                <a:tc>
                  <a:txBody>
                    <a:bodyPr wrap="square"/>
                    <a:lstStyle/>
                    <a:p>
                      <a:r>
                        <a:rPr lang="en-US" altLang="zh-CN" sz="2400" b="1" smtClean="0">
                          <a:solidFill>
                            <a:schemeClr val="tx1"/>
                          </a:solidFill>
                          <a:latin typeface="黑体" panose="02010609060101010101" charset="-122"/>
                          <a:ea typeface="黑体" panose="02010609060101010101" charset="-122"/>
                        </a:rPr>
                        <a:t>1857-1863</a:t>
                      </a:r>
                      <a:endParaRPr lang="zh-CN" altLang="en-US" sz="2400" b="1">
                        <a:solidFill>
                          <a:schemeClr val="tx1"/>
                        </a:solidFill>
                        <a:latin typeface="黑体" panose="02010609060101010101" charset="-122"/>
                        <a:ea typeface="黑体" panose="02010609060101010101" charset="-122"/>
                      </a:endParaRPr>
                    </a:p>
                  </a:txBody>
                  <a:tcPr vert="horz" anchor="ctr" anchorCtr="1"/>
                </a:tc>
                <a:tc>
                  <a:txBody>
                    <a:bodyPr wrap="square"/>
                    <a:lstStyle/>
                    <a:p>
                      <a:endParaRPr lang="zh-CN" altLang="en-US" sz="2400" b="1">
                        <a:solidFill>
                          <a:schemeClr val="tx1"/>
                        </a:solidFill>
                        <a:latin typeface="黑体" panose="02010609060101010101" charset="-122"/>
                        <a:ea typeface="黑体" panose="02010609060101010101" charset="-122"/>
                      </a:endParaRPr>
                    </a:p>
                  </a:txBody>
                  <a:tcPr vert="horz" anchor="ctr" anchorCtr="1"/>
                </a:tc>
              </a:tr>
              <a:tr h="697230">
                <a:tc>
                  <a:txBody>
                    <a:bodyPr wrap="square"/>
                    <a:lstStyle/>
                    <a:p>
                      <a:r>
                        <a:rPr lang="en-US" altLang="zh-CN" sz="2400" b="1" smtClean="0">
                          <a:solidFill>
                            <a:schemeClr val="tx1"/>
                          </a:solidFill>
                          <a:latin typeface="黑体" panose="02010609060101010101" charset="-122"/>
                          <a:ea typeface="黑体" panose="02010609060101010101" charset="-122"/>
                        </a:rPr>
                        <a:t>1864</a:t>
                      </a:r>
                      <a:endParaRPr lang="zh-CN" altLang="en-US" sz="2400" b="1">
                        <a:solidFill>
                          <a:schemeClr val="tx1"/>
                        </a:solidFill>
                        <a:latin typeface="黑体" panose="02010609060101010101" charset="-122"/>
                        <a:ea typeface="黑体" panose="02010609060101010101" charset="-122"/>
                      </a:endParaRPr>
                    </a:p>
                  </a:txBody>
                  <a:tcPr vert="horz" anchor="ctr" anchorCtr="1"/>
                </a:tc>
                <a:tc>
                  <a:txBody>
                    <a:bodyPr wrap="square"/>
                    <a:lstStyle/>
                    <a:p>
                      <a:endParaRPr lang="zh-CN" altLang="en-US" sz="2400" b="1">
                        <a:solidFill>
                          <a:schemeClr val="tx1"/>
                        </a:solidFill>
                        <a:latin typeface="黑体" panose="02010609060101010101" charset="-122"/>
                        <a:ea typeface="黑体" panose="02010609060101010101" charset="-122"/>
                      </a:endParaRPr>
                    </a:p>
                  </a:txBody>
                  <a:tcPr vert="horz" anchor="ctr" anchorCtr="1"/>
                </a:tc>
              </a:tr>
            </a:tbl>
          </a:graphicData>
        </a:graphic>
      </p:graphicFrame>
      <p:pic>
        <p:nvPicPr>
          <p:cNvPr id="10" name="图片 9"/>
          <p:cNvPicPr>
            <a:picLocks noChangeAspect="1"/>
          </p:cNvPicPr>
          <p:nvPr/>
        </p:nvPicPr>
        <p:blipFill>
          <a:blip r:embed="rId2"/>
          <a:stretch>
            <a:fillRect/>
          </a:stretch>
        </p:blipFill>
        <p:spPr>
          <a:xfrm>
            <a:off x="5107305" y="1042035"/>
            <a:ext cx="6963410" cy="5732780"/>
          </a:xfrm>
          <a:prstGeom prst="rect">
            <a:avLst/>
          </a:prstGeom>
        </p:spPr>
      </p:pic>
      <p:sp>
        <p:nvSpPr>
          <p:cNvPr id="32" name="矩形 31"/>
          <p:cNvSpPr/>
          <p:nvPr/>
        </p:nvSpPr>
        <p:spPr>
          <a:xfrm>
            <a:off x="2134749" y="6213602"/>
            <a:ext cx="244200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spcBef>
                <a:spcPct val="0"/>
              </a:spcBef>
            </a:pPr>
            <a:r>
              <a:rPr lang="zh-CN" altLang="zh-CN" sz="2400" b="1">
                <a:latin typeface="微软雅黑" panose="020B0503020204020204" pitchFamily="34" charset="-122"/>
                <a:ea typeface="微软雅黑" panose="020B0503020204020204" pitchFamily="34" charset="-122"/>
              </a:rPr>
              <a:t>失败</a:t>
            </a:r>
            <a:r>
              <a:rPr lang="zh-CN" altLang="en-US" sz="2400" b="1" smtClean="0">
                <a:latin typeface="微软雅黑" panose="020B0503020204020204" pitchFamily="34" charset="-122"/>
                <a:ea typeface="微软雅黑" panose="020B0503020204020204" pitchFamily="34" charset="-122"/>
              </a:rPr>
              <a:t>：</a:t>
            </a:r>
            <a:r>
              <a:rPr lang="zh-CN" altLang="zh-CN" sz="2400" b="1" smtClean="0">
                <a:latin typeface="微软雅黑" panose="020B0503020204020204" pitchFamily="34" charset="-122"/>
                <a:ea typeface="微软雅黑" panose="020B0503020204020204" pitchFamily="34" charset="-122"/>
              </a:rPr>
              <a:t>天</a:t>
            </a:r>
            <a:r>
              <a:rPr lang="zh-CN" altLang="zh-CN" sz="2400" b="1">
                <a:latin typeface="微软雅黑" panose="020B0503020204020204" pitchFamily="34" charset="-122"/>
                <a:ea typeface="微软雅黑" panose="020B0503020204020204" pitchFamily="34" charset="-122"/>
              </a:rPr>
              <a:t>京城破</a:t>
            </a:r>
            <a:endParaRPr lang="zh-CN" altLang="en-US" sz="2400" b="1">
              <a:latin typeface="微软雅黑" panose="020B0503020204020204" pitchFamily="34" charset="-122"/>
              <a:ea typeface="微软雅黑" panose="020B0503020204020204" pitchFamily="34" charset="-122"/>
            </a:endParaRPr>
          </a:p>
        </p:txBody>
      </p:sp>
      <p:sp>
        <p:nvSpPr>
          <p:cNvPr id="33" name="矩形 32"/>
          <p:cNvSpPr/>
          <p:nvPr/>
        </p:nvSpPr>
        <p:spPr>
          <a:xfrm>
            <a:off x="2134749" y="2416142"/>
            <a:ext cx="2402923" cy="460375"/>
          </a:xfrm>
          <a:prstGeom prst="rect">
            <a:avLst/>
          </a:prstGeom>
        </p:spPr>
        <p:txBody>
          <a:bodyPr wrap="square" lIns="91440" tIns="45720" rIns="91440" bIns="45720">
            <a:spAutoFit/>
          </a:bodyPr>
          <a:lstStyle/>
          <a:p>
            <a:r>
              <a:rPr lang="zh-CN" altLang="en-US" sz="2400" b="1">
                <a:latin typeface="微软雅黑" panose="020B0503020204020204" pitchFamily="34" charset="-122"/>
                <a:ea typeface="微软雅黑" panose="020B0503020204020204" pitchFamily="34" charset="-122"/>
              </a:rPr>
              <a:t>爆发</a:t>
            </a:r>
            <a:r>
              <a:rPr lang="zh-CN" altLang="en-US" sz="2400" b="1" smtClean="0">
                <a:latin typeface="微软雅黑" panose="020B0503020204020204" pitchFamily="34" charset="-122"/>
                <a:ea typeface="微软雅黑" panose="020B0503020204020204" pitchFamily="34" charset="-122"/>
              </a:rPr>
              <a:t>：</a:t>
            </a:r>
            <a:r>
              <a:rPr lang="zh-CN" altLang="zh-CN" sz="2400" b="1" smtClean="0">
                <a:latin typeface="微软雅黑" panose="020B0503020204020204" pitchFamily="34" charset="-122"/>
                <a:ea typeface="微软雅黑" panose="020B0503020204020204" pitchFamily="34" charset="-122"/>
              </a:rPr>
              <a:t>金田起义</a:t>
            </a:r>
            <a:endParaRPr lang="zh-CN" altLang="en-US" sz="2400"/>
          </a:p>
        </p:txBody>
      </p:sp>
      <p:sp>
        <p:nvSpPr>
          <p:cNvPr id="34" name="矩形 33"/>
          <p:cNvSpPr/>
          <p:nvPr/>
        </p:nvSpPr>
        <p:spPr>
          <a:xfrm>
            <a:off x="2134749" y="3120694"/>
            <a:ext cx="2402923" cy="460375"/>
          </a:xfrm>
          <a:prstGeom prst="rect">
            <a:avLst/>
          </a:prstGeom>
        </p:spPr>
        <p:txBody>
          <a:bodyPr wrap="square" lIns="91440" tIns="45720" rIns="91440" bIns="45720">
            <a:spAutoFit/>
          </a:bodyPr>
          <a:lstStyle/>
          <a:p>
            <a:r>
              <a:rPr lang="zh-CN" altLang="en-US" sz="2400" b="1">
                <a:latin typeface="微软雅黑" panose="020B0503020204020204" pitchFamily="34" charset="-122"/>
                <a:ea typeface="微软雅黑" panose="020B0503020204020204" pitchFamily="34" charset="-122"/>
              </a:rPr>
              <a:t>建都</a:t>
            </a:r>
            <a:r>
              <a:rPr lang="zh-CN" altLang="en-US" sz="2400" b="1" smtClean="0">
                <a:latin typeface="微软雅黑" panose="020B0503020204020204" pitchFamily="34" charset="-122"/>
                <a:ea typeface="微软雅黑" panose="020B0503020204020204" pitchFamily="34" charset="-122"/>
              </a:rPr>
              <a:t>：</a:t>
            </a:r>
            <a:r>
              <a:rPr lang="zh-CN" altLang="zh-CN" sz="2400" b="1" smtClean="0">
                <a:latin typeface="微软雅黑" panose="020B0503020204020204" pitchFamily="34" charset="-122"/>
                <a:ea typeface="微软雅黑" panose="020B0503020204020204" pitchFamily="34" charset="-122"/>
              </a:rPr>
              <a:t>定都</a:t>
            </a:r>
            <a:r>
              <a:rPr lang="zh-CN" altLang="zh-CN" sz="2400" b="1">
                <a:latin typeface="微软雅黑" panose="020B0503020204020204" pitchFamily="34" charset="-122"/>
                <a:ea typeface="微软雅黑" panose="020B0503020204020204" pitchFamily="34" charset="-122"/>
              </a:rPr>
              <a:t>天京</a:t>
            </a:r>
            <a:endParaRPr lang="zh-CN" altLang="en-US" sz="2400"/>
          </a:p>
        </p:txBody>
      </p:sp>
      <p:sp>
        <p:nvSpPr>
          <p:cNvPr id="35" name="矩形 34"/>
          <p:cNvSpPr/>
          <p:nvPr/>
        </p:nvSpPr>
        <p:spPr>
          <a:xfrm>
            <a:off x="2134749" y="3818156"/>
            <a:ext cx="2467315" cy="460375"/>
          </a:xfrm>
          <a:prstGeom prst="rect">
            <a:avLst/>
          </a:prstGeom>
        </p:spPr>
        <p:txBody>
          <a:bodyPr wrap="square" lIns="91440" tIns="45720" rIns="91440" bIns="45720">
            <a:spAutoFit/>
          </a:bodyPr>
          <a:lstStyle/>
          <a:p>
            <a:r>
              <a:rPr lang="zh-CN" altLang="zh-CN" sz="2400" b="1">
                <a:latin typeface="微软雅黑" panose="020B0503020204020204" pitchFamily="34" charset="-122"/>
                <a:ea typeface="微软雅黑" panose="020B0503020204020204" pitchFamily="34" charset="-122"/>
              </a:rPr>
              <a:t>鼎盛</a:t>
            </a:r>
            <a:r>
              <a:rPr lang="zh-CN" altLang="en-US" sz="2400" b="1" smtClean="0">
                <a:latin typeface="微软雅黑" panose="020B0503020204020204" pitchFamily="34" charset="-122"/>
                <a:ea typeface="微软雅黑" panose="020B0503020204020204" pitchFamily="34" charset="-122"/>
              </a:rPr>
              <a:t>：</a:t>
            </a:r>
            <a:r>
              <a:rPr lang="zh-CN" altLang="zh-CN" sz="2400" b="1" smtClean="0">
                <a:latin typeface="微软雅黑" panose="020B0503020204020204" pitchFamily="34" charset="-122"/>
                <a:ea typeface="微软雅黑" panose="020B0503020204020204" pitchFamily="34" charset="-122"/>
              </a:rPr>
              <a:t>西</a:t>
            </a:r>
            <a:r>
              <a:rPr lang="zh-CN" altLang="zh-CN" sz="2400" b="1">
                <a:latin typeface="微软雅黑" panose="020B0503020204020204" pitchFamily="34" charset="-122"/>
                <a:ea typeface="微软雅黑" panose="020B0503020204020204" pitchFamily="34" charset="-122"/>
              </a:rPr>
              <a:t>征北伐</a:t>
            </a:r>
            <a:r>
              <a:rPr lang="en-US" altLang="zh-CN" sz="2400" b="1">
                <a:latin typeface="微软雅黑" panose="020B0503020204020204" pitchFamily="34" charset="-122"/>
                <a:ea typeface="微软雅黑" panose="020B0503020204020204" pitchFamily="34" charset="-122"/>
              </a:rPr>
              <a:t> </a:t>
            </a:r>
            <a:endParaRPr lang="zh-CN" altLang="en-US" sz="2400"/>
          </a:p>
        </p:txBody>
      </p:sp>
      <p:sp>
        <p:nvSpPr>
          <p:cNvPr id="36" name="矩形 35"/>
          <p:cNvSpPr/>
          <p:nvPr/>
        </p:nvSpPr>
        <p:spPr>
          <a:xfrm>
            <a:off x="2134749" y="4459605"/>
            <a:ext cx="2971800" cy="460375"/>
          </a:xfrm>
          <a:prstGeom prst="rect">
            <a:avLst/>
          </a:prstGeom>
        </p:spPr>
        <p:txBody>
          <a:bodyPr wrap="square" lIns="91440" tIns="45720" rIns="91440" bIns="45720">
            <a:spAutoFit/>
          </a:bodyPr>
          <a:lstStyle/>
          <a:p>
            <a:r>
              <a:rPr lang="zh-CN" altLang="zh-CN" sz="2400" b="1">
                <a:latin typeface="微软雅黑" panose="020B0503020204020204" pitchFamily="34" charset="-122"/>
                <a:ea typeface="微软雅黑" panose="020B0503020204020204" pitchFamily="34" charset="-122"/>
              </a:rPr>
              <a:t>转折</a:t>
            </a:r>
            <a:r>
              <a:rPr lang="zh-CN" altLang="en-US" sz="2400" b="1" smtClean="0">
                <a:latin typeface="微软雅黑" panose="020B0503020204020204" pitchFamily="34" charset="-122"/>
                <a:ea typeface="微软雅黑" panose="020B0503020204020204" pitchFamily="34" charset="-122"/>
              </a:rPr>
              <a:t>：</a:t>
            </a:r>
            <a:r>
              <a:rPr lang="zh-CN" altLang="zh-CN" sz="2400" b="1" smtClean="0">
                <a:latin typeface="微软雅黑" panose="020B0503020204020204" pitchFamily="34" charset="-122"/>
                <a:ea typeface="微软雅黑" panose="020B0503020204020204" pitchFamily="34" charset="-122"/>
              </a:rPr>
              <a:t>天</a:t>
            </a:r>
            <a:r>
              <a:rPr lang="zh-CN" altLang="zh-CN" sz="2400" b="1">
                <a:latin typeface="微软雅黑" panose="020B0503020204020204" pitchFamily="34" charset="-122"/>
                <a:ea typeface="微软雅黑" panose="020B0503020204020204" pitchFamily="34" charset="-122"/>
              </a:rPr>
              <a:t>京事变</a:t>
            </a:r>
            <a:endParaRPr lang="zh-CN" altLang="en-US" sz="2400"/>
          </a:p>
        </p:txBody>
      </p:sp>
      <p:sp>
        <p:nvSpPr>
          <p:cNvPr id="23" name="矩形 22"/>
          <p:cNvSpPr/>
          <p:nvPr/>
        </p:nvSpPr>
        <p:spPr>
          <a:xfrm>
            <a:off x="1915795" y="5275580"/>
            <a:ext cx="308102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spcBef>
                <a:spcPct val="0"/>
              </a:spcBef>
            </a:pPr>
            <a:r>
              <a:rPr lang="zh-CN" altLang="en-US" sz="2400" b="1" kern="0" noProof="0" smtClean="0">
                <a:ln>
                  <a:noFill/>
                </a:ln>
                <a:solidFill>
                  <a:schemeClr val="tx1"/>
                </a:solidFill>
                <a:effectLst/>
                <a:uLnTx/>
                <a:uFillTx/>
                <a:latin typeface="微软雅黑" panose="020B0503020204020204" pitchFamily="34" charset="-122"/>
                <a:ea typeface="微软雅黑" panose="020B0503020204020204" pitchFamily="34" charset="-122"/>
                <a:sym typeface="+mn-ea"/>
              </a:rPr>
              <a:t>后期防御</a:t>
            </a:r>
            <a:r>
              <a:rPr lang="zh-CN" altLang="en-US" sz="2400" b="1" smtClean="0">
                <a:latin typeface="微软雅黑" panose="020B0503020204020204" pitchFamily="34" charset="-122"/>
                <a:ea typeface="微软雅黑" panose="020B0503020204020204" pitchFamily="34" charset="-122"/>
              </a:rPr>
              <a:t>：浦口、三和大捷，</a:t>
            </a:r>
            <a:r>
              <a:rPr lang="zh-CN" altLang="en-US" sz="2400" b="1" smtClean="0">
                <a:solidFill>
                  <a:srgbClr val="0000FF"/>
                </a:solidFill>
                <a:latin typeface="微软雅黑" panose="020B0503020204020204" pitchFamily="34" charset="-122"/>
                <a:ea typeface="微软雅黑" panose="020B0503020204020204" pitchFamily="34" charset="-122"/>
              </a:rPr>
              <a:t>安庆</a:t>
            </a:r>
            <a:r>
              <a:rPr lang="zh-CN" altLang="en-US" sz="2400" b="1">
                <a:latin typeface="微软雅黑" panose="020B0503020204020204" pitchFamily="34" charset="-122"/>
                <a:ea typeface="微软雅黑" panose="020B0503020204020204" pitchFamily="34" charset="-122"/>
              </a:rPr>
              <a:t>失守</a:t>
            </a:r>
            <a:endParaRPr lang="zh-CN" altLang="en-US" sz="2400" b="1">
              <a:latin typeface="微软雅黑" panose="020B0503020204020204" pitchFamily="34" charset="-122"/>
              <a:ea typeface="微软雅黑" panose="020B0503020204020204" pitchFamily="34" charset="-122"/>
            </a:endParaRPr>
          </a:p>
        </p:txBody>
      </p:sp>
      <p:sp>
        <p:nvSpPr>
          <p:cNvPr id="4" name="文本框 9217"/>
          <p:cNvSpPr/>
          <p:nvPr/>
        </p:nvSpPr>
        <p:spPr>
          <a:xfrm>
            <a:off x="269875" y="0"/>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 name="矩形 17410"/>
          <p:cNvSpPr/>
          <p:nvPr/>
        </p:nvSpPr>
        <p:spPr>
          <a:xfrm>
            <a:off x="95885" y="577215"/>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（一）农民阶级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太平天国运动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1851—1864</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6" name="Rectangle 16"/>
          <p:cNvSpPr/>
          <p:nvPr/>
        </p:nvSpPr>
        <p:spPr>
          <a:xfrm>
            <a:off x="421640" y="1127125"/>
            <a:ext cx="190373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2</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a:t>
            </a:r>
            <a:r>
              <a:rPr lang="zh-CN" sz="2800" b="1">
                <a:solidFill>
                  <a:schemeClr val="tx1"/>
                </a:solidFill>
                <a:latin typeface="黑体" panose="02010609060101010101" charset="-122"/>
                <a:ea typeface="黑体" panose="02010609060101010101" charset="-122"/>
                <a:sym typeface="微软雅黑" panose="020B0503020204020204" pitchFamily="34" charset="-122"/>
              </a:rPr>
              <a:t>经过</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7" name="文本框 6"/>
          <p:cNvSpPr txBox="1"/>
          <p:nvPr/>
        </p:nvSpPr>
        <p:spPr>
          <a:xfrm>
            <a:off x="2293620" y="4857750"/>
            <a:ext cx="2011680" cy="460375"/>
          </a:xfrm>
          <a:prstGeom prst="rect">
            <a:avLst/>
          </a:prstGeom>
          <a:noFill/>
        </p:spPr>
        <p:txBody>
          <a:bodyPr wrap="none" rtlCol="0" anchor="t">
            <a:spAutoFit/>
          </a:bodyPr>
          <a:lstStyle/>
          <a:p>
            <a:r>
              <a:rPr lang="zh-CN" altLang="zh-CN" sz="2400" b="1">
                <a:latin typeface="微软雅黑" panose="020B0503020204020204" pitchFamily="34" charset="-122"/>
                <a:ea typeface="微软雅黑" panose="020B0503020204020204" pitchFamily="34" charset="-122"/>
                <a:sym typeface="+mn-ea"/>
              </a:rPr>
              <a:t>（由盛转衰）</a:t>
            </a:r>
            <a:endParaRPr lang="zh-CN" altLang="zh-CN" sz="2400" b="1">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2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4"/>
          <p:cNvGraphicFramePr>
            <a:graphicFrameLocks noGrp="1"/>
          </p:cNvGraphicFramePr>
          <p:nvPr>
            <p:custDataLst>
              <p:tags r:id="rId1"/>
            </p:custDataLst>
          </p:nvPr>
        </p:nvGraphicFramePr>
        <p:xfrm>
          <a:off x="470517" y="1827250"/>
          <a:ext cx="11263981" cy="3871651"/>
        </p:xfrm>
        <a:graphic>
          <a:graphicData uri="http://schemas.openxmlformats.org/drawingml/2006/table">
            <a:tbl>
              <a:tblPr firstRow="1" bandRow="1">
                <a:tableStyleId>{616DA210-FB5B-4158-B5E0-FEB733F419BA}</a:tableStyleId>
              </a:tblPr>
              <a:tblGrid>
                <a:gridCol w="1164590"/>
                <a:gridCol w="5324191"/>
                <a:gridCol w="4775200"/>
              </a:tblGrid>
              <a:tr h="636905">
                <a:tc>
                  <a:txBody>
                    <a:bodyPr wrap="square"/>
                    <a:lstStyle/>
                    <a:p>
                      <a:pPr algn="ctr"/>
                      <a:endParaRPr lang="zh-CN" altLang="en-US" sz="2800" b="1">
                        <a:latin typeface="宋体" panose="02010600030101010101" pitchFamily="2" charset="-122"/>
                        <a:ea typeface="宋体" panose="02010600030101010101" pitchFamily="2" charset="-122"/>
                      </a:endParaRPr>
                    </a:p>
                  </a:txBody>
                  <a:tcPr vert="horz" anchor="ctr"/>
                </a:tc>
                <a:tc>
                  <a:txBody>
                    <a:bodyPr wrap="square"/>
                    <a:lstStyle/>
                    <a:p>
                      <a:pPr algn="ct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天朝田亩制度</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txBody>
                  <a:tcPr vert="horz" anchor="ctr"/>
                </a:tc>
                <a:tc>
                  <a:txBody>
                    <a:bodyPr wrap="square"/>
                    <a:lstStyle/>
                    <a:p>
                      <a:pPr algn="ct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资政新篇</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txBody>
                  <a:tcPr vert="horz" anchor="ctr"/>
                </a:tc>
              </a:tr>
              <a:tr h="675403">
                <a:tc>
                  <a:txBody>
                    <a:bodyPr wrap="square"/>
                    <a:lstStyle/>
                    <a:p>
                      <a:pPr algn="ctr"/>
                      <a:r>
                        <a:rPr lang="zh-CN" altLang="en-US" sz="2800" b="1">
                          <a:latin typeface="宋体" panose="02010600030101010101" pitchFamily="2" charset="-122"/>
                          <a:ea typeface="宋体" panose="02010600030101010101" pitchFamily="2" charset="-122"/>
                        </a:rPr>
                        <a:t>时期</a:t>
                      </a:r>
                      <a:endParaRPr lang="zh-CN" altLang="en-US" sz="2800" b="1">
                        <a:latin typeface="宋体" panose="02010600030101010101" pitchFamily="2" charset="-122"/>
                        <a:ea typeface="宋体" panose="02010600030101010101" pitchFamily="2" charset="-122"/>
                      </a:endParaRPr>
                    </a:p>
                  </a:txBody>
                  <a:tcPr vert="horz" anchor="ctr">
                    <a:noFill/>
                  </a:tcPr>
                </a:tc>
                <a:tc>
                  <a:txBody>
                    <a:bodyPr wrap="square"/>
                    <a:lstStyle/>
                    <a:p>
                      <a:pPr algn="ctr"/>
                      <a:endParaRPr lang="zh-CN" altLang="en-US" sz="2800" b="1">
                        <a:latin typeface="宋体" panose="02010600030101010101" pitchFamily="2" charset="-122"/>
                        <a:ea typeface="宋体" panose="02010600030101010101" pitchFamily="2" charset="-122"/>
                      </a:endParaRPr>
                    </a:p>
                  </a:txBody>
                  <a:tcPr vert="horz" anchor="ctr">
                    <a:noFill/>
                  </a:tcPr>
                </a:tc>
                <a:tc>
                  <a:txBody>
                    <a:bodyPr wrap="square"/>
                    <a:lstStyle/>
                    <a:p>
                      <a:pPr marL="0" marR="0" lvl="0" indent="0" algn="ctr" defTabSz="914400" rtl="0" eaLnBrk="1" fontAlgn="auto" latinLnBrk="0" hangingPunct="1">
                        <a:lnSpc>
                          <a:spcPct val="100000"/>
                        </a:lnSpc>
                        <a:spcBef>
                          <a:spcPct val="0"/>
                        </a:spcBef>
                        <a:spcAft>
                          <a:spcPct val="0"/>
                        </a:spcAft>
                        <a:buClrTx/>
                        <a:buSzTx/>
                        <a:buFontTx/>
                        <a:buNone/>
                        <a:defRPr/>
                      </a:pPr>
                      <a:endParaRPr lang="zh-CN" altLang="en-US" sz="2800" b="1">
                        <a:latin typeface="宋体" panose="02010600030101010101" pitchFamily="2" charset="-122"/>
                        <a:ea typeface="宋体" panose="02010600030101010101" pitchFamily="2" charset="-122"/>
                      </a:endParaRPr>
                    </a:p>
                  </a:txBody>
                  <a:tcPr vert="horz" anchor="ctr">
                    <a:noFill/>
                  </a:tcPr>
                </a:tc>
              </a:tr>
              <a:tr h="675403">
                <a:tc>
                  <a:txBody>
                    <a:bodyPr wrap="square"/>
                    <a:lstStyle/>
                    <a:p>
                      <a:pPr algn="ctr"/>
                      <a:r>
                        <a:rPr lang="zh-CN" altLang="en-US" sz="2800" b="1">
                          <a:latin typeface="宋体" panose="02010600030101010101" pitchFamily="2" charset="-122"/>
                          <a:ea typeface="宋体" panose="02010600030101010101" pitchFamily="2" charset="-122"/>
                        </a:rPr>
                        <a:t>主张</a:t>
                      </a:r>
                      <a:endParaRPr lang="zh-CN" altLang="en-US" sz="2800" b="1">
                        <a:latin typeface="宋体" panose="02010600030101010101" pitchFamily="2" charset="-122"/>
                        <a:ea typeface="宋体" panose="02010600030101010101" pitchFamily="2" charset="-122"/>
                      </a:endParaRPr>
                    </a:p>
                  </a:txBody>
                  <a:tcPr vert="horz" anchor="ctr"/>
                </a:tc>
                <a:tc>
                  <a:txBody>
                    <a:bodyPr wrap="square"/>
                    <a:lstStyle/>
                    <a:p>
                      <a:pPr algn="ctr"/>
                      <a:endParaRPr lang="zh-CN" altLang="en-US" sz="2800" b="1">
                        <a:latin typeface="宋体" panose="02010600030101010101" pitchFamily="2" charset="-122"/>
                        <a:ea typeface="宋体" panose="02010600030101010101" pitchFamily="2" charset="-122"/>
                      </a:endParaRPr>
                    </a:p>
                  </a:txBody>
                  <a:tcPr vert="horz" anchor="ctr"/>
                </a:tc>
                <a:tc>
                  <a:txBody>
                    <a:bodyPr wrap="square"/>
                    <a:lstStyle/>
                    <a:p>
                      <a:pPr algn="ctr"/>
                      <a:endParaRPr lang="zh-CN" altLang="en-US" sz="2800" b="1">
                        <a:latin typeface="宋体" panose="02010600030101010101" pitchFamily="2" charset="-122"/>
                        <a:ea typeface="宋体" panose="02010600030101010101" pitchFamily="2" charset="-122"/>
                      </a:endParaRPr>
                    </a:p>
                  </a:txBody>
                  <a:tcPr vert="horz" anchor="ctr"/>
                </a:tc>
              </a:tr>
              <a:tr h="975583">
                <a:tc>
                  <a:txBody>
                    <a:bodyPr wrap="square"/>
                    <a:lstStyle/>
                    <a:p>
                      <a:pPr algn="ctr"/>
                      <a:r>
                        <a:rPr lang="zh-CN" altLang="en-US" sz="2800" b="1">
                          <a:latin typeface="宋体" panose="02010600030101010101" pitchFamily="2" charset="-122"/>
                          <a:ea typeface="宋体" panose="02010600030101010101" pitchFamily="2" charset="-122"/>
                        </a:rPr>
                        <a:t>意义</a:t>
                      </a:r>
                      <a:endParaRPr lang="zh-CN" altLang="en-US" sz="2800" b="1">
                        <a:latin typeface="宋体" panose="02010600030101010101" pitchFamily="2" charset="-122"/>
                        <a:ea typeface="宋体" panose="02010600030101010101" pitchFamily="2" charset="-122"/>
                      </a:endParaRPr>
                    </a:p>
                  </a:txBody>
                  <a:tcPr vert="horz" anchor="ctr">
                    <a:noFill/>
                  </a:tcPr>
                </a:tc>
                <a:tc>
                  <a:txBody>
                    <a:bodyPr wrap="square"/>
                    <a:lstStyle/>
                    <a:p>
                      <a:pPr algn="ctr"/>
                      <a:endParaRPr lang="zh-CN" altLang="en-US" sz="2800" b="1">
                        <a:latin typeface="宋体" panose="02010600030101010101" pitchFamily="2" charset="-122"/>
                        <a:ea typeface="宋体" panose="02010600030101010101" pitchFamily="2" charset="-122"/>
                      </a:endParaRPr>
                    </a:p>
                  </a:txBody>
                  <a:tcPr vert="horz" anchor="ctr">
                    <a:noFill/>
                  </a:tcPr>
                </a:tc>
                <a:tc>
                  <a:txBody>
                    <a:bodyPr wrap="square"/>
                    <a:lstStyle/>
                    <a:p>
                      <a:pPr algn="l"/>
                      <a:endParaRPr lang="zh-CN" altLang="en-US" sz="2800" b="1">
                        <a:latin typeface="宋体" panose="02010600030101010101" pitchFamily="2" charset="-122"/>
                        <a:ea typeface="宋体" panose="02010600030101010101" pitchFamily="2" charset="-122"/>
                      </a:endParaRPr>
                    </a:p>
                  </a:txBody>
                  <a:tcPr vert="horz" anchor="ctr">
                    <a:noFill/>
                  </a:tcPr>
                </a:tc>
              </a:tr>
              <a:tr h="908357">
                <a:tc>
                  <a:txBody>
                    <a:bodyPr wrap="square"/>
                    <a:lstStyle/>
                    <a:p>
                      <a:pPr algn="ctr"/>
                      <a:r>
                        <a:rPr lang="zh-CN" altLang="en-US" sz="2800" b="1">
                          <a:latin typeface="宋体" panose="02010600030101010101" pitchFamily="2" charset="-122"/>
                          <a:ea typeface="宋体" panose="02010600030101010101" pitchFamily="2" charset="-122"/>
                        </a:rPr>
                        <a:t>局限</a:t>
                      </a:r>
                      <a:endParaRPr lang="zh-CN" altLang="en-US" sz="2800" b="1">
                        <a:latin typeface="宋体" panose="02010600030101010101" pitchFamily="2" charset="-122"/>
                        <a:ea typeface="宋体" panose="02010600030101010101" pitchFamily="2" charset="-122"/>
                      </a:endParaRPr>
                    </a:p>
                  </a:txBody>
                  <a:tcPr vert="horz" anchor="ctr"/>
                </a:tc>
                <a:tc>
                  <a:txBody>
                    <a:bodyPr wrap="square"/>
                    <a:lstStyle/>
                    <a:p>
                      <a:pPr algn="ctr"/>
                      <a:endParaRPr lang="zh-CN" altLang="en-US" sz="2800" b="1">
                        <a:latin typeface="宋体" panose="02010600030101010101" pitchFamily="2" charset="-122"/>
                        <a:ea typeface="宋体" panose="02010600030101010101" pitchFamily="2" charset="-122"/>
                      </a:endParaRPr>
                    </a:p>
                  </a:txBody>
                  <a:tcPr vert="horz" anchor="ctr"/>
                </a:tc>
                <a:tc>
                  <a:txBody>
                    <a:bodyPr wrap="square"/>
                    <a:lstStyle/>
                    <a:p>
                      <a:pPr marL="0" marR="0" indent="0" algn="ctr" defTabSz="914400" rtl="0" eaLnBrk="1" fontAlgn="auto" latinLnBrk="0" hangingPunct="1">
                        <a:lnSpc>
                          <a:spcPct val="100000"/>
                        </a:lnSpc>
                        <a:spcBef>
                          <a:spcPct val="0"/>
                        </a:spcBef>
                        <a:spcAft>
                          <a:spcPct val="0"/>
                        </a:spcAft>
                        <a:buClrTx/>
                        <a:buSzTx/>
                        <a:buFontTx/>
                        <a:buNone/>
                        <a:defRPr/>
                      </a:pPr>
                      <a:endParaRPr lang="zh-CN" altLang="en-US" sz="2800" b="1">
                        <a:latin typeface="宋体" panose="02010600030101010101" pitchFamily="2" charset="-122"/>
                        <a:ea typeface="宋体" panose="02010600030101010101" pitchFamily="2" charset="-122"/>
                      </a:endParaRPr>
                    </a:p>
                  </a:txBody>
                  <a:tcPr vert="horz" anchor="ctr"/>
                </a:tc>
              </a:tr>
            </a:tbl>
          </a:graphicData>
        </a:graphic>
      </p:graphicFrame>
      <p:sp>
        <p:nvSpPr>
          <p:cNvPr id="8" name="文本框 111"/>
          <p:cNvSpPr txBox="1">
            <a:spLocks noChangeArrowheads="1"/>
          </p:cNvSpPr>
          <p:nvPr/>
        </p:nvSpPr>
        <p:spPr bwMode="auto">
          <a:xfrm>
            <a:off x="382905" y="5783580"/>
            <a:ext cx="11610340" cy="93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pPr>
            <a:r>
              <a:rPr lang="zh-CN" altLang="en-US" sz="2600" b="1">
                <a:solidFill>
                  <a:srgbClr val="002060"/>
                </a:solidFill>
                <a:latin typeface="微软雅黑" panose="020B0503020204020204" pitchFamily="34" charset="-122"/>
                <a:ea typeface="微软雅黑" panose="020B0503020204020204" pitchFamily="34" charset="-122"/>
              </a:rPr>
              <a:t>                   </a:t>
            </a:r>
            <a:r>
              <a:rPr lang="zh-CN" altLang="en-US" sz="2600" b="1">
                <a:solidFill>
                  <a:schemeClr val="tx1"/>
                </a:solidFill>
                <a:latin typeface="宋体" panose="02010600030101010101" pitchFamily="2" charset="-122"/>
                <a:ea typeface="宋体" panose="02010600030101010101" pitchFamily="2" charset="-122"/>
              </a:rPr>
              <a:t>由于</a:t>
            </a:r>
            <a:r>
              <a:rPr lang="zh-CN" altLang="en-US" sz="2600" b="1">
                <a:solidFill>
                  <a:srgbClr val="FF0000"/>
                </a:solidFill>
                <a:latin typeface="宋体" panose="02010600030101010101" pitchFamily="2" charset="-122"/>
                <a:ea typeface="宋体" panose="02010600030101010101" pitchFamily="2" charset="-122"/>
              </a:rPr>
              <a:t>农民阶级的历史局限性，缺乏科学理论指导，没有先进阶级的领导</a:t>
            </a:r>
            <a:r>
              <a:rPr lang="zh-CN" altLang="en-US" sz="2600" b="1">
                <a:solidFill>
                  <a:schemeClr val="tx1"/>
                </a:solidFill>
                <a:latin typeface="宋体" panose="02010600030101010101" pitchFamily="2" charset="-122"/>
                <a:ea typeface="宋体" panose="02010600030101010101" pitchFamily="2" charset="-122"/>
              </a:rPr>
              <a:t>，不可能冲破封建社会的制度和思想，运动必然走向失败。</a:t>
            </a:r>
            <a:endParaRPr lang="zh-CN" altLang="en-US" sz="2600" b="1">
              <a:solidFill>
                <a:schemeClr val="tx1"/>
              </a:solidFill>
              <a:latin typeface="宋体" panose="02010600030101010101" pitchFamily="2" charset="-122"/>
              <a:ea typeface="宋体" panose="02010600030101010101" pitchFamily="2" charset="-122"/>
            </a:endParaRPr>
          </a:p>
        </p:txBody>
      </p:sp>
      <p:sp>
        <p:nvSpPr>
          <p:cNvPr id="10" name="文本框 9"/>
          <p:cNvSpPr txBox="1"/>
          <p:nvPr/>
        </p:nvSpPr>
        <p:spPr>
          <a:xfrm>
            <a:off x="2433955" y="2532380"/>
            <a:ext cx="4026535" cy="521970"/>
          </a:xfrm>
          <a:prstGeom prst="rect">
            <a:avLst/>
          </a:prstGeom>
          <a:solidFill>
            <a:srgbClr val="000000">
              <a:alpha val="0"/>
            </a:srgbClr>
          </a:solidFill>
        </p:spPr>
        <p:txBody>
          <a:bodyPr wrap="square">
            <a:spAutoFit/>
          </a:bodyPr>
          <a:lstStyle/>
          <a:p>
            <a:pPr algn="ctr"/>
            <a:r>
              <a:rPr lang="zh-CN" altLang="en-US" sz="2800" b="1">
                <a:solidFill>
                  <a:schemeClr val="tx1"/>
                </a:solidFill>
                <a:latin typeface="宋体" panose="02010600030101010101" pitchFamily="2" charset="-122"/>
                <a:ea typeface="宋体" panose="02010600030101010101" pitchFamily="2" charset="-122"/>
              </a:rPr>
              <a:t>太平天国</a:t>
            </a:r>
            <a:r>
              <a:rPr lang="zh-CN" altLang="en-US" sz="2800" b="1">
                <a:solidFill>
                  <a:srgbClr val="FF0000"/>
                </a:solidFill>
                <a:latin typeface="宋体" panose="02010600030101010101" pitchFamily="2" charset="-122"/>
                <a:ea typeface="宋体" panose="02010600030101010101" pitchFamily="2" charset="-122"/>
              </a:rPr>
              <a:t>前期</a:t>
            </a:r>
            <a:r>
              <a:rPr lang="zh-CN" altLang="en-US"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1853</a:t>
            </a:r>
            <a:r>
              <a:rPr lang="zh-CN" altLang="en-US" sz="2800" b="1">
                <a:solidFill>
                  <a:schemeClr val="tx1"/>
                </a:solidFill>
                <a:latin typeface="宋体" panose="02010600030101010101" pitchFamily="2" charset="-122"/>
                <a:ea typeface="宋体" panose="02010600030101010101" pitchFamily="2" charset="-122"/>
              </a:rPr>
              <a:t>年）</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2" name="文本框 11"/>
          <p:cNvSpPr txBox="1"/>
          <p:nvPr/>
        </p:nvSpPr>
        <p:spPr>
          <a:xfrm>
            <a:off x="6972935" y="2516505"/>
            <a:ext cx="4791075" cy="521970"/>
          </a:xfrm>
          <a:prstGeom prst="rect">
            <a:avLst/>
          </a:prstGeom>
          <a:solidFill>
            <a:srgbClr val="000000">
              <a:alpha val="0"/>
            </a:srgbClr>
          </a:solid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lang="zh-CN" altLang="en-US" sz="2800" b="1">
                <a:solidFill>
                  <a:schemeClr val="tx1"/>
                </a:solidFill>
                <a:latin typeface="宋体" panose="02010600030101010101" pitchFamily="2" charset="-122"/>
                <a:ea typeface="宋体" panose="02010600030101010101" pitchFamily="2" charset="-122"/>
              </a:rPr>
              <a:t>太平天国</a:t>
            </a:r>
            <a:r>
              <a:rPr lang="zh-CN" altLang="en-US" sz="2800" b="1">
                <a:solidFill>
                  <a:srgbClr val="FF0000"/>
                </a:solidFill>
                <a:latin typeface="宋体" panose="02010600030101010101" pitchFamily="2" charset="-122"/>
                <a:ea typeface="宋体" panose="02010600030101010101" pitchFamily="2" charset="-122"/>
              </a:rPr>
              <a:t>后期</a:t>
            </a:r>
            <a:r>
              <a:rPr lang="zh-CN" altLang="en-US" sz="2400" b="1">
                <a:solidFill>
                  <a:schemeClr val="tx1"/>
                </a:solidFill>
                <a:latin typeface="宋体" panose="02010600030101010101" pitchFamily="2" charset="-122"/>
                <a:ea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rPr>
              <a:t>1859</a:t>
            </a:r>
            <a:r>
              <a:rPr lang="zh-CN" altLang="en-US" sz="2400" b="1">
                <a:solidFill>
                  <a:schemeClr val="tx1"/>
                </a:solidFill>
                <a:latin typeface="宋体" panose="02010600030101010101" pitchFamily="2" charset="-122"/>
                <a:ea typeface="宋体" panose="02010600030101010101" pitchFamily="2" charset="-122"/>
              </a:rPr>
              <a:t>）</a:t>
            </a:r>
            <a:r>
              <a:rPr lang="en-US" altLang="zh-CN" sz="2400" b="1">
                <a:solidFill>
                  <a:schemeClr val="tx1"/>
                </a:solidFill>
                <a:latin typeface="宋体" panose="02010600030101010101" pitchFamily="2" charset="-122"/>
                <a:ea typeface="宋体" panose="02010600030101010101" pitchFamily="2" charset="-122"/>
              </a:rPr>
              <a:t>·</a:t>
            </a:r>
            <a:r>
              <a:rPr lang="zh-CN" altLang="en-US" sz="2400" b="1">
                <a:solidFill>
                  <a:schemeClr val="tx1"/>
                </a:solidFill>
                <a:latin typeface="宋体" panose="02010600030101010101" pitchFamily="2" charset="-122"/>
                <a:ea typeface="宋体" panose="02010600030101010101" pitchFamily="2" charset="-122"/>
              </a:rPr>
              <a:t>洪仁玕</a:t>
            </a:r>
            <a:endParaRPr lang="zh-CN" altLang="en-US" sz="2400" b="1">
              <a:solidFill>
                <a:schemeClr val="tx1"/>
              </a:solidFill>
              <a:latin typeface="宋体" panose="02010600030101010101" pitchFamily="2" charset="-122"/>
              <a:ea typeface="宋体" panose="02010600030101010101" pitchFamily="2" charset="-122"/>
            </a:endParaRPr>
          </a:p>
        </p:txBody>
      </p:sp>
      <p:sp>
        <p:nvSpPr>
          <p:cNvPr id="14" name="文本框 13"/>
          <p:cNvSpPr txBox="1"/>
          <p:nvPr/>
        </p:nvSpPr>
        <p:spPr>
          <a:xfrm>
            <a:off x="3181561" y="3212519"/>
            <a:ext cx="3351320" cy="521970"/>
          </a:xfrm>
          <a:prstGeom prst="rect">
            <a:avLst/>
          </a:prstGeom>
          <a:solidFill>
            <a:srgbClr val="000000">
              <a:alpha val="0"/>
            </a:srgbClr>
          </a:solidFill>
        </p:spPr>
        <p:txBody>
          <a:bodyPr wrap="square">
            <a:spAutoFit/>
          </a:bodyPr>
          <a:lstStyle/>
          <a:p>
            <a:pPr algn="ctr"/>
            <a:r>
              <a:rPr lang="zh-CN" altLang="en-US" sz="2800" b="1">
                <a:solidFill>
                  <a:schemeClr val="tx1"/>
                </a:solidFill>
                <a:latin typeface="宋体" panose="02010600030101010101" pitchFamily="2" charset="-122"/>
                <a:ea typeface="宋体" panose="02010600030101010101" pitchFamily="2" charset="-122"/>
              </a:rPr>
              <a:t>提出四有主张</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6" name="文本框 15"/>
          <p:cNvSpPr txBox="1"/>
          <p:nvPr/>
        </p:nvSpPr>
        <p:spPr>
          <a:xfrm>
            <a:off x="7372350" y="3214370"/>
            <a:ext cx="4017010" cy="521970"/>
          </a:xfrm>
          <a:prstGeom prst="rect">
            <a:avLst/>
          </a:prstGeom>
          <a:solidFill>
            <a:srgbClr val="000000">
              <a:alpha val="0"/>
            </a:srgbClr>
          </a:solidFill>
        </p:spPr>
        <p:txBody>
          <a:bodyPr wrap="square">
            <a:spAutoFit/>
          </a:bodyPr>
          <a:lstStyle/>
          <a:p>
            <a:pPr algn="ctr"/>
            <a:r>
              <a:rPr lang="zh-CN" altLang="en-US" sz="2800" b="1">
                <a:solidFill>
                  <a:schemeClr val="tx1"/>
                </a:solidFill>
                <a:latin typeface="宋体" panose="02010600030101010101" pitchFamily="2" charset="-122"/>
                <a:ea typeface="宋体" panose="02010600030101010101" pitchFamily="2" charset="-122"/>
              </a:rPr>
              <a:t>提出新的社会经济政策</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8" name="文本框 17"/>
          <p:cNvSpPr txBox="1"/>
          <p:nvPr/>
        </p:nvSpPr>
        <p:spPr>
          <a:xfrm>
            <a:off x="1682115" y="3860165"/>
            <a:ext cx="5290820" cy="891540"/>
          </a:xfrm>
          <a:prstGeom prst="rect">
            <a:avLst/>
          </a:prstGeom>
          <a:solidFill>
            <a:srgbClr val="000000">
              <a:alpha val="0"/>
            </a:srgbClr>
          </a:solidFill>
        </p:spPr>
        <p:txBody>
          <a:bodyPr wrap="square">
            <a:spAutoFit/>
          </a:bodyPr>
          <a:lstStyle/>
          <a:p>
            <a:pPr algn="l"/>
            <a:r>
              <a:rPr lang="zh-CN" altLang="en-US" sz="2600" b="1">
                <a:solidFill>
                  <a:schemeClr val="tx1"/>
                </a:solidFill>
                <a:latin typeface="宋体" panose="02010600030101010101" pitchFamily="2" charset="-122"/>
                <a:ea typeface="宋体" panose="02010600030101010101" pitchFamily="2" charset="-122"/>
              </a:rPr>
              <a:t>否定了</a:t>
            </a:r>
            <a:r>
              <a:rPr lang="zh-CN" altLang="en-US" sz="2600" b="1">
                <a:solidFill>
                  <a:srgbClr val="FF0000"/>
                </a:solidFill>
                <a:latin typeface="宋体" panose="02010600030101010101" pitchFamily="2" charset="-122"/>
                <a:ea typeface="宋体" panose="02010600030101010101" pitchFamily="2" charset="-122"/>
              </a:rPr>
              <a:t>封建地主土地所有制</a:t>
            </a:r>
            <a:r>
              <a:rPr lang="zh-CN" altLang="en-US" sz="2600" b="1">
                <a:solidFill>
                  <a:schemeClr val="tx1"/>
                </a:solidFill>
                <a:latin typeface="宋体" panose="02010600030101010101" pitchFamily="2" charset="-122"/>
                <a:ea typeface="宋体" panose="02010600030101010101" pitchFamily="2" charset="-122"/>
              </a:rPr>
              <a:t>，反映了农民追求社会财富</a:t>
            </a:r>
            <a:r>
              <a:rPr lang="zh-CN" altLang="en-US" sz="2600" b="1">
                <a:solidFill>
                  <a:srgbClr val="FF0000"/>
                </a:solidFill>
                <a:latin typeface="宋体" panose="02010600030101010101" pitchFamily="2" charset="-122"/>
                <a:ea typeface="宋体" panose="02010600030101010101" pitchFamily="2" charset="-122"/>
              </a:rPr>
              <a:t>平均</a:t>
            </a:r>
            <a:r>
              <a:rPr lang="zh-CN" altLang="en-US" sz="2600" b="1">
                <a:solidFill>
                  <a:schemeClr val="tx1"/>
                </a:solidFill>
                <a:latin typeface="宋体" panose="02010600030101010101" pitchFamily="2" charset="-122"/>
                <a:ea typeface="宋体" panose="02010600030101010101" pitchFamily="2" charset="-122"/>
              </a:rPr>
              <a:t>的理想。</a:t>
            </a:r>
            <a:endParaRPr lang="zh-CN" altLang="en-US" sz="2600" b="1">
              <a:solidFill>
                <a:schemeClr val="tx1"/>
              </a:solidFill>
              <a:latin typeface="宋体" panose="02010600030101010101" pitchFamily="2" charset="-122"/>
              <a:ea typeface="宋体" panose="02010600030101010101" pitchFamily="2" charset="-122"/>
            </a:endParaRPr>
          </a:p>
        </p:txBody>
      </p:sp>
      <p:sp>
        <p:nvSpPr>
          <p:cNvPr id="20" name="文本框 19"/>
          <p:cNvSpPr txBox="1"/>
          <p:nvPr/>
        </p:nvSpPr>
        <p:spPr>
          <a:xfrm>
            <a:off x="7096970" y="3860083"/>
            <a:ext cx="4543545" cy="953135"/>
          </a:xfrm>
          <a:prstGeom prst="rect">
            <a:avLst/>
          </a:prstGeom>
          <a:solidFill>
            <a:srgbClr val="000000">
              <a:alpha val="0"/>
            </a:srgbClr>
          </a:solidFill>
        </p:spPr>
        <p:txBody>
          <a:bodyPr wrap="square">
            <a:spAutoFit/>
          </a:bodyPr>
          <a:lstStyle/>
          <a:p>
            <a:pPr algn="l"/>
            <a:r>
              <a:rPr lang="zh-CN" altLang="en-US" sz="2800" b="1">
                <a:solidFill>
                  <a:schemeClr val="tx1"/>
                </a:solidFill>
                <a:latin typeface="宋体" panose="02010600030101010101" pitchFamily="2" charset="-122"/>
                <a:ea typeface="宋体" panose="02010600030101010101" pitchFamily="2" charset="-122"/>
              </a:rPr>
              <a:t>试图回答农民革命应当向往何处去的问题</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2" name="文本框 21"/>
          <p:cNvSpPr txBox="1"/>
          <p:nvPr/>
        </p:nvSpPr>
        <p:spPr>
          <a:xfrm>
            <a:off x="1931035" y="4791075"/>
            <a:ext cx="4687570" cy="953135"/>
          </a:xfrm>
          <a:prstGeom prst="rect">
            <a:avLst/>
          </a:prstGeom>
          <a:solidFill>
            <a:srgbClr val="000000">
              <a:alpha val="0"/>
            </a:srgbClr>
          </a:solidFill>
        </p:spPr>
        <p:txBody>
          <a:bodyPr wrap="square">
            <a:spAutoFit/>
          </a:bodyPr>
          <a:lstStyle/>
          <a:p>
            <a:pPr algn="l"/>
            <a:r>
              <a:rPr lang="zh-CN" altLang="en-US" sz="2800" b="1">
                <a:solidFill>
                  <a:schemeClr val="tx1"/>
                </a:solidFill>
                <a:latin typeface="宋体" panose="02010600030101010101" pitchFamily="2" charset="-122"/>
                <a:ea typeface="宋体" panose="02010600030101010101" pitchFamily="2" charset="-122"/>
                <a:sym typeface="黑体" panose="02010609060101010101" charset="-122"/>
              </a:rPr>
              <a:t>绝对平均主义</a:t>
            </a:r>
            <a:r>
              <a:rPr lang="zh-CN" altLang="en-US" sz="2800" b="1">
                <a:solidFill>
                  <a:schemeClr val="tx1"/>
                </a:solidFill>
                <a:latin typeface="宋体" panose="02010600030101010101" pitchFamily="2" charset="-122"/>
                <a:ea typeface="宋体" panose="02010600030101010101" pitchFamily="2" charset="-122"/>
              </a:rPr>
              <a:t>具有</a:t>
            </a:r>
            <a:r>
              <a:rPr lang="zh-CN" altLang="en-US" sz="2800" b="1">
                <a:solidFill>
                  <a:srgbClr val="FF0000"/>
                </a:solidFill>
                <a:latin typeface="宋体" panose="02010600030101010101" pitchFamily="2" charset="-122"/>
                <a:ea typeface="宋体" panose="02010600030101010101" pitchFamily="2" charset="-122"/>
              </a:rPr>
              <a:t>空想性</a:t>
            </a:r>
            <a:r>
              <a:rPr lang="zh-CN" altLang="en-US" sz="2800" b="1">
                <a:solidFill>
                  <a:schemeClr val="tx1"/>
                </a:solidFill>
                <a:latin typeface="宋体" panose="02010600030101010101" pitchFamily="2" charset="-122"/>
                <a:ea typeface="宋体" panose="02010600030101010101" pitchFamily="2" charset="-122"/>
              </a:rPr>
              <a:t>，</a:t>
            </a:r>
            <a:r>
              <a:rPr lang="zh-CN" altLang="en-US" sz="2800" b="1">
                <a:solidFill>
                  <a:srgbClr val="FF0000"/>
                </a:solidFill>
                <a:latin typeface="宋体" panose="02010600030101010101" pitchFamily="2" charset="-122"/>
                <a:ea typeface="宋体" panose="02010600030101010101" pitchFamily="2" charset="-122"/>
              </a:rPr>
              <a:t>未能实施</a:t>
            </a:r>
            <a:endParaRPr lang="zh-CN" altLang="en-US" sz="2800" b="1">
              <a:solidFill>
                <a:srgbClr val="FF0000"/>
              </a:solidFill>
              <a:latin typeface="宋体" panose="02010600030101010101" pitchFamily="2" charset="-122"/>
              <a:ea typeface="宋体" panose="02010600030101010101" pitchFamily="2" charset="-122"/>
            </a:endParaRPr>
          </a:p>
        </p:txBody>
      </p:sp>
      <p:sp>
        <p:nvSpPr>
          <p:cNvPr id="24" name="文本框 23"/>
          <p:cNvSpPr txBox="1"/>
          <p:nvPr/>
        </p:nvSpPr>
        <p:spPr>
          <a:xfrm>
            <a:off x="7017385" y="4937125"/>
            <a:ext cx="4371975" cy="521970"/>
          </a:xfrm>
          <a:prstGeom prst="rect">
            <a:avLst/>
          </a:prstGeom>
          <a:solidFill>
            <a:srgbClr val="000000">
              <a:alpha val="0"/>
            </a:srgbClr>
          </a:solidFill>
        </p:spPr>
        <p:txBody>
          <a:bodyPr wrap="square">
            <a:spAutoFit/>
          </a:bodyPr>
          <a:lstStyle/>
          <a:p>
            <a:pPr marL="0" marR="0" indent="0" algn="ctr" defTabSz="914400" rtl="0" eaLnBrk="1" fontAlgn="auto" latinLnBrk="0" hangingPunct="1">
              <a:lnSpc>
                <a:spcPct val="100000"/>
              </a:lnSpc>
              <a:spcBef>
                <a:spcPct val="0"/>
              </a:spcBef>
              <a:spcAft>
                <a:spcPct val="0"/>
              </a:spcAft>
              <a:buClrTx/>
              <a:buSzTx/>
              <a:buFontTx/>
              <a:buNone/>
              <a:defRPr/>
            </a:pPr>
            <a:r>
              <a:rPr lang="zh-CN" altLang="en-US" sz="2800" b="1">
                <a:solidFill>
                  <a:schemeClr val="tx1"/>
                </a:solidFill>
                <a:latin typeface="宋体" panose="02010600030101010101" pitchFamily="2" charset="-122"/>
                <a:ea typeface="宋体" panose="02010600030101010101" pitchFamily="2" charset="-122"/>
              </a:rPr>
              <a:t>缺乏社会基础，</a:t>
            </a:r>
            <a:r>
              <a:rPr lang="zh-CN" altLang="en-US" sz="2800" b="1">
                <a:solidFill>
                  <a:srgbClr val="FF0000"/>
                </a:solidFill>
                <a:latin typeface="宋体" panose="02010600030101010101" pitchFamily="2" charset="-122"/>
                <a:ea typeface="宋体" panose="02010600030101010101" pitchFamily="2" charset="-122"/>
              </a:rPr>
              <a:t>未能实施</a:t>
            </a:r>
            <a:endParaRPr lang="zh-CN" altLang="en-US" sz="2800" b="1">
              <a:solidFill>
                <a:srgbClr val="FF0000"/>
              </a:solidFill>
              <a:latin typeface="宋体" panose="02010600030101010101" pitchFamily="2" charset="-122"/>
              <a:ea typeface="宋体" panose="02010600030101010101" pitchFamily="2" charset="-122"/>
            </a:endParaRPr>
          </a:p>
        </p:txBody>
      </p:sp>
      <p:sp>
        <p:nvSpPr>
          <p:cNvPr id="25" name="TextBox 77"/>
          <p:cNvSpPr txBox="1"/>
          <p:nvPr/>
        </p:nvSpPr>
        <p:spPr>
          <a:xfrm>
            <a:off x="470708" y="5804947"/>
            <a:ext cx="2053226" cy="461665"/>
          </a:xfrm>
          <a:prstGeom prst="rect">
            <a:avLst/>
          </a:prstGeom>
          <a:solidFill>
            <a:schemeClr val="tx1"/>
          </a:solidFill>
        </p:spPr>
        <p:txBody>
          <a:bodyPr vert="horz" wrap="square" rtlCol="0">
            <a:spAutoFit/>
          </a:bodyPr>
          <a:lstStyle/>
          <a:p>
            <a:r>
              <a:rPr lang="zh-CN" altLang="en-US" sz="2400" b="1">
                <a:solidFill>
                  <a:srgbClr val="FFFF00"/>
                </a:solidFill>
                <a:latin typeface="微软雅黑" panose="020B0503020204020204" pitchFamily="34" charset="-122"/>
                <a:ea typeface="微软雅黑" panose="020B0503020204020204" pitchFamily="34" charset="-122"/>
              </a:rPr>
              <a:t>失败根本原因</a:t>
            </a:r>
            <a:endParaRPr lang="en-US" altLang="zh-CN" sz="2400" b="1">
              <a:solidFill>
                <a:srgbClr val="FFFF00"/>
              </a:solidFill>
              <a:latin typeface="微软雅黑" panose="020B0503020204020204" pitchFamily="34" charset="-122"/>
              <a:ea typeface="微软雅黑" panose="020B0503020204020204" pitchFamily="34" charset="-122"/>
            </a:endParaRPr>
          </a:p>
        </p:txBody>
      </p:sp>
      <p:sp>
        <p:nvSpPr>
          <p:cNvPr id="2" name="文本框 9217"/>
          <p:cNvSpPr/>
          <p:nvPr/>
        </p:nvSpPr>
        <p:spPr>
          <a:xfrm>
            <a:off x="382905" y="70485"/>
            <a:ext cx="5019040" cy="583565"/>
          </a:xfrm>
          <a:prstGeom prst="rect">
            <a:avLst/>
          </a:prstGeom>
          <a:noFill/>
          <a:ln w="9525">
            <a:noFill/>
          </a:ln>
        </p:spPr>
        <p:txBody>
          <a:bodyPr wrap="square">
            <a:spAutoFit/>
            <a:scene3d>
              <a:camera prst="orthographicFront"/>
              <a:lightRig rig="threePt" dir="t"/>
            </a:scene3d>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7" name="矩形 17410"/>
          <p:cNvSpPr/>
          <p:nvPr/>
        </p:nvSpPr>
        <p:spPr>
          <a:xfrm>
            <a:off x="192405" y="66040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（一）农民阶级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太平天国运动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1851—1864</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9" name="Rectangle 16"/>
          <p:cNvSpPr/>
          <p:nvPr/>
        </p:nvSpPr>
        <p:spPr>
          <a:xfrm>
            <a:off x="382905" y="1188720"/>
            <a:ext cx="190373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3</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a:t>
            </a:r>
            <a:r>
              <a:rPr lang="zh-CN" sz="2800" b="1">
                <a:solidFill>
                  <a:schemeClr val="tx1"/>
                </a:solidFill>
                <a:latin typeface="黑体" panose="02010609060101010101" charset="-122"/>
                <a:ea typeface="黑体" panose="02010609060101010101" charset="-122"/>
                <a:sym typeface="微软雅黑" panose="020B0503020204020204" pitchFamily="34" charset="-122"/>
              </a:rPr>
              <a:t>纲领</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13" name="文本框 12"/>
          <p:cNvSpPr txBox="1"/>
          <p:nvPr/>
        </p:nvSpPr>
        <p:spPr>
          <a:xfrm>
            <a:off x="2501265" y="3212465"/>
            <a:ext cx="1255395" cy="521970"/>
          </a:xfrm>
          <a:prstGeom prst="rect">
            <a:avLst/>
          </a:prstGeom>
          <a:solidFill>
            <a:schemeClr val="accent6">
              <a:lumMod val="20000"/>
              <a:lumOff val="80000"/>
            </a:schemeClr>
          </a:solidFill>
          <a:ln>
            <a:solidFill>
              <a:schemeClr val="tx1"/>
            </a:solidFill>
          </a:ln>
        </p:spPr>
        <p:txBody>
          <a:bodyPr wrap="none" rtlCol="0" anchor="t">
            <a:spAutoFit/>
          </a:bodyPr>
          <a:lstStyle/>
          <a:p>
            <a:r>
              <a:rPr lang="zh-CN" altLang="en-US" sz="2800" b="1">
                <a:solidFill>
                  <a:srgbClr val="FF0000"/>
                </a:solidFill>
                <a:latin typeface="宋体" panose="02010600030101010101" pitchFamily="2" charset="-122"/>
                <a:ea typeface="宋体" panose="02010600030101010101" pitchFamily="2" charset="-122"/>
                <a:sym typeface="+mn-ea"/>
              </a:rPr>
              <a:t>革命性</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bldLvl="0" animBg="1"/>
      <p:bldP spid="16" grpId="0" bldLvl="0" animBg="1"/>
      <p:bldP spid="18" grpId="0" bldLvl="0" animBg="1"/>
      <p:bldP spid="20" grpId="0" bldLvl="0" animBg="1"/>
      <p:bldP spid="22" grpId="0" bldLvl="0" animBg="1"/>
      <p:bldP spid="24" grpId="0"/>
      <p:bldP spid="25"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文本框 19"/>
          <p:cNvSpPr txBox="1"/>
          <p:nvPr/>
        </p:nvSpPr>
        <p:spPr>
          <a:xfrm>
            <a:off x="616585" y="2729865"/>
            <a:ext cx="10128250" cy="2553335"/>
          </a:xfrm>
          <a:prstGeom prst="rect">
            <a:avLst/>
          </a:prstGeom>
          <a:noFill/>
          <a:ln w="9525" cmpd="sng">
            <a:noFill/>
            <a:prstDash val="dash"/>
          </a:ln>
        </p:spPr>
        <p:txBody>
          <a:bodyPr wrap="square" rtlCol="0" anchor="t">
            <a:spAutoFit/>
          </a:bodyPr>
          <a:lstStyle/>
          <a:p>
            <a:pPr algn="just">
              <a:lnSpc>
                <a:spcPct val="125000"/>
              </a:lnSpc>
              <a:spcBef>
                <a:spcPct val="0"/>
              </a:spcBef>
              <a:spcAft>
                <a:spcPct val="0"/>
              </a:spcAft>
            </a:pPr>
            <a:r>
              <a:rPr lang="zh-CN" sz="3200" b="1">
                <a:latin typeface="宋体" panose="02010600030101010101" pitchFamily="2" charset="-122"/>
                <a:ea typeface="宋体" panose="02010600030101010101" pitchFamily="2" charset="-122"/>
                <a:cs typeface="宋体" panose="02010600030101010101" pitchFamily="2" charset="-122"/>
                <a:sym typeface="+mn-ea"/>
              </a:rPr>
              <a:t>政治：向西方学习，以法治国，官吏由选举产生。</a:t>
            </a:r>
            <a:endParaRPr lang="zh-CN" sz="3200" b="1">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25000"/>
              </a:lnSpc>
              <a:spcBef>
                <a:spcPct val="0"/>
              </a:spcBef>
              <a:spcAft>
                <a:spcPct val="0"/>
              </a:spcAft>
            </a:pPr>
            <a:r>
              <a:rPr lang="zh-CN" sz="3200" b="1">
                <a:latin typeface="宋体" panose="02010600030101010101" pitchFamily="2" charset="-122"/>
                <a:ea typeface="宋体" panose="02010600030101010101" pitchFamily="2" charset="-122"/>
                <a:cs typeface="宋体" panose="02010600030101010101" pitchFamily="2" charset="-122"/>
                <a:sym typeface="+mn-ea"/>
              </a:rPr>
              <a:t>经济：发展工商业，奖励技术发明。   </a:t>
            </a:r>
            <a:endParaRPr lang="zh-CN" sz="3200" b="1">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25000"/>
              </a:lnSpc>
              <a:spcBef>
                <a:spcPct val="0"/>
              </a:spcBef>
              <a:spcAft>
                <a:spcPct val="0"/>
              </a:spcAft>
            </a:pPr>
            <a:r>
              <a:rPr lang="zh-CN" sz="3200" b="1">
                <a:latin typeface="宋体" panose="02010600030101010101" pitchFamily="2" charset="-122"/>
                <a:ea typeface="宋体" panose="02010600030101010101" pitchFamily="2" charset="-122"/>
                <a:cs typeface="宋体" panose="02010600030101010101" pitchFamily="2" charset="-122"/>
                <a:sym typeface="+mn-ea"/>
              </a:rPr>
              <a:t>文教：设立新式学堂。      </a:t>
            </a:r>
            <a:endParaRPr lang="zh-CN" sz="3200" b="1">
              <a:latin typeface="宋体" panose="02010600030101010101" pitchFamily="2" charset="-122"/>
              <a:ea typeface="宋体" panose="02010600030101010101" pitchFamily="2" charset="-122"/>
              <a:cs typeface="宋体" panose="02010600030101010101" pitchFamily="2" charset="-122"/>
              <a:sym typeface="+mn-ea"/>
            </a:endParaRPr>
          </a:p>
          <a:p>
            <a:pPr algn="just">
              <a:lnSpc>
                <a:spcPct val="125000"/>
              </a:lnSpc>
              <a:spcBef>
                <a:spcPct val="0"/>
              </a:spcBef>
              <a:spcAft>
                <a:spcPct val="0"/>
              </a:spcAft>
            </a:pPr>
            <a:r>
              <a:rPr lang="zh-CN" sz="3200" b="1">
                <a:latin typeface="宋体" panose="02010600030101010101" pitchFamily="2" charset="-122"/>
                <a:ea typeface="宋体" panose="02010600030101010101" pitchFamily="2" charset="-122"/>
                <a:cs typeface="宋体" panose="02010600030101010101" pitchFamily="2" charset="-122"/>
                <a:sym typeface="+mn-ea"/>
              </a:rPr>
              <a:t>外交：主张与外国平等交流，反对干涉中国内政。</a:t>
            </a:r>
            <a:endParaRPr lang="zh-CN" altLang="en-US" sz="3200" b="1">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511175" y="381000"/>
            <a:ext cx="11289030" cy="2168525"/>
          </a:xfrm>
          <a:prstGeom prst="rect">
            <a:avLst/>
          </a:prstGeom>
          <a:noFill/>
        </p:spPr>
        <p:txBody>
          <a:bodyPr wrap="square" rtlCol="0" anchor="t">
            <a:spAutoFit/>
          </a:bodyPr>
          <a:lstStyle/>
          <a:p>
            <a:pPr fontAlgn="auto">
              <a:lnSpc>
                <a:spcPct val="150000"/>
              </a:lnSpc>
            </a:pPr>
            <a:r>
              <a:rPr lang="zh-CN" altLang="en-US" sz="3000" b="1">
                <a:latin typeface="宋体" panose="02010600030101010101" pitchFamily="2" charset="-122"/>
                <a:ea typeface="宋体" panose="02010600030101010101" pitchFamily="2" charset="-122"/>
                <a:cs typeface="楷体" panose="02010609060101010101" charset="-122"/>
              </a:rPr>
              <a:t>材料：《资政新篇》是洪仁玕希望借助西方的政治、经济、文化措施来振兴太平天国提出的，是</a:t>
            </a:r>
            <a:r>
              <a:rPr lang="zh-CN" altLang="en-US" sz="3000" b="1">
                <a:solidFill>
                  <a:srgbClr val="FF0000"/>
                </a:solidFill>
                <a:latin typeface="宋体" panose="02010600030101010101" pitchFamily="2" charset="-122"/>
                <a:ea typeface="宋体" panose="02010600030101010101" pitchFamily="2" charset="-122"/>
                <a:cs typeface="楷体" panose="02010609060101010101" charset="-122"/>
              </a:rPr>
              <a:t>具有鲜明的资本主义色彩</a:t>
            </a:r>
            <a:r>
              <a:rPr lang="zh-CN" altLang="en-US" sz="3000" b="1">
                <a:latin typeface="宋体" panose="02010600030101010101" pitchFamily="2" charset="-122"/>
                <a:ea typeface="宋体" panose="02010600030101010101" pitchFamily="2" charset="-122"/>
                <a:cs typeface="楷体" panose="02010609060101010101" charset="-122"/>
              </a:rPr>
              <a:t>的纲领，是</a:t>
            </a:r>
            <a:r>
              <a:rPr lang="zh-CN" altLang="en-US" sz="3000" b="1">
                <a:solidFill>
                  <a:srgbClr val="FF0000"/>
                </a:solidFill>
                <a:latin typeface="宋体" panose="02010600030101010101" pitchFamily="2" charset="-122"/>
                <a:ea typeface="宋体" panose="02010600030101010101" pitchFamily="2" charset="-122"/>
                <a:cs typeface="楷体" panose="02010609060101010101" charset="-122"/>
              </a:rPr>
              <a:t>先进的中国人最早提出的在中国发展资本主义的方案</a:t>
            </a:r>
            <a:r>
              <a:rPr lang="zh-CN" altLang="en-US" sz="3000" b="1">
                <a:latin typeface="宋体" panose="02010600030101010101" pitchFamily="2" charset="-122"/>
                <a:ea typeface="宋体" panose="02010600030101010101" pitchFamily="2" charset="-122"/>
                <a:cs typeface="楷体" panose="02010609060101010101" charset="-122"/>
              </a:rPr>
              <a:t>。</a:t>
            </a:r>
            <a:endParaRPr lang="zh-CN" altLang="en-US" sz="3000" b="1">
              <a:latin typeface="宋体" panose="02010600030101010101" pitchFamily="2" charset="-122"/>
              <a:ea typeface="宋体" panose="02010600030101010101" pitchFamily="2" charset="-122"/>
              <a:cs typeface="楷体" panose="02010609060101010101"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217"/>
          <p:cNvSpPr/>
          <p:nvPr/>
        </p:nvSpPr>
        <p:spPr>
          <a:xfrm>
            <a:off x="316230" y="60960"/>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 name="矩形 17410"/>
          <p:cNvSpPr/>
          <p:nvPr/>
        </p:nvSpPr>
        <p:spPr>
          <a:xfrm>
            <a:off x="95885" y="65405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（一）农民阶级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太平天国运动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1851—1864</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6" name="Rectangle 16"/>
          <p:cNvSpPr/>
          <p:nvPr/>
        </p:nvSpPr>
        <p:spPr>
          <a:xfrm>
            <a:off x="421640" y="1127125"/>
            <a:ext cx="2760345"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4</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、失败</a:t>
            </a:r>
            <a:r>
              <a:rPr lang="zh-CN" sz="2800" b="1">
                <a:solidFill>
                  <a:schemeClr val="tx1"/>
                </a:solidFill>
                <a:latin typeface="黑体" panose="02010609060101010101" charset="-122"/>
                <a:ea typeface="黑体" panose="02010609060101010101" charset="-122"/>
                <a:sym typeface="微软雅黑" panose="020B0503020204020204" pitchFamily="34" charset="-122"/>
              </a:rPr>
              <a:t>原因</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2" name="文本框 1"/>
          <p:cNvSpPr txBox="1"/>
          <p:nvPr/>
        </p:nvSpPr>
        <p:spPr>
          <a:xfrm>
            <a:off x="1821815" y="1654810"/>
            <a:ext cx="9959975" cy="953135"/>
          </a:xfrm>
          <a:prstGeom prst="rect">
            <a:avLst/>
          </a:prstGeom>
          <a:noFill/>
        </p:spPr>
        <p:txBody>
          <a:bodyPr wrap="square" rtlCol="0" anchor="t">
            <a:spAutoFit/>
          </a:bodyPr>
          <a:lstStyle/>
          <a:p>
            <a:r>
              <a:rPr lang="zh-CN" altLang="en-US" sz="2800" b="1">
                <a:latin typeface="宋体" panose="02010600030101010101" pitchFamily="2" charset="-122"/>
                <a:ea typeface="宋体" panose="02010600030101010101" pitchFamily="2" charset="-122"/>
                <a:sym typeface="+mn-ea"/>
              </a:rPr>
              <a:t>农民阶级的局限性，缺乏科学思想理论的指导，没有先进阶级的领导，不可能冲破封建社会的制度和思想，失败是必然的。</a:t>
            </a:r>
            <a:endParaRPr lang="zh-CN" altLang="en-US" sz="2800" b="1">
              <a:latin typeface="宋体" panose="02010600030101010101" pitchFamily="2" charset="-122"/>
              <a:ea typeface="宋体" panose="02010600030101010101" pitchFamily="2" charset="-122"/>
              <a:sym typeface="+mn-ea"/>
            </a:endParaRPr>
          </a:p>
        </p:txBody>
      </p:sp>
      <p:sp>
        <p:nvSpPr>
          <p:cNvPr id="21" name="文本框 111"/>
          <p:cNvSpPr txBox="1">
            <a:spLocks noChangeArrowheads="1"/>
          </p:cNvSpPr>
          <p:nvPr/>
        </p:nvSpPr>
        <p:spPr bwMode="auto">
          <a:xfrm>
            <a:off x="1850390" y="2626360"/>
            <a:ext cx="240601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pPr>
            <a:r>
              <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rPr>
              <a:t>领导集团内讧</a:t>
            </a:r>
            <a:endParaRPr lang="zh-CN" altLang="en-US" sz="28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4" name="TextBox 77"/>
          <p:cNvSpPr txBox="1"/>
          <p:nvPr/>
        </p:nvSpPr>
        <p:spPr>
          <a:xfrm>
            <a:off x="543560" y="2647315"/>
            <a:ext cx="1501140" cy="521970"/>
          </a:xfrm>
          <a:prstGeom prst="rect">
            <a:avLst/>
          </a:prstGeom>
          <a:noFill/>
        </p:spPr>
        <p:txBody>
          <a:bodyPr vert="horz" wrap="square" rtlCol="0">
            <a:spAutoFit/>
          </a:bodyPr>
          <a:lstStyle/>
          <a:p>
            <a:r>
              <a:rPr lang="zh-CN" altLang="en-US" sz="2800" b="1">
                <a:latin typeface="宋体" panose="02010600030101010101" pitchFamily="2" charset="-122"/>
                <a:ea typeface="宋体" panose="02010600030101010101" pitchFamily="2" charset="-122"/>
                <a:sym typeface="+mn-ea"/>
              </a:rPr>
              <a:t>②</a:t>
            </a:r>
            <a:r>
              <a:rPr lang="zh-CN" altLang="en-US" sz="2800" b="1">
                <a:solidFill>
                  <a:schemeClr val="tx1"/>
                </a:solidFill>
                <a:latin typeface="宋体" panose="02010600030101010101" pitchFamily="2" charset="-122"/>
                <a:ea typeface="宋体" panose="02010600030101010101" pitchFamily="2" charset="-122"/>
              </a:rPr>
              <a:t>内因：</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 name="TextBox 77"/>
          <p:cNvSpPr txBox="1"/>
          <p:nvPr/>
        </p:nvSpPr>
        <p:spPr>
          <a:xfrm>
            <a:off x="543560" y="3196590"/>
            <a:ext cx="1501140" cy="521970"/>
          </a:xfrm>
          <a:prstGeom prst="rect">
            <a:avLst/>
          </a:prstGeom>
          <a:noFill/>
        </p:spPr>
        <p:txBody>
          <a:bodyPr vert="horz" wrap="square" rtlCol="0">
            <a:spAutoFit/>
          </a:bodyPr>
          <a:lstStyle/>
          <a:p>
            <a:r>
              <a:rPr lang="zh-CN" altLang="en-US" sz="2800" b="1">
                <a:latin typeface="宋体" panose="02010600030101010101" pitchFamily="2" charset="-122"/>
                <a:ea typeface="宋体" panose="02010600030101010101" pitchFamily="2" charset="-122"/>
                <a:sym typeface="+mn-ea"/>
              </a:rPr>
              <a:t>③</a:t>
            </a:r>
            <a:r>
              <a:rPr lang="zh-CN" altLang="en-US" sz="2800" b="1">
                <a:solidFill>
                  <a:schemeClr val="tx1"/>
                </a:solidFill>
                <a:latin typeface="宋体" panose="02010600030101010101" pitchFamily="2" charset="-122"/>
                <a:ea typeface="宋体" panose="02010600030101010101" pitchFamily="2" charset="-122"/>
              </a:rPr>
              <a:t>外因：</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6" name="文本框 111"/>
          <p:cNvSpPr txBox="1">
            <a:spLocks noChangeArrowheads="1"/>
          </p:cNvSpPr>
          <p:nvPr/>
        </p:nvSpPr>
        <p:spPr bwMode="auto">
          <a:xfrm>
            <a:off x="1861820" y="3186430"/>
            <a:ext cx="398653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pPr>
            <a:r>
              <a:rPr lang="zh-CN" altLang="en-US" sz="2800" b="1">
                <a:solidFill>
                  <a:schemeClr val="tx1"/>
                </a:solidFill>
                <a:latin typeface="宋体" panose="02010600030101010101" pitchFamily="2" charset="-122"/>
                <a:ea typeface="宋体" panose="02010600030101010101" pitchFamily="2" charset="-122"/>
              </a:rPr>
              <a:t>中外势力的联合绞杀</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7" name="TextBox 77"/>
          <p:cNvSpPr txBox="1"/>
          <p:nvPr/>
        </p:nvSpPr>
        <p:spPr>
          <a:xfrm>
            <a:off x="543560" y="1642745"/>
            <a:ext cx="1501140" cy="521970"/>
          </a:xfrm>
          <a:prstGeom prst="rect">
            <a:avLst/>
          </a:prstGeom>
          <a:noFill/>
        </p:spPr>
        <p:txBody>
          <a:bodyPr vert="horz" wrap="square" rtlCol="0">
            <a:spAutoFit/>
          </a:bodyPr>
          <a:lstStyle/>
          <a:p>
            <a:r>
              <a:rPr lang="zh-CN" altLang="en-US" sz="2800" b="1">
                <a:latin typeface="宋体" panose="02010600030101010101" pitchFamily="2" charset="-122"/>
                <a:ea typeface="宋体" panose="02010600030101010101" pitchFamily="2" charset="-122"/>
                <a:sym typeface="+mn-ea"/>
              </a:rPr>
              <a:t>①</a:t>
            </a:r>
            <a:r>
              <a:rPr lang="zh-CN" altLang="en-US" sz="2800" b="1">
                <a:solidFill>
                  <a:schemeClr val="tx1"/>
                </a:solidFill>
                <a:latin typeface="宋体" panose="02010600030101010101" pitchFamily="2" charset="-122"/>
                <a:ea typeface="宋体" panose="02010600030101010101" pitchFamily="2" charset="-122"/>
              </a:rPr>
              <a:t>根本：</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3" name="Rectangle 16"/>
          <p:cNvSpPr/>
          <p:nvPr/>
        </p:nvSpPr>
        <p:spPr>
          <a:xfrm>
            <a:off x="421640" y="3766185"/>
            <a:ext cx="185801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5</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、意义</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7" name="文本框 24"/>
          <p:cNvSpPr txBox="1"/>
          <p:nvPr/>
        </p:nvSpPr>
        <p:spPr>
          <a:xfrm>
            <a:off x="690880" y="4307205"/>
            <a:ext cx="10276205" cy="523240"/>
          </a:xfrm>
          <a:prstGeom prst="rect">
            <a:avLst/>
          </a:prstGeom>
          <a:noFill/>
        </p:spPr>
        <p:txBody>
          <a:bodyPr wrap="square" lIns="93824" tIns="46912" rIns="93824" bIns="46912" rtlCol="0">
            <a:spAutoFit/>
          </a:bodyPr>
          <a:lstStyle>
            <a:defPPr>
              <a:defRPr lang="zh-CN"/>
            </a:defPPr>
            <a:lvl1pPr>
              <a:defRPr sz="2800">
                <a:solidFill>
                  <a:srgbClr val="5F7797"/>
                </a:solidFill>
              </a:defRPr>
            </a:lvl1pPr>
          </a:lstStyle>
          <a:p>
            <a:pPr fontAlgn="auto">
              <a:lnSpc>
                <a:spcPct val="100000"/>
              </a:lnSpc>
            </a:pPr>
            <a:r>
              <a:rPr lang="zh-CN" altLang="en-US" b="1">
                <a:solidFill>
                  <a:schemeClr val="tx1"/>
                </a:solidFill>
                <a:latin typeface="宋体" panose="02010600030101010101" pitchFamily="2" charset="-122"/>
                <a:ea typeface="宋体" panose="02010600030101010101" pitchFamily="2" charset="-122"/>
                <a:sym typeface="+mn-ea"/>
              </a:rPr>
              <a:t>①</a:t>
            </a:r>
            <a:r>
              <a:rPr lang="zh-CN" altLang="en-US" b="1" noProof="1">
                <a:solidFill>
                  <a:schemeClr val="tx1"/>
                </a:solidFill>
                <a:latin typeface="宋体" panose="02010600030101010101" pitchFamily="2" charset="-122"/>
                <a:ea typeface="宋体" panose="02010600030101010101" pitchFamily="2" charset="-122"/>
              </a:rPr>
              <a:t>沉重</a:t>
            </a:r>
            <a:r>
              <a:rPr lang="zh-CN" altLang="en-US" b="1" noProof="1">
                <a:solidFill>
                  <a:srgbClr val="FF0000"/>
                </a:solidFill>
                <a:latin typeface="宋体" panose="02010600030101010101" pitchFamily="2" charset="-122"/>
                <a:ea typeface="宋体" panose="02010600030101010101" pitchFamily="2" charset="-122"/>
              </a:rPr>
              <a:t>打击了清王朝的统治</a:t>
            </a:r>
            <a:r>
              <a:rPr lang="zh-CN" altLang="en-US" b="1" noProof="1">
                <a:solidFill>
                  <a:schemeClr val="tx1"/>
                </a:solidFill>
                <a:latin typeface="宋体" panose="02010600030101010101" pitchFamily="2" charset="-122"/>
                <a:ea typeface="宋体" panose="02010600030101010101" pitchFamily="2" charset="-122"/>
              </a:rPr>
              <a:t>，引起</a:t>
            </a:r>
            <a:r>
              <a:rPr lang="zh-CN" altLang="en-US" b="1" noProof="1">
                <a:solidFill>
                  <a:srgbClr val="FF0000"/>
                </a:solidFill>
                <a:latin typeface="宋体" panose="02010600030101010101" pitchFamily="2" charset="-122"/>
                <a:ea typeface="宋体" panose="02010600030101010101" pitchFamily="2" charset="-122"/>
              </a:rPr>
              <a:t>政治和权力结构</a:t>
            </a:r>
            <a:r>
              <a:rPr lang="zh-CN" altLang="en-US" b="1" noProof="1">
                <a:solidFill>
                  <a:schemeClr val="tx1"/>
                </a:solidFill>
                <a:latin typeface="宋体" panose="02010600030101010101" pitchFamily="2" charset="-122"/>
                <a:ea typeface="宋体" panose="02010600030101010101" pitchFamily="2" charset="-122"/>
              </a:rPr>
              <a:t>的变化。</a:t>
            </a:r>
            <a:endParaRPr lang="zh-CN" altLang="en-US" b="1" noProof="1">
              <a:solidFill>
                <a:schemeClr val="tx1"/>
              </a:solidFill>
              <a:latin typeface="宋体" panose="02010600030101010101" pitchFamily="2" charset="-122"/>
              <a:ea typeface="宋体" panose="02010600030101010101" pitchFamily="2" charset="-122"/>
            </a:endParaRPr>
          </a:p>
        </p:txBody>
      </p:sp>
      <p:sp>
        <p:nvSpPr>
          <p:cNvPr id="8" name="文本框 7"/>
          <p:cNvSpPr txBox="1"/>
          <p:nvPr/>
        </p:nvSpPr>
        <p:spPr>
          <a:xfrm>
            <a:off x="690880" y="5739130"/>
            <a:ext cx="10887710" cy="953135"/>
          </a:xfrm>
          <a:prstGeom prst="rect">
            <a:avLst/>
          </a:prstGeom>
          <a:noFill/>
        </p:spPr>
        <p:txBody>
          <a:bodyPr wrap="square" rtlCol="0">
            <a:spAutoFit/>
          </a:bodyPr>
          <a:lstStyle/>
          <a:p>
            <a:r>
              <a:rPr lang="zh-CN" altLang="en-US" sz="2800" b="1">
                <a:solidFill>
                  <a:schemeClr val="tx1"/>
                </a:solidFill>
                <a:latin typeface="宋体" panose="02010600030101010101" pitchFamily="2" charset="-122"/>
                <a:ea typeface="宋体" panose="02010600030101010101" pitchFamily="2" charset="-122"/>
                <a:sym typeface="+mn-ea"/>
              </a:rPr>
              <a:t>③</a:t>
            </a:r>
            <a:r>
              <a:rPr lang="zh-CN" altLang="en-US" sz="2800" b="1">
                <a:solidFill>
                  <a:schemeClr val="tx1"/>
                </a:solidFill>
                <a:latin typeface="宋体" panose="02010600030101010101" pitchFamily="2" charset="-122"/>
                <a:ea typeface="宋体" panose="02010600030101010101" pitchFamily="2" charset="-122"/>
              </a:rPr>
              <a:t>是近代中国</a:t>
            </a:r>
            <a:r>
              <a:rPr lang="zh-CN" altLang="en-US" sz="2800" b="1">
                <a:solidFill>
                  <a:srgbClr val="FF0000"/>
                </a:solidFill>
                <a:latin typeface="宋体" panose="02010600030101010101" pitchFamily="2" charset="-122"/>
                <a:ea typeface="宋体" panose="02010600030101010101" pitchFamily="2" charset="-122"/>
              </a:rPr>
              <a:t>规模最大的一次农民起义</a:t>
            </a:r>
            <a:r>
              <a:rPr lang="zh-CN" altLang="en-US" sz="2800" b="1">
                <a:solidFill>
                  <a:schemeClr val="tx1"/>
                </a:solidFill>
                <a:latin typeface="宋体" panose="02010600030101010101" pitchFamily="2" charset="-122"/>
                <a:ea typeface="宋体" panose="02010600030101010101" pitchFamily="2" charset="-122"/>
              </a:rPr>
              <a:t>，代表了近代中国人民寻求国家出路的</a:t>
            </a:r>
            <a:r>
              <a:rPr lang="zh-CN" altLang="en-US" sz="2800" b="1">
                <a:solidFill>
                  <a:srgbClr val="FF0000"/>
                </a:solidFill>
                <a:latin typeface="宋体" panose="02010600030101010101" pitchFamily="2" charset="-122"/>
                <a:ea typeface="宋体" panose="02010600030101010101" pitchFamily="2" charset="-122"/>
              </a:rPr>
              <a:t>早期探索</a:t>
            </a:r>
            <a:r>
              <a:rPr lang="zh-CN" altLang="en-US"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P95</a:t>
            </a:r>
            <a:r>
              <a:rPr lang="zh-CN" altLang="en-US" sz="2800" b="1">
                <a:solidFill>
                  <a:schemeClr val="tx1"/>
                </a:solidFill>
                <a:latin typeface="宋体" panose="02010600030101010101" pitchFamily="2" charset="-122"/>
                <a:ea typeface="宋体" panose="02010600030101010101" pitchFamily="2" charset="-122"/>
              </a:rPr>
              <a:t>课前提示）</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9" name="文本框 8"/>
          <p:cNvSpPr txBox="1"/>
          <p:nvPr/>
        </p:nvSpPr>
        <p:spPr>
          <a:xfrm>
            <a:off x="690880" y="4818380"/>
            <a:ext cx="11090910" cy="953135"/>
          </a:xfrm>
          <a:prstGeom prst="rect">
            <a:avLst/>
          </a:prstGeom>
          <a:noFill/>
        </p:spPr>
        <p:txBody>
          <a:bodyPr wrap="square" rtlCol="0" anchor="t">
            <a:spAutoFit/>
          </a:bodyPr>
          <a:lstStyle/>
          <a:p>
            <a:pPr algn="l" fontAlgn="auto">
              <a:lnSpc>
                <a:spcPct val="100000"/>
              </a:lnSpc>
            </a:pPr>
            <a:r>
              <a:rPr lang="zh-CN" altLang="en-US" sz="2800" b="1">
                <a:solidFill>
                  <a:schemeClr val="tx1"/>
                </a:solidFill>
                <a:latin typeface="宋体" panose="02010600030101010101" pitchFamily="2" charset="-122"/>
                <a:ea typeface="宋体" panose="02010600030101010101" pitchFamily="2" charset="-122"/>
                <a:sym typeface="+mn-ea"/>
              </a:rPr>
              <a:t>②随着</a:t>
            </a:r>
            <a:r>
              <a:rPr lang="zh-CN" altLang="en-US" sz="2800" b="1">
                <a:solidFill>
                  <a:srgbClr val="FF0000"/>
                </a:solidFill>
                <a:latin typeface="宋体" panose="02010600030101010101" pitchFamily="2" charset="-122"/>
                <a:ea typeface="宋体" panose="02010600030101010101" pitchFamily="2" charset="-122"/>
                <a:sym typeface="+mn-ea"/>
              </a:rPr>
              <a:t>湘淮系官僚集团</a:t>
            </a:r>
            <a:r>
              <a:rPr lang="zh-CN" altLang="en-US" sz="2800" b="1">
                <a:solidFill>
                  <a:schemeClr val="tx1"/>
                </a:solidFill>
                <a:latin typeface="宋体" panose="02010600030101010101" pitchFamily="2" charset="-122"/>
                <a:ea typeface="宋体" panose="02010600030101010101" pitchFamily="2" charset="-122"/>
                <a:sym typeface="+mn-ea"/>
              </a:rPr>
              <a:t>形成，</a:t>
            </a:r>
            <a:r>
              <a:rPr lang="zh-CN" altLang="en-US" sz="2800" b="1">
                <a:solidFill>
                  <a:srgbClr val="FF0000"/>
                </a:solidFill>
                <a:latin typeface="宋体" panose="02010600030101010101" pitchFamily="2" charset="-122"/>
                <a:ea typeface="宋体" panose="02010600030101010101" pitchFamily="2" charset="-122"/>
                <a:sym typeface="+mn-ea"/>
              </a:rPr>
              <a:t>中央权力下移</a:t>
            </a:r>
            <a:r>
              <a:rPr lang="zh-CN" altLang="en-US" sz="2800" b="1">
                <a:solidFill>
                  <a:schemeClr val="tx1"/>
                </a:solidFill>
                <a:latin typeface="宋体" panose="02010600030101010101" pitchFamily="2" charset="-122"/>
                <a:ea typeface="宋体" panose="02010600030101010101" pitchFamily="2" charset="-122"/>
                <a:sym typeface="+mn-ea"/>
              </a:rPr>
              <a:t>，对此后历史的发展产生重大影响。</a:t>
            </a:r>
            <a:endParaRPr lang="zh-CN" altLang="en-US" sz="2800" b="1">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p:bldP spid="3"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9217"/>
          <p:cNvSpPr/>
          <p:nvPr/>
        </p:nvSpPr>
        <p:spPr>
          <a:xfrm>
            <a:off x="292735" y="21590"/>
            <a:ext cx="5019040" cy="583565"/>
          </a:xfrm>
          <a:prstGeom prst="rect">
            <a:avLst/>
          </a:prstGeom>
          <a:noFill/>
          <a:ln w="9525">
            <a:noFill/>
          </a:ln>
        </p:spPr>
        <p:txBody>
          <a:bodyPr wrap="square">
            <a:spAutoFit/>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123" name="矩形 17410"/>
          <p:cNvSpPr/>
          <p:nvPr/>
        </p:nvSpPr>
        <p:spPr>
          <a:xfrm>
            <a:off x="0" y="65405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（二）地主阶级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洋务运动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19</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世纪</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60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—90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5124" name="Rectangle 16"/>
          <p:cNvSpPr/>
          <p:nvPr/>
        </p:nvSpPr>
        <p:spPr>
          <a:xfrm>
            <a:off x="421640" y="1127125"/>
            <a:ext cx="182118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1</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、背景</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27" name="TextBox 77"/>
          <p:cNvSpPr txBox="1"/>
          <p:nvPr/>
        </p:nvSpPr>
        <p:spPr>
          <a:xfrm>
            <a:off x="561340" y="1660525"/>
            <a:ext cx="4528820" cy="521970"/>
          </a:xfrm>
          <a:prstGeom prst="rect">
            <a:avLst/>
          </a:prstGeom>
          <a:noFill/>
        </p:spPr>
        <p:txBody>
          <a:bodyPr vert="horz" wrap="square" rtlCol="0">
            <a:spAutoFit/>
          </a:bodyPr>
          <a:lstStyle/>
          <a:p>
            <a:r>
              <a:rPr lang="zh-CN" altLang="en-US" sz="2800" b="1">
                <a:latin typeface="宋体" panose="02010600030101010101" pitchFamily="2" charset="-122"/>
                <a:ea typeface="宋体" panose="02010600030101010101" pitchFamily="2" charset="-122"/>
                <a:sym typeface="+mn-ea"/>
              </a:rPr>
              <a:t>①清政府面临内忧外患</a:t>
            </a:r>
            <a:r>
              <a:rPr lang="zh-CN" altLang="en-US" sz="2800" b="1">
                <a:solidFill>
                  <a:schemeClr val="tx1"/>
                </a:solidFill>
                <a:latin typeface="宋体" panose="02010600030101010101" pitchFamily="2" charset="-122"/>
                <a:ea typeface="宋体" panose="02010600030101010101" pitchFamily="2" charset="-122"/>
              </a:rPr>
              <a:t>：</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 name="文本框 1"/>
          <p:cNvSpPr txBox="1"/>
          <p:nvPr/>
        </p:nvSpPr>
        <p:spPr>
          <a:xfrm>
            <a:off x="4514215" y="1608455"/>
            <a:ext cx="5187950" cy="607695"/>
          </a:xfrm>
          <a:prstGeom prst="rect">
            <a:avLst/>
          </a:prstGeom>
          <a:noFill/>
        </p:spPr>
        <p:txBody>
          <a:bodyPr wrap="none" rtlCol="0" anchor="t">
            <a:spAutoFit/>
          </a:bodyPr>
          <a:lstStyle/>
          <a:p>
            <a:pPr algn="l">
              <a:lnSpc>
                <a:spcPct val="120000"/>
              </a:lnSpc>
            </a:pPr>
            <a:r>
              <a:rPr lang="zh-CN" altLang="en-US" sz="2800" b="1">
                <a:solidFill>
                  <a:srgbClr val="FF0000"/>
                </a:solidFill>
                <a:latin typeface="宋体" panose="02010600030101010101" pitchFamily="2" charset="-122"/>
                <a:ea typeface="宋体" panose="02010600030101010101" pitchFamily="2" charset="-122"/>
                <a:sym typeface="+mn-ea"/>
              </a:rPr>
              <a:t>太平天国运动、第二次鸦片战争</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4" name="文本框 3"/>
          <p:cNvSpPr txBox="1"/>
          <p:nvPr/>
        </p:nvSpPr>
        <p:spPr>
          <a:xfrm>
            <a:off x="554990" y="2155825"/>
            <a:ext cx="11623040" cy="607695"/>
          </a:xfrm>
          <a:prstGeom prst="rect">
            <a:avLst/>
          </a:prstGeom>
          <a:noFill/>
        </p:spPr>
        <p:txBody>
          <a:bodyPr wrap="none" rtlCol="0" anchor="t">
            <a:spAutoFit/>
          </a:bodyPr>
          <a:lstStyle/>
          <a:p>
            <a:pPr algn="l">
              <a:lnSpc>
                <a:spcPct val="120000"/>
              </a:lnSpc>
            </a:pPr>
            <a:r>
              <a:rPr lang="zh-CN" altLang="en-US" sz="2800" b="1">
                <a:latin typeface="宋体" panose="02010600030101010101" pitchFamily="2" charset="-122"/>
                <a:ea typeface="宋体" panose="02010600030101010101" pitchFamily="2" charset="-122"/>
                <a:sym typeface="+mn-ea"/>
              </a:rPr>
              <a:t>②经过两次鸦片战争，统治阶级一些当权人物看到了欧美国家的</a:t>
            </a:r>
            <a:r>
              <a:rPr lang="zh-CN" altLang="en-US" sz="2800" b="1">
                <a:solidFill>
                  <a:srgbClr val="FF0000"/>
                </a:solidFill>
                <a:latin typeface="宋体" panose="02010600030101010101" pitchFamily="2" charset="-122"/>
                <a:ea typeface="宋体" panose="02010600030101010101" pitchFamily="2" charset="-122"/>
                <a:sym typeface="+mn-ea"/>
              </a:rPr>
              <a:t>船坚炮利</a:t>
            </a:r>
            <a:endParaRPr lang="zh-CN" altLang="en-US" sz="2800" b="1">
              <a:solidFill>
                <a:srgbClr val="FF0000"/>
              </a:solidFill>
              <a:latin typeface="宋体" panose="02010600030101010101" pitchFamily="2" charset="-122"/>
              <a:ea typeface="宋体" panose="02010600030101010101" pitchFamily="2" charset="-122"/>
              <a:sym typeface="+mn-ea"/>
            </a:endParaRPr>
          </a:p>
        </p:txBody>
      </p:sp>
      <p:sp>
        <p:nvSpPr>
          <p:cNvPr id="7" name="Rectangle 16"/>
          <p:cNvSpPr/>
          <p:nvPr/>
        </p:nvSpPr>
        <p:spPr>
          <a:xfrm>
            <a:off x="356870" y="2917825"/>
            <a:ext cx="242316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2</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、代表人物</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grpSp>
        <p:nvGrpSpPr>
          <p:cNvPr id="33" name="组合 32"/>
          <p:cNvGrpSpPr/>
          <p:nvPr/>
        </p:nvGrpSpPr>
        <p:grpSpPr>
          <a:xfrm>
            <a:off x="1901190" y="3634740"/>
            <a:ext cx="8338820" cy="2679065"/>
            <a:chOff x="-138982" y="1491630"/>
            <a:chExt cx="9229230" cy="2875645"/>
          </a:xfrm>
        </p:grpSpPr>
        <p:sp>
          <p:nvSpPr>
            <p:cNvPr id="34" name="Rectangle 2"/>
            <p:cNvSpPr>
              <a:spLocks noChangeArrowheads="1"/>
            </p:cNvSpPr>
            <p:nvPr/>
          </p:nvSpPr>
          <p:spPr bwMode="auto">
            <a:xfrm>
              <a:off x="2169731" y="3873119"/>
              <a:ext cx="1497677" cy="4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a:ea typeface="宋体" panose="02010600030101010101" pitchFamily="2" charset="-122"/>
                </a:defRPr>
              </a:lvl1pPr>
              <a:lvl2pPr marL="742950" indent="-285750" eaLnBrk="0" hangingPunct="0">
                <a:defRPr>
                  <a:solidFill>
                    <a:schemeClr val="tx1"/>
                  </a:solidFill>
                  <a:latin typeface="Calibri" panose="020F0502020204030204"/>
                  <a:ea typeface="宋体" panose="02010600030101010101" pitchFamily="2" charset="-122"/>
                </a:defRPr>
              </a:lvl2pPr>
              <a:lvl3pPr marL="1143000" indent="-228600" eaLnBrk="0" hangingPunct="0">
                <a:defRPr>
                  <a:solidFill>
                    <a:schemeClr val="tx1"/>
                  </a:solidFill>
                  <a:latin typeface="Calibri" panose="020F0502020204030204"/>
                  <a:ea typeface="宋体" panose="02010600030101010101" pitchFamily="2" charset="-122"/>
                </a:defRPr>
              </a:lvl3pPr>
              <a:lvl4pPr marL="1600200" indent="-228600" eaLnBrk="0" hangingPunct="0">
                <a:defRPr>
                  <a:solidFill>
                    <a:schemeClr val="tx1"/>
                  </a:solidFill>
                  <a:latin typeface="Calibri" panose="020F0502020204030204"/>
                  <a:ea typeface="宋体" panose="02010600030101010101" pitchFamily="2" charset="-122"/>
                </a:defRPr>
              </a:lvl4pPr>
              <a:lvl5pPr marL="2057400" indent="-228600" eaLnBrk="0" hangingPunct="0">
                <a:defRPr>
                  <a:solidFill>
                    <a:schemeClr val="tx1"/>
                  </a:solidFill>
                  <a:latin typeface="Calibri" panose="020F050202020403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400" b="1">
                  <a:solidFill>
                    <a:srgbClr val="000000"/>
                  </a:solidFill>
                  <a:latin typeface="华文仿宋" panose="02010600040101010101" pitchFamily="2" charset="-122"/>
                  <a:ea typeface="华文仿宋" panose="02010600040101010101" pitchFamily="2" charset="-122"/>
                </a:rPr>
                <a:t>曾国藩 </a:t>
              </a:r>
              <a:endParaRPr lang="zh-CN" altLang="en-US" sz="2400" b="1">
                <a:solidFill>
                  <a:srgbClr val="000000"/>
                </a:solidFill>
                <a:latin typeface="华文仿宋" panose="02010600040101010101" pitchFamily="2" charset="-122"/>
                <a:ea typeface="华文仿宋" panose="02010600040101010101" pitchFamily="2" charset="-122"/>
              </a:endParaRPr>
            </a:p>
          </p:txBody>
        </p:sp>
        <p:sp>
          <p:nvSpPr>
            <p:cNvPr id="35" name="Rectangle 3"/>
            <p:cNvSpPr>
              <a:spLocks noChangeArrowheads="1"/>
            </p:cNvSpPr>
            <p:nvPr/>
          </p:nvSpPr>
          <p:spPr bwMode="auto">
            <a:xfrm>
              <a:off x="5755440" y="3873119"/>
              <a:ext cx="1497677" cy="4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a:ea typeface="宋体" panose="02010600030101010101" pitchFamily="2" charset="-122"/>
                </a:defRPr>
              </a:lvl1pPr>
              <a:lvl2pPr marL="742950" indent="-285750" eaLnBrk="0" hangingPunct="0">
                <a:defRPr>
                  <a:solidFill>
                    <a:schemeClr val="tx1"/>
                  </a:solidFill>
                  <a:latin typeface="Calibri" panose="020F0502020204030204"/>
                  <a:ea typeface="宋体" panose="02010600030101010101" pitchFamily="2" charset="-122"/>
                </a:defRPr>
              </a:lvl2pPr>
              <a:lvl3pPr marL="1143000" indent="-228600" eaLnBrk="0" hangingPunct="0">
                <a:defRPr>
                  <a:solidFill>
                    <a:schemeClr val="tx1"/>
                  </a:solidFill>
                  <a:latin typeface="Calibri" panose="020F0502020204030204"/>
                  <a:ea typeface="宋体" panose="02010600030101010101" pitchFamily="2" charset="-122"/>
                </a:defRPr>
              </a:lvl3pPr>
              <a:lvl4pPr marL="1600200" indent="-228600" eaLnBrk="0" hangingPunct="0">
                <a:defRPr>
                  <a:solidFill>
                    <a:schemeClr val="tx1"/>
                  </a:solidFill>
                  <a:latin typeface="Calibri" panose="020F0502020204030204"/>
                  <a:ea typeface="宋体" panose="02010600030101010101" pitchFamily="2" charset="-122"/>
                </a:defRPr>
              </a:lvl4pPr>
              <a:lvl5pPr marL="2057400" indent="-228600" eaLnBrk="0" hangingPunct="0">
                <a:defRPr>
                  <a:solidFill>
                    <a:schemeClr val="tx1"/>
                  </a:solidFill>
                  <a:latin typeface="Calibri" panose="020F050202020403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400" b="1">
                  <a:solidFill>
                    <a:srgbClr val="000000"/>
                  </a:solidFill>
                  <a:latin typeface="华文仿宋" panose="02010600040101010101" pitchFamily="2" charset="-122"/>
                  <a:ea typeface="华文仿宋" panose="02010600040101010101" pitchFamily="2" charset="-122"/>
                </a:rPr>
                <a:t>左宗棠 </a:t>
              </a:r>
              <a:endParaRPr lang="zh-CN" altLang="en-US" sz="2400" b="1">
                <a:solidFill>
                  <a:srgbClr val="000000"/>
                </a:solidFill>
                <a:latin typeface="华文仿宋" panose="02010600040101010101" pitchFamily="2" charset="-122"/>
                <a:ea typeface="华文仿宋" panose="02010600040101010101" pitchFamily="2" charset="-122"/>
              </a:endParaRPr>
            </a:p>
          </p:txBody>
        </p:sp>
        <p:sp>
          <p:nvSpPr>
            <p:cNvPr id="36" name="Rectangle 4"/>
            <p:cNvSpPr>
              <a:spLocks noChangeArrowheads="1"/>
            </p:cNvSpPr>
            <p:nvPr/>
          </p:nvSpPr>
          <p:spPr bwMode="auto">
            <a:xfrm>
              <a:off x="3950638" y="3873119"/>
              <a:ext cx="1596069" cy="4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a:ea typeface="宋体" panose="02010600030101010101" pitchFamily="2" charset="-122"/>
                </a:defRPr>
              </a:lvl1pPr>
              <a:lvl2pPr marL="742950" indent="-285750" eaLnBrk="0" hangingPunct="0">
                <a:defRPr>
                  <a:solidFill>
                    <a:schemeClr val="tx1"/>
                  </a:solidFill>
                  <a:latin typeface="Calibri" panose="020F0502020204030204"/>
                  <a:ea typeface="宋体" panose="02010600030101010101" pitchFamily="2" charset="-122"/>
                </a:defRPr>
              </a:lvl2pPr>
              <a:lvl3pPr marL="1143000" indent="-228600" eaLnBrk="0" hangingPunct="0">
                <a:defRPr>
                  <a:solidFill>
                    <a:schemeClr val="tx1"/>
                  </a:solidFill>
                  <a:latin typeface="Calibri" panose="020F0502020204030204"/>
                  <a:ea typeface="宋体" panose="02010600030101010101" pitchFamily="2" charset="-122"/>
                </a:defRPr>
              </a:lvl3pPr>
              <a:lvl4pPr marL="1600200" indent="-228600" eaLnBrk="0" hangingPunct="0">
                <a:defRPr>
                  <a:solidFill>
                    <a:schemeClr val="tx1"/>
                  </a:solidFill>
                  <a:latin typeface="Calibri" panose="020F0502020204030204"/>
                  <a:ea typeface="宋体" panose="02010600030101010101" pitchFamily="2" charset="-122"/>
                </a:defRPr>
              </a:lvl4pPr>
              <a:lvl5pPr marL="2057400" indent="-228600" eaLnBrk="0" hangingPunct="0">
                <a:defRPr>
                  <a:solidFill>
                    <a:schemeClr val="tx1"/>
                  </a:solidFill>
                  <a:latin typeface="Calibri" panose="020F050202020403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zh-CN" sz="2400" b="1">
                  <a:solidFill>
                    <a:srgbClr val="000000"/>
                  </a:solidFill>
                  <a:latin typeface="华文仿宋" panose="02010600040101010101" pitchFamily="2" charset="-122"/>
                  <a:ea typeface="华文仿宋" panose="02010600040101010101" pitchFamily="2" charset="-122"/>
                </a:rPr>
                <a:t> </a:t>
              </a:r>
              <a:r>
                <a:rPr lang="zh-CN" altLang="en-US" sz="2400" b="1">
                  <a:solidFill>
                    <a:srgbClr val="000000"/>
                  </a:solidFill>
                  <a:latin typeface="华文仿宋" panose="02010600040101010101" pitchFamily="2" charset="-122"/>
                  <a:ea typeface="华文仿宋" panose="02010600040101010101" pitchFamily="2" charset="-122"/>
                </a:rPr>
                <a:t>李鸿章 </a:t>
              </a:r>
              <a:endParaRPr lang="zh-CN" altLang="en-US" sz="2400" b="1">
                <a:solidFill>
                  <a:srgbClr val="000000"/>
                </a:solidFill>
                <a:latin typeface="华文仿宋" panose="02010600040101010101" pitchFamily="2" charset="-122"/>
                <a:ea typeface="华文仿宋" panose="02010600040101010101" pitchFamily="2" charset="-122"/>
              </a:endParaRPr>
            </a:p>
          </p:txBody>
        </p:sp>
        <p:sp>
          <p:nvSpPr>
            <p:cNvPr id="37" name="Rectangle 6"/>
            <p:cNvSpPr>
              <a:spLocks noChangeArrowheads="1"/>
            </p:cNvSpPr>
            <p:nvPr/>
          </p:nvSpPr>
          <p:spPr bwMode="auto">
            <a:xfrm>
              <a:off x="7582029" y="3873119"/>
              <a:ext cx="1497677" cy="4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a:ea typeface="宋体" panose="02010600030101010101" pitchFamily="2" charset="-122"/>
                </a:defRPr>
              </a:lvl1pPr>
              <a:lvl2pPr marL="742950" indent="-285750" eaLnBrk="0" hangingPunct="0">
                <a:defRPr>
                  <a:solidFill>
                    <a:schemeClr val="tx1"/>
                  </a:solidFill>
                  <a:latin typeface="Calibri" panose="020F0502020204030204"/>
                  <a:ea typeface="宋体" panose="02010600030101010101" pitchFamily="2" charset="-122"/>
                </a:defRPr>
              </a:lvl2pPr>
              <a:lvl3pPr marL="1143000" indent="-228600" eaLnBrk="0" hangingPunct="0">
                <a:defRPr>
                  <a:solidFill>
                    <a:schemeClr val="tx1"/>
                  </a:solidFill>
                  <a:latin typeface="Calibri" panose="020F0502020204030204"/>
                  <a:ea typeface="宋体" panose="02010600030101010101" pitchFamily="2" charset="-122"/>
                </a:defRPr>
              </a:lvl3pPr>
              <a:lvl4pPr marL="1600200" indent="-228600" eaLnBrk="0" hangingPunct="0">
                <a:defRPr>
                  <a:solidFill>
                    <a:schemeClr val="tx1"/>
                  </a:solidFill>
                  <a:latin typeface="Calibri" panose="020F0502020204030204"/>
                  <a:ea typeface="宋体" panose="02010600030101010101" pitchFamily="2" charset="-122"/>
                </a:defRPr>
              </a:lvl4pPr>
              <a:lvl5pPr marL="2057400" indent="-228600" eaLnBrk="0" hangingPunct="0">
                <a:defRPr>
                  <a:solidFill>
                    <a:schemeClr val="tx1"/>
                  </a:solidFill>
                  <a:latin typeface="Calibri" panose="020F050202020403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en-US" sz="2400" b="1">
                  <a:solidFill>
                    <a:srgbClr val="000000"/>
                  </a:solidFill>
                  <a:latin typeface="华文仿宋" panose="02010600040101010101" pitchFamily="2" charset="-122"/>
                  <a:ea typeface="华文仿宋" panose="02010600040101010101" pitchFamily="2" charset="-122"/>
                </a:rPr>
                <a:t>张之洞 </a:t>
              </a:r>
              <a:endParaRPr lang="zh-CN" altLang="en-US" sz="2400" b="1">
                <a:solidFill>
                  <a:srgbClr val="000000"/>
                </a:solidFill>
                <a:latin typeface="华文仿宋" panose="02010600040101010101" pitchFamily="2" charset="-122"/>
                <a:ea typeface="华文仿宋" panose="02010600040101010101" pitchFamily="2" charset="-122"/>
              </a:endParaRPr>
            </a:p>
          </p:txBody>
        </p:sp>
        <p:sp>
          <p:nvSpPr>
            <p:cNvPr id="38" name="Rectangle 7"/>
            <p:cNvSpPr>
              <a:spLocks noChangeArrowheads="1"/>
            </p:cNvSpPr>
            <p:nvPr/>
          </p:nvSpPr>
          <p:spPr bwMode="auto">
            <a:xfrm>
              <a:off x="-138982" y="3849945"/>
              <a:ext cx="2179397" cy="49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a:ea typeface="宋体" panose="02010600030101010101" pitchFamily="2" charset="-122"/>
                </a:defRPr>
              </a:lvl1pPr>
              <a:lvl2pPr marL="742950" indent="-285750" eaLnBrk="0" hangingPunct="0">
                <a:defRPr>
                  <a:solidFill>
                    <a:schemeClr val="tx1"/>
                  </a:solidFill>
                  <a:latin typeface="Calibri" panose="020F0502020204030204"/>
                  <a:ea typeface="宋体" panose="02010600030101010101" pitchFamily="2" charset="-122"/>
                </a:defRPr>
              </a:lvl2pPr>
              <a:lvl3pPr marL="1143000" indent="-228600" eaLnBrk="0" hangingPunct="0">
                <a:defRPr>
                  <a:solidFill>
                    <a:schemeClr val="tx1"/>
                  </a:solidFill>
                  <a:latin typeface="Calibri" panose="020F0502020204030204"/>
                  <a:ea typeface="宋体" panose="02010600030101010101" pitchFamily="2" charset="-122"/>
                </a:defRPr>
              </a:lvl3pPr>
              <a:lvl4pPr marL="1600200" indent="-228600" eaLnBrk="0" hangingPunct="0">
                <a:defRPr>
                  <a:solidFill>
                    <a:schemeClr val="tx1"/>
                  </a:solidFill>
                  <a:latin typeface="Calibri" panose="020F0502020204030204"/>
                  <a:ea typeface="宋体" panose="02010600030101010101" pitchFamily="2" charset="-122"/>
                </a:defRPr>
              </a:lvl4pPr>
              <a:lvl5pPr marL="2057400" indent="-228600" eaLnBrk="0" hangingPunct="0">
                <a:defRPr>
                  <a:solidFill>
                    <a:schemeClr val="tx1"/>
                  </a:solidFill>
                  <a:latin typeface="Calibri" panose="020F0502020204030204"/>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a:ea typeface="宋体" panose="02010600030101010101" pitchFamily="2" charset="-122"/>
                </a:defRPr>
              </a:lvl9pPr>
            </a:lstStyle>
            <a:p>
              <a:pPr eaLnBrk="1" hangingPunct="1"/>
              <a:r>
                <a:rPr lang="zh-CN" altLang="zh-CN" sz="2400" b="1">
                  <a:solidFill>
                    <a:srgbClr val="000000"/>
                  </a:solidFill>
                  <a:latin typeface="华文仿宋" panose="02010600040101010101" pitchFamily="2" charset="-122"/>
                  <a:ea typeface="华文仿宋" panose="02010600040101010101" pitchFamily="2" charset="-122"/>
                </a:rPr>
                <a:t>恭亲王奕</a:t>
              </a:r>
              <a:endParaRPr lang="zh-CN" altLang="zh-CN" sz="2400" b="1">
                <a:solidFill>
                  <a:srgbClr val="000000"/>
                </a:solidFill>
                <a:latin typeface="华文仿宋" panose="02010600040101010101" pitchFamily="2" charset="-122"/>
                <a:ea typeface="华文仿宋" panose="02010600040101010101" pitchFamily="2" charset="-122"/>
              </a:endParaRPr>
            </a:p>
          </p:txBody>
        </p:sp>
        <p:grpSp>
          <p:nvGrpSpPr>
            <p:cNvPr id="39" name="组合 1"/>
            <p:cNvGrpSpPr/>
            <p:nvPr/>
          </p:nvGrpSpPr>
          <p:grpSpPr>
            <a:xfrm>
              <a:off x="53752" y="1491630"/>
              <a:ext cx="9036496" cy="2381390"/>
              <a:chOff x="-2023543" y="1491630"/>
              <a:chExt cx="10928535" cy="2880000"/>
            </a:xfrm>
          </p:grpSpPr>
          <p:pic>
            <p:nvPicPr>
              <p:cNvPr id="40" name="Picture 5" descr="未标题-1"/>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4486881" y="1491630"/>
                <a:ext cx="2102751"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8" descr="未标题-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23543" y="1491630"/>
                <a:ext cx="2118047"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1" descr="李鸿章"/>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308505" y="1491630"/>
                <a:ext cx="2178376"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2" descr="张之洞"/>
              <p:cNvPicPr>
                <a:picLocks noChangeAspect="1"/>
              </p:cNvPicPr>
              <p:nvPr/>
            </p:nvPicPr>
            <p:blipFill>
              <a:blip r:embed="rId4">
                <a:extLst>
                  <a:ext uri="{28A0092B-C50C-407E-A947-70E740481C1C}">
                    <a14:useLocalDpi xmlns:a14="http://schemas.microsoft.com/office/drawing/2010/main" val="0"/>
                  </a:ext>
                </a:extLst>
              </a:blip>
              <a:srcRect l="33522" r="17331" b="56009"/>
              <a:stretch>
                <a:fillRect/>
              </a:stretch>
            </p:blipFill>
            <p:spPr bwMode="auto">
              <a:xfrm>
                <a:off x="6589632" y="1491630"/>
                <a:ext cx="231536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descr="http://gmimg.geimian.com/pic/2014/11/2014-11-13_201036.jp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4505" y="1491630"/>
                <a:ext cx="221400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randombar(horizontal)">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P spid="27" grpId="0"/>
      <p:bldP spid="2"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9217"/>
          <p:cNvSpPr/>
          <p:nvPr/>
        </p:nvSpPr>
        <p:spPr>
          <a:xfrm>
            <a:off x="283845" y="70485"/>
            <a:ext cx="5019040" cy="583565"/>
          </a:xfrm>
          <a:prstGeom prst="rect">
            <a:avLst/>
          </a:prstGeom>
          <a:noFill/>
          <a:ln w="9525">
            <a:noFill/>
          </a:ln>
        </p:spPr>
        <p:txBody>
          <a:bodyPr wrap="square">
            <a:spAutoFit/>
            <a:scene3d>
              <a:camera prst="orthographicFront"/>
              <a:lightRig rig="threePt" dir="t"/>
            </a:scene3d>
          </a:bodyPr>
          <a:lstStyle/>
          <a:p>
            <a:pPr algn="just" eaLnBrk="1" hangingPunct="1"/>
            <a:r>
              <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rPr>
              <a:t>一、寻求国家出路的探索</a:t>
            </a:r>
            <a:endParaRPr lang="zh-CN" altLang="en-US" sz="3200" b="1">
              <a:solidFill>
                <a:schemeClr val="tx1"/>
              </a:solidFill>
              <a:effectLst>
                <a:outerShdw blurRad="38100" dist="19050" dir="2700000" algn="tl" rotWithShape="0">
                  <a:schemeClr val="dk1">
                    <a:alpha val="40000"/>
                  </a:schemeClr>
                </a:outerShdw>
              </a:effectLst>
              <a:latin typeface="DFKai-SB" pitchFamily="1" charset="-120"/>
              <a:ea typeface="黑体" panose="02010609060101010101" charset="-122"/>
              <a:sym typeface="DFKai-SB" pitchFamily="1" charset="-120"/>
            </a:endParaRPr>
          </a:p>
        </p:txBody>
      </p:sp>
      <p:sp>
        <p:nvSpPr>
          <p:cNvPr id="5123" name="矩形 17410"/>
          <p:cNvSpPr/>
          <p:nvPr/>
        </p:nvSpPr>
        <p:spPr>
          <a:xfrm>
            <a:off x="0" y="654050"/>
            <a:ext cx="8969375" cy="521970"/>
          </a:xfrm>
          <a:prstGeom prst="rect">
            <a:avLst/>
          </a:prstGeom>
          <a:noFill/>
          <a:ln w="9525">
            <a:noFill/>
          </a:ln>
        </p:spPr>
        <p:txBody>
          <a:bodyPr>
            <a:spAutoFit/>
          </a:bodyPr>
          <a:lstStyle/>
          <a:p>
            <a:pPr algn="just" eaLnBrk="1" hangingPunct="1"/>
            <a:r>
              <a:rPr lang="zh-CN" altLang="en-US" sz="2800" b="1">
                <a:latin typeface="黑体" panose="02010609060101010101" charset="-122"/>
                <a:ea typeface="黑体" panose="02010609060101010101" charset="-122"/>
                <a:sym typeface="微软雅黑" panose="020B0503020204020204" pitchFamily="34" charset="-122"/>
              </a:rPr>
              <a:t>（二）地主阶级</a:t>
            </a:r>
            <a:r>
              <a:rPr lang="en-US" altLang="zh-CN" sz="2800" b="1">
                <a:latin typeface="黑体" panose="02010609060101010101" charset="-122"/>
                <a:ea typeface="黑体" panose="02010609060101010101" charset="-122"/>
                <a:sym typeface="微软雅黑" panose="020B0503020204020204" pitchFamily="34" charset="-122"/>
              </a:rPr>
              <a:t>—</a:t>
            </a:r>
            <a:r>
              <a:rPr lang="zh-CN" altLang="en-US" sz="2800" b="1">
                <a:latin typeface="黑体" panose="02010609060101010101" charset="-122"/>
                <a:ea typeface="黑体" panose="02010609060101010101" charset="-122"/>
                <a:sym typeface="微软雅黑" panose="020B0503020204020204" pitchFamily="34" charset="-122"/>
              </a:rPr>
              <a:t>洋务运动</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19</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世纪</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60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r>
              <a:rPr lang="en-US" altLang="zh-CN" sz="2800" b="1">
                <a:solidFill>
                  <a:srgbClr val="C00000"/>
                </a:solidFill>
                <a:latin typeface="黑体" panose="02010609060101010101" charset="-122"/>
                <a:ea typeface="黑体" panose="02010609060101010101" charset="-122"/>
                <a:sym typeface="微软雅黑" panose="020B0503020204020204" pitchFamily="34" charset="-122"/>
              </a:rPr>
              <a:t>—90</a:t>
            </a:r>
            <a:r>
              <a:rPr lang="zh-CN" altLang="en-US" sz="2800" b="1">
                <a:solidFill>
                  <a:srgbClr val="C00000"/>
                </a:solidFill>
                <a:latin typeface="黑体" panose="02010609060101010101" charset="-122"/>
                <a:ea typeface="黑体" panose="02010609060101010101" charset="-122"/>
                <a:sym typeface="微软雅黑" panose="020B0503020204020204" pitchFamily="34" charset="-122"/>
              </a:rPr>
              <a:t>年代）</a:t>
            </a:r>
            <a:endParaRPr lang="zh-CN" altLang="en-US" sz="2800" b="1">
              <a:solidFill>
                <a:srgbClr val="C00000"/>
              </a:solidFill>
              <a:latin typeface="黑体" panose="02010609060101010101" charset="-122"/>
              <a:ea typeface="黑体" panose="02010609060101010101" charset="-122"/>
              <a:sym typeface="微软雅黑" panose="020B0503020204020204" pitchFamily="34" charset="-122"/>
            </a:endParaRPr>
          </a:p>
        </p:txBody>
      </p:sp>
      <p:sp>
        <p:nvSpPr>
          <p:cNvPr id="13" name="文本框 15"/>
          <p:cNvSpPr txBox="1">
            <a:spLocks noChangeArrowheads="1"/>
          </p:cNvSpPr>
          <p:nvPr/>
        </p:nvSpPr>
        <p:spPr bwMode="auto">
          <a:xfrm>
            <a:off x="1997710" y="1335405"/>
            <a:ext cx="2927985" cy="521970"/>
          </a:xfrm>
          <a:prstGeom prst="rect">
            <a:avLst/>
          </a:prstGeom>
          <a:noFill/>
          <a:ln w="9525">
            <a:noFill/>
            <a:miter lim="800000"/>
          </a:ln>
          <a:extLst>
            <a:ext uri="{909E8E84-426E-40DD-AFC4-6F175D3DCCD1}">
              <a14:hiddenFill xmlns:a14="http://schemas.microsoft.com/office/drawing/2010/main">
                <a:solidFill>
                  <a:schemeClr val="tx1"/>
                </a:solidFill>
              </a14:hiddenFill>
            </a:ext>
          </a:extLst>
        </p:spPr>
        <p:txBody>
          <a:bodyPr wrap="square" lIns="91440" tIns="45720" rIns="91440" bIns="45720">
            <a:spAutoFit/>
          </a:bodyPr>
          <a:lstStyle/>
          <a:p>
            <a:pPr marL="342900" indent="-342900" algn="l">
              <a:defRPr/>
            </a:pPr>
            <a:r>
              <a:rPr lang="zh-CN" altLang="en-US" sz="2800" b="1">
                <a:solidFill>
                  <a:srgbClr val="FF0000"/>
                </a:solidFill>
                <a:latin typeface="黑体" panose="02010609060101010101" charset="-122"/>
                <a:ea typeface="黑体" panose="02010609060101010101" charset="-122"/>
              </a:rPr>
              <a:t>自强、求富</a:t>
            </a:r>
            <a:endParaRPr lang="zh-CN" altLang="en-US" sz="2800" b="1">
              <a:solidFill>
                <a:srgbClr val="FF0000"/>
              </a:solidFill>
              <a:latin typeface="黑体" panose="02010609060101010101" charset="-122"/>
              <a:ea typeface="黑体" panose="02010609060101010101" charset="-122"/>
            </a:endParaRPr>
          </a:p>
        </p:txBody>
      </p:sp>
      <p:sp useBgFill="1">
        <p:nvSpPr>
          <p:cNvPr id="26" name="文本框 15367"/>
          <p:cNvSpPr txBox="1"/>
          <p:nvPr/>
        </p:nvSpPr>
        <p:spPr>
          <a:xfrm>
            <a:off x="539115" y="1863408"/>
            <a:ext cx="11114405" cy="2676525"/>
          </a:xfrm>
          <a:prstGeom prst="rect">
            <a:avLst/>
          </a:prstGeom>
          <a:ln w="9525" cap="flat" cmpd="sng">
            <a:noFill/>
            <a:prstDash val="dash"/>
            <a:miter/>
            <a:headEnd type="none" w="med" len="med"/>
            <a:tailEnd type="none" w="med" len="med"/>
          </a:ln>
        </p:spPr>
        <p:txBody>
          <a:bodyPr wrap="square" anchor="ctr">
            <a:spAutoFit/>
          </a:bodyPr>
          <a:lstStyle/>
          <a:p>
            <a:pPr fontAlgn="auto">
              <a:lnSpc>
                <a:spcPct val="150000"/>
              </a:lnSpc>
            </a:pPr>
            <a:r>
              <a:rPr lang="zh-CN" altLang="en-US" sz="2800" b="1" noProof="1">
                <a:latin typeface="宋体" panose="02010600030101010101" pitchFamily="2" charset="-122"/>
                <a:ea typeface="宋体" panose="02010600030101010101" pitchFamily="2" charset="-122"/>
                <a:cs typeface="宋体" panose="02010600030101010101" pitchFamily="2" charset="-122"/>
              </a:rPr>
              <a:t>  </a:t>
            </a:r>
            <a:r>
              <a:rPr lang="en-US" altLang="zh-CN" sz="2800" b="1" noProof="1">
                <a:latin typeface="宋体" panose="02010600030101010101" pitchFamily="2" charset="-122"/>
                <a:ea typeface="宋体" panose="02010600030101010101" pitchFamily="2" charset="-122"/>
                <a:cs typeface="宋体" panose="02010600030101010101" pitchFamily="2" charset="-122"/>
              </a:rPr>
              <a:t>  </a:t>
            </a:r>
            <a:r>
              <a:rPr lang="zh-CN" altLang="en-US" sz="2800" b="1" noProof="1">
                <a:solidFill>
                  <a:schemeClr val="tx1"/>
                </a:solidFill>
                <a:latin typeface="宋体" panose="02010600030101010101" pitchFamily="2" charset="-122"/>
                <a:ea typeface="宋体" panose="02010600030101010101" pitchFamily="2" charset="-122"/>
                <a:cs typeface="宋体" panose="02010600030101010101" pitchFamily="2" charset="-122"/>
              </a:rPr>
              <a:t>今日和议既成，中外贸易有无交通，购买外洋器物尤属名正言顺。购成之后，访募覃思之士，智巧之匠，始而演习，继而试造，不过一二年，火轮船必为中外官民通行之物，</a:t>
            </a:r>
            <a:r>
              <a:rPr lang="zh-CN" altLang="en-US" sz="2800" b="1" noProof="1">
                <a:solidFill>
                  <a:srgbClr val="FF0000"/>
                </a:solidFill>
                <a:latin typeface="宋体" panose="02010600030101010101" pitchFamily="2" charset="-122"/>
                <a:ea typeface="宋体" panose="02010600030101010101" pitchFamily="2" charset="-122"/>
                <a:cs typeface="宋体" panose="02010600030101010101" pitchFamily="2" charset="-122"/>
              </a:rPr>
              <a:t>可以剿发逆，可以勤远略</a:t>
            </a:r>
            <a:r>
              <a:rPr lang="zh-CN" altLang="en-US" sz="2800" b="1" noProof="1">
                <a:latin typeface="宋体" panose="02010600030101010101" pitchFamily="2" charset="-122"/>
                <a:ea typeface="宋体" panose="02010600030101010101" pitchFamily="2" charset="-122"/>
                <a:cs typeface="宋体" panose="02010600030101010101" pitchFamily="2" charset="-122"/>
              </a:rPr>
              <a:t>。</a:t>
            </a:r>
            <a:endParaRPr lang="zh-CN" altLang="en-US" sz="2800" b="1" noProof="1">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800" b="1" noProof="1">
                <a:latin typeface="宋体" panose="02010600030101010101" pitchFamily="2" charset="-122"/>
                <a:ea typeface="宋体" panose="02010600030101010101" pitchFamily="2" charset="-122"/>
                <a:cs typeface="宋体" panose="02010600030101010101" pitchFamily="2" charset="-122"/>
              </a:rPr>
              <a:t> </a:t>
            </a:r>
            <a:r>
              <a:rPr lang="en-US" altLang="zh-CN" sz="2800" b="1" noProof="1">
                <a:latin typeface="宋体" panose="02010600030101010101" pitchFamily="2" charset="-122"/>
                <a:ea typeface="宋体" panose="02010600030101010101" pitchFamily="2" charset="-122"/>
                <a:cs typeface="宋体" panose="02010600030101010101" pitchFamily="2" charset="-122"/>
              </a:rPr>
              <a:t>                       </a:t>
            </a:r>
            <a:r>
              <a:rPr lang="zh-CN" altLang="en-US" sz="2000" b="1" noProof="1">
                <a:latin typeface="宋体" panose="02010600030101010101" pitchFamily="2" charset="-122"/>
                <a:ea typeface="宋体" panose="02010600030101010101" pitchFamily="2" charset="-122"/>
                <a:cs typeface="宋体" panose="02010600030101010101" pitchFamily="2" charset="-122"/>
              </a:rPr>
              <a:t>                                            </a:t>
            </a:r>
            <a:r>
              <a:rPr lang="en-US" altLang="zh-CN" sz="2400" b="1" noProof="1">
                <a:latin typeface="宋体" panose="02010600030101010101" pitchFamily="2" charset="-122"/>
                <a:ea typeface="宋体" panose="02010600030101010101" pitchFamily="2" charset="-122"/>
                <a:cs typeface="宋体" panose="02010600030101010101" pitchFamily="2" charset="-122"/>
              </a:rPr>
              <a:t>——1861</a:t>
            </a:r>
            <a:r>
              <a:rPr lang="zh-CN" altLang="en-US" sz="2400" b="1" noProof="1">
                <a:latin typeface="宋体" panose="02010600030101010101" pitchFamily="2" charset="-122"/>
                <a:ea typeface="宋体" panose="02010600030101010101" pitchFamily="2" charset="-122"/>
                <a:cs typeface="宋体" panose="02010600030101010101" pitchFamily="2" charset="-122"/>
              </a:rPr>
              <a:t>年曾国藩</a:t>
            </a:r>
            <a:r>
              <a:rPr lang="en-US" altLang="zh-CN" sz="2400" b="1" noProof="1">
                <a:latin typeface="宋体" panose="02010600030101010101" pitchFamily="2" charset="-122"/>
                <a:ea typeface="宋体" panose="02010600030101010101" pitchFamily="2" charset="-122"/>
                <a:cs typeface="宋体" panose="02010600030101010101" pitchFamily="2" charset="-122"/>
              </a:rPr>
              <a:t>《</a:t>
            </a:r>
            <a:r>
              <a:rPr lang="zh-CN" altLang="en-US" sz="2400" b="1" noProof="1">
                <a:latin typeface="宋体" panose="02010600030101010101" pitchFamily="2" charset="-122"/>
                <a:ea typeface="宋体" panose="02010600030101010101" pitchFamily="2" charset="-122"/>
                <a:cs typeface="宋体" panose="02010600030101010101" pitchFamily="2" charset="-122"/>
              </a:rPr>
              <a:t>复陈购买外洋船炮折</a:t>
            </a:r>
            <a:r>
              <a:rPr lang="en-US" altLang="zh-CN" sz="2400" b="1" noProof="1">
                <a:latin typeface="宋体" panose="02010600030101010101" pitchFamily="2" charset="-122"/>
                <a:ea typeface="宋体" panose="02010600030101010101" pitchFamily="2" charset="-122"/>
                <a:cs typeface="宋体" panose="02010600030101010101" pitchFamily="2" charset="-122"/>
              </a:rPr>
              <a:t>》</a:t>
            </a:r>
            <a:endParaRPr lang="en-US" altLang="zh-CN" sz="2400" b="1" noProof="1">
              <a:latin typeface="宋体" panose="02010600030101010101" pitchFamily="2" charset="-122"/>
              <a:ea typeface="宋体" panose="02010600030101010101" pitchFamily="2" charset="-122"/>
              <a:cs typeface="宋体" panose="02010600030101010101" pitchFamily="2" charset="-122"/>
            </a:endParaRPr>
          </a:p>
        </p:txBody>
      </p:sp>
      <p:sp>
        <p:nvSpPr>
          <p:cNvPr id="7" name="Rectangle 16"/>
          <p:cNvSpPr/>
          <p:nvPr/>
        </p:nvSpPr>
        <p:spPr>
          <a:xfrm>
            <a:off x="283845" y="1331595"/>
            <a:ext cx="1821180" cy="506730"/>
          </a:xfrm>
          <a:prstGeom prst="rect">
            <a:avLst/>
          </a:prstGeom>
          <a:noFill/>
          <a:ln w="9525">
            <a:noFill/>
          </a:ln>
        </p:spPr>
        <p:txBody>
          <a:bodyPr/>
          <a:lstStyle/>
          <a:p>
            <a:pPr eaLnBrk="1" hangingPunct="1">
              <a:spcBef>
                <a:spcPct val="20000"/>
              </a:spcBef>
            </a:pP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3</a:t>
            </a:r>
            <a:r>
              <a:rPr lang="zh-CN" altLang="en-US" sz="2800" b="1">
                <a:solidFill>
                  <a:schemeClr val="tx1"/>
                </a:solidFill>
                <a:latin typeface="黑体" panose="02010609060101010101" charset="-122"/>
                <a:ea typeface="黑体" panose="02010609060101010101" charset="-122"/>
                <a:sym typeface="微软雅黑" panose="020B0503020204020204" pitchFamily="34" charset="-122"/>
              </a:rPr>
              <a:t>、目的</a:t>
            </a:r>
            <a:r>
              <a:rPr lang="en-US" altLang="zh-CN" sz="2800" b="1">
                <a:solidFill>
                  <a:schemeClr val="tx1"/>
                </a:solidFill>
                <a:latin typeface="黑体" panose="02010609060101010101" charset="-122"/>
                <a:ea typeface="黑体" panose="02010609060101010101" charset="-122"/>
                <a:sym typeface="微软雅黑" panose="020B0503020204020204" pitchFamily="34" charset="-122"/>
              </a:rPr>
              <a:t>：</a:t>
            </a:r>
            <a:endParaRPr lang="en-US" altLang="zh-CN" sz="2800" b="1">
              <a:solidFill>
                <a:schemeClr val="tx1"/>
              </a:solidFill>
              <a:latin typeface="黑体" panose="02010609060101010101" charset="-122"/>
              <a:ea typeface="黑体" panose="02010609060101010101" charset="-122"/>
              <a:sym typeface="微软雅黑" panose="020B0503020204020204" pitchFamily="34" charset="-122"/>
            </a:endParaRPr>
          </a:p>
        </p:txBody>
      </p:sp>
      <p:sp>
        <p:nvSpPr>
          <p:cNvPr id="10247" name="Text Box 5"/>
          <p:cNvSpPr/>
          <p:nvPr/>
        </p:nvSpPr>
        <p:spPr>
          <a:xfrm>
            <a:off x="923290" y="4565968"/>
            <a:ext cx="6076950" cy="521970"/>
          </a:xfrm>
          <a:prstGeom prst="rect">
            <a:avLst/>
          </a:prstGeom>
          <a:noFill/>
          <a:ln w="9525">
            <a:noFill/>
          </a:ln>
        </p:spPr>
        <p:txBody>
          <a:bodyPr>
            <a:spAutoFit/>
          </a:bodyPr>
          <a:lstStyle/>
          <a:p>
            <a:pPr eaLnBrk="1" hangingPunct="1"/>
            <a:r>
              <a:rPr lang="zh-CN" sz="2800" b="1">
                <a:solidFill>
                  <a:schemeClr val="tx1"/>
                </a:solidFill>
                <a:effectLst/>
                <a:latin typeface="黑体" panose="02010609060101010101" charset="-122"/>
                <a:ea typeface="黑体" panose="02010609060101010101" charset="-122"/>
                <a:sym typeface="微软雅黑" panose="020B0503020204020204" pitchFamily="34" charset="-122"/>
              </a:rPr>
              <a:t>①</a:t>
            </a:r>
            <a:r>
              <a:rPr lang="zh-CN" altLang="en-US" sz="2800" b="1">
                <a:solidFill>
                  <a:schemeClr val="tx1"/>
                </a:solidFill>
                <a:effectLst/>
                <a:latin typeface="黑体" panose="02010609060101010101" charset="-122"/>
                <a:ea typeface="黑体" panose="02010609060101010101" charset="-122"/>
                <a:sym typeface="微软雅黑" panose="020B0503020204020204" pitchFamily="34" charset="-122"/>
              </a:rPr>
              <a:t>对</a:t>
            </a:r>
            <a:r>
              <a:rPr lang="en-US" altLang="zh-CN" sz="2800" b="1">
                <a:solidFill>
                  <a:schemeClr val="tx1"/>
                </a:solidFill>
                <a:effectLst/>
                <a:latin typeface="黑体" panose="02010609060101010101" charset="-122"/>
                <a:ea typeface="黑体" panose="02010609060101010101" charset="-122"/>
                <a:sym typeface="微软雅黑" panose="020B0503020204020204" pitchFamily="34" charset="-122"/>
              </a:rPr>
              <a:t>   </a:t>
            </a:r>
            <a:r>
              <a:rPr lang="zh-CN" altLang="en-US" sz="2800" b="1">
                <a:solidFill>
                  <a:schemeClr val="tx1"/>
                </a:solidFill>
                <a:effectLst/>
                <a:latin typeface="黑体" panose="02010609060101010101" charset="-122"/>
                <a:ea typeface="黑体" panose="02010609060101010101" charset="-122"/>
                <a:sym typeface="微软雅黑" panose="020B0503020204020204" pitchFamily="34" charset="-122"/>
              </a:rPr>
              <a:t>内：</a:t>
            </a:r>
            <a:r>
              <a:rPr lang="zh-CN" altLang="en-US" sz="2800" b="1">
                <a:solidFill>
                  <a:srgbClr val="0000FF"/>
                </a:solidFill>
                <a:latin typeface="黑体" panose="02010609060101010101" charset="-122"/>
                <a:ea typeface="黑体" panose="02010609060101010101" charset="-122"/>
                <a:sym typeface="微软雅黑" panose="020B0503020204020204" pitchFamily="34" charset="-122"/>
              </a:rPr>
              <a:t>镇压人民的反抗；</a:t>
            </a:r>
            <a:endParaRPr lang="zh-CN" altLang="en-US" sz="2800" b="1">
              <a:solidFill>
                <a:srgbClr val="0000FF"/>
              </a:solidFill>
              <a:latin typeface="黑体" panose="02010609060101010101" charset="-122"/>
              <a:ea typeface="黑体" panose="02010609060101010101" charset="-122"/>
              <a:sym typeface="微软雅黑" panose="020B0503020204020204" pitchFamily="34" charset="-122"/>
            </a:endParaRPr>
          </a:p>
        </p:txBody>
      </p:sp>
      <p:sp>
        <p:nvSpPr>
          <p:cNvPr id="10248" name="Text Box 5"/>
          <p:cNvSpPr/>
          <p:nvPr/>
        </p:nvSpPr>
        <p:spPr>
          <a:xfrm>
            <a:off x="923290" y="5306060"/>
            <a:ext cx="5737225" cy="521970"/>
          </a:xfrm>
          <a:prstGeom prst="rect">
            <a:avLst/>
          </a:prstGeom>
          <a:noFill/>
          <a:ln w="9525">
            <a:noFill/>
          </a:ln>
        </p:spPr>
        <p:txBody>
          <a:bodyPr>
            <a:spAutoFit/>
          </a:bodyPr>
          <a:lstStyle/>
          <a:p>
            <a:pPr eaLnBrk="1" hangingPunct="1"/>
            <a:r>
              <a:rPr lang="zh-CN" altLang="en-US" sz="2800" b="1">
                <a:solidFill>
                  <a:schemeClr val="tx1"/>
                </a:solidFill>
                <a:effectLst/>
                <a:latin typeface="黑体" panose="02010609060101010101" charset="-122"/>
                <a:ea typeface="黑体" panose="02010609060101010101" charset="-122"/>
                <a:sym typeface="微软雅黑" panose="020B0503020204020204" pitchFamily="34" charset="-122"/>
              </a:rPr>
              <a:t>②对</a:t>
            </a:r>
            <a:r>
              <a:rPr lang="en-US" altLang="zh-CN" sz="2800" b="1">
                <a:solidFill>
                  <a:schemeClr val="tx1"/>
                </a:solidFill>
                <a:effectLst/>
                <a:latin typeface="黑体" panose="02010609060101010101" charset="-122"/>
                <a:ea typeface="黑体" panose="02010609060101010101" charset="-122"/>
                <a:sym typeface="微软雅黑" panose="020B0503020204020204" pitchFamily="34" charset="-122"/>
              </a:rPr>
              <a:t>   </a:t>
            </a:r>
            <a:r>
              <a:rPr lang="zh-CN" altLang="en-US" sz="2800" b="1">
                <a:solidFill>
                  <a:schemeClr val="tx1"/>
                </a:solidFill>
                <a:effectLst/>
                <a:latin typeface="黑体" panose="02010609060101010101" charset="-122"/>
                <a:ea typeface="黑体" panose="02010609060101010101" charset="-122"/>
                <a:sym typeface="微软雅黑" panose="020B0503020204020204" pitchFamily="34" charset="-122"/>
              </a:rPr>
              <a:t>外：</a:t>
            </a:r>
            <a:r>
              <a:rPr lang="zh-CN" altLang="en-US" sz="2800" b="1">
                <a:solidFill>
                  <a:srgbClr val="0000FF"/>
                </a:solidFill>
                <a:latin typeface="黑体" panose="02010609060101010101" charset="-122"/>
                <a:ea typeface="黑体" panose="02010609060101010101" charset="-122"/>
                <a:sym typeface="微软雅黑" panose="020B0503020204020204" pitchFamily="34" charset="-122"/>
              </a:rPr>
              <a:t>抵抗外国的侵略；</a:t>
            </a:r>
            <a:endParaRPr lang="zh-CN" altLang="en-US" sz="2800" b="1">
              <a:solidFill>
                <a:srgbClr val="0000FF"/>
              </a:solidFill>
              <a:latin typeface="黑体" panose="02010609060101010101" charset="-122"/>
              <a:ea typeface="黑体" panose="02010609060101010101" charset="-122"/>
              <a:sym typeface="微软雅黑" panose="020B0503020204020204" pitchFamily="34" charset="-122"/>
            </a:endParaRPr>
          </a:p>
        </p:txBody>
      </p:sp>
      <p:sp>
        <p:nvSpPr>
          <p:cNvPr id="10249" name="Text Box 5"/>
          <p:cNvSpPr/>
          <p:nvPr/>
        </p:nvSpPr>
        <p:spPr>
          <a:xfrm>
            <a:off x="923290" y="6001385"/>
            <a:ext cx="5737860" cy="521970"/>
          </a:xfrm>
          <a:prstGeom prst="rect">
            <a:avLst/>
          </a:prstGeom>
          <a:noFill/>
          <a:ln w="9525">
            <a:noFill/>
          </a:ln>
        </p:spPr>
        <p:txBody>
          <a:bodyPr wrap="square">
            <a:spAutoFit/>
          </a:bodyPr>
          <a:lstStyle/>
          <a:p>
            <a:pPr eaLnBrk="1" hangingPunct="1"/>
            <a:r>
              <a:rPr lang="zh-CN" altLang="en-US" sz="2800" b="1">
                <a:solidFill>
                  <a:schemeClr val="tx1"/>
                </a:solidFill>
                <a:effectLst/>
                <a:latin typeface="黑体" panose="02010609060101010101" charset="-122"/>
                <a:ea typeface="黑体" panose="02010609060101010101" charset="-122"/>
                <a:sym typeface="微软雅黑" panose="020B0503020204020204" pitchFamily="34" charset="-122"/>
              </a:rPr>
              <a:t>③根本目的：</a:t>
            </a:r>
            <a:r>
              <a:rPr lang="zh-CN" altLang="en-US" sz="2800" b="1">
                <a:solidFill>
                  <a:srgbClr val="0000FF"/>
                </a:solidFill>
                <a:latin typeface="黑体" panose="02010609060101010101" charset="-122"/>
                <a:ea typeface="黑体" panose="02010609060101010101" charset="-122"/>
                <a:sym typeface="微软雅黑" panose="020B0503020204020204" pitchFamily="34" charset="-122"/>
              </a:rPr>
              <a:t>维护清王朝的统治。</a:t>
            </a:r>
            <a:endParaRPr lang="zh-CN" altLang="en-US" sz="2800" b="1">
              <a:solidFill>
                <a:srgbClr val="0000FF"/>
              </a:solidFill>
              <a:latin typeface="黑体" panose="02010609060101010101" charset="-122"/>
              <a:ea typeface="黑体" panose="02010609060101010101" charset="-122"/>
              <a:sym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247"/>
                                        </p:tgtEl>
                                        <p:attrNameLst>
                                          <p:attrName>style.visibility</p:attrName>
                                        </p:attrNameLst>
                                      </p:cBhvr>
                                      <p:to>
                                        <p:strVal val="visible"/>
                                      </p:to>
                                    </p:set>
                                    <p:anim calcmode="lin" valueType="num">
                                      <p:cBhvr>
                                        <p:cTn id="15" dur="500" fill="hold"/>
                                        <p:tgtEl>
                                          <p:spTgt spid="10247"/>
                                        </p:tgtEl>
                                        <p:attrNameLst>
                                          <p:attrName>ppt_x</p:attrName>
                                        </p:attrNameLst>
                                      </p:cBhvr>
                                      <p:tavLst>
                                        <p:tav tm="0">
                                          <p:val>
                                            <p:strVal val="#ppt_x"/>
                                          </p:val>
                                        </p:tav>
                                        <p:tav tm="100000">
                                          <p:val>
                                            <p:strVal val="#ppt_x"/>
                                          </p:val>
                                        </p:tav>
                                      </p:tavLst>
                                    </p:anim>
                                    <p:anim calcmode="lin" valueType="num">
                                      <p:cBhvr>
                                        <p:cTn id="16" dur="500" fill="hold"/>
                                        <p:tgtEl>
                                          <p:spTgt spid="102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248"/>
                                        </p:tgtEl>
                                        <p:attrNameLst>
                                          <p:attrName>style.visibility</p:attrName>
                                        </p:attrNameLst>
                                      </p:cBhvr>
                                      <p:to>
                                        <p:strVal val="visible"/>
                                      </p:to>
                                    </p:set>
                                    <p:anim calcmode="lin" valueType="num">
                                      <p:cBhvr>
                                        <p:cTn id="21" dur="500" fill="hold"/>
                                        <p:tgtEl>
                                          <p:spTgt spid="10248"/>
                                        </p:tgtEl>
                                        <p:attrNameLst>
                                          <p:attrName>ppt_x</p:attrName>
                                        </p:attrNameLst>
                                      </p:cBhvr>
                                      <p:tavLst>
                                        <p:tav tm="0">
                                          <p:val>
                                            <p:strVal val="#ppt_x"/>
                                          </p:val>
                                        </p:tav>
                                        <p:tav tm="100000">
                                          <p:val>
                                            <p:strVal val="#ppt_x"/>
                                          </p:val>
                                        </p:tav>
                                      </p:tavLst>
                                    </p:anim>
                                    <p:anim calcmode="lin" valueType="num">
                                      <p:cBhvr>
                                        <p:cTn id="22"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249"/>
                                        </p:tgtEl>
                                        <p:attrNameLst>
                                          <p:attrName>style.visibility</p:attrName>
                                        </p:attrNameLst>
                                      </p:cBhvr>
                                      <p:to>
                                        <p:strVal val="visible"/>
                                      </p:to>
                                    </p:set>
                                    <p:anim calcmode="lin" valueType="num">
                                      <p:cBhvr>
                                        <p:cTn id="27" dur="500" fill="hold"/>
                                        <p:tgtEl>
                                          <p:spTgt spid="10249"/>
                                        </p:tgtEl>
                                        <p:attrNameLst>
                                          <p:attrName>ppt_x</p:attrName>
                                        </p:attrNameLst>
                                      </p:cBhvr>
                                      <p:tavLst>
                                        <p:tav tm="0">
                                          <p:val>
                                            <p:strVal val="#ppt_x"/>
                                          </p:val>
                                        </p:tav>
                                        <p:tav tm="100000">
                                          <p:val>
                                            <p:strVal val="#ppt_x"/>
                                          </p:val>
                                        </p:tav>
                                      </p:tavLst>
                                    </p:anim>
                                    <p:anim calcmode="lin" valueType="num">
                                      <p:cBhvr>
                                        <p:cTn id="28"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 grpId="0"/>
      <p:bldP spid="10247" grpId="0"/>
      <p:bldP spid="10248" grpId="0"/>
      <p:bldP spid="10249" grpId="0"/>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UNIT_TABLE_BEAUTIFY" val="smartTable{5bab7960-e997-44cd-8f16-9b2e3211ccb6}"/>
  <p:tag name="TABLE_ENDDRAG_ORIGIN_RECT" val="294*394"/>
  <p:tag name="TABLE_ENDDRAG_RECT" val="75*129*294*394"/>
</p:tagLst>
</file>

<file path=ppt/tags/tag64.xml><?xml version="1.0" encoding="utf-8"?>
<p:tagLst xmlns:p="http://schemas.openxmlformats.org/presentationml/2006/main">
  <p:tag name="KSO_WM_UNIT_TABLE_BEAUTIFY" val="smartTable{47905df0-1093-409c-a846-6628cccc5ada}"/>
</p:tagLst>
</file>

<file path=ppt/tags/tag65.xml><?xml version="1.0" encoding="utf-8"?>
<p:tagLst xmlns:p="http://schemas.openxmlformats.org/presentationml/2006/main">
  <p:tag name="KSO_WM_BEAUTIFY_FLAG" val="#wm#"/>
  <p:tag name="KSO_WM_SLIDE_ID" val="custom20205176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6.xml><?xml version="1.0" encoding="utf-8"?>
<p:tagLst xmlns:p="http://schemas.openxmlformats.org/presentationml/2006/main">
  <p:tag name="KSO_WM_BEAUTIFY_FLAG" val="#wm#"/>
  <p:tag name="KSO_WM_SLIDE_ID" val="custom20205176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176"/>
  <p:tag name="KSO_WM_TEMPLATE_MASTER_TYPE" val="0"/>
  <p:tag name="KSO_WM_TEMPLATE_SUBCATEGORY" val="19"/>
  <p:tag name="KSO_WM_TEMPLATE_THUMBS_INDEX" val="1、4、7、12、13、14、15、16、17、18、20、24、25、28、33、36、40、43、44"/>
  <p:tag name="KSO_WM_UNIT_SHOW_EDIT_AREA_INDICATION" val="1"/>
</p:tagLst>
</file>

<file path=ppt/tags/tag67.xml><?xml version="1.0" encoding="utf-8"?>
<p:tagLst xmlns:p="http://schemas.openxmlformats.org/presentationml/2006/main">
  <p:tag name="AS_OS" val="Unix 3.10 unknown"/>
  <p:tag name="AS_RELEASE_DATE" val="2020.11.30"/>
  <p:tag name="AS_TITLE" val="Aspose.Slides for Java"/>
  <p:tag name="AS_VERSION" val="20.1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3694</Words>
  <Application>WPS 演示</Application>
  <PresentationFormat/>
  <Paragraphs>386</Paragraphs>
  <Slides>19</Slides>
  <Notes>5</Notes>
  <HiddenSlides>2</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微软雅黑</vt:lpstr>
      <vt:lpstr>Wingdings</vt:lpstr>
      <vt:lpstr>黑体</vt:lpstr>
      <vt:lpstr>DFKai-SB</vt:lpstr>
      <vt:lpstr>MingLiU-ExtB</vt:lpstr>
      <vt:lpstr>华文中宋</vt:lpstr>
      <vt:lpstr>楷体</vt:lpstr>
      <vt:lpstr>Calibri</vt:lpstr>
      <vt:lpstr>华文仿宋</vt:lpstr>
      <vt:lpstr>方正清刻本悦宋简体</vt:lpstr>
      <vt:lpstr>方正北魏楷书简体</vt:lpstr>
      <vt:lpstr>方正粗黑宋简体</vt:lpstr>
      <vt:lpstr>Times New Roman</vt:lpstr>
      <vt:lpstr>文鼎中楷简</vt:lpstr>
      <vt:lpstr>Arial Unicode MS</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小宇</cp:lastModifiedBy>
  <cp:revision>28</cp:revision>
  <cp:lastPrinted>2021-12-05T10:41:00Z</cp:lastPrinted>
  <dcterms:created xsi:type="dcterms:W3CDTF">2021-12-05T10:41:00Z</dcterms:created>
  <dcterms:modified xsi:type="dcterms:W3CDTF">2021-12-06T00:48:32Z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A38AF2EDAD1B4875B463CE36AE87630B</vt:lpwstr>
  </property>
  <property fmtid="{D5CDD505-2E9C-101B-9397-08002B2CF9AE}" pid="7" name="KSOProductBuildVer">
    <vt:lpwstr>2052-11.1.0.11115</vt:lpwstr>
  </property>
</Properties>
</file>