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3" r:id="rId2"/>
    <p:sldMasterId id="2147483725" r:id="rId3"/>
    <p:sldMasterId id="2147483737" r:id="rId4"/>
    <p:sldMasterId id="2147483773" r:id="rId5"/>
    <p:sldMasterId id="2147483857" r:id="rId6"/>
    <p:sldMasterId id="2147483869" r:id="rId7"/>
    <p:sldMasterId id="2147483881" r:id="rId8"/>
    <p:sldMasterId id="2147483893" r:id="rId9"/>
    <p:sldMasterId id="2147483905" r:id="rId10"/>
  </p:sldMasterIdLst>
  <p:notesMasterIdLst>
    <p:notesMasterId r:id="rId38"/>
  </p:notesMasterIdLst>
  <p:sldIdLst>
    <p:sldId id="256" r:id="rId11"/>
    <p:sldId id="424" r:id="rId12"/>
    <p:sldId id="425" r:id="rId13"/>
    <p:sldId id="426" r:id="rId14"/>
    <p:sldId id="428" r:id="rId15"/>
    <p:sldId id="427" r:id="rId16"/>
    <p:sldId id="341" r:id="rId17"/>
    <p:sldId id="307" r:id="rId18"/>
    <p:sldId id="416" r:id="rId19"/>
    <p:sldId id="370" r:id="rId20"/>
    <p:sldId id="273" r:id="rId21"/>
    <p:sldId id="274" r:id="rId22"/>
    <p:sldId id="400" r:id="rId23"/>
    <p:sldId id="406" r:id="rId24"/>
    <p:sldId id="412" r:id="rId25"/>
    <p:sldId id="277" r:id="rId26"/>
    <p:sldId id="419" r:id="rId27"/>
    <p:sldId id="421" r:id="rId28"/>
    <p:sldId id="308" r:id="rId29"/>
    <p:sldId id="309" r:id="rId30"/>
    <p:sldId id="325" r:id="rId31"/>
    <p:sldId id="314" r:id="rId32"/>
    <p:sldId id="423" r:id="rId33"/>
    <p:sldId id="311" r:id="rId34"/>
    <p:sldId id="395" r:id="rId35"/>
    <p:sldId id="415" r:id="rId36"/>
    <p:sldId id="32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Rg st="1" end="51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93" y="-31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1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14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1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1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1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4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213116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9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051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466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853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506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499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881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15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9709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2065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6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538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538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9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4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213116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3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0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title"/>
          </p:nvPr>
        </p:nvSpPr>
        <p:spPr>
          <a:xfrm>
            <a:off x="722313" y="440764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6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7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2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3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9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5" name="内容占位符 5"/>
          <p:cNvSpPr>
            <a:spLocks noGrp="1"/>
          </p:cNvSpPr>
          <p:nvPr>
            <p:ph sz="quarter" idx="4"/>
          </p:nvPr>
        </p:nvSpPr>
        <p:spPr>
          <a:xfrm>
            <a:off x="464539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7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50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66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3" name="内容占位符 2"/>
          <p:cNvSpPr>
            <a:spLocks noGrp="1"/>
          </p:cNvSpPr>
          <p:nvPr>
            <p:ph idx="1"/>
          </p:nvPr>
        </p:nvSpPr>
        <p:spPr>
          <a:xfrm>
            <a:off x="3575050" y="27379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7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0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4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4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08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14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538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538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33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49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8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47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9019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87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42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23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09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4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title"/>
          </p:nvPr>
        </p:nvSpPr>
        <p:spPr>
          <a:xfrm>
            <a:off x="722313" y="440764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9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815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38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815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14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7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69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80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45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9018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99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91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67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0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6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7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9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355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814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534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814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04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85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059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95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2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41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9013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17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618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4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2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3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9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5" name="内容占位符 5"/>
          <p:cNvSpPr>
            <a:spLocks noGrp="1"/>
          </p:cNvSpPr>
          <p:nvPr>
            <p:ph sz="quarter" idx="4"/>
          </p:nvPr>
        </p:nvSpPr>
        <p:spPr>
          <a:xfrm>
            <a:off x="464539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96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8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23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809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20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809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61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393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391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2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190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1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94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61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7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93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938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303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665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90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96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90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097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0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491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213069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067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929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title"/>
          </p:nvPr>
        </p:nvSpPr>
        <p:spPr>
          <a:xfrm>
            <a:off x="722313" y="440717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97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6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7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874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2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3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6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5" name="内容占位符 5"/>
          <p:cNvSpPr>
            <a:spLocks noGrp="1"/>
          </p:cNvSpPr>
          <p:nvPr>
            <p:ph sz="quarter" idx="4"/>
          </p:nvPr>
        </p:nvSpPr>
        <p:spPr>
          <a:xfrm>
            <a:off x="464516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975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935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507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3" name="内容占位符 2"/>
          <p:cNvSpPr>
            <a:spLocks noGrp="1"/>
          </p:cNvSpPr>
          <p:nvPr>
            <p:ph idx="1"/>
          </p:nvPr>
        </p:nvSpPr>
        <p:spPr>
          <a:xfrm>
            <a:off x="3575050" y="27332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7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065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0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4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4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478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859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90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90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975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213116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46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3" name="内容占位符 2"/>
          <p:cNvSpPr>
            <a:spLocks noGrp="1"/>
          </p:cNvSpPr>
          <p:nvPr>
            <p:ph idx="1"/>
          </p:nvPr>
        </p:nvSpPr>
        <p:spPr>
          <a:xfrm>
            <a:off x="3575050" y="27379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7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9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title"/>
          </p:nvPr>
        </p:nvSpPr>
        <p:spPr>
          <a:xfrm>
            <a:off x="722313" y="440764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77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6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7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986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2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3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9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5" name="内容占位符 5"/>
          <p:cNvSpPr>
            <a:spLocks noGrp="1"/>
          </p:cNvSpPr>
          <p:nvPr>
            <p:ph sz="quarter" idx="4"/>
          </p:nvPr>
        </p:nvSpPr>
        <p:spPr>
          <a:xfrm>
            <a:off x="464539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884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179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609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3" name="内容占位符 2"/>
          <p:cNvSpPr>
            <a:spLocks noGrp="1"/>
          </p:cNvSpPr>
          <p:nvPr>
            <p:ph idx="1"/>
          </p:nvPr>
        </p:nvSpPr>
        <p:spPr>
          <a:xfrm>
            <a:off x="3575050" y="27379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7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30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0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4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4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70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837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538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538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072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213116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0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4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4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9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734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title"/>
          </p:nvPr>
        </p:nvSpPr>
        <p:spPr>
          <a:xfrm>
            <a:off x="722313" y="440764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805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6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7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6407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2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3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9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65" name="内容占位符 5"/>
          <p:cNvSpPr>
            <a:spLocks noGrp="1"/>
          </p:cNvSpPr>
          <p:nvPr>
            <p:ph sz="quarter" idx="4"/>
          </p:nvPr>
        </p:nvSpPr>
        <p:spPr>
          <a:xfrm>
            <a:off x="464539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6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382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050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206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3" name="内容占位符 2"/>
          <p:cNvSpPr>
            <a:spLocks noGrp="1"/>
          </p:cNvSpPr>
          <p:nvPr>
            <p:ph idx="1"/>
          </p:nvPr>
        </p:nvSpPr>
        <p:spPr>
          <a:xfrm>
            <a:off x="3575050" y="27379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7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39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0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4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4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774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830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538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3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538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9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7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70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70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70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70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70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70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70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70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70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7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70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70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70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70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70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70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8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83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8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6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6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6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6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1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70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70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70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8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70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70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70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0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96752" y="-30832"/>
            <a:ext cx="11449272" cy="6909635"/>
          </a:xfrm>
          <a:prstGeom prst="rect">
            <a:avLst/>
          </a:prstGeom>
        </p:spPr>
      </p:pic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xfrm>
            <a:off x="1043608" y="40540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浙江音乐学院附属音乐学校班级管理考核情况汇总</a:t>
            </a:r>
            <a:endParaRPr lang="zh-CN" altLang="en-US" b="1" dirty="0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2627784" y="1916832"/>
            <a:ext cx="6400800" cy="175260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------</a:t>
            </a: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7"/>
    </mc:Choice>
    <mc:Fallback xmlns="">
      <p:transition spd="slow" advTm="1085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基训情况批评扣分明细</a:t>
            </a:r>
            <a:endParaRPr lang="zh-CN" altLang="zh-CN" sz="3200" b="1" dirty="0"/>
          </a:p>
        </p:txBody>
      </p:sp>
      <p:graphicFrame>
        <p:nvGraphicFramePr>
          <p:cNvPr id="419431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55040"/>
              </p:ext>
            </p:extLst>
          </p:nvPr>
        </p:nvGraphicFramePr>
        <p:xfrm>
          <a:off x="683568" y="1124744"/>
          <a:ext cx="7704858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936104"/>
                <a:gridCol w="1008112"/>
                <a:gridCol w="2152140"/>
                <a:gridCol w="1304244"/>
                <a:gridCol w="1296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dirty="0" smtClean="0"/>
                        <a:t>班级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违纪原因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拉黑时长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扣分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21.11.2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戚致诚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三次警告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三天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21.11.5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刘真尚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三次警告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三天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初二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金晗意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占琴房不练琴，串琴房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三天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袁樱芯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下琴不关门，被大学部直接拉黑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三天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吴天尔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占琴房不练琴，串琴房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三天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郑梓妍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下琴不关门，被大学部直接拉黑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三天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黄夕芮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练琴不认真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三天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3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36"/>
    </mc:Choice>
    <mc:Fallback xmlns="">
      <p:transition spd="slow" advTm="116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寝室扣分情况</a:t>
            </a:r>
          </a:p>
        </p:txBody>
      </p:sp>
      <p:graphicFrame>
        <p:nvGraphicFramePr>
          <p:cNvPr id="4194316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504705"/>
              </p:ext>
            </p:extLst>
          </p:nvPr>
        </p:nvGraphicFramePr>
        <p:xfrm>
          <a:off x="1475656" y="1268760"/>
          <a:ext cx="6120680" cy="291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3024336"/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总扣分</a:t>
                      </a:r>
                    </a:p>
                  </a:txBody>
                  <a:tcPr marL="4233" marR="4233" marT="4233" marB="0" anchor="ctr"/>
                </a:tc>
              </a:tr>
              <a:tr h="3240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9"/>
    </mc:Choice>
    <mc:Fallback xmlns="">
      <p:transition spd="slow" advTm="1110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寝室扣分情况</a:t>
            </a:r>
          </a:p>
        </p:txBody>
      </p:sp>
      <p:graphicFrame>
        <p:nvGraphicFramePr>
          <p:cNvPr id="4194317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2085031"/>
              </p:ext>
            </p:extLst>
          </p:nvPr>
        </p:nvGraphicFramePr>
        <p:xfrm>
          <a:off x="1475656" y="1052736"/>
          <a:ext cx="6552728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3312368"/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总扣分</a:t>
                      </a:r>
                    </a:p>
                  </a:txBody>
                  <a:tcPr marL="4233" marR="4233" marT="4233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高三（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高三（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7"/>
    </mc:Choice>
    <mc:Fallback xmlns="">
      <p:transition spd="slow" advTm="1138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标题 1"/>
          <p:cNvSpPr>
            <a:spLocks noGrp="1"/>
          </p:cNvSpPr>
          <p:nvPr>
            <p:ph type="title"/>
          </p:nvPr>
        </p:nvSpPr>
        <p:spPr>
          <a:xfrm>
            <a:off x="467544" y="16048"/>
            <a:ext cx="8229600" cy="9646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寝室违纪情况</a:t>
            </a:r>
            <a:endParaRPr lang="zh-CN" altLang="zh-CN" sz="3200" b="1" dirty="0"/>
          </a:p>
        </p:txBody>
      </p:sp>
      <p:graphicFrame>
        <p:nvGraphicFramePr>
          <p:cNvPr id="4194318" name="内容占位符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6727272"/>
              </p:ext>
            </p:extLst>
          </p:nvPr>
        </p:nvGraphicFramePr>
        <p:xfrm>
          <a:off x="251520" y="836712"/>
          <a:ext cx="8784976" cy="568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/>
                <a:gridCol w="730640"/>
                <a:gridCol w="709257"/>
                <a:gridCol w="720080"/>
                <a:gridCol w="720080"/>
                <a:gridCol w="792088"/>
                <a:gridCol w="1224136"/>
                <a:gridCol w="324036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寝室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违纪情况说明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包钰杰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蔡俊杰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付揽硕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床在寝室吃泡面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丁铛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吴佳倪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22.47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ABCD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未就寝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密想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朱侯妃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丁玎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鲍雯妤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22.51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ACD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大声喧哗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严一点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张昕妤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22.48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AD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未就寝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袁樱芯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22.49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在刷牙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方熙嘉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22.43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在刷牙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章贝蕾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陈童欣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褚芮之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ABC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未就寝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章贝蕾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陈童欣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褚芮之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AC23.15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还没睡，聊天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徐朗奕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黄山横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黄定邦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陆杍俊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10:50A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跑到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床上睡，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在讲话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6741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姜乐妮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陈诗昱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郑梓妍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A22.22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分还在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5715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串寝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石家瑞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戚致诚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吴航宸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王奕凡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全寝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38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大声说笑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王昱菡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王馨灵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杨璐语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胡心诺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22.58D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还在整理东西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舞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冯奕茹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蒋艺甄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李筱雅、赵晨熙、林依诺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22.48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分全寝未就寝，解释在开小会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施霁航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C23.15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还在吹头发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8"/>
    </mc:Choice>
    <mc:Fallback xmlns="">
      <p:transition spd="slow" advTm="1166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标题 1"/>
          <p:cNvSpPr>
            <a:spLocks noGrp="1"/>
          </p:cNvSpPr>
          <p:nvPr>
            <p:ph type="title"/>
          </p:nvPr>
        </p:nvSpPr>
        <p:spPr>
          <a:xfrm>
            <a:off x="467544" y="16048"/>
            <a:ext cx="8229600" cy="9646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寝室违纪情况</a:t>
            </a:r>
            <a:endParaRPr lang="zh-CN" altLang="zh-CN" sz="3200" b="1" dirty="0"/>
          </a:p>
        </p:txBody>
      </p:sp>
      <p:graphicFrame>
        <p:nvGraphicFramePr>
          <p:cNvPr id="4194318" name="内容占位符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9515537"/>
              </p:ext>
            </p:extLst>
          </p:nvPr>
        </p:nvGraphicFramePr>
        <p:xfrm>
          <a:off x="251520" y="836712"/>
          <a:ext cx="856895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/>
                <a:gridCol w="730640"/>
                <a:gridCol w="709257"/>
                <a:gridCol w="720080"/>
                <a:gridCol w="720080"/>
                <a:gridCol w="792088"/>
                <a:gridCol w="1296144"/>
                <a:gridCol w="295232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寝室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违纪情况说明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王左言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方玥潼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陆思凝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吃泡面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林桐昕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何岑烨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邢家意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邱意涵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22.54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分说话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5418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陈飞燕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李善景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王西雅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22.40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BC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未就寝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5422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吴晞冉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郑伊汝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金天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22.38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分大声喧哗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王彬皓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葛李遨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吕昕哲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王心笛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吃泡面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余博婧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邓纳文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董思绮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22.47AB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还没睡聊天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倪楷博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陈铭、来灵杰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A22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07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串寝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5226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56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讲话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陈婧婷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吃泡面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5610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李展妍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李佳颐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陈芝琪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郑乐熙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ABC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未就寝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5610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李展妍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李佳颐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陈芝琪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郑乐熙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23.10A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在吹头发，劝了不听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王静雨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朱珂慧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22.45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CD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未就寝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张雨佳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22.44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在洗澡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项睿娴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陈婧宜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李思喃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曾羿凡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22.50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CD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未就寝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8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8"/>
    </mc:Choice>
    <mc:Fallback xmlns="">
      <p:transition spd="slow" advTm="1166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标题 1"/>
          <p:cNvSpPr>
            <a:spLocks noGrp="1"/>
          </p:cNvSpPr>
          <p:nvPr>
            <p:ph type="title"/>
          </p:nvPr>
        </p:nvSpPr>
        <p:spPr>
          <a:xfrm>
            <a:off x="467544" y="16048"/>
            <a:ext cx="8229600" cy="9646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寝室违纪情况</a:t>
            </a:r>
            <a:endParaRPr lang="zh-CN" altLang="zh-CN" sz="3200" b="1" dirty="0"/>
          </a:p>
        </p:txBody>
      </p:sp>
      <p:graphicFrame>
        <p:nvGraphicFramePr>
          <p:cNvPr id="4194318" name="内容占位符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295382"/>
              </p:ext>
            </p:extLst>
          </p:nvPr>
        </p:nvGraphicFramePr>
        <p:xfrm>
          <a:off x="251520" y="836712"/>
          <a:ext cx="8568952" cy="250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/>
                <a:gridCol w="730640"/>
                <a:gridCol w="709257"/>
                <a:gridCol w="720080"/>
                <a:gridCol w="720080"/>
                <a:gridCol w="792088"/>
                <a:gridCol w="1296144"/>
                <a:gridCol w="295232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寝室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违纪情况说明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许诺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周灵汐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23:30 A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未就寝，还在接家长打来的电话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;B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也未就寝，开着台灯涂药。影响她人休息。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5616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章锦韵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吃泡面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何其乐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床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10:52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，电子书在寝室充电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林东昊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程品博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朱箴文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D22：45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洗澡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5622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徐一苇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岂宇菲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胡译文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章洁羚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22.53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整寝没睡，在聊天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0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8"/>
    </mc:Choice>
    <mc:Fallback xmlns="">
      <p:transition spd="slow" advTm="1166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467544" y="16048"/>
            <a:ext cx="8229600" cy="9646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寝室晚出寝情况</a:t>
            </a:r>
            <a:endParaRPr lang="zh-CN" altLang="zh-CN" sz="3200" b="1" dirty="0"/>
          </a:p>
        </p:txBody>
      </p:sp>
      <p:graphicFrame>
        <p:nvGraphicFramePr>
          <p:cNvPr id="4194320" name="内容占位符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435621"/>
              </p:ext>
            </p:extLst>
          </p:nvPr>
        </p:nvGraphicFramePr>
        <p:xfrm>
          <a:off x="1907705" y="1052736"/>
          <a:ext cx="550071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94"/>
                <a:gridCol w="944194"/>
                <a:gridCol w="968594"/>
                <a:gridCol w="26437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日期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寝室号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晚出寝名单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陈梓毓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陈梓毓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郑好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张昕妤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毛弈文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吴漫铱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卢垤恺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冯祈程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罗邦原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吕小钢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张亦扬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林高禾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吴凯哲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季正烨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467544" y="16048"/>
            <a:ext cx="8229600" cy="9646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寝室晚出寝情况</a:t>
            </a:r>
            <a:endParaRPr lang="zh-CN" altLang="zh-CN" sz="3200" b="1" dirty="0"/>
          </a:p>
        </p:txBody>
      </p:sp>
      <p:graphicFrame>
        <p:nvGraphicFramePr>
          <p:cNvPr id="4194320" name="内容占位符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1036734"/>
              </p:ext>
            </p:extLst>
          </p:nvPr>
        </p:nvGraphicFramePr>
        <p:xfrm>
          <a:off x="1907704" y="895638"/>
          <a:ext cx="550071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94"/>
                <a:gridCol w="944194"/>
                <a:gridCol w="968594"/>
                <a:gridCol w="26437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日期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寝室号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晚出寝名单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马沁文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曾美惠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符涵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江季子晨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缪杰妤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沈嘉宁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李屹文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夏天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石雨卉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6541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叶秀仪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6541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孙乐艺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王思涵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吕艺欣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孙尔雅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李恩妮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467544" y="16048"/>
            <a:ext cx="8229600" cy="9646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寝室晚出寝情况</a:t>
            </a:r>
            <a:endParaRPr lang="zh-CN" altLang="zh-CN" sz="3200" b="1" dirty="0"/>
          </a:p>
        </p:txBody>
      </p:sp>
      <p:graphicFrame>
        <p:nvGraphicFramePr>
          <p:cNvPr id="4194320" name="内容占位符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906891"/>
              </p:ext>
            </p:extLst>
          </p:nvPr>
        </p:nvGraphicFramePr>
        <p:xfrm>
          <a:off x="1907705" y="1052736"/>
          <a:ext cx="550071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94"/>
                <a:gridCol w="944194"/>
                <a:gridCol w="968594"/>
                <a:gridCol w="26437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日期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寝室号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晚出寝名单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倪楷博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翁天滋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陈妙珂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蔡中瀚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李易格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万蕊鑫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张雨佳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辛宗霖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姜晓俊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5626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陆雯玥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许诺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5626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童薪榕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马浩凯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傅一然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图片 98" descr="微信图片_202005290938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9714" cy="458978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36069" y="4928870"/>
            <a:ext cx="398299" cy="551918"/>
            <a:chOff x="919162" y="1276350"/>
            <a:chExt cx="531065" cy="551918"/>
          </a:xfrm>
        </p:grpSpPr>
        <p:sp>
          <p:nvSpPr>
            <p:cNvPr id="12" name="矩形 11"/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693232" y="5062995"/>
            <a:ext cx="7616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39404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7200" dirty="0" smtClean="0">
                <a:solidFill>
                  <a:srgbClr val="39404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-10-</a:t>
            </a:r>
            <a:r>
              <a:rPr lang="zh-CN" altLang="en-US" sz="7200" dirty="0">
                <a:solidFill>
                  <a:srgbClr val="39404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周卫生检查</a:t>
            </a:r>
          </a:p>
        </p:txBody>
      </p:sp>
    </p:spTree>
    <p:extLst>
      <p:ext uri="{BB962C8B-B14F-4D97-AF65-F5344CB8AC3E}">
        <p14:creationId xmlns:p14="http://schemas.microsoft.com/office/powerpoint/2010/main" val="26213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85"/>
    </mc:Choice>
    <mc:Fallback xmlns="">
      <p:transition spd="slow" advTm="95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班级考核总分表</a:t>
            </a:r>
          </a:p>
        </p:txBody>
      </p:sp>
      <p:graphicFrame>
        <p:nvGraphicFramePr>
          <p:cNvPr id="419430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9648149"/>
              </p:ext>
            </p:extLst>
          </p:nvPr>
        </p:nvGraphicFramePr>
        <p:xfrm>
          <a:off x="323528" y="1124744"/>
          <a:ext cx="8208911" cy="291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60"/>
                <a:gridCol w="994997"/>
                <a:gridCol w="994997"/>
                <a:gridCol w="994997"/>
                <a:gridCol w="994997"/>
                <a:gridCol w="994997"/>
                <a:gridCol w="994997"/>
                <a:gridCol w="1058969"/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就寝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寝室卫生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违纪处分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上课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琴房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总扣分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总得分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</a:tr>
              <a:tr h="3243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-15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3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2"/>
    </mc:Choice>
    <mc:Fallback xmlns="">
      <p:transition spd="slow" advTm="1122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049510"/>
            <a:ext cx="9144000" cy="2758980"/>
          </a:xfrm>
          <a:prstGeom prst="rect">
            <a:avLst/>
          </a:prstGeom>
          <a:solidFill>
            <a:srgbClr val="80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1" name="平行四边形 70"/>
          <p:cNvSpPr/>
          <p:nvPr/>
        </p:nvSpPr>
        <p:spPr>
          <a:xfrm>
            <a:off x="1213211" y="1384935"/>
            <a:ext cx="2371725" cy="4089400"/>
          </a:xfrm>
          <a:prstGeom prst="parallelogram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676634" y="2735068"/>
            <a:ext cx="5071830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prstClr val="white"/>
                </a:solidFill>
                <a:cs typeface="+mn-ea"/>
                <a:sym typeface="+mn-lt"/>
              </a:rPr>
              <a:t>卫生检查优秀</a:t>
            </a:r>
            <a:endParaRPr sz="6000" spc="225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96" name="箭头: V 形 96"/>
          <p:cNvSpPr/>
          <p:nvPr/>
        </p:nvSpPr>
        <p:spPr>
          <a:xfrm rot="5400000">
            <a:off x="4580605" y="1338431"/>
            <a:ext cx="461667" cy="554976"/>
          </a:xfrm>
          <a:prstGeom prst="chevron">
            <a:avLst>
              <a:gd name="adj" fmla="val 50001"/>
            </a:avLst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0" name="箭头: V 形 99"/>
          <p:cNvSpPr/>
          <p:nvPr/>
        </p:nvSpPr>
        <p:spPr>
          <a:xfrm rot="5400000">
            <a:off x="5666497" y="1338493"/>
            <a:ext cx="461667" cy="554976"/>
          </a:xfrm>
          <a:prstGeom prst="chevron">
            <a:avLst>
              <a:gd name="adj" fmla="val 5000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2588" y="2049510"/>
            <a:ext cx="1848341" cy="2192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prstClr val="white"/>
                </a:solidFill>
                <a:cs typeface="+mn-ea"/>
                <a:sym typeface="+mn-lt"/>
              </a:rPr>
              <a:t>1</a:t>
            </a:r>
            <a:endParaRPr sz="13800" spc="225" dirty="0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09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94"/>
    </mc:Choice>
    <mc:Fallback xmlns="">
      <p:transition spd="slow" advTm="10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寝室卫生检查表扬名单</a:t>
            </a:r>
          </a:p>
        </p:txBody>
      </p:sp>
      <p:graphicFrame>
        <p:nvGraphicFramePr>
          <p:cNvPr id="4194325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5748235"/>
              </p:ext>
            </p:extLst>
          </p:nvPr>
        </p:nvGraphicFramePr>
        <p:xfrm>
          <a:off x="899592" y="980728"/>
          <a:ext cx="750966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5275"/>
                <a:gridCol w="915275"/>
                <a:gridCol w="801041"/>
                <a:gridCol w="814903"/>
                <a:gridCol w="789726"/>
                <a:gridCol w="1026962"/>
                <a:gridCol w="224648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寝室号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 smtClean="0"/>
                        <a:t>班级</a:t>
                      </a:r>
                      <a:endParaRPr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kern="1200" dirty="0" smtClean="0"/>
                        <a:t>A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 smtClean="0"/>
                        <a:t>B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 smtClean="0"/>
                        <a:t>C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 smtClean="0"/>
                        <a:t>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表扬情况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陈梓晗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谢依惠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叶晨曦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朱子彤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优秀寝室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於辰涛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叶文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夏煊炎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优秀寝室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5609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吕涵斐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优秀寝室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2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0"/>
    </mc:Choice>
    <mc:Fallback xmlns="">
      <p:transition spd="slow" advTm="1085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049510"/>
            <a:ext cx="9144000" cy="2758980"/>
          </a:xfrm>
          <a:prstGeom prst="rect">
            <a:avLst/>
          </a:prstGeom>
          <a:solidFill>
            <a:srgbClr val="80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1" name="平行四边形 70"/>
          <p:cNvSpPr/>
          <p:nvPr/>
        </p:nvSpPr>
        <p:spPr>
          <a:xfrm>
            <a:off x="1213211" y="1384935"/>
            <a:ext cx="2371725" cy="4089400"/>
          </a:xfrm>
          <a:prstGeom prst="parallelogram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31055" y="2734953"/>
            <a:ext cx="5813071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prstClr val="white"/>
                </a:solidFill>
                <a:cs typeface="+mn-ea"/>
                <a:sym typeface="+mn-lt"/>
              </a:rPr>
              <a:t>卫生检查不达标</a:t>
            </a:r>
            <a:endParaRPr sz="6000" spc="225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96" name="箭头: V 形 96"/>
          <p:cNvSpPr/>
          <p:nvPr/>
        </p:nvSpPr>
        <p:spPr>
          <a:xfrm rot="5400000">
            <a:off x="4580605" y="1338431"/>
            <a:ext cx="461667" cy="554976"/>
          </a:xfrm>
          <a:prstGeom prst="chevron">
            <a:avLst>
              <a:gd name="adj" fmla="val 50001"/>
            </a:avLst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0" name="箭头: V 形 99"/>
          <p:cNvSpPr/>
          <p:nvPr/>
        </p:nvSpPr>
        <p:spPr>
          <a:xfrm rot="5400000">
            <a:off x="5666497" y="1338493"/>
            <a:ext cx="461667" cy="554976"/>
          </a:xfrm>
          <a:prstGeom prst="chevron">
            <a:avLst>
              <a:gd name="adj" fmla="val 5000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2588" y="2049510"/>
            <a:ext cx="1848341" cy="2192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prstClr val="white"/>
                </a:solidFill>
                <a:cs typeface="+mn-ea"/>
                <a:sym typeface="+mn-lt"/>
              </a:rPr>
              <a:t>2</a:t>
            </a:r>
            <a:endParaRPr sz="13800" spc="225" dirty="0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36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64"/>
    </mc:Choice>
    <mc:Fallback xmlns="">
      <p:transition spd="slow" advTm="11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寝室卫生检查扣分情况</a:t>
            </a:r>
          </a:p>
        </p:txBody>
      </p:sp>
      <p:graphicFrame>
        <p:nvGraphicFramePr>
          <p:cNvPr id="4194316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7677134"/>
              </p:ext>
            </p:extLst>
          </p:nvPr>
        </p:nvGraphicFramePr>
        <p:xfrm>
          <a:off x="1475656" y="1268760"/>
          <a:ext cx="6120680" cy="291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3024336"/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总扣分</a:t>
                      </a:r>
                    </a:p>
                  </a:txBody>
                  <a:tcPr marL="4233" marR="4233" marT="4233" marB="0" anchor="ctr"/>
                </a:tc>
              </a:tr>
              <a:tr h="3240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5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9"/>
    </mc:Choice>
    <mc:Fallback xmlns="">
      <p:transition spd="slow" advTm="1110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寝室卫生检查扣分情况</a:t>
            </a:r>
          </a:p>
        </p:txBody>
      </p:sp>
      <p:graphicFrame>
        <p:nvGraphicFramePr>
          <p:cNvPr id="419432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7839746"/>
              </p:ext>
            </p:extLst>
          </p:nvPr>
        </p:nvGraphicFramePr>
        <p:xfrm>
          <a:off x="1475656" y="1052736"/>
          <a:ext cx="6120680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2952328"/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总扣分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高三（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高三（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5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0"/>
    </mc:Choice>
    <mc:Fallback xmlns="">
      <p:transition spd="slow" advTm="854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1612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寝室卫生检查情况</a:t>
            </a:r>
          </a:p>
        </p:txBody>
      </p:sp>
      <p:graphicFrame>
        <p:nvGraphicFramePr>
          <p:cNvPr id="4194326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4479438"/>
              </p:ext>
            </p:extLst>
          </p:nvPr>
        </p:nvGraphicFramePr>
        <p:xfrm>
          <a:off x="323528" y="620688"/>
          <a:ext cx="8352929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88"/>
                <a:gridCol w="824888"/>
                <a:gridCol w="824888"/>
                <a:gridCol w="751410"/>
                <a:gridCol w="713866"/>
                <a:gridCol w="713866"/>
                <a:gridCol w="1034826"/>
                <a:gridCol w="26642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寝室号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D/E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扣分情况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曹聿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夏景涵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吴轶凡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洗手间垃圾未清理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冯筱妍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程晗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应子妮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洗手间垃圾未清理，椅子未归位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李玉婷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杨卓琦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王奕佳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卢怡婧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椅子未归位，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床椅子堆放衣物，洗手间垃圾未清理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邵思诚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管天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屠家亮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梁森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全寝脏乱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吴漫铱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柯子娴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陈奕舟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洗手间门口都是垃圾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吴漫铱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柯子娴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陈奕舟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AB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桌下垃圾未清，卫生间垃圾未清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徐朗奕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床个人卫生脏乱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吴航宸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床个人卫生不合格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5707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张骞予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程亦恬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翁艺杭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董佳航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昨晚已提醒，今天垃圾还是未清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5511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施霁航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杨茜茹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储思齐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空床上堆放很多衣物，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床行李箱未摆放好，垃圾未清理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5404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陈雨琪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缪可妍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林欣瑶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ABC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桌上桌下乱，门背后鞋子行李箱乱放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5409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黄莹慈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杨晗雨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何宇茜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施雨彤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桌下鞋子乱放，凳背上衣服，桌乱，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桌下乱，垃圾未清，被没叠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王赫然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翁浩珂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罗邦原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卫生间卫生脏乱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5203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蔡元锴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徐俊杰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李巴郞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沈略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鞋子没有归位，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衣服没有放柜子里，拖鞋没归位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18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7"/>
    </mc:Choice>
    <mc:Fallback xmlns="">
      <p:transition spd="slow" advTm="11547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1612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寝室卫生检查情况</a:t>
            </a:r>
          </a:p>
        </p:txBody>
      </p:sp>
      <p:graphicFrame>
        <p:nvGraphicFramePr>
          <p:cNvPr id="4194326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9685218"/>
              </p:ext>
            </p:extLst>
          </p:nvPr>
        </p:nvGraphicFramePr>
        <p:xfrm>
          <a:off x="323528" y="620688"/>
          <a:ext cx="8352929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88"/>
                <a:gridCol w="824888"/>
                <a:gridCol w="824888"/>
                <a:gridCol w="751410"/>
                <a:gridCol w="713866"/>
                <a:gridCol w="713866"/>
                <a:gridCol w="1394865"/>
                <a:gridCol w="230425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寝室号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D/E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扣分情况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张亦扬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吴凯哲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林高禾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李亚希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A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桌下脏乱，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C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桌乱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陈思源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周强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沈家亿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吕小钢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桌上桌下乱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季正烨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床个人卫生脏乱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高三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谢欣悦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缪澜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俞典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丁心贻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放门口垃圾未清理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高三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干骐毓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何卿弘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荀湛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谢宇翔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全寝脏乱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5530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高三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夏天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ABC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桌子上都堆着东西，垃圾未清理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5606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高一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杨贺爽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朱华一馨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董云倩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胡梦洁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B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桌上桌下脏乱，垃圾未清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高一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倪楷博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A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床个人卫生不合格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高一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蔡中瀚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C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床个人卫生脏乱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高一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金钰杭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C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床个人卫生脏乱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高一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郑孝毓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沈飞洋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金钰杭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垃圾未清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高一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辛宗霖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姜晓俊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孙辰皓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王子岩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垃圾未清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5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7"/>
    </mc:Choice>
    <mc:Fallback xmlns="">
      <p:transition spd="slow" advTm="11547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050145"/>
            <a:ext cx="9144000" cy="2758980"/>
          </a:xfrm>
          <a:prstGeom prst="rect">
            <a:avLst/>
          </a:prstGeom>
          <a:solidFill>
            <a:srgbClr val="80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1" name="平行四边形 70"/>
          <p:cNvSpPr/>
          <p:nvPr/>
        </p:nvSpPr>
        <p:spPr>
          <a:xfrm>
            <a:off x="1213211" y="1384935"/>
            <a:ext cx="2371725" cy="4089400"/>
          </a:xfrm>
          <a:prstGeom prst="parallelogram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676634" y="2734383"/>
            <a:ext cx="4639782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8000" spc="225" dirty="0">
                <a:solidFill>
                  <a:prstClr val="white"/>
                </a:solidFill>
                <a:latin typeface="微软雅黑" panose="020B0503020204020204" charset="-122"/>
                <a:cs typeface="+mn-ea"/>
                <a:sym typeface="+mn-lt"/>
              </a:rPr>
              <a:t>Thanks</a:t>
            </a:r>
            <a:r>
              <a:rPr lang="zh-CN" altLang="en-US" sz="8000" spc="225" dirty="0">
                <a:solidFill>
                  <a:prstClr val="white"/>
                </a:solidFill>
                <a:latin typeface="微软雅黑" panose="020B0503020204020204" charset="-122"/>
                <a:cs typeface="+mn-ea"/>
                <a:sym typeface="+mn-lt"/>
              </a:rPr>
              <a:t>♪</a:t>
            </a:r>
          </a:p>
        </p:txBody>
      </p:sp>
      <p:sp>
        <p:nvSpPr>
          <p:cNvPr id="96" name="箭头: V 形 96"/>
          <p:cNvSpPr/>
          <p:nvPr/>
        </p:nvSpPr>
        <p:spPr>
          <a:xfrm rot="5400000">
            <a:off x="4580605" y="1338431"/>
            <a:ext cx="461667" cy="554976"/>
          </a:xfrm>
          <a:prstGeom prst="chevron">
            <a:avLst>
              <a:gd name="adj" fmla="val 50001"/>
            </a:avLst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0" name="箭头: V 形 99"/>
          <p:cNvSpPr/>
          <p:nvPr/>
        </p:nvSpPr>
        <p:spPr>
          <a:xfrm rot="5400000">
            <a:off x="5666497" y="1338493"/>
            <a:ext cx="461667" cy="554976"/>
          </a:xfrm>
          <a:prstGeom prst="chevron">
            <a:avLst>
              <a:gd name="adj" fmla="val 5000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3053" y="2426065"/>
            <a:ext cx="1848341" cy="1915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6000" i="1" spc="225" dirty="0">
                <a:solidFill>
                  <a:prstClr val="white"/>
                </a:solidFill>
                <a:cs typeface="+mn-ea"/>
                <a:sym typeface="+mn-lt"/>
              </a:rPr>
              <a:t>结</a:t>
            </a:r>
          </a:p>
          <a:p>
            <a:pPr algn="ctr">
              <a:defRPr/>
            </a:pPr>
            <a:r>
              <a:rPr lang="zh-CN" altLang="en-US" sz="6000" i="1" spc="225" dirty="0">
                <a:solidFill>
                  <a:prstClr val="white"/>
                </a:solidFill>
                <a:cs typeface="+mn-ea"/>
                <a:sym typeface="+mn-lt"/>
              </a:rPr>
              <a:t>束</a:t>
            </a:r>
          </a:p>
        </p:txBody>
      </p:sp>
    </p:spTree>
    <p:extLst>
      <p:ext uri="{BB962C8B-B14F-4D97-AF65-F5344CB8AC3E}">
        <p14:creationId xmlns:p14="http://schemas.microsoft.com/office/powerpoint/2010/main" val="14594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7"/>
    </mc:Choice>
    <mc:Fallback xmlns="">
      <p:transition spd="slow" advTm="4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周</a:t>
            </a:r>
            <a:r>
              <a:rPr lang="zh-CN" altLang="en-US" sz="3200" b="1" dirty="0"/>
              <a:t>班级考核总分表</a:t>
            </a:r>
          </a:p>
        </p:txBody>
      </p:sp>
      <p:graphicFrame>
        <p:nvGraphicFramePr>
          <p:cNvPr id="4194305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7364096"/>
              </p:ext>
            </p:extLst>
          </p:nvPr>
        </p:nvGraphicFramePr>
        <p:xfrm>
          <a:off x="395536" y="1196752"/>
          <a:ext cx="8280918" cy="450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82"/>
                <a:gridCol w="1001212"/>
                <a:gridCol w="1001212"/>
                <a:gridCol w="1001212"/>
                <a:gridCol w="1001212"/>
                <a:gridCol w="1001212"/>
                <a:gridCol w="1001212"/>
                <a:gridCol w="1090364"/>
              </a:tblGrid>
              <a:tr h="2880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就寝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寝室卫生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违纪处分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上课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琴房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总扣分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总得分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-18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高一（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高二（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高三（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高三（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7620" marR="7620" marT="7620" marB="0" anchor="ctr"/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三（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）班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6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3"/>
    </mc:Choice>
    <mc:Fallback xmlns="">
      <p:transition spd="slow" advTm="109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第</a:t>
            </a:r>
            <a:r>
              <a:rPr lang="en-US" altLang="zh-CN" sz="3200" dirty="0" smtClean="0">
                <a:solidFill>
                  <a:prstClr val="black"/>
                </a:solidFill>
              </a:rPr>
              <a:t>10</a:t>
            </a:r>
            <a:r>
              <a:rPr lang="zh-CN" altLang="en-US" sz="3200" dirty="0" smtClean="0">
                <a:solidFill>
                  <a:prstClr val="black"/>
                </a:solidFill>
              </a:rPr>
              <a:t>周文化课考勤记录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628955"/>
              </p:ext>
            </p:extLst>
          </p:nvPr>
        </p:nvGraphicFramePr>
        <p:xfrm>
          <a:off x="467544" y="1340768"/>
          <a:ext cx="8064896" cy="525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29"/>
                <a:gridCol w="946129"/>
                <a:gridCol w="820174"/>
                <a:gridCol w="4416360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填报时间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姓名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旷课、早退、迟到以及非正常缺勤学生班级，姓名，节次等情况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扣分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李屹文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晚自修，李屹文旷课两节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吕昕哲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吕昕哲上课多次提醒依旧困乏，无法正常听课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郑艺婕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节晚课，高三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3 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郑义婕旷课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高睿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节，高三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 高睿迟到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郑艺捷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班郑艺捷旷课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班高睿迟到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徐锐航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班徐锐航迟到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王一心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王一心旷课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符涵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符涵上课多次提醒依旧困乏，无法正常听课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干琪毓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干琪毓趴睡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班第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白轩尔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节历史课，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班白轩尔迟到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李恩琪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节历史课，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班李恩琪迟到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8"/>
    </mc:Choice>
    <mc:Fallback xmlns="">
      <p:transition spd="slow" advTm="89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第</a:t>
            </a:r>
            <a:r>
              <a:rPr lang="en-US" altLang="zh-CN" sz="3200" dirty="0" smtClean="0">
                <a:solidFill>
                  <a:prstClr val="black"/>
                </a:solidFill>
              </a:rPr>
              <a:t>10</a:t>
            </a:r>
            <a:r>
              <a:rPr lang="zh-CN" altLang="en-US" sz="3200" dirty="0" smtClean="0">
                <a:solidFill>
                  <a:prstClr val="black"/>
                </a:solidFill>
              </a:rPr>
              <a:t>周文化课考勤记录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833783"/>
              </p:ext>
            </p:extLst>
          </p:nvPr>
        </p:nvGraphicFramePr>
        <p:xfrm>
          <a:off x="467544" y="1340768"/>
          <a:ext cx="8064896" cy="525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29"/>
                <a:gridCol w="946129"/>
                <a:gridCol w="820174"/>
                <a:gridCol w="4416360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填报时间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姓名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旷课、早退、迟到以及非正常缺勤学生班级，姓名，节次等情况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扣分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黄子槐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节历史课，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班黄子槐迟到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路遨宁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节历史课，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班路遨宁迟到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金钰杭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节历史课，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班金钰杭迟到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黄喆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节历史课，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班黄喆迟到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王悦婷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节历史课，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班王悦婷迟到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郑孝毓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节历史课，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班郑孝毓迟到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金彧颜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3.4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节历史课，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班金彧颜迟到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马浩凯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早读，马浩凯迟到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刘柏霖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早读，刘柏霖迟到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金钰杭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节地理课，金钰杭趴睡，屡次提醒无效。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2021-10-31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梁立衡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节晚自习，高一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梁立衡迟到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2021-10-31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路朵儿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节晚自习，高一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路朵儿吃东西，多次提醒无效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金彧颜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节生物课，高一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班金彧颜迟到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7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8"/>
    </mc:Choice>
    <mc:Fallback xmlns="">
      <p:transition spd="slow" advTm="896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第</a:t>
            </a:r>
            <a:r>
              <a:rPr lang="en-US" altLang="zh-CN" sz="3200" dirty="0" smtClean="0">
                <a:solidFill>
                  <a:prstClr val="black"/>
                </a:solidFill>
              </a:rPr>
              <a:t>10</a:t>
            </a:r>
            <a:r>
              <a:rPr lang="zh-CN" altLang="en-US" sz="3200" dirty="0" smtClean="0">
                <a:solidFill>
                  <a:prstClr val="black"/>
                </a:solidFill>
              </a:rPr>
              <a:t>周文化课考勤记录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373369"/>
              </p:ext>
            </p:extLst>
          </p:nvPr>
        </p:nvGraphicFramePr>
        <p:xfrm>
          <a:off x="467544" y="1340768"/>
          <a:ext cx="8064896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29"/>
                <a:gridCol w="946129"/>
                <a:gridCol w="820174"/>
                <a:gridCol w="4416360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填报时间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班级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姓名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旷课、早退、迟到以及非正常缺勤学生班级，姓名，节次等情况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扣分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金彧颜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节，高一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班金彧颜迟到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梁立衡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班第五节课梁立衡睡觉 需反复提醒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李恩琪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班第五节课李恩琪睡觉 需反复提醒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陈思源旷课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最后一节晚自习，陈思源旷课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吴诗音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节地理课，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班吴诗音迟到（解释身体不适）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李严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节地理课，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班李严迟到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2021-11-03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何其乐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节地理课，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班何其乐趴睡需多次提醒。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8"/>
    </mc:Choice>
    <mc:Fallback xmlns="">
      <p:transition spd="slow" advTm="89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>
          <a:xfrm>
            <a:off x="467544" y="-5672"/>
            <a:ext cx="8229600" cy="92697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周纪律处分</a:t>
            </a:r>
            <a:r>
              <a:rPr lang="zh-CN" altLang="en-US" sz="3200" b="1" dirty="0"/>
              <a:t>扣分明细</a:t>
            </a:r>
            <a:endParaRPr lang="zh-CN" altLang="zh-CN" sz="3200" b="1" dirty="0"/>
          </a:p>
        </p:txBody>
      </p:sp>
      <p:graphicFrame>
        <p:nvGraphicFramePr>
          <p:cNvPr id="419431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307671"/>
              </p:ext>
            </p:extLst>
          </p:nvPr>
        </p:nvGraphicFramePr>
        <p:xfrm>
          <a:off x="539552" y="764704"/>
          <a:ext cx="8229600" cy="340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1512168"/>
                <a:gridCol w="1368152"/>
                <a:gridCol w="2808312"/>
                <a:gridCol w="8127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处置意见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处分时间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处分原因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扣分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冯祁程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警告处分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违反课堂纪律，不服从管理，辱骂老师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-4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黄子槐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警告处分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私自携带手机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陈暄睿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初二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警告处分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语言侮辱他人，引起同学间矛盾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-4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于王喆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警告处分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追赶并推倒他人致他人轻微伤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马浩凯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警告处分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私自携带手机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-4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严雅茗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记过处分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私自携带手机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-7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章锦韵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记过处分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私自携带手机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-7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Sun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李俊颉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警告处分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可上网电子设备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35"/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8296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周基训表扬</a:t>
            </a:r>
            <a:r>
              <a:rPr lang="zh-CN" altLang="en-US" sz="3200" b="1" dirty="0"/>
              <a:t>名单（周报</a:t>
            </a:r>
            <a:r>
              <a:rPr lang="zh-CN" altLang="en-US" sz="3200" b="1" dirty="0" smtClean="0"/>
              <a:t>）</a:t>
            </a:r>
            <a:endParaRPr lang="zh-CN" altLang="zh-CN" sz="3200" b="1" dirty="0"/>
          </a:p>
        </p:txBody>
      </p:sp>
      <p:graphicFrame>
        <p:nvGraphicFramePr>
          <p:cNvPr id="4194314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954196"/>
              </p:ext>
            </p:extLst>
          </p:nvPr>
        </p:nvGraphicFramePr>
        <p:xfrm>
          <a:off x="395536" y="836712"/>
          <a:ext cx="8280920" cy="505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120"/>
                <a:gridCol w="720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dirty="0" smtClean="0"/>
                        <a:t>班级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受表扬学生</a:t>
                      </a:r>
                      <a:endParaRPr lang="zh-CN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陈诗昱， 陈黔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初一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张骞予，程亦恬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初二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卢可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初二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钱睿，陈治名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初二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宋菲，翟馨婷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袁应禾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邵思成，梁森，陈子佩，朱思宇、孙祎宏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初三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徐于晗，徐于晞，吴漫铱，左佳琦，刘学博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朱航纬，陈箴言，孙尔雅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陈婧婷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章馨月，张雨佳，叶欣、姜晓俊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.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王瀚墨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.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王静雨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.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孙辰皓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陈和徽，何乐乐，陈燕菲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高一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5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傅章越，胡译文，吴心依，章洁羚，潘语菲，胡怡、徐一苇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.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何其乐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75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7"/>
    </mc:Choice>
    <mc:Fallback xmlns="">
      <p:transition spd="slow" advTm="115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8296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周基训表扬</a:t>
            </a:r>
            <a:r>
              <a:rPr lang="zh-CN" altLang="en-US" sz="3200" b="1" dirty="0"/>
              <a:t>名单（周报</a:t>
            </a:r>
            <a:r>
              <a:rPr lang="zh-CN" altLang="en-US" sz="3200" b="1" dirty="0" smtClean="0"/>
              <a:t>）</a:t>
            </a:r>
            <a:endParaRPr lang="zh-CN" altLang="zh-CN" sz="3200" b="1" dirty="0"/>
          </a:p>
        </p:txBody>
      </p:sp>
      <p:graphicFrame>
        <p:nvGraphicFramePr>
          <p:cNvPr id="4194314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52367"/>
              </p:ext>
            </p:extLst>
          </p:nvPr>
        </p:nvGraphicFramePr>
        <p:xfrm>
          <a:off x="395536" y="980728"/>
          <a:ext cx="8280920" cy="181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120"/>
                <a:gridCol w="720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dirty="0" smtClean="0"/>
                        <a:t>班级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受表扬学生</a:t>
                      </a:r>
                      <a:endParaRPr lang="zh-CN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  <a:tabLst>
                          <a:tab pos="1435100" algn="l"/>
                        </a:tabLs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朱圆，朱鐾灿，郑妍婧，祁倩逸，徐俊杰，林然，姜天淇，王许睿懿，蔡元锴、沈略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  <a:tabLst>
                          <a:tab pos="4093210" algn="r"/>
                        </a:tabLs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张徐丽泰、张徐丽慧、庄子馨，陆玟君，胡成凯、何岑烨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高二</a:t>
                      </a: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陈佳琪，董牧希，周泽航，朱禹衡，屠馨怡</a:t>
                      </a: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高三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Sun"/>
                          <a:ea typeface="+mn-ea"/>
                          <a:cs typeface="+mn-cs"/>
                        </a:rPr>
                        <a:t>葛李遨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7"/>
    </mc:Choice>
    <mc:Fallback xmlns="">
      <p:transition spd="slow" advTm="1150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ef18783-746b-43c3-9e40-c3de39b796a7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449382-2ba6-4cce-8b89-939169c5855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85a69b1-d210-4c23-8753-94a801621a20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fa55d0-eb7f-43a6-ba14-7087aecf9168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e725f5-9001-4a6b-aad7-50cfd77931bd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1afa84-a642-483c-bcf0-f052136b2361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1afa84-a642-483c-bcf0-f052136b236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92d28a-017d-449d-8c0b-b97d25badc8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fa55d0-eb7f-43a6-ba14-7087aecf916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dc78c79-7358-4cd6-a31c-09259304e6ef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d3ead02-e348-4256-b4ac-732d0fa17c7a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d3ead02-e348-4256-b4ac-732d0fa17c7a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d3ead02-e348-4256-b4ac-732d0fa17c7a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449382-2ba6-4cce-8b89-939169c5855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449382-2ba6-4cce-8b89-939169c5855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3522</Words>
  <Application>Microsoft Office PowerPoint</Application>
  <PresentationFormat>全屏显示(4:3)</PresentationFormat>
  <Paragraphs>1274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Office 主题</vt:lpstr>
      <vt:lpstr>3_Office 主题</vt:lpstr>
      <vt:lpstr>4_Office 主题</vt:lpstr>
      <vt:lpstr>5_Office 主题</vt:lpstr>
      <vt:lpstr>8_Office 主题</vt:lpstr>
      <vt:lpstr>16_Office 主题</vt:lpstr>
      <vt:lpstr>1_Office 主题</vt:lpstr>
      <vt:lpstr>2_Office 主题</vt:lpstr>
      <vt:lpstr>6_Office 主题</vt:lpstr>
      <vt:lpstr>7_Office 主题</vt:lpstr>
      <vt:lpstr>浙江音乐学院附属音乐学校班级管理考核情况汇总</vt:lpstr>
      <vt:lpstr>第8周班级考核总分表</vt:lpstr>
      <vt:lpstr>第8周班级考核总分表</vt:lpstr>
      <vt:lpstr>第10周文化课考勤记录</vt:lpstr>
      <vt:lpstr>第10周文化课考勤记录</vt:lpstr>
      <vt:lpstr>第10周文化课考勤记录</vt:lpstr>
      <vt:lpstr>第10周纪律处分扣分明细</vt:lpstr>
      <vt:lpstr>第10周基训表扬名单（周报）</vt:lpstr>
      <vt:lpstr>第10周基训表扬名单（周报）</vt:lpstr>
      <vt:lpstr>第10周基训情况批评扣分明细</vt:lpstr>
      <vt:lpstr>第10周寝室扣分情况</vt:lpstr>
      <vt:lpstr>第10周寝室扣分情况</vt:lpstr>
      <vt:lpstr>第10周寝室违纪情况</vt:lpstr>
      <vt:lpstr>第10周寝室违纪情况</vt:lpstr>
      <vt:lpstr>第10周寝室违纪情况</vt:lpstr>
      <vt:lpstr>第10周寝室晚出寝情况</vt:lpstr>
      <vt:lpstr>第10周寝室晚出寝情况</vt:lpstr>
      <vt:lpstr>第10周寝室晚出寝情况</vt:lpstr>
      <vt:lpstr>PowerPoint 演示文稿</vt:lpstr>
      <vt:lpstr>PowerPoint 演示文稿</vt:lpstr>
      <vt:lpstr>第10周寝室卫生检查表扬名单</vt:lpstr>
      <vt:lpstr>PowerPoint 演示文稿</vt:lpstr>
      <vt:lpstr>第10周寝室卫生检查扣分情况</vt:lpstr>
      <vt:lpstr>第10周寝室卫生检查扣分情况</vt:lpstr>
      <vt:lpstr>第10周寝室卫生检查情况</vt:lpstr>
      <vt:lpstr>第10周寝室卫生检查情况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zyfz</dc:creator>
  <cp:lastModifiedBy>zyfz</cp:lastModifiedBy>
  <cp:revision>239</cp:revision>
  <dcterms:created xsi:type="dcterms:W3CDTF">2018-10-14T09:03:00Z</dcterms:created>
  <dcterms:modified xsi:type="dcterms:W3CDTF">2021-11-08T02:57:56Z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