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1" r:id="rId6"/>
    <p:sldId id="297" r:id="rId7"/>
    <p:sldId id="263" r:id="rId8"/>
    <p:sldId id="264" r:id="rId9"/>
    <p:sldId id="298" r:id="rId10"/>
    <p:sldId id="299" r:id="rId11"/>
    <p:sldId id="302" r:id="rId12"/>
    <p:sldId id="303" r:id="rId13"/>
    <p:sldId id="301" r:id="rId14"/>
  </p:sldIdLst>
  <p:sldSz cx="9144000" cy="5143500" type="screen16x9"/>
  <p:notesSz cx="6858000" cy="9144000"/>
  <p:embeddedFontLst>
    <p:embeddedFont>
      <p:font typeface="Raleway Thin" panose="02020500000000000000" charset="0"/>
      <p:regular r:id="rId16"/>
      <p:bold r:id="rId17"/>
      <p:italic r:id="rId18"/>
      <p:boldItalic r:id="rId19"/>
    </p:embeddedFont>
    <p:embeddedFont>
      <p:font typeface="Barlow Light" panose="02020500000000000000" charset="0"/>
      <p:regular r:id="rId20"/>
      <p:bold r:id="rId21"/>
      <p:italic r:id="rId22"/>
      <p:boldItalic r:id="rId23"/>
    </p:embeddedFont>
    <p:embeddedFont>
      <p:font typeface="繁體" panose="02020500000000000000" charset="-120"/>
      <p:regular r:id="rId24"/>
    </p:embeddedFont>
    <p:embeddedFont>
      <p:font typeface="標楷體" panose="03000509000000000000" pitchFamily="65" charset="-120"/>
      <p:regular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97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97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83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2B0BDAE-19BD-496F-9548-E34C328959E9}" type="slidenum">
              <a:rPr lang="en-US" smtClean="0"/>
              <a:pPr/>
              <a:t>13</a:t>
            </a:fld>
            <a:endParaRPr lang="en-US"/>
          </a:p>
        </p:txBody>
      </p:sp>
    </p:spTree>
    <p:extLst>
      <p:ext uri="{BB962C8B-B14F-4D97-AF65-F5344CB8AC3E}">
        <p14:creationId xmlns:p14="http://schemas.microsoft.com/office/powerpoint/2010/main" val="2138537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46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08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2022/3/13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404425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zh-TW" altLang="en-US" dirty="0" smtClean="0">
                <a:latin typeface="繁體" panose="020B0509020204020204" pitchFamily="49" charset="-120"/>
                <a:ea typeface="繁體" panose="020B0509020204020204" pitchFamily="49" charset="-120"/>
              </a:rPr>
              <a:t>羽球專題報告</a:t>
            </a:r>
            <a:endParaRPr dirty="0">
              <a:latin typeface="繁體" panose="020B0509020204020204" pitchFamily="49" charset="-120"/>
              <a:ea typeface="繁體" panose="020B0509020204020204" pitchFamily="49"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726830" y="391857"/>
            <a:ext cx="625044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smtClean="0"/>
              <a:t>短期目標</a:t>
            </a:r>
            <a:r>
              <a:rPr lang="en-US" altLang="zh-TW" dirty="0" smtClean="0"/>
              <a:t>:</a:t>
            </a:r>
            <a:r>
              <a:rPr lang="zh-TW" altLang="en-US" dirty="0" smtClean="0"/>
              <a:t>蒐集資料</a:t>
            </a:r>
            <a:endParaRPr dirty="0"/>
          </a:p>
        </p:txBody>
      </p:sp>
      <p:sp>
        <p:nvSpPr>
          <p:cNvPr id="406" name="Google Shape;406;p15"/>
          <p:cNvSpPr txBox="1">
            <a:spLocks noGrp="1"/>
          </p:cNvSpPr>
          <p:nvPr>
            <p:ph type="subTitle" idx="1"/>
          </p:nvPr>
        </p:nvSpPr>
        <p:spPr>
          <a:xfrm>
            <a:off x="953328" y="1889621"/>
            <a:ext cx="4676700" cy="383700"/>
          </a:xfrm>
          <a:prstGeom prst="rect">
            <a:avLst/>
          </a:prstGeom>
        </p:spPr>
        <p:txBody>
          <a:bodyPr spcFirstLastPara="1" wrap="square" lIns="0" tIns="0" rIns="0" bIns="0" anchor="t" anchorCtr="0">
            <a:noAutofit/>
          </a:bodyPr>
          <a:lstStyle/>
          <a:p>
            <a:pPr marL="342900" lvl="0">
              <a:buFont typeface="Arial" panose="020B0604020202020204" pitchFamily="34" charset="0"/>
              <a:buChar char="•"/>
            </a:pPr>
            <a:r>
              <a:rPr lang="zh-TW" altLang="en-US" dirty="0"/>
              <a:t>匡出現場的玩家</a:t>
            </a:r>
            <a:r>
              <a:rPr lang="zh-TW" altLang="en-US" dirty="0" smtClean="0"/>
              <a:t>位置</a:t>
            </a:r>
            <a:endParaRPr lang="en-US" altLang="zh-TW" dirty="0" smtClean="0"/>
          </a:p>
          <a:p>
            <a:pPr marL="342900" lvl="0">
              <a:buFont typeface="Arial" panose="020B0604020202020204" pitchFamily="34" charset="0"/>
              <a:buChar char="•"/>
            </a:pPr>
            <a:r>
              <a:rPr lang="zh-TW" altLang="en-US" dirty="0"/>
              <a:t>匡出球的落</a:t>
            </a:r>
            <a:r>
              <a:rPr lang="zh-TW" altLang="en-US" dirty="0" smtClean="0"/>
              <a:t>點</a:t>
            </a:r>
            <a:endParaRPr lang="en-US" altLang="zh-TW" dirty="0" smtClean="0"/>
          </a:p>
          <a:p>
            <a:pPr marL="342900" lvl="0">
              <a:buFont typeface="Arial" panose="020B0604020202020204" pitchFamily="34" charset="0"/>
              <a:buChar char="•"/>
            </a:pPr>
            <a:r>
              <a:rPr lang="zh-TW" altLang="en-US" dirty="0"/>
              <a:t>通過比較球的落點與玩家位置，分析球是否回擊成功</a:t>
            </a:r>
            <a:endParaRPr dirty="0"/>
          </a:p>
        </p:txBody>
      </p:sp>
      <p:sp>
        <p:nvSpPr>
          <p:cNvPr id="2" name="文字方塊 1"/>
          <p:cNvSpPr txBox="1"/>
          <p:nvPr/>
        </p:nvSpPr>
        <p:spPr>
          <a:xfrm>
            <a:off x="834059" y="3723860"/>
            <a:ext cx="4185761" cy="461665"/>
          </a:xfrm>
          <a:prstGeom prst="rect">
            <a:avLst/>
          </a:prstGeom>
          <a:noFill/>
        </p:spPr>
        <p:txBody>
          <a:bodyPr wrap="none" rtlCol="0">
            <a:spAutoFit/>
          </a:bodyPr>
          <a:lstStyle/>
          <a:p>
            <a:r>
              <a:rPr lang="zh-TW" altLang="en-US" sz="2400" dirty="0" smtClean="0"/>
              <a:t>將這些資料丟進機器逕行訓練</a:t>
            </a:r>
            <a:endParaRPr lang="zh-TW" altLang="en-US" sz="2400" dirty="0"/>
          </a:p>
        </p:txBody>
      </p:sp>
    </p:spTree>
    <p:extLst>
      <p:ext uri="{BB962C8B-B14F-4D97-AF65-F5344CB8AC3E}">
        <p14:creationId xmlns:p14="http://schemas.microsoft.com/office/powerpoint/2010/main" val="30410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5" name="文字方塊 4"/>
          <p:cNvSpPr txBox="1"/>
          <p:nvPr/>
        </p:nvSpPr>
        <p:spPr>
          <a:xfrm>
            <a:off x="523460" y="523461"/>
            <a:ext cx="2121093" cy="584775"/>
          </a:xfrm>
          <a:prstGeom prst="rect">
            <a:avLst/>
          </a:prstGeom>
          <a:noFill/>
        </p:spPr>
        <p:txBody>
          <a:bodyPr wrap="none" rtlCol="0">
            <a:spAutoFit/>
          </a:bodyPr>
          <a:lstStyle/>
          <a:p>
            <a:r>
              <a:rPr lang="en-US" altLang="zh-TW" sz="3200" dirty="0" smtClean="0"/>
              <a:t>Example2:</a:t>
            </a:r>
            <a:endParaRPr lang="en-US" altLang="zh-TW" sz="3200" dirty="0" smtClean="0"/>
          </a:p>
        </p:txBody>
      </p:sp>
      <p:pic>
        <p:nvPicPr>
          <p:cNvPr id="8" name="圖片 7"/>
          <p:cNvPicPr/>
          <p:nvPr/>
        </p:nvPicPr>
        <p:blipFill>
          <a:blip r:embed="rId3"/>
          <a:stretch>
            <a:fillRect/>
          </a:stretch>
        </p:blipFill>
        <p:spPr>
          <a:xfrm>
            <a:off x="1133089" y="1225894"/>
            <a:ext cx="6433902" cy="3698875"/>
          </a:xfrm>
          <a:prstGeom prst="rect">
            <a:avLst/>
          </a:prstGeom>
        </p:spPr>
      </p:pic>
    </p:spTree>
    <p:extLst>
      <p:ext uri="{BB962C8B-B14F-4D97-AF65-F5344CB8AC3E}">
        <p14:creationId xmlns:p14="http://schemas.microsoft.com/office/powerpoint/2010/main" val="266572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5" name="文字方塊 4"/>
          <p:cNvSpPr txBox="1"/>
          <p:nvPr/>
        </p:nvSpPr>
        <p:spPr>
          <a:xfrm>
            <a:off x="523460" y="523461"/>
            <a:ext cx="2121093" cy="584775"/>
          </a:xfrm>
          <a:prstGeom prst="rect">
            <a:avLst/>
          </a:prstGeom>
          <a:noFill/>
        </p:spPr>
        <p:txBody>
          <a:bodyPr wrap="none" rtlCol="0">
            <a:spAutoFit/>
          </a:bodyPr>
          <a:lstStyle/>
          <a:p>
            <a:r>
              <a:rPr lang="en-US" altLang="zh-TW" sz="3200" dirty="0" smtClean="0"/>
              <a:t>Example3:</a:t>
            </a:r>
            <a:endParaRPr lang="en-US" altLang="zh-TW" sz="3200" dirty="0" smtClean="0"/>
          </a:p>
        </p:txBody>
      </p:sp>
      <p:pic>
        <p:nvPicPr>
          <p:cNvPr id="4" name="圖片 3" descr="C:\lzk\助理二(2021)\精準計畫\精準計畫\20220110 羽球VR\螢幕擷取畫面 2022-01-10 224448.png"/>
          <p:cNvPicPr/>
          <p:nvPr/>
        </p:nvPicPr>
        <p:blipFill>
          <a:blip r:embed="rId3">
            <a:extLst>
              <a:ext uri="{28A0092B-C50C-407E-A947-70E740481C1C}">
                <a14:useLocalDpi xmlns:a14="http://schemas.microsoft.com/office/drawing/2010/main" val="0"/>
              </a:ext>
            </a:extLst>
          </a:blip>
          <a:srcRect/>
          <a:stretch>
            <a:fillRect/>
          </a:stretch>
        </p:blipFill>
        <p:spPr bwMode="auto">
          <a:xfrm>
            <a:off x="675861" y="1166190"/>
            <a:ext cx="7182678" cy="3571461"/>
          </a:xfrm>
          <a:prstGeom prst="rect">
            <a:avLst/>
          </a:prstGeom>
          <a:noFill/>
          <a:ln>
            <a:noFill/>
          </a:ln>
        </p:spPr>
      </p:pic>
    </p:spTree>
    <p:extLst>
      <p:ext uri="{BB962C8B-B14F-4D97-AF65-F5344CB8AC3E}">
        <p14:creationId xmlns:p14="http://schemas.microsoft.com/office/powerpoint/2010/main" val="394523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13</a:t>
            </a:fld>
            <a:endParaRPr lang="zh-TW" altLang="en-US"/>
          </a:p>
        </p:txBody>
      </p:sp>
      <p:sp>
        <p:nvSpPr>
          <p:cNvPr id="11" name="標題 1">
            <a:extLst>
              <a:ext uri="{FF2B5EF4-FFF2-40B4-BE49-F238E27FC236}">
                <a16:creationId xmlns:a16="http://schemas.microsoft.com/office/drawing/2014/main" id="{0E1F3DBE-8611-42F1-9E42-D0C9FCAFC67F}"/>
              </a:ext>
            </a:extLst>
          </p:cNvPr>
          <p:cNvSpPr>
            <a:spLocks noGrp="1"/>
          </p:cNvSpPr>
          <p:nvPr>
            <p:ph type="title"/>
          </p:nvPr>
        </p:nvSpPr>
        <p:spPr>
          <a:xfrm>
            <a:off x="1485900" y="799209"/>
            <a:ext cx="6172200" cy="641152"/>
          </a:xfrm>
        </p:spPr>
        <p:txBody>
          <a:bodyPr/>
          <a:lstStyle/>
          <a:p>
            <a:endParaRPr lang="zh-TW" altLang="en-US" dirty="0">
              <a:latin typeface="Calibri" panose="020F0502020204030204" pitchFamily="34" charset="0"/>
            </a:endParaRPr>
          </a:p>
        </p:txBody>
      </p:sp>
    </p:spTree>
    <p:extLst>
      <p:ext uri="{BB962C8B-B14F-4D97-AF65-F5344CB8AC3E}">
        <p14:creationId xmlns:p14="http://schemas.microsoft.com/office/powerpoint/2010/main" val="2081018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lvl="0"/>
            <a:r>
              <a:rPr lang="zh-TW" altLang="en-US" sz="2800" dirty="0" smtClean="0"/>
              <a:t>目標</a:t>
            </a:r>
            <a:r>
              <a:rPr lang="en-US" altLang="zh-TW" sz="2800" dirty="0" smtClean="0"/>
              <a:t>:</a:t>
            </a:r>
            <a:r>
              <a:rPr lang="zh-TW" altLang="zh-TW" sz="2400" dirty="0" smtClean="0"/>
              <a:t>智能發球</a:t>
            </a:r>
            <a:r>
              <a:rPr lang="zh-TW" altLang="en-US" sz="2400" dirty="0" smtClean="0"/>
              <a:t>機</a:t>
            </a:r>
            <a:r>
              <a:rPr lang="zh-TW" altLang="en-US" sz="2400" dirty="0" smtClean="0"/>
              <a:t>器人</a:t>
            </a:r>
            <a:r>
              <a:rPr lang="en-US" altLang="zh-TW" dirty="0" smtClean="0"/>
              <a:t/>
            </a:r>
            <a:br>
              <a:rPr lang="en-US" altLang="zh-TW" dirty="0" smtClean="0"/>
            </a:br>
            <a:endParaRPr dirty="0"/>
          </a:p>
        </p:txBody>
      </p:sp>
      <p:sp>
        <p:nvSpPr>
          <p:cNvPr id="345" name="Google Shape;345;p13"/>
          <p:cNvSpPr txBox="1">
            <a:spLocks noGrp="1"/>
          </p:cNvSpPr>
          <p:nvPr>
            <p:ph type="body" idx="1"/>
          </p:nvPr>
        </p:nvSpPr>
        <p:spPr>
          <a:xfrm>
            <a:off x="556591" y="1270194"/>
            <a:ext cx="7878417" cy="2127900"/>
          </a:xfrm>
          <a:prstGeom prst="rect">
            <a:avLst/>
          </a:prstGeom>
        </p:spPr>
        <p:txBody>
          <a:bodyPr spcFirstLastPara="1" wrap="square" lIns="0" tIns="0" rIns="0" bIns="0" anchor="t" anchorCtr="0">
            <a:noAutofit/>
          </a:bodyPr>
          <a:lstStyle/>
          <a:p>
            <a:pPr marL="0" indent="0">
              <a:buClr>
                <a:schemeClr val="dk1"/>
              </a:buClr>
              <a:buSzPts val="1100"/>
              <a:buNone/>
            </a:pPr>
            <a:r>
              <a:rPr lang="zh-TW" altLang="zh-TW" dirty="0">
                <a:latin typeface="標楷體" panose="03000509000000000000" pitchFamily="65" charset="-120"/>
                <a:ea typeface="標楷體" panose="03000509000000000000" pitchFamily="65" charset="-120"/>
              </a:rPr>
              <a:t>通過大量收集完玩家所佔的位置與回擊發球機所發出的不同球路成功與否，學習到發出的球對於玩家的難易度，進一步成為會配合玩家設定的難易度需求而發球的發球</a:t>
            </a:r>
            <a:r>
              <a:rPr lang="zh-TW" altLang="zh-TW" dirty="0" smtClean="0">
                <a:latin typeface="標楷體" panose="03000509000000000000" pitchFamily="65" charset="-120"/>
                <a:ea typeface="標楷體" panose="03000509000000000000" pitchFamily="65" charset="-120"/>
              </a:rPr>
              <a:t>機</a:t>
            </a:r>
            <a:r>
              <a:rPr lang="zh-TW" altLang="en-US" dirty="0" smtClean="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a:p>
            <a:pPr marL="0" lvl="0" indent="0" algn="l" rtl="0">
              <a:spcBef>
                <a:spcPts val="600"/>
              </a:spcBef>
              <a:spcAft>
                <a:spcPts val="0"/>
              </a:spcAft>
              <a:buClr>
                <a:schemeClr val="dk1"/>
              </a:buClr>
              <a:buSzPts val="1100"/>
              <a:buFont typeface="Arial"/>
              <a:buNone/>
            </a:pPr>
            <a:endParaRPr dirty="0"/>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37539" y="652473"/>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zh-TW" altLang="en-US" dirty="0"/>
              <a:t>需要的</a:t>
            </a:r>
            <a:r>
              <a:rPr lang="zh-TW" altLang="en-US" dirty="0" smtClean="0"/>
              <a:t>資料</a:t>
            </a:r>
            <a:endParaRPr lang="en" dirty="0"/>
          </a:p>
        </p:txBody>
      </p:sp>
      <p:sp>
        <p:nvSpPr>
          <p:cNvPr id="380" name="Google Shape;380;p14"/>
          <p:cNvSpPr txBox="1">
            <a:spLocks noGrp="1"/>
          </p:cNvSpPr>
          <p:nvPr>
            <p:ph type="subTitle" idx="4294967295"/>
          </p:nvPr>
        </p:nvSpPr>
        <p:spPr>
          <a:xfrm>
            <a:off x="589722" y="1384852"/>
            <a:ext cx="4439778" cy="2556207"/>
          </a:xfrm>
          <a:prstGeom prst="rect">
            <a:avLst/>
          </a:prstGeom>
        </p:spPr>
        <p:txBody>
          <a:bodyPr spcFirstLastPara="1" wrap="square" lIns="0" tIns="0" rIns="0" bIns="0" anchor="t" anchorCtr="0">
            <a:noAutofit/>
          </a:bodyPr>
          <a:lstStyle/>
          <a:p>
            <a:pPr marL="571500" indent="-571500"/>
            <a:r>
              <a:rPr lang="zh-TW" altLang="en-US" sz="3600" b="1" dirty="0"/>
              <a:t>玩家</a:t>
            </a:r>
            <a:r>
              <a:rPr lang="zh-TW" altLang="en-US" sz="3600" b="1" dirty="0" smtClean="0"/>
              <a:t>位置</a:t>
            </a:r>
            <a:endParaRPr lang="en-US" altLang="zh-TW" sz="3600" b="1" dirty="0" smtClean="0"/>
          </a:p>
          <a:p>
            <a:pPr marL="571500" indent="-571500"/>
            <a:r>
              <a:rPr lang="zh-TW" altLang="en-US" sz="3600" b="1" dirty="0"/>
              <a:t>發球機發出的球</a:t>
            </a:r>
            <a:r>
              <a:rPr lang="zh-TW" altLang="en-US" sz="3600" b="1" dirty="0" smtClean="0"/>
              <a:t>路</a:t>
            </a:r>
            <a:endParaRPr lang="en-US" altLang="zh-TW" sz="3600" b="1" dirty="0" smtClean="0"/>
          </a:p>
          <a:p>
            <a:pPr marL="571500" indent="-571500"/>
            <a:r>
              <a:rPr lang="zh-TW" altLang="en-US" sz="3600" b="1" dirty="0"/>
              <a:t>羽球的落地</a:t>
            </a:r>
            <a:r>
              <a:rPr lang="zh-TW" altLang="en-US" sz="3600" b="1" dirty="0" smtClean="0"/>
              <a:t>點</a:t>
            </a:r>
            <a:endParaRPr lang="en-US" altLang="zh-TW" sz="3600" b="1" dirty="0" smtClean="0"/>
          </a:p>
          <a:p>
            <a:pPr marL="571500" indent="-571500"/>
            <a:r>
              <a:rPr lang="zh-TW" altLang="en-US" sz="3600" b="1" dirty="0"/>
              <a:t>玩家回擊的球路</a:t>
            </a:r>
            <a:endParaRPr sz="3600" b="1" dirty="0"/>
          </a:p>
        </p:txBody>
      </p:sp>
      <p:sp>
        <p:nvSpPr>
          <p:cNvPr id="2" name="文字方塊 1"/>
          <p:cNvSpPr txBox="1"/>
          <p:nvPr/>
        </p:nvSpPr>
        <p:spPr>
          <a:xfrm>
            <a:off x="795131" y="4234070"/>
            <a:ext cx="7366119" cy="307777"/>
          </a:xfrm>
          <a:prstGeom prst="rect">
            <a:avLst/>
          </a:prstGeom>
          <a:noFill/>
        </p:spPr>
        <p:txBody>
          <a:bodyPr wrap="none" rtlCol="0">
            <a:spAutoFit/>
          </a:bodyPr>
          <a:lstStyle/>
          <a:p>
            <a:r>
              <a:rPr lang="zh-TW" altLang="en-US" dirty="0" smtClean="0"/>
              <a:t>同</a:t>
            </a:r>
            <a:r>
              <a:rPr lang="zh-TW" altLang="zh-TW" dirty="0" smtClean="0"/>
              <a:t>時</a:t>
            </a:r>
            <a:r>
              <a:rPr lang="zh-TW" altLang="zh-TW" dirty="0"/>
              <a:t>分析玩家位置與羽球軌跡預測球的落</a:t>
            </a:r>
            <a:r>
              <a:rPr lang="zh-TW" altLang="zh-TW" dirty="0" smtClean="0"/>
              <a:t>點</a:t>
            </a:r>
            <a:r>
              <a:rPr lang="zh-TW" altLang="en-US" dirty="0" smtClean="0"/>
              <a:t>，</a:t>
            </a:r>
            <a:r>
              <a:rPr lang="zh-TW" altLang="zh-TW" dirty="0" smtClean="0"/>
              <a:t>需要</a:t>
            </a:r>
            <a:r>
              <a:rPr lang="zh-TW" altLang="zh-TW" dirty="0"/>
              <a:t>評估現場的設備是否能夠快速的計算完成</a:t>
            </a: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726830" y="391857"/>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smtClean="0"/>
              <a:t>目標</a:t>
            </a:r>
            <a:endParaRPr dirty="0"/>
          </a:p>
        </p:txBody>
      </p:sp>
      <p:sp>
        <p:nvSpPr>
          <p:cNvPr id="406" name="Google Shape;406;p15"/>
          <p:cNvSpPr txBox="1">
            <a:spLocks noGrp="1"/>
          </p:cNvSpPr>
          <p:nvPr>
            <p:ph type="subTitle" idx="1"/>
          </p:nvPr>
        </p:nvSpPr>
        <p:spPr>
          <a:xfrm>
            <a:off x="953328" y="1889621"/>
            <a:ext cx="4676700" cy="383700"/>
          </a:xfrm>
          <a:prstGeom prst="rect">
            <a:avLst/>
          </a:prstGeom>
        </p:spPr>
        <p:txBody>
          <a:bodyPr spcFirstLastPara="1" wrap="square" lIns="0" tIns="0" rIns="0" bIns="0" anchor="t" anchorCtr="0">
            <a:noAutofit/>
          </a:bodyPr>
          <a:lstStyle/>
          <a:p>
            <a:pPr marL="342900" lvl="0">
              <a:buFont typeface="Arial" panose="020B0604020202020204" pitchFamily="34" charset="0"/>
              <a:buChar char="•"/>
            </a:pPr>
            <a:r>
              <a:rPr lang="zh-TW" altLang="en-US" dirty="0"/>
              <a:t>發球機訓練</a:t>
            </a:r>
            <a:r>
              <a:rPr lang="zh-TW" altLang="en-US" dirty="0" smtClean="0"/>
              <a:t>計分</a:t>
            </a:r>
            <a:endParaRPr lang="en-US" altLang="zh-TW" dirty="0" smtClean="0"/>
          </a:p>
          <a:p>
            <a:pPr marL="342900" lvl="0">
              <a:buFont typeface="Arial" panose="020B0604020202020204" pitchFamily="34" charset="0"/>
              <a:buChar char="•"/>
            </a:pPr>
            <a:r>
              <a:rPr lang="zh-TW" altLang="en-US" dirty="0"/>
              <a:t>變成</a:t>
            </a:r>
            <a:r>
              <a:rPr lang="zh-TW" altLang="en-US" dirty="0" smtClean="0"/>
              <a:t>遊戲</a:t>
            </a:r>
            <a:endParaRPr lang="en-US" altLang="zh-TW" dirty="0" smtClean="0"/>
          </a:p>
          <a:p>
            <a:pPr marL="342900" lvl="0">
              <a:buFont typeface="Arial" panose="020B0604020202020204" pitchFamily="34" charset="0"/>
              <a:buChar char="•"/>
            </a:pPr>
            <a:r>
              <a:rPr lang="zh-TW" altLang="en-US" dirty="0"/>
              <a:t>區分等級 </a:t>
            </a:r>
            <a:r>
              <a:rPr lang="en-US" altLang="zh-TW" dirty="0"/>
              <a:t>:</a:t>
            </a:r>
            <a:r>
              <a:rPr lang="zh-TW" altLang="en-US" dirty="0"/>
              <a:t>容易、中、難</a:t>
            </a:r>
            <a:endParaRPr lang="en-US" altLang="zh-TW" dirty="0" smtClean="0"/>
          </a:p>
          <a:p>
            <a:pPr marL="342900" lvl="0">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a:t>發球機訓練計分</a:t>
            </a:r>
            <a:endParaRPr lang="en-US" altLang="zh-TW" dirty="0"/>
          </a:p>
        </p:txBody>
      </p:sp>
      <p:sp>
        <p:nvSpPr>
          <p:cNvPr id="595" name="Google Shape;595;p17"/>
          <p:cNvSpPr txBox="1">
            <a:spLocks noGrp="1"/>
          </p:cNvSpPr>
          <p:nvPr>
            <p:ph type="body" idx="1"/>
          </p:nvPr>
        </p:nvSpPr>
        <p:spPr>
          <a:xfrm>
            <a:off x="457200"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上下球的關係</a:t>
            </a:r>
            <a:endParaRPr lang="en-US" altLang="zh-TW" sz="1600" dirty="0" smtClean="0"/>
          </a:p>
          <a:p>
            <a:pPr marL="457200" lvl="0" indent="-342900" algn="l" rtl="0">
              <a:spcBef>
                <a:spcPts val="600"/>
              </a:spcBef>
              <a:spcAft>
                <a:spcPts val="0"/>
              </a:spcAft>
              <a:buSzPts val="1800"/>
              <a:buChar char="▸"/>
            </a:pPr>
            <a:r>
              <a:rPr lang="zh-TW" altLang="en-US" sz="1600" dirty="0" smtClean="0"/>
              <a:t>人員站的位置</a:t>
            </a:r>
            <a:endParaRPr lang="en-US" altLang="zh-TW" sz="1600" dirty="0" smtClean="0"/>
          </a:p>
          <a:p>
            <a:pPr marL="457200" lvl="0" indent="-342900" algn="l" rtl="0">
              <a:spcBef>
                <a:spcPts val="600"/>
              </a:spcBef>
              <a:spcAft>
                <a:spcPts val="0"/>
              </a:spcAft>
              <a:buSzPts val="1800"/>
              <a:buChar char="▸"/>
            </a:pPr>
            <a:r>
              <a:rPr lang="zh-TW" altLang="en-US" sz="1600" dirty="0" smtClean="0"/>
              <a:t>反映</a:t>
            </a:r>
            <a:r>
              <a:rPr lang="en-US" altLang="zh-TW" sz="1600" dirty="0" smtClean="0"/>
              <a:t>(</a:t>
            </a:r>
            <a:r>
              <a:rPr lang="zh-TW" altLang="en-US" sz="1600" dirty="0" smtClean="0"/>
              <a:t>擊球</a:t>
            </a:r>
            <a:r>
              <a:rPr lang="en-US" altLang="zh-TW" sz="1600" dirty="0" smtClean="0"/>
              <a:t>)</a:t>
            </a:r>
            <a:r>
              <a:rPr lang="zh-TW" altLang="en-US" sz="1600" dirty="0" smtClean="0"/>
              <a:t>時間</a:t>
            </a:r>
            <a:endParaRPr lang="en-US" altLang="zh-TW" sz="1600" dirty="0" smtClean="0"/>
          </a:p>
          <a:p>
            <a:pPr marL="457200" lvl="0" indent="-342900" algn="l" rtl="0">
              <a:spcBef>
                <a:spcPts val="600"/>
              </a:spcBef>
              <a:spcAft>
                <a:spcPts val="0"/>
              </a:spcAft>
              <a:buSzPts val="1800"/>
              <a:buChar char="▸"/>
            </a:pPr>
            <a:r>
              <a:rPr lang="zh-TW" altLang="en-US" sz="1600" dirty="0" smtClean="0"/>
              <a:t>回擊球的軌跡與落點</a:t>
            </a:r>
            <a:endParaRPr sz="1600" dirty="0"/>
          </a:p>
        </p:txBody>
      </p:sp>
      <p:sp>
        <p:nvSpPr>
          <p:cNvPr id="3" name="文字方塊 2"/>
          <p:cNvSpPr txBox="1"/>
          <p:nvPr/>
        </p:nvSpPr>
        <p:spPr>
          <a:xfrm>
            <a:off x="602974" y="1579305"/>
            <a:ext cx="5400837" cy="400110"/>
          </a:xfrm>
          <a:prstGeom prst="rect">
            <a:avLst/>
          </a:prstGeom>
          <a:noFill/>
        </p:spPr>
        <p:txBody>
          <a:bodyPr wrap="none" rtlCol="0">
            <a:spAutoFit/>
          </a:bodyPr>
          <a:lstStyle/>
          <a:p>
            <a:pPr marL="114300" lvl="0">
              <a:spcBef>
                <a:spcPts val="600"/>
              </a:spcBef>
              <a:buSzPts val="1800"/>
            </a:pPr>
            <a:r>
              <a:rPr lang="zh-TW" altLang="en-US" sz="2000" dirty="0"/>
              <a:t>先蒐集資料，建立出</a:t>
            </a:r>
            <a:r>
              <a:rPr lang="en-US" altLang="zh-TW" sz="2000" dirty="0"/>
              <a:t>Data Set</a:t>
            </a:r>
            <a:r>
              <a:rPr lang="zh-TW" altLang="en-US" sz="2000" dirty="0"/>
              <a:t>，使機器學習到</a:t>
            </a:r>
          </a:p>
        </p:txBody>
      </p:sp>
      <p:sp>
        <p:nvSpPr>
          <p:cNvPr id="4" name="文字方塊 3"/>
          <p:cNvSpPr txBox="1"/>
          <p:nvPr/>
        </p:nvSpPr>
        <p:spPr>
          <a:xfrm>
            <a:off x="457200" y="3876262"/>
            <a:ext cx="6897757" cy="400110"/>
          </a:xfrm>
          <a:prstGeom prst="rect">
            <a:avLst/>
          </a:prstGeom>
          <a:noFill/>
        </p:spPr>
        <p:txBody>
          <a:bodyPr wrap="square" rtlCol="0">
            <a:spAutoFit/>
          </a:bodyPr>
          <a:lstStyle/>
          <a:p>
            <a:r>
              <a:rPr lang="zh-TW" altLang="en-US" sz="2000" dirty="0" smtClean="0"/>
              <a:t>希望達成的目標：機器能訓練學習到下一球要發甚麼球</a:t>
            </a:r>
            <a:endParaRPr lang="zh-TW"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smtClean="0"/>
              <a:t>變成遊戲</a:t>
            </a:r>
            <a:endParaRPr lang="en-US" altLang="zh-TW" dirty="0"/>
          </a:p>
        </p:txBody>
      </p:sp>
      <p:sp>
        <p:nvSpPr>
          <p:cNvPr id="595" name="Google Shape;595;p17"/>
          <p:cNvSpPr txBox="1">
            <a:spLocks noGrp="1"/>
          </p:cNvSpPr>
          <p:nvPr>
            <p:ph type="body" idx="1"/>
          </p:nvPr>
        </p:nvSpPr>
        <p:spPr>
          <a:xfrm>
            <a:off x="775253"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根據落點與軌跡給予分數</a:t>
            </a:r>
            <a:endParaRPr lang="en-US" altLang="zh-TW" sz="1600" dirty="0"/>
          </a:p>
          <a:p>
            <a:pPr marL="457200" lvl="0" indent="-342900" algn="l" rtl="0">
              <a:spcBef>
                <a:spcPts val="600"/>
              </a:spcBef>
              <a:spcAft>
                <a:spcPts val="0"/>
              </a:spcAft>
              <a:buSzPts val="1800"/>
              <a:buChar char="▸"/>
            </a:pPr>
            <a:r>
              <a:rPr lang="zh-TW" altLang="en-US" sz="1600" dirty="0" smtClean="0"/>
              <a:t>能計算玩家哪些球點打得好不好</a:t>
            </a:r>
            <a:endParaRPr lang="en-US" altLang="zh-TW" sz="1600" dirty="0" smtClean="0"/>
          </a:p>
        </p:txBody>
      </p:sp>
      <p:sp>
        <p:nvSpPr>
          <p:cNvPr id="3" name="文字方塊 2"/>
          <p:cNvSpPr txBox="1"/>
          <p:nvPr/>
        </p:nvSpPr>
        <p:spPr>
          <a:xfrm>
            <a:off x="457200" y="1629171"/>
            <a:ext cx="4660250" cy="400110"/>
          </a:xfrm>
          <a:prstGeom prst="rect">
            <a:avLst/>
          </a:prstGeom>
          <a:noFill/>
        </p:spPr>
        <p:txBody>
          <a:bodyPr wrap="none" rtlCol="0">
            <a:spAutoFit/>
          </a:bodyPr>
          <a:lstStyle/>
          <a:p>
            <a:pPr marL="114300" lvl="0">
              <a:spcBef>
                <a:spcPts val="600"/>
              </a:spcBef>
              <a:buSzPts val="1800"/>
            </a:pPr>
            <a:r>
              <a:rPr lang="zh-TW" altLang="en-US" sz="2000" dirty="0" smtClean="0"/>
              <a:t>藉由學習到的資料，能智能發出下一球</a:t>
            </a:r>
            <a:endParaRPr lang="zh-TW" altLang="en-US" sz="2000" dirty="0"/>
          </a:p>
        </p:txBody>
      </p:sp>
      <p:sp>
        <p:nvSpPr>
          <p:cNvPr id="4" name="文字方塊 3"/>
          <p:cNvSpPr txBox="1"/>
          <p:nvPr/>
        </p:nvSpPr>
        <p:spPr>
          <a:xfrm>
            <a:off x="602975" y="3122363"/>
            <a:ext cx="6897757" cy="400110"/>
          </a:xfrm>
          <a:prstGeom prst="rect">
            <a:avLst/>
          </a:prstGeom>
          <a:noFill/>
        </p:spPr>
        <p:txBody>
          <a:bodyPr wrap="square" rtlCol="0">
            <a:spAutoFit/>
          </a:bodyPr>
          <a:lstStyle/>
          <a:p>
            <a:r>
              <a:rPr lang="zh-TW" altLang="en-US" sz="2000" dirty="0" smtClean="0"/>
              <a:t>希望達成的目標：</a:t>
            </a:r>
            <a:endParaRPr lang="zh-TW" altLang="en-US" sz="2000" dirty="0"/>
          </a:p>
        </p:txBody>
      </p:sp>
      <p:sp>
        <p:nvSpPr>
          <p:cNvPr id="6" name="文字方塊 5"/>
          <p:cNvSpPr txBox="1"/>
          <p:nvPr/>
        </p:nvSpPr>
        <p:spPr>
          <a:xfrm>
            <a:off x="868017" y="3658428"/>
            <a:ext cx="6218369" cy="523220"/>
          </a:xfrm>
          <a:prstGeom prst="rect">
            <a:avLst/>
          </a:prstGeom>
          <a:noFill/>
        </p:spPr>
        <p:txBody>
          <a:bodyPr wrap="none" rtlCol="0">
            <a:spAutoFit/>
          </a:bodyPr>
          <a:lstStyle/>
          <a:p>
            <a:pPr marL="285750" indent="-285750">
              <a:buFont typeface="Arial" panose="020B0604020202020204" pitchFamily="34" charset="0"/>
              <a:buChar char="•"/>
            </a:pPr>
            <a:r>
              <a:rPr lang="zh-TW" altLang="en-US" dirty="0"/>
              <a:t>打完後能給予玩家評分與弱點分析</a:t>
            </a:r>
          </a:p>
          <a:p>
            <a:pPr marL="285750" indent="-285750">
              <a:buFont typeface="Arial" panose="020B0604020202020204" pitchFamily="34" charset="0"/>
              <a:buChar char="•"/>
            </a:pPr>
            <a:r>
              <a:rPr lang="zh-TW" altLang="en-US" dirty="0" smtClean="0"/>
              <a:t>有使用者資訊，能記錄個別玩家的弱點與球風，下次可針對弱點進行訓練</a:t>
            </a:r>
            <a:endParaRPr lang="zh-TW" altLang="en-US" dirty="0"/>
          </a:p>
        </p:txBody>
      </p:sp>
    </p:spTree>
    <p:extLst>
      <p:ext uri="{BB962C8B-B14F-4D97-AF65-F5344CB8AC3E}">
        <p14:creationId xmlns:p14="http://schemas.microsoft.com/office/powerpoint/2010/main" val="143172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5" name="文字方塊 4"/>
          <p:cNvSpPr txBox="1"/>
          <p:nvPr/>
        </p:nvSpPr>
        <p:spPr>
          <a:xfrm>
            <a:off x="523460" y="523461"/>
            <a:ext cx="2121093" cy="584775"/>
          </a:xfrm>
          <a:prstGeom prst="rect">
            <a:avLst/>
          </a:prstGeom>
          <a:noFill/>
        </p:spPr>
        <p:txBody>
          <a:bodyPr wrap="none" rtlCol="0">
            <a:spAutoFit/>
          </a:bodyPr>
          <a:lstStyle/>
          <a:p>
            <a:r>
              <a:rPr lang="en-US" altLang="zh-TW" sz="3200" dirty="0" smtClean="0"/>
              <a:t>Example1:</a:t>
            </a:r>
            <a:endParaRPr lang="en-US" altLang="zh-TW" sz="3200" dirty="0" smtClean="0"/>
          </a:p>
        </p:txBody>
      </p:sp>
      <p:pic>
        <p:nvPicPr>
          <p:cNvPr id="6" name="圖片 5"/>
          <p:cNvPicPr>
            <a:picLocks noChangeAspect="1"/>
          </p:cNvPicPr>
          <p:nvPr/>
        </p:nvPicPr>
        <p:blipFill>
          <a:blip r:embed="rId3"/>
          <a:stretch>
            <a:fillRect/>
          </a:stretch>
        </p:blipFill>
        <p:spPr>
          <a:xfrm>
            <a:off x="2482654" y="1108236"/>
            <a:ext cx="3249235" cy="1024289"/>
          </a:xfrm>
          <a:prstGeom prst="rect">
            <a:avLst/>
          </a:prstGeom>
        </p:spPr>
      </p:pic>
      <p:sp>
        <p:nvSpPr>
          <p:cNvPr id="7" name="文字方塊 6"/>
          <p:cNvSpPr txBox="1"/>
          <p:nvPr/>
        </p:nvSpPr>
        <p:spPr>
          <a:xfrm>
            <a:off x="616434" y="2398642"/>
            <a:ext cx="5570756" cy="307777"/>
          </a:xfrm>
          <a:prstGeom prst="rect">
            <a:avLst/>
          </a:prstGeom>
          <a:noFill/>
        </p:spPr>
        <p:txBody>
          <a:bodyPr wrap="none" rtlCol="0">
            <a:spAutoFit/>
          </a:bodyPr>
          <a:lstStyle/>
          <a:p>
            <a:r>
              <a:rPr lang="zh-TW" altLang="en-US" dirty="0"/>
              <a:t>射擊</a:t>
            </a:r>
            <a:r>
              <a:rPr lang="zh-TW" altLang="en-US" dirty="0" smtClean="0"/>
              <a:t>遊戲訓練軟體，會根據使用者的訓練資料判斷下一次訓練的模式</a:t>
            </a:r>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1198231" y="1338232"/>
            <a:ext cx="4824882" cy="2191884"/>
          </a:xfrm>
          <a:prstGeom prst="rect">
            <a:avLst/>
          </a:prstGeom>
        </p:spPr>
      </p:pic>
      <p:sp>
        <p:nvSpPr>
          <p:cNvPr id="7" name="文字方塊 6"/>
          <p:cNvSpPr txBox="1"/>
          <p:nvPr/>
        </p:nvSpPr>
        <p:spPr>
          <a:xfrm>
            <a:off x="934278" y="642730"/>
            <a:ext cx="3518912" cy="400110"/>
          </a:xfrm>
          <a:prstGeom prst="rect">
            <a:avLst/>
          </a:prstGeom>
          <a:noFill/>
        </p:spPr>
        <p:txBody>
          <a:bodyPr wrap="none" rtlCol="0">
            <a:spAutoFit/>
          </a:bodyPr>
          <a:lstStyle/>
          <a:p>
            <a:r>
              <a:rPr lang="zh-TW" altLang="en-US" sz="2000" dirty="0" smtClean="0"/>
              <a:t>每次打完給予這次遊戲的分析</a:t>
            </a:r>
            <a:endParaRPr lang="zh-TW" altLang="en-US" sz="2000" dirty="0"/>
          </a:p>
        </p:txBody>
      </p:sp>
      <p:sp>
        <p:nvSpPr>
          <p:cNvPr id="8" name="文字方塊 7"/>
          <p:cNvSpPr txBox="1"/>
          <p:nvPr/>
        </p:nvSpPr>
        <p:spPr>
          <a:xfrm>
            <a:off x="1080053" y="3880222"/>
            <a:ext cx="4366591" cy="400110"/>
          </a:xfrm>
          <a:prstGeom prst="rect">
            <a:avLst/>
          </a:prstGeom>
          <a:noFill/>
        </p:spPr>
        <p:txBody>
          <a:bodyPr wrap="square" rtlCol="0">
            <a:spAutoFit/>
          </a:bodyPr>
          <a:lstStyle/>
          <a:p>
            <a:r>
              <a:rPr lang="zh-TW" altLang="en-US" sz="2000" dirty="0" smtClean="0"/>
              <a:t>目標</a:t>
            </a:r>
            <a:r>
              <a:rPr lang="en-US" altLang="zh-TW" sz="2000" dirty="0"/>
              <a:t>:</a:t>
            </a:r>
            <a:r>
              <a:rPr lang="zh-TW" altLang="en-US" sz="2000" dirty="0" smtClean="0"/>
              <a:t>下次針對弱點進行發球</a:t>
            </a:r>
            <a:endParaRPr lang="zh-TW"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342900" lvl="0"/>
            <a:r>
              <a:rPr lang="zh-TW" altLang="en-US" dirty="0" smtClean="0"/>
              <a:t>區分容易、中、難</a:t>
            </a:r>
            <a:endParaRPr lang="en-US" altLang="zh-TW" dirty="0"/>
          </a:p>
        </p:txBody>
      </p:sp>
      <p:sp>
        <p:nvSpPr>
          <p:cNvPr id="595" name="Google Shape;595;p17"/>
          <p:cNvSpPr txBox="1">
            <a:spLocks noGrp="1"/>
          </p:cNvSpPr>
          <p:nvPr>
            <p:ph type="body" idx="1"/>
          </p:nvPr>
        </p:nvSpPr>
        <p:spPr>
          <a:xfrm>
            <a:off x="457200" y="2085865"/>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zh-TW" altLang="en-US" sz="1600" dirty="0" smtClean="0"/>
              <a:t>人員站的位置與下球落點</a:t>
            </a:r>
            <a:endParaRPr lang="en-US" altLang="zh-TW" sz="1600" dirty="0" smtClean="0"/>
          </a:p>
          <a:p>
            <a:pPr marL="457200" lvl="0" indent="-342900" algn="l" rtl="0">
              <a:spcBef>
                <a:spcPts val="600"/>
              </a:spcBef>
              <a:spcAft>
                <a:spcPts val="0"/>
              </a:spcAft>
              <a:buSzPts val="1800"/>
              <a:buChar char="▸"/>
            </a:pPr>
            <a:r>
              <a:rPr lang="zh-TW" altLang="en-US" sz="1600" dirty="0" smtClean="0"/>
              <a:t>人員在</a:t>
            </a:r>
            <a:r>
              <a:rPr lang="en-US" altLang="zh-TW" sz="1600" dirty="0" smtClean="0"/>
              <a:t>Data Set</a:t>
            </a:r>
            <a:r>
              <a:rPr lang="zh-TW" altLang="en-US" sz="1600" dirty="0" smtClean="0"/>
              <a:t>回球的落點與軌跡</a:t>
            </a:r>
            <a:endParaRPr lang="en-US" altLang="zh-TW" sz="1600" dirty="0" smtClean="0"/>
          </a:p>
          <a:p>
            <a:pPr marL="457200" lvl="0" indent="-342900" algn="l" rtl="0">
              <a:spcBef>
                <a:spcPts val="600"/>
              </a:spcBef>
              <a:spcAft>
                <a:spcPts val="0"/>
              </a:spcAft>
              <a:buSzPts val="1800"/>
              <a:buChar char="▸"/>
            </a:pPr>
            <a:endParaRPr sz="1600" dirty="0"/>
          </a:p>
        </p:txBody>
      </p:sp>
      <p:sp>
        <p:nvSpPr>
          <p:cNvPr id="3" name="文字方塊 2"/>
          <p:cNvSpPr txBox="1"/>
          <p:nvPr/>
        </p:nvSpPr>
        <p:spPr>
          <a:xfrm>
            <a:off x="602974" y="1579305"/>
            <a:ext cx="6199133" cy="400110"/>
          </a:xfrm>
          <a:prstGeom prst="rect">
            <a:avLst/>
          </a:prstGeom>
          <a:noFill/>
        </p:spPr>
        <p:txBody>
          <a:bodyPr wrap="none" rtlCol="0">
            <a:spAutoFit/>
          </a:bodyPr>
          <a:lstStyle/>
          <a:p>
            <a:pPr marL="114300" lvl="0">
              <a:spcBef>
                <a:spcPts val="600"/>
              </a:spcBef>
              <a:buSzPts val="1800"/>
            </a:pPr>
            <a:r>
              <a:rPr lang="zh-TW" altLang="en-US" sz="2000" dirty="0" smtClean="0"/>
              <a:t>藉由蒐集</a:t>
            </a:r>
            <a:r>
              <a:rPr lang="zh-TW" altLang="en-US" sz="2000" dirty="0"/>
              <a:t>資料</a:t>
            </a:r>
            <a:r>
              <a:rPr lang="zh-TW" altLang="en-US" sz="2000" dirty="0" smtClean="0"/>
              <a:t>，使</a:t>
            </a:r>
            <a:r>
              <a:rPr lang="zh-TW" altLang="en-US" sz="2000" dirty="0"/>
              <a:t>機器學習</a:t>
            </a:r>
            <a:r>
              <a:rPr lang="zh-TW" altLang="en-US" sz="2000" dirty="0" smtClean="0"/>
              <a:t>到上下球的難易度，根據</a:t>
            </a:r>
            <a:endParaRPr lang="zh-TW" altLang="en-US" sz="2000" dirty="0"/>
          </a:p>
        </p:txBody>
      </p:sp>
      <p:sp>
        <p:nvSpPr>
          <p:cNvPr id="4" name="文字方塊 3"/>
          <p:cNvSpPr txBox="1"/>
          <p:nvPr/>
        </p:nvSpPr>
        <p:spPr>
          <a:xfrm>
            <a:off x="602974" y="3293167"/>
            <a:ext cx="6897757" cy="400110"/>
          </a:xfrm>
          <a:prstGeom prst="rect">
            <a:avLst/>
          </a:prstGeom>
          <a:noFill/>
        </p:spPr>
        <p:txBody>
          <a:bodyPr wrap="square" rtlCol="0">
            <a:spAutoFit/>
          </a:bodyPr>
          <a:lstStyle/>
          <a:p>
            <a:r>
              <a:rPr lang="zh-TW" altLang="en-US" sz="2000" dirty="0" smtClean="0"/>
              <a:t>希望達成的目標：</a:t>
            </a:r>
            <a:endParaRPr lang="zh-TW" altLang="en-US" sz="2000" dirty="0"/>
          </a:p>
        </p:txBody>
      </p:sp>
      <p:sp>
        <p:nvSpPr>
          <p:cNvPr id="6" name="文字方塊 5"/>
          <p:cNvSpPr txBox="1"/>
          <p:nvPr/>
        </p:nvSpPr>
        <p:spPr>
          <a:xfrm>
            <a:off x="602974" y="3799727"/>
            <a:ext cx="4063933" cy="523220"/>
          </a:xfrm>
          <a:prstGeom prst="rect">
            <a:avLst/>
          </a:prstGeom>
          <a:noFill/>
        </p:spPr>
        <p:txBody>
          <a:bodyPr wrap="none" rtlCol="0">
            <a:spAutoFit/>
          </a:bodyPr>
          <a:lstStyle/>
          <a:p>
            <a:pPr marL="285750" indent="-285750">
              <a:buFont typeface="Arial" panose="020B0604020202020204" pitchFamily="34" charset="0"/>
              <a:buChar char="•"/>
            </a:pPr>
            <a:r>
              <a:rPr lang="zh-TW" altLang="en-US" dirty="0" smtClean="0"/>
              <a:t>玩家能選擇難易度</a:t>
            </a:r>
            <a:endParaRPr lang="en-US" altLang="zh-TW" dirty="0" smtClean="0"/>
          </a:p>
          <a:p>
            <a:pPr marL="285750" indent="-285750">
              <a:buFont typeface="Arial" panose="020B0604020202020204" pitchFamily="34" charset="0"/>
              <a:buChar char="•"/>
            </a:pPr>
            <a:r>
              <a:rPr lang="zh-TW" altLang="en-US" dirty="0" smtClean="0"/>
              <a:t>有使用者資訊，記錄每球對個別玩家的難易度</a:t>
            </a:r>
            <a:endParaRPr lang="zh-TW" altLang="en-US" dirty="0"/>
          </a:p>
        </p:txBody>
      </p:sp>
    </p:spTree>
    <p:extLst>
      <p:ext uri="{BB962C8B-B14F-4D97-AF65-F5344CB8AC3E}">
        <p14:creationId xmlns:p14="http://schemas.microsoft.com/office/powerpoint/2010/main" val="223663197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379</Words>
  <Application>Microsoft Office PowerPoint</Application>
  <PresentationFormat>如螢幕大小 (16:9)</PresentationFormat>
  <Paragraphs>47</Paragraphs>
  <Slides>13</Slides>
  <Notes>13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Raleway Thin</vt:lpstr>
      <vt:lpstr>Barlow Light</vt:lpstr>
      <vt:lpstr>繁體</vt:lpstr>
      <vt:lpstr>Arial</vt:lpstr>
      <vt:lpstr>標楷體</vt:lpstr>
      <vt:lpstr>Calibri</vt:lpstr>
      <vt:lpstr>Gaoler template</vt:lpstr>
      <vt:lpstr>羽球專題報告</vt:lpstr>
      <vt:lpstr>目標:智能發球機器人 </vt:lpstr>
      <vt:lpstr>需要的資料</vt:lpstr>
      <vt:lpstr>目標</vt:lpstr>
      <vt:lpstr>發球機訓練計分</vt:lpstr>
      <vt:lpstr>變成遊戲</vt:lpstr>
      <vt:lpstr>PowerPoint 簡報</vt:lpstr>
      <vt:lpstr>PowerPoint 簡報</vt:lpstr>
      <vt:lpstr>區分容易、中、難</vt:lpstr>
      <vt:lpstr>短期目標:蒐集資料</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羽球專題報告</dc:title>
  <dc:creator>hscc ai car</dc:creator>
  <cp:lastModifiedBy>hscc ai car</cp:lastModifiedBy>
  <cp:revision>25</cp:revision>
  <dcterms:modified xsi:type="dcterms:W3CDTF">2022-03-13T16:07:10Z</dcterms:modified>
</cp:coreProperties>
</file>