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63" r:id="rId6"/>
    <p:sldId id="264" r:id="rId7"/>
  </p:sldIdLst>
  <p:sldSz cx="9144000" cy="5143500" type="screen16x9"/>
  <p:notesSz cx="6858000" cy="9144000"/>
  <p:embeddedFontLst>
    <p:embeddedFont>
      <p:font typeface="繁體" panose="020B0509020204020204" pitchFamily="49" charset="-120"/>
      <p:regular r:id="rId9"/>
    </p:embeddedFont>
    <p:embeddedFont>
      <p:font typeface="Raleway Thin" panose="02020500000000000000" charset="0"/>
      <p:regular r:id="rId10"/>
      <p:bold r:id="rId11"/>
      <p:italic r:id="rId12"/>
      <p:boldItalic r:id="rId13"/>
    </p:embeddedFont>
    <p:embeddedFont>
      <p:font typeface="Barlow Light" panose="02020500000000000000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球速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工作表1!$A$2:$A$7</c:f>
              <c:strCache>
                <c:ptCount val="6"/>
                <c:pt idx="0">
                  <c:v>15ms</c:v>
                </c:pt>
                <c:pt idx="1">
                  <c:v>20ms</c:v>
                </c:pt>
                <c:pt idx="2">
                  <c:v>25ms</c:v>
                </c:pt>
                <c:pt idx="3">
                  <c:v>30ms</c:v>
                </c:pt>
                <c:pt idx="4">
                  <c:v>35ms</c:v>
                </c:pt>
                <c:pt idx="5">
                  <c:v>40ms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6</c:v>
                </c:pt>
                <c:pt idx="3">
                  <c:v>10</c:v>
                </c:pt>
                <c:pt idx="4">
                  <c:v>5</c:v>
                </c:pt>
                <c:pt idx="5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C2-4472-96E3-43C7AAA85E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666367"/>
        <c:axId val="63667615"/>
      </c:lineChart>
      <c:catAx>
        <c:axId val="63666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3667615"/>
        <c:crosses val="autoZero"/>
        <c:auto val="1"/>
        <c:lblAlgn val="ctr"/>
        <c:lblOffset val="100"/>
        <c:noMultiLvlLbl val="0"/>
      </c:catAx>
      <c:valAx>
        <c:axId val="63667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3666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球種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小球</c:v>
                </c:pt>
                <c:pt idx="1">
                  <c:v>高遠球</c:v>
                </c:pt>
                <c:pt idx="2">
                  <c:v>平球</c:v>
                </c:pt>
                <c:pt idx="3">
                  <c:v>切球</c:v>
                </c:pt>
                <c:pt idx="4">
                  <c:v>殺球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2</c:v>
                </c:pt>
                <c:pt idx="1">
                  <c:v>6</c:v>
                </c:pt>
                <c:pt idx="2">
                  <c:v>10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C2-4DE8-8512-E558F00C19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834031"/>
        <c:axId val="67834447"/>
      </c:barChart>
      <c:catAx>
        <c:axId val="67834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834447"/>
        <c:crosses val="autoZero"/>
        <c:auto val="1"/>
        <c:lblAlgn val="ctr"/>
        <c:lblOffset val="100"/>
        <c:noMultiLvlLbl val="0"/>
      </c:catAx>
      <c:valAx>
        <c:axId val="67834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834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75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548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42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繁體" panose="020B0509020204020204" pitchFamily="49" charset="-120"/>
                <a:ea typeface="繁體" panose="020B0509020204020204" pitchFamily="49" charset="-120"/>
              </a:rPr>
              <a:t>羽球專題報告</a:t>
            </a:r>
            <a:endParaRPr dirty="0">
              <a:latin typeface="繁體" panose="020B0509020204020204" pitchFamily="49" charset="-120"/>
              <a:ea typeface="繁體" panose="020B0509020204020204" pitchFamily="49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044070" y="4711148"/>
            <a:ext cx="861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3/28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zh-TW" altLang="en-US" dirty="0" smtClean="0"/>
              <a:t>流程圖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499539" y="3181696"/>
            <a:ext cx="1865975" cy="784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96348" y="1504122"/>
            <a:ext cx="14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端控制開始</a:t>
            </a:r>
            <a:endParaRPr lang="en-US" altLang="zh-TW" dirty="0" smtClean="0"/>
          </a:p>
        </p:txBody>
      </p:sp>
      <p:sp>
        <p:nvSpPr>
          <p:cNvPr id="11" name="矩形 10"/>
          <p:cNvSpPr/>
          <p:nvPr/>
        </p:nvSpPr>
        <p:spPr>
          <a:xfrm>
            <a:off x="609600" y="1470991"/>
            <a:ext cx="1755914" cy="563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09600" y="3259419"/>
            <a:ext cx="16035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使用者就</a:t>
            </a:r>
            <a:r>
              <a:rPr lang="zh-TW" altLang="en-US" dirty="0" smtClean="0"/>
              <a:t>定位後開始發球，開始錄影</a:t>
            </a:r>
            <a:endParaRPr lang="en-US" altLang="zh-TW" dirty="0" smtClean="0"/>
          </a:p>
        </p:txBody>
      </p:sp>
      <p:sp>
        <p:nvSpPr>
          <p:cNvPr id="15" name="矩形 14"/>
          <p:cNvSpPr/>
          <p:nvPr/>
        </p:nvSpPr>
        <p:spPr>
          <a:xfrm>
            <a:off x="3375838" y="1419709"/>
            <a:ext cx="1865975" cy="784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507073" y="1466415"/>
            <a:ext cx="16035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根據影像判斷使用者打回怎樣的球</a:t>
            </a:r>
            <a:endParaRPr lang="en-US" altLang="zh-TW" dirty="0" smtClean="0"/>
          </a:p>
        </p:txBody>
      </p:sp>
      <p:sp>
        <p:nvSpPr>
          <p:cNvPr id="17" name="矩形 16"/>
          <p:cNvSpPr/>
          <p:nvPr/>
        </p:nvSpPr>
        <p:spPr>
          <a:xfrm>
            <a:off x="3375841" y="3652467"/>
            <a:ext cx="1865975" cy="784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507071" y="3734461"/>
            <a:ext cx="1603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計算下一球要發甚麼球</a:t>
            </a:r>
            <a:endParaRPr lang="en-US" altLang="zh-TW" dirty="0" smtClean="0"/>
          </a:p>
        </p:txBody>
      </p:sp>
      <p:sp>
        <p:nvSpPr>
          <p:cNvPr id="19" name="矩形 18"/>
          <p:cNvSpPr/>
          <p:nvPr/>
        </p:nvSpPr>
        <p:spPr>
          <a:xfrm>
            <a:off x="3375839" y="2434902"/>
            <a:ext cx="1865975" cy="784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507071" y="2565481"/>
            <a:ext cx="1603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發球，使用者回擊</a:t>
            </a:r>
            <a:endParaRPr lang="en-US" altLang="zh-TW" dirty="0" smtClean="0"/>
          </a:p>
        </p:txBody>
      </p:sp>
      <p:sp>
        <p:nvSpPr>
          <p:cNvPr id="8" name="向下箭號 7"/>
          <p:cNvSpPr/>
          <p:nvPr/>
        </p:nvSpPr>
        <p:spPr>
          <a:xfrm>
            <a:off x="1066800" y="2153478"/>
            <a:ext cx="563217" cy="766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7264470">
            <a:off x="1977338" y="2634681"/>
            <a:ext cx="1491334" cy="337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迴轉箭號 26"/>
          <p:cNvSpPr/>
          <p:nvPr/>
        </p:nvSpPr>
        <p:spPr>
          <a:xfrm rot="5400000" flipH="1">
            <a:off x="4075213" y="2749861"/>
            <a:ext cx="2690034" cy="35683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迴轉箭號 30"/>
          <p:cNvSpPr/>
          <p:nvPr/>
        </p:nvSpPr>
        <p:spPr>
          <a:xfrm rot="5400000" flipV="1">
            <a:off x="1851730" y="2826204"/>
            <a:ext cx="2690034" cy="35683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531631" y="1191071"/>
            <a:ext cx="1865975" cy="784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6641692" y="1268794"/>
            <a:ext cx="1603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擊球結束，停止發球、錄影</a:t>
            </a:r>
            <a:endParaRPr lang="en-US" altLang="zh-TW" dirty="0" smtClean="0"/>
          </a:p>
        </p:txBody>
      </p:sp>
      <p:sp>
        <p:nvSpPr>
          <p:cNvPr id="35" name="矩形 34"/>
          <p:cNvSpPr/>
          <p:nvPr/>
        </p:nvSpPr>
        <p:spPr>
          <a:xfrm>
            <a:off x="6529681" y="2527896"/>
            <a:ext cx="1865975" cy="784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6639742" y="2605619"/>
            <a:ext cx="1603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計算分數、落點、球路分布</a:t>
            </a:r>
            <a:endParaRPr lang="en-US" altLang="zh-TW" dirty="0" smtClean="0"/>
          </a:p>
        </p:txBody>
      </p:sp>
      <p:sp>
        <p:nvSpPr>
          <p:cNvPr id="39" name="矩形 38"/>
          <p:cNvSpPr/>
          <p:nvPr/>
        </p:nvSpPr>
        <p:spPr>
          <a:xfrm>
            <a:off x="6525661" y="3734461"/>
            <a:ext cx="1865975" cy="784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6635722" y="3812184"/>
            <a:ext cx="1603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回傳</a:t>
            </a:r>
            <a:r>
              <a:rPr lang="en-US" altLang="zh-TW" dirty="0" smtClean="0"/>
              <a:t>APP</a:t>
            </a:r>
            <a:r>
              <a:rPr lang="zh-TW" altLang="en-US" dirty="0" smtClean="0"/>
              <a:t>端</a:t>
            </a:r>
            <a:endParaRPr lang="en-US" altLang="zh-TW" dirty="0" smtClean="0"/>
          </a:p>
        </p:txBody>
      </p:sp>
      <p:sp>
        <p:nvSpPr>
          <p:cNvPr id="41" name="向右箭號 40"/>
          <p:cNvSpPr/>
          <p:nvPr/>
        </p:nvSpPr>
        <p:spPr>
          <a:xfrm rot="17264470">
            <a:off x="5000167" y="2870483"/>
            <a:ext cx="2180006" cy="337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向下箭號 41"/>
          <p:cNvSpPr/>
          <p:nvPr/>
        </p:nvSpPr>
        <p:spPr>
          <a:xfrm>
            <a:off x="7145129" y="1946092"/>
            <a:ext cx="481497" cy="581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向下箭號 42"/>
          <p:cNvSpPr/>
          <p:nvPr/>
        </p:nvSpPr>
        <p:spPr>
          <a:xfrm>
            <a:off x="7180468" y="3289923"/>
            <a:ext cx="410817" cy="522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258417" y="649317"/>
            <a:ext cx="765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/>
            <a:r>
              <a:rPr lang="zh-TW" altLang="en-US" b="1" dirty="0" smtClean="0"/>
              <a:t>現場須及時計算的資料</a:t>
            </a:r>
            <a:endParaRPr lang="en-US" altLang="zh-TW" b="1"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732017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zh-TW" altLang="en-US" sz="1600" dirty="0" smtClean="0"/>
              <a:t>發球的落點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發球時本來就知道</a:t>
            </a:r>
            <a:r>
              <a:rPr lang="en-US" altLang="zh-TW" sz="1600" dirty="0" smtClean="0"/>
              <a:t>)</a:t>
            </a:r>
            <a:endParaRPr lang="en-US" altLang="zh-TW" sz="1600" dirty="0" smtClean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zh-TW" altLang="en-US" sz="1600" dirty="0" smtClean="0"/>
              <a:t>回擊的落點</a:t>
            </a:r>
            <a:endParaRPr lang="en-US" altLang="zh-TW" sz="1600" dirty="0" smtClean="0"/>
          </a:p>
          <a:p>
            <a:r>
              <a:rPr lang="zh-TW" altLang="en-US" sz="1600" dirty="0"/>
              <a:t>人員的位置</a:t>
            </a:r>
            <a:endParaRPr lang="en-US" altLang="zh-TW" sz="16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sz="1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09599" y="2814717"/>
            <a:ext cx="6897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額外資料：</a:t>
            </a:r>
            <a:endParaRPr lang="zh-TW" altLang="en-US" sz="2000" dirty="0"/>
          </a:p>
        </p:txBody>
      </p:sp>
      <p:sp>
        <p:nvSpPr>
          <p:cNvPr id="6" name="Google Shape;595;p17"/>
          <p:cNvSpPr txBox="1">
            <a:spLocks/>
          </p:cNvSpPr>
          <p:nvPr/>
        </p:nvSpPr>
        <p:spPr>
          <a:xfrm>
            <a:off x="457200" y="3214827"/>
            <a:ext cx="4174435" cy="132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 smtClean="0"/>
              <a:t>回擊的軌跡</a:t>
            </a:r>
            <a:endParaRPr lang="en-US" altLang="zh-TW" sz="1600" dirty="0" smtClean="0"/>
          </a:p>
          <a:p>
            <a:r>
              <a:rPr lang="zh-TW" altLang="en-US" sz="1600" dirty="0"/>
              <a:t>回擊的球</a:t>
            </a:r>
            <a:r>
              <a:rPr lang="zh-TW" altLang="en-US" sz="1600" dirty="0" smtClean="0"/>
              <a:t>速</a:t>
            </a:r>
            <a:endParaRPr lang="en-US" altLang="zh-TW" sz="1600" dirty="0" smtClean="0"/>
          </a:p>
          <a:p>
            <a:r>
              <a:rPr lang="zh-TW" altLang="en-US" sz="1600" dirty="0"/>
              <a:t>正反拍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似乎有困難</a:t>
            </a:r>
            <a:r>
              <a:rPr lang="en-US" altLang="zh-TW" sz="1600" dirty="0" smtClean="0"/>
              <a:t>)</a:t>
            </a:r>
          </a:p>
          <a:p>
            <a:endParaRPr lang="en-US" altLang="zh-TW" sz="1600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609600" y="1484307"/>
            <a:ext cx="6897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至少需要：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258417" y="649317"/>
            <a:ext cx="765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/>
            <a:r>
              <a:rPr lang="zh-TW" altLang="en-US" b="1" dirty="0" smtClean="0"/>
              <a:t>現場須及時計算的資料</a:t>
            </a:r>
            <a:endParaRPr lang="en-US" altLang="zh-TW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662609" y="18089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藉由發球落點、回擊落點以及人員的位置及時計算出下一、二球要發甚麼球，若資料與運算資源足夠，可加上軌跡與球速、正反拍更準確地計算出下一球的難易度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62609" y="3001618"/>
            <a:ext cx="725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回擊的軌跡與落點等在間隔一兩球後才會得到，因此機器要預先計算到兩三球以後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698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609600" y="1484307"/>
            <a:ext cx="6897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可根據：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199" y="605600"/>
            <a:ext cx="7275443" cy="1082700"/>
          </a:xfrm>
        </p:spPr>
        <p:txBody>
          <a:bodyPr/>
          <a:lstStyle/>
          <a:p>
            <a:r>
              <a:rPr lang="zh-TW" altLang="en-US" b="1" dirty="0" smtClean="0"/>
              <a:t>分數計算與使用者回饋</a:t>
            </a:r>
            <a:endParaRPr lang="zh-TW" altLang="en-US" b="1" dirty="0"/>
          </a:p>
        </p:txBody>
      </p:sp>
      <p:sp>
        <p:nvSpPr>
          <p:cNvPr id="10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199" y="1884417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zh-TW" altLang="en-US" sz="1600" dirty="0" smtClean="0"/>
              <a:t>回擊的落點</a:t>
            </a:r>
            <a:endParaRPr lang="en-US" altLang="zh-TW" sz="1600" dirty="0"/>
          </a:p>
          <a:p>
            <a:r>
              <a:rPr lang="zh-TW" altLang="en-US" sz="1600" dirty="0"/>
              <a:t>回擊的軌跡</a:t>
            </a:r>
            <a:endParaRPr lang="en-US" altLang="zh-TW" sz="1600" dirty="0"/>
          </a:p>
          <a:p>
            <a:r>
              <a:rPr lang="zh-TW" altLang="en-US" sz="1600" dirty="0"/>
              <a:t>回擊的球速</a:t>
            </a:r>
            <a:endParaRPr lang="en-US" altLang="zh-TW" sz="16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zh-TW" altLang="en-US" sz="1600" dirty="0" smtClean="0"/>
              <a:t>回擊的集中度</a:t>
            </a:r>
            <a:endParaRPr lang="en-US" altLang="zh-TW" sz="1600" dirty="0" smtClean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sz="1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9600" y="3432313"/>
            <a:ext cx="7547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以上計算可在結束後才計算，不須及時計算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2728" y="4038888"/>
            <a:ext cx="708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回擊的集中度可以給使用者選擇要打到哪個位置，</a:t>
            </a:r>
            <a:endParaRPr lang="en-US" altLang="zh-TW" dirty="0" smtClean="0"/>
          </a:p>
          <a:p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針對後場的打擊就可計算球打在後場的集中程度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001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609600" y="1484307"/>
            <a:ext cx="6897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最後回傳</a:t>
            </a:r>
            <a:r>
              <a:rPr lang="en-US" altLang="zh-TW" sz="2000" dirty="0" smtClean="0"/>
              <a:t>APP</a:t>
            </a:r>
            <a:r>
              <a:rPr lang="zh-TW" altLang="en-US" sz="2000" dirty="0" smtClean="0"/>
              <a:t>端可以有分數與落點球速圖表：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199" y="605600"/>
            <a:ext cx="7275443" cy="1082700"/>
          </a:xfrm>
        </p:spPr>
        <p:txBody>
          <a:bodyPr/>
          <a:lstStyle/>
          <a:p>
            <a:r>
              <a:rPr lang="zh-TW" altLang="en-US" b="1" dirty="0" smtClean="0"/>
              <a:t>分數計算與使用者回饋</a:t>
            </a:r>
            <a:endParaRPr lang="zh-TW" altLang="en-US" b="1" dirty="0"/>
          </a:p>
        </p:txBody>
      </p:sp>
      <p:sp>
        <p:nvSpPr>
          <p:cNvPr id="4" name="AutoShape 2" descr="https://www.mmoa.com.tw/public/images/_product/pi_1467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0" name="Picture 6" descr="https://www.mmoa.com.tw/public/images/_product/pi_1467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9" t="28058" r="5966" b="29507"/>
          <a:stretch/>
        </p:blipFill>
        <p:spPr bwMode="auto">
          <a:xfrm rot="5400000">
            <a:off x="618440" y="2270530"/>
            <a:ext cx="2609559" cy="246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橢圓 5"/>
          <p:cNvSpPr/>
          <p:nvPr/>
        </p:nvSpPr>
        <p:spPr>
          <a:xfrm>
            <a:off x="1982857" y="4065683"/>
            <a:ext cx="66260" cy="69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094775" y="4065683"/>
            <a:ext cx="66260" cy="69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2049117" y="3958527"/>
            <a:ext cx="66260" cy="69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2435294" y="3739452"/>
            <a:ext cx="66260" cy="69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1180376" y="3644202"/>
            <a:ext cx="66260" cy="69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1385163" y="4030897"/>
            <a:ext cx="66260" cy="69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2285275" y="4596702"/>
            <a:ext cx="66260" cy="69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1384023" y="4360958"/>
            <a:ext cx="66260" cy="69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2982982" y="3809024"/>
            <a:ext cx="66260" cy="69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2127905" y="3061543"/>
            <a:ext cx="66260" cy="69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1701459" y="3669880"/>
            <a:ext cx="66260" cy="69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252145" y="2677356"/>
            <a:ext cx="66260" cy="69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55650" y="191954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分布圖</a:t>
            </a:r>
            <a:endParaRPr lang="zh-TW" altLang="en-US" sz="1200" dirty="0"/>
          </a:p>
        </p:txBody>
      </p:sp>
      <p:graphicFrame>
        <p:nvGraphicFramePr>
          <p:cNvPr id="37" name="圖表 36"/>
          <p:cNvGraphicFramePr/>
          <p:nvPr>
            <p:extLst>
              <p:ext uri="{D42A27DB-BD31-4B8C-83A1-F6EECF244321}">
                <p14:modId xmlns:p14="http://schemas.microsoft.com/office/powerpoint/2010/main" val="1009733909"/>
              </p:ext>
            </p:extLst>
          </p:nvPr>
        </p:nvGraphicFramePr>
        <p:xfrm>
          <a:off x="3306906" y="2038350"/>
          <a:ext cx="2465244" cy="2357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0" name="圖表 39"/>
          <p:cNvGraphicFramePr/>
          <p:nvPr>
            <p:extLst>
              <p:ext uri="{D42A27DB-BD31-4B8C-83A1-F6EECF244321}">
                <p14:modId xmlns:p14="http://schemas.microsoft.com/office/powerpoint/2010/main" val="241168341"/>
              </p:ext>
            </p:extLst>
          </p:nvPr>
        </p:nvGraphicFramePr>
        <p:xfrm>
          <a:off x="5683250" y="1952621"/>
          <a:ext cx="3200400" cy="2528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4" name="矩形 43"/>
          <p:cNvSpPr/>
          <p:nvPr/>
        </p:nvSpPr>
        <p:spPr>
          <a:xfrm>
            <a:off x="3293055" y="2148738"/>
            <a:ext cx="2390195" cy="2212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5772150" y="2038350"/>
            <a:ext cx="3111500" cy="2392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99936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279</Words>
  <Application>Microsoft Office PowerPoint</Application>
  <PresentationFormat>如螢幕大小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繁體</vt:lpstr>
      <vt:lpstr>Raleway Thin</vt:lpstr>
      <vt:lpstr>新細明體</vt:lpstr>
      <vt:lpstr>Arial</vt:lpstr>
      <vt:lpstr>Barlow Light</vt:lpstr>
      <vt:lpstr>Gaoler template</vt:lpstr>
      <vt:lpstr>羽球專題報告</vt:lpstr>
      <vt:lpstr>流程圖 </vt:lpstr>
      <vt:lpstr>現場須及時計算的資料</vt:lpstr>
      <vt:lpstr>現場須及時計算的資料</vt:lpstr>
      <vt:lpstr>分數計算與使用者回饋</vt:lpstr>
      <vt:lpstr>分數計算與使用者回饋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羽球專題報告</dc:title>
  <cp:lastModifiedBy>a1301145@gmail.com</cp:lastModifiedBy>
  <cp:revision>27</cp:revision>
  <dcterms:modified xsi:type="dcterms:W3CDTF">2022-03-26T14:01:25Z</dcterms:modified>
</cp:coreProperties>
</file>