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82" r:id="rId11"/>
    <p:sldId id="283" r:id="rId12"/>
    <p:sldId id="270" r:id="rId13"/>
    <p:sldId id="271" r:id="rId14"/>
    <p:sldId id="272" r:id="rId15"/>
    <p:sldId id="28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5143500" type="screen16x9"/>
  <p:notesSz cx="6858000" cy="9144000"/>
  <p:embeddedFontLst>
    <p:embeddedFont>
      <p:font typeface="Raleway Thin" panose="02020500000000000000" charset="0"/>
      <p:regular r:id="rId26"/>
      <p:bold r:id="rId27"/>
      <p:italic r:id="rId28"/>
      <p:boldItalic r:id="rId29"/>
    </p:embeddedFont>
    <p:embeddedFont>
      <p:font typeface="Barlow Light" panose="02020500000000000000" charset="0"/>
      <p:regular r:id="rId30"/>
      <p:bold r:id="rId31"/>
      <p:italic r:id="rId32"/>
      <p:boldItalic r:id="rId33"/>
    </p:embeddedFont>
    <p:embeddedFont>
      <p:font typeface="繁體" panose="020B0509020204020204" pitchFamily="49" charset="-120"/>
      <p:regular r:id="rId34"/>
    </p:embeddedFont>
    <p:embeddedFont>
      <p:font typeface="繁體(P)" panose="020B0500020204020204" pitchFamily="34" charset="-12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29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7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325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920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163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577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73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258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057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59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214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131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770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617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575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25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65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51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63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648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34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79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繁體" panose="020B0509020204020204" pitchFamily="49" charset="-120"/>
                <a:ea typeface="繁體" panose="020B0509020204020204" pitchFamily="49" charset="-120"/>
              </a:rPr>
              <a:t>羽球專題報告</a:t>
            </a:r>
            <a:endParaRPr dirty="0">
              <a:latin typeface="繁體" panose="020B0509020204020204" pitchFamily="49" charset="-120"/>
              <a:ea typeface="繁體" panose="020B0509020204020204" pitchFamily="49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044070" y="4711148"/>
            <a:ext cx="86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7/18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 smtClean="0">
                <a:latin typeface="繁體(P)" panose="020B0500020204020204" pitchFamily="34" charset="-120"/>
                <a:ea typeface="繁體(P)" panose="020B0500020204020204" pitchFamily="34" charset="-120"/>
              </a:rPr>
              <a:t>Trajectory</a:t>
            </a:r>
            <a:endParaRPr lang="en-US" altLang="zh-TW" b="1" dirty="0">
              <a:latin typeface="繁體(P)" panose="020B0500020204020204" pitchFamily="34" charset="-120"/>
              <a:ea typeface="繁體(P)" panose="020B0500020204020204" pitchFamily="34" charset="-120"/>
            </a:endParaRPr>
          </a:p>
        </p:txBody>
      </p:sp>
      <p:sp>
        <p:nvSpPr>
          <p:cNvPr id="22" name="Google Shape;595;p17"/>
          <p:cNvSpPr txBox="1">
            <a:spLocks/>
          </p:cNvSpPr>
          <p:nvPr/>
        </p:nvSpPr>
        <p:spPr>
          <a:xfrm>
            <a:off x="523460" y="1441074"/>
            <a:ext cx="7991061" cy="329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 smtClean="0"/>
              <a:t>移除不符合軌跡的特性偏移點</a:t>
            </a:r>
            <a:endParaRPr lang="en-US" altLang="zh-TW" sz="1600" dirty="0" smtClean="0"/>
          </a:p>
          <a:p>
            <a:pPr marL="114300" indent="0">
              <a:buNone/>
            </a:pPr>
            <a:r>
              <a:rPr lang="en-US" altLang="zh-TW" sz="1600" dirty="0" smtClean="0"/>
              <a:t>-&gt;</a:t>
            </a:r>
            <a:r>
              <a:rPr lang="zh-TW" altLang="en-US" sz="1600" dirty="0" smtClean="0"/>
              <a:t>用二次曲線來將預測值做函數擬合，設立了大小 </a:t>
            </a:r>
            <a:r>
              <a:rPr lang="en-US" altLang="zh-TW" sz="1600" dirty="0" smtClean="0"/>
              <a:t>7 </a:t>
            </a:r>
            <a:r>
              <a:rPr lang="zh-TW" altLang="en-US" sz="1600" dirty="0" smtClean="0"/>
              <a:t>個幀的 </a:t>
            </a:r>
            <a:r>
              <a:rPr lang="en-US" altLang="zh-TW" sz="1600" dirty="0" smtClean="0"/>
              <a:t>Sliding Window</a:t>
            </a:r>
            <a:r>
              <a:rPr lang="zh-TW" altLang="en-US" sz="1600" dirty="0" smtClean="0"/>
              <a:t>，當 </a:t>
            </a:r>
            <a:r>
              <a:rPr lang="en-US" altLang="zh-TW" sz="1600" dirty="0" smtClean="0"/>
              <a:t>Window </a:t>
            </a:r>
            <a:r>
              <a:rPr lang="zh-TW" altLang="en-US" sz="1600" dirty="0" smtClean="0"/>
              <a:t>內至少有 </a:t>
            </a:r>
            <a:r>
              <a:rPr lang="en-US" altLang="zh-TW" sz="1600" dirty="0" smtClean="0"/>
              <a:t>3 </a:t>
            </a:r>
            <a:r>
              <a:rPr lang="zh-TW" altLang="en-US" sz="1600" dirty="0" smtClean="0"/>
              <a:t>個幀有預測值，計算出 </a:t>
            </a:r>
            <a:r>
              <a:rPr lang="en-US" altLang="zh-TW" sz="1600" dirty="0" smtClean="0"/>
              <a:t>Sliding Window </a:t>
            </a:r>
            <a:r>
              <a:rPr lang="zh-TW" altLang="en-US" sz="1600" dirty="0" smtClean="0"/>
              <a:t>內各點所形成的二次曲線，計算每個點到</a:t>
            </a:r>
            <a:r>
              <a:rPr lang="en-US" altLang="zh-TW" sz="1600" dirty="0" smtClean="0"/>
              <a:t>Sliding Window</a:t>
            </a:r>
            <a:r>
              <a:rPr lang="zh-TW" altLang="en-US" sz="1600" dirty="0" smtClean="0"/>
              <a:t>的直線距離。當距離大於</a:t>
            </a:r>
            <a:r>
              <a:rPr lang="en-US" altLang="zh-TW" sz="1600" dirty="0" smtClean="0"/>
              <a:t>50 </a:t>
            </a:r>
            <a:r>
              <a:rPr lang="zh-TW" altLang="en-US" sz="1600" dirty="0" smtClean="0"/>
              <a:t>個像素值時便 將其移除。</a:t>
            </a:r>
            <a:endParaRPr lang="en-US" altLang="zh-TW" sz="16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69" y="2710069"/>
            <a:ext cx="3938789" cy="230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 smtClean="0">
                <a:latin typeface="繁體(P)" panose="020B0500020204020204" pitchFamily="34" charset="-120"/>
                <a:ea typeface="繁體(P)" panose="020B0500020204020204" pitchFamily="34" charset="-120"/>
              </a:rPr>
              <a:t>Trajectory</a:t>
            </a:r>
            <a:endParaRPr lang="en-US" altLang="zh-TW" b="1" dirty="0">
              <a:latin typeface="繁體(P)" panose="020B0500020204020204" pitchFamily="34" charset="-120"/>
              <a:ea typeface="繁體(P)" panose="020B0500020204020204" pitchFamily="34" charset="-120"/>
            </a:endParaRPr>
          </a:p>
        </p:txBody>
      </p:sp>
      <p:sp>
        <p:nvSpPr>
          <p:cNvPr id="22" name="Google Shape;595;p17"/>
          <p:cNvSpPr txBox="1">
            <a:spLocks/>
          </p:cNvSpPr>
          <p:nvPr/>
        </p:nvSpPr>
        <p:spPr>
          <a:xfrm>
            <a:off x="523460" y="1268795"/>
            <a:ext cx="7991061" cy="329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 smtClean="0"/>
              <a:t>填補</a:t>
            </a:r>
            <a:r>
              <a:rPr lang="zh-TW" altLang="en-US" sz="1600" dirty="0"/>
              <a:t>預測缺</a:t>
            </a:r>
            <a:r>
              <a:rPr lang="zh-TW" altLang="en-US" sz="1600" dirty="0" smtClean="0"/>
              <a:t>漏</a:t>
            </a:r>
            <a:endParaRPr lang="en-US" altLang="zh-TW" sz="1600" dirty="0" smtClean="0"/>
          </a:p>
          <a:p>
            <a:pPr marL="114300" indent="0">
              <a:buNone/>
            </a:pPr>
            <a:r>
              <a:rPr lang="en-US" altLang="zh-TW" sz="1600" dirty="0" smtClean="0"/>
              <a:t>-&gt;</a:t>
            </a:r>
            <a:r>
              <a:rPr lang="zh-TW" altLang="en-US" sz="1600" dirty="0"/>
              <a:t>預測點距離前後曲線皆小於為 </a:t>
            </a:r>
            <a:r>
              <a:rPr lang="en-US" altLang="zh-TW" sz="1600" dirty="0"/>
              <a:t>5 </a:t>
            </a:r>
            <a:r>
              <a:rPr lang="zh-TW" altLang="en-US" sz="1600" dirty="0"/>
              <a:t>個像素值時為 </a:t>
            </a:r>
            <a:r>
              <a:rPr lang="en-US" altLang="zh-TW" sz="1600" dirty="0"/>
              <a:t>Match </a:t>
            </a:r>
            <a:r>
              <a:rPr lang="en-US" altLang="zh-TW" sz="1600" dirty="0" smtClean="0"/>
              <a:t>Point</a:t>
            </a:r>
            <a:r>
              <a:rPr lang="zh-TW" altLang="en-US" sz="1600" dirty="0"/>
              <a:t>，使用 </a:t>
            </a:r>
            <a:r>
              <a:rPr lang="en-US" altLang="zh-TW" sz="1600" dirty="0"/>
              <a:t>Match Point </a:t>
            </a:r>
            <a:r>
              <a:rPr lang="zh-TW" altLang="en-US" sz="1600" dirty="0"/>
              <a:t>做為填補的標定點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114300" indent="0">
              <a:buNone/>
            </a:pPr>
            <a:r>
              <a:rPr lang="en-US" altLang="zh-TW" sz="1600" dirty="0" smtClean="0"/>
              <a:t>-&gt;</a:t>
            </a:r>
            <a:r>
              <a:rPr lang="zh-TW" altLang="en-US" sz="1600" dirty="0" smtClean="0"/>
              <a:t>最後</a:t>
            </a:r>
            <a:r>
              <a:rPr lang="zh-TW" altLang="en-US" sz="1600" dirty="0"/>
              <a:t>便是利用局部點來擬合曲線，並對剩餘的缺漏點做差值填補，前後方</a:t>
            </a:r>
            <a:r>
              <a:rPr lang="zh-TW" altLang="en-US" sz="1600" dirty="0" smtClean="0"/>
              <a:t>皆存在 </a:t>
            </a:r>
            <a:r>
              <a:rPr lang="en-US" altLang="zh-TW" sz="1600" dirty="0"/>
              <a:t>3 </a:t>
            </a:r>
            <a:r>
              <a:rPr lang="zh-TW" altLang="en-US" sz="1600" dirty="0"/>
              <a:t>個點具有預測值</a:t>
            </a:r>
            <a:r>
              <a:rPr lang="zh-TW" altLang="en-US" sz="1600" dirty="0" smtClean="0"/>
              <a:t>，利用</a:t>
            </a:r>
            <a:r>
              <a:rPr lang="zh-TW" altLang="en-US" sz="1600" dirty="0"/>
              <a:t>這 </a:t>
            </a:r>
            <a:r>
              <a:rPr lang="en-US" altLang="zh-TW" sz="1600" dirty="0"/>
              <a:t>6 </a:t>
            </a:r>
            <a:r>
              <a:rPr lang="zh-TW" altLang="en-US" sz="1600" dirty="0"/>
              <a:t>個點所形成的二次曲線來做</a:t>
            </a:r>
            <a:r>
              <a:rPr lang="zh-TW" altLang="en-US" sz="1600" dirty="0" smtClean="0"/>
              <a:t>填補，但</a:t>
            </a:r>
            <a:r>
              <a:rPr lang="zh-TW" altLang="en-US" sz="1600" dirty="0"/>
              <a:t>此當連續遺漏大於 </a:t>
            </a:r>
            <a:r>
              <a:rPr lang="en-US" altLang="zh-TW" sz="1600" dirty="0"/>
              <a:t>5 </a:t>
            </a:r>
            <a:r>
              <a:rPr lang="zh-TW" altLang="en-US" sz="1600" dirty="0"/>
              <a:t>個點時，就不進行遺漏的</a:t>
            </a:r>
            <a:r>
              <a:rPr lang="zh-TW" altLang="en-US" sz="1600" dirty="0" smtClean="0"/>
              <a:t>填補。</a:t>
            </a:r>
            <a:endParaRPr lang="en-US" altLang="zh-TW" sz="1600" dirty="0" smtClean="0"/>
          </a:p>
          <a:p>
            <a:endParaRPr lang="en-US" altLang="zh-TW" sz="16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7" y="3173896"/>
            <a:ext cx="3216975" cy="175917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535" y="3173896"/>
            <a:ext cx="4191716" cy="17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 smtClean="0">
                <a:latin typeface="繁體(P)" panose="020B0500020204020204" pitchFamily="34" charset="-120"/>
                <a:ea typeface="繁體(P)" panose="020B0500020204020204" pitchFamily="34" charset="-120"/>
              </a:rPr>
              <a:t>Rally Segmentation</a:t>
            </a:r>
            <a:endParaRPr lang="en-US" altLang="zh-TW" b="1" dirty="0">
              <a:latin typeface="繁體(P)" panose="020B0500020204020204" pitchFamily="34" charset="-120"/>
              <a:ea typeface="繁體(P)" panose="020B0500020204020204" pitchFamily="34" charset="-120"/>
            </a:endParaRPr>
          </a:p>
        </p:txBody>
      </p:sp>
      <p:sp>
        <p:nvSpPr>
          <p:cNvPr id="22" name="Google Shape;595;p17"/>
          <p:cNvSpPr txBox="1">
            <a:spLocks/>
          </p:cNvSpPr>
          <p:nvPr/>
        </p:nvSpPr>
        <p:spPr>
          <a:xfrm>
            <a:off x="556592" y="1492278"/>
            <a:ext cx="5811078" cy="10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/>
              <a:t>分割出大致的</a:t>
            </a:r>
            <a:r>
              <a:rPr lang="zh-TW" altLang="en-US" sz="1600" dirty="0" smtClean="0"/>
              <a:t>回合區段</a:t>
            </a:r>
            <a:endParaRPr lang="en-US" altLang="zh-TW" sz="1600" dirty="0" smtClean="0"/>
          </a:p>
          <a:p>
            <a:pPr marL="114300" indent="0">
              <a:buNone/>
            </a:pPr>
            <a:r>
              <a:rPr lang="en-US" altLang="zh-TW" sz="1600" dirty="0" smtClean="0"/>
              <a:t>-&gt;</a:t>
            </a:r>
            <a:r>
              <a:rPr lang="zh-TW" altLang="en-US" sz="1600" dirty="0"/>
              <a:t>辨識物體的運動</a:t>
            </a:r>
            <a:r>
              <a:rPr lang="zh-TW" altLang="en-US" sz="1600" dirty="0" smtClean="0"/>
              <a:t>狀態，</a:t>
            </a:r>
            <a:r>
              <a:rPr lang="en-US" altLang="zh-TW" sz="1600" dirty="0" smtClean="0"/>
              <a:t>90</a:t>
            </a:r>
            <a:r>
              <a:rPr lang="zh-TW" altLang="en-US" sz="1600" dirty="0" smtClean="0"/>
              <a:t>幀內</a:t>
            </a:r>
            <a:r>
              <a:rPr lang="en-US" altLang="zh-TW" sz="1600" dirty="0" smtClean="0"/>
              <a:t>(</a:t>
            </a:r>
            <a:r>
              <a:rPr lang="zh-TW" altLang="en-US" sz="1600" dirty="0"/>
              <a:t>約 </a:t>
            </a:r>
            <a:r>
              <a:rPr lang="en-US" altLang="zh-TW" sz="1600" dirty="0"/>
              <a:t>3 </a:t>
            </a:r>
            <a:r>
              <a:rPr lang="zh-TW" altLang="en-US" sz="1600" dirty="0" smtClean="0"/>
              <a:t>秒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，有</a:t>
            </a:r>
            <a:r>
              <a:rPr lang="en-US" altLang="zh-TW" sz="1600" dirty="0" smtClean="0"/>
              <a:t>60</a:t>
            </a:r>
            <a:r>
              <a:rPr lang="zh-TW" altLang="en-US" sz="1600" dirty="0" smtClean="0"/>
              <a:t>幀，則視為回合進行</a:t>
            </a:r>
            <a:endParaRPr lang="en-US" altLang="zh-TW" sz="16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44" y="2263117"/>
            <a:ext cx="4246325" cy="2666692"/>
          </a:xfrm>
          <a:prstGeom prst="rect">
            <a:avLst/>
          </a:prstGeom>
        </p:spPr>
      </p:pic>
      <p:sp>
        <p:nvSpPr>
          <p:cNvPr id="7" name="Google Shape;595;p17"/>
          <p:cNvSpPr txBox="1">
            <a:spLocks/>
          </p:cNvSpPr>
          <p:nvPr/>
        </p:nvSpPr>
        <p:spPr>
          <a:xfrm>
            <a:off x="477079" y="2440203"/>
            <a:ext cx="4499112" cy="239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/>
              <a:t>擊球偵測</a:t>
            </a:r>
            <a:endParaRPr lang="en-US" altLang="zh-TW" sz="1600" dirty="0"/>
          </a:p>
          <a:p>
            <a:pPr marL="114300" indent="0">
              <a:buNone/>
            </a:pPr>
            <a:r>
              <a:rPr lang="en-US" altLang="zh-TW" sz="1600" dirty="0"/>
              <a:t>-&gt;</a:t>
            </a:r>
            <a:r>
              <a:rPr lang="zh-TW" altLang="en-US" sz="1600" dirty="0"/>
              <a:t>擊球點大多集中在 </a:t>
            </a:r>
            <a:r>
              <a:rPr lang="en-US" altLang="zh-TW" sz="1600" dirty="0"/>
              <a:t>Y </a:t>
            </a:r>
            <a:r>
              <a:rPr lang="zh-TW" altLang="en-US" sz="1600" dirty="0"/>
              <a:t>值得局部最大值處，找出軌跡中的 </a:t>
            </a:r>
            <a:r>
              <a:rPr lang="en-US" altLang="zh-TW" sz="1600" dirty="0"/>
              <a:t>Y </a:t>
            </a:r>
            <a:r>
              <a:rPr lang="zh-TW" altLang="en-US" sz="1600" dirty="0"/>
              <a:t>值波峰，使用峰凸 </a:t>
            </a:r>
            <a:r>
              <a:rPr lang="en-US" altLang="zh-TW" sz="1600" dirty="0"/>
              <a:t>(Prominence) </a:t>
            </a:r>
            <a:r>
              <a:rPr lang="zh-TW" altLang="en-US" sz="1600" dirty="0"/>
              <a:t>做為判斷標準，對每一個座標，分別往它的左右兩邊掃描，直到碰到比它大的值時就停下描範圍內最小值稱為 </a:t>
            </a:r>
            <a:r>
              <a:rPr lang="en-US" altLang="zh-TW" sz="1600" dirty="0"/>
              <a:t>Base</a:t>
            </a:r>
            <a:r>
              <a:rPr lang="zh-TW" altLang="en-US" sz="1600" dirty="0"/>
              <a:t>。左右 </a:t>
            </a:r>
            <a:r>
              <a:rPr lang="en-US" altLang="zh-TW" sz="1600" dirty="0"/>
              <a:t>Base </a:t>
            </a:r>
            <a:r>
              <a:rPr lang="zh-TW" altLang="en-US" sz="1600" dirty="0"/>
              <a:t>和該座標相減得到左右的峰凸，最後的峰凸則取左右峰凸的小值，當峰突大於 </a:t>
            </a:r>
            <a:r>
              <a:rPr lang="en-US" altLang="zh-TW" sz="1600" dirty="0"/>
              <a:t>5 </a:t>
            </a:r>
            <a:r>
              <a:rPr lang="zh-TW" altLang="en-US" sz="1600" dirty="0"/>
              <a:t>個像素，我們便將該座標視 為波峰。 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54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 smtClean="0">
                <a:latin typeface="繁體(P)" panose="020B0500020204020204" pitchFamily="34" charset="-120"/>
                <a:ea typeface="繁體(P)" panose="020B0500020204020204" pitchFamily="34" charset="-120"/>
              </a:rPr>
              <a:t>Rally Segmentation</a:t>
            </a:r>
            <a:endParaRPr lang="en-US" altLang="zh-TW" b="1" dirty="0">
              <a:latin typeface="繁體(P)" panose="020B0500020204020204" pitchFamily="34" charset="-120"/>
              <a:ea typeface="繁體(P)" panose="020B0500020204020204" pitchFamily="34" charset="-120"/>
            </a:endParaRPr>
          </a:p>
        </p:txBody>
      </p:sp>
      <p:sp>
        <p:nvSpPr>
          <p:cNvPr id="22" name="Google Shape;595;p17"/>
          <p:cNvSpPr txBox="1">
            <a:spLocks/>
          </p:cNvSpPr>
          <p:nvPr/>
        </p:nvSpPr>
        <p:spPr>
          <a:xfrm>
            <a:off x="445736" y="1268795"/>
            <a:ext cx="5506279" cy="36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 smtClean="0"/>
              <a:t>有些擊球並非發生在 </a:t>
            </a:r>
            <a:r>
              <a:rPr lang="en-US" altLang="zh-TW" sz="1600" dirty="0" smtClean="0"/>
              <a:t>Y </a:t>
            </a:r>
            <a:r>
              <a:rPr lang="zh-TW" altLang="en-US" sz="1600" dirty="0" smtClean="0"/>
              <a:t>值高峰處，在球下降過程中順著軌跡垂直方向擊球，例如</a:t>
            </a:r>
            <a:r>
              <a:rPr lang="en-US" altLang="zh-TW" sz="1600" dirty="0" smtClean="0"/>
              <a:t>: </a:t>
            </a:r>
            <a:r>
              <a:rPr lang="zh-TW" altLang="en-US" sz="1600" dirty="0" smtClean="0"/>
              <a:t>扣殺，當軌跡下降過程中出現劇烈垂直移動距離轉變時，可視為此種擊球發生，以球前後幀垂直移動相差是否大於 </a:t>
            </a:r>
            <a:r>
              <a:rPr lang="en-US" altLang="zh-TW" sz="1600" dirty="0" smtClean="0"/>
              <a:t>3 </a:t>
            </a:r>
            <a:r>
              <a:rPr lang="zh-TW" altLang="en-US" sz="1600" dirty="0" smtClean="0"/>
              <a:t>倍來判斷</a:t>
            </a:r>
            <a:endParaRPr lang="en-US" altLang="zh-TW" sz="1600" dirty="0" smtClean="0"/>
          </a:p>
          <a:p>
            <a:r>
              <a:rPr lang="zh-TW" altLang="en-US" sz="1600" dirty="0" smtClean="0"/>
              <a:t>球</a:t>
            </a:r>
            <a:r>
              <a:rPr lang="zh-TW" altLang="en-US" sz="1600" dirty="0"/>
              <a:t>下降過程中突然往左右去做到水平快 速的揮擊以攻擊對手左右兩側，例如</a:t>
            </a:r>
            <a:r>
              <a:rPr lang="en-US" altLang="zh-TW" sz="1600" dirty="0"/>
              <a:t>: </a:t>
            </a:r>
            <a:r>
              <a:rPr lang="zh-TW" altLang="en-US" sz="1600" dirty="0"/>
              <a:t>平球。影片中每三幀羽球在影片中的 </a:t>
            </a:r>
            <a:r>
              <a:rPr lang="en-US" altLang="zh-TW" sz="1600" dirty="0"/>
              <a:t>X, Y </a:t>
            </a:r>
            <a:r>
              <a:rPr lang="zh-TW" altLang="en-US" sz="1600" dirty="0"/>
              <a:t>座標所形成的向量</a:t>
            </a:r>
            <a:r>
              <a:rPr lang="zh-TW" altLang="en-US" sz="1600" dirty="0" smtClean="0"/>
              <a:t>夾角</a:t>
            </a:r>
            <a:r>
              <a:rPr lang="zh-TW" altLang="en-US" sz="1600" dirty="0"/>
              <a:t>，當夾角</a:t>
            </a:r>
            <a:r>
              <a:rPr lang="zh-TW" altLang="en-US" sz="1600" dirty="0" smtClean="0"/>
              <a:t>小於</a:t>
            </a:r>
            <a:r>
              <a:rPr lang="en-US" altLang="zh-TW" sz="1600" dirty="0"/>
              <a:t>130 </a:t>
            </a:r>
            <a:r>
              <a:rPr lang="zh-TW" altLang="en-US" sz="1600" dirty="0"/>
              <a:t>度則可判斷是此種擊球</a:t>
            </a:r>
            <a:r>
              <a:rPr lang="zh-TW" altLang="en-US" sz="1600" dirty="0" smtClean="0"/>
              <a:t>發生</a:t>
            </a:r>
            <a:endParaRPr lang="en-US" altLang="zh-TW" sz="1600" dirty="0" smtClean="0"/>
          </a:p>
          <a:p>
            <a:r>
              <a:rPr lang="zh-TW" altLang="en-US" sz="1600" dirty="0" smtClean="0"/>
              <a:t>在</a:t>
            </a:r>
            <a:r>
              <a:rPr lang="zh-TW" altLang="en-US" sz="1600" dirty="0"/>
              <a:t>軌跡的前</a:t>
            </a:r>
            <a:r>
              <a:rPr lang="zh-TW" altLang="en-US" sz="1600" dirty="0" smtClean="0"/>
              <a:t>後方容易</a:t>
            </a:r>
            <a:r>
              <a:rPr lang="zh-TW" altLang="en-US" sz="1600" dirty="0"/>
              <a:t>有誤判產生，檢查回合內軌跡的前後 </a:t>
            </a:r>
            <a:r>
              <a:rPr lang="en-US" altLang="zh-TW" sz="1600" dirty="0" smtClean="0"/>
              <a:t>2-­</a:t>
            </a:r>
            <a:r>
              <a:rPr lang="en-US" altLang="zh-TW" sz="1600" dirty="0"/>
              <a:t>3 </a:t>
            </a:r>
            <a:r>
              <a:rPr lang="zh-TW" altLang="en-US" sz="1600" dirty="0"/>
              <a:t>個波峰和 </a:t>
            </a:r>
            <a:r>
              <a:rPr lang="en-US" altLang="zh-TW" sz="1600" dirty="0"/>
              <a:t>Base </a:t>
            </a:r>
            <a:r>
              <a:rPr lang="zh-TW" altLang="en-US" sz="1600" dirty="0"/>
              <a:t>間的垂直</a:t>
            </a:r>
            <a:r>
              <a:rPr lang="zh-TW" altLang="en-US" sz="1600" dirty="0" smtClean="0"/>
              <a:t>距離，距離小於</a:t>
            </a:r>
            <a:r>
              <a:rPr lang="en-US" altLang="zh-TW" sz="1600" dirty="0"/>
              <a:t>10 </a:t>
            </a:r>
            <a:r>
              <a:rPr lang="zh-TW" altLang="en-US" sz="1600" dirty="0"/>
              <a:t>個像素值的峰值預測值移除</a:t>
            </a:r>
            <a:endParaRPr lang="en-US" altLang="zh-TW" sz="16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711" y="1372086"/>
            <a:ext cx="1348145" cy="154499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17" y="1431721"/>
            <a:ext cx="1372886" cy="126509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699" y="3245075"/>
            <a:ext cx="2797504" cy="14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 smtClean="0">
                <a:latin typeface="繁體(P)" panose="020B0500020204020204" pitchFamily="34" charset="-120"/>
                <a:ea typeface="繁體(P)" panose="020B0500020204020204" pitchFamily="34" charset="-120"/>
              </a:rPr>
              <a:t>Rally Segmentation</a:t>
            </a:r>
            <a:endParaRPr lang="en-US" altLang="zh-TW" b="1" dirty="0">
              <a:latin typeface="繁體(P)" panose="020B0500020204020204" pitchFamily="34" charset="-120"/>
              <a:ea typeface="繁體(P)" panose="020B0500020204020204" pitchFamily="34" charset="-120"/>
            </a:endParaRPr>
          </a:p>
        </p:txBody>
      </p:sp>
      <p:sp>
        <p:nvSpPr>
          <p:cNvPr id="22" name="Google Shape;595;p17"/>
          <p:cNvSpPr txBox="1">
            <a:spLocks/>
          </p:cNvSpPr>
          <p:nvPr/>
        </p:nvSpPr>
        <p:spPr>
          <a:xfrm>
            <a:off x="445736" y="1268795"/>
            <a:ext cx="7969394" cy="362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 smtClean="0"/>
              <a:t>發球</a:t>
            </a:r>
            <a:r>
              <a:rPr lang="zh-TW" altLang="en-US" sz="1600" dirty="0"/>
              <a:t>的時機點容易會有誤差或是漏</a:t>
            </a:r>
            <a:r>
              <a:rPr lang="zh-TW" altLang="en-US" sz="1600" dirty="0" smtClean="0"/>
              <a:t>判</a:t>
            </a:r>
            <a:endParaRPr lang="en-US" altLang="zh-TW" sz="1600" dirty="0" smtClean="0"/>
          </a:p>
          <a:p>
            <a:pPr marL="114300" indent="0">
              <a:buNone/>
            </a:pPr>
            <a:r>
              <a:rPr lang="en-US" altLang="zh-TW" sz="1600" dirty="0" smtClean="0"/>
              <a:t>-&gt;</a:t>
            </a:r>
            <a:r>
              <a:rPr lang="zh-TW" altLang="en-US" sz="1600" dirty="0" smtClean="0"/>
              <a:t>利用</a:t>
            </a:r>
            <a:r>
              <a:rPr lang="zh-TW" altLang="en-US" sz="1600" dirty="0"/>
              <a:t>軌跡座標斜率急劇變化瞬間來調整發球事件預測時間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r>
              <a:rPr lang="zh-TW" altLang="en-US" sz="1600" dirty="0"/>
              <a:t>將可能的擊球事件以每 </a:t>
            </a:r>
            <a:r>
              <a:rPr lang="en-US" altLang="zh-TW" sz="1600" dirty="0"/>
              <a:t>10 </a:t>
            </a:r>
            <a:r>
              <a:rPr lang="zh-TW" altLang="en-US" sz="1600" dirty="0"/>
              <a:t>幀為單 位做群聚 </a:t>
            </a:r>
            <a:r>
              <a:rPr lang="en-US" altLang="zh-TW" sz="1600" dirty="0"/>
              <a:t>(Clustering)</a:t>
            </a:r>
            <a:r>
              <a:rPr lang="zh-TW" altLang="en-US" sz="1600" dirty="0"/>
              <a:t>，以避免同一擊球事件被重複</a:t>
            </a:r>
            <a:r>
              <a:rPr lang="zh-TW" altLang="en-US" sz="1600" dirty="0" smtClean="0"/>
              <a:t>判斷</a:t>
            </a:r>
            <a:endParaRPr lang="en-US" altLang="zh-TW" sz="1600" dirty="0" smtClean="0"/>
          </a:p>
          <a:p>
            <a:r>
              <a:rPr lang="zh-TW" altLang="en-US" sz="1600" dirty="0"/>
              <a:t>經演算法預測的第一個事件視為發球，最後的預測事件 為死球</a:t>
            </a:r>
            <a:r>
              <a:rPr lang="zh-TW" altLang="en-US" sz="1600" dirty="0" smtClean="0"/>
              <a:t>，而</a:t>
            </a:r>
            <a:r>
              <a:rPr lang="zh-TW" altLang="en-US" sz="1600" dirty="0"/>
              <a:t>發球和死球之間的預測事件則為擊球。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2292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 smtClean="0">
                <a:latin typeface="繁體(P)" panose="020B0500020204020204" pitchFamily="34" charset="-120"/>
                <a:ea typeface="繁體(P)" panose="020B0500020204020204" pitchFamily="34" charset="-120"/>
              </a:rPr>
              <a:t>Rally Segmentation</a:t>
            </a:r>
            <a:endParaRPr lang="en-US" altLang="zh-TW" b="1" dirty="0">
              <a:latin typeface="繁體(P)" panose="020B0500020204020204" pitchFamily="34" charset="-120"/>
              <a:ea typeface="繁體(P)" panose="020B050002020402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2172"/>
          <a:stretch/>
        </p:blipFill>
        <p:spPr>
          <a:xfrm>
            <a:off x="1366536" y="1190667"/>
            <a:ext cx="4561421" cy="36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95;p17"/>
          <p:cNvSpPr txBox="1">
            <a:spLocks/>
          </p:cNvSpPr>
          <p:nvPr/>
        </p:nvSpPr>
        <p:spPr>
          <a:xfrm>
            <a:off x="379476" y="1871770"/>
            <a:ext cx="7969394" cy="274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zh-TW" sz="1600" dirty="0" smtClean="0"/>
              <a:t>TP:</a:t>
            </a:r>
            <a:r>
              <a:rPr lang="zh-TW" altLang="en-US" sz="1600" dirty="0"/>
              <a:t>有預測且預測點和實際點相差 </a:t>
            </a:r>
            <a:r>
              <a:rPr lang="en-US" altLang="zh-TW" sz="1600" dirty="0"/>
              <a:t>4 </a:t>
            </a:r>
            <a:r>
              <a:rPr lang="zh-TW" altLang="en-US" sz="1600" dirty="0"/>
              <a:t>個像素</a:t>
            </a:r>
            <a:r>
              <a:rPr lang="zh-TW" altLang="en-US" sz="1600" dirty="0" smtClean="0"/>
              <a:t>以內</a:t>
            </a:r>
            <a:endParaRPr lang="en-US" altLang="zh-TW" sz="1600" dirty="0" smtClean="0"/>
          </a:p>
          <a:p>
            <a:r>
              <a:rPr lang="en-US" altLang="zh-TW" sz="1600" dirty="0" smtClean="0"/>
              <a:t>FP:</a:t>
            </a:r>
            <a:r>
              <a:rPr lang="zh-TW" altLang="en-US" sz="1600" dirty="0"/>
              <a:t>有預測但預測點和實際點相差大於 </a:t>
            </a:r>
            <a:r>
              <a:rPr lang="en-US" altLang="zh-TW" sz="1600" dirty="0"/>
              <a:t>4 </a:t>
            </a:r>
            <a:r>
              <a:rPr lang="zh-TW" altLang="en-US" sz="1600" dirty="0"/>
              <a:t>個像素、有預測但實際點並不</a:t>
            </a:r>
            <a:r>
              <a:rPr lang="zh-TW" altLang="en-US" sz="1600" dirty="0" smtClean="0"/>
              <a:t>存在</a:t>
            </a:r>
            <a:endParaRPr lang="en-US" altLang="zh-TW" sz="1600" dirty="0" smtClean="0"/>
          </a:p>
          <a:p>
            <a:r>
              <a:rPr lang="en-US" altLang="zh-TW" sz="1600" dirty="0" smtClean="0"/>
              <a:t>TN:</a:t>
            </a:r>
            <a:r>
              <a:rPr lang="zh-TW" altLang="en-US" sz="1600" dirty="0"/>
              <a:t>無預測且實際點並不</a:t>
            </a:r>
            <a:r>
              <a:rPr lang="zh-TW" altLang="en-US" sz="1600" dirty="0" smtClean="0"/>
              <a:t>存在</a:t>
            </a:r>
            <a:endParaRPr lang="en-US" altLang="zh-TW" sz="1600" dirty="0" smtClean="0"/>
          </a:p>
          <a:p>
            <a:r>
              <a:rPr lang="en-US" altLang="zh-TW" sz="1600" dirty="0" smtClean="0"/>
              <a:t>FN:</a:t>
            </a:r>
            <a:r>
              <a:rPr lang="zh-TW" altLang="en-US" sz="1600" dirty="0"/>
              <a:t>無預測但實際點</a:t>
            </a:r>
            <a:r>
              <a:rPr lang="zh-TW" altLang="en-US" sz="1600" dirty="0" smtClean="0"/>
              <a:t>存在</a:t>
            </a:r>
            <a:endParaRPr lang="en-US" altLang="zh-TW" sz="1600" dirty="0" smtClean="0"/>
          </a:p>
          <a:p>
            <a:pPr marL="114300" indent="0">
              <a:buNone/>
            </a:pPr>
            <a:r>
              <a:rPr lang="zh-TW" altLang="en-US" sz="1600" dirty="0" smtClean="0"/>
              <a:t> </a:t>
            </a:r>
            <a:endParaRPr lang="en-US" altLang="zh-TW" sz="16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20430" b="20157"/>
          <a:stretch/>
        </p:blipFill>
        <p:spPr>
          <a:xfrm>
            <a:off x="711079" y="3264461"/>
            <a:ext cx="2312192" cy="37106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1082" t="23038" r="-1082" b="23394"/>
          <a:stretch/>
        </p:blipFill>
        <p:spPr>
          <a:xfrm>
            <a:off x="558679" y="3635523"/>
            <a:ext cx="1837454" cy="3776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t="25151" b="13294"/>
          <a:stretch/>
        </p:blipFill>
        <p:spPr>
          <a:xfrm>
            <a:off x="631566" y="4126953"/>
            <a:ext cx="1395078" cy="3776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79" y="4550741"/>
            <a:ext cx="2267883" cy="512973"/>
          </a:xfrm>
          <a:prstGeom prst="rect">
            <a:avLst/>
          </a:prstGeom>
        </p:spPr>
      </p:pic>
      <p:sp>
        <p:nvSpPr>
          <p:cNvPr id="9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>
                <a:latin typeface="繁體" panose="020B0509020204020204" pitchFamily="49" charset="-120"/>
                <a:ea typeface="繁體" panose="020B0509020204020204" pitchFamily="49" charset="-120"/>
              </a:rPr>
              <a:t>Ball Trajectory Tracking</a:t>
            </a:r>
          </a:p>
        </p:txBody>
      </p:sp>
    </p:spTree>
    <p:extLst>
      <p:ext uri="{BB962C8B-B14F-4D97-AF65-F5344CB8AC3E}">
        <p14:creationId xmlns:p14="http://schemas.microsoft.com/office/powerpoint/2010/main" val="33244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95;p17"/>
          <p:cNvSpPr txBox="1">
            <a:spLocks/>
          </p:cNvSpPr>
          <p:nvPr/>
        </p:nvSpPr>
        <p:spPr>
          <a:xfrm>
            <a:off x="366224" y="1732017"/>
            <a:ext cx="7969394" cy="274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zh-TW" sz="1600" dirty="0" err="1"/>
              <a:t>Heatmap</a:t>
            </a:r>
            <a:r>
              <a:rPr lang="en-US" altLang="zh-TW" sz="1600" dirty="0"/>
              <a:t> </a:t>
            </a:r>
            <a:r>
              <a:rPr lang="zh-TW" altLang="en-US" sz="1600" dirty="0"/>
              <a:t>表示模型 輸出的</a:t>
            </a:r>
            <a:r>
              <a:rPr lang="zh-TW" altLang="en-US" sz="1600" dirty="0" smtClean="0"/>
              <a:t>結果，打</a:t>
            </a:r>
            <a:r>
              <a:rPr lang="zh-TW" altLang="en-US" sz="1600" dirty="0"/>
              <a:t>勾代表輸出是直接代表物體所在位置的二維機率熱度圖，否則則是</a:t>
            </a:r>
            <a:r>
              <a:rPr lang="zh-TW" altLang="en-US" sz="1600" dirty="0" smtClean="0"/>
              <a:t>代表</a:t>
            </a:r>
            <a:r>
              <a:rPr lang="zh-TW" altLang="en-US" sz="1600" dirty="0"/>
              <a:t>灰階圖各色階機率的三維矩陣</a:t>
            </a:r>
            <a:endParaRPr lang="en-US" altLang="zh-TW" sz="1600" dirty="0" smtClean="0"/>
          </a:p>
          <a:p>
            <a:r>
              <a:rPr lang="en-US" altLang="zh-TW" sz="1600" dirty="0"/>
              <a:t>Skip </a:t>
            </a:r>
            <a:r>
              <a:rPr lang="zh-TW" altLang="en-US" sz="1600" dirty="0"/>
              <a:t>代表是否具有 </a:t>
            </a:r>
            <a:r>
              <a:rPr lang="en-US" altLang="zh-TW" sz="1600" dirty="0"/>
              <a:t>Skip Connection </a:t>
            </a:r>
            <a:r>
              <a:rPr lang="zh-TW" altLang="en-US" sz="1600" dirty="0"/>
              <a:t>的架構</a:t>
            </a:r>
            <a:endParaRPr lang="en-US" altLang="zh-TW" sz="1600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47" y="2814717"/>
            <a:ext cx="6715296" cy="2233946"/>
          </a:xfrm>
          <a:prstGeom prst="rect">
            <a:avLst/>
          </a:prstGeom>
        </p:spPr>
      </p:pic>
      <p:sp>
        <p:nvSpPr>
          <p:cNvPr id="12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>
                <a:latin typeface="繁體" panose="020B0509020204020204" pitchFamily="49" charset="-120"/>
                <a:ea typeface="繁體" panose="020B0509020204020204" pitchFamily="49" charset="-120"/>
              </a:rPr>
              <a:t>Ball Trajectory Tracking</a:t>
            </a:r>
          </a:p>
        </p:txBody>
      </p:sp>
    </p:spTree>
    <p:extLst>
      <p:ext uri="{BB962C8B-B14F-4D97-AF65-F5344CB8AC3E}">
        <p14:creationId xmlns:p14="http://schemas.microsoft.com/office/powerpoint/2010/main" val="22527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95;p17"/>
          <p:cNvSpPr txBox="1">
            <a:spLocks/>
          </p:cNvSpPr>
          <p:nvPr/>
        </p:nvSpPr>
        <p:spPr>
          <a:xfrm>
            <a:off x="366223" y="1732017"/>
            <a:ext cx="8101915" cy="274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/>
              <a:t>第一、二</a:t>
            </a:r>
            <a:r>
              <a:rPr lang="zh-TW" altLang="en-US" sz="1600" dirty="0" smtClean="0"/>
              <a:t>列</a:t>
            </a:r>
            <a:r>
              <a:rPr lang="en-US" altLang="zh-TW" sz="1600" dirty="0"/>
              <a:t>Loss Function </a:t>
            </a:r>
            <a:r>
              <a:rPr lang="zh-TW" altLang="en-US" sz="1600" dirty="0"/>
              <a:t>換成 </a:t>
            </a:r>
            <a:r>
              <a:rPr lang="en-US" altLang="zh-TW" sz="1600" dirty="0"/>
              <a:t>Weight Binary Cross Entropy </a:t>
            </a:r>
            <a:r>
              <a:rPr lang="zh-TW" altLang="en-US" sz="1600" dirty="0"/>
              <a:t>後效能上有明顯</a:t>
            </a:r>
            <a:r>
              <a:rPr lang="zh-TW" altLang="en-US" sz="1600" dirty="0" smtClean="0"/>
              <a:t>上升</a:t>
            </a:r>
            <a:endParaRPr lang="en-US" altLang="zh-TW" sz="1600" dirty="0" smtClean="0"/>
          </a:p>
          <a:p>
            <a:r>
              <a:rPr lang="zh-TW" altLang="en-US" sz="1600" dirty="0" smtClean="0"/>
              <a:t>第二</a:t>
            </a:r>
            <a:r>
              <a:rPr lang="zh-TW" altLang="en-US" sz="1600" dirty="0"/>
              <a:t>、三列顯示在更換 </a:t>
            </a:r>
            <a:r>
              <a:rPr lang="en-US" altLang="zh-TW" sz="1600" dirty="0" err="1"/>
              <a:t>Heatmap</a:t>
            </a:r>
            <a:r>
              <a:rPr lang="en-US" altLang="zh-TW" sz="1600" dirty="0"/>
              <a:t> </a:t>
            </a:r>
            <a:r>
              <a:rPr lang="zh-TW" altLang="en-US" sz="1600" dirty="0"/>
              <a:t>表示法後，訓練時的 </a:t>
            </a:r>
            <a:r>
              <a:rPr lang="en-US" altLang="zh-TW" sz="1600" dirty="0"/>
              <a:t>Batch Size </a:t>
            </a:r>
            <a:r>
              <a:rPr lang="zh-TW" altLang="en-US" sz="1600" dirty="0"/>
              <a:t>得以 提升，使訓練效果變得更</a:t>
            </a:r>
            <a:r>
              <a:rPr lang="zh-TW" altLang="en-US" sz="1600" dirty="0" smtClean="0"/>
              <a:t>好</a:t>
            </a:r>
            <a:endParaRPr lang="en-US" altLang="zh-TW" sz="1600" dirty="0" smtClean="0"/>
          </a:p>
          <a:p>
            <a:r>
              <a:rPr lang="zh-TW" altLang="en-US" sz="1600" dirty="0"/>
              <a:t>三、 四列顯示在增加 </a:t>
            </a:r>
            <a:r>
              <a:rPr lang="en-US" altLang="zh-TW" sz="1600" dirty="0"/>
              <a:t>Skip Connection </a:t>
            </a:r>
            <a:r>
              <a:rPr lang="zh-TW" altLang="en-US" sz="1600" dirty="0"/>
              <a:t>後，即便速度上有些下降，但精準度有著顯著的提升。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60" y="3379303"/>
            <a:ext cx="5057970" cy="1682611"/>
          </a:xfrm>
          <a:prstGeom prst="rect">
            <a:avLst/>
          </a:prstGeom>
        </p:spPr>
      </p:pic>
      <p:sp>
        <p:nvSpPr>
          <p:cNvPr id="7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>
                <a:latin typeface="繁體" panose="020B0509020204020204" pitchFamily="49" charset="-120"/>
                <a:ea typeface="繁體" panose="020B0509020204020204" pitchFamily="49" charset="-120"/>
              </a:rPr>
              <a:t>Ball Trajectory Tracking</a:t>
            </a:r>
          </a:p>
        </p:txBody>
      </p:sp>
    </p:spTree>
    <p:extLst>
      <p:ext uri="{BB962C8B-B14F-4D97-AF65-F5344CB8AC3E}">
        <p14:creationId xmlns:p14="http://schemas.microsoft.com/office/powerpoint/2010/main" val="2600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95;p17"/>
          <p:cNvSpPr txBox="1">
            <a:spLocks/>
          </p:cNvSpPr>
          <p:nvPr/>
        </p:nvSpPr>
        <p:spPr>
          <a:xfrm>
            <a:off x="366223" y="1732017"/>
            <a:ext cx="8101915" cy="274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/>
              <a:t>四、五列顯示，</a:t>
            </a:r>
            <a:r>
              <a:rPr lang="en-US" altLang="zh-TW" sz="1600" dirty="0"/>
              <a:t>MIMO </a:t>
            </a:r>
            <a:r>
              <a:rPr lang="zh-TW" altLang="en-US" sz="1600" dirty="0"/>
              <a:t>的設計提升了運算的</a:t>
            </a:r>
            <a:r>
              <a:rPr lang="zh-TW" altLang="en-US" sz="1600" dirty="0" smtClean="0"/>
              <a:t>速度</a:t>
            </a:r>
            <a:endParaRPr lang="en-US" altLang="zh-TW" sz="1600" dirty="0" smtClean="0"/>
          </a:p>
          <a:p>
            <a:r>
              <a:rPr lang="zh-TW" altLang="en-US" sz="1600" dirty="0"/>
              <a:t>五、</a:t>
            </a:r>
            <a:r>
              <a:rPr lang="zh-TW" altLang="en-US" sz="1600" dirty="0" smtClean="0"/>
              <a:t>六可以</a:t>
            </a:r>
            <a:r>
              <a:rPr lang="zh-TW" altLang="en-US" sz="1600" dirty="0"/>
              <a:t>發現當轉為灰階輸入後，</a:t>
            </a:r>
            <a:r>
              <a:rPr lang="en-US" altLang="zh-TW" sz="1600" dirty="0"/>
              <a:t>FP2 </a:t>
            </a:r>
            <a:r>
              <a:rPr lang="zh-TW" altLang="en-US" sz="1600" dirty="0"/>
              <a:t>上升使的 </a:t>
            </a:r>
            <a:r>
              <a:rPr lang="en-US" altLang="zh-TW" sz="1600" dirty="0"/>
              <a:t>Precision </a:t>
            </a:r>
            <a:r>
              <a:rPr lang="zh-TW" altLang="en-US" sz="1600" dirty="0"/>
              <a:t>下降，同時 </a:t>
            </a:r>
            <a:r>
              <a:rPr lang="en-US" altLang="zh-TW" sz="1600" dirty="0"/>
              <a:t>FN </a:t>
            </a:r>
            <a:r>
              <a:rPr lang="zh-TW" altLang="en-US" sz="1600" dirty="0"/>
              <a:t>比例下降也使的 </a:t>
            </a:r>
            <a:r>
              <a:rPr lang="en-US" altLang="zh-TW" sz="1600" dirty="0"/>
              <a:t>Recall </a:t>
            </a:r>
            <a:r>
              <a:rPr lang="zh-TW" altLang="en-US" sz="1600" dirty="0"/>
              <a:t>改善，代表在缺少色彩資訊下，模型</a:t>
            </a:r>
            <a:r>
              <a:rPr lang="zh-TW" altLang="en-US" sz="1600" dirty="0" smtClean="0"/>
              <a:t>更傾向</a:t>
            </a:r>
            <a:r>
              <a:rPr lang="zh-TW" altLang="en-US" sz="1600" dirty="0"/>
              <a:t>去預測場上有球，會誤認球場上其餘的淺色微小物體為追蹤</a:t>
            </a:r>
            <a:r>
              <a:rPr lang="zh-TW" altLang="en-US" sz="1600" dirty="0" smtClean="0"/>
              <a:t>目標，</a:t>
            </a:r>
            <a:endParaRPr lang="en-US" altLang="zh-TW" sz="1600" dirty="0" smtClean="0"/>
          </a:p>
          <a:p>
            <a:r>
              <a:rPr lang="zh-TW" altLang="en-US" sz="1600" dirty="0" smtClean="0"/>
              <a:t>六、七可以</a:t>
            </a:r>
            <a:r>
              <a:rPr lang="zh-TW" altLang="en-US" sz="1600" dirty="0"/>
              <a:t>發現</a:t>
            </a:r>
            <a:r>
              <a:rPr lang="zh-TW" altLang="en-US" sz="1600" dirty="0" smtClean="0"/>
              <a:t>當模型架構</a:t>
            </a:r>
            <a:r>
              <a:rPr lang="zh-TW" altLang="en-US" sz="1600" dirty="0"/>
              <a:t>改為 </a:t>
            </a:r>
            <a:r>
              <a:rPr lang="en-US" altLang="zh-TW" sz="1600" dirty="0"/>
              <a:t>10­in 10­out </a:t>
            </a:r>
            <a:r>
              <a:rPr lang="zh-TW" altLang="en-US" sz="1600" dirty="0"/>
              <a:t>後，每一張影像被訓練到的次數增加更能藉由前後關係去預 測目標位置</a:t>
            </a:r>
            <a:r>
              <a:rPr lang="zh-TW" altLang="en-US" sz="1600" dirty="0" smtClean="0"/>
              <a:t>。速度</a:t>
            </a:r>
            <a:r>
              <a:rPr lang="zh-TW" altLang="en-US" sz="1600" dirty="0"/>
              <a:t>提升約 </a:t>
            </a:r>
            <a:r>
              <a:rPr lang="en-US" altLang="zh-TW" sz="1600" dirty="0"/>
              <a:t>2 </a:t>
            </a:r>
            <a:r>
              <a:rPr lang="zh-TW" altLang="en-US" sz="1600" dirty="0"/>
              <a:t>倍的同時也能有 </a:t>
            </a:r>
            <a:r>
              <a:rPr lang="en-US" altLang="zh-TW" sz="1600" dirty="0"/>
              <a:t>RGB </a:t>
            </a:r>
            <a:r>
              <a:rPr lang="zh-TW" altLang="en-US" sz="1600" dirty="0"/>
              <a:t>輸入的精確度。</a:t>
            </a:r>
            <a:endParaRPr lang="en-US" altLang="zh-TW" sz="1600" dirty="0" smtClean="0"/>
          </a:p>
          <a:p>
            <a:endParaRPr lang="en-US" altLang="zh-TW" sz="1600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591" y="3612124"/>
            <a:ext cx="4603353" cy="1531376"/>
          </a:xfrm>
          <a:prstGeom prst="rect">
            <a:avLst/>
          </a:prstGeom>
        </p:spPr>
      </p:pic>
      <p:sp>
        <p:nvSpPr>
          <p:cNvPr id="8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>
                <a:latin typeface="繁體" panose="020B0509020204020204" pitchFamily="49" charset="-120"/>
                <a:ea typeface="繁體" panose="020B0509020204020204" pitchFamily="49" charset="-120"/>
              </a:rPr>
              <a:t>Ball Trajectory Tracking</a:t>
            </a:r>
          </a:p>
        </p:txBody>
      </p:sp>
    </p:spTree>
    <p:extLst>
      <p:ext uri="{BB962C8B-B14F-4D97-AF65-F5344CB8AC3E}">
        <p14:creationId xmlns:p14="http://schemas.microsoft.com/office/powerpoint/2010/main" val="24214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zh-TW" altLang="en-US" b="1" dirty="0" smtClean="0">
                <a:latin typeface="繁體(P)" panose="020B0500020204020204" pitchFamily="34" charset="-120"/>
                <a:ea typeface="繁體(P)" panose="020B0500020204020204" pitchFamily="34" charset="-120"/>
              </a:rPr>
              <a:t>論文閱讀</a:t>
            </a:r>
            <a:endParaRPr lang="en-US" altLang="zh-TW" b="1" dirty="0">
              <a:latin typeface="繁體(P)" panose="020B0500020204020204" pitchFamily="34" charset="-120"/>
              <a:ea typeface="繁體(P)" panose="020B0500020204020204" pitchFamily="34" charset="-120"/>
            </a:endParaRPr>
          </a:p>
        </p:txBody>
      </p:sp>
      <p:sp>
        <p:nvSpPr>
          <p:cNvPr id="4" name="Google Shape;595;p17"/>
          <p:cNvSpPr txBox="1">
            <a:spLocks/>
          </p:cNvSpPr>
          <p:nvPr/>
        </p:nvSpPr>
        <p:spPr>
          <a:xfrm>
            <a:off x="642732" y="2103682"/>
            <a:ext cx="6811617" cy="132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600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642732" y="1623391"/>
            <a:ext cx="66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羽球</a:t>
            </a:r>
            <a:r>
              <a:rPr lang="zh-TW" altLang="en-US" sz="1800" b="1" dirty="0"/>
              <a:t>軌跡偵測和</a:t>
            </a:r>
            <a:r>
              <a:rPr lang="zh-TW" altLang="en-US" sz="1800" b="1" dirty="0" smtClean="0"/>
              <a:t>解析</a:t>
            </a:r>
            <a:r>
              <a:rPr lang="en-US" altLang="zh-TW" sz="1800" b="1" dirty="0" smtClean="0"/>
              <a:t>--</a:t>
            </a:r>
            <a:r>
              <a:rPr lang="zh-TW" altLang="en-US" sz="1800" b="1" dirty="0" smtClean="0"/>
              <a:t>易志偉教授</a:t>
            </a:r>
            <a:r>
              <a:rPr lang="en-US" altLang="zh-TW" sz="1800" b="1" dirty="0" smtClean="0"/>
              <a:t>,</a:t>
            </a:r>
            <a:r>
              <a:rPr lang="zh-TW" altLang="en-US" sz="1800" b="1" dirty="0" smtClean="0"/>
              <a:t> 林育慶</a:t>
            </a:r>
            <a:r>
              <a:rPr lang="zh-TW" altLang="en-US" sz="1800" b="1" dirty="0"/>
              <a:t>研究生</a:t>
            </a:r>
          </a:p>
        </p:txBody>
      </p:sp>
    </p:spTree>
    <p:extLst>
      <p:ext uri="{BB962C8B-B14F-4D97-AF65-F5344CB8AC3E}">
        <p14:creationId xmlns:p14="http://schemas.microsoft.com/office/powerpoint/2010/main" val="5853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>
                <a:latin typeface="繁體" panose="020B0509020204020204" pitchFamily="49" charset="-120"/>
                <a:ea typeface="繁體" panose="020B0509020204020204" pitchFamily="49" charset="-120"/>
              </a:rPr>
              <a:t>Ball Trajectory Tracking</a:t>
            </a:r>
          </a:p>
        </p:txBody>
      </p:sp>
      <p:sp>
        <p:nvSpPr>
          <p:cNvPr id="22" name="Google Shape;595;p17"/>
          <p:cNvSpPr txBox="1">
            <a:spLocks/>
          </p:cNvSpPr>
          <p:nvPr/>
        </p:nvSpPr>
        <p:spPr>
          <a:xfrm>
            <a:off x="366223" y="1732017"/>
            <a:ext cx="8101915" cy="274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/>
              <a:t>第八列中的 </a:t>
            </a:r>
            <a:r>
              <a:rPr lang="en-US" altLang="zh-TW" sz="1600" dirty="0"/>
              <a:t>Smooth </a:t>
            </a:r>
            <a:r>
              <a:rPr lang="zh-TW" altLang="en-US" sz="1600" dirty="0"/>
              <a:t>代表模型輸出經過平滑化處理。可看出 </a:t>
            </a:r>
            <a:r>
              <a:rPr lang="en-US" altLang="zh-TW" sz="1600" dirty="0"/>
              <a:t>TP </a:t>
            </a:r>
            <a:r>
              <a:rPr lang="zh-TW" altLang="en-US" sz="1600" dirty="0"/>
              <a:t>上升，</a:t>
            </a:r>
            <a:r>
              <a:rPr lang="en-US" altLang="zh-TW" sz="1600" dirty="0"/>
              <a:t>FN </a:t>
            </a:r>
            <a:r>
              <a:rPr lang="zh-TW" altLang="en-US" sz="1600" dirty="0"/>
              <a:t>下降使的 </a:t>
            </a:r>
            <a:r>
              <a:rPr lang="en-US" altLang="zh-TW" sz="1600" dirty="0"/>
              <a:t>Recall </a:t>
            </a:r>
            <a:r>
              <a:rPr lang="zh-TW" altLang="en-US" sz="1600" dirty="0"/>
              <a:t>改善，表示軌跡平滑化處理確實能處理預測 失誤或是偏差的情形</a:t>
            </a:r>
            <a:endParaRPr lang="en-US" altLang="zh-TW" sz="1600" dirty="0" smtClean="0"/>
          </a:p>
          <a:p>
            <a:endParaRPr lang="en-US" altLang="zh-TW" sz="1600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73" y="2923011"/>
            <a:ext cx="5574365" cy="18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>
                <a:latin typeface="繁體" panose="020B0509020204020204" pitchFamily="49" charset="-120"/>
                <a:ea typeface="繁體" panose="020B0509020204020204" pitchFamily="49" charset="-120"/>
              </a:rPr>
              <a:t>Event Detection</a:t>
            </a:r>
          </a:p>
        </p:txBody>
      </p:sp>
      <p:sp>
        <p:nvSpPr>
          <p:cNvPr id="22" name="Google Shape;595;p17"/>
          <p:cNvSpPr txBox="1">
            <a:spLocks/>
          </p:cNvSpPr>
          <p:nvPr/>
        </p:nvSpPr>
        <p:spPr>
          <a:xfrm>
            <a:off x="366223" y="1732017"/>
            <a:ext cx="8101915" cy="274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zh-TW" sz="1600" dirty="0" smtClean="0"/>
              <a:t>TP</a:t>
            </a:r>
            <a:r>
              <a:rPr lang="zh-TW" altLang="en-US" sz="1600" dirty="0" smtClean="0"/>
              <a:t>：</a:t>
            </a:r>
            <a:r>
              <a:rPr lang="zh-TW" altLang="en-US" sz="1600" dirty="0"/>
              <a:t>有預測且預測事件幀和標記事件幀相差在容許值</a:t>
            </a:r>
            <a:r>
              <a:rPr lang="zh-TW" altLang="en-US" sz="1600" dirty="0" smtClean="0"/>
              <a:t>之內</a:t>
            </a:r>
            <a:endParaRPr lang="en-US" altLang="zh-TW" sz="1600" dirty="0" smtClean="0"/>
          </a:p>
          <a:p>
            <a:r>
              <a:rPr lang="en-US" altLang="zh-TW" sz="1600" dirty="0" smtClean="0"/>
              <a:t>FP</a:t>
            </a:r>
            <a:r>
              <a:rPr lang="zh-TW" altLang="en-US" sz="1600" dirty="0" smtClean="0"/>
              <a:t>：</a:t>
            </a:r>
            <a:r>
              <a:rPr lang="zh-TW" altLang="en-US" sz="1600" dirty="0"/>
              <a:t>有預測但預測事件幀和標記事件幀相差大於容許</a:t>
            </a:r>
            <a:r>
              <a:rPr lang="zh-TW" altLang="en-US" sz="1600" dirty="0" smtClean="0"/>
              <a:t>值</a:t>
            </a:r>
            <a:endParaRPr lang="en-US" altLang="zh-TW" sz="1600" dirty="0" smtClean="0"/>
          </a:p>
          <a:p>
            <a:r>
              <a:rPr lang="en-US" altLang="zh-TW" sz="1600" dirty="0" smtClean="0"/>
              <a:t>TN</a:t>
            </a:r>
            <a:r>
              <a:rPr lang="zh-TW" altLang="en-US" sz="1600" dirty="0" smtClean="0"/>
              <a:t>：</a:t>
            </a:r>
            <a:r>
              <a:rPr lang="zh-TW" altLang="en-US" sz="1600" dirty="0"/>
              <a:t>無預測且標記事件幀並不</a:t>
            </a:r>
            <a:r>
              <a:rPr lang="zh-TW" altLang="en-US" sz="1600" dirty="0" smtClean="0"/>
              <a:t>存在</a:t>
            </a:r>
            <a:endParaRPr lang="en-US" altLang="zh-TW" sz="1600" dirty="0" smtClean="0"/>
          </a:p>
          <a:p>
            <a:r>
              <a:rPr lang="en-US" altLang="zh-TW" sz="1600" dirty="0" smtClean="0"/>
              <a:t>FN</a:t>
            </a:r>
            <a:r>
              <a:rPr lang="zh-TW" altLang="en-US" sz="1600" dirty="0" smtClean="0"/>
              <a:t>：</a:t>
            </a:r>
            <a:r>
              <a:rPr lang="zh-TW" altLang="en-US" sz="1600" dirty="0"/>
              <a:t>無預測但標記事件幀存在</a:t>
            </a:r>
            <a:endParaRPr lang="en-US" altLang="zh-TW" sz="1600" dirty="0" smtClean="0"/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508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>
                <a:latin typeface="繁體" panose="020B0509020204020204" pitchFamily="49" charset="-120"/>
                <a:ea typeface="繁體" panose="020B0509020204020204" pitchFamily="49" charset="-120"/>
              </a:rPr>
              <a:t>Event Detection</a:t>
            </a:r>
          </a:p>
        </p:txBody>
      </p:sp>
      <p:sp>
        <p:nvSpPr>
          <p:cNvPr id="22" name="Google Shape;595;p17"/>
          <p:cNvSpPr txBox="1">
            <a:spLocks/>
          </p:cNvSpPr>
          <p:nvPr/>
        </p:nvSpPr>
        <p:spPr>
          <a:xfrm>
            <a:off x="366223" y="1732017"/>
            <a:ext cx="8101915" cy="274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/>
              <a:t>當使用軌跡平滑化時，整體性能明顯上升，尤其 </a:t>
            </a:r>
            <a:r>
              <a:rPr lang="en-US" altLang="zh-TW" sz="1600" dirty="0"/>
              <a:t>Precision </a:t>
            </a:r>
            <a:r>
              <a:rPr lang="zh-TW" altLang="en-US" sz="1600" dirty="0"/>
              <a:t>進步近 </a:t>
            </a:r>
            <a:r>
              <a:rPr lang="en-US" altLang="zh-TW" sz="1600" dirty="0"/>
              <a:t>10%</a:t>
            </a:r>
            <a:r>
              <a:rPr lang="zh-TW" altLang="en-US" sz="1600" dirty="0"/>
              <a:t>。顯示平滑化在 去除過度偏移點和補足缺失點後，更完整的軌跡資訊有利於將誤判的擊球點移除。</a:t>
            </a:r>
            <a:endParaRPr lang="en-US" altLang="zh-TW" sz="16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88" y="2475915"/>
            <a:ext cx="613495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>
                <a:latin typeface="繁體" panose="020B0509020204020204" pitchFamily="49" charset="-120"/>
                <a:ea typeface="繁體" panose="020B0509020204020204" pitchFamily="49" charset="-120"/>
              </a:rPr>
              <a:t>Conclusion</a:t>
            </a:r>
          </a:p>
        </p:txBody>
      </p:sp>
      <p:sp>
        <p:nvSpPr>
          <p:cNvPr id="22" name="Google Shape;595;p17"/>
          <p:cNvSpPr txBox="1">
            <a:spLocks/>
          </p:cNvSpPr>
          <p:nvPr/>
        </p:nvSpPr>
        <p:spPr>
          <a:xfrm>
            <a:off x="366223" y="1732017"/>
            <a:ext cx="8101915" cy="274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zh-TW" sz="1600" dirty="0"/>
              <a:t>TrackNetV2 </a:t>
            </a:r>
            <a:r>
              <a:rPr lang="zh-TW" altLang="en-US" sz="1600" dirty="0"/>
              <a:t>參考了 </a:t>
            </a:r>
            <a:r>
              <a:rPr lang="en-US" altLang="zh-TW" sz="1600" dirty="0" err="1"/>
              <a:t>TrackNet</a:t>
            </a:r>
            <a:r>
              <a:rPr lang="en-US" altLang="zh-TW" sz="1600" dirty="0"/>
              <a:t> </a:t>
            </a:r>
            <a:r>
              <a:rPr lang="zh-TW" altLang="en-US" sz="1600" dirty="0"/>
              <a:t>的主架構和連續影像輸入的特 性，加上 </a:t>
            </a:r>
            <a:r>
              <a:rPr lang="en-US" altLang="zh-TW" sz="1600" dirty="0"/>
              <a:t>Skip Connection </a:t>
            </a:r>
            <a:r>
              <a:rPr lang="zh-TW" altLang="en-US" sz="1600" dirty="0"/>
              <a:t>和特殊的 </a:t>
            </a:r>
            <a:r>
              <a:rPr lang="en-US" altLang="zh-TW" sz="1600" dirty="0"/>
              <a:t>Loss Function </a:t>
            </a:r>
            <a:r>
              <a:rPr lang="zh-TW" altLang="en-US" sz="1600" dirty="0"/>
              <a:t>來幫助深層網路辨識微小物體特徵， 並透過 </a:t>
            </a:r>
            <a:r>
              <a:rPr lang="en-US" altLang="zh-TW" sz="1600" dirty="0"/>
              <a:t>MIMO </a:t>
            </a:r>
            <a:r>
              <a:rPr lang="zh-TW" altLang="en-US" sz="1600" dirty="0"/>
              <a:t>和更改網路熱度圖輸出，減少運算量的同時，處理速度亦有顯著</a:t>
            </a:r>
            <a:r>
              <a:rPr lang="zh-TW" altLang="en-US" sz="1600"/>
              <a:t>提升</a:t>
            </a:r>
            <a:r>
              <a:rPr lang="zh-TW" altLang="en-US" sz="1600" smtClean="0"/>
              <a:t>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35311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zh-TW" altLang="en-US" b="1" dirty="0">
                <a:latin typeface="繁體(P)" panose="020B0500020204020204" pitchFamily="34" charset="-120"/>
                <a:ea typeface="繁體(P)" panose="020B0500020204020204" pitchFamily="34" charset="-120"/>
              </a:rPr>
              <a:t>研究動機及目的</a:t>
            </a:r>
            <a:endParaRPr lang="en-US" altLang="zh-TW" b="1" dirty="0">
              <a:latin typeface="繁體(P)" panose="020B0500020204020204" pitchFamily="34" charset="-120"/>
              <a:ea typeface="繁體(P)" panose="020B0500020204020204" pitchFamily="34" charset="-120"/>
            </a:endParaRPr>
          </a:p>
        </p:txBody>
      </p:sp>
      <p:sp>
        <p:nvSpPr>
          <p:cNvPr id="4" name="Google Shape;595;p17"/>
          <p:cNvSpPr txBox="1">
            <a:spLocks/>
          </p:cNvSpPr>
          <p:nvPr/>
        </p:nvSpPr>
        <p:spPr>
          <a:xfrm>
            <a:off x="642732" y="2103682"/>
            <a:ext cx="6811617" cy="132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600" dirty="0" smtClean="0"/>
          </a:p>
        </p:txBody>
      </p:sp>
      <p:sp>
        <p:nvSpPr>
          <p:cNvPr id="5" name="Google Shape;595;p17"/>
          <p:cNvSpPr txBox="1">
            <a:spLocks/>
          </p:cNvSpPr>
          <p:nvPr/>
        </p:nvSpPr>
        <p:spPr>
          <a:xfrm>
            <a:off x="642731" y="1653108"/>
            <a:ext cx="6811617" cy="15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 smtClean="0"/>
              <a:t>傳統上在</a:t>
            </a:r>
            <a:r>
              <a:rPr lang="zh-TW" altLang="en-US" sz="1600" dirty="0"/>
              <a:t>球、球拍和球員上裝設感測</a:t>
            </a:r>
            <a:r>
              <a:rPr lang="zh-TW" altLang="en-US" sz="1600" dirty="0" smtClean="0"/>
              <a:t>器</a:t>
            </a:r>
            <a:endParaRPr lang="en-US" altLang="zh-TW" sz="1600" dirty="0"/>
          </a:p>
          <a:p>
            <a:pPr marL="114300" indent="0">
              <a:buNone/>
            </a:pPr>
            <a:r>
              <a:rPr lang="en-US" altLang="zh-TW" sz="1600" dirty="0" smtClean="0"/>
              <a:t>-&gt; </a:t>
            </a:r>
            <a:r>
              <a:rPr lang="zh-TW" altLang="en-US" sz="1600" dirty="0" smtClean="0"/>
              <a:t>難以實際</a:t>
            </a:r>
            <a:r>
              <a:rPr lang="zh-TW" altLang="en-US" sz="1600" dirty="0"/>
              <a:t>運用在</a:t>
            </a:r>
            <a:r>
              <a:rPr lang="zh-TW" altLang="en-US" sz="1600" dirty="0" smtClean="0"/>
              <a:t>賽場</a:t>
            </a:r>
            <a:endParaRPr lang="en-US" altLang="zh-TW" sz="1600" dirty="0" smtClean="0"/>
          </a:p>
          <a:p>
            <a:r>
              <a:rPr lang="zh-TW" altLang="en-US" sz="1600" dirty="0"/>
              <a:t>鷹眼</a:t>
            </a:r>
            <a:r>
              <a:rPr lang="zh-TW" altLang="en-US" sz="1600" dirty="0" smtClean="0"/>
              <a:t>系統</a:t>
            </a:r>
            <a:endParaRPr lang="en-US" altLang="zh-TW" sz="1600" dirty="0" smtClean="0"/>
          </a:p>
          <a:p>
            <a:pPr marL="114300" indent="0">
              <a:buNone/>
            </a:pPr>
            <a:r>
              <a:rPr lang="en-US" altLang="zh-TW" sz="1600" dirty="0" smtClean="0"/>
              <a:t>-&gt;</a:t>
            </a:r>
            <a:r>
              <a:rPr lang="zh-TW" altLang="en-US" sz="1600" dirty="0"/>
              <a:t>造價昂貴且數據非公開的情形下</a:t>
            </a:r>
            <a:endParaRPr lang="en-US" altLang="zh-TW" sz="1600" dirty="0" smtClean="0"/>
          </a:p>
          <a:p>
            <a:endParaRPr lang="en-US" altLang="zh-TW" sz="16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42122" y="3584713"/>
            <a:ext cx="7050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Barlow Light" panose="02020500000000000000" charset="0"/>
              </a:rPr>
              <a:t>以影像為輸入的深度學習</a:t>
            </a:r>
            <a:r>
              <a:rPr lang="zh-TW" altLang="en-US" sz="1600" dirty="0" smtClean="0">
                <a:latin typeface="Barlow Light" panose="02020500000000000000" charset="0"/>
              </a:rPr>
              <a:t>網路，</a:t>
            </a:r>
            <a:r>
              <a:rPr lang="zh-TW" altLang="en-US" sz="1600" dirty="0" smtClean="0"/>
              <a:t>僅</a:t>
            </a:r>
            <a:r>
              <a:rPr lang="zh-TW" altLang="en-US" sz="1600" dirty="0"/>
              <a:t>需透過比賽或側錄影片，便可將拍攝的影像透過電腦視覺處理</a:t>
            </a:r>
            <a:r>
              <a:rPr lang="zh-TW" altLang="en-US" sz="1600" dirty="0" smtClean="0"/>
              <a:t>得到相關</a:t>
            </a:r>
            <a:r>
              <a:rPr lang="zh-TW" altLang="en-US" sz="1600" dirty="0"/>
              <a:t>數據</a:t>
            </a:r>
            <a:endParaRPr lang="zh-TW" altLang="en-US" sz="1600" dirty="0">
              <a:latin typeface="Barlow Light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zh-TW" altLang="en-US" b="1" dirty="0" smtClean="0">
                <a:latin typeface="繁體(P)" panose="020B0500020204020204" pitchFamily="34" charset="-120"/>
                <a:ea typeface="繁體(P)" panose="020B0500020204020204" pitchFamily="34" charset="-120"/>
              </a:rPr>
              <a:t>研究內容</a:t>
            </a:r>
            <a:endParaRPr lang="en-US" altLang="zh-TW" b="1" dirty="0">
              <a:latin typeface="繁體(P)" panose="020B0500020204020204" pitchFamily="34" charset="-120"/>
              <a:ea typeface="繁體(P)" panose="020B0500020204020204" pitchFamily="34" charset="-120"/>
            </a:endParaRPr>
          </a:p>
        </p:txBody>
      </p:sp>
      <p:sp>
        <p:nvSpPr>
          <p:cNvPr id="4" name="Google Shape;595;p17"/>
          <p:cNvSpPr txBox="1">
            <a:spLocks/>
          </p:cNvSpPr>
          <p:nvPr/>
        </p:nvSpPr>
        <p:spPr>
          <a:xfrm>
            <a:off x="642732" y="2103682"/>
            <a:ext cx="6811617" cy="132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600" dirty="0" smtClean="0"/>
          </a:p>
        </p:txBody>
      </p:sp>
      <p:sp>
        <p:nvSpPr>
          <p:cNvPr id="5" name="Google Shape;595;p17"/>
          <p:cNvSpPr txBox="1">
            <a:spLocks/>
          </p:cNvSpPr>
          <p:nvPr/>
        </p:nvSpPr>
        <p:spPr>
          <a:xfrm>
            <a:off x="695739" y="2103682"/>
            <a:ext cx="6811617" cy="15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 smtClean="0"/>
              <a:t>羽球軌跡與預測</a:t>
            </a:r>
            <a:endParaRPr lang="en-US" altLang="zh-TW" sz="1600" dirty="0" smtClean="0"/>
          </a:p>
          <a:p>
            <a:pPr marL="114300" indent="0">
              <a:buNone/>
            </a:pPr>
            <a:r>
              <a:rPr lang="en-US" altLang="zh-TW" sz="1600" dirty="0" smtClean="0"/>
              <a:t>-&gt; </a:t>
            </a:r>
            <a:r>
              <a:rPr lang="zh-TW" altLang="en-US" sz="1600" dirty="0" smtClean="0"/>
              <a:t>訓練機器能偵測與預測羽球軌跡</a:t>
            </a:r>
            <a:endParaRPr lang="en-US" altLang="zh-TW" sz="1600" dirty="0" smtClean="0"/>
          </a:p>
          <a:p>
            <a:r>
              <a:rPr lang="zh-TW" altLang="en-US" sz="1600" dirty="0" smtClean="0"/>
              <a:t>事件分析</a:t>
            </a:r>
            <a:endParaRPr lang="en-US" altLang="zh-TW" sz="1600" dirty="0" smtClean="0"/>
          </a:p>
          <a:p>
            <a:pPr marL="114300" indent="0">
              <a:buNone/>
            </a:pPr>
            <a:r>
              <a:rPr lang="en-US" altLang="zh-TW" sz="1600" dirty="0" smtClean="0"/>
              <a:t>-&gt;</a:t>
            </a:r>
            <a:r>
              <a:rPr lang="zh-TW" altLang="en-US" sz="1600" dirty="0" smtClean="0"/>
              <a:t>分析發球、擊球及死球的事件</a:t>
            </a:r>
            <a:endParaRPr lang="en-US" altLang="zh-TW" sz="1600" dirty="0" smtClean="0"/>
          </a:p>
          <a:p>
            <a:endParaRPr lang="en-US" altLang="zh-TW" sz="16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695739" y="1439629"/>
            <a:ext cx="7050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Barlow Light" panose="02020500000000000000" charset="0"/>
              </a:rPr>
              <a:t>研究內容主要分為兩個部分</a:t>
            </a:r>
            <a:endParaRPr lang="zh-TW" altLang="en-US" sz="1600" dirty="0">
              <a:latin typeface="Barlow Light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zh-TW" altLang="en-US" b="1" dirty="0" smtClean="0">
                <a:latin typeface="繁體(P)" panose="020B0500020204020204" pitchFamily="34" charset="-120"/>
                <a:ea typeface="繁體(P)" panose="020B0500020204020204" pitchFamily="34" charset="-120"/>
              </a:rPr>
              <a:t>羽球軌跡偵測</a:t>
            </a:r>
            <a:endParaRPr lang="en-US" altLang="zh-TW" b="1" dirty="0">
              <a:latin typeface="繁體(P)" panose="020B0500020204020204" pitchFamily="34" charset="-120"/>
              <a:ea typeface="繁體(P)" panose="020B050002020402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2732" y="1379642"/>
            <a:ext cx="7050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Barlow Light" panose="02020500000000000000" charset="0"/>
              </a:rPr>
              <a:t>Model</a:t>
            </a:r>
            <a:r>
              <a:rPr lang="zh-TW" altLang="en-US" sz="1600" dirty="0" smtClean="0">
                <a:latin typeface="Barlow Light" panose="02020500000000000000" charset="0"/>
              </a:rPr>
              <a:t>的選擇</a:t>
            </a:r>
            <a:endParaRPr lang="zh-TW" altLang="en-US" sz="1600" dirty="0">
              <a:latin typeface="Barlow Light" panose="02020500000000000000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642732" y="1842839"/>
            <a:ext cx="1603511" cy="615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5739" y="1889005"/>
            <a:ext cx="1696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傳統</a:t>
            </a:r>
            <a:r>
              <a:rPr lang="en-US" altLang="zh-TW" dirty="0" err="1" smtClean="0"/>
              <a:t>ObjectTracking</a:t>
            </a:r>
            <a:endParaRPr lang="zh-TW" altLang="en-US" dirty="0"/>
          </a:p>
        </p:txBody>
      </p:sp>
      <p:sp>
        <p:nvSpPr>
          <p:cNvPr id="9" name="Google Shape;595;p17"/>
          <p:cNvSpPr txBox="1">
            <a:spLocks/>
          </p:cNvSpPr>
          <p:nvPr/>
        </p:nvSpPr>
        <p:spPr>
          <a:xfrm>
            <a:off x="642732" y="2670312"/>
            <a:ext cx="1603512" cy="1205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zh-TW" altLang="en-US" sz="1200" dirty="0"/>
              <a:t>影片以幀為單位分開，僅以單一幀為網路輸入，難以發揮圖像連續性所帶來的幫助</a:t>
            </a:r>
            <a:endParaRPr lang="en-US" altLang="zh-TW" sz="1200" dirty="0" smtClean="0"/>
          </a:p>
        </p:txBody>
      </p:sp>
      <p:sp>
        <p:nvSpPr>
          <p:cNvPr id="15" name="圓角矩形 14"/>
          <p:cNvSpPr/>
          <p:nvPr/>
        </p:nvSpPr>
        <p:spPr>
          <a:xfrm>
            <a:off x="3233532" y="1853172"/>
            <a:ext cx="1603511" cy="615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286539" y="1899338"/>
            <a:ext cx="169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TrackNet</a:t>
            </a:r>
            <a:endParaRPr lang="zh-TW" altLang="en-US" dirty="0"/>
          </a:p>
        </p:txBody>
      </p:sp>
      <p:sp>
        <p:nvSpPr>
          <p:cNvPr id="17" name="Google Shape;595;p17"/>
          <p:cNvSpPr txBox="1">
            <a:spLocks/>
          </p:cNvSpPr>
          <p:nvPr/>
        </p:nvSpPr>
        <p:spPr>
          <a:xfrm>
            <a:off x="3233532" y="2680645"/>
            <a:ext cx="1603512" cy="1205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zh-TW" altLang="en-US" sz="1200" dirty="0"/>
              <a:t>網路架構使的 </a:t>
            </a:r>
            <a:r>
              <a:rPr lang="en-US" altLang="zh-TW" sz="1200" dirty="0"/>
              <a:t>GPU memory </a:t>
            </a:r>
            <a:r>
              <a:rPr lang="zh-TW" altLang="en-US" sz="1200" dirty="0"/>
              <a:t>負擔過大，運用在速度更快、 更容易在影片中產生模糊殘影的羽球，精確度亦不足</a:t>
            </a:r>
            <a:endParaRPr lang="en-US" altLang="zh-TW" sz="1200" dirty="0" smtClean="0"/>
          </a:p>
        </p:txBody>
      </p:sp>
      <p:sp>
        <p:nvSpPr>
          <p:cNvPr id="18" name="圓角矩形 17"/>
          <p:cNvSpPr/>
          <p:nvPr/>
        </p:nvSpPr>
        <p:spPr>
          <a:xfrm>
            <a:off x="6168888" y="1853172"/>
            <a:ext cx="1603511" cy="615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221895" y="1899338"/>
            <a:ext cx="169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TrackNetV2</a:t>
            </a:r>
            <a:endParaRPr lang="zh-TW" altLang="en-US" dirty="0"/>
          </a:p>
        </p:txBody>
      </p:sp>
      <p:sp>
        <p:nvSpPr>
          <p:cNvPr id="20" name="Google Shape;595;p17"/>
          <p:cNvSpPr txBox="1">
            <a:spLocks/>
          </p:cNvSpPr>
          <p:nvPr/>
        </p:nvSpPr>
        <p:spPr>
          <a:xfrm>
            <a:off x="6168888" y="2680645"/>
            <a:ext cx="1603512" cy="1586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zh-TW" altLang="en-US" sz="1200" dirty="0"/>
              <a:t>不同於 </a:t>
            </a:r>
            <a:r>
              <a:rPr lang="en-US" altLang="zh-TW" sz="1200" dirty="0" err="1"/>
              <a:t>TrackNet</a:t>
            </a:r>
            <a:r>
              <a:rPr lang="en-US" altLang="zh-TW" sz="1200" dirty="0"/>
              <a:t> </a:t>
            </a:r>
            <a:r>
              <a:rPr lang="zh-TW" altLang="en-US" sz="1200" dirty="0"/>
              <a:t>多張輸入</a:t>
            </a:r>
            <a:r>
              <a:rPr lang="en-US" altLang="zh-TW" sz="1200" dirty="0"/>
              <a:t>­</a:t>
            </a:r>
            <a:r>
              <a:rPr lang="zh-TW" altLang="en-US" sz="1200" dirty="0"/>
              <a:t>單一</a:t>
            </a:r>
            <a:r>
              <a:rPr lang="zh-TW" altLang="en-US" sz="1200" dirty="0" smtClean="0"/>
              <a:t>輸出，多</a:t>
            </a:r>
            <a:r>
              <a:rPr lang="zh-TW" altLang="en-US" sz="1200" dirty="0"/>
              <a:t>張輸入</a:t>
            </a:r>
            <a:r>
              <a:rPr lang="en-US" altLang="zh-TW" sz="1200" dirty="0"/>
              <a:t>­</a:t>
            </a:r>
            <a:r>
              <a:rPr lang="zh-TW" altLang="en-US" sz="1200" dirty="0"/>
              <a:t>多 張輸出，保留了連續輸入影像所帶來的學習優 點，並增加網路處理圖像數量</a:t>
            </a:r>
            <a:endParaRPr lang="en-US" altLang="zh-TW" sz="1200" dirty="0" smtClean="0"/>
          </a:p>
        </p:txBody>
      </p:sp>
      <p:cxnSp>
        <p:nvCxnSpPr>
          <p:cNvPr id="21" name="直線單箭頭接點 20"/>
          <p:cNvCxnSpPr>
            <a:stCxn id="6" idx="3"/>
            <a:endCxn id="15" idx="1"/>
          </p:cNvCxnSpPr>
          <p:nvPr/>
        </p:nvCxnSpPr>
        <p:spPr>
          <a:xfrm>
            <a:off x="2392018" y="2150615"/>
            <a:ext cx="841514" cy="1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8" idx="1"/>
          </p:cNvCxnSpPr>
          <p:nvPr/>
        </p:nvCxnSpPr>
        <p:spPr>
          <a:xfrm>
            <a:off x="4837043" y="2160892"/>
            <a:ext cx="1331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 smtClean="0">
                <a:latin typeface="繁體(P)" panose="020B0500020204020204" pitchFamily="34" charset="-120"/>
                <a:ea typeface="繁體(P)" panose="020B0500020204020204" pitchFamily="34" charset="-120"/>
              </a:rPr>
              <a:t>TrackNetV2</a:t>
            </a:r>
            <a:endParaRPr lang="en-US" altLang="zh-TW" b="1" dirty="0">
              <a:latin typeface="繁體(P)" panose="020B0500020204020204" pitchFamily="34" charset="-120"/>
              <a:ea typeface="繁體(P)" panose="020B0500020204020204" pitchFamily="34" charset="-120"/>
            </a:endParaRPr>
          </a:p>
        </p:txBody>
      </p:sp>
      <p:sp>
        <p:nvSpPr>
          <p:cNvPr id="22" name="Google Shape;595;p17"/>
          <p:cNvSpPr txBox="1">
            <a:spLocks/>
          </p:cNvSpPr>
          <p:nvPr/>
        </p:nvSpPr>
        <p:spPr>
          <a:xfrm>
            <a:off x="576469" y="1474204"/>
            <a:ext cx="7991061" cy="329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altLang="zh-TW" sz="1600" dirty="0" smtClean="0"/>
              <a:t>Encoder­-Decoder </a:t>
            </a:r>
            <a:r>
              <a:rPr lang="zh-TW" altLang="en-US" sz="1600" dirty="0"/>
              <a:t>的模型</a:t>
            </a:r>
            <a:r>
              <a:rPr lang="zh-TW" altLang="en-US" sz="1600" dirty="0" smtClean="0"/>
              <a:t>結構</a:t>
            </a:r>
            <a:endParaRPr lang="en-US" altLang="zh-TW" sz="1600" dirty="0" smtClean="0"/>
          </a:p>
          <a:p>
            <a:pPr marL="114300" indent="0">
              <a:buNone/>
            </a:pPr>
            <a:r>
              <a:rPr lang="en-US" altLang="zh-TW" sz="1600" dirty="0" smtClean="0"/>
              <a:t>-&gt; Encoder: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VGG16</a:t>
            </a:r>
          </a:p>
          <a:p>
            <a:pPr marL="114300" indent="0">
              <a:buNone/>
            </a:pPr>
            <a:r>
              <a:rPr lang="en-US" altLang="zh-TW" sz="1600" dirty="0"/>
              <a:t>-&gt; Decoder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err="1" smtClean="0"/>
              <a:t>Upsampling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Network</a:t>
            </a:r>
            <a:endParaRPr lang="en-US" altLang="zh-TW" sz="1600" dirty="0" smtClean="0"/>
          </a:p>
          <a:p>
            <a:r>
              <a:rPr lang="zh-TW" altLang="en-US" sz="1600" dirty="0"/>
              <a:t>防止僅有一個像素為球心而產 生正負樣本極度不</a:t>
            </a:r>
            <a:r>
              <a:rPr lang="zh-TW" altLang="en-US" sz="1600" dirty="0" smtClean="0"/>
              <a:t>平均</a:t>
            </a:r>
            <a:endParaRPr lang="en-US" altLang="zh-TW" sz="1600" dirty="0" smtClean="0"/>
          </a:p>
          <a:p>
            <a:pPr marL="114300" indent="0">
              <a:buNone/>
            </a:pPr>
            <a:r>
              <a:rPr lang="en-US" altLang="zh-TW" sz="1600" dirty="0" smtClean="0"/>
              <a:t>-&gt;</a:t>
            </a:r>
            <a:r>
              <a:rPr lang="zh-TW" altLang="en-US" sz="1600" dirty="0"/>
              <a:t>以球心為中心點產生 </a:t>
            </a:r>
            <a:r>
              <a:rPr lang="en-US" altLang="zh-TW" sz="1600" dirty="0"/>
              <a:t>2 </a:t>
            </a:r>
            <a:r>
              <a:rPr lang="zh-TW" altLang="en-US" sz="1600" dirty="0"/>
              <a:t>維的高斯</a:t>
            </a:r>
            <a:r>
              <a:rPr lang="zh-TW" altLang="en-US" sz="1600" dirty="0" smtClean="0"/>
              <a:t>分佈</a:t>
            </a:r>
            <a:r>
              <a:rPr lang="zh-TW" altLang="en-US" sz="1600" dirty="0"/>
              <a:t>熱度圖，</a:t>
            </a:r>
            <a:r>
              <a:rPr lang="zh-TW" altLang="en-US" sz="1600" dirty="0" smtClean="0"/>
              <a:t>並將值</a:t>
            </a:r>
            <a:r>
              <a:rPr lang="zh-TW" altLang="en-US" sz="1600" dirty="0"/>
              <a:t>縮放到範圍 </a:t>
            </a:r>
            <a:r>
              <a:rPr lang="en-US" altLang="zh-TW" sz="1600" dirty="0"/>
              <a:t>0 − </a:t>
            </a:r>
            <a:r>
              <a:rPr lang="en-US" altLang="zh-TW" sz="1600" dirty="0" smtClean="0"/>
              <a:t>255</a:t>
            </a:r>
            <a:r>
              <a:rPr lang="zh-TW" altLang="en-US" sz="1600" dirty="0" smtClean="0"/>
              <a:t>之間</a:t>
            </a:r>
            <a:endParaRPr lang="en-US" altLang="zh-TW" sz="1600" dirty="0" smtClean="0"/>
          </a:p>
          <a:p>
            <a:r>
              <a:rPr lang="zh-TW" altLang="en-US" sz="1600" dirty="0"/>
              <a:t>輸入圖片大小從原先的 </a:t>
            </a:r>
            <a:r>
              <a:rPr lang="en-US" altLang="zh-TW" sz="1600" dirty="0"/>
              <a:t>640×360 </a:t>
            </a:r>
            <a:r>
              <a:rPr lang="zh-TW" altLang="en-US" sz="1600" dirty="0"/>
              <a:t>縮減成 </a:t>
            </a:r>
            <a:r>
              <a:rPr lang="en-US" altLang="zh-TW" sz="1600" dirty="0" smtClean="0"/>
              <a:t>512×288</a:t>
            </a:r>
          </a:p>
          <a:p>
            <a:r>
              <a:rPr lang="zh-TW" altLang="en-US" sz="1600" dirty="0"/>
              <a:t>最後一層</a:t>
            </a:r>
            <a:r>
              <a:rPr lang="zh-TW" altLang="en-US" sz="1600" dirty="0" smtClean="0"/>
              <a:t>：灰階</a:t>
            </a:r>
            <a:r>
              <a:rPr lang="zh-TW" altLang="en-US" sz="1600" dirty="0"/>
              <a:t>圖中各色階機率分佈的三維 </a:t>
            </a:r>
            <a:r>
              <a:rPr lang="en-US" altLang="zh-TW" sz="1600" dirty="0"/>
              <a:t>One Hot Encoding </a:t>
            </a:r>
            <a:r>
              <a:rPr lang="en-US" altLang="zh-TW" sz="1600" dirty="0" smtClean="0"/>
              <a:t>Vector(</a:t>
            </a:r>
            <a:r>
              <a:rPr lang="zh-TW" altLang="en-US" sz="1600" dirty="0"/>
              <a:t>通道數為 </a:t>
            </a:r>
            <a:r>
              <a:rPr lang="en-US" altLang="zh-TW" sz="1600" dirty="0"/>
              <a:t>256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)</a:t>
            </a:r>
          </a:p>
          <a:p>
            <a:pPr marL="114300" indent="0">
              <a:buNone/>
            </a:pPr>
            <a:r>
              <a:rPr lang="en-US" altLang="zh-TW" sz="1600" dirty="0" smtClean="0"/>
              <a:t>-&gt;</a:t>
            </a:r>
            <a:r>
              <a:rPr lang="zh-TW" altLang="en-US" sz="1600" dirty="0"/>
              <a:t>球心所在位置機率的二維熱度</a:t>
            </a:r>
            <a:r>
              <a:rPr lang="zh-TW" altLang="en-US" sz="1600" dirty="0" smtClean="0"/>
              <a:t>圖</a:t>
            </a:r>
            <a:r>
              <a:rPr lang="en-US" altLang="zh-TW" sz="1600" dirty="0" smtClean="0"/>
              <a:t>(</a:t>
            </a:r>
            <a:r>
              <a:rPr lang="zh-TW" altLang="en-US" sz="1600" dirty="0"/>
              <a:t>通道</a:t>
            </a:r>
            <a:r>
              <a:rPr lang="zh-TW" altLang="en-US" sz="1600" dirty="0" smtClean="0"/>
              <a:t>數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0-1</a:t>
            </a:r>
            <a:r>
              <a:rPr lang="zh-TW" altLang="en-US" sz="1600" dirty="0" smtClean="0"/>
              <a:t>之間</a:t>
            </a:r>
            <a:r>
              <a:rPr lang="en-US" altLang="zh-TW" sz="1600" dirty="0" smtClean="0"/>
              <a:t>)</a:t>
            </a:r>
          </a:p>
          <a:p>
            <a:pPr marL="114300" indent="0">
              <a:buNone/>
            </a:pPr>
            <a:r>
              <a:rPr lang="en-US" altLang="zh-TW" sz="1600" dirty="0" smtClean="0"/>
              <a:t>-&gt;</a:t>
            </a:r>
            <a:r>
              <a:rPr lang="zh-TW" altLang="en-US" sz="1600" dirty="0"/>
              <a:t>減少 </a:t>
            </a:r>
            <a:r>
              <a:rPr lang="en-US" altLang="zh-TW" sz="1600" dirty="0"/>
              <a:t>GPU memory </a:t>
            </a:r>
            <a:r>
              <a:rPr lang="zh-TW" altLang="en-US" sz="1600" dirty="0"/>
              <a:t>使用和計算量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9858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 smtClean="0">
                <a:latin typeface="繁體(P)" panose="020B0500020204020204" pitchFamily="34" charset="-120"/>
                <a:ea typeface="繁體(P)" panose="020B0500020204020204" pitchFamily="34" charset="-120"/>
              </a:rPr>
              <a:t>TrackNetV2</a:t>
            </a:r>
            <a:endParaRPr lang="en-US" altLang="zh-TW" b="1" dirty="0">
              <a:latin typeface="繁體(P)" panose="020B0500020204020204" pitchFamily="34" charset="-120"/>
              <a:ea typeface="繁體(P)" panose="020B0500020204020204" pitchFamily="34" charset="-120"/>
            </a:endParaRPr>
          </a:p>
        </p:txBody>
      </p:sp>
      <p:sp>
        <p:nvSpPr>
          <p:cNvPr id="22" name="Google Shape;595;p17"/>
          <p:cNvSpPr txBox="1">
            <a:spLocks/>
          </p:cNvSpPr>
          <p:nvPr/>
        </p:nvSpPr>
        <p:spPr>
          <a:xfrm>
            <a:off x="576469" y="1474204"/>
            <a:ext cx="7991061" cy="329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/>
              <a:t>梯度消失</a:t>
            </a:r>
            <a:r>
              <a:rPr lang="zh-TW" altLang="en-US" sz="1600" dirty="0" smtClean="0"/>
              <a:t>問題</a:t>
            </a:r>
            <a:endParaRPr lang="en-US" altLang="zh-TW" sz="1600" dirty="0" smtClean="0"/>
          </a:p>
          <a:p>
            <a:pPr marL="114300" indent="0">
              <a:buNone/>
            </a:pPr>
            <a:r>
              <a:rPr lang="en-US" altLang="zh-TW" sz="1600" dirty="0"/>
              <a:t>-&gt; 3 </a:t>
            </a:r>
            <a:r>
              <a:rPr lang="zh-TW" altLang="en-US" sz="1600" dirty="0"/>
              <a:t>個 </a:t>
            </a:r>
            <a:r>
              <a:rPr lang="en-US" altLang="zh-TW" sz="1600" dirty="0"/>
              <a:t>Skip Connection </a:t>
            </a:r>
            <a:r>
              <a:rPr lang="en-US" altLang="zh-TW" sz="1600" dirty="0" smtClean="0"/>
              <a:t>Path</a:t>
            </a:r>
          </a:p>
          <a:p>
            <a:r>
              <a:rPr lang="en-US" altLang="zh-TW" sz="1600" dirty="0"/>
              <a:t>Loss </a:t>
            </a:r>
            <a:r>
              <a:rPr lang="en-US" altLang="zh-TW" sz="1600" dirty="0" smtClean="0"/>
              <a:t>Function</a:t>
            </a:r>
          </a:p>
          <a:p>
            <a:pPr marL="114300" indent="0">
              <a:buNone/>
            </a:pPr>
            <a:r>
              <a:rPr lang="en-US" altLang="zh-TW" sz="1600" dirty="0" smtClean="0"/>
              <a:t>-&gt; </a:t>
            </a:r>
            <a:r>
              <a:rPr lang="zh-TW" altLang="en-US" sz="1600" dirty="0"/>
              <a:t>在二值交叉</a:t>
            </a:r>
            <a:r>
              <a:rPr lang="zh-TW" altLang="en-US" sz="1600" dirty="0" smtClean="0"/>
              <a:t>熵</a:t>
            </a:r>
            <a:r>
              <a:rPr lang="en-US" altLang="zh-TW" sz="1600" dirty="0" smtClean="0"/>
              <a:t>(BCE)</a:t>
            </a:r>
            <a:r>
              <a:rPr lang="zh-TW" altLang="en-US" sz="1600" dirty="0"/>
              <a:t>前方加入權</a:t>
            </a:r>
            <a:r>
              <a:rPr lang="zh-TW" altLang="en-US" sz="1600" dirty="0" smtClean="0"/>
              <a:t>值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使</a:t>
            </a:r>
            <a:r>
              <a:rPr lang="zh-TW" altLang="en-US" sz="1600" dirty="0"/>
              <a:t>的模型更專注在做不好的地方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28623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 smtClean="0">
                <a:latin typeface="繁體(P)" panose="020B0500020204020204" pitchFamily="34" charset="-120"/>
                <a:ea typeface="繁體(P)" panose="020B0500020204020204" pitchFamily="34" charset="-120"/>
              </a:rPr>
              <a:t>TrackNetV2</a:t>
            </a:r>
            <a:endParaRPr lang="en-US" altLang="zh-TW" b="1" dirty="0">
              <a:latin typeface="繁體(P)" panose="020B0500020204020204" pitchFamily="34" charset="-120"/>
              <a:ea typeface="繁體(P)" panose="020B050002020402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4" y="1842477"/>
            <a:ext cx="6535062" cy="28102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75861" y="1298713"/>
            <a:ext cx="5340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5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258417" y="649317"/>
            <a:ext cx="765975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/>
            <a:r>
              <a:rPr lang="en-US" altLang="zh-TW" b="1" dirty="0" smtClean="0">
                <a:latin typeface="繁體(P)" panose="020B0500020204020204" pitchFamily="34" charset="-120"/>
                <a:ea typeface="繁體(P)" panose="020B0500020204020204" pitchFamily="34" charset="-120"/>
              </a:rPr>
              <a:t>Trajectory</a:t>
            </a:r>
            <a:endParaRPr lang="en-US" altLang="zh-TW" b="1" dirty="0">
              <a:latin typeface="繁體(P)" panose="020B0500020204020204" pitchFamily="34" charset="-120"/>
              <a:ea typeface="繁體(P)" panose="020B0500020204020204" pitchFamily="34" charset="-120"/>
            </a:endParaRPr>
          </a:p>
        </p:txBody>
      </p:sp>
      <p:sp>
        <p:nvSpPr>
          <p:cNvPr id="22" name="Google Shape;595;p17"/>
          <p:cNvSpPr txBox="1">
            <a:spLocks/>
          </p:cNvSpPr>
          <p:nvPr/>
        </p:nvSpPr>
        <p:spPr>
          <a:xfrm>
            <a:off x="530086" y="1633230"/>
            <a:ext cx="7991061" cy="329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zh-TW" altLang="en-US" sz="1600" dirty="0" smtClean="0"/>
              <a:t>移除</a:t>
            </a:r>
            <a:r>
              <a:rPr lang="zh-TW" altLang="en-US" sz="1600" dirty="0"/>
              <a:t>相差過多的預測</a:t>
            </a:r>
            <a:r>
              <a:rPr lang="zh-TW" altLang="en-US" sz="1600" dirty="0" smtClean="0"/>
              <a:t>點</a:t>
            </a:r>
            <a:endParaRPr lang="en-US" altLang="zh-TW" sz="1600" dirty="0" smtClean="0"/>
          </a:p>
          <a:p>
            <a:pPr marL="114300" indent="0">
              <a:buNone/>
            </a:pPr>
            <a:r>
              <a:rPr lang="en-US" altLang="zh-TW" sz="1600" dirty="0" smtClean="0"/>
              <a:t>-&gt;</a:t>
            </a:r>
            <a:r>
              <a:rPr lang="zh-TW" altLang="en-US" sz="1600" dirty="0"/>
              <a:t>目前預測</a:t>
            </a:r>
            <a:r>
              <a:rPr lang="zh-TW" altLang="en-US" sz="1600" dirty="0" smtClean="0"/>
              <a:t>點和</a:t>
            </a:r>
            <a:r>
              <a:rPr lang="zh-TW" altLang="en-US" sz="1600" dirty="0"/>
              <a:t>前後幀的預測點之歐式距離大於 </a:t>
            </a:r>
            <a:r>
              <a:rPr lang="en-US" altLang="zh-TW" sz="1600" dirty="0" smtClean="0"/>
              <a:t>100</a:t>
            </a:r>
            <a:r>
              <a:rPr lang="zh-TW" altLang="en-US" sz="1600" dirty="0"/>
              <a:t>時，將目前預測點視為預測</a:t>
            </a:r>
            <a:r>
              <a:rPr lang="zh-TW" altLang="en-US" sz="1600" dirty="0" smtClean="0"/>
              <a:t>偏差移除</a:t>
            </a:r>
            <a:endParaRPr lang="en-US" altLang="zh-TW" sz="1600" dirty="0" smtClean="0"/>
          </a:p>
          <a:p>
            <a:pPr marL="114300" indent="0">
              <a:buNone/>
            </a:pPr>
            <a:endParaRPr lang="en-US" altLang="zh-TW" sz="16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62" y="2669239"/>
            <a:ext cx="4278147" cy="22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1462</Words>
  <Application>Microsoft Office PowerPoint</Application>
  <PresentationFormat>如螢幕大小 (16:9)</PresentationFormat>
  <Paragraphs>94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Arial</vt:lpstr>
      <vt:lpstr>Raleway Thin</vt:lpstr>
      <vt:lpstr>Barlow Light</vt:lpstr>
      <vt:lpstr>Wingdings</vt:lpstr>
      <vt:lpstr>繁體</vt:lpstr>
      <vt:lpstr>新細明體</vt:lpstr>
      <vt:lpstr>繁體(P)</vt:lpstr>
      <vt:lpstr>Gaoler template</vt:lpstr>
      <vt:lpstr>羽球專題報告</vt:lpstr>
      <vt:lpstr>論文閱讀</vt:lpstr>
      <vt:lpstr>研究動機及目的</vt:lpstr>
      <vt:lpstr>研究內容</vt:lpstr>
      <vt:lpstr>羽球軌跡偵測</vt:lpstr>
      <vt:lpstr>TrackNetV2</vt:lpstr>
      <vt:lpstr>TrackNetV2</vt:lpstr>
      <vt:lpstr>TrackNetV2</vt:lpstr>
      <vt:lpstr>Trajectory</vt:lpstr>
      <vt:lpstr>Trajectory</vt:lpstr>
      <vt:lpstr>Trajectory</vt:lpstr>
      <vt:lpstr>Rally Segmentation</vt:lpstr>
      <vt:lpstr>Rally Segmentation</vt:lpstr>
      <vt:lpstr>Rally Segmentation</vt:lpstr>
      <vt:lpstr>Rally Segmentation</vt:lpstr>
      <vt:lpstr>Ball Trajectory Tracking</vt:lpstr>
      <vt:lpstr>Ball Trajectory Tracking</vt:lpstr>
      <vt:lpstr>Ball Trajectory Tracking</vt:lpstr>
      <vt:lpstr>Ball Trajectory Tracking</vt:lpstr>
      <vt:lpstr>Ball Trajectory Tracking</vt:lpstr>
      <vt:lpstr>Event Detection</vt:lpstr>
      <vt:lpstr>Event Detection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羽球專題報告</dc:title>
  <cp:lastModifiedBy>a1301145@gmail.com</cp:lastModifiedBy>
  <cp:revision>79</cp:revision>
  <dcterms:modified xsi:type="dcterms:W3CDTF">2022-07-18T01:38:57Z</dcterms:modified>
</cp:coreProperties>
</file>