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978" r:id="rId2"/>
    <p:sldId id="929" r:id="rId3"/>
    <p:sldId id="932" r:id="rId4"/>
    <p:sldId id="952" r:id="rId5"/>
    <p:sldId id="933" r:id="rId6"/>
    <p:sldId id="935" r:id="rId7"/>
    <p:sldId id="936" r:id="rId8"/>
    <p:sldId id="951" r:id="rId9"/>
    <p:sldId id="939" r:id="rId10"/>
    <p:sldId id="937" r:id="rId11"/>
    <p:sldId id="1032" r:id="rId12"/>
    <p:sldId id="953" r:id="rId13"/>
    <p:sldId id="983" r:id="rId14"/>
    <p:sldId id="1033" r:id="rId15"/>
    <p:sldId id="955" r:id="rId16"/>
    <p:sldId id="956" r:id="rId17"/>
    <p:sldId id="979" r:id="rId18"/>
    <p:sldId id="1034" r:id="rId19"/>
    <p:sldId id="954" r:id="rId20"/>
    <p:sldId id="980" r:id="rId21"/>
    <p:sldId id="959" r:id="rId22"/>
    <p:sldId id="984" r:id="rId23"/>
    <p:sldId id="981" r:id="rId24"/>
    <p:sldId id="982" r:id="rId25"/>
    <p:sldId id="985" r:id="rId26"/>
    <p:sldId id="987" r:id="rId27"/>
    <p:sldId id="989" r:id="rId28"/>
    <p:sldId id="988" r:id="rId29"/>
  </p:sldIdLst>
  <p:sldSz cx="9144000" cy="6858000" type="screen4x3"/>
  <p:notesSz cx="6797675" cy="9928225"/>
  <p:custDataLst>
    <p:tags r:id="rId32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F7EBBA-4EB0-4EE3-A910-975E007A0400}">
          <p14:sldIdLst>
            <p14:sldId id="978"/>
            <p14:sldId id="929"/>
            <p14:sldId id="932"/>
            <p14:sldId id="952"/>
            <p14:sldId id="933"/>
            <p14:sldId id="935"/>
            <p14:sldId id="936"/>
            <p14:sldId id="951"/>
            <p14:sldId id="939"/>
            <p14:sldId id="937"/>
            <p14:sldId id="1032"/>
            <p14:sldId id="953"/>
            <p14:sldId id="983"/>
            <p14:sldId id="1033"/>
            <p14:sldId id="955"/>
            <p14:sldId id="956"/>
            <p14:sldId id="979"/>
            <p14:sldId id="1034"/>
            <p14:sldId id="954"/>
            <p14:sldId id="980"/>
            <p14:sldId id="959"/>
            <p14:sldId id="984"/>
            <p14:sldId id="981"/>
            <p14:sldId id="982"/>
            <p14:sldId id="985"/>
            <p14:sldId id="987"/>
            <p14:sldId id="989"/>
            <p14:sldId id="9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9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ewei Wei" initials="ZW" lastIdx="25" clrIdx="0"/>
  <p:cmAuthor id="2" name="LENOVO" initials="L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EFE"/>
    <a:srgbClr val="C9C8C7"/>
    <a:srgbClr val="FB902B"/>
    <a:srgbClr val="EB972C"/>
    <a:srgbClr val="C1B49A"/>
    <a:srgbClr val="F4BB76"/>
    <a:srgbClr val="35DE46"/>
    <a:srgbClr val="803F96"/>
    <a:srgbClr val="B5B9BB"/>
    <a:srgbClr val="A5B4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2782" autoAdjust="0"/>
  </p:normalViewPr>
  <p:slideViewPr>
    <p:cSldViewPr showGuides="1">
      <p:cViewPr varScale="1">
        <p:scale>
          <a:sx n="97" d="100"/>
          <a:sy n="97" d="100"/>
        </p:scale>
        <p:origin x="1392" y="48"/>
      </p:cViewPr>
      <p:guideLst>
        <p:guide orient="horz" pos="2203"/>
        <p:guide pos="2880"/>
      </p:guideLst>
    </p:cSldViewPr>
  </p:slideViewPr>
  <p:outlineViewPr>
    <p:cViewPr>
      <p:scale>
        <a:sx n="33" d="100"/>
        <a:sy n="33" d="100"/>
      </p:scale>
      <p:origin x="0" y="-18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04" y="-96"/>
      </p:cViewPr>
      <p:guideLst>
        <p:guide orient="horz" pos="319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200" b="0"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200" b="0"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FBCCD8B8-93F4-4C70-A383-43DCA0CB6DC4}" type="datetimeFigureOut">
              <a:rPr lang="zh-CN" altLang="en-US"/>
              <a:t>2025/10/12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200" b="0"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EFD9F2D-5939-4EC6-AE7A-6788CECCF7DF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200" b="0"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200" b="0"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D94B953B-845D-4DE8-A66D-661AF37D9AFC}" type="datetimeFigureOut">
              <a:rPr lang="zh-CN" altLang="en-US"/>
              <a:t>2025/10/12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200" b="0"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5DE6574-9F1F-4C27-A420-92E929B1085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机械臂需要旋转其关节以拾取对象或正确放置对象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DE6574-9F1F-4C27-A420-92E929B1085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DE6574-9F1F-4C27-A420-92E929B1085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每个参数都有线性关系，只需要看</a:t>
            </a:r>
            <a:r>
              <a:rPr lang="en-US" altLang="zh-CN" dirty="0"/>
              <a:t>basis</a:t>
            </a:r>
            <a:r>
              <a:rPr lang="zh-CN" altLang="en-US" dirty="0"/>
              <a:t>的运算即可。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DE6574-9F1F-4C27-A420-92E929B1085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80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在设备处于某种状态时，无法得到相应的旋转矩阵，用欧拉角（坐标轴和角度）无法表示。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DE6574-9F1F-4C27-A420-92E929B1085F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DE6574-9F1F-4C27-A420-92E929B1085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在几何的</a:t>
            </a:r>
            <a:r>
              <a:rPr lang="en-US" altLang="zh-CN" dirty="0"/>
              <a:t>20</a:t>
            </a:r>
            <a:r>
              <a:rPr lang="zh-CN" altLang="en-US" dirty="0"/>
              <a:t>页讲了正交矩阵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DE6574-9F1F-4C27-A420-92E929B1085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这里讨论的都是平面旋转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DE6574-9F1F-4C27-A420-92E929B1085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这里讨论的都是平面旋转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DE6574-9F1F-4C27-A420-92E929B1085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Arial" panose="020B0604020202020204" pitchFamily="34" charset="0"/>
              </a:rPr>
              <a:t>这里讨论的都是平面旋转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DE6574-9F1F-4C27-A420-92E929B1085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DE6574-9F1F-4C27-A420-92E929B1085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DE6574-9F1F-4C27-A420-92E929B1085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通过前两页的旋转矩阵能够证明</a:t>
                </a:r>
                <a14:m>
                  <m:oMath xmlns:m="http://schemas.openxmlformats.org/officeDocument/2006/math">
                    <m:r>
                      <a:rPr lang="zh-CN" altLang="en-US" sz="1200" i="1" smtClean="0">
                        <a:latin typeface="Cambria Math" panose="02040503050406030204" pitchFamily="18" charset="0"/>
                      </a:rPr>
                      <m:t>𝑹</m:t>
                    </m:r>
                    <m:sSup>
                      <m:sSup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1200" i="1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正交矩阵的特征值模长都是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，由</a:t>
                </a:r>
                <a:r>
                  <a:rPr lang="en-US" altLang="zh-CN" dirty="0"/>
                  <a:t>det(R)=1</a:t>
                </a:r>
                <a:r>
                  <a:rPr lang="zh-CN" altLang="en-US" dirty="0"/>
                  <a:t>，知道三个特征值相乘</a:t>
                </a:r>
                <a:r>
                  <a:rPr lang="en-US" altLang="zh-CN" dirty="0"/>
                  <a:t>=1</a:t>
                </a:r>
                <a:r>
                  <a:rPr lang="zh-CN" altLang="en-US" dirty="0"/>
                  <a:t>，根据特征方程是实数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次多项式，则特征值有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，另外两个共轭。</a:t>
                </a:r>
                <a:endParaRPr lang="en-US" altLang="zh-CN" dirty="0"/>
              </a:p>
              <a:p>
                <a:r>
                  <a:rPr lang="zh-CN" altLang="en-US" dirty="0"/>
                  <a:t>至少存在一个特征向量，也就是保持不动。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t="-7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DE6574-9F1F-4C27-A420-92E929B1085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858473" y="2996952"/>
            <a:ext cx="6019800" cy="1656184"/>
          </a:xfrm>
        </p:spPr>
        <p:txBody>
          <a:bodyPr/>
          <a:lstStyle>
            <a:lvl1pPr algn="ctr">
              <a:defRPr sz="3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14313" y="115888"/>
            <a:ext cx="8572500" cy="64563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4414" y="115888"/>
            <a:ext cx="7358114" cy="112871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8229600" cy="11287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12875"/>
            <a:ext cx="4038600" cy="23002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65563"/>
            <a:ext cx="4038600" cy="2300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8229600" cy="11287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12875"/>
            <a:ext cx="8229600" cy="4752975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95288" y="115888"/>
            <a:ext cx="8229600" cy="11287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12875"/>
            <a:ext cx="4038600" cy="2300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12875"/>
            <a:ext cx="4038600" cy="2300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865563"/>
            <a:ext cx="4038600" cy="2300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865563"/>
            <a:ext cx="4038600" cy="2300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115888"/>
            <a:ext cx="8229600" cy="11287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5875" y="115888"/>
            <a:ext cx="7215188" cy="11287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14313" y="1412875"/>
            <a:ext cx="4210050" cy="515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6763" y="1412875"/>
            <a:ext cx="4210050" cy="5159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023938" y="284163"/>
            <a:ext cx="7215187" cy="768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539875"/>
            <a:ext cx="8572500" cy="515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8532813" y="6546850"/>
            <a:ext cx="762000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fld id="{519FEAF4-E7F3-47F3-9FA8-92F000B03308}" type="slidenum">
              <a:rPr lang="en-US" altLang="zh-CN" sz="1600" b="0" smtClean="0">
                <a:solidFill>
                  <a:schemeClr val="bg2"/>
                </a:solidFill>
                <a:latin typeface="Arial Black" panose="020B0A04020102020204" pitchFamily="34" charset="0"/>
              </a:rPr>
              <a:t>‹#›</a:t>
            </a:fld>
            <a:endParaRPr lang="en-US" altLang="zh-CN" sz="1600" b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00193" y="980728"/>
            <a:ext cx="7720279" cy="45719"/>
          </a:xfrm>
          <a:prstGeom prst="rect">
            <a:avLst/>
          </a:prstGeom>
          <a:solidFill>
            <a:srgbClr val="02367B"/>
          </a:solidFill>
          <a:ln>
            <a:solidFill>
              <a:sysClr val="windowText" lastClr="000000">
                <a:lumMod val="95000"/>
                <a:lumOff val="5000"/>
              </a:sys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" lastClr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036" name="Picture 12" descr="http://upload.univs.cn/2012/1012/1350027363463.jp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4" y="312900"/>
            <a:ext cx="688480" cy="69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黑体" panose="0201060906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2407B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D94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黑体" panose="0201060906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黑体" panose="0201060906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黑体" panose="0201060906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黑体" panose="0201060906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5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9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62100" y="2600908"/>
            <a:ext cx="6019800" cy="1656184"/>
          </a:xfrm>
        </p:spPr>
        <p:txBody>
          <a:bodyPr/>
          <a:lstStyle/>
          <a:p>
            <a:pPr lvl="1" algn="ctr"/>
            <a:r>
              <a:rPr lang="en-US" altLang="zh-CN" dirty="0">
                <a:latin typeface="Gill Sans MT" panose="020B0502020104020203" pitchFamily="34" charset="0"/>
                <a:ea typeface="+mn-ea"/>
              </a:rPr>
              <a:t>5.5</a:t>
            </a:r>
            <a:r>
              <a:rPr lang="zh-CN" altLang="en-US" dirty="0">
                <a:latin typeface="Gill Sans MT" panose="020B0502020104020203" pitchFamily="34" charset="0"/>
                <a:ea typeface="+mn-ea"/>
              </a:rPr>
              <a:t> 旋转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5328592"/>
              </a:xfrm>
            </p:spPr>
            <p:txBody>
              <a:bodyPr/>
              <a:lstStyle/>
              <a:p>
                <a:pPr>
                  <a:spcBef>
                    <a:spcPts val="1270"/>
                  </a:spcBef>
                </a:pPr>
                <a:r>
                  <a:rPr lang="zh-CN" altLang="en-US" sz="2400" b="0" dirty="0"/>
                  <a:t>推广到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维直观上描述是 固定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CN" altLang="en-US" sz="2400" dirty="0"/>
                  <a:t>维，旋转限制在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维</a:t>
                </a:r>
                <a14:m>
                  <m:oMath xmlns:m="http://schemas.openxmlformats.org/officeDocument/2006/math">
                    <m:r>
                      <a:rPr lang="zh-CN" altLang="en-US" sz="2400" b="0" i="1" dirty="0">
                        <a:latin typeface="Cambria Math" panose="02040503050406030204" pitchFamily="18" charset="0"/>
                      </a:rPr>
                      <m:t>空间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400" dirty="0"/>
                  <a:t>维平面上</a:t>
                </a:r>
                <a:endParaRPr lang="en-US" altLang="zh-CN" sz="2400" dirty="0"/>
              </a:p>
              <a:p>
                <a:pPr>
                  <a:spcBef>
                    <a:spcPts val="1270"/>
                  </a:spcBef>
                </a:pPr>
                <a:r>
                  <a:rPr lang="zh-CN" altLang="en-US" sz="2400" b="0" dirty="0"/>
                  <a:t>定义</a:t>
                </a:r>
                <a:r>
                  <a:rPr lang="en-US" altLang="zh-CN" sz="2400" b="0" dirty="0"/>
                  <a:t> 吉文斯旋转</a:t>
                </a:r>
                <a:r>
                  <a:rPr lang="zh-CN" altLang="en-US" sz="2400" b="0" dirty="0"/>
                  <a:t>（</a:t>
                </a:r>
                <a:r>
                  <a:rPr lang="en-US" altLang="zh-CN" sz="2400" b="0" dirty="0"/>
                  <a:t>Givens Rotation</a:t>
                </a:r>
                <a:r>
                  <a:rPr lang="zh-CN" altLang="en-US" sz="2400" b="0" dirty="0"/>
                  <a:t>）：</a:t>
                </a:r>
                <a:endParaRPr lang="en-US" sz="2400" b="0" dirty="0"/>
              </a:p>
              <a:p>
                <a:pPr marL="457200" lvl="1" indent="0">
                  <a:spcBef>
                    <a:spcPts val="127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000" dirty="0"/>
                  <a:t>是</a:t>
                </a:r>
                <a:r>
                  <a:rPr lang="en-US" altLang="zh-CN" sz="20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dirty="0"/>
                  <a:t>维欧氏空间，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en-US" sz="2000" dirty="0"/>
                  <a:t> 是变换矩阵为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的自同构，</a:t>
                </a:r>
                <a:endParaRPr lang="en-US" altLang="zh-CN" sz="2000" dirty="0"/>
              </a:p>
              <a:p>
                <a:pPr marL="457200" lvl="1" indent="0">
                  <a:spcBef>
                    <a:spcPts val="127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就是</a:t>
                </a:r>
                <a:r>
                  <a:rPr lang="en-US" altLang="zh-CN" sz="2000" dirty="0"/>
                  <a:t>Givens Rotation</a:t>
                </a:r>
              </a:p>
              <a:p>
                <a:pPr lvl="1">
                  <a:spcBef>
                    <a:spcPts val="1270"/>
                  </a:spcBef>
                </a:pPr>
                <a:endParaRPr lang="en-US" altLang="zh-CN" sz="2400" dirty="0"/>
              </a:p>
              <a:p>
                <a:pPr lvl="1">
                  <a:spcBef>
                    <a:spcPts val="1270"/>
                  </a:spcBef>
                </a:pPr>
                <a:endParaRPr lang="en-US" altLang="zh-CN" sz="2400" dirty="0"/>
              </a:p>
              <a:p>
                <a:pPr lvl="1">
                  <a:spcBef>
                    <a:spcPts val="1270"/>
                  </a:spcBef>
                </a:pPr>
                <a:endParaRPr lang="en-US" altLang="zh-CN" sz="2400" dirty="0"/>
              </a:p>
              <a:p>
                <a:pPr lvl="1">
                  <a:spcBef>
                    <a:spcPts val="1270"/>
                  </a:spcBef>
                </a:pPr>
                <a:endParaRPr lang="en-US" altLang="zh-CN" sz="2400" dirty="0"/>
              </a:p>
              <a:p>
                <a:pPr marL="457200" lvl="1" indent="0">
                  <a:spcBef>
                    <a:spcPts val="1270"/>
                  </a:spcBef>
                  <a:buNone/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5328592"/>
              </a:xfrm>
              <a:blipFill rotWithShape="1">
                <a:blip r:embed="rId3"/>
                <a:stretch>
                  <a:fillRect t="-8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3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dirty="0"/>
                  <a:t>维上的旋转</a:t>
                </a:r>
                <a:r>
                  <a:rPr lang="zh-CN" altLang="en-US" dirty="0">
                    <a:sym typeface="+mn-ea"/>
                  </a:rPr>
                  <a:t>（视角</a:t>
                </a:r>
                <a:r>
                  <a:rPr lang="en-US" altLang="zh-CN" dirty="0">
                    <a:sym typeface="+mn-ea"/>
                  </a:rPr>
                  <a:t>1</a:t>
                </a:r>
                <a:r>
                  <a:rPr lang="zh-CN" altLang="en-US" dirty="0">
                    <a:sym typeface="+mn-ea"/>
                  </a:rPr>
                  <a:t>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标题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4"/>
                <a:stretch>
                  <a:fillRect l="-4" t="-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523216" y="3933056"/>
                <a:ext cx="6097567" cy="1566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d>
                        <m:dPr>
                          <m:ctrlPr>
                            <a:rPr lang="pl-PL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l-PL" altLang="zh-CN" sz="200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["/>
                          <m:endChr m:val="]"/>
                          <m:ctrlPr>
                            <a:rPr lang="pl-PL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l-PL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altLang="zh-CN" sz="2000" i="1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pl-PL" altLang="zh-CN" sz="2000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pl-PL" altLang="zh-C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l-PL" altLang="zh-CN" sz="20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l-PL" altLang="zh-CN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pl-PL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pl-PL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pl-PL" altLang="zh-CN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altLang="zh-CN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pl-PL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l-PL" altLang="zh-CN" sz="2000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pl-PL" altLang="zh-CN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pl-PL" altLang="zh-CN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pl-PL" altLang="zh-CN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l-PL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l-PL" altLang="zh-CN" sz="2000" i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pl-PL" altLang="zh-CN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pl-PL" altLang="zh-CN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altLang="zh-CN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pl-PL" altLang="zh-CN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l-PL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altLang="zh-CN" sz="2000" i="1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pl-PL" altLang="zh-CN" sz="2000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r>
                                      <a:rPr lang="pl-PL" altLang="zh-C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l-PL" altLang="zh-CN" sz="2000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pl-PL" altLang="zh-C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l-PL" altLang="zh-CN" sz="20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pl-PL" altLang="zh-CN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pl-PL" altLang="zh-CN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altLang="zh-CN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pl-PL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l-PL" altLang="zh-CN" sz="2000" i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pl-PL" altLang="zh-CN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pl-PL" altLang="zh-CN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pl-PL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l-PL" altLang="zh-CN" sz="2000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pl-PL" altLang="zh-CN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pl-PL" altLang="zh-CN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altLang="zh-CN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pl-PL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pl-PL" altLang="zh-CN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pl-PL" altLang="zh-CN" sz="20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l-PL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altLang="zh-CN" sz="2000" i="1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pl-PL" altLang="zh-CN" sz="2000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pl-PL" altLang="zh-C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pl-PL" altLang="zh-CN" sz="2000" i="1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l-PL" altLang="zh-CN" sz="20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l-PL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altLang="zh-CN" sz="2000" i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216" y="3933056"/>
                <a:ext cx="6097567" cy="1566711"/>
              </a:xfrm>
              <a:prstGeom prst="rect">
                <a:avLst/>
              </a:prstGeom>
              <a:blipFill rotWithShape="1">
                <a:blip r:embed="rId5"/>
                <a:stretch>
                  <a:fillRect l="-8" t="-32" r="-258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5328592"/>
              </a:xfrm>
            </p:spPr>
            <p:txBody>
              <a:bodyPr/>
              <a:lstStyle/>
              <a:p>
                <a:pPr lvl="0">
                  <a:spcBef>
                    <a:spcPts val="1270"/>
                  </a:spcBef>
                </a:pPr>
                <a:r>
                  <a:rPr lang="zh-CN" altLang="en-US" dirty="0"/>
                  <a:t>三维旋转群</a:t>
                </a:r>
                <a:endParaRPr lang="en-US" altLang="zh-CN" dirty="0"/>
              </a:p>
              <a:p>
                <a:pPr marL="457200" lvl="1" indent="0">
                  <a:spcBef>
                    <a:spcPts val="1270"/>
                  </a:spcBef>
                  <a:buNone/>
                </a:pPr>
                <a:endParaRPr lang="en-US" altLang="zh-CN" dirty="0"/>
              </a:p>
              <a:p>
                <a:pPr marL="457200" lvl="1" indent="0">
                  <a:spcBef>
                    <a:spcPts val="1270"/>
                  </a:spcBef>
                  <a:buNone/>
                </a:pPr>
                <a:r>
                  <a:rPr lang="zh-CN" altLang="en-US" sz="2000" dirty="0"/>
                  <a:t>根据群的定义，凡在其上定义了二元运算并满足运算的封闭性、单位元、可逆性和结合律的集合 </a:t>
                </a:r>
                <a:r>
                  <a:rPr lang="en-US" altLang="zh-CN" sz="2000" dirty="0"/>
                  <a:t>G </a:t>
                </a:r>
                <a:r>
                  <a:rPr lang="zh-CN" altLang="en-US" sz="2000" dirty="0"/>
                  <a:t>称为群。对于</a:t>
                </a:r>
                <a14:m>
                  <m:oMath xmlns:m="http://schemas.openxmlformats.org/officeDocument/2006/math">
                    <m:r>
                      <a:rPr lang="zh-CN" altLang="en-US" sz="2000" b="0" i="1">
                        <a:latin typeface="Cambria Math" panose="02040503050406030204" pitchFamily="18" charset="0"/>
                      </a:rPr>
                      <m:t>𝑆𝑂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zh-CN" altLang="en-US" sz="2000" dirty="0"/>
                  <a:t>中的任意两个元素作矩阵乘法运算，并满足：</a:t>
                </a:r>
                <a:endParaRPr lang="en-US" altLang="zh-CN" sz="2000" dirty="0"/>
              </a:p>
              <a:p>
                <a:pPr marL="457200" lvl="1" indent="0">
                  <a:spcBef>
                    <a:spcPts val="1270"/>
                  </a:spcBef>
                  <a:buNone/>
                </a:pPr>
                <a:r>
                  <a:rPr lang="en-US" altLang="zh-CN" sz="2000" dirty="0"/>
                  <a:t>1. </a:t>
                </a:r>
                <a:r>
                  <a:rPr lang="zh-CN" altLang="en-US" sz="2000" dirty="0"/>
                  <a:t>封闭律：如果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𝑆𝑂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zh-CN" altLang="en-US" sz="2000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𝑆𝑂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:pPr marL="457200" lvl="1" indent="0">
                  <a:spcBef>
                    <a:spcPts val="1270"/>
                  </a:spcBef>
                  <a:buNone/>
                </a:pPr>
                <a:r>
                  <a:rPr lang="en-US" altLang="zh-CN" sz="2000" dirty="0"/>
                  <a:t>2. </a:t>
                </a:r>
                <a:r>
                  <a:rPr lang="zh-CN" altLang="en-US" sz="2000" dirty="0"/>
                  <a:t>结合律：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zh-CN" sz="20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pt-BR" altLang="zh-CN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pt-BR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zh-CN" sz="20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pt-BR" altLang="zh-CN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pt-BR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zh-CN" sz="20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pt-BR" altLang="zh-CN" sz="20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pt-BR" altLang="zh-CN" sz="2000" b="1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zh-CN" sz="20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pt-BR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pt-BR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zh-CN" sz="20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pt-BR" altLang="zh-CN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pt-BR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zh-CN" sz="20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pt-BR" altLang="zh-CN" sz="20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b="1" dirty="0"/>
              </a:p>
              <a:p>
                <a:pPr marL="457200" lvl="1" indent="0">
                  <a:spcBef>
                    <a:spcPts val="1270"/>
                  </a:spcBef>
                  <a:buNone/>
                </a:pPr>
                <a:r>
                  <a:rPr lang="en-US" altLang="zh-CN" sz="2000" dirty="0"/>
                  <a:t>3. </a:t>
                </a:r>
                <a:r>
                  <a:rPr lang="zh-CN" altLang="en-US" sz="2000" dirty="0"/>
                  <a:t>幺元律：单位矩阵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000" dirty="0"/>
                  <a:t>为其单位元素。</a:t>
                </a:r>
                <a:endParaRPr lang="en-US" altLang="zh-CN" sz="2000" dirty="0"/>
              </a:p>
              <a:p>
                <a:pPr marL="457200" lvl="1" indent="0">
                  <a:spcBef>
                    <a:spcPts val="1270"/>
                  </a:spcBef>
                  <a:buNone/>
                </a:pPr>
                <a:r>
                  <a:rPr lang="en-US" altLang="zh-CN" sz="2000" dirty="0"/>
                  <a:t>4. </a:t>
                </a:r>
                <a:r>
                  <a:rPr lang="zh-CN" altLang="en-US" sz="2000" dirty="0"/>
                  <a:t>逆元律：由正交矩阵的性质可知，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altLang="zh-CN" sz="20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de-DE" altLang="zh-CN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de-DE" altLang="zh-CN" sz="2000" b="1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de-DE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altLang="zh-CN" sz="20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de-DE" altLang="zh-CN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de-DE" altLang="zh-CN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DE" altLang="zh-CN" sz="2000" i="1">
                        <a:latin typeface="Cambria Math" panose="02040503050406030204" pitchFamily="18" charset="0"/>
                      </a:rPr>
                      <m:t>𝑆𝑂</m:t>
                    </m:r>
                    <m:d>
                      <m:dPr>
                        <m:ctrlPr>
                          <a:rPr lang="de-DE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de-DE" altLang="zh-CN" sz="2000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5328592"/>
              </a:xfrm>
              <a:blipFill rotWithShape="1">
                <a:blip r:embed="rId3"/>
                <a:stretch>
                  <a:fillRect t="-8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旋转的性质</a:t>
            </a:r>
            <a:r>
              <a:rPr lang="zh-CN" altLang="en-US" dirty="0">
                <a:sym typeface="+mn-ea"/>
              </a:rPr>
              <a:t>（视角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681186" y="1922904"/>
                <a:ext cx="5781627" cy="9645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0" i="1" smtClean="0">
                          <a:latin typeface="Cambria Math" panose="02040503050406030204" pitchFamily="18" charset="0"/>
                        </a:rPr>
                        <m:t>𝑆𝑂</m:t>
                      </m:r>
                      <m:d>
                        <m:dPr>
                          <m:ctrlPr>
                            <a:rPr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2400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i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sz="3600" dirty="0"/>
              </a:p>
              <a:p>
                <a:endParaRPr lang="zh-CN" altLang="en-US" sz="36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186" y="1922904"/>
                <a:ext cx="5781627" cy="964565"/>
              </a:xfrm>
              <a:prstGeom prst="rect">
                <a:avLst/>
              </a:prstGeom>
              <a:blipFill rotWithShape="1">
                <a:blip r:embed="rId4"/>
                <a:stretch>
                  <a:fillRect l="-6" t="-13" r="5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齐次变换算子（有移动，没拉伸）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403648" y="3088810"/>
                <a:ext cx="2119426" cy="6803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𝑹𝒐𝒕𝒙</m:t>
                      </m:r>
                      <m:d>
                        <m:d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088810"/>
                <a:ext cx="2119426" cy="680379"/>
              </a:xfrm>
              <a:prstGeom prst="rect">
                <a:avLst/>
              </a:prstGeom>
              <a:blipFill rotWithShape="1">
                <a:blip r:embed="rId3"/>
                <a:stretch>
                  <a:fillRect l="-14" t="-25" r="-3621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635896" y="3088810"/>
                <a:ext cx="2068387" cy="6803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</a:rPr>
                        <m:t>𝑹𝒐𝒕𝒚</m:t>
                      </m:r>
                      <m:d>
                        <m:d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3088810"/>
                <a:ext cx="2068387" cy="680379"/>
              </a:xfrm>
              <a:prstGeom prst="rect">
                <a:avLst/>
              </a:prstGeom>
              <a:blipFill rotWithShape="1">
                <a:blip r:embed="rId4"/>
                <a:stretch>
                  <a:fillRect l="-25" t="-25" r="-4356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940152" y="3088810"/>
                <a:ext cx="2117759" cy="6815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zh-CN" sz="1200" i="1" smtClean="0">
                          <a:latin typeface="Cambria Math" panose="02040503050406030204" pitchFamily="18" charset="0"/>
                        </a:rPr>
                        <m:t>𝑹𝒐𝒕𝒛</m:t>
                      </m:r>
                      <m:d>
                        <m:dPr>
                          <m:ctrlPr>
                            <a:rPr lang="de-DE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altLang="zh-CN" sz="12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de-DE" altLang="zh-CN" sz="12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de-DE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altLang="zh-CN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de-DE" altLang="zh-CN" sz="1200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de-DE" altLang="zh-CN" sz="1200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e>
                                <m:r>
                                  <a:rPr lang="de-DE" altLang="zh-CN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altLang="zh-CN" sz="1200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de-DE" altLang="zh-CN" sz="1200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e>
                                <m:r>
                                  <a:rPr lang="de-DE" altLang="zh-CN" sz="12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de-DE" altLang="zh-CN" sz="12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altLang="zh-CN" sz="1200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de-DE" altLang="zh-CN" sz="1200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e>
                                <m:r>
                                  <a:rPr lang="de-DE" altLang="zh-CN" sz="1200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de-DE" altLang="zh-CN" sz="1200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e>
                                <m:r>
                                  <a:rPr lang="de-DE" altLang="zh-CN" sz="12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de-DE" altLang="zh-CN" sz="12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altLang="zh-CN" sz="12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de-DE" altLang="zh-CN" sz="12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de-DE" altLang="zh-CN" sz="1200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de-DE" altLang="zh-CN" sz="12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altLang="zh-CN" sz="12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de-DE" altLang="zh-CN" sz="12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de-DE" altLang="zh-CN" sz="12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de-DE" altLang="zh-CN" sz="1200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088810"/>
                <a:ext cx="2117759" cy="681533"/>
              </a:xfrm>
              <a:prstGeom prst="rect">
                <a:avLst/>
              </a:prstGeom>
              <a:blipFill rotWithShape="1">
                <a:blip r:embed="rId5"/>
                <a:stretch>
                  <a:fillRect l="-17" t="-25" r="-4359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900964" y="4581128"/>
                <a:ext cx="3847500" cy="1020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zh-CN" sz="1800" i="1" smtClean="0">
                          <a:latin typeface="Cambria Math" panose="02040503050406030204" pitchFamily="18" charset="0"/>
                        </a:rPr>
                        <m:t>𝑻𝒓𝒂𝒏𝒔</m:t>
                      </m:r>
                      <m:d>
                        <m:dPr>
                          <m:ctrlPr>
                            <a:rPr lang="pl-PL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altLang="zh-CN" sz="1800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pl-PL" altLang="zh-CN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altLang="zh-CN" sz="1800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pl-PL" altLang="zh-CN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l-PL" altLang="zh-CN" sz="1800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l-PL" altLang="zh-CN" sz="18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l-PL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pl-PL" altLang="zh-CN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l-PL" altLang="zh-CN" sz="1800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pl-PL" altLang="zh-CN" sz="18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pl-PL" altLang="zh-CN" sz="18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pl-PL" altLang="zh-CN" sz="1800" i="1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altLang="zh-CN" sz="18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pl-PL" altLang="zh-CN" sz="1800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pl-PL" altLang="zh-CN" sz="18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pl-PL" altLang="zh-CN" sz="1800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altLang="zh-CN" sz="18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pl-PL" altLang="zh-CN" sz="18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pl-PL" altLang="zh-CN" sz="1800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pl-PL" altLang="zh-CN" sz="1800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mr>
                            <m:mr>
                              <m:e>
                                <m:r>
                                  <a:rPr lang="pl-PL" altLang="zh-CN" sz="18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pl-PL" altLang="zh-CN" sz="18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pl-PL" altLang="zh-CN" sz="1800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pl-PL" altLang="zh-CN" sz="1800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964" y="4581128"/>
                <a:ext cx="3847500" cy="10204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2" descr="的图片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AutoShape 4"/>
          <p:cNvSpPr>
            <a:spLocks noChangeAspect="1" noChangeArrowheads="1"/>
          </p:cNvSpPr>
          <p:nvPr/>
        </p:nvSpPr>
        <p:spPr bwMode="auto">
          <a:xfrm>
            <a:off x="9468544" y="329666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3688" y="1196233"/>
            <a:ext cx="5688632" cy="179641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005064"/>
            <a:ext cx="2588498" cy="258849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四元数运算表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四元数的基本定义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000" dirty="0"/>
                  <a:t>1843</a:t>
                </a:r>
                <a:r>
                  <a:rPr lang="zh-CN" altLang="en-US" sz="2000" dirty="0"/>
                  <a:t>年爱尔兰</a:t>
                </a:r>
                <a:r>
                  <a:rPr lang="en-US" altLang="zh-CN" sz="2000" dirty="0"/>
                  <a:t>Hamilton </a:t>
                </a:r>
                <a:r>
                  <a:rPr lang="zh-CN" altLang="en-US" sz="2000" dirty="0"/>
                  <a:t>定义的四元数代数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ℍ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 {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∈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},</m:t>
                      </m:r>
                    </m:oMath>
                  </m:oMathPara>
                </a14:m>
                <a:endParaRPr lang="zh-CN" altLang="en-US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满足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𝒊𝒋𝒌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如何推出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𝑖𝑗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altLang="zh-CN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𝑗𝑖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zh-CN" altLang="en-US" sz="2000" dirty="0"/>
              </a:p>
              <a:p>
                <a:endParaRPr lang="en-US" altLang="zh-CN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四元数运算表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四元数的基本定义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000" dirty="0"/>
                  <a:t>1843</a:t>
                </a:r>
                <a:r>
                  <a:rPr lang="zh-CN" altLang="en-US" sz="2000" dirty="0"/>
                  <a:t>年爱尔兰</a:t>
                </a:r>
                <a:r>
                  <a:rPr lang="en-US" altLang="zh-CN" sz="2000" dirty="0"/>
                  <a:t>Hamilton </a:t>
                </a:r>
                <a:r>
                  <a:rPr lang="zh-CN" altLang="en-US" sz="2000" dirty="0"/>
                  <a:t>定义的四元数代数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满足</a:t>
                </a:r>
                <a:endParaRPr lang="en-US" altLang="zh-CN" sz="2000" dirty="0"/>
              </a:p>
              <a:p>
                <a:endParaRPr lang="en-US" altLang="zh-CN" dirty="0"/>
              </a:p>
              <a:p>
                <a:r>
                  <a:rPr lang="zh-CN" altLang="en-US" sz="2400" dirty="0"/>
                  <a:t>单位元乘法表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000" dirty="0"/>
                  <a:t>以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{1,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000" dirty="0"/>
                  <a:t>为基，四元数乘法表如下：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5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355720" y="2264193"/>
                <a:ext cx="44325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ℍ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= {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∈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},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720" y="2264193"/>
                <a:ext cx="4432560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11" t="-136" r="-40" b="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135357" y="3012846"/>
                <a:ext cx="2873286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𝒊𝒋𝒌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357" y="3012846"/>
                <a:ext cx="2873286" cy="314766"/>
              </a:xfrm>
              <a:prstGeom prst="rect">
                <a:avLst/>
              </a:prstGeom>
              <a:blipFill rotWithShape="1">
                <a:blip r:embed="rId4"/>
                <a:stretch>
                  <a:fillRect l="-13" t="-129" r="-2002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348909" y="4746636"/>
                <a:ext cx="2446182" cy="1541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  <m:e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e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e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mr>
                        <m:mr>
                          <m:e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e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e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mr>
                        <m:mr>
                          <m:e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e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e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e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</m:mr>
                        <m:mr>
                          <m:e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e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e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e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mr>
                        <m:mr>
                          <m:e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e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e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e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e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09" y="4746636"/>
                <a:ext cx="2446182" cy="1541191"/>
              </a:xfrm>
              <a:prstGeom prst="rect">
                <a:avLst/>
              </a:prstGeom>
              <a:blipFill rotWithShape="1">
                <a:blip r:embed="rId5"/>
                <a:stretch>
                  <a:fillRect l="-23" t="-1" r="-2748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连接符 11"/>
          <p:cNvCxnSpPr/>
          <p:nvPr/>
        </p:nvCxnSpPr>
        <p:spPr>
          <a:xfrm>
            <a:off x="3275856" y="5013176"/>
            <a:ext cx="25922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707904" y="4687805"/>
            <a:ext cx="0" cy="16588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内积（点乘积）与外积（叉乘积）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点乘 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内积</a:t>
                </a:r>
                <a:r>
                  <a:rPr lang="en-US" altLang="zh-CN" sz="2400" dirty="0"/>
                  <a:t>, Dot Product)</a:t>
                </a:r>
              </a:p>
              <a:p>
                <a:pPr marL="0" indent="0">
                  <a:lnSpc>
                    <a:spcPts val="3000"/>
                  </a:lnSpc>
                  <a:buNone/>
                </a:pPr>
                <a:r>
                  <a:rPr lang="zh-CN" altLang="en-US" sz="2000" b="1" dirty="0"/>
                  <a:t>定义：</a:t>
                </a:r>
                <a:endParaRPr lang="en-US" altLang="zh-CN" sz="2000" b="1" dirty="0"/>
              </a:p>
              <a:p>
                <a:pPr marL="0" indent="0">
                  <a:lnSpc>
                    <a:spcPts val="3000"/>
                  </a:lnSpc>
                  <a:buNone/>
                </a:pPr>
                <a:r>
                  <a:rPr lang="zh-CN" altLang="en-US" sz="2000" dirty="0"/>
                  <a:t>对两个三维向量 </a:t>
                </a:r>
                <a14:m>
                  <m:oMath xmlns:m="http://schemas.openxmlformats.org/officeDocument/2006/math">
                    <m:r>
                      <a:rPr lang="es-ES" altLang="zh-CN" sz="2000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s-ES" altLang="zh-CN" sz="2000" i="1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s-E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E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s-ES" altLang="zh-CN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E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ES" altLang="zh-C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s-ES" altLang="zh-CN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E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ES" altLang="zh-CN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/>
                  <a:t> ，</a:t>
                </a:r>
                <a14:m>
                  <m:oMath xmlns:m="http://schemas.openxmlformats.org/officeDocument/2006/math">
                    <m:r>
                      <a:rPr lang="pl-PL" altLang="zh-CN" sz="2000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pl-PL" altLang="zh-CN" sz="2000" i="1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pl-PL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l-PL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pl-PL" altLang="zh-CN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pl-PL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l-PL" altLang="zh-C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pl-PL" altLang="zh-CN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pl-PL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l-PL" altLang="zh-CN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/>
                  <a:t>，点乘定义为</a:t>
                </a:r>
                <a:endParaRPr lang="en-US" altLang="zh-CN" sz="2000" dirty="0"/>
              </a:p>
              <a:p>
                <a:pPr marL="0" indent="0">
                  <a:lnSpc>
                    <a:spcPts val="3000"/>
                  </a:lnSpc>
                  <a:buNone/>
                </a:pPr>
                <a:endParaRPr lang="en-US" altLang="zh-CN" sz="2000" dirty="0"/>
              </a:p>
              <a:p>
                <a:pPr marL="0" indent="0">
                  <a:lnSpc>
                    <a:spcPts val="3000"/>
                  </a:lnSpc>
                  <a:buNone/>
                </a:pPr>
                <a:r>
                  <a:rPr lang="zh-CN" altLang="en-US" sz="2000" b="1" dirty="0"/>
                  <a:t>几何意义</a:t>
                </a:r>
                <a:r>
                  <a:rPr lang="en-US" altLang="zh-CN" sz="2000" b="1" dirty="0"/>
                  <a:t>:</a:t>
                </a:r>
              </a:p>
              <a:p>
                <a:pPr marL="0" indent="0">
                  <a:lnSpc>
                    <a:spcPts val="3000"/>
                  </a:lnSpc>
                  <a:buNone/>
                </a:pPr>
                <a:endParaRPr lang="en-US" altLang="zh-CN" sz="2000" dirty="0"/>
              </a:p>
              <a:p>
                <a:pPr marL="0" indent="0">
                  <a:lnSpc>
                    <a:spcPts val="3000"/>
                  </a:lnSpc>
                  <a:buNone/>
                </a:pPr>
                <a:r>
                  <a:rPr lang="zh-CN" altLang="en-US" sz="20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000" b="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dirty="0"/>
                  <a:t>的夹角。</a:t>
                </a:r>
                <a:endParaRPr lang="en-US" altLang="zh-CN" sz="2000" dirty="0"/>
              </a:p>
              <a:p>
                <a:pPr marL="0" indent="0">
                  <a:lnSpc>
                    <a:spcPts val="3000"/>
                  </a:lnSpc>
                  <a:buNone/>
                </a:pPr>
                <a:r>
                  <a:rPr lang="zh-CN" altLang="en-US" sz="2000" b="1" dirty="0"/>
                  <a:t>应用：</a:t>
                </a:r>
                <a:endParaRPr lang="en-US" altLang="zh-CN" sz="2000" b="1" dirty="0"/>
              </a:p>
              <a:p>
                <a:pPr lvl="1">
                  <a:lnSpc>
                    <a:spcPts val="3000"/>
                  </a:lnSpc>
                </a:pPr>
                <a:r>
                  <a:rPr lang="zh-CN" altLang="en-US" sz="2000" dirty="0"/>
                  <a:t>计算夹角：</a:t>
                </a:r>
                <a:endParaRPr lang="en-US" altLang="zh-CN" sz="2000" dirty="0"/>
              </a:p>
              <a:p>
                <a:pPr lvl="1">
                  <a:lnSpc>
                    <a:spcPts val="3000"/>
                  </a:lnSpc>
                </a:pPr>
                <a:r>
                  <a:rPr lang="zh-CN" altLang="en-US" sz="2000" dirty="0"/>
                  <a:t>判断正交性</a:t>
                </a:r>
                <a:endParaRPr lang="en-US" altLang="zh-CN" sz="2000" dirty="0"/>
              </a:p>
              <a:p>
                <a:pPr lvl="1">
                  <a:lnSpc>
                    <a:spcPts val="3000"/>
                  </a:lnSpc>
                </a:pPr>
                <a:r>
                  <a:rPr lang="zh-CN" altLang="en-US" sz="2000" dirty="0"/>
                  <a:t>投影长度：</a:t>
                </a:r>
                <a:endParaRPr lang="en-US" altLang="zh-CN" sz="2000" dirty="0"/>
              </a:p>
              <a:p>
                <a:pPr marL="0" indent="0">
                  <a:lnSpc>
                    <a:spcPts val="3000"/>
                  </a:lnSpc>
                  <a:buNone/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5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830273" y="2817956"/>
                <a:ext cx="3483453" cy="335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273" y="2817956"/>
                <a:ext cx="3483453" cy="335926"/>
              </a:xfrm>
              <a:prstGeom prst="rect">
                <a:avLst/>
              </a:prstGeom>
              <a:blipFill rotWithShape="1">
                <a:blip r:embed="rId3"/>
                <a:stretch>
                  <a:fillRect l="-2" t="-137" r="16" b="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399979" y="3550230"/>
                <a:ext cx="23440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979" y="3550230"/>
                <a:ext cx="2344039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8" t="-188" r="-1173" b="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511497" y="4779798"/>
                <a:ext cx="1593065" cy="625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497" y="4779798"/>
                <a:ext cx="1593065" cy="625877"/>
              </a:xfrm>
              <a:prstGeom prst="rect">
                <a:avLst/>
              </a:prstGeom>
              <a:blipFill rotWithShape="1">
                <a:blip r:embed="rId5"/>
                <a:stretch>
                  <a:fillRect l="-5" t="-24" r="-1639" b="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511497" y="5661248"/>
                <a:ext cx="1938736" cy="625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𝑝𝑟𝑜</m:t>
                      </m:r>
                      <m:sSub>
                        <m:sSub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𝒃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497" y="5661248"/>
                <a:ext cx="1938736" cy="625877"/>
              </a:xfrm>
              <a:prstGeom prst="rect">
                <a:avLst/>
              </a:prstGeom>
              <a:blipFill rotWithShape="1">
                <a:blip r:embed="rId6"/>
                <a:stretch>
                  <a:fillRect l="-4" t="-36" r="-254" b="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外积（叉乘积，只定义在</a:t>
            </a:r>
            <a:r>
              <a:rPr lang="en-US" altLang="zh-CN" dirty="0"/>
              <a:t>3</a:t>
            </a:r>
            <a:r>
              <a:rPr lang="zh-CN" altLang="en-US" dirty="0"/>
              <a:t>维）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ts val="3000"/>
                  </a:lnSpc>
                  <a:buNone/>
                </a:pPr>
                <a:r>
                  <a:rPr lang="zh-CN" altLang="en-US" sz="2000" dirty="0"/>
                  <a:t>叉乘 </a:t>
                </a:r>
                <a:r>
                  <a:rPr lang="en-US" altLang="zh-CN" sz="2000" dirty="0"/>
                  <a:t>(cross product) </a:t>
                </a:r>
                <a:r>
                  <a:rPr lang="zh-CN" altLang="en-US" sz="2000" dirty="0"/>
                  <a:t>常用一个行列式的写法来记忆和计算：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给定两个向量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它们的叉乘可以写作一个 </a:t>
                </a:r>
                <a:r>
                  <a:rPr lang="en-US" altLang="zh-CN" sz="2000" dirty="0"/>
                  <a:t>3 x 3 </a:t>
                </a:r>
                <a:r>
                  <a:rPr lang="zh-CN" altLang="en-US" sz="2000" dirty="0"/>
                  <a:t>行列式：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/>
                  <a:t>是三维空间的标准基向量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展开后就是：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也就是：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5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393805" y="2101336"/>
                <a:ext cx="4356385" cy="354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805" y="2101336"/>
                <a:ext cx="4356385" cy="354071"/>
              </a:xfrm>
              <a:prstGeom prst="rect">
                <a:avLst/>
              </a:prstGeom>
              <a:blipFill rotWithShape="1">
                <a:blip r:embed="rId3"/>
                <a:stretch>
                  <a:fillRect l="-11" t="-34" r="3" b="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179405" y="2939891"/>
                <a:ext cx="2785186" cy="978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405" y="2939891"/>
                <a:ext cx="2785186" cy="978217"/>
              </a:xfrm>
              <a:prstGeom prst="rect">
                <a:avLst/>
              </a:prstGeom>
              <a:blipFill rotWithShape="1">
                <a:blip r:embed="rId4"/>
                <a:stretch>
                  <a:fillRect l="-21" t="-49" r="1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43735" y="4756663"/>
                <a:ext cx="7456528" cy="3580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− </m:t>
                      </m:r>
                      <m:d>
                        <m:d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+ </m:t>
                      </m:r>
                      <m:d>
                        <m:d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35" y="4756663"/>
                <a:ext cx="7456528" cy="358047"/>
              </a:xfrm>
              <a:prstGeom prst="rect">
                <a:avLst/>
              </a:prstGeom>
              <a:blipFill rotWithShape="1">
                <a:blip r:embed="rId5"/>
                <a:stretch>
                  <a:fillRect l="-6" t="-143" r="2" b="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590285" y="5512188"/>
                <a:ext cx="5963427" cy="3580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zh-CN" sz="2000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ES" altLang="zh-CN" sz="20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s-ES" altLang="zh-CN" sz="2000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s-ES" altLang="zh-CN" sz="2000" i="1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ctrlPr>
                            <a:rPr lang="es-ES" altLang="zh-CN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altLang="zh-CN" sz="20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altLang="zh-CN" sz="20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altLang="zh-CN" sz="20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ES" altLang="zh-CN" sz="20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s-ES" altLang="zh-CN" sz="2000" b="0" i="1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s-E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altLang="zh-CN" sz="20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altLang="zh-CN" sz="20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altLang="zh-CN" sz="20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ES" altLang="zh-CN" sz="20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s-ES" altLang="zh-CN" sz="2000" b="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E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altLang="zh-CN" sz="20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altLang="zh-CN" sz="20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altLang="zh-CN" sz="20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ES" altLang="zh-CN" sz="20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ES" altLang="zh-CN" sz="2000" b="0" i="1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s-E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altLang="zh-CN" sz="20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altLang="zh-CN" sz="20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altLang="zh-CN" sz="20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ES" altLang="zh-CN" sz="20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s-ES" altLang="zh-CN" sz="2000" b="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E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altLang="zh-CN" sz="20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altLang="zh-CN" sz="20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altLang="zh-CN" sz="20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ES" altLang="zh-CN" sz="20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s-ES" altLang="zh-CN" sz="2000" b="0" i="1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s-E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altLang="zh-CN" sz="20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ES" altLang="zh-CN" sz="20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altLang="zh-CN" sz="20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ES" altLang="zh-CN" sz="20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285" y="5512188"/>
                <a:ext cx="5963427" cy="358047"/>
              </a:xfrm>
              <a:prstGeom prst="rect">
                <a:avLst/>
              </a:prstGeom>
              <a:blipFill rotWithShape="1">
                <a:blip r:embed="rId6"/>
                <a:stretch>
                  <a:fillRect l="-4" t="-108" r="-4" b="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外积（叉乘积）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ts val="3000"/>
                  </a:lnSpc>
                  <a:buNone/>
                </a:pPr>
                <a:r>
                  <a:rPr lang="zh-CN" altLang="en-US" sz="2000" dirty="0"/>
                  <a:t>叉乘得到的是一个正交于两个向量的向量，大小等于它们张成的平行四边形的面积</a:t>
                </a:r>
                <a:endParaRPr lang="en-US" altLang="zh-CN" sz="2000" dirty="0"/>
              </a:p>
              <a:p>
                <a:pPr marL="0" indent="0">
                  <a:lnSpc>
                    <a:spcPts val="3000"/>
                  </a:lnSpc>
                  <a:buNone/>
                </a:pPr>
                <a:r>
                  <a:rPr lang="zh-CN" altLang="en-US" sz="2000" b="1" dirty="0"/>
                  <a:t>主要性质：</a:t>
                </a:r>
                <a:endParaRPr lang="en-US" altLang="zh-CN" sz="2000" b="1" dirty="0"/>
              </a:p>
              <a:p>
                <a:pPr lvl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 = −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zh-CN" altLang="en-US" sz="2000" b="1" dirty="0"/>
                  <a:t>  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反交换性</a:t>
                </a:r>
                <a:r>
                  <a:rPr lang="en-US" altLang="zh-CN" sz="2000" dirty="0"/>
                  <a:t>)</a:t>
                </a:r>
              </a:p>
              <a:p>
                <a:pPr lvl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2000" b="1" dirty="0"/>
              </a:p>
              <a:p>
                <a:pPr lvl="1">
                  <a:lnSpc>
                    <a:spcPts val="3000"/>
                  </a:lnSpc>
                </a:pPr>
                <a:r>
                  <a:rPr lang="zh-CN" altLang="en-US" sz="20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∥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2000" b="1" dirty="0"/>
              </a:p>
              <a:p>
                <a:pPr lvl="1">
                  <a:lnSpc>
                    <a:spcPts val="3000"/>
                  </a:lnSpc>
                </a:pPr>
                <a:r>
                  <a:rPr lang="zh-CN" altLang="en-US" sz="2000" dirty="0"/>
                  <a:t>结合向量三重积公式：</a:t>
                </a:r>
                <a:endParaRPr lang="en-US" altLang="zh-CN" sz="2000" dirty="0"/>
              </a:p>
              <a:p>
                <a:pPr>
                  <a:lnSpc>
                    <a:spcPts val="3000"/>
                  </a:lnSpc>
                </a:pPr>
                <a:endParaRPr lang="en-US" altLang="zh-CN" sz="2000" dirty="0"/>
              </a:p>
              <a:p>
                <a:pPr marL="0" indent="0">
                  <a:lnSpc>
                    <a:spcPts val="3000"/>
                  </a:lnSpc>
                  <a:buNone/>
                </a:pPr>
                <a:r>
                  <a:rPr lang="zh-CN" altLang="en-US" sz="2000" b="1" dirty="0"/>
                  <a:t>应用：</a:t>
                </a:r>
                <a:endParaRPr lang="en-US" altLang="zh-CN" sz="2000" b="1" dirty="0"/>
              </a:p>
              <a:p>
                <a:pPr lvl="1">
                  <a:lnSpc>
                    <a:spcPts val="3000"/>
                  </a:lnSpc>
                </a:pPr>
                <a:r>
                  <a:rPr lang="zh-CN" altLang="en-US" sz="2000" dirty="0"/>
                  <a:t>求垂直向量</a:t>
                </a:r>
                <a:endParaRPr lang="en-US" altLang="zh-CN" sz="2000" dirty="0"/>
              </a:p>
              <a:p>
                <a:pPr lvl="1">
                  <a:lnSpc>
                    <a:spcPts val="3000"/>
                  </a:lnSpc>
                </a:pPr>
                <a:r>
                  <a:rPr lang="zh-CN" altLang="en-US" sz="2000" dirty="0"/>
                  <a:t>计算平行四边形</a:t>
                </a:r>
                <a:r>
                  <a:rPr lang="en-US" altLang="zh-CN" sz="2000" dirty="0"/>
                  <a:t>/</a:t>
                </a:r>
                <a:r>
                  <a:rPr lang="zh-CN" altLang="en-US" sz="2000" dirty="0"/>
                  <a:t>三角形面积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5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638874" y="4437112"/>
                <a:ext cx="386625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− 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874" y="4437112"/>
                <a:ext cx="3866251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12" t="-119" r="-1014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4869F-1162-2D5D-6653-71F804A4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一些恒等式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E9B9BD-8D5B-0379-14EC-8E573EFCCE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𝑑𝑘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𝑑𝑘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外积没有结合律</a:t>
                </a:r>
                <a:endParaRPr lang="en-US" altLang="zh-CN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b="0" dirty="0"/>
              </a:p>
              <a:p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E9B9BD-8D5B-0379-14EC-8E573EFCCE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150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四元数与三维旋转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363272" cy="5328592"/>
              </a:xfrm>
            </p:spPr>
            <p:txBody>
              <a:bodyPr/>
              <a:lstStyle/>
              <a:p>
                <a:pPr marL="0" indent="0">
                  <a:lnSpc>
                    <a:spcPts val="3000"/>
                  </a:lnSpc>
                  <a:buNone/>
                </a:pPr>
                <a:r>
                  <a:rPr lang="zh-CN" altLang="en-US" sz="2000" dirty="0">
                    <a:sym typeface="+mn-ea"/>
                  </a:rPr>
                  <a:t>对任意三维向量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ac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2000" dirty="0">
                    <a:sym typeface="+mn-ea"/>
                  </a:rPr>
                  <a:t> ，我们把它表示成纯虚四元数：</a:t>
                </a:r>
                <a:endParaRPr lang="en-US" altLang="zh-CN" sz="2000" dirty="0"/>
              </a:p>
              <a:p>
                <a:pPr marL="0" indent="0">
                  <a:lnSpc>
                    <a:spcPts val="3000"/>
                  </a:lnSpc>
                  <a:buNone/>
                </a:pPr>
                <a:endParaRPr lang="zh-CN" altLang="en-US" sz="2000" dirty="0"/>
              </a:p>
              <a:p>
                <a:pPr marL="0" indent="0">
                  <a:lnSpc>
                    <a:spcPts val="3000"/>
                  </a:lnSpc>
                  <a:buNone/>
                </a:pPr>
                <a:r>
                  <a:rPr lang="zh-CN" altLang="en-US" sz="2000" dirty="0"/>
                  <a:t>如果我们取一个单位四元数</a:t>
                </a:r>
                <a:endParaRPr lang="en-US" altLang="zh-CN" sz="2000" dirty="0"/>
              </a:p>
              <a:p>
                <a:pPr marL="0" indent="0">
                  <a:lnSpc>
                    <a:spcPts val="3000"/>
                  </a:lnSpc>
                  <a:buNone/>
                </a:pPr>
                <a:endParaRPr lang="en-US" altLang="zh-CN" sz="2000" dirty="0"/>
              </a:p>
              <a:p>
                <a:pPr marL="0" indent="0">
                  <a:lnSpc>
                    <a:spcPts val="3000"/>
                  </a:lnSpc>
                  <a:buNone/>
                </a:pPr>
                <a:endParaRPr lang="en-US" altLang="zh-CN" sz="2000" dirty="0"/>
              </a:p>
              <a:p>
                <a:pPr marL="0" indent="0">
                  <a:lnSpc>
                    <a:spcPts val="3000"/>
                  </a:lnSpc>
                  <a:buNone/>
                </a:pPr>
                <a:r>
                  <a:rPr lang="zh-CN" altLang="en-US" sz="2000" dirty="0"/>
                  <a:t>其中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pl-PL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altLang="zh-CN" sz="2000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acc>
                    <m:r>
                      <a:rPr lang="pl-PL" altLang="zh-CN" sz="20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pl-PL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zh-CN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l-PL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pl-PL" altLang="zh-CN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pl-PL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zh-CN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l-PL" altLang="zh-C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pl-PL" altLang="zh-CN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pl-PL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zh-CN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l-PL" altLang="zh-CN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dirty="0"/>
                  <a:t> 是旋转轴的单位向量，那么</a:t>
                </a:r>
                <a:endParaRPr lang="en-US" altLang="zh-CN" sz="2000" dirty="0"/>
              </a:p>
              <a:p>
                <a:pPr marL="0" indent="0">
                  <a:lnSpc>
                    <a:spcPts val="3000"/>
                  </a:lnSpc>
                  <a:buNone/>
                </a:pPr>
                <a:r>
                  <a:rPr lang="zh-CN" altLang="en-US" sz="2000" b="1" dirty="0"/>
                  <a:t>定理</a:t>
                </a:r>
                <a:r>
                  <a:rPr lang="zh-CN" altLang="en-US" sz="20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zh-CN" altLang="en-US" sz="2000" dirty="0">
                    <a:sym typeface="+mn-ea"/>
                  </a:rPr>
                  <a:t>绕轴</a:t>
                </a:r>
                <a14:m>
                  <m:oMath xmlns:m="http://schemas.openxmlformats.org/officeDocument/2006/math">
                    <m:r>
                      <a:rPr lang="pl-PL" altLang="zh-CN" sz="2000" i="1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zh-CN" altLang="en-US" sz="2000" dirty="0">
                    <a:sym typeface="+mn-ea"/>
                  </a:rPr>
                  <a:t>旋转角度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000" dirty="0">
                    <a:sym typeface="+mn-ea"/>
                  </a:rPr>
                  <a:t>的结果</a:t>
                </a:r>
                <a:r>
                  <a:rPr lang="zh-CN" altLang="en-US" sz="2000" dirty="0"/>
                  <a:t>可以写成：</a:t>
                </a:r>
                <a:endParaRPr lang="en-US" altLang="zh-CN" sz="2000" dirty="0"/>
              </a:p>
              <a:p>
                <a:pPr marL="0" indent="0">
                  <a:lnSpc>
                    <a:spcPts val="3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𝒒𝒗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dirty="0"/>
              </a:p>
              <a:p>
                <a:pPr marL="0" indent="0">
                  <a:lnSpc>
                    <a:spcPts val="3000"/>
                  </a:lnSpc>
                  <a:buNone/>
                </a:pPr>
                <a:r>
                  <a:rPr lang="zh-CN" altLang="en-US" sz="2000" dirty="0"/>
                  <a:t>得到的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000" dirty="0"/>
                  <a:t>还是一个纯虚四元数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363272" cy="5328592"/>
              </a:xfrm>
              <a:blipFill>
                <a:blip r:embed="rId2"/>
                <a:stretch>
                  <a:fillRect l="-729" t="-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275345" y="1846048"/>
                <a:ext cx="234057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345" y="1846048"/>
                <a:ext cx="2340576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1" t="-33" r="-598" b="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080259" y="2744681"/>
                <a:ext cx="4983480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 =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259" y="2744681"/>
                <a:ext cx="4983480" cy="691536"/>
              </a:xfrm>
              <a:prstGeom prst="rect">
                <a:avLst/>
              </a:prstGeom>
              <a:blipFill rotWithShape="1">
                <a:blip r:embed="rId4"/>
                <a:stretch>
                  <a:fillRect l="-13" t="-31" r="13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5328592"/>
              </a:xfrm>
            </p:spPr>
            <p:txBody>
              <a:bodyPr/>
              <a:lstStyle/>
              <a:p>
                <a:pPr>
                  <a:spcBef>
                    <a:spcPts val="1270"/>
                  </a:spcBef>
                </a:pPr>
                <a:r>
                  <a:rPr lang="zh-CN" altLang="en-US" sz="2400" dirty="0"/>
                  <a:t>定义</a:t>
                </a:r>
                <a:r>
                  <a:rPr lang="en-US" sz="2400" b="0" dirty="0"/>
                  <a:t>: </a:t>
                </a:r>
              </a:p>
              <a:p>
                <a:pPr lvl="1">
                  <a:spcBef>
                    <a:spcPts val="1270"/>
                  </a:spcBef>
                </a:pPr>
                <a:r>
                  <a:rPr lang="zh-CN" altLang="en-US" sz="2000" dirty="0"/>
                  <a:t>旋转是一种线性映射（更具体地说，是欧氏空间中的自同构），它将平面绕原点旋转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000" dirty="0"/>
                  <a:t>角，这里原点是一个固定点</a:t>
                </a:r>
                <a:endParaRPr lang="en-US" altLang="zh-CN" sz="2000" dirty="0"/>
              </a:p>
              <a:p>
                <a:pPr lvl="1">
                  <a:spcBef>
                    <a:spcPts val="1270"/>
                  </a:spcBef>
                </a:pP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000" dirty="0"/>
                  <a:t>时，逆时针旋转</a:t>
                </a:r>
                <a:endParaRPr lang="en-US" altLang="zh-CN" sz="2000" dirty="0"/>
              </a:p>
              <a:p>
                <a:pPr lvl="1">
                  <a:spcBef>
                    <a:spcPts val="1270"/>
                  </a:spcBef>
                </a:pPr>
                <a:r>
                  <a:rPr lang="zh-CN" altLang="en-US" sz="2000" dirty="0"/>
                  <a:t>旋转保持长度和角度</a:t>
                </a:r>
                <a:endParaRPr lang="en-US" altLang="zh-CN" sz="2000" dirty="0"/>
              </a:p>
              <a:p>
                <a:pPr lvl="1">
                  <a:spcBef>
                    <a:spcPts val="1270"/>
                  </a:spcBef>
                </a:pPr>
                <a:r>
                  <a:rPr lang="zh-CN" altLang="en-US" sz="2000" dirty="0"/>
                  <a:t>重要应用领域包括</a:t>
                </a:r>
                <a:endParaRPr lang="en-US" altLang="zh-CN" sz="2000" dirty="0"/>
              </a:p>
              <a:p>
                <a:pPr marL="457200" lvl="1" indent="0">
                  <a:spcBef>
                    <a:spcPts val="1270"/>
                  </a:spcBef>
                  <a:buNone/>
                </a:pPr>
                <a:r>
                  <a:rPr lang="zh-CN" altLang="en-US" sz="2000" dirty="0"/>
                  <a:t>计算机图形学和机器人学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5328592"/>
              </a:xfrm>
              <a:blipFill rotWithShape="1">
                <a:blip r:embed="rId3"/>
                <a:stretch>
                  <a:fillRect t="-8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旋转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471" y="3429000"/>
            <a:ext cx="3200484" cy="244390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旋转公式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𝒒𝒗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4" t="-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ts val="3000"/>
                  </a:lnSpc>
                  <a:buNone/>
                </a:pPr>
                <a:endParaRPr lang="en-US" altLang="zh-CN" sz="2000" dirty="0"/>
              </a:p>
              <a:p>
                <a:pPr marL="0" indent="0">
                  <a:lnSpc>
                    <a:spcPts val="3000"/>
                  </a:lnSpc>
                  <a:buNone/>
                </a:pPr>
                <a14:m>
                  <m:oMath xmlns:m="http://schemas.openxmlformats.org/officeDocument/2006/math">
                    <m:r>
                      <a:rPr lang="es-ES" altLang="zh-CN" sz="2000" i="1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zh-CN" altLang="es-ES" sz="2000">
                    <a:latin typeface="Cambria Math" panose="02040503050406030204" pitchFamily="18" charset="0"/>
                  </a:rPr>
                  <a:t>可以写作</a:t>
                </a:r>
                <a:endParaRPr lang="en-US" altLang="zh-CN" sz="2000" dirty="0"/>
              </a:p>
              <a:p>
                <a:pPr marL="0" indent="0">
                  <a:lnSpc>
                    <a:spcPts val="3000"/>
                  </a:lnSpc>
                  <a:buNone/>
                </a:pPr>
                <a:endParaRPr lang="en-US" altLang="zh-CN" sz="2000" dirty="0"/>
              </a:p>
              <a:p>
                <a:pPr marL="0" indent="0">
                  <a:lnSpc>
                    <a:spcPts val="3000"/>
                  </a:lnSpc>
                  <a:buNone/>
                </a:pPr>
                <a:r>
                  <a:rPr lang="zh-CN" altLang="en-US" sz="2000" dirty="0"/>
                  <a:t>其逆就是共轭：</a:t>
                </a:r>
                <a:endParaRPr lang="en-US" altLang="zh-CN" sz="2000" dirty="0"/>
              </a:p>
              <a:p>
                <a:pPr marL="0" indent="0">
                  <a:lnSpc>
                    <a:spcPts val="3000"/>
                  </a:lnSpc>
                  <a:buNone/>
                </a:pPr>
                <a:endParaRPr lang="en-US" altLang="zh-CN" sz="2000" dirty="0"/>
              </a:p>
              <a:p>
                <a:pPr marL="0" indent="0">
                  <a:lnSpc>
                    <a:spcPts val="3000"/>
                  </a:lnSpc>
                  <a:buNone/>
                </a:pPr>
                <a:r>
                  <a:rPr lang="zh-CN" altLang="en-US" sz="2000" dirty="0"/>
                  <a:t>我们要计算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5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997002" y="2204783"/>
                <a:ext cx="2942985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zh-CN" sz="2000" i="1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s-ES" altLang="zh-CN" sz="2000" i="1" smtClean="0">
                          <a:latin typeface="Cambria Math" panose="02040503050406030204" pitchFamily="18" charset="0"/>
                        </a:rPr>
                        <m:t> =</m:t>
                      </m:r>
                      <m:func>
                        <m:funcPr>
                          <m:ctrlPr>
                            <a:rPr lang="es-E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altLang="zh-CN" sz="200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E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altLang="zh-CN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altLang="zh-CN" sz="2000" b="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s-ES" altLang="zh-CN" sz="20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s-ES" altLang="zh-CN" sz="2000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s-ES" altLang="zh-CN" sz="2000" i="1">
                          <a:latin typeface="Cambria Math" panose="02040503050406030204" pitchFamily="18" charset="0"/>
                        </a:rPr>
                        <m:t>𝒖</m:t>
                      </m:r>
                      <m:func>
                        <m:funcPr>
                          <m:ctrlPr>
                            <a:rPr lang="es-E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altLang="zh-CN" sz="200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s-E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altLang="zh-CN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altLang="zh-CN" sz="2000" b="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s-ES" altLang="zh-CN" sz="20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s-ES" altLang="zh-CN" sz="20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002" y="2204783"/>
                <a:ext cx="2942985" cy="691536"/>
              </a:xfrm>
              <a:prstGeom prst="rect">
                <a:avLst/>
              </a:prstGeom>
              <a:blipFill rotWithShape="1">
                <a:blip r:embed="rId4"/>
                <a:stretch>
                  <a:fillRect l="-15" t="-9" r="7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131612" y="3213109"/>
                <a:ext cx="3050322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𝒖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altLang="zh-CN" sz="20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612" y="3213109"/>
                <a:ext cx="3050322" cy="691536"/>
              </a:xfrm>
              <a:prstGeom prst="rect">
                <a:avLst/>
              </a:prstGeom>
              <a:blipFill rotWithShape="1">
                <a:blip r:embed="rId5"/>
                <a:stretch>
                  <a:fillRect l="-14" t="-1" r="7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736596" y="4293187"/>
                <a:ext cx="1463798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𝒒𝒗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596" y="4293187"/>
                <a:ext cx="1463798" cy="314766"/>
              </a:xfrm>
              <a:prstGeom prst="rect">
                <a:avLst/>
              </a:prstGeom>
              <a:blipFill rotWithShape="1">
                <a:blip r:embed="rId6"/>
                <a:stretch>
                  <a:fillRect l="-17" t="-186" r="-4833" b="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旋转公式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𝒒𝒗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4" t="-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/>
                  <a:t>设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zh-CN" altLang="en-US" sz="2000" dirty="0"/>
                  <a:t> 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zh-CN" altLang="en-US" sz="2000" dirty="0"/>
                  <a:t>。于是</a:t>
                </a:r>
                <a:endParaRPr lang="en-US" altLang="zh-CN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zh-CN" sz="2000" i="1">
                          <a:latin typeface="Cambria Math" panose="02040503050406030204" pitchFamily="18" charset="0"/>
                        </a:rPr>
                        <m:t>𝒒𝒗</m:t>
                      </m:r>
                      <m:sSup>
                        <m:sSupPr>
                          <m:ctrlPr>
                            <a:rPr lang="es-E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altLang="zh-CN" sz="2000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es-E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altLang="zh-CN" sz="2000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s-ES" altLang="zh-CN" sz="20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s-E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altLang="zh-CN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E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altLang="zh-CN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altLang="zh-CN" sz="2000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s-ES" altLang="zh-CN" sz="2000" i="1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es-E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altLang="zh-CN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E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altLang="zh-CN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altLang="zh-CN" sz="2000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  <a:p>
                <a:pPr marL="0" indent="0">
                  <a:lnSpc>
                    <a:spcPts val="3000"/>
                  </a:lnSpc>
                  <a:buNone/>
                </a:pPr>
                <a:r>
                  <a:rPr lang="zh-CN" altLang="en-US" sz="2000" dirty="0"/>
                  <a:t>展开：</a:t>
                </a:r>
                <a:endParaRPr lang="en-US" altLang="zh-CN" sz="2000" dirty="0"/>
              </a:p>
              <a:p>
                <a:pPr marL="0" indent="0">
                  <a:lnSpc>
                    <a:spcPts val="3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zh-CN" sz="2000" i="1">
                          <a:latin typeface="Cambria Math" panose="02040503050406030204" pitchFamily="18" charset="0"/>
                        </a:rPr>
                        <m:t>𝒒𝒗</m:t>
                      </m:r>
                      <m:sSup>
                        <m:sSupPr>
                          <m:ctrlPr>
                            <a:rPr lang="fr-FR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altLang="zh-CN" sz="2000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p>
                          <m:r>
                            <a:rPr lang="fr-FR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altLang="zh-CN" sz="2000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fr-FR" altLang="zh-CN" sz="20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fr-FR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altLang="zh-CN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fr-FR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altLang="zh-CN" sz="2000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fr-FR" altLang="zh-CN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altLang="zh-CN" sz="2000" i="1">
                          <a:latin typeface="Cambria Math" panose="02040503050406030204" pitchFamily="18" charset="0"/>
                        </a:rPr>
                        <m:t>𝑐𝑠</m:t>
                      </m:r>
                      <m:d>
                        <m:dPr>
                          <m:ctrlPr>
                            <a:rPr lang="fr-FR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altLang="zh-CN" sz="2000" i="1">
                              <a:latin typeface="Cambria Math" panose="02040503050406030204" pitchFamily="18" charset="0"/>
                            </a:rPr>
                            <m:t>𝒖𝒗</m:t>
                          </m:r>
                          <m:r>
                            <a:rPr lang="fr-FR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altLang="zh-CN" sz="2000" i="1">
                              <a:latin typeface="Cambria Math" panose="02040503050406030204" pitchFamily="18" charset="0"/>
                            </a:rPr>
                            <m:t>𝒗𝒖</m:t>
                          </m:r>
                        </m:e>
                      </m:d>
                      <m:r>
                        <a:rPr lang="fr-FR" altLang="zh-CN" sz="20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FR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altLang="zh-CN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fr-FR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altLang="zh-CN" sz="2000" i="1">
                          <a:latin typeface="Cambria Math" panose="02040503050406030204" pitchFamily="18" charset="0"/>
                        </a:rPr>
                        <m:t>𝒖𝒗𝒖</m:t>
                      </m:r>
                    </m:oMath>
                  </m:oMathPara>
                </a14:m>
                <a:endParaRPr lang="zh-CN" altLang="en-US" sz="2000" dirty="0"/>
              </a:p>
              <a:p>
                <a:pPr marL="0" indent="0">
                  <a:lnSpc>
                    <a:spcPts val="3000"/>
                  </a:lnSpc>
                  <a:buNone/>
                </a:pPr>
                <a:r>
                  <a:rPr lang="zh-CN" altLang="en-US" sz="2000" dirty="0"/>
                  <a:t>下面用纯向量 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纯虚四元数</a:t>
                </a:r>
                <a:r>
                  <a:rPr lang="en-US" altLang="zh-CN" sz="2000" dirty="0"/>
                  <a:t>) </a:t>
                </a:r>
                <a:r>
                  <a:rPr lang="zh-CN" altLang="en-US" sz="2000" dirty="0"/>
                  <a:t>乘法的常用恒等式 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把四元数乘法转换为向量运算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pPr marL="0" indent="0">
                  <a:lnSpc>
                    <a:spcPts val="3000"/>
                  </a:lnSpc>
                  <a:buNone/>
                </a:pPr>
                <a:r>
                  <a:rPr lang="zh-CN" altLang="en-US" sz="2000" dirty="0"/>
                  <a:t>对于任意</a:t>
                </a:r>
                <a:r>
                  <a:rPr lang="zh-CN" altLang="en-US" sz="2000" dirty="0">
                    <a:sym typeface="+mn-ea"/>
                  </a:rPr>
                  <a:t>纯虚四元数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000" dirty="0"/>
                  <a:t>(“</a:t>
                </a:r>
                <a:r>
                  <a:rPr lang="zh-CN" altLang="en-US" sz="2000" dirty="0"/>
                  <a:t>向量</a:t>
                </a:r>
                <a:r>
                  <a:rPr lang="en-US" altLang="zh-CN" sz="2000" dirty="0"/>
                  <a:t>”</a:t>
                </a:r>
                <a:r>
                  <a:rPr lang="zh-CN" altLang="en-US" sz="2000" dirty="0"/>
                  <a:t>的来源</a:t>
                </a:r>
                <a:r>
                  <a:rPr lang="en-US" altLang="zh-CN" sz="2000" dirty="0"/>
                  <a:t>) </a:t>
                </a:r>
                <a:r>
                  <a:rPr lang="zh-CN" altLang="en-US" sz="2000" dirty="0"/>
                  <a:t>有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𝒂𝒃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= 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dirty="0"/>
                  <a:t>，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右边第一项为标量，第二项为纯虚四元数</a:t>
                </a:r>
                <a:r>
                  <a:rPr lang="en-US" altLang="zh-CN" sz="2000" dirty="0"/>
                  <a:t>)</a:t>
                </a:r>
                <a:endParaRPr lang="zh-CN" altLang="en-US" sz="2000" dirty="0"/>
              </a:p>
              <a:p>
                <a:pPr marL="0" indent="0">
                  <a:lnSpc>
                    <a:spcPts val="3000"/>
                  </a:lnSpc>
                  <a:buNone/>
                </a:pPr>
                <a:r>
                  <a:rPr lang="zh-CN" altLang="en-US" sz="2000" dirty="0"/>
                  <a:t>由此得</a:t>
                </a:r>
                <a:endParaRPr lang="en-US" altLang="zh-CN" sz="2000" dirty="0"/>
              </a:p>
              <a:p>
                <a:pPr marL="0" indent="0">
                  <a:lnSpc>
                    <a:spcPts val="3000"/>
                  </a:lnSpc>
                  <a:buNone/>
                </a:pPr>
                <a:endParaRPr lang="en-US" altLang="zh-CN" sz="2000" b="1" dirty="0"/>
              </a:p>
              <a:p>
                <a:pPr marL="0" indent="0">
                  <a:lnSpc>
                    <a:spcPts val="3000"/>
                  </a:lnSpc>
                  <a:buNone/>
                </a:pPr>
                <a:r>
                  <a:rPr lang="zh-CN" altLang="en-US" sz="2000" dirty="0"/>
                  <a:t>因此中间项变为</a:t>
                </a:r>
                <a:endParaRPr lang="zh-CN" altLang="en-US" sz="2000" b="1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 r="-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436976" y="5242793"/>
                <a:ext cx="227004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altLang="zh-CN" sz="2000" i="1" smtClean="0">
                          <a:latin typeface="Cambria Math" panose="02040503050406030204" pitchFamily="18" charset="0"/>
                        </a:rPr>
                        <m:t>𝒖𝒗</m:t>
                      </m:r>
                      <m:r>
                        <a:rPr lang="fr-FR" altLang="zh-CN" sz="20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altLang="zh-CN" sz="2000" i="1" smtClean="0">
                          <a:latin typeface="Cambria Math" panose="02040503050406030204" pitchFamily="18" charset="0"/>
                        </a:rPr>
                        <m:t>𝒗𝒖</m:t>
                      </m:r>
                      <m:r>
                        <a:rPr lang="fr-FR" altLang="zh-CN" sz="2000" i="1" smtClean="0">
                          <a:latin typeface="Cambria Math" panose="02040503050406030204" pitchFamily="18" charset="0"/>
                        </a:rPr>
                        <m:t> = 2</m:t>
                      </m:r>
                      <m:r>
                        <a:rPr lang="fr-FR" altLang="zh-CN" sz="2000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fr-FR" altLang="zh-CN" sz="20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fr-FR" altLang="zh-CN" sz="2000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976" y="5242793"/>
                <a:ext cx="2270045" cy="307777"/>
              </a:xfrm>
              <a:prstGeom prst="rect">
                <a:avLst/>
              </a:prstGeom>
              <a:blipFill rotWithShape="1">
                <a:blip r:embed="rId8"/>
                <a:stretch>
                  <a:fillRect l="-16" t="-76" r="-1918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009647" y="6140894"/>
                <a:ext cx="31247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𝑐𝑠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𝒖𝒗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𝒗𝒖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𝑐𝑠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647" y="6140894"/>
                <a:ext cx="3124702" cy="307777"/>
              </a:xfrm>
              <a:prstGeom prst="rect">
                <a:avLst/>
              </a:prstGeom>
              <a:blipFill rotWithShape="1">
                <a:blip r:embed="rId9"/>
                <a:stretch>
                  <a:fillRect l="-12" t="-144" r="8" b="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旋转公式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𝒒𝒗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4" t="-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579296" cy="5328592"/>
              </a:xfrm>
            </p:spPr>
            <p:txBody>
              <a:bodyPr/>
              <a:lstStyle/>
              <a:p>
                <a:pPr marL="0" indent="0">
                  <a:lnSpc>
                    <a:spcPts val="3000"/>
                  </a:lnSpc>
                  <a:buNone/>
                </a:pPr>
                <a:r>
                  <a:rPr lang="zh-CN" altLang="en-US" sz="2000" dirty="0"/>
                  <a:t>再看最后一项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𝒖𝒗𝒖</m:t>
                    </m:r>
                  </m:oMath>
                </a14:m>
                <a:r>
                  <a:rPr lang="zh-CN" altLang="en-US" sz="2000" dirty="0"/>
                  <a:t>，用向量恒等式 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对单位向量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altLang="zh-CN" sz="2000" dirty="0"/>
                  <a:t>) </a:t>
                </a:r>
                <a:r>
                  <a:rPr lang="zh-CN" altLang="en-US" sz="2000" dirty="0"/>
                  <a:t>可以推得</a:t>
                </a:r>
                <a:endParaRPr lang="en-US" altLang="zh-CN" sz="2000" dirty="0"/>
              </a:p>
              <a:p>
                <a:pPr marL="0" indent="0">
                  <a:lnSpc>
                    <a:spcPts val="3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zh-CN" sz="2000" i="1">
                          <a:latin typeface="Cambria Math" panose="02040503050406030204" pitchFamily="18" charset="0"/>
                        </a:rPr>
                        <m:t>𝒖𝒗𝒖</m:t>
                      </m:r>
                      <m:r>
                        <a:rPr lang="pl-PL" altLang="zh-CN" sz="2000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pl-PL" altLang="zh-CN" sz="2000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pl-PL" altLang="zh-CN" sz="2000" i="1">
                          <a:latin typeface="Cambria Math" panose="02040503050406030204" pitchFamily="18" charset="0"/>
                        </a:rPr>
                        <m:t> − 2</m:t>
                      </m:r>
                      <m:d>
                        <m:dPr>
                          <m:ctrlPr>
                            <a:rPr lang="pl-PL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altLang="zh-CN" sz="2000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pl-PL" altLang="zh-CN" sz="2000" i="1">
                              <a:latin typeface="Cambria Math" panose="02040503050406030204" pitchFamily="18" charset="0"/>
                            </a:rPr>
                            <m:t> ⋅</m:t>
                          </m:r>
                          <m:r>
                            <a:rPr lang="pl-PL" altLang="zh-CN" sz="2000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pl-PL" altLang="zh-CN" sz="2000" i="1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zh-CN" altLang="en-US" sz="2000" dirty="0"/>
              </a:p>
              <a:p>
                <a:pPr marL="0" indent="0">
                  <a:lnSpc>
                    <a:spcPts val="3000"/>
                  </a:lnSpc>
                  <a:buNone/>
                </a:pPr>
                <a:r>
                  <a:rPr lang="zh-CN" altLang="en-US" sz="2000" dirty="0"/>
                  <a:t>过程如下：</a:t>
                </a:r>
                <a:endParaRPr lang="en-US" altLang="zh-CN" sz="2000" dirty="0"/>
              </a:p>
              <a:p>
                <a:pPr marL="0" indent="0">
                  <a:lnSpc>
                    <a:spcPts val="3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𝑢𝑣𝑢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𝑢𝑣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zh-CN" sz="2000" dirty="0"/>
              </a:p>
              <a:p>
                <a:pPr marL="0" indent="0">
                  <a:lnSpc>
                    <a:spcPts val="3000"/>
                  </a:lnSpc>
                  <a:buNone/>
                </a:pPr>
                <a:r>
                  <a:rPr lang="zh-CN" altLang="en-US" sz="2000" dirty="0"/>
                  <a:t>（上面第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个等号用了恒等式）</a:t>
                </a:r>
                <a:endParaRPr lang="en-US" altLang="zh-CN" sz="2000" dirty="0"/>
              </a:p>
              <a:p>
                <a:pPr marL="0" indent="0">
                  <a:lnSpc>
                    <a:spcPts val="3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zh-CN" sz="2000" dirty="0"/>
              </a:p>
              <a:p>
                <a:pPr marL="0" indent="0">
                  <a:lnSpc>
                    <a:spcPts val="3000"/>
                  </a:lnSpc>
                  <a:buNone/>
                </a:pPr>
                <a:r>
                  <a:rPr lang="zh-CN" altLang="en-US" sz="2000" dirty="0"/>
                  <a:t>（上面第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个等号用了恒等式）</a:t>
                </a:r>
                <a:endParaRPr lang="en-US" altLang="zh-CN" sz="2000" dirty="0"/>
              </a:p>
              <a:p>
                <a:pPr marL="0" indent="0">
                  <a:lnSpc>
                    <a:spcPts val="3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zh-CN" sz="2000" dirty="0"/>
              </a:p>
              <a:p>
                <a:pPr marL="0" indent="0">
                  <a:lnSpc>
                    <a:spcPts val="3000"/>
                  </a:lnSpc>
                  <a:buNone/>
                </a:pPr>
                <a:r>
                  <a:rPr lang="zh-CN" altLang="en-US" sz="2000" dirty="0"/>
                  <a:t>（上面第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个等号用了恒等式，第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个等号用了单位长和标量乘法可交换）</a:t>
                </a:r>
                <a:endParaRPr lang="en-US" altLang="zh-CN" sz="2000" dirty="0"/>
              </a:p>
              <a:p>
                <a:pPr marL="0" indent="0">
                  <a:lnSpc>
                    <a:spcPts val="3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𝑢𝑣𝑢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579296" cy="5328592"/>
              </a:xfrm>
              <a:blipFill>
                <a:blip r:embed="rId3"/>
                <a:stretch>
                  <a:fillRect l="-711" t="-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4191000" y="3025140"/>
            <a:ext cx="6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罗德里格公式</a:t>
            </a:r>
            <a:r>
              <a:rPr lang="en-US" altLang="zh-CN" dirty="0"/>
              <a:t>Rodrigues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z="2000" dirty="0"/>
                  <a:t>把这些代回去：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pl-PL" altLang="zh-CN" sz="200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p>
                            <m:sSupPr>
                              <m:ctrlPr>
                                <a:rPr lang="pl-PL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altLang="zh-CN" sz="2000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pl-PL" altLang="zh-CN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pl-PL" altLang="zh-CN" sz="2000" i="1">
                              <a:latin typeface="Cambria Math" panose="02040503050406030204" pitchFamily="18" charset="0"/>
                            </a:rPr>
                            <m:t>&amp;= </m:t>
                          </m:r>
                          <m:sSup>
                            <m:sSupPr>
                              <m:ctrlPr>
                                <a:rPr lang="pl-PL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altLang="zh-CN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pl-PL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l-PL" altLang="zh-CN" sz="2000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pl-PL" altLang="zh-CN" sz="2000" i="1">
                              <a:latin typeface="Cambria Math" panose="02040503050406030204" pitchFamily="18" charset="0"/>
                            </a:rPr>
                            <m:t> + 2</m:t>
                          </m:r>
                          <m:r>
                            <a:rPr lang="pl-PL" altLang="zh-CN" sz="2000" i="1">
                              <a:latin typeface="Cambria Math" panose="02040503050406030204" pitchFamily="18" charset="0"/>
                            </a:rPr>
                            <m:t>𝑐𝑠</m:t>
                          </m:r>
                          <m:d>
                            <m:dPr>
                              <m:ctrlPr>
                                <a:rPr lang="pl-PL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altLang="zh-CN" sz="2000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pl-PL" altLang="zh-CN" sz="2000" i="1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pl-PL" altLang="zh-CN" sz="2000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  <m:r>
                            <a:rPr lang="pl-PL" altLang="zh-CN" sz="2000" i="1">
                              <a:latin typeface="Cambria Math" panose="02040503050406030204" pitchFamily="18" charset="0"/>
                            </a:rPr>
                            <m:t>− </m:t>
                          </m:r>
                          <m:sSup>
                            <m:sSupPr>
                              <m:ctrlPr>
                                <a:rPr lang="pl-PL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altLang="zh-CN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l-PL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l-PL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altLang="zh-CN" sz="2000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pl-PL" altLang="zh-CN" sz="2000" i="1">
                                  <a:latin typeface="Cambria Math" panose="02040503050406030204" pitchFamily="18" charset="0"/>
                                </a:rPr>
                                <m:t> − 2</m:t>
                              </m:r>
                              <m:d>
                                <m:dPr>
                                  <m:ctrlPr>
                                    <a:rPr lang="pl-PL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altLang="zh-CN" sz="2000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pl-PL" altLang="zh-CN" sz="2000" i="1">
                                      <a:latin typeface="Cambria Math" panose="02040503050406030204" pitchFamily="18" charset="0"/>
                                    </a:rPr>
                                    <m:t> ⋅</m:t>
                                  </m:r>
                                  <m:r>
                                    <a:rPr lang="pl-PL" altLang="zh-CN" sz="2000" i="1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pl-PL" altLang="zh-CN" sz="2000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</m:e>
                        <m:e>
                          <m:r>
                            <a:rPr lang="pl-PL" altLang="zh-CN" sz="2000" i="1">
                              <a:latin typeface="Cambria Math" panose="02040503050406030204" pitchFamily="18" charset="0"/>
                            </a:rPr>
                            <m:t> &amp;= </m:t>
                          </m:r>
                          <m:d>
                            <m:dPr>
                              <m:ctrlPr>
                                <a:rPr lang="pl-PL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l-PL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altLang="zh-CN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pl-PL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l-PL" altLang="zh-CN" sz="2000" i="1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pl-PL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altLang="zh-CN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pl-PL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pl-PL" altLang="zh-CN" sz="2000" i="1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pl-PL" altLang="zh-CN" sz="2000" i="1">
                              <a:latin typeface="Cambria Math" panose="02040503050406030204" pitchFamily="18" charset="0"/>
                            </a:rPr>
                            <m:t> + 2</m:t>
                          </m:r>
                          <m:r>
                            <a:rPr lang="pl-PL" altLang="zh-CN" sz="2000" i="1">
                              <a:latin typeface="Cambria Math" panose="02040503050406030204" pitchFamily="18" charset="0"/>
                            </a:rPr>
                            <m:t>𝑐𝑠</m:t>
                          </m:r>
                          <m:d>
                            <m:dPr>
                              <m:ctrlPr>
                                <a:rPr lang="pl-PL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altLang="zh-CN" sz="2000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pl-PL" altLang="zh-CN" sz="2000" i="1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pl-PL" altLang="zh-CN" sz="2000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  <m:r>
                            <a:rPr lang="pl-PL" altLang="zh-CN" sz="2000" i="1">
                              <a:latin typeface="Cambria Math" panose="02040503050406030204" pitchFamily="18" charset="0"/>
                            </a:rPr>
                            <m:t>+ 2</m:t>
                          </m:r>
                          <m:sSup>
                            <m:sSupPr>
                              <m:ctrlPr>
                                <a:rPr lang="pl-PL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altLang="zh-CN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l-PL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l-PL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altLang="zh-CN" sz="2000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pl-PL" altLang="zh-CN" sz="2000" i="1">
                                  <a:latin typeface="Cambria Math" panose="02040503050406030204" pitchFamily="18" charset="0"/>
                                </a:rPr>
                                <m:t> ⋅</m:t>
                              </m:r>
                              <m:r>
                                <a:rPr lang="pl-PL" altLang="zh-CN" sz="2000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  <m:r>
                            <a:rPr lang="pl-PL" altLang="zh-CN" sz="2000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pl-PL" altLang="zh-CN" sz="2000" i="1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eqArr>
                    </m:oMath>
                  </m:oMathPara>
                </a14:m>
                <a:endParaRPr lang="zh-CN" altLang="en-US" sz="2000" dirty="0"/>
              </a:p>
              <a:p>
                <a:pPr marL="0" indent="0">
                  <a:lnSpc>
                    <a:spcPts val="3000"/>
                  </a:lnSpc>
                  <a:buNone/>
                </a:pPr>
                <a:r>
                  <a:rPr lang="zh-CN" altLang="en-US" sz="2000" dirty="0"/>
                  <a:t>利用三角恒等变换</a:t>
                </a:r>
                <a:endParaRPr lang="en-US" altLang="zh-CN" sz="2000" dirty="0"/>
              </a:p>
              <a:p>
                <a:pPr marL="0" indent="0">
                  <a:lnSpc>
                    <a:spcPts val="3000"/>
                  </a:lnSpc>
                  <a:buNone/>
                </a:pPr>
                <a:endParaRPr lang="en-US" altLang="zh-CN" sz="2000" dirty="0"/>
              </a:p>
              <a:p>
                <a:pPr marL="0" indent="0">
                  <a:lnSpc>
                    <a:spcPts val="3000"/>
                  </a:lnSpc>
                  <a:buNone/>
                </a:pPr>
                <a:r>
                  <a:rPr lang="zh-CN" altLang="en-US" sz="2000" dirty="0"/>
                  <a:t>得到最终形式 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罗德里格式公式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pPr marL="0" indent="0">
                  <a:lnSpc>
                    <a:spcPts val="3000"/>
                  </a:lnSpc>
                  <a:buNone/>
                </a:pPr>
                <a:endParaRPr lang="en-US" altLang="zh-CN" sz="2000" dirty="0"/>
              </a:p>
              <a:p>
                <a:pPr marL="0" indent="0">
                  <a:lnSpc>
                    <a:spcPts val="3000"/>
                  </a:lnSpc>
                  <a:buNone/>
                </a:pPr>
                <a:r>
                  <a:rPr lang="zh-CN" altLang="en-US" sz="2000" dirty="0"/>
                  <a:t>这就是把四元数共轭表达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𝒒𝒗</m:t>
                    </m:r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sz="2000" dirty="0"/>
                  <a:t>展开后得到的经典 </a:t>
                </a:r>
                <a:r>
                  <a:rPr lang="en-US" altLang="zh-CN" sz="2000" dirty="0"/>
                  <a:t>Rodrigues </a:t>
                </a:r>
                <a:r>
                  <a:rPr lang="zh-CN" altLang="en-US" sz="2000" dirty="0"/>
                  <a:t>旋转公式。</a:t>
                </a:r>
                <a:endParaRPr lang="en-US" altLang="zh-CN" sz="2000" dirty="0"/>
              </a:p>
              <a:p>
                <a:pPr marL="0" indent="0">
                  <a:lnSpc>
                    <a:spcPts val="3000"/>
                  </a:lnSpc>
                  <a:buNone/>
                </a:pPr>
                <a:endParaRPr lang="en-US" altLang="zh-CN" sz="2000" dirty="0"/>
              </a:p>
              <a:p>
                <a:pPr marL="0" indent="0">
                  <a:lnSpc>
                    <a:spcPts val="3000"/>
                  </a:lnSpc>
                  <a:buNone/>
                </a:pPr>
                <a:endParaRPr lang="en-US" altLang="zh-CN" sz="2000" dirty="0"/>
              </a:p>
              <a:p>
                <a:pPr marL="0" indent="0">
                  <a:lnSpc>
                    <a:spcPts val="3000"/>
                  </a:lnSpc>
                  <a:buNone/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691680" y="2898210"/>
                <a:ext cx="1916101" cy="314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898210"/>
                <a:ext cx="1916101" cy="314766"/>
              </a:xfrm>
              <a:prstGeom prst="rect">
                <a:avLst/>
              </a:prstGeom>
              <a:blipFill>
                <a:blip r:embed="rId3"/>
                <a:stretch>
                  <a:fillRect l="-1274"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851920" y="2898210"/>
                <a:ext cx="14810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𝑐𝑠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 =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898210"/>
                <a:ext cx="1481046" cy="307777"/>
              </a:xfrm>
              <a:prstGeom prst="rect">
                <a:avLst/>
              </a:prstGeom>
              <a:blipFill>
                <a:blip r:embed="rId4"/>
                <a:stretch>
                  <a:fillRect l="-2881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577105" y="2898210"/>
                <a:ext cx="19480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>
                          <a:latin typeface="Cambria Math" panose="02040503050406030204" pitchFamily="18" charset="0"/>
                        </a:rPr>
                        <m:t>= 1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105" y="2898210"/>
                <a:ext cx="1948034" cy="307777"/>
              </a:xfrm>
              <a:prstGeom prst="rect">
                <a:avLst/>
              </a:prstGeom>
              <a:blipFill>
                <a:blip r:embed="rId5"/>
                <a:stretch>
                  <a:fillRect l="-2508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683419" y="3789040"/>
                <a:ext cx="57771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altLang="zh-CN" sz="2000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lang="es-ES" altLang="zh-CN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ES" altLang="zh-CN" sz="20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s-ES" altLang="zh-CN" sz="2000" i="1">
                          <a:latin typeface="Cambria Math" panose="02040503050406030204" pitchFamily="18" charset="0"/>
                        </a:rPr>
                        <m:t>𝒗</m:t>
                      </m:r>
                      <m:func>
                        <m:funcPr>
                          <m:ctrlPr>
                            <a:rPr lang="es-E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altLang="zh-CN" sz="200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ES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s-E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s-E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altLang="zh-CN" sz="2000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s-ES" altLang="zh-CN" sz="2000" i="1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s-ES" altLang="zh-CN" sz="2000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func>
                        <m:funcPr>
                          <m:ctrlPr>
                            <a:rPr lang="es-E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altLang="zh-CN" sz="200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s-ES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s-ES" altLang="zh-CN" sz="2000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s-ES" altLang="zh-CN" sz="2000" i="1"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s-E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altLang="zh-CN" sz="2000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s-ES" altLang="zh-CN" sz="2000" i="1">
                              <a:latin typeface="Cambria Math" panose="02040503050406030204" pitchFamily="18" charset="0"/>
                            </a:rPr>
                            <m:t> ⋅</m:t>
                          </m:r>
                          <m:r>
                            <a:rPr lang="es-ES" altLang="zh-CN" sz="2000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d>
                        <m:dPr>
                          <m:ctrlPr>
                            <a:rPr lang="es-E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altLang="zh-CN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ES" altLang="zh-CN" sz="2000" i="1">
                              <a:latin typeface="Cambria Math" panose="02040503050406030204" pitchFamily="18" charset="0"/>
                            </a:rPr>
                            <m:t> −</m:t>
                          </m:r>
                          <m:func>
                            <m:funcPr>
                              <m:ctrlPr>
                                <a:rPr lang="es-E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altLang="zh-CN" sz="20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s-ES" altLang="zh-CN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419" y="3789040"/>
                <a:ext cx="5777159" cy="307777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罗德里格公式证明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579296" cy="5328592"/>
              </a:xfrm>
            </p:spPr>
            <p:txBody>
              <a:bodyPr/>
              <a:lstStyle/>
              <a:p>
                <a:r>
                  <a:rPr lang="zh-CN" altLang="en-US" sz="2400" dirty="0"/>
                  <a:t>分解</a:t>
                </a:r>
                <a:endParaRPr lang="en-US" altLang="zh-CN" sz="2400" dirty="0"/>
              </a:p>
              <a:p>
                <a:pPr marL="0" indent="0">
                  <a:lnSpc>
                    <a:spcPts val="3000"/>
                  </a:lnSpc>
                  <a:buNone/>
                </a:pPr>
                <a:r>
                  <a:rPr lang="zh-CN" altLang="en-US" sz="20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zh-CN" altLang="en-US" sz="2000" dirty="0"/>
                  <a:t>是单位向量 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即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| = 1</m:t>
                    </m:r>
                  </m:oMath>
                </a14:m>
                <a:r>
                  <a:rPr lang="en-US" altLang="zh-CN" sz="2000" dirty="0"/>
                  <a:t>)</a:t>
                </a:r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zh-CN" altLang="en-US" sz="2000" dirty="0"/>
                  <a:t>任意向量。把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zh-CN" altLang="en-US" sz="2000" dirty="0"/>
                  <a:t>分成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zh-CN" altLang="en-US" sz="2000" dirty="0"/>
                  <a:t>平行和垂直的两部分：</a:t>
                </a:r>
                <a:endParaRPr lang="en-US" altLang="zh-CN" sz="2000" dirty="0"/>
              </a:p>
              <a:p>
                <a:pPr marL="0" indent="0">
                  <a:lnSpc>
                    <a:spcPts val="3000"/>
                  </a:lnSpc>
                  <a:buNone/>
                </a:pPr>
                <a:endParaRPr lang="en-US" altLang="zh-CN" sz="2000" dirty="0"/>
              </a:p>
              <a:p>
                <a:pPr marL="0" indent="0">
                  <a:lnSpc>
                    <a:spcPts val="3000"/>
                  </a:lnSpc>
                  <a:buNone/>
                </a:pPr>
                <a:r>
                  <a:rPr lang="zh-CN" altLang="en-US" sz="2000" dirty="0"/>
                  <a:t>显然</a:t>
                </a:r>
                <a14:m>
                  <m:oMath xmlns:m="http://schemas.openxmlformats.org/officeDocument/2006/math">
                    <m:r>
                      <a:rPr lang="it-IT" altLang="zh-CN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it-IT" altLang="zh-CN" sz="2000" b="1" i="1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it-IT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it-IT" altLang="zh-CN" sz="2000" b="1" i="1">
                            <a:latin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it-IT" altLang="zh-CN" sz="2000" b="1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it-IT" altLang="zh-CN" sz="2000" b="1" i="1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r>
                  <a:rPr lang="zh-CN" altLang="en-US" sz="2000" dirty="0"/>
                  <a:t>，并且</a:t>
                </a:r>
                <a14:m>
                  <m:oMath xmlns:m="http://schemas.openxmlformats.org/officeDocument/2006/math">
                    <m:r>
                      <a:rPr lang="nl-NL" altLang="zh-CN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nl-NL" altLang="zh-CN" sz="2000" b="1" i="1" smtClean="0">
                        <a:latin typeface="Cambria Math" panose="02040503050406030204" pitchFamily="18" charset="0"/>
                      </a:rPr>
                      <m:t> ⋅</m:t>
                    </m:r>
                    <m:sSub>
                      <m:sSubPr>
                        <m:ctrlPr>
                          <a:rPr lang="nl-NL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nl-NL" altLang="zh-CN" sz="2000" b="1" i="1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nl-NL" altLang="zh-CN" sz="2000" b="1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nl-NL" altLang="zh-CN" sz="2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0" indent="0">
                  <a:lnSpc>
                    <a:spcPts val="3000"/>
                  </a:lnSpc>
                  <a:buNone/>
                </a:pPr>
                <a:endParaRPr lang="en-US" altLang="zh-CN" sz="2000" dirty="0"/>
              </a:p>
              <a:p>
                <a:pPr lvl="0">
                  <a:lnSpc>
                    <a:spcPts val="4000"/>
                  </a:lnSpc>
                  <a:defRPr/>
                </a:pPr>
                <a:r>
                  <a:rPr lang="zh-CN" altLang="en-US" sz="2400" dirty="0"/>
                  <a:t>在该平面中理解旋转</a:t>
                </a:r>
                <a:endParaRPr lang="en-US" altLang="zh-CN" sz="2400" dirty="0"/>
              </a:p>
              <a:p>
                <a:pPr marL="0" lvl="0" indent="0">
                  <a:buNone/>
                  <a:defRPr/>
                </a:pPr>
                <a:r>
                  <a:rPr lang="zh-CN" altLang="en-US" sz="2000" dirty="0"/>
                  <a:t>要绕轴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zh-CN" altLang="en-US" sz="2000" dirty="0"/>
                  <a:t>旋转角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000" dirty="0"/>
                  <a:t>的变换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sz="2000" dirty="0"/>
                  <a:t>对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zh-CN" altLang="en-US" sz="2000" dirty="0"/>
                  <a:t>的作用：</a:t>
                </a:r>
                <a:endParaRPr lang="en-US" altLang="zh-CN" sz="2000" dirty="0"/>
              </a:p>
              <a:p>
                <a:pPr lvl="1">
                  <a:lnSpc>
                    <a:spcPts val="3000"/>
                  </a:lnSpc>
                  <a:defRPr/>
                </a:pPr>
                <a:r>
                  <a:rPr lang="zh-CN" altLang="en-US" sz="2000" dirty="0"/>
                  <a:t>既然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it-IT" altLang="zh-CN" sz="2000" b="1" i="1">
                            <a:latin typeface="Cambria Math" panose="02040503050406030204" pitchFamily="18" charset="0"/>
                          </a:rPr>
                          <m:t>∥</m:t>
                        </m:r>
                      </m:sub>
                    </m:sSub>
                  </m:oMath>
                </a14:m>
                <a:r>
                  <a:rPr lang="zh-CN" altLang="en-US" sz="2000" dirty="0"/>
                  <a:t>与轴平行，绕轴旋转不会改变它：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altLang="zh-CN" sz="20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s-ES" altLang="zh-CN" sz="20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d>
                      <m:dPr>
                        <m:ctrlPr>
                          <a:rPr lang="es-E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altLang="zh-CN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sSub>
                      <m:sSubPr>
                        <m:ctrlPr>
                          <a:rPr lang="es-E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s-ES" altLang="zh-CN" sz="2000" b="1" i="1">
                            <a:latin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s-ES" altLang="zh-CN" sz="2000" b="1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s-E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s-ES" altLang="zh-CN" sz="2000" b="1" i="1">
                            <a:latin typeface="Cambria Math" panose="02040503050406030204" pitchFamily="18" charset="0"/>
                          </a:rPr>
                          <m:t>∥</m:t>
                        </m:r>
                      </m:sub>
                    </m:sSub>
                    <m:r>
                      <a:rPr lang="es-ES" altLang="zh-CN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dirty="0"/>
              </a:p>
              <a:p>
                <a:pPr lvl="1">
                  <a:lnSpc>
                    <a:spcPts val="3000"/>
                  </a:lnSpc>
                  <a:defRPr/>
                </a:pPr>
                <a:r>
                  <a:rPr lang="zh-CN" altLang="en-US" sz="2000" dirty="0"/>
                  <a:t>对平面分量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it-IT" altLang="zh-CN" sz="2000" b="1" i="1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r>
                  <a:rPr lang="zh-CN" altLang="en-US" sz="2000" dirty="0"/>
                  <a:t>：旋转在平面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𝑠𝑝𝑎𝑛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it-IT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it-IT" altLang="zh-CN" sz="2000" b="1" i="1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000" dirty="0"/>
                  <a:t>上按通常的平面旋转作用，将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it-IT" altLang="zh-CN" sz="2000" b="1" i="1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</m:oMath>
                </a14:m>
                <a:r>
                  <a:rPr lang="zh-CN" altLang="en-US" sz="2000" dirty="0"/>
                  <a:t>映为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i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𝜃</m:t>
                        </m:r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</m:e>
                    </m:fun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i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  <a:defRPr/>
                </a:pPr>
                <a:r>
                  <a:rPr lang="en-US" altLang="zh-CN" sz="2000" dirty="0"/>
                  <a:t>(</a:t>
                </a:r>
                <a:r>
                  <a:rPr lang="zh-CN" altLang="en-US" sz="2000" dirty="0"/>
                  <a:t>这是平面旋转在正交基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it-IT" altLang="zh-CN" sz="2000" b="1" i="1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en-US" sz="2000" dirty="0"/>
                  <a:t>中的标准表达；符号可通过右手定则确定。</a:t>
                </a:r>
                <a:r>
                  <a:rPr lang="en-US" altLang="zh-CN" sz="2000" dirty="0"/>
                  <a:t>)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579296" cy="5328592"/>
              </a:xfrm>
              <a:blipFill rotWithShape="1">
                <a:blip r:embed="rId2"/>
                <a:stretch>
                  <a:fillRect t="-5" r="5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729700" y="2348879"/>
                <a:ext cx="1698285" cy="314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700" y="2348879"/>
                <a:ext cx="1698285" cy="314253"/>
              </a:xfrm>
              <a:prstGeom prst="rect">
                <a:avLst/>
              </a:prstGeom>
              <a:blipFill rotWithShape="1">
                <a:blip r:embed="rId3"/>
                <a:stretch>
                  <a:fillRect l="-28" t="-4" r="-2684" b="1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716016" y="2348880"/>
                <a:ext cx="1627497" cy="314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2348880"/>
                <a:ext cx="1627497" cy="314253"/>
              </a:xfrm>
              <a:prstGeom prst="rect">
                <a:avLst/>
              </a:prstGeom>
              <a:blipFill rotWithShape="1">
                <a:blip r:embed="rId4"/>
                <a:stretch>
                  <a:fillRect l="-31" t="-5" r="-4417" b="1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罗德里格公式证明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579296" cy="5328592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zh-CN" altLang="en-US" sz="2000" dirty="0"/>
                  <a:t>代入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l-PL" altLang="zh-CN" sz="2000" dirty="0"/>
                  <a:t> </a:t>
                </a:r>
                <a14:m>
                  <m:oMath xmlns:m="http://schemas.openxmlformats.org/officeDocument/2006/math">
                    <m:r>
                      <a:rPr lang="pl-PL" altLang="zh-CN" sz="2000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pl-PL" altLang="zh-CN" sz="2000" i="1">
                        <a:latin typeface="Cambria Math" panose="02040503050406030204" pitchFamily="18" charset="0"/>
                      </a:rPr>
                      <m:t> ×</m:t>
                    </m:r>
                    <m:r>
                      <a:rPr lang="pl-PL" altLang="zh-CN" sz="2000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zh-CN" altLang="en-US" sz="2000" dirty="0"/>
                  <a:t> 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−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⋅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zh-CN" altLang="en-US" sz="2000" dirty="0"/>
                  <a:t>，得到</a:t>
                </a:r>
                <a:endParaRPr lang="en-US" altLang="zh-CN" sz="2000" dirty="0"/>
              </a:p>
              <a:p>
                <a:pPr marL="0" indent="0">
                  <a:buNone/>
                  <a:defRPr/>
                </a:pPr>
                <a:endParaRPr lang="en-US" altLang="zh-CN" sz="2000" dirty="0"/>
              </a:p>
              <a:p>
                <a:pPr marL="0" indent="0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m:rPr>
                          <m:aln/>
                        </m:rP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altLang="zh-CN" sz="2000" dirty="0"/>
              </a:p>
              <a:p>
                <a:pPr marL="0" indent="0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                                     </m:t>
                      </m:r>
                    </m:oMath>
                  </m:oMathPara>
                </a14:m>
                <a:endParaRPr lang="en-US" altLang="zh-CN" sz="2000" dirty="0"/>
              </a:p>
              <a:p>
                <a:pPr marL="0" indent="0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=(1+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b>
                          </m:sSub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000" dirty="0"/>
              </a:p>
              <a:p>
                <a:pPr marL="0" indent="0">
                  <a:lnSpc>
                    <a:spcPct val="15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 ×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579296" cy="5328592"/>
              </a:xfrm>
              <a:blipFill>
                <a:blip r:embed="rId2"/>
                <a:stretch>
                  <a:fillRect l="-711" t="-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四元数旋转优势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一套 </a:t>
            </a:r>
            <a:r>
              <a:rPr lang="en-US" altLang="zh-CN" sz="2800" dirty="0"/>
              <a:t>3 </a:t>
            </a:r>
            <a:r>
              <a:rPr lang="zh-CN" altLang="en-US" sz="2800" dirty="0"/>
              <a:t>环，就能表示任意 </a:t>
            </a:r>
            <a:r>
              <a:rPr lang="en-US" altLang="zh-CN" sz="2800" dirty="0"/>
              <a:t>3D </a:t>
            </a:r>
            <a:r>
              <a:rPr lang="zh-CN" altLang="en-US" sz="2800" dirty="0"/>
              <a:t>旋转。</a:t>
            </a:r>
            <a:br>
              <a:rPr lang="zh-CN" altLang="en-US" sz="2800" dirty="0"/>
            </a:br>
            <a:r>
              <a:rPr lang="zh-CN" altLang="en-US" sz="2800" dirty="0"/>
              <a:t>这就是 </a:t>
            </a:r>
            <a:r>
              <a:rPr lang="zh-CN" altLang="en-US" sz="2800" b="1" dirty="0"/>
              <a:t>欧拉角</a:t>
            </a:r>
            <a:r>
              <a:rPr lang="zh-CN" altLang="en-US" sz="2800" dirty="0"/>
              <a:t>的物理对应。</a:t>
            </a:r>
          </a:p>
          <a:p>
            <a:endParaRPr lang="zh-CN" altLang="en-US" dirty="0"/>
          </a:p>
        </p:txBody>
      </p:sp>
      <p:pic>
        <p:nvPicPr>
          <p:cNvPr id="1026" name="Picture 2" descr="国外机械工程师演示万向节原理，看懂了吗？ - OFweek工控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48880"/>
            <a:ext cx="391477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3C4F29F-D169-2C2E-1812-BC036E7EC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348879"/>
            <a:ext cx="4048868" cy="35337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四元数旋转优势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/>
              <a:t>无万向节死锁（</a:t>
            </a:r>
            <a:r>
              <a:rPr lang="en-US" altLang="zh-CN" sz="2800" b="1" dirty="0"/>
              <a:t>gimbal lock</a:t>
            </a:r>
            <a:r>
              <a:rPr lang="zh-CN" altLang="en-US" sz="2800" b="1" dirty="0"/>
              <a:t>）</a:t>
            </a:r>
            <a:r>
              <a:rPr lang="zh-CN" altLang="en-US" sz="2800" dirty="0"/>
              <a:t>：欧拉角可能会出现的奇异性在四元数中不存在。</a:t>
            </a:r>
            <a:r>
              <a:rPr lang="en-US" altLang="zh-CN" sz="2800" dirty="0"/>
              <a:t>(</a:t>
            </a:r>
            <a:r>
              <a:rPr lang="zh-CN" altLang="en-US" sz="2800" dirty="0"/>
              <a:t>少了一个自由度</a:t>
            </a:r>
            <a:r>
              <a:rPr lang="en-US" altLang="zh-CN" sz="2800" dirty="0"/>
              <a:t>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zh-CN" altLang="zh-CN" sz="2400" dirty="0">
                <a:latin typeface="Arial" panose="020B0604020202020204" pitchFamily="34" charset="0"/>
              </a:rPr>
              <a:t>平时你能“转头（yaw）”、“点头（pitch）”、“歪头（roll）”。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/>
            <a:r>
              <a:rPr lang="zh-CN" altLang="zh-CN" sz="2400" dirty="0">
                <a:latin typeface="Arial" panose="020B0604020202020204" pitchFamily="34" charset="0"/>
              </a:rPr>
              <a:t>但如果你低头 90°（下巴顶到胸口），那“转头”和“歪头”变成了同一动作，没法区分了。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/>
            <a:r>
              <a:rPr lang="zh-CN" altLang="zh-CN" sz="2400" dirty="0">
                <a:latin typeface="Arial" panose="020B0604020202020204" pitchFamily="34" charset="0"/>
              </a:rPr>
              <a:t>当 pitch = ±90°，两个角度变量变得等价，旋转矩阵的参数化方式退化，雅可比不可逆。</a:t>
            </a:r>
          </a:p>
          <a:p>
            <a:endParaRPr lang="zh-CN" altLang="zh-CN" sz="2800" dirty="0">
              <a:latin typeface="Arial" panose="020B0604020202020204" pitchFamily="34" charset="0"/>
            </a:endParaRPr>
          </a:p>
          <a:p>
            <a:endParaRPr lang="en-US" altLang="zh-CN" sz="2800" dirty="0"/>
          </a:p>
          <a:p>
            <a:endParaRPr lang="zh-CN" altLang="en-US" sz="28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四元数旋转优势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/>
              <a:t>无万向节死锁（</a:t>
            </a:r>
            <a:r>
              <a:rPr lang="en-US" altLang="zh-CN" sz="2800" b="1" dirty="0"/>
              <a:t>gimbal lock</a:t>
            </a:r>
            <a:r>
              <a:rPr lang="zh-CN" altLang="en-US" sz="2800" b="1" dirty="0"/>
              <a:t>）</a:t>
            </a:r>
            <a:r>
              <a:rPr lang="zh-CN" altLang="en-US" sz="2800" dirty="0"/>
              <a:t>：欧拉角可能会出现的奇异性在四元数中不存在。</a:t>
            </a:r>
          </a:p>
          <a:p>
            <a:r>
              <a:rPr lang="zh-CN" altLang="en-US" sz="2800" b="1" dirty="0"/>
              <a:t>数值稳定</a:t>
            </a:r>
            <a:r>
              <a:rPr lang="zh-CN" altLang="en-US" sz="2800" dirty="0"/>
              <a:t>：四元数只需保持单位化，避免了矩阵正交化的开销。</a:t>
            </a:r>
          </a:p>
          <a:p>
            <a:r>
              <a:rPr lang="zh-CN" altLang="en-US" sz="2800" b="1" dirty="0"/>
              <a:t>组合旋转简洁</a:t>
            </a:r>
            <a:r>
              <a:rPr lang="zh-CN" altLang="en-US" sz="2800" dirty="0"/>
              <a:t>：旋转复合只需要四元数乘法，不需要矩阵乘法那么多运算量。</a:t>
            </a:r>
          </a:p>
          <a:p>
            <a:r>
              <a:rPr lang="zh-CN" altLang="en-US" sz="2800" b="1" dirty="0"/>
              <a:t>插值方便</a:t>
            </a:r>
            <a:r>
              <a:rPr lang="zh-CN" altLang="en-US" sz="2800" dirty="0"/>
              <a:t>：球面线性插值（</a:t>
            </a:r>
            <a:r>
              <a:rPr lang="en-US" altLang="zh-CN" sz="2800" dirty="0"/>
              <a:t>SLERP</a:t>
            </a:r>
            <a:r>
              <a:rPr lang="zh-CN" altLang="en-US" sz="2800" dirty="0"/>
              <a:t>）可以平滑地插值旋转。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5328592"/>
              </a:xfrm>
            </p:spPr>
            <p:txBody>
              <a:bodyPr/>
              <a:lstStyle/>
              <a:p>
                <a:pPr>
                  <a:spcBef>
                    <a:spcPts val="127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0" dirty="0"/>
                  <a:t>上的标准基                      </a:t>
                </a:r>
                <a:r>
                  <a:rPr lang="en-US" sz="2400" b="0" dirty="0"/>
                  <a:t>: </a:t>
                </a:r>
              </a:p>
              <a:p>
                <a:pPr lvl="1">
                  <a:spcBef>
                    <a:spcPts val="1270"/>
                  </a:spcBef>
                </a:pPr>
                <a14:m>
                  <m:oMath xmlns:m="http://schemas.openxmlformats.org/officeDocument/2006/math"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旋转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en-US" sz="2000" dirty="0"/>
                  <a:t>表达为旋转矩阵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altLang="zh-CN" sz="20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/>
                  <a:t>，</a:t>
                </a:r>
                <a:r>
                  <a:rPr lang="zh-CN" altLang="en-US" sz="2000" dirty="0"/>
                  <a:t>如图我们可以确定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000" dirty="0"/>
                  <a:t>下的坐标</a:t>
                </a:r>
                <a:endParaRPr lang="en-US" altLang="zh-CN" sz="2000" dirty="0"/>
              </a:p>
              <a:p>
                <a:pPr lvl="1">
                  <a:spcBef>
                    <a:spcPts val="1270"/>
                  </a:spcBef>
                </a:pPr>
                <a:endParaRPr lang="en-US" altLang="zh-CN" sz="2000" dirty="0"/>
              </a:p>
              <a:p>
                <a:pPr lvl="1">
                  <a:spcBef>
                    <a:spcPts val="1270"/>
                  </a:spcBef>
                </a:pPr>
                <a:r>
                  <a:rPr lang="zh-CN" altLang="en-US" sz="2000" dirty="0"/>
                  <a:t>旋转矩阵为</a:t>
                </a:r>
                <a:endParaRPr lang="en-US" altLang="zh-CN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5328592"/>
              </a:xfrm>
              <a:blipFill rotWithShape="1">
                <a:blip r:embed="rId3"/>
                <a:stretch>
                  <a:fillRect t="-8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3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dirty="0"/>
                  <a:t>上的旋转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4"/>
                <a:stretch>
                  <a:fillRect l="-4" t="-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1319" y="3717032"/>
            <a:ext cx="5021580" cy="28930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201319" y="3084505"/>
                <a:ext cx="4741362" cy="5477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func>
                                  <m:func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319" y="3084505"/>
                <a:ext cx="4741362" cy="547779"/>
              </a:xfrm>
              <a:prstGeom prst="rect">
                <a:avLst/>
              </a:prstGeom>
              <a:blipFill rotWithShape="1">
                <a:blip r:embed="rId6"/>
                <a:stretch>
                  <a:fillRect l="-9" t="-57" r="-1013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317152" y="2196825"/>
                <a:ext cx="4509696" cy="5477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i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152" y="2196825"/>
                <a:ext cx="4509696" cy="547779"/>
              </a:xfrm>
              <a:prstGeom prst="rect">
                <a:avLst/>
              </a:prstGeom>
              <a:blipFill rotWithShape="1">
                <a:blip r:embed="rId7"/>
                <a:stretch>
                  <a:fillRect l="-1" t="-66" r="13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843808" y="1196752"/>
                <a:ext cx="1829347" cy="439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1196752"/>
                <a:ext cx="1829347" cy="439031"/>
              </a:xfrm>
              <a:prstGeom prst="rect">
                <a:avLst/>
              </a:prstGeom>
              <a:blipFill rotWithShape="1">
                <a:blip r:embed="rId8"/>
                <a:stretch>
                  <a:fillRect l="-15" t="-94" r="-4745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5328592"/>
              </a:xfrm>
            </p:spPr>
            <p:txBody>
              <a:bodyPr/>
              <a:lstStyle/>
              <a:p>
                <a:pPr>
                  <a:spcBef>
                    <a:spcPts val="1270"/>
                  </a:spcBef>
                </a:pPr>
                <a:r>
                  <a:rPr lang="zh-CN" altLang="en-US" sz="2400" b="0" dirty="0"/>
                  <a:t>旋转的性质可以将其视为正交矩阵来推导：</a:t>
                </a:r>
                <a:endParaRPr lang="en-US" altLang="zh-CN" sz="2400" b="0" dirty="0"/>
              </a:p>
              <a:p>
                <a:pPr lvl="1">
                  <a:spcBef>
                    <a:spcPts val="1270"/>
                  </a:spcBef>
                </a:pPr>
                <a14:m>
                  <m:oMath xmlns:m="http://schemas.openxmlformats.org/officeDocument/2006/math">
                    <m:r>
                      <a:rPr lang="zh-CN" altLang="en-US" sz="2000" b="0" i="1" dirty="0" smtClean="0">
                        <a:latin typeface="Cambria Math" panose="02040503050406030204" pitchFamily="18" charset="0"/>
                      </a:rPr>
                      <m:t>旋转</m:t>
                    </m:r>
                  </m:oMath>
                </a14:m>
                <a:r>
                  <a:rPr lang="zh-CN" altLang="en-US" sz="2000" dirty="0"/>
                  <a:t>保持距离，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zh-CN" altLang="en-US" sz="2000" dirty="0"/>
                  <a:t>，即任意两点距离旋转前后保持不变                     </a:t>
                </a:r>
                <a:endParaRPr lang="en-US" altLang="zh-CN" sz="2000" dirty="0"/>
              </a:p>
              <a:p>
                <a:pPr lvl="1">
                  <a:spcBef>
                    <a:spcPts val="1270"/>
                  </a:spcBef>
                </a:pP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旋转</m:t>
                    </m:r>
                  </m:oMath>
                </a14:m>
                <a:r>
                  <a:rPr lang="zh-CN" altLang="en-US" sz="2000" dirty="0"/>
                  <a:t>保持角度，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zh-CN" altLang="en-US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000" dirty="0"/>
                  <a:t>角度与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sz="2000" dirty="0"/>
                  <a:t>间角度相同</a:t>
                </a:r>
                <a:endParaRPr lang="en-US" altLang="zh-CN" sz="2000" dirty="0"/>
              </a:p>
              <a:p>
                <a:pPr lvl="1">
                  <a:spcBef>
                    <a:spcPts val="1270"/>
                  </a:spcBef>
                </a:pPr>
                <a:r>
                  <a:rPr lang="zh-CN" altLang="en-US" sz="2000" dirty="0"/>
                  <a:t>二维正交群：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𝑆𝑂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  <m:e>
                                  <m: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mr>
                              <m:mr>
                                <m:e>
                                  <m:func>
                                    <m:func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  <m:e>
                                  <m:func>
                                    <m:func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altLang="zh-CN" sz="1800" dirty="0"/>
              </a:p>
              <a:p>
                <a:pPr lvl="2">
                  <a:spcBef>
                    <a:spcPts val="1270"/>
                  </a:spcBef>
                </a:pPr>
                <a:r>
                  <a:rPr lang="zh-CN" altLang="en-US" sz="2000" dirty="0"/>
                  <a:t>只有在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维向量旋转可交换</a:t>
                </a:r>
                <a:endParaRPr lang="en-US" altLang="zh-CN" sz="2000" dirty="0"/>
              </a:p>
              <a:p>
                <a:pPr marL="914400" lvl="2" indent="0">
                  <a:spcBef>
                    <a:spcPts val="1270"/>
                  </a:spcBef>
                  <a:buNone/>
                </a:pPr>
                <a:r>
                  <a:rPr lang="en-US" altLang="zh-CN" sz="1800" dirty="0"/>
                  <a:t>                                              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   </a:t>
                </a:r>
              </a:p>
              <a:p>
                <a:pPr marL="914400" lvl="2" indent="0">
                  <a:spcBef>
                    <a:spcPts val="1270"/>
                  </a:spcBef>
                  <a:buNone/>
                </a:pPr>
                <a:r>
                  <a:rPr lang="zh-CN" altLang="en-US" sz="2000" dirty="0"/>
                  <a:t>它们围绕同一点旋转，形成了阿贝尔群 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带乘法的群</a:t>
                </a:r>
                <a:r>
                  <a:rPr lang="en-US" altLang="zh-CN" sz="2000" dirty="0"/>
                  <a:t>)</a:t>
                </a:r>
              </a:p>
              <a:p>
                <a:pPr marL="457200" lvl="1" indent="0">
                  <a:spcBef>
                    <a:spcPts val="1270"/>
                  </a:spcBef>
                  <a:buNone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5328592"/>
              </a:xfrm>
              <a:blipFill rotWithShape="1">
                <a:blip r:embed="rId3"/>
                <a:stretch>
                  <a:fillRect t="-8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旋转的性质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645614" y="4239032"/>
                <a:ext cx="26262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sz="2000" i="1" smtClean="0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pt-BR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zh-CN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pt-BR" altLang="zh-CN" sz="2000" i="1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pt-BR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altLang="zh-CN" sz="2000" i="1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pt-BR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pt-BR" altLang="zh-CN" sz="2000" i="1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pt-BR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zh-CN" sz="20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614" y="4239032"/>
                <a:ext cx="2626232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13" t="-132" r="-1661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4893471" y="4239032"/>
                <a:ext cx="155202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altLang="zh-CN" sz="200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it-IT" altLang="zh-CN" sz="200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altLang="zh-CN" sz="200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it-IT" altLang="zh-CN" sz="200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ctrlPr>
                            <a:rPr lang="it-IT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altLang="zh-CN" sz="2000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it-IT" altLang="zh-CN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altLang="zh-CN" sz="2000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it-IT" altLang="zh-CN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471" y="4239032"/>
                <a:ext cx="1552027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10" t="-132" r="-7349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5328592"/>
              </a:xfrm>
            </p:spPr>
            <p:txBody>
              <a:bodyPr/>
              <a:lstStyle/>
              <a:p>
                <a:pPr>
                  <a:spcBef>
                    <a:spcPts val="127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中可以围绕一维轴旋转任意二维平面</a:t>
                </a:r>
                <a:r>
                  <a:rPr lang="en-US" sz="2400" b="0" dirty="0"/>
                  <a:t>: </a:t>
                </a:r>
              </a:p>
              <a:p>
                <a:pPr lvl="1">
                  <a:spcBef>
                    <a:spcPts val="1270"/>
                  </a:spcBef>
                </a:pPr>
                <a:r>
                  <a:rPr lang="zh-CN" altLang="en-US" sz="2000" b="0" dirty="0"/>
                  <a:t>最简单方式还是从基向量入手</a:t>
                </a:r>
                <a:endParaRPr lang="en-US" altLang="zh-CN" sz="2000" b="0" dirty="0"/>
              </a:p>
              <a:p>
                <a:pPr lvl="1">
                  <a:spcBef>
                    <a:spcPts val="1270"/>
                  </a:spcBef>
                </a:pPr>
                <a:r>
                  <a:rPr lang="en-US" altLang="zh-CN" sz="2000" dirty="0"/>
                  <a:t>2</a:t>
                </a:r>
                <a:r>
                  <a:rPr lang="zh-CN" altLang="en-US" sz="2000" dirty="0"/>
                  <a:t>维以上的“逆时针”：从轴的尖端向原点看</a:t>
                </a:r>
                <a:endParaRPr lang="en-US" altLang="zh-CN" sz="2000" dirty="0"/>
              </a:p>
              <a:p>
                <a:pPr marL="457200" lvl="1" indent="0">
                  <a:spcBef>
                    <a:spcPts val="1270"/>
                  </a:spcBef>
                  <a:buNone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5328592"/>
              </a:xfrm>
              <a:blipFill rotWithShape="1">
                <a:blip r:embed="rId3"/>
                <a:stretch>
                  <a:fillRect t="-8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3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zh-CN" altLang="en-US" dirty="0"/>
                  <a:t>上的旋转（视角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4"/>
                <a:stretch>
                  <a:fillRect l="-4" t="-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816" y="2880120"/>
            <a:ext cx="3677920" cy="36093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5328592"/>
              </a:xfrm>
            </p:spPr>
            <p:txBody>
              <a:bodyPr/>
              <a:lstStyle/>
              <a:p>
                <a:pPr>
                  <a:spcBef>
                    <a:spcPts val="1270"/>
                  </a:spcBef>
                </a:pPr>
                <a:r>
                  <a:rPr lang="zh-CN" altLang="en-US" sz="2400" b="0" dirty="0"/>
                  <a:t>围绕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b="0" dirty="0"/>
                  <a:t>轴的旋转</a:t>
                </a:r>
                <a:endParaRPr lang="en-US" altLang="zh-CN" sz="2400" b="0" dirty="0"/>
              </a:p>
              <a:p>
                <a:pPr marL="457200" lvl="1" indent="0">
                  <a:spcBef>
                    <a:spcPts val="127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b="0" dirty="0"/>
                  <a:t>坐标是固定的，并且在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000" b="0" dirty="0"/>
                  <a:t>平面中进行逆时针旋转</a:t>
                </a:r>
                <a:endParaRPr lang="en-US" altLang="zh-CN" sz="2000" b="0" dirty="0"/>
              </a:p>
              <a:p>
                <a:pPr lvl="1">
                  <a:spcBef>
                    <a:spcPts val="1270"/>
                  </a:spcBef>
                </a:pPr>
                <a:endParaRPr lang="en-US" altLang="zh-CN" sz="2000" b="0" dirty="0"/>
              </a:p>
              <a:p>
                <a:pPr marL="457200" lvl="1" indent="0">
                  <a:spcBef>
                    <a:spcPts val="1270"/>
                  </a:spcBef>
                  <a:buNone/>
                </a:pPr>
                <a:endParaRPr lang="en-US" altLang="zh-CN" sz="2000" dirty="0"/>
              </a:p>
              <a:p>
                <a:pPr marL="457200" lvl="1" indent="0">
                  <a:spcBef>
                    <a:spcPts val="1270"/>
                  </a:spcBef>
                  <a:buNone/>
                </a:pPr>
                <a:endParaRPr lang="en-US" altLang="zh-CN" sz="2000" b="0" dirty="0"/>
              </a:p>
              <a:p>
                <a:pPr>
                  <a:spcBef>
                    <a:spcPts val="1270"/>
                  </a:spcBef>
                </a:pPr>
                <a:r>
                  <a:rPr lang="zh-CN" altLang="en-US" sz="2400" b="0" dirty="0"/>
                  <a:t>围绕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b="0" dirty="0"/>
                  <a:t>轴的旋转</a:t>
                </a:r>
                <a:endParaRPr lang="en-US" altLang="zh-CN" sz="2000" dirty="0"/>
              </a:p>
              <a:p>
                <a:pPr marL="457200" lvl="1" indent="0">
                  <a:spcBef>
                    <a:spcPts val="127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b="0" dirty="0"/>
                  <a:t>坐标是固定的</a:t>
                </a:r>
                <a:endParaRPr lang="en-US" altLang="zh-CN" sz="2000" b="0" dirty="0"/>
              </a:p>
              <a:p>
                <a:pPr lvl="1">
                  <a:spcBef>
                    <a:spcPts val="1270"/>
                  </a:spcBef>
                </a:pPr>
                <a:endParaRPr lang="en-US" altLang="zh-CN" sz="2400" b="0" dirty="0"/>
              </a:p>
              <a:p>
                <a:pPr marL="457200" lvl="1" indent="0">
                  <a:spcBef>
                    <a:spcPts val="1270"/>
                  </a:spcBef>
                  <a:buNone/>
                </a:pPr>
                <a:endParaRPr lang="en-US" altLang="zh-CN" sz="2400" dirty="0"/>
              </a:p>
              <a:p>
                <a:pPr marL="457200" lvl="1" indent="0">
                  <a:spcBef>
                    <a:spcPts val="1270"/>
                  </a:spcBef>
                  <a:buNone/>
                </a:pPr>
                <a:endParaRPr lang="en-US" altLang="zh-CN" sz="2400" dirty="0"/>
              </a:p>
              <a:p>
                <a:pPr marL="457200" lvl="1" indent="0">
                  <a:spcBef>
                    <a:spcPts val="1270"/>
                  </a:spcBef>
                  <a:buNone/>
                </a:pPr>
                <a:endParaRPr lang="en-US" altLang="zh-CN" sz="2400" dirty="0"/>
              </a:p>
              <a:p>
                <a:pPr marL="457200" lvl="1" indent="0">
                  <a:spcBef>
                    <a:spcPts val="1270"/>
                  </a:spcBef>
                  <a:buNone/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5328592"/>
              </a:xfrm>
              <a:blipFill rotWithShape="1">
                <a:blip r:embed="rId3"/>
                <a:stretch>
                  <a:fillRect t="-8" b="-107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3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zh-CN" altLang="en-US" dirty="0"/>
                  <a:t>上的旋转</a:t>
                </a:r>
                <a:r>
                  <a:rPr lang="zh-CN" altLang="en-US" dirty="0">
                    <a:sym typeface="+mn-ea"/>
                  </a:rPr>
                  <a:t>（视角</a:t>
                </a:r>
                <a:r>
                  <a:rPr lang="en-US" altLang="zh-CN" dirty="0">
                    <a:sym typeface="+mn-ea"/>
                  </a:rPr>
                  <a:t>1</a:t>
                </a:r>
                <a:r>
                  <a:rPr lang="zh-CN" altLang="en-US" dirty="0">
                    <a:sym typeface="+mn-ea"/>
                  </a:rPr>
                  <a:t>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4"/>
                <a:stretch>
                  <a:fillRect l="-4" t="-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971600" y="2420888"/>
                <a:ext cx="6008503" cy="813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altLang="zh-CN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zh-CN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altLang="zh-CN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zh-CN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420888"/>
                <a:ext cx="6008503" cy="813877"/>
              </a:xfrm>
              <a:prstGeom prst="rect">
                <a:avLst/>
              </a:prstGeom>
              <a:blipFill rotWithShape="1">
                <a:blip r:embed="rId5"/>
                <a:stretch>
                  <a:fillRect l="-1" t="-33" r="-705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971600" y="4844742"/>
                <a:ext cx="3244606" cy="816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altLang="zh-CN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zh-CN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en-US" altLang="zh-CN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844742"/>
                <a:ext cx="3244606" cy="816506"/>
              </a:xfrm>
              <a:prstGeom prst="rect">
                <a:avLst/>
              </a:prstGeom>
              <a:blipFill rotWithShape="1">
                <a:blip r:embed="rId6"/>
                <a:stretch>
                  <a:fillRect l="-2" t="-40" r="-1219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5328592"/>
              </a:xfrm>
            </p:spPr>
            <p:txBody>
              <a:bodyPr/>
              <a:lstStyle/>
              <a:p>
                <a:pPr>
                  <a:spcBef>
                    <a:spcPts val="1270"/>
                  </a:spcBef>
                </a:pPr>
                <a:r>
                  <a:rPr lang="zh-CN" altLang="en-US" sz="2400" b="0" dirty="0"/>
                  <a:t>围绕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400" b="0" dirty="0"/>
                  <a:t>轴的旋转</a:t>
                </a:r>
                <a:endParaRPr lang="en-US" sz="2400" b="0" dirty="0"/>
              </a:p>
              <a:p>
                <a:pPr marL="457200" lvl="1" indent="0">
                  <a:spcBef>
                    <a:spcPts val="127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000" b="0" dirty="0"/>
                  <a:t>坐标是固定的</a:t>
                </a:r>
                <a:r>
                  <a:rPr lang="zh-CN" altLang="en-US" sz="2000" dirty="0"/>
                  <a:t>，从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000" dirty="0"/>
                  <a:t>轴的“尖端”看向原点确定逆时针</a:t>
                </a:r>
              </a:p>
              <a:p>
                <a:pPr lvl="1">
                  <a:spcBef>
                    <a:spcPts val="1270"/>
                  </a:spcBef>
                </a:pPr>
                <a:endParaRPr lang="en-US" altLang="zh-CN" sz="2400" b="0" dirty="0"/>
              </a:p>
              <a:p>
                <a:pPr marL="457200" lvl="1" indent="0">
                  <a:spcBef>
                    <a:spcPts val="1270"/>
                  </a:spcBef>
                  <a:buNone/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5328592"/>
              </a:xfrm>
              <a:blipFill rotWithShape="1">
                <a:blip r:embed="rId3"/>
                <a:stretch>
                  <a:fillRect t="-8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36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zh-CN" altLang="en-US" dirty="0"/>
                  <a:t>上的旋转</a:t>
                </a:r>
                <a:r>
                  <a:rPr lang="zh-CN" altLang="en-US" dirty="0">
                    <a:sym typeface="+mn-ea"/>
                  </a:rPr>
                  <a:t>（视角</a:t>
                </a:r>
                <a:r>
                  <a:rPr lang="en-US" altLang="zh-CN" dirty="0">
                    <a:sym typeface="+mn-ea"/>
                  </a:rPr>
                  <a:t>1</a:t>
                </a:r>
                <a:r>
                  <a:rPr lang="zh-CN" altLang="en-US" dirty="0">
                    <a:sym typeface="+mn-ea"/>
                  </a:rPr>
                  <a:t>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4"/>
                <a:stretch>
                  <a:fillRect l="-4" t="-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4182" y="3429001"/>
            <a:ext cx="3355366" cy="32936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949696" y="2325464"/>
                <a:ext cx="3244606" cy="816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altLang="zh-CN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zh-CN" sz="20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000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696" y="2325464"/>
                <a:ext cx="3244606" cy="816506"/>
              </a:xfrm>
              <a:prstGeom prst="rect">
                <a:avLst/>
              </a:prstGeom>
              <a:blipFill rotWithShape="1">
                <a:blip r:embed="rId6"/>
                <a:stretch>
                  <a:fillRect l="-4" t="-12" r="-787" b="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zh-CN" altLang="en-US" dirty="0">
                    <a:sym typeface="+mn-ea"/>
                  </a:rPr>
                  <a:t>上的旋转（视角</a:t>
                </a:r>
                <a:r>
                  <a:rPr lang="en-US" altLang="zh-CN" dirty="0">
                    <a:sym typeface="+mn-ea"/>
                  </a:rPr>
                  <a:t>2</a:t>
                </a:r>
                <a:r>
                  <a:rPr lang="zh-CN" altLang="en-US" dirty="0">
                    <a:sym typeface="+mn-ea"/>
                  </a:rPr>
                  <a:t>）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4" t="-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57964" y="1988840"/>
                <a:ext cx="8082149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𝑨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𝑩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𝑨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𝑩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𝑨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𝑩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𝑨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𝑩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𝑨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𝑩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𝑨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𝑩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𝑨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𝑩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𝑨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𝑩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i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𝑨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</a:rPr>
                                              <m:t>𝑩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64" y="1988840"/>
                <a:ext cx="8082149" cy="891719"/>
              </a:xfrm>
              <a:prstGeom prst="rect">
                <a:avLst/>
              </a:prstGeom>
              <a:blipFill rotWithShape="1">
                <a:blip r:embed="rId3"/>
                <a:stretch>
                  <a:fillRect l="-2" t="-2" r="-1100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140967"/>
            <a:ext cx="3478336" cy="32675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/>
          <a:lstStyle/>
          <a:p>
            <a:pPr>
              <a:spcBef>
                <a:spcPts val="1270"/>
              </a:spcBef>
            </a:pPr>
            <a:r>
              <a:rPr lang="zh-CN" altLang="en-US" sz="2400" b="0" dirty="0"/>
              <a:t>旋转的性质可以将其视为正交矩阵来推导：</a:t>
            </a:r>
            <a:endParaRPr lang="en-US" altLang="zh-CN" sz="2400" b="0" dirty="0"/>
          </a:p>
          <a:p>
            <a:pPr lvl="1">
              <a:spcBef>
                <a:spcPts val="1270"/>
              </a:spcBef>
            </a:pPr>
            <a:r>
              <a:rPr lang="zh-CN" altLang="en-US" sz="2000" dirty="0"/>
              <a:t>旋转在</a:t>
            </a:r>
            <a:r>
              <a:rPr lang="en-US" altLang="zh-CN" sz="2000" dirty="0"/>
              <a:t>3</a:t>
            </a:r>
            <a:r>
              <a:rPr lang="zh-CN" altLang="en-US" sz="2000" dirty="0"/>
              <a:t>维或更高维通常是不可交换的</a:t>
            </a:r>
            <a:endParaRPr lang="en-US" altLang="zh-CN" sz="2000" dirty="0"/>
          </a:p>
          <a:p>
            <a:pPr lvl="2">
              <a:spcBef>
                <a:spcPts val="1270"/>
              </a:spcBef>
            </a:pPr>
            <a:r>
              <a:rPr lang="zh-CN" altLang="en-US" sz="2000" dirty="0"/>
              <a:t>旋转顺序很重要，即使是围绕同一点旋转</a:t>
            </a:r>
            <a:endParaRPr lang="en-US" altLang="zh-CN" sz="2000" dirty="0"/>
          </a:p>
          <a:p>
            <a:pPr lvl="2">
              <a:spcBef>
                <a:spcPts val="1270"/>
              </a:spcBef>
            </a:pPr>
            <a:r>
              <a:rPr lang="zh-CN" altLang="en-US" sz="2000" dirty="0"/>
              <a:t>只有在</a:t>
            </a:r>
            <a:r>
              <a:rPr lang="en-US" altLang="zh-CN" sz="2000" dirty="0"/>
              <a:t>2</a:t>
            </a:r>
            <a:r>
              <a:rPr lang="zh-CN" altLang="en-US" sz="2000" dirty="0"/>
              <a:t>维向量旋转可交换</a:t>
            </a:r>
            <a:endParaRPr lang="en-US" altLang="zh-CN" sz="2000" dirty="0"/>
          </a:p>
          <a:p>
            <a:pPr lvl="1">
              <a:spcBef>
                <a:spcPts val="1270"/>
              </a:spcBef>
            </a:pPr>
            <a:endParaRPr lang="en-US" altLang="zh-CN" sz="16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旋转的性质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TU3MjAzOGI1ZWM1NjI3YTE0MjIzZDIwNTMwM2NhZjEifQ=="/>
</p:tagLst>
</file>

<file path=ppt/theme/theme1.xml><?xml version="1.0" encoding="utf-8"?>
<a:theme xmlns:a="http://schemas.openxmlformats.org/drawingml/2006/main" name="CAS">
  <a:themeElements>
    <a:clrScheme name="CAS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CA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S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2090</Words>
  <Application>Microsoft Office PowerPoint</Application>
  <PresentationFormat>全屏显示(4:3)</PresentationFormat>
  <Paragraphs>268</Paragraphs>
  <Slides>28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Arial</vt:lpstr>
      <vt:lpstr>Arial Black</vt:lpstr>
      <vt:lpstr>Calibri</vt:lpstr>
      <vt:lpstr>Cambria Math</vt:lpstr>
      <vt:lpstr>Gill Sans MT</vt:lpstr>
      <vt:lpstr>Times New Roman</vt:lpstr>
      <vt:lpstr>Wingdings</vt:lpstr>
      <vt:lpstr>CAS</vt:lpstr>
      <vt:lpstr>5.5 旋转</vt:lpstr>
      <vt:lpstr>旋转</vt:lpstr>
      <vt:lpstr>R^2上的旋转</vt:lpstr>
      <vt:lpstr>旋转的性质</vt:lpstr>
      <vt:lpstr>R^3上的旋转（视角1）</vt:lpstr>
      <vt:lpstr>R^3上的旋转（视角1）</vt:lpstr>
      <vt:lpstr>R^3上的旋转（视角1）</vt:lpstr>
      <vt:lpstr>R^3上的旋转（视角2）</vt:lpstr>
      <vt:lpstr>旋转的性质</vt:lpstr>
      <vt:lpstr>n维上的旋转（视角1）</vt:lpstr>
      <vt:lpstr>旋转的性质（视角2）</vt:lpstr>
      <vt:lpstr>齐次变换算子（有移动，没拉伸）</vt:lpstr>
      <vt:lpstr>四元数运算表</vt:lpstr>
      <vt:lpstr>四元数运算表</vt:lpstr>
      <vt:lpstr>内积（点乘积）与外积（叉乘积）</vt:lpstr>
      <vt:lpstr>外积（叉乘积，只定义在3维）</vt:lpstr>
      <vt:lpstr>外积（叉乘积）</vt:lpstr>
      <vt:lpstr>一些恒等式</vt:lpstr>
      <vt:lpstr>四元数与三维旋转</vt:lpstr>
      <vt:lpstr>旋转公式qvq^(-1)</vt:lpstr>
      <vt:lpstr>旋转公式qvq^(-1)</vt:lpstr>
      <vt:lpstr>旋转公式qvq^(-1)</vt:lpstr>
      <vt:lpstr>罗德里格公式Rodrigues</vt:lpstr>
      <vt:lpstr>罗德里格公式证明</vt:lpstr>
      <vt:lpstr>罗德里格公式证明</vt:lpstr>
      <vt:lpstr>四元数旋转优势</vt:lpstr>
      <vt:lpstr>四元数旋转优势</vt:lpstr>
      <vt:lpstr>四元数旋转优势</vt:lpstr>
    </vt:vector>
  </TitlesOfParts>
  <Company>CAS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L.Su</dc:creator>
  <cp:lastModifiedBy>zihe wang</cp:lastModifiedBy>
  <cp:revision>6164</cp:revision>
  <cp:lastPrinted>2020-07-30T01:34:00Z</cp:lastPrinted>
  <dcterms:created xsi:type="dcterms:W3CDTF">2009-06-29T05:49:00Z</dcterms:created>
  <dcterms:modified xsi:type="dcterms:W3CDTF">2025-10-12T12:55:54Z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E5602E22AD16415DAD6B4A1419B653BC_12</vt:lpwstr>
  </property>
  <property fmtid="{D5CDD505-2E9C-101B-9397-08002B2CF9AE}" pid="4" name="KSOProductBuildVer">
    <vt:lpwstr>2052-12.1.0.22529</vt:lpwstr>
  </property>
</Properties>
</file>