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6"/>
  </p:notesMasterIdLst>
  <p:sldIdLst>
    <p:sldId id="269" r:id="rId2"/>
    <p:sldId id="270" r:id="rId3"/>
    <p:sldId id="271" r:id="rId4"/>
    <p:sldId id="272" r:id="rId5"/>
    <p:sldId id="273" r:id="rId6"/>
    <p:sldId id="280" r:id="rId7"/>
    <p:sldId id="281" r:id="rId8"/>
    <p:sldId id="282" r:id="rId9"/>
    <p:sldId id="411" r:id="rId10"/>
    <p:sldId id="283" r:id="rId11"/>
    <p:sldId id="284" r:id="rId12"/>
    <p:sldId id="285" r:id="rId13"/>
    <p:sldId id="331" r:id="rId14"/>
    <p:sldId id="380" r:id="rId15"/>
    <p:sldId id="317" r:id="rId16"/>
    <p:sldId id="295" r:id="rId17"/>
    <p:sldId id="286" r:id="rId18"/>
    <p:sldId id="332" r:id="rId19"/>
    <p:sldId id="287" r:id="rId20"/>
    <p:sldId id="333" r:id="rId21"/>
    <p:sldId id="296" r:id="rId22"/>
    <p:sldId id="288" r:id="rId23"/>
    <p:sldId id="334" r:id="rId24"/>
    <p:sldId id="368" r:id="rId25"/>
    <p:sldId id="381" r:id="rId26"/>
    <p:sldId id="382" r:id="rId27"/>
    <p:sldId id="383" r:id="rId28"/>
    <p:sldId id="384" r:id="rId29"/>
    <p:sldId id="385" r:id="rId30"/>
    <p:sldId id="289" r:id="rId31"/>
    <p:sldId id="336" r:id="rId32"/>
    <p:sldId id="290" r:id="rId33"/>
    <p:sldId id="292" r:id="rId34"/>
    <p:sldId id="291" r:id="rId35"/>
    <p:sldId id="294" r:id="rId36"/>
    <p:sldId id="293" r:id="rId37"/>
    <p:sldId id="297" r:id="rId38"/>
    <p:sldId id="298" r:id="rId39"/>
    <p:sldId id="299" r:id="rId40"/>
    <p:sldId id="300" r:id="rId41"/>
    <p:sldId id="301" r:id="rId42"/>
    <p:sldId id="401" r:id="rId43"/>
    <p:sldId id="402" r:id="rId44"/>
    <p:sldId id="410" r:id="rId45"/>
    <p:sldId id="403" r:id="rId46"/>
    <p:sldId id="404" r:id="rId47"/>
    <p:sldId id="407" r:id="rId48"/>
    <p:sldId id="409" r:id="rId49"/>
    <p:sldId id="408" r:id="rId50"/>
    <p:sldId id="302" r:id="rId51"/>
    <p:sldId id="303" r:id="rId52"/>
    <p:sldId id="378" r:id="rId53"/>
    <p:sldId id="369" r:id="rId54"/>
    <p:sldId id="370" r:id="rId55"/>
    <p:sldId id="371" r:id="rId56"/>
    <p:sldId id="372" r:id="rId57"/>
    <p:sldId id="373" r:id="rId58"/>
    <p:sldId id="374" r:id="rId59"/>
    <p:sldId id="375" r:id="rId60"/>
    <p:sldId id="376" r:id="rId61"/>
    <p:sldId id="377" r:id="rId62"/>
    <p:sldId id="304" r:id="rId63"/>
    <p:sldId id="305" r:id="rId64"/>
    <p:sldId id="386" r:id="rId65"/>
    <p:sldId id="387" r:id="rId66"/>
    <p:sldId id="388" r:id="rId67"/>
    <p:sldId id="389" r:id="rId68"/>
    <p:sldId id="306" r:id="rId69"/>
    <p:sldId id="307" r:id="rId70"/>
    <p:sldId id="308" r:id="rId71"/>
    <p:sldId id="309" r:id="rId72"/>
    <p:sldId id="357" r:id="rId73"/>
    <p:sldId id="358" r:id="rId74"/>
    <p:sldId id="310" r:id="rId75"/>
    <p:sldId id="311" r:id="rId76"/>
    <p:sldId id="312" r:id="rId77"/>
    <p:sldId id="313" r:id="rId78"/>
    <p:sldId id="314" r:id="rId79"/>
    <p:sldId id="315" r:id="rId80"/>
    <p:sldId id="316" r:id="rId81"/>
    <p:sldId id="345" r:id="rId82"/>
    <p:sldId id="347" r:id="rId83"/>
    <p:sldId id="348" r:id="rId84"/>
    <p:sldId id="349" r:id="rId85"/>
    <p:sldId id="350" r:id="rId86"/>
    <p:sldId id="351" r:id="rId87"/>
    <p:sldId id="352" r:id="rId88"/>
    <p:sldId id="356" r:id="rId89"/>
    <p:sldId id="353" r:id="rId90"/>
    <p:sldId id="354" r:id="rId91"/>
    <p:sldId id="338" r:id="rId92"/>
    <p:sldId id="337" r:id="rId93"/>
    <p:sldId id="340" r:id="rId94"/>
    <p:sldId id="390" r:id="rId95"/>
    <p:sldId id="391" r:id="rId96"/>
    <p:sldId id="392" r:id="rId97"/>
    <p:sldId id="393" r:id="rId98"/>
    <p:sldId id="395" r:id="rId99"/>
    <p:sldId id="396" r:id="rId100"/>
    <p:sldId id="394" r:id="rId101"/>
    <p:sldId id="397" r:id="rId102"/>
    <p:sldId id="398" r:id="rId103"/>
    <p:sldId id="399" r:id="rId104"/>
    <p:sldId id="400" r:id="rId105"/>
  </p:sldIdLst>
  <p:sldSz cx="9144000" cy="6858000" type="screen4x3"/>
  <p:notesSz cx="6858000" cy="9144000"/>
  <p:custShowLst>
    <p:custShow name="课件" id="0">
      <p:sldLst/>
    </p:custShow>
  </p:custShowLst>
  <p:defaultTextStyle>
    <a:defPPr>
      <a:defRPr lang="zh-CN"/>
    </a:defPPr>
    <a:lvl1pPr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icheng Dou" initials="ZD" lastIdx="2" clrIdx="0">
    <p:extLst>
      <p:ext uri="{19B8F6BF-5375-455C-9EA6-DF929625EA0E}">
        <p15:presenceInfo xmlns:p15="http://schemas.microsoft.com/office/powerpoint/2012/main" userId="82490d1afb3e86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6600"/>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72" autoAdjust="0"/>
    <p:restoredTop sz="83126" autoAdjust="0"/>
  </p:normalViewPr>
  <p:slideViewPr>
    <p:cSldViewPr>
      <p:cViewPr varScale="1">
        <p:scale>
          <a:sx n="134" d="100"/>
          <a:sy n="134" d="100"/>
        </p:scale>
        <p:origin x="372" y="9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94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ommentAuthors" Target="commentAuthor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9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9-19T10:57:38.928" idx="1">
    <p:pos x="10" y="10"/>
    <p:text/>
    <p:extLst>
      <p:ext uri="{C676402C-5697-4E1C-873F-D02D1690AC5C}">
        <p15:threadingInfo xmlns:p15="http://schemas.microsoft.com/office/powerpoint/2012/main" timeZoneBias="-480"/>
      </p:ext>
    </p:extLst>
  </p:cm>
  <p:cm authorId="1" dt="2024-09-19T10:57:42.600" idx="2">
    <p:pos x="146" y="146"/>
    <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29EBD8-74A1-4C06-9497-F3E0EF8E237B}" type="datetimeFigureOut">
              <a:rPr lang="zh-CN" altLang="en-US" smtClean="0"/>
              <a:t>2024/9/30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5BF2F5-EED1-4527-AF86-919045C6F06D}" type="slidenum">
              <a:rPr lang="zh-CN" altLang="en-US" smtClean="0"/>
              <a:t>‹#›</a:t>
            </a:fld>
            <a:endParaRPr lang="zh-CN" altLang="en-US"/>
          </a:p>
        </p:txBody>
      </p:sp>
    </p:spTree>
    <p:extLst>
      <p:ext uri="{BB962C8B-B14F-4D97-AF65-F5344CB8AC3E}">
        <p14:creationId xmlns:p14="http://schemas.microsoft.com/office/powerpoint/2010/main" val="31885291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B5BF2F5-EED1-4527-AF86-919045C6F06D}" type="slidenum">
              <a:rPr lang="zh-CN" altLang="en-US" smtClean="0"/>
              <a:t>28</a:t>
            </a:fld>
            <a:endParaRPr lang="zh-CN" altLang="en-US"/>
          </a:p>
        </p:txBody>
      </p:sp>
    </p:spTree>
    <p:extLst>
      <p:ext uri="{BB962C8B-B14F-4D97-AF65-F5344CB8AC3E}">
        <p14:creationId xmlns:p14="http://schemas.microsoft.com/office/powerpoint/2010/main" val="2364859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a:t>
            </a:r>
            <a:r>
              <a:rPr lang="en-US" altLang="zh-CN" dirty="0"/>
              <a:t>Pre-&gt;next = </a:t>
            </a:r>
            <a:r>
              <a:rPr lang="en-US" altLang="zh-CN" dirty="0" err="1"/>
              <a:t>Pb</a:t>
            </a:r>
            <a:endParaRPr lang="en-US" altLang="zh-CN" dirty="0"/>
          </a:p>
          <a:p>
            <a:r>
              <a:rPr lang="en-US" altLang="zh-CN" dirty="0"/>
              <a:t>(2)pre-next = pa</a:t>
            </a:r>
          </a:p>
          <a:p>
            <a:r>
              <a:rPr lang="en-US" altLang="zh-CN" dirty="0"/>
              <a:t>(3)pre-&gt;next = </a:t>
            </a:r>
            <a:r>
              <a:rPr lang="en-US" altLang="zh-CN" dirty="0" err="1"/>
              <a:t>pb</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B5BF2F5-EED1-4527-AF86-919045C6F06D}" type="slidenum">
              <a:rPr lang="zh-CN" altLang="en-US" smtClean="0"/>
              <a:t>103</a:t>
            </a:fld>
            <a:endParaRPr lang="zh-CN" altLang="en-US"/>
          </a:p>
        </p:txBody>
      </p:sp>
    </p:spTree>
    <p:extLst>
      <p:ext uri="{BB962C8B-B14F-4D97-AF65-F5344CB8AC3E}">
        <p14:creationId xmlns:p14="http://schemas.microsoft.com/office/powerpoint/2010/main" val="14199730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a:t>
            </a:r>
            <a:r>
              <a:rPr lang="en-US" altLang="zh-CN" dirty="0"/>
              <a:t>1</a:t>
            </a:r>
            <a:r>
              <a:rPr lang="zh-CN" altLang="en-US" dirty="0"/>
              <a:t>）</a:t>
            </a:r>
            <a:r>
              <a:rPr lang="en-US" altLang="zh-CN" dirty="0"/>
              <a:t>Pre-&gt;next = </a:t>
            </a:r>
            <a:r>
              <a:rPr lang="en-US" altLang="zh-CN" dirty="0" err="1"/>
              <a:t>Pb</a:t>
            </a:r>
            <a:endParaRPr lang="en-US" altLang="zh-CN" dirty="0"/>
          </a:p>
          <a:p>
            <a:r>
              <a:rPr lang="en-US" altLang="zh-CN" dirty="0"/>
              <a:t>(2)pre-next = pa</a:t>
            </a:r>
          </a:p>
          <a:p>
            <a:r>
              <a:rPr lang="en-US" altLang="zh-CN" dirty="0"/>
              <a:t>(3)pre-&gt;next = </a:t>
            </a:r>
            <a:r>
              <a:rPr lang="en-US" altLang="zh-CN" dirty="0" err="1"/>
              <a:t>pb</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9B5BF2F5-EED1-4527-AF86-919045C6F06D}" type="slidenum">
              <a:rPr lang="zh-CN" altLang="en-US" smtClean="0"/>
              <a:t>104</a:t>
            </a:fld>
            <a:endParaRPr lang="zh-CN" altLang="en-US"/>
          </a:p>
        </p:txBody>
      </p:sp>
    </p:spTree>
    <p:extLst>
      <p:ext uri="{BB962C8B-B14F-4D97-AF65-F5344CB8AC3E}">
        <p14:creationId xmlns:p14="http://schemas.microsoft.com/office/powerpoint/2010/main" val="9516638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没有对</a:t>
            </a:r>
            <a:r>
              <a:rPr lang="en-US" altLang="zh-CN" dirty="0"/>
              <a:t>S</a:t>
            </a:r>
            <a:r>
              <a:rPr lang="zh-CN" altLang="en-US" dirty="0"/>
              <a:t>是否为空进行判定</a:t>
            </a:r>
          </a:p>
        </p:txBody>
      </p:sp>
      <p:sp>
        <p:nvSpPr>
          <p:cNvPr id="4" name="灯片编号占位符 3"/>
          <p:cNvSpPr>
            <a:spLocks noGrp="1"/>
          </p:cNvSpPr>
          <p:nvPr>
            <p:ph type="sldNum" sz="quarter" idx="10"/>
          </p:nvPr>
        </p:nvSpPr>
        <p:spPr/>
        <p:txBody>
          <a:bodyPr/>
          <a:lstStyle/>
          <a:p>
            <a:fld id="{9B5BF2F5-EED1-4527-AF86-919045C6F06D}" type="slidenum">
              <a:rPr lang="zh-CN" altLang="en-US" smtClean="0"/>
              <a:t>37</a:t>
            </a:fld>
            <a:endParaRPr lang="zh-CN" altLang="en-US"/>
          </a:p>
        </p:txBody>
      </p:sp>
    </p:spTree>
    <p:extLst>
      <p:ext uri="{BB962C8B-B14F-4D97-AF65-F5344CB8AC3E}">
        <p14:creationId xmlns:p14="http://schemas.microsoft.com/office/powerpoint/2010/main" val="2619828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 &lt;</a:t>
            </a:r>
            <a:r>
              <a:rPr lang="en-US" altLang="zh-CN" dirty="0" err="1"/>
              <a:t>stdlib.h</a:t>
            </a:r>
            <a:r>
              <a:rPr lang="en-US" altLang="zh-CN" dirty="0"/>
              <a:t>&gt;</a:t>
            </a:r>
          </a:p>
          <a:p>
            <a:r>
              <a:rPr lang="en-US" altLang="zh-CN" dirty="0"/>
              <a:t>#include &lt;</a:t>
            </a:r>
            <a:r>
              <a:rPr lang="en-US" altLang="zh-CN" dirty="0" err="1"/>
              <a:t>stdio.h</a:t>
            </a:r>
            <a:r>
              <a:rPr lang="en-US" altLang="zh-CN" dirty="0"/>
              <a:t>&gt;</a:t>
            </a:r>
          </a:p>
          <a:p>
            <a:r>
              <a:rPr lang="en-US" altLang="zh-CN" dirty="0"/>
              <a:t>#include &lt;</a:t>
            </a:r>
            <a:r>
              <a:rPr lang="en-US" altLang="zh-CN" dirty="0" err="1"/>
              <a:t>string.h</a:t>
            </a:r>
            <a:r>
              <a:rPr lang="en-US" altLang="zh-CN" dirty="0"/>
              <a:t>&gt;</a:t>
            </a:r>
          </a:p>
          <a:p>
            <a:endParaRPr lang="en-US" altLang="zh-CN" dirty="0"/>
          </a:p>
          <a:p>
            <a:r>
              <a:rPr lang="en-US" altLang="zh-CN" dirty="0"/>
              <a:t>typedef  struct{</a:t>
            </a:r>
          </a:p>
          <a:p>
            <a:r>
              <a:rPr lang="en-US" altLang="zh-CN" dirty="0"/>
              <a:t>         char name[100];</a:t>
            </a:r>
          </a:p>
          <a:p>
            <a:r>
              <a:rPr lang="en-US" altLang="zh-CN" dirty="0"/>
              <a:t>} </a:t>
            </a:r>
            <a:r>
              <a:rPr lang="en-US" altLang="zh-CN" dirty="0" err="1"/>
              <a:t>ElemType</a:t>
            </a:r>
            <a:r>
              <a:rPr lang="en-US" altLang="zh-CN" dirty="0"/>
              <a:t>;</a:t>
            </a:r>
          </a:p>
          <a:p>
            <a:endParaRPr lang="en-US" altLang="zh-CN" dirty="0"/>
          </a:p>
          <a:p>
            <a:r>
              <a:rPr lang="en-US" altLang="zh-CN" dirty="0"/>
              <a:t>typedef    struct   </a:t>
            </a:r>
            <a:r>
              <a:rPr lang="en-US" altLang="zh-CN" dirty="0" err="1"/>
              <a:t>LNode</a:t>
            </a:r>
            <a:r>
              <a:rPr lang="en-US" altLang="zh-CN" dirty="0"/>
              <a:t>  {</a:t>
            </a:r>
          </a:p>
          <a:p>
            <a:r>
              <a:rPr lang="en-US" altLang="zh-CN" dirty="0"/>
              <a:t>	</a:t>
            </a:r>
            <a:r>
              <a:rPr lang="en-US" altLang="zh-CN" dirty="0" err="1"/>
              <a:t>ElemType</a:t>
            </a:r>
            <a:r>
              <a:rPr lang="en-US" altLang="zh-CN" dirty="0"/>
              <a:t>            data;</a:t>
            </a:r>
          </a:p>
          <a:p>
            <a:r>
              <a:rPr lang="en-US" altLang="zh-CN" dirty="0"/>
              <a:t>	struct  </a:t>
            </a:r>
            <a:r>
              <a:rPr lang="en-US" altLang="zh-CN" dirty="0" err="1"/>
              <a:t>LNode</a:t>
            </a:r>
            <a:r>
              <a:rPr lang="en-US" altLang="zh-CN" dirty="0"/>
              <a:t>      * next;</a:t>
            </a:r>
          </a:p>
          <a:p>
            <a:r>
              <a:rPr lang="en-US" altLang="zh-CN" dirty="0"/>
              <a:t>} </a:t>
            </a:r>
            <a:r>
              <a:rPr lang="en-US" altLang="zh-CN" dirty="0" err="1"/>
              <a:t>LNode</a:t>
            </a:r>
            <a:r>
              <a:rPr lang="en-US" altLang="zh-CN" dirty="0"/>
              <a:t>;</a:t>
            </a:r>
          </a:p>
          <a:p>
            <a:endParaRPr lang="en-US" altLang="zh-CN" dirty="0"/>
          </a:p>
          <a:p>
            <a:r>
              <a:rPr lang="en-US" altLang="zh-CN" dirty="0"/>
              <a:t>int main()</a:t>
            </a:r>
          </a:p>
          <a:p>
            <a:r>
              <a:rPr lang="en-US" altLang="zh-CN" dirty="0"/>
              <a:t>{</a:t>
            </a:r>
          </a:p>
          <a:p>
            <a:r>
              <a:rPr lang="en-US" altLang="zh-CN" dirty="0"/>
              <a:t>    </a:t>
            </a:r>
          </a:p>
          <a:p>
            <a:r>
              <a:rPr lang="en-US" altLang="zh-CN" dirty="0"/>
              <a:t>	</a:t>
            </a:r>
            <a:r>
              <a:rPr lang="en-US" altLang="zh-CN" dirty="0" err="1"/>
              <a:t>LNode</a:t>
            </a:r>
            <a:r>
              <a:rPr lang="en-US" altLang="zh-CN" dirty="0"/>
              <a:t>* s = (</a:t>
            </a:r>
            <a:r>
              <a:rPr lang="en-US" altLang="zh-CN" dirty="0" err="1"/>
              <a:t>LNode</a:t>
            </a:r>
            <a:r>
              <a:rPr lang="en-US" altLang="zh-CN" dirty="0"/>
              <a:t> *) malloc ( </a:t>
            </a:r>
            <a:r>
              <a:rPr lang="en-US" altLang="zh-CN" dirty="0" err="1"/>
              <a:t>sizeof</a:t>
            </a:r>
            <a:r>
              <a:rPr lang="en-US" altLang="zh-CN" dirty="0"/>
              <a:t> (</a:t>
            </a:r>
            <a:r>
              <a:rPr lang="en-US" altLang="zh-CN" dirty="0" err="1"/>
              <a:t>LNode</a:t>
            </a:r>
            <a:r>
              <a:rPr lang="en-US" altLang="zh-CN" dirty="0"/>
              <a:t>) );	</a:t>
            </a:r>
          </a:p>
          <a:p>
            <a:r>
              <a:rPr lang="en-US" altLang="zh-CN" dirty="0"/>
              <a:t>	</a:t>
            </a:r>
          </a:p>
          <a:p>
            <a:r>
              <a:rPr lang="en-US" altLang="zh-CN" dirty="0"/>
              <a:t>	</a:t>
            </a:r>
            <a:r>
              <a:rPr lang="en-US" altLang="zh-CN" dirty="0" err="1"/>
              <a:t>strcpy</a:t>
            </a:r>
            <a:r>
              <a:rPr lang="en-US" altLang="zh-CN" dirty="0"/>
              <a:t>(s-&gt;data.name, "default");    	</a:t>
            </a:r>
          </a:p>
          <a:p>
            <a:r>
              <a:rPr lang="en-US" altLang="zh-CN" dirty="0"/>
              <a:t>	</a:t>
            </a:r>
            <a:r>
              <a:rPr lang="en-US" altLang="zh-CN" dirty="0" err="1"/>
              <a:t>printf</a:t>
            </a:r>
            <a:r>
              <a:rPr lang="en-US" altLang="zh-CN" dirty="0"/>
              <a:t> ("The value is: ");</a:t>
            </a:r>
          </a:p>
          <a:p>
            <a:r>
              <a:rPr lang="en-US" altLang="zh-CN" dirty="0"/>
              <a:t>    </a:t>
            </a:r>
            <a:r>
              <a:rPr lang="en-US" altLang="zh-CN" dirty="0" err="1"/>
              <a:t>printf</a:t>
            </a:r>
            <a:r>
              <a:rPr lang="en-US" altLang="zh-CN" dirty="0"/>
              <a:t>(s-&gt;data.name);	</a:t>
            </a:r>
          </a:p>
          <a:p>
            <a:r>
              <a:rPr lang="en-US" altLang="zh-CN" dirty="0"/>
              <a:t>    </a:t>
            </a:r>
          </a:p>
          <a:p>
            <a:r>
              <a:rPr lang="en-US" altLang="zh-CN" dirty="0"/>
              <a:t>    </a:t>
            </a:r>
            <a:r>
              <a:rPr lang="en-US" altLang="zh-CN" dirty="0" err="1"/>
              <a:t>ElemType</a:t>
            </a:r>
            <a:r>
              <a:rPr lang="en-US" altLang="zh-CN" dirty="0"/>
              <a:t> data = s-&gt;data;</a:t>
            </a:r>
          </a:p>
          <a:p>
            <a:r>
              <a:rPr lang="en-US" altLang="zh-CN" dirty="0"/>
              <a:t>    </a:t>
            </a:r>
          </a:p>
          <a:p>
            <a:r>
              <a:rPr lang="en-US" altLang="zh-CN" dirty="0"/>
              <a:t>	free (s);</a:t>
            </a:r>
          </a:p>
          <a:p>
            <a:r>
              <a:rPr lang="en-US" altLang="zh-CN" dirty="0"/>
              <a:t>	</a:t>
            </a:r>
            <a:r>
              <a:rPr lang="en-US" altLang="zh-CN" dirty="0" err="1"/>
              <a:t>printf</a:t>
            </a:r>
            <a:r>
              <a:rPr lang="en-US" altLang="zh-CN" dirty="0"/>
              <a:t> ("\</a:t>
            </a:r>
            <a:r>
              <a:rPr lang="en-US" altLang="zh-CN" dirty="0" err="1"/>
              <a:t>nThen</a:t>
            </a:r>
            <a:r>
              <a:rPr lang="en-US" altLang="zh-CN" dirty="0"/>
              <a:t> the value is: ");</a:t>
            </a:r>
          </a:p>
          <a:p>
            <a:r>
              <a:rPr lang="en-US" altLang="zh-CN" dirty="0"/>
              <a:t>    </a:t>
            </a:r>
            <a:r>
              <a:rPr lang="en-US" altLang="zh-CN" dirty="0" err="1"/>
              <a:t>printf</a:t>
            </a:r>
            <a:r>
              <a:rPr lang="en-US" altLang="zh-CN" dirty="0"/>
              <a:t>(data.name);	</a:t>
            </a:r>
          </a:p>
          <a:p>
            <a:r>
              <a:rPr lang="en-US" altLang="zh-CN" dirty="0"/>
              <a:t>    return(0);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9B5BF2F5-EED1-4527-AF86-919045C6F06D}" type="slidenum">
              <a:rPr lang="zh-CN" altLang="en-US" smtClean="0"/>
              <a:t>43</a:t>
            </a:fld>
            <a:endParaRPr lang="zh-CN" altLang="en-US"/>
          </a:p>
        </p:txBody>
      </p:sp>
    </p:spTree>
    <p:extLst>
      <p:ext uri="{BB962C8B-B14F-4D97-AF65-F5344CB8AC3E}">
        <p14:creationId xmlns:p14="http://schemas.microsoft.com/office/powerpoint/2010/main" val="1179951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#include &lt;</a:t>
            </a:r>
            <a:r>
              <a:rPr lang="en-US" altLang="zh-CN" dirty="0" err="1"/>
              <a:t>stdlib.h</a:t>
            </a:r>
            <a:r>
              <a:rPr lang="en-US" altLang="zh-CN" dirty="0"/>
              <a:t>&gt;</a:t>
            </a:r>
          </a:p>
          <a:p>
            <a:r>
              <a:rPr lang="en-US" altLang="zh-CN" dirty="0"/>
              <a:t>#include &lt;</a:t>
            </a:r>
            <a:r>
              <a:rPr lang="en-US" altLang="zh-CN" dirty="0" err="1"/>
              <a:t>stdio.h</a:t>
            </a:r>
            <a:r>
              <a:rPr lang="en-US" altLang="zh-CN" dirty="0"/>
              <a:t>&gt;</a:t>
            </a:r>
          </a:p>
          <a:p>
            <a:r>
              <a:rPr lang="en-US" altLang="zh-CN" dirty="0"/>
              <a:t>#include &lt;</a:t>
            </a:r>
            <a:r>
              <a:rPr lang="en-US" altLang="zh-CN" dirty="0" err="1"/>
              <a:t>string.h</a:t>
            </a:r>
            <a:r>
              <a:rPr lang="en-US" altLang="zh-CN" dirty="0"/>
              <a:t>&gt;</a:t>
            </a:r>
          </a:p>
          <a:p>
            <a:endParaRPr lang="en-US" altLang="zh-CN" dirty="0"/>
          </a:p>
          <a:p>
            <a:r>
              <a:rPr lang="en-US" altLang="zh-CN" dirty="0"/>
              <a:t>typedef  struct{</a:t>
            </a:r>
          </a:p>
          <a:p>
            <a:r>
              <a:rPr lang="en-US" altLang="zh-CN" dirty="0"/>
              <a:t>         char name[100];</a:t>
            </a:r>
          </a:p>
          <a:p>
            <a:r>
              <a:rPr lang="en-US" altLang="zh-CN" dirty="0"/>
              <a:t>} </a:t>
            </a:r>
            <a:r>
              <a:rPr lang="en-US" altLang="zh-CN" dirty="0" err="1"/>
              <a:t>ElemType</a:t>
            </a:r>
            <a:r>
              <a:rPr lang="en-US" altLang="zh-CN" dirty="0"/>
              <a:t>;</a:t>
            </a:r>
          </a:p>
          <a:p>
            <a:endParaRPr lang="en-US" altLang="zh-CN" dirty="0"/>
          </a:p>
          <a:p>
            <a:r>
              <a:rPr lang="en-US" altLang="zh-CN" dirty="0"/>
              <a:t>typedef    struct   </a:t>
            </a:r>
            <a:r>
              <a:rPr lang="en-US" altLang="zh-CN" dirty="0" err="1"/>
              <a:t>LNode</a:t>
            </a:r>
            <a:r>
              <a:rPr lang="en-US" altLang="zh-CN" dirty="0"/>
              <a:t>  {</a:t>
            </a:r>
          </a:p>
          <a:p>
            <a:r>
              <a:rPr lang="en-US" altLang="zh-CN" dirty="0"/>
              <a:t>	</a:t>
            </a:r>
            <a:r>
              <a:rPr lang="en-US" altLang="zh-CN" dirty="0" err="1"/>
              <a:t>ElemType</a:t>
            </a:r>
            <a:r>
              <a:rPr lang="en-US" altLang="zh-CN" dirty="0"/>
              <a:t>            data;</a:t>
            </a:r>
          </a:p>
          <a:p>
            <a:r>
              <a:rPr lang="en-US" altLang="zh-CN" dirty="0"/>
              <a:t>	struct  </a:t>
            </a:r>
            <a:r>
              <a:rPr lang="en-US" altLang="zh-CN" dirty="0" err="1"/>
              <a:t>LNode</a:t>
            </a:r>
            <a:r>
              <a:rPr lang="en-US" altLang="zh-CN" dirty="0"/>
              <a:t>      * next;</a:t>
            </a:r>
          </a:p>
          <a:p>
            <a:r>
              <a:rPr lang="en-US" altLang="zh-CN" dirty="0"/>
              <a:t>} </a:t>
            </a:r>
            <a:r>
              <a:rPr lang="en-US" altLang="zh-CN" dirty="0" err="1"/>
              <a:t>LNode</a:t>
            </a:r>
            <a:r>
              <a:rPr lang="en-US" altLang="zh-CN" dirty="0"/>
              <a:t>;</a:t>
            </a:r>
          </a:p>
          <a:p>
            <a:endParaRPr lang="en-US" altLang="zh-CN" dirty="0"/>
          </a:p>
          <a:p>
            <a:r>
              <a:rPr lang="en-US" altLang="zh-CN" dirty="0"/>
              <a:t>int main()</a:t>
            </a:r>
          </a:p>
          <a:p>
            <a:r>
              <a:rPr lang="en-US" altLang="zh-CN" dirty="0"/>
              <a:t>{</a:t>
            </a:r>
          </a:p>
          <a:p>
            <a:r>
              <a:rPr lang="en-US" altLang="zh-CN" dirty="0"/>
              <a:t>    </a:t>
            </a:r>
          </a:p>
          <a:p>
            <a:r>
              <a:rPr lang="en-US" altLang="zh-CN" dirty="0"/>
              <a:t>	</a:t>
            </a:r>
            <a:r>
              <a:rPr lang="en-US" altLang="zh-CN" dirty="0" err="1"/>
              <a:t>LNode</a:t>
            </a:r>
            <a:r>
              <a:rPr lang="en-US" altLang="zh-CN" dirty="0"/>
              <a:t>* s = (</a:t>
            </a:r>
            <a:r>
              <a:rPr lang="en-US" altLang="zh-CN" dirty="0" err="1"/>
              <a:t>LNode</a:t>
            </a:r>
            <a:r>
              <a:rPr lang="en-US" altLang="zh-CN" dirty="0"/>
              <a:t> *) malloc ( </a:t>
            </a:r>
            <a:r>
              <a:rPr lang="en-US" altLang="zh-CN" dirty="0" err="1"/>
              <a:t>sizeof</a:t>
            </a:r>
            <a:r>
              <a:rPr lang="en-US" altLang="zh-CN" dirty="0"/>
              <a:t> (</a:t>
            </a:r>
            <a:r>
              <a:rPr lang="en-US" altLang="zh-CN" dirty="0" err="1"/>
              <a:t>LNode</a:t>
            </a:r>
            <a:r>
              <a:rPr lang="en-US" altLang="zh-CN" dirty="0"/>
              <a:t>) );	</a:t>
            </a:r>
          </a:p>
          <a:p>
            <a:r>
              <a:rPr lang="en-US" altLang="zh-CN" dirty="0"/>
              <a:t>	</a:t>
            </a:r>
          </a:p>
          <a:p>
            <a:r>
              <a:rPr lang="en-US" altLang="zh-CN" dirty="0"/>
              <a:t>	</a:t>
            </a:r>
            <a:r>
              <a:rPr lang="en-US" altLang="zh-CN" dirty="0" err="1"/>
              <a:t>strcpy</a:t>
            </a:r>
            <a:r>
              <a:rPr lang="en-US" altLang="zh-CN" dirty="0"/>
              <a:t>(s-&gt;data.name, "default");    	</a:t>
            </a:r>
          </a:p>
          <a:p>
            <a:r>
              <a:rPr lang="en-US" altLang="zh-CN" dirty="0"/>
              <a:t>	</a:t>
            </a:r>
            <a:r>
              <a:rPr lang="en-US" altLang="zh-CN" dirty="0" err="1"/>
              <a:t>printf</a:t>
            </a:r>
            <a:r>
              <a:rPr lang="en-US" altLang="zh-CN" dirty="0"/>
              <a:t> ("The value is: ");</a:t>
            </a:r>
          </a:p>
          <a:p>
            <a:r>
              <a:rPr lang="en-US" altLang="zh-CN" dirty="0"/>
              <a:t>    </a:t>
            </a:r>
            <a:r>
              <a:rPr lang="en-US" altLang="zh-CN" dirty="0" err="1"/>
              <a:t>printf</a:t>
            </a:r>
            <a:r>
              <a:rPr lang="en-US" altLang="zh-CN" dirty="0"/>
              <a:t>(s-&gt;data.name);	</a:t>
            </a:r>
          </a:p>
          <a:p>
            <a:r>
              <a:rPr lang="en-US" altLang="zh-CN" dirty="0"/>
              <a:t>    </a:t>
            </a:r>
          </a:p>
          <a:p>
            <a:r>
              <a:rPr lang="en-US" altLang="zh-CN" dirty="0"/>
              <a:t>    </a:t>
            </a:r>
            <a:r>
              <a:rPr lang="en-US" altLang="zh-CN" dirty="0" err="1"/>
              <a:t>ElemType</a:t>
            </a:r>
            <a:r>
              <a:rPr lang="en-US" altLang="zh-CN" dirty="0"/>
              <a:t> data = s-&gt;data;</a:t>
            </a:r>
          </a:p>
          <a:p>
            <a:r>
              <a:rPr lang="en-US" altLang="zh-CN" dirty="0"/>
              <a:t>    </a:t>
            </a:r>
          </a:p>
          <a:p>
            <a:r>
              <a:rPr lang="en-US" altLang="zh-CN" dirty="0"/>
              <a:t>	free (s);</a:t>
            </a:r>
          </a:p>
          <a:p>
            <a:r>
              <a:rPr lang="en-US" altLang="zh-CN" dirty="0"/>
              <a:t>	</a:t>
            </a:r>
            <a:r>
              <a:rPr lang="en-US" altLang="zh-CN" dirty="0" err="1"/>
              <a:t>printf</a:t>
            </a:r>
            <a:r>
              <a:rPr lang="en-US" altLang="zh-CN" dirty="0"/>
              <a:t> ("\</a:t>
            </a:r>
            <a:r>
              <a:rPr lang="en-US" altLang="zh-CN" dirty="0" err="1"/>
              <a:t>nThen</a:t>
            </a:r>
            <a:r>
              <a:rPr lang="en-US" altLang="zh-CN" dirty="0"/>
              <a:t> the value is: ");</a:t>
            </a:r>
          </a:p>
          <a:p>
            <a:r>
              <a:rPr lang="en-US" altLang="zh-CN" dirty="0"/>
              <a:t>    </a:t>
            </a:r>
            <a:r>
              <a:rPr lang="en-US" altLang="zh-CN" dirty="0" err="1"/>
              <a:t>printf</a:t>
            </a:r>
            <a:r>
              <a:rPr lang="en-US" altLang="zh-CN" dirty="0"/>
              <a:t>(data.name);	</a:t>
            </a:r>
          </a:p>
          <a:p>
            <a:r>
              <a:rPr lang="en-US" altLang="zh-CN" dirty="0"/>
              <a:t>    return(0);</a:t>
            </a:r>
          </a:p>
          <a:p>
            <a:r>
              <a:rPr lang="en-US" altLang="zh-CN" dirty="0"/>
              <a:t>}</a:t>
            </a:r>
            <a:endParaRPr lang="zh-CN" altLang="en-US" dirty="0"/>
          </a:p>
        </p:txBody>
      </p:sp>
      <p:sp>
        <p:nvSpPr>
          <p:cNvPr id="4" name="灯片编号占位符 3"/>
          <p:cNvSpPr>
            <a:spLocks noGrp="1"/>
          </p:cNvSpPr>
          <p:nvPr>
            <p:ph type="sldNum" sz="quarter" idx="5"/>
          </p:nvPr>
        </p:nvSpPr>
        <p:spPr/>
        <p:txBody>
          <a:bodyPr/>
          <a:lstStyle/>
          <a:p>
            <a:fld id="{9B5BF2F5-EED1-4527-AF86-919045C6F06D}" type="slidenum">
              <a:rPr lang="zh-CN" altLang="en-US" smtClean="0"/>
              <a:t>44</a:t>
            </a:fld>
            <a:endParaRPr lang="zh-CN" altLang="en-US"/>
          </a:p>
        </p:txBody>
      </p:sp>
    </p:spTree>
    <p:extLst>
      <p:ext uri="{BB962C8B-B14F-4D97-AF65-F5344CB8AC3E}">
        <p14:creationId xmlns:p14="http://schemas.microsoft.com/office/powerpoint/2010/main" val="3288704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B5BF2F5-EED1-4527-AF86-919045C6F06D}" type="slidenum">
              <a:rPr lang="zh-CN" altLang="en-US" smtClean="0"/>
              <a:t>62</a:t>
            </a:fld>
            <a:endParaRPr lang="zh-CN" altLang="en-US"/>
          </a:p>
        </p:txBody>
      </p:sp>
    </p:spTree>
    <p:extLst>
      <p:ext uri="{BB962C8B-B14F-4D97-AF65-F5344CB8AC3E}">
        <p14:creationId xmlns:p14="http://schemas.microsoft.com/office/powerpoint/2010/main" val="79983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 </a:t>
            </a:r>
            <a:r>
              <a:rPr lang="en-US" altLang="zh-CN" dirty="0"/>
              <a:t>A</a:t>
            </a:r>
            <a:endParaRPr lang="zh-CN" altLang="en-US" dirty="0"/>
          </a:p>
        </p:txBody>
      </p:sp>
      <p:sp>
        <p:nvSpPr>
          <p:cNvPr id="4" name="灯片编号占位符 3"/>
          <p:cNvSpPr>
            <a:spLocks noGrp="1"/>
          </p:cNvSpPr>
          <p:nvPr>
            <p:ph type="sldNum" sz="quarter" idx="10"/>
          </p:nvPr>
        </p:nvSpPr>
        <p:spPr/>
        <p:txBody>
          <a:bodyPr/>
          <a:lstStyle/>
          <a:p>
            <a:fld id="{9B5BF2F5-EED1-4527-AF86-919045C6F06D}" type="slidenum">
              <a:rPr lang="zh-CN" altLang="en-US" smtClean="0"/>
              <a:t>91</a:t>
            </a:fld>
            <a:endParaRPr lang="zh-CN" altLang="en-US"/>
          </a:p>
        </p:txBody>
      </p:sp>
    </p:spTree>
    <p:extLst>
      <p:ext uri="{BB962C8B-B14F-4D97-AF65-F5344CB8AC3E}">
        <p14:creationId xmlns:p14="http://schemas.microsoft.com/office/powerpoint/2010/main" val="283048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p>
          <a:p>
            <a:r>
              <a:rPr lang="en-US" altLang="zh-CN" dirty="0"/>
              <a:t>C</a:t>
            </a:r>
            <a:endParaRPr lang="zh-CN" altLang="en-US" dirty="0"/>
          </a:p>
        </p:txBody>
      </p:sp>
      <p:sp>
        <p:nvSpPr>
          <p:cNvPr id="4" name="灯片编号占位符 3"/>
          <p:cNvSpPr>
            <a:spLocks noGrp="1"/>
          </p:cNvSpPr>
          <p:nvPr>
            <p:ph type="sldNum" sz="quarter" idx="10"/>
          </p:nvPr>
        </p:nvSpPr>
        <p:spPr/>
        <p:txBody>
          <a:bodyPr/>
          <a:lstStyle/>
          <a:p>
            <a:fld id="{9B5BF2F5-EED1-4527-AF86-919045C6F06D}" type="slidenum">
              <a:rPr lang="zh-CN" altLang="en-US" smtClean="0"/>
              <a:t>92</a:t>
            </a:fld>
            <a:endParaRPr lang="zh-CN" altLang="en-US"/>
          </a:p>
        </p:txBody>
      </p:sp>
    </p:spTree>
    <p:extLst>
      <p:ext uri="{BB962C8B-B14F-4D97-AF65-F5344CB8AC3E}">
        <p14:creationId xmlns:p14="http://schemas.microsoft.com/office/powerpoint/2010/main" val="460752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a:t>
            </a:r>
          </a:p>
          <a:p>
            <a:r>
              <a:rPr lang="en-US" altLang="zh-CN" dirty="0"/>
              <a:t>B</a:t>
            </a:r>
            <a:endParaRPr lang="zh-CN" altLang="en-US" dirty="0"/>
          </a:p>
        </p:txBody>
      </p:sp>
      <p:sp>
        <p:nvSpPr>
          <p:cNvPr id="4" name="灯片编号占位符 3"/>
          <p:cNvSpPr>
            <a:spLocks noGrp="1"/>
          </p:cNvSpPr>
          <p:nvPr>
            <p:ph type="sldNum" sz="quarter" idx="10"/>
          </p:nvPr>
        </p:nvSpPr>
        <p:spPr/>
        <p:txBody>
          <a:bodyPr/>
          <a:lstStyle/>
          <a:p>
            <a:fld id="{9B5BF2F5-EED1-4527-AF86-919045C6F06D}" type="slidenum">
              <a:rPr lang="zh-CN" altLang="en-US" smtClean="0"/>
              <a:t>93</a:t>
            </a:fld>
            <a:endParaRPr lang="zh-CN" altLang="en-US"/>
          </a:p>
        </p:txBody>
      </p:sp>
    </p:spTree>
    <p:extLst>
      <p:ext uri="{BB962C8B-B14F-4D97-AF65-F5344CB8AC3E}">
        <p14:creationId xmlns:p14="http://schemas.microsoft.com/office/powerpoint/2010/main" val="5108144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 B</a:t>
            </a:r>
            <a:endParaRPr lang="zh-CN" altLang="en-US" dirty="0"/>
          </a:p>
        </p:txBody>
      </p:sp>
      <p:sp>
        <p:nvSpPr>
          <p:cNvPr id="4" name="灯片编号占位符 3"/>
          <p:cNvSpPr>
            <a:spLocks noGrp="1"/>
          </p:cNvSpPr>
          <p:nvPr>
            <p:ph type="sldNum" sz="quarter" idx="10"/>
          </p:nvPr>
        </p:nvSpPr>
        <p:spPr/>
        <p:txBody>
          <a:bodyPr/>
          <a:lstStyle/>
          <a:p>
            <a:fld id="{9B5BF2F5-EED1-4527-AF86-919045C6F06D}" type="slidenum">
              <a:rPr lang="zh-CN" altLang="en-US" smtClean="0"/>
              <a:t>94</a:t>
            </a:fld>
            <a:endParaRPr lang="zh-CN" altLang="en-US"/>
          </a:p>
        </p:txBody>
      </p:sp>
    </p:spTree>
    <p:extLst>
      <p:ext uri="{BB962C8B-B14F-4D97-AF65-F5344CB8AC3E}">
        <p14:creationId xmlns:p14="http://schemas.microsoft.com/office/powerpoint/2010/main" val="37930832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 name="Picture 2" descr="R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72025"/>
            <a:ext cx="9144000" cy="208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3" descr="R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0"/>
            <a:ext cx="838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3181098"/>
      </p:ext>
    </p:extLst>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7194118"/>
      </p:ext>
    </p:extLst>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09864662"/>
      </p:ext>
    </p:extLst>
  </p:cSld>
  <p:clrMapOvr>
    <a:masterClrMapping/>
  </p:clrMapOvr>
  <p:transition spd="slow"/>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248400"/>
            <a:ext cx="1905000" cy="457200"/>
          </a:xfrm>
          <a:prstGeom prst="rect">
            <a:avLst/>
          </a:prstGeom>
        </p:spPr>
        <p:txBody>
          <a:bodyPr/>
          <a:lstStyle>
            <a:lvl1pPr>
              <a:defRPr>
                <a:latin typeface="Times New Roman" charset="0"/>
              </a:defRPr>
            </a:lvl1pPr>
          </a:lstStyle>
          <a:p>
            <a:pPr>
              <a:defRPr/>
            </a:pPr>
            <a:endParaRPr lang="en-US" altLang="zh-CN"/>
          </a:p>
        </p:txBody>
      </p:sp>
      <p:sp>
        <p:nvSpPr>
          <p:cNvPr id="6" name="页脚占位符 5"/>
          <p:cNvSpPr>
            <a:spLocks noGrp="1"/>
          </p:cNvSpPr>
          <p:nvPr>
            <p:ph type="ftr" sz="quarter" idx="11"/>
          </p:nvPr>
        </p:nvSpPr>
        <p:spPr>
          <a:xfrm>
            <a:off x="3124200" y="6248400"/>
            <a:ext cx="2895600" cy="457200"/>
          </a:xfrm>
          <a:prstGeom prst="rect">
            <a:avLst/>
          </a:prstGeom>
        </p:spPr>
        <p:txBody>
          <a:bodyPr/>
          <a:lstStyle>
            <a:lvl1pPr>
              <a:defRPr>
                <a:latin typeface="Times New Roman" charset="0"/>
              </a:defRPr>
            </a:lvl1pPr>
          </a:lstStyle>
          <a:p>
            <a:pPr>
              <a:defRPr/>
            </a:pPr>
            <a:endParaRPr lang="en-US" altLang="zh-CN"/>
          </a:p>
        </p:txBody>
      </p:sp>
      <p:sp>
        <p:nvSpPr>
          <p:cNvPr id="7" name="灯片编号占位符 6"/>
          <p:cNvSpPr>
            <a:spLocks noGrp="1"/>
          </p:cNvSpPr>
          <p:nvPr>
            <p:ph type="sldNum" sz="quarter" idx="12"/>
          </p:nvPr>
        </p:nvSpPr>
        <p:spPr>
          <a:xfrm>
            <a:off x="6553200" y="6248400"/>
            <a:ext cx="1905000" cy="457200"/>
          </a:xfrm>
          <a:prstGeom prst="rect">
            <a:avLst/>
          </a:prstGeom>
        </p:spPr>
        <p:txBody>
          <a:bodyPr/>
          <a:lstStyle>
            <a:lvl1pPr>
              <a:defRPr>
                <a:latin typeface="Times New Roman" charset="0"/>
              </a:defRPr>
            </a:lvl1pPr>
          </a:lstStyle>
          <a:p>
            <a:pPr>
              <a:defRPr/>
            </a:pPr>
            <a:fld id="{AB1B7825-A9C3-4514-9F37-2961CCA11452}" type="slidenum">
              <a:rPr lang="en-US" altLang="zh-CN"/>
              <a:pPr>
                <a:defRPr/>
              </a:pPr>
              <a:t>‹#›</a:t>
            </a:fld>
            <a:endParaRPr lang="en-US" altLang="zh-CN"/>
          </a:p>
        </p:txBody>
      </p:sp>
    </p:spTree>
    <p:extLst>
      <p:ext uri="{BB962C8B-B14F-4D97-AF65-F5344CB8AC3E}">
        <p14:creationId xmlns:p14="http://schemas.microsoft.com/office/powerpoint/2010/main" val="4098033396"/>
      </p:ext>
    </p:extLst>
  </p:cSld>
  <p:clrMapOvr>
    <a:masterClrMapping/>
  </p:clrMapOvr>
  <p:transition>
    <p:zoom dir="in"/>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609600"/>
            <a:ext cx="7772400" cy="54864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685800" y="6248400"/>
            <a:ext cx="1905000" cy="457200"/>
          </a:xfrm>
          <a:prstGeom prst="rect">
            <a:avLst/>
          </a:prstGeom>
        </p:spPr>
        <p:txBody>
          <a:bodyPr/>
          <a:lstStyle>
            <a:lvl1pPr>
              <a:defRPr>
                <a:latin typeface="Times New Roman" charset="0"/>
              </a:defRPr>
            </a:lvl1pPr>
          </a:lstStyle>
          <a:p>
            <a:pPr>
              <a:defRPr/>
            </a:pPr>
            <a:endParaRPr lang="en-US" altLang="zh-CN"/>
          </a:p>
        </p:txBody>
      </p:sp>
      <p:sp>
        <p:nvSpPr>
          <p:cNvPr id="4" name="页脚占位符 3"/>
          <p:cNvSpPr>
            <a:spLocks noGrp="1"/>
          </p:cNvSpPr>
          <p:nvPr>
            <p:ph type="ftr" sz="quarter" idx="11"/>
          </p:nvPr>
        </p:nvSpPr>
        <p:spPr>
          <a:xfrm>
            <a:off x="3124200" y="6248400"/>
            <a:ext cx="2895600" cy="457200"/>
          </a:xfrm>
          <a:prstGeom prst="rect">
            <a:avLst/>
          </a:prstGeom>
        </p:spPr>
        <p:txBody>
          <a:bodyPr/>
          <a:lstStyle>
            <a:lvl1pPr>
              <a:defRPr>
                <a:latin typeface="Times New Roman" charset="0"/>
              </a:defRPr>
            </a:lvl1pPr>
          </a:lstStyle>
          <a:p>
            <a:pPr>
              <a:defRPr/>
            </a:pPr>
            <a:endParaRPr lang="en-US" altLang="zh-CN"/>
          </a:p>
        </p:txBody>
      </p:sp>
      <p:sp>
        <p:nvSpPr>
          <p:cNvPr id="5" name="灯片编号占位符 4"/>
          <p:cNvSpPr>
            <a:spLocks noGrp="1"/>
          </p:cNvSpPr>
          <p:nvPr>
            <p:ph type="sldNum" sz="quarter" idx="12"/>
          </p:nvPr>
        </p:nvSpPr>
        <p:spPr>
          <a:xfrm>
            <a:off x="6553200" y="6248400"/>
            <a:ext cx="1905000" cy="457200"/>
          </a:xfrm>
          <a:prstGeom prst="rect">
            <a:avLst/>
          </a:prstGeom>
        </p:spPr>
        <p:txBody>
          <a:bodyPr/>
          <a:lstStyle>
            <a:lvl1pPr>
              <a:defRPr>
                <a:latin typeface="Times New Roman" charset="0"/>
              </a:defRPr>
            </a:lvl1pPr>
          </a:lstStyle>
          <a:p>
            <a:pPr>
              <a:defRPr/>
            </a:pPr>
            <a:fld id="{A16C556C-214F-44A6-9D8F-46860F35FCC8}" type="slidenum">
              <a:rPr lang="en-US" altLang="zh-CN"/>
              <a:pPr>
                <a:defRPr/>
              </a:pPr>
              <a:t>‹#›</a:t>
            </a:fld>
            <a:endParaRPr lang="en-US" altLang="zh-CN"/>
          </a:p>
        </p:txBody>
      </p:sp>
    </p:spTree>
    <p:extLst>
      <p:ext uri="{BB962C8B-B14F-4D97-AF65-F5344CB8AC3E}">
        <p14:creationId xmlns:p14="http://schemas.microsoft.com/office/powerpoint/2010/main" val="4097321136"/>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98060214"/>
      </p:ext>
    </p:extLst>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235343128"/>
      </p:ext>
    </p:extLst>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88015808"/>
      </p:ext>
    </p:extLst>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53287700"/>
      </p:ext>
    </p:extLst>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544958795"/>
      </p:ext>
    </p:extLst>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2096468"/>
      </p:ext>
    </p:extLst>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340170006"/>
      </p:ext>
    </p:extLst>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288195968"/>
      </p:ext>
    </p:extLst>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R0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4303713"/>
            <a:ext cx="9144000" cy="2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R0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4800" y="0"/>
            <a:ext cx="457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0"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1" r:id="rId12"/>
    <p:sldLayoutId id="2147483722" r:id="rId13"/>
  </p:sldLayoutIdLst>
  <p:transition spd="slow"/>
  <p:txStyles>
    <p:titleStyle>
      <a:lvl1pPr algn="ctr" rtl="0" eaLnBrk="0" fontAlgn="base" hangingPunct="0">
        <a:spcBef>
          <a:spcPct val="0"/>
        </a:spcBef>
        <a:spcAft>
          <a:spcPct val="0"/>
        </a:spcAft>
        <a:defRPr kumimoji="1" sz="4000">
          <a:solidFill>
            <a:schemeClr val="bg1"/>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kumimoji="1" sz="4000">
          <a:solidFill>
            <a:schemeClr val="bg1"/>
          </a:solidFill>
          <a:effectLst>
            <a:outerShdw blurRad="38100" dist="38100" dir="2700000" algn="tl">
              <a:srgbClr val="C0C0C0"/>
            </a:outerShdw>
          </a:effectLst>
          <a:latin typeface="Times New Roman" pitchFamily="18" charset="0"/>
          <a:ea typeface="宋体" pitchFamily="2" charset="-122"/>
        </a:defRPr>
      </a:lvl2pPr>
      <a:lvl3pPr algn="ctr" rtl="0" eaLnBrk="0" fontAlgn="base" hangingPunct="0">
        <a:spcBef>
          <a:spcPct val="0"/>
        </a:spcBef>
        <a:spcAft>
          <a:spcPct val="0"/>
        </a:spcAft>
        <a:defRPr kumimoji="1" sz="4000">
          <a:solidFill>
            <a:schemeClr val="bg1"/>
          </a:solidFill>
          <a:effectLst>
            <a:outerShdw blurRad="38100" dist="38100" dir="2700000" algn="tl">
              <a:srgbClr val="C0C0C0"/>
            </a:outerShdw>
          </a:effectLst>
          <a:latin typeface="Times New Roman" pitchFamily="18" charset="0"/>
          <a:ea typeface="宋体" pitchFamily="2" charset="-122"/>
        </a:defRPr>
      </a:lvl3pPr>
      <a:lvl4pPr algn="ctr" rtl="0" eaLnBrk="0" fontAlgn="base" hangingPunct="0">
        <a:spcBef>
          <a:spcPct val="0"/>
        </a:spcBef>
        <a:spcAft>
          <a:spcPct val="0"/>
        </a:spcAft>
        <a:defRPr kumimoji="1" sz="4000">
          <a:solidFill>
            <a:schemeClr val="bg1"/>
          </a:solidFill>
          <a:effectLst>
            <a:outerShdw blurRad="38100" dist="38100" dir="2700000" algn="tl">
              <a:srgbClr val="C0C0C0"/>
            </a:outerShdw>
          </a:effectLst>
          <a:latin typeface="Times New Roman" pitchFamily="18" charset="0"/>
          <a:ea typeface="宋体" pitchFamily="2" charset="-122"/>
        </a:defRPr>
      </a:lvl4pPr>
      <a:lvl5pPr algn="ctr" rtl="0" eaLnBrk="0" fontAlgn="base" hangingPunct="0">
        <a:spcBef>
          <a:spcPct val="0"/>
        </a:spcBef>
        <a:spcAft>
          <a:spcPct val="0"/>
        </a:spcAft>
        <a:defRPr kumimoji="1" sz="4000">
          <a:solidFill>
            <a:schemeClr val="bg1"/>
          </a:solidFill>
          <a:effectLst>
            <a:outerShdw blurRad="38100" dist="38100" dir="2700000" algn="tl">
              <a:srgbClr val="C0C0C0"/>
            </a:outerShdw>
          </a:effectLst>
          <a:latin typeface="Times New Roman" pitchFamily="18" charset="0"/>
          <a:ea typeface="宋体" pitchFamily="2" charset="-122"/>
        </a:defRPr>
      </a:lvl5pPr>
      <a:lvl6pPr marL="457200" algn="ctr" rtl="0" fontAlgn="base">
        <a:spcBef>
          <a:spcPct val="0"/>
        </a:spcBef>
        <a:spcAft>
          <a:spcPct val="0"/>
        </a:spcAft>
        <a:defRPr kumimoji="1" sz="4000">
          <a:solidFill>
            <a:schemeClr val="bg1"/>
          </a:solidFill>
          <a:effectLst>
            <a:outerShdw blurRad="38100" dist="38100" dir="2700000" algn="tl">
              <a:srgbClr val="C0C0C0"/>
            </a:outerShdw>
          </a:effectLst>
          <a:latin typeface="Times New Roman" pitchFamily="18" charset="0"/>
          <a:ea typeface="宋体" pitchFamily="2" charset="-122"/>
        </a:defRPr>
      </a:lvl6pPr>
      <a:lvl7pPr marL="914400" algn="ctr" rtl="0" fontAlgn="base">
        <a:spcBef>
          <a:spcPct val="0"/>
        </a:spcBef>
        <a:spcAft>
          <a:spcPct val="0"/>
        </a:spcAft>
        <a:defRPr kumimoji="1" sz="4000">
          <a:solidFill>
            <a:schemeClr val="bg1"/>
          </a:solidFill>
          <a:effectLst>
            <a:outerShdw blurRad="38100" dist="38100" dir="2700000" algn="tl">
              <a:srgbClr val="C0C0C0"/>
            </a:outerShdw>
          </a:effectLst>
          <a:latin typeface="Times New Roman" pitchFamily="18" charset="0"/>
          <a:ea typeface="宋体" pitchFamily="2" charset="-122"/>
        </a:defRPr>
      </a:lvl7pPr>
      <a:lvl8pPr marL="1371600" algn="ctr" rtl="0" fontAlgn="base">
        <a:spcBef>
          <a:spcPct val="0"/>
        </a:spcBef>
        <a:spcAft>
          <a:spcPct val="0"/>
        </a:spcAft>
        <a:defRPr kumimoji="1" sz="4000">
          <a:solidFill>
            <a:schemeClr val="bg1"/>
          </a:solidFill>
          <a:effectLst>
            <a:outerShdw blurRad="38100" dist="38100" dir="2700000" algn="tl">
              <a:srgbClr val="C0C0C0"/>
            </a:outerShdw>
          </a:effectLst>
          <a:latin typeface="Times New Roman" pitchFamily="18" charset="0"/>
          <a:ea typeface="宋体" pitchFamily="2" charset="-122"/>
        </a:defRPr>
      </a:lvl8pPr>
      <a:lvl9pPr marL="1828800" algn="ctr" rtl="0" fontAlgn="base">
        <a:spcBef>
          <a:spcPct val="0"/>
        </a:spcBef>
        <a:spcAft>
          <a:spcPct val="0"/>
        </a:spcAft>
        <a:defRPr kumimoji="1" sz="4000">
          <a:solidFill>
            <a:schemeClr val="bg1"/>
          </a:solidFill>
          <a:effectLst>
            <a:outerShdw blurRad="38100" dist="38100" dir="2700000" algn="tl">
              <a:srgbClr val="C0C0C0"/>
            </a:outerShdw>
          </a:effectLst>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rgbClr val="FF3300"/>
        </a:buClr>
        <a:buSzPct val="70000"/>
        <a:buFont typeface="Wingdings" pitchFamily="2" charset="2"/>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FF3300"/>
        </a:buClr>
        <a:buSzPct val="70000"/>
        <a:buFont typeface="Wingdings" pitchFamily="2" charset="2"/>
        <a:buChar char="z"/>
        <a:defRPr kumimoji="1" sz="2800">
          <a:solidFill>
            <a:schemeClr val="tx1"/>
          </a:solidFill>
          <a:latin typeface="+mn-lt"/>
          <a:ea typeface="+mn-ea"/>
        </a:defRPr>
      </a:lvl2pPr>
      <a:lvl3pPr marL="1143000" indent="-228600" algn="l" rtl="0" eaLnBrk="0" fontAlgn="base" hangingPunct="0">
        <a:spcBef>
          <a:spcPct val="20000"/>
        </a:spcBef>
        <a:spcAft>
          <a:spcPct val="0"/>
        </a:spcAft>
        <a:buClr>
          <a:srgbClr val="FF3300"/>
        </a:buClr>
        <a:buSzPct val="70000"/>
        <a:buFont typeface="Wingdings" pitchFamily="2" charset="2"/>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rgbClr val="FF3300"/>
        </a:buClr>
        <a:buSzPct val="70000"/>
        <a:buFont typeface="Wingdings" pitchFamily="2" charset="2"/>
        <a:buChar char="l"/>
        <a:defRPr kumimoji="1" sz="2200">
          <a:solidFill>
            <a:schemeClr val="tx1"/>
          </a:solidFill>
          <a:latin typeface="+mn-lt"/>
          <a:ea typeface="+mn-ea"/>
        </a:defRPr>
      </a:lvl4pPr>
      <a:lvl5pPr marL="2057400" indent="-228600" algn="l" rtl="0" eaLnBrk="0" fontAlgn="base" hangingPunct="0">
        <a:spcBef>
          <a:spcPct val="20000"/>
        </a:spcBef>
        <a:spcAft>
          <a:spcPct val="0"/>
        </a:spcAft>
        <a:buClr>
          <a:srgbClr val="FF3300"/>
        </a:buClr>
        <a:buSzPct val="70000"/>
        <a:buFont typeface="Wingdings" pitchFamily="2" charset="2"/>
        <a:buChar char=""/>
        <a:defRPr kumimoji="1" sz="2000">
          <a:solidFill>
            <a:schemeClr val="tx1"/>
          </a:solidFill>
          <a:latin typeface="+mn-lt"/>
          <a:ea typeface="+mn-ea"/>
        </a:defRPr>
      </a:lvl5pPr>
      <a:lvl6pPr marL="2514600" indent="-228600" algn="l" rtl="0" fontAlgn="base">
        <a:spcBef>
          <a:spcPct val="20000"/>
        </a:spcBef>
        <a:spcAft>
          <a:spcPct val="0"/>
        </a:spcAft>
        <a:buClr>
          <a:srgbClr val="FF3300"/>
        </a:buClr>
        <a:buSzPct val="70000"/>
        <a:buFont typeface="Wingdings" pitchFamily="2" charset="2"/>
        <a:buChar char=""/>
        <a:defRPr kumimoji="1" sz="2000">
          <a:solidFill>
            <a:schemeClr val="tx1"/>
          </a:solidFill>
          <a:latin typeface="+mn-lt"/>
          <a:ea typeface="+mn-ea"/>
        </a:defRPr>
      </a:lvl6pPr>
      <a:lvl7pPr marL="2971800" indent="-228600" algn="l" rtl="0" fontAlgn="base">
        <a:spcBef>
          <a:spcPct val="20000"/>
        </a:spcBef>
        <a:spcAft>
          <a:spcPct val="0"/>
        </a:spcAft>
        <a:buClr>
          <a:srgbClr val="FF3300"/>
        </a:buClr>
        <a:buSzPct val="70000"/>
        <a:buFont typeface="Wingdings" pitchFamily="2" charset="2"/>
        <a:buChar char=""/>
        <a:defRPr kumimoji="1" sz="2000">
          <a:solidFill>
            <a:schemeClr val="tx1"/>
          </a:solidFill>
          <a:latin typeface="+mn-lt"/>
          <a:ea typeface="+mn-ea"/>
        </a:defRPr>
      </a:lvl7pPr>
      <a:lvl8pPr marL="3429000" indent="-228600" algn="l" rtl="0" fontAlgn="base">
        <a:spcBef>
          <a:spcPct val="20000"/>
        </a:spcBef>
        <a:spcAft>
          <a:spcPct val="0"/>
        </a:spcAft>
        <a:buClr>
          <a:srgbClr val="FF3300"/>
        </a:buClr>
        <a:buSzPct val="70000"/>
        <a:buFont typeface="Wingdings" pitchFamily="2" charset="2"/>
        <a:buChar char=""/>
        <a:defRPr kumimoji="1" sz="2000">
          <a:solidFill>
            <a:schemeClr val="tx1"/>
          </a:solidFill>
          <a:latin typeface="+mn-lt"/>
          <a:ea typeface="+mn-ea"/>
        </a:defRPr>
      </a:lvl8pPr>
      <a:lvl9pPr marL="3886200" indent="-228600" algn="l" rtl="0" fontAlgn="base">
        <a:spcBef>
          <a:spcPct val="20000"/>
        </a:spcBef>
        <a:spcAft>
          <a:spcPct val="0"/>
        </a:spcAft>
        <a:buClr>
          <a:srgbClr val="FF3300"/>
        </a:buClr>
        <a:buSzPct val="70000"/>
        <a:buFont typeface="Wingdings" pitchFamily="2" charset="2"/>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1.wmf"/></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37"/>
          <p:cNvSpPr txBox="1">
            <a:spLocks noChangeArrowheads="1"/>
          </p:cNvSpPr>
          <p:nvPr/>
        </p:nvSpPr>
        <p:spPr bwMode="auto">
          <a:xfrm>
            <a:off x="3048000" y="457200"/>
            <a:ext cx="464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800"/>
              <a:t>第</a:t>
            </a:r>
            <a:r>
              <a:rPr lang="en-US" altLang="zh-CN" sz="2800"/>
              <a:t>2</a:t>
            </a:r>
            <a:r>
              <a:rPr lang="zh-CN" altLang="en-US" sz="2800"/>
              <a:t>章    线性表</a:t>
            </a:r>
          </a:p>
        </p:txBody>
      </p:sp>
      <p:sp>
        <p:nvSpPr>
          <p:cNvPr id="5123" name="Text Box 39"/>
          <p:cNvSpPr txBox="1">
            <a:spLocks noChangeArrowheads="1"/>
          </p:cNvSpPr>
          <p:nvPr/>
        </p:nvSpPr>
        <p:spPr bwMode="auto">
          <a:xfrm>
            <a:off x="1752600" y="25908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Char char="•"/>
            </a:pPr>
            <a:r>
              <a:rPr lang="en-US" altLang="zh-CN"/>
              <a:t>  </a:t>
            </a:r>
            <a:r>
              <a:rPr lang="zh-CN" altLang="en-US"/>
              <a:t>唯一头元素</a:t>
            </a:r>
          </a:p>
        </p:txBody>
      </p:sp>
      <p:sp>
        <p:nvSpPr>
          <p:cNvPr id="5124" name="Text Box 40"/>
          <p:cNvSpPr txBox="1">
            <a:spLocks noChangeArrowheads="1"/>
          </p:cNvSpPr>
          <p:nvPr/>
        </p:nvSpPr>
        <p:spPr bwMode="auto">
          <a:xfrm>
            <a:off x="1752600" y="31242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Char char="•"/>
            </a:pPr>
            <a:r>
              <a:rPr lang="en-US" altLang="zh-CN"/>
              <a:t>  </a:t>
            </a:r>
            <a:r>
              <a:rPr lang="zh-CN" altLang="en-US"/>
              <a:t>唯一尾元素</a:t>
            </a:r>
          </a:p>
        </p:txBody>
      </p:sp>
      <p:sp>
        <p:nvSpPr>
          <p:cNvPr id="5125" name="Text Box 41"/>
          <p:cNvSpPr txBox="1">
            <a:spLocks noChangeArrowheads="1"/>
          </p:cNvSpPr>
          <p:nvPr/>
        </p:nvSpPr>
        <p:spPr bwMode="auto">
          <a:xfrm>
            <a:off x="1752600" y="36576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Char char="•"/>
            </a:pPr>
            <a:r>
              <a:rPr lang="en-US" altLang="zh-CN"/>
              <a:t>  </a:t>
            </a:r>
            <a:r>
              <a:rPr lang="zh-CN" altLang="en-US"/>
              <a:t>除头元素外，均有一个直接前驱</a:t>
            </a:r>
          </a:p>
        </p:txBody>
      </p:sp>
      <p:sp>
        <p:nvSpPr>
          <p:cNvPr id="5126" name="Text Box 42"/>
          <p:cNvSpPr txBox="1">
            <a:spLocks noChangeArrowheads="1"/>
          </p:cNvSpPr>
          <p:nvPr/>
        </p:nvSpPr>
        <p:spPr bwMode="auto">
          <a:xfrm>
            <a:off x="1752600" y="41910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Char char="•"/>
            </a:pPr>
            <a:r>
              <a:rPr lang="en-US" altLang="zh-CN"/>
              <a:t>  </a:t>
            </a:r>
            <a:r>
              <a:rPr lang="zh-CN" altLang="en-US"/>
              <a:t>除尾元素外，均有一个直接后继</a:t>
            </a:r>
          </a:p>
        </p:txBody>
      </p:sp>
      <p:grpSp>
        <p:nvGrpSpPr>
          <p:cNvPr id="5127" name="Group 58"/>
          <p:cNvGrpSpPr>
            <a:grpSpLocks/>
          </p:cNvGrpSpPr>
          <p:nvPr/>
        </p:nvGrpSpPr>
        <p:grpSpPr bwMode="auto">
          <a:xfrm>
            <a:off x="1371600" y="1219200"/>
            <a:ext cx="5562600" cy="1219200"/>
            <a:chOff x="864" y="768"/>
            <a:chExt cx="3504" cy="768"/>
          </a:xfrm>
        </p:grpSpPr>
        <p:grpSp>
          <p:nvGrpSpPr>
            <p:cNvPr id="5128" name="Group 56"/>
            <p:cNvGrpSpPr>
              <a:grpSpLocks/>
            </p:cNvGrpSpPr>
            <p:nvPr/>
          </p:nvGrpSpPr>
          <p:grpSpPr bwMode="auto">
            <a:xfrm>
              <a:off x="864" y="768"/>
              <a:ext cx="3504" cy="624"/>
              <a:chOff x="864" y="768"/>
              <a:chExt cx="3504" cy="624"/>
            </a:xfrm>
          </p:grpSpPr>
          <p:sp>
            <p:nvSpPr>
              <p:cNvPr id="5130" name="Text Box 38"/>
              <p:cNvSpPr txBox="1">
                <a:spLocks noChangeArrowheads="1"/>
              </p:cNvSpPr>
              <p:nvPr/>
            </p:nvSpPr>
            <p:spPr bwMode="auto">
              <a:xfrm>
                <a:off x="864" y="768"/>
                <a:ext cx="350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线性结构特点</a:t>
                </a:r>
                <a:r>
                  <a:rPr lang="en-US" altLang="zh-CN"/>
                  <a:t>:</a:t>
                </a:r>
              </a:p>
            </p:txBody>
          </p:sp>
          <p:grpSp>
            <p:nvGrpSpPr>
              <p:cNvPr id="5131" name="Group 43"/>
              <p:cNvGrpSpPr>
                <a:grpSpLocks/>
              </p:cNvGrpSpPr>
              <p:nvPr/>
            </p:nvGrpSpPr>
            <p:grpSpPr bwMode="auto">
              <a:xfrm>
                <a:off x="1728" y="1142"/>
                <a:ext cx="1716" cy="250"/>
                <a:chOff x="3552" y="2976"/>
                <a:chExt cx="1716" cy="250"/>
              </a:xfrm>
            </p:grpSpPr>
            <p:sp>
              <p:nvSpPr>
                <p:cNvPr id="5134" name="Text Box 44"/>
                <p:cNvSpPr txBox="1">
                  <a:spLocks noChangeArrowheads="1"/>
                </p:cNvSpPr>
                <p:nvPr/>
              </p:nvSpPr>
              <p:spPr bwMode="auto">
                <a:xfrm>
                  <a:off x="4006" y="297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600"/>
                    <a:t>O</a:t>
                  </a:r>
                </a:p>
              </p:txBody>
            </p:sp>
            <p:sp>
              <p:nvSpPr>
                <p:cNvPr id="5135" name="Text Box 45"/>
                <p:cNvSpPr txBox="1">
                  <a:spLocks noChangeArrowheads="1"/>
                </p:cNvSpPr>
                <p:nvPr/>
              </p:nvSpPr>
              <p:spPr bwMode="auto">
                <a:xfrm>
                  <a:off x="4524" y="297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600"/>
                    <a:t>O</a:t>
                  </a:r>
                </a:p>
              </p:txBody>
            </p:sp>
            <p:sp>
              <p:nvSpPr>
                <p:cNvPr id="5136" name="Text Box 46"/>
                <p:cNvSpPr txBox="1">
                  <a:spLocks noChangeArrowheads="1"/>
                </p:cNvSpPr>
                <p:nvPr/>
              </p:nvSpPr>
              <p:spPr bwMode="auto">
                <a:xfrm>
                  <a:off x="4272" y="297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600"/>
                    <a:t>O</a:t>
                  </a:r>
                </a:p>
              </p:txBody>
            </p:sp>
            <p:sp>
              <p:nvSpPr>
                <p:cNvPr id="5137" name="Text Box 47"/>
                <p:cNvSpPr txBox="1">
                  <a:spLocks noChangeArrowheads="1"/>
                </p:cNvSpPr>
                <p:nvPr/>
              </p:nvSpPr>
              <p:spPr bwMode="auto">
                <a:xfrm>
                  <a:off x="4776" y="297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600"/>
                    <a:t>O</a:t>
                  </a:r>
                </a:p>
              </p:txBody>
            </p:sp>
            <p:sp>
              <p:nvSpPr>
                <p:cNvPr id="5138" name="Text Box 48"/>
                <p:cNvSpPr txBox="1">
                  <a:spLocks noChangeArrowheads="1"/>
                </p:cNvSpPr>
                <p:nvPr/>
              </p:nvSpPr>
              <p:spPr bwMode="auto">
                <a:xfrm>
                  <a:off x="5028" y="297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600"/>
                    <a:t>O</a:t>
                  </a:r>
                </a:p>
              </p:txBody>
            </p:sp>
            <p:sp>
              <p:nvSpPr>
                <p:cNvPr id="5139" name="Line 49"/>
                <p:cNvSpPr>
                  <a:spLocks noChangeShapeType="1"/>
                </p:cNvSpPr>
                <p:nvPr/>
              </p:nvSpPr>
              <p:spPr bwMode="auto">
                <a:xfrm>
                  <a:off x="4152" y="30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0" name="Line 50"/>
                <p:cNvSpPr>
                  <a:spLocks noChangeShapeType="1"/>
                </p:cNvSpPr>
                <p:nvPr/>
              </p:nvSpPr>
              <p:spPr bwMode="auto">
                <a:xfrm>
                  <a:off x="4668" y="30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1" name="Line 51"/>
                <p:cNvSpPr>
                  <a:spLocks noChangeShapeType="1"/>
                </p:cNvSpPr>
                <p:nvPr/>
              </p:nvSpPr>
              <p:spPr bwMode="auto">
                <a:xfrm>
                  <a:off x="4416" y="30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2" name="Line 52"/>
                <p:cNvSpPr>
                  <a:spLocks noChangeShapeType="1"/>
                </p:cNvSpPr>
                <p:nvPr/>
              </p:nvSpPr>
              <p:spPr bwMode="auto">
                <a:xfrm>
                  <a:off x="4920" y="3084"/>
                  <a:ext cx="19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43" name="Text Box 53"/>
                <p:cNvSpPr txBox="1">
                  <a:spLocks noChangeArrowheads="1"/>
                </p:cNvSpPr>
                <p:nvPr/>
              </p:nvSpPr>
              <p:spPr bwMode="auto">
                <a:xfrm>
                  <a:off x="3552" y="297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线性</a:t>
                  </a:r>
                </a:p>
              </p:txBody>
            </p:sp>
          </p:grpSp>
          <p:sp>
            <p:nvSpPr>
              <p:cNvPr id="5132" name="Text Box 54"/>
              <p:cNvSpPr txBox="1">
                <a:spLocks noChangeArrowheads="1"/>
              </p:cNvSpPr>
              <p:nvPr/>
            </p:nvSpPr>
            <p:spPr bwMode="auto">
              <a:xfrm>
                <a:off x="2160" y="945"/>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头</a:t>
                </a:r>
              </a:p>
            </p:txBody>
          </p:sp>
          <p:sp>
            <p:nvSpPr>
              <p:cNvPr id="5133" name="Text Box 55"/>
              <p:cNvSpPr txBox="1">
                <a:spLocks noChangeArrowheads="1"/>
              </p:cNvSpPr>
              <p:nvPr/>
            </p:nvSpPr>
            <p:spPr bwMode="auto">
              <a:xfrm>
                <a:off x="3168" y="945"/>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尾</a:t>
                </a:r>
              </a:p>
            </p:txBody>
          </p:sp>
        </p:grpSp>
        <p:sp>
          <p:nvSpPr>
            <p:cNvPr id="5129" name="Text Box 57"/>
            <p:cNvSpPr txBox="1">
              <a:spLocks noChangeArrowheads="1"/>
            </p:cNvSpPr>
            <p:nvPr/>
          </p:nvSpPr>
          <p:spPr bwMode="auto">
            <a:xfrm>
              <a:off x="2208" y="1286"/>
              <a:ext cx="13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1    2   </a:t>
              </a:r>
              <a:r>
                <a:rPr lang="en-US" altLang="zh-CN" sz="2000" baseline="-25000"/>
                <a:t>  </a:t>
              </a:r>
              <a:r>
                <a:rPr lang="en-US" altLang="zh-CN" sz="2000"/>
                <a:t>3    </a:t>
              </a:r>
              <a:r>
                <a:rPr lang="en-US" altLang="zh-CN" sz="2000" baseline="-25000"/>
                <a:t> </a:t>
              </a:r>
              <a:r>
                <a:rPr lang="en-US" altLang="zh-CN" sz="2000"/>
                <a:t>4    5</a:t>
              </a:r>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447800" y="1466850"/>
            <a:ext cx="74676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pPr>
            <a:r>
              <a:rPr lang="en-US" altLang="zh-CN"/>
              <a:t>L.elem = (ElemType </a:t>
            </a:r>
            <a:r>
              <a:rPr lang="en-US" altLang="zh-CN" b="0">
                <a:latin typeface="宋体" pitchFamily="2" charset="-122"/>
              </a:rPr>
              <a:t>*</a:t>
            </a:r>
            <a:r>
              <a:rPr lang="en-US" altLang="zh-CN"/>
              <a:t>)</a:t>
            </a:r>
            <a:r>
              <a:rPr lang="en-US" altLang="zh-CN">
                <a:solidFill>
                  <a:srgbClr val="FF0000"/>
                </a:solidFill>
              </a:rPr>
              <a:t>malloc</a:t>
            </a:r>
          </a:p>
          <a:p>
            <a:pPr eaLnBrk="1" hangingPunct="1">
              <a:spcBef>
                <a:spcPct val="20000"/>
              </a:spcBef>
            </a:pPr>
            <a:r>
              <a:rPr lang="en-US" altLang="zh-CN">
                <a:solidFill>
                  <a:schemeClr val="tx2"/>
                </a:solidFill>
              </a:rPr>
              <a:t>                        </a:t>
            </a:r>
            <a:r>
              <a:rPr lang="en-US" altLang="zh-CN"/>
              <a:t> ( </a:t>
            </a:r>
            <a:r>
              <a:rPr lang="en-US" altLang="zh-CN">
                <a:solidFill>
                  <a:schemeClr val="tx2"/>
                </a:solidFill>
              </a:rPr>
              <a:t>LIST_INIT_SIZE</a:t>
            </a:r>
            <a:r>
              <a:rPr lang="en-US" altLang="zh-CN"/>
              <a:t> </a:t>
            </a:r>
            <a:r>
              <a:rPr lang="en-US" altLang="zh-CN" b="0">
                <a:latin typeface="宋体" pitchFamily="2" charset="-122"/>
              </a:rPr>
              <a:t>*</a:t>
            </a:r>
            <a:r>
              <a:rPr lang="en-US" altLang="zh-CN"/>
              <a:t> </a:t>
            </a:r>
            <a:r>
              <a:rPr lang="en-US" altLang="zh-CN">
                <a:solidFill>
                  <a:srgbClr val="FF0000"/>
                </a:solidFill>
              </a:rPr>
              <a:t>sizeof</a:t>
            </a:r>
            <a:r>
              <a:rPr lang="en-US" altLang="zh-CN"/>
              <a:t>(ElemType) );</a:t>
            </a:r>
          </a:p>
        </p:txBody>
      </p:sp>
      <p:sp>
        <p:nvSpPr>
          <p:cNvPr id="13315" name="Text Box 4"/>
          <p:cNvSpPr txBox="1">
            <a:spLocks noChangeArrowheads="1"/>
          </p:cNvSpPr>
          <p:nvPr/>
        </p:nvSpPr>
        <p:spPr bwMode="auto">
          <a:xfrm>
            <a:off x="1447800" y="24384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if  ( !L.elem ) exit(OVERFLOW);</a:t>
            </a:r>
          </a:p>
        </p:txBody>
      </p:sp>
      <p:sp>
        <p:nvSpPr>
          <p:cNvPr id="13316" name="Text Box 5"/>
          <p:cNvSpPr txBox="1">
            <a:spLocks noChangeArrowheads="1"/>
          </p:cNvSpPr>
          <p:nvPr/>
        </p:nvSpPr>
        <p:spPr bwMode="auto">
          <a:xfrm>
            <a:off x="1447800" y="29718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L.length = 0 ;</a:t>
            </a:r>
          </a:p>
        </p:txBody>
      </p:sp>
      <p:sp>
        <p:nvSpPr>
          <p:cNvPr id="13317" name="Text Box 6"/>
          <p:cNvSpPr txBox="1">
            <a:spLocks noChangeArrowheads="1"/>
          </p:cNvSpPr>
          <p:nvPr/>
        </p:nvSpPr>
        <p:spPr bwMode="auto">
          <a:xfrm>
            <a:off x="1447800" y="35814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L.listsize = </a:t>
            </a:r>
            <a:r>
              <a:rPr lang="en-US" altLang="zh-CN">
                <a:solidFill>
                  <a:schemeClr val="tx2"/>
                </a:solidFill>
              </a:rPr>
              <a:t>LIST_INIT_SIZE</a:t>
            </a:r>
            <a:r>
              <a:rPr lang="en-US" altLang="zh-CN"/>
              <a:t>;</a:t>
            </a:r>
          </a:p>
        </p:txBody>
      </p:sp>
      <p:sp>
        <p:nvSpPr>
          <p:cNvPr id="13318" name="Text Box 7"/>
          <p:cNvSpPr txBox="1">
            <a:spLocks noChangeArrowheads="1"/>
          </p:cNvSpPr>
          <p:nvPr/>
        </p:nvSpPr>
        <p:spPr bwMode="auto">
          <a:xfrm>
            <a:off x="1447800" y="41148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return  OK;</a:t>
            </a:r>
          </a:p>
        </p:txBody>
      </p:sp>
      <p:grpSp>
        <p:nvGrpSpPr>
          <p:cNvPr id="13319" name="Group 9"/>
          <p:cNvGrpSpPr>
            <a:grpSpLocks/>
          </p:cNvGrpSpPr>
          <p:nvPr/>
        </p:nvGrpSpPr>
        <p:grpSpPr bwMode="auto">
          <a:xfrm>
            <a:off x="1143000" y="457200"/>
            <a:ext cx="6553200" cy="4600575"/>
            <a:chOff x="720" y="288"/>
            <a:chExt cx="4128" cy="3091"/>
          </a:xfrm>
        </p:grpSpPr>
        <p:sp>
          <p:nvSpPr>
            <p:cNvPr id="13320" name="Text Box 2"/>
            <p:cNvSpPr txBox="1">
              <a:spLocks noChangeArrowheads="1"/>
            </p:cNvSpPr>
            <p:nvPr/>
          </p:nvSpPr>
          <p:spPr bwMode="auto">
            <a:xfrm>
              <a:off x="720" y="288"/>
              <a:ext cx="4128"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Status   InitList_Sq ( SqList  &amp;L )</a:t>
              </a:r>
            </a:p>
            <a:p>
              <a:pPr eaLnBrk="1" hangingPunct="1">
                <a:spcBef>
                  <a:spcPct val="50000"/>
                </a:spcBef>
              </a:pPr>
              <a:r>
                <a:rPr lang="en-US" altLang="zh-CN"/>
                <a:t>{</a:t>
              </a:r>
            </a:p>
          </p:txBody>
        </p:sp>
        <p:sp>
          <p:nvSpPr>
            <p:cNvPr id="13321" name="Text Box 8"/>
            <p:cNvSpPr txBox="1">
              <a:spLocks noChangeArrowheads="1"/>
            </p:cNvSpPr>
            <p:nvPr/>
          </p:nvSpPr>
          <p:spPr bwMode="auto">
            <a:xfrm>
              <a:off x="768" y="3072"/>
              <a:ext cx="10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gr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假设带头结点的单向循环链表的头指针为</a:t>
            </a:r>
            <a:r>
              <a:rPr lang="en-US" altLang="zh-CN" dirty="0"/>
              <a:t>head,</a:t>
            </a:r>
            <a:r>
              <a:rPr lang="zh-CN" altLang="zh-CN" dirty="0"/>
              <a:t>则该链表为空的判定条件是（　　　）</a:t>
            </a:r>
          </a:p>
          <a:p>
            <a:r>
              <a:rPr lang="en-US" altLang="zh-CN" dirty="0" err="1"/>
              <a:t>A.head</a:t>
            </a:r>
            <a:r>
              <a:rPr lang="en-US" altLang="zh-CN" dirty="0"/>
              <a:t>= =NULL  </a:t>
            </a:r>
          </a:p>
          <a:p>
            <a:r>
              <a:rPr lang="en-US" altLang="zh-CN" dirty="0" err="1"/>
              <a:t>B.head</a:t>
            </a:r>
            <a:r>
              <a:rPr lang="zh-CN" altLang="zh-CN" b="1" dirty="0"/>
              <a:t>–</a:t>
            </a:r>
            <a:r>
              <a:rPr lang="en-US" altLang="zh-CN" dirty="0"/>
              <a:t>&gt;next= =NULL   </a:t>
            </a:r>
          </a:p>
          <a:p>
            <a:r>
              <a:rPr lang="en-US" altLang="zh-CN" dirty="0" err="1"/>
              <a:t>C.head</a:t>
            </a:r>
            <a:r>
              <a:rPr lang="en-US" altLang="zh-CN" dirty="0"/>
              <a:t>!=NULL	  </a:t>
            </a:r>
          </a:p>
          <a:p>
            <a:r>
              <a:rPr lang="en-US" altLang="zh-CN" dirty="0" err="1"/>
              <a:t>D.head</a:t>
            </a:r>
            <a:r>
              <a:rPr lang="zh-CN" altLang="zh-CN" dirty="0"/>
              <a:t>–</a:t>
            </a:r>
            <a:r>
              <a:rPr lang="en-US" altLang="zh-CN" dirty="0"/>
              <a:t>&gt;next= =head</a:t>
            </a:r>
            <a:endParaRPr lang="zh-CN" altLang="zh-CN" dirty="0"/>
          </a:p>
          <a:p>
            <a:endParaRPr lang="zh-CN" altLang="en-US" dirty="0"/>
          </a:p>
        </p:txBody>
      </p:sp>
    </p:spTree>
    <p:extLst>
      <p:ext uri="{BB962C8B-B14F-4D97-AF65-F5344CB8AC3E}">
        <p14:creationId xmlns:p14="http://schemas.microsoft.com/office/powerpoint/2010/main" val="3260359827"/>
      </p:ext>
    </p:extLst>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eaLnBrk="1" hangingPunct="1">
              <a:defRPr/>
            </a:pPr>
            <a:endParaRPr lang="zh-CN" altLang="zh-CN"/>
          </a:p>
        </p:txBody>
      </p:sp>
      <p:sp>
        <p:nvSpPr>
          <p:cNvPr id="80899" name="Rectangle 3"/>
          <p:cNvSpPr>
            <a:spLocks noGrp="1" noChangeArrowheads="1"/>
          </p:cNvSpPr>
          <p:nvPr>
            <p:ph type="body" idx="1"/>
          </p:nvPr>
        </p:nvSpPr>
        <p:spPr bwMode="auto">
          <a:xfrm>
            <a:off x="914400" y="1600200"/>
            <a:ext cx="80772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eaLnBrk="1" hangingPunct="1">
              <a:lnSpc>
                <a:spcPct val="120000"/>
              </a:lnSpc>
            </a:pPr>
            <a:r>
              <a:rPr lang="zh-CN" altLang="en-US" dirty="0"/>
              <a:t>函数功能：</a:t>
            </a:r>
          </a:p>
          <a:p>
            <a:pPr marL="990600" lvl="1" indent="-533400" eaLnBrk="1" hangingPunct="1">
              <a:lnSpc>
                <a:spcPct val="120000"/>
              </a:lnSpc>
            </a:pPr>
            <a:r>
              <a:rPr lang="zh-CN" altLang="en-US" dirty="0"/>
              <a:t>对以带头结点的单链表作为存储结构的两个递增有序表（无值相同的数据元素）进行如下操作：将所有在</a:t>
            </a:r>
            <a:r>
              <a:rPr lang="en-US" altLang="zh-CN" dirty="0" err="1"/>
              <a:t>Lb</a:t>
            </a:r>
            <a:r>
              <a:rPr lang="zh-CN" altLang="en-US" dirty="0"/>
              <a:t>表中存在而</a:t>
            </a:r>
            <a:r>
              <a:rPr lang="en-US" altLang="zh-CN" dirty="0"/>
              <a:t>La</a:t>
            </a:r>
            <a:r>
              <a:rPr lang="zh-CN" altLang="en-US" dirty="0"/>
              <a:t>表中不存在的结点插入到</a:t>
            </a:r>
            <a:r>
              <a:rPr lang="en-US" altLang="zh-CN" dirty="0"/>
              <a:t>La</a:t>
            </a:r>
            <a:r>
              <a:rPr lang="zh-CN" altLang="en-US" dirty="0"/>
              <a:t>中，其中</a:t>
            </a:r>
            <a:r>
              <a:rPr lang="en-US" altLang="zh-CN" dirty="0"/>
              <a:t>La</a:t>
            </a:r>
            <a:r>
              <a:rPr lang="zh-CN" altLang="en-US" dirty="0"/>
              <a:t>和</a:t>
            </a:r>
            <a:r>
              <a:rPr lang="en-US" altLang="zh-CN" dirty="0" err="1"/>
              <a:t>Lb</a:t>
            </a:r>
            <a:r>
              <a:rPr lang="zh-CN" altLang="en-US" dirty="0"/>
              <a:t>分别为两个链表的头指针。</a:t>
            </a:r>
          </a:p>
          <a:p>
            <a:pPr marL="990600" lvl="1" indent="-533400" eaLnBrk="1" hangingPunct="1">
              <a:lnSpc>
                <a:spcPct val="120000"/>
              </a:lnSpc>
              <a:buFont typeface="Wingdings" pitchFamily="2" charset="2"/>
              <a:buNone/>
            </a:pPr>
            <a:r>
              <a:rPr lang="zh-CN" altLang="en-US" b="1" dirty="0"/>
              <a:t>要求</a:t>
            </a:r>
            <a:r>
              <a:rPr lang="zh-CN" altLang="en-US" dirty="0"/>
              <a:t>：请在空缺处填入合适内容，使其成为一个完整的算法。</a:t>
            </a:r>
            <a:br>
              <a:rPr lang="zh-CN" altLang="en-US" dirty="0"/>
            </a:br>
            <a:endParaRPr lang="zh-CN" altLang="en-US" dirty="0"/>
          </a:p>
        </p:txBody>
      </p:sp>
    </p:spTree>
    <p:extLst>
      <p:ext uri="{BB962C8B-B14F-4D97-AF65-F5344CB8AC3E}">
        <p14:creationId xmlns:p14="http://schemas.microsoft.com/office/powerpoint/2010/main" val="1857394082"/>
      </p:ext>
    </p:extLst>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body" idx="1"/>
          </p:nvPr>
        </p:nvSpPr>
        <p:spPr bwMode="auto">
          <a:xfrm>
            <a:off x="914400" y="404813"/>
            <a:ext cx="8229600" cy="6453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buFont typeface="Wingdings" pitchFamily="2" charset="2"/>
              <a:buNone/>
            </a:pPr>
            <a:r>
              <a:rPr lang="zh-CN" altLang="en-US" sz="2800" dirty="0"/>
              <a:t>　</a:t>
            </a:r>
            <a:r>
              <a:rPr lang="en-US" altLang="zh-CN" sz="2800" dirty="0"/>
              <a:t>void union (</a:t>
            </a:r>
            <a:r>
              <a:rPr lang="en-US" altLang="zh-CN" sz="2800" dirty="0" err="1"/>
              <a:t>LinkList</a:t>
            </a:r>
            <a:r>
              <a:rPr lang="en-US" altLang="zh-CN" sz="2800" dirty="0"/>
              <a:t> La, </a:t>
            </a:r>
            <a:r>
              <a:rPr lang="en-US" altLang="zh-CN" sz="2800" dirty="0" err="1"/>
              <a:t>LinkList</a:t>
            </a:r>
            <a:r>
              <a:rPr lang="en-US" altLang="zh-CN" sz="2800" dirty="0"/>
              <a:t> </a:t>
            </a:r>
            <a:r>
              <a:rPr lang="en-US" altLang="zh-CN" sz="2800" dirty="0" err="1"/>
              <a:t>Lb</a:t>
            </a:r>
            <a:r>
              <a:rPr lang="en-US" altLang="zh-CN" sz="2800" dirty="0"/>
              <a:t>)</a:t>
            </a:r>
            <a:br>
              <a:rPr lang="en-US" altLang="zh-CN" sz="2800" dirty="0"/>
            </a:br>
            <a:r>
              <a:rPr lang="en-US" altLang="zh-CN" sz="2800" dirty="0"/>
              <a:t>{</a:t>
            </a:r>
            <a:br>
              <a:rPr lang="en-US" altLang="zh-CN" sz="2800" dirty="0"/>
            </a:br>
            <a:r>
              <a:rPr lang="en-US" altLang="zh-CN" sz="2800" dirty="0"/>
              <a:t>  //</a:t>
            </a:r>
            <a:r>
              <a:rPr lang="zh-CN" altLang="en-US" sz="2800" dirty="0"/>
              <a:t>本算法的功能是将所有</a:t>
            </a:r>
            <a:r>
              <a:rPr lang="en-US" altLang="zh-CN" sz="2800" dirty="0" err="1"/>
              <a:t>Lb</a:t>
            </a:r>
            <a:r>
              <a:rPr lang="zh-CN" altLang="en-US" sz="2800" dirty="0"/>
              <a:t>表中存在而</a:t>
            </a:r>
            <a:r>
              <a:rPr lang="en-US" altLang="zh-CN" sz="2800" dirty="0"/>
              <a:t>La</a:t>
            </a:r>
            <a:r>
              <a:rPr lang="zh-CN" altLang="en-US" sz="2800" dirty="0"/>
              <a:t>表中不存在的结点插入到</a:t>
            </a:r>
            <a:r>
              <a:rPr lang="en-US" altLang="zh-CN" sz="2800" dirty="0"/>
              <a:t>La</a:t>
            </a:r>
            <a:r>
              <a:rPr lang="zh-CN" altLang="en-US" sz="2800" dirty="0"/>
              <a:t>表中</a:t>
            </a:r>
            <a:br>
              <a:rPr lang="zh-CN" altLang="en-US" sz="2800" dirty="0"/>
            </a:br>
            <a:r>
              <a:rPr lang="zh-CN" altLang="en-US" sz="2800" dirty="0"/>
              <a:t>  </a:t>
            </a:r>
            <a:r>
              <a:rPr lang="en-US" altLang="zh-CN" sz="2800" dirty="0" err="1"/>
              <a:t>LinkList</a:t>
            </a:r>
            <a:r>
              <a:rPr lang="en-US" altLang="zh-CN" sz="2800" dirty="0"/>
              <a:t> pre = La, q;</a:t>
            </a:r>
            <a:br>
              <a:rPr lang="en-US" altLang="zh-CN" sz="2800" dirty="0"/>
            </a:br>
            <a:r>
              <a:rPr lang="en-US" altLang="zh-CN" sz="2800" dirty="0"/>
              <a:t>  </a:t>
            </a:r>
            <a:r>
              <a:rPr lang="en-US" altLang="zh-CN" sz="2800" dirty="0" err="1"/>
              <a:t>LinkList</a:t>
            </a:r>
            <a:r>
              <a:rPr lang="en-US" altLang="zh-CN" sz="2800" dirty="0"/>
              <a:t> pa = La -&gt; next;</a:t>
            </a:r>
            <a:br>
              <a:rPr lang="en-US" altLang="zh-CN" sz="2800" dirty="0"/>
            </a:br>
            <a:r>
              <a:rPr lang="en-US" altLang="zh-CN" sz="2800" dirty="0"/>
              <a:t>  </a:t>
            </a:r>
            <a:r>
              <a:rPr lang="en-US" altLang="zh-CN" sz="2800" dirty="0" err="1"/>
              <a:t>LinkList</a:t>
            </a:r>
            <a:r>
              <a:rPr lang="en-US" altLang="zh-CN" sz="2800" dirty="0"/>
              <a:t> </a:t>
            </a:r>
            <a:r>
              <a:rPr lang="en-US" altLang="zh-CN" sz="2800" dirty="0" err="1"/>
              <a:t>pb</a:t>
            </a:r>
            <a:r>
              <a:rPr lang="en-US" altLang="zh-CN" sz="2800" dirty="0"/>
              <a:t> = </a:t>
            </a:r>
            <a:r>
              <a:rPr lang="en-US" altLang="zh-CN" sz="2800" dirty="0" err="1"/>
              <a:t>Lb</a:t>
            </a:r>
            <a:r>
              <a:rPr lang="en-US" altLang="zh-CN" sz="2800" dirty="0"/>
              <a:t> -&gt; next;</a:t>
            </a:r>
            <a:br>
              <a:rPr lang="en-US" altLang="zh-CN" sz="2800" dirty="0"/>
            </a:br>
            <a:r>
              <a:rPr lang="en-US" altLang="zh-CN" sz="2800" dirty="0"/>
              <a:t>  free (</a:t>
            </a:r>
            <a:r>
              <a:rPr lang="en-US" altLang="zh-CN" sz="2800" dirty="0" err="1"/>
              <a:t>Lb</a:t>
            </a:r>
            <a:r>
              <a:rPr lang="en-US" altLang="zh-CN" sz="2800" dirty="0"/>
              <a:t>);</a:t>
            </a:r>
            <a:br>
              <a:rPr lang="en-US" altLang="zh-CN" sz="2800" dirty="0"/>
            </a:br>
            <a:r>
              <a:rPr lang="en-US" altLang="zh-CN" sz="2800" dirty="0"/>
              <a:t> </a:t>
            </a:r>
          </a:p>
        </p:txBody>
      </p:sp>
    </p:spTree>
    <p:extLst>
      <p:ext uri="{BB962C8B-B14F-4D97-AF65-F5344CB8AC3E}">
        <p14:creationId xmlns:p14="http://schemas.microsoft.com/office/powerpoint/2010/main" val="1980808121"/>
      </p:ext>
    </p:extLst>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bwMode="auto">
          <a:xfrm>
            <a:off x="914400" y="404813"/>
            <a:ext cx="8001000" cy="6264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zh-CN" sz="2400" dirty="0"/>
              <a:t>       while (pa &amp;&amp; </a:t>
            </a:r>
            <a:r>
              <a:rPr lang="en-US" altLang="zh-CN" sz="2400" dirty="0" err="1"/>
              <a:t>pb</a:t>
            </a:r>
            <a:r>
              <a:rPr lang="en-US" altLang="zh-CN" sz="2400" dirty="0"/>
              <a:t>)</a:t>
            </a:r>
            <a:br>
              <a:rPr lang="en-US" altLang="zh-CN" sz="2400" dirty="0"/>
            </a:br>
            <a:r>
              <a:rPr lang="en-US" altLang="zh-CN" sz="2400" dirty="0"/>
              <a:t>  {</a:t>
            </a:r>
            <a:br>
              <a:rPr lang="en-US" altLang="zh-CN" sz="2400" dirty="0"/>
            </a:br>
            <a:r>
              <a:rPr lang="en-US" altLang="zh-CN" sz="2400" dirty="0"/>
              <a:t>    if (pa -&gt; data &lt;</a:t>
            </a:r>
            <a:r>
              <a:rPr lang="en-US" altLang="zh-CN" sz="2400" dirty="0" err="1"/>
              <a:t>pb</a:t>
            </a:r>
            <a:r>
              <a:rPr lang="en-US" altLang="zh-CN" sz="2400" dirty="0"/>
              <a:t> -&gt; data)</a:t>
            </a:r>
            <a:br>
              <a:rPr lang="en-US" altLang="zh-CN" sz="2400" dirty="0"/>
            </a:br>
            <a:r>
              <a:rPr lang="en-US" altLang="zh-CN" sz="2400" dirty="0"/>
              <a:t>      {  pre = pa; pa = pa -&gt; next;}</a:t>
            </a:r>
            <a:br>
              <a:rPr lang="en-US" altLang="zh-CN" sz="2400" dirty="0"/>
            </a:br>
            <a:r>
              <a:rPr lang="en-US" altLang="zh-CN" sz="2400" dirty="0"/>
              <a:t>    else</a:t>
            </a:r>
          </a:p>
          <a:p>
            <a:pPr eaLnBrk="1" hangingPunct="1">
              <a:lnSpc>
                <a:spcPct val="80000"/>
              </a:lnSpc>
              <a:buFont typeface="Wingdings" pitchFamily="2" charset="2"/>
              <a:buNone/>
            </a:pPr>
            <a:r>
              <a:rPr lang="en-US" altLang="zh-CN" sz="2400" dirty="0"/>
              <a:t>         if (pa -&gt; data &gt; </a:t>
            </a:r>
            <a:r>
              <a:rPr lang="en-US" altLang="zh-CN" sz="2400" dirty="0" err="1"/>
              <a:t>pb</a:t>
            </a:r>
            <a:r>
              <a:rPr lang="en-US" altLang="zh-CN" sz="2400" dirty="0"/>
              <a:t> -&gt;data)</a:t>
            </a:r>
            <a:br>
              <a:rPr lang="en-US" altLang="zh-CN" sz="2400" dirty="0"/>
            </a:br>
            <a:r>
              <a:rPr lang="en-US" altLang="zh-CN" sz="2400" dirty="0"/>
              <a:t>           {</a:t>
            </a:r>
            <a:br>
              <a:rPr lang="en-US" altLang="zh-CN" sz="2400" dirty="0"/>
            </a:br>
            <a:r>
              <a:rPr lang="en-US" altLang="zh-CN" sz="2400" dirty="0"/>
              <a:t>              </a:t>
            </a:r>
            <a:r>
              <a:rPr lang="en-US" altLang="zh-CN" sz="2400" u="sng" dirty="0"/>
              <a:t>   (1)      </a:t>
            </a:r>
            <a:r>
              <a:rPr lang="en-US" altLang="zh-CN" sz="2400" dirty="0"/>
              <a:t> ;</a:t>
            </a:r>
            <a:br>
              <a:rPr lang="en-US" altLang="zh-CN" sz="2400" dirty="0"/>
            </a:br>
            <a:r>
              <a:rPr lang="en-US" altLang="zh-CN" sz="2400" dirty="0"/>
              <a:t>              pre = </a:t>
            </a:r>
            <a:r>
              <a:rPr lang="en-US" altLang="zh-CN" sz="2400" dirty="0" err="1"/>
              <a:t>pb</a:t>
            </a:r>
            <a:r>
              <a:rPr lang="en-US" altLang="zh-CN" sz="2400" dirty="0"/>
              <a:t>;</a:t>
            </a:r>
            <a:br>
              <a:rPr lang="en-US" altLang="zh-CN" sz="2400" dirty="0"/>
            </a:br>
            <a:r>
              <a:rPr lang="en-US" altLang="zh-CN" sz="2400" dirty="0"/>
              <a:t>              </a:t>
            </a:r>
            <a:r>
              <a:rPr lang="en-US" altLang="zh-CN" sz="2400" dirty="0" err="1"/>
              <a:t>pb</a:t>
            </a:r>
            <a:r>
              <a:rPr lang="en-US" altLang="zh-CN" sz="2400" dirty="0"/>
              <a:t> = </a:t>
            </a:r>
            <a:r>
              <a:rPr lang="en-US" altLang="zh-CN" sz="2400" dirty="0" err="1"/>
              <a:t>pb</a:t>
            </a:r>
            <a:r>
              <a:rPr lang="en-US" altLang="zh-CN" sz="2400" dirty="0"/>
              <a:t> -&gt; next;</a:t>
            </a:r>
            <a:br>
              <a:rPr lang="en-US" altLang="zh-CN" sz="2400" dirty="0"/>
            </a:br>
            <a:r>
              <a:rPr lang="en-US" altLang="zh-CN" sz="2400" dirty="0"/>
              <a:t>              </a:t>
            </a:r>
            <a:r>
              <a:rPr lang="en-US" altLang="zh-CN" sz="2400" u="sng" dirty="0"/>
              <a:t>   (2)      </a:t>
            </a:r>
            <a:r>
              <a:rPr lang="en-US" altLang="zh-CN" sz="2400" dirty="0"/>
              <a:t> ;</a:t>
            </a:r>
            <a:br>
              <a:rPr lang="en-US" altLang="zh-CN" sz="2400" dirty="0"/>
            </a:br>
            <a:r>
              <a:rPr lang="en-US" altLang="zh-CN" sz="2400" dirty="0"/>
              <a:t>           }</a:t>
            </a:r>
            <a:br>
              <a:rPr lang="en-US" altLang="zh-CN" sz="2400" dirty="0"/>
            </a:br>
            <a:r>
              <a:rPr lang="en-US" altLang="zh-CN" sz="2400" dirty="0"/>
              <a:t>         else</a:t>
            </a:r>
            <a:br>
              <a:rPr lang="en-US" altLang="zh-CN" sz="2400" dirty="0"/>
            </a:br>
            <a:r>
              <a:rPr lang="en-US" altLang="zh-CN" sz="2400" dirty="0"/>
              <a:t>           {</a:t>
            </a:r>
            <a:br>
              <a:rPr lang="en-US" altLang="zh-CN" sz="2400" dirty="0"/>
            </a:br>
            <a:r>
              <a:rPr lang="en-US" altLang="zh-CN" sz="2400" dirty="0"/>
              <a:t>              q = </a:t>
            </a:r>
            <a:r>
              <a:rPr lang="en-US" altLang="zh-CN" sz="2400" dirty="0" err="1"/>
              <a:t>pb</a:t>
            </a:r>
            <a:r>
              <a:rPr lang="en-US" altLang="zh-CN" sz="2400" dirty="0"/>
              <a:t>; </a:t>
            </a:r>
            <a:r>
              <a:rPr lang="en-US" altLang="zh-CN" sz="2400" dirty="0" err="1"/>
              <a:t>pb</a:t>
            </a:r>
            <a:r>
              <a:rPr lang="en-US" altLang="zh-CN" sz="2400" dirty="0"/>
              <a:t> = </a:t>
            </a:r>
            <a:r>
              <a:rPr lang="en-US" altLang="zh-CN" sz="2400" dirty="0" err="1"/>
              <a:t>pb</a:t>
            </a:r>
            <a:r>
              <a:rPr lang="en-US" altLang="zh-CN" sz="2400" dirty="0"/>
              <a:t> -&gt; next; free (q);</a:t>
            </a:r>
            <a:br>
              <a:rPr lang="en-US" altLang="zh-CN" sz="2400" dirty="0"/>
            </a:br>
            <a:r>
              <a:rPr lang="en-US" altLang="zh-CN" sz="2400" dirty="0"/>
              <a:t>           }</a:t>
            </a:r>
            <a:br>
              <a:rPr lang="en-US" altLang="zh-CN" sz="2400" dirty="0"/>
            </a:br>
            <a:r>
              <a:rPr lang="en-US" altLang="zh-CN" sz="2400" dirty="0"/>
              <a:t>   }</a:t>
            </a:r>
            <a:br>
              <a:rPr lang="en-US" altLang="zh-CN" sz="2400" dirty="0"/>
            </a:br>
            <a:r>
              <a:rPr lang="en-US" altLang="zh-CN" sz="2400" dirty="0"/>
              <a:t>   if (</a:t>
            </a:r>
            <a:r>
              <a:rPr lang="en-US" altLang="zh-CN" sz="2400" dirty="0" err="1"/>
              <a:t>pb</a:t>
            </a:r>
            <a:r>
              <a:rPr lang="en-US" altLang="zh-CN" sz="2400" dirty="0"/>
              <a:t>)</a:t>
            </a:r>
            <a:br>
              <a:rPr lang="en-US" altLang="zh-CN" sz="2400" dirty="0"/>
            </a:br>
            <a:r>
              <a:rPr lang="en-US" altLang="zh-CN" sz="2400" dirty="0"/>
              <a:t>   </a:t>
            </a:r>
            <a:r>
              <a:rPr lang="en-US" altLang="zh-CN" sz="2400" u="sng" dirty="0"/>
              <a:t>    (3)  </a:t>
            </a:r>
            <a:r>
              <a:rPr lang="en-US" altLang="zh-CN" sz="2400" dirty="0"/>
              <a:t>       ;</a:t>
            </a:r>
            <a:br>
              <a:rPr lang="en-US" altLang="zh-CN" sz="2400" dirty="0"/>
            </a:br>
            <a:endParaRPr lang="en-US" altLang="zh-CN" sz="2400" dirty="0"/>
          </a:p>
          <a:p>
            <a:pPr eaLnBrk="1" hangingPunct="1">
              <a:lnSpc>
                <a:spcPct val="80000"/>
              </a:lnSpc>
              <a:buFont typeface="Wingdings" pitchFamily="2" charset="2"/>
              <a:buNone/>
            </a:pPr>
            <a:r>
              <a:rPr lang="en-US" altLang="zh-CN" sz="2400" dirty="0"/>
              <a:t>}</a:t>
            </a:r>
          </a:p>
        </p:txBody>
      </p:sp>
    </p:spTree>
    <p:extLst>
      <p:ext uri="{BB962C8B-B14F-4D97-AF65-F5344CB8AC3E}">
        <p14:creationId xmlns:p14="http://schemas.microsoft.com/office/powerpoint/2010/main" val="198784446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p:cNvSpPr>
            <a:spLocks noGrp="1" noChangeArrowheads="1"/>
          </p:cNvSpPr>
          <p:nvPr>
            <p:ph type="body" idx="1"/>
          </p:nvPr>
        </p:nvSpPr>
        <p:spPr bwMode="auto">
          <a:xfrm>
            <a:off x="914400" y="404813"/>
            <a:ext cx="8001000" cy="62642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80000"/>
              </a:lnSpc>
              <a:buFont typeface="Wingdings" pitchFamily="2" charset="2"/>
              <a:buNone/>
            </a:pPr>
            <a:r>
              <a:rPr lang="en-US" altLang="zh-CN" sz="2400" dirty="0"/>
              <a:t>       while (pa &amp;&amp; </a:t>
            </a:r>
            <a:r>
              <a:rPr lang="en-US" altLang="zh-CN" sz="2400" dirty="0" err="1"/>
              <a:t>pb</a:t>
            </a:r>
            <a:r>
              <a:rPr lang="en-US" altLang="zh-CN" sz="2400" dirty="0"/>
              <a:t>)</a:t>
            </a:r>
            <a:br>
              <a:rPr lang="en-US" altLang="zh-CN" sz="2400" dirty="0"/>
            </a:br>
            <a:r>
              <a:rPr lang="en-US" altLang="zh-CN" sz="2400" dirty="0"/>
              <a:t>  {</a:t>
            </a:r>
            <a:br>
              <a:rPr lang="en-US" altLang="zh-CN" sz="2400" dirty="0"/>
            </a:br>
            <a:r>
              <a:rPr lang="en-US" altLang="zh-CN" sz="2400" dirty="0"/>
              <a:t>    if (pa -&gt; data &lt;</a:t>
            </a:r>
            <a:r>
              <a:rPr lang="en-US" altLang="zh-CN" sz="2400" dirty="0" err="1"/>
              <a:t>pb</a:t>
            </a:r>
            <a:r>
              <a:rPr lang="en-US" altLang="zh-CN" sz="2400" dirty="0"/>
              <a:t> -&gt; data)</a:t>
            </a:r>
            <a:br>
              <a:rPr lang="en-US" altLang="zh-CN" sz="2400" dirty="0"/>
            </a:br>
            <a:r>
              <a:rPr lang="en-US" altLang="zh-CN" sz="2400" dirty="0"/>
              <a:t>      {  pre = pa; pa = pa -&gt; next;}</a:t>
            </a:r>
            <a:br>
              <a:rPr lang="en-US" altLang="zh-CN" sz="2400" dirty="0"/>
            </a:br>
            <a:r>
              <a:rPr lang="en-US" altLang="zh-CN" sz="2400" dirty="0"/>
              <a:t>    else</a:t>
            </a:r>
          </a:p>
          <a:p>
            <a:pPr eaLnBrk="1" hangingPunct="1">
              <a:lnSpc>
                <a:spcPct val="80000"/>
              </a:lnSpc>
              <a:buNone/>
            </a:pPr>
            <a:r>
              <a:rPr lang="en-US" altLang="zh-CN" sz="2400" dirty="0"/>
              <a:t>         if (pa -&gt; data &gt; </a:t>
            </a:r>
            <a:r>
              <a:rPr lang="en-US" altLang="zh-CN" sz="2400" dirty="0" err="1"/>
              <a:t>pb</a:t>
            </a:r>
            <a:r>
              <a:rPr lang="en-US" altLang="zh-CN" sz="2400" dirty="0"/>
              <a:t> -&gt;data)</a:t>
            </a:r>
            <a:br>
              <a:rPr lang="en-US" altLang="zh-CN" sz="2400" dirty="0"/>
            </a:br>
            <a:r>
              <a:rPr lang="en-US" altLang="zh-CN" sz="2400" dirty="0"/>
              <a:t>           {</a:t>
            </a:r>
            <a:br>
              <a:rPr lang="en-US" altLang="zh-CN" sz="2400" dirty="0"/>
            </a:br>
            <a:r>
              <a:rPr lang="en-US" altLang="zh-CN" sz="2400" dirty="0"/>
              <a:t>              </a:t>
            </a:r>
            <a:r>
              <a:rPr lang="en-US" altLang="zh-CN" sz="2400" u="sng" dirty="0"/>
              <a:t>   (1) pre-&gt;next = </a:t>
            </a:r>
            <a:r>
              <a:rPr lang="en-US" altLang="zh-CN" sz="2400" u="sng" dirty="0" err="1"/>
              <a:t>pb</a:t>
            </a:r>
            <a:r>
              <a:rPr lang="en-US" altLang="zh-CN" sz="2400" u="sng" dirty="0"/>
              <a:t>      </a:t>
            </a:r>
            <a:r>
              <a:rPr lang="en-US" altLang="zh-CN" sz="2400" dirty="0"/>
              <a:t> ;</a:t>
            </a:r>
            <a:br>
              <a:rPr lang="en-US" altLang="zh-CN" sz="2400" dirty="0"/>
            </a:br>
            <a:r>
              <a:rPr lang="en-US" altLang="zh-CN" sz="2400" dirty="0"/>
              <a:t>              pre = </a:t>
            </a:r>
            <a:r>
              <a:rPr lang="en-US" altLang="zh-CN" sz="2400" dirty="0" err="1"/>
              <a:t>pb</a:t>
            </a:r>
            <a:r>
              <a:rPr lang="en-US" altLang="zh-CN" sz="2400" dirty="0"/>
              <a:t>;</a:t>
            </a:r>
            <a:br>
              <a:rPr lang="en-US" altLang="zh-CN" sz="2400" dirty="0"/>
            </a:br>
            <a:r>
              <a:rPr lang="en-US" altLang="zh-CN" sz="2400" dirty="0"/>
              <a:t>              </a:t>
            </a:r>
            <a:r>
              <a:rPr lang="en-US" altLang="zh-CN" sz="2400" dirty="0" err="1"/>
              <a:t>pb</a:t>
            </a:r>
            <a:r>
              <a:rPr lang="en-US" altLang="zh-CN" sz="2400" dirty="0"/>
              <a:t> = </a:t>
            </a:r>
            <a:r>
              <a:rPr lang="en-US" altLang="zh-CN" sz="2400" dirty="0" err="1"/>
              <a:t>pb</a:t>
            </a:r>
            <a:r>
              <a:rPr lang="en-US" altLang="zh-CN" sz="2400" dirty="0"/>
              <a:t> -&gt; next;</a:t>
            </a:r>
            <a:br>
              <a:rPr lang="en-US" altLang="zh-CN" sz="2400" dirty="0"/>
            </a:br>
            <a:r>
              <a:rPr lang="en-US" altLang="zh-CN" sz="2400" dirty="0"/>
              <a:t>           </a:t>
            </a:r>
            <a:r>
              <a:rPr lang="en-US" altLang="zh-CN" sz="2400" u="sng" dirty="0"/>
              <a:t>      (2) pre-next = pa     </a:t>
            </a:r>
            <a:r>
              <a:rPr lang="en-US" altLang="zh-CN" sz="2400" dirty="0"/>
              <a:t> ;</a:t>
            </a:r>
            <a:br>
              <a:rPr lang="en-US" altLang="zh-CN" sz="2400" dirty="0"/>
            </a:br>
            <a:r>
              <a:rPr lang="en-US" altLang="zh-CN" sz="2400" dirty="0"/>
              <a:t>           }</a:t>
            </a:r>
            <a:br>
              <a:rPr lang="en-US" altLang="zh-CN" sz="2400" dirty="0"/>
            </a:br>
            <a:r>
              <a:rPr lang="en-US" altLang="zh-CN" sz="2400" dirty="0"/>
              <a:t>         else</a:t>
            </a:r>
            <a:br>
              <a:rPr lang="en-US" altLang="zh-CN" sz="2400" dirty="0"/>
            </a:br>
            <a:r>
              <a:rPr lang="en-US" altLang="zh-CN" sz="2400" dirty="0"/>
              <a:t>           {</a:t>
            </a:r>
            <a:br>
              <a:rPr lang="en-US" altLang="zh-CN" sz="2400" dirty="0"/>
            </a:br>
            <a:r>
              <a:rPr lang="en-US" altLang="zh-CN" sz="2400" dirty="0"/>
              <a:t>              q = </a:t>
            </a:r>
            <a:r>
              <a:rPr lang="en-US" altLang="zh-CN" sz="2400" dirty="0" err="1"/>
              <a:t>pb</a:t>
            </a:r>
            <a:r>
              <a:rPr lang="en-US" altLang="zh-CN" sz="2400" dirty="0"/>
              <a:t>; </a:t>
            </a:r>
            <a:r>
              <a:rPr lang="en-US" altLang="zh-CN" sz="2400" dirty="0" err="1"/>
              <a:t>pb</a:t>
            </a:r>
            <a:r>
              <a:rPr lang="en-US" altLang="zh-CN" sz="2400" dirty="0"/>
              <a:t> = </a:t>
            </a:r>
            <a:r>
              <a:rPr lang="en-US" altLang="zh-CN" sz="2400" dirty="0" err="1"/>
              <a:t>pb</a:t>
            </a:r>
            <a:r>
              <a:rPr lang="en-US" altLang="zh-CN" sz="2400" dirty="0"/>
              <a:t> -&gt; next; free (q);</a:t>
            </a:r>
            <a:br>
              <a:rPr lang="en-US" altLang="zh-CN" sz="2400" dirty="0"/>
            </a:br>
            <a:r>
              <a:rPr lang="en-US" altLang="zh-CN" sz="2400" dirty="0"/>
              <a:t>           }</a:t>
            </a:r>
            <a:br>
              <a:rPr lang="en-US" altLang="zh-CN" sz="2400" dirty="0"/>
            </a:br>
            <a:r>
              <a:rPr lang="en-US" altLang="zh-CN" sz="2400" dirty="0"/>
              <a:t>   }</a:t>
            </a:r>
            <a:br>
              <a:rPr lang="en-US" altLang="zh-CN" sz="2400" dirty="0"/>
            </a:br>
            <a:r>
              <a:rPr lang="en-US" altLang="zh-CN" sz="2400" dirty="0"/>
              <a:t>   if (</a:t>
            </a:r>
            <a:r>
              <a:rPr lang="en-US" altLang="zh-CN" sz="2400" dirty="0" err="1"/>
              <a:t>pb</a:t>
            </a:r>
            <a:r>
              <a:rPr lang="en-US" altLang="zh-CN" sz="2400" dirty="0"/>
              <a:t>)</a:t>
            </a:r>
            <a:br>
              <a:rPr lang="en-US" altLang="zh-CN" sz="2400" dirty="0"/>
            </a:br>
            <a:r>
              <a:rPr lang="en-US" altLang="zh-CN" sz="2400" dirty="0"/>
              <a:t>   </a:t>
            </a:r>
            <a:r>
              <a:rPr lang="en-US" altLang="zh-CN" sz="2400" u="sng" dirty="0"/>
              <a:t>    (3) pre-&gt;next = </a:t>
            </a:r>
            <a:r>
              <a:rPr lang="en-US" altLang="zh-CN" sz="2400" u="sng" dirty="0" err="1"/>
              <a:t>pb</a:t>
            </a:r>
            <a:r>
              <a:rPr lang="en-US" altLang="zh-CN" sz="2400" u="sng" dirty="0"/>
              <a:t>  </a:t>
            </a:r>
            <a:r>
              <a:rPr lang="en-US" altLang="zh-CN" sz="2400" dirty="0"/>
              <a:t>       ;</a:t>
            </a:r>
            <a:br>
              <a:rPr lang="en-US" altLang="zh-CN" sz="2400" dirty="0"/>
            </a:br>
            <a:endParaRPr lang="en-US" altLang="zh-CN" sz="2400" dirty="0"/>
          </a:p>
          <a:p>
            <a:pPr eaLnBrk="1" hangingPunct="1">
              <a:lnSpc>
                <a:spcPct val="80000"/>
              </a:lnSpc>
              <a:buFont typeface="Wingdings" pitchFamily="2" charset="2"/>
              <a:buNone/>
            </a:pPr>
            <a:r>
              <a:rPr lang="en-US" altLang="zh-CN" sz="2400" dirty="0"/>
              <a:t>}</a:t>
            </a:r>
          </a:p>
        </p:txBody>
      </p:sp>
    </p:spTree>
    <p:extLst>
      <p:ext uri="{BB962C8B-B14F-4D97-AF65-F5344CB8AC3E}">
        <p14:creationId xmlns:p14="http://schemas.microsoft.com/office/powerpoint/2010/main" val="2504109937"/>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2"/>
          <p:cNvSpPr txBox="1">
            <a:spLocks noChangeArrowheads="1"/>
          </p:cNvSpPr>
          <p:nvPr/>
        </p:nvSpPr>
        <p:spPr bwMode="auto">
          <a:xfrm>
            <a:off x="1219200" y="304800"/>
            <a:ext cx="533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800"/>
              <a:t>线性表的顺序存储结构的优缺点</a:t>
            </a:r>
          </a:p>
        </p:txBody>
      </p:sp>
      <p:sp>
        <p:nvSpPr>
          <p:cNvPr id="14339" name="Text Box 3"/>
          <p:cNvSpPr txBox="1">
            <a:spLocks noChangeArrowheads="1"/>
          </p:cNvSpPr>
          <p:nvPr/>
        </p:nvSpPr>
        <p:spPr bwMode="auto">
          <a:xfrm>
            <a:off x="1524000" y="16002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Char char="•"/>
            </a:pPr>
            <a:r>
              <a:rPr lang="en-US" altLang="zh-CN"/>
              <a:t>  </a:t>
            </a:r>
            <a:r>
              <a:rPr lang="zh-CN" altLang="en-US"/>
              <a:t>可随机存取表中任意数据元素</a:t>
            </a:r>
          </a:p>
        </p:txBody>
      </p:sp>
      <p:sp>
        <p:nvSpPr>
          <p:cNvPr id="14340" name="Text Box 4"/>
          <p:cNvSpPr txBox="1">
            <a:spLocks noChangeArrowheads="1"/>
          </p:cNvSpPr>
          <p:nvPr/>
        </p:nvSpPr>
        <p:spPr bwMode="auto">
          <a:xfrm>
            <a:off x="1219200" y="990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优点</a:t>
            </a:r>
            <a:r>
              <a:rPr lang="en-US" altLang="zh-CN">
                <a:solidFill>
                  <a:srgbClr val="FF0000"/>
                </a:solidFill>
              </a:rPr>
              <a:t>:</a:t>
            </a:r>
          </a:p>
        </p:txBody>
      </p:sp>
      <p:sp>
        <p:nvSpPr>
          <p:cNvPr id="14341" name="Text Box 5"/>
          <p:cNvSpPr txBox="1">
            <a:spLocks noChangeArrowheads="1"/>
          </p:cNvSpPr>
          <p:nvPr/>
        </p:nvSpPr>
        <p:spPr bwMode="auto">
          <a:xfrm>
            <a:off x="1524000" y="28194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Char char="•"/>
            </a:pPr>
            <a:r>
              <a:rPr lang="en-US" altLang="zh-CN"/>
              <a:t>  </a:t>
            </a:r>
            <a:r>
              <a:rPr lang="zh-CN" altLang="en-US"/>
              <a:t>直接可获取线性表的长度</a:t>
            </a:r>
          </a:p>
        </p:txBody>
      </p:sp>
      <p:sp>
        <p:nvSpPr>
          <p:cNvPr id="14342" name="Text Box 6"/>
          <p:cNvSpPr txBox="1">
            <a:spLocks noChangeArrowheads="1"/>
          </p:cNvSpPr>
          <p:nvPr/>
        </p:nvSpPr>
        <p:spPr bwMode="auto">
          <a:xfrm>
            <a:off x="1981200" y="21336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例，</a:t>
            </a:r>
            <a:r>
              <a:rPr lang="en-US" altLang="zh-CN">
                <a:solidFill>
                  <a:srgbClr val="FF0000"/>
                </a:solidFill>
              </a:rPr>
              <a:t>L.elem[i</a:t>
            </a:r>
            <a:r>
              <a:rPr lang="en-US" altLang="zh-CN">
                <a:solidFill>
                  <a:srgbClr val="FF0000"/>
                </a:solidFill>
                <a:latin typeface="宋体" pitchFamily="2" charset="-122"/>
              </a:rPr>
              <a:t>-1</a:t>
            </a:r>
            <a:r>
              <a:rPr lang="en-US" altLang="zh-CN">
                <a:solidFill>
                  <a:srgbClr val="FF0000"/>
                </a:solidFill>
              </a:rPr>
              <a:t>]</a:t>
            </a:r>
            <a:r>
              <a:rPr lang="zh-CN" altLang="en-US"/>
              <a:t>表示第 </a:t>
            </a:r>
            <a:r>
              <a:rPr lang="en-US" altLang="zh-CN">
                <a:solidFill>
                  <a:srgbClr val="FF0000"/>
                </a:solidFill>
              </a:rPr>
              <a:t>i</a:t>
            </a:r>
            <a:r>
              <a:rPr lang="en-US" altLang="zh-CN"/>
              <a:t> </a:t>
            </a:r>
            <a:r>
              <a:rPr lang="zh-CN" altLang="en-US"/>
              <a:t>个数据元素</a:t>
            </a:r>
          </a:p>
        </p:txBody>
      </p:sp>
      <p:sp>
        <p:nvSpPr>
          <p:cNvPr id="14343" name="Text Box 7"/>
          <p:cNvSpPr txBox="1">
            <a:spLocks noChangeArrowheads="1"/>
          </p:cNvSpPr>
          <p:nvPr/>
        </p:nvSpPr>
        <p:spPr bwMode="auto">
          <a:xfrm>
            <a:off x="1981200" y="33528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例，</a:t>
            </a:r>
            <a:r>
              <a:rPr lang="en-US" altLang="zh-CN">
                <a:solidFill>
                  <a:srgbClr val="FF0000"/>
                </a:solidFill>
              </a:rPr>
              <a:t>L.length</a:t>
            </a:r>
            <a:r>
              <a:rPr lang="zh-CN" altLang="en-US"/>
              <a:t>表示线性表长度</a:t>
            </a:r>
          </a:p>
        </p:txBody>
      </p:sp>
      <p:sp>
        <p:nvSpPr>
          <p:cNvPr id="14344" name="Text Box 42"/>
          <p:cNvSpPr txBox="1">
            <a:spLocks noChangeArrowheads="1"/>
          </p:cNvSpPr>
          <p:nvPr/>
        </p:nvSpPr>
        <p:spPr bwMode="auto">
          <a:xfrm>
            <a:off x="1219200" y="40386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缺点</a:t>
            </a:r>
            <a:r>
              <a:rPr lang="en-US" altLang="zh-CN">
                <a:solidFill>
                  <a:srgbClr val="FF0000"/>
                </a:solidFill>
              </a:rPr>
              <a:t>:</a:t>
            </a:r>
          </a:p>
        </p:txBody>
      </p:sp>
      <p:sp>
        <p:nvSpPr>
          <p:cNvPr id="14345" name="Text Box 43"/>
          <p:cNvSpPr txBox="1">
            <a:spLocks noChangeArrowheads="1"/>
          </p:cNvSpPr>
          <p:nvPr/>
        </p:nvSpPr>
        <p:spPr bwMode="auto">
          <a:xfrm>
            <a:off x="1524000" y="4648200"/>
            <a:ext cx="647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Char char="•"/>
            </a:pPr>
            <a:r>
              <a:rPr lang="en-US" altLang="zh-CN"/>
              <a:t>  </a:t>
            </a:r>
            <a:r>
              <a:rPr lang="zh-CN" altLang="en-US"/>
              <a:t>数据元素的</a:t>
            </a:r>
            <a:r>
              <a:rPr lang="zh-CN" altLang="en-US">
                <a:solidFill>
                  <a:srgbClr val="FF0000"/>
                </a:solidFill>
              </a:rPr>
              <a:t>插入</a:t>
            </a:r>
            <a:r>
              <a:rPr lang="zh-CN" altLang="en-US"/>
              <a:t>、</a:t>
            </a:r>
            <a:r>
              <a:rPr lang="zh-CN" altLang="en-US">
                <a:solidFill>
                  <a:srgbClr val="FF0000"/>
                </a:solidFill>
              </a:rPr>
              <a:t>删除</a:t>
            </a:r>
            <a:r>
              <a:rPr lang="zh-CN" altLang="en-US"/>
              <a:t>相对麻烦</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10"/>
          <p:cNvSpPr>
            <a:spLocks noChangeArrowheads="1"/>
          </p:cNvSpPr>
          <p:nvPr/>
        </p:nvSpPr>
        <p:spPr bwMode="auto">
          <a:xfrm>
            <a:off x="4495800" y="2755900"/>
            <a:ext cx="762000" cy="444500"/>
          </a:xfrm>
          <a:prstGeom prst="rect">
            <a:avLst/>
          </a:prstGeom>
          <a:solidFill>
            <a:srgbClr val="FFFF00"/>
          </a:solidFill>
          <a:ln w="9525" algn="ctr">
            <a:solidFill>
              <a:schemeClr val="tx1"/>
            </a:solidFill>
            <a:round/>
            <a:headEnd/>
            <a:tailEnd/>
          </a:ln>
        </p:spPr>
        <p:txBody>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15363" name="Text Box 2"/>
          <p:cNvSpPr txBox="1">
            <a:spLocks noChangeArrowheads="1"/>
          </p:cNvSpPr>
          <p:nvPr/>
        </p:nvSpPr>
        <p:spPr bwMode="auto">
          <a:xfrm>
            <a:off x="1066800" y="3810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算法</a:t>
            </a:r>
            <a:r>
              <a:rPr lang="en-US" altLang="zh-CN"/>
              <a:t>2.4   </a:t>
            </a:r>
            <a:r>
              <a:rPr lang="zh-CN" altLang="en-US"/>
              <a:t>在第 </a:t>
            </a:r>
            <a:r>
              <a:rPr lang="en-US" altLang="zh-CN" i="1"/>
              <a:t>i</a:t>
            </a:r>
            <a:r>
              <a:rPr lang="en-US" altLang="zh-CN"/>
              <a:t> </a:t>
            </a:r>
            <a:r>
              <a:rPr lang="zh-CN" altLang="en-US"/>
              <a:t>个数据元素之前插入一个新的元素</a:t>
            </a:r>
          </a:p>
        </p:txBody>
      </p:sp>
      <p:sp>
        <p:nvSpPr>
          <p:cNvPr id="15364" name="Text Box 3"/>
          <p:cNvSpPr txBox="1">
            <a:spLocks noChangeArrowheads="1"/>
          </p:cNvSpPr>
          <p:nvPr/>
        </p:nvSpPr>
        <p:spPr bwMode="auto">
          <a:xfrm>
            <a:off x="1143000" y="35814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思想</a:t>
            </a:r>
            <a:r>
              <a:rPr lang="en-US" altLang="zh-CN">
                <a:solidFill>
                  <a:srgbClr val="FF0000"/>
                </a:solidFill>
              </a:rPr>
              <a:t>:</a:t>
            </a:r>
            <a:endParaRPr lang="en-US" altLang="zh-CN"/>
          </a:p>
        </p:txBody>
      </p:sp>
      <p:sp>
        <p:nvSpPr>
          <p:cNvPr id="15365" name="Text Box 16"/>
          <p:cNvSpPr txBox="1">
            <a:spLocks noChangeArrowheads="1"/>
          </p:cNvSpPr>
          <p:nvPr/>
        </p:nvSpPr>
        <p:spPr bwMode="auto">
          <a:xfrm>
            <a:off x="1905000" y="40386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  </a:t>
            </a:r>
            <a:r>
              <a:rPr lang="zh-CN" altLang="en-US"/>
              <a:t>将第 </a:t>
            </a:r>
            <a:r>
              <a:rPr lang="en-US" altLang="zh-CN" i="1">
                <a:solidFill>
                  <a:srgbClr val="FF0000"/>
                </a:solidFill>
              </a:rPr>
              <a:t>n</a:t>
            </a:r>
            <a:r>
              <a:rPr lang="en-US" altLang="zh-CN"/>
              <a:t> </a:t>
            </a:r>
            <a:r>
              <a:rPr lang="zh-CN" altLang="en-US"/>
              <a:t>到 </a:t>
            </a:r>
            <a:r>
              <a:rPr lang="en-US" altLang="zh-CN" i="1">
                <a:solidFill>
                  <a:srgbClr val="FF0000"/>
                </a:solidFill>
              </a:rPr>
              <a:t>i</a:t>
            </a:r>
            <a:r>
              <a:rPr lang="en-US" altLang="zh-CN"/>
              <a:t> </a:t>
            </a:r>
            <a:r>
              <a:rPr lang="zh-CN" altLang="en-US"/>
              <a:t>个元素均向后移动一个位置。</a:t>
            </a:r>
          </a:p>
        </p:txBody>
      </p:sp>
      <p:sp>
        <p:nvSpPr>
          <p:cNvPr id="15366" name="Text Box 17"/>
          <p:cNvSpPr txBox="1">
            <a:spLocks noChangeArrowheads="1"/>
          </p:cNvSpPr>
          <p:nvPr/>
        </p:nvSpPr>
        <p:spPr bwMode="auto">
          <a:xfrm>
            <a:off x="1905000" y="46482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  </a:t>
            </a:r>
            <a:r>
              <a:rPr lang="zh-CN" altLang="en-US"/>
              <a:t>将新元素放置在第 </a:t>
            </a:r>
            <a:r>
              <a:rPr lang="en-US" altLang="zh-CN" i="1"/>
              <a:t>i</a:t>
            </a:r>
            <a:r>
              <a:rPr lang="en-US" altLang="zh-CN"/>
              <a:t> </a:t>
            </a:r>
            <a:r>
              <a:rPr lang="zh-CN" altLang="en-US"/>
              <a:t>个位置。</a:t>
            </a:r>
          </a:p>
        </p:txBody>
      </p:sp>
      <p:grpSp>
        <p:nvGrpSpPr>
          <p:cNvPr id="15367" name="Group 18"/>
          <p:cNvGrpSpPr>
            <a:grpSpLocks/>
          </p:cNvGrpSpPr>
          <p:nvPr/>
        </p:nvGrpSpPr>
        <p:grpSpPr bwMode="auto">
          <a:xfrm>
            <a:off x="1752600" y="1752600"/>
            <a:ext cx="5791200" cy="533400"/>
            <a:chOff x="1488" y="1488"/>
            <a:chExt cx="3648" cy="336"/>
          </a:xfrm>
        </p:grpSpPr>
        <p:sp>
          <p:nvSpPr>
            <p:cNvPr id="15385" name="Rectangle 19"/>
            <p:cNvSpPr>
              <a:spLocks noChangeArrowheads="1"/>
            </p:cNvSpPr>
            <p:nvPr/>
          </p:nvSpPr>
          <p:spPr bwMode="auto">
            <a:xfrm>
              <a:off x="1488" y="1536"/>
              <a:ext cx="3456"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15386" name="Line 20"/>
            <p:cNvSpPr>
              <a:spLocks noChangeShapeType="1"/>
            </p:cNvSpPr>
            <p:nvPr/>
          </p:nvSpPr>
          <p:spPr bwMode="auto">
            <a:xfrm>
              <a:off x="1968" y="15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7" name="Line 21"/>
            <p:cNvSpPr>
              <a:spLocks noChangeShapeType="1"/>
            </p:cNvSpPr>
            <p:nvPr/>
          </p:nvSpPr>
          <p:spPr bwMode="auto">
            <a:xfrm>
              <a:off x="2736" y="15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8" name="Line 22"/>
            <p:cNvSpPr>
              <a:spLocks noChangeShapeType="1"/>
            </p:cNvSpPr>
            <p:nvPr/>
          </p:nvSpPr>
          <p:spPr bwMode="auto">
            <a:xfrm>
              <a:off x="3216" y="15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9" name="Line 23"/>
            <p:cNvSpPr>
              <a:spLocks noChangeShapeType="1"/>
            </p:cNvSpPr>
            <p:nvPr/>
          </p:nvSpPr>
          <p:spPr bwMode="auto">
            <a:xfrm>
              <a:off x="4464" y="15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0" name="Line 24"/>
            <p:cNvSpPr>
              <a:spLocks noChangeShapeType="1"/>
            </p:cNvSpPr>
            <p:nvPr/>
          </p:nvSpPr>
          <p:spPr bwMode="auto">
            <a:xfrm>
              <a:off x="3696" y="15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91" name="Text Box 25"/>
            <p:cNvSpPr txBox="1">
              <a:spLocks noChangeArrowheads="1"/>
            </p:cNvSpPr>
            <p:nvPr/>
          </p:nvSpPr>
          <p:spPr bwMode="auto">
            <a:xfrm>
              <a:off x="1584" y="1503"/>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1</a:t>
              </a:r>
            </a:p>
          </p:txBody>
        </p:sp>
        <p:sp>
          <p:nvSpPr>
            <p:cNvPr id="15392" name="Text Box 26"/>
            <p:cNvSpPr txBox="1">
              <a:spLocks noChangeArrowheads="1"/>
            </p:cNvSpPr>
            <p:nvPr/>
          </p:nvSpPr>
          <p:spPr bwMode="auto">
            <a:xfrm>
              <a:off x="2784" y="151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i</a:t>
              </a:r>
              <a:r>
                <a:rPr lang="en-US" altLang="zh-CN" baseline="-25000">
                  <a:latin typeface="宋体" pitchFamily="2" charset="-122"/>
                </a:rPr>
                <a:t>-1</a:t>
              </a:r>
            </a:p>
          </p:txBody>
        </p:sp>
        <p:sp>
          <p:nvSpPr>
            <p:cNvPr id="15393" name="Text Box 27"/>
            <p:cNvSpPr txBox="1">
              <a:spLocks noChangeArrowheads="1"/>
            </p:cNvSpPr>
            <p:nvPr/>
          </p:nvSpPr>
          <p:spPr bwMode="auto">
            <a:xfrm>
              <a:off x="3312" y="151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i</a:t>
              </a:r>
            </a:p>
          </p:txBody>
        </p:sp>
        <p:sp>
          <p:nvSpPr>
            <p:cNvPr id="15394" name="Text Box 28"/>
            <p:cNvSpPr txBox="1">
              <a:spLocks noChangeArrowheads="1"/>
            </p:cNvSpPr>
            <p:nvPr/>
          </p:nvSpPr>
          <p:spPr bwMode="auto">
            <a:xfrm>
              <a:off x="4560" y="151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n</a:t>
              </a:r>
            </a:p>
          </p:txBody>
        </p:sp>
        <p:sp>
          <p:nvSpPr>
            <p:cNvPr id="15395" name="Text Box 29"/>
            <p:cNvSpPr txBox="1">
              <a:spLocks noChangeArrowheads="1"/>
            </p:cNvSpPr>
            <p:nvPr/>
          </p:nvSpPr>
          <p:spPr bwMode="auto">
            <a:xfrm>
              <a:off x="2208" y="148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15396" name="Text Box 30"/>
            <p:cNvSpPr txBox="1">
              <a:spLocks noChangeArrowheads="1"/>
            </p:cNvSpPr>
            <p:nvPr/>
          </p:nvSpPr>
          <p:spPr bwMode="auto">
            <a:xfrm>
              <a:off x="3936" y="148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grpSp>
      <p:sp>
        <p:nvSpPr>
          <p:cNvPr id="15368" name="Text Box 31"/>
          <p:cNvSpPr txBox="1">
            <a:spLocks noChangeArrowheads="1"/>
          </p:cNvSpPr>
          <p:nvPr/>
        </p:nvSpPr>
        <p:spPr bwMode="auto">
          <a:xfrm>
            <a:off x="2362200" y="10668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例，在第 </a:t>
            </a:r>
            <a:r>
              <a:rPr lang="en-US" altLang="zh-CN"/>
              <a:t>i </a:t>
            </a:r>
            <a:r>
              <a:rPr lang="zh-CN" altLang="en-US"/>
              <a:t>个元素前插入 </a:t>
            </a:r>
            <a:r>
              <a:rPr lang="en-US" altLang="zh-CN"/>
              <a:t>b</a:t>
            </a:r>
          </a:p>
        </p:txBody>
      </p:sp>
      <p:sp>
        <p:nvSpPr>
          <p:cNvPr id="15369" name="Rectangle 33"/>
          <p:cNvSpPr>
            <a:spLocks noChangeArrowheads="1"/>
          </p:cNvSpPr>
          <p:nvPr/>
        </p:nvSpPr>
        <p:spPr bwMode="auto">
          <a:xfrm>
            <a:off x="1752600" y="2743200"/>
            <a:ext cx="6248400" cy="457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15370" name="Line 34"/>
          <p:cNvSpPr>
            <a:spLocks noChangeShapeType="1"/>
          </p:cNvSpPr>
          <p:nvPr/>
        </p:nvSpPr>
        <p:spPr bwMode="auto">
          <a:xfrm>
            <a:off x="2514600" y="2743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1" name="Line 35"/>
          <p:cNvSpPr>
            <a:spLocks noChangeShapeType="1"/>
          </p:cNvSpPr>
          <p:nvPr/>
        </p:nvSpPr>
        <p:spPr bwMode="auto">
          <a:xfrm>
            <a:off x="3733800" y="2743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2" name="Line 36"/>
          <p:cNvSpPr>
            <a:spLocks noChangeShapeType="1"/>
          </p:cNvSpPr>
          <p:nvPr/>
        </p:nvSpPr>
        <p:spPr bwMode="auto">
          <a:xfrm>
            <a:off x="4495800" y="2743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3" name="Line 37"/>
          <p:cNvSpPr>
            <a:spLocks noChangeShapeType="1"/>
          </p:cNvSpPr>
          <p:nvPr/>
        </p:nvSpPr>
        <p:spPr bwMode="auto">
          <a:xfrm>
            <a:off x="7239000" y="2743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4" name="Line 38"/>
          <p:cNvSpPr>
            <a:spLocks noChangeShapeType="1"/>
          </p:cNvSpPr>
          <p:nvPr/>
        </p:nvSpPr>
        <p:spPr bwMode="auto">
          <a:xfrm>
            <a:off x="5257800" y="2743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75" name="Text Box 39"/>
          <p:cNvSpPr txBox="1">
            <a:spLocks noChangeArrowheads="1"/>
          </p:cNvSpPr>
          <p:nvPr/>
        </p:nvSpPr>
        <p:spPr bwMode="auto">
          <a:xfrm>
            <a:off x="1905000" y="2690813"/>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1</a:t>
            </a:r>
          </a:p>
        </p:txBody>
      </p:sp>
      <p:sp>
        <p:nvSpPr>
          <p:cNvPr id="15376" name="Text Box 40"/>
          <p:cNvSpPr txBox="1">
            <a:spLocks noChangeArrowheads="1"/>
          </p:cNvSpPr>
          <p:nvPr/>
        </p:nvSpPr>
        <p:spPr bwMode="auto">
          <a:xfrm>
            <a:off x="3810000" y="270827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i</a:t>
            </a:r>
            <a:r>
              <a:rPr lang="en-US" altLang="zh-CN" baseline="-25000">
                <a:latin typeface="宋体" pitchFamily="2" charset="-122"/>
              </a:rPr>
              <a:t>-1</a:t>
            </a:r>
          </a:p>
        </p:txBody>
      </p:sp>
      <p:sp>
        <p:nvSpPr>
          <p:cNvPr id="15377" name="Text Box 41"/>
          <p:cNvSpPr txBox="1">
            <a:spLocks noChangeArrowheads="1"/>
          </p:cNvSpPr>
          <p:nvPr/>
        </p:nvSpPr>
        <p:spPr bwMode="auto">
          <a:xfrm>
            <a:off x="5410200" y="27019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i</a:t>
            </a:r>
          </a:p>
        </p:txBody>
      </p:sp>
      <p:sp>
        <p:nvSpPr>
          <p:cNvPr id="15378" name="Text Box 42"/>
          <p:cNvSpPr txBox="1">
            <a:spLocks noChangeArrowheads="1"/>
          </p:cNvSpPr>
          <p:nvPr/>
        </p:nvSpPr>
        <p:spPr bwMode="auto">
          <a:xfrm>
            <a:off x="7391400" y="270827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n</a:t>
            </a:r>
          </a:p>
        </p:txBody>
      </p:sp>
      <p:sp>
        <p:nvSpPr>
          <p:cNvPr id="15379" name="Text Box 43"/>
          <p:cNvSpPr txBox="1">
            <a:spLocks noChangeArrowheads="1"/>
          </p:cNvSpPr>
          <p:nvPr/>
        </p:nvSpPr>
        <p:spPr bwMode="auto">
          <a:xfrm>
            <a:off x="2895600" y="2667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15380" name="Text Box 44"/>
          <p:cNvSpPr txBox="1">
            <a:spLocks noChangeArrowheads="1"/>
          </p:cNvSpPr>
          <p:nvPr/>
        </p:nvSpPr>
        <p:spPr bwMode="auto">
          <a:xfrm>
            <a:off x="6400800" y="26670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15381" name="Line 45"/>
          <p:cNvSpPr>
            <a:spLocks noChangeShapeType="1"/>
          </p:cNvSpPr>
          <p:nvPr/>
        </p:nvSpPr>
        <p:spPr bwMode="auto">
          <a:xfrm>
            <a:off x="6019800" y="27432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5382" name="Text Box 46"/>
          <p:cNvSpPr txBox="1">
            <a:spLocks noChangeArrowheads="1"/>
          </p:cNvSpPr>
          <p:nvPr/>
        </p:nvSpPr>
        <p:spPr bwMode="auto">
          <a:xfrm>
            <a:off x="4716463" y="2755900"/>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solidFill>
                  <a:srgbClr val="FF0000"/>
                </a:solidFill>
              </a:rPr>
              <a:t>b</a:t>
            </a:r>
            <a:endParaRPr lang="en-US" altLang="zh-CN" baseline="-25000">
              <a:solidFill>
                <a:srgbClr val="FF0000"/>
              </a:solidFill>
            </a:endParaRPr>
          </a:p>
        </p:txBody>
      </p:sp>
      <p:cxnSp>
        <p:nvCxnSpPr>
          <p:cNvPr id="15383" name="直接连接符 5"/>
          <p:cNvCxnSpPr>
            <a:cxnSpLocks noChangeShapeType="1"/>
            <a:stCxn id="15385" idx="2"/>
          </p:cNvCxnSpPr>
          <p:nvPr/>
        </p:nvCxnSpPr>
        <p:spPr bwMode="auto">
          <a:xfrm>
            <a:off x="4495800" y="2286000"/>
            <a:ext cx="0" cy="469900"/>
          </a:xfrm>
          <a:prstGeom prst="line">
            <a:avLst/>
          </a:prstGeom>
          <a:noFill/>
          <a:ln w="9525" algn="ctr">
            <a:solidFill>
              <a:schemeClr val="tx1"/>
            </a:solidFill>
            <a:round/>
            <a:headEnd/>
            <a:tailEnd/>
          </a:ln>
        </p:spPr>
      </p:cxnSp>
      <p:cxnSp>
        <p:nvCxnSpPr>
          <p:cNvPr id="15384" name="直接连接符 9"/>
          <p:cNvCxnSpPr>
            <a:cxnSpLocks noChangeShapeType="1"/>
            <a:stCxn id="15385" idx="2"/>
            <a:endCxn id="15374" idx="0"/>
          </p:cNvCxnSpPr>
          <p:nvPr/>
        </p:nvCxnSpPr>
        <p:spPr bwMode="auto">
          <a:xfrm>
            <a:off x="4495800" y="2286000"/>
            <a:ext cx="762000" cy="457200"/>
          </a:xfrm>
          <a:prstGeom prst="line">
            <a:avLst/>
          </a:prstGeom>
          <a:noFill/>
          <a:ln w="9525" algn="ctr">
            <a:solidFill>
              <a:schemeClr val="tx1"/>
            </a:solidFill>
            <a:round/>
            <a:headEnd/>
            <a:tailEnd/>
          </a:ln>
        </p:spPr>
      </p:cxn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1447800" y="1325563"/>
            <a:ext cx="7086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if  ( i &lt; 1 || i &gt; L.length +1 )  return  ERROR;</a:t>
            </a:r>
          </a:p>
        </p:txBody>
      </p:sp>
      <p:sp>
        <p:nvSpPr>
          <p:cNvPr id="16387" name="Text Box 3"/>
          <p:cNvSpPr txBox="1">
            <a:spLocks noChangeArrowheads="1"/>
          </p:cNvSpPr>
          <p:nvPr/>
        </p:nvSpPr>
        <p:spPr bwMode="auto">
          <a:xfrm>
            <a:off x="1447800" y="1858963"/>
            <a:ext cx="7086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if  ( L.length &gt;= L.listsize )   </a:t>
            </a:r>
            <a:r>
              <a:rPr lang="en-US" altLang="zh-CN" sz="2200">
                <a:solidFill>
                  <a:schemeClr val="tx2"/>
                </a:solidFill>
              </a:rPr>
              <a:t>// </a:t>
            </a:r>
            <a:r>
              <a:rPr lang="zh-CN" altLang="en-US" sz="2200">
                <a:solidFill>
                  <a:schemeClr val="tx2"/>
                </a:solidFill>
              </a:rPr>
              <a:t>当前空间已满，越界处理</a:t>
            </a:r>
            <a:r>
              <a:rPr lang="zh-CN" altLang="en-US" sz="2200">
                <a:solidFill>
                  <a:srgbClr val="FF0000"/>
                </a:solidFill>
                <a:sym typeface="Symbol" pitchFamily="18" charset="2"/>
              </a:rPr>
              <a:t></a:t>
            </a:r>
            <a:endParaRPr lang="zh-CN" altLang="en-US" sz="2200">
              <a:solidFill>
                <a:srgbClr val="FF0000"/>
              </a:solidFill>
            </a:endParaRPr>
          </a:p>
        </p:txBody>
      </p:sp>
      <p:sp>
        <p:nvSpPr>
          <p:cNvPr id="16388" name="Text Box 4"/>
          <p:cNvSpPr txBox="1">
            <a:spLocks noChangeArrowheads="1"/>
          </p:cNvSpPr>
          <p:nvPr/>
        </p:nvSpPr>
        <p:spPr bwMode="auto">
          <a:xfrm>
            <a:off x="1447800" y="2316163"/>
            <a:ext cx="525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q = &amp; ( L.elem[i</a:t>
            </a:r>
            <a:r>
              <a:rPr lang="en-US" altLang="zh-CN" sz="2200">
                <a:latin typeface="宋体" pitchFamily="2" charset="-122"/>
              </a:rPr>
              <a:t>-1</a:t>
            </a:r>
            <a:r>
              <a:rPr lang="en-US" altLang="zh-CN" sz="2200"/>
              <a:t>]);</a:t>
            </a:r>
          </a:p>
        </p:txBody>
      </p:sp>
      <p:grpSp>
        <p:nvGrpSpPr>
          <p:cNvPr id="16389" name="Group 5"/>
          <p:cNvGrpSpPr>
            <a:grpSpLocks/>
          </p:cNvGrpSpPr>
          <p:nvPr/>
        </p:nvGrpSpPr>
        <p:grpSpPr bwMode="auto">
          <a:xfrm>
            <a:off x="1447800" y="2697163"/>
            <a:ext cx="7086600" cy="884237"/>
            <a:chOff x="864" y="2496"/>
            <a:chExt cx="4464" cy="557"/>
          </a:xfrm>
        </p:grpSpPr>
        <p:sp>
          <p:nvSpPr>
            <p:cNvPr id="16396" name="Text Box 6"/>
            <p:cNvSpPr txBox="1">
              <a:spLocks noChangeArrowheads="1"/>
            </p:cNvSpPr>
            <p:nvPr/>
          </p:nvSpPr>
          <p:spPr bwMode="auto">
            <a:xfrm>
              <a:off x="864" y="2496"/>
              <a:ext cx="446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solidFill>
                    <a:schemeClr val="tx2"/>
                  </a:solidFill>
                </a:rPr>
                <a:t>for  ( p = &amp;L.elem[L.length</a:t>
              </a:r>
              <a:r>
                <a:rPr lang="en-US" altLang="zh-CN" sz="2200">
                  <a:solidFill>
                    <a:schemeClr val="tx2"/>
                  </a:solidFill>
                  <a:latin typeface="宋体" pitchFamily="2" charset="-122"/>
                </a:rPr>
                <a:t>-1</a:t>
              </a:r>
              <a:r>
                <a:rPr lang="en-US" altLang="zh-CN" sz="2200">
                  <a:solidFill>
                    <a:schemeClr val="tx2"/>
                  </a:solidFill>
                </a:rPr>
                <a:t>]; p &gt;= q; </a:t>
              </a:r>
              <a:r>
                <a:rPr lang="en-US" altLang="zh-CN" sz="2200">
                  <a:solidFill>
                    <a:schemeClr val="tx2"/>
                  </a:solidFill>
                  <a:latin typeface="宋体" pitchFamily="2" charset="-122"/>
                </a:rPr>
                <a:t>--</a:t>
              </a:r>
              <a:r>
                <a:rPr lang="en-US" altLang="zh-CN" sz="2200">
                  <a:solidFill>
                    <a:schemeClr val="tx2"/>
                  </a:solidFill>
                </a:rPr>
                <a:t>p )</a:t>
              </a:r>
            </a:p>
          </p:txBody>
        </p:sp>
        <p:sp>
          <p:nvSpPr>
            <p:cNvPr id="16397" name="Text Box 7"/>
            <p:cNvSpPr txBox="1">
              <a:spLocks noChangeArrowheads="1"/>
            </p:cNvSpPr>
            <p:nvPr/>
          </p:nvSpPr>
          <p:spPr bwMode="auto">
            <a:xfrm>
              <a:off x="1152" y="2784"/>
              <a:ext cx="28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b="0" dirty="0">
                  <a:solidFill>
                    <a:schemeClr val="tx2"/>
                  </a:solidFill>
                  <a:latin typeface="宋体" pitchFamily="2" charset="-122"/>
                </a:rPr>
                <a:t>*</a:t>
              </a:r>
              <a:r>
                <a:rPr lang="en-US" altLang="zh-CN" sz="2200" b="0" dirty="0">
                  <a:solidFill>
                    <a:schemeClr val="tx2"/>
                  </a:solidFill>
                </a:rPr>
                <a:t> </a:t>
              </a:r>
              <a:r>
                <a:rPr lang="en-US" altLang="zh-CN" sz="2200" dirty="0">
                  <a:solidFill>
                    <a:schemeClr val="tx2"/>
                  </a:solidFill>
                </a:rPr>
                <a:t>(p+1) = </a:t>
              </a:r>
              <a:r>
                <a:rPr lang="en-US" altLang="zh-CN" sz="2200" b="0" dirty="0">
                  <a:solidFill>
                    <a:schemeClr val="tx2"/>
                  </a:solidFill>
                  <a:latin typeface="宋体" pitchFamily="2" charset="-122"/>
                </a:rPr>
                <a:t>*</a:t>
              </a:r>
              <a:r>
                <a:rPr lang="en-US" altLang="zh-CN" sz="2200" dirty="0">
                  <a:solidFill>
                    <a:schemeClr val="tx2"/>
                  </a:solidFill>
                </a:rPr>
                <a:t> p;  // </a:t>
              </a:r>
              <a:r>
                <a:rPr lang="zh-CN" altLang="en-US" sz="2200" dirty="0">
                  <a:solidFill>
                    <a:schemeClr val="tx2"/>
                  </a:solidFill>
                </a:rPr>
                <a:t>后移元素</a:t>
              </a:r>
            </a:p>
          </p:txBody>
        </p:sp>
      </p:grpSp>
      <p:sp>
        <p:nvSpPr>
          <p:cNvPr id="16390" name="Text Box 8"/>
          <p:cNvSpPr txBox="1">
            <a:spLocks noChangeArrowheads="1"/>
          </p:cNvSpPr>
          <p:nvPr/>
        </p:nvSpPr>
        <p:spPr bwMode="auto">
          <a:xfrm>
            <a:off x="1447800" y="3611563"/>
            <a:ext cx="525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b="0" dirty="0">
                <a:solidFill>
                  <a:srgbClr val="FF0000"/>
                </a:solidFill>
                <a:latin typeface="宋体" pitchFamily="2" charset="-122"/>
              </a:rPr>
              <a:t>*</a:t>
            </a:r>
            <a:r>
              <a:rPr lang="en-US" altLang="zh-CN" sz="2200" dirty="0">
                <a:solidFill>
                  <a:srgbClr val="FF0000"/>
                </a:solidFill>
              </a:rPr>
              <a:t> q = e;</a:t>
            </a:r>
            <a:r>
              <a:rPr lang="en-US" altLang="zh-CN" sz="2200" dirty="0"/>
              <a:t>  </a:t>
            </a:r>
            <a:r>
              <a:rPr lang="en-US" altLang="zh-CN" sz="2200" dirty="0">
                <a:solidFill>
                  <a:schemeClr val="tx2"/>
                </a:solidFill>
              </a:rPr>
              <a:t>// </a:t>
            </a:r>
            <a:r>
              <a:rPr lang="zh-CN" altLang="en-US" sz="2200" dirty="0">
                <a:solidFill>
                  <a:schemeClr val="tx2"/>
                </a:solidFill>
              </a:rPr>
              <a:t>插入新元素</a:t>
            </a:r>
          </a:p>
        </p:txBody>
      </p:sp>
      <p:sp>
        <p:nvSpPr>
          <p:cNvPr id="16391" name="Text Box 9"/>
          <p:cNvSpPr txBox="1">
            <a:spLocks noChangeArrowheads="1"/>
          </p:cNvSpPr>
          <p:nvPr/>
        </p:nvSpPr>
        <p:spPr bwMode="auto">
          <a:xfrm>
            <a:off x="1447800" y="4038600"/>
            <a:ext cx="525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solidFill>
                  <a:schemeClr val="tx2"/>
                </a:solidFill>
              </a:rPr>
              <a:t>++</a:t>
            </a:r>
            <a:r>
              <a:rPr lang="en-US" altLang="zh-CN" sz="2200">
                <a:solidFill>
                  <a:schemeClr val="tx2"/>
                </a:solidFill>
                <a:latin typeface="宋体" pitchFamily="2" charset="-122"/>
              </a:rPr>
              <a:t>L.length;</a:t>
            </a:r>
            <a:endParaRPr lang="en-US" altLang="zh-CN" sz="2200">
              <a:solidFill>
                <a:schemeClr val="tx2"/>
              </a:solidFill>
            </a:endParaRPr>
          </a:p>
        </p:txBody>
      </p:sp>
      <p:sp>
        <p:nvSpPr>
          <p:cNvPr id="16392" name="Text Box 10"/>
          <p:cNvSpPr txBox="1">
            <a:spLocks noChangeArrowheads="1"/>
          </p:cNvSpPr>
          <p:nvPr/>
        </p:nvSpPr>
        <p:spPr bwMode="auto">
          <a:xfrm>
            <a:off x="1447800" y="4572000"/>
            <a:ext cx="525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return  OK;</a:t>
            </a:r>
          </a:p>
        </p:txBody>
      </p:sp>
      <p:grpSp>
        <p:nvGrpSpPr>
          <p:cNvPr id="16393" name="Group 14"/>
          <p:cNvGrpSpPr>
            <a:grpSpLocks/>
          </p:cNvGrpSpPr>
          <p:nvPr/>
        </p:nvGrpSpPr>
        <p:grpSpPr bwMode="auto">
          <a:xfrm>
            <a:off x="1066800" y="304800"/>
            <a:ext cx="7543800" cy="5132388"/>
            <a:chOff x="672" y="192"/>
            <a:chExt cx="4752" cy="3455"/>
          </a:xfrm>
        </p:grpSpPr>
        <p:sp>
          <p:nvSpPr>
            <p:cNvPr id="16394" name="Text Box 12"/>
            <p:cNvSpPr txBox="1">
              <a:spLocks noChangeArrowheads="1"/>
            </p:cNvSpPr>
            <p:nvPr/>
          </p:nvSpPr>
          <p:spPr bwMode="auto">
            <a:xfrm>
              <a:off x="672" y="192"/>
              <a:ext cx="4752" cy="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Status  ListInsert_Sq ( Sqlist  &amp;L, int  i, ElemType  e )</a:t>
              </a:r>
            </a:p>
            <a:p>
              <a:pPr eaLnBrk="1" hangingPunct="1">
                <a:spcBef>
                  <a:spcPct val="50000"/>
                </a:spcBef>
              </a:pPr>
              <a:r>
                <a:rPr lang="en-US" altLang="zh-CN" sz="2200"/>
                <a:t>{</a:t>
              </a:r>
            </a:p>
          </p:txBody>
        </p:sp>
        <p:sp>
          <p:nvSpPr>
            <p:cNvPr id="16395" name="Text Box 13"/>
            <p:cNvSpPr txBox="1">
              <a:spLocks noChangeArrowheads="1"/>
            </p:cNvSpPr>
            <p:nvPr/>
          </p:nvSpPr>
          <p:spPr bwMode="auto">
            <a:xfrm>
              <a:off x="720" y="3360"/>
              <a:ext cx="672"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a:t>
              </a:r>
            </a:p>
          </p:txBody>
        </p:sp>
      </p:gr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143000" y="4572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a:t>
            </a:r>
            <a:r>
              <a:rPr lang="en-US" altLang="zh-CN"/>
              <a:t> </a:t>
            </a:r>
            <a:r>
              <a:rPr lang="zh-CN" altLang="en-US"/>
              <a:t>当前空间已满，越界处理</a:t>
            </a:r>
            <a:r>
              <a:rPr lang="zh-CN" altLang="en-US" sz="2200">
                <a:solidFill>
                  <a:srgbClr val="FF0000"/>
                </a:solidFill>
                <a:sym typeface="Symbol" pitchFamily="18" charset="2"/>
              </a:rPr>
              <a:t></a:t>
            </a:r>
          </a:p>
        </p:txBody>
      </p:sp>
      <p:sp>
        <p:nvSpPr>
          <p:cNvPr id="17411" name="Text Box 4"/>
          <p:cNvSpPr txBox="1">
            <a:spLocks noChangeArrowheads="1"/>
          </p:cNvSpPr>
          <p:nvPr/>
        </p:nvSpPr>
        <p:spPr bwMode="auto">
          <a:xfrm>
            <a:off x="1447800" y="1676400"/>
            <a:ext cx="7467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pPr>
            <a:r>
              <a:rPr lang="en-US" altLang="zh-CN" sz="2000"/>
              <a:t>newbase = ( ElemType </a:t>
            </a:r>
            <a:r>
              <a:rPr lang="en-US" altLang="zh-CN" sz="2000" b="0">
                <a:latin typeface="宋体" pitchFamily="2" charset="-122"/>
              </a:rPr>
              <a:t>*</a:t>
            </a:r>
            <a:r>
              <a:rPr lang="en-US" altLang="zh-CN" sz="2000"/>
              <a:t> ) </a:t>
            </a:r>
            <a:r>
              <a:rPr lang="en-US" altLang="zh-CN" sz="2000">
                <a:solidFill>
                  <a:schemeClr val="tx2"/>
                </a:solidFill>
              </a:rPr>
              <a:t>realloc </a:t>
            </a:r>
            <a:r>
              <a:rPr lang="en-US" altLang="zh-CN" sz="2000"/>
              <a:t>( L.elem,</a:t>
            </a:r>
          </a:p>
          <a:p>
            <a:pPr eaLnBrk="1" hangingPunct="1">
              <a:spcBef>
                <a:spcPct val="20000"/>
              </a:spcBef>
            </a:pPr>
            <a:r>
              <a:rPr lang="en-US" altLang="zh-CN" sz="2000">
                <a:solidFill>
                  <a:schemeClr val="tx2"/>
                </a:solidFill>
              </a:rPr>
              <a:t>                </a:t>
            </a:r>
            <a:r>
              <a:rPr lang="en-US" altLang="zh-CN" sz="2000"/>
              <a:t>( </a:t>
            </a:r>
            <a:r>
              <a:rPr lang="en-US" altLang="zh-CN" sz="2000">
                <a:solidFill>
                  <a:srgbClr val="FF0000"/>
                </a:solidFill>
              </a:rPr>
              <a:t>L.listsize + LISTINCREMENT</a:t>
            </a:r>
            <a:r>
              <a:rPr lang="en-US" altLang="zh-CN" sz="2000"/>
              <a:t> ) </a:t>
            </a:r>
            <a:r>
              <a:rPr lang="en-US" altLang="zh-CN" sz="2000" b="0">
                <a:latin typeface="宋体" pitchFamily="2" charset="-122"/>
              </a:rPr>
              <a:t>*</a:t>
            </a:r>
            <a:r>
              <a:rPr lang="en-US" altLang="zh-CN" sz="2000"/>
              <a:t> </a:t>
            </a:r>
            <a:r>
              <a:rPr lang="en-US" altLang="zh-CN" sz="2000">
                <a:solidFill>
                  <a:schemeClr val="tx2"/>
                </a:solidFill>
              </a:rPr>
              <a:t>sizeof</a:t>
            </a:r>
            <a:r>
              <a:rPr lang="en-US" altLang="zh-CN" sz="2000"/>
              <a:t>(ElemType) );</a:t>
            </a:r>
          </a:p>
        </p:txBody>
      </p:sp>
      <p:sp>
        <p:nvSpPr>
          <p:cNvPr id="17412" name="Text Box 5"/>
          <p:cNvSpPr txBox="1">
            <a:spLocks noChangeArrowheads="1"/>
          </p:cNvSpPr>
          <p:nvPr/>
        </p:nvSpPr>
        <p:spPr bwMode="auto">
          <a:xfrm>
            <a:off x="1447800" y="2422525"/>
            <a:ext cx="708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if  ( ! newbase )  exit(OVERFLOW);</a:t>
            </a:r>
          </a:p>
        </p:txBody>
      </p:sp>
      <p:sp>
        <p:nvSpPr>
          <p:cNvPr id="17414" name="Text Box 7"/>
          <p:cNvSpPr txBox="1">
            <a:spLocks noChangeArrowheads="1"/>
          </p:cNvSpPr>
          <p:nvPr/>
        </p:nvSpPr>
        <p:spPr bwMode="auto">
          <a:xfrm>
            <a:off x="1447800" y="3489325"/>
            <a:ext cx="579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L.listsize += LISTINCREMENT; </a:t>
            </a:r>
          </a:p>
        </p:txBody>
      </p:sp>
      <p:grpSp>
        <p:nvGrpSpPr>
          <p:cNvPr id="17415" name="Group 9"/>
          <p:cNvGrpSpPr>
            <a:grpSpLocks/>
          </p:cNvGrpSpPr>
          <p:nvPr/>
        </p:nvGrpSpPr>
        <p:grpSpPr bwMode="auto">
          <a:xfrm>
            <a:off x="1143000" y="838200"/>
            <a:ext cx="5562600" cy="3368675"/>
            <a:chOff x="720" y="720"/>
            <a:chExt cx="3504" cy="2122"/>
          </a:xfrm>
        </p:grpSpPr>
        <p:sp>
          <p:nvSpPr>
            <p:cNvPr id="17417" name="Text Box 3"/>
            <p:cNvSpPr txBox="1">
              <a:spLocks noChangeArrowheads="1"/>
            </p:cNvSpPr>
            <p:nvPr/>
          </p:nvSpPr>
          <p:spPr bwMode="auto">
            <a:xfrm>
              <a:off x="720" y="720"/>
              <a:ext cx="350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if  ( L.length &gt;= L.listsize )</a:t>
              </a:r>
            </a:p>
            <a:p>
              <a:pPr eaLnBrk="1" hangingPunct="1">
                <a:spcBef>
                  <a:spcPct val="50000"/>
                </a:spcBef>
              </a:pPr>
              <a:r>
                <a:rPr lang="en-US" altLang="zh-CN" sz="2000"/>
                <a:t>{</a:t>
              </a:r>
            </a:p>
          </p:txBody>
        </p:sp>
        <p:sp>
          <p:nvSpPr>
            <p:cNvPr id="17418" name="Text Box 8"/>
            <p:cNvSpPr txBox="1">
              <a:spLocks noChangeArrowheads="1"/>
            </p:cNvSpPr>
            <p:nvPr/>
          </p:nvSpPr>
          <p:spPr bwMode="auto">
            <a:xfrm>
              <a:off x="720" y="2592"/>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a:t>
              </a:r>
            </a:p>
          </p:txBody>
        </p:sp>
      </p:grpSp>
      <p:sp>
        <p:nvSpPr>
          <p:cNvPr id="10" name="对话气泡: 椭圆形 9">
            <a:extLst>
              <a:ext uri="{FF2B5EF4-FFF2-40B4-BE49-F238E27FC236}">
                <a16:creationId xmlns:a16="http://schemas.microsoft.com/office/drawing/2014/main" id="{24ED0284-C7E4-4832-80E9-7C9B17276DF9}"/>
              </a:ext>
            </a:extLst>
          </p:cNvPr>
          <p:cNvSpPr/>
          <p:nvPr/>
        </p:nvSpPr>
        <p:spPr bwMode="auto">
          <a:xfrm>
            <a:off x="4139952" y="4725144"/>
            <a:ext cx="2808312" cy="1512168"/>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这段代码，是否有</a:t>
            </a:r>
            <a:r>
              <a:rPr lang="en-US" altLang="zh-CN" dirty="0"/>
              <a:t>Bug</a:t>
            </a:r>
            <a:r>
              <a:rPr lang="zh-CN" altLang="en-US" dirty="0"/>
              <a:t>？</a:t>
            </a:r>
            <a:endParaRPr kumimoji="1" lang="zh-CN" altLang="en-US" sz="2400" b="1"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783525589"/>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
          <p:cNvSpPr txBox="1">
            <a:spLocks noChangeArrowheads="1"/>
          </p:cNvSpPr>
          <p:nvPr/>
        </p:nvSpPr>
        <p:spPr bwMode="auto">
          <a:xfrm>
            <a:off x="1143000" y="4572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a:t>
            </a:r>
            <a:r>
              <a:rPr lang="en-US" altLang="zh-CN"/>
              <a:t> </a:t>
            </a:r>
            <a:r>
              <a:rPr lang="zh-CN" altLang="en-US"/>
              <a:t>当前空间已满，越界处理</a:t>
            </a:r>
            <a:r>
              <a:rPr lang="zh-CN" altLang="en-US" sz="2200">
                <a:solidFill>
                  <a:srgbClr val="FF0000"/>
                </a:solidFill>
                <a:sym typeface="Symbol" pitchFamily="18" charset="2"/>
              </a:rPr>
              <a:t></a:t>
            </a:r>
          </a:p>
        </p:txBody>
      </p:sp>
      <p:sp>
        <p:nvSpPr>
          <p:cNvPr id="17411" name="Text Box 4"/>
          <p:cNvSpPr txBox="1">
            <a:spLocks noChangeArrowheads="1"/>
          </p:cNvSpPr>
          <p:nvPr/>
        </p:nvSpPr>
        <p:spPr bwMode="auto">
          <a:xfrm>
            <a:off x="1447800" y="1676400"/>
            <a:ext cx="74676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pPr>
            <a:r>
              <a:rPr lang="en-US" altLang="zh-CN" sz="2000"/>
              <a:t>newbase = ( ElemType </a:t>
            </a:r>
            <a:r>
              <a:rPr lang="en-US" altLang="zh-CN" sz="2000" b="0">
                <a:latin typeface="宋体" pitchFamily="2" charset="-122"/>
              </a:rPr>
              <a:t>*</a:t>
            </a:r>
            <a:r>
              <a:rPr lang="en-US" altLang="zh-CN" sz="2000"/>
              <a:t> ) </a:t>
            </a:r>
            <a:r>
              <a:rPr lang="en-US" altLang="zh-CN" sz="2000">
                <a:solidFill>
                  <a:schemeClr val="tx2"/>
                </a:solidFill>
              </a:rPr>
              <a:t>realloc </a:t>
            </a:r>
            <a:r>
              <a:rPr lang="en-US" altLang="zh-CN" sz="2000"/>
              <a:t>( L.elem,</a:t>
            </a:r>
          </a:p>
          <a:p>
            <a:pPr eaLnBrk="1" hangingPunct="1">
              <a:spcBef>
                <a:spcPct val="20000"/>
              </a:spcBef>
            </a:pPr>
            <a:r>
              <a:rPr lang="en-US" altLang="zh-CN" sz="2000">
                <a:solidFill>
                  <a:schemeClr val="tx2"/>
                </a:solidFill>
              </a:rPr>
              <a:t>                </a:t>
            </a:r>
            <a:r>
              <a:rPr lang="en-US" altLang="zh-CN" sz="2000"/>
              <a:t>( </a:t>
            </a:r>
            <a:r>
              <a:rPr lang="en-US" altLang="zh-CN" sz="2000">
                <a:solidFill>
                  <a:srgbClr val="FF0000"/>
                </a:solidFill>
              </a:rPr>
              <a:t>L.listsize + LISTINCREMENT</a:t>
            </a:r>
            <a:r>
              <a:rPr lang="en-US" altLang="zh-CN" sz="2000"/>
              <a:t> ) </a:t>
            </a:r>
            <a:r>
              <a:rPr lang="en-US" altLang="zh-CN" sz="2000" b="0">
                <a:latin typeface="宋体" pitchFamily="2" charset="-122"/>
              </a:rPr>
              <a:t>*</a:t>
            </a:r>
            <a:r>
              <a:rPr lang="en-US" altLang="zh-CN" sz="2000"/>
              <a:t> </a:t>
            </a:r>
            <a:r>
              <a:rPr lang="en-US" altLang="zh-CN" sz="2000">
                <a:solidFill>
                  <a:schemeClr val="tx2"/>
                </a:solidFill>
              </a:rPr>
              <a:t>sizeof</a:t>
            </a:r>
            <a:r>
              <a:rPr lang="en-US" altLang="zh-CN" sz="2000"/>
              <a:t>(ElemType) );</a:t>
            </a:r>
          </a:p>
        </p:txBody>
      </p:sp>
      <p:sp>
        <p:nvSpPr>
          <p:cNvPr id="17412" name="Text Box 5"/>
          <p:cNvSpPr txBox="1">
            <a:spLocks noChangeArrowheads="1"/>
          </p:cNvSpPr>
          <p:nvPr/>
        </p:nvSpPr>
        <p:spPr bwMode="auto">
          <a:xfrm>
            <a:off x="1447800" y="2422525"/>
            <a:ext cx="7086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if  ( ! newbase )  exit(OVERFLOW);</a:t>
            </a:r>
          </a:p>
        </p:txBody>
      </p:sp>
      <p:sp>
        <p:nvSpPr>
          <p:cNvPr id="17413" name="Text Box 6"/>
          <p:cNvSpPr txBox="1">
            <a:spLocks noChangeArrowheads="1"/>
          </p:cNvSpPr>
          <p:nvPr/>
        </p:nvSpPr>
        <p:spPr bwMode="auto">
          <a:xfrm>
            <a:off x="1447800" y="2955925"/>
            <a:ext cx="525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dirty="0" err="1">
                <a:solidFill>
                  <a:srgbClr val="FF0000"/>
                </a:solidFill>
              </a:rPr>
              <a:t>L.elem</a:t>
            </a:r>
            <a:r>
              <a:rPr lang="en-US" altLang="zh-CN" sz="2000" dirty="0">
                <a:solidFill>
                  <a:srgbClr val="FF0000"/>
                </a:solidFill>
              </a:rPr>
              <a:t> = </a:t>
            </a:r>
            <a:r>
              <a:rPr lang="en-US" altLang="zh-CN" sz="2000" dirty="0" err="1">
                <a:solidFill>
                  <a:srgbClr val="FF0000"/>
                </a:solidFill>
              </a:rPr>
              <a:t>newbase</a:t>
            </a:r>
            <a:r>
              <a:rPr lang="en-US" altLang="zh-CN" sz="2000" dirty="0">
                <a:solidFill>
                  <a:srgbClr val="FF0000"/>
                </a:solidFill>
              </a:rPr>
              <a:t>;</a:t>
            </a:r>
          </a:p>
        </p:txBody>
      </p:sp>
      <p:sp>
        <p:nvSpPr>
          <p:cNvPr id="17414" name="Text Box 7"/>
          <p:cNvSpPr txBox="1">
            <a:spLocks noChangeArrowheads="1"/>
          </p:cNvSpPr>
          <p:nvPr/>
        </p:nvSpPr>
        <p:spPr bwMode="auto">
          <a:xfrm>
            <a:off x="1447800" y="3489325"/>
            <a:ext cx="579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L.listsize += LISTINCREMENT; </a:t>
            </a:r>
          </a:p>
        </p:txBody>
      </p:sp>
      <p:grpSp>
        <p:nvGrpSpPr>
          <p:cNvPr id="17415" name="Group 9"/>
          <p:cNvGrpSpPr>
            <a:grpSpLocks/>
          </p:cNvGrpSpPr>
          <p:nvPr/>
        </p:nvGrpSpPr>
        <p:grpSpPr bwMode="auto">
          <a:xfrm>
            <a:off x="1143000" y="838200"/>
            <a:ext cx="5562600" cy="3368675"/>
            <a:chOff x="720" y="720"/>
            <a:chExt cx="3504" cy="2122"/>
          </a:xfrm>
        </p:grpSpPr>
        <p:sp>
          <p:nvSpPr>
            <p:cNvPr id="17417" name="Text Box 3"/>
            <p:cNvSpPr txBox="1">
              <a:spLocks noChangeArrowheads="1"/>
            </p:cNvSpPr>
            <p:nvPr/>
          </p:nvSpPr>
          <p:spPr bwMode="auto">
            <a:xfrm>
              <a:off x="720" y="720"/>
              <a:ext cx="350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if  ( L.length &gt;= L.listsize )</a:t>
              </a:r>
            </a:p>
            <a:p>
              <a:pPr eaLnBrk="1" hangingPunct="1">
                <a:spcBef>
                  <a:spcPct val="50000"/>
                </a:spcBef>
              </a:pPr>
              <a:r>
                <a:rPr lang="en-US" altLang="zh-CN" sz="2000"/>
                <a:t>{</a:t>
              </a:r>
            </a:p>
          </p:txBody>
        </p:sp>
        <p:sp>
          <p:nvSpPr>
            <p:cNvPr id="17418" name="Text Box 8"/>
            <p:cNvSpPr txBox="1">
              <a:spLocks noChangeArrowheads="1"/>
            </p:cNvSpPr>
            <p:nvPr/>
          </p:nvSpPr>
          <p:spPr bwMode="auto">
            <a:xfrm>
              <a:off x="720" y="2592"/>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a:t>
              </a:r>
            </a:p>
          </p:txBody>
        </p:sp>
      </p:grpSp>
      <p:sp>
        <p:nvSpPr>
          <p:cNvPr id="17416" name="矩形 1"/>
          <p:cNvSpPr>
            <a:spLocks noChangeArrowheads="1"/>
          </p:cNvSpPr>
          <p:nvPr/>
        </p:nvSpPr>
        <p:spPr bwMode="auto">
          <a:xfrm>
            <a:off x="1331641" y="4868863"/>
            <a:ext cx="691224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1600" b="0" dirty="0" err="1">
                <a:solidFill>
                  <a:srgbClr val="FF0000"/>
                </a:solidFill>
                <a:latin typeface="微软雅黑" pitchFamily="34" charset="-122"/>
                <a:ea typeface="微软雅黑" pitchFamily="34" charset="-122"/>
              </a:rPr>
              <a:t>realloc</a:t>
            </a:r>
            <a:r>
              <a:rPr lang="en-US" altLang="zh-CN" sz="1600" b="0" dirty="0">
                <a:latin typeface="微软雅黑" pitchFamily="34" charset="-122"/>
                <a:ea typeface="微软雅黑" pitchFamily="34" charset="-122"/>
              </a:rPr>
              <a:t>: </a:t>
            </a:r>
            <a:r>
              <a:rPr lang="zh-CN" altLang="en-US" sz="1600" b="0" dirty="0">
                <a:latin typeface="微软雅黑" pitchFamily="34" charset="-122"/>
                <a:ea typeface="微软雅黑" pitchFamily="34" charset="-122"/>
              </a:rPr>
              <a:t>先判断当前的指针是否有足够的连续空间，如果有，扩大</a:t>
            </a:r>
            <a:r>
              <a:rPr lang="en-US" altLang="zh-CN" sz="1600" b="0" dirty="0" err="1">
                <a:latin typeface="微软雅黑" pitchFamily="34" charset="-122"/>
                <a:ea typeface="微软雅黑" pitchFamily="34" charset="-122"/>
              </a:rPr>
              <a:t>mem_address</a:t>
            </a:r>
            <a:r>
              <a:rPr lang="zh-CN" altLang="en-US" sz="1600" b="0" dirty="0">
                <a:latin typeface="微软雅黑" pitchFamily="34" charset="-122"/>
                <a:ea typeface="微软雅黑" pitchFamily="34" charset="-122"/>
              </a:rPr>
              <a:t>指向的地址，并且将</a:t>
            </a:r>
            <a:r>
              <a:rPr lang="en-US" altLang="zh-CN" sz="1600" b="0" dirty="0" err="1">
                <a:latin typeface="微软雅黑" pitchFamily="34" charset="-122"/>
                <a:ea typeface="微软雅黑" pitchFamily="34" charset="-122"/>
              </a:rPr>
              <a:t>mem_address</a:t>
            </a:r>
            <a:r>
              <a:rPr lang="zh-CN" altLang="en-US" sz="1600" b="0" dirty="0">
                <a:latin typeface="微软雅黑" pitchFamily="34" charset="-122"/>
                <a:ea typeface="微软雅黑" pitchFamily="34" charset="-122"/>
              </a:rPr>
              <a:t>返回，如果空间不够，先按照</a:t>
            </a:r>
            <a:r>
              <a:rPr lang="en-US" altLang="zh-CN" sz="1600" b="0" dirty="0" err="1">
                <a:latin typeface="微软雅黑" pitchFamily="34" charset="-122"/>
                <a:ea typeface="微软雅黑" pitchFamily="34" charset="-122"/>
              </a:rPr>
              <a:t>newsize</a:t>
            </a:r>
            <a:r>
              <a:rPr lang="zh-CN" altLang="en-US" sz="1600" b="0" dirty="0">
                <a:latin typeface="微软雅黑" pitchFamily="34" charset="-122"/>
                <a:ea typeface="微软雅黑" pitchFamily="34" charset="-122"/>
              </a:rPr>
              <a:t>指定的大小分配空间，将原有数据从头到尾拷贝到新分配的内存区域，而后释放原来</a:t>
            </a:r>
            <a:r>
              <a:rPr lang="en-US" altLang="zh-CN" sz="1600" b="0" dirty="0" err="1">
                <a:latin typeface="微软雅黑" pitchFamily="34" charset="-122"/>
                <a:ea typeface="微软雅黑" pitchFamily="34" charset="-122"/>
              </a:rPr>
              <a:t>mem_address</a:t>
            </a:r>
            <a:r>
              <a:rPr lang="zh-CN" altLang="en-US" sz="1600" b="0" dirty="0">
                <a:latin typeface="微软雅黑" pitchFamily="34" charset="-122"/>
                <a:ea typeface="微软雅黑" pitchFamily="34" charset="-122"/>
              </a:rPr>
              <a:t>所指内存区域（注意：原来指针是自动释放，不需要使用</a:t>
            </a:r>
            <a:r>
              <a:rPr lang="en-US" altLang="zh-CN" sz="1600" b="0" dirty="0">
                <a:latin typeface="微软雅黑" pitchFamily="34" charset="-122"/>
                <a:ea typeface="微软雅黑" pitchFamily="34" charset="-122"/>
              </a:rPr>
              <a:t>free</a:t>
            </a:r>
            <a:r>
              <a:rPr lang="zh-CN" altLang="en-US" sz="1600" b="0" dirty="0">
                <a:latin typeface="微软雅黑" pitchFamily="34" charset="-122"/>
                <a:ea typeface="微软雅黑" pitchFamily="34" charset="-122"/>
              </a:rPr>
              <a:t>），同时返回新分配的内存区域的首地址。即重新分配存储器块的地址。</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1143000" y="5334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例，</a:t>
            </a:r>
            <a:r>
              <a:rPr lang="zh-CN" altLang="en-US"/>
              <a:t>在第</a:t>
            </a:r>
            <a:r>
              <a:rPr lang="en-US" altLang="zh-CN">
                <a:solidFill>
                  <a:srgbClr val="FF0000"/>
                </a:solidFill>
              </a:rPr>
              <a:t>4</a:t>
            </a:r>
            <a:r>
              <a:rPr lang="zh-CN" altLang="en-US"/>
              <a:t>个元素之前插入元素</a:t>
            </a:r>
            <a:r>
              <a:rPr lang="en-US" altLang="zh-CN">
                <a:solidFill>
                  <a:srgbClr val="FF0000"/>
                </a:solidFill>
              </a:rPr>
              <a:t>25</a:t>
            </a:r>
            <a:r>
              <a:rPr lang="zh-CN" altLang="en-US"/>
              <a:t>。</a:t>
            </a:r>
          </a:p>
        </p:txBody>
      </p:sp>
      <p:grpSp>
        <p:nvGrpSpPr>
          <p:cNvPr id="18435" name="Group 27"/>
          <p:cNvGrpSpPr>
            <a:grpSpLocks/>
          </p:cNvGrpSpPr>
          <p:nvPr/>
        </p:nvGrpSpPr>
        <p:grpSpPr bwMode="auto">
          <a:xfrm>
            <a:off x="3352800" y="1524000"/>
            <a:ext cx="2022475" cy="2743200"/>
            <a:chOff x="1584" y="960"/>
            <a:chExt cx="1274" cy="1728"/>
          </a:xfrm>
        </p:grpSpPr>
        <p:sp>
          <p:nvSpPr>
            <p:cNvPr id="18451" name="Line 3"/>
            <p:cNvSpPr>
              <a:spLocks noChangeShapeType="1"/>
            </p:cNvSpPr>
            <p:nvPr/>
          </p:nvSpPr>
          <p:spPr bwMode="auto">
            <a:xfrm>
              <a:off x="1920" y="997"/>
              <a:ext cx="0" cy="16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2" name="Line 4"/>
            <p:cNvSpPr>
              <a:spLocks noChangeShapeType="1"/>
            </p:cNvSpPr>
            <p:nvPr/>
          </p:nvSpPr>
          <p:spPr bwMode="auto">
            <a:xfrm>
              <a:off x="2592" y="997"/>
              <a:ext cx="0" cy="16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3" name="Line 5"/>
            <p:cNvSpPr>
              <a:spLocks noChangeShapeType="1"/>
            </p:cNvSpPr>
            <p:nvPr/>
          </p:nvSpPr>
          <p:spPr bwMode="auto">
            <a:xfrm>
              <a:off x="1920" y="99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4" name="Line 6"/>
            <p:cNvSpPr>
              <a:spLocks noChangeShapeType="1"/>
            </p:cNvSpPr>
            <p:nvPr/>
          </p:nvSpPr>
          <p:spPr bwMode="auto">
            <a:xfrm>
              <a:off x="1920" y="123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5" name="Line 7"/>
            <p:cNvSpPr>
              <a:spLocks noChangeShapeType="1"/>
            </p:cNvSpPr>
            <p:nvPr/>
          </p:nvSpPr>
          <p:spPr bwMode="auto">
            <a:xfrm>
              <a:off x="1920" y="147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6" name="Line 8"/>
            <p:cNvSpPr>
              <a:spLocks noChangeShapeType="1"/>
            </p:cNvSpPr>
            <p:nvPr/>
          </p:nvSpPr>
          <p:spPr bwMode="auto">
            <a:xfrm>
              <a:off x="1920" y="171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7" name="Line 9"/>
            <p:cNvSpPr>
              <a:spLocks noChangeShapeType="1"/>
            </p:cNvSpPr>
            <p:nvPr/>
          </p:nvSpPr>
          <p:spPr bwMode="auto">
            <a:xfrm>
              <a:off x="1920" y="195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8" name="Line 10"/>
            <p:cNvSpPr>
              <a:spLocks noChangeShapeType="1"/>
            </p:cNvSpPr>
            <p:nvPr/>
          </p:nvSpPr>
          <p:spPr bwMode="auto">
            <a:xfrm>
              <a:off x="1920" y="219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59" name="Line 11"/>
            <p:cNvSpPr>
              <a:spLocks noChangeShapeType="1"/>
            </p:cNvSpPr>
            <p:nvPr/>
          </p:nvSpPr>
          <p:spPr bwMode="auto">
            <a:xfrm>
              <a:off x="1920" y="243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0" name="Text Box 13"/>
            <p:cNvSpPr txBox="1">
              <a:spLocks noChangeArrowheads="1"/>
            </p:cNvSpPr>
            <p:nvPr/>
          </p:nvSpPr>
          <p:spPr bwMode="auto">
            <a:xfrm>
              <a:off x="2090" y="98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45</a:t>
              </a:r>
            </a:p>
          </p:txBody>
        </p:sp>
        <p:sp>
          <p:nvSpPr>
            <p:cNvPr id="18461" name="Text Box 14"/>
            <p:cNvSpPr txBox="1">
              <a:spLocks noChangeArrowheads="1"/>
            </p:cNvSpPr>
            <p:nvPr/>
          </p:nvSpPr>
          <p:spPr bwMode="auto">
            <a:xfrm>
              <a:off x="2086" y="122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12</a:t>
              </a:r>
            </a:p>
          </p:txBody>
        </p:sp>
        <p:sp>
          <p:nvSpPr>
            <p:cNvPr id="18462" name="Text Box 15"/>
            <p:cNvSpPr txBox="1">
              <a:spLocks noChangeArrowheads="1"/>
            </p:cNvSpPr>
            <p:nvPr/>
          </p:nvSpPr>
          <p:spPr bwMode="auto">
            <a:xfrm>
              <a:off x="2138" y="146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9</a:t>
              </a:r>
            </a:p>
          </p:txBody>
        </p:sp>
        <p:sp>
          <p:nvSpPr>
            <p:cNvPr id="18463" name="Text Box 16"/>
            <p:cNvSpPr txBox="1">
              <a:spLocks noChangeArrowheads="1"/>
            </p:cNvSpPr>
            <p:nvPr/>
          </p:nvSpPr>
          <p:spPr bwMode="auto">
            <a:xfrm>
              <a:off x="2101" y="170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33</a:t>
              </a:r>
            </a:p>
          </p:txBody>
        </p:sp>
        <p:sp>
          <p:nvSpPr>
            <p:cNvPr id="18464" name="Text Box 17"/>
            <p:cNvSpPr txBox="1">
              <a:spLocks noChangeArrowheads="1"/>
            </p:cNvSpPr>
            <p:nvPr/>
          </p:nvSpPr>
          <p:spPr bwMode="auto">
            <a:xfrm>
              <a:off x="2101" y="194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69</a:t>
              </a:r>
            </a:p>
          </p:txBody>
        </p:sp>
        <p:sp>
          <p:nvSpPr>
            <p:cNvPr id="18465" name="Text Box 18"/>
            <p:cNvSpPr txBox="1">
              <a:spLocks noChangeArrowheads="1"/>
            </p:cNvSpPr>
            <p:nvPr/>
          </p:nvSpPr>
          <p:spPr bwMode="auto">
            <a:xfrm>
              <a:off x="2134" y="218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5</a:t>
              </a:r>
            </a:p>
          </p:txBody>
        </p:sp>
        <p:sp>
          <p:nvSpPr>
            <p:cNvPr id="18466" name="Text Box 19"/>
            <p:cNvSpPr txBox="1">
              <a:spLocks noChangeArrowheads="1"/>
            </p:cNvSpPr>
            <p:nvPr/>
          </p:nvSpPr>
          <p:spPr bwMode="auto">
            <a:xfrm>
              <a:off x="1584" y="9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a:t>
              </a:r>
            </a:p>
          </p:txBody>
        </p:sp>
        <p:sp>
          <p:nvSpPr>
            <p:cNvPr id="18467" name="Text Box 20"/>
            <p:cNvSpPr txBox="1">
              <a:spLocks noChangeArrowheads="1"/>
            </p:cNvSpPr>
            <p:nvPr/>
          </p:nvSpPr>
          <p:spPr bwMode="auto">
            <a:xfrm>
              <a:off x="1584"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a:t>
              </a:r>
            </a:p>
          </p:txBody>
        </p:sp>
        <p:sp>
          <p:nvSpPr>
            <p:cNvPr id="18468" name="Text Box 21"/>
            <p:cNvSpPr txBox="1">
              <a:spLocks noChangeArrowheads="1"/>
            </p:cNvSpPr>
            <p:nvPr/>
          </p:nvSpPr>
          <p:spPr bwMode="auto">
            <a:xfrm>
              <a:off x="1584" y="145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3</a:t>
              </a:r>
            </a:p>
          </p:txBody>
        </p:sp>
        <p:sp>
          <p:nvSpPr>
            <p:cNvPr id="18469" name="Text Box 22"/>
            <p:cNvSpPr txBox="1">
              <a:spLocks noChangeArrowheads="1"/>
            </p:cNvSpPr>
            <p:nvPr/>
          </p:nvSpPr>
          <p:spPr bwMode="auto">
            <a:xfrm>
              <a:off x="1584" y="169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4</a:t>
              </a:r>
            </a:p>
          </p:txBody>
        </p:sp>
        <p:sp>
          <p:nvSpPr>
            <p:cNvPr id="18470" name="Text Box 23"/>
            <p:cNvSpPr txBox="1">
              <a:spLocks noChangeArrowheads="1"/>
            </p:cNvSpPr>
            <p:nvPr/>
          </p:nvSpPr>
          <p:spPr bwMode="auto">
            <a:xfrm>
              <a:off x="1584"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5</a:t>
              </a:r>
            </a:p>
          </p:txBody>
        </p:sp>
        <p:sp>
          <p:nvSpPr>
            <p:cNvPr id="18471" name="Text Box 24"/>
            <p:cNvSpPr txBox="1">
              <a:spLocks noChangeArrowheads="1"/>
            </p:cNvSpPr>
            <p:nvPr/>
          </p:nvSpPr>
          <p:spPr bwMode="auto">
            <a:xfrm>
              <a:off x="1584" y="21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6</a:t>
              </a:r>
            </a:p>
          </p:txBody>
        </p:sp>
        <p:sp>
          <p:nvSpPr>
            <p:cNvPr id="18472" name="Line 25"/>
            <p:cNvSpPr>
              <a:spLocks noChangeShapeType="1"/>
            </p:cNvSpPr>
            <p:nvPr/>
          </p:nvSpPr>
          <p:spPr bwMode="auto">
            <a:xfrm>
              <a:off x="1920" y="2688"/>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3" name="Text Box 26"/>
            <p:cNvSpPr txBox="1">
              <a:spLocks noChangeArrowheads="1"/>
            </p:cNvSpPr>
            <p:nvPr/>
          </p:nvSpPr>
          <p:spPr bwMode="auto">
            <a:xfrm>
              <a:off x="1584" y="24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endParaRPr lang="zh-CN" altLang="zh-CN"/>
            </a:p>
          </p:txBody>
        </p:sp>
      </p:grpSp>
      <p:grpSp>
        <p:nvGrpSpPr>
          <p:cNvPr id="3" name="Group 48"/>
          <p:cNvGrpSpPr>
            <a:grpSpLocks/>
          </p:cNvGrpSpPr>
          <p:nvPr/>
        </p:nvGrpSpPr>
        <p:grpSpPr bwMode="auto">
          <a:xfrm>
            <a:off x="3335338" y="3581400"/>
            <a:ext cx="1804987" cy="703263"/>
            <a:chOff x="1573" y="2256"/>
            <a:chExt cx="1137" cy="443"/>
          </a:xfrm>
        </p:grpSpPr>
        <p:grpSp>
          <p:nvGrpSpPr>
            <p:cNvPr id="18447" name="Group 30"/>
            <p:cNvGrpSpPr>
              <a:grpSpLocks/>
            </p:cNvGrpSpPr>
            <p:nvPr/>
          </p:nvGrpSpPr>
          <p:grpSpPr bwMode="auto">
            <a:xfrm>
              <a:off x="2112" y="2256"/>
              <a:ext cx="598" cy="427"/>
              <a:chOff x="2112" y="2256"/>
              <a:chExt cx="598" cy="427"/>
            </a:xfrm>
          </p:grpSpPr>
          <p:sp>
            <p:nvSpPr>
              <p:cNvPr id="18449" name="Text Box 28"/>
              <p:cNvSpPr txBox="1">
                <a:spLocks noChangeArrowheads="1"/>
              </p:cNvSpPr>
              <p:nvPr/>
            </p:nvSpPr>
            <p:spPr bwMode="auto">
              <a:xfrm>
                <a:off x="2134" y="2433"/>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5</a:t>
                </a:r>
              </a:p>
            </p:txBody>
          </p:sp>
          <p:sp>
            <p:nvSpPr>
              <p:cNvPr id="18450" name="Rectangle 29"/>
              <p:cNvSpPr>
                <a:spLocks noChangeArrowheads="1"/>
              </p:cNvSpPr>
              <p:nvPr/>
            </p:nvSpPr>
            <p:spPr bwMode="auto">
              <a:xfrm>
                <a:off x="2112" y="2256"/>
                <a:ext cx="288"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sp>
          <p:nvSpPr>
            <p:cNvPr id="18448" name="Text Box 47"/>
            <p:cNvSpPr txBox="1">
              <a:spLocks noChangeArrowheads="1"/>
            </p:cNvSpPr>
            <p:nvPr/>
          </p:nvSpPr>
          <p:spPr bwMode="auto">
            <a:xfrm>
              <a:off x="1573" y="2411"/>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7</a:t>
              </a:r>
            </a:p>
          </p:txBody>
        </p:sp>
      </p:grpSp>
      <p:grpSp>
        <p:nvGrpSpPr>
          <p:cNvPr id="5" name="Group 43"/>
          <p:cNvGrpSpPr>
            <a:grpSpLocks/>
          </p:cNvGrpSpPr>
          <p:nvPr/>
        </p:nvGrpSpPr>
        <p:grpSpPr bwMode="auto">
          <a:xfrm>
            <a:off x="4173538" y="3200400"/>
            <a:ext cx="762000" cy="668338"/>
            <a:chOff x="2101" y="2016"/>
            <a:chExt cx="480" cy="421"/>
          </a:xfrm>
        </p:grpSpPr>
        <p:sp>
          <p:nvSpPr>
            <p:cNvPr id="18445" name="Rectangle 32"/>
            <p:cNvSpPr>
              <a:spLocks noChangeArrowheads="1"/>
            </p:cNvSpPr>
            <p:nvPr/>
          </p:nvSpPr>
          <p:spPr bwMode="auto">
            <a:xfrm>
              <a:off x="2112" y="2016"/>
              <a:ext cx="240"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18446" name="Text Box 39"/>
            <p:cNvSpPr txBox="1">
              <a:spLocks noChangeArrowheads="1"/>
            </p:cNvSpPr>
            <p:nvPr/>
          </p:nvSpPr>
          <p:spPr bwMode="auto">
            <a:xfrm>
              <a:off x="2101" y="2187"/>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69</a:t>
              </a:r>
            </a:p>
          </p:txBody>
        </p:sp>
      </p:grpSp>
      <p:grpSp>
        <p:nvGrpSpPr>
          <p:cNvPr id="6" name="Group 45"/>
          <p:cNvGrpSpPr>
            <a:grpSpLocks/>
          </p:cNvGrpSpPr>
          <p:nvPr/>
        </p:nvGrpSpPr>
        <p:grpSpPr bwMode="auto">
          <a:xfrm>
            <a:off x="4173538" y="2819400"/>
            <a:ext cx="609600" cy="668338"/>
            <a:chOff x="2101" y="1776"/>
            <a:chExt cx="384" cy="421"/>
          </a:xfrm>
        </p:grpSpPr>
        <p:sp>
          <p:nvSpPr>
            <p:cNvPr id="18443" name="Rectangle 37"/>
            <p:cNvSpPr>
              <a:spLocks noChangeArrowheads="1"/>
            </p:cNvSpPr>
            <p:nvPr/>
          </p:nvSpPr>
          <p:spPr bwMode="auto">
            <a:xfrm>
              <a:off x="2112" y="1776"/>
              <a:ext cx="240"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18444" name="Text Box 44"/>
            <p:cNvSpPr txBox="1">
              <a:spLocks noChangeArrowheads="1"/>
            </p:cNvSpPr>
            <p:nvPr/>
          </p:nvSpPr>
          <p:spPr bwMode="auto">
            <a:xfrm>
              <a:off x="2101" y="1947"/>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33</a:t>
              </a:r>
            </a:p>
          </p:txBody>
        </p:sp>
      </p:grpSp>
      <p:sp>
        <p:nvSpPr>
          <p:cNvPr id="61486" name="Text Box 46"/>
          <p:cNvSpPr txBox="1">
            <a:spLocks noChangeArrowheads="1"/>
          </p:cNvSpPr>
          <p:nvPr/>
        </p:nvSpPr>
        <p:spPr bwMode="auto">
          <a:xfrm>
            <a:off x="4173538" y="2701925"/>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25</a:t>
            </a:r>
          </a:p>
        </p:txBody>
      </p:sp>
      <p:grpSp>
        <p:nvGrpSpPr>
          <p:cNvPr id="7" name="Group 51"/>
          <p:cNvGrpSpPr>
            <a:grpSpLocks/>
          </p:cNvGrpSpPr>
          <p:nvPr/>
        </p:nvGrpSpPr>
        <p:grpSpPr bwMode="auto">
          <a:xfrm>
            <a:off x="1752600" y="2514600"/>
            <a:ext cx="1600200" cy="396875"/>
            <a:chOff x="576" y="1584"/>
            <a:chExt cx="1008" cy="250"/>
          </a:xfrm>
        </p:grpSpPr>
        <p:sp>
          <p:nvSpPr>
            <p:cNvPr id="18441" name="Text Box 49"/>
            <p:cNvSpPr txBox="1">
              <a:spLocks noChangeArrowheads="1"/>
            </p:cNvSpPr>
            <p:nvPr/>
          </p:nvSpPr>
          <p:spPr bwMode="auto">
            <a:xfrm>
              <a:off x="576" y="1584"/>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插入</a:t>
              </a:r>
              <a:r>
                <a:rPr lang="en-US" altLang="zh-CN" sz="2000"/>
                <a:t>25</a:t>
              </a:r>
            </a:p>
          </p:txBody>
        </p:sp>
        <p:sp>
          <p:nvSpPr>
            <p:cNvPr id="18442" name="Line 50"/>
            <p:cNvSpPr>
              <a:spLocks noChangeShapeType="1"/>
            </p:cNvSpPr>
            <p:nvPr/>
          </p:nvSpPr>
          <p:spPr bwMode="auto">
            <a:xfrm>
              <a:off x="1200" y="1717"/>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auto">
          <a:xfrm>
            <a:off x="990600" y="4572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算法时间复杂度</a:t>
            </a:r>
            <a:r>
              <a:rPr lang="en-US" altLang="zh-CN"/>
              <a:t>:</a:t>
            </a:r>
          </a:p>
        </p:txBody>
      </p:sp>
      <p:sp>
        <p:nvSpPr>
          <p:cNvPr id="19459" name="Text Box 3"/>
          <p:cNvSpPr txBox="1">
            <a:spLocks noChangeArrowheads="1"/>
          </p:cNvSpPr>
          <p:nvPr/>
        </p:nvSpPr>
        <p:spPr bwMode="auto">
          <a:xfrm>
            <a:off x="1295400" y="1143000"/>
            <a:ext cx="7086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时间主要花在移动元素上，而移动元素的个数取决于插入元素位置。</a:t>
            </a:r>
          </a:p>
        </p:txBody>
      </p:sp>
      <p:sp>
        <p:nvSpPr>
          <p:cNvPr id="19460" name="Text Box 5"/>
          <p:cNvSpPr txBox="1">
            <a:spLocks noChangeArrowheads="1"/>
          </p:cNvSpPr>
          <p:nvPr/>
        </p:nvSpPr>
        <p:spPr bwMode="auto">
          <a:xfrm>
            <a:off x="1981200" y="2193925"/>
            <a:ext cx="480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i=1</a:t>
            </a:r>
            <a:r>
              <a:rPr lang="zh-CN" altLang="en-US" sz="2000"/>
              <a:t>，需移动 </a:t>
            </a:r>
            <a:r>
              <a:rPr lang="en-US" altLang="zh-CN" sz="2000"/>
              <a:t>n </a:t>
            </a:r>
            <a:r>
              <a:rPr lang="zh-CN" altLang="en-US" sz="2000"/>
              <a:t>个元素；</a:t>
            </a:r>
          </a:p>
        </p:txBody>
      </p:sp>
      <p:sp>
        <p:nvSpPr>
          <p:cNvPr id="19461" name="Text Box 6"/>
          <p:cNvSpPr txBox="1">
            <a:spLocks noChangeArrowheads="1"/>
          </p:cNvSpPr>
          <p:nvPr/>
        </p:nvSpPr>
        <p:spPr bwMode="auto">
          <a:xfrm>
            <a:off x="1981200" y="3413125"/>
            <a:ext cx="411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i=k</a:t>
            </a:r>
            <a:r>
              <a:rPr lang="zh-CN" altLang="en-US" sz="2000"/>
              <a:t>，需移动 </a:t>
            </a:r>
            <a:r>
              <a:rPr lang="en-US" altLang="zh-CN" sz="2000"/>
              <a:t>n – k +1 </a:t>
            </a:r>
            <a:r>
              <a:rPr lang="zh-CN" altLang="en-US" sz="2000"/>
              <a:t>个元素；</a:t>
            </a:r>
          </a:p>
        </p:txBody>
      </p:sp>
      <p:sp>
        <p:nvSpPr>
          <p:cNvPr id="19462" name="Text Box 7"/>
          <p:cNvSpPr txBox="1">
            <a:spLocks noChangeArrowheads="1"/>
          </p:cNvSpPr>
          <p:nvPr/>
        </p:nvSpPr>
        <p:spPr bwMode="auto">
          <a:xfrm>
            <a:off x="1981200" y="2803525"/>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i=n+1</a:t>
            </a:r>
            <a:r>
              <a:rPr lang="zh-CN" altLang="en-US" sz="2000"/>
              <a:t>，需移动 </a:t>
            </a:r>
            <a:r>
              <a:rPr lang="en-US" altLang="zh-CN" sz="2000"/>
              <a:t>0 </a:t>
            </a:r>
            <a:r>
              <a:rPr lang="zh-CN" altLang="en-US" sz="2000"/>
              <a:t>个元素；</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295400" y="3810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假设</a:t>
            </a:r>
            <a:r>
              <a:rPr lang="en-US" altLang="zh-CN" i="1">
                <a:solidFill>
                  <a:srgbClr val="FF0000"/>
                </a:solidFill>
              </a:rPr>
              <a:t>p</a:t>
            </a:r>
            <a:r>
              <a:rPr lang="en-US" altLang="zh-CN" baseline="-25000">
                <a:solidFill>
                  <a:srgbClr val="FF0000"/>
                </a:solidFill>
              </a:rPr>
              <a:t>i</a:t>
            </a:r>
            <a:r>
              <a:rPr lang="zh-CN" altLang="en-US"/>
              <a:t>是在第 </a:t>
            </a:r>
            <a:r>
              <a:rPr lang="en-US" altLang="zh-CN"/>
              <a:t>i </a:t>
            </a:r>
            <a:r>
              <a:rPr lang="zh-CN" altLang="en-US"/>
              <a:t>个元素之前插入一个新元素的概率</a:t>
            </a:r>
          </a:p>
        </p:txBody>
      </p:sp>
      <p:grpSp>
        <p:nvGrpSpPr>
          <p:cNvPr id="20483" name="Group 3"/>
          <p:cNvGrpSpPr>
            <a:grpSpLocks/>
          </p:cNvGrpSpPr>
          <p:nvPr/>
        </p:nvGrpSpPr>
        <p:grpSpPr bwMode="auto">
          <a:xfrm>
            <a:off x="1295400" y="1125538"/>
            <a:ext cx="6858000" cy="1312862"/>
            <a:chOff x="864" y="2736"/>
            <a:chExt cx="4320" cy="827"/>
          </a:xfrm>
        </p:grpSpPr>
        <p:sp>
          <p:nvSpPr>
            <p:cNvPr id="20500" name="Text Box 4"/>
            <p:cNvSpPr txBox="1">
              <a:spLocks noChangeArrowheads="1"/>
            </p:cNvSpPr>
            <p:nvPr/>
          </p:nvSpPr>
          <p:spPr bwMode="auto">
            <a:xfrm>
              <a:off x="864" y="2736"/>
              <a:ext cx="4320"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a:t>则长度为 </a:t>
              </a:r>
              <a:r>
                <a:rPr lang="en-US" altLang="zh-CN">
                  <a:solidFill>
                    <a:srgbClr val="FF0000"/>
                  </a:solidFill>
                </a:rPr>
                <a:t>n</a:t>
              </a:r>
              <a:r>
                <a:rPr lang="en-US" altLang="zh-CN"/>
                <a:t> </a:t>
              </a:r>
              <a:r>
                <a:rPr lang="zh-CN" altLang="en-US"/>
                <a:t>的线性表中插入一个元素所需移动元素次数的</a:t>
              </a:r>
              <a:r>
                <a:rPr lang="zh-CN" altLang="en-US">
                  <a:solidFill>
                    <a:srgbClr val="FF0000"/>
                  </a:solidFill>
                </a:rPr>
                <a:t>期望值</a:t>
              </a:r>
              <a:r>
                <a:rPr lang="zh-CN" altLang="en-US"/>
                <a:t>为</a:t>
              </a:r>
              <a:r>
                <a:rPr lang="en-US" altLang="zh-CN"/>
                <a:t>:   </a:t>
              </a:r>
              <a:r>
                <a:rPr lang="en-US" altLang="zh-CN" i="1">
                  <a:solidFill>
                    <a:srgbClr val="FF0000"/>
                  </a:solidFill>
                </a:rPr>
                <a:t>E</a:t>
              </a:r>
              <a:r>
                <a:rPr lang="en-US" altLang="zh-CN" baseline="-25000">
                  <a:solidFill>
                    <a:srgbClr val="FF0000"/>
                  </a:solidFill>
                </a:rPr>
                <a:t>is</a:t>
              </a:r>
              <a:r>
                <a:rPr lang="en-US" altLang="zh-CN"/>
                <a:t> = </a:t>
              </a:r>
              <a:r>
                <a:rPr lang="en-US" altLang="zh-CN" sz="3200"/>
                <a:t>∑</a:t>
              </a:r>
              <a:r>
                <a:rPr lang="en-US" altLang="zh-CN"/>
                <a:t> </a:t>
              </a:r>
              <a:r>
                <a:rPr lang="en-US" altLang="zh-CN" i="1"/>
                <a:t>p</a:t>
              </a:r>
              <a:r>
                <a:rPr lang="en-US" altLang="zh-CN" baseline="-25000"/>
                <a:t>i </a:t>
              </a:r>
              <a:r>
                <a:rPr lang="en-US" altLang="zh-CN"/>
                <a:t>(n – i + 1)</a:t>
              </a:r>
            </a:p>
          </p:txBody>
        </p:sp>
        <p:sp>
          <p:nvSpPr>
            <p:cNvPr id="20501" name="Text Box 5"/>
            <p:cNvSpPr txBox="1">
              <a:spLocks noChangeArrowheads="1"/>
            </p:cNvSpPr>
            <p:nvPr/>
          </p:nvSpPr>
          <p:spPr bwMode="auto">
            <a:xfrm>
              <a:off x="3072" y="2965"/>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800"/>
                <a:t>n+1</a:t>
              </a:r>
            </a:p>
          </p:txBody>
        </p:sp>
        <p:sp>
          <p:nvSpPr>
            <p:cNvPr id="20502" name="Text Box 6"/>
            <p:cNvSpPr txBox="1">
              <a:spLocks noChangeArrowheads="1"/>
            </p:cNvSpPr>
            <p:nvPr/>
          </p:nvSpPr>
          <p:spPr bwMode="auto">
            <a:xfrm>
              <a:off x="3083" y="3332"/>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800"/>
                <a:t>i=1</a:t>
              </a:r>
            </a:p>
          </p:txBody>
        </p:sp>
      </p:grpSp>
      <p:grpSp>
        <p:nvGrpSpPr>
          <p:cNvPr id="20484" name="Group 7"/>
          <p:cNvGrpSpPr>
            <a:grpSpLocks/>
          </p:cNvGrpSpPr>
          <p:nvPr/>
        </p:nvGrpSpPr>
        <p:grpSpPr bwMode="auto">
          <a:xfrm>
            <a:off x="1295400" y="2362200"/>
            <a:ext cx="6781800" cy="838200"/>
            <a:chOff x="864" y="3408"/>
            <a:chExt cx="4272" cy="528"/>
          </a:xfrm>
        </p:grpSpPr>
        <p:sp>
          <p:nvSpPr>
            <p:cNvPr id="20496" name="Text Box 8"/>
            <p:cNvSpPr txBox="1">
              <a:spLocks noChangeArrowheads="1"/>
            </p:cNvSpPr>
            <p:nvPr/>
          </p:nvSpPr>
          <p:spPr bwMode="auto">
            <a:xfrm>
              <a:off x="864" y="3552"/>
              <a:ext cx="4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设在任何位置插入元素</a:t>
              </a:r>
              <a:r>
                <a:rPr lang="zh-CN" altLang="en-US">
                  <a:solidFill>
                    <a:srgbClr val="FF0000"/>
                  </a:solidFill>
                </a:rPr>
                <a:t>等概率</a:t>
              </a:r>
              <a:r>
                <a:rPr lang="zh-CN" altLang="en-US"/>
                <a:t>， </a:t>
              </a:r>
              <a:r>
                <a:rPr lang="en-US" altLang="zh-CN" i="1"/>
                <a:t>p</a:t>
              </a:r>
              <a:r>
                <a:rPr lang="en-US" altLang="zh-CN" baseline="-25000"/>
                <a:t>i</a:t>
              </a:r>
              <a:r>
                <a:rPr lang="en-US" altLang="zh-CN"/>
                <a:t> = </a:t>
              </a:r>
            </a:p>
          </p:txBody>
        </p:sp>
        <p:sp>
          <p:nvSpPr>
            <p:cNvPr id="20497" name="Line 9"/>
            <p:cNvSpPr>
              <a:spLocks noChangeShapeType="1"/>
            </p:cNvSpPr>
            <p:nvPr/>
          </p:nvSpPr>
          <p:spPr bwMode="auto">
            <a:xfrm>
              <a:off x="4080" y="369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8" name="Text Box 10"/>
            <p:cNvSpPr txBox="1">
              <a:spLocks noChangeArrowheads="1"/>
            </p:cNvSpPr>
            <p:nvPr/>
          </p:nvSpPr>
          <p:spPr bwMode="auto">
            <a:xfrm>
              <a:off x="4032" y="364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n+1</a:t>
              </a:r>
            </a:p>
          </p:txBody>
        </p:sp>
        <p:sp>
          <p:nvSpPr>
            <p:cNvPr id="20499" name="Text Box 11"/>
            <p:cNvSpPr txBox="1">
              <a:spLocks noChangeArrowheads="1"/>
            </p:cNvSpPr>
            <p:nvPr/>
          </p:nvSpPr>
          <p:spPr bwMode="auto">
            <a:xfrm>
              <a:off x="4128" y="340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a:t>
              </a:r>
            </a:p>
          </p:txBody>
        </p:sp>
      </p:grpSp>
      <p:grpSp>
        <p:nvGrpSpPr>
          <p:cNvPr id="20485" name="Group 12"/>
          <p:cNvGrpSpPr>
            <a:grpSpLocks/>
          </p:cNvGrpSpPr>
          <p:nvPr/>
        </p:nvGrpSpPr>
        <p:grpSpPr bwMode="auto">
          <a:xfrm>
            <a:off x="1295400" y="3352800"/>
            <a:ext cx="6400800" cy="958850"/>
            <a:chOff x="864" y="3467"/>
            <a:chExt cx="4032" cy="604"/>
          </a:xfrm>
        </p:grpSpPr>
        <p:sp>
          <p:nvSpPr>
            <p:cNvPr id="20486" name="Text Box 13"/>
            <p:cNvSpPr txBox="1">
              <a:spLocks noChangeArrowheads="1"/>
            </p:cNvSpPr>
            <p:nvPr/>
          </p:nvSpPr>
          <p:spPr bwMode="auto">
            <a:xfrm>
              <a:off x="864" y="3571"/>
              <a:ext cx="33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solidFill>
                    <a:srgbClr val="FF0000"/>
                  </a:solidFill>
                </a:rPr>
                <a:t>E</a:t>
              </a:r>
              <a:r>
                <a:rPr lang="en-US" altLang="zh-CN" baseline="-25000">
                  <a:solidFill>
                    <a:srgbClr val="FF0000"/>
                  </a:solidFill>
                </a:rPr>
                <a:t>is</a:t>
              </a:r>
              <a:r>
                <a:rPr lang="en-US" altLang="zh-CN"/>
                <a:t> =         </a:t>
              </a:r>
              <a:r>
                <a:rPr lang="en-US" altLang="zh-CN" sz="3200"/>
                <a:t>∑</a:t>
              </a:r>
              <a:r>
                <a:rPr lang="en-US" altLang="zh-CN"/>
                <a:t> (n – i + 1) = </a:t>
              </a:r>
            </a:p>
          </p:txBody>
        </p:sp>
        <p:sp>
          <p:nvSpPr>
            <p:cNvPr id="20487" name="Line 14"/>
            <p:cNvSpPr>
              <a:spLocks noChangeShapeType="1"/>
            </p:cNvSpPr>
            <p:nvPr/>
          </p:nvSpPr>
          <p:spPr bwMode="auto">
            <a:xfrm>
              <a:off x="1344" y="3792"/>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88" name="Text Box 15"/>
            <p:cNvSpPr txBox="1">
              <a:spLocks noChangeArrowheads="1"/>
            </p:cNvSpPr>
            <p:nvPr/>
          </p:nvSpPr>
          <p:spPr bwMode="auto">
            <a:xfrm>
              <a:off x="1322" y="376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n+1</a:t>
              </a:r>
            </a:p>
          </p:txBody>
        </p:sp>
        <p:sp>
          <p:nvSpPr>
            <p:cNvPr id="20489" name="Text Box 16"/>
            <p:cNvSpPr txBox="1">
              <a:spLocks noChangeArrowheads="1"/>
            </p:cNvSpPr>
            <p:nvPr/>
          </p:nvSpPr>
          <p:spPr bwMode="auto">
            <a:xfrm>
              <a:off x="1429" y="3530"/>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a:t>
              </a:r>
            </a:p>
          </p:txBody>
        </p:sp>
        <p:sp>
          <p:nvSpPr>
            <p:cNvPr id="20490" name="Text Box 17"/>
            <p:cNvSpPr txBox="1">
              <a:spLocks noChangeArrowheads="1"/>
            </p:cNvSpPr>
            <p:nvPr/>
          </p:nvSpPr>
          <p:spPr bwMode="auto">
            <a:xfrm>
              <a:off x="1706" y="3840"/>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800"/>
                <a:t>i=1</a:t>
              </a:r>
            </a:p>
          </p:txBody>
        </p:sp>
        <p:sp>
          <p:nvSpPr>
            <p:cNvPr id="20491" name="Text Box 18"/>
            <p:cNvSpPr txBox="1">
              <a:spLocks noChangeArrowheads="1"/>
            </p:cNvSpPr>
            <p:nvPr/>
          </p:nvSpPr>
          <p:spPr bwMode="auto">
            <a:xfrm>
              <a:off x="1695" y="3467"/>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800"/>
                <a:t>n+1</a:t>
              </a:r>
            </a:p>
          </p:txBody>
        </p:sp>
        <p:sp>
          <p:nvSpPr>
            <p:cNvPr id="20492" name="Line 19"/>
            <p:cNvSpPr>
              <a:spLocks noChangeShapeType="1"/>
            </p:cNvSpPr>
            <p:nvPr/>
          </p:nvSpPr>
          <p:spPr bwMode="auto">
            <a:xfrm>
              <a:off x="3039" y="3803"/>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493" name="Text Box 20"/>
            <p:cNvSpPr txBox="1">
              <a:spLocks noChangeArrowheads="1"/>
            </p:cNvSpPr>
            <p:nvPr/>
          </p:nvSpPr>
          <p:spPr bwMode="auto">
            <a:xfrm>
              <a:off x="3002" y="3777"/>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a:t>
              </a:r>
            </a:p>
          </p:txBody>
        </p:sp>
        <p:sp>
          <p:nvSpPr>
            <p:cNvPr id="20494" name="Text Box 21"/>
            <p:cNvSpPr txBox="1">
              <a:spLocks noChangeArrowheads="1"/>
            </p:cNvSpPr>
            <p:nvPr/>
          </p:nvSpPr>
          <p:spPr bwMode="auto">
            <a:xfrm>
              <a:off x="3002" y="3541"/>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n</a:t>
              </a:r>
            </a:p>
          </p:txBody>
        </p:sp>
        <p:sp>
          <p:nvSpPr>
            <p:cNvPr id="20495" name="Text Box 22"/>
            <p:cNvSpPr txBox="1">
              <a:spLocks noChangeArrowheads="1"/>
            </p:cNvSpPr>
            <p:nvPr/>
          </p:nvSpPr>
          <p:spPr bwMode="auto">
            <a:xfrm>
              <a:off x="3984" y="3609"/>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800" i="1"/>
                <a:t>O</a:t>
              </a:r>
              <a:r>
                <a:rPr lang="en-US" altLang="zh-CN"/>
                <a:t>(n)</a:t>
              </a:r>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066800" y="3810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算法</a:t>
            </a:r>
            <a:r>
              <a:rPr lang="en-US" altLang="zh-CN"/>
              <a:t>2.5   </a:t>
            </a:r>
            <a:r>
              <a:rPr lang="zh-CN" altLang="en-US"/>
              <a:t>删除第 </a:t>
            </a:r>
            <a:r>
              <a:rPr lang="en-US" altLang="zh-CN" i="1"/>
              <a:t>i</a:t>
            </a:r>
            <a:r>
              <a:rPr lang="en-US" altLang="zh-CN"/>
              <a:t> </a:t>
            </a:r>
            <a:r>
              <a:rPr lang="zh-CN" altLang="en-US"/>
              <a:t>个数据元素</a:t>
            </a:r>
          </a:p>
        </p:txBody>
      </p:sp>
      <p:sp>
        <p:nvSpPr>
          <p:cNvPr id="53251" name="Text Box 3"/>
          <p:cNvSpPr txBox="1">
            <a:spLocks noChangeArrowheads="1"/>
          </p:cNvSpPr>
          <p:nvPr/>
        </p:nvSpPr>
        <p:spPr bwMode="auto">
          <a:xfrm>
            <a:off x="1143000" y="3048000"/>
            <a:ext cx="7162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思想</a:t>
            </a:r>
            <a:r>
              <a:rPr lang="en-US" altLang="zh-CN">
                <a:solidFill>
                  <a:srgbClr val="FF0000"/>
                </a:solidFill>
              </a:rPr>
              <a:t>:</a:t>
            </a:r>
            <a:endParaRPr lang="en-US" altLang="zh-CN"/>
          </a:p>
        </p:txBody>
      </p:sp>
      <p:grpSp>
        <p:nvGrpSpPr>
          <p:cNvPr id="2" name="Group 46"/>
          <p:cNvGrpSpPr>
            <a:grpSpLocks/>
          </p:cNvGrpSpPr>
          <p:nvPr/>
        </p:nvGrpSpPr>
        <p:grpSpPr bwMode="auto">
          <a:xfrm>
            <a:off x="1447800" y="2057400"/>
            <a:ext cx="5791200" cy="533400"/>
            <a:chOff x="960" y="912"/>
            <a:chExt cx="3648" cy="336"/>
          </a:xfrm>
        </p:grpSpPr>
        <p:sp>
          <p:nvSpPr>
            <p:cNvPr id="21528" name="Rectangle 18"/>
            <p:cNvSpPr>
              <a:spLocks noChangeArrowheads="1"/>
            </p:cNvSpPr>
            <p:nvPr/>
          </p:nvSpPr>
          <p:spPr bwMode="auto">
            <a:xfrm>
              <a:off x="960" y="960"/>
              <a:ext cx="3456"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1529" name="Line 19"/>
            <p:cNvSpPr>
              <a:spLocks noChangeShapeType="1"/>
            </p:cNvSpPr>
            <p:nvPr/>
          </p:nvSpPr>
          <p:spPr bwMode="auto">
            <a:xfrm>
              <a:off x="1440" y="96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0" name="Line 20"/>
            <p:cNvSpPr>
              <a:spLocks noChangeShapeType="1"/>
            </p:cNvSpPr>
            <p:nvPr/>
          </p:nvSpPr>
          <p:spPr bwMode="auto">
            <a:xfrm>
              <a:off x="2208" y="96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1" name="Line 21"/>
            <p:cNvSpPr>
              <a:spLocks noChangeShapeType="1"/>
            </p:cNvSpPr>
            <p:nvPr/>
          </p:nvSpPr>
          <p:spPr bwMode="auto">
            <a:xfrm>
              <a:off x="2688" y="96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2" name="Line 22"/>
            <p:cNvSpPr>
              <a:spLocks noChangeShapeType="1"/>
            </p:cNvSpPr>
            <p:nvPr/>
          </p:nvSpPr>
          <p:spPr bwMode="auto">
            <a:xfrm>
              <a:off x="3936" y="96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3" name="Line 23"/>
            <p:cNvSpPr>
              <a:spLocks noChangeShapeType="1"/>
            </p:cNvSpPr>
            <p:nvPr/>
          </p:nvSpPr>
          <p:spPr bwMode="auto">
            <a:xfrm>
              <a:off x="3168" y="96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34" name="Text Box 24"/>
            <p:cNvSpPr txBox="1">
              <a:spLocks noChangeArrowheads="1"/>
            </p:cNvSpPr>
            <p:nvPr/>
          </p:nvSpPr>
          <p:spPr bwMode="auto">
            <a:xfrm>
              <a:off x="1056" y="927"/>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1</a:t>
              </a:r>
            </a:p>
          </p:txBody>
        </p:sp>
        <p:sp>
          <p:nvSpPr>
            <p:cNvPr id="21535" name="Text Box 25"/>
            <p:cNvSpPr txBox="1">
              <a:spLocks noChangeArrowheads="1"/>
            </p:cNvSpPr>
            <p:nvPr/>
          </p:nvSpPr>
          <p:spPr bwMode="auto">
            <a:xfrm>
              <a:off x="2256" y="93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i</a:t>
              </a:r>
              <a:r>
                <a:rPr lang="en-US" altLang="zh-CN" baseline="-25000">
                  <a:latin typeface="宋体" pitchFamily="2" charset="-122"/>
                </a:rPr>
                <a:t>-1</a:t>
              </a:r>
            </a:p>
          </p:txBody>
        </p:sp>
        <p:sp>
          <p:nvSpPr>
            <p:cNvPr id="21536" name="Text Box 26"/>
            <p:cNvSpPr txBox="1">
              <a:spLocks noChangeArrowheads="1"/>
            </p:cNvSpPr>
            <p:nvPr/>
          </p:nvSpPr>
          <p:spPr bwMode="auto">
            <a:xfrm>
              <a:off x="2736" y="93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i+1</a:t>
              </a:r>
            </a:p>
          </p:txBody>
        </p:sp>
        <p:sp>
          <p:nvSpPr>
            <p:cNvPr id="21537" name="Text Box 27"/>
            <p:cNvSpPr txBox="1">
              <a:spLocks noChangeArrowheads="1"/>
            </p:cNvSpPr>
            <p:nvPr/>
          </p:nvSpPr>
          <p:spPr bwMode="auto">
            <a:xfrm>
              <a:off x="4032" y="93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n</a:t>
              </a:r>
            </a:p>
          </p:txBody>
        </p:sp>
        <p:sp>
          <p:nvSpPr>
            <p:cNvPr id="21538" name="Text Box 28"/>
            <p:cNvSpPr txBox="1">
              <a:spLocks noChangeArrowheads="1"/>
            </p:cNvSpPr>
            <p:nvPr/>
          </p:nvSpPr>
          <p:spPr bwMode="auto">
            <a:xfrm>
              <a:off x="1680" y="91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21539" name="Text Box 29"/>
            <p:cNvSpPr txBox="1">
              <a:spLocks noChangeArrowheads="1"/>
            </p:cNvSpPr>
            <p:nvPr/>
          </p:nvSpPr>
          <p:spPr bwMode="auto">
            <a:xfrm>
              <a:off x="3408" y="91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grpSp>
      <p:grpSp>
        <p:nvGrpSpPr>
          <p:cNvPr id="3" name="Group 47"/>
          <p:cNvGrpSpPr>
            <a:grpSpLocks/>
          </p:cNvGrpSpPr>
          <p:nvPr/>
        </p:nvGrpSpPr>
        <p:grpSpPr bwMode="auto">
          <a:xfrm>
            <a:off x="1447800" y="1219200"/>
            <a:ext cx="6553200" cy="533400"/>
            <a:chOff x="912" y="768"/>
            <a:chExt cx="4128" cy="336"/>
          </a:xfrm>
        </p:grpSpPr>
        <p:grpSp>
          <p:nvGrpSpPr>
            <p:cNvPr id="21513" name="Group 45"/>
            <p:cNvGrpSpPr>
              <a:grpSpLocks/>
            </p:cNvGrpSpPr>
            <p:nvPr/>
          </p:nvGrpSpPr>
          <p:grpSpPr bwMode="auto">
            <a:xfrm>
              <a:off x="912" y="768"/>
              <a:ext cx="4128" cy="336"/>
              <a:chOff x="960" y="1488"/>
              <a:chExt cx="4128" cy="336"/>
            </a:xfrm>
          </p:grpSpPr>
          <p:sp>
            <p:nvSpPr>
              <p:cNvPr id="21515" name="Rectangle 31"/>
              <p:cNvSpPr>
                <a:spLocks noChangeArrowheads="1"/>
              </p:cNvSpPr>
              <p:nvPr/>
            </p:nvSpPr>
            <p:spPr bwMode="auto">
              <a:xfrm>
                <a:off x="960" y="1536"/>
                <a:ext cx="3936"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1516" name="Line 32"/>
              <p:cNvSpPr>
                <a:spLocks noChangeShapeType="1"/>
              </p:cNvSpPr>
              <p:nvPr/>
            </p:nvSpPr>
            <p:spPr bwMode="auto">
              <a:xfrm>
                <a:off x="1440" y="15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7" name="Line 33"/>
              <p:cNvSpPr>
                <a:spLocks noChangeShapeType="1"/>
              </p:cNvSpPr>
              <p:nvPr/>
            </p:nvSpPr>
            <p:spPr bwMode="auto">
              <a:xfrm>
                <a:off x="2208" y="15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8" name="Line 34"/>
              <p:cNvSpPr>
                <a:spLocks noChangeShapeType="1"/>
              </p:cNvSpPr>
              <p:nvPr/>
            </p:nvSpPr>
            <p:spPr bwMode="auto">
              <a:xfrm>
                <a:off x="2688" y="15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19" name="Line 35"/>
              <p:cNvSpPr>
                <a:spLocks noChangeShapeType="1"/>
              </p:cNvSpPr>
              <p:nvPr/>
            </p:nvSpPr>
            <p:spPr bwMode="auto">
              <a:xfrm>
                <a:off x="4416" y="15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0" name="Line 36"/>
              <p:cNvSpPr>
                <a:spLocks noChangeShapeType="1"/>
              </p:cNvSpPr>
              <p:nvPr/>
            </p:nvSpPr>
            <p:spPr bwMode="auto">
              <a:xfrm>
                <a:off x="3168" y="15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1521" name="Text Box 37"/>
              <p:cNvSpPr txBox="1">
                <a:spLocks noChangeArrowheads="1"/>
              </p:cNvSpPr>
              <p:nvPr/>
            </p:nvSpPr>
            <p:spPr bwMode="auto">
              <a:xfrm>
                <a:off x="1056" y="1503"/>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1</a:t>
                </a:r>
              </a:p>
            </p:txBody>
          </p:sp>
          <p:sp>
            <p:nvSpPr>
              <p:cNvPr id="21522" name="Text Box 38"/>
              <p:cNvSpPr txBox="1">
                <a:spLocks noChangeArrowheads="1"/>
              </p:cNvSpPr>
              <p:nvPr/>
            </p:nvSpPr>
            <p:spPr bwMode="auto">
              <a:xfrm>
                <a:off x="2256" y="151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i</a:t>
                </a:r>
                <a:r>
                  <a:rPr lang="en-US" altLang="zh-CN" baseline="-25000">
                    <a:latin typeface="宋体" pitchFamily="2" charset="-122"/>
                  </a:rPr>
                  <a:t>-1</a:t>
                </a:r>
              </a:p>
            </p:txBody>
          </p:sp>
          <p:sp>
            <p:nvSpPr>
              <p:cNvPr id="21523" name="Text Box 39"/>
              <p:cNvSpPr txBox="1">
                <a:spLocks noChangeArrowheads="1"/>
              </p:cNvSpPr>
              <p:nvPr/>
            </p:nvSpPr>
            <p:spPr bwMode="auto">
              <a:xfrm>
                <a:off x="3231" y="151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i+1</a:t>
                </a:r>
              </a:p>
            </p:txBody>
          </p:sp>
          <p:sp>
            <p:nvSpPr>
              <p:cNvPr id="21524" name="Text Box 40"/>
              <p:cNvSpPr txBox="1">
                <a:spLocks noChangeArrowheads="1"/>
              </p:cNvSpPr>
              <p:nvPr/>
            </p:nvSpPr>
            <p:spPr bwMode="auto">
              <a:xfrm>
                <a:off x="4512" y="151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n</a:t>
                </a:r>
              </a:p>
            </p:txBody>
          </p:sp>
          <p:sp>
            <p:nvSpPr>
              <p:cNvPr id="21525" name="Text Box 41"/>
              <p:cNvSpPr txBox="1">
                <a:spLocks noChangeArrowheads="1"/>
              </p:cNvSpPr>
              <p:nvPr/>
            </p:nvSpPr>
            <p:spPr bwMode="auto">
              <a:xfrm>
                <a:off x="1680" y="148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21526" name="Text Box 42"/>
              <p:cNvSpPr txBox="1">
                <a:spLocks noChangeArrowheads="1"/>
              </p:cNvSpPr>
              <p:nvPr/>
            </p:nvSpPr>
            <p:spPr bwMode="auto">
              <a:xfrm>
                <a:off x="3888" y="148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21527" name="Line 43"/>
              <p:cNvSpPr>
                <a:spLocks noChangeShapeType="1"/>
              </p:cNvSpPr>
              <p:nvPr/>
            </p:nvSpPr>
            <p:spPr bwMode="auto">
              <a:xfrm>
                <a:off x="3648" y="153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1514" name="Text Box 44"/>
            <p:cNvSpPr txBox="1">
              <a:spLocks noChangeArrowheads="1"/>
            </p:cNvSpPr>
            <p:nvPr/>
          </p:nvSpPr>
          <p:spPr bwMode="auto">
            <a:xfrm>
              <a:off x="2736" y="790"/>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i</a:t>
              </a:r>
            </a:p>
          </p:txBody>
        </p:sp>
      </p:grpSp>
      <p:sp>
        <p:nvSpPr>
          <p:cNvPr id="53296" name="Rectangle 48"/>
          <p:cNvSpPr>
            <a:spLocks noChangeArrowheads="1"/>
          </p:cNvSpPr>
          <p:nvPr/>
        </p:nvSpPr>
        <p:spPr bwMode="auto">
          <a:xfrm>
            <a:off x="4343400" y="1371600"/>
            <a:ext cx="457200" cy="304800"/>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3297" name="Text Box 49"/>
          <p:cNvSpPr txBox="1">
            <a:spLocks noChangeArrowheads="1"/>
          </p:cNvSpPr>
          <p:nvPr/>
        </p:nvSpPr>
        <p:spPr bwMode="auto">
          <a:xfrm>
            <a:off x="1828800" y="36576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  </a:t>
            </a:r>
            <a:r>
              <a:rPr lang="zh-CN" altLang="en-US"/>
              <a:t>删除第 </a:t>
            </a:r>
            <a:r>
              <a:rPr lang="en-US" altLang="zh-CN" i="1">
                <a:solidFill>
                  <a:srgbClr val="FF0000"/>
                </a:solidFill>
              </a:rPr>
              <a:t>i</a:t>
            </a:r>
            <a:r>
              <a:rPr lang="en-US" altLang="zh-CN"/>
              <a:t> </a:t>
            </a:r>
            <a:r>
              <a:rPr lang="zh-CN" altLang="en-US"/>
              <a:t>个数据元素。</a:t>
            </a:r>
          </a:p>
        </p:txBody>
      </p:sp>
      <p:sp>
        <p:nvSpPr>
          <p:cNvPr id="53298" name="Text Box 50"/>
          <p:cNvSpPr txBox="1">
            <a:spLocks noChangeArrowheads="1"/>
          </p:cNvSpPr>
          <p:nvPr/>
        </p:nvSpPr>
        <p:spPr bwMode="auto">
          <a:xfrm>
            <a:off x="1828800" y="43434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  </a:t>
            </a:r>
            <a:r>
              <a:rPr lang="zh-CN" altLang="en-US"/>
              <a:t>将第 </a:t>
            </a:r>
            <a:r>
              <a:rPr lang="en-US" altLang="zh-CN" i="1">
                <a:solidFill>
                  <a:srgbClr val="FF0000"/>
                </a:solidFill>
              </a:rPr>
              <a:t>i+</a:t>
            </a:r>
            <a:r>
              <a:rPr lang="en-US" altLang="zh-CN">
                <a:solidFill>
                  <a:srgbClr val="FF0000"/>
                </a:solidFill>
              </a:rPr>
              <a:t>1</a:t>
            </a:r>
            <a:r>
              <a:rPr lang="en-US" altLang="zh-CN"/>
              <a:t> </a:t>
            </a:r>
            <a:r>
              <a:rPr lang="zh-CN" altLang="en-US"/>
              <a:t>到 </a:t>
            </a:r>
            <a:r>
              <a:rPr lang="en-US" altLang="zh-CN" i="1">
                <a:solidFill>
                  <a:srgbClr val="FF0000"/>
                </a:solidFill>
              </a:rPr>
              <a:t>n</a:t>
            </a:r>
            <a:r>
              <a:rPr lang="en-US" altLang="zh-CN"/>
              <a:t> </a:t>
            </a:r>
            <a:r>
              <a:rPr lang="zh-CN" altLang="en-US"/>
              <a:t>个元素均向前移动一个位置。</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9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3251"/>
                                        </p:tgtEl>
                                        <p:attrNameLst>
                                          <p:attrName>style.visibility</p:attrName>
                                        </p:attrNameLst>
                                      </p:cBhvr>
                                      <p:to>
                                        <p:strVal val="visible"/>
                                      </p:to>
                                    </p:set>
                                    <p:anim calcmode="lin" valueType="num">
                                      <p:cBhvr additive="base">
                                        <p:cTn id="19" dur="500" fill="hold"/>
                                        <p:tgtEl>
                                          <p:spTgt spid="53251"/>
                                        </p:tgtEl>
                                        <p:attrNameLst>
                                          <p:attrName>ppt_x</p:attrName>
                                        </p:attrNameLst>
                                      </p:cBhvr>
                                      <p:tavLst>
                                        <p:tav tm="0">
                                          <p:val>
                                            <p:strVal val="0-#ppt_w/2"/>
                                          </p:val>
                                        </p:tav>
                                        <p:tav tm="100000">
                                          <p:val>
                                            <p:strVal val="#ppt_x"/>
                                          </p:val>
                                        </p:tav>
                                      </p:tavLst>
                                    </p:anim>
                                    <p:anim calcmode="lin" valueType="num">
                                      <p:cBhvr additive="base">
                                        <p:cTn id="20" dur="500" fill="hold"/>
                                        <p:tgtEl>
                                          <p:spTgt spid="5325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3297"/>
                                        </p:tgtEl>
                                        <p:attrNameLst>
                                          <p:attrName>style.visibility</p:attrName>
                                        </p:attrNameLst>
                                      </p:cBhvr>
                                      <p:to>
                                        <p:strVal val="visible"/>
                                      </p:to>
                                    </p:set>
                                    <p:anim calcmode="lin" valueType="num">
                                      <p:cBhvr additive="base">
                                        <p:cTn id="25" dur="500" fill="hold"/>
                                        <p:tgtEl>
                                          <p:spTgt spid="53297"/>
                                        </p:tgtEl>
                                        <p:attrNameLst>
                                          <p:attrName>ppt_x</p:attrName>
                                        </p:attrNameLst>
                                      </p:cBhvr>
                                      <p:tavLst>
                                        <p:tav tm="0">
                                          <p:val>
                                            <p:strVal val="0-#ppt_w/2"/>
                                          </p:val>
                                        </p:tav>
                                        <p:tav tm="100000">
                                          <p:val>
                                            <p:strVal val="#ppt_x"/>
                                          </p:val>
                                        </p:tav>
                                      </p:tavLst>
                                    </p:anim>
                                    <p:anim calcmode="lin" valueType="num">
                                      <p:cBhvr additive="base">
                                        <p:cTn id="26" dur="500" fill="hold"/>
                                        <p:tgtEl>
                                          <p:spTgt spid="53297"/>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53298"/>
                                        </p:tgtEl>
                                        <p:attrNameLst>
                                          <p:attrName>style.visibility</p:attrName>
                                        </p:attrNameLst>
                                      </p:cBhvr>
                                      <p:to>
                                        <p:strVal val="visible"/>
                                      </p:to>
                                    </p:set>
                                    <p:anim calcmode="lin" valueType="num">
                                      <p:cBhvr additive="base">
                                        <p:cTn id="31" dur="500" fill="hold"/>
                                        <p:tgtEl>
                                          <p:spTgt spid="53298"/>
                                        </p:tgtEl>
                                        <p:attrNameLst>
                                          <p:attrName>ppt_x</p:attrName>
                                        </p:attrNameLst>
                                      </p:cBhvr>
                                      <p:tavLst>
                                        <p:tav tm="0">
                                          <p:val>
                                            <p:strVal val="0-#ppt_w/2"/>
                                          </p:val>
                                        </p:tav>
                                        <p:tav tm="100000">
                                          <p:val>
                                            <p:strVal val="#ppt_x"/>
                                          </p:val>
                                        </p:tav>
                                      </p:tavLst>
                                    </p:anim>
                                    <p:anim calcmode="lin" valueType="num">
                                      <p:cBhvr additive="base">
                                        <p:cTn id="32" dur="500" fill="hold"/>
                                        <p:tgtEl>
                                          <p:spTgt spid="5329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autoUpdateAnimBg="0"/>
      <p:bldP spid="53296" grpId="0" animBg="1"/>
      <p:bldP spid="53297" grpId="0" autoUpdateAnimBg="0"/>
      <p:bldP spid="5329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p:cNvSpPr txBox="1">
            <a:spLocks noChangeArrowheads="1"/>
          </p:cNvSpPr>
          <p:nvPr/>
        </p:nvSpPr>
        <p:spPr bwMode="auto">
          <a:xfrm>
            <a:off x="3048000" y="228600"/>
            <a:ext cx="419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800"/>
              <a:t>2.1  </a:t>
            </a:r>
            <a:r>
              <a:rPr lang="zh-CN" altLang="en-US" sz="2800"/>
              <a:t>线性表的定义</a:t>
            </a:r>
          </a:p>
        </p:txBody>
      </p:sp>
      <p:sp>
        <p:nvSpPr>
          <p:cNvPr id="6147" name="Text Box 3"/>
          <p:cNvSpPr txBox="1">
            <a:spLocks noChangeArrowheads="1"/>
          </p:cNvSpPr>
          <p:nvPr/>
        </p:nvSpPr>
        <p:spPr bwMode="auto">
          <a:xfrm>
            <a:off x="1143000" y="9906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  </a:t>
            </a:r>
            <a:r>
              <a:rPr lang="zh-CN" altLang="en-US"/>
              <a:t>线性表的语言定义</a:t>
            </a:r>
          </a:p>
        </p:txBody>
      </p:sp>
      <p:sp>
        <p:nvSpPr>
          <p:cNvPr id="6148" name="Text Box 4"/>
          <p:cNvSpPr txBox="1">
            <a:spLocks noChangeArrowheads="1"/>
          </p:cNvSpPr>
          <p:nvPr/>
        </p:nvSpPr>
        <p:spPr bwMode="auto">
          <a:xfrm>
            <a:off x="1371600" y="16002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dirty="0"/>
              <a:t>线性表是</a:t>
            </a:r>
            <a:r>
              <a:rPr lang="en-US" altLang="zh-CN" i="1" dirty="0"/>
              <a:t>n</a:t>
            </a:r>
            <a:r>
              <a:rPr lang="zh-CN" altLang="en-US" dirty="0"/>
              <a:t>个数据元素的有限序列。</a:t>
            </a:r>
          </a:p>
        </p:txBody>
      </p:sp>
      <p:sp>
        <p:nvSpPr>
          <p:cNvPr id="6149" name="Text Box 5"/>
          <p:cNvSpPr txBox="1">
            <a:spLocks noChangeArrowheads="1"/>
          </p:cNvSpPr>
          <p:nvPr/>
        </p:nvSpPr>
        <p:spPr bwMode="auto">
          <a:xfrm>
            <a:off x="1828800" y="2209800"/>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dirty="0">
                <a:solidFill>
                  <a:srgbClr val="FF0000"/>
                </a:solidFill>
              </a:rPr>
              <a:t>例，</a:t>
            </a:r>
            <a:r>
              <a:rPr lang="zh-CN" altLang="en-US" sz="2000" dirty="0"/>
              <a:t>英文字母表   </a:t>
            </a:r>
            <a:r>
              <a:rPr lang="en-US" altLang="zh-CN" sz="2000" dirty="0"/>
              <a:t>(A</a:t>
            </a:r>
            <a:r>
              <a:rPr lang="zh-CN" altLang="en-US" sz="2000" dirty="0"/>
              <a:t>，</a:t>
            </a:r>
            <a:r>
              <a:rPr lang="en-US" altLang="zh-CN" sz="2000" dirty="0"/>
              <a:t>B</a:t>
            </a:r>
            <a:r>
              <a:rPr lang="zh-CN" altLang="en-US" sz="2000" dirty="0"/>
              <a:t>，</a:t>
            </a:r>
            <a:r>
              <a:rPr lang="en-US" altLang="zh-CN" sz="2000" dirty="0"/>
              <a:t>C</a:t>
            </a:r>
            <a:r>
              <a:rPr lang="zh-CN" altLang="en-US" sz="2000" dirty="0"/>
              <a:t>，</a:t>
            </a:r>
            <a:r>
              <a:rPr lang="en-US" altLang="zh-CN" sz="2000" dirty="0"/>
              <a:t>……</a:t>
            </a:r>
            <a:r>
              <a:rPr lang="zh-CN" altLang="en-US" sz="2000" dirty="0"/>
              <a:t>，</a:t>
            </a:r>
            <a:r>
              <a:rPr lang="en-US" altLang="zh-CN" sz="2000" dirty="0"/>
              <a:t>Z)</a:t>
            </a:r>
          </a:p>
        </p:txBody>
      </p:sp>
      <p:sp>
        <p:nvSpPr>
          <p:cNvPr id="6150" name="Text Box 6"/>
          <p:cNvSpPr txBox="1">
            <a:spLocks noChangeArrowheads="1"/>
          </p:cNvSpPr>
          <p:nvPr/>
        </p:nvSpPr>
        <p:spPr bwMode="auto">
          <a:xfrm>
            <a:off x="1371600" y="2819400"/>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线性表中的数据元素可以由若干个数据项组成。</a:t>
            </a:r>
          </a:p>
        </p:txBody>
      </p:sp>
      <p:sp>
        <p:nvSpPr>
          <p:cNvPr id="6151" name="Text Box 7"/>
          <p:cNvSpPr txBox="1">
            <a:spLocks noChangeArrowheads="1"/>
          </p:cNvSpPr>
          <p:nvPr/>
        </p:nvSpPr>
        <p:spPr bwMode="auto">
          <a:xfrm>
            <a:off x="1828800" y="3429000"/>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0000"/>
                </a:solidFill>
              </a:rPr>
              <a:t>例，</a:t>
            </a:r>
            <a:r>
              <a:rPr lang="zh-CN" altLang="en-US" sz="2000"/>
              <a:t>包含大量记录的登记表</a:t>
            </a:r>
          </a:p>
        </p:txBody>
      </p:sp>
      <p:graphicFrame>
        <p:nvGraphicFramePr>
          <p:cNvPr id="35875" name="Group 35"/>
          <p:cNvGraphicFramePr>
            <a:graphicFrameLocks noGrp="1"/>
          </p:cNvGraphicFramePr>
          <p:nvPr/>
        </p:nvGraphicFramePr>
        <p:xfrm>
          <a:off x="1447800" y="4168775"/>
          <a:ext cx="6629400" cy="1243014"/>
        </p:xfrm>
        <a:graphic>
          <a:graphicData uri="http://schemas.openxmlformats.org/drawingml/2006/table">
            <a:tbl>
              <a:tblPr/>
              <a:tblGrid>
                <a:gridCol w="1325563">
                  <a:extLst>
                    <a:ext uri="{9D8B030D-6E8A-4147-A177-3AD203B41FA5}">
                      <a16:colId xmlns:a16="http://schemas.microsoft.com/office/drawing/2014/main" val="20000"/>
                    </a:ext>
                  </a:extLst>
                </a:gridCol>
                <a:gridCol w="1325562">
                  <a:extLst>
                    <a:ext uri="{9D8B030D-6E8A-4147-A177-3AD203B41FA5}">
                      <a16:colId xmlns:a16="http://schemas.microsoft.com/office/drawing/2014/main" val="20001"/>
                    </a:ext>
                  </a:extLst>
                </a:gridCol>
                <a:gridCol w="1327150">
                  <a:extLst>
                    <a:ext uri="{9D8B030D-6E8A-4147-A177-3AD203B41FA5}">
                      <a16:colId xmlns:a16="http://schemas.microsoft.com/office/drawing/2014/main" val="20002"/>
                    </a:ext>
                  </a:extLst>
                </a:gridCol>
                <a:gridCol w="1325563">
                  <a:extLst>
                    <a:ext uri="{9D8B030D-6E8A-4147-A177-3AD203B41FA5}">
                      <a16:colId xmlns:a16="http://schemas.microsoft.com/office/drawing/2014/main" val="20003"/>
                    </a:ext>
                  </a:extLst>
                </a:gridCol>
                <a:gridCol w="1325562">
                  <a:extLst>
                    <a:ext uri="{9D8B030D-6E8A-4147-A177-3AD203B41FA5}">
                      <a16:colId xmlns:a16="http://schemas.microsoft.com/office/drawing/2014/main" val="20004"/>
                    </a:ext>
                  </a:extLst>
                </a:gridCol>
              </a:tblGrid>
              <a:tr h="396443">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姓名</a:t>
                      </a:r>
                    </a:p>
                  </a:txBody>
                  <a:tcPr marT="45743" marB="457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学号</a:t>
                      </a:r>
                    </a:p>
                  </a:txBody>
                  <a:tcPr marT="45743" marB="457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性别</a:t>
                      </a:r>
                    </a:p>
                  </a:txBody>
                  <a:tcPr marT="45743" marB="457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年龄</a:t>
                      </a:r>
                    </a:p>
                  </a:txBody>
                  <a:tcPr marT="45743" marB="457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班级</a:t>
                      </a:r>
                    </a:p>
                  </a:txBody>
                  <a:tcPr marT="45743" marB="457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2491">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王晓林</a:t>
                      </a:r>
                    </a:p>
                  </a:txBody>
                  <a:tcPr marT="45743" marB="457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790631</a:t>
                      </a:r>
                    </a:p>
                  </a:txBody>
                  <a:tcPr marT="45743" marB="457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男</a:t>
                      </a:r>
                    </a:p>
                  </a:txBody>
                  <a:tcPr marT="45743" marB="457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25</a:t>
                      </a:r>
                    </a:p>
                  </a:txBody>
                  <a:tcPr marT="45743" marB="457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计</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90</a:t>
                      </a:r>
                    </a:p>
                  </a:txBody>
                  <a:tcPr marT="45743" marB="457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4080">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陈红</a:t>
                      </a:r>
                    </a:p>
                  </a:txBody>
                  <a:tcPr marT="45743" marB="4574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790632</a:t>
                      </a:r>
                    </a:p>
                  </a:txBody>
                  <a:tcPr marT="45743" marB="457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女</a:t>
                      </a:r>
                    </a:p>
                  </a:txBody>
                  <a:tcPr marT="45743" marB="457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en-US" altLang="zh-CN" sz="2000" b="1" i="0" u="none" strike="noStrike" cap="none" normalizeH="0" baseline="0">
                          <a:ln>
                            <a:noFill/>
                          </a:ln>
                          <a:solidFill>
                            <a:schemeClr val="tx1"/>
                          </a:solidFill>
                          <a:effectLst/>
                          <a:latin typeface="Times New Roman" pitchFamily="18" charset="0"/>
                          <a:ea typeface="宋体" pitchFamily="2" charset="-122"/>
                        </a:rPr>
                        <a:t>24</a:t>
                      </a:r>
                    </a:p>
                  </a:txBody>
                  <a:tcPr marT="45743" marB="4574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rgbClr val="FF3300"/>
                        </a:buClr>
                        <a:buSzPct val="70000"/>
                        <a:buFont typeface="Wingdings" pitchFamily="2" charset="2"/>
                        <a:buNone/>
                        <a:tabLst/>
                      </a:pPr>
                      <a:r>
                        <a:rPr kumimoji="1" lang="zh-CN" altLang="en-US" sz="2000" b="1" i="0" u="none" strike="noStrike" cap="none" normalizeH="0" baseline="0">
                          <a:ln>
                            <a:noFill/>
                          </a:ln>
                          <a:solidFill>
                            <a:schemeClr val="tx1"/>
                          </a:solidFill>
                          <a:effectLst/>
                          <a:latin typeface="Times New Roman" pitchFamily="18" charset="0"/>
                          <a:ea typeface="宋体" pitchFamily="2" charset="-122"/>
                        </a:rPr>
                        <a:t>计</a:t>
                      </a:r>
                      <a:r>
                        <a:rPr kumimoji="1" lang="en-US" altLang="zh-CN" sz="2000" b="1" i="0" u="none" strike="noStrike" cap="none" normalizeH="0" baseline="0">
                          <a:ln>
                            <a:noFill/>
                          </a:ln>
                          <a:solidFill>
                            <a:schemeClr val="tx1"/>
                          </a:solidFill>
                          <a:effectLst/>
                          <a:latin typeface="Times New Roman" pitchFamily="18" charset="0"/>
                          <a:ea typeface="宋体" pitchFamily="2" charset="-122"/>
                        </a:rPr>
                        <a:t>90</a:t>
                      </a:r>
                    </a:p>
                  </a:txBody>
                  <a:tcPr marT="45743" marB="4574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371600" y="1325563"/>
            <a:ext cx="7086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if  ( i &lt; 1 || i &gt; L.length )  return  ERROR;</a:t>
            </a:r>
          </a:p>
        </p:txBody>
      </p:sp>
      <p:sp>
        <p:nvSpPr>
          <p:cNvPr id="22531" name="Text Box 3"/>
          <p:cNvSpPr txBox="1">
            <a:spLocks noChangeArrowheads="1"/>
          </p:cNvSpPr>
          <p:nvPr/>
        </p:nvSpPr>
        <p:spPr bwMode="auto">
          <a:xfrm>
            <a:off x="1371600" y="1706563"/>
            <a:ext cx="525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dirty="0"/>
              <a:t>p = &amp;</a:t>
            </a:r>
            <a:r>
              <a:rPr lang="en-US" altLang="zh-CN" sz="2200" dirty="0" err="1"/>
              <a:t>L.elem</a:t>
            </a:r>
            <a:r>
              <a:rPr lang="en-US" altLang="zh-CN" sz="2200" dirty="0"/>
              <a:t>[i-1];</a:t>
            </a:r>
          </a:p>
        </p:txBody>
      </p:sp>
      <p:grpSp>
        <p:nvGrpSpPr>
          <p:cNvPr id="22532" name="Group 4"/>
          <p:cNvGrpSpPr>
            <a:grpSpLocks/>
          </p:cNvGrpSpPr>
          <p:nvPr/>
        </p:nvGrpSpPr>
        <p:grpSpPr bwMode="auto">
          <a:xfrm>
            <a:off x="1371600" y="3200400"/>
            <a:ext cx="7086600" cy="884238"/>
            <a:chOff x="864" y="2496"/>
            <a:chExt cx="4464" cy="557"/>
          </a:xfrm>
        </p:grpSpPr>
        <p:sp>
          <p:nvSpPr>
            <p:cNvPr id="22540" name="Text Box 5"/>
            <p:cNvSpPr txBox="1">
              <a:spLocks noChangeArrowheads="1"/>
            </p:cNvSpPr>
            <p:nvPr/>
          </p:nvSpPr>
          <p:spPr bwMode="auto">
            <a:xfrm>
              <a:off x="864" y="2496"/>
              <a:ext cx="446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solidFill>
                    <a:schemeClr val="tx2"/>
                  </a:solidFill>
                </a:rPr>
                <a:t>for  ( ++p; p &lt;= q; ++p )</a:t>
              </a:r>
            </a:p>
          </p:txBody>
        </p:sp>
        <p:sp>
          <p:nvSpPr>
            <p:cNvPr id="22541" name="Text Box 6"/>
            <p:cNvSpPr txBox="1">
              <a:spLocks noChangeArrowheads="1"/>
            </p:cNvSpPr>
            <p:nvPr/>
          </p:nvSpPr>
          <p:spPr bwMode="auto">
            <a:xfrm>
              <a:off x="1152" y="2784"/>
              <a:ext cx="288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b="0">
                  <a:solidFill>
                    <a:schemeClr val="tx2"/>
                  </a:solidFill>
                  <a:latin typeface="宋体" pitchFamily="2" charset="-122"/>
                </a:rPr>
                <a:t>*</a:t>
              </a:r>
              <a:r>
                <a:rPr lang="en-US" altLang="zh-CN" sz="2200" b="0">
                  <a:solidFill>
                    <a:schemeClr val="tx2"/>
                  </a:solidFill>
                </a:rPr>
                <a:t> </a:t>
              </a:r>
              <a:r>
                <a:rPr lang="en-US" altLang="zh-CN" sz="2200">
                  <a:solidFill>
                    <a:schemeClr val="tx2"/>
                  </a:solidFill>
                </a:rPr>
                <a:t>(p </a:t>
              </a:r>
              <a:r>
                <a:rPr lang="en-US" altLang="zh-CN" sz="2200">
                  <a:solidFill>
                    <a:schemeClr val="tx2"/>
                  </a:solidFill>
                  <a:latin typeface="宋体" pitchFamily="2" charset="-122"/>
                </a:rPr>
                <a:t>- 1</a:t>
              </a:r>
              <a:r>
                <a:rPr lang="en-US" altLang="zh-CN" sz="2200">
                  <a:solidFill>
                    <a:schemeClr val="tx2"/>
                  </a:solidFill>
                </a:rPr>
                <a:t>) = </a:t>
              </a:r>
              <a:r>
                <a:rPr lang="en-US" altLang="zh-CN" sz="2200" b="0">
                  <a:solidFill>
                    <a:schemeClr val="tx2"/>
                  </a:solidFill>
                  <a:latin typeface="宋体" pitchFamily="2" charset="-122"/>
                </a:rPr>
                <a:t>*</a:t>
              </a:r>
              <a:r>
                <a:rPr lang="en-US" altLang="zh-CN" sz="2200">
                  <a:solidFill>
                    <a:schemeClr val="tx2"/>
                  </a:solidFill>
                </a:rPr>
                <a:t> p;  // </a:t>
              </a:r>
              <a:r>
                <a:rPr lang="zh-CN" altLang="en-US" sz="2200">
                  <a:solidFill>
                    <a:schemeClr val="tx2"/>
                  </a:solidFill>
                </a:rPr>
                <a:t>前移</a:t>
              </a:r>
            </a:p>
          </p:txBody>
        </p:sp>
      </p:grpSp>
      <p:sp>
        <p:nvSpPr>
          <p:cNvPr id="22533" name="Text Box 7"/>
          <p:cNvSpPr txBox="1">
            <a:spLocks noChangeArrowheads="1"/>
          </p:cNvSpPr>
          <p:nvPr/>
        </p:nvSpPr>
        <p:spPr bwMode="auto">
          <a:xfrm>
            <a:off x="1371600" y="2239963"/>
            <a:ext cx="525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solidFill>
                  <a:srgbClr val="FF0000"/>
                </a:solidFill>
              </a:rPr>
              <a:t>e</a:t>
            </a:r>
            <a:r>
              <a:rPr lang="en-US" altLang="zh-CN" sz="2200" b="0">
                <a:solidFill>
                  <a:srgbClr val="FF0000"/>
                </a:solidFill>
              </a:rPr>
              <a:t> </a:t>
            </a:r>
            <a:r>
              <a:rPr lang="en-US" altLang="zh-CN" sz="2200">
                <a:solidFill>
                  <a:srgbClr val="FF0000"/>
                </a:solidFill>
              </a:rPr>
              <a:t>=</a:t>
            </a:r>
            <a:r>
              <a:rPr lang="en-US" altLang="zh-CN" sz="2200" b="0">
                <a:solidFill>
                  <a:srgbClr val="FF0000"/>
                </a:solidFill>
              </a:rPr>
              <a:t> </a:t>
            </a:r>
            <a:r>
              <a:rPr lang="en-US" altLang="zh-CN" sz="2200" b="0">
                <a:solidFill>
                  <a:srgbClr val="FF0000"/>
                </a:solidFill>
                <a:latin typeface="宋体" pitchFamily="2" charset="-122"/>
              </a:rPr>
              <a:t>*</a:t>
            </a:r>
            <a:r>
              <a:rPr lang="en-US" altLang="zh-CN" sz="2200">
                <a:solidFill>
                  <a:srgbClr val="FF0000"/>
                </a:solidFill>
              </a:rPr>
              <a:t> p;</a:t>
            </a:r>
            <a:r>
              <a:rPr lang="en-US" altLang="zh-CN" sz="2200"/>
              <a:t>   </a:t>
            </a:r>
            <a:r>
              <a:rPr lang="en-US" altLang="zh-CN" sz="2200">
                <a:solidFill>
                  <a:schemeClr val="tx2"/>
                </a:solidFill>
              </a:rPr>
              <a:t>// </a:t>
            </a:r>
            <a:r>
              <a:rPr lang="zh-CN" altLang="en-US" sz="2200">
                <a:solidFill>
                  <a:schemeClr val="tx2"/>
                </a:solidFill>
              </a:rPr>
              <a:t>取第 </a:t>
            </a:r>
            <a:r>
              <a:rPr lang="en-US" altLang="zh-CN" sz="2200">
                <a:solidFill>
                  <a:schemeClr val="tx2"/>
                </a:solidFill>
              </a:rPr>
              <a:t>i </a:t>
            </a:r>
            <a:r>
              <a:rPr lang="zh-CN" altLang="en-US" sz="2200">
                <a:solidFill>
                  <a:schemeClr val="tx2"/>
                </a:solidFill>
              </a:rPr>
              <a:t>个元素的值</a:t>
            </a:r>
          </a:p>
        </p:txBody>
      </p:sp>
      <p:sp>
        <p:nvSpPr>
          <p:cNvPr id="22534" name="Text Box 8"/>
          <p:cNvSpPr txBox="1">
            <a:spLocks noChangeArrowheads="1"/>
          </p:cNvSpPr>
          <p:nvPr/>
        </p:nvSpPr>
        <p:spPr bwMode="auto">
          <a:xfrm>
            <a:off x="1371600" y="2773363"/>
            <a:ext cx="525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dirty="0"/>
              <a:t>q = </a:t>
            </a:r>
            <a:r>
              <a:rPr lang="en-US" altLang="zh-CN" sz="2200" dirty="0" err="1"/>
              <a:t>L.elem</a:t>
            </a:r>
            <a:r>
              <a:rPr lang="en-US" altLang="zh-CN" sz="2200" dirty="0"/>
              <a:t> + </a:t>
            </a:r>
            <a:r>
              <a:rPr lang="en-US" altLang="zh-CN" sz="2200" dirty="0" err="1"/>
              <a:t>L.length</a:t>
            </a:r>
            <a:r>
              <a:rPr lang="en-US" altLang="zh-CN" sz="2200" dirty="0"/>
              <a:t> – 1; //</a:t>
            </a:r>
            <a:r>
              <a:rPr lang="zh-CN" altLang="en-US" sz="2200" dirty="0"/>
              <a:t>表尾</a:t>
            </a:r>
            <a:endParaRPr lang="en-US" altLang="zh-CN" sz="2200" dirty="0"/>
          </a:p>
        </p:txBody>
      </p:sp>
      <p:sp>
        <p:nvSpPr>
          <p:cNvPr id="22535" name="Text Box 9"/>
          <p:cNvSpPr txBox="1">
            <a:spLocks noChangeArrowheads="1"/>
          </p:cNvSpPr>
          <p:nvPr/>
        </p:nvSpPr>
        <p:spPr bwMode="auto">
          <a:xfrm>
            <a:off x="1371600" y="4754563"/>
            <a:ext cx="525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return  OK;</a:t>
            </a:r>
          </a:p>
        </p:txBody>
      </p:sp>
      <p:grpSp>
        <p:nvGrpSpPr>
          <p:cNvPr id="22536" name="Group 14"/>
          <p:cNvGrpSpPr>
            <a:grpSpLocks/>
          </p:cNvGrpSpPr>
          <p:nvPr/>
        </p:nvGrpSpPr>
        <p:grpSpPr bwMode="auto">
          <a:xfrm>
            <a:off x="1066800" y="411163"/>
            <a:ext cx="7543800" cy="5303837"/>
            <a:chOff x="672" y="259"/>
            <a:chExt cx="4752" cy="3341"/>
          </a:xfrm>
        </p:grpSpPr>
        <p:sp>
          <p:nvSpPr>
            <p:cNvPr id="22538" name="Text Box 11"/>
            <p:cNvSpPr txBox="1">
              <a:spLocks noChangeArrowheads="1"/>
            </p:cNvSpPr>
            <p:nvPr/>
          </p:nvSpPr>
          <p:spPr bwMode="auto">
            <a:xfrm>
              <a:off x="672" y="259"/>
              <a:ext cx="4752"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Status  ListDelete_Sq ( Sqlist  &amp;L, int  i, ElemType  &amp;e )</a:t>
              </a:r>
            </a:p>
            <a:p>
              <a:pPr eaLnBrk="1" hangingPunct="1">
                <a:spcBef>
                  <a:spcPct val="50000"/>
                </a:spcBef>
              </a:pPr>
              <a:r>
                <a:rPr lang="en-US" altLang="zh-CN" sz="2200"/>
                <a:t>{   // </a:t>
              </a:r>
              <a:r>
                <a:rPr lang="zh-CN" altLang="en-US" sz="2200"/>
                <a:t>在顺序线性表</a:t>
              </a:r>
              <a:r>
                <a:rPr lang="en-US" altLang="zh-CN" sz="2200"/>
                <a:t>L</a:t>
              </a:r>
              <a:r>
                <a:rPr lang="zh-CN" altLang="en-US" sz="2200"/>
                <a:t>中删除第</a:t>
              </a:r>
              <a:r>
                <a:rPr lang="en-US" altLang="zh-CN" sz="2200"/>
                <a:t>i</a:t>
              </a:r>
              <a:r>
                <a:rPr lang="zh-CN" altLang="en-US" sz="2200"/>
                <a:t>个元素，并用</a:t>
              </a:r>
              <a:r>
                <a:rPr lang="en-US" altLang="zh-CN" sz="2200"/>
                <a:t>e</a:t>
              </a:r>
              <a:r>
                <a:rPr lang="zh-CN" altLang="en-US" sz="2200"/>
                <a:t>返回其值</a:t>
              </a:r>
            </a:p>
          </p:txBody>
        </p:sp>
        <p:sp>
          <p:nvSpPr>
            <p:cNvPr id="22539" name="Text Box 12"/>
            <p:cNvSpPr txBox="1">
              <a:spLocks noChangeArrowheads="1"/>
            </p:cNvSpPr>
            <p:nvPr/>
          </p:nvSpPr>
          <p:spPr bwMode="auto">
            <a:xfrm>
              <a:off x="720" y="3331"/>
              <a:ext cx="6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a:t>
              </a:r>
            </a:p>
          </p:txBody>
        </p:sp>
      </p:grpSp>
      <p:sp>
        <p:nvSpPr>
          <p:cNvPr id="22537" name="Text Box 13"/>
          <p:cNvSpPr txBox="1">
            <a:spLocks noChangeArrowheads="1"/>
          </p:cNvSpPr>
          <p:nvPr/>
        </p:nvSpPr>
        <p:spPr bwMode="auto">
          <a:xfrm>
            <a:off x="1371600" y="4221163"/>
            <a:ext cx="525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solidFill>
                  <a:srgbClr val="FF0000"/>
                </a:solidFill>
                <a:latin typeface="宋体" pitchFamily="2" charset="-122"/>
              </a:rPr>
              <a:t>--</a:t>
            </a:r>
            <a:r>
              <a:rPr lang="en-US" altLang="zh-CN" sz="2200">
                <a:solidFill>
                  <a:srgbClr val="FF0000"/>
                </a:solidFill>
              </a:rPr>
              <a:t> </a:t>
            </a:r>
            <a:r>
              <a:rPr lang="en-US" altLang="zh-CN" sz="2200">
                <a:solidFill>
                  <a:srgbClr val="FF0000"/>
                </a:solidFill>
                <a:latin typeface="宋体" pitchFamily="2" charset="-122"/>
              </a:rPr>
              <a:t>L.length</a:t>
            </a:r>
            <a:r>
              <a:rPr lang="en-US" altLang="zh-CN" sz="2200">
                <a:solidFill>
                  <a:srgbClr val="FF0000"/>
                </a:solidFill>
              </a:rPr>
              <a:t>;</a:t>
            </a: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1143000" y="533400"/>
            <a:ext cx="563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例，</a:t>
            </a:r>
            <a:r>
              <a:rPr lang="zh-CN" altLang="en-US"/>
              <a:t>删除第</a:t>
            </a:r>
            <a:r>
              <a:rPr lang="en-US" altLang="zh-CN">
                <a:solidFill>
                  <a:srgbClr val="FF0000"/>
                </a:solidFill>
              </a:rPr>
              <a:t>4</a:t>
            </a:r>
            <a:r>
              <a:rPr lang="zh-CN" altLang="en-US"/>
              <a:t>个元素</a:t>
            </a:r>
            <a:r>
              <a:rPr lang="en-US" altLang="zh-CN">
                <a:solidFill>
                  <a:srgbClr val="FF0000"/>
                </a:solidFill>
              </a:rPr>
              <a:t>25</a:t>
            </a:r>
            <a:r>
              <a:rPr lang="zh-CN" altLang="en-US"/>
              <a:t>。</a:t>
            </a:r>
          </a:p>
        </p:txBody>
      </p:sp>
      <p:grpSp>
        <p:nvGrpSpPr>
          <p:cNvPr id="2" name="Group 39"/>
          <p:cNvGrpSpPr>
            <a:grpSpLocks/>
          </p:cNvGrpSpPr>
          <p:nvPr/>
        </p:nvGrpSpPr>
        <p:grpSpPr bwMode="auto">
          <a:xfrm>
            <a:off x="1752600" y="2709863"/>
            <a:ext cx="1600200" cy="396875"/>
            <a:chOff x="576" y="1584"/>
            <a:chExt cx="1008" cy="250"/>
          </a:xfrm>
        </p:grpSpPr>
        <p:sp>
          <p:nvSpPr>
            <p:cNvPr id="23591" name="Text Box 40"/>
            <p:cNvSpPr txBox="1">
              <a:spLocks noChangeArrowheads="1"/>
            </p:cNvSpPr>
            <p:nvPr/>
          </p:nvSpPr>
          <p:spPr bwMode="auto">
            <a:xfrm>
              <a:off x="576" y="1584"/>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删除</a:t>
              </a:r>
              <a:r>
                <a:rPr lang="en-US" altLang="zh-CN" sz="2000"/>
                <a:t>25</a:t>
              </a:r>
            </a:p>
          </p:txBody>
        </p:sp>
        <p:sp>
          <p:nvSpPr>
            <p:cNvPr id="23592" name="Line 41"/>
            <p:cNvSpPr>
              <a:spLocks noChangeShapeType="1"/>
            </p:cNvSpPr>
            <p:nvPr/>
          </p:nvSpPr>
          <p:spPr bwMode="auto">
            <a:xfrm>
              <a:off x="1200" y="1717"/>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23556" name="Group 43"/>
          <p:cNvGrpSpPr>
            <a:grpSpLocks/>
          </p:cNvGrpSpPr>
          <p:nvPr/>
        </p:nvGrpSpPr>
        <p:grpSpPr bwMode="auto">
          <a:xfrm>
            <a:off x="3352800" y="1524000"/>
            <a:ext cx="2033588" cy="2743200"/>
            <a:chOff x="2112" y="960"/>
            <a:chExt cx="1281" cy="1728"/>
          </a:xfrm>
        </p:grpSpPr>
        <p:sp>
          <p:nvSpPr>
            <p:cNvPr id="23567" name="Line 4"/>
            <p:cNvSpPr>
              <a:spLocks noChangeShapeType="1"/>
            </p:cNvSpPr>
            <p:nvPr/>
          </p:nvSpPr>
          <p:spPr bwMode="auto">
            <a:xfrm>
              <a:off x="2448" y="997"/>
              <a:ext cx="0" cy="16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8" name="Line 5"/>
            <p:cNvSpPr>
              <a:spLocks noChangeShapeType="1"/>
            </p:cNvSpPr>
            <p:nvPr/>
          </p:nvSpPr>
          <p:spPr bwMode="auto">
            <a:xfrm>
              <a:off x="3120" y="997"/>
              <a:ext cx="0" cy="16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69" name="Line 6"/>
            <p:cNvSpPr>
              <a:spLocks noChangeShapeType="1"/>
            </p:cNvSpPr>
            <p:nvPr/>
          </p:nvSpPr>
          <p:spPr bwMode="auto">
            <a:xfrm>
              <a:off x="2448" y="99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0" name="Line 7"/>
            <p:cNvSpPr>
              <a:spLocks noChangeShapeType="1"/>
            </p:cNvSpPr>
            <p:nvPr/>
          </p:nvSpPr>
          <p:spPr bwMode="auto">
            <a:xfrm>
              <a:off x="2448" y="123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1" name="Line 8"/>
            <p:cNvSpPr>
              <a:spLocks noChangeShapeType="1"/>
            </p:cNvSpPr>
            <p:nvPr/>
          </p:nvSpPr>
          <p:spPr bwMode="auto">
            <a:xfrm>
              <a:off x="2448" y="147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2" name="Line 9"/>
            <p:cNvSpPr>
              <a:spLocks noChangeShapeType="1"/>
            </p:cNvSpPr>
            <p:nvPr/>
          </p:nvSpPr>
          <p:spPr bwMode="auto">
            <a:xfrm>
              <a:off x="2448" y="171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3" name="Line 10"/>
            <p:cNvSpPr>
              <a:spLocks noChangeShapeType="1"/>
            </p:cNvSpPr>
            <p:nvPr/>
          </p:nvSpPr>
          <p:spPr bwMode="auto">
            <a:xfrm>
              <a:off x="2448" y="195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4" name="Line 11"/>
            <p:cNvSpPr>
              <a:spLocks noChangeShapeType="1"/>
            </p:cNvSpPr>
            <p:nvPr/>
          </p:nvSpPr>
          <p:spPr bwMode="auto">
            <a:xfrm>
              <a:off x="2448" y="219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5" name="Line 12"/>
            <p:cNvSpPr>
              <a:spLocks noChangeShapeType="1"/>
            </p:cNvSpPr>
            <p:nvPr/>
          </p:nvSpPr>
          <p:spPr bwMode="auto">
            <a:xfrm>
              <a:off x="2448" y="2437"/>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76" name="Text Box 13"/>
            <p:cNvSpPr txBox="1">
              <a:spLocks noChangeArrowheads="1"/>
            </p:cNvSpPr>
            <p:nvPr/>
          </p:nvSpPr>
          <p:spPr bwMode="auto">
            <a:xfrm>
              <a:off x="2618" y="98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45</a:t>
              </a:r>
            </a:p>
          </p:txBody>
        </p:sp>
        <p:sp>
          <p:nvSpPr>
            <p:cNvPr id="23577" name="Text Box 14"/>
            <p:cNvSpPr txBox="1">
              <a:spLocks noChangeArrowheads="1"/>
            </p:cNvSpPr>
            <p:nvPr/>
          </p:nvSpPr>
          <p:spPr bwMode="auto">
            <a:xfrm>
              <a:off x="2614" y="122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12</a:t>
              </a:r>
            </a:p>
          </p:txBody>
        </p:sp>
        <p:sp>
          <p:nvSpPr>
            <p:cNvPr id="23578" name="Text Box 15"/>
            <p:cNvSpPr txBox="1">
              <a:spLocks noChangeArrowheads="1"/>
            </p:cNvSpPr>
            <p:nvPr/>
          </p:nvSpPr>
          <p:spPr bwMode="auto">
            <a:xfrm>
              <a:off x="2666" y="146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9</a:t>
              </a:r>
            </a:p>
          </p:txBody>
        </p:sp>
        <p:sp>
          <p:nvSpPr>
            <p:cNvPr id="23579" name="Text Box 16"/>
            <p:cNvSpPr txBox="1">
              <a:spLocks noChangeArrowheads="1"/>
            </p:cNvSpPr>
            <p:nvPr/>
          </p:nvSpPr>
          <p:spPr bwMode="auto">
            <a:xfrm>
              <a:off x="2629" y="170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25</a:t>
              </a:r>
            </a:p>
          </p:txBody>
        </p:sp>
        <p:sp>
          <p:nvSpPr>
            <p:cNvPr id="23580" name="Text Box 17"/>
            <p:cNvSpPr txBox="1">
              <a:spLocks noChangeArrowheads="1"/>
            </p:cNvSpPr>
            <p:nvPr/>
          </p:nvSpPr>
          <p:spPr bwMode="auto">
            <a:xfrm>
              <a:off x="2629" y="194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33</a:t>
              </a:r>
            </a:p>
          </p:txBody>
        </p:sp>
        <p:sp>
          <p:nvSpPr>
            <p:cNvPr id="23581" name="Text Box 18"/>
            <p:cNvSpPr txBox="1">
              <a:spLocks noChangeArrowheads="1"/>
            </p:cNvSpPr>
            <p:nvPr/>
          </p:nvSpPr>
          <p:spPr bwMode="auto">
            <a:xfrm>
              <a:off x="2640" y="2182"/>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69</a:t>
              </a:r>
            </a:p>
          </p:txBody>
        </p:sp>
        <p:sp>
          <p:nvSpPr>
            <p:cNvPr id="23582" name="Text Box 19"/>
            <p:cNvSpPr txBox="1">
              <a:spLocks noChangeArrowheads="1"/>
            </p:cNvSpPr>
            <p:nvPr/>
          </p:nvSpPr>
          <p:spPr bwMode="auto">
            <a:xfrm>
              <a:off x="2112" y="9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a:t>
              </a:r>
            </a:p>
          </p:txBody>
        </p:sp>
        <p:sp>
          <p:nvSpPr>
            <p:cNvPr id="23583" name="Text Box 20"/>
            <p:cNvSpPr txBox="1">
              <a:spLocks noChangeArrowheads="1"/>
            </p:cNvSpPr>
            <p:nvPr/>
          </p:nvSpPr>
          <p:spPr bwMode="auto">
            <a:xfrm>
              <a:off x="2112" y="12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a:t>
              </a:r>
            </a:p>
          </p:txBody>
        </p:sp>
        <p:sp>
          <p:nvSpPr>
            <p:cNvPr id="23584" name="Text Box 21"/>
            <p:cNvSpPr txBox="1">
              <a:spLocks noChangeArrowheads="1"/>
            </p:cNvSpPr>
            <p:nvPr/>
          </p:nvSpPr>
          <p:spPr bwMode="auto">
            <a:xfrm>
              <a:off x="2112" y="1451"/>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3</a:t>
              </a:r>
            </a:p>
          </p:txBody>
        </p:sp>
        <p:sp>
          <p:nvSpPr>
            <p:cNvPr id="23585" name="Text Box 22"/>
            <p:cNvSpPr txBox="1">
              <a:spLocks noChangeArrowheads="1"/>
            </p:cNvSpPr>
            <p:nvPr/>
          </p:nvSpPr>
          <p:spPr bwMode="auto">
            <a:xfrm>
              <a:off x="2112" y="168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4</a:t>
              </a:r>
            </a:p>
          </p:txBody>
        </p:sp>
        <p:sp>
          <p:nvSpPr>
            <p:cNvPr id="23586" name="Text Box 23"/>
            <p:cNvSpPr txBox="1">
              <a:spLocks noChangeArrowheads="1"/>
            </p:cNvSpPr>
            <p:nvPr/>
          </p:nvSpPr>
          <p:spPr bwMode="auto">
            <a:xfrm>
              <a:off x="2112" y="192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5</a:t>
              </a:r>
            </a:p>
          </p:txBody>
        </p:sp>
        <p:sp>
          <p:nvSpPr>
            <p:cNvPr id="23587" name="Text Box 24"/>
            <p:cNvSpPr txBox="1">
              <a:spLocks noChangeArrowheads="1"/>
            </p:cNvSpPr>
            <p:nvPr/>
          </p:nvSpPr>
          <p:spPr bwMode="auto">
            <a:xfrm>
              <a:off x="2112" y="216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6</a:t>
              </a:r>
            </a:p>
          </p:txBody>
        </p:sp>
        <p:sp>
          <p:nvSpPr>
            <p:cNvPr id="23588" name="Line 25"/>
            <p:cNvSpPr>
              <a:spLocks noChangeShapeType="1"/>
            </p:cNvSpPr>
            <p:nvPr/>
          </p:nvSpPr>
          <p:spPr bwMode="auto">
            <a:xfrm>
              <a:off x="2448" y="2688"/>
              <a:ext cx="67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3589" name="Text Box 26"/>
            <p:cNvSpPr txBox="1">
              <a:spLocks noChangeArrowheads="1"/>
            </p:cNvSpPr>
            <p:nvPr/>
          </p:nvSpPr>
          <p:spPr bwMode="auto">
            <a:xfrm>
              <a:off x="2112" y="2400"/>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7</a:t>
              </a:r>
            </a:p>
          </p:txBody>
        </p:sp>
        <p:sp>
          <p:nvSpPr>
            <p:cNvPr id="23590" name="Text Box 42"/>
            <p:cNvSpPr txBox="1">
              <a:spLocks noChangeArrowheads="1"/>
            </p:cNvSpPr>
            <p:nvPr/>
          </p:nvSpPr>
          <p:spPr bwMode="auto">
            <a:xfrm>
              <a:off x="2673" y="2438"/>
              <a:ext cx="72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5</a:t>
              </a:r>
            </a:p>
          </p:txBody>
        </p:sp>
      </p:grpSp>
      <p:sp>
        <p:nvSpPr>
          <p:cNvPr id="62508" name="Rectangle 44"/>
          <p:cNvSpPr>
            <a:spLocks noChangeArrowheads="1"/>
          </p:cNvSpPr>
          <p:nvPr/>
        </p:nvSpPr>
        <p:spPr bwMode="auto">
          <a:xfrm>
            <a:off x="4191000" y="2819400"/>
            <a:ext cx="381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nvGrpSpPr>
          <p:cNvPr id="4" name="Group 47"/>
          <p:cNvGrpSpPr>
            <a:grpSpLocks/>
          </p:cNvGrpSpPr>
          <p:nvPr/>
        </p:nvGrpSpPr>
        <p:grpSpPr bwMode="auto">
          <a:xfrm>
            <a:off x="4173538" y="2701925"/>
            <a:ext cx="838200" cy="727075"/>
            <a:chOff x="2629" y="1702"/>
            <a:chExt cx="528" cy="458"/>
          </a:xfrm>
        </p:grpSpPr>
        <p:sp>
          <p:nvSpPr>
            <p:cNvPr id="23565" name="Rectangle 45"/>
            <p:cNvSpPr>
              <a:spLocks noChangeArrowheads="1"/>
            </p:cNvSpPr>
            <p:nvPr/>
          </p:nvSpPr>
          <p:spPr bwMode="auto">
            <a:xfrm>
              <a:off x="2640" y="2016"/>
              <a:ext cx="240"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3566" name="Text Box 46"/>
            <p:cNvSpPr txBox="1">
              <a:spLocks noChangeArrowheads="1"/>
            </p:cNvSpPr>
            <p:nvPr/>
          </p:nvSpPr>
          <p:spPr bwMode="auto">
            <a:xfrm>
              <a:off x="2629" y="1702"/>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33</a:t>
              </a:r>
            </a:p>
          </p:txBody>
        </p:sp>
      </p:grpSp>
      <p:grpSp>
        <p:nvGrpSpPr>
          <p:cNvPr id="5" name="Group 51"/>
          <p:cNvGrpSpPr>
            <a:grpSpLocks/>
          </p:cNvGrpSpPr>
          <p:nvPr/>
        </p:nvGrpSpPr>
        <p:grpSpPr bwMode="auto">
          <a:xfrm>
            <a:off x="4191000" y="3090863"/>
            <a:ext cx="914400" cy="719137"/>
            <a:chOff x="2640" y="1947"/>
            <a:chExt cx="576" cy="453"/>
          </a:xfrm>
        </p:grpSpPr>
        <p:sp>
          <p:nvSpPr>
            <p:cNvPr id="23563" name="Text Box 48"/>
            <p:cNvSpPr txBox="1">
              <a:spLocks noChangeArrowheads="1"/>
            </p:cNvSpPr>
            <p:nvPr/>
          </p:nvSpPr>
          <p:spPr bwMode="auto">
            <a:xfrm>
              <a:off x="2640" y="1947"/>
              <a:ext cx="5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69</a:t>
              </a:r>
            </a:p>
          </p:txBody>
        </p:sp>
        <p:sp>
          <p:nvSpPr>
            <p:cNvPr id="23564" name="Rectangle 50"/>
            <p:cNvSpPr>
              <a:spLocks noChangeArrowheads="1"/>
            </p:cNvSpPr>
            <p:nvPr/>
          </p:nvSpPr>
          <p:spPr bwMode="auto">
            <a:xfrm>
              <a:off x="2640" y="2256"/>
              <a:ext cx="240" cy="14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grpSp>
        <p:nvGrpSpPr>
          <p:cNvPr id="6" name="Group 55"/>
          <p:cNvGrpSpPr>
            <a:grpSpLocks/>
          </p:cNvGrpSpPr>
          <p:nvPr/>
        </p:nvGrpSpPr>
        <p:grpSpPr bwMode="auto">
          <a:xfrm>
            <a:off x="3124200" y="3471863"/>
            <a:ext cx="2590800" cy="1023937"/>
            <a:chOff x="1968" y="2187"/>
            <a:chExt cx="1632" cy="645"/>
          </a:xfrm>
        </p:grpSpPr>
        <p:sp>
          <p:nvSpPr>
            <p:cNvPr id="23561" name="Text Box 53"/>
            <p:cNvSpPr txBox="1">
              <a:spLocks noChangeArrowheads="1"/>
            </p:cNvSpPr>
            <p:nvPr/>
          </p:nvSpPr>
          <p:spPr bwMode="auto">
            <a:xfrm>
              <a:off x="2677" y="2187"/>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5</a:t>
              </a:r>
            </a:p>
          </p:txBody>
        </p:sp>
        <p:sp>
          <p:nvSpPr>
            <p:cNvPr id="23562" name="Rectangle 54"/>
            <p:cNvSpPr>
              <a:spLocks noChangeArrowheads="1"/>
            </p:cNvSpPr>
            <p:nvPr/>
          </p:nvSpPr>
          <p:spPr bwMode="auto">
            <a:xfrm>
              <a:off x="1968" y="2448"/>
              <a:ext cx="1632" cy="3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50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0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990600" y="3810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算法时间复杂度</a:t>
            </a:r>
            <a:r>
              <a:rPr lang="en-US" altLang="zh-CN"/>
              <a:t>:</a:t>
            </a:r>
          </a:p>
        </p:txBody>
      </p:sp>
      <p:sp>
        <p:nvSpPr>
          <p:cNvPr id="54275" name="Text Box 3"/>
          <p:cNvSpPr txBox="1">
            <a:spLocks noChangeArrowheads="1"/>
          </p:cNvSpPr>
          <p:nvPr/>
        </p:nvSpPr>
        <p:spPr bwMode="auto">
          <a:xfrm>
            <a:off x="1295400" y="1066800"/>
            <a:ext cx="7086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时间主要花在移动元素上，而移动元素的个数取决于删除元素位置。</a:t>
            </a:r>
          </a:p>
        </p:txBody>
      </p:sp>
      <p:sp>
        <p:nvSpPr>
          <p:cNvPr id="54276" name="Text Box 4"/>
          <p:cNvSpPr txBox="1">
            <a:spLocks noChangeArrowheads="1"/>
          </p:cNvSpPr>
          <p:nvPr/>
        </p:nvSpPr>
        <p:spPr bwMode="auto">
          <a:xfrm>
            <a:off x="1981200" y="2117725"/>
            <a:ext cx="4800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i=1</a:t>
            </a:r>
            <a:r>
              <a:rPr lang="zh-CN" altLang="en-US" sz="2000"/>
              <a:t>，需移动</a:t>
            </a:r>
            <a:r>
              <a:rPr lang="en-US" altLang="zh-CN" sz="2000"/>
              <a:t>n </a:t>
            </a:r>
            <a:r>
              <a:rPr lang="en-US" altLang="zh-CN" sz="2000">
                <a:latin typeface="宋体" pitchFamily="2" charset="-122"/>
              </a:rPr>
              <a:t>-</a:t>
            </a:r>
            <a:r>
              <a:rPr lang="en-US" altLang="zh-CN" sz="2000"/>
              <a:t> </a:t>
            </a:r>
            <a:r>
              <a:rPr lang="en-US" altLang="zh-CN" sz="2000">
                <a:latin typeface="宋体" pitchFamily="2" charset="-122"/>
              </a:rPr>
              <a:t>1</a:t>
            </a:r>
            <a:r>
              <a:rPr lang="zh-CN" altLang="en-US" sz="2000"/>
              <a:t>个元素；</a:t>
            </a:r>
          </a:p>
        </p:txBody>
      </p:sp>
      <p:sp>
        <p:nvSpPr>
          <p:cNvPr id="54277" name="Text Box 5"/>
          <p:cNvSpPr txBox="1">
            <a:spLocks noChangeArrowheads="1"/>
          </p:cNvSpPr>
          <p:nvPr/>
        </p:nvSpPr>
        <p:spPr bwMode="auto">
          <a:xfrm>
            <a:off x="1981200" y="3336925"/>
            <a:ext cx="411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i=k</a:t>
            </a:r>
            <a:r>
              <a:rPr lang="zh-CN" altLang="en-US" sz="2000"/>
              <a:t>，需移动</a:t>
            </a:r>
            <a:r>
              <a:rPr lang="en-US" altLang="zh-CN" sz="2000"/>
              <a:t>n – k</a:t>
            </a:r>
            <a:r>
              <a:rPr lang="zh-CN" altLang="en-US" sz="2000"/>
              <a:t>个元素；</a:t>
            </a:r>
          </a:p>
        </p:txBody>
      </p:sp>
      <p:sp>
        <p:nvSpPr>
          <p:cNvPr id="54278" name="Text Box 6"/>
          <p:cNvSpPr txBox="1">
            <a:spLocks noChangeArrowheads="1"/>
          </p:cNvSpPr>
          <p:nvPr/>
        </p:nvSpPr>
        <p:spPr bwMode="auto">
          <a:xfrm>
            <a:off x="1981200" y="2727325"/>
            <a:ext cx="3810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i=n</a:t>
            </a:r>
            <a:r>
              <a:rPr lang="zh-CN" altLang="en-US" sz="2000"/>
              <a:t>，需移动</a:t>
            </a:r>
            <a:r>
              <a:rPr lang="en-US" altLang="zh-CN" sz="2000"/>
              <a:t>0</a:t>
            </a:r>
            <a:r>
              <a:rPr lang="zh-CN" altLang="en-US" sz="2000"/>
              <a:t>个元素；</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4275"/>
                                        </p:tgtEl>
                                        <p:attrNameLst>
                                          <p:attrName>style.visibility</p:attrName>
                                        </p:attrNameLst>
                                      </p:cBhvr>
                                      <p:to>
                                        <p:strVal val="visible"/>
                                      </p:to>
                                    </p:set>
                                    <p:anim calcmode="lin" valueType="num">
                                      <p:cBhvr additive="base">
                                        <p:cTn id="7" dur="500" fill="hold"/>
                                        <p:tgtEl>
                                          <p:spTgt spid="54275"/>
                                        </p:tgtEl>
                                        <p:attrNameLst>
                                          <p:attrName>ppt_x</p:attrName>
                                        </p:attrNameLst>
                                      </p:cBhvr>
                                      <p:tavLst>
                                        <p:tav tm="0">
                                          <p:val>
                                            <p:strVal val="0-#ppt_w/2"/>
                                          </p:val>
                                        </p:tav>
                                        <p:tav tm="100000">
                                          <p:val>
                                            <p:strVal val="#ppt_x"/>
                                          </p:val>
                                        </p:tav>
                                      </p:tavLst>
                                    </p:anim>
                                    <p:anim calcmode="lin" valueType="num">
                                      <p:cBhvr additive="base">
                                        <p:cTn id="8" dur="500" fill="hold"/>
                                        <p:tgtEl>
                                          <p:spTgt spid="5427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4276"/>
                                        </p:tgtEl>
                                        <p:attrNameLst>
                                          <p:attrName>style.visibility</p:attrName>
                                        </p:attrNameLst>
                                      </p:cBhvr>
                                      <p:to>
                                        <p:strVal val="visible"/>
                                      </p:to>
                                    </p:set>
                                    <p:anim calcmode="lin" valueType="num">
                                      <p:cBhvr additive="base">
                                        <p:cTn id="13" dur="500" fill="hold"/>
                                        <p:tgtEl>
                                          <p:spTgt spid="54276"/>
                                        </p:tgtEl>
                                        <p:attrNameLst>
                                          <p:attrName>ppt_x</p:attrName>
                                        </p:attrNameLst>
                                      </p:cBhvr>
                                      <p:tavLst>
                                        <p:tav tm="0">
                                          <p:val>
                                            <p:strVal val="0-#ppt_w/2"/>
                                          </p:val>
                                        </p:tav>
                                        <p:tav tm="100000">
                                          <p:val>
                                            <p:strVal val="#ppt_x"/>
                                          </p:val>
                                        </p:tav>
                                      </p:tavLst>
                                    </p:anim>
                                    <p:anim calcmode="lin" valueType="num">
                                      <p:cBhvr additive="base">
                                        <p:cTn id="14"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4278"/>
                                        </p:tgtEl>
                                        <p:attrNameLst>
                                          <p:attrName>style.visibility</p:attrName>
                                        </p:attrNameLst>
                                      </p:cBhvr>
                                      <p:to>
                                        <p:strVal val="visible"/>
                                      </p:to>
                                    </p:set>
                                    <p:anim calcmode="lin" valueType="num">
                                      <p:cBhvr additive="base">
                                        <p:cTn id="19" dur="500" fill="hold"/>
                                        <p:tgtEl>
                                          <p:spTgt spid="54278"/>
                                        </p:tgtEl>
                                        <p:attrNameLst>
                                          <p:attrName>ppt_x</p:attrName>
                                        </p:attrNameLst>
                                      </p:cBhvr>
                                      <p:tavLst>
                                        <p:tav tm="0">
                                          <p:val>
                                            <p:strVal val="0-#ppt_w/2"/>
                                          </p:val>
                                        </p:tav>
                                        <p:tav tm="100000">
                                          <p:val>
                                            <p:strVal val="#ppt_x"/>
                                          </p:val>
                                        </p:tav>
                                      </p:tavLst>
                                    </p:anim>
                                    <p:anim calcmode="lin" valueType="num">
                                      <p:cBhvr additive="base">
                                        <p:cTn id="20" dur="500" fill="hold"/>
                                        <p:tgtEl>
                                          <p:spTgt spid="5427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4277"/>
                                        </p:tgtEl>
                                        <p:attrNameLst>
                                          <p:attrName>style.visibility</p:attrName>
                                        </p:attrNameLst>
                                      </p:cBhvr>
                                      <p:to>
                                        <p:strVal val="visible"/>
                                      </p:to>
                                    </p:set>
                                    <p:anim calcmode="lin" valueType="num">
                                      <p:cBhvr additive="base">
                                        <p:cTn id="25" dur="500" fill="hold"/>
                                        <p:tgtEl>
                                          <p:spTgt spid="54277"/>
                                        </p:tgtEl>
                                        <p:attrNameLst>
                                          <p:attrName>ppt_x</p:attrName>
                                        </p:attrNameLst>
                                      </p:cBhvr>
                                      <p:tavLst>
                                        <p:tav tm="0">
                                          <p:val>
                                            <p:strVal val="0-#ppt_w/2"/>
                                          </p:val>
                                        </p:tav>
                                        <p:tav tm="100000">
                                          <p:val>
                                            <p:strVal val="#ppt_x"/>
                                          </p:val>
                                        </p:tav>
                                      </p:tavLst>
                                    </p:anim>
                                    <p:anim calcmode="lin" valueType="num">
                                      <p:cBhvr additive="base">
                                        <p:cTn id="26" dur="500" fill="hold"/>
                                        <p:tgtEl>
                                          <p:spTgt spid="5427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P spid="54276" grpId="0" autoUpdateAnimBg="0"/>
      <p:bldP spid="54277" grpId="0" autoUpdateAnimBg="0"/>
      <p:bldP spid="54278"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295400" y="5334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假设</a:t>
            </a:r>
            <a:r>
              <a:rPr lang="en-US" altLang="zh-CN" i="1">
                <a:solidFill>
                  <a:srgbClr val="FF0000"/>
                </a:solidFill>
              </a:rPr>
              <a:t>q</a:t>
            </a:r>
            <a:r>
              <a:rPr lang="en-US" altLang="zh-CN" baseline="-25000">
                <a:solidFill>
                  <a:srgbClr val="FF0000"/>
                </a:solidFill>
              </a:rPr>
              <a:t>i</a:t>
            </a:r>
            <a:r>
              <a:rPr lang="zh-CN" altLang="en-US"/>
              <a:t>是删除第 </a:t>
            </a:r>
            <a:r>
              <a:rPr lang="en-US" altLang="zh-CN"/>
              <a:t>i </a:t>
            </a:r>
            <a:r>
              <a:rPr lang="zh-CN" altLang="en-US"/>
              <a:t>个元素的概率</a:t>
            </a:r>
          </a:p>
        </p:txBody>
      </p:sp>
      <p:grpSp>
        <p:nvGrpSpPr>
          <p:cNvPr id="25603" name="Group 3"/>
          <p:cNvGrpSpPr>
            <a:grpSpLocks/>
          </p:cNvGrpSpPr>
          <p:nvPr/>
        </p:nvGrpSpPr>
        <p:grpSpPr bwMode="auto">
          <a:xfrm>
            <a:off x="1295400" y="1309688"/>
            <a:ext cx="6858000" cy="1312862"/>
            <a:chOff x="864" y="2736"/>
            <a:chExt cx="4320" cy="827"/>
          </a:xfrm>
        </p:grpSpPr>
        <p:sp>
          <p:nvSpPr>
            <p:cNvPr id="25620" name="Text Box 4"/>
            <p:cNvSpPr txBox="1">
              <a:spLocks noChangeArrowheads="1"/>
            </p:cNvSpPr>
            <p:nvPr/>
          </p:nvSpPr>
          <p:spPr bwMode="auto">
            <a:xfrm>
              <a:off x="864" y="2736"/>
              <a:ext cx="4320" cy="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a:t>则长度为 </a:t>
              </a:r>
              <a:r>
                <a:rPr lang="en-US" altLang="zh-CN">
                  <a:solidFill>
                    <a:srgbClr val="FF0000"/>
                  </a:solidFill>
                </a:rPr>
                <a:t>n</a:t>
              </a:r>
              <a:r>
                <a:rPr lang="en-US" altLang="zh-CN"/>
                <a:t> </a:t>
              </a:r>
              <a:r>
                <a:rPr lang="zh-CN" altLang="en-US"/>
                <a:t>的线性表中删除一个元素所需移动元素次数的</a:t>
              </a:r>
              <a:r>
                <a:rPr lang="zh-CN" altLang="en-US">
                  <a:solidFill>
                    <a:srgbClr val="FF0000"/>
                  </a:solidFill>
                </a:rPr>
                <a:t>期望值</a:t>
              </a:r>
              <a:r>
                <a:rPr lang="zh-CN" altLang="en-US"/>
                <a:t>为</a:t>
              </a:r>
              <a:r>
                <a:rPr lang="en-US" altLang="zh-CN"/>
                <a:t>:   </a:t>
              </a:r>
              <a:r>
                <a:rPr lang="en-US" altLang="zh-CN" i="1">
                  <a:solidFill>
                    <a:srgbClr val="FF0000"/>
                  </a:solidFill>
                </a:rPr>
                <a:t>E</a:t>
              </a:r>
              <a:r>
                <a:rPr lang="en-US" altLang="zh-CN" baseline="-25000">
                  <a:solidFill>
                    <a:srgbClr val="FF0000"/>
                  </a:solidFill>
                </a:rPr>
                <a:t>dl</a:t>
              </a:r>
              <a:r>
                <a:rPr lang="en-US" altLang="zh-CN"/>
                <a:t> = </a:t>
              </a:r>
              <a:r>
                <a:rPr lang="en-US" altLang="zh-CN" sz="3200"/>
                <a:t>∑</a:t>
              </a:r>
              <a:r>
                <a:rPr lang="en-US" altLang="zh-CN"/>
                <a:t> </a:t>
              </a:r>
              <a:r>
                <a:rPr lang="en-US" altLang="zh-CN" i="1"/>
                <a:t>q</a:t>
              </a:r>
              <a:r>
                <a:rPr lang="en-US" altLang="zh-CN" baseline="-25000"/>
                <a:t>i </a:t>
              </a:r>
              <a:r>
                <a:rPr lang="en-US" altLang="zh-CN"/>
                <a:t>(n – i)</a:t>
              </a:r>
            </a:p>
          </p:txBody>
        </p:sp>
        <p:sp>
          <p:nvSpPr>
            <p:cNvPr id="25621" name="Text Box 5"/>
            <p:cNvSpPr txBox="1">
              <a:spLocks noChangeArrowheads="1"/>
            </p:cNvSpPr>
            <p:nvPr/>
          </p:nvSpPr>
          <p:spPr bwMode="auto">
            <a:xfrm>
              <a:off x="3072" y="2965"/>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800"/>
                <a:t>  n</a:t>
              </a:r>
            </a:p>
          </p:txBody>
        </p:sp>
        <p:sp>
          <p:nvSpPr>
            <p:cNvPr id="25622" name="Text Box 6"/>
            <p:cNvSpPr txBox="1">
              <a:spLocks noChangeArrowheads="1"/>
            </p:cNvSpPr>
            <p:nvPr/>
          </p:nvSpPr>
          <p:spPr bwMode="auto">
            <a:xfrm>
              <a:off x="3083" y="3332"/>
              <a:ext cx="67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800"/>
                <a:t>i=1</a:t>
              </a:r>
            </a:p>
          </p:txBody>
        </p:sp>
      </p:grpSp>
      <p:grpSp>
        <p:nvGrpSpPr>
          <p:cNvPr id="25604" name="Group 7"/>
          <p:cNvGrpSpPr>
            <a:grpSpLocks/>
          </p:cNvGrpSpPr>
          <p:nvPr/>
        </p:nvGrpSpPr>
        <p:grpSpPr bwMode="auto">
          <a:xfrm>
            <a:off x="1295400" y="2546350"/>
            <a:ext cx="6781800" cy="838200"/>
            <a:chOff x="864" y="3408"/>
            <a:chExt cx="4272" cy="528"/>
          </a:xfrm>
        </p:grpSpPr>
        <p:sp>
          <p:nvSpPr>
            <p:cNvPr id="25616" name="Text Box 8"/>
            <p:cNvSpPr txBox="1">
              <a:spLocks noChangeArrowheads="1"/>
            </p:cNvSpPr>
            <p:nvPr/>
          </p:nvSpPr>
          <p:spPr bwMode="auto">
            <a:xfrm>
              <a:off x="864" y="3552"/>
              <a:ext cx="42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设删除任何位置的元素</a:t>
              </a:r>
              <a:r>
                <a:rPr lang="zh-CN" altLang="en-US">
                  <a:solidFill>
                    <a:srgbClr val="FF0000"/>
                  </a:solidFill>
                </a:rPr>
                <a:t>等概率</a:t>
              </a:r>
              <a:r>
                <a:rPr lang="zh-CN" altLang="en-US"/>
                <a:t>， </a:t>
              </a:r>
              <a:r>
                <a:rPr lang="en-US" altLang="zh-CN" i="1"/>
                <a:t>q</a:t>
              </a:r>
              <a:r>
                <a:rPr lang="en-US" altLang="zh-CN" baseline="-25000"/>
                <a:t>i</a:t>
              </a:r>
              <a:r>
                <a:rPr lang="en-US" altLang="zh-CN"/>
                <a:t> = </a:t>
              </a:r>
            </a:p>
          </p:txBody>
        </p:sp>
        <p:sp>
          <p:nvSpPr>
            <p:cNvPr id="25617" name="Line 9"/>
            <p:cNvSpPr>
              <a:spLocks noChangeShapeType="1"/>
            </p:cNvSpPr>
            <p:nvPr/>
          </p:nvSpPr>
          <p:spPr bwMode="auto">
            <a:xfrm>
              <a:off x="4080" y="3696"/>
              <a:ext cx="3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8" name="Text Box 10"/>
            <p:cNvSpPr txBox="1">
              <a:spLocks noChangeArrowheads="1"/>
            </p:cNvSpPr>
            <p:nvPr/>
          </p:nvSpPr>
          <p:spPr bwMode="auto">
            <a:xfrm>
              <a:off x="4032" y="3648"/>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  n</a:t>
              </a:r>
            </a:p>
          </p:txBody>
        </p:sp>
        <p:sp>
          <p:nvSpPr>
            <p:cNvPr id="25619" name="Text Box 11"/>
            <p:cNvSpPr txBox="1">
              <a:spLocks noChangeArrowheads="1"/>
            </p:cNvSpPr>
            <p:nvPr/>
          </p:nvSpPr>
          <p:spPr bwMode="auto">
            <a:xfrm>
              <a:off x="4128" y="3408"/>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a:t>
              </a:r>
            </a:p>
          </p:txBody>
        </p:sp>
      </p:grpSp>
      <p:grpSp>
        <p:nvGrpSpPr>
          <p:cNvPr id="25605" name="Group 12"/>
          <p:cNvGrpSpPr>
            <a:grpSpLocks/>
          </p:cNvGrpSpPr>
          <p:nvPr/>
        </p:nvGrpSpPr>
        <p:grpSpPr bwMode="auto">
          <a:xfrm>
            <a:off x="1295400" y="3460750"/>
            <a:ext cx="6400800" cy="958850"/>
            <a:chOff x="816" y="3456"/>
            <a:chExt cx="4032" cy="604"/>
          </a:xfrm>
        </p:grpSpPr>
        <p:sp>
          <p:nvSpPr>
            <p:cNvPr id="25606" name="Text Box 13"/>
            <p:cNvSpPr txBox="1">
              <a:spLocks noChangeArrowheads="1"/>
            </p:cNvSpPr>
            <p:nvPr/>
          </p:nvSpPr>
          <p:spPr bwMode="auto">
            <a:xfrm>
              <a:off x="816" y="3560"/>
              <a:ext cx="331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solidFill>
                    <a:srgbClr val="FF0000"/>
                  </a:solidFill>
                </a:rPr>
                <a:t>E</a:t>
              </a:r>
              <a:r>
                <a:rPr lang="en-US" altLang="zh-CN" baseline="-25000">
                  <a:solidFill>
                    <a:srgbClr val="FF0000"/>
                  </a:solidFill>
                </a:rPr>
                <a:t>dl</a:t>
              </a:r>
              <a:r>
                <a:rPr lang="en-US" altLang="zh-CN"/>
                <a:t> =         </a:t>
              </a:r>
              <a:r>
                <a:rPr lang="en-US" altLang="zh-CN" sz="3200"/>
                <a:t>∑</a:t>
              </a:r>
              <a:r>
                <a:rPr lang="en-US" altLang="zh-CN"/>
                <a:t> (n – i) = </a:t>
              </a:r>
            </a:p>
          </p:txBody>
        </p:sp>
        <p:sp>
          <p:nvSpPr>
            <p:cNvPr id="25607" name="Line 14"/>
            <p:cNvSpPr>
              <a:spLocks noChangeShapeType="1"/>
            </p:cNvSpPr>
            <p:nvPr/>
          </p:nvSpPr>
          <p:spPr bwMode="auto">
            <a:xfrm>
              <a:off x="1296" y="3781"/>
              <a:ext cx="3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08" name="Text Box 15"/>
            <p:cNvSpPr txBox="1">
              <a:spLocks noChangeArrowheads="1"/>
            </p:cNvSpPr>
            <p:nvPr/>
          </p:nvSpPr>
          <p:spPr bwMode="auto">
            <a:xfrm>
              <a:off x="1274" y="3755"/>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  n</a:t>
              </a:r>
            </a:p>
          </p:txBody>
        </p:sp>
        <p:sp>
          <p:nvSpPr>
            <p:cNvPr id="25609" name="Text Box 16"/>
            <p:cNvSpPr txBox="1">
              <a:spLocks noChangeArrowheads="1"/>
            </p:cNvSpPr>
            <p:nvPr/>
          </p:nvSpPr>
          <p:spPr bwMode="auto">
            <a:xfrm>
              <a:off x="1381" y="3519"/>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a:t>
              </a:r>
            </a:p>
          </p:txBody>
        </p:sp>
        <p:sp>
          <p:nvSpPr>
            <p:cNvPr id="25610" name="Text Box 17"/>
            <p:cNvSpPr txBox="1">
              <a:spLocks noChangeArrowheads="1"/>
            </p:cNvSpPr>
            <p:nvPr/>
          </p:nvSpPr>
          <p:spPr bwMode="auto">
            <a:xfrm>
              <a:off x="1658" y="3829"/>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800"/>
                <a:t>i=1</a:t>
              </a:r>
            </a:p>
          </p:txBody>
        </p:sp>
        <p:sp>
          <p:nvSpPr>
            <p:cNvPr id="25611" name="Text Box 18"/>
            <p:cNvSpPr txBox="1">
              <a:spLocks noChangeArrowheads="1"/>
            </p:cNvSpPr>
            <p:nvPr/>
          </p:nvSpPr>
          <p:spPr bwMode="auto">
            <a:xfrm>
              <a:off x="1647" y="3456"/>
              <a:ext cx="4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1800"/>
                <a:t>  n</a:t>
              </a:r>
            </a:p>
          </p:txBody>
        </p:sp>
        <p:sp>
          <p:nvSpPr>
            <p:cNvPr id="25612" name="Line 19"/>
            <p:cNvSpPr>
              <a:spLocks noChangeShapeType="1"/>
            </p:cNvSpPr>
            <p:nvPr/>
          </p:nvSpPr>
          <p:spPr bwMode="auto">
            <a:xfrm>
              <a:off x="2725" y="3792"/>
              <a:ext cx="39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3" name="Text Box 20"/>
            <p:cNvSpPr txBox="1">
              <a:spLocks noChangeArrowheads="1"/>
            </p:cNvSpPr>
            <p:nvPr/>
          </p:nvSpPr>
          <p:spPr bwMode="auto">
            <a:xfrm>
              <a:off x="2806" y="376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a:t>
              </a:r>
            </a:p>
          </p:txBody>
        </p:sp>
        <p:sp>
          <p:nvSpPr>
            <p:cNvPr id="25614" name="Text Box 21"/>
            <p:cNvSpPr txBox="1">
              <a:spLocks noChangeArrowheads="1"/>
            </p:cNvSpPr>
            <p:nvPr/>
          </p:nvSpPr>
          <p:spPr bwMode="auto">
            <a:xfrm>
              <a:off x="2677" y="3530"/>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n </a:t>
              </a:r>
              <a:r>
                <a:rPr lang="en-US" altLang="zh-CN">
                  <a:latin typeface="宋体" pitchFamily="2" charset="-122"/>
                </a:rPr>
                <a:t>-</a:t>
              </a:r>
              <a:r>
                <a:rPr lang="en-US" altLang="zh-CN"/>
                <a:t> </a:t>
              </a:r>
              <a:r>
                <a:rPr lang="en-US" altLang="zh-CN">
                  <a:latin typeface="宋体" pitchFamily="2" charset="-122"/>
                </a:rPr>
                <a:t>1</a:t>
              </a:r>
            </a:p>
          </p:txBody>
        </p:sp>
        <p:sp>
          <p:nvSpPr>
            <p:cNvPr id="25615" name="Text Box 22"/>
            <p:cNvSpPr txBox="1">
              <a:spLocks noChangeArrowheads="1"/>
            </p:cNvSpPr>
            <p:nvPr/>
          </p:nvSpPr>
          <p:spPr bwMode="auto">
            <a:xfrm>
              <a:off x="3936" y="3598"/>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800" i="1"/>
                <a:t>O</a:t>
              </a:r>
              <a:r>
                <a:rPr lang="en-US" altLang="zh-CN"/>
                <a:t>(n)</a:t>
              </a:r>
            </a:p>
          </p:txBody>
        </p:sp>
      </p:gr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980728"/>
            <a:ext cx="7704856" cy="4524315"/>
          </a:xfrm>
          <a:prstGeom prst="rect">
            <a:avLst/>
          </a:prstGeom>
          <a:noFill/>
        </p:spPr>
        <p:txBody>
          <a:bodyPr wrap="square" rtlCol="0">
            <a:spAutoFit/>
          </a:bodyPr>
          <a:lstStyle/>
          <a:p>
            <a:r>
              <a:rPr lang="en-US" altLang="zh-CN" dirty="0" err="1"/>
              <a:t>int</a:t>
            </a:r>
            <a:r>
              <a:rPr lang="en-US" altLang="zh-CN" dirty="0"/>
              <a:t> </a:t>
            </a:r>
            <a:r>
              <a:rPr lang="en-US" altLang="zh-CN" dirty="0" err="1"/>
              <a:t>LocateElem_Sq</a:t>
            </a:r>
            <a:r>
              <a:rPr lang="en-US" altLang="zh-CN" dirty="0"/>
              <a:t>(</a:t>
            </a:r>
            <a:r>
              <a:rPr lang="en-US" altLang="zh-CN" dirty="0" err="1"/>
              <a:t>SqList</a:t>
            </a:r>
            <a:r>
              <a:rPr lang="en-US" altLang="zh-CN" dirty="0"/>
              <a:t> L, </a:t>
            </a:r>
            <a:r>
              <a:rPr lang="en-US" altLang="zh-CN" dirty="0" err="1"/>
              <a:t>ElemType</a:t>
            </a:r>
            <a:r>
              <a:rPr lang="en-US" altLang="zh-CN" dirty="0"/>
              <a:t> e, </a:t>
            </a:r>
          </a:p>
          <a:p>
            <a:r>
              <a:rPr lang="en-US" altLang="zh-CN" dirty="0"/>
              <a:t>Status (*compare) (</a:t>
            </a:r>
            <a:r>
              <a:rPr lang="en-US" altLang="zh-CN" dirty="0" err="1"/>
              <a:t>ElemType</a:t>
            </a:r>
            <a:r>
              <a:rPr lang="en-US" altLang="zh-CN" dirty="0"/>
              <a:t>, </a:t>
            </a:r>
            <a:r>
              <a:rPr lang="en-US" altLang="zh-CN" dirty="0" err="1"/>
              <a:t>ElemType</a:t>
            </a:r>
            <a:r>
              <a:rPr lang="en-US" altLang="zh-CN" dirty="0"/>
              <a:t>))</a:t>
            </a:r>
          </a:p>
          <a:p>
            <a:r>
              <a:rPr lang="en-US" altLang="zh-CN" dirty="0"/>
              <a:t>{</a:t>
            </a:r>
          </a:p>
          <a:p>
            <a:r>
              <a:rPr lang="en-US" altLang="zh-CN" dirty="0"/>
              <a:t>	</a:t>
            </a:r>
            <a:r>
              <a:rPr lang="en-US" altLang="zh-CN" dirty="0" err="1"/>
              <a:t>i</a:t>
            </a:r>
            <a:r>
              <a:rPr lang="en-US" altLang="zh-CN" dirty="0"/>
              <a:t>=1;</a:t>
            </a:r>
          </a:p>
          <a:p>
            <a:r>
              <a:rPr lang="en-US" altLang="zh-CN" dirty="0"/>
              <a:t>	p=</a:t>
            </a:r>
            <a:r>
              <a:rPr lang="en-US" altLang="zh-CN" dirty="0" err="1"/>
              <a:t>L.elem</a:t>
            </a:r>
            <a:r>
              <a:rPr lang="en-US" altLang="zh-CN" dirty="0"/>
              <a:t>;</a:t>
            </a:r>
          </a:p>
          <a:p>
            <a:r>
              <a:rPr lang="en-US" altLang="zh-CN" dirty="0"/>
              <a:t>	while(</a:t>
            </a:r>
            <a:r>
              <a:rPr lang="en-US" altLang="zh-CN" dirty="0" err="1"/>
              <a:t>i</a:t>
            </a:r>
            <a:r>
              <a:rPr lang="en-US" altLang="zh-CN" dirty="0"/>
              <a:t>&lt;=</a:t>
            </a:r>
            <a:r>
              <a:rPr lang="en-US" altLang="zh-CN" dirty="0" err="1"/>
              <a:t>L.length</a:t>
            </a:r>
            <a:r>
              <a:rPr lang="en-US" altLang="zh-CN" dirty="0"/>
              <a:t> &amp;&amp; !(</a:t>
            </a:r>
            <a:r>
              <a:rPr lang="en-US" altLang="zh-CN" dirty="0">
                <a:solidFill>
                  <a:srgbClr val="FF0000"/>
                </a:solidFill>
              </a:rPr>
              <a:t>*compare</a:t>
            </a:r>
            <a:r>
              <a:rPr lang="en-US" altLang="zh-CN" dirty="0"/>
              <a:t>)(*p++, e))    ++</a:t>
            </a:r>
            <a:r>
              <a:rPr lang="en-US" altLang="zh-CN" dirty="0" err="1"/>
              <a:t>i</a:t>
            </a:r>
            <a:r>
              <a:rPr lang="en-US" altLang="zh-CN" dirty="0"/>
              <a:t>;</a:t>
            </a:r>
          </a:p>
          <a:p>
            <a:r>
              <a:rPr lang="en-US" altLang="zh-CN" dirty="0"/>
              <a:t>	if(</a:t>
            </a:r>
            <a:r>
              <a:rPr lang="en-US" altLang="zh-CN" dirty="0" err="1"/>
              <a:t>i</a:t>
            </a:r>
            <a:r>
              <a:rPr lang="en-US" altLang="zh-CN" dirty="0"/>
              <a:t>&lt;=</a:t>
            </a:r>
            <a:r>
              <a:rPr lang="en-US" altLang="zh-CN" dirty="0" err="1"/>
              <a:t>L.length</a:t>
            </a:r>
            <a:r>
              <a:rPr lang="en-US" altLang="zh-CN" dirty="0"/>
              <a:t>) return </a:t>
            </a:r>
            <a:r>
              <a:rPr lang="en-US" altLang="zh-CN" dirty="0" err="1"/>
              <a:t>i</a:t>
            </a:r>
            <a:r>
              <a:rPr lang="en-US" altLang="zh-CN" dirty="0"/>
              <a:t>;</a:t>
            </a:r>
          </a:p>
          <a:p>
            <a:endParaRPr lang="en-US" altLang="zh-CN" dirty="0"/>
          </a:p>
          <a:p>
            <a:r>
              <a:rPr lang="en-US" altLang="zh-CN" dirty="0"/>
              <a:t>	else return 0;</a:t>
            </a:r>
          </a:p>
          <a:p>
            <a:r>
              <a:rPr lang="en-US" altLang="zh-CN" dirty="0"/>
              <a:t>}</a:t>
            </a:r>
          </a:p>
          <a:p>
            <a:endParaRPr lang="en-US" altLang="zh-CN" dirty="0"/>
          </a:p>
          <a:p>
            <a:endParaRPr lang="en-US" altLang="zh-CN" dirty="0"/>
          </a:p>
        </p:txBody>
      </p:sp>
    </p:spTree>
    <p:extLst>
      <p:ext uri="{BB962C8B-B14F-4D97-AF65-F5344CB8AC3E}">
        <p14:creationId xmlns:p14="http://schemas.microsoft.com/office/powerpoint/2010/main" val="3208359846"/>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比较</a:t>
            </a:r>
          </a:p>
        </p:txBody>
      </p:sp>
      <p:sp>
        <p:nvSpPr>
          <p:cNvPr id="3" name="内容占位符 2"/>
          <p:cNvSpPr>
            <a:spLocks noGrp="1"/>
          </p:cNvSpPr>
          <p:nvPr>
            <p:ph idx="1"/>
          </p:nvPr>
        </p:nvSpPr>
        <p:spPr/>
        <p:txBody>
          <a:bodyPr/>
          <a:lstStyle/>
          <a:p>
            <a:r>
              <a:rPr lang="zh-CN" altLang="en-US" dirty="0"/>
              <a:t>第三个参数</a:t>
            </a:r>
            <a:endParaRPr lang="en-US" altLang="zh-CN" dirty="0"/>
          </a:p>
          <a:p>
            <a:pPr lvl="1"/>
            <a:r>
              <a:rPr lang="en-US" altLang="zh-CN" dirty="0"/>
              <a:t>Status (*compare) (</a:t>
            </a:r>
            <a:r>
              <a:rPr lang="en-US" altLang="zh-CN" dirty="0" err="1"/>
              <a:t>ElemType</a:t>
            </a:r>
            <a:r>
              <a:rPr lang="en-US" altLang="zh-CN" dirty="0"/>
              <a:t>, </a:t>
            </a:r>
            <a:r>
              <a:rPr lang="en-US" altLang="zh-CN" dirty="0" err="1"/>
              <a:t>ElemType</a:t>
            </a:r>
            <a:r>
              <a:rPr lang="en-US" altLang="zh-CN" dirty="0"/>
              <a:t>)</a:t>
            </a:r>
          </a:p>
          <a:p>
            <a:pPr lvl="1"/>
            <a:r>
              <a:rPr lang="en-US" altLang="zh-CN" dirty="0"/>
              <a:t>Status *compare(</a:t>
            </a:r>
            <a:r>
              <a:rPr lang="en-US" altLang="zh-CN" dirty="0" err="1"/>
              <a:t>ElemType</a:t>
            </a:r>
            <a:r>
              <a:rPr lang="en-US" altLang="zh-CN" dirty="0"/>
              <a:t>, </a:t>
            </a:r>
            <a:r>
              <a:rPr lang="en-US" altLang="zh-CN" dirty="0" err="1"/>
              <a:t>ElemType</a:t>
            </a:r>
            <a:r>
              <a:rPr lang="en-US" altLang="zh-CN" dirty="0"/>
              <a:t>)</a:t>
            </a:r>
          </a:p>
          <a:p>
            <a:r>
              <a:rPr lang="zh-CN" altLang="en-US" dirty="0"/>
              <a:t>二者差异？</a:t>
            </a:r>
          </a:p>
        </p:txBody>
      </p:sp>
    </p:spTree>
    <p:extLst>
      <p:ext uri="{BB962C8B-B14F-4D97-AF65-F5344CB8AC3E}">
        <p14:creationId xmlns:p14="http://schemas.microsoft.com/office/powerpoint/2010/main" val="2340288556"/>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指针函数</a:t>
            </a:r>
          </a:p>
        </p:txBody>
      </p:sp>
      <p:sp>
        <p:nvSpPr>
          <p:cNvPr id="3" name="内容占位符 2"/>
          <p:cNvSpPr>
            <a:spLocks noGrp="1"/>
          </p:cNvSpPr>
          <p:nvPr>
            <p:ph idx="1"/>
          </p:nvPr>
        </p:nvSpPr>
        <p:spPr/>
        <p:txBody>
          <a:bodyPr/>
          <a:lstStyle/>
          <a:p>
            <a:r>
              <a:rPr lang="zh-CN" altLang="en-US" b="1" dirty="0"/>
              <a:t>指针函数</a:t>
            </a:r>
            <a:endParaRPr lang="zh-CN" altLang="en-US" dirty="0"/>
          </a:p>
          <a:p>
            <a:pPr lvl="1"/>
            <a:r>
              <a:rPr lang="en-US" altLang="zh-CN" b="1" dirty="0" err="1"/>
              <a:t>int</a:t>
            </a:r>
            <a:r>
              <a:rPr lang="en-US" altLang="zh-CN" dirty="0"/>
              <a:t> *f(</a:t>
            </a:r>
            <a:r>
              <a:rPr lang="en-US" altLang="zh-CN" b="1" dirty="0" err="1"/>
              <a:t>int</a:t>
            </a:r>
            <a:r>
              <a:rPr lang="en-US" altLang="zh-CN" dirty="0"/>
              <a:t> a, </a:t>
            </a:r>
            <a:r>
              <a:rPr lang="en-US" altLang="zh-CN" b="1" dirty="0" err="1"/>
              <a:t>int</a:t>
            </a:r>
            <a:r>
              <a:rPr lang="en-US" altLang="zh-CN" dirty="0"/>
              <a:t> b);  </a:t>
            </a:r>
          </a:p>
          <a:p>
            <a:pPr lvl="1"/>
            <a:r>
              <a:rPr lang="en-US" altLang="zh-CN" dirty="0" err="1"/>
              <a:t>int</a:t>
            </a:r>
            <a:r>
              <a:rPr lang="en-US" altLang="zh-CN" dirty="0"/>
              <a:t>* f(</a:t>
            </a:r>
            <a:r>
              <a:rPr lang="en-US" altLang="zh-CN" dirty="0" err="1"/>
              <a:t>int</a:t>
            </a:r>
            <a:r>
              <a:rPr lang="en-US" altLang="zh-CN" dirty="0"/>
              <a:t> a, </a:t>
            </a:r>
            <a:r>
              <a:rPr lang="en-US" altLang="zh-CN" dirty="0" err="1"/>
              <a:t>int</a:t>
            </a:r>
            <a:r>
              <a:rPr lang="en-US" altLang="zh-CN" dirty="0"/>
              <a:t> b);</a:t>
            </a:r>
          </a:p>
          <a:p>
            <a:pPr lvl="1"/>
            <a:r>
              <a:rPr lang="zh-CN" altLang="en-US" dirty="0"/>
              <a:t>指针函数</a:t>
            </a:r>
            <a:r>
              <a:rPr lang="en-US" altLang="zh-CN" dirty="0"/>
              <a:t>f</a:t>
            </a:r>
            <a:r>
              <a:rPr lang="zh-CN" altLang="en-US" dirty="0">
                <a:solidFill>
                  <a:srgbClr val="FF0000"/>
                </a:solidFill>
              </a:rPr>
              <a:t>返回的类型是一个指针类型</a:t>
            </a:r>
            <a:endParaRPr lang="en-US" altLang="zh-CN" dirty="0">
              <a:solidFill>
                <a:srgbClr val="FF0000"/>
              </a:solidFill>
            </a:endParaRPr>
          </a:p>
          <a:p>
            <a:endParaRPr lang="zh-CN" altLang="en-US" dirty="0"/>
          </a:p>
        </p:txBody>
      </p:sp>
    </p:spTree>
    <p:extLst>
      <p:ext uri="{BB962C8B-B14F-4D97-AF65-F5344CB8AC3E}">
        <p14:creationId xmlns:p14="http://schemas.microsoft.com/office/powerpoint/2010/main" val="285823095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函数指针</a:t>
            </a:r>
          </a:p>
        </p:txBody>
      </p:sp>
      <p:sp>
        <p:nvSpPr>
          <p:cNvPr id="3" name="内容占位符 2"/>
          <p:cNvSpPr>
            <a:spLocks noGrp="1"/>
          </p:cNvSpPr>
          <p:nvPr>
            <p:ph idx="1"/>
          </p:nvPr>
        </p:nvSpPr>
        <p:spPr/>
        <p:txBody>
          <a:bodyPr/>
          <a:lstStyle/>
          <a:p>
            <a:r>
              <a:rPr lang="zh-CN" altLang="en-US" dirty="0"/>
              <a:t>函数指针说的就是一个指针，但这个指针指向的函数，不是普通的基本数据类型或者类对象</a:t>
            </a:r>
            <a:endParaRPr lang="en-US" altLang="zh-CN" dirty="0"/>
          </a:p>
          <a:p>
            <a:pPr lvl="1"/>
            <a:r>
              <a:rPr lang="en-US" altLang="zh-CN" b="1" dirty="0" err="1"/>
              <a:t>int</a:t>
            </a:r>
            <a:r>
              <a:rPr lang="en-US" altLang="zh-CN" dirty="0"/>
              <a:t> (*f)(</a:t>
            </a:r>
            <a:r>
              <a:rPr lang="en-US" altLang="zh-CN" b="1" dirty="0" err="1"/>
              <a:t>int</a:t>
            </a:r>
            <a:r>
              <a:rPr lang="en-US" altLang="zh-CN" dirty="0"/>
              <a:t> a, </a:t>
            </a:r>
            <a:r>
              <a:rPr lang="en-US" altLang="zh-CN" b="1" dirty="0" err="1"/>
              <a:t>int</a:t>
            </a:r>
            <a:r>
              <a:rPr lang="en-US" altLang="zh-CN" dirty="0"/>
              <a:t> b); // </a:t>
            </a:r>
            <a:r>
              <a:rPr lang="zh-CN" altLang="en-US" dirty="0"/>
              <a:t>声明函数指针</a:t>
            </a:r>
            <a:endParaRPr lang="en-US" altLang="zh-CN" dirty="0"/>
          </a:p>
          <a:p>
            <a:pPr lvl="1"/>
            <a:r>
              <a:rPr lang="zh-CN" altLang="en-US" dirty="0"/>
              <a:t>函数指针与指针函数的最大区别是函数指针的函数名是一个指针，即函数名前面有一个指针类型的标志型号“*”。</a:t>
            </a:r>
          </a:p>
        </p:txBody>
      </p:sp>
    </p:spTree>
    <p:extLst>
      <p:ext uri="{BB962C8B-B14F-4D97-AF65-F5344CB8AC3E}">
        <p14:creationId xmlns:p14="http://schemas.microsoft.com/office/powerpoint/2010/main" val="4155659474"/>
      </p:ext>
    </p:extLst>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solidFill>
              </a:rPr>
              <a:t>函数指针示例</a:t>
            </a:r>
          </a:p>
        </p:txBody>
      </p:sp>
      <p:sp>
        <p:nvSpPr>
          <p:cNvPr id="3" name="内容占位符 2"/>
          <p:cNvSpPr>
            <a:spLocks noGrp="1"/>
          </p:cNvSpPr>
          <p:nvPr>
            <p:ph idx="1"/>
          </p:nvPr>
        </p:nvSpPr>
        <p:spPr>
          <a:xfrm>
            <a:off x="943356" y="1196752"/>
            <a:ext cx="8229600" cy="4525963"/>
          </a:xfrm>
        </p:spPr>
        <p:txBody>
          <a:bodyPr>
            <a:noAutofit/>
          </a:bodyPr>
          <a:lstStyle/>
          <a:p>
            <a:pPr marL="0" indent="0">
              <a:buNone/>
            </a:pPr>
            <a:r>
              <a:rPr lang="en-US" altLang="zh-CN" sz="1200" b="1" dirty="0" err="1"/>
              <a:t>int</a:t>
            </a:r>
            <a:r>
              <a:rPr lang="en-US" altLang="zh-CN" sz="1200" dirty="0"/>
              <a:t> max(</a:t>
            </a:r>
            <a:r>
              <a:rPr lang="en-US" altLang="zh-CN" sz="1200" b="1" dirty="0" err="1"/>
              <a:t>int</a:t>
            </a:r>
            <a:r>
              <a:rPr lang="en-US" altLang="zh-CN" sz="1200" dirty="0"/>
              <a:t> a, </a:t>
            </a:r>
            <a:r>
              <a:rPr lang="en-US" altLang="zh-CN" sz="1200" b="1" dirty="0" err="1"/>
              <a:t>int</a:t>
            </a:r>
            <a:r>
              <a:rPr lang="en-US" altLang="zh-CN" sz="1200" dirty="0"/>
              <a:t> b) {  </a:t>
            </a:r>
          </a:p>
          <a:p>
            <a:pPr marL="0" indent="0">
              <a:buNone/>
            </a:pPr>
            <a:r>
              <a:rPr lang="en-US" altLang="zh-CN" sz="1200" dirty="0"/>
              <a:t>    </a:t>
            </a:r>
            <a:r>
              <a:rPr lang="en-US" altLang="zh-CN" sz="1200" b="1" dirty="0"/>
              <a:t>return</a:t>
            </a:r>
            <a:r>
              <a:rPr lang="en-US" altLang="zh-CN" sz="1200" dirty="0"/>
              <a:t> a &gt; b ? a : b;  </a:t>
            </a:r>
          </a:p>
          <a:p>
            <a:pPr marL="0" indent="0">
              <a:buNone/>
            </a:pPr>
            <a:r>
              <a:rPr lang="en-US" altLang="zh-CN" sz="1200" dirty="0"/>
              <a:t>}   </a:t>
            </a:r>
          </a:p>
          <a:p>
            <a:pPr marL="0" indent="0">
              <a:buNone/>
            </a:pPr>
            <a:endParaRPr lang="en-US" altLang="zh-CN" sz="1200" dirty="0"/>
          </a:p>
          <a:p>
            <a:pPr marL="0" indent="0">
              <a:buNone/>
            </a:pPr>
            <a:r>
              <a:rPr lang="en-US" altLang="zh-CN" sz="1200" b="1" dirty="0" err="1"/>
              <a:t>int</a:t>
            </a:r>
            <a:r>
              <a:rPr lang="en-US" altLang="zh-CN" sz="1200" dirty="0"/>
              <a:t> min(</a:t>
            </a:r>
            <a:r>
              <a:rPr lang="en-US" altLang="zh-CN" sz="1200" b="1" dirty="0" err="1"/>
              <a:t>int</a:t>
            </a:r>
            <a:r>
              <a:rPr lang="en-US" altLang="zh-CN" sz="1200" dirty="0"/>
              <a:t> a, </a:t>
            </a:r>
            <a:r>
              <a:rPr lang="en-US" altLang="zh-CN" sz="1200" b="1" dirty="0" err="1"/>
              <a:t>int</a:t>
            </a:r>
            <a:r>
              <a:rPr lang="en-US" altLang="zh-CN" sz="1200" dirty="0"/>
              <a:t> b) {  </a:t>
            </a:r>
          </a:p>
          <a:p>
            <a:pPr marL="0" indent="0">
              <a:buNone/>
            </a:pPr>
            <a:r>
              <a:rPr lang="en-US" altLang="zh-CN" sz="1200" dirty="0"/>
              <a:t>    </a:t>
            </a:r>
            <a:r>
              <a:rPr lang="en-US" altLang="zh-CN" sz="1200" b="1" dirty="0"/>
              <a:t>return</a:t>
            </a:r>
            <a:r>
              <a:rPr lang="en-US" altLang="zh-CN" sz="1200" dirty="0"/>
              <a:t> a &lt; b ? a : b;  </a:t>
            </a:r>
          </a:p>
          <a:p>
            <a:pPr marL="0" indent="0">
              <a:buNone/>
            </a:pPr>
            <a:r>
              <a:rPr lang="en-US" altLang="zh-CN" sz="1200" dirty="0"/>
              <a:t>}  </a:t>
            </a:r>
          </a:p>
          <a:p>
            <a:pPr marL="0" indent="0">
              <a:buNone/>
            </a:pPr>
            <a:r>
              <a:rPr lang="en-US" altLang="zh-CN" sz="1200" dirty="0"/>
              <a:t>  </a:t>
            </a:r>
          </a:p>
          <a:p>
            <a:pPr marL="0" indent="0">
              <a:buNone/>
            </a:pPr>
            <a:r>
              <a:rPr lang="en-US" altLang="zh-CN" sz="1200" b="1" dirty="0" err="1"/>
              <a:t>int</a:t>
            </a:r>
            <a:r>
              <a:rPr lang="en-US" altLang="zh-CN" sz="1200" dirty="0"/>
              <a:t> (*f)(</a:t>
            </a:r>
            <a:r>
              <a:rPr lang="en-US" altLang="zh-CN" sz="1200" b="1" dirty="0" err="1"/>
              <a:t>int</a:t>
            </a:r>
            <a:r>
              <a:rPr lang="en-US" altLang="zh-CN" sz="1200" dirty="0"/>
              <a:t>, </a:t>
            </a:r>
            <a:r>
              <a:rPr lang="en-US" altLang="zh-CN" sz="1200" b="1" dirty="0" err="1"/>
              <a:t>int</a:t>
            </a:r>
            <a:r>
              <a:rPr lang="en-US" altLang="zh-CN" sz="1200" dirty="0"/>
              <a:t>); // </a:t>
            </a:r>
            <a:r>
              <a:rPr lang="zh-CN" altLang="en-US" sz="1200" dirty="0"/>
              <a:t>声明函数指针，指向返回值类型为</a:t>
            </a:r>
            <a:r>
              <a:rPr lang="en-US" altLang="zh-CN" sz="1200" dirty="0" err="1"/>
              <a:t>int</a:t>
            </a:r>
            <a:r>
              <a:rPr lang="zh-CN" altLang="en-US" sz="1200" dirty="0"/>
              <a:t>，有两个参数类型都是</a:t>
            </a:r>
            <a:r>
              <a:rPr lang="en-US" altLang="zh-CN" sz="1200" dirty="0" err="1"/>
              <a:t>int</a:t>
            </a:r>
            <a:r>
              <a:rPr lang="zh-CN" altLang="en-US" sz="1200" dirty="0"/>
              <a:t>的函数  </a:t>
            </a:r>
          </a:p>
          <a:p>
            <a:pPr marL="0" indent="0">
              <a:buNone/>
            </a:pPr>
            <a:r>
              <a:rPr lang="zh-CN" altLang="en-US" sz="1200" dirty="0"/>
              <a:t>  </a:t>
            </a:r>
          </a:p>
          <a:p>
            <a:pPr marL="0" indent="0">
              <a:buNone/>
            </a:pPr>
            <a:r>
              <a:rPr lang="en-US" altLang="zh-CN" sz="1200" b="1" dirty="0" err="1"/>
              <a:t>int</a:t>
            </a:r>
            <a:r>
              <a:rPr lang="en-US" altLang="zh-CN" sz="1200" dirty="0"/>
              <a:t> _</a:t>
            </a:r>
            <a:r>
              <a:rPr lang="en-US" altLang="zh-CN" sz="1200" dirty="0" err="1"/>
              <a:t>tmain</a:t>
            </a:r>
            <a:r>
              <a:rPr lang="en-US" altLang="zh-CN" sz="1200" dirty="0"/>
              <a:t>(</a:t>
            </a:r>
            <a:r>
              <a:rPr lang="en-US" altLang="zh-CN" sz="1200" b="1" dirty="0" err="1"/>
              <a:t>int</a:t>
            </a:r>
            <a:r>
              <a:rPr lang="en-US" altLang="zh-CN" sz="1200" dirty="0"/>
              <a:t> </a:t>
            </a:r>
            <a:r>
              <a:rPr lang="en-US" altLang="zh-CN" sz="1200" dirty="0" err="1"/>
              <a:t>argc</a:t>
            </a:r>
            <a:r>
              <a:rPr lang="en-US" altLang="zh-CN" sz="1200" dirty="0"/>
              <a:t>, _TCHAR* </a:t>
            </a:r>
            <a:r>
              <a:rPr lang="en-US" altLang="zh-CN" sz="1200" dirty="0" err="1"/>
              <a:t>argv</a:t>
            </a:r>
            <a:r>
              <a:rPr lang="en-US" altLang="zh-CN" sz="1200" dirty="0"/>
              <a:t>[])  </a:t>
            </a:r>
          </a:p>
          <a:p>
            <a:pPr marL="0" indent="0">
              <a:buNone/>
            </a:pPr>
            <a:r>
              <a:rPr lang="en-US" altLang="zh-CN" sz="1200" dirty="0"/>
              <a:t>{  </a:t>
            </a:r>
          </a:p>
          <a:p>
            <a:pPr marL="0" indent="0">
              <a:buNone/>
            </a:pPr>
            <a:r>
              <a:rPr lang="en-US" altLang="zh-CN" sz="1200" dirty="0"/>
              <a:t>    </a:t>
            </a:r>
            <a:r>
              <a:rPr lang="en-US" altLang="zh-CN" sz="1200" dirty="0" err="1"/>
              <a:t>printf</a:t>
            </a:r>
            <a:r>
              <a:rPr lang="en-US" altLang="zh-CN" sz="1200" dirty="0"/>
              <a:t>("------------------------------ Start\n");  </a:t>
            </a:r>
          </a:p>
          <a:p>
            <a:pPr marL="0" indent="0">
              <a:buNone/>
            </a:pPr>
            <a:r>
              <a:rPr lang="en-US" altLang="zh-CN" sz="1200" dirty="0"/>
              <a:t>  </a:t>
            </a:r>
          </a:p>
          <a:p>
            <a:pPr marL="0" indent="0">
              <a:buNone/>
            </a:pPr>
            <a:r>
              <a:rPr lang="en-US" altLang="zh-CN" sz="1200" dirty="0"/>
              <a:t>    </a:t>
            </a:r>
            <a:r>
              <a:rPr lang="en-US" altLang="zh-CN" sz="1200" dirty="0">
                <a:solidFill>
                  <a:srgbClr val="FF0000"/>
                </a:solidFill>
              </a:rPr>
              <a:t>f = max; // </a:t>
            </a:r>
            <a:r>
              <a:rPr lang="zh-CN" altLang="en-US" sz="1200" dirty="0">
                <a:solidFill>
                  <a:srgbClr val="FF0000"/>
                </a:solidFill>
              </a:rPr>
              <a:t>函数指针</a:t>
            </a:r>
            <a:r>
              <a:rPr lang="en-US" altLang="zh-CN" sz="1200" dirty="0">
                <a:solidFill>
                  <a:srgbClr val="FF0000"/>
                </a:solidFill>
              </a:rPr>
              <a:t>f</a:t>
            </a:r>
            <a:r>
              <a:rPr lang="zh-CN" altLang="en-US" sz="1200" dirty="0">
                <a:solidFill>
                  <a:srgbClr val="FF0000"/>
                </a:solidFill>
              </a:rPr>
              <a:t>指向求最大值的函数</a:t>
            </a:r>
            <a:r>
              <a:rPr lang="en-US" altLang="zh-CN" sz="1200" dirty="0">
                <a:solidFill>
                  <a:srgbClr val="FF0000"/>
                </a:solidFill>
              </a:rPr>
              <a:t>max  </a:t>
            </a:r>
          </a:p>
          <a:p>
            <a:pPr marL="0" indent="0">
              <a:buNone/>
            </a:pPr>
            <a:r>
              <a:rPr lang="en-US" altLang="zh-CN" sz="1200" dirty="0"/>
              <a:t>    </a:t>
            </a:r>
            <a:r>
              <a:rPr lang="en-US" altLang="zh-CN" sz="1200" b="1" dirty="0" err="1"/>
              <a:t>int</a:t>
            </a:r>
            <a:r>
              <a:rPr lang="en-US" altLang="zh-CN" sz="1200" dirty="0"/>
              <a:t> c = (*f)(1, 2);    </a:t>
            </a:r>
          </a:p>
          <a:p>
            <a:pPr marL="0" indent="0">
              <a:buNone/>
            </a:pPr>
            <a:r>
              <a:rPr lang="en-US" altLang="zh-CN" sz="1200" dirty="0"/>
              <a:t>    </a:t>
            </a:r>
            <a:r>
              <a:rPr lang="en-US" altLang="zh-CN" sz="1200" dirty="0" err="1"/>
              <a:t>printf</a:t>
            </a:r>
            <a:r>
              <a:rPr lang="en-US" altLang="zh-CN" sz="1200" dirty="0"/>
              <a:t>("The max value is %d \n", c);  </a:t>
            </a:r>
          </a:p>
          <a:p>
            <a:pPr marL="0" indent="0">
              <a:buNone/>
            </a:pPr>
            <a:r>
              <a:rPr lang="en-US" altLang="zh-CN" sz="1200" dirty="0"/>
              <a:t>  </a:t>
            </a:r>
          </a:p>
          <a:p>
            <a:pPr marL="0" indent="0">
              <a:buNone/>
            </a:pPr>
            <a:r>
              <a:rPr lang="en-US" altLang="zh-CN" sz="1200" dirty="0"/>
              <a:t>    </a:t>
            </a:r>
            <a:r>
              <a:rPr lang="en-US" altLang="zh-CN" sz="1200" dirty="0">
                <a:solidFill>
                  <a:srgbClr val="FF0000"/>
                </a:solidFill>
              </a:rPr>
              <a:t>f = min; // </a:t>
            </a:r>
            <a:r>
              <a:rPr lang="zh-CN" altLang="en-US" sz="1200" dirty="0">
                <a:solidFill>
                  <a:srgbClr val="FF0000"/>
                </a:solidFill>
              </a:rPr>
              <a:t>函数指针</a:t>
            </a:r>
            <a:r>
              <a:rPr lang="en-US" altLang="zh-CN" sz="1200" dirty="0">
                <a:solidFill>
                  <a:srgbClr val="FF0000"/>
                </a:solidFill>
              </a:rPr>
              <a:t>f</a:t>
            </a:r>
            <a:r>
              <a:rPr lang="zh-CN" altLang="en-US" sz="1200" dirty="0">
                <a:solidFill>
                  <a:srgbClr val="FF0000"/>
                </a:solidFill>
              </a:rPr>
              <a:t>指向求最小值的函数</a:t>
            </a:r>
            <a:r>
              <a:rPr lang="en-US" altLang="zh-CN" sz="1200" dirty="0">
                <a:solidFill>
                  <a:srgbClr val="FF0000"/>
                </a:solidFill>
              </a:rPr>
              <a:t>min  </a:t>
            </a:r>
          </a:p>
          <a:p>
            <a:pPr marL="0" indent="0">
              <a:buNone/>
            </a:pPr>
            <a:r>
              <a:rPr lang="en-US" altLang="zh-CN" sz="1200" dirty="0"/>
              <a:t>    c = (*f)(1, 2);    </a:t>
            </a:r>
          </a:p>
          <a:p>
            <a:pPr marL="0" indent="0">
              <a:buNone/>
            </a:pPr>
            <a:r>
              <a:rPr lang="en-US" altLang="zh-CN" sz="1200" dirty="0"/>
              <a:t>    </a:t>
            </a:r>
            <a:r>
              <a:rPr lang="en-US" altLang="zh-CN" sz="1200" dirty="0" err="1"/>
              <a:t>printf</a:t>
            </a:r>
            <a:r>
              <a:rPr lang="en-US" altLang="zh-CN" sz="1200" dirty="0"/>
              <a:t>("The min value is %d \n", c);    </a:t>
            </a:r>
          </a:p>
          <a:p>
            <a:pPr marL="0" indent="0">
              <a:buNone/>
            </a:pPr>
            <a:r>
              <a:rPr lang="en-US" altLang="zh-CN" sz="1200" dirty="0"/>
              <a:t>    </a:t>
            </a:r>
            <a:r>
              <a:rPr lang="en-US" altLang="zh-CN" sz="1200" dirty="0" err="1"/>
              <a:t>getchar</a:t>
            </a:r>
            <a:r>
              <a:rPr lang="en-US" altLang="zh-CN" sz="1200" dirty="0"/>
              <a:t>();  </a:t>
            </a:r>
          </a:p>
          <a:p>
            <a:pPr marL="0" indent="0">
              <a:buNone/>
            </a:pPr>
            <a:r>
              <a:rPr lang="en-US" altLang="zh-CN" sz="1200" dirty="0"/>
              <a:t>    </a:t>
            </a:r>
            <a:r>
              <a:rPr lang="en-US" altLang="zh-CN" sz="1200" b="1" dirty="0"/>
              <a:t>return</a:t>
            </a:r>
            <a:r>
              <a:rPr lang="en-US" altLang="zh-CN" sz="1200" dirty="0"/>
              <a:t> 0;  </a:t>
            </a:r>
          </a:p>
          <a:p>
            <a:pPr marL="0" indent="0">
              <a:buNone/>
            </a:pPr>
            <a:r>
              <a:rPr lang="en-US" altLang="zh-CN" sz="1200" dirty="0"/>
              <a:t>}  </a:t>
            </a:r>
            <a:endParaRPr lang="zh-CN" altLang="en-US" sz="1200" dirty="0"/>
          </a:p>
        </p:txBody>
      </p:sp>
    </p:spTree>
    <p:extLst>
      <p:ext uri="{BB962C8B-B14F-4D97-AF65-F5344CB8AC3E}">
        <p14:creationId xmlns:p14="http://schemas.microsoft.com/office/powerpoint/2010/main" val="3077535115"/>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3608" y="980728"/>
            <a:ext cx="7704856" cy="4524315"/>
          </a:xfrm>
          <a:prstGeom prst="rect">
            <a:avLst/>
          </a:prstGeom>
          <a:noFill/>
        </p:spPr>
        <p:txBody>
          <a:bodyPr wrap="square" rtlCol="0">
            <a:spAutoFit/>
          </a:bodyPr>
          <a:lstStyle/>
          <a:p>
            <a:r>
              <a:rPr lang="en-US" altLang="zh-CN" dirty="0" err="1"/>
              <a:t>int</a:t>
            </a:r>
            <a:r>
              <a:rPr lang="en-US" altLang="zh-CN" dirty="0"/>
              <a:t> </a:t>
            </a:r>
            <a:r>
              <a:rPr lang="en-US" altLang="zh-CN" dirty="0" err="1"/>
              <a:t>LocateElem_Sq</a:t>
            </a:r>
            <a:r>
              <a:rPr lang="en-US" altLang="zh-CN" dirty="0"/>
              <a:t>(</a:t>
            </a:r>
            <a:r>
              <a:rPr lang="en-US" altLang="zh-CN" dirty="0" err="1"/>
              <a:t>SqList</a:t>
            </a:r>
            <a:r>
              <a:rPr lang="en-US" altLang="zh-CN" dirty="0"/>
              <a:t> L, </a:t>
            </a:r>
            <a:r>
              <a:rPr lang="en-US" altLang="zh-CN" dirty="0" err="1"/>
              <a:t>ElemType</a:t>
            </a:r>
            <a:r>
              <a:rPr lang="en-US" altLang="zh-CN" dirty="0"/>
              <a:t> e, </a:t>
            </a:r>
          </a:p>
          <a:p>
            <a:r>
              <a:rPr lang="en-US" altLang="zh-CN" dirty="0"/>
              <a:t>Status </a:t>
            </a:r>
            <a:r>
              <a:rPr lang="en-US" altLang="zh-CN" dirty="0">
                <a:solidFill>
                  <a:srgbClr val="FF0000"/>
                </a:solidFill>
              </a:rPr>
              <a:t>(*compare) </a:t>
            </a:r>
            <a:r>
              <a:rPr lang="en-US" altLang="zh-CN" dirty="0"/>
              <a:t>(</a:t>
            </a:r>
            <a:r>
              <a:rPr lang="en-US" altLang="zh-CN" dirty="0" err="1"/>
              <a:t>ElemType</a:t>
            </a:r>
            <a:r>
              <a:rPr lang="en-US" altLang="zh-CN" dirty="0"/>
              <a:t>, </a:t>
            </a:r>
            <a:r>
              <a:rPr lang="en-US" altLang="zh-CN" dirty="0" err="1"/>
              <a:t>ElemType</a:t>
            </a:r>
            <a:r>
              <a:rPr lang="en-US" altLang="zh-CN" dirty="0"/>
              <a:t>))</a:t>
            </a:r>
          </a:p>
          <a:p>
            <a:r>
              <a:rPr lang="en-US" altLang="zh-CN" dirty="0"/>
              <a:t>{</a:t>
            </a:r>
          </a:p>
          <a:p>
            <a:r>
              <a:rPr lang="en-US" altLang="zh-CN" dirty="0"/>
              <a:t>	</a:t>
            </a:r>
            <a:r>
              <a:rPr lang="en-US" altLang="zh-CN" dirty="0" err="1"/>
              <a:t>i</a:t>
            </a:r>
            <a:r>
              <a:rPr lang="en-US" altLang="zh-CN" dirty="0"/>
              <a:t>=1;</a:t>
            </a:r>
          </a:p>
          <a:p>
            <a:r>
              <a:rPr lang="en-US" altLang="zh-CN" dirty="0"/>
              <a:t>	p=</a:t>
            </a:r>
            <a:r>
              <a:rPr lang="en-US" altLang="zh-CN" dirty="0" err="1"/>
              <a:t>L.elem</a:t>
            </a:r>
            <a:r>
              <a:rPr lang="en-US" altLang="zh-CN" dirty="0"/>
              <a:t>;</a:t>
            </a:r>
          </a:p>
          <a:p>
            <a:r>
              <a:rPr lang="en-US" altLang="zh-CN" dirty="0"/>
              <a:t>	while(</a:t>
            </a:r>
            <a:r>
              <a:rPr lang="en-US" altLang="zh-CN" dirty="0" err="1"/>
              <a:t>i</a:t>
            </a:r>
            <a:r>
              <a:rPr lang="en-US" altLang="zh-CN" dirty="0"/>
              <a:t>&lt;=</a:t>
            </a:r>
            <a:r>
              <a:rPr lang="en-US" altLang="zh-CN" dirty="0" err="1"/>
              <a:t>L.length</a:t>
            </a:r>
            <a:r>
              <a:rPr lang="en-US" altLang="zh-CN" dirty="0"/>
              <a:t> &amp;&amp; !(</a:t>
            </a:r>
            <a:r>
              <a:rPr lang="en-US" altLang="zh-CN" dirty="0">
                <a:solidFill>
                  <a:srgbClr val="FF0000"/>
                </a:solidFill>
              </a:rPr>
              <a:t>*compare</a:t>
            </a:r>
            <a:r>
              <a:rPr lang="en-US" altLang="zh-CN" dirty="0"/>
              <a:t>)(*p++, e))    ++</a:t>
            </a:r>
            <a:r>
              <a:rPr lang="en-US" altLang="zh-CN" dirty="0" err="1"/>
              <a:t>i</a:t>
            </a:r>
            <a:r>
              <a:rPr lang="en-US" altLang="zh-CN" dirty="0"/>
              <a:t>;</a:t>
            </a:r>
          </a:p>
          <a:p>
            <a:r>
              <a:rPr lang="en-US" altLang="zh-CN" dirty="0"/>
              <a:t>	if(</a:t>
            </a:r>
            <a:r>
              <a:rPr lang="en-US" altLang="zh-CN" dirty="0" err="1"/>
              <a:t>i</a:t>
            </a:r>
            <a:r>
              <a:rPr lang="en-US" altLang="zh-CN" dirty="0"/>
              <a:t>&lt;=</a:t>
            </a:r>
            <a:r>
              <a:rPr lang="en-US" altLang="zh-CN" dirty="0" err="1"/>
              <a:t>L.length</a:t>
            </a:r>
            <a:r>
              <a:rPr lang="en-US" altLang="zh-CN" dirty="0"/>
              <a:t>) return </a:t>
            </a:r>
            <a:r>
              <a:rPr lang="en-US" altLang="zh-CN" dirty="0" err="1"/>
              <a:t>i</a:t>
            </a:r>
            <a:r>
              <a:rPr lang="en-US" altLang="zh-CN" dirty="0"/>
              <a:t>;</a:t>
            </a:r>
          </a:p>
          <a:p>
            <a:endParaRPr lang="en-US" altLang="zh-CN" dirty="0"/>
          </a:p>
          <a:p>
            <a:r>
              <a:rPr lang="en-US" altLang="zh-CN" dirty="0"/>
              <a:t>	else return 0;</a:t>
            </a:r>
          </a:p>
          <a:p>
            <a:r>
              <a:rPr lang="en-US" altLang="zh-CN" dirty="0"/>
              <a:t>}</a:t>
            </a:r>
          </a:p>
          <a:p>
            <a:endParaRPr lang="en-US" altLang="zh-CN" dirty="0"/>
          </a:p>
          <a:p>
            <a:endParaRPr lang="en-US" altLang="zh-CN" dirty="0"/>
          </a:p>
        </p:txBody>
      </p:sp>
    </p:spTree>
    <p:extLst>
      <p:ext uri="{BB962C8B-B14F-4D97-AF65-F5344CB8AC3E}">
        <p14:creationId xmlns:p14="http://schemas.microsoft.com/office/powerpoint/2010/main" val="65663231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990600" y="3048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  </a:t>
            </a:r>
            <a:r>
              <a:rPr lang="zh-CN" altLang="en-US"/>
              <a:t>线性表的形式定义</a:t>
            </a:r>
          </a:p>
        </p:txBody>
      </p:sp>
      <p:sp>
        <p:nvSpPr>
          <p:cNvPr id="7171" name="Text Box 4"/>
          <p:cNvSpPr txBox="1">
            <a:spLocks noChangeArrowheads="1"/>
          </p:cNvSpPr>
          <p:nvPr/>
        </p:nvSpPr>
        <p:spPr bwMode="auto">
          <a:xfrm>
            <a:off x="1143000" y="21336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其中</a:t>
            </a:r>
            <a:r>
              <a:rPr lang="en-US" altLang="zh-CN" i="1">
                <a:solidFill>
                  <a:srgbClr val="FF0000"/>
                </a:solidFill>
              </a:rPr>
              <a:t>a</a:t>
            </a:r>
            <a:r>
              <a:rPr lang="en-US" altLang="zh-CN" baseline="-25000">
                <a:solidFill>
                  <a:srgbClr val="FF0000"/>
                </a:solidFill>
                <a:latin typeface="宋体" pitchFamily="2" charset="-122"/>
              </a:rPr>
              <a:t>1</a:t>
            </a:r>
            <a:r>
              <a:rPr lang="zh-CN" altLang="en-US"/>
              <a:t>是头元素， </a:t>
            </a:r>
            <a:r>
              <a:rPr lang="en-US" altLang="zh-CN" i="1">
                <a:solidFill>
                  <a:srgbClr val="FF0000"/>
                </a:solidFill>
              </a:rPr>
              <a:t>a</a:t>
            </a:r>
            <a:r>
              <a:rPr lang="en-US" altLang="zh-CN" baseline="-25000">
                <a:solidFill>
                  <a:srgbClr val="FF0000"/>
                </a:solidFill>
              </a:rPr>
              <a:t>n</a:t>
            </a:r>
            <a:r>
              <a:rPr lang="zh-CN" altLang="en-US"/>
              <a:t>是尾元素， </a:t>
            </a:r>
            <a:r>
              <a:rPr lang="en-US" altLang="zh-CN" i="1">
                <a:solidFill>
                  <a:srgbClr val="FF0000"/>
                </a:solidFill>
              </a:rPr>
              <a:t>a</a:t>
            </a:r>
            <a:r>
              <a:rPr lang="en-US" altLang="zh-CN" baseline="-25000">
                <a:solidFill>
                  <a:srgbClr val="FF0000"/>
                </a:solidFill>
              </a:rPr>
              <a:t>i</a:t>
            </a:r>
            <a:r>
              <a:rPr lang="zh-CN" altLang="en-US"/>
              <a:t>是第</a:t>
            </a:r>
            <a:r>
              <a:rPr lang="en-US" altLang="zh-CN"/>
              <a:t>i</a:t>
            </a:r>
            <a:r>
              <a:rPr lang="zh-CN" altLang="en-US"/>
              <a:t>个元素。</a:t>
            </a:r>
          </a:p>
        </p:txBody>
      </p:sp>
      <p:sp>
        <p:nvSpPr>
          <p:cNvPr id="7172" name="Text Box 5"/>
          <p:cNvSpPr txBox="1">
            <a:spLocks noChangeArrowheads="1"/>
          </p:cNvSpPr>
          <p:nvPr/>
        </p:nvSpPr>
        <p:spPr bwMode="auto">
          <a:xfrm>
            <a:off x="1219200" y="28194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solidFill>
                  <a:srgbClr val="FF0000"/>
                </a:solidFill>
              </a:rPr>
              <a:t>a</a:t>
            </a:r>
            <a:r>
              <a:rPr lang="en-US" altLang="zh-CN" baseline="-25000">
                <a:solidFill>
                  <a:srgbClr val="FF0000"/>
                </a:solidFill>
              </a:rPr>
              <a:t>i</a:t>
            </a:r>
            <a:r>
              <a:rPr lang="en-US" altLang="zh-CN" baseline="-25000">
                <a:solidFill>
                  <a:srgbClr val="FF0000"/>
                </a:solidFill>
                <a:latin typeface="宋体" pitchFamily="2" charset="-122"/>
              </a:rPr>
              <a:t>-1</a:t>
            </a:r>
            <a:r>
              <a:rPr lang="zh-CN" altLang="en-US"/>
              <a:t>是</a:t>
            </a:r>
            <a:r>
              <a:rPr lang="en-US" altLang="zh-CN" i="1">
                <a:solidFill>
                  <a:srgbClr val="FF0000"/>
                </a:solidFill>
              </a:rPr>
              <a:t>a</a:t>
            </a:r>
            <a:r>
              <a:rPr lang="en-US" altLang="zh-CN" baseline="-25000">
                <a:solidFill>
                  <a:srgbClr val="FF0000"/>
                </a:solidFill>
              </a:rPr>
              <a:t>i</a:t>
            </a:r>
            <a:r>
              <a:rPr lang="zh-CN" altLang="en-US"/>
              <a:t>的直接前驱， </a:t>
            </a:r>
            <a:r>
              <a:rPr lang="en-US" altLang="zh-CN" i="1">
                <a:solidFill>
                  <a:srgbClr val="FF0000"/>
                </a:solidFill>
              </a:rPr>
              <a:t>a</a:t>
            </a:r>
            <a:r>
              <a:rPr lang="en-US" altLang="zh-CN" baseline="-25000">
                <a:solidFill>
                  <a:srgbClr val="FF0000"/>
                </a:solidFill>
              </a:rPr>
              <a:t>i</a:t>
            </a:r>
            <a:r>
              <a:rPr lang="zh-CN" altLang="en-US"/>
              <a:t>是</a:t>
            </a:r>
            <a:r>
              <a:rPr lang="en-US" altLang="zh-CN" i="1">
                <a:solidFill>
                  <a:srgbClr val="FF0000"/>
                </a:solidFill>
              </a:rPr>
              <a:t>a</a:t>
            </a:r>
            <a:r>
              <a:rPr lang="en-US" altLang="zh-CN" baseline="-25000">
                <a:solidFill>
                  <a:srgbClr val="FF0000"/>
                </a:solidFill>
              </a:rPr>
              <a:t>i</a:t>
            </a:r>
            <a:r>
              <a:rPr lang="en-US" altLang="zh-CN" baseline="-25000">
                <a:solidFill>
                  <a:srgbClr val="FF0000"/>
                </a:solidFill>
                <a:latin typeface="宋体" pitchFamily="2" charset="-122"/>
              </a:rPr>
              <a:t>-1</a:t>
            </a:r>
            <a:r>
              <a:rPr lang="zh-CN" altLang="en-US"/>
              <a:t>的直接后继。</a:t>
            </a:r>
          </a:p>
        </p:txBody>
      </p:sp>
      <p:sp>
        <p:nvSpPr>
          <p:cNvPr id="7173" name="Text Box 6"/>
          <p:cNvSpPr txBox="1">
            <a:spLocks noChangeArrowheads="1"/>
          </p:cNvSpPr>
          <p:nvPr/>
        </p:nvSpPr>
        <p:spPr bwMode="auto">
          <a:xfrm>
            <a:off x="1143000" y="3581400"/>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当</a:t>
            </a:r>
            <a:r>
              <a:rPr lang="en-US" altLang="zh-CN"/>
              <a:t>2≤i≤</a:t>
            </a:r>
            <a:r>
              <a:rPr lang="en-US" altLang="zh-CN" i="1"/>
              <a:t>n</a:t>
            </a:r>
            <a:r>
              <a:rPr lang="zh-CN" altLang="en-US"/>
              <a:t>时， </a:t>
            </a:r>
            <a:r>
              <a:rPr lang="en-US" altLang="zh-CN" i="1">
                <a:solidFill>
                  <a:srgbClr val="FF0000"/>
                </a:solidFill>
              </a:rPr>
              <a:t>a</a:t>
            </a:r>
            <a:r>
              <a:rPr lang="en-US" altLang="zh-CN" baseline="-25000">
                <a:solidFill>
                  <a:srgbClr val="FF0000"/>
                </a:solidFill>
              </a:rPr>
              <a:t>i</a:t>
            </a:r>
            <a:r>
              <a:rPr lang="zh-CN" altLang="en-US"/>
              <a:t>有且只有一个直接前驱。</a:t>
            </a:r>
          </a:p>
        </p:txBody>
      </p:sp>
      <p:sp>
        <p:nvSpPr>
          <p:cNvPr id="7174" name="Text Box 7"/>
          <p:cNvSpPr txBox="1">
            <a:spLocks noChangeArrowheads="1"/>
          </p:cNvSpPr>
          <p:nvPr/>
        </p:nvSpPr>
        <p:spPr bwMode="auto">
          <a:xfrm>
            <a:off x="1143000" y="4343400"/>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当</a:t>
            </a:r>
            <a:r>
              <a:rPr lang="en-US" altLang="zh-CN">
                <a:latin typeface="宋体" pitchFamily="2" charset="-122"/>
              </a:rPr>
              <a:t>1</a:t>
            </a:r>
            <a:r>
              <a:rPr lang="en-US" altLang="zh-CN"/>
              <a:t>≤i≤</a:t>
            </a:r>
            <a:r>
              <a:rPr lang="en-US" altLang="zh-CN" i="1"/>
              <a:t>n</a:t>
            </a:r>
            <a:r>
              <a:rPr lang="en-US" altLang="zh-CN">
                <a:latin typeface="宋体" pitchFamily="2" charset="-122"/>
              </a:rPr>
              <a:t>-1</a:t>
            </a:r>
            <a:r>
              <a:rPr lang="zh-CN" altLang="en-US"/>
              <a:t>时， </a:t>
            </a:r>
            <a:r>
              <a:rPr lang="en-US" altLang="zh-CN" i="1">
                <a:solidFill>
                  <a:srgbClr val="FF0000"/>
                </a:solidFill>
              </a:rPr>
              <a:t>a</a:t>
            </a:r>
            <a:r>
              <a:rPr lang="en-US" altLang="zh-CN" baseline="-25000">
                <a:solidFill>
                  <a:srgbClr val="FF0000"/>
                </a:solidFill>
              </a:rPr>
              <a:t>i</a:t>
            </a:r>
            <a:r>
              <a:rPr lang="zh-CN" altLang="en-US"/>
              <a:t>有且只有一个直接后继。</a:t>
            </a:r>
          </a:p>
        </p:txBody>
      </p:sp>
      <p:grpSp>
        <p:nvGrpSpPr>
          <p:cNvPr id="7175" name="Group 9"/>
          <p:cNvGrpSpPr>
            <a:grpSpLocks/>
          </p:cNvGrpSpPr>
          <p:nvPr/>
        </p:nvGrpSpPr>
        <p:grpSpPr bwMode="auto">
          <a:xfrm>
            <a:off x="1143000" y="990600"/>
            <a:ext cx="7772400" cy="914400"/>
            <a:chOff x="720" y="816"/>
            <a:chExt cx="4896" cy="576"/>
          </a:xfrm>
        </p:grpSpPr>
        <p:sp>
          <p:nvSpPr>
            <p:cNvPr id="7176" name="Text Box 3"/>
            <p:cNvSpPr txBox="1">
              <a:spLocks noChangeArrowheads="1"/>
            </p:cNvSpPr>
            <p:nvPr/>
          </p:nvSpPr>
          <p:spPr bwMode="auto">
            <a:xfrm>
              <a:off x="720" y="816"/>
              <a:ext cx="48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线性表可以表示为 </a:t>
              </a:r>
              <a:r>
                <a:rPr lang="en-US" altLang="zh-CN"/>
                <a:t>n </a:t>
              </a:r>
              <a:r>
                <a:rPr lang="zh-CN" altLang="en-US"/>
                <a:t>个数据元素的有限序列</a:t>
              </a:r>
              <a:r>
                <a:rPr lang="en-US" altLang="zh-CN"/>
                <a:t>:</a:t>
              </a:r>
            </a:p>
          </p:txBody>
        </p:sp>
        <p:sp>
          <p:nvSpPr>
            <p:cNvPr id="7177" name="Text Box 8"/>
            <p:cNvSpPr txBox="1">
              <a:spLocks noChangeArrowheads="1"/>
            </p:cNvSpPr>
            <p:nvPr/>
          </p:nvSpPr>
          <p:spPr bwMode="auto">
            <a:xfrm>
              <a:off x="1392" y="1104"/>
              <a:ext cx="28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r>
                <a:rPr lang="en-US" altLang="zh-CN" i="1"/>
                <a:t>a</a:t>
              </a:r>
              <a:r>
                <a:rPr lang="en-US" altLang="zh-CN" baseline="-25000">
                  <a:latin typeface="宋体" pitchFamily="2" charset="-122"/>
                </a:rPr>
                <a:t>1</a:t>
              </a:r>
              <a:r>
                <a:rPr lang="zh-CN" altLang="en-US"/>
                <a:t>，</a:t>
              </a:r>
              <a:r>
                <a:rPr lang="en-US" altLang="zh-CN"/>
                <a:t>…</a:t>
              </a:r>
              <a:r>
                <a:rPr lang="zh-CN" altLang="en-US"/>
                <a:t>，</a:t>
              </a:r>
              <a:r>
                <a:rPr lang="en-US" altLang="zh-CN" i="1"/>
                <a:t>a</a:t>
              </a:r>
              <a:r>
                <a:rPr lang="en-US" altLang="zh-CN" baseline="-25000"/>
                <a:t>i</a:t>
              </a:r>
              <a:r>
                <a:rPr lang="en-US" altLang="zh-CN" baseline="-25000">
                  <a:latin typeface="宋体" pitchFamily="2" charset="-122"/>
                </a:rPr>
                <a:t>-1</a:t>
              </a:r>
              <a:r>
                <a:rPr lang="zh-CN" altLang="en-US"/>
                <a:t>，</a:t>
              </a:r>
              <a:r>
                <a:rPr lang="en-US" altLang="zh-CN" i="1"/>
                <a:t>a</a:t>
              </a:r>
              <a:r>
                <a:rPr lang="en-US" altLang="zh-CN" baseline="-25000"/>
                <a:t>i</a:t>
              </a:r>
              <a:r>
                <a:rPr lang="zh-CN" altLang="en-US"/>
                <a:t>，</a:t>
              </a:r>
              <a:r>
                <a:rPr lang="en-US" altLang="zh-CN"/>
                <a:t>…</a:t>
              </a:r>
              <a:r>
                <a:rPr lang="zh-CN" altLang="en-US"/>
                <a:t>，</a:t>
              </a:r>
              <a:r>
                <a:rPr lang="en-US" altLang="zh-CN" i="1"/>
                <a:t>a</a:t>
              </a:r>
              <a:r>
                <a:rPr lang="en-US" altLang="zh-CN" baseline="-25000"/>
                <a:t>n</a:t>
              </a:r>
              <a:r>
                <a:rPr lang="en-US" altLang="zh-CN"/>
                <a:t>)</a:t>
              </a:r>
            </a:p>
          </p:txBody>
        </p:sp>
      </p:gr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286000" y="228600"/>
            <a:ext cx="571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800"/>
              <a:t>2.3  </a:t>
            </a:r>
            <a:r>
              <a:rPr lang="zh-CN" altLang="en-US" sz="2800"/>
              <a:t>线性表的链式表示和实现</a:t>
            </a:r>
          </a:p>
        </p:txBody>
      </p:sp>
      <p:sp>
        <p:nvSpPr>
          <p:cNvPr id="26627" name="Text Box 3"/>
          <p:cNvSpPr txBox="1">
            <a:spLocks noChangeArrowheads="1"/>
          </p:cNvSpPr>
          <p:nvPr/>
        </p:nvSpPr>
        <p:spPr bwMode="auto">
          <a:xfrm>
            <a:off x="1143000" y="914400"/>
            <a:ext cx="7620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线性表的链式存储结构</a:t>
            </a:r>
            <a:r>
              <a:rPr lang="zh-CN" altLang="en-US"/>
              <a:t>的特点是用一组</a:t>
            </a:r>
            <a:r>
              <a:rPr lang="zh-CN" altLang="en-US">
                <a:solidFill>
                  <a:srgbClr val="FF0000"/>
                </a:solidFill>
              </a:rPr>
              <a:t>任意</a:t>
            </a:r>
            <a:r>
              <a:rPr lang="zh-CN" altLang="en-US"/>
              <a:t>的存储单元存储线性表的数据元素。</a:t>
            </a:r>
          </a:p>
        </p:txBody>
      </p:sp>
      <p:sp>
        <p:nvSpPr>
          <p:cNvPr id="26628" name="Text Box 4"/>
          <p:cNvSpPr txBox="1">
            <a:spLocks noChangeArrowheads="1"/>
          </p:cNvSpPr>
          <p:nvPr/>
        </p:nvSpPr>
        <p:spPr bwMode="auto">
          <a:xfrm>
            <a:off x="1143000" y="1905000"/>
            <a:ext cx="731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存储单元可以是连续的，也可以是不连续的。</a:t>
            </a:r>
          </a:p>
        </p:txBody>
      </p:sp>
      <p:sp>
        <p:nvSpPr>
          <p:cNvPr id="26629" name="Line 16"/>
          <p:cNvSpPr>
            <a:spLocks noChangeShapeType="1"/>
          </p:cNvSpPr>
          <p:nvPr/>
        </p:nvSpPr>
        <p:spPr bwMode="auto">
          <a:xfrm>
            <a:off x="3810000" y="3276600"/>
            <a:ext cx="0" cy="2743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0" name="Line 17"/>
          <p:cNvSpPr>
            <a:spLocks noChangeShapeType="1"/>
          </p:cNvSpPr>
          <p:nvPr/>
        </p:nvSpPr>
        <p:spPr bwMode="auto">
          <a:xfrm>
            <a:off x="4876800" y="3276600"/>
            <a:ext cx="0" cy="2743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1" name="Line 18"/>
          <p:cNvSpPr>
            <a:spLocks noChangeShapeType="1"/>
          </p:cNvSpPr>
          <p:nvPr/>
        </p:nvSpPr>
        <p:spPr bwMode="auto">
          <a:xfrm>
            <a:off x="3810000" y="3429000"/>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2" name="Line 19"/>
          <p:cNvSpPr>
            <a:spLocks noChangeShapeType="1"/>
          </p:cNvSpPr>
          <p:nvPr/>
        </p:nvSpPr>
        <p:spPr bwMode="auto">
          <a:xfrm>
            <a:off x="3810000" y="3733800"/>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3" name="Line 20"/>
          <p:cNvSpPr>
            <a:spLocks noChangeShapeType="1"/>
          </p:cNvSpPr>
          <p:nvPr/>
        </p:nvSpPr>
        <p:spPr bwMode="auto">
          <a:xfrm>
            <a:off x="3810000" y="4384675"/>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4" name="Line 21"/>
          <p:cNvSpPr>
            <a:spLocks noChangeShapeType="1"/>
          </p:cNvSpPr>
          <p:nvPr/>
        </p:nvSpPr>
        <p:spPr bwMode="auto">
          <a:xfrm>
            <a:off x="3810000" y="4689475"/>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35" name="Text Box 22"/>
          <p:cNvSpPr txBox="1">
            <a:spLocks noChangeArrowheads="1"/>
          </p:cNvSpPr>
          <p:nvPr/>
        </p:nvSpPr>
        <p:spPr bwMode="auto">
          <a:xfrm>
            <a:off x="4191000" y="33528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a:t>
            </a:r>
          </a:p>
        </p:txBody>
      </p:sp>
      <p:sp>
        <p:nvSpPr>
          <p:cNvPr id="26636" name="Text Box 23"/>
          <p:cNvSpPr txBox="1">
            <a:spLocks noChangeArrowheads="1"/>
          </p:cNvSpPr>
          <p:nvPr/>
        </p:nvSpPr>
        <p:spPr bwMode="auto">
          <a:xfrm>
            <a:off x="4191000" y="5216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5</a:t>
            </a:r>
          </a:p>
        </p:txBody>
      </p:sp>
      <p:sp>
        <p:nvSpPr>
          <p:cNvPr id="26637" name="Text Box 24"/>
          <p:cNvSpPr txBox="1">
            <a:spLocks noChangeArrowheads="1"/>
          </p:cNvSpPr>
          <p:nvPr/>
        </p:nvSpPr>
        <p:spPr bwMode="auto">
          <a:xfrm>
            <a:off x="4191000" y="4327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6</a:t>
            </a:r>
          </a:p>
        </p:txBody>
      </p:sp>
      <p:sp>
        <p:nvSpPr>
          <p:cNvPr id="26638" name="Text Box 25"/>
          <p:cNvSpPr txBox="1">
            <a:spLocks noChangeArrowheads="1"/>
          </p:cNvSpPr>
          <p:nvPr/>
        </p:nvSpPr>
        <p:spPr bwMode="auto">
          <a:xfrm>
            <a:off x="3065463" y="33528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0208</a:t>
            </a:r>
          </a:p>
        </p:txBody>
      </p:sp>
      <p:sp>
        <p:nvSpPr>
          <p:cNvPr id="26639" name="Text Box 26"/>
          <p:cNvSpPr txBox="1">
            <a:spLocks noChangeArrowheads="1"/>
          </p:cNvSpPr>
          <p:nvPr/>
        </p:nvSpPr>
        <p:spPr bwMode="auto">
          <a:xfrm>
            <a:off x="3048000" y="4327525"/>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6699"/>
                </a:solidFill>
              </a:rPr>
              <a:t>0366</a:t>
            </a:r>
          </a:p>
        </p:txBody>
      </p:sp>
      <p:sp>
        <p:nvSpPr>
          <p:cNvPr id="26640" name="Text Box 27"/>
          <p:cNvSpPr txBox="1">
            <a:spLocks noChangeArrowheads="1"/>
          </p:cNvSpPr>
          <p:nvPr/>
        </p:nvSpPr>
        <p:spPr bwMode="auto">
          <a:xfrm>
            <a:off x="3048000" y="5224463"/>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6600"/>
                </a:solidFill>
              </a:rPr>
              <a:t>0542</a:t>
            </a:r>
          </a:p>
        </p:txBody>
      </p:sp>
      <p:sp>
        <p:nvSpPr>
          <p:cNvPr id="26641" name="Text Box 28"/>
          <p:cNvSpPr txBox="1">
            <a:spLocks noChangeArrowheads="1"/>
          </p:cNvSpPr>
          <p:nvPr/>
        </p:nvSpPr>
        <p:spPr bwMode="auto">
          <a:xfrm>
            <a:off x="4191000" y="4953000"/>
            <a:ext cx="549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26642" name="Line 29"/>
          <p:cNvSpPr>
            <a:spLocks noChangeShapeType="1"/>
          </p:cNvSpPr>
          <p:nvPr/>
        </p:nvSpPr>
        <p:spPr bwMode="auto">
          <a:xfrm>
            <a:off x="3810000" y="4038600"/>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3" name="Text Box 30"/>
          <p:cNvSpPr txBox="1">
            <a:spLocks noChangeArrowheads="1"/>
          </p:cNvSpPr>
          <p:nvPr/>
        </p:nvSpPr>
        <p:spPr bwMode="auto">
          <a:xfrm>
            <a:off x="3997325" y="3683000"/>
            <a:ext cx="879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6600"/>
                </a:solidFill>
              </a:rPr>
              <a:t>0542</a:t>
            </a:r>
          </a:p>
        </p:txBody>
      </p:sp>
      <p:sp>
        <p:nvSpPr>
          <p:cNvPr id="26644" name="Text Box 31"/>
          <p:cNvSpPr txBox="1">
            <a:spLocks noChangeArrowheads="1"/>
          </p:cNvSpPr>
          <p:nvPr/>
        </p:nvSpPr>
        <p:spPr bwMode="auto">
          <a:xfrm>
            <a:off x="4191000" y="4038600"/>
            <a:ext cx="5492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26645" name="Line 32"/>
          <p:cNvSpPr>
            <a:spLocks noChangeShapeType="1"/>
          </p:cNvSpPr>
          <p:nvPr/>
        </p:nvSpPr>
        <p:spPr bwMode="auto">
          <a:xfrm>
            <a:off x="3810000" y="4953000"/>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6" name="Line 33"/>
          <p:cNvSpPr>
            <a:spLocks noChangeShapeType="1"/>
          </p:cNvSpPr>
          <p:nvPr/>
        </p:nvSpPr>
        <p:spPr bwMode="auto">
          <a:xfrm>
            <a:off x="3810000" y="5275263"/>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7" name="Line 34"/>
          <p:cNvSpPr>
            <a:spLocks noChangeShapeType="1"/>
          </p:cNvSpPr>
          <p:nvPr/>
        </p:nvSpPr>
        <p:spPr bwMode="auto">
          <a:xfrm>
            <a:off x="3810000" y="5562600"/>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8" name="Line 35"/>
          <p:cNvSpPr>
            <a:spLocks noChangeShapeType="1"/>
          </p:cNvSpPr>
          <p:nvPr/>
        </p:nvSpPr>
        <p:spPr bwMode="auto">
          <a:xfrm>
            <a:off x="3810000" y="5867400"/>
            <a:ext cx="106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Text Box 36"/>
          <p:cNvSpPr txBox="1">
            <a:spLocks noChangeArrowheads="1"/>
          </p:cNvSpPr>
          <p:nvPr/>
        </p:nvSpPr>
        <p:spPr bwMode="auto">
          <a:xfrm>
            <a:off x="3997325" y="5511800"/>
            <a:ext cx="8794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6699"/>
                </a:solidFill>
              </a:rPr>
              <a:t>0366</a:t>
            </a:r>
          </a:p>
        </p:txBody>
      </p:sp>
      <p:sp>
        <p:nvSpPr>
          <p:cNvPr id="26650" name="Text Box 37"/>
          <p:cNvSpPr txBox="1">
            <a:spLocks noChangeArrowheads="1"/>
          </p:cNvSpPr>
          <p:nvPr/>
        </p:nvSpPr>
        <p:spPr bwMode="auto">
          <a:xfrm>
            <a:off x="4184650" y="4614863"/>
            <a:ext cx="533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0</a:t>
            </a:r>
          </a:p>
        </p:txBody>
      </p:sp>
      <p:sp>
        <p:nvSpPr>
          <p:cNvPr id="26651" name="Text Box 38"/>
          <p:cNvSpPr txBox="1">
            <a:spLocks noChangeArrowheads="1"/>
          </p:cNvSpPr>
          <p:nvPr/>
        </p:nvSpPr>
        <p:spPr bwMode="auto">
          <a:xfrm>
            <a:off x="5226050" y="3810000"/>
            <a:ext cx="48895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链式存储结构</a:t>
            </a:r>
          </a:p>
        </p:txBody>
      </p:sp>
      <p:sp>
        <p:nvSpPr>
          <p:cNvPr id="55335" name="Text Box 39"/>
          <p:cNvSpPr txBox="1">
            <a:spLocks noChangeArrowheads="1"/>
          </p:cNvSpPr>
          <p:nvPr/>
        </p:nvSpPr>
        <p:spPr bwMode="auto">
          <a:xfrm>
            <a:off x="1219200" y="2590800"/>
            <a:ext cx="586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0000"/>
                </a:solidFill>
              </a:rPr>
              <a:t>例，</a:t>
            </a:r>
            <a:r>
              <a:rPr lang="zh-CN" altLang="en-US" sz="2000"/>
              <a:t>整数数组</a:t>
            </a:r>
            <a:r>
              <a:rPr lang="en-US" altLang="zh-CN" sz="2000"/>
              <a:t>a[3]={3</a:t>
            </a:r>
            <a:r>
              <a:rPr lang="zh-CN" altLang="en-US" sz="2000"/>
              <a:t>，</a:t>
            </a:r>
            <a:r>
              <a:rPr lang="en-US" altLang="zh-CN" sz="2000"/>
              <a:t>5</a:t>
            </a:r>
            <a:r>
              <a:rPr lang="zh-CN" altLang="en-US" sz="2000"/>
              <a:t>，</a:t>
            </a:r>
            <a:r>
              <a:rPr lang="en-US" altLang="zh-CN" sz="2000"/>
              <a:t>6}</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5335"/>
                                        </p:tgtEl>
                                        <p:attrNameLst>
                                          <p:attrName>style.visibility</p:attrName>
                                        </p:attrNameLst>
                                      </p:cBhvr>
                                      <p:to>
                                        <p:strVal val="visible"/>
                                      </p:to>
                                    </p:set>
                                    <p:anim calcmode="lin" valueType="num">
                                      <p:cBhvr additive="base">
                                        <p:cTn id="7" dur="500" fill="hold"/>
                                        <p:tgtEl>
                                          <p:spTgt spid="55335"/>
                                        </p:tgtEl>
                                        <p:attrNameLst>
                                          <p:attrName>ppt_x</p:attrName>
                                        </p:attrNameLst>
                                      </p:cBhvr>
                                      <p:tavLst>
                                        <p:tav tm="0">
                                          <p:val>
                                            <p:strVal val="0-#ppt_w/2"/>
                                          </p:val>
                                        </p:tav>
                                        <p:tav tm="100000">
                                          <p:val>
                                            <p:strVal val="#ppt_x"/>
                                          </p:val>
                                        </p:tav>
                                      </p:tavLst>
                                    </p:anim>
                                    <p:anim calcmode="lin" valueType="num">
                                      <p:cBhvr additive="base">
                                        <p:cTn id="8" dur="500" fill="hold"/>
                                        <p:tgtEl>
                                          <p:spTgt spid="5533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35"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1143000" y="381000"/>
            <a:ext cx="7696200"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30000"/>
              </a:lnSpc>
              <a:spcBef>
                <a:spcPct val="50000"/>
              </a:spcBef>
            </a:pPr>
            <a:r>
              <a:rPr lang="zh-CN" altLang="en-US">
                <a:solidFill>
                  <a:srgbClr val="FF0000"/>
                </a:solidFill>
              </a:rPr>
              <a:t>结点</a:t>
            </a:r>
            <a:r>
              <a:rPr lang="en-US" altLang="zh-CN">
                <a:solidFill>
                  <a:srgbClr val="FF0000"/>
                </a:solidFill>
              </a:rPr>
              <a:t>:</a:t>
            </a:r>
            <a:r>
              <a:rPr lang="en-US" altLang="zh-CN"/>
              <a:t> </a:t>
            </a:r>
            <a:r>
              <a:rPr lang="zh-CN" altLang="en-US"/>
              <a:t>两部分信息组成，存储数据元素信息的</a:t>
            </a:r>
            <a:r>
              <a:rPr lang="zh-CN" altLang="en-US">
                <a:solidFill>
                  <a:srgbClr val="FF0000"/>
                </a:solidFill>
              </a:rPr>
              <a:t>数据域</a:t>
            </a:r>
            <a:r>
              <a:rPr lang="zh-CN" altLang="en-US"/>
              <a:t>，存储直接后继存储位置信息的</a:t>
            </a:r>
            <a:r>
              <a:rPr lang="zh-CN" altLang="en-US">
                <a:solidFill>
                  <a:srgbClr val="FF0000"/>
                </a:solidFill>
              </a:rPr>
              <a:t>指针域</a:t>
            </a:r>
            <a:r>
              <a:rPr lang="zh-CN" altLang="en-US"/>
              <a:t>。指针域信息为</a:t>
            </a:r>
            <a:r>
              <a:rPr lang="zh-CN" altLang="en-US">
                <a:solidFill>
                  <a:srgbClr val="FF0000"/>
                </a:solidFill>
              </a:rPr>
              <a:t>指针</a:t>
            </a:r>
            <a:r>
              <a:rPr lang="zh-CN" altLang="en-US"/>
              <a:t>或</a:t>
            </a:r>
            <a:r>
              <a:rPr lang="zh-CN" altLang="en-US">
                <a:solidFill>
                  <a:srgbClr val="FF0000"/>
                </a:solidFill>
              </a:rPr>
              <a:t>链</a:t>
            </a:r>
            <a:r>
              <a:rPr lang="zh-CN" altLang="en-US"/>
              <a:t>。</a:t>
            </a:r>
          </a:p>
        </p:txBody>
      </p:sp>
      <p:grpSp>
        <p:nvGrpSpPr>
          <p:cNvPr id="27651" name="Group 3"/>
          <p:cNvGrpSpPr>
            <a:grpSpLocks/>
          </p:cNvGrpSpPr>
          <p:nvPr/>
        </p:nvGrpSpPr>
        <p:grpSpPr bwMode="auto">
          <a:xfrm>
            <a:off x="2133600" y="2270125"/>
            <a:ext cx="5181600" cy="2301875"/>
            <a:chOff x="1344" y="2304"/>
            <a:chExt cx="3264" cy="1450"/>
          </a:xfrm>
        </p:grpSpPr>
        <p:sp>
          <p:nvSpPr>
            <p:cNvPr id="27652" name="Rectangle 4"/>
            <p:cNvSpPr>
              <a:spLocks noChangeArrowheads="1"/>
            </p:cNvSpPr>
            <p:nvPr/>
          </p:nvSpPr>
          <p:spPr bwMode="auto">
            <a:xfrm>
              <a:off x="1536" y="2832"/>
              <a:ext cx="2544" cy="43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7653" name="Line 5"/>
            <p:cNvSpPr>
              <a:spLocks noChangeShapeType="1"/>
            </p:cNvSpPr>
            <p:nvPr/>
          </p:nvSpPr>
          <p:spPr bwMode="auto">
            <a:xfrm>
              <a:off x="2832" y="2832"/>
              <a:ext cx="0" cy="43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7654" name="Text Box 6"/>
            <p:cNvSpPr txBox="1">
              <a:spLocks noChangeArrowheads="1"/>
            </p:cNvSpPr>
            <p:nvPr/>
          </p:nvSpPr>
          <p:spPr bwMode="auto">
            <a:xfrm>
              <a:off x="1920" y="2880"/>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data</a:t>
              </a:r>
            </a:p>
          </p:txBody>
        </p:sp>
        <p:sp>
          <p:nvSpPr>
            <p:cNvPr id="27655" name="Text Box 7"/>
            <p:cNvSpPr txBox="1">
              <a:spLocks noChangeArrowheads="1"/>
            </p:cNvSpPr>
            <p:nvPr/>
          </p:nvSpPr>
          <p:spPr bwMode="auto">
            <a:xfrm>
              <a:off x="3216" y="2880"/>
              <a:ext cx="12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link</a:t>
              </a:r>
            </a:p>
          </p:txBody>
        </p:sp>
        <p:sp>
          <p:nvSpPr>
            <p:cNvPr id="27656" name="Text Box 8"/>
            <p:cNvSpPr txBox="1">
              <a:spLocks noChangeArrowheads="1"/>
            </p:cNvSpPr>
            <p:nvPr/>
          </p:nvSpPr>
          <p:spPr bwMode="auto">
            <a:xfrm>
              <a:off x="1344" y="2304"/>
              <a:ext cx="27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0000"/>
                  </a:solidFill>
                </a:rPr>
                <a:t>数据域</a:t>
              </a:r>
              <a:r>
                <a:rPr lang="zh-CN" altLang="en-US" sz="2000"/>
                <a:t>，存放数据信息</a:t>
              </a:r>
            </a:p>
          </p:txBody>
        </p:sp>
        <p:sp>
          <p:nvSpPr>
            <p:cNvPr id="27657" name="Line 9"/>
            <p:cNvSpPr>
              <a:spLocks noChangeShapeType="1"/>
            </p:cNvSpPr>
            <p:nvPr/>
          </p:nvSpPr>
          <p:spPr bwMode="auto">
            <a:xfrm>
              <a:off x="2160" y="2592"/>
              <a:ext cx="0" cy="24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7658" name="Text Box 10"/>
            <p:cNvSpPr txBox="1">
              <a:spLocks noChangeArrowheads="1"/>
            </p:cNvSpPr>
            <p:nvPr/>
          </p:nvSpPr>
          <p:spPr bwMode="auto">
            <a:xfrm>
              <a:off x="2256" y="3504"/>
              <a:ext cx="23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0000"/>
                  </a:solidFill>
                </a:rPr>
                <a:t>指针域</a:t>
              </a:r>
              <a:r>
                <a:rPr lang="zh-CN" altLang="en-US" sz="2000"/>
                <a:t>，指向下一个数据单元</a:t>
              </a:r>
            </a:p>
          </p:txBody>
        </p:sp>
        <p:sp>
          <p:nvSpPr>
            <p:cNvPr id="27659" name="Line 11"/>
            <p:cNvSpPr>
              <a:spLocks noChangeShapeType="1"/>
            </p:cNvSpPr>
            <p:nvPr/>
          </p:nvSpPr>
          <p:spPr bwMode="auto">
            <a:xfrm flipV="1">
              <a:off x="3456" y="3264"/>
              <a:ext cx="0" cy="24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219200" y="3810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2.3.1   </a:t>
            </a:r>
            <a:r>
              <a:rPr lang="zh-CN" altLang="en-US"/>
              <a:t>线性单链表</a:t>
            </a:r>
          </a:p>
        </p:txBody>
      </p:sp>
      <p:grpSp>
        <p:nvGrpSpPr>
          <p:cNvPr id="28675" name="Group 19"/>
          <p:cNvGrpSpPr>
            <a:grpSpLocks/>
          </p:cNvGrpSpPr>
          <p:nvPr/>
        </p:nvGrpSpPr>
        <p:grpSpPr bwMode="auto">
          <a:xfrm>
            <a:off x="1295400" y="990600"/>
            <a:ext cx="6553200" cy="990600"/>
            <a:chOff x="672" y="624"/>
            <a:chExt cx="4128" cy="624"/>
          </a:xfrm>
        </p:grpSpPr>
        <p:sp>
          <p:nvSpPr>
            <p:cNvPr id="28705" name="Rectangle 3"/>
            <p:cNvSpPr>
              <a:spLocks noChangeArrowheads="1"/>
            </p:cNvSpPr>
            <p:nvPr/>
          </p:nvSpPr>
          <p:spPr bwMode="auto">
            <a:xfrm>
              <a:off x="1248" y="960"/>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8706" name="Line 4"/>
            <p:cNvSpPr>
              <a:spLocks noChangeShapeType="1"/>
            </p:cNvSpPr>
            <p:nvPr/>
          </p:nvSpPr>
          <p:spPr bwMode="auto">
            <a:xfrm>
              <a:off x="1728" y="96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7" name="Rectangle 5"/>
            <p:cNvSpPr>
              <a:spLocks noChangeArrowheads="1"/>
            </p:cNvSpPr>
            <p:nvPr/>
          </p:nvSpPr>
          <p:spPr bwMode="auto">
            <a:xfrm>
              <a:off x="2208" y="960"/>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8708" name="Line 6"/>
            <p:cNvSpPr>
              <a:spLocks noChangeShapeType="1"/>
            </p:cNvSpPr>
            <p:nvPr/>
          </p:nvSpPr>
          <p:spPr bwMode="auto">
            <a:xfrm>
              <a:off x="2688" y="96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9" name="Rectangle 7"/>
            <p:cNvSpPr>
              <a:spLocks noChangeArrowheads="1"/>
            </p:cNvSpPr>
            <p:nvPr/>
          </p:nvSpPr>
          <p:spPr bwMode="auto">
            <a:xfrm>
              <a:off x="3936" y="960"/>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8710" name="Line 8"/>
            <p:cNvSpPr>
              <a:spLocks noChangeShapeType="1"/>
            </p:cNvSpPr>
            <p:nvPr/>
          </p:nvSpPr>
          <p:spPr bwMode="auto">
            <a:xfrm>
              <a:off x="4416" y="96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1" name="Text Box 9"/>
            <p:cNvSpPr txBox="1">
              <a:spLocks noChangeArrowheads="1"/>
            </p:cNvSpPr>
            <p:nvPr/>
          </p:nvSpPr>
          <p:spPr bwMode="auto">
            <a:xfrm>
              <a:off x="1370" y="92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1</a:t>
              </a:r>
            </a:p>
          </p:txBody>
        </p:sp>
        <p:sp>
          <p:nvSpPr>
            <p:cNvPr id="28712" name="Text Box 10"/>
            <p:cNvSpPr txBox="1">
              <a:spLocks noChangeArrowheads="1"/>
            </p:cNvSpPr>
            <p:nvPr/>
          </p:nvSpPr>
          <p:spPr bwMode="auto">
            <a:xfrm>
              <a:off x="2315" y="92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2</a:t>
              </a:r>
            </a:p>
          </p:txBody>
        </p:sp>
        <p:sp>
          <p:nvSpPr>
            <p:cNvPr id="28713" name="Line 11"/>
            <p:cNvSpPr>
              <a:spLocks noChangeShapeType="1"/>
            </p:cNvSpPr>
            <p:nvPr/>
          </p:nvSpPr>
          <p:spPr bwMode="auto">
            <a:xfrm>
              <a:off x="1824" y="1104"/>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714" name="Line 12"/>
            <p:cNvSpPr>
              <a:spLocks noChangeShapeType="1"/>
            </p:cNvSpPr>
            <p:nvPr/>
          </p:nvSpPr>
          <p:spPr bwMode="auto">
            <a:xfrm>
              <a:off x="2784" y="1104"/>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715" name="Text Box 13"/>
            <p:cNvSpPr txBox="1">
              <a:spLocks noChangeArrowheads="1"/>
            </p:cNvSpPr>
            <p:nvPr/>
          </p:nvSpPr>
          <p:spPr bwMode="auto">
            <a:xfrm>
              <a:off x="3216" y="901"/>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28716" name="Line 14"/>
            <p:cNvSpPr>
              <a:spLocks noChangeShapeType="1"/>
            </p:cNvSpPr>
            <p:nvPr/>
          </p:nvSpPr>
          <p:spPr bwMode="auto">
            <a:xfrm>
              <a:off x="3552" y="1104"/>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717" name="Text Box 15"/>
            <p:cNvSpPr txBox="1">
              <a:spLocks noChangeArrowheads="1"/>
            </p:cNvSpPr>
            <p:nvPr/>
          </p:nvSpPr>
          <p:spPr bwMode="auto">
            <a:xfrm>
              <a:off x="4416" y="971"/>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sp>
          <p:nvSpPr>
            <p:cNvPr id="28718" name="Text Box 16"/>
            <p:cNvSpPr txBox="1">
              <a:spLocks noChangeArrowheads="1"/>
            </p:cNvSpPr>
            <p:nvPr/>
          </p:nvSpPr>
          <p:spPr bwMode="auto">
            <a:xfrm>
              <a:off x="4043" y="92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n</a:t>
              </a:r>
            </a:p>
          </p:txBody>
        </p:sp>
        <p:sp>
          <p:nvSpPr>
            <p:cNvPr id="28719" name="Freeform 17"/>
            <p:cNvSpPr>
              <a:spLocks/>
            </p:cNvSpPr>
            <p:nvPr/>
          </p:nvSpPr>
          <p:spPr bwMode="auto">
            <a:xfrm>
              <a:off x="960" y="864"/>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8720" name="Text Box 18"/>
            <p:cNvSpPr txBox="1">
              <a:spLocks noChangeArrowheads="1"/>
            </p:cNvSpPr>
            <p:nvPr/>
          </p:nvSpPr>
          <p:spPr bwMode="auto">
            <a:xfrm>
              <a:off x="672" y="62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Head</a:t>
              </a:r>
            </a:p>
          </p:txBody>
        </p:sp>
      </p:grpSp>
      <p:sp>
        <p:nvSpPr>
          <p:cNvPr id="28676" name="Text Box 20"/>
          <p:cNvSpPr txBox="1">
            <a:spLocks noChangeArrowheads="1"/>
          </p:cNvSpPr>
          <p:nvPr/>
        </p:nvSpPr>
        <p:spPr bwMode="auto">
          <a:xfrm>
            <a:off x="1295400" y="23622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Head:</a:t>
            </a:r>
            <a:r>
              <a:rPr lang="en-US" altLang="zh-CN"/>
              <a:t> </a:t>
            </a:r>
            <a:r>
              <a:rPr lang="zh-CN" altLang="en-US">
                <a:solidFill>
                  <a:srgbClr val="FF0000"/>
                </a:solidFill>
              </a:rPr>
              <a:t>头指针</a:t>
            </a:r>
            <a:r>
              <a:rPr lang="zh-CN" altLang="en-US"/>
              <a:t>，指向链表中第一个结点。</a:t>
            </a:r>
          </a:p>
        </p:txBody>
      </p:sp>
      <p:sp>
        <p:nvSpPr>
          <p:cNvPr id="28677" name="Text Box 21"/>
          <p:cNvSpPr txBox="1">
            <a:spLocks noChangeArrowheads="1"/>
          </p:cNvSpPr>
          <p:nvPr/>
        </p:nvSpPr>
        <p:spPr bwMode="auto">
          <a:xfrm>
            <a:off x="1336675" y="2971800"/>
            <a:ext cx="6950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0:</a:t>
            </a:r>
            <a:r>
              <a:rPr lang="en-US" altLang="zh-CN"/>
              <a:t> </a:t>
            </a:r>
            <a:r>
              <a:rPr lang="zh-CN" altLang="en-US">
                <a:solidFill>
                  <a:srgbClr val="FF0000"/>
                </a:solidFill>
              </a:rPr>
              <a:t>空指针</a:t>
            </a:r>
            <a:r>
              <a:rPr lang="zh-CN" altLang="en-US"/>
              <a:t>，有时也表示为“</a:t>
            </a:r>
            <a:r>
              <a:rPr lang="en-US" altLang="zh-CN"/>
              <a:t>NULL”</a:t>
            </a:r>
            <a:r>
              <a:rPr lang="zh-CN" altLang="en-US"/>
              <a:t>或“∧”。</a:t>
            </a:r>
          </a:p>
        </p:txBody>
      </p:sp>
      <p:sp>
        <p:nvSpPr>
          <p:cNvPr id="28678" name="Text Box 22"/>
          <p:cNvSpPr txBox="1">
            <a:spLocks noChangeArrowheads="1"/>
          </p:cNvSpPr>
          <p:nvPr/>
        </p:nvSpPr>
        <p:spPr bwMode="auto">
          <a:xfrm>
            <a:off x="1295400" y="3597275"/>
            <a:ext cx="7467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头结点</a:t>
            </a:r>
            <a:r>
              <a:rPr lang="en-US" altLang="zh-CN">
                <a:solidFill>
                  <a:srgbClr val="FF0000"/>
                </a:solidFill>
              </a:rPr>
              <a:t>:</a:t>
            </a:r>
            <a:r>
              <a:rPr lang="en-US" altLang="zh-CN"/>
              <a:t> </a:t>
            </a:r>
            <a:r>
              <a:rPr lang="zh-CN" altLang="en-US"/>
              <a:t>通常需要在链表第一个结点之前附加一个结点，用于记录线性表的某些性质信息</a:t>
            </a:r>
            <a:r>
              <a:rPr lang="en-US" altLang="zh-CN"/>
              <a:t>(</a:t>
            </a:r>
            <a:r>
              <a:rPr lang="zh-CN" altLang="en-US"/>
              <a:t>如长度</a:t>
            </a:r>
            <a:r>
              <a:rPr lang="en-US" altLang="zh-CN"/>
              <a:t>)</a:t>
            </a:r>
            <a:r>
              <a:rPr lang="zh-CN" altLang="en-US"/>
              <a:t>。</a:t>
            </a:r>
          </a:p>
        </p:txBody>
      </p:sp>
      <p:grpSp>
        <p:nvGrpSpPr>
          <p:cNvPr id="28679" name="Group 57"/>
          <p:cNvGrpSpPr>
            <a:grpSpLocks/>
          </p:cNvGrpSpPr>
          <p:nvPr/>
        </p:nvGrpSpPr>
        <p:grpSpPr bwMode="auto">
          <a:xfrm>
            <a:off x="1752600" y="4572000"/>
            <a:ext cx="7315200" cy="990600"/>
            <a:chOff x="1104" y="2880"/>
            <a:chExt cx="4608" cy="624"/>
          </a:xfrm>
        </p:grpSpPr>
        <p:sp>
          <p:nvSpPr>
            <p:cNvPr id="28680" name="Rectangle 24"/>
            <p:cNvSpPr>
              <a:spLocks noChangeArrowheads="1"/>
            </p:cNvSpPr>
            <p:nvPr/>
          </p:nvSpPr>
          <p:spPr bwMode="auto">
            <a:xfrm>
              <a:off x="2160" y="3216"/>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8681" name="Line 25"/>
            <p:cNvSpPr>
              <a:spLocks noChangeShapeType="1"/>
            </p:cNvSpPr>
            <p:nvPr/>
          </p:nvSpPr>
          <p:spPr bwMode="auto">
            <a:xfrm>
              <a:off x="2640" y="321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2" name="Rectangle 26"/>
            <p:cNvSpPr>
              <a:spLocks noChangeArrowheads="1"/>
            </p:cNvSpPr>
            <p:nvPr/>
          </p:nvSpPr>
          <p:spPr bwMode="auto">
            <a:xfrm>
              <a:off x="3120" y="3216"/>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8683" name="Line 27"/>
            <p:cNvSpPr>
              <a:spLocks noChangeShapeType="1"/>
            </p:cNvSpPr>
            <p:nvPr/>
          </p:nvSpPr>
          <p:spPr bwMode="auto">
            <a:xfrm>
              <a:off x="3600" y="321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4" name="Rectangle 28"/>
            <p:cNvSpPr>
              <a:spLocks noChangeArrowheads="1"/>
            </p:cNvSpPr>
            <p:nvPr/>
          </p:nvSpPr>
          <p:spPr bwMode="auto">
            <a:xfrm>
              <a:off x="4848" y="3216"/>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8685" name="Line 29"/>
            <p:cNvSpPr>
              <a:spLocks noChangeShapeType="1"/>
            </p:cNvSpPr>
            <p:nvPr/>
          </p:nvSpPr>
          <p:spPr bwMode="auto">
            <a:xfrm>
              <a:off x="5328" y="321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6" name="Text Box 30"/>
            <p:cNvSpPr txBox="1">
              <a:spLocks noChangeArrowheads="1"/>
            </p:cNvSpPr>
            <p:nvPr/>
          </p:nvSpPr>
          <p:spPr bwMode="auto">
            <a:xfrm>
              <a:off x="2282" y="3179"/>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1</a:t>
              </a:r>
            </a:p>
          </p:txBody>
        </p:sp>
        <p:sp>
          <p:nvSpPr>
            <p:cNvPr id="28687" name="Text Box 31"/>
            <p:cNvSpPr txBox="1">
              <a:spLocks noChangeArrowheads="1"/>
            </p:cNvSpPr>
            <p:nvPr/>
          </p:nvSpPr>
          <p:spPr bwMode="auto">
            <a:xfrm>
              <a:off x="3227" y="3179"/>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2</a:t>
              </a:r>
            </a:p>
          </p:txBody>
        </p:sp>
        <p:sp>
          <p:nvSpPr>
            <p:cNvPr id="28688" name="Line 32"/>
            <p:cNvSpPr>
              <a:spLocks noChangeShapeType="1"/>
            </p:cNvSpPr>
            <p:nvPr/>
          </p:nvSpPr>
          <p:spPr bwMode="auto">
            <a:xfrm>
              <a:off x="2736" y="3360"/>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89" name="Line 33"/>
            <p:cNvSpPr>
              <a:spLocks noChangeShapeType="1"/>
            </p:cNvSpPr>
            <p:nvPr/>
          </p:nvSpPr>
          <p:spPr bwMode="auto">
            <a:xfrm>
              <a:off x="3696" y="3360"/>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90" name="Text Box 34"/>
            <p:cNvSpPr txBox="1">
              <a:spLocks noChangeArrowheads="1"/>
            </p:cNvSpPr>
            <p:nvPr/>
          </p:nvSpPr>
          <p:spPr bwMode="auto">
            <a:xfrm>
              <a:off x="4128" y="3157"/>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28691" name="Line 35"/>
            <p:cNvSpPr>
              <a:spLocks noChangeShapeType="1"/>
            </p:cNvSpPr>
            <p:nvPr/>
          </p:nvSpPr>
          <p:spPr bwMode="auto">
            <a:xfrm>
              <a:off x="4464" y="3360"/>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92" name="Text Box 36"/>
            <p:cNvSpPr txBox="1">
              <a:spLocks noChangeArrowheads="1"/>
            </p:cNvSpPr>
            <p:nvPr/>
          </p:nvSpPr>
          <p:spPr bwMode="auto">
            <a:xfrm>
              <a:off x="5328" y="3227"/>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sp>
          <p:nvSpPr>
            <p:cNvPr id="28693" name="Text Box 37"/>
            <p:cNvSpPr txBox="1">
              <a:spLocks noChangeArrowheads="1"/>
            </p:cNvSpPr>
            <p:nvPr/>
          </p:nvSpPr>
          <p:spPr bwMode="auto">
            <a:xfrm>
              <a:off x="4955" y="3179"/>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n</a:t>
              </a:r>
            </a:p>
          </p:txBody>
        </p:sp>
        <p:sp>
          <p:nvSpPr>
            <p:cNvPr id="28694" name="Text Box 39"/>
            <p:cNvSpPr txBox="1">
              <a:spLocks noChangeArrowheads="1"/>
            </p:cNvSpPr>
            <p:nvPr/>
          </p:nvSpPr>
          <p:spPr bwMode="auto">
            <a:xfrm>
              <a:off x="1104" y="2880"/>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Head</a:t>
              </a:r>
            </a:p>
          </p:txBody>
        </p:sp>
        <p:sp>
          <p:nvSpPr>
            <p:cNvPr id="28695" name="Rectangle 40"/>
            <p:cNvSpPr>
              <a:spLocks noChangeArrowheads="1"/>
            </p:cNvSpPr>
            <p:nvPr/>
          </p:nvSpPr>
          <p:spPr bwMode="auto">
            <a:xfrm>
              <a:off x="1200" y="3216"/>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8696" name="Line 41"/>
            <p:cNvSpPr>
              <a:spLocks noChangeShapeType="1"/>
            </p:cNvSpPr>
            <p:nvPr/>
          </p:nvSpPr>
          <p:spPr bwMode="auto">
            <a:xfrm>
              <a:off x="1691" y="321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7" name="Line 43"/>
            <p:cNvSpPr>
              <a:spLocks noChangeShapeType="1"/>
            </p:cNvSpPr>
            <p:nvPr/>
          </p:nvSpPr>
          <p:spPr bwMode="auto">
            <a:xfrm>
              <a:off x="1776" y="3360"/>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8698" name="Line 45"/>
            <p:cNvSpPr>
              <a:spLocks noChangeShapeType="1"/>
            </p:cNvSpPr>
            <p:nvPr/>
          </p:nvSpPr>
          <p:spPr bwMode="auto">
            <a:xfrm flipH="1">
              <a:off x="1211" y="32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9" name="Line 46"/>
            <p:cNvSpPr>
              <a:spLocks noChangeShapeType="1"/>
            </p:cNvSpPr>
            <p:nvPr/>
          </p:nvSpPr>
          <p:spPr bwMode="auto">
            <a:xfrm flipH="1">
              <a:off x="1196" y="3209"/>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0" name="Line 48"/>
            <p:cNvSpPr>
              <a:spLocks noChangeShapeType="1"/>
            </p:cNvSpPr>
            <p:nvPr/>
          </p:nvSpPr>
          <p:spPr bwMode="auto">
            <a:xfrm flipH="1">
              <a:off x="1296" y="3216"/>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1" name="Line 49"/>
            <p:cNvSpPr>
              <a:spLocks noChangeShapeType="1"/>
            </p:cNvSpPr>
            <p:nvPr/>
          </p:nvSpPr>
          <p:spPr bwMode="auto">
            <a:xfrm flipH="1">
              <a:off x="1488" y="3360"/>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2" name="Line 50"/>
            <p:cNvSpPr>
              <a:spLocks noChangeShapeType="1"/>
            </p:cNvSpPr>
            <p:nvPr/>
          </p:nvSpPr>
          <p:spPr bwMode="auto">
            <a:xfrm flipH="1">
              <a:off x="1200" y="3216"/>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3" name="Line 51"/>
            <p:cNvSpPr>
              <a:spLocks noChangeShapeType="1"/>
            </p:cNvSpPr>
            <p:nvPr/>
          </p:nvSpPr>
          <p:spPr bwMode="auto">
            <a:xfrm flipH="1">
              <a:off x="1392" y="3264"/>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Line 55"/>
            <p:cNvSpPr>
              <a:spLocks noChangeShapeType="1"/>
            </p:cNvSpPr>
            <p:nvPr/>
          </p:nvSpPr>
          <p:spPr bwMode="auto">
            <a:xfrm flipH="1">
              <a:off x="1595" y="34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990600" y="381000"/>
            <a:ext cx="8077200" cy="990600"/>
            <a:chOff x="672" y="3072"/>
            <a:chExt cx="5088" cy="624"/>
          </a:xfrm>
        </p:grpSpPr>
        <p:sp>
          <p:nvSpPr>
            <p:cNvPr id="29719" name="Rectangle 3"/>
            <p:cNvSpPr>
              <a:spLocks noChangeArrowheads="1"/>
            </p:cNvSpPr>
            <p:nvPr/>
          </p:nvSpPr>
          <p:spPr bwMode="auto">
            <a:xfrm>
              <a:off x="2208" y="3408"/>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9720" name="Line 4"/>
            <p:cNvSpPr>
              <a:spLocks noChangeShapeType="1"/>
            </p:cNvSpPr>
            <p:nvPr/>
          </p:nvSpPr>
          <p:spPr bwMode="auto">
            <a:xfrm>
              <a:off x="2688" y="340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1" name="Rectangle 5"/>
            <p:cNvSpPr>
              <a:spLocks noChangeArrowheads="1"/>
            </p:cNvSpPr>
            <p:nvPr/>
          </p:nvSpPr>
          <p:spPr bwMode="auto">
            <a:xfrm>
              <a:off x="3168" y="3408"/>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9722" name="Line 6"/>
            <p:cNvSpPr>
              <a:spLocks noChangeShapeType="1"/>
            </p:cNvSpPr>
            <p:nvPr/>
          </p:nvSpPr>
          <p:spPr bwMode="auto">
            <a:xfrm>
              <a:off x="3648" y="340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3" name="Rectangle 7"/>
            <p:cNvSpPr>
              <a:spLocks noChangeArrowheads="1"/>
            </p:cNvSpPr>
            <p:nvPr/>
          </p:nvSpPr>
          <p:spPr bwMode="auto">
            <a:xfrm>
              <a:off x="4896" y="3408"/>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9724" name="Line 8"/>
            <p:cNvSpPr>
              <a:spLocks noChangeShapeType="1"/>
            </p:cNvSpPr>
            <p:nvPr/>
          </p:nvSpPr>
          <p:spPr bwMode="auto">
            <a:xfrm>
              <a:off x="5376" y="340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25" name="Text Box 9"/>
            <p:cNvSpPr txBox="1">
              <a:spLocks noChangeArrowheads="1"/>
            </p:cNvSpPr>
            <p:nvPr/>
          </p:nvSpPr>
          <p:spPr bwMode="auto">
            <a:xfrm>
              <a:off x="2330" y="3371"/>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1</a:t>
              </a:r>
            </a:p>
          </p:txBody>
        </p:sp>
        <p:sp>
          <p:nvSpPr>
            <p:cNvPr id="29726" name="Text Box 10"/>
            <p:cNvSpPr txBox="1">
              <a:spLocks noChangeArrowheads="1"/>
            </p:cNvSpPr>
            <p:nvPr/>
          </p:nvSpPr>
          <p:spPr bwMode="auto">
            <a:xfrm>
              <a:off x="3275" y="3371"/>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2</a:t>
              </a:r>
            </a:p>
          </p:txBody>
        </p:sp>
        <p:sp>
          <p:nvSpPr>
            <p:cNvPr id="29727" name="Line 11"/>
            <p:cNvSpPr>
              <a:spLocks noChangeShapeType="1"/>
            </p:cNvSpPr>
            <p:nvPr/>
          </p:nvSpPr>
          <p:spPr bwMode="auto">
            <a:xfrm>
              <a:off x="2784" y="3552"/>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9728" name="Line 12"/>
            <p:cNvSpPr>
              <a:spLocks noChangeShapeType="1"/>
            </p:cNvSpPr>
            <p:nvPr/>
          </p:nvSpPr>
          <p:spPr bwMode="auto">
            <a:xfrm>
              <a:off x="3744" y="3552"/>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9729" name="Text Box 13"/>
            <p:cNvSpPr txBox="1">
              <a:spLocks noChangeArrowheads="1"/>
            </p:cNvSpPr>
            <p:nvPr/>
          </p:nvSpPr>
          <p:spPr bwMode="auto">
            <a:xfrm>
              <a:off x="4176" y="3349"/>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29730" name="Line 14"/>
            <p:cNvSpPr>
              <a:spLocks noChangeShapeType="1"/>
            </p:cNvSpPr>
            <p:nvPr/>
          </p:nvSpPr>
          <p:spPr bwMode="auto">
            <a:xfrm>
              <a:off x="4512" y="3552"/>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9731" name="Text Box 15"/>
            <p:cNvSpPr txBox="1">
              <a:spLocks noChangeArrowheads="1"/>
            </p:cNvSpPr>
            <p:nvPr/>
          </p:nvSpPr>
          <p:spPr bwMode="auto">
            <a:xfrm>
              <a:off x="5376" y="3419"/>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sp>
          <p:nvSpPr>
            <p:cNvPr id="29732" name="Text Box 16"/>
            <p:cNvSpPr txBox="1">
              <a:spLocks noChangeArrowheads="1"/>
            </p:cNvSpPr>
            <p:nvPr/>
          </p:nvSpPr>
          <p:spPr bwMode="auto">
            <a:xfrm>
              <a:off x="5003" y="3371"/>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n</a:t>
              </a:r>
            </a:p>
          </p:txBody>
        </p:sp>
        <p:sp>
          <p:nvSpPr>
            <p:cNvPr id="29733" name="Freeform 17"/>
            <p:cNvSpPr>
              <a:spLocks/>
            </p:cNvSpPr>
            <p:nvPr/>
          </p:nvSpPr>
          <p:spPr bwMode="auto">
            <a:xfrm>
              <a:off x="960" y="3312"/>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34" name="Text Box 18"/>
            <p:cNvSpPr txBox="1">
              <a:spLocks noChangeArrowheads="1"/>
            </p:cNvSpPr>
            <p:nvPr/>
          </p:nvSpPr>
          <p:spPr bwMode="auto">
            <a:xfrm>
              <a:off x="672" y="307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Head</a:t>
              </a:r>
            </a:p>
          </p:txBody>
        </p:sp>
        <p:sp>
          <p:nvSpPr>
            <p:cNvPr id="29735" name="Rectangle 19"/>
            <p:cNvSpPr>
              <a:spLocks noChangeArrowheads="1"/>
            </p:cNvSpPr>
            <p:nvPr/>
          </p:nvSpPr>
          <p:spPr bwMode="auto">
            <a:xfrm>
              <a:off x="1248" y="3408"/>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9736" name="Line 20"/>
            <p:cNvSpPr>
              <a:spLocks noChangeShapeType="1"/>
            </p:cNvSpPr>
            <p:nvPr/>
          </p:nvSpPr>
          <p:spPr bwMode="auto">
            <a:xfrm>
              <a:off x="1739" y="340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7" name="Line 21"/>
            <p:cNvSpPr>
              <a:spLocks noChangeShapeType="1"/>
            </p:cNvSpPr>
            <p:nvPr/>
          </p:nvSpPr>
          <p:spPr bwMode="auto">
            <a:xfrm>
              <a:off x="1824" y="3552"/>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9738" name="Line 22"/>
            <p:cNvSpPr>
              <a:spLocks noChangeShapeType="1"/>
            </p:cNvSpPr>
            <p:nvPr/>
          </p:nvSpPr>
          <p:spPr bwMode="auto">
            <a:xfrm flipH="1">
              <a:off x="1259" y="340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39" name="Line 23"/>
            <p:cNvSpPr>
              <a:spLocks noChangeShapeType="1"/>
            </p:cNvSpPr>
            <p:nvPr/>
          </p:nvSpPr>
          <p:spPr bwMode="auto">
            <a:xfrm flipH="1">
              <a:off x="1244" y="3401"/>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0" name="Line 24"/>
            <p:cNvSpPr>
              <a:spLocks noChangeShapeType="1"/>
            </p:cNvSpPr>
            <p:nvPr/>
          </p:nvSpPr>
          <p:spPr bwMode="auto">
            <a:xfrm flipH="1">
              <a:off x="1344" y="3408"/>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1" name="Line 25"/>
            <p:cNvSpPr>
              <a:spLocks noChangeShapeType="1"/>
            </p:cNvSpPr>
            <p:nvPr/>
          </p:nvSpPr>
          <p:spPr bwMode="auto">
            <a:xfrm flipH="1">
              <a:off x="1536" y="3552"/>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2" name="Line 26"/>
            <p:cNvSpPr>
              <a:spLocks noChangeShapeType="1"/>
            </p:cNvSpPr>
            <p:nvPr/>
          </p:nvSpPr>
          <p:spPr bwMode="auto">
            <a:xfrm flipH="1">
              <a:off x="1248" y="3408"/>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3" name="Line 27"/>
            <p:cNvSpPr>
              <a:spLocks noChangeShapeType="1"/>
            </p:cNvSpPr>
            <p:nvPr/>
          </p:nvSpPr>
          <p:spPr bwMode="auto">
            <a:xfrm flipH="1">
              <a:off x="1440" y="3456"/>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44" name="Line 28"/>
            <p:cNvSpPr>
              <a:spLocks noChangeShapeType="1"/>
            </p:cNvSpPr>
            <p:nvPr/>
          </p:nvSpPr>
          <p:spPr bwMode="auto">
            <a:xfrm flipH="1">
              <a:off x="1643" y="3600"/>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9699" name="Text Box 29"/>
          <p:cNvSpPr txBox="1">
            <a:spLocks noChangeArrowheads="1"/>
          </p:cNvSpPr>
          <p:nvPr/>
        </p:nvSpPr>
        <p:spPr bwMode="auto">
          <a:xfrm>
            <a:off x="1066800" y="1981200"/>
            <a:ext cx="541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线性表的单链表存储结构</a:t>
            </a:r>
          </a:p>
        </p:txBody>
      </p:sp>
      <p:grpSp>
        <p:nvGrpSpPr>
          <p:cNvPr id="29700" name="Group 34"/>
          <p:cNvGrpSpPr>
            <a:grpSpLocks/>
          </p:cNvGrpSpPr>
          <p:nvPr/>
        </p:nvGrpSpPr>
        <p:grpSpPr bwMode="auto">
          <a:xfrm>
            <a:off x="1828800" y="2743200"/>
            <a:ext cx="5943600" cy="1981200"/>
            <a:chOff x="1152" y="1728"/>
            <a:chExt cx="3744" cy="1248"/>
          </a:xfrm>
        </p:grpSpPr>
        <p:sp>
          <p:nvSpPr>
            <p:cNvPr id="29715" name="Text Box 30"/>
            <p:cNvSpPr txBox="1">
              <a:spLocks noChangeArrowheads="1"/>
            </p:cNvSpPr>
            <p:nvPr/>
          </p:nvSpPr>
          <p:spPr bwMode="auto">
            <a:xfrm>
              <a:off x="1152" y="1728"/>
              <a:ext cx="3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dirty="0"/>
                <a:t>typedef    struct   </a:t>
              </a:r>
              <a:r>
                <a:rPr lang="en-US" altLang="zh-CN" dirty="0" err="1"/>
                <a:t>LNode</a:t>
              </a:r>
              <a:r>
                <a:rPr lang="en-US" altLang="zh-CN" dirty="0"/>
                <a:t>  {</a:t>
              </a:r>
            </a:p>
          </p:txBody>
        </p:sp>
        <p:sp>
          <p:nvSpPr>
            <p:cNvPr id="29716" name="Text Box 31"/>
            <p:cNvSpPr txBox="1">
              <a:spLocks noChangeArrowheads="1"/>
            </p:cNvSpPr>
            <p:nvPr/>
          </p:nvSpPr>
          <p:spPr bwMode="auto">
            <a:xfrm>
              <a:off x="1488" y="2064"/>
              <a:ext cx="3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dirty="0" err="1"/>
                <a:t>ElemType</a:t>
              </a:r>
              <a:r>
                <a:rPr lang="en-US" altLang="zh-CN" dirty="0"/>
                <a:t>            data;</a:t>
              </a:r>
            </a:p>
          </p:txBody>
        </p:sp>
        <p:sp>
          <p:nvSpPr>
            <p:cNvPr id="29717" name="Text Box 32"/>
            <p:cNvSpPr txBox="1">
              <a:spLocks noChangeArrowheads="1"/>
            </p:cNvSpPr>
            <p:nvPr/>
          </p:nvSpPr>
          <p:spPr bwMode="auto">
            <a:xfrm>
              <a:off x="1488" y="2352"/>
              <a:ext cx="3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dirty="0"/>
                <a:t>struct  </a:t>
              </a:r>
              <a:r>
                <a:rPr lang="en-US" altLang="zh-CN" dirty="0" err="1"/>
                <a:t>LNode</a:t>
              </a:r>
              <a:r>
                <a:rPr lang="en-US" altLang="zh-CN" dirty="0"/>
                <a:t>      </a:t>
              </a:r>
              <a:r>
                <a:rPr lang="en-US" altLang="zh-CN" b="0" dirty="0">
                  <a:latin typeface="宋体" pitchFamily="2" charset="-122"/>
                </a:rPr>
                <a:t>*</a:t>
              </a:r>
              <a:r>
                <a:rPr lang="en-US" altLang="zh-CN" dirty="0"/>
                <a:t> next;</a:t>
              </a:r>
            </a:p>
          </p:txBody>
        </p:sp>
        <p:sp>
          <p:nvSpPr>
            <p:cNvPr id="29718" name="Text Box 33"/>
            <p:cNvSpPr txBox="1">
              <a:spLocks noChangeArrowheads="1"/>
            </p:cNvSpPr>
            <p:nvPr/>
          </p:nvSpPr>
          <p:spPr bwMode="auto">
            <a:xfrm>
              <a:off x="1152" y="2688"/>
              <a:ext cx="27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dirty="0"/>
                <a:t>} </a:t>
              </a:r>
              <a:r>
                <a:rPr lang="en-US" altLang="zh-CN" dirty="0" err="1"/>
                <a:t>LNode</a:t>
              </a:r>
              <a:r>
                <a:rPr lang="en-US" altLang="zh-CN" dirty="0"/>
                <a:t>, </a:t>
              </a:r>
              <a:r>
                <a:rPr lang="en-US" altLang="zh-CN" b="0" dirty="0">
                  <a:latin typeface="宋体" pitchFamily="2" charset="-122"/>
                </a:rPr>
                <a:t>*</a:t>
              </a:r>
              <a:r>
                <a:rPr lang="en-US" altLang="zh-CN" dirty="0"/>
                <a:t> </a:t>
              </a:r>
              <a:r>
                <a:rPr lang="en-US" altLang="zh-CN" dirty="0" err="1"/>
                <a:t>LinkList</a:t>
              </a:r>
              <a:r>
                <a:rPr lang="en-US" altLang="zh-CN" dirty="0"/>
                <a:t>;</a:t>
              </a:r>
            </a:p>
          </p:txBody>
        </p:sp>
      </p:grpSp>
      <p:sp>
        <p:nvSpPr>
          <p:cNvPr id="29701" name="Text Box 35"/>
          <p:cNvSpPr txBox="1">
            <a:spLocks noChangeArrowheads="1"/>
          </p:cNvSpPr>
          <p:nvPr/>
        </p:nvSpPr>
        <p:spPr bwMode="auto">
          <a:xfrm>
            <a:off x="1066800" y="5486400"/>
            <a:ext cx="1371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空表</a:t>
            </a:r>
            <a:r>
              <a:rPr lang="en-US" altLang="zh-CN"/>
              <a:t>:</a:t>
            </a:r>
          </a:p>
        </p:txBody>
      </p:sp>
      <p:grpSp>
        <p:nvGrpSpPr>
          <p:cNvPr id="29702" name="Group 63"/>
          <p:cNvGrpSpPr>
            <a:grpSpLocks/>
          </p:cNvGrpSpPr>
          <p:nvPr/>
        </p:nvGrpSpPr>
        <p:grpSpPr bwMode="auto">
          <a:xfrm>
            <a:off x="2490788" y="5105400"/>
            <a:ext cx="2309812" cy="990600"/>
            <a:chOff x="1665" y="3216"/>
            <a:chExt cx="1455" cy="624"/>
          </a:xfrm>
        </p:grpSpPr>
        <p:sp>
          <p:nvSpPr>
            <p:cNvPr id="29703" name="Text Box 49"/>
            <p:cNvSpPr txBox="1">
              <a:spLocks noChangeArrowheads="1"/>
            </p:cNvSpPr>
            <p:nvPr/>
          </p:nvSpPr>
          <p:spPr bwMode="auto">
            <a:xfrm>
              <a:off x="2736" y="3563"/>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sp>
          <p:nvSpPr>
            <p:cNvPr id="29704" name="Freeform 51"/>
            <p:cNvSpPr>
              <a:spLocks/>
            </p:cNvSpPr>
            <p:nvPr/>
          </p:nvSpPr>
          <p:spPr bwMode="auto">
            <a:xfrm>
              <a:off x="1953" y="345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705" name="Text Box 52"/>
            <p:cNvSpPr txBox="1">
              <a:spLocks noChangeArrowheads="1"/>
            </p:cNvSpPr>
            <p:nvPr/>
          </p:nvSpPr>
          <p:spPr bwMode="auto">
            <a:xfrm>
              <a:off x="1665" y="3216"/>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Head</a:t>
              </a:r>
            </a:p>
          </p:txBody>
        </p:sp>
        <p:sp>
          <p:nvSpPr>
            <p:cNvPr id="29706" name="Rectangle 53"/>
            <p:cNvSpPr>
              <a:spLocks noChangeArrowheads="1"/>
            </p:cNvSpPr>
            <p:nvPr/>
          </p:nvSpPr>
          <p:spPr bwMode="auto">
            <a:xfrm>
              <a:off x="2241" y="3552"/>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29707" name="Line 54"/>
            <p:cNvSpPr>
              <a:spLocks noChangeShapeType="1"/>
            </p:cNvSpPr>
            <p:nvPr/>
          </p:nvSpPr>
          <p:spPr bwMode="auto">
            <a:xfrm>
              <a:off x="2732" y="355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8" name="Line 56"/>
            <p:cNvSpPr>
              <a:spLocks noChangeShapeType="1"/>
            </p:cNvSpPr>
            <p:nvPr/>
          </p:nvSpPr>
          <p:spPr bwMode="auto">
            <a:xfrm flipH="1">
              <a:off x="2252" y="3552"/>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09" name="Line 57"/>
            <p:cNvSpPr>
              <a:spLocks noChangeShapeType="1"/>
            </p:cNvSpPr>
            <p:nvPr/>
          </p:nvSpPr>
          <p:spPr bwMode="auto">
            <a:xfrm flipH="1">
              <a:off x="2237" y="3545"/>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0" name="Line 58"/>
            <p:cNvSpPr>
              <a:spLocks noChangeShapeType="1"/>
            </p:cNvSpPr>
            <p:nvPr/>
          </p:nvSpPr>
          <p:spPr bwMode="auto">
            <a:xfrm flipH="1">
              <a:off x="2337" y="3552"/>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1" name="Line 59"/>
            <p:cNvSpPr>
              <a:spLocks noChangeShapeType="1"/>
            </p:cNvSpPr>
            <p:nvPr/>
          </p:nvSpPr>
          <p:spPr bwMode="auto">
            <a:xfrm flipH="1">
              <a:off x="2529" y="3696"/>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2" name="Line 60"/>
            <p:cNvSpPr>
              <a:spLocks noChangeShapeType="1"/>
            </p:cNvSpPr>
            <p:nvPr/>
          </p:nvSpPr>
          <p:spPr bwMode="auto">
            <a:xfrm flipH="1">
              <a:off x="2241" y="3552"/>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3" name="Line 61"/>
            <p:cNvSpPr>
              <a:spLocks noChangeShapeType="1"/>
            </p:cNvSpPr>
            <p:nvPr/>
          </p:nvSpPr>
          <p:spPr bwMode="auto">
            <a:xfrm flipH="1">
              <a:off x="2433" y="3600"/>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714" name="Line 62"/>
            <p:cNvSpPr>
              <a:spLocks noChangeShapeType="1"/>
            </p:cNvSpPr>
            <p:nvPr/>
          </p:nvSpPr>
          <p:spPr bwMode="auto">
            <a:xfrm flipH="1">
              <a:off x="2636" y="374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066800" y="152400"/>
            <a:ext cx="533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线性表的链式存储结构的特点</a:t>
            </a:r>
          </a:p>
        </p:txBody>
      </p:sp>
      <p:sp>
        <p:nvSpPr>
          <p:cNvPr id="30723" name="Text Box 3"/>
          <p:cNvSpPr txBox="1">
            <a:spLocks noChangeArrowheads="1"/>
          </p:cNvSpPr>
          <p:nvPr/>
        </p:nvSpPr>
        <p:spPr bwMode="auto">
          <a:xfrm>
            <a:off x="2057400" y="7620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Char char="•"/>
            </a:pPr>
            <a:r>
              <a:rPr lang="en-US" altLang="zh-CN"/>
              <a:t>  </a:t>
            </a:r>
            <a:r>
              <a:rPr lang="zh-CN" altLang="en-US"/>
              <a:t>不可随机存取表中任意数据元素</a:t>
            </a:r>
          </a:p>
        </p:txBody>
      </p:sp>
      <p:sp>
        <p:nvSpPr>
          <p:cNvPr id="30724" name="Text Box 4"/>
          <p:cNvSpPr txBox="1">
            <a:spLocks noChangeArrowheads="1"/>
          </p:cNvSpPr>
          <p:nvPr/>
        </p:nvSpPr>
        <p:spPr bwMode="auto">
          <a:xfrm>
            <a:off x="1066800" y="7620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缺点</a:t>
            </a:r>
            <a:r>
              <a:rPr lang="en-US" altLang="zh-CN">
                <a:solidFill>
                  <a:srgbClr val="FF0000"/>
                </a:solidFill>
              </a:rPr>
              <a:t>:</a:t>
            </a:r>
          </a:p>
        </p:txBody>
      </p:sp>
      <p:sp>
        <p:nvSpPr>
          <p:cNvPr id="30725" name="Text Box 5"/>
          <p:cNvSpPr txBox="1">
            <a:spLocks noChangeArrowheads="1"/>
          </p:cNvSpPr>
          <p:nvPr/>
        </p:nvSpPr>
        <p:spPr bwMode="auto">
          <a:xfrm>
            <a:off x="2057400" y="13716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Char char="•"/>
            </a:pPr>
            <a:r>
              <a:rPr lang="en-US" altLang="zh-CN"/>
              <a:t>  </a:t>
            </a:r>
            <a:r>
              <a:rPr lang="zh-CN" altLang="en-US"/>
              <a:t>不可直接获取线性表的长度</a:t>
            </a:r>
          </a:p>
        </p:txBody>
      </p:sp>
      <p:sp>
        <p:nvSpPr>
          <p:cNvPr id="30726" name="Text Box 23"/>
          <p:cNvSpPr txBox="1">
            <a:spLocks noChangeArrowheads="1"/>
          </p:cNvSpPr>
          <p:nvPr/>
        </p:nvSpPr>
        <p:spPr bwMode="auto">
          <a:xfrm>
            <a:off x="1066800" y="1981200"/>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算法</a:t>
            </a:r>
            <a:r>
              <a:rPr lang="en-US" altLang="zh-CN"/>
              <a:t>2.8:  </a:t>
            </a:r>
            <a:r>
              <a:rPr lang="zh-CN" altLang="en-US"/>
              <a:t>取线性单链表第 </a:t>
            </a:r>
            <a:r>
              <a:rPr lang="en-US" altLang="zh-CN"/>
              <a:t>i </a:t>
            </a:r>
            <a:r>
              <a:rPr lang="zh-CN" altLang="en-US"/>
              <a:t>个元素。</a:t>
            </a:r>
          </a:p>
        </p:txBody>
      </p:sp>
      <p:sp>
        <p:nvSpPr>
          <p:cNvPr id="30727" name="Text Box 33"/>
          <p:cNvSpPr txBox="1">
            <a:spLocks noChangeArrowheads="1"/>
          </p:cNvSpPr>
          <p:nvPr/>
        </p:nvSpPr>
        <p:spPr bwMode="auto">
          <a:xfrm>
            <a:off x="1143000" y="2590800"/>
            <a:ext cx="74676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80000"/>
              </a:lnSpc>
              <a:spcBef>
                <a:spcPct val="50000"/>
              </a:spcBef>
            </a:pPr>
            <a:r>
              <a:rPr lang="en-US" altLang="zh-CN" sz="2200" dirty="0"/>
              <a:t>Status  </a:t>
            </a:r>
            <a:r>
              <a:rPr lang="en-US" altLang="zh-CN" sz="2200" dirty="0" err="1"/>
              <a:t>GetElem_L</a:t>
            </a:r>
            <a:r>
              <a:rPr lang="en-US" altLang="zh-CN" sz="2200" dirty="0"/>
              <a:t> ( </a:t>
            </a:r>
            <a:r>
              <a:rPr lang="en-US" altLang="zh-CN" sz="2200" dirty="0" err="1"/>
              <a:t>LinkList</a:t>
            </a:r>
            <a:r>
              <a:rPr lang="en-US" altLang="zh-CN" sz="2200" dirty="0"/>
              <a:t>  L, </a:t>
            </a:r>
            <a:r>
              <a:rPr lang="en-US" altLang="zh-CN" sz="2200" dirty="0" err="1"/>
              <a:t>int</a:t>
            </a:r>
            <a:r>
              <a:rPr lang="en-US" altLang="zh-CN" sz="2200" dirty="0"/>
              <a:t>  </a:t>
            </a:r>
            <a:r>
              <a:rPr lang="en-US" altLang="zh-CN" sz="2200" dirty="0" err="1"/>
              <a:t>i</a:t>
            </a:r>
            <a:r>
              <a:rPr lang="en-US" altLang="zh-CN" sz="2200" dirty="0"/>
              <a:t>, </a:t>
            </a:r>
            <a:r>
              <a:rPr lang="en-US" altLang="zh-CN" sz="2200" dirty="0" err="1"/>
              <a:t>ElemType</a:t>
            </a:r>
            <a:r>
              <a:rPr lang="en-US" altLang="zh-CN" sz="2200" dirty="0"/>
              <a:t>  </a:t>
            </a:r>
            <a:r>
              <a:rPr lang="en-US" altLang="zh-CN" sz="2200" dirty="0">
                <a:solidFill>
                  <a:srgbClr val="FF0000"/>
                </a:solidFill>
              </a:rPr>
              <a:t>&amp;e</a:t>
            </a:r>
            <a:r>
              <a:rPr lang="en-US" altLang="zh-CN" sz="2200" dirty="0"/>
              <a:t> ) </a:t>
            </a:r>
          </a:p>
          <a:p>
            <a:pPr eaLnBrk="1" hangingPunct="1">
              <a:lnSpc>
                <a:spcPct val="80000"/>
              </a:lnSpc>
              <a:spcBef>
                <a:spcPct val="50000"/>
              </a:spcBef>
            </a:pPr>
            <a:r>
              <a:rPr lang="en-US" altLang="zh-CN" sz="2200" dirty="0"/>
              <a:t> {</a:t>
            </a:r>
          </a:p>
          <a:p>
            <a:pPr eaLnBrk="1" hangingPunct="1">
              <a:lnSpc>
                <a:spcPct val="80000"/>
              </a:lnSpc>
              <a:spcBef>
                <a:spcPct val="50000"/>
              </a:spcBef>
            </a:pPr>
            <a:r>
              <a:rPr lang="en-US" altLang="zh-CN" sz="2200" dirty="0"/>
              <a:t>        p = L</a:t>
            </a:r>
            <a:r>
              <a:rPr lang="en-US" altLang="zh-CN" sz="2200" dirty="0">
                <a:latin typeface="宋体" pitchFamily="2" charset="-122"/>
              </a:rPr>
              <a:t>-</a:t>
            </a:r>
            <a:r>
              <a:rPr lang="en-US" altLang="zh-CN" sz="2200" dirty="0"/>
              <a:t>&gt;next; </a:t>
            </a:r>
            <a:r>
              <a:rPr lang="en-US" altLang="zh-CN" sz="2200" dirty="0">
                <a:solidFill>
                  <a:srgbClr val="FF0000"/>
                </a:solidFill>
              </a:rPr>
              <a:t>j=1</a:t>
            </a:r>
            <a:r>
              <a:rPr lang="en-US" altLang="zh-CN" sz="2200" dirty="0"/>
              <a:t>;</a:t>
            </a:r>
          </a:p>
          <a:p>
            <a:pPr eaLnBrk="1" hangingPunct="1">
              <a:lnSpc>
                <a:spcPct val="80000"/>
              </a:lnSpc>
              <a:spcBef>
                <a:spcPct val="50000"/>
              </a:spcBef>
            </a:pPr>
            <a:r>
              <a:rPr lang="en-US" altLang="zh-CN" sz="2200" dirty="0">
                <a:solidFill>
                  <a:schemeClr val="tx2"/>
                </a:solidFill>
              </a:rPr>
              <a:t>        while   ( p &amp;&amp;  j &lt; </a:t>
            </a:r>
            <a:r>
              <a:rPr lang="en-US" altLang="zh-CN" sz="2200" dirty="0" err="1">
                <a:solidFill>
                  <a:schemeClr val="tx2"/>
                </a:solidFill>
              </a:rPr>
              <a:t>i</a:t>
            </a:r>
            <a:r>
              <a:rPr lang="en-US" altLang="zh-CN" sz="2200" dirty="0">
                <a:solidFill>
                  <a:schemeClr val="tx2"/>
                </a:solidFill>
              </a:rPr>
              <a:t> )  { p = p</a:t>
            </a:r>
            <a:r>
              <a:rPr lang="en-US" altLang="zh-CN" sz="2200" dirty="0">
                <a:solidFill>
                  <a:schemeClr val="tx2"/>
                </a:solidFill>
                <a:latin typeface="宋体" pitchFamily="2" charset="-122"/>
              </a:rPr>
              <a:t>-</a:t>
            </a:r>
            <a:r>
              <a:rPr lang="en-US" altLang="zh-CN" sz="2200" dirty="0">
                <a:solidFill>
                  <a:schemeClr val="tx2"/>
                </a:solidFill>
              </a:rPr>
              <a:t>&gt;next; ++j; }</a:t>
            </a:r>
          </a:p>
          <a:p>
            <a:pPr eaLnBrk="1" hangingPunct="1">
              <a:lnSpc>
                <a:spcPct val="80000"/>
              </a:lnSpc>
              <a:spcBef>
                <a:spcPct val="50000"/>
              </a:spcBef>
            </a:pPr>
            <a:r>
              <a:rPr lang="en-US" altLang="zh-CN" sz="2200" dirty="0">
                <a:solidFill>
                  <a:schemeClr val="tx2"/>
                </a:solidFill>
              </a:rPr>
              <a:t>        </a:t>
            </a:r>
            <a:r>
              <a:rPr lang="en-US" altLang="zh-CN" dirty="0"/>
              <a:t>if  ( !p || j &gt;i )   return  ERROR; //i&lt;1</a:t>
            </a:r>
            <a:r>
              <a:rPr lang="zh-CN" altLang="en-US" dirty="0"/>
              <a:t>或者</a:t>
            </a:r>
            <a:r>
              <a:rPr lang="en-US" altLang="zh-CN" dirty="0"/>
              <a:t>i</a:t>
            </a:r>
            <a:r>
              <a:rPr lang="zh-CN" altLang="en-US" dirty="0"/>
              <a:t>越界</a:t>
            </a:r>
            <a:endParaRPr lang="en-US" altLang="zh-CN" dirty="0"/>
          </a:p>
          <a:p>
            <a:pPr eaLnBrk="1" hangingPunct="1">
              <a:lnSpc>
                <a:spcPct val="80000"/>
              </a:lnSpc>
              <a:spcBef>
                <a:spcPct val="50000"/>
              </a:spcBef>
            </a:pPr>
            <a:r>
              <a:rPr lang="en-US" altLang="zh-CN" sz="2200" dirty="0">
                <a:solidFill>
                  <a:schemeClr val="tx2"/>
                </a:solidFill>
              </a:rPr>
              <a:t>        </a:t>
            </a:r>
            <a:r>
              <a:rPr lang="en-US" altLang="zh-CN" dirty="0">
                <a:solidFill>
                  <a:srgbClr val="FF0000"/>
                </a:solidFill>
              </a:rPr>
              <a:t>e = </a:t>
            </a:r>
            <a:r>
              <a:rPr lang="en-US" altLang="zh-CN" sz="2200" dirty="0">
                <a:solidFill>
                  <a:srgbClr val="FF0000"/>
                </a:solidFill>
              </a:rPr>
              <a:t>p</a:t>
            </a:r>
            <a:r>
              <a:rPr lang="en-US" altLang="zh-CN" sz="2200" dirty="0">
                <a:solidFill>
                  <a:srgbClr val="FF0000"/>
                </a:solidFill>
                <a:latin typeface="宋体" pitchFamily="2" charset="-122"/>
              </a:rPr>
              <a:t>-</a:t>
            </a:r>
            <a:r>
              <a:rPr lang="en-US" altLang="zh-CN" sz="2200" dirty="0">
                <a:solidFill>
                  <a:srgbClr val="FF0000"/>
                </a:solidFill>
              </a:rPr>
              <a:t>&gt;data;</a:t>
            </a:r>
          </a:p>
          <a:p>
            <a:pPr eaLnBrk="1" hangingPunct="1">
              <a:lnSpc>
                <a:spcPct val="80000"/>
              </a:lnSpc>
              <a:spcBef>
                <a:spcPct val="50000"/>
              </a:spcBef>
            </a:pPr>
            <a:r>
              <a:rPr lang="en-US" altLang="zh-CN" sz="2200" dirty="0">
                <a:solidFill>
                  <a:schemeClr val="tx2"/>
                </a:solidFill>
              </a:rPr>
              <a:t>        </a:t>
            </a:r>
            <a:r>
              <a:rPr lang="en-US" altLang="zh-CN" dirty="0"/>
              <a:t>return  OK</a:t>
            </a:r>
            <a:r>
              <a:rPr lang="en-US" altLang="zh-CN" sz="2200" dirty="0"/>
              <a:t>;</a:t>
            </a:r>
          </a:p>
          <a:p>
            <a:pPr eaLnBrk="1" hangingPunct="1">
              <a:lnSpc>
                <a:spcPct val="80000"/>
              </a:lnSpc>
              <a:spcBef>
                <a:spcPct val="50000"/>
              </a:spcBef>
            </a:pPr>
            <a:r>
              <a:rPr lang="en-US" altLang="zh-CN" sz="2200" dirty="0"/>
              <a:t>}</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1447800" y="457200"/>
            <a:ext cx="487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例，</a:t>
            </a:r>
            <a:r>
              <a:rPr lang="zh-CN" altLang="en-US"/>
              <a:t>取第</a:t>
            </a:r>
            <a:r>
              <a:rPr lang="en-US" altLang="zh-CN">
                <a:solidFill>
                  <a:srgbClr val="FF0000"/>
                </a:solidFill>
              </a:rPr>
              <a:t>i=3</a:t>
            </a:r>
            <a:r>
              <a:rPr lang="zh-CN" altLang="en-US"/>
              <a:t>个元素。</a:t>
            </a:r>
          </a:p>
        </p:txBody>
      </p:sp>
      <p:grpSp>
        <p:nvGrpSpPr>
          <p:cNvPr id="31747" name="Group 33"/>
          <p:cNvGrpSpPr>
            <a:grpSpLocks/>
          </p:cNvGrpSpPr>
          <p:nvPr/>
        </p:nvGrpSpPr>
        <p:grpSpPr bwMode="auto">
          <a:xfrm>
            <a:off x="762000" y="1541463"/>
            <a:ext cx="8382000" cy="990600"/>
            <a:chOff x="480" y="768"/>
            <a:chExt cx="5280" cy="624"/>
          </a:xfrm>
        </p:grpSpPr>
        <p:sp>
          <p:nvSpPr>
            <p:cNvPr id="31763" name="Rectangle 4"/>
            <p:cNvSpPr>
              <a:spLocks noChangeArrowheads="1"/>
            </p:cNvSpPr>
            <p:nvPr/>
          </p:nvSpPr>
          <p:spPr bwMode="auto">
            <a:xfrm>
              <a:off x="2016" y="110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1764" name="Line 5"/>
            <p:cNvSpPr>
              <a:spLocks noChangeShapeType="1"/>
            </p:cNvSpPr>
            <p:nvPr/>
          </p:nvSpPr>
          <p:spPr bwMode="auto">
            <a:xfrm>
              <a:off x="2496" y="110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5" name="Rectangle 6"/>
            <p:cNvSpPr>
              <a:spLocks noChangeArrowheads="1"/>
            </p:cNvSpPr>
            <p:nvPr/>
          </p:nvSpPr>
          <p:spPr bwMode="auto">
            <a:xfrm>
              <a:off x="2976" y="110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1766" name="Line 7"/>
            <p:cNvSpPr>
              <a:spLocks noChangeShapeType="1"/>
            </p:cNvSpPr>
            <p:nvPr/>
          </p:nvSpPr>
          <p:spPr bwMode="auto">
            <a:xfrm>
              <a:off x="3456" y="110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7" name="Rectangle 8"/>
            <p:cNvSpPr>
              <a:spLocks noChangeArrowheads="1"/>
            </p:cNvSpPr>
            <p:nvPr/>
          </p:nvSpPr>
          <p:spPr bwMode="auto">
            <a:xfrm>
              <a:off x="4896" y="110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1768" name="Line 9"/>
            <p:cNvSpPr>
              <a:spLocks noChangeShapeType="1"/>
            </p:cNvSpPr>
            <p:nvPr/>
          </p:nvSpPr>
          <p:spPr bwMode="auto">
            <a:xfrm>
              <a:off x="5376" y="110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69" name="Text Box 10"/>
            <p:cNvSpPr txBox="1">
              <a:spLocks noChangeArrowheads="1"/>
            </p:cNvSpPr>
            <p:nvPr/>
          </p:nvSpPr>
          <p:spPr bwMode="auto">
            <a:xfrm>
              <a:off x="1994" y="108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Zhao</a:t>
              </a:r>
              <a:endParaRPr lang="en-US" altLang="zh-CN" baseline="-25000"/>
            </a:p>
          </p:txBody>
        </p:sp>
        <p:sp>
          <p:nvSpPr>
            <p:cNvPr id="31770" name="Text Box 11"/>
            <p:cNvSpPr txBox="1">
              <a:spLocks noChangeArrowheads="1"/>
            </p:cNvSpPr>
            <p:nvPr/>
          </p:nvSpPr>
          <p:spPr bwMode="auto">
            <a:xfrm>
              <a:off x="2965" y="1089"/>
              <a:ext cx="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Qian</a:t>
              </a:r>
              <a:endParaRPr lang="en-US" altLang="zh-CN" baseline="-25000"/>
            </a:p>
          </p:txBody>
        </p:sp>
        <p:sp>
          <p:nvSpPr>
            <p:cNvPr id="31771" name="Line 12"/>
            <p:cNvSpPr>
              <a:spLocks noChangeShapeType="1"/>
            </p:cNvSpPr>
            <p:nvPr/>
          </p:nvSpPr>
          <p:spPr bwMode="auto">
            <a:xfrm>
              <a:off x="2592" y="124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1772" name="Line 13"/>
            <p:cNvSpPr>
              <a:spLocks noChangeShapeType="1"/>
            </p:cNvSpPr>
            <p:nvPr/>
          </p:nvSpPr>
          <p:spPr bwMode="auto">
            <a:xfrm>
              <a:off x="3552" y="124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1773" name="Line 15"/>
            <p:cNvSpPr>
              <a:spLocks noChangeShapeType="1"/>
            </p:cNvSpPr>
            <p:nvPr/>
          </p:nvSpPr>
          <p:spPr bwMode="auto">
            <a:xfrm>
              <a:off x="4512" y="124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1774" name="Text Box 16"/>
            <p:cNvSpPr txBox="1">
              <a:spLocks noChangeArrowheads="1"/>
            </p:cNvSpPr>
            <p:nvPr/>
          </p:nvSpPr>
          <p:spPr bwMode="auto">
            <a:xfrm>
              <a:off x="5376" y="1115"/>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sp>
          <p:nvSpPr>
            <p:cNvPr id="31775" name="Text Box 17"/>
            <p:cNvSpPr txBox="1">
              <a:spLocks noChangeArrowheads="1"/>
            </p:cNvSpPr>
            <p:nvPr/>
          </p:nvSpPr>
          <p:spPr bwMode="auto">
            <a:xfrm>
              <a:off x="5003" y="109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Li</a:t>
              </a:r>
              <a:endParaRPr lang="en-US" altLang="zh-CN" baseline="-25000"/>
            </a:p>
          </p:txBody>
        </p:sp>
        <p:sp>
          <p:nvSpPr>
            <p:cNvPr id="31776" name="Freeform 18"/>
            <p:cNvSpPr>
              <a:spLocks/>
            </p:cNvSpPr>
            <p:nvPr/>
          </p:nvSpPr>
          <p:spPr bwMode="auto">
            <a:xfrm>
              <a:off x="768" y="1008"/>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1777" name="Text Box 19"/>
            <p:cNvSpPr txBox="1">
              <a:spLocks noChangeArrowheads="1"/>
            </p:cNvSpPr>
            <p:nvPr/>
          </p:nvSpPr>
          <p:spPr bwMode="auto">
            <a:xfrm>
              <a:off x="480" y="76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   L</a:t>
              </a:r>
            </a:p>
          </p:txBody>
        </p:sp>
        <p:sp>
          <p:nvSpPr>
            <p:cNvPr id="31778" name="Rectangle 20"/>
            <p:cNvSpPr>
              <a:spLocks noChangeArrowheads="1"/>
            </p:cNvSpPr>
            <p:nvPr/>
          </p:nvSpPr>
          <p:spPr bwMode="auto">
            <a:xfrm>
              <a:off x="1056" y="110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1779" name="Line 21"/>
            <p:cNvSpPr>
              <a:spLocks noChangeShapeType="1"/>
            </p:cNvSpPr>
            <p:nvPr/>
          </p:nvSpPr>
          <p:spPr bwMode="auto">
            <a:xfrm>
              <a:off x="1547" y="110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0" name="Line 22"/>
            <p:cNvSpPr>
              <a:spLocks noChangeShapeType="1"/>
            </p:cNvSpPr>
            <p:nvPr/>
          </p:nvSpPr>
          <p:spPr bwMode="auto">
            <a:xfrm>
              <a:off x="1632" y="124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1781" name="Line 23"/>
            <p:cNvSpPr>
              <a:spLocks noChangeShapeType="1"/>
            </p:cNvSpPr>
            <p:nvPr/>
          </p:nvSpPr>
          <p:spPr bwMode="auto">
            <a:xfrm flipH="1">
              <a:off x="1067" y="110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2" name="Line 24"/>
            <p:cNvSpPr>
              <a:spLocks noChangeShapeType="1"/>
            </p:cNvSpPr>
            <p:nvPr/>
          </p:nvSpPr>
          <p:spPr bwMode="auto">
            <a:xfrm flipH="1">
              <a:off x="1052" y="1097"/>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3" name="Line 25"/>
            <p:cNvSpPr>
              <a:spLocks noChangeShapeType="1"/>
            </p:cNvSpPr>
            <p:nvPr/>
          </p:nvSpPr>
          <p:spPr bwMode="auto">
            <a:xfrm flipH="1">
              <a:off x="1152" y="1104"/>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4" name="Line 26"/>
            <p:cNvSpPr>
              <a:spLocks noChangeShapeType="1"/>
            </p:cNvSpPr>
            <p:nvPr/>
          </p:nvSpPr>
          <p:spPr bwMode="auto">
            <a:xfrm flipH="1">
              <a:off x="1344" y="1248"/>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5" name="Line 27"/>
            <p:cNvSpPr>
              <a:spLocks noChangeShapeType="1"/>
            </p:cNvSpPr>
            <p:nvPr/>
          </p:nvSpPr>
          <p:spPr bwMode="auto">
            <a:xfrm flipH="1">
              <a:off x="1056" y="1104"/>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6" name="Line 28"/>
            <p:cNvSpPr>
              <a:spLocks noChangeShapeType="1"/>
            </p:cNvSpPr>
            <p:nvPr/>
          </p:nvSpPr>
          <p:spPr bwMode="auto">
            <a:xfrm flipH="1">
              <a:off x="1248" y="1152"/>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7" name="Line 29"/>
            <p:cNvSpPr>
              <a:spLocks noChangeShapeType="1"/>
            </p:cNvSpPr>
            <p:nvPr/>
          </p:nvSpPr>
          <p:spPr bwMode="auto">
            <a:xfrm flipH="1">
              <a:off x="1451" y="129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8" name="Rectangle 30"/>
            <p:cNvSpPr>
              <a:spLocks noChangeArrowheads="1"/>
            </p:cNvSpPr>
            <p:nvPr/>
          </p:nvSpPr>
          <p:spPr bwMode="auto">
            <a:xfrm>
              <a:off x="3936" y="110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1789" name="Line 31"/>
            <p:cNvSpPr>
              <a:spLocks noChangeShapeType="1"/>
            </p:cNvSpPr>
            <p:nvPr/>
          </p:nvSpPr>
          <p:spPr bwMode="auto">
            <a:xfrm>
              <a:off x="4416" y="110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90" name="Text Box 32"/>
            <p:cNvSpPr txBox="1">
              <a:spLocks noChangeArrowheads="1"/>
            </p:cNvSpPr>
            <p:nvPr/>
          </p:nvSpPr>
          <p:spPr bwMode="auto">
            <a:xfrm>
              <a:off x="3973" y="1089"/>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Sun</a:t>
              </a:r>
              <a:endParaRPr lang="en-US" altLang="zh-CN" baseline="-25000"/>
            </a:p>
          </p:txBody>
        </p:sp>
      </p:grpSp>
      <p:grpSp>
        <p:nvGrpSpPr>
          <p:cNvPr id="3" name="Group 37"/>
          <p:cNvGrpSpPr>
            <a:grpSpLocks/>
          </p:cNvGrpSpPr>
          <p:nvPr/>
        </p:nvGrpSpPr>
        <p:grpSpPr bwMode="auto">
          <a:xfrm>
            <a:off x="2649538" y="1295400"/>
            <a:ext cx="1905000" cy="2014538"/>
            <a:chOff x="1669" y="613"/>
            <a:chExt cx="1200" cy="1269"/>
          </a:xfrm>
        </p:grpSpPr>
        <p:sp>
          <p:nvSpPr>
            <p:cNvPr id="31760" name="Text Box 34"/>
            <p:cNvSpPr txBox="1">
              <a:spLocks noChangeArrowheads="1"/>
            </p:cNvSpPr>
            <p:nvPr/>
          </p:nvSpPr>
          <p:spPr bwMode="auto">
            <a:xfrm>
              <a:off x="1669" y="613"/>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p</a:t>
              </a:r>
              <a:r>
                <a:rPr lang="en-US" altLang="zh-CN" sz="2000"/>
                <a:t> = </a:t>
              </a:r>
              <a:r>
                <a:rPr lang="en-US" altLang="zh-CN" sz="2000">
                  <a:solidFill>
                    <a:schemeClr val="tx2"/>
                  </a:solidFill>
                </a:rPr>
                <a:t>L</a:t>
              </a:r>
              <a:r>
                <a:rPr lang="en-US" altLang="zh-CN" sz="2000">
                  <a:latin typeface="宋体" pitchFamily="2" charset="-122"/>
                </a:rPr>
                <a:t>-</a:t>
              </a:r>
              <a:r>
                <a:rPr lang="en-US" altLang="zh-CN" sz="2000"/>
                <a:t>&gt;next</a:t>
              </a:r>
            </a:p>
          </p:txBody>
        </p:sp>
        <p:sp>
          <p:nvSpPr>
            <p:cNvPr id="31761" name="Text Box 35"/>
            <p:cNvSpPr txBox="1">
              <a:spLocks noChangeArrowheads="1"/>
            </p:cNvSpPr>
            <p:nvPr/>
          </p:nvSpPr>
          <p:spPr bwMode="auto">
            <a:xfrm>
              <a:off x="1680" y="163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r>
                <a:rPr lang="en-US" altLang="zh-CN" sz="2000"/>
                <a:t> = 1</a:t>
              </a:r>
            </a:p>
          </p:txBody>
        </p:sp>
        <p:sp>
          <p:nvSpPr>
            <p:cNvPr id="31762" name="Freeform 36"/>
            <p:cNvSpPr>
              <a:spLocks/>
            </p:cNvSpPr>
            <p:nvPr/>
          </p:nvSpPr>
          <p:spPr bwMode="auto">
            <a:xfrm>
              <a:off x="1776" y="864"/>
              <a:ext cx="240" cy="288"/>
            </a:xfrm>
            <a:custGeom>
              <a:avLst/>
              <a:gdLst>
                <a:gd name="T0" fmla="*/ 0 w 240"/>
                <a:gd name="T1" fmla="*/ 0 h 288"/>
                <a:gd name="T2" fmla="*/ 48 w 240"/>
                <a:gd name="T3" fmla="*/ 192 h 288"/>
                <a:gd name="T4" fmla="*/ 240 w 240"/>
                <a:gd name="T5" fmla="*/ 288 h 288"/>
                <a:gd name="T6" fmla="*/ 0 60000 65536"/>
                <a:gd name="T7" fmla="*/ 0 60000 65536"/>
                <a:gd name="T8" fmla="*/ 0 60000 65536"/>
                <a:gd name="T9" fmla="*/ 0 w 240"/>
                <a:gd name="T10" fmla="*/ 0 h 288"/>
                <a:gd name="T11" fmla="*/ 240 w 240"/>
                <a:gd name="T12" fmla="*/ 288 h 288"/>
              </a:gdLst>
              <a:ahLst/>
              <a:cxnLst>
                <a:cxn ang="T6">
                  <a:pos x="T0" y="T1"/>
                </a:cxn>
                <a:cxn ang="T7">
                  <a:pos x="T2" y="T3"/>
                </a:cxn>
                <a:cxn ang="T8">
                  <a:pos x="T4" y="T5"/>
                </a:cxn>
              </a:cxnLst>
              <a:rect l="T9" t="T10" r="T11" b="T12"/>
              <a:pathLst>
                <a:path w="240" h="288">
                  <a:moveTo>
                    <a:pt x="0" y="0"/>
                  </a:moveTo>
                  <a:cubicBezTo>
                    <a:pt x="4" y="72"/>
                    <a:pt x="8" y="144"/>
                    <a:pt x="48" y="192"/>
                  </a:cubicBezTo>
                  <a:cubicBezTo>
                    <a:pt x="88" y="240"/>
                    <a:pt x="164" y="264"/>
                    <a:pt x="240" y="288"/>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Group 42"/>
          <p:cNvGrpSpPr>
            <a:grpSpLocks/>
          </p:cNvGrpSpPr>
          <p:nvPr/>
        </p:nvGrpSpPr>
        <p:grpSpPr bwMode="auto">
          <a:xfrm>
            <a:off x="4191000" y="1295400"/>
            <a:ext cx="2438400" cy="2014538"/>
            <a:chOff x="2640" y="816"/>
            <a:chExt cx="1536" cy="1269"/>
          </a:xfrm>
        </p:grpSpPr>
        <p:sp>
          <p:nvSpPr>
            <p:cNvPr id="31757" name="Text Box 39"/>
            <p:cNvSpPr txBox="1">
              <a:spLocks noChangeArrowheads="1"/>
            </p:cNvSpPr>
            <p:nvPr/>
          </p:nvSpPr>
          <p:spPr bwMode="auto">
            <a:xfrm>
              <a:off x="2640" y="816"/>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p</a:t>
              </a:r>
              <a:r>
                <a:rPr lang="en-US" altLang="zh-CN" sz="2000"/>
                <a:t> = </a:t>
              </a:r>
              <a:r>
                <a:rPr lang="en-US" altLang="zh-CN" sz="2000">
                  <a:solidFill>
                    <a:schemeClr val="tx2"/>
                  </a:solidFill>
                </a:rPr>
                <a:t>p</a:t>
              </a:r>
              <a:r>
                <a:rPr lang="en-US" altLang="zh-CN" sz="2000">
                  <a:latin typeface="宋体" pitchFamily="2" charset="-122"/>
                </a:rPr>
                <a:t>-</a:t>
              </a:r>
              <a:r>
                <a:rPr lang="en-US" altLang="zh-CN" sz="2000"/>
                <a:t>&gt;next</a:t>
              </a:r>
            </a:p>
          </p:txBody>
        </p:sp>
        <p:sp>
          <p:nvSpPr>
            <p:cNvPr id="31758" name="Text Box 40"/>
            <p:cNvSpPr txBox="1">
              <a:spLocks noChangeArrowheads="1"/>
            </p:cNvSpPr>
            <p:nvPr/>
          </p:nvSpPr>
          <p:spPr bwMode="auto">
            <a:xfrm>
              <a:off x="2651" y="1835"/>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r>
                <a:rPr lang="en-US" altLang="zh-CN" sz="2000"/>
                <a:t> = 2</a:t>
              </a:r>
            </a:p>
          </p:txBody>
        </p:sp>
        <p:sp>
          <p:nvSpPr>
            <p:cNvPr id="31759" name="Freeform 41"/>
            <p:cNvSpPr>
              <a:spLocks/>
            </p:cNvSpPr>
            <p:nvPr/>
          </p:nvSpPr>
          <p:spPr bwMode="auto">
            <a:xfrm>
              <a:off x="2747" y="1067"/>
              <a:ext cx="240" cy="288"/>
            </a:xfrm>
            <a:custGeom>
              <a:avLst/>
              <a:gdLst>
                <a:gd name="T0" fmla="*/ 0 w 240"/>
                <a:gd name="T1" fmla="*/ 0 h 288"/>
                <a:gd name="T2" fmla="*/ 48 w 240"/>
                <a:gd name="T3" fmla="*/ 192 h 288"/>
                <a:gd name="T4" fmla="*/ 240 w 240"/>
                <a:gd name="T5" fmla="*/ 288 h 288"/>
                <a:gd name="T6" fmla="*/ 0 60000 65536"/>
                <a:gd name="T7" fmla="*/ 0 60000 65536"/>
                <a:gd name="T8" fmla="*/ 0 60000 65536"/>
                <a:gd name="T9" fmla="*/ 0 w 240"/>
                <a:gd name="T10" fmla="*/ 0 h 288"/>
                <a:gd name="T11" fmla="*/ 240 w 240"/>
                <a:gd name="T12" fmla="*/ 288 h 288"/>
              </a:gdLst>
              <a:ahLst/>
              <a:cxnLst>
                <a:cxn ang="T6">
                  <a:pos x="T0" y="T1"/>
                </a:cxn>
                <a:cxn ang="T7">
                  <a:pos x="T2" y="T3"/>
                </a:cxn>
                <a:cxn ang="T8">
                  <a:pos x="T4" y="T5"/>
                </a:cxn>
              </a:cxnLst>
              <a:rect l="T9" t="T10" r="T11" b="T12"/>
              <a:pathLst>
                <a:path w="240" h="288">
                  <a:moveTo>
                    <a:pt x="0" y="0"/>
                  </a:moveTo>
                  <a:cubicBezTo>
                    <a:pt x="4" y="72"/>
                    <a:pt x="8" y="144"/>
                    <a:pt x="48" y="192"/>
                  </a:cubicBezTo>
                  <a:cubicBezTo>
                    <a:pt x="88" y="240"/>
                    <a:pt x="164" y="264"/>
                    <a:pt x="240" y="288"/>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43"/>
          <p:cNvGrpSpPr>
            <a:grpSpLocks/>
          </p:cNvGrpSpPr>
          <p:nvPr/>
        </p:nvGrpSpPr>
        <p:grpSpPr bwMode="auto">
          <a:xfrm>
            <a:off x="5715000" y="1295400"/>
            <a:ext cx="2438400" cy="2014538"/>
            <a:chOff x="2640" y="816"/>
            <a:chExt cx="1536" cy="1269"/>
          </a:xfrm>
        </p:grpSpPr>
        <p:sp>
          <p:nvSpPr>
            <p:cNvPr id="31754" name="Text Box 44"/>
            <p:cNvSpPr txBox="1">
              <a:spLocks noChangeArrowheads="1"/>
            </p:cNvSpPr>
            <p:nvPr/>
          </p:nvSpPr>
          <p:spPr bwMode="auto">
            <a:xfrm>
              <a:off x="2640" y="816"/>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p</a:t>
              </a:r>
              <a:r>
                <a:rPr lang="en-US" altLang="zh-CN" sz="2000"/>
                <a:t> = </a:t>
              </a:r>
              <a:r>
                <a:rPr lang="en-US" altLang="zh-CN" sz="2000">
                  <a:solidFill>
                    <a:schemeClr val="tx2"/>
                  </a:solidFill>
                </a:rPr>
                <a:t>p</a:t>
              </a:r>
              <a:r>
                <a:rPr lang="en-US" altLang="zh-CN" sz="2000">
                  <a:latin typeface="宋体" pitchFamily="2" charset="-122"/>
                </a:rPr>
                <a:t>-</a:t>
              </a:r>
              <a:r>
                <a:rPr lang="en-US" altLang="zh-CN" sz="2000"/>
                <a:t>&gt;next</a:t>
              </a:r>
            </a:p>
          </p:txBody>
        </p:sp>
        <p:sp>
          <p:nvSpPr>
            <p:cNvPr id="31755" name="Text Box 45"/>
            <p:cNvSpPr txBox="1">
              <a:spLocks noChangeArrowheads="1"/>
            </p:cNvSpPr>
            <p:nvPr/>
          </p:nvSpPr>
          <p:spPr bwMode="auto">
            <a:xfrm>
              <a:off x="2651" y="1835"/>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r>
                <a:rPr lang="en-US" altLang="zh-CN" sz="2000"/>
                <a:t> = 3</a:t>
              </a:r>
            </a:p>
          </p:txBody>
        </p:sp>
        <p:sp>
          <p:nvSpPr>
            <p:cNvPr id="31756" name="Freeform 46"/>
            <p:cNvSpPr>
              <a:spLocks/>
            </p:cNvSpPr>
            <p:nvPr/>
          </p:nvSpPr>
          <p:spPr bwMode="auto">
            <a:xfrm>
              <a:off x="2747" y="1067"/>
              <a:ext cx="240" cy="288"/>
            </a:xfrm>
            <a:custGeom>
              <a:avLst/>
              <a:gdLst>
                <a:gd name="T0" fmla="*/ 0 w 240"/>
                <a:gd name="T1" fmla="*/ 0 h 288"/>
                <a:gd name="T2" fmla="*/ 48 w 240"/>
                <a:gd name="T3" fmla="*/ 192 h 288"/>
                <a:gd name="T4" fmla="*/ 240 w 240"/>
                <a:gd name="T5" fmla="*/ 288 h 288"/>
                <a:gd name="T6" fmla="*/ 0 60000 65536"/>
                <a:gd name="T7" fmla="*/ 0 60000 65536"/>
                <a:gd name="T8" fmla="*/ 0 60000 65536"/>
                <a:gd name="T9" fmla="*/ 0 w 240"/>
                <a:gd name="T10" fmla="*/ 0 h 288"/>
                <a:gd name="T11" fmla="*/ 240 w 240"/>
                <a:gd name="T12" fmla="*/ 288 h 288"/>
              </a:gdLst>
              <a:ahLst/>
              <a:cxnLst>
                <a:cxn ang="T6">
                  <a:pos x="T0" y="T1"/>
                </a:cxn>
                <a:cxn ang="T7">
                  <a:pos x="T2" y="T3"/>
                </a:cxn>
                <a:cxn ang="T8">
                  <a:pos x="T4" y="T5"/>
                </a:cxn>
              </a:cxnLst>
              <a:rect l="T9" t="T10" r="T11" b="T12"/>
              <a:pathLst>
                <a:path w="240" h="288">
                  <a:moveTo>
                    <a:pt x="0" y="0"/>
                  </a:moveTo>
                  <a:cubicBezTo>
                    <a:pt x="4" y="72"/>
                    <a:pt x="8" y="144"/>
                    <a:pt x="48" y="192"/>
                  </a:cubicBezTo>
                  <a:cubicBezTo>
                    <a:pt x="88" y="240"/>
                    <a:pt x="164" y="264"/>
                    <a:pt x="240" y="288"/>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0463" name="Text Box 47"/>
          <p:cNvSpPr txBox="1">
            <a:spLocks noChangeArrowheads="1"/>
          </p:cNvSpPr>
          <p:nvPr/>
        </p:nvSpPr>
        <p:spPr bwMode="auto">
          <a:xfrm>
            <a:off x="3276600" y="36576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e = p</a:t>
            </a:r>
            <a:r>
              <a:rPr lang="en-US" altLang="zh-CN">
                <a:latin typeface="宋体" pitchFamily="2" charset="-122"/>
              </a:rPr>
              <a:t>-</a:t>
            </a:r>
            <a:r>
              <a:rPr lang="en-US" altLang="zh-CN"/>
              <a:t>&gt;data = </a:t>
            </a:r>
            <a:r>
              <a:rPr lang="en-US" altLang="zh-CN" i="1"/>
              <a:t>Sun</a:t>
            </a:r>
          </a:p>
        </p:txBody>
      </p:sp>
      <p:sp>
        <p:nvSpPr>
          <p:cNvPr id="60464" name="Text Box 48"/>
          <p:cNvSpPr txBox="1">
            <a:spLocks noChangeArrowheads="1"/>
          </p:cNvSpPr>
          <p:nvPr/>
        </p:nvSpPr>
        <p:spPr bwMode="auto">
          <a:xfrm>
            <a:off x="1828800" y="4724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时间复杂度</a:t>
            </a:r>
            <a:r>
              <a:rPr lang="en-US" altLang="zh-CN"/>
              <a:t>:</a:t>
            </a:r>
          </a:p>
        </p:txBody>
      </p:sp>
      <p:sp>
        <p:nvSpPr>
          <p:cNvPr id="60465" name="Text Box 49"/>
          <p:cNvSpPr txBox="1">
            <a:spLocks noChangeArrowheads="1"/>
          </p:cNvSpPr>
          <p:nvPr/>
        </p:nvSpPr>
        <p:spPr bwMode="auto">
          <a:xfrm>
            <a:off x="3886200" y="4724400"/>
            <a:ext cx="243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O</a:t>
            </a:r>
            <a:r>
              <a:rPr lang="en-US" altLang="zh-CN"/>
              <a:t>(n)</a:t>
            </a:r>
          </a:p>
        </p:txBody>
      </p:sp>
      <p:sp>
        <p:nvSpPr>
          <p:cNvPr id="2" name="矩形 1"/>
          <p:cNvSpPr/>
          <p:nvPr/>
        </p:nvSpPr>
        <p:spPr>
          <a:xfrm>
            <a:off x="4741863" y="4293096"/>
            <a:ext cx="4356625" cy="2225225"/>
          </a:xfrm>
          <a:prstGeom prst="rect">
            <a:avLst/>
          </a:prstGeom>
          <a:solidFill>
            <a:srgbClr val="FFFF00"/>
          </a:solidFill>
        </p:spPr>
        <p:txBody>
          <a:bodyPr wrap="square">
            <a:spAutoFit/>
          </a:bodyPr>
          <a:lstStyle/>
          <a:p>
            <a:pPr eaLnBrk="1" hangingPunct="1">
              <a:lnSpc>
                <a:spcPct val="80000"/>
              </a:lnSpc>
              <a:spcBef>
                <a:spcPct val="50000"/>
              </a:spcBef>
            </a:pPr>
            <a:r>
              <a:rPr lang="en-US" altLang="zh-CN" sz="1400" dirty="0"/>
              <a:t>Status  </a:t>
            </a:r>
            <a:r>
              <a:rPr lang="en-US" altLang="zh-CN" sz="1400" dirty="0" err="1"/>
              <a:t>GetElem_L</a:t>
            </a:r>
            <a:r>
              <a:rPr lang="en-US" altLang="zh-CN" sz="1400" dirty="0"/>
              <a:t> ( </a:t>
            </a:r>
            <a:r>
              <a:rPr lang="en-US" altLang="zh-CN" sz="1400" dirty="0" err="1"/>
              <a:t>LinkList</a:t>
            </a:r>
            <a:r>
              <a:rPr lang="en-US" altLang="zh-CN" sz="1400" dirty="0"/>
              <a:t>  L, </a:t>
            </a:r>
            <a:r>
              <a:rPr lang="en-US" altLang="zh-CN" sz="1400" dirty="0" err="1"/>
              <a:t>int</a:t>
            </a:r>
            <a:r>
              <a:rPr lang="en-US" altLang="zh-CN" sz="1400" dirty="0"/>
              <a:t>  </a:t>
            </a:r>
            <a:r>
              <a:rPr lang="en-US" altLang="zh-CN" sz="1400" dirty="0" err="1"/>
              <a:t>i</a:t>
            </a:r>
            <a:r>
              <a:rPr lang="en-US" altLang="zh-CN" sz="1400" dirty="0"/>
              <a:t>, </a:t>
            </a:r>
            <a:r>
              <a:rPr lang="en-US" altLang="zh-CN" sz="1400" dirty="0" err="1"/>
              <a:t>ElemType</a:t>
            </a:r>
            <a:r>
              <a:rPr lang="en-US" altLang="zh-CN" sz="1400" dirty="0"/>
              <a:t>  &amp;e ) </a:t>
            </a:r>
          </a:p>
          <a:p>
            <a:pPr eaLnBrk="1" hangingPunct="1">
              <a:lnSpc>
                <a:spcPct val="80000"/>
              </a:lnSpc>
              <a:spcBef>
                <a:spcPct val="50000"/>
              </a:spcBef>
            </a:pPr>
            <a:r>
              <a:rPr lang="en-US" altLang="zh-CN" sz="1400" dirty="0"/>
              <a:t> {</a:t>
            </a:r>
          </a:p>
          <a:p>
            <a:pPr eaLnBrk="1" hangingPunct="1">
              <a:lnSpc>
                <a:spcPct val="80000"/>
              </a:lnSpc>
              <a:spcBef>
                <a:spcPct val="50000"/>
              </a:spcBef>
            </a:pPr>
            <a:r>
              <a:rPr lang="en-US" altLang="zh-CN" sz="1400" dirty="0"/>
              <a:t>        p = L</a:t>
            </a:r>
            <a:r>
              <a:rPr lang="en-US" altLang="zh-CN" sz="1400" dirty="0">
                <a:latin typeface="宋体" pitchFamily="2" charset="-122"/>
              </a:rPr>
              <a:t>-</a:t>
            </a:r>
            <a:r>
              <a:rPr lang="en-US" altLang="zh-CN" sz="1400" dirty="0"/>
              <a:t>&gt;next; j=1;</a:t>
            </a:r>
          </a:p>
          <a:p>
            <a:pPr eaLnBrk="1" hangingPunct="1">
              <a:lnSpc>
                <a:spcPct val="80000"/>
              </a:lnSpc>
              <a:spcBef>
                <a:spcPct val="50000"/>
              </a:spcBef>
            </a:pPr>
            <a:r>
              <a:rPr lang="en-US" altLang="zh-CN" sz="1400" dirty="0">
                <a:solidFill>
                  <a:schemeClr val="tx2"/>
                </a:solidFill>
              </a:rPr>
              <a:t>        while   ( p &amp;&amp;  j &lt; </a:t>
            </a:r>
            <a:r>
              <a:rPr lang="en-US" altLang="zh-CN" sz="1400" dirty="0" err="1">
                <a:solidFill>
                  <a:schemeClr val="tx2"/>
                </a:solidFill>
              </a:rPr>
              <a:t>i</a:t>
            </a:r>
            <a:r>
              <a:rPr lang="en-US" altLang="zh-CN" sz="1400" dirty="0">
                <a:solidFill>
                  <a:schemeClr val="tx2"/>
                </a:solidFill>
              </a:rPr>
              <a:t> )  { p = p</a:t>
            </a:r>
            <a:r>
              <a:rPr lang="en-US" altLang="zh-CN" sz="1400" dirty="0">
                <a:solidFill>
                  <a:schemeClr val="tx2"/>
                </a:solidFill>
                <a:latin typeface="宋体" pitchFamily="2" charset="-122"/>
              </a:rPr>
              <a:t>-</a:t>
            </a:r>
            <a:r>
              <a:rPr lang="en-US" altLang="zh-CN" sz="1400" dirty="0">
                <a:solidFill>
                  <a:schemeClr val="tx2"/>
                </a:solidFill>
              </a:rPr>
              <a:t>&gt;next; ++j; }</a:t>
            </a:r>
          </a:p>
          <a:p>
            <a:pPr eaLnBrk="1" hangingPunct="1">
              <a:lnSpc>
                <a:spcPct val="80000"/>
              </a:lnSpc>
              <a:spcBef>
                <a:spcPct val="50000"/>
              </a:spcBef>
            </a:pPr>
            <a:r>
              <a:rPr lang="en-US" altLang="zh-CN" sz="1400" dirty="0">
                <a:solidFill>
                  <a:schemeClr val="tx2"/>
                </a:solidFill>
              </a:rPr>
              <a:t>        </a:t>
            </a:r>
            <a:r>
              <a:rPr lang="en-US" altLang="zh-CN" sz="1400" dirty="0"/>
              <a:t>if  ( !p || j &gt;</a:t>
            </a:r>
            <a:r>
              <a:rPr lang="en-US" altLang="zh-CN" sz="1400" dirty="0" err="1"/>
              <a:t>i</a:t>
            </a:r>
            <a:r>
              <a:rPr lang="en-US" altLang="zh-CN" sz="1400" dirty="0"/>
              <a:t> )   return  ERROR;</a:t>
            </a:r>
          </a:p>
          <a:p>
            <a:pPr eaLnBrk="1" hangingPunct="1">
              <a:lnSpc>
                <a:spcPct val="80000"/>
              </a:lnSpc>
              <a:spcBef>
                <a:spcPct val="50000"/>
              </a:spcBef>
            </a:pPr>
            <a:r>
              <a:rPr lang="en-US" altLang="zh-CN" sz="1400" dirty="0">
                <a:solidFill>
                  <a:schemeClr val="tx2"/>
                </a:solidFill>
              </a:rPr>
              <a:t>        </a:t>
            </a:r>
            <a:r>
              <a:rPr lang="en-US" altLang="zh-CN" sz="1400" dirty="0">
                <a:solidFill>
                  <a:srgbClr val="FF0000"/>
                </a:solidFill>
              </a:rPr>
              <a:t>e = p</a:t>
            </a:r>
            <a:r>
              <a:rPr lang="en-US" altLang="zh-CN" sz="1400" dirty="0">
                <a:solidFill>
                  <a:srgbClr val="FF0000"/>
                </a:solidFill>
                <a:latin typeface="宋体" pitchFamily="2" charset="-122"/>
              </a:rPr>
              <a:t>-</a:t>
            </a:r>
            <a:r>
              <a:rPr lang="en-US" altLang="zh-CN" sz="1400" dirty="0">
                <a:solidFill>
                  <a:srgbClr val="FF0000"/>
                </a:solidFill>
              </a:rPr>
              <a:t>&gt;data;</a:t>
            </a:r>
          </a:p>
          <a:p>
            <a:pPr eaLnBrk="1" hangingPunct="1">
              <a:lnSpc>
                <a:spcPct val="80000"/>
              </a:lnSpc>
              <a:spcBef>
                <a:spcPct val="50000"/>
              </a:spcBef>
            </a:pPr>
            <a:r>
              <a:rPr lang="en-US" altLang="zh-CN" sz="1400" dirty="0">
                <a:solidFill>
                  <a:schemeClr val="tx2"/>
                </a:solidFill>
              </a:rPr>
              <a:t>        </a:t>
            </a:r>
            <a:r>
              <a:rPr lang="en-US" altLang="zh-CN" sz="1400" dirty="0"/>
              <a:t>return  OK;</a:t>
            </a:r>
          </a:p>
          <a:p>
            <a:pPr eaLnBrk="1" hangingPunct="1">
              <a:lnSpc>
                <a:spcPct val="80000"/>
              </a:lnSpc>
              <a:spcBef>
                <a:spcPct val="50000"/>
              </a:spcBef>
            </a:pPr>
            <a:r>
              <a:rPr lang="en-US" altLang="zh-CN" sz="1400" dirty="0"/>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046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60464"/>
                                        </p:tgtEl>
                                        <p:attrNameLst>
                                          <p:attrName>style.visibility</p:attrName>
                                        </p:attrNameLst>
                                      </p:cBhvr>
                                      <p:to>
                                        <p:strVal val="visible"/>
                                      </p:to>
                                    </p:set>
                                    <p:anim calcmode="lin" valueType="num">
                                      <p:cBhvr additive="base">
                                        <p:cTn id="23" dur="500" fill="hold"/>
                                        <p:tgtEl>
                                          <p:spTgt spid="60464"/>
                                        </p:tgtEl>
                                        <p:attrNameLst>
                                          <p:attrName>ppt_x</p:attrName>
                                        </p:attrNameLst>
                                      </p:cBhvr>
                                      <p:tavLst>
                                        <p:tav tm="0">
                                          <p:val>
                                            <p:strVal val="0-#ppt_w/2"/>
                                          </p:val>
                                        </p:tav>
                                        <p:tav tm="100000">
                                          <p:val>
                                            <p:strVal val="#ppt_x"/>
                                          </p:val>
                                        </p:tav>
                                      </p:tavLst>
                                    </p:anim>
                                    <p:anim calcmode="lin" valueType="num">
                                      <p:cBhvr additive="base">
                                        <p:cTn id="24" dur="500" fill="hold"/>
                                        <p:tgtEl>
                                          <p:spTgt spid="60464"/>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604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63" grpId="0" autoUpdateAnimBg="0"/>
      <p:bldP spid="60464" grpId="0" autoUpdateAnimBg="0"/>
      <p:bldP spid="60465"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4"/>
          <p:cNvGrpSpPr>
            <a:grpSpLocks/>
          </p:cNvGrpSpPr>
          <p:nvPr/>
        </p:nvGrpSpPr>
        <p:grpSpPr bwMode="auto">
          <a:xfrm>
            <a:off x="1219200" y="422275"/>
            <a:ext cx="7467600" cy="492125"/>
            <a:chOff x="768" y="266"/>
            <a:chExt cx="4704" cy="310"/>
          </a:xfrm>
        </p:grpSpPr>
        <p:sp>
          <p:nvSpPr>
            <p:cNvPr id="32795" name="Text Box 2"/>
            <p:cNvSpPr txBox="1">
              <a:spLocks noChangeArrowheads="1"/>
            </p:cNvSpPr>
            <p:nvPr/>
          </p:nvSpPr>
          <p:spPr bwMode="auto">
            <a:xfrm>
              <a:off x="768" y="28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优点</a:t>
              </a:r>
              <a:r>
                <a:rPr lang="en-US" altLang="zh-CN">
                  <a:solidFill>
                    <a:srgbClr val="FF0000"/>
                  </a:solidFill>
                </a:rPr>
                <a:t>:</a:t>
              </a:r>
            </a:p>
          </p:txBody>
        </p:sp>
        <p:sp>
          <p:nvSpPr>
            <p:cNvPr id="32796" name="Text Box 3"/>
            <p:cNvSpPr txBox="1">
              <a:spLocks noChangeArrowheads="1"/>
            </p:cNvSpPr>
            <p:nvPr/>
          </p:nvSpPr>
          <p:spPr bwMode="auto">
            <a:xfrm>
              <a:off x="1392" y="266"/>
              <a:ext cx="40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pPr>
              <a:r>
                <a:rPr lang="zh-CN" altLang="en-US"/>
                <a:t>数据元素的</a:t>
              </a:r>
              <a:r>
                <a:rPr lang="zh-CN" altLang="en-US">
                  <a:solidFill>
                    <a:srgbClr val="FF0000"/>
                  </a:solidFill>
                </a:rPr>
                <a:t>插入、删除</a:t>
              </a:r>
              <a:r>
                <a:rPr lang="zh-CN" altLang="en-US"/>
                <a:t>相对方便</a:t>
              </a:r>
            </a:p>
          </p:txBody>
        </p:sp>
      </p:grpSp>
      <p:sp>
        <p:nvSpPr>
          <p:cNvPr id="32771" name="Text Box 5"/>
          <p:cNvSpPr txBox="1">
            <a:spLocks noChangeArrowheads="1"/>
          </p:cNvSpPr>
          <p:nvPr/>
        </p:nvSpPr>
        <p:spPr bwMode="auto">
          <a:xfrm>
            <a:off x="1219200" y="11430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在</a:t>
            </a:r>
            <a:r>
              <a:rPr lang="en-US" altLang="zh-CN"/>
              <a:t>a</a:t>
            </a:r>
            <a:r>
              <a:rPr lang="zh-CN" altLang="en-US"/>
              <a:t>，</a:t>
            </a:r>
            <a:r>
              <a:rPr lang="en-US" altLang="zh-CN"/>
              <a:t>b</a:t>
            </a:r>
            <a:r>
              <a:rPr lang="zh-CN" altLang="en-US"/>
              <a:t>之间插入元素</a:t>
            </a:r>
            <a:r>
              <a:rPr lang="en-US" altLang="zh-CN"/>
              <a:t>x :</a:t>
            </a:r>
          </a:p>
        </p:txBody>
      </p:sp>
      <p:grpSp>
        <p:nvGrpSpPr>
          <p:cNvPr id="32772" name="Group 66"/>
          <p:cNvGrpSpPr>
            <a:grpSpLocks/>
          </p:cNvGrpSpPr>
          <p:nvPr/>
        </p:nvGrpSpPr>
        <p:grpSpPr bwMode="auto">
          <a:xfrm>
            <a:off x="2819400" y="1828800"/>
            <a:ext cx="3886200" cy="2133600"/>
            <a:chOff x="3168" y="1104"/>
            <a:chExt cx="2448" cy="1344"/>
          </a:xfrm>
        </p:grpSpPr>
        <p:sp>
          <p:nvSpPr>
            <p:cNvPr id="32780" name="Rectangle 44"/>
            <p:cNvSpPr>
              <a:spLocks noChangeArrowheads="1"/>
            </p:cNvSpPr>
            <p:nvPr/>
          </p:nvSpPr>
          <p:spPr bwMode="auto">
            <a:xfrm>
              <a:off x="3648" y="1595"/>
              <a:ext cx="576"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2781" name="Line 45"/>
            <p:cNvSpPr>
              <a:spLocks noChangeShapeType="1"/>
            </p:cNvSpPr>
            <p:nvPr/>
          </p:nvSpPr>
          <p:spPr bwMode="auto">
            <a:xfrm>
              <a:off x="4032" y="158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2" name="Rectangle 46"/>
            <p:cNvSpPr>
              <a:spLocks noChangeArrowheads="1"/>
            </p:cNvSpPr>
            <p:nvPr/>
          </p:nvSpPr>
          <p:spPr bwMode="auto">
            <a:xfrm>
              <a:off x="4752" y="1595"/>
              <a:ext cx="576"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2783" name="Line 47"/>
            <p:cNvSpPr>
              <a:spLocks noChangeShapeType="1"/>
            </p:cNvSpPr>
            <p:nvPr/>
          </p:nvSpPr>
          <p:spPr bwMode="auto">
            <a:xfrm>
              <a:off x="5136" y="159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84" name="Text Box 48"/>
            <p:cNvSpPr txBox="1">
              <a:spLocks noChangeArrowheads="1"/>
            </p:cNvSpPr>
            <p:nvPr/>
          </p:nvSpPr>
          <p:spPr bwMode="auto">
            <a:xfrm>
              <a:off x="3744" y="1573"/>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a:t>
              </a:r>
              <a:endParaRPr lang="en-US" altLang="zh-CN" baseline="-25000"/>
            </a:p>
          </p:txBody>
        </p:sp>
        <p:sp>
          <p:nvSpPr>
            <p:cNvPr id="32785" name="Text Box 49"/>
            <p:cNvSpPr txBox="1">
              <a:spLocks noChangeArrowheads="1"/>
            </p:cNvSpPr>
            <p:nvPr/>
          </p:nvSpPr>
          <p:spPr bwMode="auto">
            <a:xfrm>
              <a:off x="4848" y="1591"/>
              <a:ext cx="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b</a:t>
              </a:r>
              <a:endParaRPr lang="en-US" altLang="zh-CN" baseline="-25000"/>
            </a:p>
          </p:txBody>
        </p:sp>
        <p:sp>
          <p:nvSpPr>
            <p:cNvPr id="32786" name="Line 51"/>
            <p:cNvSpPr>
              <a:spLocks noChangeShapeType="1"/>
            </p:cNvSpPr>
            <p:nvPr/>
          </p:nvSpPr>
          <p:spPr bwMode="auto">
            <a:xfrm>
              <a:off x="5232" y="1739"/>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2787" name="Text Box 52"/>
            <p:cNvSpPr txBox="1">
              <a:spLocks noChangeArrowheads="1"/>
            </p:cNvSpPr>
            <p:nvPr/>
          </p:nvSpPr>
          <p:spPr bwMode="auto">
            <a:xfrm>
              <a:off x="3168" y="110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p</a:t>
              </a:r>
            </a:p>
          </p:txBody>
        </p:sp>
        <p:sp>
          <p:nvSpPr>
            <p:cNvPr id="32788" name="Line 53"/>
            <p:cNvSpPr>
              <a:spLocks noChangeShapeType="1"/>
            </p:cNvSpPr>
            <p:nvPr/>
          </p:nvSpPr>
          <p:spPr bwMode="auto">
            <a:xfrm>
              <a:off x="3264" y="1739"/>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2789" name="Freeform 54"/>
            <p:cNvSpPr>
              <a:spLocks/>
            </p:cNvSpPr>
            <p:nvPr/>
          </p:nvSpPr>
          <p:spPr bwMode="auto">
            <a:xfrm>
              <a:off x="3264" y="1403"/>
              <a:ext cx="384" cy="240"/>
            </a:xfrm>
            <a:custGeom>
              <a:avLst/>
              <a:gdLst>
                <a:gd name="T0" fmla="*/ 0 w 384"/>
                <a:gd name="T1" fmla="*/ 0 h 240"/>
                <a:gd name="T2" fmla="*/ 144 w 384"/>
                <a:gd name="T3" fmla="*/ 192 h 240"/>
                <a:gd name="T4" fmla="*/ 384 w 384"/>
                <a:gd name="T5" fmla="*/ 24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0"/>
                  </a:moveTo>
                  <a:cubicBezTo>
                    <a:pt x="40" y="76"/>
                    <a:pt x="80" y="152"/>
                    <a:pt x="144" y="192"/>
                  </a:cubicBezTo>
                  <a:cubicBezTo>
                    <a:pt x="208" y="232"/>
                    <a:pt x="296" y="236"/>
                    <a:pt x="384"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2790" name="Rectangle 55"/>
            <p:cNvSpPr>
              <a:spLocks noChangeArrowheads="1"/>
            </p:cNvSpPr>
            <p:nvPr/>
          </p:nvSpPr>
          <p:spPr bwMode="auto">
            <a:xfrm>
              <a:off x="4176" y="2160"/>
              <a:ext cx="576"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2791" name="Line 56"/>
            <p:cNvSpPr>
              <a:spLocks noChangeShapeType="1"/>
            </p:cNvSpPr>
            <p:nvPr/>
          </p:nvSpPr>
          <p:spPr bwMode="auto">
            <a:xfrm>
              <a:off x="4571" y="216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2792" name="Text Box 57"/>
            <p:cNvSpPr txBox="1">
              <a:spLocks noChangeArrowheads="1"/>
            </p:cNvSpPr>
            <p:nvPr/>
          </p:nvSpPr>
          <p:spPr bwMode="auto">
            <a:xfrm>
              <a:off x="4272" y="2145"/>
              <a:ext cx="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x</a:t>
              </a:r>
              <a:endParaRPr lang="en-US" altLang="zh-CN" baseline="-25000"/>
            </a:p>
          </p:txBody>
        </p:sp>
        <p:sp>
          <p:nvSpPr>
            <p:cNvPr id="32793" name="Line 58"/>
            <p:cNvSpPr>
              <a:spLocks noChangeShapeType="1"/>
            </p:cNvSpPr>
            <p:nvPr/>
          </p:nvSpPr>
          <p:spPr bwMode="auto">
            <a:xfrm>
              <a:off x="3936" y="2304"/>
              <a:ext cx="240" cy="48"/>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2794" name="Text Box 59"/>
            <p:cNvSpPr txBox="1">
              <a:spLocks noChangeArrowheads="1"/>
            </p:cNvSpPr>
            <p:nvPr/>
          </p:nvSpPr>
          <p:spPr bwMode="auto">
            <a:xfrm>
              <a:off x="3744" y="2160"/>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s</a:t>
              </a:r>
            </a:p>
          </p:txBody>
        </p:sp>
      </p:grpSp>
      <p:sp>
        <p:nvSpPr>
          <p:cNvPr id="59457" name="Text Box 65"/>
          <p:cNvSpPr txBox="1">
            <a:spLocks noChangeArrowheads="1"/>
          </p:cNvSpPr>
          <p:nvPr/>
        </p:nvSpPr>
        <p:spPr bwMode="auto">
          <a:xfrm>
            <a:off x="3048000" y="42672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s</a:t>
            </a:r>
            <a:r>
              <a:rPr lang="en-US" altLang="zh-CN">
                <a:latin typeface="宋体" pitchFamily="2" charset="-122"/>
              </a:rPr>
              <a:t>-</a:t>
            </a:r>
            <a:r>
              <a:rPr lang="en-US" altLang="zh-CN"/>
              <a:t>&gt;next = </a:t>
            </a:r>
            <a:r>
              <a:rPr lang="en-US" altLang="zh-CN">
                <a:solidFill>
                  <a:srgbClr val="FF0000"/>
                </a:solidFill>
              </a:rPr>
              <a:t>p</a:t>
            </a:r>
            <a:r>
              <a:rPr lang="en-US" altLang="zh-CN">
                <a:latin typeface="宋体" pitchFamily="2" charset="-122"/>
              </a:rPr>
              <a:t>-</a:t>
            </a:r>
            <a:r>
              <a:rPr lang="en-US" altLang="zh-CN"/>
              <a:t>&gt;next</a:t>
            </a:r>
          </a:p>
        </p:txBody>
      </p:sp>
      <p:sp>
        <p:nvSpPr>
          <p:cNvPr id="32774" name="Line 67"/>
          <p:cNvSpPr>
            <a:spLocks noChangeShapeType="1"/>
          </p:cNvSpPr>
          <p:nvPr/>
        </p:nvSpPr>
        <p:spPr bwMode="auto">
          <a:xfrm>
            <a:off x="4343400" y="2836863"/>
            <a:ext cx="990600"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9461" name="Text Box 69"/>
          <p:cNvSpPr txBox="1">
            <a:spLocks noChangeArrowheads="1"/>
          </p:cNvSpPr>
          <p:nvPr/>
        </p:nvSpPr>
        <p:spPr bwMode="auto">
          <a:xfrm>
            <a:off x="3048000" y="4800600"/>
            <a:ext cx="3200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p</a:t>
            </a:r>
            <a:r>
              <a:rPr lang="en-US" altLang="zh-CN">
                <a:latin typeface="宋体" pitchFamily="2" charset="-122"/>
              </a:rPr>
              <a:t>-</a:t>
            </a:r>
            <a:r>
              <a:rPr lang="en-US" altLang="zh-CN"/>
              <a:t>&gt;next = </a:t>
            </a:r>
            <a:r>
              <a:rPr lang="en-US" altLang="zh-CN">
                <a:solidFill>
                  <a:srgbClr val="FF0000"/>
                </a:solidFill>
              </a:rPr>
              <a:t>s</a:t>
            </a:r>
            <a:endParaRPr lang="en-US" altLang="zh-CN"/>
          </a:p>
        </p:txBody>
      </p:sp>
      <p:sp>
        <p:nvSpPr>
          <p:cNvPr id="59453" name="Freeform 61"/>
          <p:cNvSpPr>
            <a:spLocks/>
          </p:cNvSpPr>
          <p:nvPr/>
        </p:nvSpPr>
        <p:spPr bwMode="auto">
          <a:xfrm>
            <a:off x="5057775" y="2895600"/>
            <a:ext cx="581025" cy="850900"/>
          </a:xfrm>
          <a:custGeom>
            <a:avLst/>
            <a:gdLst>
              <a:gd name="T0" fmla="*/ 2147483647 w 366"/>
              <a:gd name="T1" fmla="*/ 2147483647 h 596"/>
              <a:gd name="T2" fmla="*/ 2147483647 w 366"/>
              <a:gd name="T3" fmla="*/ 2147483647 h 596"/>
              <a:gd name="T4" fmla="*/ 2147483647 w 366"/>
              <a:gd name="T5" fmla="*/ 2147483647 h 596"/>
              <a:gd name="T6" fmla="*/ 2147483647 w 366"/>
              <a:gd name="T7" fmla="*/ 2147483647 h 596"/>
              <a:gd name="T8" fmla="*/ 2147483647 w 366"/>
              <a:gd name="T9" fmla="*/ 2147483647 h 596"/>
              <a:gd name="T10" fmla="*/ 2147483647 w 366"/>
              <a:gd name="T11" fmla="*/ 2147483647 h 596"/>
              <a:gd name="T12" fmla="*/ 2147483647 w 366"/>
              <a:gd name="T13" fmla="*/ 2147483647 h 596"/>
              <a:gd name="T14" fmla="*/ 2147483647 w 366"/>
              <a:gd name="T15" fmla="*/ 2147483647 h 596"/>
              <a:gd name="T16" fmla="*/ 2147483647 w 366"/>
              <a:gd name="T17" fmla="*/ 2147483647 h 596"/>
              <a:gd name="T18" fmla="*/ 2147483647 w 366"/>
              <a:gd name="T19" fmla="*/ 2147483647 h 596"/>
              <a:gd name="T20" fmla="*/ 2147483647 w 366"/>
              <a:gd name="T21" fmla="*/ 2147483647 h 5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6"/>
              <a:gd name="T34" fmla="*/ 0 h 596"/>
              <a:gd name="T35" fmla="*/ 366 w 366"/>
              <a:gd name="T36" fmla="*/ 596 h 5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6" h="596">
                <a:moveTo>
                  <a:pt x="165" y="9"/>
                </a:moveTo>
                <a:cubicBezTo>
                  <a:pt x="82" y="17"/>
                  <a:pt x="33" y="0"/>
                  <a:pt x="6" y="77"/>
                </a:cubicBezTo>
                <a:cubicBezTo>
                  <a:pt x="14" y="134"/>
                  <a:pt x="0" y="172"/>
                  <a:pt x="52" y="201"/>
                </a:cubicBezTo>
                <a:cubicBezTo>
                  <a:pt x="58" y="205"/>
                  <a:pt x="133" y="228"/>
                  <a:pt x="153" y="235"/>
                </a:cubicBezTo>
                <a:cubicBezTo>
                  <a:pt x="164" y="239"/>
                  <a:pt x="176" y="242"/>
                  <a:pt x="187" y="246"/>
                </a:cubicBezTo>
                <a:cubicBezTo>
                  <a:pt x="198" y="250"/>
                  <a:pt x="221" y="257"/>
                  <a:pt x="221" y="257"/>
                </a:cubicBezTo>
                <a:cubicBezTo>
                  <a:pt x="245" y="274"/>
                  <a:pt x="272" y="288"/>
                  <a:pt x="289" y="314"/>
                </a:cubicBezTo>
                <a:cubicBezTo>
                  <a:pt x="296" y="324"/>
                  <a:pt x="295" y="337"/>
                  <a:pt x="300" y="348"/>
                </a:cubicBezTo>
                <a:cubicBezTo>
                  <a:pt x="306" y="360"/>
                  <a:pt x="315" y="371"/>
                  <a:pt x="323" y="382"/>
                </a:cubicBezTo>
                <a:cubicBezTo>
                  <a:pt x="346" y="453"/>
                  <a:pt x="366" y="522"/>
                  <a:pt x="277" y="551"/>
                </a:cubicBezTo>
                <a:cubicBezTo>
                  <a:pt x="212" y="596"/>
                  <a:pt x="168" y="585"/>
                  <a:pt x="85" y="585"/>
                </a:cubicBezTo>
              </a:path>
            </a:pathLst>
          </a:custGeom>
          <a:noFill/>
          <a:ln w="28575">
            <a:solidFill>
              <a:srgbClr val="FF0000"/>
            </a:solidFill>
            <a:prstDash val="sysDot"/>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 name="Group 70"/>
          <p:cNvGrpSpPr>
            <a:grpSpLocks/>
          </p:cNvGrpSpPr>
          <p:nvPr/>
        </p:nvGrpSpPr>
        <p:grpSpPr bwMode="auto">
          <a:xfrm>
            <a:off x="4173538" y="2819400"/>
            <a:ext cx="1160462" cy="811213"/>
            <a:chOff x="2629" y="1776"/>
            <a:chExt cx="731" cy="511"/>
          </a:xfrm>
        </p:grpSpPr>
        <p:sp>
          <p:nvSpPr>
            <p:cNvPr id="32778" name="Line 68"/>
            <p:cNvSpPr>
              <a:spLocks noChangeShapeType="1"/>
            </p:cNvSpPr>
            <p:nvPr/>
          </p:nvSpPr>
          <p:spPr bwMode="auto">
            <a:xfrm>
              <a:off x="2736" y="1787"/>
              <a:ext cx="624"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2779" name="Freeform 62"/>
            <p:cNvSpPr>
              <a:spLocks/>
            </p:cNvSpPr>
            <p:nvPr/>
          </p:nvSpPr>
          <p:spPr bwMode="auto">
            <a:xfrm>
              <a:off x="2629" y="1776"/>
              <a:ext cx="312" cy="511"/>
            </a:xfrm>
            <a:custGeom>
              <a:avLst/>
              <a:gdLst>
                <a:gd name="T0" fmla="*/ 118 w 312"/>
                <a:gd name="T1" fmla="*/ 21 h 533"/>
                <a:gd name="T2" fmla="*/ 310 w 312"/>
                <a:gd name="T3" fmla="*/ 91 h 533"/>
                <a:gd name="T4" fmla="*/ 287 w 312"/>
                <a:gd name="T5" fmla="*/ 211 h 533"/>
                <a:gd name="T6" fmla="*/ 50 w 312"/>
                <a:gd name="T7" fmla="*/ 330 h 533"/>
                <a:gd name="T8" fmla="*/ 27 w 312"/>
                <a:gd name="T9" fmla="*/ 389 h 533"/>
                <a:gd name="T10" fmla="*/ 152 w 312"/>
                <a:gd name="T11" fmla="*/ 470 h 533"/>
                <a:gd name="T12" fmla="*/ 0 60000 65536"/>
                <a:gd name="T13" fmla="*/ 0 60000 65536"/>
                <a:gd name="T14" fmla="*/ 0 60000 65536"/>
                <a:gd name="T15" fmla="*/ 0 60000 65536"/>
                <a:gd name="T16" fmla="*/ 0 60000 65536"/>
                <a:gd name="T17" fmla="*/ 0 60000 65536"/>
                <a:gd name="T18" fmla="*/ 0 w 312"/>
                <a:gd name="T19" fmla="*/ 0 h 533"/>
                <a:gd name="T20" fmla="*/ 312 w 312"/>
                <a:gd name="T21" fmla="*/ 533 h 533"/>
              </a:gdLst>
              <a:ahLst/>
              <a:cxnLst>
                <a:cxn ang="T12">
                  <a:pos x="T0" y="T1"/>
                </a:cxn>
                <a:cxn ang="T13">
                  <a:pos x="T2" y="T3"/>
                </a:cxn>
                <a:cxn ang="T14">
                  <a:pos x="T4" y="T5"/>
                </a:cxn>
                <a:cxn ang="T15">
                  <a:pos x="T6" y="T7"/>
                </a:cxn>
                <a:cxn ang="T16">
                  <a:pos x="T8" y="T9"/>
                </a:cxn>
                <a:cxn ang="T17">
                  <a:pos x="T10" y="T11"/>
                </a:cxn>
              </a:cxnLst>
              <a:rect l="T18" t="T19" r="T20" b="T21"/>
              <a:pathLst>
                <a:path w="312" h="533">
                  <a:moveTo>
                    <a:pt x="118" y="24"/>
                  </a:moveTo>
                  <a:cubicBezTo>
                    <a:pt x="261" y="35"/>
                    <a:pt x="274" y="0"/>
                    <a:pt x="310" y="103"/>
                  </a:cubicBezTo>
                  <a:cubicBezTo>
                    <a:pt x="305" y="149"/>
                    <a:pt x="312" y="201"/>
                    <a:pt x="287" y="239"/>
                  </a:cubicBezTo>
                  <a:cubicBezTo>
                    <a:pt x="231" y="323"/>
                    <a:pt x="127" y="324"/>
                    <a:pt x="50" y="374"/>
                  </a:cubicBezTo>
                  <a:cubicBezTo>
                    <a:pt x="42" y="397"/>
                    <a:pt x="35" y="419"/>
                    <a:pt x="27" y="442"/>
                  </a:cubicBezTo>
                  <a:cubicBezTo>
                    <a:pt x="0" y="521"/>
                    <a:pt x="107" y="533"/>
                    <a:pt x="152" y="533"/>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2" name="TextBox 1"/>
          <p:cNvSpPr txBox="1"/>
          <p:nvPr/>
        </p:nvSpPr>
        <p:spPr>
          <a:xfrm>
            <a:off x="6804248" y="1268760"/>
            <a:ext cx="1656184" cy="5632311"/>
          </a:xfrm>
          <a:prstGeom prst="rect">
            <a:avLst/>
          </a:prstGeom>
          <a:noFill/>
        </p:spPr>
        <p:txBody>
          <a:bodyPr wrap="square" rtlCol="0">
            <a:spAutoFit/>
          </a:bodyPr>
          <a:lstStyle/>
          <a:p>
            <a:r>
              <a:rPr lang="zh-CN" altLang="en-US" b="0" dirty="0">
                <a:solidFill>
                  <a:srgbClr val="FF0000"/>
                </a:solidFill>
                <a:latin typeface="微软雅黑" panose="020B0503020204020204" pitchFamily="34" charset="-122"/>
                <a:ea typeface="微软雅黑" panose="020B0503020204020204" pitchFamily="34" charset="-122"/>
              </a:rPr>
              <a:t>务必记住操作顺序</a:t>
            </a:r>
            <a:endParaRPr lang="en-US" altLang="zh-CN" b="0" dirty="0">
              <a:solidFill>
                <a:srgbClr val="FF0000"/>
              </a:solidFill>
              <a:latin typeface="微软雅黑" panose="020B0503020204020204" pitchFamily="34" charset="-122"/>
              <a:ea typeface="微软雅黑" panose="020B0503020204020204" pitchFamily="34" charset="-122"/>
            </a:endParaRPr>
          </a:p>
          <a:p>
            <a:endParaRPr lang="en-US" altLang="zh-CN" b="0" dirty="0">
              <a:solidFill>
                <a:srgbClr val="FF0000"/>
              </a:solidFill>
              <a:latin typeface="微软雅黑" panose="020B0503020204020204" pitchFamily="34" charset="-122"/>
              <a:ea typeface="微软雅黑" panose="020B0503020204020204" pitchFamily="34" charset="-122"/>
            </a:endParaRPr>
          </a:p>
          <a:p>
            <a:r>
              <a:rPr lang="zh-CN" altLang="en-US" b="0" dirty="0">
                <a:solidFill>
                  <a:srgbClr val="FF0000"/>
                </a:solidFill>
                <a:latin typeface="微软雅黑" panose="020B0503020204020204" pitchFamily="34" charset="-122"/>
                <a:ea typeface="微软雅黑" panose="020B0503020204020204" pitchFamily="34" charset="-122"/>
              </a:rPr>
              <a:t>任何时刻，每个内存单元都要有指针牵住，否则会出现内存泄露或者非法访问</a:t>
            </a:r>
            <a:endParaRPr lang="en-US" altLang="zh-CN" b="0" dirty="0">
              <a:solidFill>
                <a:srgbClr val="FF0000"/>
              </a:solidFill>
              <a:latin typeface="微软雅黑" panose="020B0503020204020204" pitchFamily="34" charset="-122"/>
              <a:ea typeface="微软雅黑" panose="020B0503020204020204" pitchFamily="34" charset="-122"/>
            </a:endParaRPr>
          </a:p>
          <a:p>
            <a:endParaRPr lang="en-US" altLang="zh-CN" b="0" dirty="0">
              <a:solidFill>
                <a:srgbClr val="FF0000"/>
              </a:solidFill>
              <a:latin typeface="微软雅黑" panose="020B0503020204020204" pitchFamily="34" charset="-122"/>
              <a:ea typeface="微软雅黑" panose="020B0503020204020204" pitchFamily="34" charset="-122"/>
            </a:endParaRPr>
          </a:p>
          <a:p>
            <a:endParaRPr lang="en-US" altLang="zh-CN" b="0" dirty="0">
              <a:solidFill>
                <a:srgbClr val="FF0000"/>
              </a:solidFill>
              <a:latin typeface="微软雅黑" panose="020B0503020204020204" pitchFamily="34" charset="-122"/>
              <a:ea typeface="微软雅黑" panose="020B0503020204020204" pitchFamily="34" charset="-122"/>
            </a:endParaRPr>
          </a:p>
          <a:p>
            <a:endParaRPr lang="zh-CN" altLang="en-US" b="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45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45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4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57" grpId="0" autoUpdateAnimBg="0"/>
      <p:bldP spid="59461" grpId="0" autoUpdateAnimBg="0"/>
      <p:bldP spid="59453"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1066800" y="3810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dirty="0"/>
              <a:t>算法</a:t>
            </a:r>
            <a:r>
              <a:rPr lang="en-US" altLang="zh-CN" dirty="0"/>
              <a:t>2.9   </a:t>
            </a:r>
            <a:r>
              <a:rPr lang="zh-CN" altLang="en-US" dirty="0"/>
              <a:t>在第 </a:t>
            </a:r>
            <a:r>
              <a:rPr lang="en-US" altLang="zh-CN" i="1" dirty="0" err="1"/>
              <a:t>i</a:t>
            </a:r>
            <a:r>
              <a:rPr lang="en-US" altLang="zh-CN" dirty="0"/>
              <a:t> </a:t>
            </a:r>
            <a:r>
              <a:rPr lang="zh-CN" altLang="en-US" dirty="0"/>
              <a:t>个数据元素</a:t>
            </a:r>
            <a:r>
              <a:rPr lang="zh-CN" altLang="en-US" dirty="0">
                <a:solidFill>
                  <a:srgbClr val="FF0000"/>
                </a:solidFill>
              </a:rPr>
              <a:t>之前</a:t>
            </a:r>
            <a:r>
              <a:rPr lang="zh-CN" altLang="en-US" dirty="0"/>
              <a:t>插入一个新的元素</a:t>
            </a:r>
          </a:p>
        </p:txBody>
      </p:sp>
      <p:sp>
        <p:nvSpPr>
          <p:cNvPr id="63492" name="Text Box 4"/>
          <p:cNvSpPr txBox="1">
            <a:spLocks noChangeArrowheads="1"/>
          </p:cNvSpPr>
          <p:nvPr/>
        </p:nvSpPr>
        <p:spPr bwMode="auto">
          <a:xfrm>
            <a:off x="1371600" y="1858963"/>
            <a:ext cx="3657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dirty="0"/>
              <a:t>p = L; </a:t>
            </a:r>
            <a:r>
              <a:rPr lang="en-US" altLang="zh-CN" sz="2200" dirty="0">
                <a:solidFill>
                  <a:srgbClr val="FF0000"/>
                </a:solidFill>
              </a:rPr>
              <a:t>j = </a:t>
            </a:r>
            <a:r>
              <a:rPr lang="en-US" altLang="zh-CN" sz="2200" dirty="0">
                <a:solidFill>
                  <a:srgbClr val="FF0000"/>
                </a:solidFill>
                <a:latin typeface="宋体" pitchFamily="2" charset="-122"/>
              </a:rPr>
              <a:t>0</a:t>
            </a:r>
            <a:r>
              <a:rPr lang="en-US" altLang="zh-CN" sz="2200" dirty="0"/>
              <a:t>;</a:t>
            </a:r>
          </a:p>
        </p:txBody>
      </p:sp>
      <p:sp>
        <p:nvSpPr>
          <p:cNvPr id="63500" name="Text Box 12"/>
          <p:cNvSpPr txBox="1">
            <a:spLocks noChangeArrowheads="1"/>
          </p:cNvSpPr>
          <p:nvPr/>
        </p:nvSpPr>
        <p:spPr bwMode="auto">
          <a:xfrm>
            <a:off x="1371600" y="5592763"/>
            <a:ext cx="525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return  OK;</a:t>
            </a:r>
          </a:p>
        </p:txBody>
      </p:sp>
      <p:grpSp>
        <p:nvGrpSpPr>
          <p:cNvPr id="33797" name="Group 28"/>
          <p:cNvGrpSpPr>
            <a:grpSpLocks/>
          </p:cNvGrpSpPr>
          <p:nvPr/>
        </p:nvGrpSpPr>
        <p:grpSpPr bwMode="auto">
          <a:xfrm>
            <a:off x="1066800" y="990600"/>
            <a:ext cx="7543800" cy="5410200"/>
            <a:chOff x="672" y="624"/>
            <a:chExt cx="4752" cy="3408"/>
          </a:xfrm>
        </p:grpSpPr>
        <p:sp>
          <p:nvSpPr>
            <p:cNvPr id="33808" name="Text Box 14"/>
            <p:cNvSpPr txBox="1">
              <a:spLocks noChangeArrowheads="1"/>
            </p:cNvSpPr>
            <p:nvPr/>
          </p:nvSpPr>
          <p:spPr bwMode="auto">
            <a:xfrm>
              <a:off x="672" y="624"/>
              <a:ext cx="4752"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dirty="0"/>
                <a:t>Status  </a:t>
              </a:r>
              <a:r>
                <a:rPr lang="en-US" altLang="zh-CN" sz="2200" dirty="0" err="1"/>
                <a:t>ListInsert_L</a:t>
              </a:r>
              <a:r>
                <a:rPr lang="en-US" altLang="zh-CN" sz="2200" dirty="0"/>
                <a:t> ( </a:t>
              </a:r>
              <a:r>
                <a:rPr lang="en-US" altLang="zh-CN" sz="2200" dirty="0" err="1"/>
                <a:t>LinkList</a:t>
              </a:r>
              <a:r>
                <a:rPr lang="en-US" altLang="zh-CN" sz="2200" dirty="0"/>
                <a:t>  &amp;L, </a:t>
              </a:r>
              <a:r>
                <a:rPr lang="en-US" altLang="zh-CN" sz="2200" dirty="0" err="1"/>
                <a:t>int</a:t>
              </a:r>
              <a:r>
                <a:rPr lang="en-US" altLang="zh-CN" sz="2200" dirty="0"/>
                <a:t>  </a:t>
              </a:r>
              <a:r>
                <a:rPr lang="en-US" altLang="zh-CN" sz="2200" dirty="0" err="1"/>
                <a:t>i</a:t>
              </a:r>
              <a:r>
                <a:rPr lang="en-US" altLang="zh-CN" sz="2200" dirty="0"/>
                <a:t>, </a:t>
              </a:r>
              <a:r>
                <a:rPr lang="en-US" altLang="zh-CN" sz="2200" dirty="0" err="1"/>
                <a:t>ElemType</a:t>
              </a:r>
              <a:r>
                <a:rPr lang="en-US" altLang="zh-CN" sz="2200" dirty="0"/>
                <a:t>  e )</a:t>
              </a:r>
            </a:p>
            <a:p>
              <a:pPr eaLnBrk="1" hangingPunct="1">
                <a:spcBef>
                  <a:spcPct val="50000"/>
                </a:spcBef>
              </a:pPr>
              <a:r>
                <a:rPr lang="en-US" altLang="zh-CN" sz="2200" dirty="0"/>
                <a:t>{</a:t>
              </a:r>
            </a:p>
          </p:txBody>
        </p:sp>
        <p:sp>
          <p:nvSpPr>
            <p:cNvPr id="33809" name="Text Box 15"/>
            <p:cNvSpPr txBox="1">
              <a:spLocks noChangeArrowheads="1"/>
            </p:cNvSpPr>
            <p:nvPr/>
          </p:nvSpPr>
          <p:spPr bwMode="auto">
            <a:xfrm>
              <a:off x="720" y="3763"/>
              <a:ext cx="6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a:t>
              </a:r>
            </a:p>
          </p:txBody>
        </p:sp>
      </p:grpSp>
      <p:sp>
        <p:nvSpPr>
          <p:cNvPr id="63505" name="Text Box 17"/>
          <p:cNvSpPr txBox="1">
            <a:spLocks noChangeArrowheads="1"/>
          </p:cNvSpPr>
          <p:nvPr/>
        </p:nvSpPr>
        <p:spPr bwMode="auto">
          <a:xfrm>
            <a:off x="1371600" y="2971800"/>
            <a:ext cx="75208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dirty="0"/>
              <a:t>if  ( ! p || j &gt; </a:t>
            </a:r>
            <a:r>
              <a:rPr lang="en-US" altLang="zh-CN" sz="2200" dirty="0"/>
              <a:t>i </a:t>
            </a:r>
            <a:r>
              <a:rPr lang="en-US" altLang="zh-CN" sz="2200" dirty="0">
                <a:latin typeface="宋体" pitchFamily="2" charset="-122"/>
              </a:rPr>
              <a:t>-</a:t>
            </a:r>
            <a:r>
              <a:rPr lang="en-US" altLang="zh-CN" sz="2200" dirty="0"/>
              <a:t> </a:t>
            </a:r>
            <a:r>
              <a:rPr lang="en-US" altLang="zh-CN" sz="2200" dirty="0">
                <a:latin typeface="宋体" pitchFamily="2" charset="-122"/>
              </a:rPr>
              <a:t>1</a:t>
            </a:r>
            <a:r>
              <a:rPr lang="en-US" altLang="zh-CN" sz="2200" dirty="0"/>
              <a:t> </a:t>
            </a:r>
            <a:r>
              <a:rPr lang="en-US" altLang="zh-CN" dirty="0"/>
              <a:t>)  return  ERROR; //i</a:t>
            </a:r>
            <a:r>
              <a:rPr lang="zh-CN" altLang="en-US" dirty="0"/>
              <a:t>小于</a:t>
            </a:r>
            <a:r>
              <a:rPr lang="en-US" altLang="zh-CN" dirty="0"/>
              <a:t>1</a:t>
            </a:r>
            <a:r>
              <a:rPr lang="zh-CN" altLang="en-US" dirty="0"/>
              <a:t>或者越界</a:t>
            </a:r>
            <a:endParaRPr lang="en-US" altLang="zh-CN" dirty="0"/>
          </a:p>
        </p:txBody>
      </p:sp>
      <p:grpSp>
        <p:nvGrpSpPr>
          <p:cNvPr id="3" name="Group 27"/>
          <p:cNvGrpSpPr>
            <a:grpSpLocks/>
          </p:cNvGrpSpPr>
          <p:nvPr/>
        </p:nvGrpSpPr>
        <p:grpSpPr bwMode="auto">
          <a:xfrm>
            <a:off x="1371600" y="4495800"/>
            <a:ext cx="4419600" cy="990600"/>
            <a:chOff x="864" y="2832"/>
            <a:chExt cx="2784" cy="624"/>
          </a:xfrm>
        </p:grpSpPr>
        <p:sp>
          <p:nvSpPr>
            <p:cNvPr id="33806" name="Text Box 20"/>
            <p:cNvSpPr txBox="1">
              <a:spLocks noChangeArrowheads="1"/>
            </p:cNvSpPr>
            <p:nvPr/>
          </p:nvSpPr>
          <p:spPr bwMode="auto">
            <a:xfrm>
              <a:off x="864" y="3168"/>
              <a:ext cx="27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p</a:t>
              </a:r>
              <a:r>
                <a:rPr lang="en-US" altLang="zh-CN">
                  <a:solidFill>
                    <a:srgbClr val="FF0000"/>
                  </a:solidFill>
                  <a:latin typeface="宋体" pitchFamily="2" charset="-122"/>
                </a:rPr>
                <a:t>-</a:t>
              </a:r>
              <a:r>
                <a:rPr lang="en-US" altLang="zh-CN">
                  <a:solidFill>
                    <a:srgbClr val="FF0000"/>
                  </a:solidFill>
                </a:rPr>
                <a:t>&gt;next = s; </a:t>
              </a:r>
              <a:r>
                <a:rPr lang="en-US" altLang="zh-CN">
                  <a:solidFill>
                    <a:schemeClr val="tx2"/>
                  </a:solidFill>
                </a:rPr>
                <a:t>//</a:t>
              </a:r>
              <a:r>
                <a:rPr lang="zh-CN" altLang="en-US">
                  <a:solidFill>
                    <a:schemeClr val="tx2"/>
                  </a:solidFill>
                </a:rPr>
                <a:t>插入新结点</a:t>
              </a:r>
              <a:endParaRPr lang="zh-CN" altLang="en-US" b="0">
                <a:solidFill>
                  <a:schemeClr val="tx2"/>
                </a:solidFill>
              </a:endParaRPr>
            </a:p>
          </p:txBody>
        </p:sp>
        <p:sp>
          <p:nvSpPr>
            <p:cNvPr id="33807" name="Text Box 18"/>
            <p:cNvSpPr txBox="1">
              <a:spLocks noChangeArrowheads="1"/>
            </p:cNvSpPr>
            <p:nvPr/>
          </p:nvSpPr>
          <p:spPr bwMode="auto">
            <a:xfrm>
              <a:off x="864" y="2832"/>
              <a:ext cx="27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s</a:t>
              </a:r>
              <a:r>
                <a:rPr lang="en-US" altLang="zh-CN">
                  <a:solidFill>
                    <a:srgbClr val="FF0000"/>
                  </a:solidFill>
                  <a:latin typeface="宋体" pitchFamily="2" charset="-122"/>
                </a:rPr>
                <a:t>-</a:t>
              </a:r>
              <a:r>
                <a:rPr lang="en-US" altLang="zh-CN">
                  <a:solidFill>
                    <a:srgbClr val="FF0000"/>
                  </a:solidFill>
                </a:rPr>
                <a:t>&gt;next = p</a:t>
              </a:r>
              <a:r>
                <a:rPr lang="en-US" altLang="zh-CN">
                  <a:solidFill>
                    <a:srgbClr val="FF0000"/>
                  </a:solidFill>
                  <a:latin typeface="宋体" pitchFamily="2" charset="-122"/>
                </a:rPr>
                <a:t>-</a:t>
              </a:r>
              <a:r>
                <a:rPr lang="en-US" altLang="zh-CN">
                  <a:solidFill>
                    <a:srgbClr val="FF0000"/>
                  </a:solidFill>
                </a:rPr>
                <a:t>&gt;next;</a:t>
              </a:r>
              <a:endParaRPr lang="en-US" altLang="zh-CN" b="0">
                <a:solidFill>
                  <a:srgbClr val="FF0000"/>
                </a:solidFill>
              </a:endParaRPr>
            </a:p>
          </p:txBody>
        </p:sp>
      </p:grpSp>
      <p:grpSp>
        <p:nvGrpSpPr>
          <p:cNvPr id="4" name="Group 26"/>
          <p:cNvGrpSpPr>
            <a:grpSpLocks/>
          </p:cNvGrpSpPr>
          <p:nvPr/>
        </p:nvGrpSpPr>
        <p:grpSpPr bwMode="auto">
          <a:xfrm>
            <a:off x="1371600" y="3429000"/>
            <a:ext cx="6553200" cy="990600"/>
            <a:chOff x="864" y="2160"/>
            <a:chExt cx="4128" cy="624"/>
          </a:xfrm>
        </p:grpSpPr>
        <p:sp>
          <p:nvSpPr>
            <p:cNvPr id="33804" name="Text Box 19"/>
            <p:cNvSpPr txBox="1">
              <a:spLocks noChangeArrowheads="1"/>
            </p:cNvSpPr>
            <p:nvPr/>
          </p:nvSpPr>
          <p:spPr bwMode="auto">
            <a:xfrm>
              <a:off x="864" y="2496"/>
              <a:ext cx="27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chemeClr val="tx2"/>
                  </a:solidFill>
                </a:rPr>
                <a:t>s</a:t>
              </a:r>
              <a:r>
                <a:rPr lang="en-US" altLang="zh-CN">
                  <a:solidFill>
                    <a:schemeClr val="tx2"/>
                  </a:solidFill>
                  <a:latin typeface="宋体" pitchFamily="2" charset="-122"/>
                </a:rPr>
                <a:t>-</a:t>
              </a:r>
              <a:r>
                <a:rPr lang="en-US" altLang="zh-CN">
                  <a:solidFill>
                    <a:schemeClr val="tx2"/>
                  </a:solidFill>
                </a:rPr>
                <a:t>&gt;data = e; //</a:t>
              </a:r>
              <a:r>
                <a:rPr lang="zh-CN" altLang="en-US">
                  <a:solidFill>
                    <a:schemeClr val="tx2"/>
                  </a:solidFill>
                </a:rPr>
                <a:t>建立新结点</a:t>
              </a:r>
              <a:endParaRPr lang="zh-CN" altLang="en-US" b="0">
                <a:solidFill>
                  <a:schemeClr val="tx2"/>
                </a:solidFill>
              </a:endParaRPr>
            </a:p>
          </p:txBody>
        </p:sp>
        <p:sp>
          <p:nvSpPr>
            <p:cNvPr id="33805" name="Text Box 21"/>
            <p:cNvSpPr txBox="1">
              <a:spLocks noChangeArrowheads="1"/>
            </p:cNvSpPr>
            <p:nvPr/>
          </p:nvSpPr>
          <p:spPr bwMode="auto">
            <a:xfrm>
              <a:off x="864" y="2160"/>
              <a:ext cx="41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dirty="0">
                  <a:solidFill>
                    <a:schemeClr val="tx2"/>
                  </a:solidFill>
                </a:rPr>
                <a:t>s = (</a:t>
              </a:r>
              <a:r>
                <a:rPr lang="en-US" altLang="zh-CN" dirty="0" err="1">
                  <a:solidFill>
                    <a:schemeClr val="tx2"/>
                  </a:solidFill>
                </a:rPr>
                <a:t>LNode</a:t>
              </a:r>
              <a:r>
                <a:rPr lang="en-US" altLang="zh-CN" dirty="0">
                  <a:solidFill>
                    <a:schemeClr val="tx2"/>
                  </a:solidFill>
                </a:rPr>
                <a:t> *) malloc ( </a:t>
              </a:r>
              <a:r>
                <a:rPr lang="en-US" altLang="zh-CN" dirty="0" err="1">
                  <a:solidFill>
                    <a:schemeClr val="tx2"/>
                  </a:solidFill>
                </a:rPr>
                <a:t>sizeof</a:t>
              </a:r>
              <a:r>
                <a:rPr lang="en-US" altLang="zh-CN" dirty="0">
                  <a:solidFill>
                    <a:schemeClr val="tx2"/>
                  </a:solidFill>
                </a:rPr>
                <a:t> (</a:t>
              </a:r>
              <a:r>
                <a:rPr lang="en-US" altLang="zh-CN" dirty="0" err="1">
                  <a:solidFill>
                    <a:schemeClr val="tx2"/>
                  </a:solidFill>
                </a:rPr>
                <a:t>LNode</a:t>
              </a:r>
              <a:r>
                <a:rPr lang="en-US" altLang="zh-CN" dirty="0">
                  <a:solidFill>
                    <a:schemeClr val="tx2"/>
                  </a:solidFill>
                </a:rPr>
                <a:t>) );</a:t>
              </a:r>
            </a:p>
          </p:txBody>
        </p:sp>
      </p:grpSp>
      <p:grpSp>
        <p:nvGrpSpPr>
          <p:cNvPr id="5" name="Group 29"/>
          <p:cNvGrpSpPr>
            <a:grpSpLocks/>
          </p:cNvGrpSpPr>
          <p:nvPr/>
        </p:nvGrpSpPr>
        <p:grpSpPr bwMode="auto">
          <a:xfrm>
            <a:off x="1371600" y="2209800"/>
            <a:ext cx="7772400" cy="777875"/>
            <a:chOff x="864" y="1392"/>
            <a:chExt cx="4896" cy="490"/>
          </a:xfrm>
        </p:grpSpPr>
        <p:sp>
          <p:nvSpPr>
            <p:cNvPr id="33802" name="Text Box 16"/>
            <p:cNvSpPr txBox="1">
              <a:spLocks noChangeArrowheads="1"/>
            </p:cNvSpPr>
            <p:nvPr/>
          </p:nvSpPr>
          <p:spPr bwMode="auto">
            <a:xfrm>
              <a:off x="864" y="1392"/>
              <a:ext cx="489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dirty="0">
                  <a:solidFill>
                    <a:schemeClr val="tx2"/>
                  </a:solidFill>
                </a:rPr>
                <a:t>while   ( p  &amp;&amp;  j &lt; </a:t>
              </a:r>
              <a:r>
                <a:rPr lang="en-US" altLang="zh-CN" sz="2200" dirty="0" err="1">
                  <a:solidFill>
                    <a:srgbClr val="FF0000"/>
                  </a:solidFill>
                </a:rPr>
                <a:t>i</a:t>
              </a:r>
              <a:r>
                <a:rPr lang="en-US" altLang="zh-CN" sz="2200" dirty="0">
                  <a:solidFill>
                    <a:srgbClr val="FF0000"/>
                  </a:solidFill>
                </a:rPr>
                <a:t> </a:t>
              </a:r>
              <a:r>
                <a:rPr lang="en-US" altLang="zh-CN" sz="2200" dirty="0">
                  <a:solidFill>
                    <a:srgbClr val="FF0000"/>
                  </a:solidFill>
                  <a:latin typeface="宋体" pitchFamily="2" charset="-122"/>
                </a:rPr>
                <a:t>-</a:t>
              </a:r>
              <a:r>
                <a:rPr lang="en-US" altLang="zh-CN" sz="2200" dirty="0">
                  <a:solidFill>
                    <a:srgbClr val="FF0000"/>
                  </a:solidFill>
                </a:rPr>
                <a:t> </a:t>
              </a:r>
              <a:r>
                <a:rPr lang="en-US" altLang="zh-CN" sz="2200" dirty="0">
                  <a:solidFill>
                    <a:srgbClr val="FF0000"/>
                  </a:solidFill>
                  <a:latin typeface="宋体" pitchFamily="2" charset="-122"/>
                </a:rPr>
                <a:t>1</a:t>
              </a:r>
              <a:r>
                <a:rPr lang="en-US" altLang="zh-CN" sz="2200" dirty="0">
                  <a:solidFill>
                    <a:srgbClr val="FF0000"/>
                  </a:solidFill>
                </a:rPr>
                <a:t> </a:t>
              </a:r>
              <a:r>
                <a:rPr lang="en-US" altLang="zh-CN" sz="2200" dirty="0">
                  <a:solidFill>
                    <a:schemeClr val="tx2"/>
                  </a:solidFill>
                </a:rPr>
                <a:t>)  { p = p</a:t>
              </a:r>
              <a:r>
                <a:rPr lang="en-US" altLang="zh-CN" sz="2200" dirty="0">
                  <a:solidFill>
                    <a:schemeClr val="tx2"/>
                  </a:solidFill>
                  <a:latin typeface="宋体" pitchFamily="2" charset="-122"/>
                </a:rPr>
                <a:t>-</a:t>
              </a:r>
              <a:r>
                <a:rPr lang="en-US" altLang="zh-CN" sz="2200" dirty="0">
                  <a:solidFill>
                    <a:schemeClr val="tx2"/>
                  </a:solidFill>
                </a:rPr>
                <a:t>&gt;next; ++j; }</a:t>
              </a:r>
            </a:p>
          </p:txBody>
        </p:sp>
        <p:sp>
          <p:nvSpPr>
            <p:cNvPr id="33803" name="Text Box 24"/>
            <p:cNvSpPr txBox="1">
              <a:spLocks noChangeArrowheads="1"/>
            </p:cNvSpPr>
            <p:nvPr/>
          </p:nvSpPr>
          <p:spPr bwMode="auto">
            <a:xfrm>
              <a:off x="2640" y="1632"/>
              <a:ext cx="27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chemeClr val="tx2"/>
                  </a:solidFill>
                </a:rPr>
                <a:t>//</a:t>
              </a:r>
              <a:r>
                <a:rPr lang="zh-CN" altLang="en-US" sz="2000">
                  <a:solidFill>
                    <a:schemeClr val="tx2"/>
                  </a:solidFill>
                </a:rPr>
                <a:t>找到第 </a:t>
              </a:r>
              <a:r>
                <a:rPr lang="en-US" altLang="zh-CN" sz="2000">
                  <a:solidFill>
                    <a:schemeClr val="tx2"/>
                  </a:solidFill>
                </a:rPr>
                <a:t>i </a:t>
              </a:r>
              <a:r>
                <a:rPr lang="zh-CN" altLang="en-US" sz="2000">
                  <a:solidFill>
                    <a:schemeClr val="tx2"/>
                  </a:solidFill>
                </a:rPr>
                <a:t>个结点的前驱第</a:t>
              </a:r>
              <a:r>
                <a:rPr lang="en-US" altLang="zh-CN" sz="2000">
                  <a:solidFill>
                    <a:schemeClr val="tx2"/>
                  </a:solidFill>
                </a:rPr>
                <a:t>i-1</a:t>
              </a:r>
              <a:r>
                <a:rPr lang="zh-CN" altLang="en-US" sz="2000">
                  <a:solidFill>
                    <a:schemeClr val="tx2"/>
                  </a:solidFill>
                </a:rPr>
                <a:t>结点</a:t>
              </a:r>
              <a:endParaRPr lang="zh-CN" altLang="en-US" sz="2000"/>
            </a:p>
          </p:txBody>
        </p:sp>
      </p:grpSp>
      <p:sp>
        <p:nvSpPr>
          <p:cNvPr id="2" name="文本框 1"/>
          <p:cNvSpPr txBox="1"/>
          <p:nvPr/>
        </p:nvSpPr>
        <p:spPr>
          <a:xfrm>
            <a:off x="4067944" y="6237312"/>
            <a:ext cx="3278462" cy="461665"/>
          </a:xfrm>
          <a:prstGeom prst="rect">
            <a:avLst/>
          </a:prstGeom>
          <a:noFill/>
        </p:spPr>
        <p:txBody>
          <a:bodyPr wrap="none" rtlCol="0">
            <a:spAutoFit/>
          </a:bodyPr>
          <a:lstStyle/>
          <a:p>
            <a:r>
              <a:rPr lang="zh-CN" altLang="en-US" dirty="0"/>
              <a:t>这段代码有什么问题？</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1447800" y="4572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例，</a:t>
            </a:r>
            <a:r>
              <a:rPr lang="zh-CN" altLang="en-US"/>
              <a:t>在第</a:t>
            </a:r>
            <a:r>
              <a:rPr lang="en-US" altLang="zh-CN">
                <a:solidFill>
                  <a:srgbClr val="FF0000"/>
                </a:solidFill>
              </a:rPr>
              <a:t>3</a:t>
            </a:r>
            <a:r>
              <a:rPr lang="zh-CN" altLang="en-US"/>
              <a:t>个元素之插入一个新元素。</a:t>
            </a:r>
          </a:p>
        </p:txBody>
      </p:sp>
      <p:grpSp>
        <p:nvGrpSpPr>
          <p:cNvPr id="34819" name="Group 70"/>
          <p:cNvGrpSpPr>
            <a:grpSpLocks/>
          </p:cNvGrpSpPr>
          <p:nvPr/>
        </p:nvGrpSpPr>
        <p:grpSpPr bwMode="auto">
          <a:xfrm>
            <a:off x="914400" y="1846263"/>
            <a:ext cx="7315200" cy="990600"/>
            <a:chOff x="480" y="971"/>
            <a:chExt cx="4608" cy="624"/>
          </a:xfrm>
        </p:grpSpPr>
        <p:sp>
          <p:nvSpPr>
            <p:cNvPr id="34840" name="Rectangle 4"/>
            <p:cNvSpPr>
              <a:spLocks noChangeArrowheads="1"/>
            </p:cNvSpPr>
            <p:nvPr/>
          </p:nvSpPr>
          <p:spPr bwMode="auto">
            <a:xfrm>
              <a:off x="2016" y="1307"/>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4841" name="Line 5"/>
            <p:cNvSpPr>
              <a:spLocks noChangeShapeType="1"/>
            </p:cNvSpPr>
            <p:nvPr/>
          </p:nvSpPr>
          <p:spPr bwMode="auto">
            <a:xfrm>
              <a:off x="2496" y="130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2" name="Rectangle 6"/>
            <p:cNvSpPr>
              <a:spLocks noChangeArrowheads="1"/>
            </p:cNvSpPr>
            <p:nvPr/>
          </p:nvSpPr>
          <p:spPr bwMode="auto">
            <a:xfrm>
              <a:off x="2976" y="1307"/>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4843" name="Line 7"/>
            <p:cNvSpPr>
              <a:spLocks noChangeShapeType="1"/>
            </p:cNvSpPr>
            <p:nvPr/>
          </p:nvSpPr>
          <p:spPr bwMode="auto">
            <a:xfrm>
              <a:off x="3456" y="130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4" name="Rectangle 8"/>
            <p:cNvSpPr>
              <a:spLocks noChangeArrowheads="1"/>
            </p:cNvSpPr>
            <p:nvPr/>
          </p:nvSpPr>
          <p:spPr bwMode="auto">
            <a:xfrm>
              <a:off x="4224" y="1307"/>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4845" name="Line 9"/>
            <p:cNvSpPr>
              <a:spLocks noChangeShapeType="1"/>
            </p:cNvSpPr>
            <p:nvPr/>
          </p:nvSpPr>
          <p:spPr bwMode="auto">
            <a:xfrm>
              <a:off x="4704" y="130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46" name="Text Box 10"/>
            <p:cNvSpPr txBox="1">
              <a:spLocks noChangeArrowheads="1"/>
            </p:cNvSpPr>
            <p:nvPr/>
          </p:nvSpPr>
          <p:spPr bwMode="auto">
            <a:xfrm>
              <a:off x="1994" y="1285"/>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Zhao</a:t>
              </a:r>
              <a:endParaRPr lang="en-US" altLang="zh-CN" baseline="-25000"/>
            </a:p>
          </p:txBody>
        </p:sp>
        <p:sp>
          <p:nvSpPr>
            <p:cNvPr id="34847" name="Text Box 11"/>
            <p:cNvSpPr txBox="1">
              <a:spLocks noChangeArrowheads="1"/>
            </p:cNvSpPr>
            <p:nvPr/>
          </p:nvSpPr>
          <p:spPr bwMode="auto">
            <a:xfrm>
              <a:off x="2965" y="1292"/>
              <a:ext cx="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Qian</a:t>
              </a:r>
              <a:endParaRPr lang="en-US" altLang="zh-CN" baseline="-25000"/>
            </a:p>
          </p:txBody>
        </p:sp>
        <p:sp>
          <p:nvSpPr>
            <p:cNvPr id="34848" name="Line 12"/>
            <p:cNvSpPr>
              <a:spLocks noChangeShapeType="1"/>
            </p:cNvSpPr>
            <p:nvPr/>
          </p:nvSpPr>
          <p:spPr bwMode="auto">
            <a:xfrm>
              <a:off x="2592" y="1451"/>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4849" name="Line 13"/>
            <p:cNvSpPr>
              <a:spLocks noChangeShapeType="1"/>
            </p:cNvSpPr>
            <p:nvPr/>
          </p:nvSpPr>
          <p:spPr bwMode="auto">
            <a:xfrm flipV="1">
              <a:off x="3552" y="1440"/>
              <a:ext cx="672" cy="11"/>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4850" name="Text Box 15"/>
            <p:cNvSpPr txBox="1">
              <a:spLocks noChangeArrowheads="1"/>
            </p:cNvSpPr>
            <p:nvPr/>
          </p:nvSpPr>
          <p:spPr bwMode="auto">
            <a:xfrm>
              <a:off x="4704" y="1318"/>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sp>
          <p:nvSpPr>
            <p:cNvPr id="34851" name="Text Box 16"/>
            <p:cNvSpPr txBox="1">
              <a:spLocks noChangeArrowheads="1"/>
            </p:cNvSpPr>
            <p:nvPr/>
          </p:nvSpPr>
          <p:spPr bwMode="auto">
            <a:xfrm>
              <a:off x="4331" y="129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Li</a:t>
              </a:r>
              <a:endParaRPr lang="en-US" altLang="zh-CN" baseline="-25000"/>
            </a:p>
          </p:txBody>
        </p:sp>
        <p:sp>
          <p:nvSpPr>
            <p:cNvPr id="34852" name="Freeform 17"/>
            <p:cNvSpPr>
              <a:spLocks/>
            </p:cNvSpPr>
            <p:nvPr/>
          </p:nvSpPr>
          <p:spPr bwMode="auto">
            <a:xfrm>
              <a:off x="768" y="1211"/>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53" name="Text Box 18"/>
            <p:cNvSpPr txBox="1">
              <a:spLocks noChangeArrowheads="1"/>
            </p:cNvSpPr>
            <p:nvPr/>
          </p:nvSpPr>
          <p:spPr bwMode="auto">
            <a:xfrm>
              <a:off x="480" y="971"/>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   L</a:t>
              </a:r>
            </a:p>
          </p:txBody>
        </p:sp>
        <p:sp>
          <p:nvSpPr>
            <p:cNvPr id="34854" name="Rectangle 19"/>
            <p:cNvSpPr>
              <a:spLocks noChangeArrowheads="1"/>
            </p:cNvSpPr>
            <p:nvPr/>
          </p:nvSpPr>
          <p:spPr bwMode="auto">
            <a:xfrm>
              <a:off x="1056" y="1307"/>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4855" name="Line 20"/>
            <p:cNvSpPr>
              <a:spLocks noChangeShapeType="1"/>
            </p:cNvSpPr>
            <p:nvPr/>
          </p:nvSpPr>
          <p:spPr bwMode="auto">
            <a:xfrm>
              <a:off x="1547" y="130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6" name="Line 21"/>
            <p:cNvSpPr>
              <a:spLocks noChangeShapeType="1"/>
            </p:cNvSpPr>
            <p:nvPr/>
          </p:nvSpPr>
          <p:spPr bwMode="auto">
            <a:xfrm>
              <a:off x="1632" y="1451"/>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4857" name="Line 22"/>
            <p:cNvSpPr>
              <a:spLocks noChangeShapeType="1"/>
            </p:cNvSpPr>
            <p:nvPr/>
          </p:nvSpPr>
          <p:spPr bwMode="auto">
            <a:xfrm flipH="1">
              <a:off x="1067" y="1307"/>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8" name="Line 23"/>
            <p:cNvSpPr>
              <a:spLocks noChangeShapeType="1"/>
            </p:cNvSpPr>
            <p:nvPr/>
          </p:nvSpPr>
          <p:spPr bwMode="auto">
            <a:xfrm flipH="1">
              <a:off x="1052" y="1300"/>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59" name="Line 24"/>
            <p:cNvSpPr>
              <a:spLocks noChangeShapeType="1"/>
            </p:cNvSpPr>
            <p:nvPr/>
          </p:nvSpPr>
          <p:spPr bwMode="auto">
            <a:xfrm flipH="1">
              <a:off x="1152" y="1307"/>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0" name="Line 25"/>
            <p:cNvSpPr>
              <a:spLocks noChangeShapeType="1"/>
            </p:cNvSpPr>
            <p:nvPr/>
          </p:nvSpPr>
          <p:spPr bwMode="auto">
            <a:xfrm flipH="1">
              <a:off x="1344" y="1451"/>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1" name="Line 26"/>
            <p:cNvSpPr>
              <a:spLocks noChangeShapeType="1"/>
            </p:cNvSpPr>
            <p:nvPr/>
          </p:nvSpPr>
          <p:spPr bwMode="auto">
            <a:xfrm flipH="1">
              <a:off x="1056" y="1307"/>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2" name="Line 27"/>
            <p:cNvSpPr>
              <a:spLocks noChangeShapeType="1"/>
            </p:cNvSpPr>
            <p:nvPr/>
          </p:nvSpPr>
          <p:spPr bwMode="auto">
            <a:xfrm flipH="1">
              <a:off x="1248" y="1355"/>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63" name="Line 28"/>
            <p:cNvSpPr>
              <a:spLocks noChangeShapeType="1"/>
            </p:cNvSpPr>
            <p:nvPr/>
          </p:nvSpPr>
          <p:spPr bwMode="auto">
            <a:xfrm flipH="1">
              <a:off x="1451" y="1499"/>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2"/>
          <p:cNvGrpSpPr>
            <a:grpSpLocks/>
          </p:cNvGrpSpPr>
          <p:nvPr/>
        </p:nvGrpSpPr>
        <p:grpSpPr bwMode="auto">
          <a:xfrm>
            <a:off x="2801938" y="1600200"/>
            <a:ext cx="1905000" cy="2014538"/>
            <a:chOff x="1669" y="613"/>
            <a:chExt cx="1200" cy="1269"/>
          </a:xfrm>
        </p:grpSpPr>
        <p:sp>
          <p:nvSpPr>
            <p:cNvPr id="34837" name="Text Box 33"/>
            <p:cNvSpPr txBox="1">
              <a:spLocks noChangeArrowheads="1"/>
            </p:cNvSpPr>
            <p:nvPr/>
          </p:nvSpPr>
          <p:spPr bwMode="auto">
            <a:xfrm>
              <a:off x="1669" y="613"/>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p</a:t>
              </a:r>
              <a:r>
                <a:rPr lang="en-US" altLang="zh-CN" sz="2000"/>
                <a:t> = </a:t>
              </a:r>
              <a:r>
                <a:rPr lang="en-US" altLang="zh-CN" sz="2000">
                  <a:solidFill>
                    <a:schemeClr val="tx2"/>
                  </a:solidFill>
                </a:rPr>
                <a:t>L</a:t>
              </a:r>
              <a:r>
                <a:rPr lang="en-US" altLang="zh-CN" sz="2000">
                  <a:latin typeface="宋体" pitchFamily="2" charset="-122"/>
                </a:rPr>
                <a:t>-</a:t>
              </a:r>
              <a:r>
                <a:rPr lang="en-US" altLang="zh-CN" sz="2000"/>
                <a:t>&gt;next</a:t>
              </a:r>
            </a:p>
          </p:txBody>
        </p:sp>
        <p:sp>
          <p:nvSpPr>
            <p:cNvPr id="34838" name="Text Box 34"/>
            <p:cNvSpPr txBox="1">
              <a:spLocks noChangeArrowheads="1"/>
            </p:cNvSpPr>
            <p:nvPr/>
          </p:nvSpPr>
          <p:spPr bwMode="auto">
            <a:xfrm>
              <a:off x="1680" y="163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r>
                <a:rPr lang="en-US" altLang="zh-CN" sz="2000"/>
                <a:t> = 1</a:t>
              </a:r>
            </a:p>
          </p:txBody>
        </p:sp>
        <p:sp>
          <p:nvSpPr>
            <p:cNvPr id="34839" name="Freeform 35"/>
            <p:cNvSpPr>
              <a:spLocks/>
            </p:cNvSpPr>
            <p:nvPr/>
          </p:nvSpPr>
          <p:spPr bwMode="auto">
            <a:xfrm>
              <a:off x="1776" y="864"/>
              <a:ext cx="240" cy="288"/>
            </a:xfrm>
            <a:custGeom>
              <a:avLst/>
              <a:gdLst>
                <a:gd name="T0" fmla="*/ 0 w 240"/>
                <a:gd name="T1" fmla="*/ 0 h 288"/>
                <a:gd name="T2" fmla="*/ 48 w 240"/>
                <a:gd name="T3" fmla="*/ 192 h 288"/>
                <a:gd name="T4" fmla="*/ 240 w 240"/>
                <a:gd name="T5" fmla="*/ 288 h 288"/>
                <a:gd name="T6" fmla="*/ 0 60000 65536"/>
                <a:gd name="T7" fmla="*/ 0 60000 65536"/>
                <a:gd name="T8" fmla="*/ 0 60000 65536"/>
                <a:gd name="T9" fmla="*/ 0 w 240"/>
                <a:gd name="T10" fmla="*/ 0 h 288"/>
                <a:gd name="T11" fmla="*/ 240 w 240"/>
                <a:gd name="T12" fmla="*/ 288 h 288"/>
              </a:gdLst>
              <a:ahLst/>
              <a:cxnLst>
                <a:cxn ang="T6">
                  <a:pos x="T0" y="T1"/>
                </a:cxn>
                <a:cxn ang="T7">
                  <a:pos x="T2" y="T3"/>
                </a:cxn>
                <a:cxn ang="T8">
                  <a:pos x="T4" y="T5"/>
                </a:cxn>
              </a:cxnLst>
              <a:rect l="T9" t="T10" r="T11" b="T12"/>
              <a:pathLst>
                <a:path w="240" h="288">
                  <a:moveTo>
                    <a:pt x="0" y="0"/>
                  </a:moveTo>
                  <a:cubicBezTo>
                    <a:pt x="4" y="72"/>
                    <a:pt x="8" y="144"/>
                    <a:pt x="48" y="192"/>
                  </a:cubicBezTo>
                  <a:cubicBezTo>
                    <a:pt x="88" y="240"/>
                    <a:pt x="164" y="264"/>
                    <a:pt x="240" y="288"/>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Group 36"/>
          <p:cNvGrpSpPr>
            <a:grpSpLocks/>
          </p:cNvGrpSpPr>
          <p:nvPr/>
        </p:nvGrpSpPr>
        <p:grpSpPr bwMode="auto">
          <a:xfrm>
            <a:off x="4343400" y="1600200"/>
            <a:ext cx="2438400" cy="2014538"/>
            <a:chOff x="2640" y="816"/>
            <a:chExt cx="1536" cy="1269"/>
          </a:xfrm>
        </p:grpSpPr>
        <p:sp>
          <p:nvSpPr>
            <p:cNvPr id="34834" name="Text Box 37"/>
            <p:cNvSpPr txBox="1">
              <a:spLocks noChangeArrowheads="1"/>
            </p:cNvSpPr>
            <p:nvPr/>
          </p:nvSpPr>
          <p:spPr bwMode="auto">
            <a:xfrm>
              <a:off x="2640" y="816"/>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p</a:t>
              </a:r>
              <a:r>
                <a:rPr lang="en-US" altLang="zh-CN" sz="2000"/>
                <a:t> = </a:t>
              </a:r>
              <a:r>
                <a:rPr lang="en-US" altLang="zh-CN" sz="2000">
                  <a:solidFill>
                    <a:schemeClr val="tx2"/>
                  </a:solidFill>
                </a:rPr>
                <a:t>p</a:t>
              </a:r>
              <a:r>
                <a:rPr lang="en-US" altLang="zh-CN" sz="2000">
                  <a:latin typeface="宋体" pitchFamily="2" charset="-122"/>
                </a:rPr>
                <a:t>-</a:t>
              </a:r>
              <a:r>
                <a:rPr lang="en-US" altLang="zh-CN" sz="2000"/>
                <a:t>&gt;next</a:t>
              </a:r>
            </a:p>
          </p:txBody>
        </p:sp>
        <p:sp>
          <p:nvSpPr>
            <p:cNvPr id="34835" name="Text Box 38"/>
            <p:cNvSpPr txBox="1">
              <a:spLocks noChangeArrowheads="1"/>
            </p:cNvSpPr>
            <p:nvPr/>
          </p:nvSpPr>
          <p:spPr bwMode="auto">
            <a:xfrm>
              <a:off x="2651" y="1835"/>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r>
                <a:rPr lang="en-US" altLang="zh-CN" sz="2000"/>
                <a:t> = 2</a:t>
              </a:r>
            </a:p>
          </p:txBody>
        </p:sp>
        <p:sp>
          <p:nvSpPr>
            <p:cNvPr id="34836" name="Freeform 39"/>
            <p:cNvSpPr>
              <a:spLocks/>
            </p:cNvSpPr>
            <p:nvPr/>
          </p:nvSpPr>
          <p:spPr bwMode="auto">
            <a:xfrm>
              <a:off x="2747" y="1067"/>
              <a:ext cx="240" cy="288"/>
            </a:xfrm>
            <a:custGeom>
              <a:avLst/>
              <a:gdLst>
                <a:gd name="T0" fmla="*/ 0 w 240"/>
                <a:gd name="T1" fmla="*/ 0 h 288"/>
                <a:gd name="T2" fmla="*/ 48 w 240"/>
                <a:gd name="T3" fmla="*/ 192 h 288"/>
                <a:gd name="T4" fmla="*/ 240 w 240"/>
                <a:gd name="T5" fmla="*/ 288 h 288"/>
                <a:gd name="T6" fmla="*/ 0 60000 65536"/>
                <a:gd name="T7" fmla="*/ 0 60000 65536"/>
                <a:gd name="T8" fmla="*/ 0 60000 65536"/>
                <a:gd name="T9" fmla="*/ 0 w 240"/>
                <a:gd name="T10" fmla="*/ 0 h 288"/>
                <a:gd name="T11" fmla="*/ 240 w 240"/>
                <a:gd name="T12" fmla="*/ 288 h 288"/>
              </a:gdLst>
              <a:ahLst/>
              <a:cxnLst>
                <a:cxn ang="T6">
                  <a:pos x="T0" y="T1"/>
                </a:cxn>
                <a:cxn ang="T7">
                  <a:pos x="T2" y="T3"/>
                </a:cxn>
                <a:cxn ang="T8">
                  <a:pos x="T4" y="T5"/>
                </a:cxn>
              </a:cxnLst>
              <a:rect l="T9" t="T10" r="T11" b="T12"/>
              <a:pathLst>
                <a:path w="240" h="288">
                  <a:moveTo>
                    <a:pt x="0" y="0"/>
                  </a:moveTo>
                  <a:cubicBezTo>
                    <a:pt x="4" y="72"/>
                    <a:pt x="8" y="144"/>
                    <a:pt x="48" y="192"/>
                  </a:cubicBezTo>
                  <a:cubicBezTo>
                    <a:pt x="88" y="240"/>
                    <a:pt x="164" y="264"/>
                    <a:pt x="240" y="288"/>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68"/>
          <p:cNvGrpSpPr>
            <a:grpSpLocks/>
          </p:cNvGrpSpPr>
          <p:nvPr/>
        </p:nvGrpSpPr>
        <p:grpSpPr bwMode="auto">
          <a:xfrm>
            <a:off x="5122863" y="3276600"/>
            <a:ext cx="1770062" cy="481013"/>
            <a:chOff x="3131" y="1872"/>
            <a:chExt cx="1115" cy="303"/>
          </a:xfrm>
        </p:grpSpPr>
        <p:sp>
          <p:nvSpPr>
            <p:cNvPr id="34829" name="Rectangle 29"/>
            <p:cNvSpPr>
              <a:spLocks noChangeArrowheads="1"/>
            </p:cNvSpPr>
            <p:nvPr/>
          </p:nvSpPr>
          <p:spPr bwMode="auto">
            <a:xfrm>
              <a:off x="3574" y="1887"/>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4830" name="Line 30"/>
            <p:cNvSpPr>
              <a:spLocks noChangeShapeType="1"/>
            </p:cNvSpPr>
            <p:nvPr/>
          </p:nvSpPr>
          <p:spPr bwMode="auto">
            <a:xfrm>
              <a:off x="4054" y="188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831" name="Text Box 31"/>
            <p:cNvSpPr txBox="1">
              <a:spLocks noChangeArrowheads="1"/>
            </p:cNvSpPr>
            <p:nvPr/>
          </p:nvSpPr>
          <p:spPr bwMode="auto">
            <a:xfrm>
              <a:off x="3611" y="1872"/>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Sun</a:t>
              </a:r>
              <a:endParaRPr lang="en-US" altLang="zh-CN" baseline="-25000"/>
            </a:p>
          </p:txBody>
        </p:sp>
        <p:sp>
          <p:nvSpPr>
            <p:cNvPr id="34832" name="Line 59"/>
            <p:cNvSpPr>
              <a:spLocks noChangeShapeType="1"/>
            </p:cNvSpPr>
            <p:nvPr/>
          </p:nvSpPr>
          <p:spPr bwMode="auto">
            <a:xfrm>
              <a:off x="3323" y="2016"/>
              <a:ext cx="240" cy="48"/>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4833" name="Text Box 60"/>
            <p:cNvSpPr txBox="1">
              <a:spLocks noChangeArrowheads="1"/>
            </p:cNvSpPr>
            <p:nvPr/>
          </p:nvSpPr>
          <p:spPr bwMode="auto">
            <a:xfrm>
              <a:off x="3131" y="187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s</a:t>
              </a:r>
            </a:p>
          </p:txBody>
        </p:sp>
      </p:grpSp>
      <p:sp>
        <p:nvSpPr>
          <p:cNvPr id="64577" name="Freeform 65"/>
          <p:cNvSpPr>
            <a:spLocks/>
          </p:cNvSpPr>
          <p:nvPr/>
        </p:nvSpPr>
        <p:spPr bwMode="auto">
          <a:xfrm>
            <a:off x="6553200" y="2667000"/>
            <a:ext cx="581025" cy="850900"/>
          </a:xfrm>
          <a:custGeom>
            <a:avLst/>
            <a:gdLst>
              <a:gd name="T0" fmla="*/ 2147483647 w 366"/>
              <a:gd name="T1" fmla="*/ 2147483647 h 596"/>
              <a:gd name="T2" fmla="*/ 2147483647 w 366"/>
              <a:gd name="T3" fmla="*/ 2147483647 h 596"/>
              <a:gd name="T4" fmla="*/ 2147483647 w 366"/>
              <a:gd name="T5" fmla="*/ 2147483647 h 596"/>
              <a:gd name="T6" fmla="*/ 2147483647 w 366"/>
              <a:gd name="T7" fmla="*/ 2147483647 h 596"/>
              <a:gd name="T8" fmla="*/ 2147483647 w 366"/>
              <a:gd name="T9" fmla="*/ 2147483647 h 596"/>
              <a:gd name="T10" fmla="*/ 2147483647 w 366"/>
              <a:gd name="T11" fmla="*/ 2147483647 h 596"/>
              <a:gd name="T12" fmla="*/ 2147483647 w 366"/>
              <a:gd name="T13" fmla="*/ 2147483647 h 596"/>
              <a:gd name="T14" fmla="*/ 2147483647 w 366"/>
              <a:gd name="T15" fmla="*/ 2147483647 h 596"/>
              <a:gd name="T16" fmla="*/ 2147483647 w 366"/>
              <a:gd name="T17" fmla="*/ 2147483647 h 596"/>
              <a:gd name="T18" fmla="*/ 2147483647 w 366"/>
              <a:gd name="T19" fmla="*/ 2147483647 h 596"/>
              <a:gd name="T20" fmla="*/ 2147483647 w 366"/>
              <a:gd name="T21" fmla="*/ 2147483647 h 5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6"/>
              <a:gd name="T34" fmla="*/ 0 h 596"/>
              <a:gd name="T35" fmla="*/ 366 w 366"/>
              <a:gd name="T36" fmla="*/ 596 h 5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6" h="596">
                <a:moveTo>
                  <a:pt x="165" y="9"/>
                </a:moveTo>
                <a:cubicBezTo>
                  <a:pt x="82" y="17"/>
                  <a:pt x="33" y="0"/>
                  <a:pt x="6" y="77"/>
                </a:cubicBezTo>
                <a:cubicBezTo>
                  <a:pt x="14" y="134"/>
                  <a:pt x="0" y="172"/>
                  <a:pt x="52" y="201"/>
                </a:cubicBezTo>
                <a:cubicBezTo>
                  <a:pt x="58" y="205"/>
                  <a:pt x="133" y="228"/>
                  <a:pt x="153" y="235"/>
                </a:cubicBezTo>
                <a:cubicBezTo>
                  <a:pt x="164" y="239"/>
                  <a:pt x="176" y="242"/>
                  <a:pt x="187" y="246"/>
                </a:cubicBezTo>
                <a:cubicBezTo>
                  <a:pt x="198" y="250"/>
                  <a:pt x="221" y="257"/>
                  <a:pt x="221" y="257"/>
                </a:cubicBezTo>
                <a:cubicBezTo>
                  <a:pt x="245" y="274"/>
                  <a:pt x="272" y="288"/>
                  <a:pt x="289" y="314"/>
                </a:cubicBezTo>
                <a:cubicBezTo>
                  <a:pt x="296" y="324"/>
                  <a:pt x="295" y="337"/>
                  <a:pt x="300" y="348"/>
                </a:cubicBezTo>
                <a:cubicBezTo>
                  <a:pt x="306" y="360"/>
                  <a:pt x="315" y="371"/>
                  <a:pt x="323" y="382"/>
                </a:cubicBezTo>
                <a:cubicBezTo>
                  <a:pt x="346" y="453"/>
                  <a:pt x="366" y="522"/>
                  <a:pt x="277" y="551"/>
                </a:cubicBezTo>
                <a:cubicBezTo>
                  <a:pt x="212" y="596"/>
                  <a:pt x="168" y="585"/>
                  <a:pt x="85" y="585"/>
                </a:cubicBezTo>
              </a:path>
            </a:pathLst>
          </a:custGeom>
          <a:noFill/>
          <a:ln w="28575">
            <a:solidFill>
              <a:srgbClr val="FF0000"/>
            </a:solidFill>
            <a:prstDash val="sysDot"/>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 name="Group 71"/>
          <p:cNvGrpSpPr>
            <a:grpSpLocks/>
          </p:cNvGrpSpPr>
          <p:nvPr/>
        </p:nvGrpSpPr>
        <p:grpSpPr bwMode="auto">
          <a:xfrm>
            <a:off x="5580063" y="2590800"/>
            <a:ext cx="1277937" cy="835025"/>
            <a:chOff x="3419" y="1440"/>
            <a:chExt cx="805" cy="526"/>
          </a:xfrm>
        </p:grpSpPr>
        <p:sp>
          <p:nvSpPr>
            <p:cNvPr id="34827" name="Freeform 66"/>
            <p:cNvSpPr>
              <a:spLocks/>
            </p:cNvSpPr>
            <p:nvPr/>
          </p:nvSpPr>
          <p:spPr bwMode="auto">
            <a:xfrm>
              <a:off x="3419" y="1455"/>
              <a:ext cx="312" cy="511"/>
            </a:xfrm>
            <a:custGeom>
              <a:avLst/>
              <a:gdLst>
                <a:gd name="T0" fmla="*/ 118 w 312"/>
                <a:gd name="T1" fmla="*/ 21 h 533"/>
                <a:gd name="T2" fmla="*/ 310 w 312"/>
                <a:gd name="T3" fmla="*/ 91 h 533"/>
                <a:gd name="T4" fmla="*/ 287 w 312"/>
                <a:gd name="T5" fmla="*/ 211 h 533"/>
                <a:gd name="T6" fmla="*/ 50 w 312"/>
                <a:gd name="T7" fmla="*/ 330 h 533"/>
                <a:gd name="T8" fmla="*/ 27 w 312"/>
                <a:gd name="T9" fmla="*/ 389 h 533"/>
                <a:gd name="T10" fmla="*/ 152 w 312"/>
                <a:gd name="T11" fmla="*/ 470 h 533"/>
                <a:gd name="T12" fmla="*/ 0 60000 65536"/>
                <a:gd name="T13" fmla="*/ 0 60000 65536"/>
                <a:gd name="T14" fmla="*/ 0 60000 65536"/>
                <a:gd name="T15" fmla="*/ 0 60000 65536"/>
                <a:gd name="T16" fmla="*/ 0 60000 65536"/>
                <a:gd name="T17" fmla="*/ 0 60000 65536"/>
                <a:gd name="T18" fmla="*/ 0 w 312"/>
                <a:gd name="T19" fmla="*/ 0 h 533"/>
                <a:gd name="T20" fmla="*/ 312 w 312"/>
                <a:gd name="T21" fmla="*/ 533 h 533"/>
              </a:gdLst>
              <a:ahLst/>
              <a:cxnLst>
                <a:cxn ang="T12">
                  <a:pos x="T0" y="T1"/>
                </a:cxn>
                <a:cxn ang="T13">
                  <a:pos x="T2" y="T3"/>
                </a:cxn>
                <a:cxn ang="T14">
                  <a:pos x="T4" y="T5"/>
                </a:cxn>
                <a:cxn ang="T15">
                  <a:pos x="T6" y="T7"/>
                </a:cxn>
                <a:cxn ang="T16">
                  <a:pos x="T8" y="T9"/>
                </a:cxn>
                <a:cxn ang="T17">
                  <a:pos x="T10" y="T11"/>
                </a:cxn>
              </a:cxnLst>
              <a:rect l="T18" t="T19" r="T20" b="T21"/>
              <a:pathLst>
                <a:path w="312" h="533">
                  <a:moveTo>
                    <a:pt x="118" y="24"/>
                  </a:moveTo>
                  <a:cubicBezTo>
                    <a:pt x="261" y="35"/>
                    <a:pt x="274" y="0"/>
                    <a:pt x="310" y="103"/>
                  </a:cubicBezTo>
                  <a:cubicBezTo>
                    <a:pt x="305" y="149"/>
                    <a:pt x="312" y="201"/>
                    <a:pt x="287" y="239"/>
                  </a:cubicBezTo>
                  <a:cubicBezTo>
                    <a:pt x="231" y="323"/>
                    <a:pt x="127" y="324"/>
                    <a:pt x="50" y="374"/>
                  </a:cubicBezTo>
                  <a:cubicBezTo>
                    <a:pt x="42" y="397"/>
                    <a:pt x="35" y="419"/>
                    <a:pt x="27" y="442"/>
                  </a:cubicBezTo>
                  <a:cubicBezTo>
                    <a:pt x="0" y="521"/>
                    <a:pt x="107" y="533"/>
                    <a:pt x="152" y="533"/>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4828" name="Line 69"/>
            <p:cNvSpPr>
              <a:spLocks noChangeShapeType="1"/>
            </p:cNvSpPr>
            <p:nvPr/>
          </p:nvSpPr>
          <p:spPr bwMode="auto">
            <a:xfrm flipV="1">
              <a:off x="3552" y="1440"/>
              <a:ext cx="672" cy="11"/>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64584" name="Text Box 72"/>
          <p:cNvSpPr txBox="1">
            <a:spLocks noChangeArrowheads="1"/>
          </p:cNvSpPr>
          <p:nvPr/>
        </p:nvSpPr>
        <p:spPr bwMode="auto">
          <a:xfrm>
            <a:off x="1828800" y="4495800"/>
            <a:ext cx="2209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时间复杂度</a:t>
            </a:r>
            <a:r>
              <a:rPr lang="en-US" altLang="zh-CN"/>
              <a:t>:</a:t>
            </a:r>
          </a:p>
        </p:txBody>
      </p:sp>
      <p:sp>
        <p:nvSpPr>
          <p:cNvPr id="64585" name="Text Box 73"/>
          <p:cNvSpPr txBox="1">
            <a:spLocks noChangeArrowheads="1"/>
          </p:cNvSpPr>
          <p:nvPr/>
        </p:nvSpPr>
        <p:spPr bwMode="auto">
          <a:xfrm>
            <a:off x="3886200" y="4495800"/>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O</a:t>
            </a:r>
            <a:r>
              <a:rPr lang="en-US" altLang="zh-CN"/>
              <a:t>(n)</a:t>
            </a:r>
          </a:p>
        </p:txBody>
      </p:sp>
      <p:pic>
        <p:nvPicPr>
          <p:cNvPr id="34864" name="Picture 4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0963" y="3933056"/>
            <a:ext cx="3754296" cy="2808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457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64584"/>
                                        </p:tgtEl>
                                        <p:attrNameLst>
                                          <p:attrName>style.visibility</p:attrName>
                                        </p:attrNameLst>
                                      </p:cBhvr>
                                      <p:to>
                                        <p:strVal val="visible"/>
                                      </p:to>
                                    </p:set>
                                    <p:anim calcmode="lin" valueType="num">
                                      <p:cBhvr additive="base">
                                        <p:cTn id="27" dur="500" fill="hold"/>
                                        <p:tgtEl>
                                          <p:spTgt spid="64584"/>
                                        </p:tgtEl>
                                        <p:attrNameLst>
                                          <p:attrName>ppt_x</p:attrName>
                                        </p:attrNameLst>
                                      </p:cBhvr>
                                      <p:tavLst>
                                        <p:tav tm="0">
                                          <p:val>
                                            <p:strVal val="0-#ppt_w/2"/>
                                          </p:val>
                                        </p:tav>
                                        <p:tav tm="100000">
                                          <p:val>
                                            <p:strVal val="#ppt_x"/>
                                          </p:val>
                                        </p:tav>
                                      </p:tavLst>
                                    </p:anim>
                                    <p:anim calcmode="lin" valueType="num">
                                      <p:cBhvr additive="base">
                                        <p:cTn id="28" dur="500" fill="hold"/>
                                        <p:tgtEl>
                                          <p:spTgt spid="64584"/>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45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77" grpId="0" animBg="1"/>
      <p:bldP spid="64584" grpId="0" autoUpdateAnimBg="0"/>
      <p:bldP spid="6458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219200" y="3810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删除元素</a:t>
            </a:r>
            <a:r>
              <a:rPr lang="en-US" altLang="zh-CN"/>
              <a:t>b :</a:t>
            </a:r>
          </a:p>
        </p:txBody>
      </p:sp>
      <p:grpSp>
        <p:nvGrpSpPr>
          <p:cNvPr id="35843" name="Group 46"/>
          <p:cNvGrpSpPr>
            <a:grpSpLocks/>
          </p:cNvGrpSpPr>
          <p:nvPr/>
        </p:nvGrpSpPr>
        <p:grpSpPr bwMode="auto">
          <a:xfrm>
            <a:off x="1752600" y="1066800"/>
            <a:ext cx="5181600" cy="1243013"/>
            <a:chOff x="1104" y="672"/>
            <a:chExt cx="3264" cy="783"/>
          </a:xfrm>
        </p:grpSpPr>
        <p:sp>
          <p:nvSpPr>
            <p:cNvPr id="35863" name="Rectangle 4"/>
            <p:cNvSpPr>
              <a:spLocks noChangeArrowheads="1"/>
            </p:cNvSpPr>
            <p:nvPr/>
          </p:nvSpPr>
          <p:spPr bwMode="auto">
            <a:xfrm>
              <a:off x="1584" y="1163"/>
              <a:ext cx="576"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5864" name="Line 5"/>
            <p:cNvSpPr>
              <a:spLocks noChangeShapeType="1"/>
            </p:cNvSpPr>
            <p:nvPr/>
          </p:nvSpPr>
          <p:spPr bwMode="auto">
            <a:xfrm>
              <a:off x="1968" y="115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5" name="Rectangle 6"/>
            <p:cNvSpPr>
              <a:spLocks noChangeArrowheads="1"/>
            </p:cNvSpPr>
            <p:nvPr/>
          </p:nvSpPr>
          <p:spPr bwMode="auto">
            <a:xfrm>
              <a:off x="3504" y="1163"/>
              <a:ext cx="576"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5866" name="Line 7"/>
            <p:cNvSpPr>
              <a:spLocks noChangeShapeType="1"/>
            </p:cNvSpPr>
            <p:nvPr/>
          </p:nvSpPr>
          <p:spPr bwMode="auto">
            <a:xfrm>
              <a:off x="3888" y="1163"/>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67" name="Text Box 8"/>
            <p:cNvSpPr txBox="1">
              <a:spLocks noChangeArrowheads="1"/>
            </p:cNvSpPr>
            <p:nvPr/>
          </p:nvSpPr>
          <p:spPr bwMode="auto">
            <a:xfrm>
              <a:off x="1680" y="1141"/>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a:t>
              </a:r>
              <a:endParaRPr lang="en-US" altLang="zh-CN" baseline="-25000"/>
            </a:p>
          </p:txBody>
        </p:sp>
        <p:sp>
          <p:nvSpPr>
            <p:cNvPr id="35868" name="Text Box 9"/>
            <p:cNvSpPr txBox="1">
              <a:spLocks noChangeArrowheads="1"/>
            </p:cNvSpPr>
            <p:nvPr/>
          </p:nvSpPr>
          <p:spPr bwMode="auto">
            <a:xfrm>
              <a:off x="3600" y="1148"/>
              <a:ext cx="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c</a:t>
              </a:r>
              <a:endParaRPr lang="en-US" altLang="zh-CN" baseline="-25000"/>
            </a:p>
          </p:txBody>
        </p:sp>
        <p:sp>
          <p:nvSpPr>
            <p:cNvPr id="35869" name="Line 10"/>
            <p:cNvSpPr>
              <a:spLocks noChangeShapeType="1"/>
            </p:cNvSpPr>
            <p:nvPr/>
          </p:nvSpPr>
          <p:spPr bwMode="auto">
            <a:xfrm>
              <a:off x="3984" y="1307"/>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5870" name="Text Box 11"/>
            <p:cNvSpPr txBox="1">
              <a:spLocks noChangeArrowheads="1"/>
            </p:cNvSpPr>
            <p:nvPr/>
          </p:nvSpPr>
          <p:spPr bwMode="auto">
            <a:xfrm>
              <a:off x="1104" y="67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p</a:t>
              </a:r>
            </a:p>
          </p:txBody>
        </p:sp>
        <p:sp>
          <p:nvSpPr>
            <p:cNvPr id="35871" name="Line 12"/>
            <p:cNvSpPr>
              <a:spLocks noChangeShapeType="1"/>
            </p:cNvSpPr>
            <p:nvPr/>
          </p:nvSpPr>
          <p:spPr bwMode="auto">
            <a:xfrm>
              <a:off x="1200" y="1307"/>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5872" name="Freeform 13"/>
            <p:cNvSpPr>
              <a:spLocks/>
            </p:cNvSpPr>
            <p:nvPr/>
          </p:nvSpPr>
          <p:spPr bwMode="auto">
            <a:xfrm>
              <a:off x="1200" y="971"/>
              <a:ext cx="384" cy="240"/>
            </a:xfrm>
            <a:custGeom>
              <a:avLst/>
              <a:gdLst>
                <a:gd name="T0" fmla="*/ 0 w 384"/>
                <a:gd name="T1" fmla="*/ 0 h 240"/>
                <a:gd name="T2" fmla="*/ 144 w 384"/>
                <a:gd name="T3" fmla="*/ 192 h 240"/>
                <a:gd name="T4" fmla="*/ 384 w 384"/>
                <a:gd name="T5" fmla="*/ 24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0"/>
                  </a:moveTo>
                  <a:cubicBezTo>
                    <a:pt x="40" y="76"/>
                    <a:pt x="80" y="152"/>
                    <a:pt x="144" y="192"/>
                  </a:cubicBezTo>
                  <a:cubicBezTo>
                    <a:pt x="208" y="232"/>
                    <a:pt x="296" y="236"/>
                    <a:pt x="384"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5873" name="Rectangle 14"/>
            <p:cNvSpPr>
              <a:spLocks noChangeArrowheads="1"/>
            </p:cNvSpPr>
            <p:nvPr/>
          </p:nvSpPr>
          <p:spPr bwMode="auto">
            <a:xfrm>
              <a:off x="2544" y="1167"/>
              <a:ext cx="576"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5874" name="Line 15"/>
            <p:cNvSpPr>
              <a:spLocks noChangeShapeType="1"/>
            </p:cNvSpPr>
            <p:nvPr/>
          </p:nvSpPr>
          <p:spPr bwMode="auto">
            <a:xfrm>
              <a:off x="2939" y="116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75" name="Text Box 16"/>
            <p:cNvSpPr txBox="1">
              <a:spLocks noChangeArrowheads="1"/>
            </p:cNvSpPr>
            <p:nvPr/>
          </p:nvSpPr>
          <p:spPr bwMode="auto">
            <a:xfrm>
              <a:off x="2640" y="1152"/>
              <a:ext cx="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b</a:t>
              </a:r>
              <a:endParaRPr lang="en-US" altLang="zh-CN" baseline="-25000"/>
            </a:p>
          </p:txBody>
        </p:sp>
        <p:sp>
          <p:nvSpPr>
            <p:cNvPr id="35876" name="Line 26"/>
            <p:cNvSpPr>
              <a:spLocks noChangeShapeType="1"/>
            </p:cNvSpPr>
            <p:nvPr/>
          </p:nvSpPr>
          <p:spPr bwMode="auto">
            <a:xfrm>
              <a:off x="2064" y="1296"/>
              <a:ext cx="432"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5877" name="Line 27"/>
            <p:cNvSpPr>
              <a:spLocks noChangeShapeType="1"/>
            </p:cNvSpPr>
            <p:nvPr/>
          </p:nvSpPr>
          <p:spPr bwMode="auto">
            <a:xfrm>
              <a:off x="3024" y="1296"/>
              <a:ext cx="432"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31"/>
          <p:cNvGrpSpPr>
            <a:grpSpLocks/>
          </p:cNvGrpSpPr>
          <p:nvPr/>
        </p:nvGrpSpPr>
        <p:grpSpPr bwMode="auto">
          <a:xfrm>
            <a:off x="3148013" y="1066800"/>
            <a:ext cx="1728787" cy="855663"/>
            <a:chOff x="1983" y="672"/>
            <a:chExt cx="1089" cy="539"/>
          </a:xfrm>
        </p:grpSpPr>
        <p:sp>
          <p:nvSpPr>
            <p:cNvPr id="35861" name="Text Box 28"/>
            <p:cNvSpPr txBox="1">
              <a:spLocks noChangeArrowheads="1"/>
            </p:cNvSpPr>
            <p:nvPr/>
          </p:nvSpPr>
          <p:spPr bwMode="auto">
            <a:xfrm>
              <a:off x="1983" y="672"/>
              <a:ext cx="108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q=p</a:t>
              </a:r>
              <a:r>
                <a:rPr lang="en-US" altLang="zh-CN">
                  <a:latin typeface="宋体" pitchFamily="2" charset="-122"/>
                </a:rPr>
                <a:t>-</a:t>
              </a:r>
              <a:r>
                <a:rPr lang="en-US" altLang="zh-CN"/>
                <a:t>&gt;next</a:t>
              </a:r>
            </a:p>
          </p:txBody>
        </p:sp>
        <p:sp>
          <p:nvSpPr>
            <p:cNvPr id="35862" name="Freeform 29"/>
            <p:cNvSpPr>
              <a:spLocks/>
            </p:cNvSpPr>
            <p:nvPr/>
          </p:nvSpPr>
          <p:spPr bwMode="auto">
            <a:xfrm>
              <a:off x="2112" y="971"/>
              <a:ext cx="384" cy="240"/>
            </a:xfrm>
            <a:custGeom>
              <a:avLst/>
              <a:gdLst>
                <a:gd name="T0" fmla="*/ 0 w 384"/>
                <a:gd name="T1" fmla="*/ 0 h 240"/>
                <a:gd name="T2" fmla="*/ 144 w 384"/>
                <a:gd name="T3" fmla="*/ 192 h 240"/>
                <a:gd name="T4" fmla="*/ 384 w 384"/>
                <a:gd name="T5" fmla="*/ 240 h 240"/>
                <a:gd name="T6" fmla="*/ 0 60000 65536"/>
                <a:gd name="T7" fmla="*/ 0 60000 65536"/>
                <a:gd name="T8" fmla="*/ 0 60000 65536"/>
                <a:gd name="T9" fmla="*/ 0 w 384"/>
                <a:gd name="T10" fmla="*/ 0 h 240"/>
                <a:gd name="T11" fmla="*/ 384 w 384"/>
                <a:gd name="T12" fmla="*/ 240 h 240"/>
              </a:gdLst>
              <a:ahLst/>
              <a:cxnLst>
                <a:cxn ang="T6">
                  <a:pos x="T0" y="T1"/>
                </a:cxn>
                <a:cxn ang="T7">
                  <a:pos x="T2" y="T3"/>
                </a:cxn>
                <a:cxn ang="T8">
                  <a:pos x="T4" y="T5"/>
                </a:cxn>
              </a:cxnLst>
              <a:rect l="T9" t="T10" r="T11" b="T12"/>
              <a:pathLst>
                <a:path w="384" h="240">
                  <a:moveTo>
                    <a:pt x="0" y="0"/>
                  </a:moveTo>
                  <a:cubicBezTo>
                    <a:pt x="40" y="76"/>
                    <a:pt x="80" y="152"/>
                    <a:pt x="144" y="192"/>
                  </a:cubicBezTo>
                  <a:cubicBezTo>
                    <a:pt x="208" y="232"/>
                    <a:pt x="296" y="236"/>
                    <a:pt x="384"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Group 34"/>
          <p:cNvGrpSpPr>
            <a:grpSpLocks/>
          </p:cNvGrpSpPr>
          <p:nvPr/>
        </p:nvGrpSpPr>
        <p:grpSpPr bwMode="auto">
          <a:xfrm>
            <a:off x="1752600" y="3048000"/>
            <a:ext cx="4572000" cy="474663"/>
            <a:chOff x="768" y="1728"/>
            <a:chExt cx="2880" cy="299"/>
          </a:xfrm>
        </p:grpSpPr>
        <p:sp>
          <p:nvSpPr>
            <p:cNvPr id="35859" name="Text Box 19"/>
            <p:cNvSpPr txBox="1">
              <a:spLocks noChangeArrowheads="1"/>
            </p:cNvSpPr>
            <p:nvPr/>
          </p:nvSpPr>
          <p:spPr bwMode="auto">
            <a:xfrm>
              <a:off x="1104" y="1728"/>
              <a:ext cx="25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p </a:t>
              </a:r>
              <a:r>
                <a:rPr lang="en-US" altLang="zh-CN">
                  <a:latin typeface="宋体" pitchFamily="2" charset="-122"/>
                </a:rPr>
                <a:t>-</a:t>
              </a:r>
              <a:r>
                <a:rPr lang="en-US" altLang="zh-CN"/>
                <a:t>&gt;next = </a:t>
              </a:r>
              <a:r>
                <a:rPr lang="en-US" altLang="zh-CN">
                  <a:solidFill>
                    <a:srgbClr val="FF0000"/>
                  </a:solidFill>
                </a:rPr>
                <a:t>p </a:t>
              </a:r>
              <a:r>
                <a:rPr lang="en-US" altLang="zh-CN">
                  <a:latin typeface="宋体" pitchFamily="2" charset="-122"/>
                </a:rPr>
                <a:t>-</a:t>
              </a:r>
              <a:r>
                <a:rPr lang="en-US" altLang="zh-CN"/>
                <a:t>&gt;next </a:t>
              </a:r>
              <a:r>
                <a:rPr lang="en-US" altLang="zh-CN">
                  <a:latin typeface="宋体" pitchFamily="2" charset="-122"/>
                </a:rPr>
                <a:t>-</a:t>
              </a:r>
              <a:r>
                <a:rPr lang="en-US" altLang="zh-CN"/>
                <a:t>&gt;next </a:t>
              </a:r>
              <a:r>
                <a:rPr lang="en-US" altLang="zh-CN">
                  <a:solidFill>
                    <a:schemeClr val="tx2"/>
                  </a:solidFill>
                </a:rPr>
                <a:t>?</a:t>
              </a:r>
            </a:p>
          </p:txBody>
        </p:sp>
        <p:sp>
          <p:nvSpPr>
            <p:cNvPr id="35860" name="Text Box 33"/>
            <p:cNvSpPr txBox="1">
              <a:spLocks noChangeArrowheads="1"/>
            </p:cNvSpPr>
            <p:nvPr/>
          </p:nvSpPr>
          <p:spPr bwMode="auto">
            <a:xfrm>
              <a:off x="768" y="1739"/>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AutoNum type="arabicParenR"/>
              </a:pPr>
              <a:r>
                <a:rPr lang="en-US" altLang="zh-CN"/>
                <a:t> </a:t>
              </a:r>
            </a:p>
          </p:txBody>
        </p:sp>
      </p:grpSp>
      <p:grpSp>
        <p:nvGrpSpPr>
          <p:cNvPr id="5" name="Group 36"/>
          <p:cNvGrpSpPr>
            <a:grpSpLocks/>
          </p:cNvGrpSpPr>
          <p:nvPr/>
        </p:nvGrpSpPr>
        <p:grpSpPr bwMode="auto">
          <a:xfrm>
            <a:off x="1752600" y="4021138"/>
            <a:ext cx="3733800" cy="1008062"/>
            <a:chOff x="1104" y="2533"/>
            <a:chExt cx="2352" cy="635"/>
          </a:xfrm>
        </p:grpSpPr>
        <p:sp>
          <p:nvSpPr>
            <p:cNvPr id="35856" name="Text Box 21"/>
            <p:cNvSpPr txBox="1">
              <a:spLocks noChangeArrowheads="1"/>
            </p:cNvSpPr>
            <p:nvPr/>
          </p:nvSpPr>
          <p:spPr bwMode="auto">
            <a:xfrm>
              <a:off x="1440" y="2880"/>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p</a:t>
              </a:r>
              <a:r>
                <a:rPr lang="en-US" altLang="zh-CN">
                  <a:latin typeface="宋体" pitchFamily="2" charset="-122"/>
                </a:rPr>
                <a:t>-</a:t>
              </a:r>
              <a:r>
                <a:rPr lang="en-US" altLang="zh-CN"/>
                <a:t>&gt;next = </a:t>
              </a:r>
              <a:r>
                <a:rPr lang="en-US" altLang="zh-CN">
                  <a:solidFill>
                    <a:srgbClr val="FF0000"/>
                  </a:solidFill>
                </a:rPr>
                <a:t>q</a:t>
              </a:r>
              <a:r>
                <a:rPr lang="en-US" altLang="zh-CN">
                  <a:latin typeface="宋体" pitchFamily="2" charset="-122"/>
                </a:rPr>
                <a:t>-</a:t>
              </a:r>
              <a:r>
                <a:rPr lang="en-US" altLang="zh-CN"/>
                <a:t>&gt;next</a:t>
              </a:r>
            </a:p>
          </p:txBody>
        </p:sp>
        <p:sp>
          <p:nvSpPr>
            <p:cNvPr id="35857" name="Text Box 32"/>
            <p:cNvSpPr txBox="1">
              <a:spLocks noChangeArrowheads="1"/>
            </p:cNvSpPr>
            <p:nvPr/>
          </p:nvSpPr>
          <p:spPr bwMode="auto">
            <a:xfrm>
              <a:off x="1429" y="2533"/>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q</a:t>
              </a:r>
              <a:r>
                <a:rPr lang="en-US" altLang="zh-CN"/>
                <a:t> = </a:t>
              </a:r>
              <a:r>
                <a:rPr lang="en-US" altLang="zh-CN">
                  <a:solidFill>
                    <a:srgbClr val="FF0000"/>
                  </a:solidFill>
                </a:rPr>
                <a:t>p</a:t>
              </a:r>
              <a:r>
                <a:rPr lang="en-US" altLang="zh-CN">
                  <a:latin typeface="宋体" pitchFamily="2" charset="-122"/>
                </a:rPr>
                <a:t>-</a:t>
              </a:r>
              <a:r>
                <a:rPr lang="en-US" altLang="zh-CN"/>
                <a:t>&gt;next</a:t>
              </a:r>
            </a:p>
          </p:txBody>
        </p:sp>
        <p:sp>
          <p:nvSpPr>
            <p:cNvPr id="35858" name="Text Box 35"/>
            <p:cNvSpPr txBox="1">
              <a:spLocks noChangeArrowheads="1"/>
            </p:cNvSpPr>
            <p:nvPr/>
          </p:nvSpPr>
          <p:spPr bwMode="auto">
            <a:xfrm>
              <a:off x="1104" y="2544"/>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AutoNum type="arabicParenR" startAt="2"/>
              </a:pPr>
              <a:r>
                <a:rPr lang="en-US" altLang="zh-CN"/>
                <a:t> </a:t>
              </a:r>
            </a:p>
          </p:txBody>
        </p:sp>
      </p:grpSp>
      <p:grpSp>
        <p:nvGrpSpPr>
          <p:cNvPr id="6" name="Group 41"/>
          <p:cNvGrpSpPr>
            <a:grpSpLocks/>
          </p:cNvGrpSpPr>
          <p:nvPr/>
        </p:nvGrpSpPr>
        <p:grpSpPr bwMode="auto">
          <a:xfrm>
            <a:off x="3243263" y="2057400"/>
            <a:ext cx="2297112" cy="523875"/>
            <a:chOff x="2043" y="1296"/>
            <a:chExt cx="1447" cy="330"/>
          </a:xfrm>
        </p:grpSpPr>
        <p:sp>
          <p:nvSpPr>
            <p:cNvPr id="35853" name="Line 37"/>
            <p:cNvSpPr>
              <a:spLocks noChangeShapeType="1"/>
            </p:cNvSpPr>
            <p:nvPr/>
          </p:nvSpPr>
          <p:spPr bwMode="auto">
            <a:xfrm>
              <a:off x="2064" y="1296"/>
              <a:ext cx="432"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5854" name="Line 38"/>
            <p:cNvSpPr>
              <a:spLocks noChangeShapeType="1"/>
            </p:cNvSpPr>
            <p:nvPr/>
          </p:nvSpPr>
          <p:spPr bwMode="auto">
            <a:xfrm>
              <a:off x="3024" y="1296"/>
              <a:ext cx="432"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5855" name="Freeform 40"/>
            <p:cNvSpPr>
              <a:spLocks/>
            </p:cNvSpPr>
            <p:nvPr/>
          </p:nvSpPr>
          <p:spPr bwMode="auto">
            <a:xfrm>
              <a:off x="2043" y="1344"/>
              <a:ext cx="1447" cy="282"/>
            </a:xfrm>
            <a:custGeom>
              <a:avLst/>
              <a:gdLst>
                <a:gd name="T0" fmla="*/ 13 w 1447"/>
                <a:gd name="T1" fmla="*/ 0 h 282"/>
                <a:gd name="T2" fmla="*/ 35 w 1447"/>
                <a:gd name="T3" fmla="*/ 147 h 282"/>
                <a:gd name="T4" fmla="*/ 464 w 1447"/>
                <a:gd name="T5" fmla="*/ 260 h 282"/>
                <a:gd name="T6" fmla="*/ 1142 w 1447"/>
                <a:gd name="T7" fmla="*/ 226 h 282"/>
                <a:gd name="T8" fmla="*/ 1345 w 1447"/>
                <a:gd name="T9" fmla="*/ 169 h 282"/>
                <a:gd name="T10" fmla="*/ 1447 w 1447"/>
                <a:gd name="T11" fmla="*/ 113 h 282"/>
                <a:gd name="T12" fmla="*/ 0 60000 65536"/>
                <a:gd name="T13" fmla="*/ 0 60000 65536"/>
                <a:gd name="T14" fmla="*/ 0 60000 65536"/>
                <a:gd name="T15" fmla="*/ 0 60000 65536"/>
                <a:gd name="T16" fmla="*/ 0 60000 65536"/>
                <a:gd name="T17" fmla="*/ 0 60000 65536"/>
                <a:gd name="T18" fmla="*/ 0 w 1447"/>
                <a:gd name="T19" fmla="*/ 0 h 282"/>
                <a:gd name="T20" fmla="*/ 1447 w 1447"/>
                <a:gd name="T21" fmla="*/ 282 h 282"/>
              </a:gdLst>
              <a:ahLst/>
              <a:cxnLst>
                <a:cxn ang="T12">
                  <a:pos x="T0" y="T1"/>
                </a:cxn>
                <a:cxn ang="T13">
                  <a:pos x="T2" y="T3"/>
                </a:cxn>
                <a:cxn ang="T14">
                  <a:pos x="T4" y="T5"/>
                </a:cxn>
                <a:cxn ang="T15">
                  <a:pos x="T6" y="T7"/>
                </a:cxn>
                <a:cxn ang="T16">
                  <a:pos x="T8" y="T9"/>
                </a:cxn>
                <a:cxn ang="T17">
                  <a:pos x="T10" y="T11"/>
                </a:cxn>
              </a:cxnLst>
              <a:rect l="T18" t="T19" r="T20" b="T21"/>
              <a:pathLst>
                <a:path w="1447" h="282">
                  <a:moveTo>
                    <a:pt x="13" y="0"/>
                  </a:moveTo>
                  <a:cubicBezTo>
                    <a:pt x="18" y="49"/>
                    <a:pt x="0" y="112"/>
                    <a:pt x="35" y="147"/>
                  </a:cubicBezTo>
                  <a:cubicBezTo>
                    <a:pt x="145" y="257"/>
                    <a:pt x="323" y="247"/>
                    <a:pt x="464" y="260"/>
                  </a:cubicBezTo>
                  <a:cubicBezTo>
                    <a:pt x="607" y="257"/>
                    <a:pt x="941" y="282"/>
                    <a:pt x="1142" y="226"/>
                  </a:cubicBezTo>
                  <a:cubicBezTo>
                    <a:pt x="1210" y="207"/>
                    <a:pt x="1278" y="189"/>
                    <a:pt x="1345" y="169"/>
                  </a:cubicBezTo>
                  <a:cubicBezTo>
                    <a:pt x="1382" y="158"/>
                    <a:pt x="1447" y="113"/>
                    <a:pt x="1447" y="113"/>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 name="Group 42"/>
          <p:cNvGrpSpPr>
            <a:grpSpLocks/>
          </p:cNvGrpSpPr>
          <p:nvPr/>
        </p:nvGrpSpPr>
        <p:grpSpPr bwMode="auto">
          <a:xfrm>
            <a:off x="3248025" y="2057400"/>
            <a:ext cx="2297113" cy="523875"/>
            <a:chOff x="2043" y="1296"/>
            <a:chExt cx="1447" cy="330"/>
          </a:xfrm>
        </p:grpSpPr>
        <p:sp>
          <p:nvSpPr>
            <p:cNvPr id="35850" name="Line 43"/>
            <p:cNvSpPr>
              <a:spLocks noChangeShapeType="1"/>
            </p:cNvSpPr>
            <p:nvPr/>
          </p:nvSpPr>
          <p:spPr bwMode="auto">
            <a:xfrm>
              <a:off x="2064" y="1296"/>
              <a:ext cx="432"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5851" name="Line 44"/>
            <p:cNvSpPr>
              <a:spLocks noChangeShapeType="1"/>
            </p:cNvSpPr>
            <p:nvPr/>
          </p:nvSpPr>
          <p:spPr bwMode="auto">
            <a:xfrm>
              <a:off x="3024" y="1296"/>
              <a:ext cx="432"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5852" name="Freeform 45"/>
            <p:cNvSpPr>
              <a:spLocks/>
            </p:cNvSpPr>
            <p:nvPr/>
          </p:nvSpPr>
          <p:spPr bwMode="auto">
            <a:xfrm>
              <a:off x="2043" y="1344"/>
              <a:ext cx="1447" cy="282"/>
            </a:xfrm>
            <a:custGeom>
              <a:avLst/>
              <a:gdLst>
                <a:gd name="T0" fmla="*/ 13 w 1447"/>
                <a:gd name="T1" fmla="*/ 0 h 282"/>
                <a:gd name="T2" fmla="*/ 35 w 1447"/>
                <a:gd name="T3" fmla="*/ 147 h 282"/>
                <a:gd name="T4" fmla="*/ 464 w 1447"/>
                <a:gd name="T5" fmla="*/ 260 h 282"/>
                <a:gd name="T6" fmla="*/ 1142 w 1447"/>
                <a:gd name="T7" fmla="*/ 226 h 282"/>
                <a:gd name="T8" fmla="*/ 1345 w 1447"/>
                <a:gd name="T9" fmla="*/ 169 h 282"/>
                <a:gd name="T10" fmla="*/ 1447 w 1447"/>
                <a:gd name="T11" fmla="*/ 113 h 282"/>
                <a:gd name="T12" fmla="*/ 0 60000 65536"/>
                <a:gd name="T13" fmla="*/ 0 60000 65536"/>
                <a:gd name="T14" fmla="*/ 0 60000 65536"/>
                <a:gd name="T15" fmla="*/ 0 60000 65536"/>
                <a:gd name="T16" fmla="*/ 0 60000 65536"/>
                <a:gd name="T17" fmla="*/ 0 60000 65536"/>
                <a:gd name="T18" fmla="*/ 0 w 1447"/>
                <a:gd name="T19" fmla="*/ 0 h 282"/>
                <a:gd name="T20" fmla="*/ 1447 w 1447"/>
                <a:gd name="T21" fmla="*/ 282 h 282"/>
              </a:gdLst>
              <a:ahLst/>
              <a:cxnLst>
                <a:cxn ang="T12">
                  <a:pos x="T0" y="T1"/>
                </a:cxn>
                <a:cxn ang="T13">
                  <a:pos x="T2" y="T3"/>
                </a:cxn>
                <a:cxn ang="T14">
                  <a:pos x="T4" y="T5"/>
                </a:cxn>
                <a:cxn ang="T15">
                  <a:pos x="T6" y="T7"/>
                </a:cxn>
                <a:cxn ang="T16">
                  <a:pos x="T8" y="T9"/>
                </a:cxn>
                <a:cxn ang="T17">
                  <a:pos x="T10" y="T11"/>
                </a:cxn>
              </a:cxnLst>
              <a:rect l="T18" t="T19" r="T20" b="T21"/>
              <a:pathLst>
                <a:path w="1447" h="282">
                  <a:moveTo>
                    <a:pt x="13" y="0"/>
                  </a:moveTo>
                  <a:cubicBezTo>
                    <a:pt x="18" y="49"/>
                    <a:pt x="0" y="112"/>
                    <a:pt x="35" y="147"/>
                  </a:cubicBezTo>
                  <a:cubicBezTo>
                    <a:pt x="145" y="257"/>
                    <a:pt x="323" y="247"/>
                    <a:pt x="464" y="260"/>
                  </a:cubicBezTo>
                  <a:cubicBezTo>
                    <a:pt x="607" y="257"/>
                    <a:pt x="941" y="282"/>
                    <a:pt x="1142" y="226"/>
                  </a:cubicBezTo>
                  <a:cubicBezTo>
                    <a:pt x="1210" y="207"/>
                    <a:pt x="1278" y="189"/>
                    <a:pt x="1345" y="169"/>
                  </a:cubicBezTo>
                  <a:cubicBezTo>
                    <a:pt x="1382" y="158"/>
                    <a:pt x="1447" y="113"/>
                    <a:pt x="1447" y="113"/>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5583" name="Text Box 47"/>
          <p:cNvSpPr txBox="1">
            <a:spLocks noChangeArrowheads="1"/>
          </p:cNvSpPr>
          <p:nvPr/>
        </p:nvSpPr>
        <p:spPr bwMode="auto">
          <a:xfrm>
            <a:off x="2286000" y="3657600"/>
            <a:ext cx="76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b="0"/>
              <a:t>    </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558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8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990600" y="228600"/>
            <a:ext cx="693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抽象数据类型  线性表</a:t>
            </a:r>
            <a:r>
              <a:rPr lang="en-US" altLang="zh-CN"/>
              <a:t>List  </a:t>
            </a:r>
            <a:r>
              <a:rPr lang="zh-CN" altLang="en-US"/>
              <a:t>的定义</a:t>
            </a:r>
            <a:r>
              <a:rPr lang="en-US" altLang="zh-CN"/>
              <a:t>:</a:t>
            </a:r>
          </a:p>
        </p:txBody>
      </p:sp>
      <p:grpSp>
        <p:nvGrpSpPr>
          <p:cNvPr id="8195" name="Group 6"/>
          <p:cNvGrpSpPr>
            <a:grpSpLocks/>
          </p:cNvGrpSpPr>
          <p:nvPr/>
        </p:nvGrpSpPr>
        <p:grpSpPr bwMode="auto">
          <a:xfrm>
            <a:off x="1447800" y="2590800"/>
            <a:ext cx="7391400" cy="777875"/>
            <a:chOff x="912" y="1440"/>
            <a:chExt cx="4656" cy="490"/>
          </a:xfrm>
        </p:grpSpPr>
        <p:sp>
          <p:nvSpPr>
            <p:cNvPr id="8210" name="Text Box 7"/>
            <p:cNvSpPr txBox="1">
              <a:spLocks noChangeArrowheads="1"/>
            </p:cNvSpPr>
            <p:nvPr/>
          </p:nvSpPr>
          <p:spPr bwMode="auto">
            <a:xfrm>
              <a:off x="912" y="1440"/>
              <a:ext cx="36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InitList( &amp;L )</a:t>
              </a:r>
            </a:p>
          </p:txBody>
        </p:sp>
        <p:sp>
          <p:nvSpPr>
            <p:cNvPr id="8211" name="Text Box 8"/>
            <p:cNvSpPr txBox="1">
              <a:spLocks noChangeArrowheads="1"/>
            </p:cNvSpPr>
            <p:nvPr/>
          </p:nvSpPr>
          <p:spPr bwMode="auto">
            <a:xfrm>
              <a:off x="1008" y="1680"/>
              <a:ext cx="4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结果</a:t>
              </a:r>
              <a:r>
                <a:rPr lang="en-US" altLang="zh-CN" sz="2000"/>
                <a:t>: </a:t>
              </a:r>
              <a:r>
                <a:rPr lang="zh-CN" altLang="en-US" sz="2000"/>
                <a:t>构造一个空的线性表 </a:t>
              </a:r>
              <a:r>
                <a:rPr lang="en-US" altLang="zh-CN" sz="2000"/>
                <a:t>L</a:t>
              </a:r>
              <a:r>
                <a:rPr lang="zh-CN" altLang="en-US" sz="2000"/>
                <a:t>。</a:t>
              </a:r>
            </a:p>
          </p:txBody>
        </p:sp>
      </p:grpSp>
      <p:grpSp>
        <p:nvGrpSpPr>
          <p:cNvPr id="8196" name="Group 22"/>
          <p:cNvGrpSpPr>
            <a:grpSpLocks/>
          </p:cNvGrpSpPr>
          <p:nvPr/>
        </p:nvGrpSpPr>
        <p:grpSpPr bwMode="auto">
          <a:xfrm>
            <a:off x="1447800" y="4708525"/>
            <a:ext cx="7391400" cy="1158875"/>
            <a:chOff x="912" y="2966"/>
            <a:chExt cx="4656" cy="730"/>
          </a:xfrm>
        </p:grpSpPr>
        <p:sp>
          <p:nvSpPr>
            <p:cNvPr id="8207" name="Text Box 13"/>
            <p:cNvSpPr txBox="1">
              <a:spLocks noChangeArrowheads="1"/>
            </p:cNvSpPr>
            <p:nvPr/>
          </p:nvSpPr>
          <p:spPr bwMode="auto">
            <a:xfrm>
              <a:off x="912" y="2966"/>
              <a:ext cx="36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ClearList( &amp;L )</a:t>
              </a:r>
            </a:p>
          </p:txBody>
        </p:sp>
        <p:sp>
          <p:nvSpPr>
            <p:cNvPr id="8208" name="Text Box 14"/>
            <p:cNvSpPr txBox="1">
              <a:spLocks noChangeArrowheads="1"/>
            </p:cNvSpPr>
            <p:nvPr/>
          </p:nvSpPr>
          <p:spPr bwMode="auto">
            <a:xfrm>
              <a:off x="1008" y="3446"/>
              <a:ext cx="4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结果</a:t>
              </a:r>
              <a:r>
                <a:rPr lang="en-US" altLang="zh-CN" sz="2000"/>
                <a:t>: </a:t>
              </a:r>
              <a:r>
                <a:rPr lang="zh-CN" altLang="en-US" sz="2000"/>
                <a:t>将 </a:t>
              </a:r>
              <a:r>
                <a:rPr lang="en-US" altLang="zh-CN" sz="2000"/>
                <a:t>L </a:t>
              </a:r>
              <a:r>
                <a:rPr lang="zh-CN" altLang="en-US" sz="2000"/>
                <a:t>重置为空表。</a:t>
              </a:r>
            </a:p>
          </p:txBody>
        </p:sp>
        <p:sp>
          <p:nvSpPr>
            <p:cNvPr id="8209" name="Text Box 15"/>
            <p:cNvSpPr txBox="1">
              <a:spLocks noChangeArrowheads="1"/>
            </p:cNvSpPr>
            <p:nvPr/>
          </p:nvSpPr>
          <p:spPr bwMode="auto">
            <a:xfrm>
              <a:off x="1008" y="3216"/>
              <a:ext cx="4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条件</a:t>
              </a:r>
              <a:r>
                <a:rPr lang="en-US" altLang="zh-CN" sz="2000"/>
                <a:t>: </a:t>
              </a:r>
              <a:r>
                <a:rPr lang="zh-CN" altLang="en-US" sz="2000"/>
                <a:t>线性表 </a:t>
              </a:r>
              <a:r>
                <a:rPr lang="en-US" altLang="zh-CN" sz="2000"/>
                <a:t>L </a:t>
              </a:r>
              <a:r>
                <a:rPr lang="zh-CN" altLang="en-US" sz="2000"/>
                <a:t>已存在。</a:t>
              </a:r>
            </a:p>
          </p:txBody>
        </p:sp>
      </p:grpSp>
      <p:sp>
        <p:nvSpPr>
          <p:cNvPr id="8197" name="Text Box 3"/>
          <p:cNvSpPr txBox="1">
            <a:spLocks noChangeArrowheads="1"/>
          </p:cNvSpPr>
          <p:nvPr/>
        </p:nvSpPr>
        <p:spPr bwMode="auto">
          <a:xfrm>
            <a:off x="1219200" y="1219200"/>
            <a:ext cx="7239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0000"/>
                </a:solidFill>
              </a:rPr>
              <a:t>数据对象</a:t>
            </a:r>
            <a:r>
              <a:rPr lang="en-US" altLang="zh-CN" sz="2000">
                <a:solidFill>
                  <a:srgbClr val="FF0000"/>
                </a:solidFill>
              </a:rPr>
              <a:t>:</a:t>
            </a:r>
            <a:r>
              <a:rPr lang="en-US" altLang="zh-CN" sz="2000"/>
              <a:t> D = { </a:t>
            </a:r>
            <a:r>
              <a:rPr lang="en-US" altLang="zh-CN" sz="2000" i="1"/>
              <a:t>a</a:t>
            </a:r>
            <a:r>
              <a:rPr lang="en-US" altLang="zh-CN" sz="2000" baseline="-25000"/>
              <a:t>i</a:t>
            </a:r>
            <a:r>
              <a:rPr lang="en-US" altLang="zh-CN" sz="2000"/>
              <a:t> | </a:t>
            </a:r>
            <a:r>
              <a:rPr lang="en-US" altLang="zh-CN" sz="2000" i="1"/>
              <a:t>a</a:t>
            </a:r>
            <a:r>
              <a:rPr lang="en-US" altLang="zh-CN" sz="2000" baseline="-25000"/>
              <a:t>i</a:t>
            </a:r>
            <a:r>
              <a:rPr lang="en-US" altLang="zh-CN" sz="2000"/>
              <a:t> ∈ElemSet</a:t>
            </a:r>
            <a:r>
              <a:rPr lang="zh-CN" altLang="en-US" sz="2000"/>
              <a:t>，</a:t>
            </a:r>
            <a:r>
              <a:rPr lang="en-US" altLang="zh-CN" sz="2000"/>
              <a:t>i = </a:t>
            </a:r>
            <a:r>
              <a:rPr lang="en-US" altLang="zh-CN" sz="2000">
                <a:latin typeface="宋体" pitchFamily="2" charset="-122"/>
              </a:rPr>
              <a:t>1</a:t>
            </a:r>
            <a:r>
              <a:rPr lang="en-US" altLang="zh-CN" sz="2000"/>
              <a:t>, 2, …, n }</a:t>
            </a:r>
          </a:p>
        </p:txBody>
      </p:sp>
      <p:sp>
        <p:nvSpPr>
          <p:cNvPr id="8198" name="Text Box 4"/>
          <p:cNvSpPr txBox="1">
            <a:spLocks noChangeArrowheads="1"/>
          </p:cNvSpPr>
          <p:nvPr/>
        </p:nvSpPr>
        <p:spPr bwMode="auto">
          <a:xfrm>
            <a:off x="1219200" y="1676400"/>
            <a:ext cx="6858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0000"/>
                </a:solidFill>
              </a:rPr>
              <a:t>数据关系</a:t>
            </a:r>
            <a:r>
              <a:rPr lang="en-US" altLang="zh-CN" sz="2000">
                <a:solidFill>
                  <a:srgbClr val="FF0000"/>
                </a:solidFill>
              </a:rPr>
              <a:t>:</a:t>
            </a:r>
            <a:r>
              <a:rPr lang="en-US" altLang="zh-CN" sz="2000"/>
              <a:t> R</a:t>
            </a:r>
            <a:r>
              <a:rPr lang="en-US" altLang="zh-CN" sz="2000">
                <a:latin typeface="宋体" pitchFamily="2" charset="-122"/>
              </a:rPr>
              <a:t>1</a:t>
            </a:r>
            <a:r>
              <a:rPr lang="en-US" altLang="zh-CN" sz="2000"/>
              <a:t> = { &lt; </a:t>
            </a:r>
            <a:r>
              <a:rPr lang="en-US" altLang="zh-CN" sz="2000" i="1"/>
              <a:t>a</a:t>
            </a:r>
            <a:r>
              <a:rPr lang="en-US" altLang="zh-CN" sz="2000" baseline="-25000"/>
              <a:t>i</a:t>
            </a:r>
            <a:r>
              <a:rPr lang="en-US" altLang="zh-CN" sz="2000" baseline="-25000">
                <a:latin typeface="宋体" pitchFamily="2" charset="-122"/>
              </a:rPr>
              <a:t>-1</a:t>
            </a:r>
            <a:r>
              <a:rPr lang="en-US" altLang="zh-CN" sz="2000"/>
              <a:t>, </a:t>
            </a:r>
            <a:r>
              <a:rPr lang="en-US" altLang="zh-CN" sz="2000" i="1"/>
              <a:t>a</a:t>
            </a:r>
            <a:r>
              <a:rPr lang="en-US" altLang="zh-CN" sz="2000" baseline="-25000"/>
              <a:t>i</a:t>
            </a:r>
            <a:r>
              <a:rPr lang="en-US" altLang="zh-CN" sz="2000"/>
              <a:t> &gt; | </a:t>
            </a:r>
            <a:r>
              <a:rPr lang="en-US" altLang="zh-CN" sz="2000" i="1"/>
              <a:t>a</a:t>
            </a:r>
            <a:r>
              <a:rPr lang="en-US" altLang="zh-CN" sz="2000" baseline="-25000"/>
              <a:t>i</a:t>
            </a:r>
            <a:r>
              <a:rPr lang="en-US" altLang="zh-CN" sz="2000" baseline="-25000">
                <a:latin typeface="宋体" pitchFamily="2" charset="-122"/>
              </a:rPr>
              <a:t>-1</a:t>
            </a:r>
            <a:r>
              <a:rPr lang="en-US" altLang="zh-CN" sz="2000"/>
              <a:t>, </a:t>
            </a:r>
            <a:r>
              <a:rPr lang="en-US" altLang="zh-CN" sz="2000" i="1"/>
              <a:t>a</a:t>
            </a:r>
            <a:r>
              <a:rPr lang="en-US" altLang="zh-CN" sz="2000" baseline="-25000"/>
              <a:t>i  </a:t>
            </a:r>
            <a:r>
              <a:rPr lang="en-US" altLang="zh-CN" sz="2000"/>
              <a:t>∈ D </a:t>
            </a:r>
            <a:r>
              <a:rPr lang="zh-CN" altLang="en-US" sz="2000"/>
              <a:t>，</a:t>
            </a:r>
            <a:r>
              <a:rPr lang="en-US" altLang="zh-CN" sz="2000"/>
              <a:t>i = </a:t>
            </a:r>
            <a:r>
              <a:rPr lang="en-US" altLang="zh-CN" sz="2000">
                <a:latin typeface="宋体" pitchFamily="2" charset="-122"/>
              </a:rPr>
              <a:t>1</a:t>
            </a:r>
            <a:r>
              <a:rPr lang="en-US" altLang="zh-CN" sz="2000"/>
              <a:t>, 2, …, n }</a:t>
            </a:r>
          </a:p>
        </p:txBody>
      </p:sp>
      <p:sp>
        <p:nvSpPr>
          <p:cNvPr id="8199" name="Text Box 5"/>
          <p:cNvSpPr txBox="1">
            <a:spLocks noChangeArrowheads="1"/>
          </p:cNvSpPr>
          <p:nvPr/>
        </p:nvSpPr>
        <p:spPr bwMode="auto">
          <a:xfrm>
            <a:off x="1219200" y="2133600"/>
            <a:ext cx="6477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0000"/>
                </a:solidFill>
              </a:rPr>
              <a:t>基本操作</a:t>
            </a:r>
            <a:r>
              <a:rPr lang="en-US" altLang="zh-CN" sz="2000">
                <a:solidFill>
                  <a:srgbClr val="FF0000"/>
                </a:solidFill>
              </a:rPr>
              <a:t>:</a:t>
            </a:r>
            <a:r>
              <a:rPr lang="en-US" altLang="zh-CN" sz="2000"/>
              <a:t> </a:t>
            </a:r>
          </a:p>
        </p:txBody>
      </p:sp>
      <p:grpSp>
        <p:nvGrpSpPr>
          <p:cNvPr id="8200" name="Group 23"/>
          <p:cNvGrpSpPr>
            <a:grpSpLocks/>
          </p:cNvGrpSpPr>
          <p:nvPr/>
        </p:nvGrpSpPr>
        <p:grpSpPr bwMode="auto">
          <a:xfrm>
            <a:off x="990600" y="762000"/>
            <a:ext cx="3657600" cy="5715000"/>
            <a:chOff x="624" y="480"/>
            <a:chExt cx="2304" cy="3600"/>
          </a:xfrm>
        </p:grpSpPr>
        <p:sp>
          <p:nvSpPr>
            <p:cNvPr id="8205" name="Text Box 17"/>
            <p:cNvSpPr txBox="1">
              <a:spLocks noChangeArrowheads="1"/>
            </p:cNvSpPr>
            <p:nvPr/>
          </p:nvSpPr>
          <p:spPr bwMode="auto">
            <a:xfrm>
              <a:off x="624" y="480"/>
              <a:ext cx="2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ADT  List  {</a:t>
              </a:r>
            </a:p>
          </p:txBody>
        </p:sp>
        <p:sp>
          <p:nvSpPr>
            <p:cNvPr id="8206" name="Text Box 18"/>
            <p:cNvSpPr txBox="1">
              <a:spLocks noChangeArrowheads="1"/>
            </p:cNvSpPr>
            <p:nvPr/>
          </p:nvSpPr>
          <p:spPr bwMode="auto">
            <a:xfrm>
              <a:off x="720" y="3830"/>
              <a:ext cx="22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  ADT  List </a:t>
              </a:r>
            </a:p>
          </p:txBody>
        </p:sp>
      </p:grpSp>
      <p:grpSp>
        <p:nvGrpSpPr>
          <p:cNvPr id="8201" name="Group 21"/>
          <p:cNvGrpSpPr>
            <a:grpSpLocks/>
          </p:cNvGrpSpPr>
          <p:nvPr/>
        </p:nvGrpSpPr>
        <p:grpSpPr bwMode="auto">
          <a:xfrm>
            <a:off x="1447800" y="3429000"/>
            <a:ext cx="7391400" cy="1158875"/>
            <a:chOff x="912" y="2342"/>
            <a:chExt cx="4656" cy="730"/>
          </a:xfrm>
        </p:grpSpPr>
        <p:sp>
          <p:nvSpPr>
            <p:cNvPr id="8202" name="Text Box 10"/>
            <p:cNvSpPr txBox="1">
              <a:spLocks noChangeArrowheads="1"/>
            </p:cNvSpPr>
            <p:nvPr/>
          </p:nvSpPr>
          <p:spPr bwMode="auto">
            <a:xfrm>
              <a:off x="912" y="2342"/>
              <a:ext cx="36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DestroyList( &amp;L )</a:t>
              </a:r>
            </a:p>
          </p:txBody>
        </p:sp>
        <p:sp>
          <p:nvSpPr>
            <p:cNvPr id="8203" name="Text Box 11"/>
            <p:cNvSpPr txBox="1">
              <a:spLocks noChangeArrowheads="1"/>
            </p:cNvSpPr>
            <p:nvPr/>
          </p:nvSpPr>
          <p:spPr bwMode="auto">
            <a:xfrm>
              <a:off x="1008" y="2822"/>
              <a:ext cx="4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结果</a:t>
              </a:r>
              <a:r>
                <a:rPr lang="en-US" altLang="zh-CN" sz="2000"/>
                <a:t>: </a:t>
              </a:r>
              <a:r>
                <a:rPr lang="zh-CN" altLang="en-US" sz="2000"/>
                <a:t>销毁线性表 </a:t>
              </a:r>
              <a:r>
                <a:rPr lang="en-US" altLang="zh-CN" sz="2000"/>
                <a:t>L</a:t>
              </a:r>
              <a:r>
                <a:rPr lang="zh-CN" altLang="en-US" sz="2000"/>
                <a:t>。</a:t>
              </a:r>
            </a:p>
          </p:txBody>
        </p:sp>
        <p:sp>
          <p:nvSpPr>
            <p:cNvPr id="8204" name="Text Box 20"/>
            <p:cNvSpPr txBox="1">
              <a:spLocks noChangeArrowheads="1"/>
            </p:cNvSpPr>
            <p:nvPr/>
          </p:nvSpPr>
          <p:spPr bwMode="auto">
            <a:xfrm>
              <a:off x="1008" y="2582"/>
              <a:ext cx="45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条件</a:t>
              </a:r>
              <a:r>
                <a:rPr lang="en-US" altLang="zh-CN" sz="2000"/>
                <a:t>: </a:t>
              </a:r>
              <a:r>
                <a:rPr lang="zh-CN" altLang="en-US" sz="2000"/>
                <a:t>线性表 </a:t>
              </a:r>
              <a:r>
                <a:rPr lang="en-US" altLang="zh-CN" sz="2000"/>
                <a:t>L </a:t>
              </a:r>
              <a:r>
                <a:rPr lang="zh-CN" altLang="en-US" sz="2000"/>
                <a:t>已存在。</a:t>
              </a:r>
            </a:p>
          </p:txBody>
        </p:sp>
      </p:gr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066800" y="3810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算法</a:t>
            </a:r>
            <a:r>
              <a:rPr lang="en-US" altLang="zh-CN"/>
              <a:t>2.10   </a:t>
            </a:r>
            <a:r>
              <a:rPr lang="zh-CN" altLang="en-US"/>
              <a:t>删除第 </a:t>
            </a:r>
            <a:r>
              <a:rPr lang="en-US" altLang="zh-CN" i="1"/>
              <a:t>i</a:t>
            </a:r>
            <a:r>
              <a:rPr lang="en-US" altLang="zh-CN"/>
              <a:t> </a:t>
            </a:r>
            <a:r>
              <a:rPr lang="zh-CN" altLang="en-US"/>
              <a:t>个数据元素</a:t>
            </a:r>
          </a:p>
        </p:txBody>
      </p:sp>
      <p:sp>
        <p:nvSpPr>
          <p:cNvPr id="3" name="Text Box 3"/>
          <p:cNvSpPr txBox="1">
            <a:spLocks noChangeArrowheads="1"/>
          </p:cNvSpPr>
          <p:nvPr/>
        </p:nvSpPr>
        <p:spPr bwMode="auto">
          <a:xfrm>
            <a:off x="1371600" y="1785938"/>
            <a:ext cx="3657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dirty="0"/>
              <a:t>p = L; </a:t>
            </a:r>
            <a:r>
              <a:rPr lang="en-US" altLang="zh-CN" sz="2200" dirty="0">
                <a:solidFill>
                  <a:srgbClr val="FF0000"/>
                </a:solidFill>
              </a:rPr>
              <a:t>j = 0</a:t>
            </a:r>
            <a:r>
              <a:rPr lang="en-US" altLang="zh-CN" sz="2200" dirty="0"/>
              <a:t>;</a:t>
            </a:r>
            <a:r>
              <a:rPr lang="zh-CN" altLang="en-US" sz="2200" dirty="0"/>
              <a:t> </a:t>
            </a:r>
          </a:p>
        </p:txBody>
      </p:sp>
      <p:sp>
        <p:nvSpPr>
          <p:cNvPr id="4" name="Text Box 4"/>
          <p:cNvSpPr txBox="1">
            <a:spLocks noChangeArrowheads="1"/>
          </p:cNvSpPr>
          <p:nvPr/>
        </p:nvSpPr>
        <p:spPr bwMode="auto">
          <a:xfrm>
            <a:off x="1371600" y="5592763"/>
            <a:ext cx="525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return  OK;</a:t>
            </a:r>
            <a:endParaRPr lang="zh-CN" altLang="en-US" sz="2200"/>
          </a:p>
        </p:txBody>
      </p:sp>
      <p:grpSp>
        <p:nvGrpSpPr>
          <p:cNvPr id="2" name="Group 5"/>
          <p:cNvGrpSpPr>
            <a:grpSpLocks/>
          </p:cNvGrpSpPr>
          <p:nvPr/>
        </p:nvGrpSpPr>
        <p:grpSpPr bwMode="auto">
          <a:xfrm>
            <a:off x="1066800" y="990600"/>
            <a:ext cx="7543800" cy="5295900"/>
            <a:chOff x="672" y="624"/>
            <a:chExt cx="4752" cy="3336"/>
          </a:xfrm>
        </p:grpSpPr>
        <p:sp>
          <p:nvSpPr>
            <p:cNvPr id="36879" name="Text Box 6"/>
            <p:cNvSpPr txBox="1">
              <a:spLocks noChangeArrowheads="1"/>
            </p:cNvSpPr>
            <p:nvPr/>
          </p:nvSpPr>
          <p:spPr bwMode="auto">
            <a:xfrm>
              <a:off x="672" y="624"/>
              <a:ext cx="4752"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dirty="0"/>
                <a:t>Status  </a:t>
              </a:r>
              <a:r>
                <a:rPr lang="en-US" altLang="zh-CN" sz="2200" dirty="0" err="1"/>
                <a:t>ListDelete_L</a:t>
              </a:r>
              <a:r>
                <a:rPr lang="en-US" altLang="zh-CN" sz="2200" dirty="0"/>
                <a:t> ( </a:t>
              </a:r>
              <a:r>
                <a:rPr lang="en-US" altLang="zh-CN" sz="2200" dirty="0" err="1"/>
                <a:t>LinkList</a:t>
              </a:r>
              <a:r>
                <a:rPr lang="en-US" altLang="zh-CN" sz="2200" dirty="0"/>
                <a:t>  &amp;L, </a:t>
              </a:r>
              <a:r>
                <a:rPr lang="en-US" altLang="zh-CN" sz="2200" dirty="0" err="1"/>
                <a:t>int</a:t>
              </a:r>
              <a:r>
                <a:rPr lang="en-US" altLang="zh-CN" sz="2200" dirty="0"/>
                <a:t> </a:t>
              </a:r>
              <a:r>
                <a:rPr lang="en-US" altLang="zh-CN" sz="2200" dirty="0" err="1"/>
                <a:t>i</a:t>
              </a:r>
              <a:r>
                <a:rPr lang="en-US" altLang="zh-CN" sz="2200" dirty="0"/>
                <a:t>, </a:t>
              </a:r>
              <a:r>
                <a:rPr lang="en-US" altLang="zh-CN" sz="2200" dirty="0" err="1"/>
                <a:t>ElemType</a:t>
              </a:r>
              <a:r>
                <a:rPr lang="en-US" altLang="zh-CN" sz="2200" dirty="0"/>
                <a:t>  &amp;e )</a:t>
              </a:r>
            </a:p>
            <a:p>
              <a:pPr eaLnBrk="1" hangingPunct="1">
                <a:spcBef>
                  <a:spcPct val="50000"/>
                </a:spcBef>
              </a:pPr>
              <a:r>
                <a:rPr lang="en-US" altLang="zh-CN" sz="2200" dirty="0"/>
                <a:t> {</a:t>
              </a:r>
            </a:p>
          </p:txBody>
        </p:sp>
        <p:sp>
          <p:nvSpPr>
            <p:cNvPr id="36880" name="Text Box 7"/>
            <p:cNvSpPr txBox="1">
              <a:spLocks noChangeArrowheads="1"/>
            </p:cNvSpPr>
            <p:nvPr/>
          </p:nvSpPr>
          <p:spPr bwMode="auto">
            <a:xfrm>
              <a:off x="720" y="3691"/>
              <a:ext cx="6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a:t>
              </a:r>
            </a:p>
          </p:txBody>
        </p:sp>
      </p:grpSp>
      <p:sp>
        <p:nvSpPr>
          <p:cNvPr id="8" name="Text Box 9"/>
          <p:cNvSpPr txBox="1">
            <a:spLocks noChangeArrowheads="1"/>
          </p:cNvSpPr>
          <p:nvPr/>
        </p:nvSpPr>
        <p:spPr bwMode="auto">
          <a:xfrm>
            <a:off x="1371600" y="3157538"/>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if  ( ! p</a:t>
            </a:r>
            <a:r>
              <a:rPr lang="en-US" altLang="zh-CN" sz="2200">
                <a:latin typeface="宋体" pitchFamily="2" charset="-122"/>
              </a:rPr>
              <a:t>-</a:t>
            </a:r>
            <a:r>
              <a:rPr lang="en-US" altLang="zh-CN" sz="2200"/>
              <a:t>&gt;next</a:t>
            </a:r>
            <a:r>
              <a:rPr lang="en-US" altLang="zh-CN"/>
              <a:t> || j &gt; </a:t>
            </a:r>
            <a:r>
              <a:rPr lang="en-US" altLang="zh-CN" sz="2200"/>
              <a:t>i </a:t>
            </a:r>
            <a:r>
              <a:rPr lang="en-US" altLang="zh-CN" sz="2200">
                <a:latin typeface="宋体" pitchFamily="2" charset="-122"/>
              </a:rPr>
              <a:t>-</a:t>
            </a:r>
            <a:r>
              <a:rPr lang="en-US" altLang="zh-CN" sz="2200"/>
              <a:t> </a:t>
            </a:r>
            <a:r>
              <a:rPr lang="en-US" altLang="zh-CN" sz="2200">
                <a:latin typeface="宋体" pitchFamily="2" charset="-122"/>
              </a:rPr>
              <a:t>1</a:t>
            </a:r>
            <a:r>
              <a:rPr lang="en-US" altLang="zh-CN" sz="2200"/>
              <a:t> </a:t>
            </a:r>
            <a:r>
              <a:rPr lang="en-US" altLang="zh-CN"/>
              <a:t>)  return  ERROR;</a:t>
            </a:r>
            <a:endParaRPr lang="zh-CN" altLang="en-US"/>
          </a:p>
        </p:txBody>
      </p:sp>
      <p:grpSp>
        <p:nvGrpSpPr>
          <p:cNvPr id="5" name="Group 18"/>
          <p:cNvGrpSpPr>
            <a:grpSpLocks/>
          </p:cNvGrpSpPr>
          <p:nvPr/>
        </p:nvGrpSpPr>
        <p:grpSpPr bwMode="auto">
          <a:xfrm>
            <a:off x="1371600" y="3690938"/>
            <a:ext cx="5410200" cy="990600"/>
            <a:chOff x="864" y="2160"/>
            <a:chExt cx="3408" cy="624"/>
          </a:xfrm>
        </p:grpSpPr>
        <p:sp>
          <p:nvSpPr>
            <p:cNvPr id="36877" name="Text Box 10"/>
            <p:cNvSpPr txBox="1">
              <a:spLocks noChangeArrowheads="1"/>
            </p:cNvSpPr>
            <p:nvPr/>
          </p:nvSpPr>
          <p:spPr bwMode="auto">
            <a:xfrm>
              <a:off x="864" y="2496"/>
              <a:ext cx="3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p</a:t>
              </a:r>
              <a:r>
                <a:rPr lang="en-US" altLang="zh-CN">
                  <a:solidFill>
                    <a:srgbClr val="FF0000"/>
                  </a:solidFill>
                  <a:latin typeface="宋体" pitchFamily="2" charset="-122"/>
                </a:rPr>
                <a:t>-</a:t>
              </a:r>
              <a:r>
                <a:rPr lang="en-US" altLang="zh-CN">
                  <a:solidFill>
                    <a:srgbClr val="FF0000"/>
                  </a:solidFill>
                </a:rPr>
                <a:t>&gt;next = q</a:t>
              </a:r>
              <a:r>
                <a:rPr lang="en-US" altLang="zh-CN">
                  <a:solidFill>
                    <a:srgbClr val="FF0000"/>
                  </a:solidFill>
                  <a:latin typeface="宋体" pitchFamily="2" charset="-122"/>
                </a:rPr>
                <a:t>-</a:t>
              </a:r>
              <a:r>
                <a:rPr lang="en-US" altLang="zh-CN">
                  <a:solidFill>
                    <a:srgbClr val="FF0000"/>
                  </a:solidFill>
                </a:rPr>
                <a:t>&gt;next; </a:t>
              </a:r>
              <a:r>
                <a:rPr lang="en-US" altLang="zh-CN">
                  <a:solidFill>
                    <a:schemeClr val="tx2"/>
                  </a:solidFill>
                </a:rPr>
                <a:t>//</a:t>
              </a:r>
              <a:r>
                <a:rPr lang="zh-CN" altLang="en-US">
                  <a:solidFill>
                    <a:schemeClr val="tx2"/>
                  </a:solidFill>
                </a:rPr>
                <a:t>删除第 </a:t>
              </a:r>
              <a:r>
                <a:rPr lang="en-US" altLang="zh-CN">
                  <a:solidFill>
                    <a:schemeClr val="tx2"/>
                  </a:solidFill>
                </a:rPr>
                <a:t>i </a:t>
              </a:r>
              <a:r>
                <a:rPr lang="zh-CN" altLang="en-US">
                  <a:solidFill>
                    <a:schemeClr val="tx2"/>
                  </a:solidFill>
                </a:rPr>
                <a:t>个结点</a:t>
              </a:r>
              <a:endParaRPr lang="zh-CN" altLang="en-US" b="0">
                <a:solidFill>
                  <a:schemeClr val="tx2"/>
                </a:solidFill>
              </a:endParaRPr>
            </a:p>
          </p:txBody>
        </p:sp>
        <p:sp>
          <p:nvSpPr>
            <p:cNvPr id="36878" name="Text Box 11"/>
            <p:cNvSpPr txBox="1">
              <a:spLocks noChangeArrowheads="1"/>
            </p:cNvSpPr>
            <p:nvPr/>
          </p:nvSpPr>
          <p:spPr bwMode="auto">
            <a:xfrm>
              <a:off x="864" y="2160"/>
              <a:ext cx="27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q = p</a:t>
              </a:r>
              <a:r>
                <a:rPr lang="en-US" altLang="zh-CN">
                  <a:solidFill>
                    <a:srgbClr val="FF0000"/>
                  </a:solidFill>
                  <a:latin typeface="宋体" pitchFamily="2" charset="-122"/>
                </a:rPr>
                <a:t>-</a:t>
              </a:r>
              <a:r>
                <a:rPr lang="en-US" altLang="zh-CN">
                  <a:solidFill>
                    <a:srgbClr val="FF0000"/>
                  </a:solidFill>
                </a:rPr>
                <a:t>&gt;next;</a:t>
              </a:r>
              <a:endParaRPr lang="zh-CN" altLang="en-US">
                <a:solidFill>
                  <a:srgbClr val="FF0000"/>
                </a:solidFill>
              </a:endParaRPr>
            </a:p>
          </p:txBody>
        </p:sp>
      </p:grpSp>
      <p:sp>
        <p:nvSpPr>
          <p:cNvPr id="12" name="Text Box 12"/>
          <p:cNvSpPr txBox="1">
            <a:spLocks noChangeArrowheads="1"/>
          </p:cNvSpPr>
          <p:nvPr/>
        </p:nvSpPr>
        <p:spPr bwMode="auto">
          <a:xfrm>
            <a:off x="1371600" y="475773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chemeClr val="tx2"/>
                </a:solidFill>
              </a:rPr>
              <a:t>e = q</a:t>
            </a:r>
            <a:r>
              <a:rPr lang="en-US" altLang="zh-CN">
                <a:solidFill>
                  <a:schemeClr val="tx2"/>
                </a:solidFill>
                <a:latin typeface="宋体" pitchFamily="2" charset="-122"/>
              </a:rPr>
              <a:t>-</a:t>
            </a:r>
            <a:r>
              <a:rPr lang="en-US" altLang="zh-CN">
                <a:solidFill>
                  <a:schemeClr val="tx2"/>
                </a:solidFill>
              </a:rPr>
              <a:t>&gt;data</a:t>
            </a:r>
            <a:r>
              <a:rPr lang="en-US" altLang="zh-CN"/>
              <a:t>;</a:t>
            </a:r>
            <a:endParaRPr lang="zh-CN" altLang="en-US"/>
          </a:p>
        </p:txBody>
      </p:sp>
      <p:sp>
        <p:nvSpPr>
          <p:cNvPr id="13" name="Text Box 14"/>
          <p:cNvSpPr txBox="1">
            <a:spLocks noChangeArrowheads="1"/>
          </p:cNvSpPr>
          <p:nvPr/>
        </p:nvSpPr>
        <p:spPr bwMode="auto">
          <a:xfrm>
            <a:off x="1371600" y="529113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dirty="0"/>
              <a:t>free(q);</a:t>
            </a:r>
            <a:endParaRPr lang="zh-CN" altLang="en-US" b="0" dirty="0"/>
          </a:p>
        </p:txBody>
      </p:sp>
      <p:grpSp>
        <p:nvGrpSpPr>
          <p:cNvPr id="6" name="Group 17"/>
          <p:cNvGrpSpPr>
            <a:grpSpLocks/>
          </p:cNvGrpSpPr>
          <p:nvPr/>
        </p:nvGrpSpPr>
        <p:grpSpPr bwMode="auto">
          <a:xfrm>
            <a:off x="1371600" y="2319338"/>
            <a:ext cx="7620000" cy="777875"/>
            <a:chOff x="864" y="1296"/>
            <a:chExt cx="4800" cy="490"/>
          </a:xfrm>
        </p:grpSpPr>
        <p:sp>
          <p:nvSpPr>
            <p:cNvPr id="36875" name="Text Box 8"/>
            <p:cNvSpPr txBox="1">
              <a:spLocks noChangeArrowheads="1"/>
            </p:cNvSpPr>
            <p:nvPr/>
          </p:nvSpPr>
          <p:spPr bwMode="auto">
            <a:xfrm>
              <a:off x="864" y="1296"/>
              <a:ext cx="47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solidFill>
                    <a:schemeClr val="tx2"/>
                  </a:solidFill>
                </a:rPr>
                <a:t>while   ( p</a:t>
              </a:r>
              <a:r>
                <a:rPr lang="en-US" altLang="zh-CN" sz="2200">
                  <a:solidFill>
                    <a:schemeClr val="tx2"/>
                  </a:solidFill>
                  <a:latin typeface="宋体" pitchFamily="2" charset="-122"/>
                </a:rPr>
                <a:t>-</a:t>
              </a:r>
              <a:r>
                <a:rPr lang="en-US" altLang="zh-CN" sz="2200">
                  <a:solidFill>
                    <a:schemeClr val="tx2"/>
                  </a:solidFill>
                </a:rPr>
                <a:t>&gt;next &amp;&amp;  j &lt; i </a:t>
              </a:r>
              <a:r>
                <a:rPr lang="en-US" altLang="zh-CN" sz="2200">
                  <a:solidFill>
                    <a:schemeClr val="tx2"/>
                  </a:solidFill>
                  <a:latin typeface="宋体" pitchFamily="2" charset="-122"/>
                </a:rPr>
                <a:t>-</a:t>
              </a:r>
              <a:r>
                <a:rPr lang="en-US" altLang="zh-CN" sz="2200">
                  <a:solidFill>
                    <a:schemeClr val="tx2"/>
                  </a:solidFill>
                </a:rPr>
                <a:t> </a:t>
              </a:r>
              <a:r>
                <a:rPr lang="en-US" altLang="zh-CN" sz="2200">
                  <a:solidFill>
                    <a:schemeClr val="tx2"/>
                  </a:solidFill>
                  <a:latin typeface="宋体" pitchFamily="2" charset="-122"/>
                </a:rPr>
                <a:t>1</a:t>
              </a:r>
              <a:r>
                <a:rPr lang="en-US" altLang="zh-CN" sz="2200">
                  <a:solidFill>
                    <a:schemeClr val="tx2"/>
                  </a:solidFill>
                </a:rPr>
                <a:t> )  {  p = p</a:t>
              </a:r>
              <a:r>
                <a:rPr lang="en-US" altLang="zh-CN" sz="2200">
                  <a:solidFill>
                    <a:schemeClr val="tx2"/>
                  </a:solidFill>
                  <a:latin typeface="宋体" pitchFamily="2" charset="-122"/>
                </a:rPr>
                <a:t>-</a:t>
              </a:r>
              <a:r>
                <a:rPr lang="en-US" altLang="zh-CN" sz="2200">
                  <a:solidFill>
                    <a:schemeClr val="tx2"/>
                  </a:solidFill>
                </a:rPr>
                <a:t>&gt;next; ++j; } </a:t>
              </a:r>
            </a:p>
          </p:txBody>
        </p:sp>
        <p:sp>
          <p:nvSpPr>
            <p:cNvPr id="36876" name="Text Box 16"/>
            <p:cNvSpPr txBox="1">
              <a:spLocks noChangeArrowheads="1"/>
            </p:cNvSpPr>
            <p:nvPr/>
          </p:nvSpPr>
          <p:spPr bwMode="auto">
            <a:xfrm>
              <a:off x="3216" y="1536"/>
              <a:ext cx="2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chemeClr val="tx2"/>
                  </a:solidFill>
                </a:rPr>
                <a:t>//</a:t>
              </a:r>
              <a:r>
                <a:rPr lang="zh-CN" altLang="en-US" sz="2000">
                  <a:solidFill>
                    <a:schemeClr val="tx2"/>
                  </a:solidFill>
                </a:rPr>
                <a:t>找到第 </a:t>
              </a:r>
              <a:r>
                <a:rPr lang="en-US" altLang="zh-CN" sz="2000">
                  <a:solidFill>
                    <a:schemeClr val="tx2"/>
                  </a:solidFill>
                </a:rPr>
                <a:t>i </a:t>
              </a:r>
              <a:r>
                <a:rPr lang="zh-CN" altLang="en-US" sz="2000">
                  <a:solidFill>
                    <a:schemeClr val="tx2"/>
                  </a:solidFill>
                </a:rPr>
                <a:t>个结点的前驱结点</a:t>
              </a:r>
            </a:p>
          </p:txBody>
        </p:sp>
      </p:gr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1447800" y="457200"/>
            <a:ext cx="640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例，</a:t>
            </a:r>
            <a:r>
              <a:rPr lang="zh-CN" altLang="en-US"/>
              <a:t>删除第</a:t>
            </a:r>
            <a:r>
              <a:rPr lang="en-US" altLang="zh-CN">
                <a:solidFill>
                  <a:srgbClr val="FF0000"/>
                </a:solidFill>
              </a:rPr>
              <a:t>3</a:t>
            </a:r>
            <a:r>
              <a:rPr lang="zh-CN" altLang="en-US"/>
              <a:t>个元素。</a:t>
            </a:r>
          </a:p>
        </p:txBody>
      </p:sp>
      <p:grpSp>
        <p:nvGrpSpPr>
          <p:cNvPr id="37891" name="Group 46"/>
          <p:cNvGrpSpPr>
            <a:grpSpLocks/>
          </p:cNvGrpSpPr>
          <p:nvPr/>
        </p:nvGrpSpPr>
        <p:grpSpPr bwMode="auto">
          <a:xfrm>
            <a:off x="762000" y="1541463"/>
            <a:ext cx="8382000" cy="990600"/>
            <a:chOff x="480" y="768"/>
            <a:chExt cx="5280" cy="624"/>
          </a:xfrm>
        </p:grpSpPr>
        <p:sp>
          <p:nvSpPr>
            <p:cNvPr id="37913" name="Rectangle 47"/>
            <p:cNvSpPr>
              <a:spLocks noChangeArrowheads="1"/>
            </p:cNvSpPr>
            <p:nvPr/>
          </p:nvSpPr>
          <p:spPr bwMode="auto">
            <a:xfrm>
              <a:off x="2016" y="110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7914" name="Line 48"/>
            <p:cNvSpPr>
              <a:spLocks noChangeShapeType="1"/>
            </p:cNvSpPr>
            <p:nvPr/>
          </p:nvSpPr>
          <p:spPr bwMode="auto">
            <a:xfrm>
              <a:off x="2496" y="110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5" name="Rectangle 49"/>
            <p:cNvSpPr>
              <a:spLocks noChangeArrowheads="1"/>
            </p:cNvSpPr>
            <p:nvPr/>
          </p:nvSpPr>
          <p:spPr bwMode="auto">
            <a:xfrm>
              <a:off x="2976" y="110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7916" name="Line 50"/>
            <p:cNvSpPr>
              <a:spLocks noChangeShapeType="1"/>
            </p:cNvSpPr>
            <p:nvPr/>
          </p:nvSpPr>
          <p:spPr bwMode="auto">
            <a:xfrm>
              <a:off x="3456" y="110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7" name="Rectangle 51"/>
            <p:cNvSpPr>
              <a:spLocks noChangeArrowheads="1"/>
            </p:cNvSpPr>
            <p:nvPr/>
          </p:nvSpPr>
          <p:spPr bwMode="auto">
            <a:xfrm>
              <a:off x="4896" y="110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7918" name="Line 52"/>
            <p:cNvSpPr>
              <a:spLocks noChangeShapeType="1"/>
            </p:cNvSpPr>
            <p:nvPr/>
          </p:nvSpPr>
          <p:spPr bwMode="auto">
            <a:xfrm>
              <a:off x="5376" y="110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19" name="Text Box 53"/>
            <p:cNvSpPr txBox="1">
              <a:spLocks noChangeArrowheads="1"/>
            </p:cNvSpPr>
            <p:nvPr/>
          </p:nvSpPr>
          <p:spPr bwMode="auto">
            <a:xfrm>
              <a:off x="1994" y="108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Zhao</a:t>
              </a:r>
              <a:endParaRPr lang="en-US" altLang="zh-CN" baseline="-25000"/>
            </a:p>
          </p:txBody>
        </p:sp>
        <p:sp>
          <p:nvSpPr>
            <p:cNvPr id="37920" name="Text Box 54"/>
            <p:cNvSpPr txBox="1">
              <a:spLocks noChangeArrowheads="1"/>
            </p:cNvSpPr>
            <p:nvPr/>
          </p:nvSpPr>
          <p:spPr bwMode="auto">
            <a:xfrm>
              <a:off x="2965" y="1089"/>
              <a:ext cx="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Qian</a:t>
              </a:r>
              <a:endParaRPr lang="en-US" altLang="zh-CN" baseline="-25000"/>
            </a:p>
          </p:txBody>
        </p:sp>
        <p:sp>
          <p:nvSpPr>
            <p:cNvPr id="37921" name="Line 55"/>
            <p:cNvSpPr>
              <a:spLocks noChangeShapeType="1"/>
            </p:cNvSpPr>
            <p:nvPr/>
          </p:nvSpPr>
          <p:spPr bwMode="auto">
            <a:xfrm>
              <a:off x="2592" y="124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7922" name="Line 56"/>
            <p:cNvSpPr>
              <a:spLocks noChangeShapeType="1"/>
            </p:cNvSpPr>
            <p:nvPr/>
          </p:nvSpPr>
          <p:spPr bwMode="auto">
            <a:xfrm>
              <a:off x="3552" y="124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7923" name="Line 57"/>
            <p:cNvSpPr>
              <a:spLocks noChangeShapeType="1"/>
            </p:cNvSpPr>
            <p:nvPr/>
          </p:nvSpPr>
          <p:spPr bwMode="auto">
            <a:xfrm>
              <a:off x="4512" y="124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7924" name="Text Box 58"/>
            <p:cNvSpPr txBox="1">
              <a:spLocks noChangeArrowheads="1"/>
            </p:cNvSpPr>
            <p:nvPr/>
          </p:nvSpPr>
          <p:spPr bwMode="auto">
            <a:xfrm>
              <a:off x="5376" y="1115"/>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sp>
          <p:nvSpPr>
            <p:cNvPr id="37925" name="Text Box 59"/>
            <p:cNvSpPr txBox="1">
              <a:spLocks noChangeArrowheads="1"/>
            </p:cNvSpPr>
            <p:nvPr/>
          </p:nvSpPr>
          <p:spPr bwMode="auto">
            <a:xfrm>
              <a:off x="5003" y="109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Li</a:t>
              </a:r>
              <a:endParaRPr lang="en-US" altLang="zh-CN" baseline="-25000"/>
            </a:p>
          </p:txBody>
        </p:sp>
        <p:sp>
          <p:nvSpPr>
            <p:cNvPr id="37926" name="Freeform 60"/>
            <p:cNvSpPr>
              <a:spLocks/>
            </p:cNvSpPr>
            <p:nvPr/>
          </p:nvSpPr>
          <p:spPr bwMode="auto">
            <a:xfrm>
              <a:off x="768" y="1008"/>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27" name="Text Box 61"/>
            <p:cNvSpPr txBox="1">
              <a:spLocks noChangeArrowheads="1"/>
            </p:cNvSpPr>
            <p:nvPr/>
          </p:nvSpPr>
          <p:spPr bwMode="auto">
            <a:xfrm>
              <a:off x="480" y="76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   L</a:t>
              </a:r>
            </a:p>
          </p:txBody>
        </p:sp>
        <p:sp>
          <p:nvSpPr>
            <p:cNvPr id="37928" name="Rectangle 62"/>
            <p:cNvSpPr>
              <a:spLocks noChangeArrowheads="1"/>
            </p:cNvSpPr>
            <p:nvPr/>
          </p:nvSpPr>
          <p:spPr bwMode="auto">
            <a:xfrm>
              <a:off x="1056" y="110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7929" name="Line 63"/>
            <p:cNvSpPr>
              <a:spLocks noChangeShapeType="1"/>
            </p:cNvSpPr>
            <p:nvPr/>
          </p:nvSpPr>
          <p:spPr bwMode="auto">
            <a:xfrm>
              <a:off x="1547" y="110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0" name="Line 64"/>
            <p:cNvSpPr>
              <a:spLocks noChangeShapeType="1"/>
            </p:cNvSpPr>
            <p:nvPr/>
          </p:nvSpPr>
          <p:spPr bwMode="auto">
            <a:xfrm>
              <a:off x="1632" y="124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7931" name="Line 65"/>
            <p:cNvSpPr>
              <a:spLocks noChangeShapeType="1"/>
            </p:cNvSpPr>
            <p:nvPr/>
          </p:nvSpPr>
          <p:spPr bwMode="auto">
            <a:xfrm flipH="1">
              <a:off x="1067" y="110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2" name="Line 66"/>
            <p:cNvSpPr>
              <a:spLocks noChangeShapeType="1"/>
            </p:cNvSpPr>
            <p:nvPr/>
          </p:nvSpPr>
          <p:spPr bwMode="auto">
            <a:xfrm flipH="1">
              <a:off x="1052" y="1097"/>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3" name="Line 67"/>
            <p:cNvSpPr>
              <a:spLocks noChangeShapeType="1"/>
            </p:cNvSpPr>
            <p:nvPr/>
          </p:nvSpPr>
          <p:spPr bwMode="auto">
            <a:xfrm flipH="1">
              <a:off x="1152" y="1104"/>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4" name="Line 68"/>
            <p:cNvSpPr>
              <a:spLocks noChangeShapeType="1"/>
            </p:cNvSpPr>
            <p:nvPr/>
          </p:nvSpPr>
          <p:spPr bwMode="auto">
            <a:xfrm flipH="1">
              <a:off x="1344" y="1248"/>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5" name="Line 69"/>
            <p:cNvSpPr>
              <a:spLocks noChangeShapeType="1"/>
            </p:cNvSpPr>
            <p:nvPr/>
          </p:nvSpPr>
          <p:spPr bwMode="auto">
            <a:xfrm flipH="1">
              <a:off x="1056" y="1104"/>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6" name="Line 70"/>
            <p:cNvSpPr>
              <a:spLocks noChangeShapeType="1"/>
            </p:cNvSpPr>
            <p:nvPr/>
          </p:nvSpPr>
          <p:spPr bwMode="auto">
            <a:xfrm flipH="1">
              <a:off x="1248" y="1152"/>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7" name="Line 71"/>
            <p:cNvSpPr>
              <a:spLocks noChangeShapeType="1"/>
            </p:cNvSpPr>
            <p:nvPr/>
          </p:nvSpPr>
          <p:spPr bwMode="auto">
            <a:xfrm flipH="1">
              <a:off x="1451" y="129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38" name="Rectangle 72"/>
            <p:cNvSpPr>
              <a:spLocks noChangeArrowheads="1"/>
            </p:cNvSpPr>
            <p:nvPr/>
          </p:nvSpPr>
          <p:spPr bwMode="auto">
            <a:xfrm>
              <a:off x="3936" y="110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7939" name="Line 73"/>
            <p:cNvSpPr>
              <a:spLocks noChangeShapeType="1"/>
            </p:cNvSpPr>
            <p:nvPr/>
          </p:nvSpPr>
          <p:spPr bwMode="auto">
            <a:xfrm>
              <a:off x="4416" y="110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40" name="Text Box 74"/>
            <p:cNvSpPr txBox="1">
              <a:spLocks noChangeArrowheads="1"/>
            </p:cNvSpPr>
            <p:nvPr/>
          </p:nvSpPr>
          <p:spPr bwMode="auto">
            <a:xfrm>
              <a:off x="3973" y="1089"/>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Sun</a:t>
              </a:r>
              <a:endParaRPr lang="en-US" altLang="zh-CN" baseline="-25000"/>
            </a:p>
          </p:txBody>
        </p:sp>
      </p:grpSp>
      <p:grpSp>
        <p:nvGrpSpPr>
          <p:cNvPr id="3" name="Group 75"/>
          <p:cNvGrpSpPr>
            <a:grpSpLocks/>
          </p:cNvGrpSpPr>
          <p:nvPr/>
        </p:nvGrpSpPr>
        <p:grpSpPr bwMode="auto">
          <a:xfrm>
            <a:off x="2649538" y="1295400"/>
            <a:ext cx="1905000" cy="2014538"/>
            <a:chOff x="1669" y="613"/>
            <a:chExt cx="1200" cy="1269"/>
          </a:xfrm>
        </p:grpSpPr>
        <p:sp>
          <p:nvSpPr>
            <p:cNvPr id="37910" name="Text Box 76"/>
            <p:cNvSpPr txBox="1">
              <a:spLocks noChangeArrowheads="1"/>
            </p:cNvSpPr>
            <p:nvPr/>
          </p:nvSpPr>
          <p:spPr bwMode="auto">
            <a:xfrm>
              <a:off x="1669" y="613"/>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p</a:t>
              </a:r>
              <a:r>
                <a:rPr lang="en-US" altLang="zh-CN" sz="2000"/>
                <a:t> = </a:t>
              </a:r>
              <a:r>
                <a:rPr lang="en-US" altLang="zh-CN" sz="2000">
                  <a:solidFill>
                    <a:schemeClr val="tx2"/>
                  </a:solidFill>
                </a:rPr>
                <a:t>L</a:t>
              </a:r>
              <a:r>
                <a:rPr lang="en-US" altLang="zh-CN" sz="2000">
                  <a:latin typeface="宋体" pitchFamily="2" charset="-122"/>
                </a:rPr>
                <a:t>-</a:t>
              </a:r>
              <a:r>
                <a:rPr lang="en-US" altLang="zh-CN" sz="2000"/>
                <a:t>&gt;next</a:t>
              </a:r>
            </a:p>
          </p:txBody>
        </p:sp>
        <p:sp>
          <p:nvSpPr>
            <p:cNvPr id="37911" name="Text Box 77"/>
            <p:cNvSpPr txBox="1">
              <a:spLocks noChangeArrowheads="1"/>
            </p:cNvSpPr>
            <p:nvPr/>
          </p:nvSpPr>
          <p:spPr bwMode="auto">
            <a:xfrm>
              <a:off x="1680" y="1632"/>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r>
                <a:rPr lang="en-US" altLang="zh-CN" sz="2000"/>
                <a:t> = 1</a:t>
              </a:r>
            </a:p>
          </p:txBody>
        </p:sp>
        <p:sp>
          <p:nvSpPr>
            <p:cNvPr id="37912" name="Freeform 78"/>
            <p:cNvSpPr>
              <a:spLocks/>
            </p:cNvSpPr>
            <p:nvPr/>
          </p:nvSpPr>
          <p:spPr bwMode="auto">
            <a:xfrm>
              <a:off x="1776" y="864"/>
              <a:ext cx="240" cy="288"/>
            </a:xfrm>
            <a:custGeom>
              <a:avLst/>
              <a:gdLst>
                <a:gd name="T0" fmla="*/ 0 w 240"/>
                <a:gd name="T1" fmla="*/ 0 h 288"/>
                <a:gd name="T2" fmla="*/ 48 w 240"/>
                <a:gd name="T3" fmla="*/ 192 h 288"/>
                <a:gd name="T4" fmla="*/ 240 w 240"/>
                <a:gd name="T5" fmla="*/ 288 h 288"/>
                <a:gd name="T6" fmla="*/ 0 60000 65536"/>
                <a:gd name="T7" fmla="*/ 0 60000 65536"/>
                <a:gd name="T8" fmla="*/ 0 60000 65536"/>
                <a:gd name="T9" fmla="*/ 0 w 240"/>
                <a:gd name="T10" fmla="*/ 0 h 288"/>
                <a:gd name="T11" fmla="*/ 240 w 240"/>
                <a:gd name="T12" fmla="*/ 288 h 288"/>
              </a:gdLst>
              <a:ahLst/>
              <a:cxnLst>
                <a:cxn ang="T6">
                  <a:pos x="T0" y="T1"/>
                </a:cxn>
                <a:cxn ang="T7">
                  <a:pos x="T2" y="T3"/>
                </a:cxn>
                <a:cxn ang="T8">
                  <a:pos x="T4" y="T5"/>
                </a:cxn>
              </a:cxnLst>
              <a:rect l="T9" t="T10" r="T11" b="T12"/>
              <a:pathLst>
                <a:path w="240" h="288">
                  <a:moveTo>
                    <a:pt x="0" y="0"/>
                  </a:moveTo>
                  <a:cubicBezTo>
                    <a:pt x="4" y="72"/>
                    <a:pt x="8" y="144"/>
                    <a:pt x="48" y="192"/>
                  </a:cubicBezTo>
                  <a:cubicBezTo>
                    <a:pt x="88" y="240"/>
                    <a:pt x="164" y="264"/>
                    <a:pt x="240" y="288"/>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 name="Group 79"/>
          <p:cNvGrpSpPr>
            <a:grpSpLocks/>
          </p:cNvGrpSpPr>
          <p:nvPr/>
        </p:nvGrpSpPr>
        <p:grpSpPr bwMode="auto">
          <a:xfrm>
            <a:off x="4191000" y="1295400"/>
            <a:ext cx="2438400" cy="2014538"/>
            <a:chOff x="2640" y="816"/>
            <a:chExt cx="1536" cy="1269"/>
          </a:xfrm>
        </p:grpSpPr>
        <p:sp>
          <p:nvSpPr>
            <p:cNvPr id="37907" name="Text Box 80"/>
            <p:cNvSpPr txBox="1">
              <a:spLocks noChangeArrowheads="1"/>
            </p:cNvSpPr>
            <p:nvPr/>
          </p:nvSpPr>
          <p:spPr bwMode="auto">
            <a:xfrm>
              <a:off x="2640" y="816"/>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p</a:t>
              </a:r>
              <a:r>
                <a:rPr lang="en-US" altLang="zh-CN" sz="2000"/>
                <a:t> = </a:t>
              </a:r>
              <a:r>
                <a:rPr lang="en-US" altLang="zh-CN" sz="2000">
                  <a:solidFill>
                    <a:schemeClr val="tx2"/>
                  </a:solidFill>
                </a:rPr>
                <a:t>p</a:t>
              </a:r>
              <a:r>
                <a:rPr lang="en-US" altLang="zh-CN" sz="2000">
                  <a:latin typeface="宋体" pitchFamily="2" charset="-122"/>
                </a:rPr>
                <a:t>-</a:t>
              </a:r>
              <a:r>
                <a:rPr lang="en-US" altLang="zh-CN" sz="2000"/>
                <a:t>&gt;next</a:t>
              </a:r>
            </a:p>
          </p:txBody>
        </p:sp>
        <p:sp>
          <p:nvSpPr>
            <p:cNvPr id="37908" name="Text Box 81"/>
            <p:cNvSpPr txBox="1">
              <a:spLocks noChangeArrowheads="1"/>
            </p:cNvSpPr>
            <p:nvPr/>
          </p:nvSpPr>
          <p:spPr bwMode="auto">
            <a:xfrm>
              <a:off x="2651" y="1835"/>
              <a:ext cx="10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r>
                <a:rPr lang="en-US" altLang="zh-CN" sz="2000"/>
                <a:t> = 2(= </a:t>
              </a:r>
              <a:r>
                <a:rPr lang="en-US" altLang="zh-CN" sz="2000">
                  <a:solidFill>
                    <a:srgbClr val="FF0000"/>
                  </a:solidFill>
                </a:rPr>
                <a:t>3</a:t>
              </a:r>
              <a:r>
                <a:rPr lang="en-US" altLang="zh-CN" sz="2000"/>
                <a:t> - 1)</a:t>
              </a:r>
            </a:p>
          </p:txBody>
        </p:sp>
        <p:sp>
          <p:nvSpPr>
            <p:cNvPr id="37909" name="Freeform 82"/>
            <p:cNvSpPr>
              <a:spLocks/>
            </p:cNvSpPr>
            <p:nvPr/>
          </p:nvSpPr>
          <p:spPr bwMode="auto">
            <a:xfrm>
              <a:off x="2747" y="1067"/>
              <a:ext cx="240" cy="288"/>
            </a:xfrm>
            <a:custGeom>
              <a:avLst/>
              <a:gdLst>
                <a:gd name="T0" fmla="*/ 0 w 240"/>
                <a:gd name="T1" fmla="*/ 0 h 288"/>
                <a:gd name="T2" fmla="*/ 48 w 240"/>
                <a:gd name="T3" fmla="*/ 192 h 288"/>
                <a:gd name="T4" fmla="*/ 240 w 240"/>
                <a:gd name="T5" fmla="*/ 288 h 288"/>
                <a:gd name="T6" fmla="*/ 0 60000 65536"/>
                <a:gd name="T7" fmla="*/ 0 60000 65536"/>
                <a:gd name="T8" fmla="*/ 0 60000 65536"/>
                <a:gd name="T9" fmla="*/ 0 w 240"/>
                <a:gd name="T10" fmla="*/ 0 h 288"/>
                <a:gd name="T11" fmla="*/ 240 w 240"/>
                <a:gd name="T12" fmla="*/ 288 h 288"/>
              </a:gdLst>
              <a:ahLst/>
              <a:cxnLst>
                <a:cxn ang="T6">
                  <a:pos x="T0" y="T1"/>
                </a:cxn>
                <a:cxn ang="T7">
                  <a:pos x="T2" y="T3"/>
                </a:cxn>
                <a:cxn ang="T8">
                  <a:pos x="T4" y="T5"/>
                </a:cxn>
              </a:cxnLst>
              <a:rect l="T9" t="T10" r="T11" b="T12"/>
              <a:pathLst>
                <a:path w="240" h="288">
                  <a:moveTo>
                    <a:pt x="0" y="0"/>
                  </a:moveTo>
                  <a:cubicBezTo>
                    <a:pt x="4" y="72"/>
                    <a:pt x="8" y="144"/>
                    <a:pt x="48" y="192"/>
                  </a:cubicBezTo>
                  <a:cubicBezTo>
                    <a:pt x="88" y="240"/>
                    <a:pt x="164" y="264"/>
                    <a:pt x="240" y="288"/>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67671" name="Text Box 87"/>
          <p:cNvSpPr txBox="1">
            <a:spLocks noChangeArrowheads="1"/>
          </p:cNvSpPr>
          <p:nvPr/>
        </p:nvSpPr>
        <p:spPr bwMode="auto">
          <a:xfrm>
            <a:off x="1835696" y="3763888"/>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dirty="0">
                <a:solidFill>
                  <a:srgbClr val="FF0000"/>
                </a:solidFill>
              </a:rPr>
              <a:t>e</a:t>
            </a:r>
            <a:r>
              <a:rPr lang="en-US" altLang="zh-CN" dirty="0"/>
              <a:t> = q</a:t>
            </a:r>
            <a:r>
              <a:rPr lang="en-US" altLang="zh-CN" dirty="0">
                <a:latin typeface="宋体" pitchFamily="2" charset="-122"/>
              </a:rPr>
              <a:t>-</a:t>
            </a:r>
            <a:r>
              <a:rPr lang="en-US" altLang="zh-CN" dirty="0"/>
              <a:t>&gt;data = </a:t>
            </a:r>
            <a:r>
              <a:rPr lang="en-US" altLang="zh-CN" i="1" dirty="0"/>
              <a:t>Sun</a:t>
            </a:r>
          </a:p>
        </p:txBody>
      </p:sp>
      <p:grpSp>
        <p:nvGrpSpPr>
          <p:cNvPr id="5" name="Group 92"/>
          <p:cNvGrpSpPr>
            <a:grpSpLocks/>
          </p:cNvGrpSpPr>
          <p:nvPr/>
        </p:nvGrpSpPr>
        <p:grpSpPr bwMode="auto">
          <a:xfrm>
            <a:off x="5697538" y="1295400"/>
            <a:ext cx="2438400" cy="855663"/>
            <a:chOff x="3589" y="816"/>
            <a:chExt cx="1536" cy="539"/>
          </a:xfrm>
        </p:grpSpPr>
        <p:sp>
          <p:nvSpPr>
            <p:cNvPr id="37905" name="Text Box 89"/>
            <p:cNvSpPr txBox="1">
              <a:spLocks noChangeArrowheads="1"/>
            </p:cNvSpPr>
            <p:nvPr/>
          </p:nvSpPr>
          <p:spPr bwMode="auto">
            <a:xfrm>
              <a:off x="3589" y="816"/>
              <a:ext cx="15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q</a:t>
              </a:r>
              <a:r>
                <a:rPr lang="en-US" altLang="zh-CN" sz="2000"/>
                <a:t> = </a:t>
              </a:r>
              <a:r>
                <a:rPr lang="en-US" altLang="zh-CN" sz="2000">
                  <a:solidFill>
                    <a:schemeClr val="tx2"/>
                  </a:solidFill>
                </a:rPr>
                <a:t>p</a:t>
              </a:r>
              <a:r>
                <a:rPr lang="en-US" altLang="zh-CN" sz="2000">
                  <a:latin typeface="宋体" pitchFamily="2" charset="-122"/>
                </a:rPr>
                <a:t>-</a:t>
              </a:r>
              <a:r>
                <a:rPr lang="en-US" altLang="zh-CN" sz="2000"/>
                <a:t>&gt;next</a:t>
              </a:r>
            </a:p>
          </p:txBody>
        </p:sp>
        <p:sp>
          <p:nvSpPr>
            <p:cNvPr id="37906" name="Freeform 91"/>
            <p:cNvSpPr>
              <a:spLocks/>
            </p:cNvSpPr>
            <p:nvPr/>
          </p:nvSpPr>
          <p:spPr bwMode="auto">
            <a:xfrm>
              <a:off x="3696" y="1067"/>
              <a:ext cx="240" cy="288"/>
            </a:xfrm>
            <a:custGeom>
              <a:avLst/>
              <a:gdLst>
                <a:gd name="T0" fmla="*/ 0 w 240"/>
                <a:gd name="T1" fmla="*/ 0 h 288"/>
                <a:gd name="T2" fmla="*/ 48 w 240"/>
                <a:gd name="T3" fmla="*/ 192 h 288"/>
                <a:gd name="T4" fmla="*/ 240 w 240"/>
                <a:gd name="T5" fmla="*/ 288 h 288"/>
                <a:gd name="T6" fmla="*/ 0 60000 65536"/>
                <a:gd name="T7" fmla="*/ 0 60000 65536"/>
                <a:gd name="T8" fmla="*/ 0 60000 65536"/>
                <a:gd name="T9" fmla="*/ 0 w 240"/>
                <a:gd name="T10" fmla="*/ 0 h 288"/>
                <a:gd name="T11" fmla="*/ 240 w 240"/>
                <a:gd name="T12" fmla="*/ 288 h 288"/>
              </a:gdLst>
              <a:ahLst/>
              <a:cxnLst>
                <a:cxn ang="T6">
                  <a:pos x="T0" y="T1"/>
                </a:cxn>
                <a:cxn ang="T7">
                  <a:pos x="T2" y="T3"/>
                </a:cxn>
                <a:cxn ang="T8">
                  <a:pos x="T4" y="T5"/>
                </a:cxn>
              </a:cxnLst>
              <a:rect l="T9" t="T10" r="T11" b="T12"/>
              <a:pathLst>
                <a:path w="240" h="288">
                  <a:moveTo>
                    <a:pt x="0" y="0"/>
                  </a:moveTo>
                  <a:cubicBezTo>
                    <a:pt x="4" y="72"/>
                    <a:pt x="8" y="144"/>
                    <a:pt x="48" y="192"/>
                  </a:cubicBezTo>
                  <a:cubicBezTo>
                    <a:pt x="88" y="240"/>
                    <a:pt x="164" y="264"/>
                    <a:pt x="240" y="288"/>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 name="Group 97"/>
          <p:cNvGrpSpPr>
            <a:grpSpLocks/>
          </p:cNvGrpSpPr>
          <p:nvPr/>
        </p:nvGrpSpPr>
        <p:grpSpPr bwMode="auto">
          <a:xfrm>
            <a:off x="5629275" y="2303463"/>
            <a:ext cx="2143125" cy="438150"/>
            <a:chOff x="3546" y="1451"/>
            <a:chExt cx="1350" cy="276"/>
          </a:xfrm>
        </p:grpSpPr>
        <p:sp>
          <p:nvSpPr>
            <p:cNvPr id="37902" name="Line 93"/>
            <p:cNvSpPr>
              <a:spLocks noChangeShapeType="1"/>
            </p:cNvSpPr>
            <p:nvPr/>
          </p:nvSpPr>
          <p:spPr bwMode="auto">
            <a:xfrm>
              <a:off x="3552" y="1451"/>
              <a:ext cx="384"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7903" name="Line 94"/>
            <p:cNvSpPr>
              <a:spLocks noChangeShapeType="1"/>
            </p:cNvSpPr>
            <p:nvPr/>
          </p:nvSpPr>
          <p:spPr bwMode="auto">
            <a:xfrm>
              <a:off x="4512" y="1451"/>
              <a:ext cx="384"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7904" name="Freeform 96"/>
            <p:cNvSpPr>
              <a:spLocks/>
            </p:cNvSpPr>
            <p:nvPr/>
          </p:nvSpPr>
          <p:spPr bwMode="auto">
            <a:xfrm>
              <a:off x="3546" y="1468"/>
              <a:ext cx="1344" cy="259"/>
            </a:xfrm>
            <a:custGeom>
              <a:avLst/>
              <a:gdLst>
                <a:gd name="T0" fmla="*/ 0 w 1344"/>
                <a:gd name="T1" fmla="*/ 0 h 259"/>
                <a:gd name="T2" fmla="*/ 46 w 1344"/>
                <a:gd name="T3" fmla="*/ 124 h 259"/>
                <a:gd name="T4" fmla="*/ 362 w 1344"/>
                <a:gd name="T5" fmla="*/ 249 h 259"/>
                <a:gd name="T6" fmla="*/ 949 w 1344"/>
                <a:gd name="T7" fmla="*/ 226 h 259"/>
                <a:gd name="T8" fmla="*/ 1209 w 1344"/>
                <a:gd name="T9" fmla="*/ 158 h 259"/>
                <a:gd name="T10" fmla="*/ 1344 w 1344"/>
                <a:gd name="T11" fmla="*/ 124 h 259"/>
                <a:gd name="T12" fmla="*/ 0 60000 65536"/>
                <a:gd name="T13" fmla="*/ 0 60000 65536"/>
                <a:gd name="T14" fmla="*/ 0 60000 65536"/>
                <a:gd name="T15" fmla="*/ 0 60000 65536"/>
                <a:gd name="T16" fmla="*/ 0 60000 65536"/>
                <a:gd name="T17" fmla="*/ 0 60000 65536"/>
                <a:gd name="T18" fmla="*/ 0 w 1344"/>
                <a:gd name="T19" fmla="*/ 0 h 259"/>
                <a:gd name="T20" fmla="*/ 1344 w 1344"/>
                <a:gd name="T21" fmla="*/ 259 h 259"/>
              </a:gdLst>
              <a:ahLst/>
              <a:cxnLst>
                <a:cxn ang="T12">
                  <a:pos x="T0" y="T1"/>
                </a:cxn>
                <a:cxn ang="T13">
                  <a:pos x="T2" y="T3"/>
                </a:cxn>
                <a:cxn ang="T14">
                  <a:pos x="T4" y="T5"/>
                </a:cxn>
                <a:cxn ang="T15">
                  <a:pos x="T6" y="T7"/>
                </a:cxn>
                <a:cxn ang="T16">
                  <a:pos x="T8" y="T9"/>
                </a:cxn>
                <a:cxn ang="T17">
                  <a:pos x="T10" y="T11"/>
                </a:cxn>
              </a:cxnLst>
              <a:rect l="T18" t="T19" r="T20" b="T21"/>
              <a:pathLst>
                <a:path w="1344" h="259">
                  <a:moveTo>
                    <a:pt x="0" y="0"/>
                  </a:moveTo>
                  <a:cubicBezTo>
                    <a:pt x="8" y="39"/>
                    <a:pt x="13" y="95"/>
                    <a:pt x="46" y="124"/>
                  </a:cubicBezTo>
                  <a:cubicBezTo>
                    <a:pt x="129" y="197"/>
                    <a:pt x="257" y="221"/>
                    <a:pt x="362" y="249"/>
                  </a:cubicBezTo>
                  <a:cubicBezTo>
                    <a:pt x="640" y="242"/>
                    <a:pt x="742" y="259"/>
                    <a:pt x="949" y="226"/>
                  </a:cubicBezTo>
                  <a:cubicBezTo>
                    <a:pt x="1037" y="212"/>
                    <a:pt x="1123" y="182"/>
                    <a:pt x="1209" y="158"/>
                  </a:cubicBezTo>
                  <a:cubicBezTo>
                    <a:pt x="1253" y="146"/>
                    <a:pt x="1299" y="124"/>
                    <a:pt x="1344" y="124"/>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7" name="Group 100"/>
          <p:cNvGrpSpPr>
            <a:grpSpLocks/>
          </p:cNvGrpSpPr>
          <p:nvPr/>
        </p:nvGrpSpPr>
        <p:grpSpPr bwMode="auto">
          <a:xfrm>
            <a:off x="5715000" y="1143000"/>
            <a:ext cx="1711325" cy="1389063"/>
            <a:chOff x="3600" y="720"/>
            <a:chExt cx="1078" cy="875"/>
          </a:xfrm>
        </p:grpSpPr>
        <p:sp>
          <p:nvSpPr>
            <p:cNvPr id="37900" name="Rectangle 98"/>
            <p:cNvSpPr>
              <a:spLocks noChangeArrowheads="1"/>
            </p:cNvSpPr>
            <p:nvPr/>
          </p:nvSpPr>
          <p:spPr bwMode="auto">
            <a:xfrm>
              <a:off x="3718" y="731"/>
              <a:ext cx="960" cy="864"/>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7901" name="Rectangle 99"/>
            <p:cNvSpPr>
              <a:spLocks noChangeArrowheads="1"/>
            </p:cNvSpPr>
            <p:nvPr/>
          </p:nvSpPr>
          <p:spPr bwMode="auto">
            <a:xfrm>
              <a:off x="3600" y="720"/>
              <a:ext cx="288" cy="528"/>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sp>
        <p:nvSpPr>
          <p:cNvPr id="67685" name="Text Box 101"/>
          <p:cNvSpPr txBox="1">
            <a:spLocks noChangeArrowheads="1"/>
          </p:cNvSpPr>
          <p:nvPr/>
        </p:nvSpPr>
        <p:spPr bwMode="auto">
          <a:xfrm>
            <a:off x="1828800" y="48768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时间复杂度</a:t>
            </a:r>
            <a:r>
              <a:rPr lang="en-US" altLang="zh-CN"/>
              <a:t>:</a:t>
            </a:r>
          </a:p>
        </p:txBody>
      </p:sp>
      <p:sp>
        <p:nvSpPr>
          <p:cNvPr id="67686" name="Text Box 102"/>
          <p:cNvSpPr txBox="1">
            <a:spLocks noChangeArrowheads="1"/>
          </p:cNvSpPr>
          <p:nvPr/>
        </p:nvSpPr>
        <p:spPr bwMode="auto">
          <a:xfrm>
            <a:off x="3886200" y="48768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O</a:t>
            </a:r>
            <a:r>
              <a:rPr lang="en-US" altLang="zh-CN"/>
              <a:t>(n)</a:t>
            </a:r>
          </a:p>
        </p:txBody>
      </p:sp>
      <p:pic>
        <p:nvPicPr>
          <p:cNvPr id="37941" name="Picture 5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2156" y="3523592"/>
            <a:ext cx="4350323" cy="3163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767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67685"/>
                                        </p:tgtEl>
                                        <p:attrNameLst>
                                          <p:attrName>style.visibility</p:attrName>
                                        </p:attrNameLst>
                                      </p:cBhvr>
                                      <p:to>
                                        <p:strVal val="visible"/>
                                      </p:to>
                                    </p:set>
                                    <p:anim calcmode="lin" valueType="num">
                                      <p:cBhvr additive="base">
                                        <p:cTn id="31" dur="500" fill="hold"/>
                                        <p:tgtEl>
                                          <p:spTgt spid="67685"/>
                                        </p:tgtEl>
                                        <p:attrNameLst>
                                          <p:attrName>ppt_x</p:attrName>
                                        </p:attrNameLst>
                                      </p:cBhvr>
                                      <p:tavLst>
                                        <p:tav tm="0">
                                          <p:val>
                                            <p:strVal val="0-#ppt_w/2"/>
                                          </p:val>
                                        </p:tav>
                                        <p:tav tm="100000">
                                          <p:val>
                                            <p:strVal val="#ppt_x"/>
                                          </p:val>
                                        </p:tav>
                                      </p:tavLst>
                                    </p:anim>
                                    <p:anim calcmode="lin" valueType="num">
                                      <p:cBhvr additive="base">
                                        <p:cTn id="32" dur="500" fill="hold"/>
                                        <p:tgtEl>
                                          <p:spTgt spid="67685"/>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676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71" grpId="0" autoUpdateAnimBg="0"/>
      <p:bldP spid="67685" grpId="0" autoUpdateAnimBg="0"/>
      <p:bldP spid="6768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1066800" y="3810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dirty="0"/>
              <a:t>问题：为什么删除函数不能如下写？</a:t>
            </a:r>
          </a:p>
        </p:txBody>
      </p:sp>
      <p:sp>
        <p:nvSpPr>
          <p:cNvPr id="3" name="Text Box 3"/>
          <p:cNvSpPr txBox="1">
            <a:spLocks noChangeArrowheads="1"/>
          </p:cNvSpPr>
          <p:nvPr/>
        </p:nvSpPr>
        <p:spPr bwMode="auto">
          <a:xfrm>
            <a:off x="1371600" y="1785938"/>
            <a:ext cx="3657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dirty="0"/>
              <a:t>p = L; </a:t>
            </a:r>
            <a:r>
              <a:rPr lang="en-US" altLang="zh-CN" sz="2200" dirty="0">
                <a:solidFill>
                  <a:srgbClr val="FF0000"/>
                </a:solidFill>
              </a:rPr>
              <a:t>j = 0</a:t>
            </a:r>
            <a:r>
              <a:rPr lang="en-US" altLang="zh-CN" sz="2200" dirty="0"/>
              <a:t>;</a:t>
            </a:r>
            <a:r>
              <a:rPr lang="zh-CN" altLang="en-US" sz="2200" dirty="0"/>
              <a:t> </a:t>
            </a:r>
          </a:p>
        </p:txBody>
      </p:sp>
      <p:sp>
        <p:nvSpPr>
          <p:cNvPr id="4" name="Text Box 4"/>
          <p:cNvSpPr txBox="1">
            <a:spLocks noChangeArrowheads="1"/>
          </p:cNvSpPr>
          <p:nvPr/>
        </p:nvSpPr>
        <p:spPr bwMode="auto">
          <a:xfrm>
            <a:off x="1371600" y="5592763"/>
            <a:ext cx="52578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return  OK;</a:t>
            </a:r>
            <a:endParaRPr lang="zh-CN" altLang="en-US" sz="2200"/>
          </a:p>
        </p:txBody>
      </p:sp>
      <p:grpSp>
        <p:nvGrpSpPr>
          <p:cNvPr id="2" name="Group 5"/>
          <p:cNvGrpSpPr>
            <a:grpSpLocks/>
          </p:cNvGrpSpPr>
          <p:nvPr/>
        </p:nvGrpSpPr>
        <p:grpSpPr bwMode="auto">
          <a:xfrm>
            <a:off x="1066800" y="990600"/>
            <a:ext cx="7543800" cy="5295900"/>
            <a:chOff x="672" y="624"/>
            <a:chExt cx="4752" cy="3336"/>
          </a:xfrm>
        </p:grpSpPr>
        <p:sp>
          <p:nvSpPr>
            <p:cNvPr id="36879" name="Text Box 6"/>
            <p:cNvSpPr txBox="1">
              <a:spLocks noChangeArrowheads="1"/>
            </p:cNvSpPr>
            <p:nvPr/>
          </p:nvSpPr>
          <p:spPr bwMode="auto">
            <a:xfrm>
              <a:off x="672" y="624"/>
              <a:ext cx="4752" cy="5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dirty="0"/>
                <a:t>Status  </a:t>
              </a:r>
              <a:r>
                <a:rPr lang="en-US" altLang="zh-CN" sz="2200" dirty="0" err="1"/>
                <a:t>ListDelete_L</a:t>
              </a:r>
              <a:r>
                <a:rPr lang="en-US" altLang="zh-CN" sz="2200" dirty="0"/>
                <a:t> ( </a:t>
              </a:r>
              <a:r>
                <a:rPr lang="en-US" altLang="zh-CN" sz="2200" dirty="0" err="1"/>
                <a:t>LinkList</a:t>
              </a:r>
              <a:r>
                <a:rPr lang="en-US" altLang="zh-CN" sz="2200" dirty="0"/>
                <a:t>  &amp;L, int </a:t>
              </a:r>
              <a:r>
                <a:rPr lang="en-US" altLang="zh-CN" sz="2200" dirty="0" err="1"/>
                <a:t>i</a:t>
              </a:r>
              <a:r>
                <a:rPr lang="en-US" altLang="zh-CN" sz="2200" dirty="0"/>
                <a:t>,</a:t>
              </a:r>
              <a:r>
                <a:rPr lang="en-US" altLang="zh-CN" sz="2200" strike="sngStrike" dirty="0"/>
                <a:t> </a:t>
              </a:r>
              <a:r>
                <a:rPr lang="en-US" altLang="zh-CN" sz="2200" strike="sngStrike" dirty="0" err="1"/>
                <a:t>ElemType</a:t>
              </a:r>
              <a:r>
                <a:rPr lang="en-US" altLang="zh-CN" sz="2200" strike="sngStrike" dirty="0"/>
                <a:t>  &amp;e</a:t>
              </a:r>
              <a:r>
                <a:rPr lang="en-US" altLang="zh-CN" sz="2200" dirty="0"/>
                <a:t> )</a:t>
              </a:r>
            </a:p>
            <a:p>
              <a:pPr eaLnBrk="1" hangingPunct="1">
                <a:spcBef>
                  <a:spcPct val="50000"/>
                </a:spcBef>
              </a:pPr>
              <a:r>
                <a:rPr lang="en-US" altLang="zh-CN" sz="2200" dirty="0"/>
                <a:t> {</a:t>
              </a:r>
            </a:p>
          </p:txBody>
        </p:sp>
        <p:sp>
          <p:nvSpPr>
            <p:cNvPr id="36880" name="Text Box 7"/>
            <p:cNvSpPr txBox="1">
              <a:spLocks noChangeArrowheads="1"/>
            </p:cNvSpPr>
            <p:nvPr/>
          </p:nvSpPr>
          <p:spPr bwMode="auto">
            <a:xfrm>
              <a:off x="720" y="3691"/>
              <a:ext cx="6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a:t>
              </a:r>
            </a:p>
          </p:txBody>
        </p:sp>
      </p:grpSp>
      <p:sp>
        <p:nvSpPr>
          <p:cNvPr id="8" name="Text Box 9"/>
          <p:cNvSpPr txBox="1">
            <a:spLocks noChangeArrowheads="1"/>
          </p:cNvSpPr>
          <p:nvPr/>
        </p:nvSpPr>
        <p:spPr bwMode="auto">
          <a:xfrm>
            <a:off x="1371600" y="3157538"/>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if  ( ! p</a:t>
            </a:r>
            <a:r>
              <a:rPr lang="en-US" altLang="zh-CN" sz="2200">
                <a:latin typeface="宋体" pitchFamily="2" charset="-122"/>
              </a:rPr>
              <a:t>-</a:t>
            </a:r>
            <a:r>
              <a:rPr lang="en-US" altLang="zh-CN" sz="2200"/>
              <a:t>&gt;next</a:t>
            </a:r>
            <a:r>
              <a:rPr lang="en-US" altLang="zh-CN"/>
              <a:t> || j &gt; </a:t>
            </a:r>
            <a:r>
              <a:rPr lang="en-US" altLang="zh-CN" sz="2200"/>
              <a:t>i </a:t>
            </a:r>
            <a:r>
              <a:rPr lang="en-US" altLang="zh-CN" sz="2200">
                <a:latin typeface="宋体" pitchFamily="2" charset="-122"/>
              </a:rPr>
              <a:t>-</a:t>
            </a:r>
            <a:r>
              <a:rPr lang="en-US" altLang="zh-CN" sz="2200"/>
              <a:t> </a:t>
            </a:r>
            <a:r>
              <a:rPr lang="en-US" altLang="zh-CN" sz="2200">
                <a:latin typeface="宋体" pitchFamily="2" charset="-122"/>
              </a:rPr>
              <a:t>1</a:t>
            </a:r>
            <a:r>
              <a:rPr lang="en-US" altLang="zh-CN" sz="2200"/>
              <a:t> </a:t>
            </a:r>
            <a:r>
              <a:rPr lang="en-US" altLang="zh-CN"/>
              <a:t>)  return  ERROR;</a:t>
            </a:r>
            <a:endParaRPr lang="zh-CN" altLang="en-US"/>
          </a:p>
        </p:txBody>
      </p:sp>
      <p:grpSp>
        <p:nvGrpSpPr>
          <p:cNvPr id="5" name="Group 18"/>
          <p:cNvGrpSpPr>
            <a:grpSpLocks/>
          </p:cNvGrpSpPr>
          <p:nvPr/>
        </p:nvGrpSpPr>
        <p:grpSpPr bwMode="auto">
          <a:xfrm>
            <a:off x="1371600" y="3690938"/>
            <a:ext cx="5410200" cy="990600"/>
            <a:chOff x="864" y="2160"/>
            <a:chExt cx="3408" cy="624"/>
          </a:xfrm>
        </p:grpSpPr>
        <p:sp>
          <p:nvSpPr>
            <p:cNvPr id="36877" name="Text Box 10"/>
            <p:cNvSpPr txBox="1">
              <a:spLocks noChangeArrowheads="1"/>
            </p:cNvSpPr>
            <p:nvPr/>
          </p:nvSpPr>
          <p:spPr bwMode="auto">
            <a:xfrm>
              <a:off x="864" y="2496"/>
              <a:ext cx="34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p</a:t>
              </a:r>
              <a:r>
                <a:rPr lang="en-US" altLang="zh-CN">
                  <a:solidFill>
                    <a:srgbClr val="FF0000"/>
                  </a:solidFill>
                  <a:latin typeface="宋体" pitchFamily="2" charset="-122"/>
                </a:rPr>
                <a:t>-</a:t>
              </a:r>
              <a:r>
                <a:rPr lang="en-US" altLang="zh-CN">
                  <a:solidFill>
                    <a:srgbClr val="FF0000"/>
                  </a:solidFill>
                </a:rPr>
                <a:t>&gt;next = q</a:t>
              </a:r>
              <a:r>
                <a:rPr lang="en-US" altLang="zh-CN">
                  <a:solidFill>
                    <a:srgbClr val="FF0000"/>
                  </a:solidFill>
                  <a:latin typeface="宋体" pitchFamily="2" charset="-122"/>
                </a:rPr>
                <a:t>-</a:t>
              </a:r>
              <a:r>
                <a:rPr lang="en-US" altLang="zh-CN">
                  <a:solidFill>
                    <a:srgbClr val="FF0000"/>
                  </a:solidFill>
                </a:rPr>
                <a:t>&gt;next; </a:t>
              </a:r>
              <a:r>
                <a:rPr lang="en-US" altLang="zh-CN">
                  <a:solidFill>
                    <a:schemeClr val="tx2"/>
                  </a:solidFill>
                </a:rPr>
                <a:t>//</a:t>
              </a:r>
              <a:r>
                <a:rPr lang="zh-CN" altLang="en-US">
                  <a:solidFill>
                    <a:schemeClr val="tx2"/>
                  </a:solidFill>
                </a:rPr>
                <a:t>删除第 </a:t>
              </a:r>
              <a:r>
                <a:rPr lang="en-US" altLang="zh-CN">
                  <a:solidFill>
                    <a:schemeClr val="tx2"/>
                  </a:solidFill>
                </a:rPr>
                <a:t>i </a:t>
              </a:r>
              <a:r>
                <a:rPr lang="zh-CN" altLang="en-US">
                  <a:solidFill>
                    <a:schemeClr val="tx2"/>
                  </a:solidFill>
                </a:rPr>
                <a:t>个结点</a:t>
              </a:r>
              <a:endParaRPr lang="zh-CN" altLang="en-US" b="0">
                <a:solidFill>
                  <a:schemeClr val="tx2"/>
                </a:solidFill>
              </a:endParaRPr>
            </a:p>
          </p:txBody>
        </p:sp>
        <p:sp>
          <p:nvSpPr>
            <p:cNvPr id="36878" name="Text Box 11"/>
            <p:cNvSpPr txBox="1">
              <a:spLocks noChangeArrowheads="1"/>
            </p:cNvSpPr>
            <p:nvPr/>
          </p:nvSpPr>
          <p:spPr bwMode="auto">
            <a:xfrm>
              <a:off x="864" y="2160"/>
              <a:ext cx="27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q = p</a:t>
              </a:r>
              <a:r>
                <a:rPr lang="en-US" altLang="zh-CN">
                  <a:solidFill>
                    <a:srgbClr val="FF0000"/>
                  </a:solidFill>
                  <a:latin typeface="宋体" pitchFamily="2" charset="-122"/>
                </a:rPr>
                <a:t>-</a:t>
              </a:r>
              <a:r>
                <a:rPr lang="en-US" altLang="zh-CN">
                  <a:solidFill>
                    <a:srgbClr val="FF0000"/>
                  </a:solidFill>
                </a:rPr>
                <a:t>&gt;next;</a:t>
              </a:r>
              <a:endParaRPr lang="zh-CN" altLang="en-US">
                <a:solidFill>
                  <a:srgbClr val="FF0000"/>
                </a:solidFill>
              </a:endParaRPr>
            </a:p>
          </p:txBody>
        </p:sp>
      </p:grpSp>
      <p:sp>
        <p:nvSpPr>
          <p:cNvPr id="12" name="Text Box 12"/>
          <p:cNvSpPr txBox="1">
            <a:spLocks noChangeArrowheads="1"/>
          </p:cNvSpPr>
          <p:nvPr/>
        </p:nvSpPr>
        <p:spPr bwMode="auto">
          <a:xfrm>
            <a:off x="1371600" y="475773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trike="sngStrike" dirty="0">
                <a:solidFill>
                  <a:schemeClr val="tx2"/>
                </a:solidFill>
              </a:rPr>
              <a:t>e = q</a:t>
            </a:r>
            <a:r>
              <a:rPr lang="en-US" altLang="zh-CN" strike="sngStrike" dirty="0">
                <a:solidFill>
                  <a:schemeClr val="tx2"/>
                </a:solidFill>
                <a:latin typeface="宋体" pitchFamily="2" charset="-122"/>
              </a:rPr>
              <a:t>-</a:t>
            </a:r>
            <a:r>
              <a:rPr lang="en-US" altLang="zh-CN" strike="sngStrike" dirty="0">
                <a:solidFill>
                  <a:schemeClr val="tx2"/>
                </a:solidFill>
              </a:rPr>
              <a:t>&gt;data</a:t>
            </a:r>
            <a:r>
              <a:rPr lang="en-US" altLang="zh-CN" strike="sngStrike" dirty="0"/>
              <a:t>;</a:t>
            </a:r>
            <a:endParaRPr lang="zh-CN" altLang="en-US" strike="sngStrike" dirty="0"/>
          </a:p>
        </p:txBody>
      </p:sp>
      <p:sp>
        <p:nvSpPr>
          <p:cNvPr id="13" name="Text Box 14"/>
          <p:cNvSpPr txBox="1">
            <a:spLocks noChangeArrowheads="1"/>
          </p:cNvSpPr>
          <p:nvPr/>
        </p:nvSpPr>
        <p:spPr bwMode="auto">
          <a:xfrm>
            <a:off x="1371600" y="5291138"/>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dirty="0"/>
              <a:t>free(q);</a:t>
            </a:r>
            <a:endParaRPr lang="zh-CN" altLang="en-US" b="0" dirty="0"/>
          </a:p>
        </p:txBody>
      </p:sp>
      <p:grpSp>
        <p:nvGrpSpPr>
          <p:cNvPr id="6" name="Group 17"/>
          <p:cNvGrpSpPr>
            <a:grpSpLocks/>
          </p:cNvGrpSpPr>
          <p:nvPr/>
        </p:nvGrpSpPr>
        <p:grpSpPr bwMode="auto">
          <a:xfrm>
            <a:off x="1371600" y="2319338"/>
            <a:ext cx="7620000" cy="777875"/>
            <a:chOff x="864" y="1296"/>
            <a:chExt cx="4800" cy="490"/>
          </a:xfrm>
        </p:grpSpPr>
        <p:sp>
          <p:nvSpPr>
            <p:cNvPr id="36875" name="Text Box 8"/>
            <p:cNvSpPr txBox="1">
              <a:spLocks noChangeArrowheads="1"/>
            </p:cNvSpPr>
            <p:nvPr/>
          </p:nvSpPr>
          <p:spPr bwMode="auto">
            <a:xfrm>
              <a:off x="864" y="1296"/>
              <a:ext cx="47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dirty="0">
                  <a:solidFill>
                    <a:schemeClr val="tx2"/>
                  </a:solidFill>
                </a:rPr>
                <a:t>while   ( p</a:t>
              </a:r>
              <a:r>
                <a:rPr lang="en-US" altLang="zh-CN" sz="2200" dirty="0">
                  <a:solidFill>
                    <a:schemeClr val="tx2"/>
                  </a:solidFill>
                  <a:latin typeface="宋体" pitchFamily="2" charset="-122"/>
                </a:rPr>
                <a:t>-</a:t>
              </a:r>
              <a:r>
                <a:rPr lang="en-US" altLang="zh-CN" sz="2200" dirty="0">
                  <a:solidFill>
                    <a:schemeClr val="tx2"/>
                  </a:solidFill>
                </a:rPr>
                <a:t>&gt;next &amp;&amp;  j &lt; </a:t>
              </a:r>
              <a:r>
                <a:rPr lang="en-US" altLang="zh-CN" sz="2200" dirty="0" err="1">
                  <a:solidFill>
                    <a:schemeClr val="tx2"/>
                  </a:solidFill>
                </a:rPr>
                <a:t>i</a:t>
              </a:r>
              <a:r>
                <a:rPr lang="en-US" altLang="zh-CN" sz="2200" dirty="0">
                  <a:solidFill>
                    <a:schemeClr val="tx2"/>
                  </a:solidFill>
                </a:rPr>
                <a:t> </a:t>
              </a:r>
              <a:r>
                <a:rPr lang="en-US" altLang="zh-CN" sz="2200" dirty="0">
                  <a:solidFill>
                    <a:schemeClr val="tx2"/>
                  </a:solidFill>
                  <a:latin typeface="宋体" pitchFamily="2" charset="-122"/>
                </a:rPr>
                <a:t>-</a:t>
              </a:r>
              <a:r>
                <a:rPr lang="en-US" altLang="zh-CN" sz="2200" dirty="0">
                  <a:solidFill>
                    <a:schemeClr val="tx2"/>
                  </a:solidFill>
                </a:rPr>
                <a:t> </a:t>
              </a:r>
              <a:r>
                <a:rPr lang="en-US" altLang="zh-CN" sz="2200" dirty="0">
                  <a:solidFill>
                    <a:schemeClr val="tx2"/>
                  </a:solidFill>
                  <a:latin typeface="宋体" pitchFamily="2" charset="-122"/>
                </a:rPr>
                <a:t>1</a:t>
              </a:r>
              <a:r>
                <a:rPr lang="en-US" altLang="zh-CN" sz="2200" dirty="0">
                  <a:solidFill>
                    <a:schemeClr val="tx2"/>
                  </a:solidFill>
                </a:rPr>
                <a:t> )  {  p = p</a:t>
              </a:r>
              <a:r>
                <a:rPr lang="en-US" altLang="zh-CN" sz="2200" dirty="0">
                  <a:solidFill>
                    <a:schemeClr val="tx2"/>
                  </a:solidFill>
                  <a:latin typeface="宋体" pitchFamily="2" charset="-122"/>
                </a:rPr>
                <a:t>-</a:t>
              </a:r>
              <a:r>
                <a:rPr lang="en-US" altLang="zh-CN" sz="2200" dirty="0">
                  <a:solidFill>
                    <a:schemeClr val="tx2"/>
                  </a:solidFill>
                </a:rPr>
                <a:t>&gt;next; ++j; } </a:t>
              </a:r>
            </a:p>
          </p:txBody>
        </p:sp>
        <p:sp>
          <p:nvSpPr>
            <p:cNvPr id="36876" name="Text Box 16"/>
            <p:cNvSpPr txBox="1">
              <a:spLocks noChangeArrowheads="1"/>
            </p:cNvSpPr>
            <p:nvPr/>
          </p:nvSpPr>
          <p:spPr bwMode="auto">
            <a:xfrm>
              <a:off x="3216" y="1536"/>
              <a:ext cx="24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chemeClr val="tx2"/>
                  </a:solidFill>
                </a:rPr>
                <a:t>//</a:t>
              </a:r>
              <a:r>
                <a:rPr lang="zh-CN" altLang="en-US" sz="2000">
                  <a:solidFill>
                    <a:schemeClr val="tx2"/>
                  </a:solidFill>
                </a:rPr>
                <a:t>找到第 </a:t>
              </a:r>
              <a:r>
                <a:rPr lang="en-US" altLang="zh-CN" sz="2000">
                  <a:solidFill>
                    <a:schemeClr val="tx2"/>
                  </a:solidFill>
                </a:rPr>
                <a:t>i </a:t>
              </a:r>
              <a:r>
                <a:rPr lang="zh-CN" altLang="en-US" sz="2000">
                  <a:solidFill>
                    <a:schemeClr val="tx2"/>
                  </a:solidFill>
                </a:rPr>
                <a:t>个结点的前驱结点</a:t>
              </a:r>
            </a:p>
          </p:txBody>
        </p:sp>
      </p:grpSp>
    </p:spTree>
    <p:extLst>
      <p:ext uri="{BB962C8B-B14F-4D97-AF65-F5344CB8AC3E}">
        <p14:creationId xmlns:p14="http://schemas.microsoft.com/office/powerpoint/2010/main" val="4281909324"/>
      </p:ext>
    </p:extLst>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3D148-B63C-43E3-857D-3DFD6694E49D}"/>
              </a:ext>
            </a:extLst>
          </p:cNvPr>
          <p:cNvSpPr>
            <a:spLocks noGrp="1"/>
          </p:cNvSpPr>
          <p:nvPr>
            <p:ph type="title"/>
          </p:nvPr>
        </p:nvSpPr>
        <p:spPr/>
        <p:txBody>
          <a:bodyPr/>
          <a:lstStyle/>
          <a:p>
            <a:r>
              <a:rPr lang="zh-CN" altLang="en-US" sz="3200" dirty="0">
                <a:solidFill>
                  <a:schemeClr val="tx1"/>
                </a:solidFill>
              </a:rPr>
              <a:t>调用</a:t>
            </a:r>
            <a:r>
              <a:rPr lang="en-US" altLang="zh-CN" sz="3200" dirty="0" err="1">
                <a:solidFill>
                  <a:schemeClr val="tx1"/>
                </a:solidFill>
              </a:rPr>
              <a:t>ListDelete_L</a:t>
            </a:r>
            <a:r>
              <a:rPr lang="zh-CN" altLang="en-US" sz="3200" dirty="0">
                <a:solidFill>
                  <a:schemeClr val="tx1"/>
                </a:solidFill>
              </a:rPr>
              <a:t>后还需要做什么？</a:t>
            </a:r>
          </a:p>
        </p:txBody>
      </p:sp>
      <p:sp>
        <p:nvSpPr>
          <p:cNvPr id="3" name="内容占位符 2">
            <a:extLst>
              <a:ext uri="{FF2B5EF4-FFF2-40B4-BE49-F238E27FC236}">
                <a16:creationId xmlns:a16="http://schemas.microsoft.com/office/drawing/2014/main" id="{9E54AC64-6F20-4D28-8791-5D01B3CE29EA}"/>
              </a:ext>
            </a:extLst>
          </p:cNvPr>
          <p:cNvSpPr>
            <a:spLocks noGrp="1"/>
          </p:cNvSpPr>
          <p:nvPr>
            <p:ph idx="1"/>
          </p:nvPr>
        </p:nvSpPr>
        <p:spPr>
          <a:xfrm>
            <a:off x="899592" y="1235893"/>
            <a:ext cx="7715200" cy="4497363"/>
          </a:xfrm>
        </p:spPr>
        <p:txBody>
          <a:bodyPr/>
          <a:lstStyle/>
          <a:p>
            <a:pPr marL="0" indent="0">
              <a:buNone/>
            </a:pPr>
            <a:r>
              <a:rPr lang="en-US" altLang="zh-CN" sz="1000" dirty="0">
                <a:latin typeface="Times New Roman" panose="02020603050405020304" pitchFamily="18" charset="0"/>
                <a:cs typeface="Times New Roman" panose="02020603050405020304" pitchFamily="18" charset="0"/>
              </a:rPr>
              <a:t>typedef struct {</a:t>
            </a:r>
          </a:p>
          <a:p>
            <a:pPr marL="0" indent="0">
              <a:buNone/>
            </a:pPr>
            <a:r>
              <a:rPr lang="en-US" altLang="zh-CN" sz="1000" dirty="0">
                <a:latin typeface="Times New Roman" panose="02020603050405020304" pitchFamily="18" charset="0"/>
                <a:cs typeface="Times New Roman" panose="02020603050405020304" pitchFamily="18" charset="0"/>
              </a:rPr>
              <a:t>           char name[100];</a:t>
            </a:r>
          </a:p>
          <a:p>
            <a:pPr marL="0" indent="0">
              <a:buNone/>
            </a:pPr>
            <a:r>
              <a:rPr lang="en-US" altLang="zh-CN" sz="1000" dirty="0">
                <a:latin typeface="Times New Roman" panose="02020603050405020304" pitchFamily="18" charset="0"/>
                <a:cs typeface="Times New Roman" panose="02020603050405020304" pitchFamily="18" charset="0"/>
              </a:rPr>
              <a:t>} </a:t>
            </a:r>
            <a:r>
              <a:rPr lang="en-US" altLang="zh-CN" sz="1000" dirty="0" err="1">
                <a:latin typeface="Times New Roman" panose="02020603050405020304" pitchFamily="18" charset="0"/>
                <a:cs typeface="Times New Roman" panose="02020603050405020304" pitchFamily="18" charset="0"/>
              </a:rPr>
              <a:t>ElemType</a:t>
            </a:r>
            <a:r>
              <a:rPr lang="en-US" altLang="zh-CN" sz="1000" dirty="0">
                <a:latin typeface="Times New Roman" panose="02020603050405020304" pitchFamily="18" charset="0"/>
                <a:cs typeface="Times New Roman" panose="02020603050405020304" pitchFamily="18" charset="0"/>
              </a:rPr>
              <a:t>;</a:t>
            </a:r>
            <a:endParaRPr lang="zh-CN" altLang="en-US" sz="1000" dirty="0">
              <a:latin typeface="Times New Roman" panose="02020603050405020304" pitchFamily="18" charset="0"/>
              <a:cs typeface="Times New Roman" panose="02020603050405020304" pitchFamily="18" charset="0"/>
            </a:endParaRPr>
          </a:p>
          <a:p>
            <a:pPr marL="0" indent="0">
              <a:buNone/>
            </a:pPr>
            <a:endParaRPr lang="zh-CN" altLang="en-US" sz="10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6D8F86B1-144C-4BFD-BF2D-D79700F7DFDD}"/>
              </a:ext>
            </a:extLst>
          </p:cNvPr>
          <p:cNvPicPr>
            <a:picLocks noChangeAspect="1"/>
          </p:cNvPicPr>
          <p:nvPr/>
        </p:nvPicPr>
        <p:blipFill>
          <a:blip r:embed="rId3"/>
          <a:stretch>
            <a:fillRect/>
          </a:stretch>
        </p:blipFill>
        <p:spPr>
          <a:xfrm>
            <a:off x="529208" y="2178222"/>
            <a:ext cx="8413576" cy="4672361"/>
          </a:xfrm>
          <a:prstGeom prst="rect">
            <a:avLst/>
          </a:prstGeom>
        </p:spPr>
      </p:pic>
    </p:spTree>
    <p:extLst>
      <p:ext uri="{BB962C8B-B14F-4D97-AF65-F5344CB8AC3E}">
        <p14:creationId xmlns:p14="http://schemas.microsoft.com/office/powerpoint/2010/main" val="1578087697"/>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C3D148-B63C-43E3-857D-3DFD6694E49D}"/>
              </a:ext>
            </a:extLst>
          </p:cNvPr>
          <p:cNvSpPr>
            <a:spLocks noGrp="1"/>
          </p:cNvSpPr>
          <p:nvPr>
            <p:ph type="title"/>
          </p:nvPr>
        </p:nvSpPr>
        <p:spPr/>
        <p:txBody>
          <a:bodyPr/>
          <a:lstStyle/>
          <a:p>
            <a:r>
              <a:rPr lang="zh-CN" altLang="en-US" sz="3200" dirty="0">
                <a:solidFill>
                  <a:schemeClr val="tx1"/>
                </a:solidFill>
              </a:rPr>
              <a:t>调用</a:t>
            </a:r>
            <a:r>
              <a:rPr lang="en-US" altLang="zh-CN" sz="3200" dirty="0" err="1">
                <a:solidFill>
                  <a:schemeClr val="tx1"/>
                </a:solidFill>
              </a:rPr>
              <a:t>ListDelete_L</a:t>
            </a:r>
            <a:r>
              <a:rPr lang="zh-CN" altLang="en-US" sz="3200" dirty="0">
                <a:solidFill>
                  <a:schemeClr val="tx1"/>
                </a:solidFill>
              </a:rPr>
              <a:t>后还需要做什么？</a:t>
            </a:r>
          </a:p>
        </p:txBody>
      </p:sp>
      <p:sp>
        <p:nvSpPr>
          <p:cNvPr id="3" name="内容占位符 2">
            <a:extLst>
              <a:ext uri="{FF2B5EF4-FFF2-40B4-BE49-F238E27FC236}">
                <a16:creationId xmlns:a16="http://schemas.microsoft.com/office/drawing/2014/main" id="{9E54AC64-6F20-4D28-8791-5D01B3CE29EA}"/>
              </a:ext>
            </a:extLst>
          </p:cNvPr>
          <p:cNvSpPr>
            <a:spLocks noGrp="1"/>
          </p:cNvSpPr>
          <p:nvPr>
            <p:ph idx="1"/>
          </p:nvPr>
        </p:nvSpPr>
        <p:spPr>
          <a:xfrm>
            <a:off x="899592" y="1235893"/>
            <a:ext cx="7715200" cy="4497363"/>
          </a:xfrm>
        </p:spPr>
        <p:txBody>
          <a:bodyPr/>
          <a:lstStyle/>
          <a:p>
            <a:pPr marL="0" indent="0">
              <a:buNone/>
            </a:pPr>
            <a:r>
              <a:rPr lang="en-US" altLang="zh-CN" sz="1000" dirty="0">
                <a:latin typeface="Times New Roman" panose="02020603050405020304" pitchFamily="18" charset="0"/>
                <a:cs typeface="Times New Roman" panose="02020603050405020304" pitchFamily="18" charset="0"/>
              </a:rPr>
              <a:t>typedef struct {</a:t>
            </a:r>
          </a:p>
          <a:p>
            <a:pPr marL="0" indent="0">
              <a:buNone/>
            </a:pPr>
            <a:r>
              <a:rPr lang="en-US" altLang="zh-CN" sz="1000" dirty="0">
                <a:latin typeface="Times New Roman" panose="02020603050405020304" pitchFamily="18" charset="0"/>
                <a:cs typeface="Times New Roman" panose="02020603050405020304" pitchFamily="18" charset="0"/>
              </a:rPr>
              <a:t>           char name[100];</a:t>
            </a:r>
          </a:p>
          <a:p>
            <a:pPr marL="0" indent="0">
              <a:buNone/>
            </a:pPr>
            <a:r>
              <a:rPr lang="en-US" altLang="zh-CN" sz="1000" dirty="0">
                <a:latin typeface="Times New Roman" panose="02020603050405020304" pitchFamily="18" charset="0"/>
                <a:cs typeface="Times New Roman" panose="02020603050405020304" pitchFamily="18" charset="0"/>
              </a:rPr>
              <a:t>} </a:t>
            </a:r>
            <a:r>
              <a:rPr lang="en-US" altLang="zh-CN" sz="1000" dirty="0" err="1">
                <a:latin typeface="Times New Roman" panose="02020603050405020304" pitchFamily="18" charset="0"/>
                <a:cs typeface="Times New Roman" panose="02020603050405020304" pitchFamily="18" charset="0"/>
              </a:rPr>
              <a:t>ElemType</a:t>
            </a:r>
            <a:r>
              <a:rPr lang="en-US" altLang="zh-CN" sz="1000" dirty="0">
                <a:latin typeface="Times New Roman" panose="02020603050405020304" pitchFamily="18" charset="0"/>
                <a:cs typeface="Times New Roman" panose="02020603050405020304" pitchFamily="18" charset="0"/>
              </a:rPr>
              <a:t>;</a:t>
            </a:r>
            <a:endParaRPr lang="zh-CN" altLang="en-US" sz="1000" dirty="0">
              <a:latin typeface="Times New Roman" panose="02020603050405020304" pitchFamily="18" charset="0"/>
              <a:cs typeface="Times New Roman" panose="02020603050405020304" pitchFamily="18" charset="0"/>
            </a:endParaRPr>
          </a:p>
        </p:txBody>
      </p:sp>
      <p:pic>
        <p:nvPicPr>
          <p:cNvPr id="11" name="图片 10">
            <a:extLst>
              <a:ext uri="{FF2B5EF4-FFF2-40B4-BE49-F238E27FC236}">
                <a16:creationId xmlns:a16="http://schemas.microsoft.com/office/drawing/2014/main" id="{6D8F86B1-144C-4BFD-BF2D-D79700F7DFDD}"/>
              </a:ext>
            </a:extLst>
          </p:cNvPr>
          <p:cNvPicPr>
            <a:picLocks noChangeAspect="1"/>
          </p:cNvPicPr>
          <p:nvPr/>
        </p:nvPicPr>
        <p:blipFill>
          <a:blip r:embed="rId3"/>
          <a:stretch>
            <a:fillRect/>
          </a:stretch>
        </p:blipFill>
        <p:spPr>
          <a:xfrm>
            <a:off x="185192" y="1916832"/>
            <a:ext cx="9144000" cy="5077992"/>
          </a:xfrm>
          <a:prstGeom prst="rect">
            <a:avLst/>
          </a:prstGeom>
        </p:spPr>
      </p:pic>
      <p:sp>
        <p:nvSpPr>
          <p:cNvPr id="4" name="文本框 3">
            <a:extLst>
              <a:ext uri="{FF2B5EF4-FFF2-40B4-BE49-F238E27FC236}">
                <a16:creationId xmlns:a16="http://schemas.microsoft.com/office/drawing/2014/main" id="{1775479A-4A62-4E71-A0E8-7B77919812AC}"/>
              </a:ext>
            </a:extLst>
          </p:cNvPr>
          <p:cNvSpPr txBox="1"/>
          <p:nvPr/>
        </p:nvSpPr>
        <p:spPr>
          <a:xfrm>
            <a:off x="2267744" y="4941168"/>
            <a:ext cx="1422184" cy="461665"/>
          </a:xfrm>
          <a:prstGeom prst="rect">
            <a:avLst/>
          </a:prstGeom>
          <a:noFill/>
        </p:spPr>
        <p:txBody>
          <a:bodyPr wrap="none" rtlCol="0">
            <a:spAutoFit/>
          </a:bodyPr>
          <a:lstStyle/>
          <a:p>
            <a:r>
              <a:rPr lang="zh-CN" altLang="en-US" dirty="0"/>
              <a:t>非法访问</a:t>
            </a:r>
          </a:p>
        </p:txBody>
      </p:sp>
      <p:pic>
        <p:nvPicPr>
          <p:cNvPr id="6" name="图片 5">
            <a:extLst>
              <a:ext uri="{FF2B5EF4-FFF2-40B4-BE49-F238E27FC236}">
                <a16:creationId xmlns:a16="http://schemas.microsoft.com/office/drawing/2014/main" id="{4CF9CDAF-2664-499D-9814-D12D0ED7F51D}"/>
              </a:ext>
            </a:extLst>
          </p:cNvPr>
          <p:cNvPicPr>
            <a:picLocks noChangeAspect="1"/>
          </p:cNvPicPr>
          <p:nvPr/>
        </p:nvPicPr>
        <p:blipFill>
          <a:blip r:embed="rId4"/>
          <a:stretch>
            <a:fillRect/>
          </a:stretch>
        </p:blipFill>
        <p:spPr>
          <a:xfrm>
            <a:off x="3874057" y="3861048"/>
            <a:ext cx="5284776" cy="2587426"/>
          </a:xfrm>
          <a:prstGeom prst="rect">
            <a:avLst/>
          </a:prstGeom>
        </p:spPr>
      </p:pic>
    </p:spTree>
    <p:extLst>
      <p:ext uri="{BB962C8B-B14F-4D97-AF65-F5344CB8AC3E}">
        <p14:creationId xmlns:p14="http://schemas.microsoft.com/office/powerpoint/2010/main" val="3344494123"/>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4BFE0D6-4CF5-47A3-AE8D-4801D4EDF109}"/>
              </a:ext>
            </a:extLst>
          </p:cNvPr>
          <p:cNvPicPr>
            <a:picLocks noChangeAspect="1"/>
          </p:cNvPicPr>
          <p:nvPr/>
        </p:nvPicPr>
        <p:blipFill>
          <a:blip r:embed="rId2"/>
          <a:stretch>
            <a:fillRect/>
          </a:stretch>
        </p:blipFill>
        <p:spPr>
          <a:xfrm>
            <a:off x="0" y="1042639"/>
            <a:ext cx="9144000" cy="4772722"/>
          </a:xfrm>
          <a:prstGeom prst="rect">
            <a:avLst/>
          </a:prstGeom>
        </p:spPr>
      </p:pic>
      <p:sp>
        <p:nvSpPr>
          <p:cNvPr id="2" name="标题 1">
            <a:extLst>
              <a:ext uri="{FF2B5EF4-FFF2-40B4-BE49-F238E27FC236}">
                <a16:creationId xmlns:a16="http://schemas.microsoft.com/office/drawing/2014/main" id="{B0F2C5F8-F4D3-465A-942E-114BC5091A9D}"/>
              </a:ext>
            </a:extLst>
          </p:cNvPr>
          <p:cNvSpPr>
            <a:spLocks noGrp="1"/>
          </p:cNvSpPr>
          <p:nvPr>
            <p:ph type="title"/>
          </p:nvPr>
        </p:nvSpPr>
        <p:spPr/>
        <p:txBody>
          <a:bodyPr/>
          <a:lstStyle/>
          <a:p>
            <a:endParaRPr lang="zh-CN" altLang="en-US" dirty="0"/>
          </a:p>
        </p:txBody>
      </p:sp>
      <p:sp>
        <p:nvSpPr>
          <p:cNvPr id="6" name="文本框 5">
            <a:extLst>
              <a:ext uri="{FF2B5EF4-FFF2-40B4-BE49-F238E27FC236}">
                <a16:creationId xmlns:a16="http://schemas.microsoft.com/office/drawing/2014/main" id="{C931324F-6EFC-4B3B-B335-446998AC971B}"/>
              </a:ext>
            </a:extLst>
          </p:cNvPr>
          <p:cNvSpPr txBox="1"/>
          <p:nvPr/>
        </p:nvSpPr>
        <p:spPr>
          <a:xfrm>
            <a:off x="4139952" y="4365104"/>
            <a:ext cx="3897221" cy="461665"/>
          </a:xfrm>
          <a:prstGeom prst="rect">
            <a:avLst/>
          </a:prstGeom>
          <a:noFill/>
        </p:spPr>
        <p:txBody>
          <a:bodyPr wrap="none" rtlCol="0">
            <a:spAutoFit/>
          </a:bodyPr>
          <a:lstStyle/>
          <a:p>
            <a:r>
              <a:rPr lang="zh-CN" altLang="en-US" dirty="0"/>
              <a:t>动态变量需要动态分配内存</a:t>
            </a:r>
          </a:p>
        </p:txBody>
      </p:sp>
    </p:spTree>
    <p:extLst>
      <p:ext uri="{BB962C8B-B14F-4D97-AF65-F5344CB8AC3E}">
        <p14:creationId xmlns:p14="http://schemas.microsoft.com/office/powerpoint/2010/main" val="3942161212"/>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C7A6C443-0A0C-4C5E-AAC2-AA46D89340B3}"/>
              </a:ext>
            </a:extLst>
          </p:cNvPr>
          <p:cNvPicPr>
            <a:picLocks noChangeAspect="1"/>
          </p:cNvPicPr>
          <p:nvPr/>
        </p:nvPicPr>
        <p:blipFill>
          <a:blip r:embed="rId2"/>
          <a:stretch>
            <a:fillRect/>
          </a:stretch>
        </p:blipFill>
        <p:spPr>
          <a:xfrm>
            <a:off x="0" y="968871"/>
            <a:ext cx="9144000" cy="4920258"/>
          </a:xfrm>
          <a:prstGeom prst="rect">
            <a:avLst/>
          </a:prstGeom>
        </p:spPr>
      </p:pic>
      <p:sp>
        <p:nvSpPr>
          <p:cNvPr id="2" name="标题 1">
            <a:extLst>
              <a:ext uri="{FF2B5EF4-FFF2-40B4-BE49-F238E27FC236}">
                <a16:creationId xmlns:a16="http://schemas.microsoft.com/office/drawing/2014/main" id="{F1573A4F-4509-4B01-BFA5-49B5E10FD262}"/>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D285E97-DDF2-48D0-92FC-5C15CD6CA3FF}"/>
              </a:ext>
            </a:extLst>
          </p:cNvPr>
          <p:cNvSpPr>
            <a:spLocks noGrp="1"/>
          </p:cNvSpPr>
          <p:nvPr>
            <p:ph idx="1"/>
          </p:nvPr>
        </p:nvSpPr>
        <p:spPr/>
        <p:txBody>
          <a:bodyPr/>
          <a:lstStyle/>
          <a:p>
            <a:endParaRPr lang="zh-CN" altLang="en-US" dirty="0"/>
          </a:p>
        </p:txBody>
      </p:sp>
      <p:sp>
        <p:nvSpPr>
          <p:cNvPr id="6" name="文本框 5">
            <a:extLst>
              <a:ext uri="{FF2B5EF4-FFF2-40B4-BE49-F238E27FC236}">
                <a16:creationId xmlns:a16="http://schemas.microsoft.com/office/drawing/2014/main" id="{F21A8FB4-F3CA-4D16-BE97-7CD83BF9DD80}"/>
              </a:ext>
            </a:extLst>
          </p:cNvPr>
          <p:cNvSpPr txBox="1"/>
          <p:nvPr/>
        </p:nvSpPr>
        <p:spPr>
          <a:xfrm>
            <a:off x="3923928" y="3989426"/>
            <a:ext cx="2969083" cy="461665"/>
          </a:xfrm>
          <a:prstGeom prst="rect">
            <a:avLst/>
          </a:prstGeom>
          <a:noFill/>
        </p:spPr>
        <p:txBody>
          <a:bodyPr wrap="none" rtlCol="0">
            <a:spAutoFit/>
          </a:bodyPr>
          <a:lstStyle/>
          <a:p>
            <a:r>
              <a:rPr lang="zh-CN" altLang="en-US" dirty="0"/>
              <a:t>这个程序有问题么？</a:t>
            </a:r>
          </a:p>
        </p:txBody>
      </p:sp>
    </p:spTree>
    <p:extLst>
      <p:ext uri="{BB962C8B-B14F-4D97-AF65-F5344CB8AC3E}">
        <p14:creationId xmlns:p14="http://schemas.microsoft.com/office/powerpoint/2010/main" val="2398211680"/>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4006C5-A760-462A-825F-B2D6E9A07F25}"/>
              </a:ext>
            </a:extLst>
          </p:cNvPr>
          <p:cNvSpPr>
            <a:spLocks noGrp="1"/>
          </p:cNvSpPr>
          <p:nvPr>
            <p:ph type="title"/>
          </p:nvPr>
        </p:nvSpPr>
        <p:spPr/>
        <p:txBody>
          <a:bodyPr/>
          <a:lstStyle/>
          <a:p>
            <a:pPr algn="ctr"/>
            <a:r>
              <a:rPr lang="zh-CN" altLang="en-US" dirty="0">
                <a:solidFill>
                  <a:schemeClr val="tx1"/>
                </a:solidFill>
              </a:rPr>
              <a:t>内存泄露</a:t>
            </a:r>
          </a:p>
        </p:txBody>
      </p:sp>
      <p:sp>
        <p:nvSpPr>
          <p:cNvPr id="3" name="文本占位符 2">
            <a:extLst>
              <a:ext uri="{FF2B5EF4-FFF2-40B4-BE49-F238E27FC236}">
                <a16:creationId xmlns:a16="http://schemas.microsoft.com/office/drawing/2014/main" id="{DFF0E4C9-49B0-47AD-A170-07004F1AFD98}"/>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44162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DF149D-1267-4E94-B10A-95878857554D}"/>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480A93B5-B027-4DED-9CE8-DDF197AEB1A8}"/>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9B2327AD-4F88-4E21-9C1B-21A21D3B56EE}"/>
              </a:ext>
            </a:extLst>
          </p:cNvPr>
          <p:cNvPicPr>
            <a:picLocks noChangeAspect="1"/>
          </p:cNvPicPr>
          <p:nvPr/>
        </p:nvPicPr>
        <p:blipFill>
          <a:blip r:embed="rId2"/>
          <a:stretch>
            <a:fillRect/>
          </a:stretch>
        </p:blipFill>
        <p:spPr>
          <a:xfrm>
            <a:off x="1050324" y="0"/>
            <a:ext cx="7043351" cy="6858000"/>
          </a:xfrm>
          <a:prstGeom prst="rect">
            <a:avLst/>
          </a:prstGeom>
        </p:spPr>
      </p:pic>
    </p:spTree>
    <p:extLst>
      <p:ext uri="{BB962C8B-B14F-4D97-AF65-F5344CB8AC3E}">
        <p14:creationId xmlns:p14="http://schemas.microsoft.com/office/powerpoint/2010/main" val="2183028946"/>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C4D62F-E92B-44B6-A4D1-760B6A61FA11}"/>
              </a:ext>
            </a:extLst>
          </p:cNvPr>
          <p:cNvSpPr>
            <a:spLocks noGrp="1"/>
          </p:cNvSpPr>
          <p:nvPr>
            <p:ph type="title"/>
          </p:nvPr>
        </p:nvSpPr>
        <p:spPr/>
        <p:txBody>
          <a:bodyPr/>
          <a:lstStyle/>
          <a:p>
            <a:r>
              <a:rPr lang="en-US" altLang="zh-CN" sz="3200" dirty="0" err="1">
                <a:solidFill>
                  <a:schemeClr val="tx1"/>
                </a:solidFill>
              </a:rPr>
              <a:t>ListDelete_L</a:t>
            </a:r>
            <a:r>
              <a:rPr lang="zh-CN" altLang="en-US" sz="3200" dirty="0">
                <a:solidFill>
                  <a:schemeClr val="tx1"/>
                </a:solidFill>
              </a:rPr>
              <a:t>调用后需要做什么？</a:t>
            </a:r>
          </a:p>
        </p:txBody>
      </p:sp>
      <p:sp>
        <p:nvSpPr>
          <p:cNvPr id="3" name="文本占位符 2">
            <a:extLst>
              <a:ext uri="{FF2B5EF4-FFF2-40B4-BE49-F238E27FC236}">
                <a16:creationId xmlns:a16="http://schemas.microsoft.com/office/drawing/2014/main" id="{3D8660A3-E915-430C-B3D2-001D12CCDAB4}"/>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73956815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990600" y="1524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主要基本操作包括</a:t>
            </a:r>
            <a:r>
              <a:rPr lang="en-US" altLang="zh-CN"/>
              <a:t>:</a:t>
            </a:r>
          </a:p>
        </p:txBody>
      </p:sp>
      <p:sp>
        <p:nvSpPr>
          <p:cNvPr id="9219" name="Text Box 3"/>
          <p:cNvSpPr txBox="1">
            <a:spLocks noChangeArrowheads="1"/>
          </p:cNvSpPr>
          <p:nvPr/>
        </p:nvSpPr>
        <p:spPr bwMode="auto">
          <a:xfrm>
            <a:off x="1447800" y="762000"/>
            <a:ext cx="66532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ListEmpty ( L )</a:t>
            </a:r>
            <a:r>
              <a:rPr lang="zh-CN" altLang="en-US" sz="2000"/>
              <a:t>：判断列表是否为空</a:t>
            </a:r>
            <a:endParaRPr lang="en-US" altLang="zh-CN" sz="2000"/>
          </a:p>
        </p:txBody>
      </p:sp>
      <p:sp>
        <p:nvSpPr>
          <p:cNvPr id="9220" name="Text Box 4"/>
          <p:cNvSpPr txBox="1">
            <a:spLocks noChangeArrowheads="1"/>
          </p:cNvSpPr>
          <p:nvPr/>
        </p:nvSpPr>
        <p:spPr bwMode="auto">
          <a:xfrm>
            <a:off x="1447800" y="1295400"/>
            <a:ext cx="65801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ListLength ( L )</a:t>
            </a:r>
            <a:r>
              <a:rPr lang="zh-CN" altLang="en-US" sz="2000"/>
              <a:t>：获取列表长度</a:t>
            </a:r>
            <a:endParaRPr lang="en-US" altLang="zh-CN" sz="2000"/>
          </a:p>
        </p:txBody>
      </p:sp>
      <p:sp>
        <p:nvSpPr>
          <p:cNvPr id="9221" name="Text Box 5"/>
          <p:cNvSpPr txBox="1">
            <a:spLocks noChangeArrowheads="1"/>
          </p:cNvSpPr>
          <p:nvPr/>
        </p:nvSpPr>
        <p:spPr bwMode="auto">
          <a:xfrm>
            <a:off x="1447800" y="1812925"/>
            <a:ext cx="6364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GetElem ( L</a:t>
            </a:r>
            <a:r>
              <a:rPr lang="zh-CN" altLang="en-US" sz="2000"/>
              <a:t>，</a:t>
            </a:r>
            <a:r>
              <a:rPr lang="en-US" altLang="zh-CN" sz="2000"/>
              <a:t>i</a:t>
            </a:r>
            <a:r>
              <a:rPr lang="zh-CN" altLang="en-US" sz="2000"/>
              <a:t>，</a:t>
            </a:r>
            <a:r>
              <a:rPr lang="en-US" altLang="zh-CN" sz="2000"/>
              <a:t>&amp;e )</a:t>
            </a:r>
            <a:r>
              <a:rPr lang="zh-CN" altLang="en-US" sz="2000"/>
              <a:t>：返回</a:t>
            </a:r>
            <a:r>
              <a:rPr lang="en-US" altLang="zh-CN" sz="2000"/>
              <a:t>L</a:t>
            </a:r>
            <a:r>
              <a:rPr lang="zh-CN" altLang="en-US" sz="2000"/>
              <a:t>中的第</a:t>
            </a:r>
            <a:r>
              <a:rPr lang="en-US" altLang="zh-CN" sz="2000"/>
              <a:t>i</a:t>
            </a:r>
            <a:r>
              <a:rPr lang="zh-CN" altLang="en-US" sz="2000"/>
              <a:t>个元素到</a:t>
            </a:r>
            <a:r>
              <a:rPr lang="en-US" altLang="zh-CN" sz="2000"/>
              <a:t>e</a:t>
            </a:r>
          </a:p>
        </p:txBody>
      </p:sp>
      <p:sp>
        <p:nvSpPr>
          <p:cNvPr id="9222" name="Text Box 6"/>
          <p:cNvSpPr txBox="1">
            <a:spLocks noChangeArrowheads="1"/>
          </p:cNvSpPr>
          <p:nvPr/>
        </p:nvSpPr>
        <p:spPr bwMode="auto">
          <a:xfrm>
            <a:off x="1447800" y="2286000"/>
            <a:ext cx="7696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LocateElem ( L</a:t>
            </a:r>
            <a:r>
              <a:rPr lang="zh-CN" altLang="en-US" sz="2000"/>
              <a:t>，</a:t>
            </a:r>
            <a:r>
              <a:rPr lang="en-US" altLang="zh-CN" sz="2000"/>
              <a:t>e</a:t>
            </a:r>
            <a:r>
              <a:rPr lang="zh-CN" altLang="en-US" sz="2000"/>
              <a:t>，</a:t>
            </a:r>
            <a:r>
              <a:rPr lang="en-US" altLang="zh-CN" sz="2000"/>
              <a:t>compare( ) )</a:t>
            </a:r>
            <a:r>
              <a:rPr lang="zh-CN" altLang="en-US" sz="2000"/>
              <a:t>：查找元素</a:t>
            </a:r>
            <a:r>
              <a:rPr lang="en-US" altLang="zh-CN" sz="2000"/>
              <a:t>e</a:t>
            </a:r>
            <a:r>
              <a:rPr lang="zh-CN" altLang="en-US" sz="2000"/>
              <a:t>（比较）的位置</a:t>
            </a:r>
            <a:endParaRPr lang="en-US" altLang="zh-CN" sz="2000"/>
          </a:p>
        </p:txBody>
      </p:sp>
      <p:sp>
        <p:nvSpPr>
          <p:cNvPr id="9223" name="Text Box 7"/>
          <p:cNvSpPr txBox="1">
            <a:spLocks noChangeArrowheads="1"/>
          </p:cNvSpPr>
          <p:nvPr/>
        </p:nvSpPr>
        <p:spPr bwMode="auto">
          <a:xfrm>
            <a:off x="1447800" y="2803525"/>
            <a:ext cx="723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PriorElem ( L</a:t>
            </a:r>
            <a:r>
              <a:rPr lang="zh-CN" altLang="en-US" sz="2000"/>
              <a:t>，</a:t>
            </a:r>
            <a:r>
              <a:rPr lang="en-US" altLang="zh-CN" sz="2000"/>
              <a:t>cur_e</a:t>
            </a:r>
            <a:r>
              <a:rPr lang="zh-CN" altLang="en-US" sz="2000"/>
              <a:t>，</a:t>
            </a:r>
            <a:r>
              <a:rPr lang="en-US" altLang="zh-CN" sz="2000"/>
              <a:t>&amp;pre_e )</a:t>
            </a:r>
            <a:r>
              <a:rPr lang="zh-CN" altLang="en-US" sz="2000"/>
              <a:t>：查找前驱元素</a:t>
            </a:r>
            <a:endParaRPr lang="en-US" altLang="zh-CN" sz="2000"/>
          </a:p>
        </p:txBody>
      </p:sp>
      <p:sp>
        <p:nvSpPr>
          <p:cNvPr id="9224" name="Text Box 8"/>
          <p:cNvSpPr txBox="1">
            <a:spLocks noChangeArrowheads="1"/>
          </p:cNvSpPr>
          <p:nvPr/>
        </p:nvSpPr>
        <p:spPr bwMode="auto">
          <a:xfrm>
            <a:off x="1447800" y="3276600"/>
            <a:ext cx="72390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NextElem ( L</a:t>
            </a:r>
            <a:r>
              <a:rPr lang="zh-CN" altLang="en-US" sz="2000"/>
              <a:t>，</a:t>
            </a:r>
            <a:r>
              <a:rPr lang="en-US" altLang="zh-CN" sz="2000"/>
              <a:t>cur_e</a:t>
            </a:r>
            <a:r>
              <a:rPr lang="zh-CN" altLang="en-US" sz="2000"/>
              <a:t>，</a:t>
            </a:r>
            <a:r>
              <a:rPr lang="en-US" altLang="zh-CN" sz="2000"/>
              <a:t>&amp;next_e )</a:t>
            </a:r>
            <a:r>
              <a:rPr lang="zh-CN" altLang="en-US" sz="2000"/>
              <a:t>：查找后继元素</a:t>
            </a:r>
            <a:endParaRPr lang="en-US" altLang="zh-CN" sz="2000"/>
          </a:p>
        </p:txBody>
      </p:sp>
      <p:sp>
        <p:nvSpPr>
          <p:cNvPr id="9225" name="Text Box 9"/>
          <p:cNvSpPr txBox="1">
            <a:spLocks noChangeArrowheads="1"/>
          </p:cNvSpPr>
          <p:nvPr/>
        </p:nvSpPr>
        <p:spPr bwMode="auto">
          <a:xfrm>
            <a:off x="1447800" y="3794125"/>
            <a:ext cx="75168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ListInsert ( &amp;L</a:t>
            </a:r>
            <a:r>
              <a:rPr lang="zh-CN" altLang="en-US" sz="2000"/>
              <a:t>，</a:t>
            </a:r>
            <a:r>
              <a:rPr lang="en-US" altLang="zh-CN" sz="2000"/>
              <a:t>i</a:t>
            </a:r>
            <a:r>
              <a:rPr lang="zh-CN" altLang="en-US" sz="2000"/>
              <a:t>，</a:t>
            </a:r>
            <a:r>
              <a:rPr lang="en-US" altLang="zh-CN" sz="2000"/>
              <a:t>e )</a:t>
            </a:r>
            <a:r>
              <a:rPr lang="zh-CN" altLang="en-US" sz="2000"/>
              <a:t>：在位置</a:t>
            </a:r>
            <a:r>
              <a:rPr lang="en-US" altLang="zh-CN" sz="2000"/>
              <a:t>i</a:t>
            </a:r>
            <a:r>
              <a:rPr lang="zh-CN" altLang="en-US" sz="2000"/>
              <a:t>处插入元素</a:t>
            </a:r>
            <a:endParaRPr lang="en-US" altLang="zh-CN" sz="2000"/>
          </a:p>
        </p:txBody>
      </p:sp>
      <p:sp>
        <p:nvSpPr>
          <p:cNvPr id="9226" name="Text Box 10"/>
          <p:cNvSpPr txBox="1">
            <a:spLocks noChangeArrowheads="1"/>
          </p:cNvSpPr>
          <p:nvPr/>
        </p:nvSpPr>
        <p:spPr bwMode="auto">
          <a:xfrm>
            <a:off x="1447800" y="4327525"/>
            <a:ext cx="7011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ListDelete ( &amp;L</a:t>
            </a:r>
            <a:r>
              <a:rPr lang="zh-CN" altLang="en-US" sz="2000"/>
              <a:t>，</a:t>
            </a:r>
            <a:r>
              <a:rPr lang="en-US" altLang="zh-CN" sz="2000"/>
              <a:t>i</a:t>
            </a:r>
            <a:r>
              <a:rPr lang="zh-CN" altLang="en-US" sz="2000"/>
              <a:t>，</a:t>
            </a:r>
            <a:r>
              <a:rPr lang="en-US" altLang="zh-CN" sz="2000"/>
              <a:t>&amp;e )</a:t>
            </a:r>
            <a:r>
              <a:rPr lang="zh-CN" altLang="en-US" sz="2000"/>
              <a:t>：删除位置</a:t>
            </a:r>
            <a:r>
              <a:rPr lang="en-US" altLang="zh-CN" sz="2000"/>
              <a:t>i</a:t>
            </a:r>
            <a:r>
              <a:rPr lang="zh-CN" altLang="en-US" sz="2000"/>
              <a:t>处的元素</a:t>
            </a:r>
            <a:endParaRPr lang="en-US" altLang="zh-CN" sz="2000"/>
          </a:p>
        </p:txBody>
      </p:sp>
      <p:sp>
        <p:nvSpPr>
          <p:cNvPr id="9227" name="Text Box 11"/>
          <p:cNvSpPr txBox="1">
            <a:spLocks noChangeArrowheads="1"/>
          </p:cNvSpPr>
          <p:nvPr/>
        </p:nvSpPr>
        <p:spPr bwMode="auto">
          <a:xfrm>
            <a:off x="1447800" y="4860925"/>
            <a:ext cx="5181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ListTraverse ( L</a:t>
            </a:r>
            <a:r>
              <a:rPr lang="zh-CN" altLang="en-US" sz="2000"/>
              <a:t>，</a:t>
            </a:r>
            <a:r>
              <a:rPr lang="en-US" altLang="zh-CN" sz="2000"/>
              <a:t>visit( ) )</a:t>
            </a:r>
            <a:r>
              <a:rPr lang="zh-CN" altLang="en-US" sz="2000"/>
              <a:t>：遍历元素</a:t>
            </a:r>
            <a:endParaRPr lang="en-US" altLang="zh-CN" sz="2000"/>
          </a:p>
        </p:txBody>
      </p:sp>
      <p:sp>
        <p:nvSpPr>
          <p:cNvPr id="9228" name="Text Box 13"/>
          <p:cNvSpPr txBox="1">
            <a:spLocks noChangeArrowheads="1"/>
          </p:cNvSpPr>
          <p:nvPr/>
        </p:nvSpPr>
        <p:spPr bwMode="auto">
          <a:xfrm>
            <a:off x="1066800" y="5410200"/>
            <a:ext cx="7620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一些复杂操作，如</a:t>
            </a:r>
            <a:r>
              <a:rPr lang="zh-CN" altLang="en-US">
                <a:solidFill>
                  <a:srgbClr val="FF0000"/>
                </a:solidFill>
              </a:rPr>
              <a:t>合并</a:t>
            </a:r>
            <a:r>
              <a:rPr lang="zh-CN" altLang="en-US"/>
              <a:t>、</a:t>
            </a:r>
            <a:r>
              <a:rPr lang="zh-CN" altLang="en-US">
                <a:solidFill>
                  <a:srgbClr val="FF0000"/>
                </a:solidFill>
              </a:rPr>
              <a:t>拆分</a:t>
            </a:r>
            <a:r>
              <a:rPr lang="zh-CN" altLang="en-US"/>
              <a:t>、</a:t>
            </a:r>
            <a:r>
              <a:rPr lang="zh-CN" altLang="en-US">
                <a:solidFill>
                  <a:srgbClr val="FF0000"/>
                </a:solidFill>
              </a:rPr>
              <a:t>复制</a:t>
            </a:r>
            <a:r>
              <a:rPr lang="zh-CN" altLang="en-US"/>
              <a:t>等等均可以通过上述简单操作实现（后面介绍）。</a:t>
            </a: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1219200" y="304800"/>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算法</a:t>
            </a:r>
            <a:r>
              <a:rPr lang="en-US" altLang="zh-CN"/>
              <a:t>2.11   </a:t>
            </a:r>
            <a:r>
              <a:rPr lang="zh-CN" altLang="en-US"/>
              <a:t>利用插入操作构造一条完整的单链表。</a:t>
            </a:r>
          </a:p>
        </p:txBody>
      </p:sp>
      <p:grpSp>
        <p:nvGrpSpPr>
          <p:cNvPr id="38915" name="Group 16"/>
          <p:cNvGrpSpPr>
            <a:grpSpLocks/>
          </p:cNvGrpSpPr>
          <p:nvPr/>
        </p:nvGrpSpPr>
        <p:grpSpPr bwMode="auto">
          <a:xfrm>
            <a:off x="1828800" y="1828800"/>
            <a:ext cx="6248400" cy="990600"/>
            <a:chOff x="1152" y="960"/>
            <a:chExt cx="3936" cy="624"/>
          </a:xfrm>
        </p:grpSpPr>
        <p:sp>
          <p:nvSpPr>
            <p:cNvPr id="38927" name="Text Box 4"/>
            <p:cNvSpPr txBox="1">
              <a:spLocks noChangeArrowheads="1"/>
            </p:cNvSpPr>
            <p:nvPr/>
          </p:nvSpPr>
          <p:spPr bwMode="auto">
            <a:xfrm>
              <a:off x="1152" y="960"/>
              <a:ext cx="39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L = (LinkList) malloc ( sizeof (LNode) );</a:t>
              </a:r>
            </a:p>
          </p:txBody>
        </p:sp>
        <p:sp>
          <p:nvSpPr>
            <p:cNvPr id="38928" name="Text Box 5"/>
            <p:cNvSpPr txBox="1">
              <a:spLocks noChangeArrowheads="1"/>
            </p:cNvSpPr>
            <p:nvPr/>
          </p:nvSpPr>
          <p:spPr bwMode="auto">
            <a:xfrm>
              <a:off x="1152" y="1296"/>
              <a:ext cx="3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L</a:t>
              </a:r>
              <a:r>
                <a:rPr lang="en-US" altLang="zh-CN">
                  <a:solidFill>
                    <a:srgbClr val="FF0000"/>
                  </a:solidFill>
                  <a:latin typeface="宋体" pitchFamily="2" charset="-122"/>
                </a:rPr>
                <a:t>-</a:t>
              </a:r>
              <a:r>
                <a:rPr lang="en-US" altLang="zh-CN">
                  <a:solidFill>
                    <a:srgbClr val="FF0000"/>
                  </a:solidFill>
                </a:rPr>
                <a:t>&gt;next = NULL; </a:t>
              </a:r>
              <a:r>
                <a:rPr lang="en-US" altLang="zh-CN">
                  <a:solidFill>
                    <a:schemeClr val="tx2"/>
                  </a:solidFill>
                </a:rPr>
                <a:t>//</a:t>
              </a:r>
              <a:r>
                <a:rPr lang="zh-CN" altLang="en-US">
                  <a:solidFill>
                    <a:schemeClr val="tx2"/>
                  </a:solidFill>
                </a:rPr>
                <a:t>建立头结点</a:t>
              </a:r>
            </a:p>
          </p:txBody>
        </p:sp>
      </p:grpSp>
      <p:sp>
        <p:nvSpPr>
          <p:cNvPr id="38916" name="Text Box 7"/>
          <p:cNvSpPr txBox="1">
            <a:spLocks noChangeArrowheads="1"/>
          </p:cNvSpPr>
          <p:nvPr/>
        </p:nvSpPr>
        <p:spPr bwMode="auto">
          <a:xfrm>
            <a:off x="2133600" y="3276600"/>
            <a:ext cx="624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p = (LNode *) malloc ( sizeof (LNode) );</a:t>
            </a:r>
          </a:p>
        </p:txBody>
      </p:sp>
      <p:grpSp>
        <p:nvGrpSpPr>
          <p:cNvPr id="38917" name="Group 19"/>
          <p:cNvGrpSpPr>
            <a:grpSpLocks/>
          </p:cNvGrpSpPr>
          <p:nvPr/>
        </p:nvGrpSpPr>
        <p:grpSpPr bwMode="auto">
          <a:xfrm>
            <a:off x="2133600" y="3733800"/>
            <a:ext cx="6553200" cy="1600200"/>
            <a:chOff x="1344" y="2352"/>
            <a:chExt cx="4128" cy="1008"/>
          </a:xfrm>
        </p:grpSpPr>
        <p:sp>
          <p:nvSpPr>
            <p:cNvPr id="38924" name="Text Box 8"/>
            <p:cNvSpPr txBox="1">
              <a:spLocks noChangeArrowheads="1"/>
            </p:cNvSpPr>
            <p:nvPr/>
          </p:nvSpPr>
          <p:spPr bwMode="auto">
            <a:xfrm>
              <a:off x="1344" y="2352"/>
              <a:ext cx="39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trike="sngStrike" dirty="0" err="1">
                  <a:solidFill>
                    <a:srgbClr val="FF0000"/>
                  </a:solidFill>
                </a:rPr>
                <a:t>scanf</a:t>
              </a:r>
              <a:r>
                <a:rPr lang="en-US" altLang="zh-CN" strike="sngStrike" dirty="0">
                  <a:solidFill>
                    <a:srgbClr val="FF0000"/>
                  </a:solidFill>
                </a:rPr>
                <a:t> ( &amp;p</a:t>
              </a:r>
              <a:r>
                <a:rPr lang="en-US" altLang="zh-CN" strike="sngStrike" dirty="0">
                  <a:solidFill>
                    <a:srgbClr val="FF0000"/>
                  </a:solidFill>
                  <a:latin typeface="宋体" pitchFamily="2" charset="-122"/>
                </a:rPr>
                <a:t>-</a:t>
              </a:r>
              <a:r>
                <a:rPr lang="en-US" altLang="zh-CN" strike="sngStrike" dirty="0">
                  <a:solidFill>
                    <a:srgbClr val="FF0000"/>
                  </a:solidFill>
                </a:rPr>
                <a:t>&gt;data );</a:t>
              </a:r>
            </a:p>
          </p:txBody>
        </p:sp>
        <p:sp>
          <p:nvSpPr>
            <p:cNvPr id="38925" name="Text Box 9"/>
            <p:cNvSpPr txBox="1">
              <a:spLocks noChangeArrowheads="1"/>
            </p:cNvSpPr>
            <p:nvPr/>
          </p:nvSpPr>
          <p:spPr bwMode="auto">
            <a:xfrm>
              <a:off x="1344" y="2688"/>
              <a:ext cx="24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p</a:t>
              </a:r>
              <a:r>
                <a:rPr lang="en-US" altLang="zh-CN">
                  <a:solidFill>
                    <a:srgbClr val="FF0000"/>
                  </a:solidFill>
                  <a:latin typeface="宋体" pitchFamily="2" charset="-122"/>
                </a:rPr>
                <a:t>-</a:t>
              </a:r>
              <a:r>
                <a:rPr lang="en-US" altLang="zh-CN">
                  <a:solidFill>
                    <a:srgbClr val="FF0000"/>
                  </a:solidFill>
                </a:rPr>
                <a:t>&gt;next = L</a:t>
              </a:r>
              <a:r>
                <a:rPr lang="en-US" altLang="zh-CN">
                  <a:solidFill>
                    <a:srgbClr val="FF0000"/>
                  </a:solidFill>
                  <a:latin typeface="宋体" pitchFamily="2" charset="-122"/>
                </a:rPr>
                <a:t>-</a:t>
              </a:r>
              <a:r>
                <a:rPr lang="en-US" altLang="zh-CN">
                  <a:solidFill>
                    <a:srgbClr val="FF0000"/>
                  </a:solidFill>
                </a:rPr>
                <a:t>&gt;next;</a:t>
              </a:r>
            </a:p>
          </p:txBody>
        </p:sp>
        <p:sp>
          <p:nvSpPr>
            <p:cNvPr id="38926" name="Text Box 10"/>
            <p:cNvSpPr txBox="1">
              <a:spLocks noChangeArrowheads="1"/>
            </p:cNvSpPr>
            <p:nvPr/>
          </p:nvSpPr>
          <p:spPr bwMode="auto">
            <a:xfrm>
              <a:off x="1344" y="3072"/>
              <a:ext cx="41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L</a:t>
              </a:r>
              <a:r>
                <a:rPr lang="en-US" altLang="zh-CN">
                  <a:solidFill>
                    <a:srgbClr val="FF0000"/>
                  </a:solidFill>
                  <a:latin typeface="宋体" pitchFamily="2" charset="-122"/>
                </a:rPr>
                <a:t>-</a:t>
              </a:r>
              <a:r>
                <a:rPr lang="en-US" altLang="zh-CN">
                  <a:solidFill>
                    <a:srgbClr val="FF0000"/>
                  </a:solidFill>
                </a:rPr>
                <a:t>&gt;next = p; </a:t>
              </a:r>
              <a:r>
                <a:rPr lang="en-US" altLang="zh-CN">
                  <a:solidFill>
                    <a:schemeClr val="tx2"/>
                  </a:solidFill>
                </a:rPr>
                <a:t>//</a:t>
              </a:r>
              <a:r>
                <a:rPr lang="zh-CN" altLang="en-US">
                  <a:solidFill>
                    <a:schemeClr val="tx2"/>
                  </a:solidFill>
                </a:rPr>
                <a:t>在表头插入新结点</a:t>
              </a:r>
            </a:p>
          </p:txBody>
        </p:sp>
      </p:grpSp>
      <p:grpSp>
        <p:nvGrpSpPr>
          <p:cNvPr id="38918" name="Group 17"/>
          <p:cNvGrpSpPr>
            <a:grpSpLocks/>
          </p:cNvGrpSpPr>
          <p:nvPr/>
        </p:nvGrpSpPr>
        <p:grpSpPr bwMode="auto">
          <a:xfrm>
            <a:off x="1828800" y="2743200"/>
            <a:ext cx="4648200" cy="3005138"/>
            <a:chOff x="1152" y="1632"/>
            <a:chExt cx="2928" cy="2039"/>
          </a:xfrm>
        </p:grpSpPr>
        <p:sp>
          <p:nvSpPr>
            <p:cNvPr id="38922" name="Text Box 6"/>
            <p:cNvSpPr txBox="1">
              <a:spLocks noChangeArrowheads="1"/>
            </p:cNvSpPr>
            <p:nvPr/>
          </p:nvSpPr>
          <p:spPr bwMode="auto">
            <a:xfrm>
              <a:off x="1152" y="1632"/>
              <a:ext cx="292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for  ( i = n; i &gt; 0; </a:t>
              </a:r>
              <a:r>
                <a:rPr lang="en-US" altLang="zh-CN">
                  <a:latin typeface="宋体" pitchFamily="2" charset="-122"/>
                </a:rPr>
                <a:t>--</a:t>
              </a:r>
              <a:r>
                <a:rPr lang="en-US" altLang="zh-CN"/>
                <a:t>i )  {</a:t>
              </a:r>
            </a:p>
          </p:txBody>
        </p:sp>
        <p:sp>
          <p:nvSpPr>
            <p:cNvPr id="38923" name="Text Box 11"/>
            <p:cNvSpPr txBox="1">
              <a:spLocks noChangeArrowheads="1"/>
            </p:cNvSpPr>
            <p:nvPr/>
          </p:nvSpPr>
          <p:spPr bwMode="auto">
            <a:xfrm>
              <a:off x="1152" y="3360"/>
              <a:ext cx="624"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grpSp>
      <p:grpSp>
        <p:nvGrpSpPr>
          <p:cNvPr id="38919" name="Group 14"/>
          <p:cNvGrpSpPr>
            <a:grpSpLocks/>
          </p:cNvGrpSpPr>
          <p:nvPr/>
        </p:nvGrpSpPr>
        <p:grpSpPr bwMode="auto">
          <a:xfrm>
            <a:off x="1295400" y="990600"/>
            <a:ext cx="7620000" cy="5248275"/>
            <a:chOff x="816" y="624"/>
            <a:chExt cx="4464" cy="3212"/>
          </a:xfrm>
        </p:grpSpPr>
        <p:sp>
          <p:nvSpPr>
            <p:cNvPr id="38920" name="Text Box 3"/>
            <p:cNvSpPr txBox="1">
              <a:spLocks noChangeArrowheads="1"/>
            </p:cNvSpPr>
            <p:nvPr/>
          </p:nvSpPr>
          <p:spPr bwMode="auto">
            <a:xfrm>
              <a:off x="816" y="624"/>
              <a:ext cx="4464"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80000"/>
                </a:lnSpc>
                <a:spcBef>
                  <a:spcPct val="50000"/>
                </a:spcBef>
              </a:pPr>
              <a:r>
                <a:rPr lang="en-US" altLang="zh-CN"/>
                <a:t>void    CreateList_L ( LinkList  &amp;L, int  n )</a:t>
              </a:r>
            </a:p>
            <a:p>
              <a:pPr eaLnBrk="1" hangingPunct="1">
                <a:lnSpc>
                  <a:spcPct val="60000"/>
                </a:lnSpc>
                <a:spcBef>
                  <a:spcPct val="50000"/>
                </a:spcBef>
              </a:pPr>
              <a:r>
                <a:rPr lang="en-US" altLang="zh-CN"/>
                <a:t>{    // </a:t>
              </a:r>
              <a:r>
                <a:rPr lang="zh-CN" altLang="en-US"/>
                <a:t>逆位序输入</a:t>
              </a:r>
              <a:r>
                <a:rPr lang="en-US" altLang="zh-CN"/>
                <a:t>n</a:t>
              </a:r>
              <a:r>
                <a:rPr lang="zh-CN" altLang="en-US"/>
                <a:t>个元素的值，建立带头结点的单链表</a:t>
              </a:r>
            </a:p>
          </p:txBody>
        </p:sp>
        <p:sp>
          <p:nvSpPr>
            <p:cNvPr id="38921" name="Text Box 12"/>
            <p:cNvSpPr txBox="1">
              <a:spLocks noChangeArrowheads="1"/>
            </p:cNvSpPr>
            <p:nvPr/>
          </p:nvSpPr>
          <p:spPr bwMode="auto">
            <a:xfrm>
              <a:off x="864" y="3601"/>
              <a:ext cx="624"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80000"/>
                </a:lnSpc>
                <a:spcBef>
                  <a:spcPct val="50000"/>
                </a:spcBef>
              </a:pPr>
              <a:r>
                <a:rPr lang="en-US" altLang="zh-CN"/>
                <a:t>}</a:t>
              </a:r>
            </a:p>
          </p:txBody>
        </p:sp>
      </p:gr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066800" y="228600"/>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例，</a:t>
            </a:r>
          </a:p>
        </p:txBody>
      </p:sp>
      <p:sp>
        <p:nvSpPr>
          <p:cNvPr id="69642" name="Text Box 10"/>
          <p:cNvSpPr txBox="1">
            <a:spLocks noChangeArrowheads="1"/>
          </p:cNvSpPr>
          <p:nvPr/>
        </p:nvSpPr>
        <p:spPr bwMode="auto">
          <a:xfrm>
            <a:off x="4079875" y="1184275"/>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Zhao</a:t>
            </a:r>
            <a:endParaRPr lang="en-US" altLang="zh-CN" baseline="-25000"/>
          </a:p>
        </p:txBody>
      </p:sp>
      <p:sp>
        <p:nvSpPr>
          <p:cNvPr id="69643" name="Text Box 11"/>
          <p:cNvSpPr txBox="1">
            <a:spLocks noChangeArrowheads="1"/>
          </p:cNvSpPr>
          <p:nvPr/>
        </p:nvSpPr>
        <p:spPr bwMode="auto">
          <a:xfrm>
            <a:off x="3429000" y="2098675"/>
            <a:ext cx="896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Qian</a:t>
            </a:r>
            <a:endParaRPr lang="en-US" altLang="zh-CN" baseline="-25000"/>
          </a:p>
        </p:txBody>
      </p:sp>
      <p:grpSp>
        <p:nvGrpSpPr>
          <p:cNvPr id="2" name="Group 88"/>
          <p:cNvGrpSpPr>
            <a:grpSpLocks/>
          </p:cNvGrpSpPr>
          <p:nvPr/>
        </p:nvGrpSpPr>
        <p:grpSpPr bwMode="auto">
          <a:xfrm>
            <a:off x="1676400" y="685800"/>
            <a:ext cx="2303463" cy="990600"/>
            <a:chOff x="1056" y="768"/>
            <a:chExt cx="1451" cy="624"/>
          </a:xfrm>
        </p:grpSpPr>
        <p:sp>
          <p:nvSpPr>
            <p:cNvPr id="39989" name="Text Box 15"/>
            <p:cNvSpPr txBox="1">
              <a:spLocks noChangeArrowheads="1"/>
            </p:cNvSpPr>
            <p:nvPr/>
          </p:nvSpPr>
          <p:spPr bwMode="auto">
            <a:xfrm>
              <a:off x="2123" y="1115"/>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sp>
          <p:nvSpPr>
            <p:cNvPr id="39990" name="Rectangle 19"/>
            <p:cNvSpPr>
              <a:spLocks noChangeArrowheads="1"/>
            </p:cNvSpPr>
            <p:nvPr/>
          </p:nvSpPr>
          <p:spPr bwMode="auto">
            <a:xfrm>
              <a:off x="1632" y="110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9991" name="Line 20"/>
            <p:cNvSpPr>
              <a:spLocks noChangeShapeType="1"/>
            </p:cNvSpPr>
            <p:nvPr/>
          </p:nvSpPr>
          <p:spPr bwMode="auto">
            <a:xfrm>
              <a:off x="2123" y="110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2" name="Freeform 17"/>
            <p:cNvSpPr>
              <a:spLocks/>
            </p:cNvSpPr>
            <p:nvPr/>
          </p:nvSpPr>
          <p:spPr bwMode="auto">
            <a:xfrm>
              <a:off x="1344" y="1008"/>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93" name="Text Box 18"/>
            <p:cNvSpPr txBox="1">
              <a:spLocks noChangeArrowheads="1"/>
            </p:cNvSpPr>
            <p:nvPr/>
          </p:nvSpPr>
          <p:spPr bwMode="auto">
            <a:xfrm>
              <a:off x="1056" y="76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   L</a:t>
              </a:r>
            </a:p>
          </p:txBody>
        </p:sp>
        <p:sp>
          <p:nvSpPr>
            <p:cNvPr id="39994" name="Line 22"/>
            <p:cNvSpPr>
              <a:spLocks noChangeShapeType="1"/>
            </p:cNvSpPr>
            <p:nvPr/>
          </p:nvSpPr>
          <p:spPr bwMode="auto">
            <a:xfrm flipH="1">
              <a:off x="1643" y="110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5" name="Line 23"/>
            <p:cNvSpPr>
              <a:spLocks noChangeShapeType="1"/>
            </p:cNvSpPr>
            <p:nvPr/>
          </p:nvSpPr>
          <p:spPr bwMode="auto">
            <a:xfrm flipH="1">
              <a:off x="1628" y="1097"/>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6" name="Line 24"/>
            <p:cNvSpPr>
              <a:spLocks noChangeShapeType="1"/>
            </p:cNvSpPr>
            <p:nvPr/>
          </p:nvSpPr>
          <p:spPr bwMode="auto">
            <a:xfrm flipH="1">
              <a:off x="1728" y="1104"/>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7" name="Line 25"/>
            <p:cNvSpPr>
              <a:spLocks noChangeShapeType="1"/>
            </p:cNvSpPr>
            <p:nvPr/>
          </p:nvSpPr>
          <p:spPr bwMode="auto">
            <a:xfrm flipH="1">
              <a:off x="1920" y="1248"/>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8" name="Line 26"/>
            <p:cNvSpPr>
              <a:spLocks noChangeShapeType="1"/>
            </p:cNvSpPr>
            <p:nvPr/>
          </p:nvSpPr>
          <p:spPr bwMode="auto">
            <a:xfrm flipH="1">
              <a:off x="1632" y="1104"/>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99" name="Line 27"/>
            <p:cNvSpPr>
              <a:spLocks noChangeShapeType="1"/>
            </p:cNvSpPr>
            <p:nvPr/>
          </p:nvSpPr>
          <p:spPr bwMode="auto">
            <a:xfrm flipH="1">
              <a:off x="1824" y="1152"/>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0000" name="Line 28"/>
            <p:cNvSpPr>
              <a:spLocks noChangeShapeType="1"/>
            </p:cNvSpPr>
            <p:nvPr/>
          </p:nvSpPr>
          <p:spPr bwMode="auto">
            <a:xfrm flipH="1">
              <a:off x="2027" y="129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9664" name="Text Box 32"/>
          <p:cNvSpPr txBox="1">
            <a:spLocks noChangeArrowheads="1"/>
          </p:cNvSpPr>
          <p:nvPr/>
        </p:nvSpPr>
        <p:spPr bwMode="auto">
          <a:xfrm>
            <a:off x="4876800" y="1236663"/>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grpSp>
        <p:nvGrpSpPr>
          <p:cNvPr id="3" name="Group 42"/>
          <p:cNvGrpSpPr>
            <a:grpSpLocks/>
          </p:cNvGrpSpPr>
          <p:nvPr/>
        </p:nvGrpSpPr>
        <p:grpSpPr bwMode="auto">
          <a:xfrm>
            <a:off x="3429000" y="1295400"/>
            <a:ext cx="685800" cy="304800"/>
            <a:chOff x="2160" y="1152"/>
            <a:chExt cx="432" cy="192"/>
          </a:xfrm>
        </p:grpSpPr>
        <p:sp>
          <p:nvSpPr>
            <p:cNvPr id="39987" name="Rectangle 34"/>
            <p:cNvSpPr>
              <a:spLocks noChangeArrowheads="1"/>
            </p:cNvSpPr>
            <p:nvPr/>
          </p:nvSpPr>
          <p:spPr bwMode="auto">
            <a:xfrm>
              <a:off x="2160" y="1152"/>
              <a:ext cx="96" cy="192"/>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9988" name="Line 35"/>
            <p:cNvSpPr>
              <a:spLocks noChangeShapeType="1"/>
            </p:cNvSpPr>
            <p:nvPr/>
          </p:nvSpPr>
          <p:spPr bwMode="auto">
            <a:xfrm>
              <a:off x="2208" y="124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41"/>
          <p:cNvGrpSpPr>
            <a:grpSpLocks/>
          </p:cNvGrpSpPr>
          <p:nvPr/>
        </p:nvGrpSpPr>
        <p:grpSpPr bwMode="auto">
          <a:xfrm>
            <a:off x="3182938" y="533400"/>
            <a:ext cx="1998662" cy="1143000"/>
            <a:chOff x="2005" y="672"/>
            <a:chExt cx="1259" cy="720"/>
          </a:xfrm>
        </p:grpSpPr>
        <p:sp>
          <p:nvSpPr>
            <p:cNvPr id="39983" name="Rectangle 4"/>
            <p:cNvSpPr>
              <a:spLocks noChangeArrowheads="1"/>
            </p:cNvSpPr>
            <p:nvPr/>
          </p:nvSpPr>
          <p:spPr bwMode="auto">
            <a:xfrm>
              <a:off x="2592" y="110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9984" name="Line 5"/>
            <p:cNvSpPr>
              <a:spLocks noChangeShapeType="1"/>
            </p:cNvSpPr>
            <p:nvPr/>
          </p:nvSpPr>
          <p:spPr bwMode="auto">
            <a:xfrm>
              <a:off x="3072" y="110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5" name="Freeform 38"/>
            <p:cNvSpPr>
              <a:spLocks/>
            </p:cNvSpPr>
            <p:nvPr/>
          </p:nvSpPr>
          <p:spPr bwMode="auto">
            <a:xfrm>
              <a:off x="2293" y="912"/>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86" name="Text Box 39"/>
            <p:cNvSpPr txBox="1">
              <a:spLocks noChangeArrowheads="1"/>
            </p:cNvSpPr>
            <p:nvPr/>
          </p:nvSpPr>
          <p:spPr bwMode="auto">
            <a:xfrm>
              <a:off x="2005" y="67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   p</a:t>
              </a:r>
            </a:p>
          </p:txBody>
        </p:sp>
      </p:grpSp>
      <p:grpSp>
        <p:nvGrpSpPr>
          <p:cNvPr id="5" name="Group 49"/>
          <p:cNvGrpSpPr>
            <a:grpSpLocks/>
          </p:cNvGrpSpPr>
          <p:nvPr/>
        </p:nvGrpSpPr>
        <p:grpSpPr bwMode="auto">
          <a:xfrm>
            <a:off x="2667000" y="381000"/>
            <a:ext cx="1828800" cy="2209800"/>
            <a:chOff x="1680" y="576"/>
            <a:chExt cx="1152" cy="1392"/>
          </a:xfrm>
        </p:grpSpPr>
        <p:grpSp>
          <p:nvGrpSpPr>
            <p:cNvPr id="39975" name="Group 48"/>
            <p:cNvGrpSpPr>
              <a:grpSpLocks/>
            </p:cNvGrpSpPr>
            <p:nvPr/>
          </p:nvGrpSpPr>
          <p:grpSpPr bwMode="auto">
            <a:xfrm>
              <a:off x="1680" y="1584"/>
              <a:ext cx="1152" cy="384"/>
              <a:chOff x="1680" y="1584"/>
              <a:chExt cx="1152" cy="384"/>
            </a:xfrm>
          </p:grpSpPr>
          <p:sp>
            <p:nvSpPr>
              <p:cNvPr id="39979" name="Rectangle 6"/>
              <p:cNvSpPr>
                <a:spLocks noChangeArrowheads="1"/>
              </p:cNvSpPr>
              <p:nvPr/>
            </p:nvSpPr>
            <p:spPr bwMode="auto">
              <a:xfrm>
                <a:off x="2160" y="1680"/>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9980" name="Line 7"/>
              <p:cNvSpPr>
                <a:spLocks noChangeShapeType="1"/>
              </p:cNvSpPr>
              <p:nvPr/>
            </p:nvSpPr>
            <p:spPr bwMode="auto">
              <a:xfrm>
                <a:off x="2640" y="168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81" name="Line 43"/>
              <p:cNvSpPr>
                <a:spLocks noChangeShapeType="1"/>
              </p:cNvSpPr>
              <p:nvPr/>
            </p:nvSpPr>
            <p:spPr bwMode="auto">
              <a:xfrm>
                <a:off x="1872" y="1772"/>
                <a:ext cx="288" cy="144"/>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9982" name="Text Box 44"/>
              <p:cNvSpPr txBox="1">
                <a:spLocks noChangeArrowheads="1"/>
              </p:cNvSpPr>
              <p:nvPr/>
            </p:nvSpPr>
            <p:spPr bwMode="auto">
              <a:xfrm>
                <a:off x="1680" y="1584"/>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p</a:t>
                </a:r>
              </a:p>
            </p:txBody>
          </p:sp>
        </p:grpSp>
        <p:grpSp>
          <p:nvGrpSpPr>
            <p:cNvPr id="39976" name="Group 47"/>
            <p:cNvGrpSpPr>
              <a:grpSpLocks/>
            </p:cNvGrpSpPr>
            <p:nvPr/>
          </p:nvGrpSpPr>
          <p:grpSpPr bwMode="auto">
            <a:xfrm>
              <a:off x="2160" y="576"/>
              <a:ext cx="417" cy="613"/>
              <a:chOff x="2160" y="576"/>
              <a:chExt cx="417" cy="613"/>
            </a:xfrm>
          </p:grpSpPr>
          <p:sp>
            <p:nvSpPr>
              <p:cNvPr id="39977" name="Rectangle 45"/>
              <p:cNvSpPr>
                <a:spLocks noChangeArrowheads="1"/>
              </p:cNvSpPr>
              <p:nvPr/>
            </p:nvSpPr>
            <p:spPr bwMode="auto">
              <a:xfrm>
                <a:off x="2160" y="576"/>
                <a:ext cx="288" cy="480"/>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9978" name="Rectangle 46"/>
              <p:cNvSpPr>
                <a:spLocks noChangeArrowheads="1"/>
              </p:cNvSpPr>
              <p:nvPr/>
            </p:nvSpPr>
            <p:spPr bwMode="auto">
              <a:xfrm>
                <a:off x="2337" y="805"/>
                <a:ext cx="240" cy="384"/>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grpSp>
      <p:sp>
        <p:nvSpPr>
          <p:cNvPr id="69683" name="Freeform 51"/>
          <p:cNvSpPr>
            <a:spLocks/>
          </p:cNvSpPr>
          <p:nvPr/>
        </p:nvSpPr>
        <p:spPr bwMode="auto">
          <a:xfrm>
            <a:off x="3903663" y="1558925"/>
            <a:ext cx="838200" cy="833438"/>
          </a:xfrm>
          <a:custGeom>
            <a:avLst/>
            <a:gdLst>
              <a:gd name="T0" fmla="*/ 2147483647 w 377"/>
              <a:gd name="T1" fmla="*/ 2147483647 h 507"/>
              <a:gd name="T2" fmla="*/ 2147483647 w 377"/>
              <a:gd name="T3" fmla="*/ 2147483647 h 507"/>
              <a:gd name="T4" fmla="*/ 2147483647 w 377"/>
              <a:gd name="T5" fmla="*/ 2147483647 h 507"/>
              <a:gd name="T6" fmla="*/ 2147483647 w 377"/>
              <a:gd name="T7" fmla="*/ 2147483647 h 507"/>
              <a:gd name="T8" fmla="*/ 2147483647 w 377"/>
              <a:gd name="T9" fmla="*/ 2147483647 h 507"/>
              <a:gd name="T10" fmla="*/ 2147483647 w 377"/>
              <a:gd name="T11" fmla="*/ 2147483647 h 507"/>
              <a:gd name="T12" fmla="*/ 2147483647 w 377"/>
              <a:gd name="T13" fmla="*/ 2147483647 h 507"/>
              <a:gd name="T14" fmla="*/ 2147483647 w 377"/>
              <a:gd name="T15" fmla="*/ 2147483647 h 507"/>
              <a:gd name="T16" fmla="*/ 2147483647 w 377"/>
              <a:gd name="T17" fmla="*/ 2147483647 h 507"/>
              <a:gd name="T18" fmla="*/ 2147483647 w 377"/>
              <a:gd name="T19" fmla="*/ 2147483647 h 507"/>
              <a:gd name="T20" fmla="*/ 2147483647 w 377"/>
              <a:gd name="T21" fmla="*/ 2147483647 h 5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7"/>
              <a:gd name="T34" fmla="*/ 0 h 507"/>
              <a:gd name="T35" fmla="*/ 377 w 377"/>
              <a:gd name="T36" fmla="*/ 507 h 5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7" h="507">
                <a:moveTo>
                  <a:pt x="219" y="504"/>
                </a:moveTo>
                <a:cubicBezTo>
                  <a:pt x="294" y="495"/>
                  <a:pt x="326" y="507"/>
                  <a:pt x="366" y="448"/>
                </a:cubicBezTo>
                <a:cubicBezTo>
                  <a:pt x="370" y="437"/>
                  <a:pt x="377" y="426"/>
                  <a:pt x="377" y="414"/>
                </a:cubicBezTo>
                <a:cubicBezTo>
                  <a:pt x="377" y="387"/>
                  <a:pt x="371" y="361"/>
                  <a:pt x="366" y="335"/>
                </a:cubicBezTo>
                <a:cubicBezTo>
                  <a:pt x="364" y="323"/>
                  <a:pt x="363" y="309"/>
                  <a:pt x="355" y="301"/>
                </a:cubicBezTo>
                <a:cubicBezTo>
                  <a:pt x="347" y="293"/>
                  <a:pt x="332" y="295"/>
                  <a:pt x="321" y="290"/>
                </a:cubicBezTo>
                <a:cubicBezTo>
                  <a:pt x="268" y="267"/>
                  <a:pt x="219" y="259"/>
                  <a:pt x="163" y="245"/>
                </a:cubicBezTo>
                <a:cubicBezTo>
                  <a:pt x="138" y="228"/>
                  <a:pt x="106" y="220"/>
                  <a:pt x="84" y="199"/>
                </a:cubicBezTo>
                <a:cubicBezTo>
                  <a:pt x="65" y="180"/>
                  <a:pt x="53" y="154"/>
                  <a:pt x="38" y="132"/>
                </a:cubicBezTo>
                <a:cubicBezTo>
                  <a:pt x="30" y="121"/>
                  <a:pt x="16" y="98"/>
                  <a:pt x="16" y="98"/>
                </a:cubicBezTo>
                <a:cubicBezTo>
                  <a:pt x="30" y="0"/>
                  <a:pt x="0" y="19"/>
                  <a:pt x="84" y="19"/>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8" name="Group 55"/>
          <p:cNvGrpSpPr>
            <a:grpSpLocks/>
          </p:cNvGrpSpPr>
          <p:nvPr/>
        </p:nvGrpSpPr>
        <p:grpSpPr bwMode="auto">
          <a:xfrm>
            <a:off x="3244850" y="1447800"/>
            <a:ext cx="869950" cy="869950"/>
            <a:chOff x="2044" y="1248"/>
            <a:chExt cx="548" cy="548"/>
          </a:xfrm>
        </p:grpSpPr>
        <p:sp>
          <p:nvSpPr>
            <p:cNvPr id="39973" name="Freeform 53"/>
            <p:cNvSpPr>
              <a:spLocks/>
            </p:cNvSpPr>
            <p:nvPr/>
          </p:nvSpPr>
          <p:spPr bwMode="auto">
            <a:xfrm>
              <a:off x="2044" y="1299"/>
              <a:ext cx="247" cy="497"/>
            </a:xfrm>
            <a:custGeom>
              <a:avLst/>
              <a:gdLst>
                <a:gd name="T0" fmla="*/ 170 w 247"/>
                <a:gd name="T1" fmla="*/ 0 h 497"/>
                <a:gd name="T2" fmla="*/ 113 w 247"/>
                <a:gd name="T3" fmla="*/ 282 h 497"/>
                <a:gd name="T4" fmla="*/ 79 w 247"/>
                <a:gd name="T5" fmla="*/ 305 h 497"/>
                <a:gd name="T6" fmla="*/ 45 w 247"/>
                <a:gd name="T7" fmla="*/ 316 h 497"/>
                <a:gd name="T8" fmla="*/ 0 w 247"/>
                <a:gd name="T9" fmla="*/ 384 h 497"/>
                <a:gd name="T10" fmla="*/ 34 w 247"/>
                <a:gd name="T11" fmla="*/ 474 h 497"/>
                <a:gd name="T12" fmla="*/ 102 w 247"/>
                <a:gd name="T13" fmla="*/ 497 h 497"/>
                <a:gd name="T14" fmla="*/ 0 60000 65536"/>
                <a:gd name="T15" fmla="*/ 0 60000 65536"/>
                <a:gd name="T16" fmla="*/ 0 60000 65536"/>
                <a:gd name="T17" fmla="*/ 0 60000 65536"/>
                <a:gd name="T18" fmla="*/ 0 60000 65536"/>
                <a:gd name="T19" fmla="*/ 0 60000 65536"/>
                <a:gd name="T20" fmla="*/ 0 60000 65536"/>
                <a:gd name="T21" fmla="*/ 0 w 247"/>
                <a:gd name="T22" fmla="*/ 0 h 497"/>
                <a:gd name="T23" fmla="*/ 247 w 247"/>
                <a:gd name="T24" fmla="*/ 497 h 49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7" h="497">
                  <a:moveTo>
                    <a:pt x="170" y="0"/>
                  </a:moveTo>
                  <a:cubicBezTo>
                    <a:pt x="247" y="102"/>
                    <a:pt x="247" y="239"/>
                    <a:pt x="113" y="282"/>
                  </a:cubicBezTo>
                  <a:cubicBezTo>
                    <a:pt x="102" y="290"/>
                    <a:pt x="91" y="299"/>
                    <a:pt x="79" y="305"/>
                  </a:cubicBezTo>
                  <a:cubicBezTo>
                    <a:pt x="68" y="310"/>
                    <a:pt x="53" y="308"/>
                    <a:pt x="45" y="316"/>
                  </a:cubicBezTo>
                  <a:cubicBezTo>
                    <a:pt x="26" y="335"/>
                    <a:pt x="0" y="384"/>
                    <a:pt x="0" y="384"/>
                  </a:cubicBezTo>
                  <a:cubicBezTo>
                    <a:pt x="4" y="405"/>
                    <a:pt x="9" y="458"/>
                    <a:pt x="34" y="474"/>
                  </a:cubicBezTo>
                  <a:cubicBezTo>
                    <a:pt x="54" y="487"/>
                    <a:pt x="102" y="497"/>
                    <a:pt x="102" y="497"/>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74" name="Line 54"/>
            <p:cNvSpPr>
              <a:spLocks noChangeShapeType="1"/>
            </p:cNvSpPr>
            <p:nvPr/>
          </p:nvSpPr>
          <p:spPr bwMode="auto">
            <a:xfrm>
              <a:off x="2208" y="1248"/>
              <a:ext cx="384" cy="0"/>
            </a:xfrm>
            <a:prstGeom prst="line">
              <a:avLst/>
            </a:prstGeom>
            <a:noFill/>
            <a:ln w="28575">
              <a:solidFill>
                <a:schemeClr val="bg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9" name="Group 87"/>
          <p:cNvGrpSpPr>
            <a:grpSpLocks/>
          </p:cNvGrpSpPr>
          <p:nvPr/>
        </p:nvGrpSpPr>
        <p:grpSpPr bwMode="auto">
          <a:xfrm>
            <a:off x="1600200" y="3200400"/>
            <a:ext cx="5334000" cy="1143000"/>
            <a:chOff x="1008" y="2352"/>
            <a:chExt cx="3360" cy="720"/>
          </a:xfrm>
        </p:grpSpPr>
        <p:sp>
          <p:nvSpPr>
            <p:cNvPr id="39951" name="Rectangle 57"/>
            <p:cNvSpPr>
              <a:spLocks noChangeArrowheads="1"/>
            </p:cNvSpPr>
            <p:nvPr/>
          </p:nvSpPr>
          <p:spPr bwMode="auto">
            <a:xfrm>
              <a:off x="2544" y="278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9952" name="Line 58"/>
            <p:cNvSpPr>
              <a:spLocks noChangeShapeType="1"/>
            </p:cNvSpPr>
            <p:nvPr/>
          </p:nvSpPr>
          <p:spPr bwMode="auto">
            <a:xfrm>
              <a:off x="3024" y="278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3" name="Rectangle 59"/>
            <p:cNvSpPr>
              <a:spLocks noChangeArrowheads="1"/>
            </p:cNvSpPr>
            <p:nvPr/>
          </p:nvSpPr>
          <p:spPr bwMode="auto">
            <a:xfrm>
              <a:off x="3504" y="278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9954" name="Line 60"/>
            <p:cNvSpPr>
              <a:spLocks noChangeShapeType="1"/>
            </p:cNvSpPr>
            <p:nvPr/>
          </p:nvSpPr>
          <p:spPr bwMode="auto">
            <a:xfrm>
              <a:off x="3984" y="278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5" name="Text Box 63"/>
            <p:cNvSpPr txBox="1">
              <a:spLocks noChangeArrowheads="1"/>
            </p:cNvSpPr>
            <p:nvPr/>
          </p:nvSpPr>
          <p:spPr bwMode="auto">
            <a:xfrm>
              <a:off x="3497" y="2769"/>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Zhao</a:t>
              </a:r>
              <a:endParaRPr lang="en-US" altLang="zh-CN" baseline="-25000"/>
            </a:p>
          </p:txBody>
        </p:sp>
        <p:sp>
          <p:nvSpPr>
            <p:cNvPr id="39956" name="Text Box 64"/>
            <p:cNvSpPr txBox="1">
              <a:spLocks noChangeArrowheads="1"/>
            </p:cNvSpPr>
            <p:nvPr/>
          </p:nvSpPr>
          <p:spPr bwMode="auto">
            <a:xfrm>
              <a:off x="2533" y="2773"/>
              <a:ext cx="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Qian</a:t>
              </a:r>
              <a:endParaRPr lang="en-US" altLang="zh-CN" baseline="-25000"/>
            </a:p>
          </p:txBody>
        </p:sp>
        <p:sp>
          <p:nvSpPr>
            <p:cNvPr id="39957" name="Line 65"/>
            <p:cNvSpPr>
              <a:spLocks noChangeShapeType="1"/>
            </p:cNvSpPr>
            <p:nvPr/>
          </p:nvSpPr>
          <p:spPr bwMode="auto">
            <a:xfrm>
              <a:off x="3120" y="292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9958" name="Text Box 68"/>
            <p:cNvSpPr txBox="1">
              <a:spLocks noChangeArrowheads="1"/>
            </p:cNvSpPr>
            <p:nvPr/>
          </p:nvSpPr>
          <p:spPr bwMode="auto">
            <a:xfrm>
              <a:off x="3984" y="2795"/>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sp>
          <p:nvSpPr>
            <p:cNvPr id="39959" name="Freeform 70"/>
            <p:cNvSpPr>
              <a:spLocks/>
            </p:cNvSpPr>
            <p:nvPr/>
          </p:nvSpPr>
          <p:spPr bwMode="auto">
            <a:xfrm>
              <a:off x="1296" y="2688"/>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60" name="Text Box 71"/>
            <p:cNvSpPr txBox="1">
              <a:spLocks noChangeArrowheads="1"/>
            </p:cNvSpPr>
            <p:nvPr/>
          </p:nvSpPr>
          <p:spPr bwMode="auto">
            <a:xfrm>
              <a:off x="1008" y="244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   L</a:t>
              </a:r>
            </a:p>
          </p:txBody>
        </p:sp>
        <p:sp>
          <p:nvSpPr>
            <p:cNvPr id="39961" name="Rectangle 72"/>
            <p:cNvSpPr>
              <a:spLocks noChangeArrowheads="1"/>
            </p:cNvSpPr>
            <p:nvPr/>
          </p:nvSpPr>
          <p:spPr bwMode="auto">
            <a:xfrm>
              <a:off x="1584" y="278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39962" name="Line 73"/>
            <p:cNvSpPr>
              <a:spLocks noChangeShapeType="1"/>
            </p:cNvSpPr>
            <p:nvPr/>
          </p:nvSpPr>
          <p:spPr bwMode="auto">
            <a:xfrm>
              <a:off x="2075" y="278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3" name="Line 74"/>
            <p:cNvSpPr>
              <a:spLocks noChangeShapeType="1"/>
            </p:cNvSpPr>
            <p:nvPr/>
          </p:nvSpPr>
          <p:spPr bwMode="auto">
            <a:xfrm>
              <a:off x="2160" y="292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39964" name="Line 75"/>
            <p:cNvSpPr>
              <a:spLocks noChangeShapeType="1"/>
            </p:cNvSpPr>
            <p:nvPr/>
          </p:nvSpPr>
          <p:spPr bwMode="auto">
            <a:xfrm flipH="1">
              <a:off x="1595" y="278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5" name="Line 76"/>
            <p:cNvSpPr>
              <a:spLocks noChangeShapeType="1"/>
            </p:cNvSpPr>
            <p:nvPr/>
          </p:nvSpPr>
          <p:spPr bwMode="auto">
            <a:xfrm flipH="1">
              <a:off x="1580" y="2777"/>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6" name="Line 77"/>
            <p:cNvSpPr>
              <a:spLocks noChangeShapeType="1"/>
            </p:cNvSpPr>
            <p:nvPr/>
          </p:nvSpPr>
          <p:spPr bwMode="auto">
            <a:xfrm flipH="1">
              <a:off x="1680" y="2784"/>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7" name="Line 78"/>
            <p:cNvSpPr>
              <a:spLocks noChangeShapeType="1"/>
            </p:cNvSpPr>
            <p:nvPr/>
          </p:nvSpPr>
          <p:spPr bwMode="auto">
            <a:xfrm flipH="1">
              <a:off x="1872" y="2928"/>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8" name="Line 79"/>
            <p:cNvSpPr>
              <a:spLocks noChangeShapeType="1"/>
            </p:cNvSpPr>
            <p:nvPr/>
          </p:nvSpPr>
          <p:spPr bwMode="auto">
            <a:xfrm flipH="1">
              <a:off x="1584" y="2784"/>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69" name="Line 80"/>
            <p:cNvSpPr>
              <a:spLocks noChangeShapeType="1"/>
            </p:cNvSpPr>
            <p:nvPr/>
          </p:nvSpPr>
          <p:spPr bwMode="auto">
            <a:xfrm flipH="1">
              <a:off x="1776" y="2832"/>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0" name="Line 81"/>
            <p:cNvSpPr>
              <a:spLocks noChangeShapeType="1"/>
            </p:cNvSpPr>
            <p:nvPr/>
          </p:nvSpPr>
          <p:spPr bwMode="auto">
            <a:xfrm flipH="1">
              <a:off x="1979" y="297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71" name="Freeform 85"/>
            <p:cNvSpPr>
              <a:spLocks/>
            </p:cNvSpPr>
            <p:nvPr/>
          </p:nvSpPr>
          <p:spPr bwMode="auto">
            <a:xfrm>
              <a:off x="2256" y="2592"/>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9972" name="Text Box 86"/>
            <p:cNvSpPr txBox="1">
              <a:spLocks noChangeArrowheads="1"/>
            </p:cNvSpPr>
            <p:nvPr/>
          </p:nvSpPr>
          <p:spPr bwMode="auto">
            <a:xfrm>
              <a:off x="1968" y="235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   p</a:t>
              </a:r>
            </a:p>
          </p:txBody>
        </p:sp>
      </p:grpSp>
      <p:sp>
        <p:nvSpPr>
          <p:cNvPr id="69721" name="Text Box 89"/>
          <p:cNvSpPr txBox="1">
            <a:spLocks noChangeArrowheads="1"/>
          </p:cNvSpPr>
          <p:nvPr/>
        </p:nvSpPr>
        <p:spPr bwMode="auto">
          <a:xfrm>
            <a:off x="1828800" y="4800600"/>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时间复杂度</a:t>
            </a:r>
            <a:r>
              <a:rPr lang="en-US" altLang="zh-CN"/>
              <a:t>:</a:t>
            </a:r>
          </a:p>
        </p:txBody>
      </p:sp>
      <p:sp>
        <p:nvSpPr>
          <p:cNvPr id="69722" name="Text Box 90"/>
          <p:cNvSpPr txBox="1">
            <a:spLocks noChangeArrowheads="1"/>
          </p:cNvSpPr>
          <p:nvPr/>
        </p:nvSpPr>
        <p:spPr bwMode="auto">
          <a:xfrm>
            <a:off x="3962400" y="4800600"/>
            <a:ext cx="121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O</a:t>
            </a:r>
            <a:r>
              <a:rPr lang="en-US" altLang="zh-CN"/>
              <a:t>(n)</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4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6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6964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69683"/>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8"/>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69721"/>
                                        </p:tgtEl>
                                        <p:attrNameLst>
                                          <p:attrName>style.visibility</p:attrName>
                                        </p:attrNameLst>
                                      </p:cBhvr>
                                      <p:to>
                                        <p:strVal val="visible"/>
                                      </p:to>
                                    </p:set>
                                    <p:anim calcmode="lin" valueType="num">
                                      <p:cBhvr additive="base">
                                        <p:cTn id="47" dur="500" fill="hold"/>
                                        <p:tgtEl>
                                          <p:spTgt spid="69721"/>
                                        </p:tgtEl>
                                        <p:attrNameLst>
                                          <p:attrName>ppt_x</p:attrName>
                                        </p:attrNameLst>
                                      </p:cBhvr>
                                      <p:tavLst>
                                        <p:tav tm="0">
                                          <p:val>
                                            <p:strVal val="0-#ppt_w/2"/>
                                          </p:val>
                                        </p:tav>
                                        <p:tav tm="100000">
                                          <p:val>
                                            <p:strVal val="#ppt_x"/>
                                          </p:val>
                                        </p:tav>
                                      </p:tavLst>
                                    </p:anim>
                                    <p:anim calcmode="lin" valueType="num">
                                      <p:cBhvr additive="base">
                                        <p:cTn id="48" dur="500" fill="hold"/>
                                        <p:tgtEl>
                                          <p:spTgt spid="69721"/>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grpId="0" nodeType="clickEffect">
                                  <p:stCondLst>
                                    <p:cond delay="0"/>
                                  </p:stCondLst>
                                  <p:childTnLst>
                                    <p:set>
                                      <p:cBhvr>
                                        <p:cTn id="52" dur="1" fill="hold">
                                          <p:stCondLst>
                                            <p:cond delay="499"/>
                                          </p:stCondLst>
                                        </p:cTn>
                                        <p:tgtEl>
                                          <p:spTgt spid="697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2" grpId="0" autoUpdateAnimBg="0"/>
      <p:bldP spid="69643" grpId="0" autoUpdateAnimBg="0"/>
      <p:bldP spid="69664" grpId="0" autoUpdateAnimBg="0"/>
      <p:bldP spid="69683" grpId="0" animBg="1"/>
      <p:bldP spid="69721" grpId="0" autoUpdateAnimBg="0"/>
      <p:bldP spid="6972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style>
          <a:lnRef idx="2">
            <a:schemeClr val="accent3"/>
          </a:lnRef>
          <a:fillRef idx="1">
            <a:schemeClr val="lt1"/>
          </a:fillRef>
          <a:effectRef idx="0">
            <a:schemeClr val="accent3"/>
          </a:effectRef>
          <a:fontRef idx="minor">
            <a:schemeClr val="dk1"/>
          </a:fontRef>
        </p:style>
        <p:txBody>
          <a:bodyPr/>
          <a:lstStyle/>
          <a:p>
            <a:r>
              <a:rPr lang="zh-CN" altLang="en-US" dirty="0"/>
              <a:t>顺序存储和链式存储的对比</a:t>
            </a:r>
          </a:p>
        </p:txBody>
      </p:sp>
      <p:graphicFrame>
        <p:nvGraphicFramePr>
          <p:cNvPr id="4" name="内容占位符 3"/>
          <p:cNvGraphicFramePr>
            <a:graphicFrameLocks noGrp="1"/>
          </p:cNvGraphicFramePr>
          <p:nvPr>
            <p:ph idx="1"/>
            <p:extLst>
              <p:ext uri="{D42A27DB-BD31-4B8C-83A1-F6EECF244321}">
                <p14:modId xmlns:p14="http://schemas.microsoft.com/office/powerpoint/2010/main" val="1619376354"/>
              </p:ext>
            </p:extLst>
          </p:nvPr>
        </p:nvGraphicFramePr>
        <p:xfrm>
          <a:off x="467544" y="1052736"/>
          <a:ext cx="8229600" cy="5446810"/>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20000"/>
                    </a:ext>
                  </a:extLst>
                </a:gridCol>
                <a:gridCol w="224604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905290">
                <a:tc>
                  <a:txBody>
                    <a:bodyPr/>
                    <a:lstStyle/>
                    <a:p>
                      <a:endParaRPr lang="zh-CN" altLang="en-US" sz="3200" dirty="0"/>
                    </a:p>
                  </a:txBody>
                  <a:tcPr/>
                </a:tc>
                <a:tc>
                  <a:txBody>
                    <a:bodyPr/>
                    <a:lstStyle/>
                    <a:p>
                      <a:r>
                        <a:rPr lang="zh-CN" altLang="en-US" sz="3200" dirty="0"/>
                        <a:t>顺序表</a:t>
                      </a:r>
                    </a:p>
                  </a:txBody>
                  <a:tcPr/>
                </a:tc>
                <a:tc>
                  <a:txBody>
                    <a:bodyPr/>
                    <a:lstStyle/>
                    <a:p>
                      <a:r>
                        <a:rPr lang="zh-CN" altLang="en-US" sz="3200" dirty="0"/>
                        <a:t>链表</a:t>
                      </a:r>
                    </a:p>
                  </a:txBody>
                  <a:tcPr/>
                </a:tc>
                <a:extLst>
                  <a:ext uri="{0D108BD9-81ED-4DB2-BD59-A6C34878D82A}">
                    <a16:rowId xmlns:a16="http://schemas.microsoft.com/office/drawing/2014/main" val="10000"/>
                  </a:ext>
                </a:extLst>
              </a:tr>
              <a:tr h="370840">
                <a:tc>
                  <a:txBody>
                    <a:bodyPr/>
                    <a:lstStyle/>
                    <a:p>
                      <a:r>
                        <a:rPr lang="zh-CN" altLang="en-US" sz="3200" dirty="0"/>
                        <a:t>在指定位置插入元素</a:t>
                      </a:r>
                    </a:p>
                  </a:txBody>
                  <a:tcPr/>
                </a:tc>
                <a:tc>
                  <a:txBody>
                    <a:bodyPr/>
                    <a:lstStyle/>
                    <a:p>
                      <a:endParaRPr lang="zh-CN" altLang="en-US" sz="3200" dirty="0"/>
                    </a:p>
                  </a:txBody>
                  <a:tcPr/>
                </a:tc>
                <a:tc>
                  <a:txBody>
                    <a:bodyPr/>
                    <a:lstStyle/>
                    <a:p>
                      <a:endParaRPr lang="zh-CN" altLang="en-US" sz="3200" dirty="0"/>
                    </a:p>
                  </a:txBody>
                  <a:tcPr/>
                </a:tc>
                <a:extLst>
                  <a:ext uri="{0D108BD9-81ED-4DB2-BD59-A6C34878D82A}">
                    <a16:rowId xmlns:a16="http://schemas.microsoft.com/office/drawing/2014/main" val="10001"/>
                  </a:ext>
                </a:extLst>
              </a:tr>
              <a:tr h="370840">
                <a:tc>
                  <a:txBody>
                    <a:bodyPr/>
                    <a:lstStyle/>
                    <a:p>
                      <a:r>
                        <a:rPr lang="zh-CN" altLang="en-US" sz="3200" dirty="0"/>
                        <a:t>返回第</a:t>
                      </a:r>
                      <a:r>
                        <a:rPr lang="en-US" altLang="zh-CN" sz="3200" dirty="0" err="1"/>
                        <a:t>i</a:t>
                      </a:r>
                      <a:r>
                        <a:rPr lang="zh-CN" altLang="en-US" sz="3200" dirty="0"/>
                        <a:t>个元素</a:t>
                      </a:r>
                    </a:p>
                  </a:txBody>
                  <a:tcPr/>
                </a:tc>
                <a:tc>
                  <a:txBody>
                    <a:bodyPr/>
                    <a:lstStyle/>
                    <a:p>
                      <a:endParaRPr lang="zh-CN" altLang="en-US" sz="3200"/>
                    </a:p>
                  </a:txBody>
                  <a:tcPr/>
                </a:tc>
                <a:tc>
                  <a:txBody>
                    <a:bodyPr/>
                    <a:lstStyle/>
                    <a:p>
                      <a:endParaRPr lang="zh-CN" altLang="en-US" sz="3200"/>
                    </a:p>
                  </a:txBody>
                  <a:tcPr/>
                </a:tc>
                <a:extLst>
                  <a:ext uri="{0D108BD9-81ED-4DB2-BD59-A6C34878D82A}">
                    <a16:rowId xmlns:a16="http://schemas.microsoft.com/office/drawing/2014/main" val="10002"/>
                  </a:ext>
                </a:extLst>
              </a:tr>
              <a:tr h="370840">
                <a:tc>
                  <a:txBody>
                    <a:bodyPr/>
                    <a:lstStyle/>
                    <a:p>
                      <a:r>
                        <a:rPr lang="zh-CN" altLang="en-US" sz="3200" dirty="0"/>
                        <a:t>删除指定元素</a:t>
                      </a:r>
                    </a:p>
                  </a:txBody>
                  <a:tcPr/>
                </a:tc>
                <a:tc>
                  <a:txBody>
                    <a:bodyPr/>
                    <a:lstStyle/>
                    <a:p>
                      <a:endParaRPr lang="zh-CN" altLang="en-US" sz="3200"/>
                    </a:p>
                  </a:txBody>
                  <a:tcPr/>
                </a:tc>
                <a:tc>
                  <a:txBody>
                    <a:bodyPr/>
                    <a:lstStyle/>
                    <a:p>
                      <a:endParaRPr lang="zh-CN" altLang="en-US" sz="3200"/>
                    </a:p>
                  </a:txBody>
                  <a:tcPr/>
                </a:tc>
                <a:extLst>
                  <a:ext uri="{0D108BD9-81ED-4DB2-BD59-A6C34878D82A}">
                    <a16:rowId xmlns:a16="http://schemas.microsoft.com/office/drawing/2014/main" val="10003"/>
                  </a:ext>
                </a:extLst>
              </a:tr>
              <a:tr h="370840">
                <a:tc>
                  <a:txBody>
                    <a:bodyPr/>
                    <a:lstStyle/>
                    <a:p>
                      <a:r>
                        <a:rPr lang="zh-CN" altLang="en-US" sz="3200" dirty="0"/>
                        <a:t>获取列表长度</a:t>
                      </a:r>
                    </a:p>
                  </a:txBody>
                  <a:tcPr/>
                </a:tc>
                <a:tc>
                  <a:txBody>
                    <a:bodyPr/>
                    <a:lstStyle/>
                    <a:p>
                      <a:endParaRPr lang="zh-CN" altLang="en-US" sz="3200" dirty="0"/>
                    </a:p>
                  </a:txBody>
                  <a:tcPr/>
                </a:tc>
                <a:tc>
                  <a:txBody>
                    <a:bodyPr/>
                    <a:lstStyle/>
                    <a:p>
                      <a:endParaRPr lang="zh-CN" altLang="en-US" sz="3200"/>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3200" dirty="0"/>
                        <a:t>查找元素</a:t>
                      </a:r>
                    </a:p>
                  </a:txBody>
                  <a:tcPr/>
                </a:tc>
                <a:tc>
                  <a:txBody>
                    <a:bodyPr/>
                    <a:lstStyle/>
                    <a:p>
                      <a:endParaRPr lang="zh-CN" altLang="en-US" sz="3200"/>
                    </a:p>
                  </a:txBody>
                  <a:tcPr/>
                </a:tc>
                <a:tc>
                  <a:txBody>
                    <a:bodyPr/>
                    <a:lstStyle/>
                    <a:p>
                      <a:endParaRPr lang="zh-CN" altLang="en-US" sz="3200" dirty="0"/>
                    </a:p>
                  </a:txBody>
                  <a:tcPr/>
                </a:tc>
                <a:extLst>
                  <a:ext uri="{0D108BD9-81ED-4DB2-BD59-A6C34878D82A}">
                    <a16:rowId xmlns:a16="http://schemas.microsoft.com/office/drawing/2014/main" val="10005"/>
                  </a:ext>
                </a:extLst>
              </a:tr>
              <a:tr h="370840">
                <a:tc>
                  <a:txBody>
                    <a:bodyPr/>
                    <a:lstStyle/>
                    <a:p>
                      <a:r>
                        <a:rPr lang="zh-CN" altLang="en-US" sz="3200" dirty="0"/>
                        <a:t>找前驱</a:t>
                      </a:r>
                    </a:p>
                  </a:txBody>
                  <a:tcPr/>
                </a:tc>
                <a:tc>
                  <a:txBody>
                    <a:bodyPr/>
                    <a:lstStyle/>
                    <a:p>
                      <a:endParaRPr lang="zh-CN" altLang="en-US" sz="3200"/>
                    </a:p>
                  </a:txBody>
                  <a:tcPr/>
                </a:tc>
                <a:tc>
                  <a:txBody>
                    <a:bodyPr/>
                    <a:lstStyle/>
                    <a:p>
                      <a:endParaRPr lang="zh-CN" altLang="en-US" sz="3200" dirty="0"/>
                    </a:p>
                  </a:txBody>
                  <a:tcPr/>
                </a:tc>
                <a:extLst>
                  <a:ext uri="{0D108BD9-81ED-4DB2-BD59-A6C34878D82A}">
                    <a16:rowId xmlns:a16="http://schemas.microsoft.com/office/drawing/2014/main" val="10006"/>
                  </a:ext>
                </a:extLst>
              </a:tr>
              <a:tr h="370840">
                <a:tc>
                  <a:txBody>
                    <a:bodyPr/>
                    <a:lstStyle/>
                    <a:p>
                      <a:r>
                        <a:rPr lang="zh-CN" altLang="en-US" sz="3200" dirty="0"/>
                        <a:t>找后继</a:t>
                      </a:r>
                    </a:p>
                  </a:txBody>
                  <a:tcPr/>
                </a:tc>
                <a:tc>
                  <a:txBody>
                    <a:bodyPr/>
                    <a:lstStyle/>
                    <a:p>
                      <a:endParaRPr lang="zh-CN" altLang="en-US" sz="3200"/>
                    </a:p>
                  </a:txBody>
                  <a:tcPr/>
                </a:tc>
                <a:tc>
                  <a:txBody>
                    <a:bodyPr/>
                    <a:lstStyle/>
                    <a:p>
                      <a:endParaRPr lang="zh-CN" altLang="en-US" sz="3200"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65055922"/>
      </p:ext>
    </p:extLst>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endParaRPr lang="zh-CN" altLang="en-US"/>
          </a:p>
        </p:txBody>
      </p:sp>
      <p:sp>
        <p:nvSpPr>
          <p:cNvPr id="43011" name="文本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a:t>链表的合并（原教材第</a:t>
            </a:r>
            <a:r>
              <a:rPr lang="en-US" altLang="zh-CN"/>
              <a:t>2.1</a:t>
            </a:r>
            <a:r>
              <a:rPr lang="zh-CN" altLang="en-US"/>
              <a:t>节中介绍，</a:t>
            </a:r>
            <a:r>
              <a:rPr lang="en-US" altLang="zh-CN"/>
              <a:t>p20-21</a:t>
            </a:r>
            <a:r>
              <a:rPr lang="zh-CN" altLang="en-US"/>
              <a:t>）</a:t>
            </a:r>
          </a:p>
        </p:txBody>
      </p:sp>
    </p:spTree>
    <p:extLst>
      <p:ext uri="{BB962C8B-B14F-4D97-AF65-F5344CB8AC3E}">
        <p14:creationId xmlns:p14="http://schemas.microsoft.com/office/powerpoint/2010/main" val="3925524513"/>
      </p:ext>
    </p:extLst>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1066800" y="3810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算法</a:t>
            </a:r>
            <a:r>
              <a:rPr lang="en-US" altLang="zh-CN"/>
              <a:t>2.1</a:t>
            </a:r>
            <a:r>
              <a:rPr lang="zh-CN" altLang="en-US"/>
              <a:t>，两个线性表</a:t>
            </a:r>
            <a:r>
              <a:rPr lang="en-US" altLang="zh-CN"/>
              <a:t>La</a:t>
            </a:r>
            <a:r>
              <a:rPr lang="zh-CN" altLang="en-US"/>
              <a:t>，</a:t>
            </a:r>
            <a:r>
              <a:rPr lang="en-US" altLang="zh-CN"/>
              <a:t>Lb</a:t>
            </a:r>
            <a:r>
              <a:rPr lang="zh-CN" altLang="en-US"/>
              <a:t>的合并。</a:t>
            </a:r>
          </a:p>
        </p:txBody>
      </p:sp>
      <p:sp>
        <p:nvSpPr>
          <p:cNvPr id="44035" name="Text Box 3"/>
          <p:cNvSpPr txBox="1">
            <a:spLocks noChangeArrowheads="1"/>
          </p:cNvSpPr>
          <p:nvPr/>
        </p:nvSpPr>
        <p:spPr bwMode="auto">
          <a:xfrm>
            <a:off x="1066800" y="1012825"/>
            <a:ext cx="7391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a:solidFill>
                  <a:srgbClr val="FF0000"/>
                </a:solidFill>
              </a:rPr>
              <a:t>要求</a:t>
            </a:r>
            <a:r>
              <a:rPr lang="en-US" altLang="zh-CN">
                <a:solidFill>
                  <a:srgbClr val="FF0000"/>
                </a:solidFill>
              </a:rPr>
              <a:t>:</a:t>
            </a:r>
            <a:r>
              <a:rPr lang="en-US" altLang="zh-CN"/>
              <a:t> </a:t>
            </a:r>
            <a:r>
              <a:rPr lang="zh-CN" altLang="en-US"/>
              <a:t>扩展线性表</a:t>
            </a:r>
            <a:r>
              <a:rPr lang="en-US" altLang="zh-CN"/>
              <a:t>La</a:t>
            </a:r>
            <a:r>
              <a:rPr lang="zh-CN" altLang="en-US"/>
              <a:t>，将存在于</a:t>
            </a:r>
            <a:r>
              <a:rPr lang="en-US" altLang="zh-CN"/>
              <a:t>Lb</a:t>
            </a:r>
            <a:r>
              <a:rPr lang="zh-CN" altLang="en-US"/>
              <a:t>中而不存在于</a:t>
            </a:r>
            <a:r>
              <a:rPr lang="en-US" altLang="zh-CN"/>
              <a:t>La</a:t>
            </a:r>
            <a:r>
              <a:rPr lang="zh-CN" altLang="en-US"/>
              <a:t>中的数据元素插入到</a:t>
            </a:r>
            <a:r>
              <a:rPr lang="en-US" altLang="zh-CN"/>
              <a:t>La</a:t>
            </a:r>
            <a:r>
              <a:rPr lang="zh-CN" altLang="en-US"/>
              <a:t>中。</a:t>
            </a:r>
          </a:p>
        </p:txBody>
      </p:sp>
      <p:sp>
        <p:nvSpPr>
          <p:cNvPr id="44036" name="Text Box 14"/>
          <p:cNvSpPr txBox="1">
            <a:spLocks noChangeArrowheads="1"/>
          </p:cNvSpPr>
          <p:nvPr/>
        </p:nvSpPr>
        <p:spPr bwMode="auto">
          <a:xfrm>
            <a:off x="1066800" y="2133600"/>
            <a:ext cx="7391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思想</a:t>
            </a:r>
            <a:r>
              <a:rPr lang="en-US" altLang="zh-CN">
                <a:solidFill>
                  <a:srgbClr val="FF0000"/>
                </a:solidFill>
              </a:rPr>
              <a:t>:  </a:t>
            </a:r>
          </a:p>
        </p:txBody>
      </p:sp>
      <p:sp>
        <p:nvSpPr>
          <p:cNvPr id="44037" name="Text Box 15"/>
          <p:cNvSpPr txBox="1">
            <a:spLocks noChangeArrowheads="1"/>
          </p:cNvSpPr>
          <p:nvPr/>
        </p:nvSpPr>
        <p:spPr bwMode="auto">
          <a:xfrm>
            <a:off x="1676400" y="2651125"/>
            <a:ext cx="617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1.  </a:t>
            </a:r>
            <a:r>
              <a:rPr lang="zh-CN" altLang="en-US" sz="2000"/>
              <a:t>依次取出 </a:t>
            </a:r>
            <a:r>
              <a:rPr lang="en-US" altLang="zh-CN" sz="2000"/>
              <a:t>Lb </a:t>
            </a:r>
            <a:r>
              <a:rPr lang="zh-CN" altLang="en-US" sz="2000"/>
              <a:t>中的数据元素进行处理</a:t>
            </a:r>
          </a:p>
        </p:txBody>
      </p:sp>
      <p:sp>
        <p:nvSpPr>
          <p:cNvPr id="44038" name="Text Box 16"/>
          <p:cNvSpPr txBox="1">
            <a:spLocks noChangeArrowheads="1"/>
          </p:cNvSpPr>
          <p:nvPr/>
        </p:nvSpPr>
        <p:spPr bwMode="auto">
          <a:xfrm>
            <a:off x="1676400" y="3276600"/>
            <a:ext cx="617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2.  </a:t>
            </a:r>
            <a:r>
              <a:rPr lang="zh-CN" altLang="en-US" sz="2000"/>
              <a:t>判断该数据元素是否存在于 </a:t>
            </a:r>
            <a:r>
              <a:rPr lang="en-US" altLang="zh-CN" sz="2000"/>
              <a:t>La </a:t>
            </a:r>
            <a:r>
              <a:rPr lang="zh-CN" altLang="en-US" sz="2000"/>
              <a:t>中</a:t>
            </a:r>
          </a:p>
        </p:txBody>
      </p:sp>
      <p:sp>
        <p:nvSpPr>
          <p:cNvPr id="44039" name="Text Box 17"/>
          <p:cNvSpPr txBox="1">
            <a:spLocks noChangeArrowheads="1"/>
          </p:cNvSpPr>
          <p:nvPr/>
        </p:nvSpPr>
        <p:spPr bwMode="auto">
          <a:xfrm>
            <a:off x="1676400" y="3946525"/>
            <a:ext cx="617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  </a:t>
            </a:r>
            <a:r>
              <a:rPr lang="zh-CN" altLang="en-US" sz="2000"/>
              <a:t>在则取下一个数据元素，否则插入到 </a:t>
            </a:r>
            <a:r>
              <a:rPr lang="en-US" altLang="zh-CN" sz="2000"/>
              <a:t>La </a:t>
            </a:r>
            <a:r>
              <a:rPr lang="zh-CN" altLang="en-US" sz="2000"/>
              <a:t>中</a:t>
            </a:r>
          </a:p>
        </p:txBody>
      </p:sp>
    </p:spTree>
    <p:extLst>
      <p:ext uri="{BB962C8B-B14F-4D97-AF65-F5344CB8AC3E}">
        <p14:creationId xmlns:p14="http://schemas.microsoft.com/office/powerpoint/2010/main" val="2384015715"/>
      </p:ext>
    </p:extLst>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1371600" y="1295400"/>
            <a:ext cx="6553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La_len = </a:t>
            </a:r>
            <a:r>
              <a:rPr lang="en-US" altLang="zh-CN" sz="2000">
                <a:solidFill>
                  <a:srgbClr val="FF0000"/>
                </a:solidFill>
              </a:rPr>
              <a:t>ListLength</a:t>
            </a:r>
            <a:r>
              <a:rPr lang="en-US" altLang="zh-CN" sz="2000"/>
              <a:t> ( La );</a:t>
            </a:r>
          </a:p>
          <a:p>
            <a:pPr eaLnBrk="1" hangingPunct="1">
              <a:spcBef>
                <a:spcPct val="50000"/>
              </a:spcBef>
            </a:pPr>
            <a:r>
              <a:rPr lang="en-US" altLang="zh-CN" sz="2000"/>
              <a:t>Lb_len = </a:t>
            </a:r>
            <a:r>
              <a:rPr lang="en-US" altLang="zh-CN" sz="2000">
                <a:solidFill>
                  <a:srgbClr val="FF0000"/>
                </a:solidFill>
              </a:rPr>
              <a:t>ListLength</a:t>
            </a:r>
            <a:r>
              <a:rPr lang="en-US" altLang="zh-CN" sz="2000"/>
              <a:t> ( Lb );</a:t>
            </a:r>
          </a:p>
        </p:txBody>
      </p:sp>
      <p:sp>
        <p:nvSpPr>
          <p:cNvPr id="45059" name="Text Box 4"/>
          <p:cNvSpPr txBox="1">
            <a:spLocks noChangeArrowheads="1"/>
          </p:cNvSpPr>
          <p:nvPr/>
        </p:nvSpPr>
        <p:spPr bwMode="auto">
          <a:xfrm>
            <a:off x="1371600" y="2362200"/>
            <a:ext cx="4495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for  ( i = </a:t>
            </a:r>
            <a:r>
              <a:rPr lang="en-US" altLang="zh-CN" sz="2000">
                <a:latin typeface="宋体" pitchFamily="2" charset="-122"/>
              </a:rPr>
              <a:t>1</a:t>
            </a:r>
            <a:r>
              <a:rPr lang="en-US" altLang="zh-CN" sz="2000"/>
              <a:t>; i &lt;= Lb_len; i++ )</a:t>
            </a:r>
          </a:p>
          <a:p>
            <a:pPr eaLnBrk="1" hangingPunct="1">
              <a:spcBef>
                <a:spcPct val="50000"/>
              </a:spcBef>
            </a:pPr>
            <a:r>
              <a:rPr lang="en-US" altLang="zh-CN" sz="2000"/>
              <a:t>{</a:t>
            </a:r>
          </a:p>
        </p:txBody>
      </p:sp>
      <p:sp>
        <p:nvSpPr>
          <p:cNvPr id="45060" name="Text Box 5"/>
          <p:cNvSpPr txBox="1">
            <a:spLocks noChangeArrowheads="1"/>
          </p:cNvSpPr>
          <p:nvPr/>
        </p:nvSpPr>
        <p:spPr bwMode="auto">
          <a:xfrm>
            <a:off x="1752600" y="3124200"/>
            <a:ext cx="449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GetElem</a:t>
            </a:r>
            <a:r>
              <a:rPr lang="en-US" altLang="zh-CN" sz="2000"/>
              <a:t> ( Lb, i, e );</a:t>
            </a:r>
          </a:p>
        </p:txBody>
      </p:sp>
      <p:sp>
        <p:nvSpPr>
          <p:cNvPr id="45061" name="Text Box 6"/>
          <p:cNvSpPr txBox="1">
            <a:spLocks noChangeArrowheads="1"/>
          </p:cNvSpPr>
          <p:nvPr/>
        </p:nvSpPr>
        <p:spPr bwMode="auto">
          <a:xfrm>
            <a:off x="1752600" y="3803650"/>
            <a:ext cx="3962400"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80000"/>
              </a:lnSpc>
              <a:spcBef>
                <a:spcPct val="50000"/>
              </a:spcBef>
            </a:pPr>
            <a:r>
              <a:rPr lang="en-US" altLang="zh-CN" sz="2000"/>
              <a:t>if  ( ! </a:t>
            </a:r>
            <a:r>
              <a:rPr lang="en-US" altLang="zh-CN" sz="2000">
                <a:solidFill>
                  <a:srgbClr val="FF0000"/>
                </a:solidFill>
              </a:rPr>
              <a:t>LocateElem</a:t>
            </a:r>
            <a:r>
              <a:rPr lang="en-US" altLang="zh-CN" sz="2000"/>
              <a:t>( La, e, equal ) ) </a:t>
            </a:r>
          </a:p>
          <a:p>
            <a:pPr eaLnBrk="1" hangingPunct="1">
              <a:lnSpc>
                <a:spcPct val="80000"/>
              </a:lnSpc>
              <a:spcBef>
                <a:spcPct val="50000"/>
              </a:spcBef>
            </a:pPr>
            <a:r>
              <a:rPr lang="en-US" altLang="zh-CN" sz="2000"/>
              <a:t>    </a:t>
            </a:r>
            <a:r>
              <a:rPr lang="en-US" altLang="zh-CN" sz="2000">
                <a:solidFill>
                  <a:srgbClr val="FF0000"/>
                </a:solidFill>
              </a:rPr>
              <a:t>ListInsert</a:t>
            </a:r>
            <a:r>
              <a:rPr lang="en-US" altLang="zh-CN" sz="2000"/>
              <a:t>( La, ++La_len, e );</a:t>
            </a:r>
          </a:p>
        </p:txBody>
      </p:sp>
      <p:sp>
        <p:nvSpPr>
          <p:cNvPr id="45062" name="Text Box 7"/>
          <p:cNvSpPr txBox="1">
            <a:spLocks noChangeArrowheads="1"/>
          </p:cNvSpPr>
          <p:nvPr/>
        </p:nvSpPr>
        <p:spPr bwMode="auto">
          <a:xfrm>
            <a:off x="1447800" y="4387850"/>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a:t>
            </a:r>
          </a:p>
        </p:txBody>
      </p:sp>
      <p:grpSp>
        <p:nvGrpSpPr>
          <p:cNvPr id="45063" name="Group 8"/>
          <p:cNvGrpSpPr>
            <a:grpSpLocks/>
          </p:cNvGrpSpPr>
          <p:nvPr/>
        </p:nvGrpSpPr>
        <p:grpSpPr bwMode="auto">
          <a:xfrm>
            <a:off x="1143000" y="457200"/>
            <a:ext cx="6172200" cy="4546600"/>
            <a:chOff x="768" y="1344"/>
            <a:chExt cx="3216" cy="2103"/>
          </a:xfrm>
        </p:grpSpPr>
        <p:sp>
          <p:nvSpPr>
            <p:cNvPr id="45064" name="Text Box 9"/>
            <p:cNvSpPr txBox="1">
              <a:spLocks noChangeArrowheads="1"/>
            </p:cNvSpPr>
            <p:nvPr/>
          </p:nvSpPr>
          <p:spPr bwMode="auto">
            <a:xfrm>
              <a:off x="768" y="1344"/>
              <a:ext cx="3216" cy="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void  union ( List  &amp;La, List  Lb ) </a:t>
              </a:r>
            </a:p>
            <a:p>
              <a:pPr eaLnBrk="1" hangingPunct="1">
                <a:spcBef>
                  <a:spcPct val="50000"/>
                </a:spcBef>
              </a:pPr>
              <a:r>
                <a:rPr lang="en-US" altLang="zh-CN" sz="2000"/>
                <a:t>{</a:t>
              </a:r>
            </a:p>
          </p:txBody>
        </p:sp>
        <p:sp>
          <p:nvSpPr>
            <p:cNvPr id="45065" name="Text Box 10"/>
            <p:cNvSpPr txBox="1">
              <a:spLocks noChangeArrowheads="1"/>
            </p:cNvSpPr>
            <p:nvPr/>
          </p:nvSpPr>
          <p:spPr bwMode="auto">
            <a:xfrm>
              <a:off x="768" y="3264"/>
              <a:ext cx="672"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a:t>
              </a:r>
            </a:p>
          </p:txBody>
        </p:sp>
      </p:grpSp>
    </p:spTree>
    <p:extLst>
      <p:ext uri="{BB962C8B-B14F-4D97-AF65-F5344CB8AC3E}">
        <p14:creationId xmlns:p14="http://schemas.microsoft.com/office/powerpoint/2010/main" val="698143030"/>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1143000" y="381000"/>
            <a:ext cx="708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例，  </a:t>
            </a:r>
            <a:r>
              <a:rPr lang="en-US" altLang="zh-CN"/>
              <a:t>La = (3,13,7,9)     Lb = (5,7,10)</a:t>
            </a:r>
          </a:p>
        </p:txBody>
      </p:sp>
      <p:sp>
        <p:nvSpPr>
          <p:cNvPr id="40964" name="Text Box 4"/>
          <p:cNvSpPr txBox="1">
            <a:spLocks noChangeArrowheads="1"/>
          </p:cNvSpPr>
          <p:nvPr/>
        </p:nvSpPr>
        <p:spPr bwMode="auto">
          <a:xfrm>
            <a:off x="1524000" y="9906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首先，</a:t>
            </a:r>
            <a:r>
              <a:rPr lang="en-US" altLang="zh-CN"/>
              <a:t>La_len = 4</a:t>
            </a:r>
            <a:r>
              <a:rPr lang="zh-CN" altLang="en-US"/>
              <a:t>；</a:t>
            </a:r>
            <a:r>
              <a:rPr lang="en-US" altLang="zh-CN"/>
              <a:t>Lb_len = 3</a:t>
            </a:r>
            <a:r>
              <a:rPr lang="zh-CN" altLang="en-US"/>
              <a:t>；</a:t>
            </a:r>
          </a:p>
        </p:txBody>
      </p:sp>
      <p:grpSp>
        <p:nvGrpSpPr>
          <p:cNvPr id="46084" name="Group 43"/>
          <p:cNvGrpSpPr>
            <a:grpSpLocks/>
          </p:cNvGrpSpPr>
          <p:nvPr/>
        </p:nvGrpSpPr>
        <p:grpSpPr bwMode="auto">
          <a:xfrm>
            <a:off x="1828800" y="1676400"/>
            <a:ext cx="931863" cy="2074863"/>
            <a:chOff x="1152" y="1056"/>
            <a:chExt cx="587" cy="1307"/>
          </a:xfrm>
        </p:grpSpPr>
        <p:sp>
          <p:nvSpPr>
            <p:cNvPr id="46108" name="Line 5"/>
            <p:cNvSpPr>
              <a:spLocks noChangeShapeType="1"/>
            </p:cNvSpPr>
            <p:nvPr/>
          </p:nvSpPr>
          <p:spPr bwMode="auto">
            <a:xfrm>
              <a:off x="1152" y="1392"/>
              <a:ext cx="0" cy="9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9" name="Line 6"/>
            <p:cNvSpPr>
              <a:spLocks noChangeShapeType="1"/>
            </p:cNvSpPr>
            <p:nvPr/>
          </p:nvSpPr>
          <p:spPr bwMode="auto">
            <a:xfrm>
              <a:off x="1680" y="1392"/>
              <a:ext cx="0" cy="9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0" name="Line 7"/>
            <p:cNvSpPr>
              <a:spLocks noChangeShapeType="1"/>
            </p:cNvSpPr>
            <p:nvPr/>
          </p:nvSpPr>
          <p:spPr bwMode="auto">
            <a:xfrm>
              <a:off x="1152" y="139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1" name="Line 8"/>
            <p:cNvSpPr>
              <a:spLocks noChangeShapeType="1"/>
            </p:cNvSpPr>
            <p:nvPr/>
          </p:nvSpPr>
          <p:spPr bwMode="auto">
            <a:xfrm>
              <a:off x="1152" y="163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2" name="Line 9"/>
            <p:cNvSpPr>
              <a:spLocks noChangeShapeType="1"/>
            </p:cNvSpPr>
            <p:nvPr/>
          </p:nvSpPr>
          <p:spPr bwMode="auto">
            <a:xfrm>
              <a:off x="1152" y="187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3" name="Line 10"/>
            <p:cNvSpPr>
              <a:spLocks noChangeShapeType="1"/>
            </p:cNvSpPr>
            <p:nvPr/>
          </p:nvSpPr>
          <p:spPr bwMode="auto">
            <a:xfrm>
              <a:off x="1152" y="211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4" name="Line 11"/>
            <p:cNvSpPr>
              <a:spLocks noChangeShapeType="1"/>
            </p:cNvSpPr>
            <p:nvPr/>
          </p:nvSpPr>
          <p:spPr bwMode="auto">
            <a:xfrm>
              <a:off x="1152" y="235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15" name="Text Box 12"/>
            <p:cNvSpPr txBox="1">
              <a:spLocks noChangeArrowheads="1"/>
            </p:cNvSpPr>
            <p:nvPr/>
          </p:nvSpPr>
          <p:spPr bwMode="auto">
            <a:xfrm>
              <a:off x="1307" y="1355"/>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3</a:t>
              </a:r>
            </a:p>
          </p:txBody>
        </p:sp>
        <p:sp>
          <p:nvSpPr>
            <p:cNvPr id="46116" name="Text Box 13"/>
            <p:cNvSpPr txBox="1">
              <a:spLocks noChangeArrowheads="1"/>
            </p:cNvSpPr>
            <p:nvPr/>
          </p:nvSpPr>
          <p:spPr bwMode="auto">
            <a:xfrm>
              <a:off x="1248" y="1595"/>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13</a:t>
              </a:r>
            </a:p>
          </p:txBody>
        </p:sp>
        <p:sp>
          <p:nvSpPr>
            <p:cNvPr id="46117" name="Text Box 14"/>
            <p:cNvSpPr txBox="1">
              <a:spLocks noChangeArrowheads="1"/>
            </p:cNvSpPr>
            <p:nvPr/>
          </p:nvSpPr>
          <p:spPr bwMode="auto">
            <a:xfrm>
              <a:off x="1296" y="1839"/>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7</a:t>
              </a:r>
            </a:p>
          </p:txBody>
        </p:sp>
        <p:sp>
          <p:nvSpPr>
            <p:cNvPr id="46118" name="Text Box 15"/>
            <p:cNvSpPr txBox="1">
              <a:spLocks noChangeArrowheads="1"/>
            </p:cNvSpPr>
            <p:nvPr/>
          </p:nvSpPr>
          <p:spPr bwMode="auto">
            <a:xfrm>
              <a:off x="1307" y="2075"/>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9</a:t>
              </a:r>
            </a:p>
          </p:txBody>
        </p:sp>
        <p:sp>
          <p:nvSpPr>
            <p:cNvPr id="46119" name="Text Box 28"/>
            <p:cNvSpPr txBox="1">
              <a:spLocks noChangeArrowheads="1"/>
            </p:cNvSpPr>
            <p:nvPr/>
          </p:nvSpPr>
          <p:spPr bwMode="auto">
            <a:xfrm>
              <a:off x="1248"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La</a:t>
              </a:r>
            </a:p>
          </p:txBody>
        </p:sp>
      </p:grpSp>
      <p:grpSp>
        <p:nvGrpSpPr>
          <p:cNvPr id="46085" name="Group 44"/>
          <p:cNvGrpSpPr>
            <a:grpSpLocks/>
          </p:cNvGrpSpPr>
          <p:nvPr/>
        </p:nvGrpSpPr>
        <p:grpSpPr bwMode="auto">
          <a:xfrm>
            <a:off x="3429000" y="1676400"/>
            <a:ext cx="931863" cy="1700213"/>
            <a:chOff x="2160" y="1056"/>
            <a:chExt cx="587" cy="1071"/>
          </a:xfrm>
        </p:grpSpPr>
        <p:sp>
          <p:nvSpPr>
            <p:cNvPr id="46098" name="Line 17"/>
            <p:cNvSpPr>
              <a:spLocks noChangeShapeType="1"/>
            </p:cNvSpPr>
            <p:nvPr/>
          </p:nvSpPr>
          <p:spPr bwMode="auto">
            <a:xfrm>
              <a:off x="2160" y="1392"/>
              <a:ext cx="0"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099" name="Line 18"/>
            <p:cNvSpPr>
              <a:spLocks noChangeShapeType="1"/>
            </p:cNvSpPr>
            <p:nvPr/>
          </p:nvSpPr>
          <p:spPr bwMode="auto">
            <a:xfrm>
              <a:off x="2688" y="1392"/>
              <a:ext cx="0"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0" name="Line 19"/>
            <p:cNvSpPr>
              <a:spLocks noChangeShapeType="1"/>
            </p:cNvSpPr>
            <p:nvPr/>
          </p:nvSpPr>
          <p:spPr bwMode="auto">
            <a:xfrm>
              <a:off x="2160" y="139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1" name="Line 20"/>
            <p:cNvSpPr>
              <a:spLocks noChangeShapeType="1"/>
            </p:cNvSpPr>
            <p:nvPr/>
          </p:nvSpPr>
          <p:spPr bwMode="auto">
            <a:xfrm>
              <a:off x="2160" y="163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2" name="Line 21"/>
            <p:cNvSpPr>
              <a:spLocks noChangeShapeType="1"/>
            </p:cNvSpPr>
            <p:nvPr/>
          </p:nvSpPr>
          <p:spPr bwMode="auto">
            <a:xfrm>
              <a:off x="2160" y="187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3" name="Line 22"/>
            <p:cNvSpPr>
              <a:spLocks noChangeShapeType="1"/>
            </p:cNvSpPr>
            <p:nvPr/>
          </p:nvSpPr>
          <p:spPr bwMode="auto">
            <a:xfrm>
              <a:off x="2160" y="211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6104" name="Text Box 24"/>
            <p:cNvSpPr txBox="1">
              <a:spLocks noChangeArrowheads="1"/>
            </p:cNvSpPr>
            <p:nvPr/>
          </p:nvSpPr>
          <p:spPr bwMode="auto">
            <a:xfrm>
              <a:off x="2315" y="1355"/>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5</a:t>
              </a:r>
            </a:p>
          </p:txBody>
        </p:sp>
        <p:sp>
          <p:nvSpPr>
            <p:cNvPr id="46105" name="Text Box 25"/>
            <p:cNvSpPr txBox="1">
              <a:spLocks noChangeArrowheads="1"/>
            </p:cNvSpPr>
            <p:nvPr/>
          </p:nvSpPr>
          <p:spPr bwMode="auto">
            <a:xfrm>
              <a:off x="2304" y="1595"/>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7</a:t>
              </a:r>
            </a:p>
          </p:txBody>
        </p:sp>
        <p:sp>
          <p:nvSpPr>
            <p:cNvPr id="46106" name="Text Box 26"/>
            <p:cNvSpPr txBox="1">
              <a:spLocks noChangeArrowheads="1"/>
            </p:cNvSpPr>
            <p:nvPr/>
          </p:nvSpPr>
          <p:spPr bwMode="auto">
            <a:xfrm>
              <a:off x="2256" y="1839"/>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10</a:t>
              </a:r>
            </a:p>
          </p:txBody>
        </p:sp>
        <p:sp>
          <p:nvSpPr>
            <p:cNvPr id="46107" name="Text Box 29"/>
            <p:cNvSpPr txBox="1">
              <a:spLocks noChangeArrowheads="1"/>
            </p:cNvSpPr>
            <p:nvPr/>
          </p:nvSpPr>
          <p:spPr bwMode="auto">
            <a:xfrm>
              <a:off x="2256" y="105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Lb</a:t>
              </a:r>
            </a:p>
          </p:txBody>
        </p:sp>
      </p:grpSp>
      <p:sp>
        <p:nvSpPr>
          <p:cNvPr id="40990" name="Line 30"/>
          <p:cNvSpPr>
            <a:spLocks noChangeShapeType="1"/>
          </p:cNvSpPr>
          <p:nvPr/>
        </p:nvSpPr>
        <p:spPr bwMode="auto">
          <a:xfrm flipH="1">
            <a:off x="4267200" y="2362200"/>
            <a:ext cx="38100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0991" name="Line 31"/>
          <p:cNvSpPr>
            <a:spLocks noChangeShapeType="1"/>
          </p:cNvSpPr>
          <p:nvPr/>
        </p:nvSpPr>
        <p:spPr bwMode="auto">
          <a:xfrm flipH="1">
            <a:off x="4267200" y="2743200"/>
            <a:ext cx="38100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0992" name="Line 32"/>
          <p:cNvSpPr>
            <a:spLocks noChangeShapeType="1"/>
          </p:cNvSpPr>
          <p:nvPr/>
        </p:nvSpPr>
        <p:spPr bwMode="auto">
          <a:xfrm flipH="1">
            <a:off x="4267200" y="3124200"/>
            <a:ext cx="38100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4" name="Group 36"/>
          <p:cNvGrpSpPr>
            <a:grpSpLocks/>
          </p:cNvGrpSpPr>
          <p:nvPr/>
        </p:nvGrpSpPr>
        <p:grpSpPr bwMode="auto">
          <a:xfrm>
            <a:off x="1828800" y="3698875"/>
            <a:ext cx="914400" cy="457200"/>
            <a:chOff x="1152" y="2570"/>
            <a:chExt cx="576" cy="288"/>
          </a:xfrm>
        </p:grpSpPr>
        <p:sp>
          <p:nvSpPr>
            <p:cNvPr id="46096" name="Rectangle 16"/>
            <p:cNvSpPr>
              <a:spLocks noChangeArrowheads="1"/>
            </p:cNvSpPr>
            <p:nvPr/>
          </p:nvSpPr>
          <p:spPr bwMode="auto">
            <a:xfrm>
              <a:off x="1152" y="2592"/>
              <a:ext cx="528"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46097" name="Text Box 33"/>
            <p:cNvSpPr txBox="1">
              <a:spLocks noChangeArrowheads="1"/>
            </p:cNvSpPr>
            <p:nvPr/>
          </p:nvSpPr>
          <p:spPr bwMode="auto">
            <a:xfrm>
              <a:off x="1296" y="257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5</a:t>
              </a:r>
            </a:p>
          </p:txBody>
        </p:sp>
      </p:grpSp>
      <p:sp>
        <p:nvSpPr>
          <p:cNvPr id="40998" name="Text Box 38"/>
          <p:cNvSpPr txBox="1">
            <a:spLocks noChangeArrowheads="1"/>
          </p:cNvSpPr>
          <p:nvPr/>
        </p:nvSpPr>
        <p:spPr bwMode="auto">
          <a:xfrm>
            <a:off x="4724400" y="21336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查找</a:t>
            </a:r>
            <a:r>
              <a:rPr lang="en-US" altLang="zh-CN"/>
              <a:t>La</a:t>
            </a:r>
            <a:r>
              <a:rPr lang="zh-CN" altLang="en-US"/>
              <a:t>，</a:t>
            </a:r>
            <a:r>
              <a:rPr lang="zh-CN" altLang="en-US">
                <a:solidFill>
                  <a:srgbClr val="FF0000"/>
                </a:solidFill>
              </a:rPr>
              <a:t>未找到</a:t>
            </a:r>
          </a:p>
        </p:txBody>
      </p:sp>
      <p:sp>
        <p:nvSpPr>
          <p:cNvPr id="40999" name="Text Box 39"/>
          <p:cNvSpPr txBox="1">
            <a:spLocks noChangeArrowheads="1"/>
          </p:cNvSpPr>
          <p:nvPr/>
        </p:nvSpPr>
        <p:spPr bwMode="auto">
          <a:xfrm>
            <a:off x="4724400" y="25146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查找</a:t>
            </a:r>
            <a:r>
              <a:rPr lang="en-US" altLang="zh-CN"/>
              <a:t>La</a:t>
            </a:r>
            <a:r>
              <a:rPr lang="zh-CN" altLang="en-US"/>
              <a:t>，</a:t>
            </a:r>
            <a:r>
              <a:rPr lang="zh-CN" altLang="en-US">
                <a:solidFill>
                  <a:srgbClr val="FF0000"/>
                </a:solidFill>
              </a:rPr>
              <a:t>找到</a:t>
            </a:r>
          </a:p>
        </p:txBody>
      </p:sp>
      <p:sp>
        <p:nvSpPr>
          <p:cNvPr id="41000" name="Text Box 40"/>
          <p:cNvSpPr txBox="1">
            <a:spLocks noChangeArrowheads="1"/>
          </p:cNvSpPr>
          <p:nvPr/>
        </p:nvSpPr>
        <p:spPr bwMode="auto">
          <a:xfrm>
            <a:off x="4724400" y="28956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查找</a:t>
            </a:r>
            <a:r>
              <a:rPr lang="en-US" altLang="zh-CN"/>
              <a:t>La</a:t>
            </a:r>
            <a:r>
              <a:rPr lang="zh-CN" altLang="en-US"/>
              <a:t>，</a:t>
            </a:r>
            <a:r>
              <a:rPr lang="zh-CN" altLang="en-US">
                <a:solidFill>
                  <a:srgbClr val="FF0000"/>
                </a:solidFill>
              </a:rPr>
              <a:t>未找到</a:t>
            </a:r>
          </a:p>
        </p:txBody>
      </p:sp>
      <p:grpSp>
        <p:nvGrpSpPr>
          <p:cNvPr id="5" name="Group 42"/>
          <p:cNvGrpSpPr>
            <a:grpSpLocks/>
          </p:cNvGrpSpPr>
          <p:nvPr/>
        </p:nvGrpSpPr>
        <p:grpSpPr bwMode="auto">
          <a:xfrm>
            <a:off x="1828800" y="4079875"/>
            <a:ext cx="838200" cy="457200"/>
            <a:chOff x="1152" y="2806"/>
            <a:chExt cx="528" cy="288"/>
          </a:xfrm>
        </p:grpSpPr>
        <p:sp>
          <p:nvSpPr>
            <p:cNvPr id="46094" name="Text Box 35"/>
            <p:cNvSpPr txBox="1">
              <a:spLocks noChangeArrowheads="1"/>
            </p:cNvSpPr>
            <p:nvPr/>
          </p:nvSpPr>
          <p:spPr bwMode="auto">
            <a:xfrm>
              <a:off x="1248" y="280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10</a:t>
              </a:r>
            </a:p>
          </p:txBody>
        </p:sp>
        <p:sp>
          <p:nvSpPr>
            <p:cNvPr id="46095" name="Rectangle 41"/>
            <p:cNvSpPr>
              <a:spLocks noChangeArrowheads="1"/>
            </p:cNvSpPr>
            <p:nvPr/>
          </p:nvSpPr>
          <p:spPr bwMode="auto">
            <a:xfrm>
              <a:off x="1152" y="2832"/>
              <a:ext cx="528"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spTree>
    <p:extLst>
      <p:ext uri="{BB962C8B-B14F-4D97-AF65-F5344CB8AC3E}">
        <p14:creationId xmlns:p14="http://schemas.microsoft.com/office/powerpoint/2010/main" val="289338081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90"/>
                                        </p:tgtEl>
                                        <p:attrNameLst>
                                          <p:attrName>style.visibility</p:attrName>
                                        </p:attrNameLst>
                                      </p:cBhvr>
                                      <p:to>
                                        <p:strVal val="visible"/>
                                      </p:to>
                                    </p:set>
                                  </p:childTnLst>
                                  <p:subTnLst>
                                    <p:set>
                                      <p:cBhvr override="childStyle">
                                        <p:cTn dur="1" fill="hold" display="0" masterRel="nextClick" afterEffect="1"/>
                                        <p:tgtEl>
                                          <p:spTgt spid="40990"/>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98"/>
                                        </p:tgtEl>
                                        <p:attrNameLst>
                                          <p:attrName>style.visibility</p:attrName>
                                        </p:attrNameLst>
                                      </p:cBhvr>
                                      <p:to>
                                        <p:strVal val="visible"/>
                                      </p:to>
                                    </p:set>
                                  </p:childTnLst>
                                  <p:subTnLst>
                                    <p:set>
                                      <p:cBhvr override="childStyle">
                                        <p:cTn dur="1" fill="hold" display="0" masterRel="nextClick" afterEffect="1"/>
                                        <p:tgtEl>
                                          <p:spTgt spid="4099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91"/>
                                        </p:tgtEl>
                                        <p:attrNameLst>
                                          <p:attrName>style.visibility</p:attrName>
                                        </p:attrNameLst>
                                      </p:cBhvr>
                                      <p:to>
                                        <p:strVal val="visible"/>
                                      </p:to>
                                    </p:set>
                                  </p:childTnLst>
                                  <p:subTnLst>
                                    <p:set>
                                      <p:cBhvr override="childStyle">
                                        <p:cTn dur="1" fill="hold" display="0" masterRel="nextClick" afterEffect="1"/>
                                        <p:tgtEl>
                                          <p:spTgt spid="40991"/>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999"/>
                                        </p:tgtEl>
                                        <p:attrNameLst>
                                          <p:attrName>style.visibility</p:attrName>
                                        </p:attrNameLst>
                                      </p:cBhvr>
                                      <p:to>
                                        <p:strVal val="visible"/>
                                      </p:to>
                                    </p:set>
                                  </p:childTnLst>
                                  <p:subTnLst>
                                    <p:set>
                                      <p:cBhvr override="childStyle">
                                        <p:cTn dur="1" fill="hold" display="0" masterRel="nextClick" afterEffect="1"/>
                                        <p:tgtEl>
                                          <p:spTgt spid="40999"/>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992"/>
                                        </p:tgtEl>
                                        <p:attrNameLst>
                                          <p:attrName>style.visibility</p:attrName>
                                        </p:attrNameLst>
                                      </p:cBhvr>
                                      <p:to>
                                        <p:strVal val="visible"/>
                                      </p:to>
                                    </p:set>
                                  </p:childTnLst>
                                  <p:subTnLst>
                                    <p:set>
                                      <p:cBhvr override="childStyle">
                                        <p:cTn dur="1" fill="hold" display="0" masterRel="nextClick" afterEffect="1"/>
                                        <p:tgtEl>
                                          <p:spTgt spid="40992"/>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1000"/>
                                        </p:tgtEl>
                                        <p:attrNameLst>
                                          <p:attrName>style.visibility</p:attrName>
                                        </p:attrNameLst>
                                      </p:cBhvr>
                                      <p:to>
                                        <p:strVal val="visible"/>
                                      </p:to>
                                    </p:set>
                                  </p:childTnLst>
                                  <p:subTnLst>
                                    <p:set>
                                      <p:cBhvr override="childStyle">
                                        <p:cTn dur="1" fill="hold" display="0" masterRel="nextClick" afterEffect="1"/>
                                        <p:tgtEl>
                                          <p:spTgt spid="41000"/>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P spid="40990" grpId="0" animBg="1"/>
      <p:bldP spid="40991" grpId="0" animBg="1"/>
      <p:bldP spid="40992" grpId="0" animBg="1"/>
      <p:bldP spid="40998" grpId="0" autoUpdateAnimBg="0"/>
      <p:bldP spid="40999" grpId="0" autoUpdateAnimBg="0"/>
      <p:bldP spid="41000"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990600" y="304800"/>
            <a:ext cx="670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算法</a:t>
            </a:r>
            <a:r>
              <a:rPr lang="en-US" altLang="zh-CN"/>
              <a:t>2.2</a:t>
            </a:r>
            <a:r>
              <a:rPr lang="zh-CN" altLang="en-US"/>
              <a:t>，两个有序线性表</a:t>
            </a:r>
            <a:r>
              <a:rPr lang="en-US" altLang="zh-CN"/>
              <a:t>La</a:t>
            </a:r>
            <a:r>
              <a:rPr lang="zh-CN" altLang="en-US"/>
              <a:t>，</a:t>
            </a:r>
            <a:r>
              <a:rPr lang="en-US" altLang="zh-CN"/>
              <a:t>Lb</a:t>
            </a:r>
            <a:r>
              <a:rPr lang="zh-CN" altLang="en-US"/>
              <a:t>的合并。</a:t>
            </a:r>
          </a:p>
        </p:txBody>
      </p:sp>
      <p:sp>
        <p:nvSpPr>
          <p:cNvPr id="41987" name="Text Box 3"/>
          <p:cNvSpPr txBox="1">
            <a:spLocks noChangeArrowheads="1"/>
          </p:cNvSpPr>
          <p:nvPr/>
        </p:nvSpPr>
        <p:spPr bwMode="auto">
          <a:xfrm>
            <a:off x="990600" y="838200"/>
            <a:ext cx="78486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sz="2200">
                <a:solidFill>
                  <a:srgbClr val="FF0000"/>
                </a:solidFill>
              </a:rPr>
              <a:t>要求</a:t>
            </a:r>
            <a:r>
              <a:rPr lang="en-US" altLang="zh-CN" sz="2200">
                <a:solidFill>
                  <a:srgbClr val="FF0000"/>
                </a:solidFill>
              </a:rPr>
              <a:t>:</a:t>
            </a:r>
            <a:r>
              <a:rPr lang="en-US" altLang="zh-CN" sz="2200"/>
              <a:t> </a:t>
            </a:r>
            <a:r>
              <a:rPr lang="zh-CN" altLang="en-US" sz="2200"/>
              <a:t>线性表</a:t>
            </a:r>
            <a:r>
              <a:rPr lang="en-US" altLang="zh-CN" sz="2200"/>
              <a:t>La</a:t>
            </a:r>
            <a:r>
              <a:rPr lang="zh-CN" altLang="en-US" sz="2200"/>
              <a:t>、</a:t>
            </a:r>
            <a:r>
              <a:rPr lang="en-US" altLang="zh-CN" sz="2200"/>
              <a:t>Lb</a:t>
            </a:r>
            <a:r>
              <a:rPr lang="zh-CN" altLang="en-US" sz="2200"/>
              <a:t>中的数据元素按值</a:t>
            </a:r>
            <a:r>
              <a:rPr lang="zh-CN" altLang="en-US" sz="2200">
                <a:solidFill>
                  <a:srgbClr val="FF0000"/>
                </a:solidFill>
              </a:rPr>
              <a:t>非递减</a:t>
            </a:r>
            <a:r>
              <a:rPr lang="zh-CN" altLang="en-US" sz="2200"/>
              <a:t>有序排列，合并</a:t>
            </a:r>
            <a:r>
              <a:rPr lang="en-US" altLang="zh-CN" sz="2200"/>
              <a:t>La</a:t>
            </a:r>
            <a:r>
              <a:rPr lang="zh-CN" altLang="en-US" sz="2200"/>
              <a:t>、</a:t>
            </a:r>
            <a:r>
              <a:rPr lang="en-US" altLang="zh-CN" sz="2200"/>
              <a:t>Lb</a:t>
            </a:r>
            <a:r>
              <a:rPr lang="zh-CN" altLang="en-US" sz="2200"/>
              <a:t>构造</a:t>
            </a:r>
            <a:r>
              <a:rPr lang="en-US" altLang="zh-CN" sz="2200"/>
              <a:t>Lc</a:t>
            </a:r>
            <a:r>
              <a:rPr lang="zh-CN" altLang="en-US" sz="2200"/>
              <a:t>，使</a:t>
            </a:r>
            <a:r>
              <a:rPr lang="en-US" altLang="zh-CN" sz="2200"/>
              <a:t>Lc</a:t>
            </a:r>
            <a:r>
              <a:rPr lang="zh-CN" altLang="en-US" sz="2200"/>
              <a:t>中的数据元素仍按值</a:t>
            </a:r>
            <a:r>
              <a:rPr lang="zh-CN" altLang="en-US" sz="2200">
                <a:solidFill>
                  <a:srgbClr val="FF0000"/>
                </a:solidFill>
              </a:rPr>
              <a:t>非递减</a:t>
            </a:r>
            <a:r>
              <a:rPr lang="zh-CN" altLang="en-US" sz="2200"/>
              <a:t>有序排列。</a:t>
            </a:r>
          </a:p>
        </p:txBody>
      </p:sp>
      <p:sp>
        <p:nvSpPr>
          <p:cNvPr id="41997" name="Text Box 13"/>
          <p:cNvSpPr txBox="1">
            <a:spLocks noChangeArrowheads="1"/>
          </p:cNvSpPr>
          <p:nvPr/>
        </p:nvSpPr>
        <p:spPr bwMode="auto">
          <a:xfrm>
            <a:off x="1828800" y="2438400"/>
            <a:ext cx="6096000"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10000"/>
              </a:spcBef>
            </a:pPr>
            <a:r>
              <a:rPr lang="zh-CN" altLang="en-US">
                <a:solidFill>
                  <a:srgbClr val="FF0000"/>
                </a:solidFill>
              </a:rPr>
              <a:t>例，</a:t>
            </a:r>
            <a:r>
              <a:rPr lang="en-US" altLang="zh-CN"/>
              <a:t>La = ( 3, 5, 8, 11 )</a:t>
            </a:r>
          </a:p>
          <a:p>
            <a:pPr eaLnBrk="1" hangingPunct="1">
              <a:spcBef>
                <a:spcPct val="10000"/>
              </a:spcBef>
            </a:pPr>
            <a:r>
              <a:rPr lang="en-US" altLang="zh-CN"/>
              <a:t>        Lb = ( 2, 6, 8, 9, 11, 15, 20 )</a:t>
            </a:r>
          </a:p>
        </p:txBody>
      </p:sp>
      <p:sp>
        <p:nvSpPr>
          <p:cNvPr id="41998" name="Text Box 14"/>
          <p:cNvSpPr txBox="1">
            <a:spLocks noChangeArrowheads="1"/>
          </p:cNvSpPr>
          <p:nvPr/>
        </p:nvSpPr>
        <p:spPr bwMode="auto">
          <a:xfrm>
            <a:off x="1752600" y="38862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构造 </a:t>
            </a:r>
            <a:r>
              <a:rPr lang="en-US" altLang="zh-CN"/>
              <a:t>Lc = ( 2, 3, 5, 6, 8, 8, 9, 11, 11, 15, 20 )</a:t>
            </a:r>
          </a:p>
        </p:txBody>
      </p:sp>
      <p:grpSp>
        <p:nvGrpSpPr>
          <p:cNvPr id="2" name="Group 41"/>
          <p:cNvGrpSpPr>
            <a:grpSpLocks/>
          </p:cNvGrpSpPr>
          <p:nvPr/>
        </p:nvGrpSpPr>
        <p:grpSpPr bwMode="auto">
          <a:xfrm>
            <a:off x="1752600" y="1828800"/>
            <a:ext cx="6858000" cy="2514600"/>
            <a:chOff x="1104" y="1152"/>
            <a:chExt cx="4320" cy="1584"/>
          </a:xfrm>
        </p:grpSpPr>
        <p:grpSp>
          <p:nvGrpSpPr>
            <p:cNvPr id="47130" name="Group 30"/>
            <p:cNvGrpSpPr>
              <a:grpSpLocks/>
            </p:cNvGrpSpPr>
            <p:nvPr/>
          </p:nvGrpSpPr>
          <p:grpSpPr bwMode="auto">
            <a:xfrm>
              <a:off x="2086" y="1152"/>
              <a:ext cx="399" cy="1269"/>
              <a:chOff x="2086" y="1152"/>
              <a:chExt cx="399" cy="1269"/>
            </a:xfrm>
          </p:grpSpPr>
          <p:grpSp>
            <p:nvGrpSpPr>
              <p:cNvPr id="47132" name="Group 19"/>
              <p:cNvGrpSpPr>
                <a:grpSpLocks/>
              </p:cNvGrpSpPr>
              <p:nvPr/>
            </p:nvGrpSpPr>
            <p:grpSpPr bwMode="auto">
              <a:xfrm>
                <a:off x="2086" y="1152"/>
                <a:ext cx="384" cy="432"/>
                <a:chOff x="2086" y="1152"/>
                <a:chExt cx="384" cy="432"/>
              </a:xfrm>
            </p:grpSpPr>
            <p:sp>
              <p:nvSpPr>
                <p:cNvPr id="47136" name="Text Box 15"/>
                <p:cNvSpPr txBox="1">
                  <a:spLocks noChangeArrowheads="1"/>
                </p:cNvSpPr>
                <p:nvPr/>
              </p:nvSpPr>
              <p:spPr bwMode="auto">
                <a:xfrm>
                  <a:off x="2086" y="115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i</a:t>
                  </a:r>
                </a:p>
              </p:txBody>
            </p:sp>
            <p:sp>
              <p:nvSpPr>
                <p:cNvPr id="47137" name="Line 17"/>
                <p:cNvSpPr>
                  <a:spLocks noChangeShapeType="1"/>
                </p:cNvSpPr>
                <p:nvPr/>
              </p:nvSpPr>
              <p:spPr bwMode="auto">
                <a:xfrm>
                  <a:off x="2171" y="1392"/>
                  <a:ext cx="0" cy="192"/>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33" name="Group 20"/>
              <p:cNvGrpSpPr>
                <a:grpSpLocks/>
              </p:cNvGrpSpPr>
              <p:nvPr/>
            </p:nvGrpSpPr>
            <p:grpSpPr bwMode="auto">
              <a:xfrm>
                <a:off x="2101" y="2016"/>
                <a:ext cx="384" cy="405"/>
                <a:chOff x="2101" y="2016"/>
                <a:chExt cx="384" cy="405"/>
              </a:xfrm>
            </p:grpSpPr>
            <p:sp>
              <p:nvSpPr>
                <p:cNvPr id="47134" name="Text Box 16"/>
                <p:cNvSpPr txBox="1">
                  <a:spLocks noChangeArrowheads="1"/>
                </p:cNvSpPr>
                <p:nvPr/>
              </p:nvSpPr>
              <p:spPr bwMode="auto">
                <a:xfrm>
                  <a:off x="2101" y="2171"/>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p>
              </p:txBody>
            </p:sp>
            <p:sp>
              <p:nvSpPr>
                <p:cNvPr id="47135" name="Line 18"/>
                <p:cNvSpPr>
                  <a:spLocks noChangeShapeType="1"/>
                </p:cNvSpPr>
                <p:nvPr/>
              </p:nvSpPr>
              <p:spPr bwMode="auto">
                <a:xfrm flipV="1">
                  <a:off x="2182" y="2016"/>
                  <a:ext cx="0" cy="192"/>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7131" name="Text Box 36"/>
            <p:cNvSpPr txBox="1">
              <a:spLocks noChangeArrowheads="1"/>
            </p:cNvSpPr>
            <p:nvPr/>
          </p:nvSpPr>
          <p:spPr bwMode="auto">
            <a:xfrm>
              <a:off x="1104" y="2448"/>
              <a:ext cx="4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构造 </a:t>
              </a:r>
              <a:r>
                <a:rPr lang="en-US" altLang="zh-CN"/>
                <a:t>Lc = ( </a:t>
              </a:r>
              <a:r>
                <a:rPr lang="en-US" altLang="zh-CN">
                  <a:solidFill>
                    <a:srgbClr val="FF0000"/>
                  </a:solidFill>
                </a:rPr>
                <a:t>2</a:t>
              </a:r>
              <a:r>
                <a:rPr lang="en-US" altLang="zh-CN"/>
                <a:t>, 3, 5, 6, 8, 8, 9, 11, 11, 15, 20 )</a:t>
              </a:r>
            </a:p>
          </p:txBody>
        </p:sp>
      </p:grpSp>
      <p:grpSp>
        <p:nvGrpSpPr>
          <p:cNvPr id="6" name="Group 40"/>
          <p:cNvGrpSpPr>
            <a:grpSpLocks/>
          </p:cNvGrpSpPr>
          <p:nvPr/>
        </p:nvGrpSpPr>
        <p:grpSpPr bwMode="auto">
          <a:xfrm>
            <a:off x="1752600" y="1828800"/>
            <a:ext cx="6858000" cy="2514600"/>
            <a:chOff x="1104" y="1152"/>
            <a:chExt cx="4320" cy="1584"/>
          </a:xfrm>
        </p:grpSpPr>
        <p:grpSp>
          <p:nvGrpSpPr>
            <p:cNvPr id="47122" name="Group 34"/>
            <p:cNvGrpSpPr>
              <a:grpSpLocks/>
            </p:cNvGrpSpPr>
            <p:nvPr/>
          </p:nvGrpSpPr>
          <p:grpSpPr bwMode="auto">
            <a:xfrm>
              <a:off x="2086" y="1152"/>
              <a:ext cx="587" cy="1269"/>
              <a:chOff x="2086" y="1152"/>
              <a:chExt cx="587" cy="1269"/>
            </a:xfrm>
          </p:grpSpPr>
          <p:grpSp>
            <p:nvGrpSpPr>
              <p:cNvPr id="47124" name="Group 21"/>
              <p:cNvGrpSpPr>
                <a:grpSpLocks/>
              </p:cNvGrpSpPr>
              <p:nvPr/>
            </p:nvGrpSpPr>
            <p:grpSpPr bwMode="auto">
              <a:xfrm>
                <a:off x="2289" y="2016"/>
                <a:ext cx="384" cy="405"/>
                <a:chOff x="2101" y="2016"/>
                <a:chExt cx="384" cy="405"/>
              </a:xfrm>
            </p:grpSpPr>
            <p:sp>
              <p:nvSpPr>
                <p:cNvPr id="47128" name="Text Box 22"/>
                <p:cNvSpPr txBox="1">
                  <a:spLocks noChangeArrowheads="1"/>
                </p:cNvSpPr>
                <p:nvPr/>
              </p:nvSpPr>
              <p:spPr bwMode="auto">
                <a:xfrm>
                  <a:off x="2101" y="2171"/>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p>
              </p:txBody>
            </p:sp>
            <p:sp>
              <p:nvSpPr>
                <p:cNvPr id="47129" name="Line 23"/>
                <p:cNvSpPr>
                  <a:spLocks noChangeShapeType="1"/>
                </p:cNvSpPr>
                <p:nvPr/>
              </p:nvSpPr>
              <p:spPr bwMode="auto">
                <a:xfrm flipV="1">
                  <a:off x="2182" y="2016"/>
                  <a:ext cx="0" cy="192"/>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25" name="Group 31"/>
              <p:cNvGrpSpPr>
                <a:grpSpLocks/>
              </p:cNvGrpSpPr>
              <p:nvPr/>
            </p:nvGrpSpPr>
            <p:grpSpPr bwMode="auto">
              <a:xfrm>
                <a:off x="2086" y="1152"/>
                <a:ext cx="384" cy="432"/>
                <a:chOff x="2086" y="1152"/>
                <a:chExt cx="384" cy="432"/>
              </a:xfrm>
            </p:grpSpPr>
            <p:sp>
              <p:nvSpPr>
                <p:cNvPr id="47126" name="Text Box 32"/>
                <p:cNvSpPr txBox="1">
                  <a:spLocks noChangeArrowheads="1"/>
                </p:cNvSpPr>
                <p:nvPr/>
              </p:nvSpPr>
              <p:spPr bwMode="auto">
                <a:xfrm>
                  <a:off x="2086" y="115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i</a:t>
                  </a:r>
                </a:p>
              </p:txBody>
            </p:sp>
            <p:sp>
              <p:nvSpPr>
                <p:cNvPr id="47127" name="Line 33"/>
                <p:cNvSpPr>
                  <a:spLocks noChangeShapeType="1"/>
                </p:cNvSpPr>
                <p:nvPr/>
              </p:nvSpPr>
              <p:spPr bwMode="auto">
                <a:xfrm>
                  <a:off x="2171" y="1392"/>
                  <a:ext cx="0" cy="192"/>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7123" name="Text Box 37"/>
            <p:cNvSpPr txBox="1">
              <a:spLocks noChangeArrowheads="1"/>
            </p:cNvSpPr>
            <p:nvPr/>
          </p:nvSpPr>
          <p:spPr bwMode="auto">
            <a:xfrm>
              <a:off x="1104" y="2448"/>
              <a:ext cx="4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构造 </a:t>
              </a:r>
              <a:r>
                <a:rPr lang="en-US" altLang="zh-CN"/>
                <a:t>Lc = ( </a:t>
              </a:r>
              <a:r>
                <a:rPr lang="en-US" altLang="zh-CN">
                  <a:solidFill>
                    <a:srgbClr val="FF0000"/>
                  </a:solidFill>
                </a:rPr>
                <a:t>2</a:t>
              </a:r>
              <a:r>
                <a:rPr lang="en-US" altLang="zh-CN"/>
                <a:t>, </a:t>
              </a:r>
              <a:r>
                <a:rPr lang="en-US" altLang="zh-CN">
                  <a:solidFill>
                    <a:srgbClr val="FF0000"/>
                  </a:solidFill>
                </a:rPr>
                <a:t>3</a:t>
              </a:r>
              <a:r>
                <a:rPr lang="en-US" altLang="zh-CN"/>
                <a:t>, 5, 6, 8, 8, 9, 11, 11, 15, 20 )</a:t>
              </a:r>
            </a:p>
          </p:txBody>
        </p:sp>
      </p:grpSp>
      <p:grpSp>
        <p:nvGrpSpPr>
          <p:cNvPr id="10" name="Group 39"/>
          <p:cNvGrpSpPr>
            <a:grpSpLocks/>
          </p:cNvGrpSpPr>
          <p:nvPr/>
        </p:nvGrpSpPr>
        <p:grpSpPr bwMode="auto">
          <a:xfrm>
            <a:off x="1752600" y="1828800"/>
            <a:ext cx="6858000" cy="2514600"/>
            <a:chOff x="1104" y="1152"/>
            <a:chExt cx="4320" cy="1584"/>
          </a:xfrm>
        </p:grpSpPr>
        <p:grpSp>
          <p:nvGrpSpPr>
            <p:cNvPr id="47114" name="Group 35"/>
            <p:cNvGrpSpPr>
              <a:grpSpLocks/>
            </p:cNvGrpSpPr>
            <p:nvPr/>
          </p:nvGrpSpPr>
          <p:grpSpPr bwMode="auto">
            <a:xfrm>
              <a:off x="2278" y="1152"/>
              <a:ext cx="399" cy="1269"/>
              <a:chOff x="2278" y="1152"/>
              <a:chExt cx="399" cy="1269"/>
            </a:xfrm>
          </p:grpSpPr>
          <p:grpSp>
            <p:nvGrpSpPr>
              <p:cNvPr id="47116" name="Group 24"/>
              <p:cNvGrpSpPr>
                <a:grpSpLocks/>
              </p:cNvGrpSpPr>
              <p:nvPr/>
            </p:nvGrpSpPr>
            <p:grpSpPr bwMode="auto">
              <a:xfrm>
                <a:off x="2278" y="1152"/>
                <a:ext cx="384" cy="432"/>
                <a:chOff x="2086" y="1152"/>
                <a:chExt cx="384" cy="432"/>
              </a:xfrm>
            </p:grpSpPr>
            <p:sp>
              <p:nvSpPr>
                <p:cNvPr id="47120" name="Text Box 25"/>
                <p:cNvSpPr txBox="1">
                  <a:spLocks noChangeArrowheads="1"/>
                </p:cNvSpPr>
                <p:nvPr/>
              </p:nvSpPr>
              <p:spPr bwMode="auto">
                <a:xfrm>
                  <a:off x="2086" y="1152"/>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i</a:t>
                  </a:r>
                </a:p>
              </p:txBody>
            </p:sp>
            <p:sp>
              <p:nvSpPr>
                <p:cNvPr id="47121" name="Line 26"/>
                <p:cNvSpPr>
                  <a:spLocks noChangeShapeType="1"/>
                </p:cNvSpPr>
                <p:nvPr/>
              </p:nvSpPr>
              <p:spPr bwMode="auto">
                <a:xfrm>
                  <a:off x="2171" y="1392"/>
                  <a:ext cx="0" cy="192"/>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7117" name="Group 27"/>
              <p:cNvGrpSpPr>
                <a:grpSpLocks/>
              </p:cNvGrpSpPr>
              <p:nvPr/>
            </p:nvGrpSpPr>
            <p:grpSpPr bwMode="auto">
              <a:xfrm>
                <a:off x="2293" y="2016"/>
                <a:ext cx="384" cy="405"/>
                <a:chOff x="2101" y="2016"/>
                <a:chExt cx="384" cy="405"/>
              </a:xfrm>
            </p:grpSpPr>
            <p:sp>
              <p:nvSpPr>
                <p:cNvPr id="47118" name="Text Box 28"/>
                <p:cNvSpPr txBox="1">
                  <a:spLocks noChangeArrowheads="1"/>
                </p:cNvSpPr>
                <p:nvPr/>
              </p:nvSpPr>
              <p:spPr bwMode="auto">
                <a:xfrm>
                  <a:off x="2101" y="2171"/>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p>
              </p:txBody>
            </p:sp>
            <p:sp>
              <p:nvSpPr>
                <p:cNvPr id="47119" name="Line 29"/>
                <p:cNvSpPr>
                  <a:spLocks noChangeShapeType="1"/>
                </p:cNvSpPr>
                <p:nvPr/>
              </p:nvSpPr>
              <p:spPr bwMode="auto">
                <a:xfrm flipV="1">
                  <a:off x="2182" y="2016"/>
                  <a:ext cx="0" cy="192"/>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47115" name="Text Box 38"/>
            <p:cNvSpPr txBox="1">
              <a:spLocks noChangeArrowheads="1"/>
            </p:cNvSpPr>
            <p:nvPr/>
          </p:nvSpPr>
          <p:spPr bwMode="auto">
            <a:xfrm>
              <a:off x="1104" y="2448"/>
              <a:ext cx="432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构造 </a:t>
              </a:r>
              <a:r>
                <a:rPr lang="en-US" altLang="zh-CN"/>
                <a:t>Lc = ( </a:t>
              </a:r>
              <a:r>
                <a:rPr lang="en-US" altLang="zh-CN">
                  <a:solidFill>
                    <a:srgbClr val="FF0000"/>
                  </a:solidFill>
                </a:rPr>
                <a:t>2</a:t>
              </a:r>
              <a:r>
                <a:rPr lang="en-US" altLang="zh-CN"/>
                <a:t>, </a:t>
              </a:r>
              <a:r>
                <a:rPr lang="en-US" altLang="zh-CN">
                  <a:solidFill>
                    <a:srgbClr val="FF0000"/>
                  </a:solidFill>
                </a:rPr>
                <a:t>3</a:t>
              </a:r>
              <a:r>
                <a:rPr lang="en-US" altLang="zh-CN"/>
                <a:t>, </a:t>
              </a:r>
              <a:r>
                <a:rPr lang="en-US" altLang="zh-CN">
                  <a:solidFill>
                    <a:srgbClr val="FF0000"/>
                  </a:solidFill>
                </a:rPr>
                <a:t>5</a:t>
              </a:r>
              <a:r>
                <a:rPr lang="en-US" altLang="zh-CN"/>
                <a:t>, 6, 8, 8, 9, 11, 11, 15, 20 )</a:t>
              </a:r>
            </a:p>
          </p:txBody>
        </p:sp>
      </p:grpSp>
      <p:sp>
        <p:nvSpPr>
          <p:cNvPr id="42026" name="Text Box 42"/>
          <p:cNvSpPr txBox="1">
            <a:spLocks noChangeArrowheads="1"/>
          </p:cNvSpPr>
          <p:nvPr/>
        </p:nvSpPr>
        <p:spPr bwMode="auto">
          <a:xfrm>
            <a:off x="990600" y="1828800"/>
            <a:ext cx="99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思想</a:t>
            </a:r>
            <a:r>
              <a:rPr lang="en-US" altLang="zh-CN">
                <a:solidFill>
                  <a:srgbClr val="FF0000"/>
                </a:solidFill>
              </a:rPr>
              <a:t>:</a:t>
            </a:r>
          </a:p>
        </p:txBody>
      </p:sp>
    </p:spTree>
    <p:extLst>
      <p:ext uri="{BB962C8B-B14F-4D97-AF65-F5344CB8AC3E}">
        <p14:creationId xmlns:p14="http://schemas.microsoft.com/office/powerpoint/2010/main" val="276927889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1987"/>
                                        </p:tgtEl>
                                        <p:attrNameLst>
                                          <p:attrName>style.visibility</p:attrName>
                                        </p:attrNameLst>
                                      </p:cBhvr>
                                      <p:to>
                                        <p:strVal val="visible"/>
                                      </p:to>
                                    </p:set>
                                    <p:anim calcmode="lin" valueType="num">
                                      <p:cBhvr additive="base">
                                        <p:cTn id="7" dur="500" fill="hold"/>
                                        <p:tgtEl>
                                          <p:spTgt spid="41987"/>
                                        </p:tgtEl>
                                        <p:attrNameLst>
                                          <p:attrName>ppt_x</p:attrName>
                                        </p:attrNameLst>
                                      </p:cBhvr>
                                      <p:tavLst>
                                        <p:tav tm="0">
                                          <p:val>
                                            <p:strVal val="0-#ppt_w/2"/>
                                          </p:val>
                                        </p:tav>
                                        <p:tav tm="100000">
                                          <p:val>
                                            <p:strVal val="#ppt_x"/>
                                          </p:val>
                                        </p:tav>
                                      </p:tavLst>
                                    </p:anim>
                                    <p:anim calcmode="lin" valueType="num">
                                      <p:cBhvr additive="base">
                                        <p:cTn id="8" dur="500" fill="hold"/>
                                        <p:tgtEl>
                                          <p:spTgt spid="4198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2026"/>
                                        </p:tgtEl>
                                        <p:attrNameLst>
                                          <p:attrName>style.visibility</p:attrName>
                                        </p:attrNameLst>
                                      </p:cBhvr>
                                      <p:to>
                                        <p:strVal val="visible"/>
                                      </p:to>
                                    </p:set>
                                    <p:anim calcmode="lin" valueType="num">
                                      <p:cBhvr additive="base">
                                        <p:cTn id="13" dur="500" fill="hold"/>
                                        <p:tgtEl>
                                          <p:spTgt spid="42026"/>
                                        </p:tgtEl>
                                        <p:attrNameLst>
                                          <p:attrName>ppt_x</p:attrName>
                                        </p:attrNameLst>
                                      </p:cBhvr>
                                      <p:tavLst>
                                        <p:tav tm="0">
                                          <p:val>
                                            <p:strVal val="0-#ppt_w/2"/>
                                          </p:val>
                                        </p:tav>
                                        <p:tav tm="100000">
                                          <p:val>
                                            <p:strVal val="#ppt_x"/>
                                          </p:val>
                                        </p:tav>
                                      </p:tavLst>
                                    </p:anim>
                                    <p:anim calcmode="lin" valueType="num">
                                      <p:cBhvr additive="base">
                                        <p:cTn id="14" dur="500" fill="hold"/>
                                        <p:tgtEl>
                                          <p:spTgt spid="4202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19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199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utoUpdateAnimBg="0"/>
      <p:bldP spid="41997" grpId="0" autoUpdateAnimBg="0"/>
      <p:bldP spid="41998" grpId="0" autoUpdateAnimBg="0"/>
      <p:bldP spid="42026"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1447800" y="1965325"/>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La_len = </a:t>
            </a:r>
            <a:r>
              <a:rPr lang="en-US" altLang="zh-CN" sz="2000">
                <a:solidFill>
                  <a:srgbClr val="FF0000"/>
                </a:solidFill>
              </a:rPr>
              <a:t>ListLength</a:t>
            </a:r>
            <a:r>
              <a:rPr lang="en-US" altLang="zh-CN" sz="2000"/>
              <a:t> ( La );  Lb_len = </a:t>
            </a:r>
            <a:r>
              <a:rPr lang="en-US" altLang="zh-CN" sz="2000">
                <a:solidFill>
                  <a:srgbClr val="FF0000"/>
                </a:solidFill>
              </a:rPr>
              <a:t>ListLength</a:t>
            </a:r>
            <a:r>
              <a:rPr lang="en-US" altLang="zh-CN" sz="2000"/>
              <a:t> ( Lb );</a:t>
            </a:r>
          </a:p>
        </p:txBody>
      </p:sp>
      <p:grpSp>
        <p:nvGrpSpPr>
          <p:cNvPr id="48131" name="Group 29"/>
          <p:cNvGrpSpPr>
            <a:grpSpLocks/>
          </p:cNvGrpSpPr>
          <p:nvPr/>
        </p:nvGrpSpPr>
        <p:grpSpPr bwMode="auto">
          <a:xfrm>
            <a:off x="1066800" y="365125"/>
            <a:ext cx="6705600" cy="5502275"/>
            <a:chOff x="672" y="230"/>
            <a:chExt cx="4224" cy="3466"/>
          </a:xfrm>
        </p:grpSpPr>
        <p:sp>
          <p:nvSpPr>
            <p:cNvPr id="48142" name="Text Box 9"/>
            <p:cNvSpPr txBox="1">
              <a:spLocks noChangeArrowheads="1"/>
            </p:cNvSpPr>
            <p:nvPr/>
          </p:nvSpPr>
          <p:spPr bwMode="auto">
            <a:xfrm>
              <a:off x="672" y="230"/>
              <a:ext cx="422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void  MergeList ( List  La, List Lb, List &amp;Lc )</a:t>
              </a:r>
            </a:p>
            <a:p>
              <a:pPr eaLnBrk="1" hangingPunct="1">
                <a:spcBef>
                  <a:spcPct val="50000"/>
                </a:spcBef>
              </a:pPr>
              <a:r>
                <a:rPr lang="en-US" altLang="zh-CN" sz="2000"/>
                <a:t>{</a:t>
              </a:r>
            </a:p>
          </p:txBody>
        </p:sp>
        <p:sp>
          <p:nvSpPr>
            <p:cNvPr id="48143" name="Text Box 10"/>
            <p:cNvSpPr txBox="1">
              <a:spLocks noChangeArrowheads="1"/>
            </p:cNvSpPr>
            <p:nvPr/>
          </p:nvSpPr>
          <p:spPr bwMode="auto">
            <a:xfrm>
              <a:off x="672" y="3446"/>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a:t>
              </a:r>
            </a:p>
          </p:txBody>
        </p:sp>
      </p:grpSp>
      <p:sp>
        <p:nvSpPr>
          <p:cNvPr id="48132" name="Text Box 11"/>
          <p:cNvSpPr txBox="1">
            <a:spLocks noChangeArrowheads="1"/>
          </p:cNvSpPr>
          <p:nvPr/>
        </p:nvSpPr>
        <p:spPr bwMode="auto">
          <a:xfrm>
            <a:off x="1447800" y="1127125"/>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InitList ( Lc );</a:t>
            </a:r>
          </a:p>
        </p:txBody>
      </p:sp>
      <p:sp>
        <p:nvSpPr>
          <p:cNvPr id="48133" name="Text Box 12"/>
          <p:cNvSpPr txBox="1">
            <a:spLocks noChangeArrowheads="1"/>
          </p:cNvSpPr>
          <p:nvPr/>
        </p:nvSpPr>
        <p:spPr bwMode="auto">
          <a:xfrm>
            <a:off x="1447800" y="1584325"/>
            <a:ext cx="3352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dirty="0"/>
              <a:t>i = j = 1; </a:t>
            </a:r>
            <a:r>
              <a:rPr lang="en-US" altLang="zh-CN" sz="2000" dirty="0">
                <a:solidFill>
                  <a:srgbClr val="FF0000"/>
                </a:solidFill>
              </a:rPr>
              <a:t>k = 0</a:t>
            </a:r>
            <a:r>
              <a:rPr lang="en-US" altLang="zh-CN" sz="2000" dirty="0"/>
              <a:t>;</a:t>
            </a:r>
          </a:p>
        </p:txBody>
      </p:sp>
      <p:sp>
        <p:nvSpPr>
          <p:cNvPr id="48134" name="Text Box 5"/>
          <p:cNvSpPr txBox="1">
            <a:spLocks noChangeArrowheads="1"/>
          </p:cNvSpPr>
          <p:nvPr/>
        </p:nvSpPr>
        <p:spPr bwMode="auto">
          <a:xfrm>
            <a:off x="1981200" y="3048000"/>
            <a:ext cx="6172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GetElem</a:t>
            </a:r>
            <a:r>
              <a:rPr lang="en-US" altLang="zh-CN" sz="2000"/>
              <a:t> ( La, i, a ); </a:t>
            </a:r>
            <a:r>
              <a:rPr lang="en-US" altLang="zh-CN" sz="2000">
                <a:solidFill>
                  <a:srgbClr val="FF0000"/>
                </a:solidFill>
              </a:rPr>
              <a:t>GetElem</a:t>
            </a:r>
            <a:r>
              <a:rPr lang="en-US" altLang="zh-CN" sz="2000"/>
              <a:t> ( Lb, j, b );</a:t>
            </a:r>
          </a:p>
        </p:txBody>
      </p:sp>
      <p:grpSp>
        <p:nvGrpSpPr>
          <p:cNvPr id="48135" name="Group 30"/>
          <p:cNvGrpSpPr>
            <a:grpSpLocks/>
          </p:cNvGrpSpPr>
          <p:nvPr/>
        </p:nvGrpSpPr>
        <p:grpSpPr bwMode="auto">
          <a:xfrm>
            <a:off x="1447800" y="2514600"/>
            <a:ext cx="6781800" cy="2362200"/>
            <a:chOff x="912" y="1526"/>
            <a:chExt cx="4272" cy="1488"/>
          </a:xfrm>
        </p:grpSpPr>
        <p:sp>
          <p:nvSpPr>
            <p:cNvPr id="48140" name="Text Box 7"/>
            <p:cNvSpPr txBox="1">
              <a:spLocks noChangeArrowheads="1"/>
            </p:cNvSpPr>
            <p:nvPr/>
          </p:nvSpPr>
          <p:spPr bwMode="auto">
            <a:xfrm>
              <a:off x="960" y="2764"/>
              <a:ext cx="6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a:t>
              </a:r>
            </a:p>
          </p:txBody>
        </p:sp>
        <p:sp>
          <p:nvSpPr>
            <p:cNvPr id="48141" name="Text Box 13"/>
            <p:cNvSpPr txBox="1">
              <a:spLocks noChangeArrowheads="1"/>
            </p:cNvSpPr>
            <p:nvPr/>
          </p:nvSpPr>
          <p:spPr bwMode="auto">
            <a:xfrm>
              <a:off x="912" y="1526"/>
              <a:ext cx="42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while  ( ( i &lt;= La_len ) </a:t>
              </a:r>
              <a:r>
                <a:rPr lang="en-US" altLang="zh-CN" sz="2000">
                  <a:solidFill>
                    <a:srgbClr val="FF0000"/>
                  </a:solidFill>
                </a:rPr>
                <a:t>&amp;&amp;</a:t>
              </a:r>
              <a:r>
                <a:rPr lang="en-US" altLang="zh-CN" sz="2000"/>
                <a:t> ( j &lt;= Lb_len ) )    {</a:t>
              </a:r>
            </a:p>
          </p:txBody>
        </p:sp>
      </p:grpSp>
      <p:grpSp>
        <p:nvGrpSpPr>
          <p:cNvPr id="48136" name="Group 31"/>
          <p:cNvGrpSpPr>
            <a:grpSpLocks/>
          </p:cNvGrpSpPr>
          <p:nvPr/>
        </p:nvGrpSpPr>
        <p:grpSpPr bwMode="auto">
          <a:xfrm>
            <a:off x="1981200" y="3581400"/>
            <a:ext cx="6172200" cy="930275"/>
            <a:chOff x="1248" y="2150"/>
            <a:chExt cx="3888" cy="586"/>
          </a:xfrm>
        </p:grpSpPr>
        <p:sp>
          <p:nvSpPr>
            <p:cNvPr id="48138" name="Text Box 6"/>
            <p:cNvSpPr txBox="1">
              <a:spLocks noChangeArrowheads="1"/>
            </p:cNvSpPr>
            <p:nvPr/>
          </p:nvSpPr>
          <p:spPr bwMode="auto">
            <a:xfrm>
              <a:off x="1248" y="2150"/>
              <a:ext cx="38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if  ( a &lt;= b )    {  </a:t>
              </a:r>
              <a:r>
                <a:rPr lang="en-US" altLang="zh-CN" sz="2000">
                  <a:solidFill>
                    <a:srgbClr val="FF0000"/>
                  </a:solidFill>
                </a:rPr>
                <a:t>ListInsert</a:t>
              </a:r>
              <a:r>
                <a:rPr lang="en-US" altLang="zh-CN" sz="2000"/>
                <a:t>( Lc, ++k, a ); ++i; }</a:t>
              </a:r>
            </a:p>
          </p:txBody>
        </p:sp>
        <p:sp>
          <p:nvSpPr>
            <p:cNvPr id="48139" name="Text Box 14"/>
            <p:cNvSpPr txBox="1">
              <a:spLocks noChangeArrowheads="1"/>
            </p:cNvSpPr>
            <p:nvPr/>
          </p:nvSpPr>
          <p:spPr bwMode="auto">
            <a:xfrm>
              <a:off x="1248" y="2486"/>
              <a:ext cx="345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else    {  </a:t>
              </a:r>
              <a:r>
                <a:rPr lang="en-US" altLang="zh-CN" sz="2000">
                  <a:solidFill>
                    <a:srgbClr val="FF0000"/>
                  </a:solidFill>
                </a:rPr>
                <a:t>ListInsert</a:t>
              </a:r>
              <a:r>
                <a:rPr lang="en-US" altLang="zh-CN" sz="2000"/>
                <a:t>( Lc, ++k, b ); ++j; }</a:t>
              </a:r>
            </a:p>
          </p:txBody>
        </p:sp>
      </p:grpSp>
      <p:sp>
        <p:nvSpPr>
          <p:cNvPr id="48137" name="Text Box 28"/>
          <p:cNvSpPr txBox="1">
            <a:spLocks noChangeArrowheads="1"/>
          </p:cNvSpPr>
          <p:nvPr/>
        </p:nvSpPr>
        <p:spPr bwMode="auto">
          <a:xfrm>
            <a:off x="1524000" y="4953000"/>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a:t>
            </a:r>
            <a:r>
              <a:rPr lang="en-US" altLang="zh-CN" sz="2000"/>
              <a:t> </a:t>
            </a:r>
            <a:r>
              <a:rPr lang="zh-CN" altLang="en-US" sz="2000"/>
              <a:t>处理超长部分</a:t>
            </a:r>
          </a:p>
        </p:txBody>
      </p:sp>
    </p:spTree>
    <p:extLst>
      <p:ext uri="{BB962C8B-B14F-4D97-AF65-F5344CB8AC3E}">
        <p14:creationId xmlns:p14="http://schemas.microsoft.com/office/powerpoint/2010/main" val="2146880794"/>
      </p:ext>
    </p:extLst>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0"/>
          <p:cNvSpPr txBox="1">
            <a:spLocks noChangeArrowheads="1"/>
          </p:cNvSpPr>
          <p:nvPr/>
        </p:nvSpPr>
        <p:spPr bwMode="auto">
          <a:xfrm>
            <a:off x="1600200" y="365125"/>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a:t>
            </a:r>
            <a:r>
              <a:rPr lang="en-US" altLang="zh-CN"/>
              <a:t> </a:t>
            </a:r>
            <a:r>
              <a:rPr lang="zh-CN" altLang="en-US"/>
              <a:t>处理超长部分</a:t>
            </a:r>
          </a:p>
        </p:txBody>
      </p:sp>
      <p:sp>
        <p:nvSpPr>
          <p:cNvPr id="49155" name="Text Box 15"/>
          <p:cNvSpPr txBox="1">
            <a:spLocks noChangeArrowheads="1"/>
          </p:cNvSpPr>
          <p:nvPr/>
        </p:nvSpPr>
        <p:spPr bwMode="auto">
          <a:xfrm>
            <a:off x="1524000" y="914400"/>
            <a:ext cx="67818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while  ( i &lt;= La_len )     {</a:t>
            </a:r>
          </a:p>
          <a:p>
            <a:pPr eaLnBrk="1" hangingPunct="1">
              <a:spcBef>
                <a:spcPct val="50000"/>
              </a:spcBef>
            </a:pPr>
            <a:r>
              <a:rPr lang="en-US" altLang="zh-CN" sz="2000">
                <a:solidFill>
                  <a:srgbClr val="FF0000"/>
                </a:solidFill>
              </a:rPr>
              <a:t>      GetElem</a:t>
            </a:r>
            <a:r>
              <a:rPr lang="en-US" altLang="zh-CN" sz="2000"/>
              <a:t> ( La, i++, a ); </a:t>
            </a:r>
          </a:p>
          <a:p>
            <a:pPr eaLnBrk="1" hangingPunct="1">
              <a:spcBef>
                <a:spcPct val="50000"/>
              </a:spcBef>
            </a:pPr>
            <a:r>
              <a:rPr lang="en-US" altLang="zh-CN" sz="2000"/>
              <a:t>       </a:t>
            </a:r>
            <a:r>
              <a:rPr lang="en-US" altLang="zh-CN" sz="2000">
                <a:solidFill>
                  <a:srgbClr val="FF0000"/>
                </a:solidFill>
              </a:rPr>
              <a:t>ListInsert</a:t>
            </a:r>
            <a:r>
              <a:rPr lang="en-US" altLang="zh-CN" sz="2000"/>
              <a:t>( Lc, ++k, a );</a:t>
            </a:r>
          </a:p>
          <a:p>
            <a:pPr eaLnBrk="1" hangingPunct="1">
              <a:spcBef>
                <a:spcPct val="50000"/>
              </a:spcBef>
            </a:pPr>
            <a:r>
              <a:rPr lang="en-US" altLang="zh-CN" sz="2000"/>
              <a:t>}   </a:t>
            </a:r>
            <a:r>
              <a:rPr lang="en-US" altLang="zh-CN" sz="2000">
                <a:solidFill>
                  <a:srgbClr val="FF0000"/>
                </a:solidFill>
              </a:rPr>
              <a:t>//</a:t>
            </a:r>
            <a:r>
              <a:rPr lang="en-US" altLang="zh-CN" sz="2000"/>
              <a:t> </a:t>
            </a:r>
            <a:r>
              <a:rPr lang="zh-CN" altLang="en-US" sz="2000"/>
              <a:t>如果剩余 </a:t>
            </a:r>
            <a:r>
              <a:rPr lang="en-US" altLang="zh-CN" sz="2000"/>
              <a:t>La</a:t>
            </a:r>
          </a:p>
          <a:p>
            <a:pPr eaLnBrk="1" hangingPunct="1">
              <a:spcBef>
                <a:spcPct val="50000"/>
              </a:spcBef>
            </a:pPr>
            <a:r>
              <a:rPr lang="en-US" altLang="zh-CN" sz="2000"/>
              <a:t>while  ( j &lt;= Lb_len )     {</a:t>
            </a:r>
          </a:p>
          <a:p>
            <a:pPr eaLnBrk="1" hangingPunct="1">
              <a:spcBef>
                <a:spcPct val="50000"/>
              </a:spcBef>
            </a:pPr>
            <a:r>
              <a:rPr lang="en-US" altLang="zh-CN" sz="2000">
                <a:solidFill>
                  <a:srgbClr val="FF0000"/>
                </a:solidFill>
              </a:rPr>
              <a:t>      GetElem</a:t>
            </a:r>
            <a:r>
              <a:rPr lang="en-US" altLang="zh-CN" sz="2000"/>
              <a:t> ( Lb, j++, b );</a:t>
            </a:r>
          </a:p>
          <a:p>
            <a:pPr eaLnBrk="1" hangingPunct="1">
              <a:spcBef>
                <a:spcPct val="50000"/>
              </a:spcBef>
            </a:pPr>
            <a:r>
              <a:rPr lang="en-US" altLang="zh-CN" sz="2000"/>
              <a:t>      </a:t>
            </a:r>
            <a:r>
              <a:rPr lang="en-US" altLang="zh-CN" sz="2000">
                <a:solidFill>
                  <a:srgbClr val="FF0000"/>
                </a:solidFill>
              </a:rPr>
              <a:t>ListInsert</a:t>
            </a:r>
            <a:r>
              <a:rPr lang="en-US" altLang="zh-CN" sz="2000"/>
              <a:t>( Lc, ++k, b );</a:t>
            </a:r>
          </a:p>
          <a:p>
            <a:pPr eaLnBrk="1" hangingPunct="1">
              <a:spcBef>
                <a:spcPct val="50000"/>
              </a:spcBef>
            </a:pPr>
            <a:r>
              <a:rPr lang="en-US" altLang="zh-CN" sz="2000"/>
              <a:t>}   </a:t>
            </a:r>
            <a:r>
              <a:rPr lang="en-US" altLang="zh-CN" sz="2000">
                <a:solidFill>
                  <a:srgbClr val="FF0000"/>
                </a:solidFill>
              </a:rPr>
              <a:t>//</a:t>
            </a:r>
            <a:r>
              <a:rPr lang="en-US" altLang="zh-CN" sz="2000"/>
              <a:t> </a:t>
            </a:r>
            <a:r>
              <a:rPr lang="zh-CN" altLang="en-US" sz="2000"/>
              <a:t>如果剩余 </a:t>
            </a:r>
            <a:r>
              <a:rPr lang="en-US" altLang="zh-CN" sz="2000"/>
              <a:t>Lb</a:t>
            </a:r>
          </a:p>
          <a:p>
            <a:pPr eaLnBrk="1" hangingPunct="1">
              <a:spcBef>
                <a:spcPct val="50000"/>
              </a:spcBef>
            </a:pPr>
            <a:endParaRPr lang="en-US" altLang="zh-CN" sz="2000"/>
          </a:p>
        </p:txBody>
      </p:sp>
    </p:spTree>
    <p:extLst>
      <p:ext uri="{BB962C8B-B14F-4D97-AF65-F5344CB8AC3E}">
        <p14:creationId xmlns:p14="http://schemas.microsoft.com/office/powerpoint/2010/main" val="1566850346"/>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 Box 2"/>
          <p:cNvSpPr txBox="1">
            <a:spLocks noChangeArrowheads="1"/>
          </p:cNvSpPr>
          <p:nvPr/>
        </p:nvSpPr>
        <p:spPr bwMode="auto">
          <a:xfrm>
            <a:off x="2362200" y="228600"/>
            <a:ext cx="571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800"/>
              <a:t>2.2  </a:t>
            </a:r>
            <a:r>
              <a:rPr lang="zh-CN" altLang="en-US" sz="2800"/>
              <a:t>线性表的顺序表示和实现</a:t>
            </a:r>
          </a:p>
        </p:txBody>
      </p:sp>
      <p:sp>
        <p:nvSpPr>
          <p:cNvPr id="10243" name="Text Box 3"/>
          <p:cNvSpPr txBox="1">
            <a:spLocks noChangeArrowheads="1"/>
          </p:cNvSpPr>
          <p:nvPr/>
        </p:nvSpPr>
        <p:spPr bwMode="auto">
          <a:xfrm>
            <a:off x="1066800" y="838200"/>
            <a:ext cx="76200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a:solidFill>
                  <a:srgbClr val="FF0000"/>
                </a:solidFill>
              </a:rPr>
              <a:t>线性表的顺序表示</a:t>
            </a:r>
            <a:r>
              <a:rPr lang="zh-CN" altLang="en-US"/>
              <a:t>指的是用一组地址连续的存储单元依次存储线性表的数据元素。</a:t>
            </a:r>
          </a:p>
        </p:txBody>
      </p:sp>
      <p:grpSp>
        <p:nvGrpSpPr>
          <p:cNvPr id="10244" name="Group 32"/>
          <p:cNvGrpSpPr>
            <a:grpSpLocks/>
          </p:cNvGrpSpPr>
          <p:nvPr/>
        </p:nvGrpSpPr>
        <p:grpSpPr bwMode="auto">
          <a:xfrm>
            <a:off x="1066800" y="1905000"/>
            <a:ext cx="2743200" cy="4495800"/>
            <a:chOff x="672" y="1200"/>
            <a:chExt cx="1728" cy="2832"/>
          </a:xfrm>
        </p:grpSpPr>
        <p:grpSp>
          <p:nvGrpSpPr>
            <p:cNvPr id="10251" name="Group 22"/>
            <p:cNvGrpSpPr>
              <a:grpSpLocks/>
            </p:cNvGrpSpPr>
            <p:nvPr/>
          </p:nvGrpSpPr>
          <p:grpSpPr bwMode="auto">
            <a:xfrm>
              <a:off x="1488" y="1536"/>
              <a:ext cx="720" cy="2496"/>
              <a:chOff x="2544" y="1392"/>
              <a:chExt cx="720" cy="2496"/>
            </a:xfrm>
          </p:grpSpPr>
          <p:sp>
            <p:nvSpPr>
              <p:cNvPr id="10261" name="Line 4"/>
              <p:cNvSpPr>
                <a:spLocks noChangeShapeType="1"/>
              </p:cNvSpPr>
              <p:nvPr/>
            </p:nvSpPr>
            <p:spPr bwMode="auto">
              <a:xfrm flipH="1">
                <a:off x="2544" y="1440"/>
                <a:ext cx="0" cy="24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2" name="Line 5"/>
              <p:cNvSpPr>
                <a:spLocks noChangeShapeType="1"/>
              </p:cNvSpPr>
              <p:nvPr/>
            </p:nvSpPr>
            <p:spPr bwMode="auto">
              <a:xfrm>
                <a:off x="3168" y="1440"/>
                <a:ext cx="0" cy="244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3" name="Text Box 6"/>
              <p:cNvSpPr txBox="1">
                <a:spLocks noChangeArrowheads="1"/>
              </p:cNvSpPr>
              <p:nvPr/>
            </p:nvSpPr>
            <p:spPr bwMode="auto">
              <a:xfrm>
                <a:off x="2736" y="139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1</a:t>
                </a:r>
              </a:p>
            </p:txBody>
          </p:sp>
          <p:sp>
            <p:nvSpPr>
              <p:cNvPr id="10264" name="Line 7"/>
              <p:cNvSpPr>
                <a:spLocks noChangeShapeType="1"/>
              </p:cNvSpPr>
              <p:nvPr/>
            </p:nvSpPr>
            <p:spPr bwMode="auto">
              <a:xfrm>
                <a:off x="2544" y="1440"/>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5" name="Line 8"/>
              <p:cNvSpPr>
                <a:spLocks noChangeShapeType="1"/>
              </p:cNvSpPr>
              <p:nvPr/>
            </p:nvSpPr>
            <p:spPr bwMode="auto">
              <a:xfrm>
                <a:off x="2544" y="1680"/>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6" name="Line 9"/>
              <p:cNvSpPr>
                <a:spLocks noChangeShapeType="1"/>
              </p:cNvSpPr>
              <p:nvPr/>
            </p:nvSpPr>
            <p:spPr bwMode="auto">
              <a:xfrm>
                <a:off x="2544" y="1920"/>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7" name="Line 10"/>
              <p:cNvSpPr>
                <a:spLocks noChangeShapeType="1"/>
              </p:cNvSpPr>
              <p:nvPr/>
            </p:nvSpPr>
            <p:spPr bwMode="auto">
              <a:xfrm>
                <a:off x="2544" y="2256"/>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Line 11"/>
              <p:cNvSpPr>
                <a:spLocks noChangeShapeType="1"/>
              </p:cNvSpPr>
              <p:nvPr/>
            </p:nvSpPr>
            <p:spPr bwMode="auto">
              <a:xfrm>
                <a:off x="2544" y="2496"/>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9" name="Line 12"/>
              <p:cNvSpPr>
                <a:spLocks noChangeShapeType="1"/>
              </p:cNvSpPr>
              <p:nvPr/>
            </p:nvSpPr>
            <p:spPr bwMode="auto">
              <a:xfrm>
                <a:off x="2544" y="2832"/>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0" name="Line 13"/>
              <p:cNvSpPr>
                <a:spLocks noChangeShapeType="1"/>
              </p:cNvSpPr>
              <p:nvPr/>
            </p:nvSpPr>
            <p:spPr bwMode="auto">
              <a:xfrm>
                <a:off x="2544" y="3072"/>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1" name="Line 14"/>
              <p:cNvSpPr>
                <a:spLocks noChangeShapeType="1"/>
              </p:cNvSpPr>
              <p:nvPr/>
            </p:nvSpPr>
            <p:spPr bwMode="auto">
              <a:xfrm>
                <a:off x="2544" y="3312"/>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2" name="Line 15"/>
              <p:cNvSpPr>
                <a:spLocks noChangeShapeType="1"/>
              </p:cNvSpPr>
              <p:nvPr/>
            </p:nvSpPr>
            <p:spPr bwMode="auto">
              <a:xfrm>
                <a:off x="2544" y="3648"/>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3" name="Line 16"/>
              <p:cNvSpPr>
                <a:spLocks noChangeShapeType="1"/>
              </p:cNvSpPr>
              <p:nvPr/>
            </p:nvSpPr>
            <p:spPr bwMode="auto">
              <a:xfrm>
                <a:off x="2544" y="3888"/>
                <a:ext cx="62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74" name="Text Box 17"/>
              <p:cNvSpPr txBox="1">
                <a:spLocks noChangeArrowheads="1"/>
              </p:cNvSpPr>
              <p:nvPr/>
            </p:nvSpPr>
            <p:spPr bwMode="auto">
              <a:xfrm>
                <a:off x="2736" y="1632"/>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2</a:t>
                </a:r>
              </a:p>
            </p:txBody>
          </p:sp>
          <p:sp>
            <p:nvSpPr>
              <p:cNvPr id="10275" name="Text Box 18"/>
              <p:cNvSpPr txBox="1">
                <a:spLocks noChangeArrowheads="1"/>
              </p:cNvSpPr>
              <p:nvPr/>
            </p:nvSpPr>
            <p:spPr bwMode="auto">
              <a:xfrm>
                <a:off x="2736" y="2208"/>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i</a:t>
                </a:r>
              </a:p>
            </p:txBody>
          </p:sp>
          <p:sp>
            <p:nvSpPr>
              <p:cNvPr id="10276" name="Text Box 19"/>
              <p:cNvSpPr txBox="1">
                <a:spLocks noChangeArrowheads="1"/>
              </p:cNvSpPr>
              <p:nvPr/>
            </p:nvSpPr>
            <p:spPr bwMode="auto">
              <a:xfrm>
                <a:off x="2736" y="278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n</a:t>
                </a:r>
              </a:p>
            </p:txBody>
          </p:sp>
          <p:sp>
            <p:nvSpPr>
              <p:cNvPr id="10277" name="Text Box 20"/>
              <p:cNvSpPr txBox="1">
                <a:spLocks noChangeArrowheads="1"/>
              </p:cNvSpPr>
              <p:nvPr/>
            </p:nvSpPr>
            <p:spPr bwMode="auto">
              <a:xfrm>
                <a:off x="2736" y="2005"/>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10278" name="Text Box 21"/>
              <p:cNvSpPr txBox="1">
                <a:spLocks noChangeArrowheads="1"/>
              </p:cNvSpPr>
              <p:nvPr/>
            </p:nvSpPr>
            <p:spPr bwMode="auto">
              <a:xfrm>
                <a:off x="2736" y="2570"/>
                <a:ext cx="3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grpSp>
        <p:sp>
          <p:nvSpPr>
            <p:cNvPr id="10252" name="Text Box 23"/>
            <p:cNvSpPr txBox="1">
              <a:spLocks noChangeArrowheads="1"/>
            </p:cNvSpPr>
            <p:nvPr/>
          </p:nvSpPr>
          <p:spPr bwMode="auto">
            <a:xfrm>
              <a:off x="720" y="1477"/>
              <a:ext cx="33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i="1"/>
                <a:t>b</a:t>
              </a:r>
            </a:p>
          </p:txBody>
        </p:sp>
        <p:sp>
          <p:nvSpPr>
            <p:cNvPr id="10253" name="Text Box 24"/>
            <p:cNvSpPr txBox="1">
              <a:spLocks noChangeArrowheads="1"/>
            </p:cNvSpPr>
            <p:nvPr/>
          </p:nvSpPr>
          <p:spPr bwMode="auto">
            <a:xfrm>
              <a:off x="720" y="171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i="1"/>
                <a:t>b+l</a:t>
              </a:r>
            </a:p>
          </p:txBody>
        </p:sp>
        <p:sp>
          <p:nvSpPr>
            <p:cNvPr id="10254" name="Text Box 25"/>
            <p:cNvSpPr txBox="1">
              <a:spLocks noChangeArrowheads="1"/>
            </p:cNvSpPr>
            <p:nvPr/>
          </p:nvSpPr>
          <p:spPr bwMode="auto">
            <a:xfrm>
              <a:off x="806" y="2016"/>
              <a:ext cx="34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10255" name="Text Box 26"/>
            <p:cNvSpPr txBox="1">
              <a:spLocks noChangeArrowheads="1"/>
            </p:cNvSpPr>
            <p:nvPr/>
          </p:nvSpPr>
          <p:spPr bwMode="auto">
            <a:xfrm>
              <a:off x="720" y="2294"/>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i="1"/>
                <a:t>b+</a:t>
              </a:r>
              <a:r>
                <a:rPr lang="en-US" altLang="zh-CN" sz="2000"/>
                <a:t>(i</a:t>
              </a:r>
              <a:r>
                <a:rPr lang="en-US" altLang="zh-CN" sz="2000">
                  <a:latin typeface="宋体" pitchFamily="2" charset="-122"/>
                </a:rPr>
                <a:t>-1</a:t>
              </a:r>
              <a:r>
                <a:rPr lang="en-US" altLang="zh-CN" sz="2000"/>
                <a:t>)</a:t>
              </a:r>
              <a:r>
                <a:rPr lang="en-US" altLang="zh-CN" sz="2000" i="1"/>
                <a:t>l</a:t>
              </a:r>
            </a:p>
          </p:txBody>
        </p:sp>
        <p:sp>
          <p:nvSpPr>
            <p:cNvPr id="10256" name="Text Box 27"/>
            <p:cNvSpPr txBox="1">
              <a:spLocks noChangeArrowheads="1"/>
            </p:cNvSpPr>
            <p:nvPr/>
          </p:nvSpPr>
          <p:spPr bwMode="auto">
            <a:xfrm>
              <a:off x="816" y="2592"/>
              <a:ext cx="346"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10257" name="Text Box 28"/>
            <p:cNvSpPr txBox="1">
              <a:spLocks noChangeArrowheads="1"/>
            </p:cNvSpPr>
            <p:nvPr/>
          </p:nvSpPr>
          <p:spPr bwMode="auto">
            <a:xfrm>
              <a:off x="720" y="2870"/>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i="1"/>
                <a:t>b+</a:t>
              </a:r>
              <a:r>
                <a:rPr lang="en-US" altLang="zh-CN" sz="2000"/>
                <a:t>(n</a:t>
              </a:r>
              <a:r>
                <a:rPr lang="en-US" altLang="zh-CN" sz="2000">
                  <a:latin typeface="宋体" pitchFamily="2" charset="-122"/>
                </a:rPr>
                <a:t>-1</a:t>
              </a:r>
              <a:r>
                <a:rPr lang="en-US" altLang="zh-CN" sz="2000"/>
                <a:t>)</a:t>
              </a:r>
              <a:r>
                <a:rPr lang="en-US" altLang="zh-CN" sz="2000" i="1"/>
                <a:t>l</a:t>
              </a:r>
            </a:p>
          </p:txBody>
        </p:sp>
        <p:sp>
          <p:nvSpPr>
            <p:cNvPr id="10258" name="Text Box 29"/>
            <p:cNvSpPr txBox="1">
              <a:spLocks noChangeArrowheads="1"/>
            </p:cNvSpPr>
            <p:nvPr/>
          </p:nvSpPr>
          <p:spPr bwMode="auto">
            <a:xfrm>
              <a:off x="720" y="3110"/>
              <a:ext cx="76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i="1"/>
                <a:t>b+</a:t>
              </a:r>
              <a:r>
                <a:rPr lang="en-US" altLang="zh-CN" sz="2000"/>
                <a:t>n</a:t>
              </a:r>
              <a:r>
                <a:rPr lang="en-US" altLang="zh-CN" sz="2000" i="1"/>
                <a:t>l</a:t>
              </a:r>
            </a:p>
          </p:txBody>
        </p:sp>
        <p:sp>
          <p:nvSpPr>
            <p:cNvPr id="10259" name="Text Box 30"/>
            <p:cNvSpPr txBox="1">
              <a:spLocks noChangeArrowheads="1"/>
            </p:cNvSpPr>
            <p:nvPr/>
          </p:nvSpPr>
          <p:spPr bwMode="auto">
            <a:xfrm>
              <a:off x="672" y="120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存储地址</a:t>
              </a:r>
            </a:p>
          </p:txBody>
        </p:sp>
        <p:sp>
          <p:nvSpPr>
            <p:cNvPr id="10260" name="Text Box 31"/>
            <p:cNvSpPr txBox="1">
              <a:spLocks noChangeArrowheads="1"/>
            </p:cNvSpPr>
            <p:nvPr/>
          </p:nvSpPr>
          <p:spPr bwMode="auto">
            <a:xfrm>
              <a:off x="1440" y="1200"/>
              <a:ext cx="96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内存状态</a:t>
              </a:r>
            </a:p>
          </p:txBody>
        </p:sp>
      </p:grpSp>
      <p:sp>
        <p:nvSpPr>
          <p:cNvPr id="10245" name="Text Box 33"/>
          <p:cNvSpPr txBox="1">
            <a:spLocks noChangeArrowheads="1"/>
          </p:cNvSpPr>
          <p:nvPr/>
        </p:nvSpPr>
        <p:spPr bwMode="auto">
          <a:xfrm>
            <a:off x="4267200" y="2209800"/>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dirty="0"/>
              <a:t>设每个元素需占用 </a:t>
            </a:r>
            <a:r>
              <a:rPr lang="en-US" altLang="zh-CN" sz="2000" i="1" dirty="0">
                <a:solidFill>
                  <a:srgbClr val="FF0000"/>
                </a:solidFill>
              </a:rPr>
              <a:t>l </a:t>
            </a:r>
            <a:r>
              <a:rPr lang="zh-CN" altLang="en-US" sz="2000" dirty="0"/>
              <a:t>个存储单元</a:t>
            </a:r>
          </a:p>
        </p:txBody>
      </p:sp>
      <p:sp>
        <p:nvSpPr>
          <p:cNvPr id="10246" name="Text Box 34"/>
          <p:cNvSpPr txBox="1">
            <a:spLocks noChangeArrowheads="1"/>
          </p:cNvSpPr>
          <p:nvPr/>
        </p:nvSpPr>
        <p:spPr bwMode="auto">
          <a:xfrm>
            <a:off x="4267200" y="2743200"/>
            <a:ext cx="441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i="1">
                <a:solidFill>
                  <a:srgbClr val="FF0000"/>
                </a:solidFill>
              </a:rPr>
              <a:t>LOC</a:t>
            </a:r>
            <a:r>
              <a:rPr lang="en-US" altLang="zh-CN" sz="2000">
                <a:solidFill>
                  <a:srgbClr val="FF0000"/>
                </a:solidFill>
              </a:rPr>
              <a:t>(</a:t>
            </a:r>
            <a:r>
              <a:rPr lang="en-US" altLang="zh-CN" sz="2000" i="1">
                <a:solidFill>
                  <a:srgbClr val="FF0000"/>
                </a:solidFill>
              </a:rPr>
              <a:t>a</a:t>
            </a:r>
            <a:r>
              <a:rPr lang="en-US" altLang="zh-CN" sz="2000" baseline="-25000">
                <a:solidFill>
                  <a:srgbClr val="FF0000"/>
                </a:solidFill>
              </a:rPr>
              <a:t>i</a:t>
            </a:r>
            <a:r>
              <a:rPr lang="en-US" altLang="zh-CN" sz="2000">
                <a:solidFill>
                  <a:srgbClr val="FF0000"/>
                </a:solidFill>
              </a:rPr>
              <a:t>)</a:t>
            </a:r>
            <a:r>
              <a:rPr lang="zh-CN" altLang="en-US" sz="2000"/>
              <a:t>表示元素</a:t>
            </a:r>
            <a:r>
              <a:rPr lang="en-US" altLang="zh-CN" sz="2000" i="1">
                <a:solidFill>
                  <a:srgbClr val="FF0000"/>
                </a:solidFill>
              </a:rPr>
              <a:t>a</a:t>
            </a:r>
            <a:r>
              <a:rPr lang="en-US" altLang="zh-CN" sz="2000" baseline="-25000">
                <a:solidFill>
                  <a:srgbClr val="FF0000"/>
                </a:solidFill>
              </a:rPr>
              <a:t>i</a:t>
            </a:r>
            <a:r>
              <a:rPr lang="zh-CN" altLang="en-US" sz="2000"/>
              <a:t>的存储地址</a:t>
            </a:r>
          </a:p>
        </p:txBody>
      </p:sp>
      <p:sp>
        <p:nvSpPr>
          <p:cNvPr id="10247" name="Text Box 35"/>
          <p:cNvSpPr txBox="1">
            <a:spLocks noChangeArrowheads="1"/>
          </p:cNvSpPr>
          <p:nvPr/>
        </p:nvSpPr>
        <p:spPr bwMode="auto">
          <a:xfrm>
            <a:off x="4325938" y="3292475"/>
            <a:ext cx="44958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35000"/>
              </a:lnSpc>
              <a:spcBef>
                <a:spcPct val="50000"/>
              </a:spcBef>
            </a:pPr>
            <a:r>
              <a:rPr lang="zh-CN" altLang="en-US" sz="2000" dirty="0"/>
              <a:t>则</a:t>
            </a:r>
            <a:r>
              <a:rPr lang="en-US" altLang="zh-CN" sz="2000" i="1" dirty="0">
                <a:solidFill>
                  <a:srgbClr val="FF0000"/>
                </a:solidFill>
              </a:rPr>
              <a:t>LOC</a:t>
            </a:r>
            <a:r>
              <a:rPr lang="en-US" altLang="zh-CN" sz="2000" dirty="0">
                <a:solidFill>
                  <a:srgbClr val="FF0000"/>
                </a:solidFill>
              </a:rPr>
              <a:t>(</a:t>
            </a:r>
            <a:r>
              <a:rPr lang="en-US" altLang="zh-CN" sz="2000" i="1" dirty="0">
                <a:solidFill>
                  <a:srgbClr val="FF0000"/>
                </a:solidFill>
              </a:rPr>
              <a:t>a</a:t>
            </a:r>
            <a:r>
              <a:rPr lang="en-US" altLang="zh-CN" sz="2000" baseline="-25000" dirty="0">
                <a:solidFill>
                  <a:srgbClr val="FF0000"/>
                </a:solidFill>
              </a:rPr>
              <a:t>1</a:t>
            </a:r>
            <a:r>
              <a:rPr lang="en-US" altLang="zh-CN" sz="2000" dirty="0">
                <a:solidFill>
                  <a:srgbClr val="FF0000"/>
                </a:solidFill>
              </a:rPr>
              <a:t>)</a:t>
            </a:r>
            <a:r>
              <a:rPr lang="zh-CN" altLang="en-US" sz="2000" dirty="0"/>
              <a:t>是第一个数据元素</a:t>
            </a:r>
            <a:r>
              <a:rPr lang="en-US" altLang="zh-CN" sz="2000" i="1" dirty="0">
                <a:solidFill>
                  <a:srgbClr val="FF0000"/>
                </a:solidFill>
              </a:rPr>
              <a:t>a</a:t>
            </a:r>
            <a:r>
              <a:rPr lang="en-US" altLang="zh-CN" sz="2000" baseline="-25000" dirty="0">
                <a:solidFill>
                  <a:srgbClr val="FF0000"/>
                </a:solidFill>
              </a:rPr>
              <a:t>1</a:t>
            </a:r>
            <a:r>
              <a:rPr lang="zh-CN" altLang="en-US" sz="2000" dirty="0"/>
              <a:t>的存储地址，也是整个线性表的起始地址</a:t>
            </a:r>
          </a:p>
        </p:txBody>
      </p:sp>
      <p:sp>
        <p:nvSpPr>
          <p:cNvPr id="10248" name="Text Box 36"/>
          <p:cNvSpPr txBox="1">
            <a:spLocks noChangeArrowheads="1"/>
          </p:cNvSpPr>
          <p:nvPr/>
        </p:nvSpPr>
        <p:spPr bwMode="auto">
          <a:xfrm>
            <a:off x="4343400" y="4435475"/>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i="1"/>
              <a:t>LOC</a:t>
            </a:r>
            <a:r>
              <a:rPr lang="en-US" altLang="zh-CN" sz="2000"/>
              <a:t>(</a:t>
            </a:r>
            <a:r>
              <a:rPr lang="en-US" altLang="zh-CN" sz="2000" i="1">
                <a:solidFill>
                  <a:srgbClr val="FF0000"/>
                </a:solidFill>
              </a:rPr>
              <a:t>a</a:t>
            </a:r>
            <a:r>
              <a:rPr lang="en-US" altLang="zh-CN" sz="2000" baseline="-25000">
                <a:solidFill>
                  <a:srgbClr val="FF0000"/>
                </a:solidFill>
              </a:rPr>
              <a:t>i+1</a:t>
            </a:r>
            <a:r>
              <a:rPr lang="en-US" altLang="zh-CN" sz="2000"/>
              <a:t>) = </a:t>
            </a:r>
            <a:r>
              <a:rPr lang="en-US" altLang="zh-CN" sz="2000" i="1"/>
              <a:t>LOC</a:t>
            </a:r>
            <a:r>
              <a:rPr lang="en-US" altLang="zh-CN" sz="2000"/>
              <a:t>(</a:t>
            </a:r>
            <a:r>
              <a:rPr lang="en-US" altLang="zh-CN" sz="2000" i="1">
                <a:solidFill>
                  <a:srgbClr val="FF0000"/>
                </a:solidFill>
              </a:rPr>
              <a:t>a</a:t>
            </a:r>
            <a:r>
              <a:rPr lang="en-US" altLang="zh-CN" sz="2000" baseline="-25000">
                <a:solidFill>
                  <a:srgbClr val="FF0000"/>
                </a:solidFill>
              </a:rPr>
              <a:t>i</a:t>
            </a:r>
            <a:r>
              <a:rPr lang="en-US" altLang="zh-CN" sz="2000"/>
              <a:t>) + </a:t>
            </a:r>
            <a:r>
              <a:rPr lang="en-US" altLang="zh-CN" sz="2000" i="1"/>
              <a:t>l</a:t>
            </a:r>
          </a:p>
        </p:txBody>
      </p:sp>
      <p:sp>
        <p:nvSpPr>
          <p:cNvPr id="10249" name="Text Box 37"/>
          <p:cNvSpPr txBox="1">
            <a:spLocks noChangeArrowheads="1"/>
          </p:cNvSpPr>
          <p:nvPr/>
        </p:nvSpPr>
        <p:spPr bwMode="auto">
          <a:xfrm>
            <a:off x="4343400" y="5029200"/>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i="1"/>
              <a:t>LOC</a:t>
            </a:r>
            <a:r>
              <a:rPr lang="en-US" altLang="zh-CN" sz="2000"/>
              <a:t>(</a:t>
            </a:r>
            <a:r>
              <a:rPr lang="en-US" altLang="zh-CN" sz="2000" i="1">
                <a:solidFill>
                  <a:srgbClr val="FF0000"/>
                </a:solidFill>
              </a:rPr>
              <a:t>a</a:t>
            </a:r>
            <a:r>
              <a:rPr lang="en-US" altLang="zh-CN" sz="2000" baseline="-25000">
                <a:solidFill>
                  <a:srgbClr val="FF0000"/>
                </a:solidFill>
              </a:rPr>
              <a:t>i</a:t>
            </a:r>
            <a:r>
              <a:rPr lang="en-US" altLang="zh-CN" sz="2000"/>
              <a:t>) = </a:t>
            </a:r>
            <a:r>
              <a:rPr lang="en-US" altLang="zh-CN" sz="2000" i="1"/>
              <a:t>LOC</a:t>
            </a:r>
            <a:r>
              <a:rPr lang="en-US" altLang="zh-CN" sz="2000"/>
              <a:t>(</a:t>
            </a:r>
            <a:r>
              <a:rPr lang="en-US" altLang="zh-CN" sz="2000" i="1">
                <a:solidFill>
                  <a:srgbClr val="FF0000"/>
                </a:solidFill>
              </a:rPr>
              <a:t>a</a:t>
            </a:r>
            <a:r>
              <a:rPr lang="en-US" altLang="zh-CN" sz="2000" baseline="-25000">
                <a:solidFill>
                  <a:srgbClr val="FF0000"/>
                </a:solidFill>
              </a:rPr>
              <a:t>1</a:t>
            </a:r>
            <a:r>
              <a:rPr lang="en-US" altLang="zh-CN" sz="2000"/>
              <a:t>) + (i </a:t>
            </a:r>
            <a:r>
              <a:rPr lang="en-US" altLang="zh-CN" sz="2000">
                <a:latin typeface="宋体" pitchFamily="2" charset="-122"/>
              </a:rPr>
              <a:t>-</a:t>
            </a:r>
            <a:r>
              <a:rPr lang="en-US" altLang="zh-CN" sz="2000"/>
              <a:t> </a:t>
            </a:r>
            <a:r>
              <a:rPr lang="en-US" altLang="zh-CN" sz="2000">
                <a:latin typeface="宋体" pitchFamily="2" charset="-122"/>
              </a:rPr>
              <a:t>1</a:t>
            </a:r>
            <a:r>
              <a:rPr lang="en-US" altLang="zh-CN" sz="2000"/>
              <a:t>)</a:t>
            </a:r>
            <a:r>
              <a:rPr lang="en-US" altLang="zh-CN" sz="2000" i="1"/>
              <a:t>l</a:t>
            </a:r>
          </a:p>
        </p:txBody>
      </p:sp>
      <p:sp>
        <p:nvSpPr>
          <p:cNvPr id="10250" name="TextBox 2"/>
          <p:cNvSpPr txBox="1">
            <a:spLocks noChangeArrowheads="1"/>
          </p:cNvSpPr>
          <p:nvPr/>
        </p:nvSpPr>
        <p:spPr bwMode="auto">
          <a:xfrm>
            <a:off x="3851275" y="6200775"/>
            <a:ext cx="5184775" cy="40005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000">
                <a:solidFill>
                  <a:schemeClr val="bg1"/>
                </a:solidFill>
              </a:rPr>
              <a:t>@dou</a:t>
            </a:r>
            <a:r>
              <a:rPr lang="zh-CN" altLang="en-US" sz="2000">
                <a:solidFill>
                  <a:schemeClr val="bg1"/>
                </a:solidFill>
              </a:rPr>
              <a:t>：一定要会计算某个元素的存储地址！</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1143000" y="207963"/>
            <a:ext cx="6096000" cy="8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10000"/>
              </a:spcBef>
            </a:pPr>
            <a:r>
              <a:rPr lang="zh-CN" altLang="en-US">
                <a:solidFill>
                  <a:srgbClr val="FF0000"/>
                </a:solidFill>
              </a:rPr>
              <a:t>例，</a:t>
            </a:r>
            <a:r>
              <a:rPr lang="en-US" altLang="zh-CN"/>
              <a:t>La = ( 3, 5, 8 )</a:t>
            </a:r>
          </a:p>
          <a:p>
            <a:pPr eaLnBrk="1" hangingPunct="1">
              <a:spcBef>
                <a:spcPct val="10000"/>
              </a:spcBef>
            </a:pPr>
            <a:r>
              <a:rPr lang="en-US" altLang="zh-CN"/>
              <a:t>        Lb = ( 2, 6, 8, 9, 15 )</a:t>
            </a:r>
          </a:p>
        </p:txBody>
      </p:sp>
      <p:sp>
        <p:nvSpPr>
          <p:cNvPr id="44035" name="Text Box 3"/>
          <p:cNvSpPr txBox="1">
            <a:spLocks noChangeArrowheads="1"/>
          </p:cNvSpPr>
          <p:nvPr/>
        </p:nvSpPr>
        <p:spPr bwMode="auto">
          <a:xfrm>
            <a:off x="1066800" y="10668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构造 </a:t>
            </a:r>
            <a:r>
              <a:rPr lang="en-US" altLang="zh-CN"/>
              <a:t>Lc = ( 2, 3, 5, 6, 8, 8, 9, 15 )</a:t>
            </a:r>
          </a:p>
        </p:txBody>
      </p:sp>
      <p:grpSp>
        <p:nvGrpSpPr>
          <p:cNvPr id="2" name="Group 41"/>
          <p:cNvGrpSpPr>
            <a:grpSpLocks/>
          </p:cNvGrpSpPr>
          <p:nvPr/>
        </p:nvGrpSpPr>
        <p:grpSpPr bwMode="auto">
          <a:xfrm>
            <a:off x="2057400" y="2286000"/>
            <a:ext cx="1084263" cy="1693863"/>
            <a:chOff x="1056" y="1104"/>
            <a:chExt cx="683" cy="1067"/>
          </a:xfrm>
        </p:grpSpPr>
        <p:sp>
          <p:nvSpPr>
            <p:cNvPr id="50293" name="Line 31"/>
            <p:cNvSpPr>
              <a:spLocks noChangeShapeType="1"/>
            </p:cNvSpPr>
            <p:nvPr/>
          </p:nvSpPr>
          <p:spPr bwMode="auto">
            <a:xfrm>
              <a:off x="1056" y="1440"/>
              <a:ext cx="0"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94" name="Line 32"/>
            <p:cNvSpPr>
              <a:spLocks noChangeShapeType="1"/>
            </p:cNvSpPr>
            <p:nvPr/>
          </p:nvSpPr>
          <p:spPr bwMode="auto">
            <a:xfrm>
              <a:off x="1584" y="1440"/>
              <a:ext cx="0" cy="7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95" name="Line 33"/>
            <p:cNvSpPr>
              <a:spLocks noChangeShapeType="1"/>
            </p:cNvSpPr>
            <p:nvPr/>
          </p:nvSpPr>
          <p:spPr bwMode="auto">
            <a:xfrm>
              <a:off x="1056" y="1440"/>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96" name="Line 34"/>
            <p:cNvSpPr>
              <a:spLocks noChangeShapeType="1"/>
            </p:cNvSpPr>
            <p:nvPr/>
          </p:nvSpPr>
          <p:spPr bwMode="auto">
            <a:xfrm>
              <a:off x="1056" y="1680"/>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97" name="Line 35"/>
            <p:cNvSpPr>
              <a:spLocks noChangeShapeType="1"/>
            </p:cNvSpPr>
            <p:nvPr/>
          </p:nvSpPr>
          <p:spPr bwMode="auto">
            <a:xfrm>
              <a:off x="1056" y="1920"/>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98" name="Line 36"/>
            <p:cNvSpPr>
              <a:spLocks noChangeShapeType="1"/>
            </p:cNvSpPr>
            <p:nvPr/>
          </p:nvSpPr>
          <p:spPr bwMode="auto">
            <a:xfrm>
              <a:off x="1056" y="2160"/>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99" name="Text Box 37"/>
            <p:cNvSpPr txBox="1">
              <a:spLocks noChangeArrowheads="1"/>
            </p:cNvSpPr>
            <p:nvPr/>
          </p:nvSpPr>
          <p:spPr bwMode="auto">
            <a:xfrm>
              <a:off x="1211" y="1403"/>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3</a:t>
              </a:r>
            </a:p>
          </p:txBody>
        </p:sp>
        <p:sp>
          <p:nvSpPr>
            <p:cNvPr id="50300" name="Text Box 38"/>
            <p:cNvSpPr txBox="1">
              <a:spLocks noChangeArrowheads="1"/>
            </p:cNvSpPr>
            <p:nvPr/>
          </p:nvSpPr>
          <p:spPr bwMode="auto">
            <a:xfrm>
              <a:off x="1211" y="1654"/>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5</a:t>
              </a:r>
            </a:p>
          </p:txBody>
        </p:sp>
        <p:sp>
          <p:nvSpPr>
            <p:cNvPr id="50301" name="Text Box 39"/>
            <p:cNvSpPr txBox="1">
              <a:spLocks noChangeArrowheads="1"/>
            </p:cNvSpPr>
            <p:nvPr/>
          </p:nvSpPr>
          <p:spPr bwMode="auto">
            <a:xfrm>
              <a:off x="1211" y="1883"/>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8</a:t>
              </a:r>
            </a:p>
          </p:txBody>
        </p:sp>
        <p:sp>
          <p:nvSpPr>
            <p:cNvPr id="50302" name="Text Box 40"/>
            <p:cNvSpPr txBox="1">
              <a:spLocks noChangeArrowheads="1"/>
            </p:cNvSpPr>
            <p:nvPr/>
          </p:nvSpPr>
          <p:spPr bwMode="auto">
            <a:xfrm>
              <a:off x="1152" y="1104"/>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La</a:t>
              </a:r>
            </a:p>
          </p:txBody>
        </p:sp>
      </p:grpSp>
      <p:grpSp>
        <p:nvGrpSpPr>
          <p:cNvPr id="3" name="Group 106"/>
          <p:cNvGrpSpPr>
            <a:grpSpLocks/>
          </p:cNvGrpSpPr>
          <p:nvPr/>
        </p:nvGrpSpPr>
        <p:grpSpPr bwMode="auto">
          <a:xfrm>
            <a:off x="3335338" y="2286000"/>
            <a:ext cx="1101725" cy="2455863"/>
            <a:chOff x="1957" y="1536"/>
            <a:chExt cx="694" cy="1547"/>
          </a:xfrm>
        </p:grpSpPr>
        <p:sp>
          <p:nvSpPr>
            <p:cNvPr id="50279" name="Line 43"/>
            <p:cNvSpPr>
              <a:spLocks noChangeShapeType="1"/>
            </p:cNvSpPr>
            <p:nvPr/>
          </p:nvSpPr>
          <p:spPr bwMode="auto">
            <a:xfrm>
              <a:off x="1957" y="1872"/>
              <a:ext cx="11"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80" name="Line 44"/>
            <p:cNvSpPr>
              <a:spLocks noChangeShapeType="1"/>
            </p:cNvSpPr>
            <p:nvPr/>
          </p:nvSpPr>
          <p:spPr bwMode="auto">
            <a:xfrm>
              <a:off x="2496" y="1872"/>
              <a:ext cx="11" cy="1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81" name="Line 45"/>
            <p:cNvSpPr>
              <a:spLocks noChangeShapeType="1"/>
            </p:cNvSpPr>
            <p:nvPr/>
          </p:nvSpPr>
          <p:spPr bwMode="auto">
            <a:xfrm>
              <a:off x="1968" y="187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82" name="Line 46"/>
            <p:cNvSpPr>
              <a:spLocks noChangeShapeType="1"/>
            </p:cNvSpPr>
            <p:nvPr/>
          </p:nvSpPr>
          <p:spPr bwMode="auto">
            <a:xfrm>
              <a:off x="1968" y="211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83" name="Line 47"/>
            <p:cNvSpPr>
              <a:spLocks noChangeShapeType="1"/>
            </p:cNvSpPr>
            <p:nvPr/>
          </p:nvSpPr>
          <p:spPr bwMode="auto">
            <a:xfrm>
              <a:off x="1968" y="235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84" name="Line 48"/>
            <p:cNvSpPr>
              <a:spLocks noChangeShapeType="1"/>
            </p:cNvSpPr>
            <p:nvPr/>
          </p:nvSpPr>
          <p:spPr bwMode="auto">
            <a:xfrm>
              <a:off x="1968" y="259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85" name="Text Box 49"/>
            <p:cNvSpPr txBox="1">
              <a:spLocks noChangeArrowheads="1"/>
            </p:cNvSpPr>
            <p:nvPr/>
          </p:nvSpPr>
          <p:spPr bwMode="auto">
            <a:xfrm>
              <a:off x="2123" y="183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a:t>
              </a:r>
            </a:p>
          </p:txBody>
        </p:sp>
        <p:sp>
          <p:nvSpPr>
            <p:cNvPr id="50286" name="Text Box 50"/>
            <p:cNvSpPr txBox="1">
              <a:spLocks noChangeArrowheads="1"/>
            </p:cNvSpPr>
            <p:nvPr/>
          </p:nvSpPr>
          <p:spPr bwMode="auto">
            <a:xfrm>
              <a:off x="2123" y="208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6</a:t>
              </a:r>
            </a:p>
          </p:txBody>
        </p:sp>
        <p:sp>
          <p:nvSpPr>
            <p:cNvPr id="50287" name="Text Box 51"/>
            <p:cNvSpPr txBox="1">
              <a:spLocks noChangeArrowheads="1"/>
            </p:cNvSpPr>
            <p:nvPr/>
          </p:nvSpPr>
          <p:spPr bwMode="auto">
            <a:xfrm>
              <a:off x="2123" y="231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8</a:t>
              </a:r>
            </a:p>
          </p:txBody>
        </p:sp>
        <p:sp>
          <p:nvSpPr>
            <p:cNvPr id="50288" name="Text Box 52"/>
            <p:cNvSpPr txBox="1">
              <a:spLocks noChangeArrowheads="1"/>
            </p:cNvSpPr>
            <p:nvPr/>
          </p:nvSpPr>
          <p:spPr bwMode="auto">
            <a:xfrm>
              <a:off x="2064" y="1536"/>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Lb</a:t>
              </a:r>
            </a:p>
          </p:txBody>
        </p:sp>
        <p:sp>
          <p:nvSpPr>
            <p:cNvPr id="50289" name="Line 53"/>
            <p:cNvSpPr>
              <a:spLocks noChangeShapeType="1"/>
            </p:cNvSpPr>
            <p:nvPr/>
          </p:nvSpPr>
          <p:spPr bwMode="auto">
            <a:xfrm>
              <a:off x="1979" y="283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90" name="Line 54"/>
            <p:cNvSpPr>
              <a:spLocks noChangeShapeType="1"/>
            </p:cNvSpPr>
            <p:nvPr/>
          </p:nvSpPr>
          <p:spPr bwMode="auto">
            <a:xfrm>
              <a:off x="1979" y="3072"/>
              <a:ext cx="528"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91" name="Text Box 55"/>
            <p:cNvSpPr txBox="1">
              <a:spLocks noChangeArrowheads="1"/>
            </p:cNvSpPr>
            <p:nvPr/>
          </p:nvSpPr>
          <p:spPr bwMode="auto">
            <a:xfrm>
              <a:off x="2123" y="255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9</a:t>
              </a:r>
            </a:p>
          </p:txBody>
        </p:sp>
        <p:sp>
          <p:nvSpPr>
            <p:cNvPr id="50292" name="Text Box 56"/>
            <p:cNvSpPr txBox="1">
              <a:spLocks noChangeArrowheads="1"/>
            </p:cNvSpPr>
            <p:nvPr/>
          </p:nvSpPr>
          <p:spPr bwMode="auto">
            <a:xfrm>
              <a:off x="2064" y="279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15</a:t>
              </a:r>
            </a:p>
          </p:txBody>
        </p:sp>
      </p:grpSp>
      <p:sp>
        <p:nvSpPr>
          <p:cNvPr id="44090" name="Text Box 58"/>
          <p:cNvSpPr txBox="1">
            <a:spLocks noChangeArrowheads="1"/>
          </p:cNvSpPr>
          <p:nvPr/>
        </p:nvSpPr>
        <p:spPr bwMode="auto">
          <a:xfrm>
            <a:off x="6019800" y="2286000"/>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Lc</a:t>
            </a:r>
          </a:p>
        </p:txBody>
      </p:sp>
      <p:grpSp>
        <p:nvGrpSpPr>
          <p:cNvPr id="4" name="Group 80"/>
          <p:cNvGrpSpPr>
            <a:grpSpLocks/>
          </p:cNvGrpSpPr>
          <p:nvPr/>
        </p:nvGrpSpPr>
        <p:grpSpPr bwMode="auto">
          <a:xfrm>
            <a:off x="1371600" y="2760663"/>
            <a:ext cx="5597525" cy="457200"/>
            <a:chOff x="720" y="1835"/>
            <a:chExt cx="3526" cy="288"/>
          </a:xfrm>
        </p:grpSpPr>
        <p:grpSp>
          <p:nvGrpSpPr>
            <p:cNvPr id="50270" name="Group 61"/>
            <p:cNvGrpSpPr>
              <a:grpSpLocks/>
            </p:cNvGrpSpPr>
            <p:nvPr/>
          </p:nvGrpSpPr>
          <p:grpSpPr bwMode="auto">
            <a:xfrm>
              <a:off x="720" y="1861"/>
              <a:ext cx="384" cy="250"/>
              <a:chOff x="624" y="1429"/>
              <a:chExt cx="384" cy="250"/>
            </a:xfrm>
          </p:grpSpPr>
          <p:sp>
            <p:nvSpPr>
              <p:cNvPr id="50277" name="Text Box 59"/>
              <p:cNvSpPr txBox="1">
                <a:spLocks noChangeArrowheads="1"/>
              </p:cNvSpPr>
              <p:nvPr/>
            </p:nvSpPr>
            <p:spPr bwMode="auto">
              <a:xfrm>
                <a:off x="624" y="142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i</a:t>
                </a:r>
              </a:p>
            </p:txBody>
          </p:sp>
          <p:sp>
            <p:nvSpPr>
              <p:cNvPr id="50278" name="Line 60"/>
              <p:cNvSpPr>
                <a:spLocks noChangeShapeType="1"/>
              </p:cNvSpPr>
              <p:nvPr/>
            </p:nvSpPr>
            <p:spPr bwMode="auto">
              <a:xfrm>
                <a:off x="768" y="1562"/>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271" name="Group 65"/>
            <p:cNvGrpSpPr>
              <a:grpSpLocks/>
            </p:cNvGrpSpPr>
            <p:nvPr/>
          </p:nvGrpSpPr>
          <p:grpSpPr bwMode="auto">
            <a:xfrm>
              <a:off x="2544" y="1872"/>
              <a:ext cx="528" cy="250"/>
              <a:chOff x="2592" y="1440"/>
              <a:chExt cx="528" cy="250"/>
            </a:xfrm>
          </p:grpSpPr>
          <p:sp>
            <p:nvSpPr>
              <p:cNvPr id="50275" name="Text Box 63"/>
              <p:cNvSpPr txBox="1">
                <a:spLocks noChangeArrowheads="1"/>
              </p:cNvSpPr>
              <p:nvPr/>
            </p:nvSpPr>
            <p:spPr bwMode="auto">
              <a:xfrm>
                <a:off x="2832"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p>
            </p:txBody>
          </p:sp>
          <p:sp>
            <p:nvSpPr>
              <p:cNvPr id="50276" name="Line 64"/>
              <p:cNvSpPr>
                <a:spLocks noChangeShapeType="1"/>
              </p:cNvSpPr>
              <p:nvPr/>
            </p:nvSpPr>
            <p:spPr bwMode="auto">
              <a:xfrm flipH="1">
                <a:off x="2592" y="1573"/>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272" name="Group 68"/>
            <p:cNvGrpSpPr>
              <a:grpSpLocks/>
            </p:cNvGrpSpPr>
            <p:nvPr/>
          </p:nvGrpSpPr>
          <p:grpSpPr bwMode="auto">
            <a:xfrm>
              <a:off x="3552" y="1835"/>
              <a:ext cx="694" cy="288"/>
              <a:chOff x="3552" y="1403"/>
              <a:chExt cx="694" cy="288"/>
            </a:xfrm>
          </p:grpSpPr>
          <p:sp>
            <p:nvSpPr>
              <p:cNvPr id="50273" name="Rectangle 66"/>
              <p:cNvSpPr>
                <a:spLocks noChangeArrowheads="1"/>
              </p:cNvSpPr>
              <p:nvPr/>
            </p:nvSpPr>
            <p:spPr bwMode="auto">
              <a:xfrm>
                <a:off x="3552" y="1429"/>
                <a:ext cx="528"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0274" name="Text Box 67"/>
              <p:cNvSpPr txBox="1">
                <a:spLocks noChangeArrowheads="1"/>
              </p:cNvSpPr>
              <p:nvPr/>
            </p:nvSpPr>
            <p:spPr bwMode="auto">
              <a:xfrm>
                <a:off x="3718" y="1403"/>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a:t>
                </a:r>
              </a:p>
            </p:txBody>
          </p:sp>
        </p:grpSp>
      </p:grpSp>
      <p:sp>
        <p:nvSpPr>
          <p:cNvPr id="44111" name="Text Box 79"/>
          <p:cNvSpPr txBox="1">
            <a:spLocks noChangeArrowheads="1"/>
          </p:cNvSpPr>
          <p:nvPr/>
        </p:nvSpPr>
        <p:spPr bwMode="auto">
          <a:xfrm>
            <a:off x="1981200" y="16764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首先，</a:t>
            </a:r>
            <a:r>
              <a:rPr lang="en-US" altLang="zh-CN"/>
              <a:t>La_len = 3</a:t>
            </a:r>
            <a:r>
              <a:rPr lang="zh-CN" altLang="en-US"/>
              <a:t>；</a:t>
            </a:r>
            <a:r>
              <a:rPr lang="en-US" altLang="zh-CN"/>
              <a:t>Lb_len = 5</a:t>
            </a:r>
            <a:r>
              <a:rPr lang="zh-CN" altLang="en-US"/>
              <a:t>；</a:t>
            </a:r>
          </a:p>
        </p:txBody>
      </p:sp>
      <p:grpSp>
        <p:nvGrpSpPr>
          <p:cNvPr id="8" name="Group 93"/>
          <p:cNvGrpSpPr>
            <a:grpSpLocks/>
          </p:cNvGrpSpPr>
          <p:nvPr/>
        </p:nvGrpSpPr>
        <p:grpSpPr bwMode="auto">
          <a:xfrm>
            <a:off x="1371600" y="2801938"/>
            <a:ext cx="5597525" cy="796925"/>
            <a:chOff x="720" y="1861"/>
            <a:chExt cx="3526" cy="502"/>
          </a:xfrm>
        </p:grpSpPr>
        <p:grpSp>
          <p:nvGrpSpPr>
            <p:cNvPr id="50259" name="Group 91"/>
            <p:cNvGrpSpPr>
              <a:grpSpLocks/>
            </p:cNvGrpSpPr>
            <p:nvPr/>
          </p:nvGrpSpPr>
          <p:grpSpPr bwMode="auto">
            <a:xfrm>
              <a:off x="720" y="1861"/>
              <a:ext cx="3526" cy="502"/>
              <a:chOff x="720" y="2160"/>
              <a:chExt cx="3526" cy="502"/>
            </a:xfrm>
          </p:grpSpPr>
          <p:grpSp>
            <p:nvGrpSpPr>
              <p:cNvPr id="50261" name="Group 69"/>
              <p:cNvGrpSpPr>
                <a:grpSpLocks/>
              </p:cNvGrpSpPr>
              <p:nvPr/>
            </p:nvGrpSpPr>
            <p:grpSpPr bwMode="auto">
              <a:xfrm>
                <a:off x="3552" y="2374"/>
                <a:ext cx="694" cy="288"/>
                <a:chOff x="3552" y="1403"/>
                <a:chExt cx="694" cy="288"/>
              </a:xfrm>
            </p:grpSpPr>
            <p:sp>
              <p:nvSpPr>
                <p:cNvPr id="50268" name="Rectangle 70"/>
                <p:cNvSpPr>
                  <a:spLocks noChangeArrowheads="1"/>
                </p:cNvSpPr>
                <p:nvPr/>
              </p:nvSpPr>
              <p:spPr bwMode="auto">
                <a:xfrm>
                  <a:off x="3552" y="1429"/>
                  <a:ext cx="528"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0269" name="Text Box 71"/>
                <p:cNvSpPr txBox="1">
                  <a:spLocks noChangeArrowheads="1"/>
                </p:cNvSpPr>
                <p:nvPr/>
              </p:nvSpPr>
              <p:spPr bwMode="auto">
                <a:xfrm>
                  <a:off x="3718" y="1403"/>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3</a:t>
                  </a:r>
                </a:p>
              </p:txBody>
            </p:sp>
          </p:grpSp>
          <p:grpSp>
            <p:nvGrpSpPr>
              <p:cNvPr id="50262" name="Group 72"/>
              <p:cNvGrpSpPr>
                <a:grpSpLocks/>
              </p:cNvGrpSpPr>
              <p:nvPr/>
            </p:nvGrpSpPr>
            <p:grpSpPr bwMode="auto">
              <a:xfrm>
                <a:off x="720" y="2160"/>
                <a:ext cx="384" cy="250"/>
                <a:chOff x="624" y="1429"/>
                <a:chExt cx="384" cy="250"/>
              </a:xfrm>
            </p:grpSpPr>
            <p:sp>
              <p:nvSpPr>
                <p:cNvPr id="50266" name="Text Box 73"/>
                <p:cNvSpPr txBox="1">
                  <a:spLocks noChangeArrowheads="1"/>
                </p:cNvSpPr>
                <p:nvPr/>
              </p:nvSpPr>
              <p:spPr bwMode="auto">
                <a:xfrm>
                  <a:off x="624" y="142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i</a:t>
                  </a:r>
                </a:p>
              </p:txBody>
            </p:sp>
            <p:sp>
              <p:nvSpPr>
                <p:cNvPr id="50267" name="Line 74"/>
                <p:cNvSpPr>
                  <a:spLocks noChangeShapeType="1"/>
                </p:cNvSpPr>
                <p:nvPr/>
              </p:nvSpPr>
              <p:spPr bwMode="auto">
                <a:xfrm>
                  <a:off x="768" y="1562"/>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263" name="Group 75"/>
              <p:cNvGrpSpPr>
                <a:grpSpLocks/>
              </p:cNvGrpSpPr>
              <p:nvPr/>
            </p:nvGrpSpPr>
            <p:grpSpPr bwMode="auto">
              <a:xfrm>
                <a:off x="2544" y="2401"/>
                <a:ext cx="528" cy="250"/>
                <a:chOff x="2592" y="1440"/>
                <a:chExt cx="528" cy="250"/>
              </a:xfrm>
            </p:grpSpPr>
            <p:sp>
              <p:nvSpPr>
                <p:cNvPr id="50264" name="Text Box 76"/>
                <p:cNvSpPr txBox="1">
                  <a:spLocks noChangeArrowheads="1"/>
                </p:cNvSpPr>
                <p:nvPr/>
              </p:nvSpPr>
              <p:spPr bwMode="auto">
                <a:xfrm>
                  <a:off x="2832"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p>
              </p:txBody>
            </p:sp>
            <p:sp>
              <p:nvSpPr>
                <p:cNvPr id="50265" name="Line 77"/>
                <p:cNvSpPr>
                  <a:spLocks noChangeShapeType="1"/>
                </p:cNvSpPr>
                <p:nvPr/>
              </p:nvSpPr>
              <p:spPr bwMode="auto">
                <a:xfrm flipH="1">
                  <a:off x="2592" y="1573"/>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sp>
          <p:nvSpPr>
            <p:cNvPr id="50260" name="Rectangle 92"/>
            <p:cNvSpPr>
              <a:spLocks noChangeArrowheads="1"/>
            </p:cNvSpPr>
            <p:nvPr/>
          </p:nvSpPr>
          <p:spPr bwMode="auto">
            <a:xfrm>
              <a:off x="2548" y="1872"/>
              <a:ext cx="480"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grpSp>
        <p:nvGrpSpPr>
          <p:cNvPr id="13" name="Group 105"/>
          <p:cNvGrpSpPr>
            <a:grpSpLocks/>
          </p:cNvGrpSpPr>
          <p:nvPr/>
        </p:nvGrpSpPr>
        <p:grpSpPr bwMode="auto">
          <a:xfrm>
            <a:off x="1295400" y="2778125"/>
            <a:ext cx="5673725" cy="1201738"/>
            <a:chOff x="672" y="1846"/>
            <a:chExt cx="3574" cy="757"/>
          </a:xfrm>
        </p:grpSpPr>
        <p:grpSp>
          <p:nvGrpSpPr>
            <p:cNvPr id="50248" name="Group 103"/>
            <p:cNvGrpSpPr>
              <a:grpSpLocks/>
            </p:cNvGrpSpPr>
            <p:nvPr/>
          </p:nvGrpSpPr>
          <p:grpSpPr bwMode="auto">
            <a:xfrm>
              <a:off x="720" y="2101"/>
              <a:ext cx="3526" cy="502"/>
              <a:chOff x="720" y="2101"/>
              <a:chExt cx="3526" cy="502"/>
            </a:xfrm>
          </p:grpSpPr>
          <p:grpSp>
            <p:nvGrpSpPr>
              <p:cNvPr id="50250" name="Group 81"/>
              <p:cNvGrpSpPr>
                <a:grpSpLocks/>
              </p:cNvGrpSpPr>
              <p:nvPr/>
            </p:nvGrpSpPr>
            <p:grpSpPr bwMode="auto">
              <a:xfrm>
                <a:off x="720" y="2102"/>
                <a:ext cx="384" cy="250"/>
                <a:chOff x="624" y="1429"/>
                <a:chExt cx="384" cy="250"/>
              </a:xfrm>
            </p:grpSpPr>
            <p:sp>
              <p:nvSpPr>
                <p:cNvPr id="50257" name="Text Box 82"/>
                <p:cNvSpPr txBox="1">
                  <a:spLocks noChangeArrowheads="1"/>
                </p:cNvSpPr>
                <p:nvPr/>
              </p:nvSpPr>
              <p:spPr bwMode="auto">
                <a:xfrm>
                  <a:off x="624" y="142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i</a:t>
                  </a:r>
                </a:p>
              </p:txBody>
            </p:sp>
            <p:sp>
              <p:nvSpPr>
                <p:cNvPr id="50258" name="Line 83"/>
                <p:cNvSpPr>
                  <a:spLocks noChangeShapeType="1"/>
                </p:cNvSpPr>
                <p:nvPr/>
              </p:nvSpPr>
              <p:spPr bwMode="auto">
                <a:xfrm>
                  <a:off x="768" y="1562"/>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251" name="Group 84"/>
              <p:cNvGrpSpPr>
                <a:grpSpLocks/>
              </p:cNvGrpSpPr>
              <p:nvPr/>
            </p:nvGrpSpPr>
            <p:grpSpPr bwMode="auto">
              <a:xfrm>
                <a:off x="2544" y="2101"/>
                <a:ext cx="528" cy="250"/>
                <a:chOff x="2592" y="1440"/>
                <a:chExt cx="528" cy="250"/>
              </a:xfrm>
            </p:grpSpPr>
            <p:sp>
              <p:nvSpPr>
                <p:cNvPr id="50255" name="Text Box 85"/>
                <p:cNvSpPr txBox="1">
                  <a:spLocks noChangeArrowheads="1"/>
                </p:cNvSpPr>
                <p:nvPr/>
              </p:nvSpPr>
              <p:spPr bwMode="auto">
                <a:xfrm>
                  <a:off x="2832"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p>
              </p:txBody>
            </p:sp>
            <p:sp>
              <p:nvSpPr>
                <p:cNvPr id="50256" name="Line 86"/>
                <p:cNvSpPr>
                  <a:spLocks noChangeShapeType="1"/>
                </p:cNvSpPr>
                <p:nvPr/>
              </p:nvSpPr>
              <p:spPr bwMode="auto">
                <a:xfrm flipH="1">
                  <a:off x="2592" y="1573"/>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252" name="Group 87"/>
              <p:cNvGrpSpPr>
                <a:grpSpLocks/>
              </p:cNvGrpSpPr>
              <p:nvPr/>
            </p:nvGrpSpPr>
            <p:grpSpPr bwMode="auto">
              <a:xfrm>
                <a:off x="3552" y="2315"/>
                <a:ext cx="694" cy="288"/>
                <a:chOff x="3552" y="1403"/>
                <a:chExt cx="694" cy="288"/>
              </a:xfrm>
            </p:grpSpPr>
            <p:sp>
              <p:nvSpPr>
                <p:cNvPr id="50253" name="Rectangle 88"/>
                <p:cNvSpPr>
                  <a:spLocks noChangeArrowheads="1"/>
                </p:cNvSpPr>
                <p:nvPr/>
              </p:nvSpPr>
              <p:spPr bwMode="auto">
                <a:xfrm>
                  <a:off x="3552" y="1429"/>
                  <a:ext cx="528"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0254" name="Text Box 89"/>
                <p:cNvSpPr txBox="1">
                  <a:spLocks noChangeArrowheads="1"/>
                </p:cNvSpPr>
                <p:nvPr/>
              </p:nvSpPr>
              <p:spPr bwMode="auto">
                <a:xfrm>
                  <a:off x="3718" y="1403"/>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5</a:t>
                  </a:r>
                </a:p>
              </p:txBody>
            </p:sp>
          </p:grpSp>
        </p:grpSp>
        <p:sp>
          <p:nvSpPr>
            <p:cNvPr id="50249" name="Rectangle 104"/>
            <p:cNvSpPr>
              <a:spLocks noChangeArrowheads="1"/>
            </p:cNvSpPr>
            <p:nvPr/>
          </p:nvSpPr>
          <p:spPr bwMode="auto">
            <a:xfrm>
              <a:off x="672" y="1846"/>
              <a:ext cx="432"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grpSp>
        <p:nvGrpSpPr>
          <p:cNvPr id="18" name="Group 118"/>
          <p:cNvGrpSpPr>
            <a:grpSpLocks/>
          </p:cNvGrpSpPr>
          <p:nvPr/>
        </p:nvGrpSpPr>
        <p:grpSpPr bwMode="auto">
          <a:xfrm>
            <a:off x="1295400" y="3182938"/>
            <a:ext cx="5673725" cy="1177925"/>
            <a:chOff x="672" y="2101"/>
            <a:chExt cx="3574" cy="742"/>
          </a:xfrm>
        </p:grpSpPr>
        <p:grpSp>
          <p:nvGrpSpPr>
            <p:cNvPr id="50237" name="Group 116"/>
            <p:cNvGrpSpPr>
              <a:grpSpLocks/>
            </p:cNvGrpSpPr>
            <p:nvPr/>
          </p:nvGrpSpPr>
          <p:grpSpPr bwMode="auto">
            <a:xfrm>
              <a:off x="720" y="2101"/>
              <a:ext cx="3526" cy="742"/>
              <a:chOff x="720" y="2101"/>
              <a:chExt cx="3526" cy="742"/>
            </a:xfrm>
          </p:grpSpPr>
          <p:grpSp>
            <p:nvGrpSpPr>
              <p:cNvPr id="50239" name="Group 94"/>
              <p:cNvGrpSpPr>
                <a:grpSpLocks/>
              </p:cNvGrpSpPr>
              <p:nvPr/>
            </p:nvGrpSpPr>
            <p:grpSpPr bwMode="auto">
              <a:xfrm>
                <a:off x="720" y="2342"/>
                <a:ext cx="384" cy="250"/>
                <a:chOff x="624" y="1429"/>
                <a:chExt cx="384" cy="250"/>
              </a:xfrm>
            </p:grpSpPr>
            <p:sp>
              <p:nvSpPr>
                <p:cNvPr id="50246" name="Text Box 95"/>
                <p:cNvSpPr txBox="1">
                  <a:spLocks noChangeArrowheads="1"/>
                </p:cNvSpPr>
                <p:nvPr/>
              </p:nvSpPr>
              <p:spPr bwMode="auto">
                <a:xfrm>
                  <a:off x="624" y="142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i</a:t>
                  </a:r>
                </a:p>
              </p:txBody>
            </p:sp>
            <p:sp>
              <p:nvSpPr>
                <p:cNvPr id="50247" name="Line 96"/>
                <p:cNvSpPr>
                  <a:spLocks noChangeShapeType="1"/>
                </p:cNvSpPr>
                <p:nvPr/>
              </p:nvSpPr>
              <p:spPr bwMode="auto">
                <a:xfrm>
                  <a:off x="768" y="1562"/>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240" name="Group 97"/>
              <p:cNvGrpSpPr>
                <a:grpSpLocks/>
              </p:cNvGrpSpPr>
              <p:nvPr/>
            </p:nvGrpSpPr>
            <p:grpSpPr bwMode="auto">
              <a:xfrm>
                <a:off x="2544" y="2101"/>
                <a:ext cx="528" cy="250"/>
                <a:chOff x="2592" y="1440"/>
                <a:chExt cx="528" cy="250"/>
              </a:xfrm>
            </p:grpSpPr>
            <p:sp>
              <p:nvSpPr>
                <p:cNvPr id="50244" name="Text Box 98"/>
                <p:cNvSpPr txBox="1">
                  <a:spLocks noChangeArrowheads="1"/>
                </p:cNvSpPr>
                <p:nvPr/>
              </p:nvSpPr>
              <p:spPr bwMode="auto">
                <a:xfrm>
                  <a:off x="2832"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p>
              </p:txBody>
            </p:sp>
            <p:sp>
              <p:nvSpPr>
                <p:cNvPr id="50245" name="Line 99"/>
                <p:cNvSpPr>
                  <a:spLocks noChangeShapeType="1"/>
                </p:cNvSpPr>
                <p:nvPr/>
              </p:nvSpPr>
              <p:spPr bwMode="auto">
                <a:xfrm flipH="1">
                  <a:off x="2592" y="1573"/>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241" name="Group 100"/>
              <p:cNvGrpSpPr>
                <a:grpSpLocks/>
              </p:cNvGrpSpPr>
              <p:nvPr/>
            </p:nvGrpSpPr>
            <p:grpSpPr bwMode="auto">
              <a:xfrm>
                <a:off x="3552" y="2555"/>
                <a:ext cx="694" cy="288"/>
                <a:chOff x="3552" y="1403"/>
                <a:chExt cx="694" cy="288"/>
              </a:xfrm>
            </p:grpSpPr>
            <p:sp>
              <p:nvSpPr>
                <p:cNvPr id="50242" name="Rectangle 101"/>
                <p:cNvSpPr>
                  <a:spLocks noChangeArrowheads="1"/>
                </p:cNvSpPr>
                <p:nvPr/>
              </p:nvSpPr>
              <p:spPr bwMode="auto">
                <a:xfrm>
                  <a:off x="3552" y="1429"/>
                  <a:ext cx="528"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0243" name="Text Box 102"/>
                <p:cNvSpPr txBox="1">
                  <a:spLocks noChangeArrowheads="1"/>
                </p:cNvSpPr>
                <p:nvPr/>
              </p:nvSpPr>
              <p:spPr bwMode="auto">
                <a:xfrm>
                  <a:off x="3718" y="1403"/>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6</a:t>
                  </a:r>
                </a:p>
              </p:txBody>
            </p:sp>
          </p:grpSp>
        </p:grpSp>
        <p:sp>
          <p:nvSpPr>
            <p:cNvPr id="50238" name="Rectangle 117"/>
            <p:cNvSpPr>
              <a:spLocks noChangeArrowheads="1"/>
            </p:cNvSpPr>
            <p:nvPr/>
          </p:nvSpPr>
          <p:spPr bwMode="auto">
            <a:xfrm>
              <a:off x="672" y="2112"/>
              <a:ext cx="432"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grpSp>
        <p:nvGrpSpPr>
          <p:cNvPr id="23" name="Group 130"/>
          <p:cNvGrpSpPr>
            <a:grpSpLocks/>
          </p:cNvGrpSpPr>
          <p:nvPr/>
        </p:nvGrpSpPr>
        <p:grpSpPr bwMode="auto">
          <a:xfrm>
            <a:off x="1371600" y="3200400"/>
            <a:ext cx="5597525" cy="1541463"/>
            <a:chOff x="720" y="2112"/>
            <a:chExt cx="3526" cy="971"/>
          </a:xfrm>
        </p:grpSpPr>
        <p:grpSp>
          <p:nvGrpSpPr>
            <p:cNvPr id="50226" name="Group 128"/>
            <p:cNvGrpSpPr>
              <a:grpSpLocks/>
            </p:cNvGrpSpPr>
            <p:nvPr/>
          </p:nvGrpSpPr>
          <p:grpSpPr bwMode="auto">
            <a:xfrm>
              <a:off x="720" y="2341"/>
              <a:ext cx="3526" cy="742"/>
              <a:chOff x="720" y="2341"/>
              <a:chExt cx="3526" cy="742"/>
            </a:xfrm>
          </p:grpSpPr>
          <p:grpSp>
            <p:nvGrpSpPr>
              <p:cNvPr id="50228" name="Group 119"/>
              <p:cNvGrpSpPr>
                <a:grpSpLocks/>
              </p:cNvGrpSpPr>
              <p:nvPr/>
            </p:nvGrpSpPr>
            <p:grpSpPr bwMode="auto">
              <a:xfrm>
                <a:off x="720" y="2341"/>
                <a:ext cx="384" cy="250"/>
                <a:chOff x="624" y="1429"/>
                <a:chExt cx="384" cy="250"/>
              </a:xfrm>
            </p:grpSpPr>
            <p:sp>
              <p:nvSpPr>
                <p:cNvPr id="50235" name="Text Box 120"/>
                <p:cNvSpPr txBox="1">
                  <a:spLocks noChangeArrowheads="1"/>
                </p:cNvSpPr>
                <p:nvPr/>
              </p:nvSpPr>
              <p:spPr bwMode="auto">
                <a:xfrm>
                  <a:off x="624" y="142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i</a:t>
                  </a:r>
                </a:p>
              </p:txBody>
            </p:sp>
            <p:sp>
              <p:nvSpPr>
                <p:cNvPr id="50236" name="Line 121"/>
                <p:cNvSpPr>
                  <a:spLocks noChangeShapeType="1"/>
                </p:cNvSpPr>
                <p:nvPr/>
              </p:nvSpPr>
              <p:spPr bwMode="auto">
                <a:xfrm>
                  <a:off x="768" y="1562"/>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229" name="Group 122"/>
              <p:cNvGrpSpPr>
                <a:grpSpLocks/>
              </p:cNvGrpSpPr>
              <p:nvPr/>
            </p:nvGrpSpPr>
            <p:grpSpPr bwMode="auto">
              <a:xfrm>
                <a:off x="2544" y="2342"/>
                <a:ext cx="528" cy="250"/>
                <a:chOff x="2592" y="1440"/>
                <a:chExt cx="528" cy="250"/>
              </a:xfrm>
            </p:grpSpPr>
            <p:sp>
              <p:nvSpPr>
                <p:cNvPr id="50233" name="Text Box 123"/>
                <p:cNvSpPr txBox="1">
                  <a:spLocks noChangeArrowheads="1"/>
                </p:cNvSpPr>
                <p:nvPr/>
              </p:nvSpPr>
              <p:spPr bwMode="auto">
                <a:xfrm>
                  <a:off x="2832"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p>
              </p:txBody>
            </p:sp>
            <p:sp>
              <p:nvSpPr>
                <p:cNvPr id="50234" name="Line 124"/>
                <p:cNvSpPr>
                  <a:spLocks noChangeShapeType="1"/>
                </p:cNvSpPr>
                <p:nvPr/>
              </p:nvSpPr>
              <p:spPr bwMode="auto">
                <a:xfrm flipH="1">
                  <a:off x="2592" y="1573"/>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230" name="Group 125"/>
              <p:cNvGrpSpPr>
                <a:grpSpLocks/>
              </p:cNvGrpSpPr>
              <p:nvPr/>
            </p:nvGrpSpPr>
            <p:grpSpPr bwMode="auto">
              <a:xfrm>
                <a:off x="3552" y="2795"/>
                <a:ext cx="694" cy="288"/>
                <a:chOff x="3552" y="1403"/>
                <a:chExt cx="694" cy="288"/>
              </a:xfrm>
            </p:grpSpPr>
            <p:sp>
              <p:nvSpPr>
                <p:cNvPr id="50231" name="Rectangle 126"/>
                <p:cNvSpPr>
                  <a:spLocks noChangeArrowheads="1"/>
                </p:cNvSpPr>
                <p:nvPr/>
              </p:nvSpPr>
              <p:spPr bwMode="auto">
                <a:xfrm>
                  <a:off x="3552" y="1429"/>
                  <a:ext cx="528"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0232" name="Text Box 127"/>
                <p:cNvSpPr txBox="1">
                  <a:spLocks noChangeArrowheads="1"/>
                </p:cNvSpPr>
                <p:nvPr/>
              </p:nvSpPr>
              <p:spPr bwMode="auto">
                <a:xfrm>
                  <a:off x="3718" y="1403"/>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8</a:t>
                  </a:r>
                </a:p>
              </p:txBody>
            </p:sp>
          </p:grpSp>
        </p:grpSp>
        <p:sp>
          <p:nvSpPr>
            <p:cNvPr id="50227" name="Rectangle 129"/>
            <p:cNvSpPr>
              <a:spLocks noChangeArrowheads="1"/>
            </p:cNvSpPr>
            <p:nvPr/>
          </p:nvSpPr>
          <p:spPr bwMode="auto">
            <a:xfrm>
              <a:off x="2544" y="2112"/>
              <a:ext cx="480"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grpSp>
        <p:nvGrpSpPr>
          <p:cNvPr id="28" name="Group 151"/>
          <p:cNvGrpSpPr>
            <a:grpSpLocks/>
          </p:cNvGrpSpPr>
          <p:nvPr/>
        </p:nvGrpSpPr>
        <p:grpSpPr bwMode="auto">
          <a:xfrm>
            <a:off x="1295400" y="3557588"/>
            <a:ext cx="5673725" cy="1565275"/>
            <a:chOff x="672" y="2337"/>
            <a:chExt cx="3574" cy="986"/>
          </a:xfrm>
        </p:grpSpPr>
        <p:grpSp>
          <p:nvGrpSpPr>
            <p:cNvPr id="50214" name="Group 113"/>
            <p:cNvGrpSpPr>
              <a:grpSpLocks/>
            </p:cNvGrpSpPr>
            <p:nvPr/>
          </p:nvGrpSpPr>
          <p:grpSpPr bwMode="auto">
            <a:xfrm>
              <a:off x="3552" y="3035"/>
              <a:ext cx="694" cy="288"/>
              <a:chOff x="3552" y="1403"/>
              <a:chExt cx="694" cy="288"/>
            </a:xfrm>
          </p:grpSpPr>
          <p:sp>
            <p:nvSpPr>
              <p:cNvPr id="50224" name="Rectangle 114"/>
              <p:cNvSpPr>
                <a:spLocks noChangeArrowheads="1"/>
              </p:cNvSpPr>
              <p:nvPr/>
            </p:nvSpPr>
            <p:spPr bwMode="auto">
              <a:xfrm>
                <a:off x="3552" y="1429"/>
                <a:ext cx="528"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0225" name="Text Box 115"/>
              <p:cNvSpPr txBox="1">
                <a:spLocks noChangeArrowheads="1"/>
              </p:cNvSpPr>
              <p:nvPr/>
            </p:nvSpPr>
            <p:spPr bwMode="auto">
              <a:xfrm>
                <a:off x="3718" y="1403"/>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8</a:t>
                </a:r>
              </a:p>
            </p:txBody>
          </p:sp>
        </p:grpSp>
        <p:grpSp>
          <p:nvGrpSpPr>
            <p:cNvPr id="50215" name="Group 135"/>
            <p:cNvGrpSpPr>
              <a:grpSpLocks/>
            </p:cNvGrpSpPr>
            <p:nvPr/>
          </p:nvGrpSpPr>
          <p:grpSpPr bwMode="auto">
            <a:xfrm>
              <a:off x="672" y="2337"/>
              <a:ext cx="2400" cy="457"/>
              <a:chOff x="672" y="2337"/>
              <a:chExt cx="2400" cy="457"/>
            </a:xfrm>
          </p:grpSpPr>
          <p:grpSp>
            <p:nvGrpSpPr>
              <p:cNvPr id="50216" name="Group 110"/>
              <p:cNvGrpSpPr>
                <a:grpSpLocks/>
              </p:cNvGrpSpPr>
              <p:nvPr/>
            </p:nvGrpSpPr>
            <p:grpSpPr bwMode="auto">
              <a:xfrm>
                <a:off x="2544" y="2342"/>
                <a:ext cx="528" cy="250"/>
                <a:chOff x="2592" y="1440"/>
                <a:chExt cx="528" cy="250"/>
              </a:xfrm>
            </p:grpSpPr>
            <p:sp>
              <p:nvSpPr>
                <p:cNvPr id="50222" name="Text Box 111"/>
                <p:cNvSpPr txBox="1">
                  <a:spLocks noChangeArrowheads="1"/>
                </p:cNvSpPr>
                <p:nvPr/>
              </p:nvSpPr>
              <p:spPr bwMode="auto">
                <a:xfrm>
                  <a:off x="2832"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p>
              </p:txBody>
            </p:sp>
            <p:sp>
              <p:nvSpPr>
                <p:cNvPr id="50223" name="Line 112"/>
                <p:cNvSpPr>
                  <a:spLocks noChangeShapeType="1"/>
                </p:cNvSpPr>
                <p:nvPr/>
              </p:nvSpPr>
              <p:spPr bwMode="auto">
                <a:xfrm flipH="1">
                  <a:off x="2592" y="1573"/>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217" name="Group 132"/>
              <p:cNvGrpSpPr>
                <a:grpSpLocks/>
              </p:cNvGrpSpPr>
              <p:nvPr/>
            </p:nvGrpSpPr>
            <p:grpSpPr bwMode="auto">
              <a:xfrm>
                <a:off x="672" y="2337"/>
                <a:ext cx="432" cy="457"/>
                <a:chOff x="672" y="2337"/>
                <a:chExt cx="432" cy="457"/>
              </a:xfrm>
            </p:grpSpPr>
            <p:grpSp>
              <p:nvGrpSpPr>
                <p:cNvPr id="50218" name="Group 107"/>
                <p:cNvGrpSpPr>
                  <a:grpSpLocks/>
                </p:cNvGrpSpPr>
                <p:nvPr/>
              </p:nvGrpSpPr>
              <p:grpSpPr bwMode="auto">
                <a:xfrm>
                  <a:off x="720" y="2544"/>
                  <a:ext cx="384" cy="250"/>
                  <a:chOff x="624" y="1429"/>
                  <a:chExt cx="384" cy="250"/>
                </a:xfrm>
              </p:grpSpPr>
              <p:sp>
                <p:nvSpPr>
                  <p:cNvPr id="50220" name="Text Box 108"/>
                  <p:cNvSpPr txBox="1">
                    <a:spLocks noChangeArrowheads="1"/>
                  </p:cNvSpPr>
                  <p:nvPr/>
                </p:nvSpPr>
                <p:spPr bwMode="auto">
                  <a:xfrm>
                    <a:off x="624" y="1429"/>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i</a:t>
                    </a:r>
                  </a:p>
                </p:txBody>
              </p:sp>
              <p:sp>
                <p:nvSpPr>
                  <p:cNvPr id="50221" name="Line 109"/>
                  <p:cNvSpPr>
                    <a:spLocks noChangeShapeType="1"/>
                  </p:cNvSpPr>
                  <p:nvPr/>
                </p:nvSpPr>
                <p:spPr bwMode="auto">
                  <a:xfrm>
                    <a:off x="768" y="1562"/>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0219" name="Rectangle 131"/>
                <p:cNvSpPr>
                  <a:spLocks noChangeArrowheads="1"/>
                </p:cNvSpPr>
                <p:nvPr/>
              </p:nvSpPr>
              <p:spPr bwMode="auto">
                <a:xfrm>
                  <a:off x="672" y="2337"/>
                  <a:ext cx="432"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grpSp>
      </p:grpSp>
      <p:grpSp>
        <p:nvGrpSpPr>
          <p:cNvPr id="17411" name="Group 158"/>
          <p:cNvGrpSpPr>
            <a:grpSpLocks/>
          </p:cNvGrpSpPr>
          <p:nvPr/>
        </p:nvGrpSpPr>
        <p:grpSpPr bwMode="auto">
          <a:xfrm>
            <a:off x="1312863" y="3581400"/>
            <a:ext cx="5656262" cy="1922463"/>
            <a:chOff x="683" y="2352"/>
            <a:chExt cx="3563" cy="1211"/>
          </a:xfrm>
        </p:grpSpPr>
        <p:grpSp>
          <p:nvGrpSpPr>
            <p:cNvPr id="50205" name="Group 156"/>
            <p:cNvGrpSpPr>
              <a:grpSpLocks/>
            </p:cNvGrpSpPr>
            <p:nvPr/>
          </p:nvGrpSpPr>
          <p:grpSpPr bwMode="auto">
            <a:xfrm>
              <a:off x="683" y="2544"/>
              <a:ext cx="3563" cy="1019"/>
              <a:chOff x="683" y="2544"/>
              <a:chExt cx="3563" cy="1019"/>
            </a:xfrm>
          </p:grpSpPr>
          <p:grpSp>
            <p:nvGrpSpPr>
              <p:cNvPr id="50207" name="Group 137"/>
              <p:cNvGrpSpPr>
                <a:grpSpLocks/>
              </p:cNvGrpSpPr>
              <p:nvPr/>
            </p:nvGrpSpPr>
            <p:grpSpPr bwMode="auto">
              <a:xfrm>
                <a:off x="2544" y="2592"/>
                <a:ext cx="528" cy="250"/>
                <a:chOff x="2592" y="1440"/>
                <a:chExt cx="528" cy="250"/>
              </a:xfrm>
            </p:grpSpPr>
            <p:sp>
              <p:nvSpPr>
                <p:cNvPr id="50212" name="Text Box 138"/>
                <p:cNvSpPr txBox="1">
                  <a:spLocks noChangeArrowheads="1"/>
                </p:cNvSpPr>
                <p:nvPr/>
              </p:nvSpPr>
              <p:spPr bwMode="auto">
                <a:xfrm>
                  <a:off x="2832"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p>
              </p:txBody>
            </p:sp>
            <p:sp>
              <p:nvSpPr>
                <p:cNvPr id="50213" name="Line 139"/>
                <p:cNvSpPr>
                  <a:spLocks noChangeShapeType="1"/>
                </p:cNvSpPr>
                <p:nvPr/>
              </p:nvSpPr>
              <p:spPr bwMode="auto">
                <a:xfrm flipH="1">
                  <a:off x="2592" y="1573"/>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208" name="Group 148"/>
              <p:cNvGrpSpPr>
                <a:grpSpLocks/>
              </p:cNvGrpSpPr>
              <p:nvPr/>
            </p:nvGrpSpPr>
            <p:grpSpPr bwMode="auto">
              <a:xfrm>
                <a:off x="3552" y="3275"/>
                <a:ext cx="694" cy="288"/>
                <a:chOff x="3552" y="1403"/>
                <a:chExt cx="694" cy="288"/>
              </a:xfrm>
            </p:grpSpPr>
            <p:sp>
              <p:nvSpPr>
                <p:cNvPr id="50210" name="Rectangle 149"/>
                <p:cNvSpPr>
                  <a:spLocks noChangeArrowheads="1"/>
                </p:cNvSpPr>
                <p:nvPr/>
              </p:nvSpPr>
              <p:spPr bwMode="auto">
                <a:xfrm>
                  <a:off x="3552" y="1429"/>
                  <a:ext cx="528"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0211" name="Text Box 150"/>
                <p:cNvSpPr txBox="1">
                  <a:spLocks noChangeArrowheads="1"/>
                </p:cNvSpPr>
                <p:nvPr/>
              </p:nvSpPr>
              <p:spPr bwMode="auto">
                <a:xfrm>
                  <a:off x="3718" y="1403"/>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9</a:t>
                  </a:r>
                </a:p>
              </p:txBody>
            </p:sp>
          </p:grpSp>
          <p:sp>
            <p:nvSpPr>
              <p:cNvPr id="50209" name="Rectangle 155"/>
              <p:cNvSpPr>
                <a:spLocks noChangeArrowheads="1"/>
              </p:cNvSpPr>
              <p:nvPr/>
            </p:nvSpPr>
            <p:spPr bwMode="auto">
              <a:xfrm>
                <a:off x="683" y="2544"/>
                <a:ext cx="432"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sp>
          <p:nvSpPr>
            <p:cNvPr id="50206" name="Rectangle 157"/>
            <p:cNvSpPr>
              <a:spLocks noChangeArrowheads="1"/>
            </p:cNvSpPr>
            <p:nvPr/>
          </p:nvSpPr>
          <p:spPr bwMode="auto">
            <a:xfrm>
              <a:off x="2544" y="2352"/>
              <a:ext cx="432"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grpSp>
        <p:nvGrpSpPr>
          <p:cNvPr id="17415" name="Group 161"/>
          <p:cNvGrpSpPr>
            <a:grpSpLocks/>
          </p:cNvGrpSpPr>
          <p:nvPr/>
        </p:nvGrpSpPr>
        <p:grpSpPr bwMode="auto">
          <a:xfrm>
            <a:off x="4267200" y="3962400"/>
            <a:ext cx="2590800" cy="1922463"/>
            <a:chOff x="2544" y="2592"/>
            <a:chExt cx="1632" cy="1211"/>
          </a:xfrm>
        </p:grpSpPr>
        <p:grpSp>
          <p:nvGrpSpPr>
            <p:cNvPr id="50198" name="Group 145"/>
            <p:cNvGrpSpPr>
              <a:grpSpLocks/>
            </p:cNvGrpSpPr>
            <p:nvPr/>
          </p:nvGrpSpPr>
          <p:grpSpPr bwMode="auto">
            <a:xfrm>
              <a:off x="2544" y="2832"/>
              <a:ext cx="528" cy="250"/>
              <a:chOff x="2592" y="1440"/>
              <a:chExt cx="528" cy="250"/>
            </a:xfrm>
          </p:grpSpPr>
          <p:sp>
            <p:nvSpPr>
              <p:cNvPr id="50203" name="Text Box 146"/>
              <p:cNvSpPr txBox="1">
                <a:spLocks noChangeArrowheads="1"/>
              </p:cNvSpPr>
              <p:nvPr/>
            </p:nvSpPr>
            <p:spPr bwMode="auto">
              <a:xfrm>
                <a:off x="2832"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p>
            </p:txBody>
          </p:sp>
          <p:sp>
            <p:nvSpPr>
              <p:cNvPr id="50204" name="Line 147"/>
              <p:cNvSpPr>
                <a:spLocks noChangeShapeType="1"/>
              </p:cNvSpPr>
              <p:nvPr/>
            </p:nvSpPr>
            <p:spPr bwMode="auto">
              <a:xfrm flipH="1">
                <a:off x="2592" y="1573"/>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0199" name="Group 159"/>
            <p:cNvGrpSpPr>
              <a:grpSpLocks/>
            </p:cNvGrpSpPr>
            <p:nvPr/>
          </p:nvGrpSpPr>
          <p:grpSpPr bwMode="auto">
            <a:xfrm>
              <a:off x="3552" y="3515"/>
              <a:ext cx="624" cy="288"/>
              <a:chOff x="3552" y="3515"/>
              <a:chExt cx="624" cy="288"/>
            </a:xfrm>
          </p:grpSpPr>
          <p:sp>
            <p:nvSpPr>
              <p:cNvPr id="50201" name="Rectangle 153"/>
              <p:cNvSpPr>
                <a:spLocks noChangeArrowheads="1"/>
              </p:cNvSpPr>
              <p:nvPr/>
            </p:nvSpPr>
            <p:spPr bwMode="auto">
              <a:xfrm>
                <a:off x="3552" y="3541"/>
                <a:ext cx="528"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0202" name="Text Box 154"/>
              <p:cNvSpPr txBox="1">
                <a:spLocks noChangeArrowheads="1"/>
              </p:cNvSpPr>
              <p:nvPr/>
            </p:nvSpPr>
            <p:spPr bwMode="auto">
              <a:xfrm>
                <a:off x="3648" y="3515"/>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15</a:t>
                </a:r>
              </a:p>
            </p:txBody>
          </p:sp>
        </p:grpSp>
        <p:sp>
          <p:nvSpPr>
            <p:cNvPr id="50200" name="Rectangle 160"/>
            <p:cNvSpPr>
              <a:spLocks noChangeArrowheads="1"/>
            </p:cNvSpPr>
            <p:nvPr/>
          </p:nvSpPr>
          <p:spPr bwMode="auto">
            <a:xfrm>
              <a:off x="2544" y="2592"/>
              <a:ext cx="480"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grpSp>
        <p:nvGrpSpPr>
          <p:cNvPr id="17418" name="Group 173"/>
          <p:cNvGrpSpPr>
            <a:grpSpLocks/>
          </p:cNvGrpSpPr>
          <p:nvPr/>
        </p:nvGrpSpPr>
        <p:grpSpPr bwMode="auto">
          <a:xfrm>
            <a:off x="3962400" y="4343400"/>
            <a:ext cx="1447800" cy="1082675"/>
            <a:chOff x="2352" y="2832"/>
            <a:chExt cx="912" cy="682"/>
          </a:xfrm>
        </p:grpSpPr>
        <p:grpSp>
          <p:nvGrpSpPr>
            <p:cNvPr id="50193" name="Group 163"/>
            <p:cNvGrpSpPr>
              <a:grpSpLocks/>
            </p:cNvGrpSpPr>
            <p:nvPr/>
          </p:nvGrpSpPr>
          <p:grpSpPr bwMode="auto">
            <a:xfrm>
              <a:off x="2544" y="3062"/>
              <a:ext cx="528" cy="250"/>
              <a:chOff x="2592" y="1440"/>
              <a:chExt cx="528" cy="250"/>
            </a:xfrm>
          </p:grpSpPr>
          <p:sp>
            <p:nvSpPr>
              <p:cNvPr id="50196" name="Text Box 164"/>
              <p:cNvSpPr txBox="1">
                <a:spLocks noChangeArrowheads="1"/>
              </p:cNvSpPr>
              <p:nvPr/>
            </p:nvSpPr>
            <p:spPr bwMode="auto">
              <a:xfrm>
                <a:off x="2832" y="1440"/>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a:t>
                </a:r>
              </a:p>
            </p:txBody>
          </p:sp>
          <p:sp>
            <p:nvSpPr>
              <p:cNvPr id="50197" name="Line 165"/>
              <p:cNvSpPr>
                <a:spLocks noChangeShapeType="1"/>
              </p:cNvSpPr>
              <p:nvPr/>
            </p:nvSpPr>
            <p:spPr bwMode="auto">
              <a:xfrm flipH="1">
                <a:off x="2592" y="1573"/>
                <a:ext cx="240" cy="0"/>
              </a:xfrm>
              <a:prstGeom prst="line">
                <a:avLst/>
              </a:prstGeom>
              <a:noFill/>
              <a:ln w="28575">
                <a:solidFill>
                  <a:srgbClr val="FF0000"/>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0194" name="Text Box 170"/>
            <p:cNvSpPr txBox="1">
              <a:spLocks noChangeArrowheads="1"/>
            </p:cNvSpPr>
            <p:nvPr/>
          </p:nvSpPr>
          <p:spPr bwMode="auto">
            <a:xfrm>
              <a:off x="2352" y="3264"/>
              <a:ext cx="9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算法结束</a:t>
              </a:r>
              <a:r>
                <a:rPr lang="zh-CN" altLang="en-US" sz="2000">
                  <a:solidFill>
                    <a:srgbClr val="FF0000"/>
                  </a:solidFill>
                </a:rPr>
                <a:t>！</a:t>
              </a:r>
            </a:p>
          </p:txBody>
        </p:sp>
        <p:sp>
          <p:nvSpPr>
            <p:cNvPr id="50195" name="Rectangle 172"/>
            <p:cNvSpPr>
              <a:spLocks noChangeArrowheads="1"/>
            </p:cNvSpPr>
            <p:nvPr/>
          </p:nvSpPr>
          <p:spPr bwMode="auto">
            <a:xfrm>
              <a:off x="2544" y="2832"/>
              <a:ext cx="480" cy="24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spTree>
    <p:extLst>
      <p:ext uri="{BB962C8B-B14F-4D97-AF65-F5344CB8AC3E}">
        <p14:creationId xmlns:p14="http://schemas.microsoft.com/office/powerpoint/2010/main" val="26135014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0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4111"/>
                                        </p:tgtEl>
                                        <p:attrNameLst>
                                          <p:attrName>style.visibility</p:attrName>
                                        </p:attrNameLst>
                                      </p:cBhvr>
                                      <p:to>
                                        <p:strVal val="visible"/>
                                      </p:to>
                                    </p:set>
                                    <p:anim calcmode="lin" valueType="num">
                                      <p:cBhvr additive="base">
                                        <p:cTn id="11" dur="500" fill="hold"/>
                                        <p:tgtEl>
                                          <p:spTgt spid="44111"/>
                                        </p:tgtEl>
                                        <p:attrNameLst>
                                          <p:attrName>ppt_x</p:attrName>
                                        </p:attrNameLst>
                                      </p:cBhvr>
                                      <p:tavLst>
                                        <p:tav tm="0">
                                          <p:val>
                                            <p:strVal val="0-#ppt_w/2"/>
                                          </p:val>
                                        </p:tav>
                                        <p:tav tm="100000">
                                          <p:val>
                                            <p:strVal val="#ppt_x"/>
                                          </p:val>
                                        </p:tav>
                                      </p:tavLst>
                                    </p:anim>
                                    <p:anim calcmode="lin" valueType="num">
                                      <p:cBhvr additive="base">
                                        <p:cTn id="12" dur="500" fill="hold"/>
                                        <p:tgtEl>
                                          <p:spTgt spid="44111"/>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409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4"/>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8"/>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1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18"/>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23"/>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28"/>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17411"/>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17415"/>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499"/>
                                          </p:stCondLst>
                                        </p:cTn>
                                        <p:tgtEl>
                                          <p:spTgt spid="174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P spid="44090" grpId="0" autoUpdateAnimBg="0"/>
      <p:bldP spid="44111"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295400" y="3810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800"/>
              <a:t>算法时间复杂度</a:t>
            </a:r>
          </a:p>
        </p:txBody>
      </p:sp>
      <p:sp>
        <p:nvSpPr>
          <p:cNvPr id="51203" name="Text Box 3"/>
          <p:cNvSpPr txBox="1">
            <a:spLocks noChangeArrowheads="1"/>
          </p:cNvSpPr>
          <p:nvPr/>
        </p:nvSpPr>
        <p:spPr bwMode="auto">
          <a:xfrm>
            <a:off x="1524000" y="2209800"/>
            <a:ext cx="342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dirty="0"/>
              <a:t>算法</a:t>
            </a:r>
            <a:r>
              <a:rPr lang="en-US" altLang="zh-CN" dirty="0"/>
              <a:t>2.1 </a:t>
            </a:r>
            <a:r>
              <a:rPr lang="zh-CN" altLang="en-US" dirty="0"/>
              <a:t>合并线性表</a:t>
            </a:r>
            <a:endParaRPr lang="en-US" altLang="zh-CN" dirty="0"/>
          </a:p>
        </p:txBody>
      </p:sp>
      <p:sp>
        <p:nvSpPr>
          <p:cNvPr id="51204" name="Text Box 4"/>
          <p:cNvSpPr txBox="1">
            <a:spLocks noChangeArrowheads="1"/>
          </p:cNvSpPr>
          <p:nvPr/>
        </p:nvSpPr>
        <p:spPr bwMode="auto">
          <a:xfrm>
            <a:off x="1524000" y="3581400"/>
            <a:ext cx="678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dirty="0"/>
              <a:t>算法</a:t>
            </a:r>
            <a:r>
              <a:rPr lang="en-US" altLang="zh-CN" dirty="0"/>
              <a:t>2.2 </a:t>
            </a:r>
            <a:r>
              <a:rPr lang="zh-CN" altLang="en-US" dirty="0"/>
              <a:t>合并有序线性表</a:t>
            </a:r>
            <a:endParaRPr lang="en-US" altLang="zh-CN" dirty="0"/>
          </a:p>
        </p:txBody>
      </p:sp>
      <p:sp>
        <p:nvSpPr>
          <p:cNvPr id="51205" name="Text Box 5"/>
          <p:cNvSpPr txBox="1">
            <a:spLocks noChangeArrowheads="1"/>
          </p:cNvSpPr>
          <p:nvPr/>
        </p:nvSpPr>
        <p:spPr bwMode="auto">
          <a:xfrm>
            <a:off x="2362200" y="2743200"/>
            <a:ext cx="556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O</a:t>
            </a:r>
            <a:r>
              <a:rPr lang="en-US" altLang="zh-CN"/>
              <a:t>( </a:t>
            </a:r>
            <a:r>
              <a:rPr lang="en-US" altLang="zh-CN">
                <a:solidFill>
                  <a:srgbClr val="FF0000"/>
                </a:solidFill>
              </a:rPr>
              <a:t>ListLength</a:t>
            </a:r>
            <a:r>
              <a:rPr lang="en-US" altLang="zh-CN"/>
              <a:t>(La)</a:t>
            </a:r>
            <a:r>
              <a:rPr lang="en-US" altLang="zh-CN">
                <a:solidFill>
                  <a:srgbClr val="FF0000"/>
                </a:solidFill>
              </a:rPr>
              <a:t>×ListLength</a:t>
            </a:r>
            <a:r>
              <a:rPr lang="en-US" altLang="zh-CN"/>
              <a:t>(Lb) )</a:t>
            </a:r>
          </a:p>
        </p:txBody>
      </p:sp>
      <p:sp>
        <p:nvSpPr>
          <p:cNvPr id="51206" name="Text Box 6"/>
          <p:cNvSpPr txBox="1">
            <a:spLocks noChangeArrowheads="1"/>
          </p:cNvSpPr>
          <p:nvPr/>
        </p:nvSpPr>
        <p:spPr bwMode="auto">
          <a:xfrm>
            <a:off x="2362200" y="41148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O</a:t>
            </a:r>
            <a:r>
              <a:rPr lang="en-US" altLang="zh-CN"/>
              <a:t>( </a:t>
            </a:r>
            <a:r>
              <a:rPr lang="en-US" altLang="zh-CN">
                <a:solidFill>
                  <a:srgbClr val="FF0000"/>
                </a:solidFill>
              </a:rPr>
              <a:t>ListLength</a:t>
            </a:r>
            <a:r>
              <a:rPr lang="en-US" altLang="zh-CN"/>
              <a:t>(La) </a:t>
            </a:r>
            <a:r>
              <a:rPr lang="en-US" altLang="zh-CN">
                <a:solidFill>
                  <a:srgbClr val="FF0000"/>
                </a:solidFill>
              </a:rPr>
              <a:t>+ ListLength</a:t>
            </a:r>
            <a:r>
              <a:rPr lang="en-US" altLang="zh-CN"/>
              <a:t>(Lb) )</a:t>
            </a:r>
          </a:p>
        </p:txBody>
      </p:sp>
      <p:grpSp>
        <p:nvGrpSpPr>
          <p:cNvPr id="51207" name="Group 9"/>
          <p:cNvGrpSpPr>
            <a:grpSpLocks/>
          </p:cNvGrpSpPr>
          <p:nvPr/>
        </p:nvGrpSpPr>
        <p:grpSpPr bwMode="auto">
          <a:xfrm>
            <a:off x="1115616" y="1143000"/>
            <a:ext cx="7647384" cy="862013"/>
            <a:chOff x="1248" y="720"/>
            <a:chExt cx="4272" cy="543"/>
          </a:xfrm>
        </p:grpSpPr>
        <p:sp>
          <p:nvSpPr>
            <p:cNvPr id="51208" name="Text Box 7"/>
            <p:cNvSpPr txBox="1">
              <a:spLocks noChangeArrowheads="1"/>
            </p:cNvSpPr>
            <p:nvPr/>
          </p:nvSpPr>
          <p:spPr bwMode="auto">
            <a:xfrm>
              <a:off x="1248" y="720"/>
              <a:ext cx="427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dirty="0">
                  <a:solidFill>
                    <a:srgbClr val="FF0000"/>
                  </a:solidFill>
                </a:rPr>
                <a:t>前提</a:t>
              </a:r>
              <a:r>
                <a:rPr lang="en-US" altLang="zh-CN" sz="2000" dirty="0">
                  <a:solidFill>
                    <a:srgbClr val="FF0000"/>
                  </a:solidFill>
                </a:rPr>
                <a:t>:</a:t>
              </a:r>
              <a:r>
                <a:rPr lang="en-US" altLang="zh-CN" sz="2000" dirty="0"/>
                <a:t>  </a:t>
              </a:r>
              <a:r>
                <a:rPr lang="en-US" altLang="zh-CN" sz="2000" dirty="0" err="1">
                  <a:solidFill>
                    <a:srgbClr val="FF0000"/>
                  </a:solidFill>
                </a:rPr>
                <a:t>GetElem</a:t>
              </a:r>
              <a:r>
                <a:rPr lang="en-US" altLang="zh-CN" sz="2000" dirty="0">
                  <a:solidFill>
                    <a:srgbClr val="FF0000"/>
                  </a:solidFill>
                </a:rPr>
                <a:t>() </a:t>
              </a:r>
              <a:r>
                <a:rPr lang="zh-CN" altLang="en-US" sz="2000" dirty="0">
                  <a:solidFill>
                    <a:srgbClr val="FF0000"/>
                  </a:solidFill>
                </a:rPr>
                <a:t>和 </a:t>
              </a:r>
              <a:r>
                <a:rPr lang="en-US" altLang="zh-CN" sz="2000" dirty="0" err="1">
                  <a:solidFill>
                    <a:srgbClr val="FF0000"/>
                  </a:solidFill>
                </a:rPr>
                <a:t>ListInsert</a:t>
              </a:r>
              <a:r>
                <a:rPr lang="en-US" altLang="zh-CN" sz="2000" dirty="0">
                  <a:solidFill>
                    <a:srgbClr val="FF0000"/>
                  </a:solidFill>
                </a:rPr>
                <a:t>() </a:t>
              </a:r>
              <a:r>
                <a:rPr lang="zh-CN" altLang="en-US" sz="2000" dirty="0">
                  <a:solidFill>
                    <a:srgbClr val="FF0000"/>
                  </a:solidFill>
                </a:rPr>
                <a:t>的执行时间与表长无关（？）</a:t>
              </a:r>
            </a:p>
          </p:txBody>
        </p:sp>
        <p:sp>
          <p:nvSpPr>
            <p:cNvPr id="51209" name="Text Box 8"/>
            <p:cNvSpPr txBox="1">
              <a:spLocks noChangeArrowheads="1"/>
            </p:cNvSpPr>
            <p:nvPr/>
          </p:nvSpPr>
          <p:spPr bwMode="auto">
            <a:xfrm>
              <a:off x="1728" y="1013"/>
              <a:ext cx="374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dirty="0" err="1"/>
                <a:t>LocateElem</a:t>
              </a:r>
              <a:r>
                <a:rPr lang="en-US" altLang="zh-CN" sz="2000" dirty="0"/>
                <a:t>() </a:t>
              </a:r>
              <a:r>
                <a:rPr lang="zh-CN" altLang="en-US" sz="2000" dirty="0"/>
                <a:t>的执行时间与表长成正比</a:t>
              </a:r>
            </a:p>
          </p:txBody>
        </p:sp>
      </p:grpSp>
    </p:spTree>
    <p:extLst>
      <p:ext uri="{BB962C8B-B14F-4D97-AF65-F5344CB8AC3E}">
        <p14:creationId xmlns:p14="http://schemas.microsoft.com/office/powerpoint/2010/main" val="55801640"/>
      </p:ext>
    </p:extLst>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914400" y="1524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算法</a:t>
            </a:r>
            <a:r>
              <a:rPr lang="en-US" altLang="zh-CN"/>
              <a:t>2.12   </a:t>
            </a:r>
            <a:r>
              <a:rPr lang="zh-CN" altLang="en-US"/>
              <a:t>将两个有序单链表合并为一个有序单链表</a:t>
            </a:r>
          </a:p>
        </p:txBody>
      </p:sp>
      <p:sp>
        <p:nvSpPr>
          <p:cNvPr id="40963" name="Text Box 5"/>
          <p:cNvSpPr txBox="1">
            <a:spLocks noChangeArrowheads="1"/>
          </p:cNvSpPr>
          <p:nvPr/>
        </p:nvSpPr>
        <p:spPr bwMode="auto">
          <a:xfrm>
            <a:off x="1389063" y="1935163"/>
            <a:ext cx="7450137"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pa = La</a:t>
            </a:r>
            <a:r>
              <a:rPr lang="en-US" altLang="zh-CN" sz="2200">
                <a:latin typeface="宋体" pitchFamily="2" charset="-122"/>
              </a:rPr>
              <a:t>-</a:t>
            </a:r>
            <a:r>
              <a:rPr lang="en-US" altLang="zh-CN" sz="2200"/>
              <a:t>&gt;next;  pb = Lb</a:t>
            </a:r>
            <a:r>
              <a:rPr lang="en-US" altLang="zh-CN" sz="2200">
                <a:latin typeface="宋体" pitchFamily="2" charset="-122"/>
              </a:rPr>
              <a:t>-</a:t>
            </a:r>
            <a:r>
              <a:rPr lang="en-US" altLang="zh-CN" sz="2200"/>
              <a:t>&gt;next; </a:t>
            </a:r>
            <a:r>
              <a:rPr lang="en-US" altLang="zh-CN" sz="2000">
                <a:solidFill>
                  <a:schemeClr val="tx2"/>
                </a:solidFill>
              </a:rPr>
              <a:t>//</a:t>
            </a:r>
            <a:r>
              <a:rPr lang="zh-CN" altLang="en-US" sz="2000">
                <a:solidFill>
                  <a:schemeClr val="tx2"/>
                </a:solidFill>
              </a:rPr>
              <a:t>分别指向第一个结点</a:t>
            </a:r>
          </a:p>
        </p:txBody>
      </p:sp>
      <p:sp>
        <p:nvSpPr>
          <p:cNvPr id="40964" name="Text Box 11"/>
          <p:cNvSpPr txBox="1">
            <a:spLocks noChangeArrowheads="1"/>
          </p:cNvSpPr>
          <p:nvPr/>
        </p:nvSpPr>
        <p:spPr bwMode="auto">
          <a:xfrm>
            <a:off x="1465263" y="5181600"/>
            <a:ext cx="72977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solidFill>
                  <a:schemeClr val="tx2"/>
                </a:solidFill>
              </a:rPr>
              <a:t>pc</a:t>
            </a:r>
            <a:r>
              <a:rPr lang="en-US" altLang="zh-CN" sz="2200">
                <a:solidFill>
                  <a:schemeClr val="tx2"/>
                </a:solidFill>
                <a:latin typeface="宋体" pitchFamily="2" charset="-122"/>
              </a:rPr>
              <a:t>-</a:t>
            </a:r>
            <a:r>
              <a:rPr lang="en-US" altLang="zh-CN" sz="2200">
                <a:solidFill>
                  <a:schemeClr val="tx2"/>
                </a:solidFill>
              </a:rPr>
              <a:t>&gt;next = pa ? pa : pb; //</a:t>
            </a:r>
            <a:r>
              <a:rPr lang="zh-CN" altLang="en-US" sz="2200">
                <a:solidFill>
                  <a:schemeClr val="tx2"/>
                </a:solidFill>
              </a:rPr>
              <a:t>处理剩余部分</a:t>
            </a:r>
          </a:p>
        </p:txBody>
      </p:sp>
      <p:grpSp>
        <p:nvGrpSpPr>
          <p:cNvPr id="40965" name="Group 17"/>
          <p:cNvGrpSpPr>
            <a:grpSpLocks/>
          </p:cNvGrpSpPr>
          <p:nvPr/>
        </p:nvGrpSpPr>
        <p:grpSpPr bwMode="auto">
          <a:xfrm>
            <a:off x="1406525" y="2789238"/>
            <a:ext cx="7010400" cy="2286000"/>
            <a:chOff x="1152" y="1632"/>
            <a:chExt cx="4416" cy="1440"/>
          </a:xfrm>
        </p:grpSpPr>
        <p:sp>
          <p:nvSpPr>
            <p:cNvPr id="40973" name="Text Box 7"/>
            <p:cNvSpPr txBox="1">
              <a:spLocks noChangeArrowheads="1"/>
            </p:cNvSpPr>
            <p:nvPr/>
          </p:nvSpPr>
          <p:spPr bwMode="auto">
            <a:xfrm>
              <a:off x="1152" y="1632"/>
              <a:ext cx="2928"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while  ( pa &amp;&amp; pb )  {</a:t>
              </a:r>
            </a:p>
          </p:txBody>
        </p:sp>
        <p:sp>
          <p:nvSpPr>
            <p:cNvPr id="40974" name="Text Box 8"/>
            <p:cNvSpPr txBox="1">
              <a:spLocks noChangeArrowheads="1"/>
            </p:cNvSpPr>
            <p:nvPr/>
          </p:nvSpPr>
          <p:spPr bwMode="auto">
            <a:xfrm>
              <a:off x="1344" y="1968"/>
              <a:ext cx="39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dirty="0">
                  <a:solidFill>
                    <a:schemeClr val="tx2"/>
                  </a:solidFill>
                </a:rPr>
                <a:t>if  ( pa</a:t>
              </a:r>
              <a:r>
                <a:rPr lang="en-US" altLang="zh-CN" sz="2200" dirty="0">
                  <a:solidFill>
                    <a:schemeClr val="tx2"/>
                  </a:solidFill>
                  <a:latin typeface="宋体" pitchFamily="2" charset="-122"/>
                </a:rPr>
                <a:t>-</a:t>
              </a:r>
              <a:r>
                <a:rPr lang="en-US" altLang="zh-CN" sz="2200" dirty="0">
                  <a:solidFill>
                    <a:schemeClr val="tx2"/>
                  </a:solidFill>
                </a:rPr>
                <a:t>&gt;data &lt;= </a:t>
              </a:r>
              <a:r>
                <a:rPr lang="en-US" altLang="zh-CN" sz="2200" dirty="0" err="1">
                  <a:solidFill>
                    <a:schemeClr val="tx2"/>
                  </a:solidFill>
                </a:rPr>
                <a:t>pb</a:t>
              </a:r>
              <a:r>
                <a:rPr lang="en-US" altLang="zh-CN" sz="2200" dirty="0">
                  <a:solidFill>
                    <a:schemeClr val="tx2"/>
                  </a:solidFill>
                  <a:latin typeface="宋体" pitchFamily="2" charset="-122"/>
                </a:rPr>
                <a:t>-</a:t>
              </a:r>
              <a:r>
                <a:rPr lang="en-US" altLang="zh-CN" sz="2200" dirty="0">
                  <a:solidFill>
                    <a:schemeClr val="tx2"/>
                  </a:solidFill>
                </a:rPr>
                <a:t>&gt;data )   {</a:t>
              </a:r>
            </a:p>
          </p:txBody>
        </p:sp>
        <p:sp>
          <p:nvSpPr>
            <p:cNvPr id="40975" name="Text Box 9"/>
            <p:cNvSpPr txBox="1">
              <a:spLocks noChangeArrowheads="1"/>
            </p:cNvSpPr>
            <p:nvPr/>
          </p:nvSpPr>
          <p:spPr bwMode="auto">
            <a:xfrm>
              <a:off x="1632" y="2275"/>
              <a:ext cx="39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solidFill>
                    <a:schemeClr val="tx2"/>
                  </a:solidFill>
                </a:rPr>
                <a:t>pc</a:t>
              </a:r>
              <a:r>
                <a:rPr lang="en-US" altLang="zh-CN" sz="2200">
                  <a:solidFill>
                    <a:schemeClr val="tx2"/>
                  </a:solidFill>
                  <a:latin typeface="宋体" pitchFamily="2" charset="-122"/>
                </a:rPr>
                <a:t>-</a:t>
              </a:r>
              <a:r>
                <a:rPr lang="en-US" altLang="zh-CN" sz="2200">
                  <a:solidFill>
                    <a:schemeClr val="tx2"/>
                  </a:solidFill>
                </a:rPr>
                <a:t>&gt;next = pa; pc = pa; pa = pa</a:t>
              </a:r>
              <a:r>
                <a:rPr lang="en-US" altLang="zh-CN" sz="2200">
                  <a:solidFill>
                    <a:schemeClr val="tx2"/>
                  </a:solidFill>
                  <a:latin typeface="宋体" pitchFamily="2" charset="-122"/>
                </a:rPr>
                <a:t>-</a:t>
              </a:r>
              <a:r>
                <a:rPr lang="en-US" altLang="zh-CN" sz="2200">
                  <a:solidFill>
                    <a:schemeClr val="tx2"/>
                  </a:solidFill>
                </a:rPr>
                <a:t>&gt;next;}</a:t>
              </a:r>
            </a:p>
          </p:txBody>
        </p:sp>
        <p:sp>
          <p:nvSpPr>
            <p:cNvPr id="40976" name="Text Box 10"/>
            <p:cNvSpPr txBox="1">
              <a:spLocks noChangeArrowheads="1"/>
            </p:cNvSpPr>
            <p:nvPr/>
          </p:nvSpPr>
          <p:spPr bwMode="auto">
            <a:xfrm>
              <a:off x="1344" y="2592"/>
              <a:ext cx="4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solidFill>
                    <a:srgbClr val="FF0000"/>
                  </a:solidFill>
                </a:rPr>
                <a:t>else  {  pc</a:t>
              </a:r>
              <a:r>
                <a:rPr lang="en-US" altLang="zh-CN" sz="2200">
                  <a:solidFill>
                    <a:srgbClr val="FF0000"/>
                  </a:solidFill>
                  <a:latin typeface="宋体" pitchFamily="2" charset="-122"/>
                </a:rPr>
                <a:t>-</a:t>
              </a:r>
              <a:r>
                <a:rPr lang="en-US" altLang="zh-CN" sz="2200">
                  <a:solidFill>
                    <a:srgbClr val="FF0000"/>
                  </a:solidFill>
                </a:rPr>
                <a:t>&gt;next = pb; pc = pb; pb = pb</a:t>
              </a:r>
              <a:r>
                <a:rPr lang="en-US" altLang="zh-CN" sz="2200">
                  <a:solidFill>
                    <a:srgbClr val="FF0000"/>
                  </a:solidFill>
                  <a:latin typeface="宋体" pitchFamily="2" charset="-122"/>
                </a:rPr>
                <a:t>-</a:t>
              </a:r>
              <a:r>
                <a:rPr lang="en-US" altLang="zh-CN" sz="2200">
                  <a:solidFill>
                    <a:srgbClr val="FF0000"/>
                  </a:solidFill>
                </a:rPr>
                <a:t>&gt;next; }</a:t>
              </a:r>
              <a:r>
                <a:rPr lang="en-US" altLang="zh-CN" sz="2200"/>
                <a:t> </a:t>
              </a:r>
            </a:p>
          </p:txBody>
        </p:sp>
        <p:sp>
          <p:nvSpPr>
            <p:cNvPr id="40977" name="Text Box 12"/>
            <p:cNvSpPr txBox="1">
              <a:spLocks noChangeArrowheads="1"/>
            </p:cNvSpPr>
            <p:nvPr/>
          </p:nvSpPr>
          <p:spPr bwMode="auto">
            <a:xfrm>
              <a:off x="1200" y="2803"/>
              <a:ext cx="6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a:t>
              </a:r>
            </a:p>
          </p:txBody>
        </p:sp>
      </p:grpSp>
      <p:grpSp>
        <p:nvGrpSpPr>
          <p:cNvPr id="40966" name="Group 19"/>
          <p:cNvGrpSpPr>
            <a:grpSpLocks/>
          </p:cNvGrpSpPr>
          <p:nvPr/>
        </p:nvGrpSpPr>
        <p:grpSpPr bwMode="auto">
          <a:xfrm>
            <a:off x="990600" y="1189038"/>
            <a:ext cx="7848600" cy="5440362"/>
            <a:chOff x="624" y="528"/>
            <a:chExt cx="4944" cy="3427"/>
          </a:xfrm>
        </p:grpSpPr>
        <p:sp>
          <p:nvSpPr>
            <p:cNvPr id="40971" name="Text Box 14"/>
            <p:cNvSpPr txBox="1">
              <a:spLocks noChangeArrowheads="1"/>
            </p:cNvSpPr>
            <p:nvPr/>
          </p:nvSpPr>
          <p:spPr bwMode="auto">
            <a:xfrm>
              <a:off x="624" y="528"/>
              <a:ext cx="4944"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void   MergeList_L (LinkList &amp;La, LinkList &amp;Lb, LinkList &amp;Lc)</a:t>
              </a:r>
            </a:p>
            <a:p>
              <a:pPr eaLnBrk="1" hangingPunct="1">
                <a:spcBef>
                  <a:spcPct val="50000"/>
                </a:spcBef>
              </a:pPr>
              <a:r>
                <a:rPr lang="en-US" altLang="zh-CN" sz="2000"/>
                <a:t>{</a:t>
              </a:r>
            </a:p>
          </p:txBody>
        </p:sp>
        <p:sp>
          <p:nvSpPr>
            <p:cNvPr id="40972" name="Text Box 15"/>
            <p:cNvSpPr txBox="1">
              <a:spLocks noChangeArrowheads="1"/>
            </p:cNvSpPr>
            <p:nvPr/>
          </p:nvSpPr>
          <p:spPr bwMode="auto">
            <a:xfrm>
              <a:off x="672" y="3686"/>
              <a:ext cx="6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a:t>
              </a:r>
            </a:p>
          </p:txBody>
        </p:sp>
      </p:grpSp>
      <p:sp>
        <p:nvSpPr>
          <p:cNvPr id="40967" name="Text Box 16"/>
          <p:cNvSpPr txBox="1">
            <a:spLocks noChangeArrowheads="1"/>
          </p:cNvSpPr>
          <p:nvPr/>
        </p:nvSpPr>
        <p:spPr bwMode="auto">
          <a:xfrm>
            <a:off x="1371600" y="2316163"/>
            <a:ext cx="55626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Lc = pc = La; </a:t>
            </a:r>
            <a:r>
              <a:rPr lang="en-US" altLang="zh-CN" sz="2000">
                <a:solidFill>
                  <a:schemeClr val="tx2"/>
                </a:solidFill>
              </a:rPr>
              <a:t>//</a:t>
            </a:r>
            <a:r>
              <a:rPr lang="zh-CN" altLang="en-US" sz="2000">
                <a:solidFill>
                  <a:schemeClr val="tx2"/>
                </a:solidFill>
              </a:rPr>
              <a:t>分别指向</a:t>
            </a:r>
            <a:r>
              <a:rPr lang="en-US" altLang="zh-CN" sz="2000">
                <a:solidFill>
                  <a:schemeClr val="tx2"/>
                </a:solidFill>
              </a:rPr>
              <a:t>Lc</a:t>
            </a:r>
            <a:r>
              <a:rPr lang="zh-CN" altLang="en-US" sz="2000">
                <a:solidFill>
                  <a:schemeClr val="tx2"/>
                </a:solidFill>
              </a:rPr>
              <a:t>链尾</a:t>
            </a:r>
            <a:endParaRPr lang="zh-CN" altLang="en-US" sz="2200"/>
          </a:p>
        </p:txBody>
      </p:sp>
      <p:sp>
        <p:nvSpPr>
          <p:cNvPr id="40968" name="Text Box 18"/>
          <p:cNvSpPr txBox="1">
            <a:spLocks noChangeArrowheads="1"/>
          </p:cNvSpPr>
          <p:nvPr/>
        </p:nvSpPr>
        <p:spPr bwMode="auto">
          <a:xfrm>
            <a:off x="1489075" y="5745163"/>
            <a:ext cx="381000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free (Lb);</a:t>
            </a:r>
          </a:p>
        </p:txBody>
      </p:sp>
      <p:sp>
        <p:nvSpPr>
          <p:cNvPr id="40969" name="Text Box 20"/>
          <p:cNvSpPr txBox="1">
            <a:spLocks noChangeArrowheads="1"/>
          </p:cNvSpPr>
          <p:nvPr/>
        </p:nvSpPr>
        <p:spPr bwMode="auto">
          <a:xfrm>
            <a:off x="914400" y="669925"/>
            <a:ext cx="106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solidFill>
                  <a:srgbClr val="FF0000"/>
                </a:solidFill>
              </a:rPr>
              <a:t>思想</a:t>
            </a:r>
            <a:r>
              <a:rPr lang="en-US" altLang="zh-CN" sz="2000">
                <a:solidFill>
                  <a:srgbClr val="FF0000"/>
                </a:solidFill>
              </a:rPr>
              <a:t>:</a:t>
            </a:r>
            <a:endParaRPr lang="en-US" altLang="zh-CN" sz="2000"/>
          </a:p>
        </p:txBody>
      </p:sp>
      <p:sp>
        <p:nvSpPr>
          <p:cNvPr id="40970" name="Text Box 21"/>
          <p:cNvSpPr txBox="1">
            <a:spLocks noChangeArrowheads="1"/>
          </p:cNvSpPr>
          <p:nvPr/>
        </p:nvSpPr>
        <p:spPr bwMode="auto">
          <a:xfrm>
            <a:off x="1828800" y="669925"/>
            <a:ext cx="6553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通过比较不断后移指针合并链表。</a:t>
            </a:r>
          </a:p>
        </p:txBody>
      </p:sp>
      <p:pic>
        <p:nvPicPr>
          <p:cNvPr id="583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7642" y="276238"/>
            <a:ext cx="4143947" cy="33162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986" name="Group 77"/>
          <p:cNvGrpSpPr>
            <a:grpSpLocks/>
          </p:cNvGrpSpPr>
          <p:nvPr/>
        </p:nvGrpSpPr>
        <p:grpSpPr bwMode="auto">
          <a:xfrm>
            <a:off x="609600" y="3154363"/>
            <a:ext cx="5416550" cy="560387"/>
            <a:chOff x="432" y="1817"/>
            <a:chExt cx="3412" cy="353"/>
          </a:xfrm>
        </p:grpSpPr>
        <p:sp>
          <p:nvSpPr>
            <p:cNvPr id="42113" name="Rectangle 32"/>
            <p:cNvSpPr>
              <a:spLocks noChangeArrowheads="1"/>
            </p:cNvSpPr>
            <p:nvPr/>
          </p:nvSpPr>
          <p:spPr bwMode="auto">
            <a:xfrm>
              <a:off x="2016" y="182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42114" name="Line 33"/>
            <p:cNvSpPr>
              <a:spLocks noChangeShapeType="1"/>
            </p:cNvSpPr>
            <p:nvPr/>
          </p:nvSpPr>
          <p:spPr bwMode="auto">
            <a:xfrm>
              <a:off x="2496" y="182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5" name="Rectangle 34"/>
            <p:cNvSpPr>
              <a:spLocks noChangeArrowheads="1"/>
            </p:cNvSpPr>
            <p:nvPr/>
          </p:nvSpPr>
          <p:spPr bwMode="auto">
            <a:xfrm>
              <a:off x="2976" y="182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42116" name="Line 35"/>
            <p:cNvSpPr>
              <a:spLocks noChangeShapeType="1"/>
            </p:cNvSpPr>
            <p:nvPr/>
          </p:nvSpPr>
          <p:spPr bwMode="auto">
            <a:xfrm>
              <a:off x="3456" y="182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7" name="Text Box 38"/>
            <p:cNvSpPr txBox="1">
              <a:spLocks noChangeArrowheads="1"/>
            </p:cNvSpPr>
            <p:nvPr/>
          </p:nvSpPr>
          <p:spPr bwMode="auto">
            <a:xfrm>
              <a:off x="2112" y="1824"/>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21</a:t>
              </a:r>
              <a:endParaRPr lang="en-US" altLang="zh-CN" baseline="-25000"/>
            </a:p>
          </p:txBody>
        </p:sp>
        <p:sp>
          <p:nvSpPr>
            <p:cNvPr id="42118" name="Text Box 39"/>
            <p:cNvSpPr txBox="1">
              <a:spLocks noChangeArrowheads="1"/>
            </p:cNvSpPr>
            <p:nvPr/>
          </p:nvSpPr>
          <p:spPr bwMode="auto">
            <a:xfrm>
              <a:off x="3061" y="1824"/>
              <a:ext cx="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35</a:t>
              </a:r>
              <a:endParaRPr lang="en-US" altLang="zh-CN" baseline="-25000"/>
            </a:p>
          </p:txBody>
        </p:sp>
        <p:sp>
          <p:nvSpPr>
            <p:cNvPr id="42119" name="Line 40"/>
            <p:cNvSpPr>
              <a:spLocks noChangeShapeType="1"/>
            </p:cNvSpPr>
            <p:nvPr/>
          </p:nvSpPr>
          <p:spPr bwMode="auto">
            <a:xfrm>
              <a:off x="2592" y="196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120" name="Text Box 43"/>
            <p:cNvSpPr txBox="1">
              <a:spLocks noChangeArrowheads="1"/>
            </p:cNvSpPr>
            <p:nvPr/>
          </p:nvSpPr>
          <p:spPr bwMode="auto">
            <a:xfrm>
              <a:off x="3460" y="1835"/>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sp>
          <p:nvSpPr>
            <p:cNvPr id="42121" name="Text Box 46"/>
            <p:cNvSpPr txBox="1">
              <a:spLocks noChangeArrowheads="1"/>
            </p:cNvSpPr>
            <p:nvPr/>
          </p:nvSpPr>
          <p:spPr bwMode="auto">
            <a:xfrm>
              <a:off x="432" y="1920"/>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   Lb</a:t>
              </a:r>
            </a:p>
          </p:txBody>
        </p:sp>
        <p:sp>
          <p:nvSpPr>
            <p:cNvPr id="42122" name="Rectangle 47"/>
            <p:cNvSpPr>
              <a:spLocks noChangeArrowheads="1"/>
            </p:cNvSpPr>
            <p:nvPr/>
          </p:nvSpPr>
          <p:spPr bwMode="auto">
            <a:xfrm>
              <a:off x="1056" y="182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42123" name="Line 48"/>
            <p:cNvSpPr>
              <a:spLocks noChangeShapeType="1"/>
            </p:cNvSpPr>
            <p:nvPr/>
          </p:nvSpPr>
          <p:spPr bwMode="auto">
            <a:xfrm>
              <a:off x="1547" y="182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24" name="Line 49"/>
            <p:cNvSpPr>
              <a:spLocks noChangeShapeType="1"/>
            </p:cNvSpPr>
            <p:nvPr/>
          </p:nvSpPr>
          <p:spPr bwMode="auto">
            <a:xfrm>
              <a:off x="1632" y="196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125" name="Line 50"/>
            <p:cNvSpPr>
              <a:spLocks noChangeShapeType="1"/>
            </p:cNvSpPr>
            <p:nvPr/>
          </p:nvSpPr>
          <p:spPr bwMode="auto">
            <a:xfrm flipH="1">
              <a:off x="1067" y="182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26" name="Line 51"/>
            <p:cNvSpPr>
              <a:spLocks noChangeShapeType="1"/>
            </p:cNvSpPr>
            <p:nvPr/>
          </p:nvSpPr>
          <p:spPr bwMode="auto">
            <a:xfrm flipH="1">
              <a:off x="1052" y="1817"/>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27" name="Line 52"/>
            <p:cNvSpPr>
              <a:spLocks noChangeShapeType="1"/>
            </p:cNvSpPr>
            <p:nvPr/>
          </p:nvSpPr>
          <p:spPr bwMode="auto">
            <a:xfrm flipH="1">
              <a:off x="1152" y="1824"/>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28" name="Line 53"/>
            <p:cNvSpPr>
              <a:spLocks noChangeShapeType="1"/>
            </p:cNvSpPr>
            <p:nvPr/>
          </p:nvSpPr>
          <p:spPr bwMode="auto">
            <a:xfrm flipH="1">
              <a:off x="1344" y="1968"/>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29" name="Line 54"/>
            <p:cNvSpPr>
              <a:spLocks noChangeShapeType="1"/>
            </p:cNvSpPr>
            <p:nvPr/>
          </p:nvSpPr>
          <p:spPr bwMode="auto">
            <a:xfrm flipH="1">
              <a:off x="1056" y="1824"/>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30" name="Line 55"/>
            <p:cNvSpPr>
              <a:spLocks noChangeShapeType="1"/>
            </p:cNvSpPr>
            <p:nvPr/>
          </p:nvSpPr>
          <p:spPr bwMode="auto">
            <a:xfrm flipH="1">
              <a:off x="1248" y="1872"/>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31" name="Line 56"/>
            <p:cNvSpPr>
              <a:spLocks noChangeShapeType="1"/>
            </p:cNvSpPr>
            <p:nvPr/>
          </p:nvSpPr>
          <p:spPr bwMode="auto">
            <a:xfrm flipH="1">
              <a:off x="1451" y="201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32" name="Line 65"/>
            <p:cNvSpPr>
              <a:spLocks noChangeShapeType="1"/>
            </p:cNvSpPr>
            <p:nvPr/>
          </p:nvSpPr>
          <p:spPr bwMode="auto">
            <a:xfrm>
              <a:off x="672" y="196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1987" name="Group 91"/>
          <p:cNvGrpSpPr>
            <a:grpSpLocks/>
          </p:cNvGrpSpPr>
          <p:nvPr/>
        </p:nvGrpSpPr>
        <p:grpSpPr bwMode="auto">
          <a:xfrm>
            <a:off x="609600" y="1454150"/>
            <a:ext cx="8482013" cy="601663"/>
            <a:chOff x="432" y="746"/>
            <a:chExt cx="5343" cy="379"/>
          </a:xfrm>
        </p:grpSpPr>
        <p:sp>
          <p:nvSpPr>
            <p:cNvPr id="42084" name="Text Box 61"/>
            <p:cNvSpPr txBox="1">
              <a:spLocks noChangeArrowheads="1"/>
            </p:cNvSpPr>
            <p:nvPr/>
          </p:nvSpPr>
          <p:spPr bwMode="auto">
            <a:xfrm>
              <a:off x="5391" y="779"/>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grpSp>
          <p:nvGrpSpPr>
            <p:cNvPr id="42085" name="Group 76"/>
            <p:cNvGrpSpPr>
              <a:grpSpLocks/>
            </p:cNvGrpSpPr>
            <p:nvPr/>
          </p:nvGrpSpPr>
          <p:grpSpPr bwMode="auto">
            <a:xfrm>
              <a:off x="432" y="746"/>
              <a:ext cx="5136" cy="379"/>
              <a:chOff x="432" y="746"/>
              <a:chExt cx="5136" cy="379"/>
            </a:xfrm>
          </p:grpSpPr>
          <p:sp>
            <p:nvSpPr>
              <p:cNvPr id="42086" name="Rectangle 3"/>
              <p:cNvSpPr>
                <a:spLocks noChangeArrowheads="1"/>
              </p:cNvSpPr>
              <p:nvPr/>
            </p:nvSpPr>
            <p:spPr bwMode="auto">
              <a:xfrm>
                <a:off x="2016" y="768"/>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42087" name="Line 4"/>
              <p:cNvSpPr>
                <a:spLocks noChangeShapeType="1"/>
              </p:cNvSpPr>
              <p:nvPr/>
            </p:nvSpPr>
            <p:spPr bwMode="auto">
              <a:xfrm>
                <a:off x="2496" y="76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88" name="Rectangle 5"/>
              <p:cNvSpPr>
                <a:spLocks noChangeArrowheads="1"/>
              </p:cNvSpPr>
              <p:nvPr/>
            </p:nvSpPr>
            <p:spPr bwMode="auto">
              <a:xfrm>
                <a:off x="2976" y="768"/>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42089" name="Line 6"/>
              <p:cNvSpPr>
                <a:spLocks noChangeShapeType="1"/>
              </p:cNvSpPr>
              <p:nvPr/>
            </p:nvSpPr>
            <p:spPr bwMode="auto">
              <a:xfrm>
                <a:off x="3456" y="76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0" name="Text Box 9"/>
              <p:cNvSpPr txBox="1">
                <a:spLocks noChangeArrowheads="1"/>
              </p:cNvSpPr>
              <p:nvPr/>
            </p:nvSpPr>
            <p:spPr bwMode="auto">
              <a:xfrm>
                <a:off x="2160" y="746"/>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6</a:t>
                </a:r>
                <a:endParaRPr lang="en-US" altLang="zh-CN" baseline="-25000"/>
              </a:p>
            </p:txBody>
          </p:sp>
          <p:sp>
            <p:nvSpPr>
              <p:cNvPr id="42091" name="Text Box 10"/>
              <p:cNvSpPr txBox="1">
                <a:spLocks noChangeArrowheads="1"/>
              </p:cNvSpPr>
              <p:nvPr/>
            </p:nvSpPr>
            <p:spPr bwMode="auto">
              <a:xfrm>
                <a:off x="3035" y="753"/>
                <a:ext cx="56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27</a:t>
                </a:r>
                <a:endParaRPr lang="en-US" altLang="zh-CN" baseline="-25000"/>
              </a:p>
            </p:txBody>
          </p:sp>
          <p:sp>
            <p:nvSpPr>
              <p:cNvPr id="42092" name="Line 11"/>
              <p:cNvSpPr>
                <a:spLocks noChangeShapeType="1"/>
              </p:cNvSpPr>
              <p:nvPr/>
            </p:nvSpPr>
            <p:spPr bwMode="auto">
              <a:xfrm>
                <a:off x="2592" y="912"/>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93" name="Line 12"/>
              <p:cNvSpPr>
                <a:spLocks noChangeShapeType="1"/>
              </p:cNvSpPr>
              <p:nvPr/>
            </p:nvSpPr>
            <p:spPr bwMode="auto">
              <a:xfrm>
                <a:off x="3552" y="912"/>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94" name="Text Box 17"/>
              <p:cNvSpPr txBox="1">
                <a:spLocks noChangeArrowheads="1"/>
              </p:cNvSpPr>
              <p:nvPr/>
            </p:nvSpPr>
            <p:spPr bwMode="auto">
              <a:xfrm>
                <a:off x="432" y="875"/>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   La</a:t>
                </a:r>
              </a:p>
            </p:txBody>
          </p:sp>
          <p:sp>
            <p:nvSpPr>
              <p:cNvPr id="42095" name="Rectangle 18"/>
              <p:cNvSpPr>
                <a:spLocks noChangeArrowheads="1"/>
              </p:cNvSpPr>
              <p:nvPr/>
            </p:nvSpPr>
            <p:spPr bwMode="auto">
              <a:xfrm>
                <a:off x="1056" y="768"/>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42096" name="Line 19"/>
              <p:cNvSpPr>
                <a:spLocks noChangeShapeType="1"/>
              </p:cNvSpPr>
              <p:nvPr/>
            </p:nvSpPr>
            <p:spPr bwMode="auto">
              <a:xfrm>
                <a:off x="1547" y="76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7" name="Line 20"/>
              <p:cNvSpPr>
                <a:spLocks noChangeShapeType="1"/>
              </p:cNvSpPr>
              <p:nvPr/>
            </p:nvSpPr>
            <p:spPr bwMode="auto">
              <a:xfrm>
                <a:off x="1632" y="912"/>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98" name="Line 21"/>
              <p:cNvSpPr>
                <a:spLocks noChangeShapeType="1"/>
              </p:cNvSpPr>
              <p:nvPr/>
            </p:nvSpPr>
            <p:spPr bwMode="auto">
              <a:xfrm flipH="1">
                <a:off x="1067" y="76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099" name="Line 22"/>
              <p:cNvSpPr>
                <a:spLocks noChangeShapeType="1"/>
              </p:cNvSpPr>
              <p:nvPr/>
            </p:nvSpPr>
            <p:spPr bwMode="auto">
              <a:xfrm flipH="1">
                <a:off x="1052" y="761"/>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0" name="Line 23"/>
              <p:cNvSpPr>
                <a:spLocks noChangeShapeType="1"/>
              </p:cNvSpPr>
              <p:nvPr/>
            </p:nvSpPr>
            <p:spPr bwMode="auto">
              <a:xfrm flipH="1">
                <a:off x="1152" y="768"/>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1" name="Line 24"/>
              <p:cNvSpPr>
                <a:spLocks noChangeShapeType="1"/>
              </p:cNvSpPr>
              <p:nvPr/>
            </p:nvSpPr>
            <p:spPr bwMode="auto">
              <a:xfrm flipH="1">
                <a:off x="1344" y="912"/>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2" name="Line 25"/>
              <p:cNvSpPr>
                <a:spLocks noChangeShapeType="1"/>
              </p:cNvSpPr>
              <p:nvPr/>
            </p:nvSpPr>
            <p:spPr bwMode="auto">
              <a:xfrm flipH="1">
                <a:off x="1056" y="768"/>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3" name="Line 26"/>
              <p:cNvSpPr>
                <a:spLocks noChangeShapeType="1"/>
              </p:cNvSpPr>
              <p:nvPr/>
            </p:nvSpPr>
            <p:spPr bwMode="auto">
              <a:xfrm flipH="1">
                <a:off x="1248" y="816"/>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4" name="Line 27"/>
              <p:cNvSpPr>
                <a:spLocks noChangeShapeType="1"/>
              </p:cNvSpPr>
              <p:nvPr/>
            </p:nvSpPr>
            <p:spPr bwMode="auto">
              <a:xfrm flipH="1">
                <a:off x="1451" y="960"/>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5" name="Rectangle 28"/>
              <p:cNvSpPr>
                <a:spLocks noChangeArrowheads="1"/>
              </p:cNvSpPr>
              <p:nvPr/>
            </p:nvSpPr>
            <p:spPr bwMode="auto">
              <a:xfrm>
                <a:off x="3936" y="768"/>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42106" name="Line 29"/>
              <p:cNvSpPr>
                <a:spLocks noChangeShapeType="1"/>
              </p:cNvSpPr>
              <p:nvPr/>
            </p:nvSpPr>
            <p:spPr bwMode="auto">
              <a:xfrm>
                <a:off x="4416" y="76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07" name="Text Box 30"/>
              <p:cNvSpPr txBox="1">
                <a:spLocks noChangeArrowheads="1"/>
              </p:cNvSpPr>
              <p:nvPr/>
            </p:nvSpPr>
            <p:spPr bwMode="auto">
              <a:xfrm>
                <a:off x="4032" y="753"/>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67</a:t>
                </a:r>
                <a:endParaRPr lang="en-US" altLang="zh-CN" baseline="-25000"/>
              </a:p>
            </p:txBody>
          </p:sp>
          <p:sp>
            <p:nvSpPr>
              <p:cNvPr id="42108" name="Line 60"/>
              <p:cNvSpPr>
                <a:spLocks noChangeShapeType="1"/>
              </p:cNvSpPr>
              <p:nvPr/>
            </p:nvSpPr>
            <p:spPr bwMode="auto">
              <a:xfrm>
                <a:off x="4512" y="912"/>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109" name="Rectangle 62"/>
              <p:cNvSpPr>
                <a:spLocks noChangeArrowheads="1"/>
              </p:cNvSpPr>
              <p:nvPr/>
            </p:nvSpPr>
            <p:spPr bwMode="auto">
              <a:xfrm>
                <a:off x="4896" y="768"/>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42110" name="Line 63"/>
              <p:cNvSpPr>
                <a:spLocks noChangeShapeType="1"/>
              </p:cNvSpPr>
              <p:nvPr/>
            </p:nvSpPr>
            <p:spPr bwMode="auto">
              <a:xfrm>
                <a:off x="5376" y="76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2111" name="Text Box 64"/>
              <p:cNvSpPr txBox="1">
                <a:spLocks noChangeArrowheads="1"/>
              </p:cNvSpPr>
              <p:nvPr/>
            </p:nvSpPr>
            <p:spPr bwMode="auto">
              <a:xfrm>
                <a:off x="4992" y="753"/>
                <a:ext cx="5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89</a:t>
                </a:r>
                <a:endParaRPr lang="en-US" altLang="zh-CN" baseline="-25000"/>
              </a:p>
            </p:txBody>
          </p:sp>
          <p:sp>
            <p:nvSpPr>
              <p:cNvPr id="42112" name="Line 66"/>
              <p:cNvSpPr>
                <a:spLocks noChangeShapeType="1"/>
              </p:cNvSpPr>
              <p:nvPr/>
            </p:nvSpPr>
            <p:spPr bwMode="auto">
              <a:xfrm>
                <a:off x="672" y="912"/>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5" name="Group 104"/>
          <p:cNvGrpSpPr>
            <a:grpSpLocks/>
          </p:cNvGrpSpPr>
          <p:nvPr/>
        </p:nvGrpSpPr>
        <p:grpSpPr bwMode="auto">
          <a:xfrm>
            <a:off x="685800" y="787400"/>
            <a:ext cx="3581400" cy="2454275"/>
            <a:chOff x="480" y="326"/>
            <a:chExt cx="2256" cy="1546"/>
          </a:xfrm>
        </p:grpSpPr>
        <p:grpSp>
          <p:nvGrpSpPr>
            <p:cNvPr id="42073" name="Group 80"/>
            <p:cNvGrpSpPr>
              <a:grpSpLocks/>
            </p:cNvGrpSpPr>
            <p:nvPr/>
          </p:nvGrpSpPr>
          <p:grpSpPr bwMode="auto">
            <a:xfrm>
              <a:off x="480" y="326"/>
              <a:ext cx="624" cy="490"/>
              <a:chOff x="480" y="326"/>
              <a:chExt cx="624" cy="490"/>
            </a:xfrm>
          </p:grpSpPr>
          <p:sp>
            <p:nvSpPr>
              <p:cNvPr id="42082" name="Freeform 16"/>
              <p:cNvSpPr>
                <a:spLocks/>
              </p:cNvSpPr>
              <p:nvPr/>
            </p:nvSpPr>
            <p:spPr bwMode="auto">
              <a:xfrm>
                <a:off x="76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83" name="Text Box 75"/>
              <p:cNvSpPr txBox="1">
                <a:spLocks noChangeArrowheads="1"/>
              </p:cNvSpPr>
              <p:nvPr/>
            </p:nvSpPr>
            <p:spPr bwMode="auto">
              <a:xfrm>
                <a:off x="480" y="32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   Lc</a:t>
                </a:r>
              </a:p>
            </p:txBody>
          </p:sp>
        </p:grpSp>
        <p:grpSp>
          <p:nvGrpSpPr>
            <p:cNvPr id="42074" name="Group 93"/>
            <p:cNvGrpSpPr>
              <a:grpSpLocks/>
            </p:cNvGrpSpPr>
            <p:nvPr/>
          </p:nvGrpSpPr>
          <p:grpSpPr bwMode="auto">
            <a:xfrm>
              <a:off x="805" y="326"/>
              <a:ext cx="1931" cy="1546"/>
              <a:chOff x="805" y="326"/>
              <a:chExt cx="1931" cy="1546"/>
            </a:xfrm>
          </p:grpSpPr>
          <p:grpSp>
            <p:nvGrpSpPr>
              <p:cNvPr id="42075" name="Group 78"/>
              <p:cNvGrpSpPr>
                <a:grpSpLocks/>
              </p:cNvGrpSpPr>
              <p:nvPr/>
            </p:nvGrpSpPr>
            <p:grpSpPr bwMode="auto">
              <a:xfrm>
                <a:off x="1536" y="326"/>
                <a:ext cx="1200" cy="490"/>
                <a:chOff x="1536" y="326"/>
                <a:chExt cx="1200" cy="490"/>
              </a:xfrm>
            </p:grpSpPr>
            <p:sp>
              <p:nvSpPr>
                <p:cNvPr id="42080" name="Freeform 67"/>
                <p:cNvSpPr>
                  <a:spLocks/>
                </p:cNvSpPr>
                <p:nvPr/>
              </p:nvSpPr>
              <p:spPr bwMode="auto">
                <a:xfrm>
                  <a:off x="172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81" name="Text Box 71"/>
                <p:cNvSpPr txBox="1">
                  <a:spLocks noChangeArrowheads="1"/>
                </p:cNvSpPr>
                <p:nvPr/>
              </p:nvSpPr>
              <p:spPr bwMode="auto">
                <a:xfrm>
                  <a:off x="1536" y="32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pa</a:t>
                  </a:r>
                  <a:endParaRPr lang="en-US" altLang="zh-CN" sz="2000"/>
                </a:p>
              </p:txBody>
            </p:sp>
          </p:grpSp>
          <p:grpSp>
            <p:nvGrpSpPr>
              <p:cNvPr id="42076" name="Group 79"/>
              <p:cNvGrpSpPr>
                <a:grpSpLocks/>
              </p:cNvGrpSpPr>
              <p:nvPr/>
            </p:nvGrpSpPr>
            <p:grpSpPr bwMode="auto">
              <a:xfrm>
                <a:off x="1536" y="1382"/>
                <a:ext cx="1200" cy="490"/>
                <a:chOff x="1536" y="1382"/>
                <a:chExt cx="1200" cy="490"/>
              </a:xfrm>
            </p:grpSpPr>
            <p:sp>
              <p:nvSpPr>
                <p:cNvPr id="42078" name="Freeform 68"/>
                <p:cNvSpPr>
                  <a:spLocks/>
                </p:cNvSpPr>
                <p:nvPr/>
              </p:nvSpPr>
              <p:spPr bwMode="auto">
                <a:xfrm>
                  <a:off x="1728" y="1632"/>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79" name="Text Box 74"/>
                <p:cNvSpPr txBox="1">
                  <a:spLocks noChangeArrowheads="1"/>
                </p:cNvSpPr>
                <p:nvPr/>
              </p:nvSpPr>
              <p:spPr bwMode="auto">
                <a:xfrm>
                  <a:off x="1536" y="1382"/>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pb</a:t>
                  </a:r>
                  <a:endParaRPr lang="en-US" altLang="zh-CN" sz="2000"/>
                </a:p>
              </p:txBody>
            </p:sp>
          </p:grpSp>
          <p:sp>
            <p:nvSpPr>
              <p:cNvPr id="42077" name="Text Box 92"/>
              <p:cNvSpPr txBox="1">
                <a:spLocks noChangeArrowheads="1"/>
              </p:cNvSpPr>
              <p:nvPr/>
            </p:nvSpPr>
            <p:spPr bwMode="auto">
              <a:xfrm>
                <a:off x="805" y="326"/>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 pc</a:t>
                </a:r>
              </a:p>
            </p:txBody>
          </p:sp>
        </p:grpSp>
      </p:grpSp>
      <p:grpSp>
        <p:nvGrpSpPr>
          <p:cNvPr id="10" name="Group 108"/>
          <p:cNvGrpSpPr>
            <a:grpSpLocks/>
          </p:cNvGrpSpPr>
          <p:nvPr/>
        </p:nvGrpSpPr>
        <p:grpSpPr bwMode="auto">
          <a:xfrm>
            <a:off x="685800" y="787400"/>
            <a:ext cx="5105400" cy="2454275"/>
            <a:chOff x="480" y="326"/>
            <a:chExt cx="3216" cy="1546"/>
          </a:xfrm>
        </p:grpSpPr>
        <p:grpSp>
          <p:nvGrpSpPr>
            <p:cNvPr id="42060" name="Group 103"/>
            <p:cNvGrpSpPr>
              <a:grpSpLocks/>
            </p:cNvGrpSpPr>
            <p:nvPr/>
          </p:nvGrpSpPr>
          <p:grpSpPr bwMode="auto">
            <a:xfrm>
              <a:off x="1440" y="326"/>
              <a:ext cx="2256" cy="1546"/>
              <a:chOff x="1440" y="326"/>
              <a:chExt cx="2256" cy="1546"/>
            </a:xfrm>
          </p:grpSpPr>
          <p:grpSp>
            <p:nvGrpSpPr>
              <p:cNvPr id="42064" name="Group 94"/>
              <p:cNvGrpSpPr>
                <a:grpSpLocks/>
              </p:cNvGrpSpPr>
              <p:nvPr/>
            </p:nvGrpSpPr>
            <p:grpSpPr bwMode="auto">
              <a:xfrm>
                <a:off x="2496" y="326"/>
                <a:ext cx="1200" cy="490"/>
                <a:chOff x="1536" y="326"/>
                <a:chExt cx="1200" cy="490"/>
              </a:xfrm>
            </p:grpSpPr>
            <p:sp>
              <p:nvSpPr>
                <p:cNvPr id="42071" name="Freeform 95"/>
                <p:cNvSpPr>
                  <a:spLocks/>
                </p:cNvSpPr>
                <p:nvPr/>
              </p:nvSpPr>
              <p:spPr bwMode="auto">
                <a:xfrm>
                  <a:off x="172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72" name="Text Box 96"/>
                <p:cNvSpPr txBox="1">
                  <a:spLocks noChangeArrowheads="1"/>
                </p:cNvSpPr>
                <p:nvPr/>
              </p:nvSpPr>
              <p:spPr bwMode="auto">
                <a:xfrm>
                  <a:off x="1536" y="32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pa</a:t>
                  </a:r>
                  <a:endParaRPr lang="en-US" altLang="zh-CN" sz="2000"/>
                </a:p>
              </p:txBody>
            </p:sp>
          </p:grpSp>
          <p:grpSp>
            <p:nvGrpSpPr>
              <p:cNvPr id="42065" name="Group 97"/>
              <p:cNvGrpSpPr>
                <a:grpSpLocks/>
              </p:cNvGrpSpPr>
              <p:nvPr/>
            </p:nvGrpSpPr>
            <p:grpSpPr bwMode="auto">
              <a:xfrm>
                <a:off x="1440" y="326"/>
                <a:ext cx="624" cy="490"/>
                <a:chOff x="480" y="326"/>
                <a:chExt cx="624" cy="490"/>
              </a:xfrm>
            </p:grpSpPr>
            <p:sp>
              <p:nvSpPr>
                <p:cNvPr id="42069" name="Freeform 98"/>
                <p:cNvSpPr>
                  <a:spLocks/>
                </p:cNvSpPr>
                <p:nvPr/>
              </p:nvSpPr>
              <p:spPr bwMode="auto">
                <a:xfrm>
                  <a:off x="76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70" name="Text Box 99"/>
                <p:cNvSpPr txBox="1">
                  <a:spLocks noChangeArrowheads="1"/>
                </p:cNvSpPr>
                <p:nvPr/>
              </p:nvSpPr>
              <p:spPr bwMode="auto">
                <a:xfrm>
                  <a:off x="480" y="32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   pc</a:t>
                  </a:r>
                </a:p>
              </p:txBody>
            </p:sp>
          </p:grpSp>
          <p:grpSp>
            <p:nvGrpSpPr>
              <p:cNvPr id="42066" name="Group 100"/>
              <p:cNvGrpSpPr>
                <a:grpSpLocks/>
              </p:cNvGrpSpPr>
              <p:nvPr/>
            </p:nvGrpSpPr>
            <p:grpSpPr bwMode="auto">
              <a:xfrm>
                <a:off x="1536" y="1382"/>
                <a:ext cx="1200" cy="490"/>
                <a:chOff x="1536" y="1382"/>
                <a:chExt cx="1200" cy="490"/>
              </a:xfrm>
            </p:grpSpPr>
            <p:sp>
              <p:nvSpPr>
                <p:cNvPr id="42067" name="Freeform 101"/>
                <p:cNvSpPr>
                  <a:spLocks/>
                </p:cNvSpPr>
                <p:nvPr/>
              </p:nvSpPr>
              <p:spPr bwMode="auto">
                <a:xfrm>
                  <a:off x="1728" y="1632"/>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68" name="Text Box 102"/>
                <p:cNvSpPr txBox="1">
                  <a:spLocks noChangeArrowheads="1"/>
                </p:cNvSpPr>
                <p:nvPr/>
              </p:nvSpPr>
              <p:spPr bwMode="auto">
                <a:xfrm>
                  <a:off x="1536" y="1382"/>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pb</a:t>
                  </a:r>
                  <a:endParaRPr lang="en-US" altLang="zh-CN" sz="2000"/>
                </a:p>
              </p:txBody>
            </p:sp>
          </p:grpSp>
        </p:grpSp>
        <p:grpSp>
          <p:nvGrpSpPr>
            <p:cNvPr id="42061" name="Group 105"/>
            <p:cNvGrpSpPr>
              <a:grpSpLocks/>
            </p:cNvGrpSpPr>
            <p:nvPr/>
          </p:nvGrpSpPr>
          <p:grpSpPr bwMode="auto">
            <a:xfrm>
              <a:off x="480" y="336"/>
              <a:ext cx="624" cy="490"/>
              <a:chOff x="480" y="326"/>
              <a:chExt cx="624" cy="490"/>
            </a:xfrm>
          </p:grpSpPr>
          <p:sp>
            <p:nvSpPr>
              <p:cNvPr id="42062" name="Freeform 106"/>
              <p:cNvSpPr>
                <a:spLocks/>
              </p:cNvSpPr>
              <p:nvPr/>
            </p:nvSpPr>
            <p:spPr bwMode="auto">
              <a:xfrm>
                <a:off x="76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63" name="Text Box 107"/>
              <p:cNvSpPr txBox="1">
                <a:spLocks noChangeArrowheads="1"/>
              </p:cNvSpPr>
              <p:nvPr/>
            </p:nvSpPr>
            <p:spPr bwMode="auto">
              <a:xfrm>
                <a:off x="480" y="32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   Lc</a:t>
                </a:r>
              </a:p>
            </p:txBody>
          </p:sp>
        </p:grpSp>
      </p:grpSp>
      <p:grpSp>
        <p:nvGrpSpPr>
          <p:cNvPr id="16" name="Group 128"/>
          <p:cNvGrpSpPr>
            <a:grpSpLocks/>
          </p:cNvGrpSpPr>
          <p:nvPr/>
        </p:nvGrpSpPr>
        <p:grpSpPr bwMode="auto">
          <a:xfrm>
            <a:off x="685800" y="787400"/>
            <a:ext cx="5105400" cy="2470150"/>
            <a:chOff x="480" y="326"/>
            <a:chExt cx="3216" cy="1556"/>
          </a:xfrm>
        </p:grpSpPr>
        <p:grpSp>
          <p:nvGrpSpPr>
            <p:cNvPr id="42043" name="Group 124"/>
            <p:cNvGrpSpPr>
              <a:grpSpLocks/>
            </p:cNvGrpSpPr>
            <p:nvPr/>
          </p:nvGrpSpPr>
          <p:grpSpPr bwMode="auto">
            <a:xfrm>
              <a:off x="1440" y="326"/>
              <a:ext cx="2256" cy="1556"/>
              <a:chOff x="1440" y="326"/>
              <a:chExt cx="2256" cy="1556"/>
            </a:xfrm>
          </p:grpSpPr>
          <p:grpSp>
            <p:nvGrpSpPr>
              <p:cNvPr id="42047" name="Group 120"/>
              <p:cNvGrpSpPr>
                <a:grpSpLocks/>
              </p:cNvGrpSpPr>
              <p:nvPr/>
            </p:nvGrpSpPr>
            <p:grpSpPr bwMode="auto">
              <a:xfrm>
                <a:off x="1440" y="912"/>
                <a:ext cx="2256" cy="970"/>
                <a:chOff x="1440" y="912"/>
                <a:chExt cx="2256" cy="970"/>
              </a:xfrm>
            </p:grpSpPr>
            <p:grpSp>
              <p:nvGrpSpPr>
                <p:cNvPr id="42051" name="Group 116"/>
                <p:cNvGrpSpPr>
                  <a:grpSpLocks/>
                </p:cNvGrpSpPr>
                <p:nvPr/>
              </p:nvGrpSpPr>
              <p:grpSpPr bwMode="auto">
                <a:xfrm>
                  <a:off x="1440" y="912"/>
                  <a:ext cx="1536" cy="970"/>
                  <a:chOff x="1440" y="912"/>
                  <a:chExt cx="1536" cy="970"/>
                </a:xfrm>
              </p:grpSpPr>
              <p:sp>
                <p:nvSpPr>
                  <p:cNvPr id="42055" name="Line 109"/>
                  <p:cNvSpPr>
                    <a:spLocks noChangeShapeType="1"/>
                  </p:cNvSpPr>
                  <p:nvPr/>
                </p:nvSpPr>
                <p:spPr bwMode="auto">
                  <a:xfrm>
                    <a:off x="2592" y="912"/>
                    <a:ext cx="384"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56" name="Freeform 112"/>
                  <p:cNvSpPr>
                    <a:spLocks/>
                  </p:cNvSpPr>
                  <p:nvPr/>
                </p:nvSpPr>
                <p:spPr bwMode="auto">
                  <a:xfrm>
                    <a:off x="2016" y="912"/>
                    <a:ext cx="790" cy="912"/>
                  </a:xfrm>
                  <a:custGeom>
                    <a:avLst/>
                    <a:gdLst>
                      <a:gd name="T0" fmla="*/ 670 w 742"/>
                      <a:gd name="T1" fmla="*/ 0 h 863"/>
                      <a:gd name="T2" fmla="*/ 780 w 742"/>
                      <a:gd name="T3" fmla="*/ 40 h 863"/>
                      <a:gd name="T4" fmla="*/ 821 w 742"/>
                      <a:gd name="T5" fmla="*/ 54 h 863"/>
                      <a:gd name="T6" fmla="*/ 875 w 742"/>
                      <a:gd name="T7" fmla="*/ 173 h 863"/>
                      <a:gd name="T8" fmla="*/ 889 w 742"/>
                      <a:gd name="T9" fmla="*/ 212 h 863"/>
                      <a:gd name="T10" fmla="*/ 860 w 742"/>
                      <a:gd name="T11" fmla="*/ 453 h 863"/>
                      <a:gd name="T12" fmla="*/ 685 w 742"/>
                      <a:gd name="T13" fmla="*/ 627 h 863"/>
                      <a:gd name="T14" fmla="*/ 643 w 742"/>
                      <a:gd name="T15" fmla="*/ 666 h 863"/>
                      <a:gd name="T16" fmla="*/ 561 w 742"/>
                      <a:gd name="T17" fmla="*/ 692 h 863"/>
                      <a:gd name="T18" fmla="*/ 452 w 742"/>
                      <a:gd name="T19" fmla="*/ 746 h 863"/>
                      <a:gd name="T20" fmla="*/ 411 w 742"/>
                      <a:gd name="T21" fmla="*/ 760 h 863"/>
                      <a:gd name="T22" fmla="*/ 193 w 742"/>
                      <a:gd name="T23" fmla="*/ 826 h 863"/>
                      <a:gd name="T24" fmla="*/ 111 w 742"/>
                      <a:gd name="T25" fmla="*/ 853 h 863"/>
                      <a:gd name="T26" fmla="*/ 85 w 742"/>
                      <a:gd name="T27" fmla="*/ 892 h 863"/>
                      <a:gd name="T28" fmla="*/ 43 w 742"/>
                      <a:gd name="T29" fmla="*/ 919 h 863"/>
                      <a:gd name="T30" fmla="*/ 31 w 742"/>
                      <a:gd name="T31" fmla="*/ 960 h 863"/>
                      <a:gd name="T32" fmla="*/ 2 w 742"/>
                      <a:gd name="T33" fmla="*/ 1012 h 8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42"/>
                      <a:gd name="T52" fmla="*/ 0 h 863"/>
                      <a:gd name="T53" fmla="*/ 742 w 742"/>
                      <a:gd name="T54" fmla="*/ 863 h 8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42" h="863">
                        <a:moveTo>
                          <a:pt x="555" y="0"/>
                        </a:moveTo>
                        <a:cubicBezTo>
                          <a:pt x="585" y="11"/>
                          <a:pt x="616" y="23"/>
                          <a:pt x="646" y="34"/>
                        </a:cubicBezTo>
                        <a:cubicBezTo>
                          <a:pt x="657" y="38"/>
                          <a:pt x="680" y="45"/>
                          <a:pt x="680" y="45"/>
                        </a:cubicBezTo>
                        <a:cubicBezTo>
                          <a:pt x="715" y="99"/>
                          <a:pt x="698" y="67"/>
                          <a:pt x="725" y="147"/>
                        </a:cubicBezTo>
                        <a:cubicBezTo>
                          <a:pt x="729" y="158"/>
                          <a:pt x="736" y="180"/>
                          <a:pt x="736" y="180"/>
                        </a:cubicBezTo>
                        <a:cubicBezTo>
                          <a:pt x="733" y="222"/>
                          <a:pt x="742" y="326"/>
                          <a:pt x="713" y="384"/>
                        </a:cubicBezTo>
                        <a:cubicBezTo>
                          <a:pt x="683" y="445"/>
                          <a:pt x="621" y="494"/>
                          <a:pt x="567" y="531"/>
                        </a:cubicBezTo>
                        <a:cubicBezTo>
                          <a:pt x="554" y="540"/>
                          <a:pt x="547" y="556"/>
                          <a:pt x="533" y="564"/>
                        </a:cubicBezTo>
                        <a:cubicBezTo>
                          <a:pt x="512" y="576"/>
                          <a:pt x="488" y="579"/>
                          <a:pt x="465" y="587"/>
                        </a:cubicBezTo>
                        <a:cubicBezTo>
                          <a:pt x="433" y="598"/>
                          <a:pt x="407" y="622"/>
                          <a:pt x="375" y="632"/>
                        </a:cubicBezTo>
                        <a:cubicBezTo>
                          <a:pt x="364" y="636"/>
                          <a:pt x="352" y="639"/>
                          <a:pt x="341" y="643"/>
                        </a:cubicBezTo>
                        <a:cubicBezTo>
                          <a:pt x="288" y="679"/>
                          <a:pt x="221" y="682"/>
                          <a:pt x="160" y="700"/>
                        </a:cubicBezTo>
                        <a:cubicBezTo>
                          <a:pt x="137" y="707"/>
                          <a:pt x="92" y="723"/>
                          <a:pt x="92" y="723"/>
                        </a:cubicBezTo>
                        <a:cubicBezTo>
                          <a:pt x="85" y="734"/>
                          <a:pt x="79" y="747"/>
                          <a:pt x="70" y="756"/>
                        </a:cubicBezTo>
                        <a:cubicBezTo>
                          <a:pt x="60" y="766"/>
                          <a:pt x="44" y="768"/>
                          <a:pt x="36" y="779"/>
                        </a:cubicBezTo>
                        <a:cubicBezTo>
                          <a:pt x="29" y="788"/>
                          <a:pt x="30" y="802"/>
                          <a:pt x="25" y="813"/>
                        </a:cubicBezTo>
                        <a:cubicBezTo>
                          <a:pt x="0" y="863"/>
                          <a:pt x="2" y="830"/>
                          <a:pt x="2" y="858"/>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42057" name="Group 113"/>
                  <p:cNvGrpSpPr>
                    <a:grpSpLocks/>
                  </p:cNvGrpSpPr>
                  <p:nvPr/>
                </p:nvGrpSpPr>
                <p:grpSpPr bwMode="auto">
                  <a:xfrm>
                    <a:off x="1440" y="1392"/>
                    <a:ext cx="624" cy="490"/>
                    <a:chOff x="480" y="326"/>
                    <a:chExt cx="624" cy="490"/>
                  </a:xfrm>
                </p:grpSpPr>
                <p:sp>
                  <p:nvSpPr>
                    <p:cNvPr id="42058" name="Freeform 114"/>
                    <p:cNvSpPr>
                      <a:spLocks/>
                    </p:cNvSpPr>
                    <p:nvPr/>
                  </p:nvSpPr>
                  <p:spPr bwMode="auto">
                    <a:xfrm>
                      <a:off x="76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9" name="Text Box 115"/>
                    <p:cNvSpPr txBox="1">
                      <a:spLocks noChangeArrowheads="1"/>
                    </p:cNvSpPr>
                    <p:nvPr/>
                  </p:nvSpPr>
                  <p:spPr bwMode="auto">
                    <a:xfrm>
                      <a:off x="480" y="32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   pc</a:t>
                      </a:r>
                    </a:p>
                  </p:txBody>
                </p:sp>
              </p:grpSp>
            </p:grpSp>
            <p:grpSp>
              <p:nvGrpSpPr>
                <p:cNvPr id="42052" name="Group 117"/>
                <p:cNvGrpSpPr>
                  <a:grpSpLocks/>
                </p:cNvGrpSpPr>
                <p:nvPr/>
              </p:nvGrpSpPr>
              <p:grpSpPr bwMode="auto">
                <a:xfrm>
                  <a:off x="2496" y="1392"/>
                  <a:ext cx="1200" cy="490"/>
                  <a:chOff x="1536" y="1382"/>
                  <a:chExt cx="1200" cy="490"/>
                </a:xfrm>
              </p:grpSpPr>
              <p:sp>
                <p:nvSpPr>
                  <p:cNvPr id="42053" name="Freeform 118"/>
                  <p:cNvSpPr>
                    <a:spLocks/>
                  </p:cNvSpPr>
                  <p:nvPr/>
                </p:nvSpPr>
                <p:spPr bwMode="auto">
                  <a:xfrm>
                    <a:off x="1728" y="1632"/>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4" name="Text Box 119"/>
                  <p:cNvSpPr txBox="1">
                    <a:spLocks noChangeArrowheads="1"/>
                  </p:cNvSpPr>
                  <p:nvPr/>
                </p:nvSpPr>
                <p:spPr bwMode="auto">
                  <a:xfrm>
                    <a:off x="1536" y="1382"/>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  pb</a:t>
                    </a:r>
                    <a:endParaRPr lang="en-US" altLang="zh-CN" sz="2000"/>
                  </a:p>
                </p:txBody>
              </p:sp>
            </p:grpSp>
          </p:grpSp>
          <p:grpSp>
            <p:nvGrpSpPr>
              <p:cNvPr id="42048" name="Group 121"/>
              <p:cNvGrpSpPr>
                <a:grpSpLocks/>
              </p:cNvGrpSpPr>
              <p:nvPr/>
            </p:nvGrpSpPr>
            <p:grpSpPr bwMode="auto">
              <a:xfrm>
                <a:off x="2496" y="326"/>
                <a:ext cx="1200" cy="490"/>
                <a:chOff x="1536" y="326"/>
                <a:chExt cx="1200" cy="490"/>
              </a:xfrm>
            </p:grpSpPr>
            <p:sp>
              <p:nvSpPr>
                <p:cNvPr id="42049" name="Freeform 122"/>
                <p:cNvSpPr>
                  <a:spLocks/>
                </p:cNvSpPr>
                <p:nvPr/>
              </p:nvSpPr>
              <p:spPr bwMode="auto">
                <a:xfrm>
                  <a:off x="172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50" name="Text Box 123"/>
                <p:cNvSpPr txBox="1">
                  <a:spLocks noChangeArrowheads="1"/>
                </p:cNvSpPr>
                <p:nvPr/>
              </p:nvSpPr>
              <p:spPr bwMode="auto">
                <a:xfrm>
                  <a:off x="1536" y="32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pa</a:t>
                  </a:r>
                  <a:endParaRPr lang="en-US" altLang="zh-CN" sz="2000"/>
                </a:p>
              </p:txBody>
            </p:sp>
          </p:grpSp>
        </p:grpSp>
        <p:grpSp>
          <p:nvGrpSpPr>
            <p:cNvPr id="42044" name="Group 125"/>
            <p:cNvGrpSpPr>
              <a:grpSpLocks/>
            </p:cNvGrpSpPr>
            <p:nvPr/>
          </p:nvGrpSpPr>
          <p:grpSpPr bwMode="auto">
            <a:xfrm>
              <a:off x="480" y="336"/>
              <a:ext cx="624" cy="490"/>
              <a:chOff x="480" y="326"/>
              <a:chExt cx="624" cy="490"/>
            </a:xfrm>
          </p:grpSpPr>
          <p:sp>
            <p:nvSpPr>
              <p:cNvPr id="42045" name="Freeform 126"/>
              <p:cNvSpPr>
                <a:spLocks/>
              </p:cNvSpPr>
              <p:nvPr/>
            </p:nvSpPr>
            <p:spPr bwMode="auto">
              <a:xfrm>
                <a:off x="76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46" name="Text Box 127"/>
              <p:cNvSpPr txBox="1">
                <a:spLocks noChangeArrowheads="1"/>
              </p:cNvSpPr>
              <p:nvPr/>
            </p:nvSpPr>
            <p:spPr bwMode="auto">
              <a:xfrm>
                <a:off x="480" y="32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   Lc</a:t>
                </a:r>
              </a:p>
            </p:txBody>
          </p:sp>
        </p:grpSp>
      </p:grpSp>
      <p:grpSp>
        <p:nvGrpSpPr>
          <p:cNvPr id="24" name="Group 147"/>
          <p:cNvGrpSpPr>
            <a:grpSpLocks/>
          </p:cNvGrpSpPr>
          <p:nvPr/>
        </p:nvGrpSpPr>
        <p:grpSpPr bwMode="auto">
          <a:xfrm>
            <a:off x="838200" y="787400"/>
            <a:ext cx="5410200" cy="2606675"/>
            <a:chOff x="576" y="326"/>
            <a:chExt cx="3408" cy="1642"/>
          </a:xfrm>
        </p:grpSpPr>
        <p:grpSp>
          <p:nvGrpSpPr>
            <p:cNvPr id="42023" name="Group 143"/>
            <p:cNvGrpSpPr>
              <a:grpSpLocks/>
            </p:cNvGrpSpPr>
            <p:nvPr/>
          </p:nvGrpSpPr>
          <p:grpSpPr bwMode="auto">
            <a:xfrm>
              <a:off x="2016" y="326"/>
              <a:ext cx="1968" cy="1642"/>
              <a:chOff x="2016" y="326"/>
              <a:chExt cx="1968" cy="1642"/>
            </a:xfrm>
          </p:grpSpPr>
          <p:grpSp>
            <p:nvGrpSpPr>
              <p:cNvPr id="42027" name="Group 87"/>
              <p:cNvGrpSpPr>
                <a:grpSpLocks/>
              </p:cNvGrpSpPr>
              <p:nvPr/>
            </p:nvGrpSpPr>
            <p:grpSpPr bwMode="auto">
              <a:xfrm>
                <a:off x="2400" y="326"/>
                <a:ext cx="624" cy="490"/>
                <a:chOff x="480" y="326"/>
                <a:chExt cx="624" cy="490"/>
              </a:xfrm>
            </p:grpSpPr>
            <p:sp>
              <p:nvSpPr>
                <p:cNvPr id="42041" name="Freeform 88"/>
                <p:cNvSpPr>
                  <a:spLocks/>
                </p:cNvSpPr>
                <p:nvPr/>
              </p:nvSpPr>
              <p:spPr bwMode="auto">
                <a:xfrm>
                  <a:off x="76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42" name="Text Box 89"/>
                <p:cNvSpPr txBox="1">
                  <a:spLocks noChangeArrowheads="1"/>
                </p:cNvSpPr>
                <p:nvPr/>
              </p:nvSpPr>
              <p:spPr bwMode="auto">
                <a:xfrm>
                  <a:off x="480" y="32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   pc</a:t>
                  </a:r>
                </a:p>
              </p:txBody>
            </p:sp>
          </p:grpSp>
          <p:grpSp>
            <p:nvGrpSpPr>
              <p:cNvPr id="42028" name="Group 136"/>
              <p:cNvGrpSpPr>
                <a:grpSpLocks/>
              </p:cNvGrpSpPr>
              <p:nvPr/>
            </p:nvGrpSpPr>
            <p:grpSpPr bwMode="auto">
              <a:xfrm>
                <a:off x="3360" y="326"/>
                <a:ext cx="624" cy="490"/>
                <a:chOff x="480" y="326"/>
                <a:chExt cx="624" cy="490"/>
              </a:xfrm>
            </p:grpSpPr>
            <p:sp>
              <p:nvSpPr>
                <p:cNvPr id="42039" name="Freeform 137"/>
                <p:cNvSpPr>
                  <a:spLocks/>
                </p:cNvSpPr>
                <p:nvPr/>
              </p:nvSpPr>
              <p:spPr bwMode="auto">
                <a:xfrm>
                  <a:off x="76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40" name="Text Box 138"/>
                <p:cNvSpPr txBox="1">
                  <a:spLocks noChangeArrowheads="1"/>
                </p:cNvSpPr>
                <p:nvPr/>
              </p:nvSpPr>
              <p:spPr bwMode="auto">
                <a:xfrm>
                  <a:off x="480" y="32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   pa</a:t>
                  </a:r>
                </a:p>
              </p:txBody>
            </p:sp>
          </p:grpSp>
          <p:grpSp>
            <p:nvGrpSpPr>
              <p:cNvPr id="42029" name="Group 142"/>
              <p:cNvGrpSpPr>
                <a:grpSpLocks/>
              </p:cNvGrpSpPr>
              <p:nvPr/>
            </p:nvGrpSpPr>
            <p:grpSpPr bwMode="auto">
              <a:xfrm>
                <a:off x="2016" y="912"/>
                <a:ext cx="1008" cy="1056"/>
                <a:chOff x="2016" y="912"/>
                <a:chExt cx="1008" cy="1056"/>
              </a:xfrm>
            </p:grpSpPr>
            <p:grpSp>
              <p:nvGrpSpPr>
                <p:cNvPr id="42030" name="Group 135"/>
                <p:cNvGrpSpPr>
                  <a:grpSpLocks/>
                </p:cNvGrpSpPr>
                <p:nvPr/>
              </p:nvGrpSpPr>
              <p:grpSpPr bwMode="auto">
                <a:xfrm>
                  <a:off x="2016" y="912"/>
                  <a:ext cx="960" cy="1056"/>
                  <a:chOff x="2016" y="912"/>
                  <a:chExt cx="960" cy="1056"/>
                </a:xfrm>
              </p:grpSpPr>
              <p:sp>
                <p:nvSpPr>
                  <p:cNvPr id="42034" name="Line 110"/>
                  <p:cNvSpPr>
                    <a:spLocks noChangeShapeType="1"/>
                  </p:cNvSpPr>
                  <p:nvPr/>
                </p:nvSpPr>
                <p:spPr bwMode="auto">
                  <a:xfrm>
                    <a:off x="2592" y="912"/>
                    <a:ext cx="384"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42035" name="Group 133"/>
                  <p:cNvGrpSpPr>
                    <a:grpSpLocks/>
                  </p:cNvGrpSpPr>
                  <p:nvPr/>
                </p:nvGrpSpPr>
                <p:grpSpPr bwMode="auto">
                  <a:xfrm>
                    <a:off x="2016" y="912"/>
                    <a:ext cx="954" cy="1008"/>
                    <a:chOff x="2016" y="912"/>
                    <a:chExt cx="954" cy="1008"/>
                  </a:xfrm>
                </p:grpSpPr>
                <p:sp>
                  <p:nvSpPr>
                    <p:cNvPr id="42037" name="Freeform 130"/>
                    <p:cNvSpPr>
                      <a:spLocks/>
                    </p:cNvSpPr>
                    <p:nvPr/>
                  </p:nvSpPr>
                  <p:spPr bwMode="auto">
                    <a:xfrm>
                      <a:off x="2598" y="935"/>
                      <a:ext cx="372" cy="985"/>
                    </a:xfrm>
                    <a:custGeom>
                      <a:avLst/>
                      <a:gdLst>
                        <a:gd name="T0" fmla="*/ 0 w 372"/>
                        <a:gd name="T1" fmla="*/ 985 h 985"/>
                        <a:gd name="T2" fmla="*/ 79 w 372"/>
                        <a:gd name="T3" fmla="*/ 974 h 985"/>
                        <a:gd name="T4" fmla="*/ 226 w 372"/>
                        <a:gd name="T5" fmla="*/ 861 h 985"/>
                        <a:gd name="T6" fmla="*/ 327 w 372"/>
                        <a:gd name="T7" fmla="*/ 714 h 985"/>
                        <a:gd name="T8" fmla="*/ 327 w 372"/>
                        <a:gd name="T9" fmla="*/ 353 h 985"/>
                        <a:gd name="T10" fmla="*/ 305 w 372"/>
                        <a:gd name="T11" fmla="*/ 228 h 985"/>
                        <a:gd name="T12" fmla="*/ 259 w 372"/>
                        <a:gd name="T13" fmla="*/ 161 h 985"/>
                        <a:gd name="T14" fmla="*/ 327 w 372"/>
                        <a:gd name="T15" fmla="*/ 25 h 985"/>
                        <a:gd name="T16" fmla="*/ 372 w 372"/>
                        <a:gd name="T17" fmla="*/ 2 h 9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2"/>
                        <a:gd name="T28" fmla="*/ 0 h 985"/>
                        <a:gd name="T29" fmla="*/ 372 w 372"/>
                        <a:gd name="T30" fmla="*/ 985 h 9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2" h="985">
                          <a:moveTo>
                            <a:pt x="0" y="985"/>
                          </a:moveTo>
                          <a:cubicBezTo>
                            <a:pt x="26" y="981"/>
                            <a:pt x="54" y="982"/>
                            <a:pt x="79" y="974"/>
                          </a:cubicBezTo>
                          <a:cubicBezTo>
                            <a:pt x="112" y="964"/>
                            <a:pt x="202" y="890"/>
                            <a:pt x="226" y="861"/>
                          </a:cubicBezTo>
                          <a:cubicBezTo>
                            <a:pt x="265" y="813"/>
                            <a:pt x="282" y="759"/>
                            <a:pt x="327" y="714"/>
                          </a:cubicBezTo>
                          <a:cubicBezTo>
                            <a:pt x="358" y="592"/>
                            <a:pt x="358" y="481"/>
                            <a:pt x="327" y="353"/>
                          </a:cubicBezTo>
                          <a:cubicBezTo>
                            <a:pt x="325" y="338"/>
                            <a:pt x="321" y="257"/>
                            <a:pt x="305" y="228"/>
                          </a:cubicBezTo>
                          <a:cubicBezTo>
                            <a:pt x="292" y="204"/>
                            <a:pt x="259" y="161"/>
                            <a:pt x="259" y="161"/>
                          </a:cubicBezTo>
                          <a:cubicBezTo>
                            <a:pt x="234" y="83"/>
                            <a:pt x="265" y="61"/>
                            <a:pt x="327" y="25"/>
                          </a:cubicBezTo>
                          <a:cubicBezTo>
                            <a:pt x="370" y="0"/>
                            <a:pt x="346" y="2"/>
                            <a:pt x="372" y="2"/>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38" name="Freeform 131"/>
                    <p:cNvSpPr>
                      <a:spLocks/>
                    </p:cNvSpPr>
                    <p:nvPr/>
                  </p:nvSpPr>
                  <p:spPr bwMode="auto">
                    <a:xfrm>
                      <a:off x="2016" y="912"/>
                      <a:ext cx="790" cy="912"/>
                    </a:xfrm>
                    <a:custGeom>
                      <a:avLst/>
                      <a:gdLst>
                        <a:gd name="T0" fmla="*/ 670 w 742"/>
                        <a:gd name="T1" fmla="*/ 0 h 863"/>
                        <a:gd name="T2" fmla="*/ 780 w 742"/>
                        <a:gd name="T3" fmla="*/ 40 h 863"/>
                        <a:gd name="T4" fmla="*/ 821 w 742"/>
                        <a:gd name="T5" fmla="*/ 54 h 863"/>
                        <a:gd name="T6" fmla="*/ 875 w 742"/>
                        <a:gd name="T7" fmla="*/ 173 h 863"/>
                        <a:gd name="T8" fmla="*/ 889 w 742"/>
                        <a:gd name="T9" fmla="*/ 212 h 863"/>
                        <a:gd name="T10" fmla="*/ 860 w 742"/>
                        <a:gd name="T11" fmla="*/ 453 h 863"/>
                        <a:gd name="T12" fmla="*/ 685 w 742"/>
                        <a:gd name="T13" fmla="*/ 627 h 863"/>
                        <a:gd name="T14" fmla="*/ 643 w 742"/>
                        <a:gd name="T15" fmla="*/ 666 h 863"/>
                        <a:gd name="T16" fmla="*/ 561 w 742"/>
                        <a:gd name="T17" fmla="*/ 692 h 863"/>
                        <a:gd name="T18" fmla="*/ 452 w 742"/>
                        <a:gd name="T19" fmla="*/ 746 h 863"/>
                        <a:gd name="T20" fmla="*/ 411 w 742"/>
                        <a:gd name="T21" fmla="*/ 760 h 863"/>
                        <a:gd name="T22" fmla="*/ 193 w 742"/>
                        <a:gd name="T23" fmla="*/ 826 h 863"/>
                        <a:gd name="T24" fmla="*/ 111 w 742"/>
                        <a:gd name="T25" fmla="*/ 853 h 863"/>
                        <a:gd name="T26" fmla="*/ 85 w 742"/>
                        <a:gd name="T27" fmla="*/ 892 h 863"/>
                        <a:gd name="T28" fmla="*/ 43 w 742"/>
                        <a:gd name="T29" fmla="*/ 919 h 863"/>
                        <a:gd name="T30" fmla="*/ 31 w 742"/>
                        <a:gd name="T31" fmla="*/ 960 h 863"/>
                        <a:gd name="T32" fmla="*/ 2 w 742"/>
                        <a:gd name="T33" fmla="*/ 1012 h 8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42"/>
                        <a:gd name="T52" fmla="*/ 0 h 863"/>
                        <a:gd name="T53" fmla="*/ 742 w 742"/>
                        <a:gd name="T54" fmla="*/ 863 h 8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42" h="863">
                          <a:moveTo>
                            <a:pt x="555" y="0"/>
                          </a:moveTo>
                          <a:cubicBezTo>
                            <a:pt x="585" y="11"/>
                            <a:pt x="616" y="23"/>
                            <a:pt x="646" y="34"/>
                          </a:cubicBezTo>
                          <a:cubicBezTo>
                            <a:pt x="657" y="38"/>
                            <a:pt x="680" y="45"/>
                            <a:pt x="680" y="45"/>
                          </a:cubicBezTo>
                          <a:cubicBezTo>
                            <a:pt x="715" y="99"/>
                            <a:pt x="698" y="67"/>
                            <a:pt x="725" y="147"/>
                          </a:cubicBezTo>
                          <a:cubicBezTo>
                            <a:pt x="729" y="158"/>
                            <a:pt x="736" y="180"/>
                            <a:pt x="736" y="180"/>
                          </a:cubicBezTo>
                          <a:cubicBezTo>
                            <a:pt x="733" y="222"/>
                            <a:pt x="742" y="326"/>
                            <a:pt x="713" y="384"/>
                          </a:cubicBezTo>
                          <a:cubicBezTo>
                            <a:pt x="683" y="445"/>
                            <a:pt x="621" y="494"/>
                            <a:pt x="567" y="531"/>
                          </a:cubicBezTo>
                          <a:cubicBezTo>
                            <a:pt x="554" y="540"/>
                            <a:pt x="547" y="556"/>
                            <a:pt x="533" y="564"/>
                          </a:cubicBezTo>
                          <a:cubicBezTo>
                            <a:pt x="512" y="576"/>
                            <a:pt x="488" y="579"/>
                            <a:pt x="465" y="587"/>
                          </a:cubicBezTo>
                          <a:cubicBezTo>
                            <a:pt x="433" y="598"/>
                            <a:pt x="407" y="622"/>
                            <a:pt x="375" y="632"/>
                          </a:cubicBezTo>
                          <a:cubicBezTo>
                            <a:pt x="364" y="636"/>
                            <a:pt x="352" y="639"/>
                            <a:pt x="341" y="643"/>
                          </a:cubicBezTo>
                          <a:cubicBezTo>
                            <a:pt x="288" y="679"/>
                            <a:pt x="221" y="682"/>
                            <a:pt x="160" y="700"/>
                          </a:cubicBezTo>
                          <a:cubicBezTo>
                            <a:pt x="137" y="707"/>
                            <a:pt x="92" y="723"/>
                            <a:pt x="92" y="723"/>
                          </a:cubicBezTo>
                          <a:cubicBezTo>
                            <a:pt x="85" y="734"/>
                            <a:pt x="79" y="747"/>
                            <a:pt x="70" y="756"/>
                          </a:cubicBezTo>
                          <a:cubicBezTo>
                            <a:pt x="60" y="766"/>
                            <a:pt x="44" y="768"/>
                            <a:pt x="36" y="779"/>
                          </a:cubicBezTo>
                          <a:cubicBezTo>
                            <a:pt x="29" y="788"/>
                            <a:pt x="30" y="802"/>
                            <a:pt x="25" y="813"/>
                          </a:cubicBezTo>
                          <a:cubicBezTo>
                            <a:pt x="0" y="863"/>
                            <a:pt x="2" y="830"/>
                            <a:pt x="2" y="858"/>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2036" name="Line 134"/>
                  <p:cNvSpPr>
                    <a:spLocks noChangeShapeType="1"/>
                  </p:cNvSpPr>
                  <p:nvPr/>
                </p:nvSpPr>
                <p:spPr bwMode="auto">
                  <a:xfrm>
                    <a:off x="2592" y="1968"/>
                    <a:ext cx="384"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2031" name="Group 139"/>
                <p:cNvGrpSpPr>
                  <a:grpSpLocks/>
                </p:cNvGrpSpPr>
                <p:nvPr/>
              </p:nvGrpSpPr>
              <p:grpSpPr bwMode="auto">
                <a:xfrm>
                  <a:off x="2400" y="1382"/>
                  <a:ext cx="624" cy="490"/>
                  <a:chOff x="480" y="326"/>
                  <a:chExt cx="624" cy="490"/>
                </a:xfrm>
              </p:grpSpPr>
              <p:sp>
                <p:nvSpPr>
                  <p:cNvPr id="42032" name="Freeform 140"/>
                  <p:cNvSpPr>
                    <a:spLocks/>
                  </p:cNvSpPr>
                  <p:nvPr/>
                </p:nvSpPr>
                <p:spPr bwMode="auto">
                  <a:xfrm>
                    <a:off x="76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33" name="Text Box 141"/>
                  <p:cNvSpPr txBox="1">
                    <a:spLocks noChangeArrowheads="1"/>
                  </p:cNvSpPr>
                  <p:nvPr/>
                </p:nvSpPr>
                <p:spPr bwMode="auto">
                  <a:xfrm>
                    <a:off x="480" y="32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   pb</a:t>
                    </a:r>
                  </a:p>
                </p:txBody>
              </p:sp>
            </p:grpSp>
          </p:grpSp>
        </p:grpSp>
        <p:grpSp>
          <p:nvGrpSpPr>
            <p:cNvPr id="42024" name="Group 144"/>
            <p:cNvGrpSpPr>
              <a:grpSpLocks/>
            </p:cNvGrpSpPr>
            <p:nvPr/>
          </p:nvGrpSpPr>
          <p:grpSpPr bwMode="auto">
            <a:xfrm>
              <a:off x="576" y="326"/>
              <a:ext cx="1200" cy="490"/>
              <a:chOff x="1536" y="326"/>
              <a:chExt cx="1200" cy="490"/>
            </a:xfrm>
          </p:grpSpPr>
          <p:sp>
            <p:nvSpPr>
              <p:cNvPr id="42025" name="Freeform 145"/>
              <p:cNvSpPr>
                <a:spLocks/>
              </p:cNvSpPr>
              <p:nvPr/>
            </p:nvSpPr>
            <p:spPr bwMode="auto">
              <a:xfrm>
                <a:off x="172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26" name="Text Box 146"/>
              <p:cNvSpPr txBox="1">
                <a:spLocks noChangeArrowheads="1"/>
              </p:cNvSpPr>
              <p:nvPr/>
            </p:nvSpPr>
            <p:spPr bwMode="auto">
              <a:xfrm>
                <a:off x="1536" y="32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Lc</a:t>
                </a:r>
                <a:endParaRPr lang="en-US" altLang="zh-CN" sz="2000"/>
              </a:p>
            </p:txBody>
          </p:sp>
        </p:grpSp>
      </p:grpSp>
      <p:grpSp>
        <p:nvGrpSpPr>
          <p:cNvPr id="51349" name="Group 172"/>
          <p:cNvGrpSpPr>
            <a:grpSpLocks/>
          </p:cNvGrpSpPr>
          <p:nvPr/>
        </p:nvGrpSpPr>
        <p:grpSpPr bwMode="auto">
          <a:xfrm>
            <a:off x="838200" y="785813"/>
            <a:ext cx="5410200" cy="2606675"/>
            <a:chOff x="576" y="325"/>
            <a:chExt cx="3408" cy="1642"/>
          </a:xfrm>
        </p:grpSpPr>
        <p:grpSp>
          <p:nvGrpSpPr>
            <p:cNvPr id="41999" name="Group 170"/>
            <p:cNvGrpSpPr>
              <a:grpSpLocks/>
            </p:cNvGrpSpPr>
            <p:nvPr/>
          </p:nvGrpSpPr>
          <p:grpSpPr bwMode="auto">
            <a:xfrm>
              <a:off x="576" y="325"/>
              <a:ext cx="3408" cy="1642"/>
              <a:chOff x="576" y="325"/>
              <a:chExt cx="3408" cy="1642"/>
            </a:xfrm>
          </p:grpSpPr>
          <p:grpSp>
            <p:nvGrpSpPr>
              <p:cNvPr id="42001" name="Group 152"/>
              <p:cNvGrpSpPr>
                <a:grpSpLocks/>
              </p:cNvGrpSpPr>
              <p:nvPr/>
            </p:nvGrpSpPr>
            <p:grpSpPr bwMode="auto">
              <a:xfrm>
                <a:off x="3408" y="912"/>
                <a:ext cx="528" cy="970"/>
                <a:chOff x="3408" y="912"/>
                <a:chExt cx="528" cy="970"/>
              </a:xfrm>
            </p:grpSpPr>
            <p:grpSp>
              <p:nvGrpSpPr>
                <p:cNvPr id="42019" name="Group 150"/>
                <p:cNvGrpSpPr>
                  <a:grpSpLocks/>
                </p:cNvGrpSpPr>
                <p:nvPr/>
              </p:nvGrpSpPr>
              <p:grpSpPr bwMode="auto">
                <a:xfrm>
                  <a:off x="3408" y="1344"/>
                  <a:ext cx="384" cy="538"/>
                  <a:chOff x="1872" y="2726"/>
                  <a:chExt cx="384" cy="538"/>
                </a:xfrm>
              </p:grpSpPr>
              <p:sp>
                <p:nvSpPr>
                  <p:cNvPr id="42021" name="Line 148"/>
                  <p:cNvSpPr>
                    <a:spLocks noChangeShapeType="1"/>
                  </p:cNvSpPr>
                  <p:nvPr/>
                </p:nvSpPr>
                <p:spPr bwMode="auto">
                  <a:xfrm>
                    <a:off x="2016" y="2976"/>
                    <a:ext cx="0" cy="288"/>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42022" name="Text Box 149"/>
                  <p:cNvSpPr txBox="1">
                    <a:spLocks noChangeArrowheads="1"/>
                  </p:cNvSpPr>
                  <p:nvPr/>
                </p:nvSpPr>
                <p:spPr bwMode="auto">
                  <a:xfrm>
                    <a:off x="1872" y="2726"/>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pb</a:t>
                    </a:r>
                  </a:p>
                </p:txBody>
              </p:sp>
            </p:grpSp>
            <p:sp>
              <p:nvSpPr>
                <p:cNvPr id="42020" name="Line 151"/>
                <p:cNvSpPr>
                  <a:spLocks noChangeShapeType="1"/>
                </p:cNvSpPr>
                <p:nvPr/>
              </p:nvSpPr>
              <p:spPr bwMode="auto">
                <a:xfrm>
                  <a:off x="3552" y="912"/>
                  <a:ext cx="384"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2002" name="Group 153"/>
              <p:cNvGrpSpPr>
                <a:grpSpLocks/>
              </p:cNvGrpSpPr>
              <p:nvPr/>
            </p:nvGrpSpPr>
            <p:grpSpPr bwMode="auto">
              <a:xfrm>
                <a:off x="576" y="325"/>
                <a:ext cx="3408" cy="1642"/>
                <a:chOff x="576" y="326"/>
                <a:chExt cx="3408" cy="1642"/>
              </a:xfrm>
            </p:grpSpPr>
            <p:grpSp>
              <p:nvGrpSpPr>
                <p:cNvPr id="42003" name="Group 154"/>
                <p:cNvGrpSpPr>
                  <a:grpSpLocks/>
                </p:cNvGrpSpPr>
                <p:nvPr/>
              </p:nvGrpSpPr>
              <p:grpSpPr bwMode="auto">
                <a:xfrm>
                  <a:off x="3360" y="326"/>
                  <a:ext cx="624" cy="490"/>
                  <a:chOff x="480" y="326"/>
                  <a:chExt cx="624" cy="490"/>
                </a:xfrm>
              </p:grpSpPr>
              <p:sp>
                <p:nvSpPr>
                  <p:cNvPr id="42017" name="Freeform 155"/>
                  <p:cNvSpPr>
                    <a:spLocks/>
                  </p:cNvSpPr>
                  <p:nvPr/>
                </p:nvSpPr>
                <p:spPr bwMode="auto">
                  <a:xfrm>
                    <a:off x="76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8" name="Text Box 156"/>
                  <p:cNvSpPr txBox="1">
                    <a:spLocks noChangeArrowheads="1"/>
                  </p:cNvSpPr>
                  <p:nvPr/>
                </p:nvSpPr>
                <p:spPr bwMode="auto">
                  <a:xfrm>
                    <a:off x="480" y="32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   pa</a:t>
                    </a:r>
                  </a:p>
                </p:txBody>
              </p:sp>
            </p:grpSp>
            <p:grpSp>
              <p:nvGrpSpPr>
                <p:cNvPr id="42004" name="Group 157"/>
                <p:cNvGrpSpPr>
                  <a:grpSpLocks/>
                </p:cNvGrpSpPr>
                <p:nvPr/>
              </p:nvGrpSpPr>
              <p:grpSpPr bwMode="auto">
                <a:xfrm>
                  <a:off x="2016" y="912"/>
                  <a:ext cx="1008" cy="1056"/>
                  <a:chOff x="2016" y="912"/>
                  <a:chExt cx="1008" cy="1056"/>
                </a:xfrm>
              </p:grpSpPr>
              <p:grpSp>
                <p:nvGrpSpPr>
                  <p:cNvPr id="42008" name="Group 158"/>
                  <p:cNvGrpSpPr>
                    <a:grpSpLocks/>
                  </p:cNvGrpSpPr>
                  <p:nvPr/>
                </p:nvGrpSpPr>
                <p:grpSpPr bwMode="auto">
                  <a:xfrm>
                    <a:off x="2016" y="912"/>
                    <a:ext cx="960" cy="1056"/>
                    <a:chOff x="2016" y="912"/>
                    <a:chExt cx="960" cy="1056"/>
                  </a:xfrm>
                </p:grpSpPr>
                <p:sp>
                  <p:nvSpPr>
                    <p:cNvPr id="42012" name="Line 159"/>
                    <p:cNvSpPr>
                      <a:spLocks noChangeShapeType="1"/>
                    </p:cNvSpPr>
                    <p:nvPr/>
                  </p:nvSpPr>
                  <p:spPr bwMode="auto">
                    <a:xfrm>
                      <a:off x="2592" y="912"/>
                      <a:ext cx="384"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42013" name="Group 160"/>
                    <p:cNvGrpSpPr>
                      <a:grpSpLocks/>
                    </p:cNvGrpSpPr>
                    <p:nvPr/>
                  </p:nvGrpSpPr>
                  <p:grpSpPr bwMode="auto">
                    <a:xfrm>
                      <a:off x="2016" y="912"/>
                      <a:ext cx="954" cy="1008"/>
                      <a:chOff x="2016" y="912"/>
                      <a:chExt cx="954" cy="1008"/>
                    </a:xfrm>
                  </p:grpSpPr>
                  <p:sp>
                    <p:nvSpPr>
                      <p:cNvPr id="42015" name="Freeform 161"/>
                      <p:cNvSpPr>
                        <a:spLocks/>
                      </p:cNvSpPr>
                      <p:nvPr/>
                    </p:nvSpPr>
                    <p:spPr bwMode="auto">
                      <a:xfrm>
                        <a:off x="2598" y="935"/>
                        <a:ext cx="372" cy="985"/>
                      </a:xfrm>
                      <a:custGeom>
                        <a:avLst/>
                        <a:gdLst>
                          <a:gd name="T0" fmla="*/ 0 w 372"/>
                          <a:gd name="T1" fmla="*/ 985 h 985"/>
                          <a:gd name="T2" fmla="*/ 79 w 372"/>
                          <a:gd name="T3" fmla="*/ 974 h 985"/>
                          <a:gd name="T4" fmla="*/ 226 w 372"/>
                          <a:gd name="T5" fmla="*/ 861 h 985"/>
                          <a:gd name="T6" fmla="*/ 327 w 372"/>
                          <a:gd name="T7" fmla="*/ 714 h 985"/>
                          <a:gd name="T8" fmla="*/ 327 w 372"/>
                          <a:gd name="T9" fmla="*/ 353 h 985"/>
                          <a:gd name="T10" fmla="*/ 305 w 372"/>
                          <a:gd name="T11" fmla="*/ 228 h 985"/>
                          <a:gd name="T12" fmla="*/ 259 w 372"/>
                          <a:gd name="T13" fmla="*/ 161 h 985"/>
                          <a:gd name="T14" fmla="*/ 327 w 372"/>
                          <a:gd name="T15" fmla="*/ 25 h 985"/>
                          <a:gd name="T16" fmla="*/ 372 w 372"/>
                          <a:gd name="T17" fmla="*/ 2 h 9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2"/>
                          <a:gd name="T28" fmla="*/ 0 h 985"/>
                          <a:gd name="T29" fmla="*/ 372 w 372"/>
                          <a:gd name="T30" fmla="*/ 985 h 9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2" h="985">
                            <a:moveTo>
                              <a:pt x="0" y="985"/>
                            </a:moveTo>
                            <a:cubicBezTo>
                              <a:pt x="26" y="981"/>
                              <a:pt x="54" y="982"/>
                              <a:pt x="79" y="974"/>
                            </a:cubicBezTo>
                            <a:cubicBezTo>
                              <a:pt x="112" y="964"/>
                              <a:pt x="202" y="890"/>
                              <a:pt x="226" y="861"/>
                            </a:cubicBezTo>
                            <a:cubicBezTo>
                              <a:pt x="265" y="813"/>
                              <a:pt x="282" y="759"/>
                              <a:pt x="327" y="714"/>
                            </a:cubicBezTo>
                            <a:cubicBezTo>
                              <a:pt x="358" y="592"/>
                              <a:pt x="358" y="481"/>
                              <a:pt x="327" y="353"/>
                            </a:cubicBezTo>
                            <a:cubicBezTo>
                              <a:pt x="325" y="338"/>
                              <a:pt x="321" y="257"/>
                              <a:pt x="305" y="228"/>
                            </a:cubicBezTo>
                            <a:cubicBezTo>
                              <a:pt x="292" y="204"/>
                              <a:pt x="259" y="161"/>
                              <a:pt x="259" y="161"/>
                            </a:cubicBezTo>
                            <a:cubicBezTo>
                              <a:pt x="234" y="83"/>
                              <a:pt x="265" y="61"/>
                              <a:pt x="327" y="25"/>
                            </a:cubicBezTo>
                            <a:cubicBezTo>
                              <a:pt x="370" y="0"/>
                              <a:pt x="346" y="2"/>
                              <a:pt x="372" y="2"/>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6" name="Freeform 162"/>
                      <p:cNvSpPr>
                        <a:spLocks/>
                      </p:cNvSpPr>
                      <p:nvPr/>
                    </p:nvSpPr>
                    <p:spPr bwMode="auto">
                      <a:xfrm>
                        <a:off x="2016" y="912"/>
                        <a:ext cx="790" cy="912"/>
                      </a:xfrm>
                      <a:custGeom>
                        <a:avLst/>
                        <a:gdLst>
                          <a:gd name="T0" fmla="*/ 670 w 742"/>
                          <a:gd name="T1" fmla="*/ 0 h 863"/>
                          <a:gd name="T2" fmla="*/ 780 w 742"/>
                          <a:gd name="T3" fmla="*/ 40 h 863"/>
                          <a:gd name="T4" fmla="*/ 821 w 742"/>
                          <a:gd name="T5" fmla="*/ 54 h 863"/>
                          <a:gd name="T6" fmla="*/ 875 w 742"/>
                          <a:gd name="T7" fmla="*/ 173 h 863"/>
                          <a:gd name="T8" fmla="*/ 889 w 742"/>
                          <a:gd name="T9" fmla="*/ 212 h 863"/>
                          <a:gd name="T10" fmla="*/ 860 w 742"/>
                          <a:gd name="T11" fmla="*/ 453 h 863"/>
                          <a:gd name="T12" fmla="*/ 685 w 742"/>
                          <a:gd name="T13" fmla="*/ 627 h 863"/>
                          <a:gd name="T14" fmla="*/ 643 w 742"/>
                          <a:gd name="T15" fmla="*/ 666 h 863"/>
                          <a:gd name="T16" fmla="*/ 561 w 742"/>
                          <a:gd name="T17" fmla="*/ 692 h 863"/>
                          <a:gd name="T18" fmla="*/ 452 w 742"/>
                          <a:gd name="T19" fmla="*/ 746 h 863"/>
                          <a:gd name="T20" fmla="*/ 411 w 742"/>
                          <a:gd name="T21" fmla="*/ 760 h 863"/>
                          <a:gd name="T22" fmla="*/ 193 w 742"/>
                          <a:gd name="T23" fmla="*/ 826 h 863"/>
                          <a:gd name="T24" fmla="*/ 111 w 742"/>
                          <a:gd name="T25" fmla="*/ 853 h 863"/>
                          <a:gd name="T26" fmla="*/ 85 w 742"/>
                          <a:gd name="T27" fmla="*/ 892 h 863"/>
                          <a:gd name="T28" fmla="*/ 43 w 742"/>
                          <a:gd name="T29" fmla="*/ 919 h 863"/>
                          <a:gd name="T30" fmla="*/ 31 w 742"/>
                          <a:gd name="T31" fmla="*/ 960 h 863"/>
                          <a:gd name="T32" fmla="*/ 2 w 742"/>
                          <a:gd name="T33" fmla="*/ 1012 h 86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742"/>
                          <a:gd name="T52" fmla="*/ 0 h 863"/>
                          <a:gd name="T53" fmla="*/ 742 w 742"/>
                          <a:gd name="T54" fmla="*/ 863 h 86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742" h="863">
                            <a:moveTo>
                              <a:pt x="555" y="0"/>
                            </a:moveTo>
                            <a:cubicBezTo>
                              <a:pt x="585" y="11"/>
                              <a:pt x="616" y="23"/>
                              <a:pt x="646" y="34"/>
                            </a:cubicBezTo>
                            <a:cubicBezTo>
                              <a:pt x="657" y="38"/>
                              <a:pt x="680" y="45"/>
                              <a:pt x="680" y="45"/>
                            </a:cubicBezTo>
                            <a:cubicBezTo>
                              <a:pt x="715" y="99"/>
                              <a:pt x="698" y="67"/>
                              <a:pt x="725" y="147"/>
                            </a:cubicBezTo>
                            <a:cubicBezTo>
                              <a:pt x="729" y="158"/>
                              <a:pt x="736" y="180"/>
                              <a:pt x="736" y="180"/>
                            </a:cubicBezTo>
                            <a:cubicBezTo>
                              <a:pt x="733" y="222"/>
                              <a:pt x="742" y="326"/>
                              <a:pt x="713" y="384"/>
                            </a:cubicBezTo>
                            <a:cubicBezTo>
                              <a:pt x="683" y="445"/>
                              <a:pt x="621" y="494"/>
                              <a:pt x="567" y="531"/>
                            </a:cubicBezTo>
                            <a:cubicBezTo>
                              <a:pt x="554" y="540"/>
                              <a:pt x="547" y="556"/>
                              <a:pt x="533" y="564"/>
                            </a:cubicBezTo>
                            <a:cubicBezTo>
                              <a:pt x="512" y="576"/>
                              <a:pt x="488" y="579"/>
                              <a:pt x="465" y="587"/>
                            </a:cubicBezTo>
                            <a:cubicBezTo>
                              <a:pt x="433" y="598"/>
                              <a:pt x="407" y="622"/>
                              <a:pt x="375" y="632"/>
                            </a:cubicBezTo>
                            <a:cubicBezTo>
                              <a:pt x="364" y="636"/>
                              <a:pt x="352" y="639"/>
                              <a:pt x="341" y="643"/>
                            </a:cubicBezTo>
                            <a:cubicBezTo>
                              <a:pt x="288" y="679"/>
                              <a:pt x="221" y="682"/>
                              <a:pt x="160" y="700"/>
                            </a:cubicBezTo>
                            <a:cubicBezTo>
                              <a:pt x="137" y="707"/>
                              <a:pt x="92" y="723"/>
                              <a:pt x="92" y="723"/>
                            </a:cubicBezTo>
                            <a:cubicBezTo>
                              <a:pt x="85" y="734"/>
                              <a:pt x="79" y="747"/>
                              <a:pt x="70" y="756"/>
                            </a:cubicBezTo>
                            <a:cubicBezTo>
                              <a:pt x="60" y="766"/>
                              <a:pt x="44" y="768"/>
                              <a:pt x="36" y="779"/>
                            </a:cubicBezTo>
                            <a:cubicBezTo>
                              <a:pt x="29" y="788"/>
                              <a:pt x="30" y="802"/>
                              <a:pt x="25" y="813"/>
                            </a:cubicBezTo>
                            <a:cubicBezTo>
                              <a:pt x="0" y="863"/>
                              <a:pt x="2" y="830"/>
                              <a:pt x="2" y="858"/>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2014" name="Line 163"/>
                    <p:cNvSpPr>
                      <a:spLocks noChangeShapeType="1"/>
                    </p:cNvSpPr>
                    <p:nvPr/>
                  </p:nvSpPr>
                  <p:spPr bwMode="auto">
                    <a:xfrm>
                      <a:off x="2592" y="1968"/>
                      <a:ext cx="384"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2009" name="Group 164"/>
                  <p:cNvGrpSpPr>
                    <a:grpSpLocks/>
                  </p:cNvGrpSpPr>
                  <p:nvPr/>
                </p:nvGrpSpPr>
                <p:grpSpPr bwMode="auto">
                  <a:xfrm>
                    <a:off x="2400" y="1382"/>
                    <a:ext cx="624" cy="490"/>
                    <a:chOff x="480" y="326"/>
                    <a:chExt cx="624" cy="490"/>
                  </a:xfrm>
                </p:grpSpPr>
                <p:sp>
                  <p:nvSpPr>
                    <p:cNvPr id="42010" name="Freeform 165"/>
                    <p:cNvSpPr>
                      <a:spLocks/>
                    </p:cNvSpPr>
                    <p:nvPr/>
                  </p:nvSpPr>
                  <p:spPr bwMode="auto">
                    <a:xfrm>
                      <a:off x="76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11" name="Text Box 166"/>
                    <p:cNvSpPr txBox="1">
                      <a:spLocks noChangeArrowheads="1"/>
                    </p:cNvSpPr>
                    <p:nvPr/>
                  </p:nvSpPr>
                  <p:spPr bwMode="auto">
                    <a:xfrm>
                      <a:off x="480" y="326"/>
                      <a:ext cx="62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     pc</a:t>
                      </a:r>
                    </a:p>
                  </p:txBody>
                </p:sp>
              </p:grpSp>
            </p:grpSp>
            <p:grpSp>
              <p:nvGrpSpPr>
                <p:cNvPr id="42005" name="Group 167"/>
                <p:cNvGrpSpPr>
                  <a:grpSpLocks/>
                </p:cNvGrpSpPr>
                <p:nvPr/>
              </p:nvGrpSpPr>
              <p:grpSpPr bwMode="auto">
                <a:xfrm>
                  <a:off x="576" y="326"/>
                  <a:ext cx="1200" cy="490"/>
                  <a:chOff x="1536" y="326"/>
                  <a:chExt cx="1200" cy="490"/>
                </a:xfrm>
              </p:grpSpPr>
              <p:sp>
                <p:nvSpPr>
                  <p:cNvPr id="42006" name="Freeform 168"/>
                  <p:cNvSpPr>
                    <a:spLocks/>
                  </p:cNvSpPr>
                  <p:nvPr/>
                </p:nvSpPr>
                <p:spPr bwMode="auto">
                  <a:xfrm>
                    <a:off x="1728" y="576"/>
                    <a:ext cx="288" cy="240"/>
                  </a:xfrm>
                  <a:custGeom>
                    <a:avLst/>
                    <a:gdLst>
                      <a:gd name="T0" fmla="*/ 0 w 288"/>
                      <a:gd name="T1" fmla="*/ 0 h 240"/>
                      <a:gd name="T2" fmla="*/ 96 w 288"/>
                      <a:gd name="T3" fmla="*/ 192 h 240"/>
                      <a:gd name="T4" fmla="*/ 288 w 288"/>
                      <a:gd name="T5" fmla="*/ 240 h 240"/>
                      <a:gd name="T6" fmla="*/ 0 60000 65536"/>
                      <a:gd name="T7" fmla="*/ 0 60000 65536"/>
                      <a:gd name="T8" fmla="*/ 0 60000 65536"/>
                      <a:gd name="T9" fmla="*/ 0 w 288"/>
                      <a:gd name="T10" fmla="*/ 0 h 240"/>
                      <a:gd name="T11" fmla="*/ 288 w 288"/>
                      <a:gd name="T12" fmla="*/ 240 h 240"/>
                    </a:gdLst>
                    <a:ahLst/>
                    <a:cxnLst>
                      <a:cxn ang="T6">
                        <a:pos x="T0" y="T1"/>
                      </a:cxn>
                      <a:cxn ang="T7">
                        <a:pos x="T2" y="T3"/>
                      </a:cxn>
                      <a:cxn ang="T8">
                        <a:pos x="T4" y="T5"/>
                      </a:cxn>
                    </a:cxnLst>
                    <a:rect l="T9" t="T10" r="T11" b="T12"/>
                    <a:pathLst>
                      <a:path w="288" h="240">
                        <a:moveTo>
                          <a:pt x="0" y="0"/>
                        </a:moveTo>
                        <a:cubicBezTo>
                          <a:pt x="24" y="76"/>
                          <a:pt x="48" y="152"/>
                          <a:pt x="96" y="192"/>
                        </a:cubicBezTo>
                        <a:cubicBezTo>
                          <a:pt x="144" y="232"/>
                          <a:pt x="216" y="236"/>
                          <a:pt x="288" y="240"/>
                        </a:cubicBezTo>
                      </a:path>
                    </a:pathLst>
                  </a:custGeom>
                  <a:noFill/>
                  <a:ln w="28575">
                    <a:solidFill>
                      <a:schemeClr val="tx1"/>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2007" name="Text Box 169"/>
                  <p:cNvSpPr txBox="1">
                    <a:spLocks noChangeArrowheads="1"/>
                  </p:cNvSpPr>
                  <p:nvPr/>
                </p:nvSpPr>
                <p:spPr bwMode="auto">
                  <a:xfrm>
                    <a:off x="1536" y="326"/>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Lc</a:t>
                    </a:r>
                    <a:endParaRPr lang="en-US" altLang="zh-CN" sz="2000"/>
                  </a:p>
                </p:txBody>
              </p:sp>
            </p:grpSp>
          </p:grpSp>
        </p:grpSp>
        <p:sp>
          <p:nvSpPr>
            <p:cNvPr id="42000" name="Freeform 171"/>
            <p:cNvSpPr>
              <a:spLocks/>
            </p:cNvSpPr>
            <p:nvPr/>
          </p:nvSpPr>
          <p:spPr bwMode="auto">
            <a:xfrm>
              <a:off x="2959" y="949"/>
              <a:ext cx="669" cy="869"/>
            </a:xfrm>
            <a:custGeom>
              <a:avLst/>
              <a:gdLst>
                <a:gd name="T0" fmla="*/ 587 w 669"/>
                <a:gd name="T1" fmla="*/ 0 h 869"/>
                <a:gd name="T2" fmla="*/ 621 w 669"/>
                <a:gd name="T3" fmla="*/ 203 h 869"/>
                <a:gd name="T4" fmla="*/ 429 w 669"/>
                <a:gd name="T5" fmla="*/ 361 h 869"/>
                <a:gd name="T6" fmla="*/ 328 w 669"/>
                <a:gd name="T7" fmla="*/ 429 h 869"/>
                <a:gd name="T8" fmla="*/ 203 w 669"/>
                <a:gd name="T9" fmla="*/ 542 h 869"/>
                <a:gd name="T10" fmla="*/ 136 w 669"/>
                <a:gd name="T11" fmla="*/ 643 h 869"/>
                <a:gd name="T12" fmla="*/ 113 w 669"/>
                <a:gd name="T13" fmla="*/ 677 h 869"/>
                <a:gd name="T14" fmla="*/ 68 w 669"/>
                <a:gd name="T15" fmla="*/ 734 h 869"/>
                <a:gd name="T16" fmla="*/ 57 w 669"/>
                <a:gd name="T17" fmla="*/ 768 h 869"/>
                <a:gd name="T18" fmla="*/ 11 w 669"/>
                <a:gd name="T19" fmla="*/ 835 h 869"/>
                <a:gd name="T20" fmla="*/ 0 w 669"/>
                <a:gd name="T21" fmla="*/ 869 h 8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69"/>
                <a:gd name="T34" fmla="*/ 0 h 869"/>
                <a:gd name="T35" fmla="*/ 669 w 669"/>
                <a:gd name="T36" fmla="*/ 869 h 8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69" h="869">
                  <a:moveTo>
                    <a:pt x="587" y="0"/>
                  </a:moveTo>
                  <a:cubicBezTo>
                    <a:pt x="669" y="26"/>
                    <a:pt x="641" y="125"/>
                    <a:pt x="621" y="203"/>
                  </a:cubicBezTo>
                  <a:cubicBezTo>
                    <a:pt x="600" y="285"/>
                    <a:pt x="497" y="328"/>
                    <a:pt x="429" y="361"/>
                  </a:cubicBezTo>
                  <a:cubicBezTo>
                    <a:pt x="395" y="395"/>
                    <a:pt x="367" y="402"/>
                    <a:pt x="328" y="429"/>
                  </a:cubicBezTo>
                  <a:cubicBezTo>
                    <a:pt x="297" y="474"/>
                    <a:pt x="249" y="511"/>
                    <a:pt x="203" y="542"/>
                  </a:cubicBezTo>
                  <a:cubicBezTo>
                    <a:pt x="189" y="563"/>
                    <a:pt x="155" y="615"/>
                    <a:pt x="136" y="643"/>
                  </a:cubicBezTo>
                  <a:cubicBezTo>
                    <a:pt x="128" y="654"/>
                    <a:pt x="113" y="677"/>
                    <a:pt x="113" y="677"/>
                  </a:cubicBezTo>
                  <a:cubicBezTo>
                    <a:pt x="85" y="762"/>
                    <a:pt x="126" y="660"/>
                    <a:pt x="68" y="734"/>
                  </a:cubicBezTo>
                  <a:cubicBezTo>
                    <a:pt x="61" y="743"/>
                    <a:pt x="63" y="758"/>
                    <a:pt x="57" y="768"/>
                  </a:cubicBezTo>
                  <a:cubicBezTo>
                    <a:pt x="44" y="792"/>
                    <a:pt x="11" y="835"/>
                    <a:pt x="11" y="835"/>
                  </a:cubicBezTo>
                  <a:cubicBezTo>
                    <a:pt x="7" y="846"/>
                    <a:pt x="0" y="869"/>
                    <a:pt x="0" y="869"/>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200" name="Group 192"/>
          <p:cNvGrpSpPr>
            <a:grpSpLocks/>
          </p:cNvGrpSpPr>
          <p:nvPr/>
        </p:nvGrpSpPr>
        <p:grpSpPr bwMode="auto">
          <a:xfrm>
            <a:off x="5445125" y="1793875"/>
            <a:ext cx="742950" cy="1735138"/>
            <a:chOff x="3478" y="960"/>
            <a:chExt cx="468" cy="1093"/>
          </a:xfrm>
        </p:grpSpPr>
        <p:sp>
          <p:nvSpPr>
            <p:cNvPr id="41997" name="Rectangle 173"/>
            <p:cNvSpPr>
              <a:spLocks noChangeArrowheads="1"/>
            </p:cNvSpPr>
            <p:nvPr/>
          </p:nvSpPr>
          <p:spPr bwMode="auto">
            <a:xfrm>
              <a:off x="3478" y="1909"/>
              <a:ext cx="144" cy="144"/>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41998" name="Freeform 191"/>
            <p:cNvSpPr>
              <a:spLocks/>
            </p:cNvSpPr>
            <p:nvPr/>
          </p:nvSpPr>
          <p:spPr bwMode="auto">
            <a:xfrm>
              <a:off x="3574" y="960"/>
              <a:ext cx="372" cy="985"/>
            </a:xfrm>
            <a:custGeom>
              <a:avLst/>
              <a:gdLst>
                <a:gd name="T0" fmla="*/ 0 w 372"/>
                <a:gd name="T1" fmla="*/ 985 h 985"/>
                <a:gd name="T2" fmla="*/ 79 w 372"/>
                <a:gd name="T3" fmla="*/ 974 h 985"/>
                <a:gd name="T4" fmla="*/ 226 w 372"/>
                <a:gd name="T5" fmla="*/ 861 h 985"/>
                <a:gd name="T6" fmla="*/ 327 w 372"/>
                <a:gd name="T7" fmla="*/ 714 h 985"/>
                <a:gd name="T8" fmla="*/ 327 w 372"/>
                <a:gd name="T9" fmla="*/ 353 h 985"/>
                <a:gd name="T10" fmla="*/ 305 w 372"/>
                <a:gd name="T11" fmla="*/ 228 h 985"/>
                <a:gd name="T12" fmla="*/ 259 w 372"/>
                <a:gd name="T13" fmla="*/ 161 h 985"/>
                <a:gd name="T14" fmla="*/ 327 w 372"/>
                <a:gd name="T15" fmla="*/ 25 h 985"/>
                <a:gd name="T16" fmla="*/ 372 w 372"/>
                <a:gd name="T17" fmla="*/ 2 h 98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72"/>
                <a:gd name="T28" fmla="*/ 0 h 985"/>
                <a:gd name="T29" fmla="*/ 372 w 372"/>
                <a:gd name="T30" fmla="*/ 985 h 98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72" h="985">
                  <a:moveTo>
                    <a:pt x="0" y="985"/>
                  </a:moveTo>
                  <a:cubicBezTo>
                    <a:pt x="26" y="981"/>
                    <a:pt x="54" y="982"/>
                    <a:pt x="79" y="974"/>
                  </a:cubicBezTo>
                  <a:cubicBezTo>
                    <a:pt x="112" y="964"/>
                    <a:pt x="202" y="890"/>
                    <a:pt x="226" y="861"/>
                  </a:cubicBezTo>
                  <a:cubicBezTo>
                    <a:pt x="265" y="813"/>
                    <a:pt x="282" y="759"/>
                    <a:pt x="327" y="714"/>
                  </a:cubicBezTo>
                  <a:cubicBezTo>
                    <a:pt x="358" y="592"/>
                    <a:pt x="358" y="481"/>
                    <a:pt x="327" y="353"/>
                  </a:cubicBezTo>
                  <a:cubicBezTo>
                    <a:pt x="325" y="338"/>
                    <a:pt x="321" y="257"/>
                    <a:pt x="305" y="228"/>
                  </a:cubicBezTo>
                  <a:cubicBezTo>
                    <a:pt x="292" y="204"/>
                    <a:pt x="259" y="161"/>
                    <a:pt x="259" y="161"/>
                  </a:cubicBezTo>
                  <a:cubicBezTo>
                    <a:pt x="234" y="83"/>
                    <a:pt x="265" y="61"/>
                    <a:pt x="327" y="25"/>
                  </a:cubicBezTo>
                  <a:cubicBezTo>
                    <a:pt x="370" y="0"/>
                    <a:pt x="346" y="2"/>
                    <a:pt x="372" y="2"/>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201" name="Group 195"/>
          <p:cNvGrpSpPr>
            <a:grpSpLocks/>
          </p:cNvGrpSpPr>
          <p:nvPr/>
        </p:nvGrpSpPr>
        <p:grpSpPr bwMode="auto">
          <a:xfrm>
            <a:off x="779463" y="3048000"/>
            <a:ext cx="2320925" cy="838200"/>
            <a:chOff x="539" y="1750"/>
            <a:chExt cx="1462" cy="528"/>
          </a:xfrm>
        </p:grpSpPr>
        <p:sp>
          <p:nvSpPr>
            <p:cNvPr id="41995" name="Rectangle 193"/>
            <p:cNvSpPr>
              <a:spLocks noChangeArrowheads="1"/>
            </p:cNvSpPr>
            <p:nvPr/>
          </p:nvSpPr>
          <p:spPr bwMode="auto">
            <a:xfrm>
              <a:off x="539" y="1750"/>
              <a:ext cx="1200" cy="528"/>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41996" name="Rectangle 194"/>
            <p:cNvSpPr>
              <a:spLocks noChangeArrowheads="1"/>
            </p:cNvSpPr>
            <p:nvPr/>
          </p:nvSpPr>
          <p:spPr bwMode="auto">
            <a:xfrm>
              <a:off x="1617" y="1927"/>
              <a:ext cx="384" cy="144"/>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6"/>
                                        </p:tgtEl>
                                        <p:attrNameLst>
                                          <p:attrName>style.visibility</p:attrName>
                                        </p:attrNameLst>
                                      </p:cBhvr>
                                      <p:to>
                                        <p:strVal val="visible"/>
                                      </p:to>
                                    </p:se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4"/>
                                        </p:tgtEl>
                                        <p:attrNameLst>
                                          <p:attrName>style.visibility</p:attrName>
                                        </p:attrNameLst>
                                      </p:cBhvr>
                                      <p:to>
                                        <p:strVal val="visible"/>
                                      </p:to>
                                    </p:se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134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1200"/>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51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schemeClr>
                </a:solidFill>
              </a:rPr>
              <a:t>习题</a:t>
            </a:r>
          </a:p>
        </p:txBody>
      </p:sp>
      <p:sp>
        <p:nvSpPr>
          <p:cNvPr id="3" name="内容占位符 2"/>
          <p:cNvSpPr>
            <a:spLocks noGrp="1"/>
          </p:cNvSpPr>
          <p:nvPr>
            <p:ph idx="1"/>
          </p:nvPr>
        </p:nvSpPr>
        <p:spPr/>
        <p:txBody>
          <a:bodyPr/>
          <a:lstStyle/>
          <a:p>
            <a:pPr lvl="0"/>
            <a:r>
              <a:rPr lang="zh-CN" altLang="zh-CN" dirty="0"/>
              <a:t>在单链表中，如果在结点</a:t>
            </a:r>
            <a:r>
              <a:rPr lang="en-US" altLang="zh-CN" dirty="0"/>
              <a:t>p</a:t>
            </a:r>
            <a:r>
              <a:rPr lang="zh-CN" altLang="zh-CN" dirty="0"/>
              <a:t>之后插入一个新结点</a:t>
            </a:r>
            <a:r>
              <a:rPr lang="en-US" altLang="zh-CN" dirty="0"/>
              <a:t>s</a:t>
            </a:r>
            <a:r>
              <a:rPr lang="zh-CN" altLang="zh-CN" dirty="0"/>
              <a:t>，其操作为（</a:t>
            </a:r>
            <a:r>
              <a:rPr lang="en-US" altLang="zh-CN" dirty="0"/>
              <a:t>   </a:t>
            </a:r>
            <a:r>
              <a:rPr lang="zh-CN" altLang="zh-CN" dirty="0"/>
              <a:t>）。 </a:t>
            </a:r>
          </a:p>
          <a:p>
            <a:r>
              <a:rPr lang="zh-CN" altLang="zh-CN" dirty="0"/>
              <a:t>（</a:t>
            </a:r>
            <a:r>
              <a:rPr lang="en-US" altLang="zh-CN" dirty="0"/>
              <a:t>A</a:t>
            </a:r>
            <a:r>
              <a:rPr lang="zh-CN" altLang="zh-CN" dirty="0"/>
              <a:t>）</a:t>
            </a:r>
            <a:r>
              <a:rPr lang="en-US" altLang="zh-CN" dirty="0"/>
              <a:t>s-&gt;next=p-&gt;next; p-&gt;next=s; </a:t>
            </a:r>
          </a:p>
          <a:p>
            <a:r>
              <a:rPr lang="zh-CN" altLang="zh-CN" dirty="0"/>
              <a:t>（</a:t>
            </a:r>
            <a:r>
              <a:rPr lang="en-US" altLang="zh-CN" dirty="0"/>
              <a:t>B</a:t>
            </a:r>
            <a:r>
              <a:rPr lang="zh-CN" altLang="zh-CN" dirty="0"/>
              <a:t>）</a:t>
            </a:r>
            <a:r>
              <a:rPr lang="en-US" altLang="zh-CN" dirty="0"/>
              <a:t>p-&gt;next=s; s-&gt;next=p-&gt;next; </a:t>
            </a:r>
            <a:endParaRPr lang="zh-CN" altLang="zh-CN" dirty="0"/>
          </a:p>
          <a:p>
            <a:r>
              <a:rPr lang="zh-CN" altLang="zh-CN" dirty="0"/>
              <a:t>（</a:t>
            </a:r>
            <a:r>
              <a:rPr lang="en-US" altLang="zh-CN" dirty="0"/>
              <a:t>C</a:t>
            </a:r>
            <a:r>
              <a:rPr lang="zh-CN" altLang="zh-CN" dirty="0"/>
              <a:t>）</a:t>
            </a:r>
            <a:r>
              <a:rPr lang="en-US" altLang="zh-CN" dirty="0"/>
              <a:t>s-&gt;next=p; p-&gt;next=s-&gt;next; </a:t>
            </a:r>
          </a:p>
          <a:p>
            <a:r>
              <a:rPr lang="zh-CN" altLang="zh-CN" dirty="0"/>
              <a:t>（</a:t>
            </a:r>
            <a:r>
              <a:rPr lang="en-US" altLang="zh-CN" dirty="0"/>
              <a:t>D</a:t>
            </a:r>
            <a:r>
              <a:rPr lang="zh-CN" altLang="zh-CN" dirty="0"/>
              <a:t>）</a:t>
            </a:r>
            <a:r>
              <a:rPr lang="en-US" altLang="zh-CN" dirty="0"/>
              <a:t>p-&gt;next=s; s-&gt;next=p; </a:t>
            </a:r>
            <a:endParaRPr lang="zh-CN" altLang="en-US" dirty="0"/>
          </a:p>
        </p:txBody>
      </p:sp>
    </p:spTree>
    <p:extLst>
      <p:ext uri="{BB962C8B-B14F-4D97-AF65-F5344CB8AC3E}">
        <p14:creationId xmlns:p14="http://schemas.microsoft.com/office/powerpoint/2010/main" val="2001598561"/>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schemeClr>
                </a:solidFill>
              </a:rPr>
              <a:t>习题</a:t>
            </a:r>
          </a:p>
        </p:txBody>
      </p:sp>
      <p:sp>
        <p:nvSpPr>
          <p:cNvPr id="3" name="内容占位符 2"/>
          <p:cNvSpPr>
            <a:spLocks noGrp="1"/>
          </p:cNvSpPr>
          <p:nvPr>
            <p:ph idx="1"/>
          </p:nvPr>
        </p:nvSpPr>
        <p:spPr/>
        <p:txBody>
          <a:bodyPr/>
          <a:lstStyle/>
          <a:p>
            <a:r>
              <a:rPr lang="zh-CN" altLang="zh-CN" dirty="0"/>
              <a:t>求单链表中当前结点的后继和前驱的时间复杂度分别是（　　　）</a:t>
            </a:r>
          </a:p>
          <a:p>
            <a:r>
              <a:rPr lang="en-US" altLang="zh-CN" dirty="0"/>
              <a:t>A</a:t>
            </a:r>
            <a:r>
              <a:rPr lang="zh-CN" altLang="zh-CN" dirty="0"/>
              <a:t>．</a:t>
            </a:r>
            <a:r>
              <a:rPr lang="en-US" altLang="zh-CN" dirty="0"/>
              <a:t>O</a:t>
            </a:r>
            <a:r>
              <a:rPr lang="zh-CN" altLang="zh-CN" dirty="0"/>
              <a:t>（</a:t>
            </a:r>
            <a:r>
              <a:rPr lang="en-US" altLang="zh-CN" dirty="0"/>
              <a:t>n</a:t>
            </a:r>
            <a:r>
              <a:rPr lang="zh-CN" altLang="zh-CN" dirty="0"/>
              <a:t>）和</a:t>
            </a:r>
            <a:r>
              <a:rPr lang="en-US" altLang="zh-CN" dirty="0"/>
              <a:t>O</a:t>
            </a:r>
            <a:r>
              <a:rPr lang="zh-CN" altLang="zh-CN" dirty="0"/>
              <a:t>（</a:t>
            </a:r>
            <a:r>
              <a:rPr lang="en-US" altLang="zh-CN" dirty="0"/>
              <a:t>1</a:t>
            </a:r>
            <a:r>
              <a:rPr lang="zh-CN" altLang="zh-CN" dirty="0"/>
              <a:t>） </a:t>
            </a:r>
            <a:endParaRPr lang="en-US" altLang="zh-CN" dirty="0"/>
          </a:p>
          <a:p>
            <a:r>
              <a:rPr lang="en-US" altLang="zh-CN" dirty="0"/>
              <a:t>B</a:t>
            </a:r>
            <a:r>
              <a:rPr lang="zh-CN" altLang="zh-CN" dirty="0"/>
              <a:t>．</a:t>
            </a:r>
            <a:r>
              <a:rPr lang="en-US" altLang="zh-CN" dirty="0"/>
              <a:t>O</a:t>
            </a:r>
            <a:r>
              <a:rPr lang="zh-CN" altLang="zh-CN" dirty="0"/>
              <a:t>（</a:t>
            </a:r>
            <a:r>
              <a:rPr lang="en-US" altLang="zh-CN" dirty="0"/>
              <a:t>1</a:t>
            </a:r>
            <a:r>
              <a:rPr lang="zh-CN" altLang="zh-CN" dirty="0"/>
              <a:t>）和</a:t>
            </a:r>
            <a:r>
              <a:rPr lang="en-US" altLang="zh-CN" dirty="0"/>
              <a:t>O</a:t>
            </a:r>
            <a:r>
              <a:rPr lang="zh-CN" altLang="zh-CN" dirty="0"/>
              <a:t>（</a:t>
            </a:r>
            <a:r>
              <a:rPr lang="en-US" altLang="zh-CN" dirty="0"/>
              <a:t>1</a:t>
            </a:r>
            <a:r>
              <a:rPr lang="zh-CN" altLang="zh-CN" dirty="0"/>
              <a:t>） </a:t>
            </a:r>
            <a:endParaRPr lang="en-US" altLang="zh-CN" dirty="0"/>
          </a:p>
          <a:p>
            <a:r>
              <a:rPr lang="en-US" altLang="zh-CN" dirty="0"/>
              <a:t>C</a:t>
            </a:r>
            <a:r>
              <a:rPr lang="zh-CN" altLang="zh-CN" dirty="0"/>
              <a:t>．</a:t>
            </a:r>
            <a:r>
              <a:rPr lang="en-US" altLang="zh-CN" dirty="0"/>
              <a:t>O</a:t>
            </a:r>
            <a:r>
              <a:rPr lang="zh-CN" altLang="zh-CN" dirty="0"/>
              <a:t>（</a:t>
            </a:r>
            <a:r>
              <a:rPr lang="en-US" altLang="zh-CN" dirty="0"/>
              <a:t>1</a:t>
            </a:r>
            <a:r>
              <a:rPr lang="zh-CN" altLang="zh-CN" dirty="0"/>
              <a:t>）和</a:t>
            </a:r>
            <a:r>
              <a:rPr lang="en-US" altLang="zh-CN" dirty="0"/>
              <a:t>O</a:t>
            </a:r>
            <a:r>
              <a:rPr lang="zh-CN" altLang="zh-CN" dirty="0"/>
              <a:t>（</a:t>
            </a:r>
            <a:r>
              <a:rPr lang="en-US" altLang="zh-CN" dirty="0"/>
              <a:t>n</a:t>
            </a:r>
            <a:r>
              <a:rPr lang="zh-CN" altLang="zh-CN" dirty="0"/>
              <a:t>）</a:t>
            </a:r>
            <a:r>
              <a:rPr lang="en-US" altLang="zh-CN" dirty="0"/>
              <a:t>		</a:t>
            </a:r>
          </a:p>
          <a:p>
            <a:r>
              <a:rPr lang="en-US" altLang="zh-CN" dirty="0"/>
              <a:t>D</a:t>
            </a:r>
            <a:r>
              <a:rPr lang="zh-CN" altLang="zh-CN" dirty="0"/>
              <a:t>．</a:t>
            </a:r>
            <a:r>
              <a:rPr lang="en-US" altLang="zh-CN" dirty="0"/>
              <a:t>O(n)</a:t>
            </a:r>
            <a:r>
              <a:rPr lang="zh-CN" altLang="zh-CN" dirty="0"/>
              <a:t>和</a:t>
            </a:r>
            <a:r>
              <a:rPr lang="en-US" altLang="zh-CN" dirty="0"/>
              <a:t>O</a:t>
            </a:r>
            <a:r>
              <a:rPr lang="zh-CN" altLang="zh-CN" dirty="0"/>
              <a:t>（</a:t>
            </a:r>
            <a:r>
              <a:rPr lang="en-US" altLang="zh-CN" dirty="0"/>
              <a:t>n</a:t>
            </a:r>
            <a:r>
              <a:rPr lang="zh-CN" altLang="zh-CN" dirty="0"/>
              <a:t>）</a:t>
            </a:r>
            <a:endParaRPr lang="zh-CN" altLang="en-US" dirty="0"/>
          </a:p>
        </p:txBody>
      </p:sp>
    </p:spTree>
    <p:extLst>
      <p:ext uri="{BB962C8B-B14F-4D97-AF65-F5344CB8AC3E}">
        <p14:creationId xmlns:p14="http://schemas.microsoft.com/office/powerpoint/2010/main" val="4015224298"/>
      </p:ext>
    </p:extLst>
  </p:cSld>
  <p:clrMapOvr>
    <a:masterClrMapping/>
  </p:clrMapOvr>
  <p:transition spd="slow"/>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schemeClr>
                </a:solidFill>
              </a:rPr>
              <a:t>习题</a:t>
            </a:r>
          </a:p>
        </p:txBody>
      </p:sp>
      <p:sp>
        <p:nvSpPr>
          <p:cNvPr id="3" name="内容占位符 2"/>
          <p:cNvSpPr>
            <a:spLocks noGrp="1"/>
          </p:cNvSpPr>
          <p:nvPr>
            <p:ph idx="1"/>
          </p:nvPr>
        </p:nvSpPr>
        <p:spPr/>
        <p:txBody>
          <a:bodyPr/>
          <a:lstStyle/>
          <a:p>
            <a:r>
              <a:rPr lang="zh-CN" altLang="zh-CN" dirty="0"/>
              <a:t>在线性表的下列运算中，不改变数据元素之间结构关系的运算是（　　　）</a:t>
            </a:r>
          </a:p>
          <a:p>
            <a:r>
              <a:rPr lang="en-US" altLang="zh-CN" dirty="0"/>
              <a:t>A</a:t>
            </a:r>
            <a:r>
              <a:rPr lang="zh-CN" altLang="zh-CN" dirty="0"/>
              <a:t>．插入 </a:t>
            </a:r>
            <a:endParaRPr lang="en-US" altLang="zh-CN" dirty="0"/>
          </a:p>
          <a:p>
            <a:r>
              <a:rPr lang="en-US" altLang="zh-CN" dirty="0"/>
              <a:t>B</a:t>
            </a:r>
            <a:r>
              <a:rPr lang="zh-CN" altLang="zh-CN" dirty="0"/>
              <a:t>．删除 </a:t>
            </a:r>
            <a:endParaRPr lang="en-US" altLang="zh-CN" dirty="0"/>
          </a:p>
          <a:p>
            <a:r>
              <a:rPr lang="en-US" altLang="zh-CN" dirty="0"/>
              <a:t>C</a:t>
            </a:r>
            <a:r>
              <a:rPr lang="zh-CN" altLang="zh-CN" dirty="0"/>
              <a:t>．排序 </a:t>
            </a:r>
            <a:endParaRPr lang="en-US" altLang="zh-CN" dirty="0"/>
          </a:p>
          <a:p>
            <a:r>
              <a:rPr lang="en-US" altLang="zh-CN" dirty="0"/>
              <a:t>D</a:t>
            </a:r>
            <a:r>
              <a:rPr lang="zh-CN" altLang="zh-CN" dirty="0"/>
              <a:t>．定位</a:t>
            </a:r>
            <a:endParaRPr lang="zh-CN" altLang="en-US" dirty="0"/>
          </a:p>
        </p:txBody>
      </p:sp>
    </p:spTree>
    <p:extLst>
      <p:ext uri="{BB962C8B-B14F-4D97-AF65-F5344CB8AC3E}">
        <p14:creationId xmlns:p14="http://schemas.microsoft.com/office/powerpoint/2010/main" val="1480488538"/>
      </p:ext>
    </p:extLst>
  </p:cSld>
  <p:clrMapOvr>
    <a:masterClrMapping/>
  </p:clrMapOvr>
  <p:transition spd="slow"/>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olidFill>
                  <a:schemeClr val="tx1">
                    <a:lumMod val="75000"/>
                  </a:schemeClr>
                </a:solidFill>
              </a:rPr>
              <a:t>习题</a:t>
            </a:r>
          </a:p>
        </p:txBody>
      </p:sp>
      <p:sp>
        <p:nvSpPr>
          <p:cNvPr id="3" name="内容占位符 2"/>
          <p:cNvSpPr>
            <a:spLocks noGrp="1"/>
          </p:cNvSpPr>
          <p:nvPr>
            <p:ph idx="1"/>
          </p:nvPr>
        </p:nvSpPr>
        <p:spPr/>
        <p:txBody>
          <a:bodyPr/>
          <a:lstStyle/>
          <a:p>
            <a:r>
              <a:rPr lang="zh-CN" altLang="zh-CN" dirty="0"/>
              <a:t>链表不具有的特点是（</a:t>
            </a:r>
            <a:r>
              <a:rPr lang="en-US" altLang="zh-CN" dirty="0"/>
              <a:t>    </a:t>
            </a:r>
            <a:r>
              <a:rPr lang="zh-CN" altLang="zh-CN" dirty="0"/>
              <a:t>） </a:t>
            </a:r>
          </a:p>
          <a:p>
            <a:r>
              <a:rPr lang="en-US" altLang="zh-CN" dirty="0"/>
              <a:t>A</a:t>
            </a:r>
            <a:r>
              <a:rPr lang="zh-CN" altLang="zh-CN" dirty="0"/>
              <a:t>．插入、删除不需要移动元素</a:t>
            </a:r>
            <a:r>
              <a:rPr lang="en-US" altLang="zh-CN" dirty="0"/>
              <a:t>  </a:t>
            </a:r>
          </a:p>
          <a:p>
            <a:r>
              <a:rPr lang="en-US" altLang="zh-CN" dirty="0"/>
              <a:t>B</a:t>
            </a:r>
            <a:r>
              <a:rPr lang="zh-CN" altLang="zh-CN" dirty="0"/>
              <a:t>．可随机访问任一元素 </a:t>
            </a:r>
          </a:p>
          <a:p>
            <a:r>
              <a:rPr lang="en-US" altLang="zh-CN" dirty="0"/>
              <a:t> C</a:t>
            </a:r>
            <a:r>
              <a:rPr lang="zh-CN" altLang="zh-CN" dirty="0"/>
              <a:t>．不必事先估计存储空间</a:t>
            </a:r>
            <a:r>
              <a:rPr lang="en-US" altLang="zh-CN"/>
              <a:t>  </a:t>
            </a:r>
          </a:p>
          <a:p>
            <a:r>
              <a:rPr lang="en-US" altLang="zh-CN" dirty="0"/>
              <a:t>D</a:t>
            </a:r>
            <a:r>
              <a:rPr lang="zh-CN" altLang="zh-CN" dirty="0"/>
              <a:t>．所需空间与线性长度成正比</a:t>
            </a:r>
            <a:r>
              <a:rPr lang="en-US" altLang="zh-CN" dirty="0"/>
              <a:t>	</a:t>
            </a:r>
            <a:endParaRPr lang="zh-CN" altLang="zh-CN" dirty="0"/>
          </a:p>
          <a:p>
            <a:endParaRPr lang="zh-CN" altLang="en-US" dirty="0"/>
          </a:p>
        </p:txBody>
      </p:sp>
    </p:spTree>
    <p:extLst>
      <p:ext uri="{BB962C8B-B14F-4D97-AF65-F5344CB8AC3E}">
        <p14:creationId xmlns:p14="http://schemas.microsoft.com/office/powerpoint/2010/main" val="1441090915"/>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3"/>
          <p:cNvSpPr txBox="1">
            <a:spLocks noChangeArrowheads="1"/>
          </p:cNvSpPr>
          <p:nvPr/>
        </p:nvSpPr>
        <p:spPr bwMode="auto">
          <a:xfrm>
            <a:off x="1219200" y="700088"/>
            <a:ext cx="5791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800" dirty="0"/>
              <a:t>2.3.2   </a:t>
            </a:r>
            <a:r>
              <a:rPr lang="zh-CN" altLang="en-US" sz="2800" dirty="0"/>
              <a:t>其他线性链表</a:t>
            </a:r>
          </a:p>
        </p:txBody>
      </p:sp>
      <p:sp>
        <p:nvSpPr>
          <p:cNvPr id="52227" name="Text Box 51"/>
          <p:cNvSpPr txBox="1">
            <a:spLocks noChangeArrowheads="1"/>
          </p:cNvSpPr>
          <p:nvPr/>
        </p:nvSpPr>
        <p:spPr bwMode="auto">
          <a:xfrm>
            <a:off x="1828800" y="1752600"/>
            <a:ext cx="4419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Char char="•"/>
            </a:pPr>
            <a:r>
              <a:rPr lang="en-US" altLang="zh-CN"/>
              <a:t>  </a:t>
            </a:r>
            <a:r>
              <a:rPr lang="zh-CN" altLang="en-US"/>
              <a:t>静态链表</a:t>
            </a:r>
          </a:p>
        </p:txBody>
      </p:sp>
      <p:sp>
        <p:nvSpPr>
          <p:cNvPr id="52228" name="Text Box 52"/>
          <p:cNvSpPr txBox="1">
            <a:spLocks noChangeArrowheads="1"/>
          </p:cNvSpPr>
          <p:nvPr/>
        </p:nvSpPr>
        <p:spPr bwMode="auto">
          <a:xfrm>
            <a:off x="1828800" y="2438400"/>
            <a:ext cx="373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Char char="•"/>
            </a:pPr>
            <a:r>
              <a:rPr lang="en-US" altLang="zh-CN"/>
              <a:t>  </a:t>
            </a:r>
            <a:r>
              <a:rPr lang="zh-CN" altLang="en-US"/>
              <a:t>循环链表</a:t>
            </a:r>
          </a:p>
        </p:txBody>
      </p:sp>
      <p:sp>
        <p:nvSpPr>
          <p:cNvPr id="52229" name="Text Box 53"/>
          <p:cNvSpPr txBox="1">
            <a:spLocks noChangeArrowheads="1"/>
          </p:cNvSpPr>
          <p:nvPr/>
        </p:nvSpPr>
        <p:spPr bwMode="auto">
          <a:xfrm>
            <a:off x="1828800" y="3200400"/>
            <a:ext cx="403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buClr>
                <a:srgbClr val="FF0000"/>
              </a:buClr>
              <a:buFontTx/>
              <a:buChar char="•"/>
            </a:pPr>
            <a:r>
              <a:rPr lang="en-US" altLang="zh-CN"/>
              <a:t>  </a:t>
            </a:r>
            <a:r>
              <a:rPr lang="zh-CN" altLang="en-US"/>
              <a:t>双向链表</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2"/>
          <p:cNvSpPr>
            <a:spLocks noChangeShapeType="1"/>
          </p:cNvSpPr>
          <p:nvPr/>
        </p:nvSpPr>
        <p:spPr bwMode="auto">
          <a:xfrm>
            <a:off x="2262188" y="2311400"/>
            <a:ext cx="0" cy="2667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1" name="Line 3"/>
          <p:cNvSpPr>
            <a:spLocks noChangeShapeType="1"/>
          </p:cNvSpPr>
          <p:nvPr/>
        </p:nvSpPr>
        <p:spPr bwMode="auto">
          <a:xfrm>
            <a:off x="3328988" y="2311400"/>
            <a:ext cx="0" cy="2667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2" name="Line 4"/>
          <p:cNvSpPr>
            <a:spLocks noChangeShapeType="1"/>
          </p:cNvSpPr>
          <p:nvPr/>
        </p:nvSpPr>
        <p:spPr bwMode="auto">
          <a:xfrm>
            <a:off x="2262188" y="2311400"/>
            <a:ext cx="152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3" name="Line 5"/>
          <p:cNvSpPr>
            <a:spLocks noChangeShapeType="1"/>
          </p:cNvSpPr>
          <p:nvPr/>
        </p:nvSpPr>
        <p:spPr bwMode="auto">
          <a:xfrm>
            <a:off x="2262188" y="2692400"/>
            <a:ext cx="152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Line 6"/>
          <p:cNvSpPr>
            <a:spLocks noChangeShapeType="1"/>
          </p:cNvSpPr>
          <p:nvPr/>
        </p:nvSpPr>
        <p:spPr bwMode="auto">
          <a:xfrm>
            <a:off x="2262188" y="3073400"/>
            <a:ext cx="152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5" name="Line 7"/>
          <p:cNvSpPr>
            <a:spLocks noChangeShapeType="1"/>
          </p:cNvSpPr>
          <p:nvPr/>
        </p:nvSpPr>
        <p:spPr bwMode="auto">
          <a:xfrm>
            <a:off x="2262188" y="3454400"/>
            <a:ext cx="152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6" name="Line 8"/>
          <p:cNvSpPr>
            <a:spLocks noChangeShapeType="1"/>
          </p:cNvSpPr>
          <p:nvPr/>
        </p:nvSpPr>
        <p:spPr bwMode="auto">
          <a:xfrm>
            <a:off x="3786188" y="2311400"/>
            <a:ext cx="0" cy="2667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7" name="Line 9"/>
          <p:cNvSpPr>
            <a:spLocks noChangeShapeType="1"/>
          </p:cNvSpPr>
          <p:nvPr/>
        </p:nvSpPr>
        <p:spPr bwMode="auto">
          <a:xfrm>
            <a:off x="2262188" y="3835400"/>
            <a:ext cx="152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8" name="Line 10"/>
          <p:cNvSpPr>
            <a:spLocks noChangeShapeType="1"/>
          </p:cNvSpPr>
          <p:nvPr/>
        </p:nvSpPr>
        <p:spPr bwMode="auto">
          <a:xfrm>
            <a:off x="2262188" y="4216400"/>
            <a:ext cx="152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9" name="Line 11"/>
          <p:cNvSpPr>
            <a:spLocks noChangeShapeType="1"/>
          </p:cNvSpPr>
          <p:nvPr/>
        </p:nvSpPr>
        <p:spPr bwMode="auto">
          <a:xfrm>
            <a:off x="2262188" y="4597400"/>
            <a:ext cx="152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Line 12"/>
          <p:cNvSpPr>
            <a:spLocks noChangeShapeType="1"/>
          </p:cNvSpPr>
          <p:nvPr/>
        </p:nvSpPr>
        <p:spPr bwMode="auto">
          <a:xfrm>
            <a:off x="2262188" y="4978400"/>
            <a:ext cx="1524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Text Box 13"/>
          <p:cNvSpPr txBox="1">
            <a:spLocks noChangeArrowheads="1"/>
          </p:cNvSpPr>
          <p:nvPr/>
        </p:nvSpPr>
        <p:spPr bwMode="auto">
          <a:xfrm>
            <a:off x="2449513" y="2657475"/>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zhao</a:t>
            </a:r>
          </a:p>
        </p:txBody>
      </p:sp>
      <p:sp>
        <p:nvSpPr>
          <p:cNvPr id="53262" name="Text Box 14"/>
          <p:cNvSpPr txBox="1">
            <a:spLocks noChangeArrowheads="1"/>
          </p:cNvSpPr>
          <p:nvPr/>
        </p:nvSpPr>
        <p:spPr bwMode="auto">
          <a:xfrm>
            <a:off x="2449513" y="3022600"/>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qian</a:t>
            </a:r>
          </a:p>
        </p:txBody>
      </p:sp>
      <p:sp>
        <p:nvSpPr>
          <p:cNvPr id="53263" name="Text Box 15"/>
          <p:cNvSpPr txBox="1">
            <a:spLocks noChangeArrowheads="1"/>
          </p:cNvSpPr>
          <p:nvPr/>
        </p:nvSpPr>
        <p:spPr bwMode="auto">
          <a:xfrm>
            <a:off x="2473325" y="3438525"/>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sun</a:t>
            </a:r>
          </a:p>
        </p:txBody>
      </p:sp>
      <p:sp>
        <p:nvSpPr>
          <p:cNvPr id="53264" name="Text Box 16"/>
          <p:cNvSpPr txBox="1">
            <a:spLocks noChangeArrowheads="1"/>
          </p:cNvSpPr>
          <p:nvPr/>
        </p:nvSpPr>
        <p:spPr bwMode="auto">
          <a:xfrm>
            <a:off x="2566988" y="3819525"/>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li</a:t>
            </a:r>
          </a:p>
        </p:txBody>
      </p:sp>
      <p:sp>
        <p:nvSpPr>
          <p:cNvPr id="53265" name="Text Box 17"/>
          <p:cNvSpPr txBox="1">
            <a:spLocks noChangeArrowheads="1"/>
          </p:cNvSpPr>
          <p:nvPr/>
        </p:nvSpPr>
        <p:spPr bwMode="auto">
          <a:xfrm>
            <a:off x="2432050" y="4183063"/>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zhou</a:t>
            </a:r>
          </a:p>
        </p:txBody>
      </p:sp>
      <p:sp>
        <p:nvSpPr>
          <p:cNvPr id="53266" name="Text Box 19"/>
          <p:cNvSpPr txBox="1">
            <a:spLocks noChangeArrowheads="1"/>
          </p:cNvSpPr>
          <p:nvPr/>
        </p:nvSpPr>
        <p:spPr bwMode="auto">
          <a:xfrm>
            <a:off x="1881188" y="23114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sp>
        <p:nvSpPr>
          <p:cNvPr id="53267" name="Text Box 20"/>
          <p:cNvSpPr txBox="1">
            <a:spLocks noChangeArrowheads="1"/>
          </p:cNvSpPr>
          <p:nvPr/>
        </p:nvSpPr>
        <p:spPr bwMode="auto">
          <a:xfrm>
            <a:off x="1881188" y="2676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1</a:t>
            </a:r>
          </a:p>
        </p:txBody>
      </p:sp>
      <p:sp>
        <p:nvSpPr>
          <p:cNvPr id="53268" name="Text Box 21"/>
          <p:cNvSpPr txBox="1">
            <a:spLocks noChangeArrowheads="1"/>
          </p:cNvSpPr>
          <p:nvPr/>
        </p:nvSpPr>
        <p:spPr bwMode="auto">
          <a:xfrm>
            <a:off x="1881188" y="3057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2</a:t>
            </a:r>
          </a:p>
        </p:txBody>
      </p:sp>
      <p:sp>
        <p:nvSpPr>
          <p:cNvPr id="53269" name="Text Box 22"/>
          <p:cNvSpPr txBox="1">
            <a:spLocks noChangeArrowheads="1"/>
          </p:cNvSpPr>
          <p:nvPr/>
        </p:nvSpPr>
        <p:spPr bwMode="auto">
          <a:xfrm>
            <a:off x="1881188" y="3438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a:t>
            </a:r>
          </a:p>
        </p:txBody>
      </p:sp>
      <p:sp>
        <p:nvSpPr>
          <p:cNvPr id="53270" name="Text Box 23"/>
          <p:cNvSpPr txBox="1">
            <a:spLocks noChangeArrowheads="1"/>
          </p:cNvSpPr>
          <p:nvPr/>
        </p:nvSpPr>
        <p:spPr bwMode="auto">
          <a:xfrm>
            <a:off x="1881188" y="3819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4</a:t>
            </a:r>
          </a:p>
        </p:txBody>
      </p:sp>
      <p:sp>
        <p:nvSpPr>
          <p:cNvPr id="53271" name="Text Box 24"/>
          <p:cNvSpPr txBox="1">
            <a:spLocks noChangeArrowheads="1"/>
          </p:cNvSpPr>
          <p:nvPr/>
        </p:nvSpPr>
        <p:spPr bwMode="auto">
          <a:xfrm>
            <a:off x="1881188" y="4200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5</a:t>
            </a:r>
          </a:p>
        </p:txBody>
      </p:sp>
      <p:sp>
        <p:nvSpPr>
          <p:cNvPr id="53272" name="Text Box 25"/>
          <p:cNvSpPr txBox="1">
            <a:spLocks noChangeArrowheads="1"/>
          </p:cNvSpPr>
          <p:nvPr/>
        </p:nvSpPr>
        <p:spPr bwMode="auto">
          <a:xfrm>
            <a:off x="1881188" y="45974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6</a:t>
            </a:r>
          </a:p>
        </p:txBody>
      </p:sp>
      <p:sp>
        <p:nvSpPr>
          <p:cNvPr id="53273" name="Text Box 28"/>
          <p:cNvSpPr txBox="1">
            <a:spLocks noChangeArrowheads="1"/>
          </p:cNvSpPr>
          <p:nvPr/>
        </p:nvSpPr>
        <p:spPr bwMode="auto">
          <a:xfrm>
            <a:off x="3405188" y="2295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1</a:t>
            </a:r>
          </a:p>
        </p:txBody>
      </p:sp>
      <p:sp>
        <p:nvSpPr>
          <p:cNvPr id="53274" name="Text Box 29"/>
          <p:cNvSpPr txBox="1">
            <a:spLocks noChangeArrowheads="1"/>
          </p:cNvSpPr>
          <p:nvPr/>
        </p:nvSpPr>
        <p:spPr bwMode="auto">
          <a:xfrm>
            <a:off x="3405188" y="2676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2</a:t>
            </a:r>
          </a:p>
        </p:txBody>
      </p:sp>
      <p:sp>
        <p:nvSpPr>
          <p:cNvPr id="53275" name="Text Box 30"/>
          <p:cNvSpPr txBox="1">
            <a:spLocks noChangeArrowheads="1"/>
          </p:cNvSpPr>
          <p:nvPr/>
        </p:nvSpPr>
        <p:spPr bwMode="auto">
          <a:xfrm>
            <a:off x="3405188" y="3057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a:t>
            </a:r>
          </a:p>
        </p:txBody>
      </p:sp>
      <p:sp>
        <p:nvSpPr>
          <p:cNvPr id="53276" name="Text Box 31"/>
          <p:cNvSpPr txBox="1">
            <a:spLocks noChangeArrowheads="1"/>
          </p:cNvSpPr>
          <p:nvPr/>
        </p:nvSpPr>
        <p:spPr bwMode="auto">
          <a:xfrm>
            <a:off x="3405188" y="3438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4</a:t>
            </a:r>
          </a:p>
        </p:txBody>
      </p:sp>
      <p:sp>
        <p:nvSpPr>
          <p:cNvPr id="53277" name="Text Box 32"/>
          <p:cNvSpPr txBox="1">
            <a:spLocks noChangeArrowheads="1"/>
          </p:cNvSpPr>
          <p:nvPr/>
        </p:nvSpPr>
        <p:spPr bwMode="auto">
          <a:xfrm>
            <a:off x="3405188" y="3819525"/>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5</a:t>
            </a:r>
          </a:p>
        </p:txBody>
      </p:sp>
      <p:sp>
        <p:nvSpPr>
          <p:cNvPr id="53278" name="Text Box 33"/>
          <p:cNvSpPr txBox="1">
            <a:spLocks noChangeArrowheads="1"/>
          </p:cNvSpPr>
          <p:nvPr/>
        </p:nvSpPr>
        <p:spPr bwMode="auto">
          <a:xfrm>
            <a:off x="3405188" y="4216400"/>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grpSp>
        <p:nvGrpSpPr>
          <p:cNvPr id="2" name="Group 44"/>
          <p:cNvGrpSpPr>
            <a:grpSpLocks/>
          </p:cNvGrpSpPr>
          <p:nvPr/>
        </p:nvGrpSpPr>
        <p:grpSpPr bwMode="auto">
          <a:xfrm>
            <a:off x="3862388" y="2235200"/>
            <a:ext cx="2233612" cy="396875"/>
            <a:chOff x="2433" y="854"/>
            <a:chExt cx="1407" cy="250"/>
          </a:xfrm>
        </p:grpSpPr>
        <p:sp>
          <p:nvSpPr>
            <p:cNvPr id="53297" name="Text Box 35"/>
            <p:cNvSpPr txBox="1">
              <a:spLocks noChangeArrowheads="1"/>
            </p:cNvSpPr>
            <p:nvPr/>
          </p:nvSpPr>
          <p:spPr bwMode="auto">
            <a:xfrm>
              <a:off x="3024" y="854"/>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头结点</a:t>
              </a:r>
            </a:p>
          </p:txBody>
        </p:sp>
        <p:sp>
          <p:nvSpPr>
            <p:cNvPr id="53298" name="Line 36"/>
            <p:cNvSpPr>
              <a:spLocks noChangeShapeType="1"/>
            </p:cNvSpPr>
            <p:nvPr/>
          </p:nvSpPr>
          <p:spPr bwMode="auto">
            <a:xfrm flipH="1">
              <a:off x="2433" y="998"/>
              <a:ext cx="528"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3" name="Group 43"/>
          <p:cNvGrpSpPr>
            <a:grpSpLocks/>
          </p:cNvGrpSpPr>
          <p:nvPr/>
        </p:nvGrpSpPr>
        <p:grpSpPr bwMode="auto">
          <a:xfrm>
            <a:off x="1676400" y="1381125"/>
            <a:ext cx="762000" cy="930275"/>
            <a:chOff x="1056" y="316"/>
            <a:chExt cx="480" cy="586"/>
          </a:xfrm>
        </p:grpSpPr>
        <p:sp>
          <p:nvSpPr>
            <p:cNvPr id="53295" name="Text Box 34"/>
            <p:cNvSpPr txBox="1">
              <a:spLocks noChangeArrowheads="1"/>
            </p:cNvSpPr>
            <p:nvPr/>
          </p:nvSpPr>
          <p:spPr bwMode="auto">
            <a:xfrm>
              <a:off x="1056" y="316"/>
              <a:ext cx="480"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数组序号</a:t>
              </a:r>
            </a:p>
          </p:txBody>
        </p:sp>
        <p:sp>
          <p:nvSpPr>
            <p:cNvPr id="53296" name="Line 37"/>
            <p:cNvSpPr>
              <a:spLocks noChangeShapeType="1"/>
            </p:cNvSpPr>
            <p:nvPr/>
          </p:nvSpPr>
          <p:spPr bwMode="auto">
            <a:xfrm>
              <a:off x="1270" y="710"/>
              <a:ext cx="0" cy="192"/>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Group 45"/>
          <p:cNvGrpSpPr>
            <a:grpSpLocks/>
          </p:cNvGrpSpPr>
          <p:nvPr/>
        </p:nvGrpSpPr>
        <p:grpSpPr bwMode="auto">
          <a:xfrm>
            <a:off x="3124200" y="2936875"/>
            <a:ext cx="3581400" cy="990600"/>
            <a:chOff x="1968" y="1296"/>
            <a:chExt cx="2256" cy="624"/>
          </a:xfrm>
        </p:grpSpPr>
        <p:sp>
          <p:nvSpPr>
            <p:cNvPr id="53293" name="Text Box 38"/>
            <p:cNvSpPr txBox="1">
              <a:spLocks noChangeArrowheads="1"/>
            </p:cNvSpPr>
            <p:nvPr/>
          </p:nvSpPr>
          <p:spPr bwMode="auto">
            <a:xfrm>
              <a:off x="3024" y="1670"/>
              <a:ext cx="12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数据元素信息</a:t>
              </a:r>
            </a:p>
          </p:txBody>
        </p:sp>
        <p:sp>
          <p:nvSpPr>
            <p:cNvPr id="53294" name="Line 39"/>
            <p:cNvSpPr>
              <a:spLocks noChangeShapeType="1"/>
            </p:cNvSpPr>
            <p:nvPr/>
          </p:nvSpPr>
          <p:spPr bwMode="auto">
            <a:xfrm flipH="1" flipV="1">
              <a:off x="1968" y="1296"/>
              <a:ext cx="1008" cy="432"/>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46"/>
          <p:cNvGrpSpPr>
            <a:grpSpLocks/>
          </p:cNvGrpSpPr>
          <p:nvPr/>
        </p:nvGrpSpPr>
        <p:grpSpPr bwMode="auto">
          <a:xfrm>
            <a:off x="3657600" y="2674938"/>
            <a:ext cx="3962400" cy="701675"/>
            <a:chOff x="2304" y="1131"/>
            <a:chExt cx="2496" cy="442"/>
          </a:xfrm>
        </p:grpSpPr>
        <p:sp>
          <p:nvSpPr>
            <p:cNvPr id="53291" name="Text Box 40"/>
            <p:cNvSpPr txBox="1">
              <a:spLocks noChangeArrowheads="1"/>
            </p:cNvSpPr>
            <p:nvPr/>
          </p:nvSpPr>
          <p:spPr bwMode="auto">
            <a:xfrm>
              <a:off x="3024" y="1131"/>
              <a:ext cx="1776"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指向下一个元素在数组中的相对位置</a:t>
              </a:r>
            </a:p>
          </p:txBody>
        </p:sp>
        <p:sp>
          <p:nvSpPr>
            <p:cNvPr id="53292" name="Line 42"/>
            <p:cNvSpPr>
              <a:spLocks noChangeShapeType="1"/>
            </p:cNvSpPr>
            <p:nvPr/>
          </p:nvSpPr>
          <p:spPr bwMode="auto">
            <a:xfrm flipH="1" flipV="1">
              <a:off x="2304" y="1270"/>
              <a:ext cx="672"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6" name="Group 52"/>
          <p:cNvGrpSpPr>
            <a:grpSpLocks/>
          </p:cNvGrpSpPr>
          <p:nvPr/>
        </p:nvGrpSpPr>
        <p:grpSpPr bwMode="auto">
          <a:xfrm>
            <a:off x="1524000" y="5486400"/>
            <a:ext cx="3733800" cy="474663"/>
            <a:chOff x="960" y="3227"/>
            <a:chExt cx="2352" cy="299"/>
          </a:xfrm>
        </p:grpSpPr>
        <p:sp>
          <p:nvSpPr>
            <p:cNvPr id="53286" name="Text Box 47"/>
            <p:cNvSpPr txBox="1">
              <a:spLocks noChangeArrowheads="1"/>
            </p:cNvSpPr>
            <p:nvPr/>
          </p:nvSpPr>
          <p:spPr bwMode="auto">
            <a:xfrm>
              <a:off x="960" y="3227"/>
              <a:ext cx="9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空表</a:t>
              </a:r>
              <a:r>
                <a:rPr lang="en-US" altLang="zh-CN"/>
                <a:t>: </a:t>
              </a:r>
            </a:p>
          </p:txBody>
        </p:sp>
        <p:sp>
          <p:nvSpPr>
            <p:cNvPr id="53287" name="Rectangle 48"/>
            <p:cNvSpPr>
              <a:spLocks noChangeArrowheads="1"/>
            </p:cNvSpPr>
            <p:nvPr/>
          </p:nvSpPr>
          <p:spPr bwMode="auto">
            <a:xfrm>
              <a:off x="2256" y="3264"/>
              <a:ext cx="1008"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3288" name="Line 49"/>
            <p:cNvSpPr>
              <a:spLocks noChangeShapeType="1"/>
            </p:cNvSpPr>
            <p:nvPr/>
          </p:nvSpPr>
          <p:spPr bwMode="auto">
            <a:xfrm>
              <a:off x="2976" y="3264"/>
              <a:ext cx="0"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9" name="Text Box 50"/>
            <p:cNvSpPr txBox="1">
              <a:spLocks noChangeArrowheads="1"/>
            </p:cNvSpPr>
            <p:nvPr/>
          </p:nvSpPr>
          <p:spPr bwMode="auto">
            <a:xfrm>
              <a:off x="2016" y="3238"/>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0</a:t>
              </a:r>
            </a:p>
          </p:txBody>
        </p:sp>
        <p:sp>
          <p:nvSpPr>
            <p:cNvPr id="53290" name="Text Box 51"/>
            <p:cNvSpPr txBox="1">
              <a:spLocks noChangeArrowheads="1"/>
            </p:cNvSpPr>
            <p:nvPr/>
          </p:nvSpPr>
          <p:spPr bwMode="auto">
            <a:xfrm>
              <a:off x="3024" y="3227"/>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0</a:t>
              </a:r>
            </a:p>
          </p:txBody>
        </p:sp>
      </p:grpSp>
      <p:sp>
        <p:nvSpPr>
          <p:cNvPr id="53284" name="Text Box 53"/>
          <p:cNvSpPr txBox="1">
            <a:spLocks noChangeArrowheads="1"/>
          </p:cNvSpPr>
          <p:nvPr/>
        </p:nvSpPr>
        <p:spPr bwMode="auto">
          <a:xfrm>
            <a:off x="914400" y="2286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  </a:t>
            </a:r>
            <a:r>
              <a:rPr lang="zh-CN" altLang="en-US"/>
              <a:t>静态链表</a:t>
            </a:r>
            <a:r>
              <a:rPr lang="en-US" altLang="zh-CN" sz="2000"/>
              <a:t>(pp32)</a:t>
            </a:r>
          </a:p>
        </p:txBody>
      </p:sp>
      <p:sp>
        <p:nvSpPr>
          <p:cNvPr id="53285" name="Text Box 54"/>
          <p:cNvSpPr txBox="1">
            <a:spLocks noChangeArrowheads="1"/>
          </p:cNvSpPr>
          <p:nvPr/>
        </p:nvSpPr>
        <p:spPr bwMode="auto">
          <a:xfrm>
            <a:off x="990600" y="762000"/>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某些语言不支持指针类型，通常使用一维数组描述单链表。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1143000" y="1023938"/>
            <a:ext cx="7315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30000"/>
              </a:lnSpc>
              <a:spcBef>
                <a:spcPct val="50000"/>
              </a:spcBef>
            </a:pPr>
            <a:r>
              <a:rPr lang="zh-CN" altLang="en-US"/>
              <a:t>以元素在计算机内的“</a:t>
            </a:r>
            <a:r>
              <a:rPr lang="zh-CN" altLang="en-US">
                <a:solidFill>
                  <a:srgbClr val="FF0000"/>
                </a:solidFill>
              </a:rPr>
              <a:t>物理位置相邻</a:t>
            </a:r>
            <a:r>
              <a:rPr lang="zh-CN" altLang="en-US"/>
              <a:t>”来表示线性表中数据元素之间的“</a:t>
            </a:r>
            <a:r>
              <a:rPr lang="zh-CN" altLang="en-US">
                <a:solidFill>
                  <a:srgbClr val="FF0000"/>
                </a:solidFill>
              </a:rPr>
              <a:t>逻辑关系相邻</a:t>
            </a:r>
            <a:r>
              <a:rPr lang="zh-CN" altLang="en-US"/>
              <a:t>”。</a:t>
            </a:r>
          </a:p>
        </p:txBody>
      </p:sp>
      <p:sp>
        <p:nvSpPr>
          <p:cNvPr id="11267" name="Text Box 3"/>
          <p:cNvSpPr txBox="1">
            <a:spLocks noChangeArrowheads="1"/>
          </p:cNvSpPr>
          <p:nvPr/>
        </p:nvSpPr>
        <p:spPr bwMode="auto">
          <a:xfrm>
            <a:off x="1143000" y="2293938"/>
            <a:ext cx="7391400" cy="151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30000"/>
              </a:lnSpc>
              <a:spcBef>
                <a:spcPct val="50000"/>
              </a:spcBef>
            </a:pPr>
            <a:r>
              <a:rPr lang="zh-CN" altLang="en-US"/>
              <a:t>只要确定线性表的起始地址，线性表中的任意数据元素都可随意存取，故线性表的</a:t>
            </a:r>
            <a:r>
              <a:rPr lang="zh-CN" altLang="en-US">
                <a:solidFill>
                  <a:srgbClr val="FF0000"/>
                </a:solidFill>
              </a:rPr>
              <a:t>顺序存贮结构</a:t>
            </a:r>
            <a:r>
              <a:rPr lang="zh-CN" altLang="en-US"/>
              <a:t>又称为</a:t>
            </a:r>
            <a:r>
              <a:rPr lang="zh-CN" altLang="en-US">
                <a:solidFill>
                  <a:srgbClr val="FF0000"/>
                </a:solidFill>
              </a:rPr>
              <a:t>随机存取存储结构</a:t>
            </a:r>
            <a:r>
              <a:rPr lang="zh-CN" altLang="en-US"/>
              <a:t>。</a:t>
            </a:r>
          </a:p>
        </p:txBody>
      </p:sp>
      <p:sp>
        <p:nvSpPr>
          <p:cNvPr id="11268" name="Text Box 4"/>
          <p:cNvSpPr txBox="1">
            <a:spLocks noChangeArrowheads="1"/>
          </p:cNvSpPr>
          <p:nvPr/>
        </p:nvSpPr>
        <p:spPr bwMode="auto">
          <a:xfrm>
            <a:off x="3124200" y="42672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例，</a:t>
            </a:r>
            <a:r>
              <a:rPr lang="zh-CN" altLang="en-US"/>
              <a:t>数组数据类型</a:t>
            </a:r>
          </a:p>
        </p:txBody>
      </p:sp>
      <p:sp>
        <p:nvSpPr>
          <p:cNvPr id="11269" name="Text Box 5"/>
          <p:cNvSpPr txBox="1">
            <a:spLocks noChangeArrowheads="1"/>
          </p:cNvSpPr>
          <p:nvPr/>
        </p:nvSpPr>
        <p:spPr bwMode="auto">
          <a:xfrm>
            <a:off x="914400" y="319088"/>
            <a:ext cx="2133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800"/>
              <a:t>特点</a:t>
            </a:r>
            <a:r>
              <a:rPr lang="en-US" altLang="zh-CN" sz="2800"/>
              <a:t>:</a:t>
            </a: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74" name="Group 31"/>
          <p:cNvGrpSpPr>
            <a:grpSpLocks/>
          </p:cNvGrpSpPr>
          <p:nvPr/>
        </p:nvGrpSpPr>
        <p:grpSpPr bwMode="auto">
          <a:xfrm>
            <a:off x="2819400" y="1644650"/>
            <a:ext cx="1981200" cy="2698750"/>
            <a:chOff x="1185" y="892"/>
            <a:chExt cx="1248" cy="1700"/>
          </a:xfrm>
        </p:grpSpPr>
        <p:sp>
          <p:nvSpPr>
            <p:cNvPr id="54294" name="Line 2"/>
            <p:cNvSpPr>
              <a:spLocks noChangeShapeType="1"/>
            </p:cNvSpPr>
            <p:nvPr/>
          </p:nvSpPr>
          <p:spPr bwMode="auto">
            <a:xfrm>
              <a:off x="1425" y="902"/>
              <a:ext cx="0" cy="1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5" name="Line 3"/>
            <p:cNvSpPr>
              <a:spLocks noChangeShapeType="1"/>
            </p:cNvSpPr>
            <p:nvPr/>
          </p:nvSpPr>
          <p:spPr bwMode="auto">
            <a:xfrm>
              <a:off x="2097" y="902"/>
              <a:ext cx="0" cy="1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6" name="Line 4"/>
            <p:cNvSpPr>
              <a:spLocks noChangeShapeType="1"/>
            </p:cNvSpPr>
            <p:nvPr/>
          </p:nvSpPr>
          <p:spPr bwMode="auto">
            <a:xfrm>
              <a:off x="1425" y="90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7" name="Line 5"/>
            <p:cNvSpPr>
              <a:spLocks noChangeShapeType="1"/>
            </p:cNvSpPr>
            <p:nvPr/>
          </p:nvSpPr>
          <p:spPr bwMode="auto">
            <a:xfrm>
              <a:off x="1425" y="114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8" name="Line 6"/>
            <p:cNvSpPr>
              <a:spLocks noChangeShapeType="1"/>
            </p:cNvSpPr>
            <p:nvPr/>
          </p:nvSpPr>
          <p:spPr bwMode="auto">
            <a:xfrm>
              <a:off x="1425" y="138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99" name="Line 7"/>
            <p:cNvSpPr>
              <a:spLocks noChangeShapeType="1"/>
            </p:cNvSpPr>
            <p:nvPr/>
          </p:nvSpPr>
          <p:spPr bwMode="auto">
            <a:xfrm>
              <a:off x="1425" y="162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0" name="Line 8"/>
            <p:cNvSpPr>
              <a:spLocks noChangeShapeType="1"/>
            </p:cNvSpPr>
            <p:nvPr/>
          </p:nvSpPr>
          <p:spPr bwMode="auto">
            <a:xfrm>
              <a:off x="2385" y="902"/>
              <a:ext cx="0" cy="1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1" name="Line 9"/>
            <p:cNvSpPr>
              <a:spLocks noChangeShapeType="1"/>
            </p:cNvSpPr>
            <p:nvPr/>
          </p:nvSpPr>
          <p:spPr bwMode="auto">
            <a:xfrm>
              <a:off x="1425" y="186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2" name="Line 10"/>
            <p:cNvSpPr>
              <a:spLocks noChangeShapeType="1"/>
            </p:cNvSpPr>
            <p:nvPr/>
          </p:nvSpPr>
          <p:spPr bwMode="auto">
            <a:xfrm>
              <a:off x="1425" y="210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3" name="Line 11"/>
            <p:cNvSpPr>
              <a:spLocks noChangeShapeType="1"/>
            </p:cNvSpPr>
            <p:nvPr/>
          </p:nvSpPr>
          <p:spPr bwMode="auto">
            <a:xfrm>
              <a:off x="1425" y="234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4" name="Line 12"/>
            <p:cNvSpPr>
              <a:spLocks noChangeShapeType="1"/>
            </p:cNvSpPr>
            <p:nvPr/>
          </p:nvSpPr>
          <p:spPr bwMode="auto">
            <a:xfrm>
              <a:off x="1425" y="258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305" name="Text Box 13"/>
            <p:cNvSpPr txBox="1">
              <a:spLocks noChangeArrowheads="1"/>
            </p:cNvSpPr>
            <p:nvPr/>
          </p:nvSpPr>
          <p:spPr bwMode="auto">
            <a:xfrm>
              <a:off x="1543" y="112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zhao</a:t>
              </a:r>
            </a:p>
          </p:txBody>
        </p:sp>
        <p:sp>
          <p:nvSpPr>
            <p:cNvPr id="54306" name="Text Box 14"/>
            <p:cNvSpPr txBox="1">
              <a:spLocks noChangeArrowheads="1"/>
            </p:cNvSpPr>
            <p:nvPr/>
          </p:nvSpPr>
          <p:spPr bwMode="auto">
            <a:xfrm>
              <a:off x="1543" y="135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qian</a:t>
              </a:r>
            </a:p>
          </p:txBody>
        </p:sp>
        <p:sp>
          <p:nvSpPr>
            <p:cNvPr id="54307" name="Text Box 15"/>
            <p:cNvSpPr txBox="1">
              <a:spLocks noChangeArrowheads="1"/>
            </p:cNvSpPr>
            <p:nvPr/>
          </p:nvSpPr>
          <p:spPr bwMode="auto">
            <a:xfrm>
              <a:off x="1558" y="1612"/>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sun</a:t>
              </a:r>
            </a:p>
          </p:txBody>
        </p:sp>
        <p:sp>
          <p:nvSpPr>
            <p:cNvPr id="54308" name="Text Box 16"/>
            <p:cNvSpPr txBox="1">
              <a:spLocks noChangeArrowheads="1"/>
            </p:cNvSpPr>
            <p:nvPr/>
          </p:nvSpPr>
          <p:spPr bwMode="auto">
            <a:xfrm>
              <a:off x="1617" y="1852"/>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li</a:t>
              </a:r>
            </a:p>
          </p:txBody>
        </p:sp>
        <p:sp>
          <p:nvSpPr>
            <p:cNvPr id="54309" name="Text Box 17"/>
            <p:cNvSpPr txBox="1">
              <a:spLocks noChangeArrowheads="1"/>
            </p:cNvSpPr>
            <p:nvPr/>
          </p:nvSpPr>
          <p:spPr bwMode="auto">
            <a:xfrm>
              <a:off x="1532" y="2081"/>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zhou</a:t>
              </a:r>
            </a:p>
          </p:txBody>
        </p:sp>
        <p:sp>
          <p:nvSpPr>
            <p:cNvPr id="54310" name="Text Box 18"/>
            <p:cNvSpPr txBox="1">
              <a:spLocks noChangeArrowheads="1"/>
            </p:cNvSpPr>
            <p:nvPr/>
          </p:nvSpPr>
          <p:spPr bwMode="auto">
            <a:xfrm>
              <a:off x="1185" y="90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sp>
          <p:nvSpPr>
            <p:cNvPr id="54311" name="Text Box 19"/>
            <p:cNvSpPr txBox="1">
              <a:spLocks noChangeArrowheads="1"/>
            </p:cNvSpPr>
            <p:nvPr/>
          </p:nvSpPr>
          <p:spPr bwMode="auto">
            <a:xfrm>
              <a:off x="1185" y="113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1</a:t>
              </a:r>
            </a:p>
          </p:txBody>
        </p:sp>
        <p:sp>
          <p:nvSpPr>
            <p:cNvPr id="54312" name="Text Box 20"/>
            <p:cNvSpPr txBox="1">
              <a:spLocks noChangeArrowheads="1"/>
            </p:cNvSpPr>
            <p:nvPr/>
          </p:nvSpPr>
          <p:spPr bwMode="auto">
            <a:xfrm>
              <a:off x="1185" y="13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2</a:t>
              </a:r>
            </a:p>
          </p:txBody>
        </p:sp>
        <p:sp>
          <p:nvSpPr>
            <p:cNvPr id="54313" name="Text Box 21"/>
            <p:cNvSpPr txBox="1">
              <a:spLocks noChangeArrowheads="1"/>
            </p:cNvSpPr>
            <p:nvPr/>
          </p:nvSpPr>
          <p:spPr bwMode="auto">
            <a:xfrm>
              <a:off x="1185" y="16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a:t>
              </a:r>
            </a:p>
          </p:txBody>
        </p:sp>
        <p:sp>
          <p:nvSpPr>
            <p:cNvPr id="54314" name="Text Box 22"/>
            <p:cNvSpPr txBox="1">
              <a:spLocks noChangeArrowheads="1"/>
            </p:cNvSpPr>
            <p:nvPr/>
          </p:nvSpPr>
          <p:spPr bwMode="auto">
            <a:xfrm>
              <a:off x="1185" y="18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4</a:t>
              </a:r>
            </a:p>
          </p:txBody>
        </p:sp>
        <p:sp>
          <p:nvSpPr>
            <p:cNvPr id="54315" name="Text Box 23"/>
            <p:cNvSpPr txBox="1">
              <a:spLocks noChangeArrowheads="1"/>
            </p:cNvSpPr>
            <p:nvPr/>
          </p:nvSpPr>
          <p:spPr bwMode="auto">
            <a:xfrm>
              <a:off x="1185" y="209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5</a:t>
              </a:r>
            </a:p>
          </p:txBody>
        </p:sp>
        <p:sp>
          <p:nvSpPr>
            <p:cNvPr id="54316" name="Text Box 24"/>
            <p:cNvSpPr txBox="1">
              <a:spLocks noChangeArrowheads="1"/>
            </p:cNvSpPr>
            <p:nvPr/>
          </p:nvSpPr>
          <p:spPr bwMode="auto">
            <a:xfrm>
              <a:off x="1185" y="234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chemeClr val="tx2"/>
                  </a:solidFill>
                </a:rPr>
                <a:t>6</a:t>
              </a:r>
            </a:p>
          </p:txBody>
        </p:sp>
        <p:sp>
          <p:nvSpPr>
            <p:cNvPr id="54317" name="Text Box 25"/>
            <p:cNvSpPr txBox="1">
              <a:spLocks noChangeArrowheads="1"/>
            </p:cNvSpPr>
            <p:nvPr/>
          </p:nvSpPr>
          <p:spPr bwMode="auto">
            <a:xfrm>
              <a:off x="2145" y="89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1</a:t>
              </a:r>
            </a:p>
          </p:txBody>
        </p:sp>
        <p:sp>
          <p:nvSpPr>
            <p:cNvPr id="54318" name="Text Box 26"/>
            <p:cNvSpPr txBox="1">
              <a:spLocks noChangeArrowheads="1"/>
            </p:cNvSpPr>
            <p:nvPr/>
          </p:nvSpPr>
          <p:spPr bwMode="auto">
            <a:xfrm>
              <a:off x="2145" y="113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4</a:t>
              </a:r>
            </a:p>
          </p:txBody>
        </p:sp>
        <p:sp>
          <p:nvSpPr>
            <p:cNvPr id="54319" name="Text Box 27"/>
            <p:cNvSpPr txBox="1">
              <a:spLocks noChangeArrowheads="1"/>
            </p:cNvSpPr>
            <p:nvPr/>
          </p:nvSpPr>
          <p:spPr bwMode="auto">
            <a:xfrm>
              <a:off x="2145" y="13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a:t>
              </a:r>
            </a:p>
          </p:txBody>
        </p:sp>
        <p:sp>
          <p:nvSpPr>
            <p:cNvPr id="54320" name="Text Box 28"/>
            <p:cNvSpPr txBox="1">
              <a:spLocks noChangeArrowheads="1"/>
            </p:cNvSpPr>
            <p:nvPr/>
          </p:nvSpPr>
          <p:spPr bwMode="auto">
            <a:xfrm>
              <a:off x="2145" y="16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5</a:t>
              </a:r>
            </a:p>
          </p:txBody>
        </p:sp>
        <p:sp>
          <p:nvSpPr>
            <p:cNvPr id="54321" name="Text Box 29"/>
            <p:cNvSpPr txBox="1">
              <a:spLocks noChangeArrowheads="1"/>
            </p:cNvSpPr>
            <p:nvPr/>
          </p:nvSpPr>
          <p:spPr bwMode="auto">
            <a:xfrm>
              <a:off x="2145" y="18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2</a:t>
              </a:r>
            </a:p>
          </p:txBody>
        </p:sp>
        <p:sp>
          <p:nvSpPr>
            <p:cNvPr id="54322" name="Text Box 30"/>
            <p:cNvSpPr txBox="1">
              <a:spLocks noChangeArrowheads="1"/>
            </p:cNvSpPr>
            <p:nvPr/>
          </p:nvSpPr>
          <p:spPr bwMode="auto">
            <a:xfrm>
              <a:off x="2145" y="210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grpSp>
      <p:sp>
        <p:nvSpPr>
          <p:cNvPr id="54275" name="Text Box 32"/>
          <p:cNvSpPr txBox="1">
            <a:spLocks noChangeArrowheads="1"/>
          </p:cNvSpPr>
          <p:nvPr/>
        </p:nvSpPr>
        <p:spPr bwMode="auto">
          <a:xfrm>
            <a:off x="1066800" y="304800"/>
            <a:ext cx="411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插入和删除操作</a:t>
            </a:r>
          </a:p>
        </p:txBody>
      </p:sp>
      <p:sp>
        <p:nvSpPr>
          <p:cNvPr id="54276" name="Text Box 33"/>
          <p:cNvSpPr txBox="1">
            <a:spLocks noChangeArrowheads="1"/>
          </p:cNvSpPr>
          <p:nvPr/>
        </p:nvSpPr>
        <p:spPr bwMode="auto">
          <a:xfrm>
            <a:off x="1066800" y="914400"/>
            <a:ext cx="4114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1)  </a:t>
            </a:r>
            <a:r>
              <a:rPr lang="zh-CN" altLang="en-US" sz="2000"/>
              <a:t>在第</a:t>
            </a:r>
            <a:r>
              <a:rPr lang="en-US" altLang="zh-CN" sz="2000">
                <a:solidFill>
                  <a:srgbClr val="FF0000"/>
                </a:solidFill>
              </a:rPr>
              <a:t>i=4</a:t>
            </a:r>
            <a:r>
              <a:rPr lang="zh-CN" altLang="en-US" sz="2000"/>
              <a:t>个结点前插入新元素 </a:t>
            </a:r>
            <a:r>
              <a:rPr lang="en-US" altLang="zh-CN" sz="2000">
                <a:solidFill>
                  <a:srgbClr val="FF0000"/>
                </a:solidFill>
              </a:rPr>
              <a:t>jin</a:t>
            </a:r>
          </a:p>
        </p:txBody>
      </p:sp>
      <p:grpSp>
        <p:nvGrpSpPr>
          <p:cNvPr id="3" name="Group 41"/>
          <p:cNvGrpSpPr>
            <a:grpSpLocks/>
          </p:cNvGrpSpPr>
          <p:nvPr/>
        </p:nvGrpSpPr>
        <p:grpSpPr bwMode="auto">
          <a:xfrm>
            <a:off x="4724400" y="3810000"/>
            <a:ext cx="3657600" cy="701675"/>
            <a:chOff x="2976" y="2400"/>
            <a:chExt cx="2304" cy="442"/>
          </a:xfrm>
        </p:grpSpPr>
        <p:sp>
          <p:nvSpPr>
            <p:cNvPr id="54292" name="Text Box 37"/>
            <p:cNvSpPr txBox="1">
              <a:spLocks noChangeArrowheads="1"/>
            </p:cNvSpPr>
            <p:nvPr/>
          </p:nvSpPr>
          <p:spPr bwMode="auto">
            <a:xfrm>
              <a:off x="3552" y="2400"/>
              <a:ext cx="172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添加新元素</a:t>
              </a:r>
              <a:r>
                <a:rPr lang="en-US" altLang="zh-CN" sz="2000">
                  <a:solidFill>
                    <a:srgbClr val="FF0000"/>
                  </a:solidFill>
                </a:rPr>
                <a:t>jin</a:t>
              </a:r>
              <a:r>
                <a:rPr lang="zh-CN" altLang="en-US" sz="2000"/>
                <a:t>，并指向原第</a:t>
              </a:r>
              <a:r>
                <a:rPr lang="en-US" altLang="zh-CN" sz="2000">
                  <a:solidFill>
                    <a:schemeClr val="tx2"/>
                  </a:solidFill>
                </a:rPr>
                <a:t>i=4</a:t>
              </a:r>
              <a:r>
                <a:rPr lang="zh-CN" altLang="en-US" sz="2000"/>
                <a:t>个结点</a:t>
              </a:r>
            </a:p>
          </p:txBody>
        </p:sp>
        <p:sp>
          <p:nvSpPr>
            <p:cNvPr id="54293" name="Line 38"/>
            <p:cNvSpPr>
              <a:spLocks noChangeShapeType="1"/>
            </p:cNvSpPr>
            <p:nvPr/>
          </p:nvSpPr>
          <p:spPr bwMode="auto">
            <a:xfrm flipH="1">
              <a:off x="2976" y="2592"/>
              <a:ext cx="528"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4791" name="Text Box 39"/>
          <p:cNvSpPr txBox="1">
            <a:spLocks noChangeArrowheads="1"/>
          </p:cNvSpPr>
          <p:nvPr/>
        </p:nvSpPr>
        <p:spPr bwMode="auto">
          <a:xfrm>
            <a:off x="3446463" y="3921125"/>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jin         3</a:t>
            </a:r>
          </a:p>
        </p:txBody>
      </p:sp>
      <p:grpSp>
        <p:nvGrpSpPr>
          <p:cNvPr id="4" name="Group 46"/>
          <p:cNvGrpSpPr>
            <a:grpSpLocks/>
          </p:cNvGrpSpPr>
          <p:nvPr/>
        </p:nvGrpSpPr>
        <p:grpSpPr bwMode="auto">
          <a:xfrm>
            <a:off x="4724400" y="2362200"/>
            <a:ext cx="3657600" cy="396875"/>
            <a:chOff x="3072" y="3158"/>
            <a:chExt cx="2304" cy="250"/>
          </a:xfrm>
        </p:grpSpPr>
        <p:sp>
          <p:nvSpPr>
            <p:cNvPr id="54290" name="Text Box 43"/>
            <p:cNvSpPr txBox="1">
              <a:spLocks noChangeArrowheads="1"/>
            </p:cNvSpPr>
            <p:nvPr/>
          </p:nvSpPr>
          <p:spPr bwMode="auto">
            <a:xfrm>
              <a:off x="3648" y="3158"/>
              <a:ext cx="17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修改第</a:t>
              </a:r>
              <a:r>
                <a:rPr lang="en-US" altLang="zh-CN" sz="2000">
                  <a:solidFill>
                    <a:srgbClr val="FF0000"/>
                  </a:solidFill>
                </a:rPr>
                <a:t>3</a:t>
              </a:r>
              <a:r>
                <a:rPr lang="zh-CN" altLang="en-US" sz="2000"/>
                <a:t>个结点的指向</a:t>
              </a:r>
            </a:p>
          </p:txBody>
        </p:sp>
        <p:sp>
          <p:nvSpPr>
            <p:cNvPr id="54291" name="Line 44"/>
            <p:cNvSpPr>
              <a:spLocks noChangeShapeType="1"/>
            </p:cNvSpPr>
            <p:nvPr/>
          </p:nvSpPr>
          <p:spPr bwMode="auto">
            <a:xfrm flipH="1">
              <a:off x="3072" y="3302"/>
              <a:ext cx="528"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53"/>
          <p:cNvGrpSpPr>
            <a:grpSpLocks/>
          </p:cNvGrpSpPr>
          <p:nvPr/>
        </p:nvGrpSpPr>
        <p:grpSpPr bwMode="auto">
          <a:xfrm>
            <a:off x="4343400" y="2286000"/>
            <a:ext cx="4191000" cy="701675"/>
            <a:chOff x="2736" y="1440"/>
            <a:chExt cx="2640" cy="442"/>
          </a:xfrm>
        </p:grpSpPr>
        <p:grpSp>
          <p:nvGrpSpPr>
            <p:cNvPr id="54284" name="Group 40"/>
            <p:cNvGrpSpPr>
              <a:grpSpLocks/>
            </p:cNvGrpSpPr>
            <p:nvPr/>
          </p:nvGrpSpPr>
          <p:grpSpPr bwMode="auto">
            <a:xfrm>
              <a:off x="2976" y="1440"/>
              <a:ext cx="2400" cy="442"/>
              <a:chOff x="2976" y="1680"/>
              <a:chExt cx="2304" cy="442"/>
            </a:xfrm>
          </p:grpSpPr>
          <p:sp>
            <p:nvSpPr>
              <p:cNvPr id="54288" name="Text Box 34"/>
              <p:cNvSpPr txBox="1">
                <a:spLocks noChangeArrowheads="1"/>
              </p:cNvSpPr>
              <p:nvPr/>
            </p:nvSpPr>
            <p:spPr bwMode="auto">
              <a:xfrm>
                <a:off x="3552" y="1680"/>
                <a:ext cx="172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找到第</a:t>
                </a:r>
                <a:r>
                  <a:rPr lang="en-US" altLang="zh-CN" sz="2000">
                    <a:solidFill>
                      <a:schemeClr val="tx2"/>
                    </a:solidFill>
                  </a:rPr>
                  <a:t>i</a:t>
                </a:r>
                <a:r>
                  <a:rPr lang="en-US" altLang="zh-CN" sz="2000">
                    <a:solidFill>
                      <a:schemeClr val="tx2"/>
                    </a:solidFill>
                    <a:latin typeface="宋体" pitchFamily="2" charset="-122"/>
                  </a:rPr>
                  <a:t>-</a:t>
                </a:r>
                <a:r>
                  <a:rPr lang="en-US" altLang="zh-CN" sz="2000">
                    <a:solidFill>
                      <a:schemeClr val="tx2"/>
                    </a:solidFill>
                  </a:rPr>
                  <a:t>1=3</a:t>
                </a:r>
                <a:r>
                  <a:rPr lang="zh-CN" altLang="en-US" sz="2000"/>
                  <a:t>个结点，记住第</a:t>
                </a:r>
                <a:r>
                  <a:rPr lang="en-US" altLang="zh-CN" sz="2000">
                    <a:solidFill>
                      <a:schemeClr val="tx2"/>
                    </a:solidFill>
                  </a:rPr>
                  <a:t>i=4</a:t>
                </a:r>
                <a:r>
                  <a:rPr lang="zh-CN" altLang="en-US" sz="2000"/>
                  <a:t>个结点的位置</a:t>
                </a:r>
                <a:r>
                  <a:rPr lang="en-US" altLang="zh-CN" sz="2000">
                    <a:solidFill>
                      <a:srgbClr val="FF0000"/>
                    </a:solidFill>
                  </a:rPr>
                  <a:t>3</a:t>
                </a:r>
              </a:p>
            </p:txBody>
          </p:sp>
          <p:sp>
            <p:nvSpPr>
              <p:cNvPr id="54289" name="Line 36"/>
              <p:cNvSpPr>
                <a:spLocks noChangeShapeType="1"/>
              </p:cNvSpPr>
              <p:nvPr/>
            </p:nvSpPr>
            <p:spPr bwMode="auto">
              <a:xfrm flipH="1">
                <a:off x="2976" y="1872"/>
                <a:ext cx="528"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4285" name="Group 49"/>
            <p:cNvGrpSpPr>
              <a:grpSpLocks/>
            </p:cNvGrpSpPr>
            <p:nvPr/>
          </p:nvGrpSpPr>
          <p:grpSpPr bwMode="auto">
            <a:xfrm>
              <a:off x="2736" y="1504"/>
              <a:ext cx="384" cy="250"/>
              <a:chOff x="2736" y="1750"/>
              <a:chExt cx="384" cy="250"/>
            </a:xfrm>
          </p:grpSpPr>
          <p:sp>
            <p:nvSpPr>
              <p:cNvPr id="54286" name="Rectangle 47"/>
              <p:cNvSpPr>
                <a:spLocks noChangeArrowheads="1"/>
              </p:cNvSpPr>
              <p:nvPr/>
            </p:nvSpPr>
            <p:spPr bwMode="auto">
              <a:xfrm>
                <a:off x="2784" y="1824"/>
                <a:ext cx="96" cy="144"/>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4287" name="Text Box 48"/>
              <p:cNvSpPr txBox="1">
                <a:spLocks noChangeArrowheads="1"/>
              </p:cNvSpPr>
              <p:nvPr/>
            </p:nvSpPr>
            <p:spPr bwMode="auto">
              <a:xfrm>
                <a:off x="2736" y="175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3</a:t>
                </a:r>
              </a:p>
            </p:txBody>
          </p:sp>
        </p:grpSp>
      </p:grpSp>
      <p:grpSp>
        <p:nvGrpSpPr>
          <p:cNvPr id="8" name="Group 50"/>
          <p:cNvGrpSpPr>
            <a:grpSpLocks/>
          </p:cNvGrpSpPr>
          <p:nvPr/>
        </p:nvGrpSpPr>
        <p:grpSpPr bwMode="auto">
          <a:xfrm>
            <a:off x="4343400" y="2397125"/>
            <a:ext cx="609600" cy="396875"/>
            <a:chOff x="2736" y="1750"/>
            <a:chExt cx="384" cy="250"/>
          </a:xfrm>
        </p:grpSpPr>
        <p:sp>
          <p:nvSpPr>
            <p:cNvPr id="54282" name="Rectangle 51"/>
            <p:cNvSpPr>
              <a:spLocks noChangeArrowheads="1"/>
            </p:cNvSpPr>
            <p:nvPr/>
          </p:nvSpPr>
          <p:spPr bwMode="auto">
            <a:xfrm>
              <a:off x="2784" y="1824"/>
              <a:ext cx="96" cy="144"/>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4283" name="Text Box 52"/>
            <p:cNvSpPr txBox="1">
              <a:spLocks noChangeArrowheads="1"/>
            </p:cNvSpPr>
            <p:nvPr/>
          </p:nvSpPr>
          <p:spPr bwMode="auto">
            <a:xfrm>
              <a:off x="2736" y="175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chemeClr val="tx2"/>
                  </a:solidFill>
                </a:rPr>
                <a:t>6</a:t>
              </a: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479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91"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ext Box 2"/>
          <p:cNvSpPr txBox="1">
            <a:spLocks noChangeArrowheads="1"/>
          </p:cNvSpPr>
          <p:nvPr/>
        </p:nvSpPr>
        <p:spPr bwMode="auto">
          <a:xfrm>
            <a:off x="1371600" y="533400"/>
            <a:ext cx="2590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2)   </a:t>
            </a:r>
            <a:r>
              <a:rPr lang="zh-CN" altLang="en-US" sz="2000"/>
              <a:t>删除第</a:t>
            </a:r>
            <a:r>
              <a:rPr lang="en-US" altLang="zh-CN" sz="2000">
                <a:solidFill>
                  <a:srgbClr val="FF0000"/>
                </a:solidFill>
              </a:rPr>
              <a:t>2</a:t>
            </a:r>
            <a:r>
              <a:rPr lang="zh-CN" altLang="en-US" sz="2000"/>
              <a:t>个结点</a:t>
            </a:r>
            <a:endParaRPr lang="zh-CN" altLang="en-US" sz="2000">
              <a:solidFill>
                <a:srgbClr val="FF0000"/>
              </a:solidFill>
            </a:endParaRPr>
          </a:p>
        </p:txBody>
      </p:sp>
      <p:grpSp>
        <p:nvGrpSpPr>
          <p:cNvPr id="55299" name="Group 37"/>
          <p:cNvGrpSpPr>
            <a:grpSpLocks/>
          </p:cNvGrpSpPr>
          <p:nvPr/>
        </p:nvGrpSpPr>
        <p:grpSpPr bwMode="auto">
          <a:xfrm>
            <a:off x="2819400" y="1644650"/>
            <a:ext cx="2379663" cy="2698750"/>
            <a:chOff x="1776" y="1036"/>
            <a:chExt cx="1499" cy="1700"/>
          </a:xfrm>
        </p:grpSpPr>
        <p:grpSp>
          <p:nvGrpSpPr>
            <p:cNvPr id="55324" name="Group 3"/>
            <p:cNvGrpSpPr>
              <a:grpSpLocks/>
            </p:cNvGrpSpPr>
            <p:nvPr/>
          </p:nvGrpSpPr>
          <p:grpSpPr bwMode="auto">
            <a:xfrm>
              <a:off x="1776" y="1036"/>
              <a:ext cx="1248" cy="1700"/>
              <a:chOff x="1185" y="892"/>
              <a:chExt cx="1248" cy="1700"/>
            </a:xfrm>
          </p:grpSpPr>
          <p:sp>
            <p:nvSpPr>
              <p:cNvPr id="55329" name="Line 4"/>
              <p:cNvSpPr>
                <a:spLocks noChangeShapeType="1"/>
              </p:cNvSpPr>
              <p:nvPr/>
            </p:nvSpPr>
            <p:spPr bwMode="auto">
              <a:xfrm>
                <a:off x="1425" y="902"/>
                <a:ext cx="0" cy="1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0" name="Line 5"/>
              <p:cNvSpPr>
                <a:spLocks noChangeShapeType="1"/>
              </p:cNvSpPr>
              <p:nvPr/>
            </p:nvSpPr>
            <p:spPr bwMode="auto">
              <a:xfrm>
                <a:off x="2097" y="902"/>
                <a:ext cx="0" cy="1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1" name="Line 6"/>
              <p:cNvSpPr>
                <a:spLocks noChangeShapeType="1"/>
              </p:cNvSpPr>
              <p:nvPr/>
            </p:nvSpPr>
            <p:spPr bwMode="auto">
              <a:xfrm>
                <a:off x="1425" y="90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2" name="Line 7"/>
              <p:cNvSpPr>
                <a:spLocks noChangeShapeType="1"/>
              </p:cNvSpPr>
              <p:nvPr/>
            </p:nvSpPr>
            <p:spPr bwMode="auto">
              <a:xfrm>
                <a:off x="1425" y="114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3" name="Line 8"/>
              <p:cNvSpPr>
                <a:spLocks noChangeShapeType="1"/>
              </p:cNvSpPr>
              <p:nvPr/>
            </p:nvSpPr>
            <p:spPr bwMode="auto">
              <a:xfrm>
                <a:off x="1425" y="138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4" name="Line 9"/>
              <p:cNvSpPr>
                <a:spLocks noChangeShapeType="1"/>
              </p:cNvSpPr>
              <p:nvPr/>
            </p:nvSpPr>
            <p:spPr bwMode="auto">
              <a:xfrm>
                <a:off x="1425" y="162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5" name="Line 10"/>
              <p:cNvSpPr>
                <a:spLocks noChangeShapeType="1"/>
              </p:cNvSpPr>
              <p:nvPr/>
            </p:nvSpPr>
            <p:spPr bwMode="auto">
              <a:xfrm>
                <a:off x="2385" y="902"/>
                <a:ext cx="0" cy="16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6" name="Line 11"/>
              <p:cNvSpPr>
                <a:spLocks noChangeShapeType="1"/>
              </p:cNvSpPr>
              <p:nvPr/>
            </p:nvSpPr>
            <p:spPr bwMode="auto">
              <a:xfrm>
                <a:off x="1425" y="186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7" name="Line 12"/>
              <p:cNvSpPr>
                <a:spLocks noChangeShapeType="1"/>
              </p:cNvSpPr>
              <p:nvPr/>
            </p:nvSpPr>
            <p:spPr bwMode="auto">
              <a:xfrm>
                <a:off x="1425" y="210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8" name="Line 13"/>
              <p:cNvSpPr>
                <a:spLocks noChangeShapeType="1"/>
              </p:cNvSpPr>
              <p:nvPr/>
            </p:nvSpPr>
            <p:spPr bwMode="auto">
              <a:xfrm>
                <a:off x="1425" y="234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39" name="Line 14"/>
              <p:cNvSpPr>
                <a:spLocks noChangeShapeType="1"/>
              </p:cNvSpPr>
              <p:nvPr/>
            </p:nvSpPr>
            <p:spPr bwMode="auto">
              <a:xfrm>
                <a:off x="1425" y="2582"/>
                <a:ext cx="9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40" name="Text Box 15"/>
              <p:cNvSpPr txBox="1">
                <a:spLocks noChangeArrowheads="1"/>
              </p:cNvSpPr>
              <p:nvPr/>
            </p:nvSpPr>
            <p:spPr bwMode="auto">
              <a:xfrm>
                <a:off x="1543" y="112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zhao</a:t>
                </a:r>
              </a:p>
            </p:txBody>
          </p:sp>
          <p:sp>
            <p:nvSpPr>
              <p:cNvPr id="55341" name="Text Box 16"/>
              <p:cNvSpPr txBox="1">
                <a:spLocks noChangeArrowheads="1"/>
              </p:cNvSpPr>
              <p:nvPr/>
            </p:nvSpPr>
            <p:spPr bwMode="auto">
              <a:xfrm>
                <a:off x="1543" y="1350"/>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qian</a:t>
                </a:r>
              </a:p>
            </p:txBody>
          </p:sp>
          <p:sp>
            <p:nvSpPr>
              <p:cNvPr id="55342" name="Text Box 17"/>
              <p:cNvSpPr txBox="1">
                <a:spLocks noChangeArrowheads="1"/>
              </p:cNvSpPr>
              <p:nvPr/>
            </p:nvSpPr>
            <p:spPr bwMode="auto">
              <a:xfrm>
                <a:off x="1558" y="1612"/>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sun</a:t>
                </a:r>
              </a:p>
            </p:txBody>
          </p:sp>
          <p:sp>
            <p:nvSpPr>
              <p:cNvPr id="55343" name="Text Box 18"/>
              <p:cNvSpPr txBox="1">
                <a:spLocks noChangeArrowheads="1"/>
              </p:cNvSpPr>
              <p:nvPr/>
            </p:nvSpPr>
            <p:spPr bwMode="auto">
              <a:xfrm>
                <a:off x="1617" y="1852"/>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li</a:t>
                </a:r>
              </a:p>
            </p:txBody>
          </p:sp>
          <p:sp>
            <p:nvSpPr>
              <p:cNvPr id="55344" name="Text Box 19"/>
              <p:cNvSpPr txBox="1">
                <a:spLocks noChangeArrowheads="1"/>
              </p:cNvSpPr>
              <p:nvPr/>
            </p:nvSpPr>
            <p:spPr bwMode="auto">
              <a:xfrm>
                <a:off x="1532" y="2081"/>
                <a:ext cx="8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zhou</a:t>
                </a:r>
              </a:p>
            </p:txBody>
          </p:sp>
          <p:sp>
            <p:nvSpPr>
              <p:cNvPr id="55345" name="Text Box 20"/>
              <p:cNvSpPr txBox="1">
                <a:spLocks noChangeArrowheads="1"/>
              </p:cNvSpPr>
              <p:nvPr/>
            </p:nvSpPr>
            <p:spPr bwMode="auto">
              <a:xfrm>
                <a:off x="1185" y="90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sp>
            <p:nvSpPr>
              <p:cNvPr id="55346" name="Text Box 21"/>
              <p:cNvSpPr txBox="1">
                <a:spLocks noChangeArrowheads="1"/>
              </p:cNvSpPr>
              <p:nvPr/>
            </p:nvSpPr>
            <p:spPr bwMode="auto">
              <a:xfrm>
                <a:off x="1185" y="113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1</a:t>
                </a:r>
              </a:p>
            </p:txBody>
          </p:sp>
          <p:sp>
            <p:nvSpPr>
              <p:cNvPr id="55347" name="Text Box 22"/>
              <p:cNvSpPr txBox="1">
                <a:spLocks noChangeArrowheads="1"/>
              </p:cNvSpPr>
              <p:nvPr/>
            </p:nvSpPr>
            <p:spPr bwMode="auto">
              <a:xfrm>
                <a:off x="1185" y="13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2</a:t>
                </a:r>
              </a:p>
            </p:txBody>
          </p:sp>
          <p:sp>
            <p:nvSpPr>
              <p:cNvPr id="55348" name="Text Box 23"/>
              <p:cNvSpPr txBox="1">
                <a:spLocks noChangeArrowheads="1"/>
              </p:cNvSpPr>
              <p:nvPr/>
            </p:nvSpPr>
            <p:spPr bwMode="auto">
              <a:xfrm>
                <a:off x="1185" y="16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a:t>
                </a:r>
              </a:p>
            </p:txBody>
          </p:sp>
          <p:sp>
            <p:nvSpPr>
              <p:cNvPr id="55349" name="Text Box 24"/>
              <p:cNvSpPr txBox="1">
                <a:spLocks noChangeArrowheads="1"/>
              </p:cNvSpPr>
              <p:nvPr/>
            </p:nvSpPr>
            <p:spPr bwMode="auto">
              <a:xfrm>
                <a:off x="1185" y="18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4</a:t>
                </a:r>
              </a:p>
            </p:txBody>
          </p:sp>
          <p:sp>
            <p:nvSpPr>
              <p:cNvPr id="55350" name="Text Box 25"/>
              <p:cNvSpPr txBox="1">
                <a:spLocks noChangeArrowheads="1"/>
              </p:cNvSpPr>
              <p:nvPr/>
            </p:nvSpPr>
            <p:spPr bwMode="auto">
              <a:xfrm>
                <a:off x="1185" y="209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5</a:t>
                </a:r>
              </a:p>
            </p:txBody>
          </p:sp>
          <p:sp>
            <p:nvSpPr>
              <p:cNvPr id="55351" name="Text Box 26"/>
              <p:cNvSpPr txBox="1">
                <a:spLocks noChangeArrowheads="1"/>
              </p:cNvSpPr>
              <p:nvPr/>
            </p:nvSpPr>
            <p:spPr bwMode="auto">
              <a:xfrm>
                <a:off x="1185" y="234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6</a:t>
                </a:r>
              </a:p>
            </p:txBody>
          </p:sp>
          <p:sp>
            <p:nvSpPr>
              <p:cNvPr id="55352" name="Text Box 27"/>
              <p:cNvSpPr txBox="1">
                <a:spLocks noChangeArrowheads="1"/>
              </p:cNvSpPr>
              <p:nvPr/>
            </p:nvSpPr>
            <p:spPr bwMode="auto">
              <a:xfrm>
                <a:off x="2145" y="89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1</a:t>
                </a:r>
              </a:p>
            </p:txBody>
          </p:sp>
          <p:sp>
            <p:nvSpPr>
              <p:cNvPr id="55353" name="Text Box 28"/>
              <p:cNvSpPr txBox="1">
                <a:spLocks noChangeArrowheads="1"/>
              </p:cNvSpPr>
              <p:nvPr/>
            </p:nvSpPr>
            <p:spPr bwMode="auto">
              <a:xfrm>
                <a:off x="2145" y="113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2</a:t>
                </a:r>
              </a:p>
            </p:txBody>
          </p:sp>
          <p:sp>
            <p:nvSpPr>
              <p:cNvPr id="55354" name="Text Box 29"/>
              <p:cNvSpPr txBox="1">
                <a:spLocks noChangeArrowheads="1"/>
              </p:cNvSpPr>
              <p:nvPr/>
            </p:nvSpPr>
            <p:spPr bwMode="auto">
              <a:xfrm>
                <a:off x="2145" y="137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a:t>
                </a:r>
              </a:p>
            </p:txBody>
          </p:sp>
          <p:sp>
            <p:nvSpPr>
              <p:cNvPr id="55355" name="Text Box 30"/>
              <p:cNvSpPr txBox="1">
                <a:spLocks noChangeArrowheads="1"/>
              </p:cNvSpPr>
              <p:nvPr/>
            </p:nvSpPr>
            <p:spPr bwMode="auto">
              <a:xfrm>
                <a:off x="2145" y="161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4</a:t>
                </a:r>
              </a:p>
            </p:txBody>
          </p:sp>
          <p:sp>
            <p:nvSpPr>
              <p:cNvPr id="55356" name="Text Box 31"/>
              <p:cNvSpPr txBox="1">
                <a:spLocks noChangeArrowheads="1"/>
              </p:cNvSpPr>
              <p:nvPr/>
            </p:nvSpPr>
            <p:spPr bwMode="auto">
              <a:xfrm>
                <a:off x="2145" y="185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5</a:t>
                </a:r>
              </a:p>
            </p:txBody>
          </p:sp>
          <p:sp>
            <p:nvSpPr>
              <p:cNvPr id="55357" name="Text Box 32"/>
              <p:cNvSpPr txBox="1">
                <a:spLocks noChangeArrowheads="1"/>
              </p:cNvSpPr>
              <p:nvPr/>
            </p:nvSpPr>
            <p:spPr bwMode="auto">
              <a:xfrm>
                <a:off x="2145" y="2102"/>
                <a:ext cx="2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grpSp>
        <p:sp>
          <p:nvSpPr>
            <p:cNvPr id="55325" name="Text Box 33"/>
            <p:cNvSpPr txBox="1">
              <a:spLocks noChangeArrowheads="1"/>
            </p:cNvSpPr>
            <p:nvPr/>
          </p:nvSpPr>
          <p:spPr bwMode="auto">
            <a:xfrm>
              <a:off x="2171" y="2470"/>
              <a:ext cx="110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jin         4</a:t>
              </a:r>
            </a:p>
          </p:txBody>
        </p:sp>
        <p:grpSp>
          <p:nvGrpSpPr>
            <p:cNvPr id="55326" name="Group 34"/>
            <p:cNvGrpSpPr>
              <a:grpSpLocks/>
            </p:cNvGrpSpPr>
            <p:nvPr/>
          </p:nvGrpSpPr>
          <p:grpSpPr bwMode="auto">
            <a:xfrm>
              <a:off x="2736" y="1750"/>
              <a:ext cx="384" cy="250"/>
              <a:chOff x="2736" y="1750"/>
              <a:chExt cx="384" cy="250"/>
            </a:xfrm>
          </p:grpSpPr>
          <p:sp>
            <p:nvSpPr>
              <p:cNvPr id="55327" name="Rectangle 35"/>
              <p:cNvSpPr>
                <a:spLocks noChangeArrowheads="1"/>
              </p:cNvSpPr>
              <p:nvPr/>
            </p:nvSpPr>
            <p:spPr bwMode="auto">
              <a:xfrm>
                <a:off x="2784" y="1824"/>
                <a:ext cx="96" cy="144"/>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5328" name="Text Box 36"/>
              <p:cNvSpPr txBox="1">
                <a:spLocks noChangeArrowheads="1"/>
              </p:cNvSpPr>
              <p:nvPr/>
            </p:nvSpPr>
            <p:spPr bwMode="auto">
              <a:xfrm>
                <a:off x="2736" y="1750"/>
                <a:ext cx="3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6</a:t>
                </a:r>
              </a:p>
            </p:txBody>
          </p:sp>
        </p:grpSp>
      </p:grpSp>
      <p:grpSp>
        <p:nvGrpSpPr>
          <p:cNvPr id="5" name="Group 51"/>
          <p:cNvGrpSpPr>
            <a:grpSpLocks/>
          </p:cNvGrpSpPr>
          <p:nvPr/>
        </p:nvGrpSpPr>
        <p:grpSpPr bwMode="auto">
          <a:xfrm>
            <a:off x="4343400" y="1905000"/>
            <a:ext cx="4038600" cy="1082675"/>
            <a:chOff x="2736" y="1200"/>
            <a:chExt cx="2544" cy="682"/>
          </a:xfrm>
        </p:grpSpPr>
        <p:grpSp>
          <p:nvGrpSpPr>
            <p:cNvPr id="55315" name="Group 38"/>
            <p:cNvGrpSpPr>
              <a:grpSpLocks/>
            </p:cNvGrpSpPr>
            <p:nvPr/>
          </p:nvGrpSpPr>
          <p:grpSpPr bwMode="auto">
            <a:xfrm>
              <a:off x="2976" y="1440"/>
              <a:ext cx="2304" cy="442"/>
              <a:chOff x="2976" y="1680"/>
              <a:chExt cx="2304" cy="442"/>
            </a:xfrm>
          </p:grpSpPr>
          <p:sp>
            <p:nvSpPr>
              <p:cNvPr id="55322" name="Text Box 39"/>
              <p:cNvSpPr txBox="1">
                <a:spLocks noChangeArrowheads="1"/>
              </p:cNvSpPr>
              <p:nvPr/>
            </p:nvSpPr>
            <p:spPr bwMode="auto">
              <a:xfrm>
                <a:off x="3552" y="1680"/>
                <a:ext cx="172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找到第</a:t>
                </a:r>
                <a:r>
                  <a:rPr lang="en-US" altLang="zh-CN" sz="2000">
                    <a:solidFill>
                      <a:srgbClr val="FF0000"/>
                    </a:solidFill>
                  </a:rPr>
                  <a:t>2</a:t>
                </a:r>
                <a:r>
                  <a:rPr lang="zh-CN" altLang="en-US" sz="2000"/>
                  <a:t>个结点，记住下一个结点的位置</a:t>
                </a:r>
                <a:endParaRPr lang="zh-CN" altLang="en-US" sz="2000">
                  <a:solidFill>
                    <a:srgbClr val="FF0000"/>
                  </a:solidFill>
                </a:endParaRPr>
              </a:p>
            </p:txBody>
          </p:sp>
          <p:sp>
            <p:nvSpPr>
              <p:cNvPr id="55323" name="Line 40"/>
              <p:cNvSpPr>
                <a:spLocks noChangeShapeType="1"/>
              </p:cNvSpPr>
              <p:nvPr/>
            </p:nvSpPr>
            <p:spPr bwMode="auto">
              <a:xfrm flipH="1">
                <a:off x="2976" y="1872"/>
                <a:ext cx="528"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5316" name="Group 41"/>
            <p:cNvGrpSpPr>
              <a:grpSpLocks/>
            </p:cNvGrpSpPr>
            <p:nvPr/>
          </p:nvGrpSpPr>
          <p:grpSpPr bwMode="auto">
            <a:xfrm>
              <a:off x="2976" y="1200"/>
              <a:ext cx="2304" cy="250"/>
              <a:chOff x="2976" y="1680"/>
              <a:chExt cx="2304" cy="250"/>
            </a:xfrm>
          </p:grpSpPr>
          <p:sp>
            <p:nvSpPr>
              <p:cNvPr id="55320" name="Text Box 42"/>
              <p:cNvSpPr txBox="1">
                <a:spLocks noChangeArrowheads="1"/>
              </p:cNvSpPr>
              <p:nvPr/>
            </p:nvSpPr>
            <p:spPr bwMode="auto">
              <a:xfrm>
                <a:off x="3552" y="1680"/>
                <a:ext cx="17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找到第</a:t>
                </a:r>
                <a:r>
                  <a:rPr lang="en-US" altLang="zh-CN" sz="2000">
                    <a:solidFill>
                      <a:srgbClr val="FF0000"/>
                    </a:solidFill>
                  </a:rPr>
                  <a:t>1</a:t>
                </a:r>
                <a:r>
                  <a:rPr lang="zh-CN" altLang="en-US" sz="2000"/>
                  <a:t>个结点</a:t>
                </a:r>
                <a:endParaRPr lang="zh-CN" altLang="en-US" sz="2000">
                  <a:solidFill>
                    <a:srgbClr val="FF0000"/>
                  </a:solidFill>
                </a:endParaRPr>
              </a:p>
            </p:txBody>
          </p:sp>
          <p:sp>
            <p:nvSpPr>
              <p:cNvPr id="55321" name="Line 43"/>
              <p:cNvSpPr>
                <a:spLocks noChangeShapeType="1"/>
              </p:cNvSpPr>
              <p:nvPr/>
            </p:nvSpPr>
            <p:spPr bwMode="auto">
              <a:xfrm flipH="1">
                <a:off x="2976" y="1872"/>
                <a:ext cx="528"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55317" name="Group 48"/>
            <p:cNvGrpSpPr>
              <a:grpSpLocks/>
            </p:cNvGrpSpPr>
            <p:nvPr/>
          </p:nvGrpSpPr>
          <p:grpSpPr bwMode="auto">
            <a:xfrm>
              <a:off x="2736" y="1515"/>
              <a:ext cx="528" cy="250"/>
              <a:chOff x="2736" y="1281"/>
              <a:chExt cx="528" cy="250"/>
            </a:xfrm>
          </p:grpSpPr>
          <p:sp>
            <p:nvSpPr>
              <p:cNvPr id="55318" name="Rectangle 49"/>
              <p:cNvSpPr>
                <a:spLocks noChangeArrowheads="1"/>
              </p:cNvSpPr>
              <p:nvPr/>
            </p:nvSpPr>
            <p:spPr bwMode="auto">
              <a:xfrm>
                <a:off x="2784" y="1344"/>
                <a:ext cx="96" cy="144"/>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5319" name="Text Box 50"/>
              <p:cNvSpPr txBox="1">
                <a:spLocks noChangeArrowheads="1"/>
              </p:cNvSpPr>
              <p:nvPr/>
            </p:nvSpPr>
            <p:spPr bwMode="auto">
              <a:xfrm>
                <a:off x="2736" y="1281"/>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3</a:t>
                </a:r>
              </a:p>
            </p:txBody>
          </p:sp>
        </p:grpSp>
      </p:grpSp>
      <p:grpSp>
        <p:nvGrpSpPr>
          <p:cNvPr id="9" name="Group 54"/>
          <p:cNvGrpSpPr>
            <a:grpSpLocks/>
          </p:cNvGrpSpPr>
          <p:nvPr/>
        </p:nvGrpSpPr>
        <p:grpSpPr bwMode="auto">
          <a:xfrm>
            <a:off x="4343400" y="1981200"/>
            <a:ext cx="3810000" cy="449263"/>
            <a:chOff x="2736" y="1248"/>
            <a:chExt cx="2400" cy="283"/>
          </a:xfrm>
        </p:grpSpPr>
        <p:grpSp>
          <p:nvGrpSpPr>
            <p:cNvPr id="55309" name="Group 46"/>
            <p:cNvGrpSpPr>
              <a:grpSpLocks/>
            </p:cNvGrpSpPr>
            <p:nvPr/>
          </p:nvGrpSpPr>
          <p:grpSpPr bwMode="auto">
            <a:xfrm>
              <a:off x="2736" y="1281"/>
              <a:ext cx="528" cy="250"/>
              <a:chOff x="2736" y="1281"/>
              <a:chExt cx="528" cy="250"/>
            </a:xfrm>
          </p:grpSpPr>
          <p:sp>
            <p:nvSpPr>
              <p:cNvPr id="55313" name="Rectangle 44"/>
              <p:cNvSpPr>
                <a:spLocks noChangeArrowheads="1"/>
              </p:cNvSpPr>
              <p:nvPr/>
            </p:nvSpPr>
            <p:spPr bwMode="auto">
              <a:xfrm>
                <a:off x="2784" y="1344"/>
                <a:ext cx="96" cy="144"/>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5314" name="Text Box 45"/>
              <p:cNvSpPr txBox="1">
                <a:spLocks noChangeArrowheads="1"/>
              </p:cNvSpPr>
              <p:nvPr/>
            </p:nvSpPr>
            <p:spPr bwMode="auto">
              <a:xfrm>
                <a:off x="2736" y="1281"/>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3</a:t>
                </a:r>
              </a:p>
            </p:txBody>
          </p:sp>
        </p:grpSp>
        <p:grpSp>
          <p:nvGrpSpPr>
            <p:cNvPr id="55310" name="Group 53"/>
            <p:cNvGrpSpPr>
              <a:grpSpLocks/>
            </p:cNvGrpSpPr>
            <p:nvPr/>
          </p:nvGrpSpPr>
          <p:grpSpPr bwMode="auto">
            <a:xfrm>
              <a:off x="2976" y="1248"/>
              <a:ext cx="2160" cy="250"/>
              <a:chOff x="2976" y="1680"/>
              <a:chExt cx="2160" cy="250"/>
            </a:xfrm>
          </p:grpSpPr>
          <p:sp>
            <p:nvSpPr>
              <p:cNvPr id="55311" name="Text Box 47"/>
              <p:cNvSpPr txBox="1">
                <a:spLocks noChangeArrowheads="1"/>
              </p:cNvSpPr>
              <p:nvPr/>
            </p:nvSpPr>
            <p:spPr bwMode="auto">
              <a:xfrm>
                <a:off x="3552" y="1680"/>
                <a:ext cx="15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修改指向</a:t>
                </a:r>
                <a:endParaRPr lang="zh-CN" altLang="en-US"/>
              </a:p>
            </p:txBody>
          </p:sp>
          <p:sp>
            <p:nvSpPr>
              <p:cNvPr id="55312" name="Line 52"/>
              <p:cNvSpPr>
                <a:spLocks noChangeShapeType="1"/>
              </p:cNvSpPr>
              <p:nvPr/>
            </p:nvSpPr>
            <p:spPr bwMode="auto">
              <a:xfrm flipH="1">
                <a:off x="2976" y="1824"/>
                <a:ext cx="528"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12" name="Group 55"/>
          <p:cNvGrpSpPr>
            <a:grpSpLocks/>
          </p:cNvGrpSpPr>
          <p:nvPr/>
        </p:nvGrpSpPr>
        <p:grpSpPr bwMode="auto">
          <a:xfrm>
            <a:off x="4343400" y="2362200"/>
            <a:ext cx="3810000" cy="449263"/>
            <a:chOff x="2736" y="1248"/>
            <a:chExt cx="2400" cy="283"/>
          </a:xfrm>
        </p:grpSpPr>
        <p:grpSp>
          <p:nvGrpSpPr>
            <p:cNvPr id="55303" name="Group 56"/>
            <p:cNvGrpSpPr>
              <a:grpSpLocks/>
            </p:cNvGrpSpPr>
            <p:nvPr/>
          </p:nvGrpSpPr>
          <p:grpSpPr bwMode="auto">
            <a:xfrm>
              <a:off x="2736" y="1281"/>
              <a:ext cx="528" cy="250"/>
              <a:chOff x="2736" y="1281"/>
              <a:chExt cx="528" cy="250"/>
            </a:xfrm>
          </p:grpSpPr>
          <p:sp>
            <p:nvSpPr>
              <p:cNvPr id="55307" name="Rectangle 57"/>
              <p:cNvSpPr>
                <a:spLocks noChangeArrowheads="1"/>
              </p:cNvSpPr>
              <p:nvPr/>
            </p:nvSpPr>
            <p:spPr bwMode="auto">
              <a:xfrm>
                <a:off x="2784" y="1344"/>
                <a:ext cx="96" cy="144"/>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5308" name="Text Box 58"/>
              <p:cNvSpPr txBox="1">
                <a:spLocks noChangeArrowheads="1"/>
              </p:cNvSpPr>
              <p:nvPr/>
            </p:nvSpPr>
            <p:spPr bwMode="auto">
              <a:xfrm>
                <a:off x="2736" y="1281"/>
                <a:ext cx="52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solidFill>
                      <a:srgbClr val="FF0000"/>
                    </a:solidFill>
                  </a:rPr>
                  <a:t>-1</a:t>
                </a:r>
              </a:p>
            </p:txBody>
          </p:sp>
        </p:grpSp>
        <p:grpSp>
          <p:nvGrpSpPr>
            <p:cNvPr id="55304" name="Group 59"/>
            <p:cNvGrpSpPr>
              <a:grpSpLocks/>
            </p:cNvGrpSpPr>
            <p:nvPr/>
          </p:nvGrpSpPr>
          <p:grpSpPr bwMode="auto">
            <a:xfrm>
              <a:off x="2976" y="1248"/>
              <a:ext cx="2160" cy="250"/>
              <a:chOff x="2976" y="1680"/>
              <a:chExt cx="2160" cy="250"/>
            </a:xfrm>
          </p:grpSpPr>
          <p:sp>
            <p:nvSpPr>
              <p:cNvPr id="55305" name="Text Box 60"/>
              <p:cNvSpPr txBox="1">
                <a:spLocks noChangeArrowheads="1"/>
              </p:cNvSpPr>
              <p:nvPr/>
            </p:nvSpPr>
            <p:spPr bwMode="auto">
              <a:xfrm>
                <a:off x="3552" y="1680"/>
                <a:ext cx="158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sz="2000"/>
                  <a:t>结点空闲</a:t>
                </a:r>
                <a:endParaRPr lang="zh-CN" altLang="en-US"/>
              </a:p>
            </p:txBody>
          </p:sp>
          <p:sp>
            <p:nvSpPr>
              <p:cNvPr id="55306" name="Line 61"/>
              <p:cNvSpPr>
                <a:spLocks noChangeShapeType="1"/>
              </p:cNvSpPr>
              <p:nvPr/>
            </p:nvSpPr>
            <p:spPr bwMode="auto">
              <a:xfrm flipH="1">
                <a:off x="2976" y="1824"/>
                <a:ext cx="528"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826220" y="908050"/>
            <a:ext cx="2233612" cy="442913"/>
          </a:xfrm>
        </p:spPr>
        <p:style>
          <a:lnRef idx="2">
            <a:schemeClr val="accent3"/>
          </a:lnRef>
          <a:fillRef idx="1">
            <a:schemeClr val="lt1"/>
          </a:fillRef>
          <a:effectRef idx="0">
            <a:schemeClr val="accent3"/>
          </a:effectRef>
          <a:fontRef idx="minor">
            <a:schemeClr val="dk1"/>
          </a:fontRef>
        </p:style>
        <p:txBody>
          <a:bodyPr/>
          <a:lstStyle/>
          <a:p>
            <a:pPr algn="l">
              <a:defRPr/>
            </a:pPr>
            <a:r>
              <a:rPr lang="zh-CN" altLang="en-US" sz="2800" b="1" dirty="0"/>
              <a:t>静态链表</a:t>
            </a:r>
          </a:p>
        </p:txBody>
      </p:sp>
      <p:sp>
        <p:nvSpPr>
          <p:cNvPr id="56323" name="Rectangle 3"/>
          <p:cNvSpPr>
            <a:spLocks noGrp="1" noChangeArrowheads="1"/>
          </p:cNvSpPr>
          <p:nvPr>
            <p:ph type="body" sz="half" idx="1"/>
          </p:nvPr>
        </p:nvSpPr>
        <p:spPr bwMode="auto">
          <a:xfrm>
            <a:off x="900113" y="1989138"/>
            <a:ext cx="7632700" cy="3816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05000"/>
              </a:lnSpc>
              <a:buFontTx/>
              <a:buNone/>
            </a:pPr>
            <a:r>
              <a:rPr lang="en-US" altLang="zh-CN" b="1"/>
              <a:t>typedef  struct{</a:t>
            </a:r>
          </a:p>
          <a:p>
            <a:pPr>
              <a:lnSpc>
                <a:spcPct val="105000"/>
              </a:lnSpc>
              <a:buFontTx/>
              <a:buNone/>
            </a:pPr>
            <a:r>
              <a:rPr lang="en-US" altLang="zh-CN" b="1"/>
              <a:t>       ElemType data;</a:t>
            </a:r>
          </a:p>
          <a:p>
            <a:pPr>
              <a:lnSpc>
                <a:spcPct val="105000"/>
              </a:lnSpc>
              <a:buFontTx/>
              <a:buNone/>
            </a:pPr>
            <a:r>
              <a:rPr lang="en-US" altLang="zh-CN" b="1"/>
              <a:t>       int              cur; //</a:t>
            </a:r>
            <a:r>
              <a:rPr lang="zh-CN" altLang="en-US" b="1"/>
              <a:t>游标，指示器</a:t>
            </a:r>
          </a:p>
          <a:p>
            <a:pPr>
              <a:lnSpc>
                <a:spcPct val="105000"/>
              </a:lnSpc>
              <a:buFontTx/>
              <a:buNone/>
            </a:pPr>
            <a:r>
              <a:rPr lang="en-US" altLang="zh-CN" b="1"/>
              <a:t>}component, SLinkList[MAXSIZE];</a:t>
            </a:r>
          </a:p>
        </p:txBody>
      </p:sp>
    </p:spTree>
  </p:cSld>
  <p:clrMapOvr>
    <a:masterClrMapping/>
  </p:clrMapOvr>
  <p:transition>
    <p:zoom dir="in"/>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6" name="Object 2"/>
          <p:cNvGraphicFramePr>
            <a:graphicFrameLocks noGrp="1" noChangeAspect="1"/>
          </p:cNvGraphicFramePr>
          <p:nvPr>
            <p:ph/>
          </p:nvPr>
        </p:nvGraphicFramePr>
        <p:xfrm>
          <a:off x="785813" y="765175"/>
          <a:ext cx="2071687" cy="5688013"/>
        </p:xfrm>
        <a:graphic>
          <a:graphicData uri="http://schemas.openxmlformats.org/presentationml/2006/ole">
            <mc:AlternateContent xmlns:mc="http://schemas.openxmlformats.org/markup-compatibility/2006">
              <mc:Choice xmlns:v="urn:schemas-microsoft-com:vml" Requires="v">
                <p:oleObj spid="_x0000_s1132" name="图片" r:id="rId3" imgW="914400" imgH="1975104" progId="Word.Picture.8">
                  <p:embed/>
                </p:oleObj>
              </mc:Choice>
              <mc:Fallback>
                <p:oleObj name="图片" r:id="rId3" imgW="914400" imgH="1975104"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5813" y="765175"/>
                        <a:ext cx="2071687" cy="568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0342" name="Text Box 6"/>
          <p:cNvSpPr txBox="1">
            <a:spLocks noChangeArrowheads="1"/>
          </p:cNvSpPr>
          <p:nvPr/>
        </p:nvSpPr>
        <p:spPr bwMode="auto">
          <a:xfrm>
            <a:off x="2916238" y="620713"/>
            <a:ext cx="6048375" cy="588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80000"/>
              </a:lnSpc>
              <a:spcBef>
                <a:spcPct val="50000"/>
              </a:spcBef>
              <a:buClr>
                <a:schemeClr val="accent2"/>
              </a:buClr>
              <a:buFont typeface="Wingdings" pitchFamily="2" charset="2"/>
              <a:buChar char="l"/>
            </a:pPr>
            <a:r>
              <a:rPr lang="en-US" altLang="zh-CN" sz="2500" dirty="0"/>
              <a:t>i = s[i].cur; </a:t>
            </a:r>
            <a:r>
              <a:rPr lang="zh-CN" altLang="en-US" sz="2500" dirty="0"/>
              <a:t>指针后移操作</a:t>
            </a:r>
          </a:p>
          <a:p>
            <a:pPr eaLnBrk="1" hangingPunct="1">
              <a:lnSpc>
                <a:spcPct val="80000"/>
              </a:lnSpc>
              <a:spcBef>
                <a:spcPct val="50000"/>
              </a:spcBef>
              <a:buClr>
                <a:schemeClr val="accent2"/>
              </a:buClr>
              <a:buFont typeface="Wingdings" pitchFamily="2" charset="2"/>
              <a:buChar char="l"/>
            </a:pPr>
            <a:r>
              <a:rPr lang="en-US" altLang="zh-CN" dirty="0" err="1"/>
              <a:t>Malloc</a:t>
            </a:r>
            <a:r>
              <a:rPr lang="en-US" altLang="zh-CN" dirty="0"/>
              <a:t>:  i = s[0].cur; </a:t>
            </a:r>
            <a:r>
              <a:rPr lang="zh-CN" altLang="en-US" dirty="0"/>
              <a:t>第一个可用结点位置</a:t>
            </a:r>
          </a:p>
          <a:p>
            <a:pPr eaLnBrk="1" hangingPunct="1">
              <a:lnSpc>
                <a:spcPct val="80000"/>
              </a:lnSpc>
              <a:spcBef>
                <a:spcPct val="50000"/>
              </a:spcBef>
              <a:buClr>
                <a:schemeClr val="accent2"/>
              </a:buClr>
              <a:buFont typeface="Wingdings" pitchFamily="2" charset="2"/>
              <a:buNone/>
            </a:pPr>
            <a:r>
              <a:rPr lang="zh-CN" altLang="en-US" sz="2500" dirty="0"/>
              <a:t>                 </a:t>
            </a:r>
            <a:r>
              <a:rPr lang="en-US" altLang="zh-CN" sz="2500" dirty="0"/>
              <a:t>if(s[0].cur)  s[0].cur = s[i].cur;</a:t>
            </a:r>
          </a:p>
          <a:p>
            <a:pPr eaLnBrk="1" hangingPunct="1">
              <a:lnSpc>
                <a:spcPct val="80000"/>
              </a:lnSpc>
              <a:spcBef>
                <a:spcPct val="50000"/>
              </a:spcBef>
              <a:buClr>
                <a:schemeClr val="accent2"/>
              </a:buClr>
              <a:buFont typeface="Wingdings" pitchFamily="2" charset="2"/>
              <a:buChar char="l"/>
            </a:pPr>
            <a:r>
              <a:rPr lang="en-US" altLang="zh-CN" sz="2500" dirty="0"/>
              <a:t>Free:   //</a:t>
            </a:r>
            <a:r>
              <a:rPr lang="zh-CN" altLang="en-US" sz="2500" dirty="0"/>
              <a:t>释放</a:t>
            </a:r>
            <a:r>
              <a:rPr lang="en-US" altLang="zh-CN" sz="2500" dirty="0"/>
              <a:t>k</a:t>
            </a:r>
            <a:r>
              <a:rPr lang="zh-CN" altLang="en-US" sz="2500" dirty="0"/>
              <a:t>结点 </a:t>
            </a:r>
          </a:p>
          <a:p>
            <a:pPr eaLnBrk="1" hangingPunct="1">
              <a:lnSpc>
                <a:spcPct val="80000"/>
              </a:lnSpc>
              <a:spcBef>
                <a:spcPct val="50000"/>
              </a:spcBef>
              <a:buClr>
                <a:schemeClr val="accent2"/>
              </a:buClr>
              <a:buFont typeface="Wingdings" pitchFamily="2" charset="2"/>
              <a:buNone/>
            </a:pPr>
            <a:r>
              <a:rPr lang="zh-CN" altLang="en-US" sz="2500" dirty="0"/>
              <a:t>                </a:t>
            </a:r>
            <a:r>
              <a:rPr lang="en-US" altLang="zh-CN" sz="2500" dirty="0"/>
              <a:t>s[k].cur = s[0].cur; //</a:t>
            </a:r>
            <a:r>
              <a:rPr lang="zh-CN" altLang="en-US" sz="2500" dirty="0"/>
              <a:t>插在前面</a:t>
            </a:r>
            <a:endParaRPr lang="en-US" altLang="zh-CN" sz="2500" dirty="0"/>
          </a:p>
          <a:p>
            <a:pPr eaLnBrk="1" hangingPunct="1">
              <a:lnSpc>
                <a:spcPct val="80000"/>
              </a:lnSpc>
              <a:spcBef>
                <a:spcPct val="50000"/>
              </a:spcBef>
              <a:buClr>
                <a:schemeClr val="accent2"/>
              </a:buClr>
              <a:buFont typeface="Wingdings" pitchFamily="2" charset="2"/>
              <a:buNone/>
            </a:pPr>
            <a:r>
              <a:rPr lang="en-US" altLang="zh-CN" sz="2500" dirty="0"/>
              <a:t>                s[0].cur = k;</a:t>
            </a:r>
          </a:p>
          <a:p>
            <a:pPr eaLnBrk="1" hangingPunct="1">
              <a:lnSpc>
                <a:spcPct val="80000"/>
              </a:lnSpc>
              <a:spcBef>
                <a:spcPct val="50000"/>
              </a:spcBef>
              <a:buClr>
                <a:schemeClr val="accent2"/>
              </a:buClr>
              <a:buFont typeface="Wingdings" pitchFamily="2" charset="2"/>
              <a:buChar char="l"/>
            </a:pPr>
            <a:r>
              <a:rPr lang="en-US" altLang="zh-CN" sz="2500" dirty="0"/>
              <a:t>Insert: //</a:t>
            </a:r>
            <a:r>
              <a:rPr lang="zh-CN" altLang="en-US" sz="2500" dirty="0"/>
              <a:t>将</a:t>
            </a:r>
            <a:r>
              <a:rPr lang="en-US" altLang="zh-CN" sz="2500" dirty="0"/>
              <a:t>i</a:t>
            </a:r>
            <a:r>
              <a:rPr lang="zh-CN" altLang="en-US" sz="2500" dirty="0"/>
              <a:t>插在</a:t>
            </a:r>
            <a:r>
              <a:rPr lang="en-US" altLang="zh-CN" sz="2500" dirty="0"/>
              <a:t>r</a:t>
            </a:r>
            <a:r>
              <a:rPr lang="zh-CN" altLang="en-US" sz="2500" dirty="0"/>
              <a:t>之后</a:t>
            </a:r>
          </a:p>
          <a:p>
            <a:pPr eaLnBrk="1" hangingPunct="1">
              <a:lnSpc>
                <a:spcPct val="80000"/>
              </a:lnSpc>
              <a:spcBef>
                <a:spcPct val="50000"/>
              </a:spcBef>
              <a:buClr>
                <a:schemeClr val="accent2"/>
              </a:buClr>
              <a:buFont typeface="Wingdings" pitchFamily="2" charset="2"/>
              <a:buNone/>
            </a:pPr>
            <a:r>
              <a:rPr lang="zh-CN" altLang="en-US" sz="2500" dirty="0"/>
              <a:t>                 </a:t>
            </a:r>
            <a:r>
              <a:rPr lang="en-US" altLang="zh-CN" sz="2500" dirty="0"/>
              <a:t>s[i].cur = s[r].cur; </a:t>
            </a:r>
          </a:p>
          <a:p>
            <a:pPr eaLnBrk="1" hangingPunct="1">
              <a:lnSpc>
                <a:spcPct val="80000"/>
              </a:lnSpc>
              <a:spcBef>
                <a:spcPct val="50000"/>
              </a:spcBef>
              <a:buClr>
                <a:schemeClr val="accent2"/>
              </a:buClr>
              <a:buFont typeface="Wingdings" pitchFamily="2" charset="2"/>
              <a:buNone/>
            </a:pPr>
            <a:r>
              <a:rPr lang="en-US" altLang="zh-CN" sz="2500" dirty="0"/>
              <a:t>                 s[r].cur = i;</a:t>
            </a:r>
          </a:p>
          <a:p>
            <a:pPr eaLnBrk="1" hangingPunct="1">
              <a:lnSpc>
                <a:spcPct val="80000"/>
              </a:lnSpc>
              <a:spcBef>
                <a:spcPct val="50000"/>
              </a:spcBef>
              <a:buClr>
                <a:schemeClr val="accent2"/>
              </a:buClr>
              <a:buFont typeface="Wingdings" pitchFamily="2" charset="2"/>
              <a:buChar char="l"/>
            </a:pPr>
            <a:r>
              <a:rPr lang="en-US" altLang="zh-CN" sz="2500" dirty="0"/>
              <a:t>Delete: ;//p</a:t>
            </a:r>
            <a:r>
              <a:rPr lang="zh-CN" altLang="en-US" sz="2500" dirty="0"/>
              <a:t>为</a:t>
            </a:r>
            <a:r>
              <a:rPr lang="en-US" altLang="zh-CN" sz="2500" dirty="0"/>
              <a:t>k</a:t>
            </a:r>
            <a:r>
              <a:rPr lang="zh-CN" altLang="en-US" sz="2500" dirty="0"/>
              <a:t>的直接前驱，释放</a:t>
            </a:r>
            <a:r>
              <a:rPr lang="en-US" altLang="zh-CN" sz="2500" dirty="0"/>
              <a:t>k</a:t>
            </a:r>
          </a:p>
          <a:p>
            <a:pPr eaLnBrk="1" hangingPunct="1">
              <a:lnSpc>
                <a:spcPct val="80000"/>
              </a:lnSpc>
              <a:spcBef>
                <a:spcPct val="50000"/>
              </a:spcBef>
              <a:buClr>
                <a:schemeClr val="accent2"/>
              </a:buClr>
              <a:buFont typeface="Wingdings" pitchFamily="2" charset="2"/>
              <a:buNone/>
            </a:pPr>
            <a:r>
              <a:rPr lang="en-US" altLang="zh-CN" sz="2500" dirty="0"/>
              <a:t>                  s[p].cur = s[k].cur</a:t>
            </a:r>
          </a:p>
          <a:p>
            <a:pPr eaLnBrk="1" hangingPunct="1">
              <a:lnSpc>
                <a:spcPct val="80000"/>
              </a:lnSpc>
              <a:spcBef>
                <a:spcPct val="50000"/>
              </a:spcBef>
              <a:buClr>
                <a:schemeClr val="accent2"/>
              </a:buClr>
              <a:buFont typeface="Wingdings" pitchFamily="2" charset="2"/>
              <a:buNone/>
            </a:pPr>
            <a:r>
              <a:rPr lang="en-US" altLang="zh-CN" sz="2500" dirty="0"/>
              <a:t>                  Free(k);</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70342">
                                            <p:txEl>
                                              <p:pRg st="0" end="0"/>
                                            </p:txEl>
                                          </p:spTgt>
                                        </p:tgtEl>
                                        <p:attrNameLst>
                                          <p:attrName>style.visibility</p:attrName>
                                        </p:attrNameLst>
                                      </p:cBhvr>
                                      <p:to>
                                        <p:strVal val="visible"/>
                                      </p:to>
                                    </p:set>
                                    <p:animEffect transition="in" filter="blinds(horizontal)">
                                      <p:cBhvr>
                                        <p:cTn id="7" dur="500"/>
                                        <p:tgtEl>
                                          <p:spTgt spid="27034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70342">
                                            <p:txEl>
                                              <p:pRg st="1" end="1"/>
                                            </p:txEl>
                                          </p:spTgt>
                                        </p:tgtEl>
                                        <p:attrNameLst>
                                          <p:attrName>style.visibility</p:attrName>
                                        </p:attrNameLst>
                                      </p:cBhvr>
                                      <p:to>
                                        <p:strVal val="visible"/>
                                      </p:to>
                                    </p:set>
                                    <p:animEffect transition="in" filter="blinds(horizontal)">
                                      <p:cBhvr>
                                        <p:cTn id="12" dur="500"/>
                                        <p:tgtEl>
                                          <p:spTgt spid="27034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70342">
                                            <p:txEl>
                                              <p:pRg st="2" end="2"/>
                                            </p:txEl>
                                          </p:spTgt>
                                        </p:tgtEl>
                                        <p:attrNameLst>
                                          <p:attrName>style.visibility</p:attrName>
                                        </p:attrNameLst>
                                      </p:cBhvr>
                                      <p:to>
                                        <p:strVal val="visible"/>
                                      </p:to>
                                    </p:set>
                                    <p:animEffect transition="in" filter="blinds(horizontal)">
                                      <p:cBhvr>
                                        <p:cTn id="15" dur="500"/>
                                        <p:tgtEl>
                                          <p:spTgt spid="27034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70342">
                                            <p:txEl>
                                              <p:pRg st="3" end="3"/>
                                            </p:txEl>
                                          </p:spTgt>
                                        </p:tgtEl>
                                        <p:attrNameLst>
                                          <p:attrName>style.visibility</p:attrName>
                                        </p:attrNameLst>
                                      </p:cBhvr>
                                      <p:to>
                                        <p:strVal val="visible"/>
                                      </p:to>
                                    </p:set>
                                    <p:animEffect transition="in" filter="blinds(horizontal)">
                                      <p:cBhvr>
                                        <p:cTn id="20" dur="500"/>
                                        <p:tgtEl>
                                          <p:spTgt spid="270342">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270342">
                                            <p:txEl>
                                              <p:pRg st="4" end="4"/>
                                            </p:txEl>
                                          </p:spTgt>
                                        </p:tgtEl>
                                        <p:attrNameLst>
                                          <p:attrName>style.visibility</p:attrName>
                                        </p:attrNameLst>
                                      </p:cBhvr>
                                      <p:to>
                                        <p:strVal val="visible"/>
                                      </p:to>
                                    </p:set>
                                    <p:animEffect transition="in" filter="blinds(horizontal)">
                                      <p:cBhvr>
                                        <p:cTn id="23" dur="500"/>
                                        <p:tgtEl>
                                          <p:spTgt spid="270342">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270342">
                                            <p:txEl>
                                              <p:pRg st="5" end="5"/>
                                            </p:txEl>
                                          </p:spTgt>
                                        </p:tgtEl>
                                        <p:attrNameLst>
                                          <p:attrName>style.visibility</p:attrName>
                                        </p:attrNameLst>
                                      </p:cBhvr>
                                      <p:to>
                                        <p:strVal val="visible"/>
                                      </p:to>
                                    </p:set>
                                    <p:animEffect transition="in" filter="blinds(horizontal)">
                                      <p:cBhvr>
                                        <p:cTn id="26" dur="500"/>
                                        <p:tgtEl>
                                          <p:spTgt spid="270342">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270342">
                                            <p:txEl>
                                              <p:pRg st="6" end="6"/>
                                            </p:txEl>
                                          </p:spTgt>
                                        </p:tgtEl>
                                        <p:attrNameLst>
                                          <p:attrName>style.visibility</p:attrName>
                                        </p:attrNameLst>
                                      </p:cBhvr>
                                      <p:to>
                                        <p:strVal val="visible"/>
                                      </p:to>
                                    </p:set>
                                    <p:animEffect transition="in" filter="blinds(horizontal)">
                                      <p:cBhvr>
                                        <p:cTn id="31" dur="500"/>
                                        <p:tgtEl>
                                          <p:spTgt spid="270342">
                                            <p:txEl>
                                              <p:pRg st="6" end="6"/>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270342">
                                            <p:txEl>
                                              <p:pRg st="7" end="7"/>
                                            </p:txEl>
                                          </p:spTgt>
                                        </p:tgtEl>
                                        <p:attrNameLst>
                                          <p:attrName>style.visibility</p:attrName>
                                        </p:attrNameLst>
                                      </p:cBhvr>
                                      <p:to>
                                        <p:strVal val="visible"/>
                                      </p:to>
                                    </p:set>
                                    <p:animEffect transition="in" filter="blinds(horizontal)">
                                      <p:cBhvr>
                                        <p:cTn id="34" dur="500"/>
                                        <p:tgtEl>
                                          <p:spTgt spid="270342">
                                            <p:txEl>
                                              <p:pRg st="7" end="7"/>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270342">
                                            <p:txEl>
                                              <p:pRg st="8" end="8"/>
                                            </p:txEl>
                                          </p:spTgt>
                                        </p:tgtEl>
                                        <p:attrNameLst>
                                          <p:attrName>style.visibility</p:attrName>
                                        </p:attrNameLst>
                                      </p:cBhvr>
                                      <p:to>
                                        <p:strVal val="visible"/>
                                      </p:to>
                                    </p:set>
                                    <p:animEffect transition="in" filter="blinds(horizontal)">
                                      <p:cBhvr>
                                        <p:cTn id="37" dur="500"/>
                                        <p:tgtEl>
                                          <p:spTgt spid="270342">
                                            <p:txEl>
                                              <p:pRg st="8" end="8"/>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270342">
                                            <p:txEl>
                                              <p:pRg st="9" end="9"/>
                                            </p:txEl>
                                          </p:spTgt>
                                        </p:tgtEl>
                                        <p:attrNameLst>
                                          <p:attrName>style.visibility</p:attrName>
                                        </p:attrNameLst>
                                      </p:cBhvr>
                                      <p:to>
                                        <p:strVal val="visible"/>
                                      </p:to>
                                    </p:set>
                                    <p:animEffect transition="in" filter="blinds(horizontal)">
                                      <p:cBhvr>
                                        <p:cTn id="42" dur="500"/>
                                        <p:tgtEl>
                                          <p:spTgt spid="270342">
                                            <p:txEl>
                                              <p:pRg st="9" end="9"/>
                                            </p:txEl>
                                          </p:spTgt>
                                        </p:tgtEl>
                                      </p:cBhvr>
                                    </p:animEffect>
                                  </p:childTnLst>
                                </p:cTn>
                              </p:par>
                              <p:par>
                                <p:cTn id="43" presetID="3" presetClass="entr" presetSubtype="10" fill="hold" nodeType="withEffect">
                                  <p:stCondLst>
                                    <p:cond delay="0"/>
                                  </p:stCondLst>
                                  <p:childTnLst>
                                    <p:set>
                                      <p:cBhvr>
                                        <p:cTn id="44" dur="1" fill="hold">
                                          <p:stCondLst>
                                            <p:cond delay="0"/>
                                          </p:stCondLst>
                                        </p:cTn>
                                        <p:tgtEl>
                                          <p:spTgt spid="270342">
                                            <p:txEl>
                                              <p:pRg st="10" end="10"/>
                                            </p:txEl>
                                          </p:spTgt>
                                        </p:tgtEl>
                                        <p:attrNameLst>
                                          <p:attrName>style.visibility</p:attrName>
                                        </p:attrNameLst>
                                      </p:cBhvr>
                                      <p:to>
                                        <p:strVal val="visible"/>
                                      </p:to>
                                    </p:set>
                                    <p:animEffect transition="in" filter="blinds(horizontal)">
                                      <p:cBhvr>
                                        <p:cTn id="45" dur="500"/>
                                        <p:tgtEl>
                                          <p:spTgt spid="270342">
                                            <p:txEl>
                                              <p:pRg st="10" end="10"/>
                                            </p:txEl>
                                          </p:spTgt>
                                        </p:tgtEl>
                                      </p:cBhvr>
                                    </p:animEffect>
                                  </p:childTnLst>
                                </p:cTn>
                              </p:par>
                              <p:par>
                                <p:cTn id="46" presetID="3" presetClass="entr" presetSubtype="10" fill="hold" nodeType="withEffect">
                                  <p:stCondLst>
                                    <p:cond delay="0"/>
                                  </p:stCondLst>
                                  <p:childTnLst>
                                    <p:set>
                                      <p:cBhvr>
                                        <p:cTn id="47" dur="1" fill="hold">
                                          <p:stCondLst>
                                            <p:cond delay="0"/>
                                          </p:stCondLst>
                                        </p:cTn>
                                        <p:tgtEl>
                                          <p:spTgt spid="270342">
                                            <p:txEl>
                                              <p:pRg st="11" end="11"/>
                                            </p:txEl>
                                          </p:spTgt>
                                        </p:tgtEl>
                                        <p:attrNameLst>
                                          <p:attrName>style.visibility</p:attrName>
                                        </p:attrNameLst>
                                      </p:cBhvr>
                                      <p:to>
                                        <p:strVal val="visible"/>
                                      </p:to>
                                    </p:set>
                                    <p:animEffect transition="in" filter="blinds(horizontal)">
                                      <p:cBhvr>
                                        <p:cTn id="48" dur="500"/>
                                        <p:tgtEl>
                                          <p:spTgt spid="27034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ext Box 2"/>
          <p:cNvSpPr txBox="1">
            <a:spLocks noChangeArrowheads="1"/>
          </p:cNvSpPr>
          <p:nvPr/>
        </p:nvSpPr>
        <p:spPr bwMode="auto">
          <a:xfrm>
            <a:off x="1143000" y="3048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  </a:t>
            </a:r>
            <a:r>
              <a:rPr lang="zh-CN" altLang="en-US"/>
              <a:t>循环链表</a:t>
            </a:r>
          </a:p>
        </p:txBody>
      </p:sp>
      <p:sp>
        <p:nvSpPr>
          <p:cNvPr id="58371" name="Text Box 3"/>
          <p:cNvSpPr txBox="1">
            <a:spLocks noChangeArrowheads="1"/>
          </p:cNvSpPr>
          <p:nvPr/>
        </p:nvSpPr>
        <p:spPr bwMode="auto">
          <a:xfrm>
            <a:off x="1219200" y="9144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表中最后一个节点的指针域指向头结点，形成一个环。</a:t>
            </a:r>
          </a:p>
        </p:txBody>
      </p:sp>
      <p:grpSp>
        <p:nvGrpSpPr>
          <p:cNvPr id="2" name="Group 37"/>
          <p:cNvGrpSpPr>
            <a:grpSpLocks/>
          </p:cNvGrpSpPr>
          <p:nvPr/>
        </p:nvGrpSpPr>
        <p:grpSpPr bwMode="auto">
          <a:xfrm>
            <a:off x="1084263" y="2192338"/>
            <a:ext cx="7221537" cy="550862"/>
            <a:chOff x="683" y="1621"/>
            <a:chExt cx="4549" cy="347"/>
          </a:xfrm>
        </p:grpSpPr>
        <p:grpSp>
          <p:nvGrpSpPr>
            <p:cNvPr id="58393" name="Group 32"/>
            <p:cNvGrpSpPr>
              <a:grpSpLocks/>
            </p:cNvGrpSpPr>
            <p:nvPr/>
          </p:nvGrpSpPr>
          <p:grpSpPr bwMode="auto">
            <a:xfrm>
              <a:off x="683" y="1621"/>
              <a:ext cx="4309" cy="347"/>
              <a:chOff x="683" y="1621"/>
              <a:chExt cx="4309" cy="347"/>
            </a:xfrm>
          </p:grpSpPr>
          <p:sp>
            <p:nvSpPr>
              <p:cNvPr id="58395" name="Rectangle 5"/>
              <p:cNvSpPr>
                <a:spLocks noChangeArrowheads="1"/>
              </p:cNvSpPr>
              <p:nvPr/>
            </p:nvSpPr>
            <p:spPr bwMode="auto">
              <a:xfrm>
                <a:off x="2592" y="1680"/>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8396" name="Line 6"/>
              <p:cNvSpPr>
                <a:spLocks noChangeShapeType="1"/>
              </p:cNvSpPr>
              <p:nvPr/>
            </p:nvSpPr>
            <p:spPr bwMode="auto">
              <a:xfrm>
                <a:off x="3072" y="168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7" name="Rectangle 9"/>
              <p:cNvSpPr>
                <a:spLocks noChangeArrowheads="1"/>
              </p:cNvSpPr>
              <p:nvPr/>
            </p:nvSpPr>
            <p:spPr bwMode="auto">
              <a:xfrm>
                <a:off x="4320" y="1680"/>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8398" name="Line 10"/>
              <p:cNvSpPr>
                <a:spLocks noChangeShapeType="1"/>
              </p:cNvSpPr>
              <p:nvPr/>
            </p:nvSpPr>
            <p:spPr bwMode="auto">
              <a:xfrm>
                <a:off x="4800" y="168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9" name="Text Box 11"/>
              <p:cNvSpPr txBox="1">
                <a:spLocks noChangeArrowheads="1"/>
              </p:cNvSpPr>
              <p:nvPr/>
            </p:nvSpPr>
            <p:spPr bwMode="auto">
              <a:xfrm>
                <a:off x="2714" y="164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1</a:t>
                </a:r>
              </a:p>
            </p:txBody>
          </p:sp>
          <p:sp>
            <p:nvSpPr>
              <p:cNvPr id="58400" name="Line 13"/>
              <p:cNvSpPr>
                <a:spLocks noChangeShapeType="1"/>
              </p:cNvSpPr>
              <p:nvPr/>
            </p:nvSpPr>
            <p:spPr bwMode="auto">
              <a:xfrm>
                <a:off x="3168" y="1824"/>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8401" name="Text Box 15"/>
              <p:cNvSpPr txBox="1">
                <a:spLocks noChangeArrowheads="1"/>
              </p:cNvSpPr>
              <p:nvPr/>
            </p:nvSpPr>
            <p:spPr bwMode="auto">
              <a:xfrm>
                <a:off x="3600" y="1621"/>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58402" name="Line 16"/>
              <p:cNvSpPr>
                <a:spLocks noChangeShapeType="1"/>
              </p:cNvSpPr>
              <p:nvPr/>
            </p:nvSpPr>
            <p:spPr bwMode="auto">
              <a:xfrm>
                <a:off x="3936" y="1824"/>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8403" name="Text Box 18"/>
              <p:cNvSpPr txBox="1">
                <a:spLocks noChangeArrowheads="1"/>
              </p:cNvSpPr>
              <p:nvPr/>
            </p:nvSpPr>
            <p:spPr bwMode="auto">
              <a:xfrm>
                <a:off x="4427" y="1643"/>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i="1"/>
                  <a:t>a</a:t>
                </a:r>
                <a:r>
                  <a:rPr lang="en-US" altLang="zh-CN" baseline="-25000"/>
                  <a:t>n</a:t>
                </a:r>
              </a:p>
            </p:txBody>
          </p:sp>
          <p:sp>
            <p:nvSpPr>
              <p:cNvPr id="58404" name="Text Box 20"/>
              <p:cNvSpPr txBox="1">
                <a:spLocks noChangeArrowheads="1"/>
              </p:cNvSpPr>
              <p:nvPr/>
            </p:nvSpPr>
            <p:spPr bwMode="auto">
              <a:xfrm>
                <a:off x="683" y="165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Head</a:t>
                </a:r>
              </a:p>
            </p:txBody>
          </p:sp>
          <p:sp>
            <p:nvSpPr>
              <p:cNvPr id="58405" name="Rectangle 21"/>
              <p:cNvSpPr>
                <a:spLocks noChangeArrowheads="1"/>
              </p:cNvSpPr>
              <p:nvPr/>
            </p:nvSpPr>
            <p:spPr bwMode="auto">
              <a:xfrm>
                <a:off x="1632" y="1680"/>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8406" name="Line 22"/>
              <p:cNvSpPr>
                <a:spLocks noChangeShapeType="1"/>
              </p:cNvSpPr>
              <p:nvPr/>
            </p:nvSpPr>
            <p:spPr bwMode="auto">
              <a:xfrm>
                <a:off x="2123" y="168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7" name="Line 23"/>
              <p:cNvSpPr>
                <a:spLocks noChangeShapeType="1"/>
              </p:cNvSpPr>
              <p:nvPr/>
            </p:nvSpPr>
            <p:spPr bwMode="auto">
              <a:xfrm>
                <a:off x="2208" y="1824"/>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58408" name="Line 24"/>
              <p:cNvSpPr>
                <a:spLocks noChangeShapeType="1"/>
              </p:cNvSpPr>
              <p:nvPr/>
            </p:nvSpPr>
            <p:spPr bwMode="auto">
              <a:xfrm flipH="1">
                <a:off x="1643" y="1680"/>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09" name="Line 25"/>
              <p:cNvSpPr>
                <a:spLocks noChangeShapeType="1"/>
              </p:cNvSpPr>
              <p:nvPr/>
            </p:nvSpPr>
            <p:spPr bwMode="auto">
              <a:xfrm flipH="1">
                <a:off x="1628" y="1673"/>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0" name="Line 26"/>
              <p:cNvSpPr>
                <a:spLocks noChangeShapeType="1"/>
              </p:cNvSpPr>
              <p:nvPr/>
            </p:nvSpPr>
            <p:spPr bwMode="auto">
              <a:xfrm flipH="1">
                <a:off x="1728" y="1680"/>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1" name="Line 27"/>
              <p:cNvSpPr>
                <a:spLocks noChangeShapeType="1"/>
              </p:cNvSpPr>
              <p:nvPr/>
            </p:nvSpPr>
            <p:spPr bwMode="auto">
              <a:xfrm flipH="1">
                <a:off x="1920" y="1824"/>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2" name="Line 28"/>
              <p:cNvSpPr>
                <a:spLocks noChangeShapeType="1"/>
              </p:cNvSpPr>
              <p:nvPr/>
            </p:nvSpPr>
            <p:spPr bwMode="auto">
              <a:xfrm flipH="1">
                <a:off x="1632" y="1680"/>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3" name="Line 29"/>
              <p:cNvSpPr>
                <a:spLocks noChangeShapeType="1"/>
              </p:cNvSpPr>
              <p:nvPr/>
            </p:nvSpPr>
            <p:spPr bwMode="auto">
              <a:xfrm flipH="1">
                <a:off x="1824" y="1728"/>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4" name="Line 30"/>
              <p:cNvSpPr>
                <a:spLocks noChangeShapeType="1"/>
              </p:cNvSpPr>
              <p:nvPr/>
            </p:nvSpPr>
            <p:spPr bwMode="auto">
              <a:xfrm flipH="1">
                <a:off x="2027" y="1872"/>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415" name="Line 31"/>
              <p:cNvSpPr>
                <a:spLocks noChangeShapeType="1"/>
              </p:cNvSpPr>
              <p:nvPr/>
            </p:nvSpPr>
            <p:spPr bwMode="auto">
              <a:xfrm>
                <a:off x="1248" y="1824"/>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8394" name="Text Box 36"/>
            <p:cNvSpPr txBox="1">
              <a:spLocks noChangeArrowheads="1"/>
            </p:cNvSpPr>
            <p:nvPr/>
          </p:nvSpPr>
          <p:spPr bwMode="auto">
            <a:xfrm>
              <a:off x="4800" y="1691"/>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0</a:t>
              </a:r>
            </a:p>
          </p:txBody>
        </p:sp>
      </p:grpSp>
      <p:grpSp>
        <p:nvGrpSpPr>
          <p:cNvPr id="4" name="Group 40"/>
          <p:cNvGrpSpPr>
            <a:grpSpLocks/>
          </p:cNvGrpSpPr>
          <p:nvPr/>
        </p:nvGrpSpPr>
        <p:grpSpPr bwMode="auto">
          <a:xfrm>
            <a:off x="2390775" y="1676400"/>
            <a:ext cx="5880100" cy="990600"/>
            <a:chOff x="1506" y="1296"/>
            <a:chExt cx="3704" cy="624"/>
          </a:xfrm>
        </p:grpSpPr>
        <p:sp>
          <p:nvSpPr>
            <p:cNvPr id="58391" name="Rectangle 38"/>
            <p:cNvSpPr>
              <a:spLocks noChangeArrowheads="1"/>
            </p:cNvSpPr>
            <p:nvPr/>
          </p:nvSpPr>
          <p:spPr bwMode="auto">
            <a:xfrm>
              <a:off x="4848" y="1728"/>
              <a:ext cx="96" cy="192"/>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8392" name="Freeform 39"/>
            <p:cNvSpPr>
              <a:spLocks/>
            </p:cNvSpPr>
            <p:nvPr/>
          </p:nvSpPr>
          <p:spPr bwMode="auto">
            <a:xfrm>
              <a:off x="1506" y="1296"/>
              <a:ext cx="3704" cy="514"/>
            </a:xfrm>
            <a:custGeom>
              <a:avLst/>
              <a:gdLst>
                <a:gd name="T0" fmla="*/ 117 w 3704"/>
                <a:gd name="T1" fmla="*/ 458 h 514"/>
                <a:gd name="T2" fmla="*/ 27 w 3704"/>
                <a:gd name="T3" fmla="*/ 390 h 514"/>
                <a:gd name="T4" fmla="*/ 4 w 3704"/>
                <a:gd name="T5" fmla="*/ 322 h 514"/>
                <a:gd name="T6" fmla="*/ 83 w 3704"/>
                <a:gd name="T7" fmla="*/ 187 h 514"/>
                <a:gd name="T8" fmla="*/ 490 w 3704"/>
                <a:gd name="T9" fmla="*/ 119 h 514"/>
                <a:gd name="T10" fmla="*/ 1348 w 3704"/>
                <a:gd name="T11" fmla="*/ 85 h 514"/>
                <a:gd name="T12" fmla="*/ 3178 w 3704"/>
                <a:gd name="T13" fmla="*/ 74 h 514"/>
                <a:gd name="T14" fmla="*/ 3494 w 3704"/>
                <a:gd name="T15" fmla="*/ 108 h 514"/>
                <a:gd name="T16" fmla="*/ 3663 w 3704"/>
                <a:gd name="T17" fmla="*/ 176 h 514"/>
                <a:gd name="T18" fmla="*/ 3652 w 3704"/>
                <a:gd name="T19" fmla="*/ 356 h 514"/>
                <a:gd name="T20" fmla="*/ 3404 w 3704"/>
                <a:gd name="T21" fmla="*/ 514 h 5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04"/>
                <a:gd name="T34" fmla="*/ 0 h 514"/>
                <a:gd name="T35" fmla="*/ 3704 w 3704"/>
                <a:gd name="T36" fmla="*/ 514 h 5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04" h="514">
                  <a:moveTo>
                    <a:pt x="117" y="458"/>
                  </a:moveTo>
                  <a:cubicBezTo>
                    <a:pt x="77" y="445"/>
                    <a:pt x="45" y="432"/>
                    <a:pt x="27" y="390"/>
                  </a:cubicBezTo>
                  <a:cubicBezTo>
                    <a:pt x="17" y="368"/>
                    <a:pt x="4" y="322"/>
                    <a:pt x="4" y="322"/>
                  </a:cubicBezTo>
                  <a:cubicBezTo>
                    <a:pt x="15" y="223"/>
                    <a:pt x="0" y="214"/>
                    <a:pt x="83" y="187"/>
                  </a:cubicBezTo>
                  <a:cubicBezTo>
                    <a:pt x="182" y="120"/>
                    <a:pt x="375" y="130"/>
                    <a:pt x="490" y="119"/>
                  </a:cubicBezTo>
                  <a:cubicBezTo>
                    <a:pt x="772" y="64"/>
                    <a:pt x="1064" y="89"/>
                    <a:pt x="1348" y="85"/>
                  </a:cubicBezTo>
                  <a:cubicBezTo>
                    <a:pt x="1873" y="0"/>
                    <a:pt x="2633" y="66"/>
                    <a:pt x="3178" y="74"/>
                  </a:cubicBezTo>
                  <a:cubicBezTo>
                    <a:pt x="3355" y="82"/>
                    <a:pt x="3371" y="75"/>
                    <a:pt x="3494" y="108"/>
                  </a:cubicBezTo>
                  <a:cubicBezTo>
                    <a:pt x="3544" y="140"/>
                    <a:pt x="3605" y="164"/>
                    <a:pt x="3663" y="176"/>
                  </a:cubicBezTo>
                  <a:cubicBezTo>
                    <a:pt x="3704" y="235"/>
                    <a:pt x="3691" y="298"/>
                    <a:pt x="3652" y="356"/>
                  </a:cubicBezTo>
                  <a:cubicBezTo>
                    <a:pt x="3618" y="462"/>
                    <a:pt x="3512" y="514"/>
                    <a:pt x="3404" y="514"/>
                  </a:cubicBezTo>
                </a:path>
              </a:pathLst>
            </a:custGeom>
            <a:noFill/>
            <a:ln w="28575">
              <a:solidFill>
                <a:srgbClr val="FF000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 name="Group 69"/>
          <p:cNvGrpSpPr>
            <a:grpSpLocks/>
          </p:cNvGrpSpPr>
          <p:nvPr/>
        </p:nvGrpSpPr>
        <p:grpSpPr bwMode="auto">
          <a:xfrm>
            <a:off x="1219200" y="3335338"/>
            <a:ext cx="4333875" cy="890587"/>
            <a:chOff x="768" y="2101"/>
            <a:chExt cx="2730" cy="561"/>
          </a:xfrm>
        </p:grpSpPr>
        <p:sp>
          <p:nvSpPr>
            <p:cNvPr id="58377" name="Text Box 42"/>
            <p:cNvSpPr txBox="1">
              <a:spLocks noChangeArrowheads="1"/>
            </p:cNvSpPr>
            <p:nvPr/>
          </p:nvSpPr>
          <p:spPr bwMode="auto">
            <a:xfrm>
              <a:off x="768" y="2208"/>
              <a:ext cx="6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空表</a:t>
              </a:r>
              <a:r>
                <a:rPr lang="en-US" altLang="zh-CN"/>
                <a:t>:</a:t>
              </a:r>
            </a:p>
          </p:txBody>
        </p:sp>
        <p:grpSp>
          <p:nvGrpSpPr>
            <p:cNvPr id="58378" name="Group 67"/>
            <p:cNvGrpSpPr>
              <a:grpSpLocks/>
            </p:cNvGrpSpPr>
            <p:nvPr/>
          </p:nvGrpSpPr>
          <p:grpSpPr bwMode="auto">
            <a:xfrm>
              <a:off x="1632" y="2352"/>
              <a:ext cx="1621" cy="310"/>
              <a:chOff x="1632" y="2352"/>
              <a:chExt cx="1621" cy="310"/>
            </a:xfrm>
          </p:grpSpPr>
          <p:sp>
            <p:nvSpPr>
              <p:cNvPr id="58380" name="Text Box 54"/>
              <p:cNvSpPr txBox="1">
                <a:spLocks noChangeArrowheads="1"/>
              </p:cNvSpPr>
              <p:nvPr/>
            </p:nvSpPr>
            <p:spPr bwMode="auto">
              <a:xfrm>
                <a:off x="1632" y="2352"/>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Head</a:t>
                </a:r>
              </a:p>
            </p:txBody>
          </p:sp>
          <p:sp>
            <p:nvSpPr>
              <p:cNvPr id="58381" name="Rectangle 55"/>
              <p:cNvSpPr>
                <a:spLocks noChangeArrowheads="1"/>
              </p:cNvSpPr>
              <p:nvPr/>
            </p:nvSpPr>
            <p:spPr bwMode="auto">
              <a:xfrm>
                <a:off x="2581" y="2374"/>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58382" name="Line 56"/>
              <p:cNvSpPr>
                <a:spLocks noChangeShapeType="1"/>
              </p:cNvSpPr>
              <p:nvPr/>
            </p:nvSpPr>
            <p:spPr bwMode="auto">
              <a:xfrm>
                <a:off x="3072" y="2374"/>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3" name="Line 58"/>
              <p:cNvSpPr>
                <a:spLocks noChangeShapeType="1"/>
              </p:cNvSpPr>
              <p:nvPr/>
            </p:nvSpPr>
            <p:spPr bwMode="auto">
              <a:xfrm flipH="1">
                <a:off x="2592" y="2374"/>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4" name="Line 59"/>
              <p:cNvSpPr>
                <a:spLocks noChangeShapeType="1"/>
              </p:cNvSpPr>
              <p:nvPr/>
            </p:nvSpPr>
            <p:spPr bwMode="auto">
              <a:xfrm flipH="1">
                <a:off x="2577" y="2367"/>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5" name="Line 60"/>
              <p:cNvSpPr>
                <a:spLocks noChangeShapeType="1"/>
              </p:cNvSpPr>
              <p:nvPr/>
            </p:nvSpPr>
            <p:spPr bwMode="auto">
              <a:xfrm flipH="1">
                <a:off x="2677" y="2374"/>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6" name="Line 61"/>
              <p:cNvSpPr>
                <a:spLocks noChangeShapeType="1"/>
              </p:cNvSpPr>
              <p:nvPr/>
            </p:nvSpPr>
            <p:spPr bwMode="auto">
              <a:xfrm flipH="1">
                <a:off x="2869" y="2518"/>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7" name="Line 62"/>
              <p:cNvSpPr>
                <a:spLocks noChangeShapeType="1"/>
              </p:cNvSpPr>
              <p:nvPr/>
            </p:nvSpPr>
            <p:spPr bwMode="auto">
              <a:xfrm flipH="1">
                <a:off x="2581" y="2374"/>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8" name="Line 63"/>
              <p:cNvSpPr>
                <a:spLocks noChangeShapeType="1"/>
              </p:cNvSpPr>
              <p:nvPr/>
            </p:nvSpPr>
            <p:spPr bwMode="auto">
              <a:xfrm flipH="1">
                <a:off x="2773" y="2422"/>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89" name="Line 64"/>
              <p:cNvSpPr>
                <a:spLocks noChangeShapeType="1"/>
              </p:cNvSpPr>
              <p:nvPr/>
            </p:nvSpPr>
            <p:spPr bwMode="auto">
              <a:xfrm flipH="1">
                <a:off x="2976" y="256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390" name="Line 65"/>
              <p:cNvSpPr>
                <a:spLocks noChangeShapeType="1"/>
              </p:cNvSpPr>
              <p:nvPr/>
            </p:nvSpPr>
            <p:spPr bwMode="auto">
              <a:xfrm>
                <a:off x="2197" y="2518"/>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8379" name="Freeform 68"/>
            <p:cNvSpPr>
              <a:spLocks/>
            </p:cNvSpPr>
            <p:nvPr/>
          </p:nvSpPr>
          <p:spPr bwMode="auto">
            <a:xfrm>
              <a:off x="2410" y="2101"/>
              <a:ext cx="1088" cy="443"/>
            </a:xfrm>
            <a:custGeom>
              <a:avLst/>
              <a:gdLst>
                <a:gd name="T0" fmla="*/ 752 w 1088"/>
                <a:gd name="T1" fmla="*/ 418 h 443"/>
                <a:gd name="T2" fmla="*/ 1046 w 1088"/>
                <a:gd name="T3" fmla="*/ 305 h 443"/>
                <a:gd name="T4" fmla="*/ 1057 w 1088"/>
                <a:gd name="T5" fmla="*/ 90 h 443"/>
                <a:gd name="T6" fmla="*/ 910 w 1088"/>
                <a:gd name="T7" fmla="*/ 0 h 443"/>
                <a:gd name="T8" fmla="*/ 459 w 1088"/>
                <a:gd name="T9" fmla="*/ 11 h 443"/>
                <a:gd name="T10" fmla="*/ 380 w 1088"/>
                <a:gd name="T11" fmla="*/ 34 h 443"/>
                <a:gd name="T12" fmla="*/ 289 w 1088"/>
                <a:gd name="T13" fmla="*/ 56 h 443"/>
                <a:gd name="T14" fmla="*/ 97 w 1088"/>
                <a:gd name="T15" fmla="*/ 135 h 443"/>
                <a:gd name="T16" fmla="*/ 30 w 1088"/>
                <a:gd name="T17" fmla="*/ 203 h 443"/>
                <a:gd name="T18" fmla="*/ 30 w 1088"/>
                <a:gd name="T19" fmla="*/ 305 h 443"/>
                <a:gd name="T20" fmla="*/ 154 w 1088"/>
                <a:gd name="T21" fmla="*/ 339 h 4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88"/>
                <a:gd name="T34" fmla="*/ 0 h 443"/>
                <a:gd name="T35" fmla="*/ 1088 w 1088"/>
                <a:gd name="T36" fmla="*/ 443 h 44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88" h="443">
                  <a:moveTo>
                    <a:pt x="752" y="418"/>
                  </a:moveTo>
                  <a:cubicBezTo>
                    <a:pt x="971" y="406"/>
                    <a:pt x="952" y="443"/>
                    <a:pt x="1046" y="305"/>
                  </a:cubicBezTo>
                  <a:cubicBezTo>
                    <a:pt x="1077" y="215"/>
                    <a:pt x="1088" y="211"/>
                    <a:pt x="1057" y="90"/>
                  </a:cubicBezTo>
                  <a:cubicBezTo>
                    <a:pt x="1047" y="52"/>
                    <a:pt x="941" y="15"/>
                    <a:pt x="910" y="0"/>
                  </a:cubicBezTo>
                  <a:cubicBezTo>
                    <a:pt x="760" y="4"/>
                    <a:pt x="609" y="4"/>
                    <a:pt x="459" y="11"/>
                  </a:cubicBezTo>
                  <a:cubicBezTo>
                    <a:pt x="432" y="12"/>
                    <a:pt x="407" y="27"/>
                    <a:pt x="380" y="34"/>
                  </a:cubicBezTo>
                  <a:cubicBezTo>
                    <a:pt x="350" y="42"/>
                    <a:pt x="289" y="56"/>
                    <a:pt x="289" y="56"/>
                  </a:cubicBezTo>
                  <a:cubicBezTo>
                    <a:pt x="230" y="86"/>
                    <a:pt x="147" y="90"/>
                    <a:pt x="97" y="135"/>
                  </a:cubicBezTo>
                  <a:cubicBezTo>
                    <a:pt x="73" y="156"/>
                    <a:pt x="30" y="203"/>
                    <a:pt x="30" y="203"/>
                  </a:cubicBezTo>
                  <a:cubicBezTo>
                    <a:pt x="19" y="235"/>
                    <a:pt x="0" y="271"/>
                    <a:pt x="30" y="305"/>
                  </a:cubicBezTo>
                  <a:cubicBezTo>
                    <a:pt x="46" y="323"/>
                    <a:pt x="122" y="339"/>
                    <a:pt x="154" y="339"/>
                  </a:cubicBezTo>
                </a:path>
              </a:pathLst>
            </a:custGeom>
            <a:noFill/>
            <a:ln w="28575">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6871" name="Text Box 71"/>
          <p:cNvSpPr txBox="1">
            <a:spLocks noChangeArrowheads="1"/>
          </p:cNvSpPr>
          <p:nvPr/>
        </p:nvSpPr>
        <p:spPr bwMode="auto">
          <a:xfrm>
            <a:off x="1981200" y="48768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从表的任意结点出发均可以找到表中的其他结点。</a:t>
            </a:r>
          </a:p>
        </p:txBody>
      </p:sp>
      <p:sp>
        <p:nvSpPr>
          <p:cNvPr id="76872" name="Text Box 72"/>
          <p:cNvSpPr txBox="1">
            <a:spLocks noChangeArrowheads="1"/>
          </p:cNvSpPr>
          <p:nvPr/>
        </p:nvSpPr>
        <p:spPr bwMode="auto">
          <a:xfrm>
            <a:off x="1066800" y="4894263"/>
            <a:ext cx="1600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FF0000"/>
                </a:solidFill>
              </a:rPr>
              <a:t>优点</a:t>
            </a:r>
            <a:r>
              <a:rPr lang="en-US" altLang="zh-CN">
                <a:solidFill>
                  <a:srgbClr val="FF0000"/>
                </a:solidFill>
              </a:rPr>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6872"/>
                                        </p:tgtEl>
                                        <p:attrNameLst>
                                          <p:attrName>style.visibility</p:attrName>
                                        </p:attrNameLst>
                                      </p:cBhvr>
                                      <p:to>
                                        <p:strVal val="visible"/>
                                      </p:to>
                                    </p:set>
                                    <p:anim calcmode="lin" valueType="num">
                                      <p:cBhvr additive="base">
                                        <p:cTn id="19" dur="500" fill="hold"/>
                                        <p:tgtEl>
                                          <p:spTgt spid="76872"/>
                                        </p:tgtEl>
                                        <p:attrNameLst>
                                          <p:attrName>ppt_x</p:attrName>
                                        </p:attrNameLst>
                                      </p:cBhvr>
                                      <p:tavLst>
                                        <p:tav tm="0">
                                          <p:val>
                                            <p:strVal val="0-#ppt_w/2"/>
                                          </p:val>
                                        </p:tav>
                                        <p:tav tm="100000">
                                          <p:val>
                                            <p:strVal val="#ppt_x"/>
                                          </p:val>
                                        </p:tav>
                                      </p:tavLst>
                                    </p:anim>
                                    <p:anim calcmode="lin" valueType="num">
                                      <p:cBhvr additive="base">
                                        <p:cTn id="20" dur="500" fill="hold"/>
                                        <p:tgtEl>
                                          <p:spTgt spid="7687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6871"/>
                                        </p:tgtEl>
                                        <p:attrNameLst>
                                          <p:attrName>style.visibility</p:attrName>
                                        </p:attrNameLst>
                                      </p:cBhvr>
                                      <p:to>
                                        <p:strVal val="visible"/>
                                      </p:to>
                                    </p:set>
                                    <p:anim calcmode="lin" valueType="num">
                                      <p:cBhvr additive="base">
                                        <p:cTn id="25" dur="500" fill="hold"/>
                                        <p:tgtEl>
                                          <p:spTgt spid="76871"/>
                                        </p:tgtEl>
                                        <p:attrNameLst>
                                          <p:attrName>ppt_x</p:attrName>
                                        </p:attrNameLst>
                                      </p:cBhvr>
                                      <p:tavLst>
                                        <p:tav tm="0">
                                          <p:val>
                                            <p:strVal val="0-#ppt_w/2"/>
                                          </p:val>
                                        </p:tav>
                                        <p:tav tm="100000">
                                          <p:val>
                                            <p:strVal val="#ppt_x"/>
                                          </p:val>
                                        </p:tav>
                                      </p:tavLst>
                                    </p:anim>
                                    <p:anim calcmode="lin" valueType="num">
                                      <p:cBhvr additive="base">
                                        <p:cTn id="26" dur="500" fill="hold"/>
                                        <p:tgtEl>
                                          <p:spTgt spid="7687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71" grpId="0" autoUpdateAnimBg="0"/>
      <p:bldP spid="76872"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1066800" y="1371600"/>
            <a:ext cx="609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例，取循环链表第 </a:t>
            </a:r>
            <a:r>
              <a:rPr lang="en-US" altLang="zh-CN"/>
              <a:t>i </a:t>
            </a:r>
            <a:r>
              <a:rPr lang="zh-CN" altLang="en-US"/>
              <a:t>个元素。</a:t>
            </a:r>
          </a:p>
        </p:txBody>
      </p:sp>
      <p:sp>
        <p:nvSpPr>
          <p:cNvPr id="59395" name="Text Box 3"/>
          <p:cNvSpPr txBox="1">
            <a:spLocks noChangeArrowheads="1"/>
          </p:cNvSpPr>
          <p:nvPr/>
        </p:nvSpPr>
        <p:spPr bwMode="auto">
          <a:xfrm>
            <a:off x="1676400" y="2743200"/>
            <a:ext cx="4876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p = L</a:t>
            </a:r>
            <a:r>
              <a:rPr lang="en-US" altLang="zh-CN" sz="2200">
                <a:latin typeface="宋体" pitchFamily="2" charset="-122"/>
              </a:rPr>
              <a:t>-</a:t>
            </a:r>
            <a:r>
              <a:rPr lang="en-US" altLang="zh-CN" sz="2200"/>
              <a:t>&gt;next; j = </a:t>
            </a:r>
            <a:r>
              <a:rPr lang="en-US" altLang="zh-CN" sz="2200">
                <a:latin typeface="宋体" pitchFamily="2" charset="-122"/>
              </a:rPr>
              <a:t>1</a:t>
            </a:r>
            <a:r>
              <a:rPr lang="en-US" altLang="zh-CN" sz="2200"/>
              <a:t>;</a:t>
            </a:r>
          </a:p>
        </p:txBody>
      </p:sp>
      <p:grpSp>
        <p:nvGrpSpPr>
          <p:cNvPr id="59396" name="Group 14"/>
          <p:cNvGrpSpPr>
            <a:grpSpLocks/>
          </p:cNvGrpSpPr>
          <p:nvPr/>
        </p:nvGrpSpPr>
        <p:grpSpPr bwMode="auto">
          <a:xfrm>
            <a:off x="1676400" y="3124200"/>
            <a:ext cx="5410200" cy="1189038"/>
            <a:chOff x="1056" y="1824"/>
            <a:chExt cx="3408" cy="749"/>
          </a:xfrm>
        </p:grpSpPr>
        <p:sp>
          <p:nvSpPr>
            <p:cNvPr id="59404" name="Text Box 4"/>
            <p:cNvSpPr txBox="1">
              <a:spLocks noChangeArrowheads="1"/>
            </p:cNvSpPr>
            <p:nvPr/>
          </p:nvSpPr>
          <p:spPr bwMode="auto">
            <a:xfrm>
              <a:off x="1056" y="1824"/>
              <a:ext cx="30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while   ( </a:t>
              </a:r>
              <a:r>
                <a:rPr lang="en-US" altLang="zh-CN" sz="2200">
                  <a:solidFill>
                    <a:srgbClr val="FF0000"/>
                  </a:solidFill>
                </a:rPr>
                <a:t>p &lt;&gt; L</a:t>
              </a:r>
              <a:r>
                <a:rPr lang="en-US" altLang="zh-CN" sz="2200"/>
                <a:t> &amp;&amp;  j &lt; i )  {</a:t>
              </a:r>
            </a:p>
          </p:txBody>
        </p:sp>
        <p:sp>
          <p:nvSpPr>
            <p:cNvPr id="59405" name="Text Box 5"/>
            <p:cNvSpPr txBox="1">
              <a:spLocks noChangeArrowheads="1"/>
            </p:cNvSpPr>
            <p:nvPr/>
          </p:nvSpPr>
          <p:spPr bwMode="auto">
            <a:xfrm>
              <a:off x="1392" y="2112"/>
              <a:ext cx="30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p = p</a:t>
              </a:r>
              <a:r>
                <a:rPr lang="en-US" altLang="zh-CN" sz="2200">
                  <a:latin typeface="宋体" pitchFamily="2" charset="-122"/>
                </a:rPr>
                <a:t>-</a:t>
              </a:r>
              <a:r>
                <a:rPr lang="en-US" altLang="zh-CN" sz="2200"/>
                <a:t>&gt;next; ++j;</a:t>
              </a:r>
            </a:p>
          </p:txBody>
        </p:sp>
        <p:sp>
          <p:nvSpPr>
            <p:cNvPr id="59406" name="Text Box 6"/>
            <p:cNvSpPr txBox="1">
              <a:spLocks noChangeArrowheads="1"/>
            </p:cNvSpPr>
            <p:nvPr/>
          </p:nvSpPr>
          <p:spPr bwMode="auto">
            <a:xfrm>
              <a:off x="1104" y="2304"/>
              <a:ext cx="9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a:t>
              </a:r>
            </a:p>
          </p:txBody>
        </p:sp>
      </p:grpSp>
      <p:sp>
        <p:nvSpPr>
          <p:cNvPr id="59397" name="Text Box 7"/>
          <p:cNvSpPr txBox="1">
            <a:spLocks noChangeArrowheads="1"/>
          </p:cNvSpPr>
          <p:nvPr/>
        </p:nvSpPr>
        <p:spPr bwMode="auto">
          <a:xfrm>
            <a:off x="1676400" y="41910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if  ( </a:t>
            </a:r>
            <a:r>
              <a:rPr lang="en-US" altLang="zh-CN">
                <a:solidFill>
                  <a:srgbClr val="FF0000"/>
                </a:solidFill>
              </a:rPr>
              <a:t>p == L</a:t>
            </a:r>
            <a:r>
              <a:rPr lang="en-US" altLang="zh-CN"/>
              <a:t> || j &gt; i )   return  ERROR;</a:t>
            </a:r>
          </a:p>
        </p:txBody>
      </p:sp>
      <p:sp>
        <p:nvSpPr>
          <p:cNvPr id="59398" name="Text Box 8"/>
          <p:cNvSpPr txBox="1">
            <a:spLocks noChangeArrowheads="1"/>
          </p:cNvSpPr>
          <p:nvPr/>
        </p:nvSpPr>
        <p:spPr bwMode="auto">
          <a:xfrm>
            <a:off x="1676400" y="44958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e = </a:t>
            </a:r>
            <a:r>
              <a:rPr lang="en-US" altLang="zh-CN" sz="2200"/>
              <a:t>p</a:t>
            </a:r>
            <a:r>
              <a:rPr lang="en-US" altLang="zh-CN" sz="2200">
                <a:latin typeface="宋体" pitchFamily="2" charset="-122"/>
              </a:rPr>
              <a:t>-</a:t>
            </a:r>
            <a:r>
              <a:rPr lang="en-US" altLang="zh-CN" sz="2200"/>
              <a:t>&gt;data;</a:t>
            </a:r>
          </a:p>
        </p:txBody>
      </p:sp>
      <p:sp>
        <p:nvSpPr>
          <p:cNvPr id="59399" name="Text Box 9"/>
          <p:cNvSpPr txBox="1">
            <a:spLocks noChangeArrowheads="1"/>
          </p:cNvSpPr>
          <p:nvPr/>
        </p:nvSpPr>
        <p:spPr bwMode="auto">
          <a:xfrm>
            <a:off x="1676400" y="49530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return  OK</a:t>
            </a:r>
            <a:r>
              <a:rPr lang="en-US" altLang="zh-CN" sz="2200"/>
              <a:t>;</a:t>
            </a:r>
          </a:p>
        </p:txBody>
      </p:sp>
      <p:grpSp>
        <p:nvGrpSpPr>
          <p:cNvPr id="59400" name="Group 10"/>
          <p:cNvGrpSpPr>
            <a:grpSpLocks/>
          </p:cNvGrpSpPr>
          <p:nvPr/>
        </p:nvGrpSpPr>
        <p:grpSpPr bwMode="auto">
          <a:xfrm>
            <a:off x="1143000" y="1828800"/>
            <a:ext cx="7467600" cy="3868738"/>
            <a:chOff x="720" y="1680"/>
            <a:chExt cx="4704" cy="2341"/>
          </a:xfrm>
        </p:grpSpPr>
        <p:sp>
          <p:nvSpPr>
            <p:cNvPr id="59402" name="Text Box 11"/>
            <p:cNvSpPr txBox="1">
              <a:spLocks noChangeArrowheads="1"/>
            </p:cNvSpPr>
            <p:nvPr/>
          </p:nvSpPr>
          <p:spPr bwMode="auto">
            <a:xfrm>
              <a:off x="720" y="1680"/>
              <a:ext cx="4704"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Status  GetElem_L ( LinkList  L, int  i, ElemType  &amp;e )</a:t>
              </a:r>
            </a:p>
            <a:p>
              <a:pPr eaLnBrk="1" hangingPunct="1">
                <a:spcBef>
                  <a:spcPct val="50000"/>
                </a:spcBef>
              </a:pPr>
              <a:r>
                <a:rPr lang="en-US" altLang="zh-CN" sz="2200"/>
                <a:t>{</a:t>
              </a:r>
            </a:p>
          </p:txBody>
        </p:sp>
        <p:sp>
          <p:nvSpPr>
            <p:cNvPr id="59403" name="Text Box 12"/>
            <p:cNvSpPr txBox="1">
              <a:spLocks noChangeArrowheads="1"/>
            </p:cNvSpPr>
            <p:nvPr/>
          </p:nvSpPr>
          <p:spPr bwMode="auto">
            <a:xfrm>
              <a:off x="768" y="3763"/>
              <a:ext cx="91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200"/>
                <a:t>}</a:t>
              </a:r>
            </a:p>
          </p:txBody>
        </p:sp>
      </p:grpSp>
      <p:sp>
        <p:nvSpPr>
          <p:cNvPr id="59401" name="Text Box 13"/>
          <p:cNvSpPr txBox="1">
            <a:spLocks noChangeArrowheads="1"/>
          </p:cNvSpPr>
          <p:nvPr/>
        </p:nvSpPr>
        <p:spPr bwMode="auto">
          <a:xfrm>
            <a:off x="1066800" y="152400"/>
            <a:ext cx="7315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30000"/>
              </a:lnSpc>
              <a:spcBef>
                <a:spcPct val="50000"/>
              </a:spcBef>
            </a:pPr>
            <a:r>
              <a:rPr lang="zh-CN" altLang="en-US"/>
              <a:t>操作与线性单链表基本一致，差别只是在于算法中的循环结束条件不是</a:t>
            </a:r>
            <a:r>
              <a:rPr lang="en-US" altLang="zh-CN">
                <a:solidFill>
                  <a:srgbClr val="FF0000"/>
                </a:solidFill>
              </a:rPr>
              <a:t>p</a:t>
            </a:r>
            <a:r>
              <a:rPr lang="zh-CN" altLang="en-US">
                <a:solidFill>
                  <a:srgbClr val="FF0000"/>
                </a:solidFill>
              </a:rPr>
              <a:t>是否为空</a:t>
            </a:r>
            <a:r>
              <a:rPr lang="zh-CN" altLang="en-US"/>
              <a:t>，而是</a:t>
            </a:r>
            <a:r>
              <a:rPr lang="en-US" altLang="zh-CN">
                <a:solidFill>
                  <a:srgbClr val="FF0000"/>
                </a:solidFill>
              </a:rPr>
              <a:t>p</a:t>
            </a:r>
            <a:r>
              <a:rPr lang="zh-CN" altLang="en-US">
                <a:solidFill>
                  <a:srgbClr val="FF0000"/>
                </a:solidFill>
              </a:rPr>
              <a:t>是否等于头指针</a:t>
            </a:r>
            <a:r>
              <a:rPr lang="zh-CN" altLang="en-US"/>
              <a:t>。</a:t>
            </a:r>
          </a:p>
        </p:txBody>
      </p:sp>
    </p:spTree>
  </p:cSld>
  <p:clrMapOvr>
    <a:masterClrMapping/>
  </p:clrMapOvr>
  <p:transition spd="slow"/>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ext Box 2"/>
          <p:cNvSpPr txBox="1">
            <a:spLocks noChangeArrowheads="1"/>
          </p:cNvSpPr>
          <p:nvPr/>
        </p:nvSpPr>
        <p:spPr bwMode="auto">
          <a:xfrm>
            <a:off x="1219200" y="155575"/>
            <a:ext cx="7696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spcBef>
                <a:spcPct val="50000"/>
              </a:spcBef>
            </a:pPr>
            <a:r>
              <a:rPr lang="zh-CN" altLang="en-US"/>
              <a:t>有时为了方便某些操作，通常在循环链表中设立</a:t>
            </a:r>
            <a:r>
              <a:rPr lang="zh-CN" altLang="en-US">
                <a:solidFill>
                  <a:srgbClr val="FF0000"/>
                </a:solidFill>
              </a:rPr>
              <a:t>尾指针</a:t>
            </a:r>
            <a:r>
              <a:rPr lang="zh-CN" altLang="en-US"/>
              <a:t>。</a:t>
            </a:r>
          </a:p>
        </p:txBody>
      </p:sp>
      <p:grpSp>
        <p:nvGrpSpPr>
          <p:cNvPr id="2" name="Group 71"/>
          <p:cNvGrpSpPr>
            <a:grpSpLocks/>
          </p:cNvGrpSpPr>
          <p:nvPr/>
        </p:nvGrpSpPr>
        <p:grpSpPr bwMode="auto">
          <a:xfrm>
            <a:off x="1447800" y="1600200"/>
            <a:ext cx="7104063" cy="2719388"/>
            <a:chOff x="912" y="1008"/>
            <a:chExt cx="4475" cy="1713"/>
          </a:xfrm>
        </p:grpSpPr>
        <p:grpSp>
          <p:nvGrpSpPr>
            <p:cNvPr id="60433" name="Group 70"/>
            <p:cNvGrpSpPr>
              <a:grpSpLocks/>
            </p:cNvGrpSpPr>
            <p:nvPr/>
          </p:nvGrpSpPr>
          <p:grpSpPr bwMode="auto">
            <a:xfrm>
              <a:off x="912" y="1008"/>
              <a:ext cx="4475" cy="1713"/>
              <a:chOff x="912" y="1008"/>
              <a:chExt cx="4475" cy="1713"/>
            </a:xfrm>
          </p:grpSpPr>
          <p:sp>
            <p:nvSpPr>
              <p:cNvPr id="60435" name="Freeform 29"/>
              <p:cNvSpPr>
                <a:spLocks/>
              </p:cNvSpPr>
              <p:nvPr/>
            </p:nvSpPr>
            <p:spPr bwMode="auto">
              <a:xfrm>
                <a:off x="912" y="1008"/>
                <a:ext cx="3704" cy="514"/>
              </a:xfrm>
              <a:custGeom>
                <a:avLst/>
                <a:gdLst>
                  <a:gd name="T0" fmla="*/ 117 w 3704"/>
                  <a:gd name="T1" fmla="*/ 458 h 514"/>
                  <a:gd name="T2" fmla="*/ 27 w 3704"/>
                  <a:gd name="T3" fmla="*/ 390 h 514"/>
                  <a:gd name="T4" fmla="*/ 4 w 3704"/>
                  <a:gd name="T5" fmla="*/ 322 h 514"/>
                  <a:gd name="T6" fmla="*/ 83 w 3704"/>
                  <a:gd name="T7" fmla="*/ 187 h 514"/>
                  <a:gd name="T8" fmla="*/ 490 w 3704"/>
                  <a:gd name="T9" fmla="*/ 119 h 514"/>
                  <a:gd name="T10" fmla="*/ 1348 w 3704"/>
                  <a:gd name="T11" fmla="*/ 85 h 514"/>
                  <a:gd name="T12" fmla="*/ 3178 w 3704"/>
                  <a:gd name="T13" fmla="*/ 74 h 514"/>
                  <a:gd name="T14" fmla="*/ 3494 w 3704"/>
                  <a:gd name="T15" fmla="*/ 108 h 514"/>
                  <a:gd name="T16" fmla="*/ 3663 w 3704"/>
                  <a:gd name="T17" fmla="*/ 176 h 514"/>
                  <a:gd name="T18" fmla="*/ 3652 w 3704"/>
                  <a:gd name="T19" fmla="*/ 356 h 514"/>
                  <a:gd name="T20" fmla="*/ 3404 w 3704"/>
                  <a:gd name="T21" fmla="*/ 514 h 5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04"/>
                  <a:gd name="T34" fmla="*/ 0 h 514"/>
                  <a:gd name="T35" fmla="*/ 3704 w 3704"/>
                  <a:gd name="T36" fmla="*/ 514 h 5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04" h="514">
                    <a:moveTo>
                      <a:pt x="117" y="458"/>
                    </a:moveTo>
                    <a:cubicBezTo>
                      <a:pt x="77" y="445"/>
                      <a:pt x="45" y="432"/>
                      <a:pt x="27" y="390"/>
                    </a:cubicBezTo>
                    <a:cubicBezTo>
                      <a:pt x="17" y="368"/>
                      <a:pt x="4" y="322"/>
                      <a:pt x="4" y="322"/>
                    </a:cubicBezTo>
                    <a:cubicBezTo>
                      <a:pt x="15" y="223"/>
                      <a:pt x="0" y="214"/>
                      <a:pt x="83" y="187"/>
                    </a:cubicBezTo>
                    <a:cubicBezTo>
                      <a:pt x="182" y="120"/>
                      <a:pt x="375" y="130"/>
                      <a:pt x="490" y="119"/>
                    </a:cubicBezTo>
                    <a:cubicBezTo>
                      <a:pt x="772" y="64"/>
                      <a:pt x="1064" y="89"/>
                      <a:pt x="1348" y="85"/>
                    </a:cubicBezTo>
                    <a:cubicBezTo>
                      <a:pt x="1873" y="0"/>
                      <a:pt x="2633" y="66"/>
                      <a:pt x="3178" y="74"/>
                    </a:cubicBezTo>
                    <a:cubicBezTo>
                      <a:pt x="3355" y="82"/>
                      <a:pt x="3371" y="75"/>
                      <a:pt x="3494" y="108"/>
                    </a:cubicBezTo>
                    <a:cubicBezTo>
                      <a:pt x="3544" y="140"/>
                      <a:pt x="3605" y="164"/>
                      <a:pt x="3663" y="176"/>
                    </a:cubicBezTo>
                    <a:cubicBezTo>
                      <a:pt x="3704" y="235"/>
                      <a:pt x="3691" y="298"/>
                      <a:pt x="3652" y="356"/>
                    </a:cubicBezTo>
                    <a:cubicBezTo>
                      <a:pt x="3618" y="462"/>
                      <a:pt x="3512" y="514"/>
                      <a:pt x="3404" y="514"/>
                    </a:cubicBezTo>
                  </a:path>
                </a:pathLst>
              </a:custGeom>
              <a:noFill/>
              <a:ln w="28575">
                <a:solidFill>
                  <a:srgbClr val="FF000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0436" name="Group 69"/>
              <p:cNvGrpSpPr>
                <a:grpSpLocks/>
              </p:cNvGrpSpPr>
              <p:nvPr/>
            </p:nvGrpSpPr>
            <p:grpSpPr bwMode="auto">
              <a:xfrm>
                <a:off x="1045" y="1333"/>
                <a:ext cx="4342" cy="1388"/>
                <a:chOff x="1045" y="1333"/>
                <a:chExt cx="4342" cy="1388"/>
              </a:xfrm>
            </p:grpSpPr>
            <p:grpSp>
              <p:nvGrpSpPr>
                <p:cNvPr id="60437" name="Group 59"/>
                <p:cNvGrpSpPr>
                  <a:grpSpLocks/>
                </p:cNvGrpSpPr>
                <p:nvPr/>
              </p:nvGrpSpPr>
              <p:grpSpPr bwMode="auto">
                <a:xfrm>
                  <a:off x="1045" y="1333"/>
                  <a:ext cx="4342" cy="380"/>
                  <a:chOff x="1045" y="1189"/>
                  <a:chExt cx="4342" cy="380"/>
                </a:xfrm>
              </p:grpSpPr>
              <p:sp>
                <p:nvSpPr>
                  <p:cNvPr id="60458" name="Rectangle 5"/>
                  <p:cNvSpPr>
                    <a:spLocks noChangeArrowheads="1"/>
                  </p:cNvSpPr>
                  <p:nvPr/>
                </p:nvSpPr>
                <p:spPr bwMode="auto">
                  <a:xfrm>
                    <a:off x="2009" y="1248"/>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0459" name="Line 6"/>
                  <p:cNvSpPr>
                    <a:spLocks noChangeShapeType="1"/>
                  </p:cNvSpPr>
                  <p:nvPr/>
                </p:nvSpPr>
                <p:spPr bwMode="auto">
                  <a:xfrm>
                    <a:off x="2489" y="124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0" name="Rectangle 7"/>
                  <p:cNvSpPr>
                    <a:spLocks noChangeArrowheads="1"/>
                  </p:cNvSpPr>
                  <p:nvPr/>
                </p:nvSpPr>
                <p:spPr bwMode="auto">
                  <a:xfrm>
                    <a:off x="3737" y="1248"/>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0461" name="Line 8"/>
                  <p:cNvSpPr>
                    <a:spLocks noChangeShapeType="1"/>
                  </p:cNvSpPr>
                  <p:nvPr/>
                </p:nvSpPr>
                <p:spPr bwMode="auto">
                  <a:xfrm>
                    <a:off x="4217" y="124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2" name="Line 10"/>
                  <p:cNvSpPr>
                    <a:spLocks noChangeShapeType="1"/>
                  </p:cNvSpPr>
                  <p:nvPr/>
                </p:nvSpPr>
                <p:spPr bwMode="auto">
                  <a:xfrm>
                    <a:off x="2585" y="1392"/>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0463" name="Text Box 11"/>
                  <p:cNvSpPr txBox="1">
                    <a:spLocks noChangeArrowheads="1"/>
                  </p:cNvSpPr>
                  <p:nvPr/>
                </p:nvSpPr>
                <p:spPr bwMode="auto">
                  <a:xfrm>
                    <a:off x="3017" y="1189"/>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60464" name="Line 12"/>
                  <p:cNvSpPr>
                    <a:spLocks noChangeShapeType="1"/>
                  </p:cNvSpPr>
                  <p:nvPr/>
                </p:nvSpPr>
                <p:spPr bwMode="auto">
                  <a:xfrm>
                    <a:off x="3353" y="1392"/>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0465" name="Text Box 14"/>
                  <p:cNvSpPr txBox="1">
                    <a:spLocks noChangeArrowheads="1"/>
                  </p:cNvSpPr>
                  <p:nvPr/>
                </p:nvSpPr>
                <p:spPr bwMode="auto">
                  <a:xfrm>
                    <a:off x="4763" y="1281"/>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Tail</a:t>
                    </a:r>
                    <a:r>
                      <a:rPr lang="en-US" altLang="zh-CN" baseline="-25000"/>
                      <a:t>1</a:t>
                    </a:r>
                  </a:p>
                </p:txBody>
              </p:sp>
              <p:sp>
                <p:nvSpPr>
                  <p:cNvPr id="60466" name="Rectangle 15"/>
                  <p:cNvSpPr>
                    <a:spLocks noChangeArrowheads="1"/>
                  </p:cNvSpPr>
                  <p:nvPr/>
                </p:nvSpPr>
                <p:spPr bwMode="auto">
                  <a:xfrm>
                    <a:off x="1049" y="1248"/>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0467" name="Line 16"/>
                  <p:cNvSpPr>
                    <a:spLocks noChangeShapeType="1"/>
                  </p:cNvSpPr>
                  <p:nvPr/>
                </p:nvSpPr>
                <p:spPr bwMode="auto">
                  <a:xfrm>
                    <a:off x="1540" y="1248"/>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68" name="Line 17"/>
                  <p:cNvSpPr>
                    <a:spLocks noChangeShapeType="1"/>
                  </p:cNvSpPr>
                  <p:nvPr/>
                </p:nvSpPr>
                <p:spPr bwMode="auto">
                  <a:xfrm>
                    <a:off x="1625" y="1392"/>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0469" name="Line 18"/>
                  <p:cNvSpPr>
                    <a:spLocks noChangeShapeType="1"/>
                  </p:cNvSpPr>
                  <p:nvPr/>
                </p:nvSpPr>
                <p:spPr bwMode="auto">
                  <a:xfrm flipH="1">
                    <a:off x="1060" y="12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0" name="Line 19"/>
                  <p:cNvSpPr>
                    <a:spLocks noChangeShapeType="1"/>
                  </p:cNvSpPr>
                  <p:nvPr/>
                </p:nvSpPr>
                <p:spPr bwMode="auto">
                  <a:xfrm flipH="1">
                    <a:off x="1045" y="1241"/>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1" name="Line 20"/>
                  <p:cNvSpPr>
                    <a:spLocks noChangeShapeType="1"/>
                  </p:cNvSpPr>
                  <p:nvPr/>
                </p:nvSpPr>
                <p:spPr bwMode="auto">
                  <a:xfrm flipH="1">
                    <a:off x="1145" y="1248"/>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2" name="Line 21"/>
                  <p:cNvSpPr>
                    <a:spLocks noChangeShapeType="1"/>
                  </p:cNvSpPr>
                  <p:nvPr/>
                </p:nvSpPr>
                <p:spPr bwMode="auto">
                  <a:xfrm flipH="1">
                    <a:off x="1337" y="1392"/>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3" name="Line 22"/>
                  <p:cNvSpPr>
                    <a:spLocks noChangeShapeType="1"/>
                  </p:cNvSpPr>
                  <p:nvPr/>
                </p:nvSpPr>
                <p:spPr bwMode="auto">
                  <a:xfrm flipH="1">
                    <a:off x="1049" y="1248"/>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4" name="Line 23"/>
                  <p:cNvSpPr>
                    <a:spLocks noChangeShapeType="1"/>
                  </p:cNvSpPr>
                  <p:nvPr/>
                </p:nvSpPr>
                <p:spPr bwMode="auto">
                  <a:xfrm flipH="1">
                    <a:off x="1241" y="1296"/>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5" name="Line 24"/>
                  <p:cNvSpPr>
                    <a:spLocks noChangeShapeType="1"/>
                  </p:cNvSpPr>
                  <p:nvPr/>
                </p:nvSpPr>
                <p:spPr bwMode="auto">
                  <a:xfrm flipH="1">
                    <a:off x="1444" y="1440"/>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76" name="Line 25"/>
                  <p:cNvSpPr>
                    <a:spLocks noChangeShapeType="1"/>
                  </p:cNvSpPr>
                  <p:nvPr/>
                </p:nvSpPr>
                <p:spPr bwMode="auto">
                  <a:xfrm>
                    <a:off x="4420" y="1440"/>
                    <a:ext cx="384" cy="0"/>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0438" name="Group 58"/>
                <p:cNvGrpSpPr>
                  <a:grpSpLocks/>
                </p:cNvGrpSpPr>
                <p:nvPr/>
              </p:nvGrpSpPr>
              <p:grpSpPr bwMode="auto">
                <a:xfrm>
                  <a:off x="1045" y="2341"/>
                  <a:ext cx="4342" cy="380"/>
                  <a:chOff x="1045" y="2197"/>
                  <a:chExt cx="4342" cy="380"/>
                </a:xfrm>
              </p:grpSpPr>
              <p:sp>
                <p:nvSpPr>
                  <p:cNvPr id="60439" name="Rectangle 32"/>
                  <p:cNvSpPr>
                    <a:spLocks noChangeArrowheads="1"/>
                  </p:cNvSpPr>
                  <p:nvPr/>
                </p:nvSpPr>
                <p:spPr bwMode="auto">
                  <a:xfrm>
                    <a:off x="2009" y="2256"/>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0440" name="Line 33"/>
                  <p:cNvSpPr>
                    <a:spLocks noChangeShapeType="1"/>
                  </p:cNvSpPr>
                  <p:nvPr/>
                </p:nvSpPr>
                <p:spPr bwMode="auto">
                  <a:xfrm>
                    <a:off x="2489" y="225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1" name="Rectangle 34"/>
                  <p:cNvSpPr>
                    <a:spLocks noChangeArrowheads="1"/>
                  </p:cNvSpPr>
                  <p:nvPr/>
                </p:nvSpPr>
                <p:spPr bwMode="auto">
                  <a:xfrm>
                    <a:off x="3737" y="2256"/>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0442" name="Line 35"/>
                  <p:cNvSpPr>
                    <a:spLocks noChangeShapeType="1"/>
                  </p:cNvSpPr>
                  <p:nvPr/>
                </p:nvSpPr>
                <p:spPr bwMode="auto">
                  <a:xfrm>
                    <a:off x="4217" y="225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3" name="Line 36"/>
                  <p:cNvSpPr>
                    <a:spLocks noChangeShapeType="1"/>
                  </p:cNvSpPr>
                  <p:nvPr/>
                </p:nvSpPr>
                <p:spPr bwMode="auto">
                  <a:xfrm>
                    <a:off x="2585" y="2400"/>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0444" name="Text Box 37"/>
                  <p:cNvSpPr txBox="1">
                    <a:spLocks noChangeArrowheads="1"/>
                  </p:cNvSpPr>
                  <p:nvPr/>
                </p:nvSpPr>
                <p:spPr bwMode="auto">
                  <a:xfrm>
                    <a:off x="3017" y="2197"/>
                    <a:ext cx="4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sp>
                <p:nvSpPr>
                  <p:cNvPr id="60445" name="Line 38"/>
                  <p:cNvSpPr>
                    <a:spLocks noChangeShapeType="1"/>
                  </p:cNvSpPr>
                  <p:nvPr/>
                </p:nvSpPr>
                <p:spPr bwMode="auto">
                  <a:xfrm>
                    <a:off x="3353" y="2400"/>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0446" name="Text Box 39"/>
                  <p:cNvSpPr txBox="1">
                    <a:spLocks noChangeArrowheads="1"/>
                  </p:cNvSpPr>
                  <p:nvPr/>
                </p:nvSpPr>
                <p:spPr bwMode="auto">
                  <a:xfrm>
                    <a:off x="4763" y="2289"/>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Tail</a:t>
                    </a:r>
                    <a:r>
                      <a:rPr lang="en-US" altLang="zh-CN" baseline="-25000"/>
                      <a:t>2</a:t>
                    </a:r>
                  </a:p>
                </p:txBody>
              </p:sp>
              <p:sp>
                <p:nvSpPr>
                  <p:cNvPr id="60447" name="Rectangle 40"/>
                  <p:cNvSpPr>
                    <a:spLocks noChangeArrowheads="1"/>
                  </p:cNvSpPr>
                  <p:nvPr/>
                </p:nvSpPr>
                <p:spPr bwMode="auto">
                  <a:xfrm>
                    <a:off x="1049" y="2256"/>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0448" name="Line 41"/>
                  <p:cNvSpPr>
                    <a:spLocks noChangeShapeType="1"/>
                  </p:cNvSpPr>
                  <p:nvPr/>
                </p:nvSpPr>
                <p:spPr bwMode="auto">
                  <a:xfrm>
                    <a:off x="1540" y="225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9" name="Line 42"/>
                  <p:cNvSpPr>
                    <a:spLocks noChangeShapeType="1"/>
                  </p:cNvSpPr>
                  <p:nvPr/>
                </p:nvSpPr>
                <p:spPr bwMode="auto">
                  <a:xfrm>
                    <a:off x="1625" y="2400"/>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0450" name="Line 43"/>
                  <p:cNvSpPr>
                    <a:spLocks noChangeShapeType="1"/>
                  </p:cNvSpPr>
                  <p:nvPr/>
                </p:nvSpPr>
                <p:spPr bwMode="auto">
                  <a:xfrm flipH="1">
                    <a:off x="1060" y="2256"/>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1" name="Line 44"/>
                  <p:cNvSpPr>
                    <a:spLocks noChangeShapeType="1"/>
                  </p:cNvSpPr>
                  <p:nvPr/>
                </p:nvSpPr>
                <p:spPr bwMode="auto">
                  <a:xfrm flipH="1">
                    <a:off x="1045" y="2249"/>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2" name="Line 45"/>
                  <p:cNvSpPr>
                    <a:spLocks noChangeShapeType="1"/>
                  </p:cNvSpPr>
                  <p:nvPr/>
                </p:nvSpPr>
                <p:spPr bwMode="auto">
                  <a:xfrm flipH="1">
                    <a:off x="1145" y="2256"/>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3" name="Line 46"/>
                  <p:cNvSpPr>
                    <a:spLocks noChangeShapeType="1"/>
                  </p:cNvSpPr>
                  <p:nvPr/>
                </p:nvSpPr>
                <p:spPr bwMode="auto">
                  <a:xfrm flipH="1">
                    <a:off x="1337" y="2400"/>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4" name="Line 47"/>
                  <p:cNvSpPr>
                    <a:spLocks noChangeShapeType="1"/>
                  </p:cNvSpPr>
                  <p:nvPr/>
                </p:nvSpPr>
                <p:spPr bwMode="auto">
                  <a:xfrm flipH="1">
                    <a:off x="1049" y="2256"/>
                    <a:ext cx="336"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5" name="Line 48"/>
                  <p:cNvSpPr>
                    <a:spLocks noChangeShapeType="1"/>
                  </p:cNvSpPr>
                  <p:nvPr/>
                </p:nvSpPr>
                <p:spPr bwMode="auto">
                  <a:xfrm flipH="1">
                    <a:off x="1241" y="2304"/>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6" name="Line 49"/>
                  <p:cNvSpPr>
                    <a:spLocks noChangeShapeType="1"/>
                  </p:cNvSpPr>
                  <p:nvPr/>
                </p:nvSpPr>
                <p:spPr bwMode="auto">
                  <a:xfrm flipH="1">
                    <a:off x="1444" y="2448"/>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57" name="Line 50"/>
                  <p:cNvSpPr>
                    <a:spLocks noChangeShapeType="1"/>
                  </p:cNvSpPr>
                  <p:nvPr/>
                </p:nvSpPr>
                <p:spPr bwMode="auto">
                  <a:xfrm>
                    <a:off x="4420" y="2448"/>
                    <a:ext cx="384" cy="0"/>
                  </a:xfrm>
                  <a:prstGeom prst="line">
                    <a:avLst/>
                  </a:prstGeom>
                  <a:noFill/>
                  <a:ln w="28575">
                    <a:solidFill>
                      <a:schemeClr val="tx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grpSp>
          </p:grpSp>
        </p:grpSp>
        <p:sp>
          <p:nvSpPr>
            <p:cNvPr id="60434" name="Freeform 51"/>
            <p:cNvSpPr>
              <a:spLocks/>
            </p:cNvSpPr>
            <p:nvPr/>
          </p:nvSpPr>
          <p:spPr bwMode="auto">
            <a:xfrm>
              <a:off x="912" y="2016"/>
              <a:ext cx="3704" cy="514"/>
            </a:xfrm>
            <a:custGeom>
              <a:avLst/>
              <a:gdLst>
                <a:gd name="T0" fmla="*/ 117 w 3704"/>
                <a:gd name="T1" fmla="*/ 458 h 514"/>
                <a:gd name="T2" fmla="*/ 27 w 3704"/>
                <a:gd name="T3" fmla="*/ 390 h 514"/>
                <a:gd name="T4" fmla="*/ 4 w 3704"/>
                <a:gd name="T5" fmla="*/ 322 h 514"/>
                <a:gd name="T6" fmla="*/ 83 w 3704"/>
                <a:gd name="T7" fmla="*/ 187 h 514"/>
                <a:gd name="T8" fmla="*/ 490 w 3704"/>
                <a:gd name="T9" fmla="*/ 119 h 514"/>
                <a:gd name="T10" fmla="*/ 1348 w 3704"/>
                <a:gd name="T11" fmla="*/ 85 h 514"/>
                <a:gd name="T12" fmla="*/ 3178 w 3704"/>
                <a:gd name="T13" fmla="*/ 74 h 514"/>
                <a:gd name="T14" fmla="*/ 3494 w 3704"/>
                <a:gd name="T15" fmla="*/ 108 h 514"/>
                <a:gd name="T16" fmla="*/ 3663 w 3704"/>
                <a:gd name="T17" fmla="*/ 176 h 514"/>
                <a:gd name="T18" fmla="*/ 3652 w 3704"/>
                <a:gd name="T19" fmla="*/ 356 h 514"/>
                <a:gd name="T20" fmla="*/ 3404 w 3704"/>
                <a:gd name="T21" fmla="*/ 514 h 5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04"/>
                <a:gd name="T34" fmla="*/ 0 h 514"/>
                <a:gd name="T35" fmla="*/ 3704 w 3704"/>
                <a:gd name="T36" fmla="*/ 514 h 5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04" h="514">
                  <a:moveTo>
                    <a:pt x="117" y="458"/>
                  </a:moveTo>
                  <a:cubicBezTo>
                    <a:pt x="77" y="445"/>
                    <a:pt x="45" y="432"/>
                    <a:pt x="27" y="390"/>
                  </a:cubicBezTo>
                  <a:cubicBezTo>
                    <a:pt x="17" y="368"/>
                    <a:pt x="4" y="322"/>
                    <a:pt x="4" y="322"/>
                  </a:cubicBezTo>
                  <a:cubicBezTo>
                    <a:pt x="15" y="223"/>
                    <a:pt x="0" y="214"/>
                    <a:pt x="83" y="187"/>
                  </a:cubicBezTo>
                  <a:cubicBezTo>
                    <a:pt x="182" y="120"/>
                    <a:pt x="375" y="130"/>
                    <a:pt x="490" y="119"/>
                  </a:cubicBezTo>
                  <a:cubicBezTo>
                    <a:pt x="772" y="64"/>
                    <a:pt x="1064" y="89"/>
                    <a:pt x="1348" y="85"/>
                  </a:cubicBezTo>
                  <a:cubicBezTo>
                    <a:pt x="1873" y="0"/>
                    <a:pt x="2633" y="66"/>
                    <a:pt x="3178" y="74"/>
                  </a:cubicBezTo>
                  <a:cubicBezTo>
                    <a:pt x="3355" y="82"/>
                    <a:pt x="3371" y="75"/>
                    <a:pt x="3494" y="108"/>
                  </a:cubicBezTo>
                  <a:cubicBezTo>
                    <a:pt x="3544" y="140"/>
                    <a:pt x="3605" y="164"/>
                    <a:pt x="3663" y="176"/>
                  </a:cubicBezTo>
                  <a:cubicBezTo>
                    <a:pt x="3704" y="235"/>
                    <a:pt x="3691" y="298"/>
                    <a:pt x="3652" y="356"/>
                  </a:cubicBezTo>
                  <a:cubicBezTo>
                    <a:pt x="3618" y="462"/>
                    <a:pt x="3512" y="514"/>
                    <a:pt x="3404" y="514"/>
                  </a:cubicBezTo>
                </a:path>
              </a:pathLst>
            </a:custGeom>
            <a:noFill/>
            <a:ln w="28575">
              <a:solidFill>
                <a:srgbClr val="FF0000"/>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8900" name="Text Box 52"/>
          <p:cNvSpPr txBox="1">
            <a:spLocks noChangeArrowheads="1"/>
          </p:cNvSpPr>
          <p:nvPr/>
        </p:nvSpPr>
        <p:spPr bwMode="auto">
          <a:xfrm>
            <a:off x="2057400" y="57150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Tail</a:t>
            </a:r>
            <a:r>
              <a:rPr lang="en-US" altLang="zh-CN" baseline="-25000"/>
              <a:t>1</a:t>
            </a:r>
            <a:r>
              <a:rPr lang="en-US" altLang="zh-CN">
                <a:latin typeface="宋体" pitchFamily="2" charset="-122"/>
              </a:rPr>
              <a:t>-</a:t>
            </a:r>
            <a:r>
              <a:rPr lang="en-US" altLang="zh-CN"/>
              <a:t>&gt;next = p</a:t>
            </a:r>
          </a:p>
        </p:txBody>
      </p:sp>
      <p:sp>
        <p:nvSpPr>
          <p:cNvPr id="78901" name="Text Box 53"/>
          <p:cNvSpPr txBox="1">
            <a:spLocks noChangeArrowheads="1"/>
          </p:cNvSpPr>
          <p:nvPr/>
        </p:nvSpPr>
        <p:spPr bwMode="auto">
          <a:xfrm>
            <a:off x="2057400" y="51816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Tail</a:t>
            </a:r>
            <a:r>
              <a:rPr lang="en-US" altLang="zh-CN" baseline="-25000"/>
              <a:t>2</a:t>
            </a:r>
            <a:r>
              <a:rPr lang="en-US" altLang="zh-CN">
                <a:latin typeface="宋体" pitchFamily="2" charset="-122"/>
              </a:rPr>
              <a:t>-</a:t>
            </a:r>
            <a:r>
              <a:rPr lang="en-US" altLang="zh-CN"/>
              <a:t>&gt;next = Tail</a:t>
            </a:r>
            <a:r>
              <a:rPr lang="en-US" altLang="zh-CN" baseline="-25000"/>
              <a:t>1</a:t>
            </a:r>
            <a:r>
              <a:rPr lang="en-US" altLang="zh-CN">
                <a:latin typeface="宋体" pitchFamily="2" charset="-122"/>
              </a:rPr>
              <a:t>-</a:t>
            </a:r>
            <a:r>
              <a:rPr lang="en-US" altLang="zh-CN"/>
              <a:t>&gt;next</a:t>
            </a:r>
          </a:p>
        </p:txBody>
      </p:sp>
      <p:sp>
        <p:nvSpPr>
          <p:cNvPr id="78902" name="Text Box 54"/>
          <p:cNvSpPr txBox="1">
            <a:spLocks noChangeArrowheads="1"/>
          </p:cNvSpPr>
          <p:nvPr/>
        </p:nvSpPr>
        <p:spPr bwMode="auto">
          <a:xfrm>
            <a:off x="2057400" y="46482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p = Tail</a:t>
            </a:r>
            <a:r>
              <a:rPr lang="en-US" altLang="zh-CN" baseline="-25000"/>
              <a:t>2</a:t>
            </a:r>
            <a:r>
              <a:rPr lang="en-US" altLang="zh-CN">
                <a:latin typeface="宋体" pitchFamily="2" charset="-122"/>
              </a:rPr>
              <a:t>-</a:t>
            </a:r>
            <a:r>
              <a:rPr lang="en-US" altLang="zh-CN"/>
              <a:t>&gt;next-&gt;next</a:t>
            </a:r>
          </a:p>
        </p:txBody>
      </p:sp>
      <p:grpSp>
        <p:nvGrpSpPr>
          <p:cNvPr id="7" name="Group 57"/>
          <p:cNvGrpSpPr>
            <a:grpSpLocks/>
          </p:cNvGrpSpPr>
          <p:nvPr/>
        </p:nvGrpSpPr>
        <p:grpSpPr bwMode="auto">
          <a:xfrm>
            <a:off x="2590800" y="3200400"/>
            <a:ext cx="609600" cy="762000"/>
            <a:chOff x="1632" y="1872"/>
            <a:chExt cx="384" cy="480"/>
          </a:xfrm>
        </p:grpSpPr>
        <p:sp>
          <p:nvSpPr>
            <p:cNvPr id="60431" name="Text Box 55"/>
            <p:cNvSpPr txBox="1">
              <a:spLocks noChangeArrowheads="1"/>
            </p:cNvSpPr>
            <p:nvPr/>
          </p:nvSpPr>
          <p:spPr bwMode="auto">
            <a:xfrm>
              <a:off x="1632" y="187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p</a:t>
              </a:r>
            </a:p>
          </p:txBody>
        </p:sp>
        <p:sp>
          <p:nvSpPr>
            <p:cNvPr id="60432" name="Freeform 56"/>
            <p:cNvSpPr>
              <a:spLocks/>
            </p:cNvSpPr>
            <p:nvPr/>
          </p:nvSpPr>
          <p:spPr bwMode="auto">
            <a:xfrm>
              <a:off x="1824" y="2064"/>
              <a:ext cx="192" cy="288"/>
            </a:xfrm>
            <a:custGeom>
              <a:avLst/>
              <a:gdLst>
                <a:gd name="T0" fmla="*/ 0 w 192"/>
                <a:gd name="T1" fmla="*/ 0 h 288"/>
                <a:gd name="T2" fmla="*/ 48 w 192"/>
                <a:gd name="T3" fmla="*/ 192 h 288"/>
                <a:gd name="T4" fmla="*/ 192 w 192"/>
                <a:gd name="T5" fmla="*/ 288 h 288"/>
                <a:gd name="T6" fmla="*/ 0 60000 65536"/>
                <a:gd name="T7" fmla="*/ 0 60000 65536"/>
                <a:gd name="T8" fmla="*/ 0 60000 65536"/>
                <a:gd name="T9" fmla="*/ 0 w 192"/>
                <a:gd name="T10" fmla="*/ 0 h 288"/>
                <a:gd name="T11" fmla="*/ 192 w 192"/>
                <a:gd name="T12" fmla="*/ 288 h 288"/>
              </a:gdLst>
              <a:ahLst/>
              <a:cxnLst>
                <a:cxn ang="T6">
                  <a:pos x="T0" y="T1"/>
                </a:cxn>
                <a:cxn ang="T7">
                  <a:pos x="T2" y="T3"/>
                </a:cxn>
                <a:cxn ang="T8">
                  <a:pos x="T4" y="T5"/>
                </a:cxn>
              </a:cxnLst>
              <a:rect l="T9" t="T10" r="T11" b="T12"/>
              <a:pathLst>
                <a:path w="192" h="288">
                  <a:moveTo>
                    <a:pt x="0" y="0"/>
                  </a:moveTo>
                  <a:cubicBezTo>
                    <a:pt x="8" y="72"/>
                    <a:pt x="16" y="144"/>
                    <a:pt x="48" y="192"/>
                  </a:cubicBezTo>
                  <a:cubicBezTo>
                    <a:pt x="80" y="240"/>
                    <a:pt x="136" y="264"/>
                    <a:pt x="192" y="288"/>
                  </a:cubicBezTo>
                </a:path>
              </a:pathLst>
            </a:custGeom>
            <a:noFill/>
            <a:ln w="28575">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8" name="Group 63"/>
          <p:cNvGrpSpPr>
            <a:grpSpLocks/>
          </p:cNvGrpSpPr>
          <p:nvPr/>
        </p:nvGrpSpPr>
        <p:grpSpPr bwMode="auto">
          <a:xfrm>
            <a:off x="1095375" y="1412875"/>
            <a:ext cx="7280275" cy="2616200"/>
            <a:chOff x="690" y="746"/>
            <a:chExt cx="4586" cy="1648"/>
          </a:xfrm>
        </p:grpSpPr>
        <p:sp>
          <p:nvSpPr>
            <p:cNvPr id="60429" name="Freeform 60"/>
            <p:cNvSpPr>
              <a:spLocks/>
            </p:cNvSpPr>
            <p:nvPr/>
          </p:nvSpPr>
          <p:spPr bwMode="auto">
            <a:xfrm>
              <a:off x="912" y="1872"/>
              <a:ext cx="3704" cy="514"/>
            </a:xfrm>
            <a:custGeom>
              <a:avLst/>
              <a:gdLst>
                <a:gd name="T0" fmla="*/ 117 w 3704"/>
                <a:gd name="T1" fmla="*/ 458 h 514"/>
                <a:gd name="T2" fmla="*/ 27 w 3704"/>
                <a:gd name="T3" fmla="*/ 390 h 514"/>
                <a:gd name="T4" fmla="*/ 4 w 3704"/>
                <a:gd name="T5" fmla="*/ 322 h 514"/>
                <a:gd name="T6" fmla="*/ 83 w 3704"/>
                <a:gd name="T7" fmla="*/ 187 h 514"/>
                <a:gd name="T8" fmla="*/ 490 w 3704"/>
                <a:gd name="T9" fmla="*/ 119 h 514"/>
                <a:gd name="T10" fmla="*/ 1348 w 3704"/>
                <a:gd name="T11" fmla="*/ 85 h 514"/>
                <a:gd name="T12" fmla="*/ 3178 w 3704"/>
                <a:gd name="T13" fmla="*/ 74 h 514"/>
                <a:gd name="T14" fmla="*/ 3494 w 3704"/>
                <a:gd name="T15" fmla="*/ 108 h 514"/>
                <a:gd name="T16" fmla="*/ 3663 w 3704"/>
                <a:gd name="T17" fmla="*/ 176 h 514"/>
                <a:gd name="T18" fmla="*/ 3652 w 3704"/>
                <a:gd name="T19" fmla="*/ 356 h 514"/>
                <a:gd name="T20" fmla="*/ 3404 w 3704"/>
                <a:gd name="T21" fmla="*/ 514 h 5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04"/>
                <a:gd name="T34" fmla="*/ 0 h 514"/>
                <a:gd name="T35" fmla="*/ 3704 w 3704"/>
                <a:gd name="T36" fmla="*/ 514 h 5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04" h="514">
                  <a:moveTo>
                    <a:pt x="117" y="458"/>
                  </a:moveTo>
                  <a:cubicBezTo>
                    <a:pt x="77" y="445"/>
                    <a:pt x="45" y="432"/>
                    <a:pt x="27" y="390"/>
                  </a:cubicBezTo>
                  <a:cubicBezTo>
                    <a:pt x="17" y="368"/>
                    <a:pt x="4" y="322"/>
                    <a:pt x="4" y="322"/>
                  </a:cubicBezTo>
                  <a:cubicBezTo>
                    <a:pt x="15" y="223"/>
                    <a:pt x="0" y="214"/>
                    <a:pt x="83" y="187"/>
                  </a:cubicBezTo>
                  <a:cubicBezTo>
                    <a:pt x="182" y="120"/>
                    <a:pt x="375" y="130"/>
                    <a:pt x="490" y="119"/>
                  </a:cubicBezTo>
                  <a:cubicBezTo>
                    <a:pt x="772" y="64"/>
                    <a:pt x="1064" y="89"/>
                    <a:pt x="1348" y="85"/>
                  </a:cubicBezTo>
                  <a:cubicBezTo>
                    <a:pt x="1873" y="0"/>
                    <a:pt x="2633" y="66"/>
                    <a:pt x="3178" y="74"/>
                  </a:cubicBezTo>
                  <a:cubicBezTo>
                    <a:pt x="3355" y="82"/>
                    <a:pt x="3371" y="75"/>
                    <a:pt x="3494" y="108"/>
                  </a:cubicBezTo>
                  <a:cubicBezTo>
                    <a:pt x="3544" y="140"/>
                    <a:pt x="3605" y="164"/>
                    <a:pt x="3663" y="176"/>
                  </a:cubicBezTo>
                  <a:cubicBezTo>
                    <a:pt x="3704" y="235"/>
                    <a:pt x="3691" y="298"/>
                    <a:pt x="3652" y="356"/>
                  </a:cubicBezTo>
                  <a:cubicBezTo>
                    <a:pt x="3618" y="462"/>
                    <a:pt x="3512" y="514"/>
                    <a:pt x="3404" y="514"/>
                  </a:cubicBezTo>
                </a:path>
              </a:pathLst>
            </a:custGeom>
            <a:noFill/>
            <a:ln w="28575">
              <a:solidFill>
                <a:schemeClr val="bg1"/>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30" name="Freeform 62"/>
            <p:cNvSpPr>
              <a:spLocks/>
            </p:cNvSpPr>
            <p:nvPr/>
          </p:nvSpPr>
          <p:spPr bwMode="auto">
            <a:xfrm>
              <a:off x="690" y="746"/>
              <a:ext cx="4586" cy="1648"/>
            </a:xfrm>
            <a:custGeom>
              <a:avLst/>
              <a:gdLst>
                <a:gd name="T0" fmla="*/ 3602 w 4586"/>
                <a:gd name="T1" fmla="*/ 1648 h 1648"/>
                <a:gd name="T2" fmla="*/ 3760 w 4586"/>
                <a:gd name="T3" fmla="*/ 1603 h 1648"/>
                <a:gd name="T4" fmla="*/ 3975 w 4586"/>
                <a:gd name="T5" fmla="*/ 1490 h 1648"/>
                <a:gd name="T6" fmla="*/ 4190 w 4586"/>
                <a:gd name="T7" fmla="*/ 1366 h 1648"/>
                <a:gd name="T8" fmla="*/ 4224 w 4586"/>
                <a:gd name="T9" fmla="*/ 1332 h 1648"/>
                <a:gd name="T10" fmla="*/ 4370 w 4586"/>
                <a:gd name="T11" fmla="*/ 1241 h 1648"/>
                <a:gd name="T12" fmla="*/ 4449 w 4586"/>
                <a:gd name="T13" fmla="*/ 1140 h 1648"/>
                <a:gd name="T14" fmla="*/ 4540 w 4586"/>
                <a:gd name="T15" fmla="*/ 937 h 1648"/>
                <a:gd name="T16" fmla="*/ 4585 w 4586"/>
                <a:gd name="T17" fmla="*/ 711 h 1648"/>
                <a:gd name="T18" fmla="*/ 4574 w 4586"/>
                <a:gd name="T19" fmla="*/ 586 h 1648"/>
                <a:gd name="T20" fmla="*/ 4540 w 4586"/>
                <a:gd name="T21" fmla="*/ 564 h 1648"/>
                <a:gd name="T22" fmla="*/ 4325 w 4586"/>
                <a:gd name="T23" fmla="*/ 428 h 1648"/>
                <a:gd name="T24" fmla="*/ 4190 w 4586"/>
                <a:gd name="T25" fmla="*/ 361 h 1648"/>
                <a:gd name="T26" fmla="*/ 4054 w 4586"/>
                <a:gd name="T27" fmla="*/ 281 h 1648"/>
                <a:gd name="T28" fmla="*/ 3986 w 4586"/>
                <a:gd name="T29" fmla="*/ 236 h 1648"/>
                <a:gd name="T30" fmla="*/ 3873 w 4586"/>
                <a:gd name="T31" fmla="*/ 202 h 1648"/>
                <a:gd name="T32" fmla="*/ 3715 w 4586"/>
                <a:gd name="T33" fmla="*/ 146 h 1648"/>
                <a:gd name="T34" fmla="*/ 3467 w 4586"/>
                <a:gd name="T35" fmla="*/ 123 h 1648"/>
                <a:gd name="T36" fmla="*/ 3184 w 4586"/>
                <a:gd name="T37" fmla="*/ 89 h 1648"/>
                <a:gd name="T38" fmla="*/ 1739 w 4586"/>
                <a:gd name="T39" fmla="*/ 56 h 1648"/>
                <a:gd name="T40" fmla="*/ 1005 w 4586"/>
                <a:gd name="T41" fmla="*/ 44 h 1648"/>
                <a:gd name="T42" fmla="*/ 530 w 4586"/>
                <a:gd name="T43" fmla="*/ 112 h 1648"/>
                <a:gd name="T44" fmla="*/ 271 w 4586"/>
                <a:gd name="T45" fmla="*/ 157 h 1648"/>
                <a:gd name="T46" fmla="*/ 67 w 4586"/>
                <a:gd name="T47" fmla="*/ 236 h 1648"/>
                <a:gd name="T48" fmla="*/ 0 w 4586"/>
                <a:gd name="T49" fmla="*/ 383 h 1648"/>
                <a:gd name="T50" fmla="*/ 11 w 4586"/>
                <a:gd name="T51" fmla="*/ 485 h 1648"/>
                <a:gd name="T52" fmla="*/ 135 w 4586"/>
                <a:gd name="T53" fmla="*/ 620 h 1648"/>
                <a:gd name="T54" fmla="*/ 225 w 4586"/>
                <a:gd name="T55" fmla="*/ 688 h 1648"/>
                <a:gd name="T56" fmla="*/ 350 w 4586"/>
                <a:gd name="T57" fmla="*/ 722 h 164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4586"/>
                <a:gd name="T88" fmla="*/ 0 h 1648"/>
                <a:gd name="T89" fmla="*/ 4586 w 4586"/>
                <a:gd name="T90" fmla="*/ 1648 h 1648"/>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4586" h="1648">
                  <a:moveTo>
                    <a:pt x="3602" y="1648"/>
                  </a:moveTo>
                  <a:cubicBezTo>
                    <a:pt x="3656" y="1635"/>
                    <a:pt x="3706" y="1616"/>
                    <a:pt x="3760" y="1603"/>
                  </a:cubicBezTo>
                  <a:cubicBezTo>
                    <a:pt x="3823" y="1561"/>
                    <a:pt x="3904" y="1513"/>
                    <a:pt x="3975" y="1490"/>
                  </a:cubicBezTo>
                  <a:cubicBezTo>
                    <a:pt x="4042" y="1439"/>
                    <a:pt x="4118" y="1410"/>
                    <a:pt x="4190" y="1366"/>
                  </a:cubicBezTo>
                  <a:cubicBezTo>
                    <a:pt x="4204" y="1358"/>
                    <a:pt x="4211" y="1342"/>
                    <a:pt x="4224" y="1332"/>
                  </a:cubicBezTo>
                  <a:cubicBezTo>
                    <a:pt x="4264" y="1300"/>
                    <a:pt x="4322" y="1258"/>
                    <a:pt x="4370" y="1241"/>
                  </a:cubicBezTo>
                  <a:cubicBezTo>
                    <a:pt x="4395" y="1206"/>
                    <a:pt x="4430" y="1179"/>
                    <a:pt x="4449" y="1140"/>
                  </a:cubicBezTo>
                  <a:cubicBezTo>
                    <a:pt x="4482" y="1074"/>
                    <a:pt x="4506" y="1003"/>
                    <a:pt x="4540" y="937"/>
                  </a:cubicBezTo>
                  <a:cubicBezTo>
                    <a:pt x="4558" y="863"/>
                    <a:pt x="4573" y="787"/>
                    <a:pt x="4585" y="711"/>
                  </a:cubicBezTo>
                  <a:cubicBezTo>
                    <a:pt x="4581" y="669"/>
                    <a:pt x="4586" y="626"/>
                    <a:pt x="4574" y="586"/>
                  </a:cubicBezTo>
                  <a:cubicBezTo>
                    <a:pt x="4570" y="573"/>
                    <a:pt x="4550" y="573"/>
                    <a:pt x="4540" y="564"/>
                  </a:cubicBezTo>
                  <a:cubicBezTo>
                    <a:pt x="4457" y="496"/>
                    <a:pt x="4433" y="457"/>
                    <a:pt x="4325" y="428"/>
                  </a:cubicBezTo>
                  <a:cubicBezTo>
                    <a:pt x="4284" y="401"/>
                    <a:pt x="4237" y="376"/>
                    <a:pt x="4190" y="361"/>
                  </a:cubicBezTo>
                  <a:cubicBezTo>
                    <a:pt x="4142" y="329"/>
                    <a:pt x="4101" y="307"/>
                    <a:pt x="4054" y="281"/>
                  </a:cubicBezTo>
                  <a:cubicBezTo>
                    <a:pt x="4030" y="268"/>
                    <a:pt x="4012" y="244"/>
                    <a:pt x="3986" y="236"/>
                  </a:cubicBezTo>
                  <a:cubicBezTo>
                    <a:pt x="3949" y="224"/>
                    <a:pt x="3910" y="216"/>
                    <a:pt x="3873" y="202"/>
                  </a:cubicBezTo>
                  <a:cubicBezTo>
                    <a:pt x="3820" y="182"/>
                    <a:pt x="3771" y="155"/>
                    <a:pt x="3715" y="146"/>
                  </a:cubicBezTo>
                  <a:cubicBezTo>
                    <a:pt x="3639" y="134"/>
                    <a:pt x="3539" y="128"/>
                    <a:pt x="3467" y="123"/>
                  </a:cubicBezTo>
                  <a:cubicBezTo>
                    <a:pt x="3375" y="100"/>
                    <a:pt x="3184" y="89"/>
                    <a:pt x="3184" y="89"/>
                  </a:cubicBezTo>
                  <a:cubicBezTo>
                    <a:pt x="2730" y="0"/>
                    <a:pt x="2213" y="71"/>
                    <a:pt x="1739" y="56"/>
                  </a:cubicBezTo>
                  <a:cubicBezTo>
                    <a:pt x="1494" y="24"/>
                    <a:pt x="1251" y="35"/>
                    <a:pt x="1005" y="44"/>
                  </a:cubicBezTo>
                  <a:cubicBezTo>
                    <a:pt x="845" y="61"/>
                    <a:pt x="689" y="99"/>
                    <a:pt x="530" y="112"/>
                  </a:cubicBezTo>
                  <a:cubicBezTo>
                    <a:pt x="444" y="133"/>
                    <a:pt x="356" y="131"/>
                    <a:pt x="271" y="157"/>
                  </a:cubicBezTo>
                  <a:cubicBezTo>
                    <a:pt x="200" y="178"/>
                    <a:pt x="137" y="213"/>
                    <a:pt x="67" y="236"/>
                  </a:cubicBezTo>
                  <a:cubicBezTo>
                    <a:pt x="26" y="297"/>
                    <a:pt x="21" y="317"/>
                    <a:pt x="0" y="383"/>
                  </a:cubicBezTo>
                  <a:cubicBezTo>
                    <a:pt x="4" y="417"/>
                    <a:pt x="0" y="453"/>
                    <a:pt x="11" y="485"/>
                  </a:cubicBezTo>
                  <a:cubicBezTo>
                    <a:pt x="29" y="540"/>
                    <a:pt x="89" y="590"/>
                    <a:pt x="135" y="620"/>
                  </a:cubicBezTo>
                  <a:cubicBezTo>
                    <a:pt x="161" y="659"/>
                    <a:pt x="181" y="673"/>
                    <a:pt x="225" y="688"/>
                  </a:cubicBezTo>
                  <a:cubicBezTo>
                    <a:pt x="266" y="716"/>
                    <a:pt x="301" y="722"/>
                    <a:pt x="350" y="722"/>
                  </a:cubicBezTo>
                </a:path>
              </a:pathLst>
            </a:custGeom>
            <a:noFill/>
            <a:ln w="28575">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 name="Group 66"/>
          <p:cNvGrpSpPr>
            <a:grpSpLocks/>
          </p:cNvGrpSpPr>
          <p:nvPr/>
        </p:nvGrpSpPr>
        <p:grpSpPr bwMode="auto">
          <a:xfrm>
            <a:off x="1447800" y="1600200"/>
            <a:ext cx="5880100" cy="2214563"/>
            <a:chOff x="912" y="864"/>
            <a:chExt cx="3704" cy="1395"/>
          </a:xfrm>
        </p:grpSpPr>
        <p:sp>
          <p:nvSpPr>
            <p:cNvPr id="60427" name="Freeform 64"/>
            <p:cNvSpPr>
              <a:spLocks/>
            </p:cNvSpPr>
            <p:nvPr/>
          </p:nvSpPr>
          <p:spPr bwMode="auto">
            <a:xfrm>
              <a:off x="912" y="864"/>
              <a:ext cx="3704" cy="514"/>
            </a:xfrm>
            <a:custGeom>
              <a:avLst/>
              <a:gdLst>
                <a:gd name="T0" fmla="*/ 117 w 3704"/>
                <a:gd name="T1" fmla="*/ 458 h 514"/>
                <a:gd name="T2" fmla="*/ 27 w 3704"/>
                <a:gd name="T3" fmla="*/ 390 h 514"/>
                <a:gd name="T4" fmla="*/ 4 w 3704"/>
                <a:gd name="T5" fmla="*/ 322 h 514"/>
                <a:gd name="T6" fmla="*/ 83 w 3704"/>
                <a:gd name="T7" fmla="*/ 187 h 514"/>
                <a:gd name="T8" fmla="*/ 490 w 3704"/>
                <a:gd name="T9" fmla="*/ 119 h 514"/>
                <a:gd name="T10" fmla="*/ 1348 w 3704"/>
                <a:gd name="T11" fmla="*/ 85 h 514"/>
                <a:gd name="T12" fmla="*/ 3178 w 3704"/>
                <a:gd name="T13" fmla="*/ 74 h 514"/>
                <a:gd name="T14" fmla="*/ 3494 w 3704"/>
                <a:gd name="T15" fmla="*/ 108 h 514"/>
                <a:gd name="T16" fmla="*/ 3663 w 3704"/>
                <a:gd name="T17" fmla="*/ 176 h 514"/>
                <a:gd name="T18" fmla="*/ 3652 w 3704"/>
                <a:gd name="T19" fmla="*/ 356 h 514"/>
                <a:gd name="T20" fmla="*/ 3404 w 3704"/>
                <a:gd name="T21" fmla="*/ 514 h 5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704"/>
                <a:gd name="T34" fmla="*/ 0 h 514"/>
                <a:gd name="T35" fmla="*/ 3704 w 3704"/>
                <a:gd name="T36" fmla="*/ 514 h 5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704" h="514">
                  <a:moveTo>
                    <a:pt x="117" y="458"/>
                  </a:moveTo>
                  <a:cubicBezTo>
                    <a:pt x="77" y="445"/>
                    <a:pt x="45" y="432"/>
                    <a:pt x="27" y="390"/>
                  </a:cubicBezTo>
                  <a:cubicBezTo>
                    <a:pt x="17" y="368"/>
                    <a:pt x="4" y="322"/>
                    <a:pt x="4" y="322"/>
                  </a:cubicBezTo>
                  <a:cubicBezTo>
                    <a:pt x="15" y="223"/>
                    <a:pt x="0" y="214"/>
                    <a:pt x="83" y="187"/>
                  </a:cubicBezTo>
                  <a:cubicBezTo>
                    <a:pt x="182" y="120"/>
                    <a:pt x="375" y="130"/>
                    <a:pt x="490" y="119"/>
                  </a:cubicBezTo>
                  <a:cubicBezTo>
                    <a:pt x="772" y="64"/>
                    <a:pt x="1064" y="89"/>
                    <a:pt x="1348" y="85"/>
                  </a:cubicBezTo>
                  <a:cubicBezTo>
                    <a:pt x="1873" y="0"/>
                    <a:pt x="2633" y="66"/>
                    <a:pt x="3178" y="74"/>
                  </a:cubicBezTo>
                  <a:cubicBezTo>
                    <a:pt x="3355" y="82"/>
                    <a:pt x="3371" y="75"/>
                    <a:pt x="3494" y="108"/>
                  </a:cubicBezTo>
                  <a:cubicBezTo>
                    <a:pt x="3544" y="140"/>
                    <a:pt x="3605" y="164"/>
                    <a:pt x="3663" y="176"/>
                  </a:cubicBezTo>
                  <a:cubicBezTo>
                    <a:pt x="3704" y="235"/>
                    <a:pt x="3691" y="298"/>
                    <a:pt x="3652" y="356"/>
                  </a:cubicBezTo>
                  <a:cubicBezTo>
                    <a:pt x="3618" y="462"/>
                    <a:pt x="3512" y="514"/>
                    <a:pt x="3404" y="514"/>
                  </a:cubicBezTo>
                </a:path>
              </a:pathLst>
            </a:custGeom>
            <a:noFill/>
            <a:ln w="28575">
              <a:solidFill>
                <a:schemeClr val="bg1"/>
              </a:solidFill>
              <a:round/>
              <a:headEnd type="stealth" w="med" len="me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0428" name="Freeform 65"/>
            <p:cNvSpPr>
              <a:spLocks/>
            </p:cNvSpPr>
            <p:nvPr/>
          </p:nvSpPr>
          <p:spPr bwMode="auto">
            <a:xfrm>
              <a:off x="1970" y="1400"/>
              <a:ext cx="2367" cy="859"/>
            </a:xfrm>
            <a:custGeom>
              <a:avLst/>
              <a:gdLst>
                <a:gd name="T0" fmla="*/ 2344 w 2367"/>
                <a:gd name="T1" fmla="*/ 0 h 859"/>
                <a:gd name="T2" fmla="*/ 2367 w 2367"/>
                <a:gd name="T3" fmla="*/ 80 h 859"/>
                <a:gd name="T4" fmla="*/ 1926 w 2367"/>
                <a:gd name="T5" fmla="*/ 317 h 859"/>
                <a:gd name="T6" fmla="*/ 1780 w 2367"/>
                <a:gd name="T7" fmla="*/ 328 h 859"/>
                <a:gd name="T8" fmla="*/ 752 w 2367"/>
                <a:gd name="T9" fmla="*/ 418 h 859"/>
                <a:gd name="T10" fmla="*/ 402 w 2367"/>
                <a:gd name="T11" fmla="*/ 475 h 859"/>
                <a:gd name="T12" fmla="*/ 323 w 2367"/>
                <a:gd name="T13" fmla="*/ 520 h 859"/>
                <a:gd name="T14" fmla="*/ 255 w 2367"/>
                <a:gd name="T15" fmla="*/ 543 h 859"/>
                <a:gd name="T16" fmla="*/ 221 w 2367"/>
                <a:gd name="T17" fmla="*/ 554 h 859"/>
                <a:gd name="T18" fmla="*/ 86 w 2367"/>
                <a:gd name="T19" fmla="*/ 656 h 859"/>
                <a:gd name="T20" fmla="*/ 52 w 2367"/>
                <a:gd name="T21" fmla="*/ 678 h 859"/>
                <a:gd name="T22" fmla="*/ 18 w 2367"/>
                <a:gd name="T23" fmla="*/ 701 h 859"/>
                <a:gd name="T24" fmla="*/ 18 w 2367"/>
                <a:gd name="T25" fmla="*/ 859 h 85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367"/>
                <a:gd name="T40" fmla="*/ 0 h 859"/>
                <a:gd name="T41" fmla="*/ 2367 w 2367"/>
                <a:gd name="T42" fmla="*/ 859 h 85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367" h="859">
                  <a:moveTo>
                    <a:pt x="2344" y="0"/>
                  </a:moveTo>
                  <a:cubicBezTo>
                    <a:pt x="2351" y="27"/>
                    <a:pt x="2367" y="52"/>
                    <a:pt x="2367" y="80"/>
                  </a:cubicBezTo>
                  <a:cubicBezTo>
                    <a:pt x="2367" y="285"/>
                    <a:pt x="2065" y="303"/>
                    <a:pt x="1926" y="317"/>
                  </a:cubicBezTo>
                  <a:cubicBezTo>
                    <a:pt x="1877" y="322"/>
                    <a:pt x="1829" y="324"/>
                    <a:pt x="1780" y="328"/>
                  </a:cubicBezTo>
                  <a:cubicBezTo>
                    <a:pt x="1448" y="407"/>
                    <a:pt x="1089" y="398"/>
                    <a:pt x="752" y="418"/>
                  </a:cubicBezTo>
                  <a:cubicBezTo>
                    <a:pt x="636" y="439"/>
                    <a:pt x="519" y="456"/>
                    <a:pt x="402" y="475"/>
                  </a:cubicBezTo>
                  <a:cubicBezTo>
                    <a:pt x="375" y="488"/>
                    <a:pt x="351" y="508"/>
                    <a:pt x="323" y="520"/>
                  </a:cubicBezTo>
                  <a:cubicBezTo>
                    <a:pt x="301" y="530"/>
                    <a:pt x="278" y="535"/>
                    <a:pt x="255" y="543"/>
                  </a:cubicBezTo>
                  <a:cubicBezTo>
                    <a:pt x="244" y="547"/>
                    <a:pt x="221" y="554"/>
                    <a:pt x="221" y="554"/>
                  </a:cubicBezTo>
                  <a:cubicBezTo>
                    <a:pt x="180" y="595"/>
                    <a:pt x="134" y="624"/>
                    <a:pt x="86" y="656"/>
                  </a:cubicBezTo>
                  <a:cubicBezTo>
                    <a:pt x="75" y="664"/>
                    <a:pt x="63" y="671"/>
                    <a:pt x="52" y="678"/>
                  </a:cubicBezTo>
                  <a:cubicBezTo>
                    <a:pt x="41" y="686"/>
                    <a:pt x="18" y="701"/>
                    <a:pt x="18" y="701"/>
                  </a:cubicBezTo>
                  <a:cubicBezTo>
                    <a:pt x="0" y="751"/>
                    <a:pt x="18" y="859"/>
                    <a:pt x="18" y="859"/>
                  </a:cubicBezTo>
                </a:path>
              </a:pathLst>
            </a:custGeom>
            <a:noFill/>
            <a:ln w="28575">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78916" name="Text Box 68"/>
          <p:cNvSpPr txBox="1">
            <a:spLocks noChangeArrowheads="1"/>
          </p:cNvSpPr>
          <p:nvPr/>
        </p:nvSpPr>
        <p:spPr bwMode="auto">
          <a:xfrm>
            <a:off x="1219200" y="7620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例如顺次合并两个线性表。</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78916"/>
                                        </p:tgtEl>
                                        <p:attrNameLst>
                                          <p:attrName>style.visibility</p:attrName>
                                        </p:attrNameLst>
                                      </p:cBhvr>
                                      <p:to>
                                        <p:strVal val="visible"/>
                                      </p:to>
                                    </p:set>
                                    <p:anim calcmode="lin" valueType="num">
                                      <p:cBhvr additive="base">
                                        <p:cTn id="11" dur="500" fill="hold"/>
                                        <p:tgtEl>
                                          <p:spTgt spid="78916"/>
                                        </p:tgtEl>
                                        <p:attrNameLst>
                                          <p:attrName>ppt_x</p:attrName>
                                        </p:attrNameLst>
                                      </p:cBhvr>
                                      <p:tavLst>
                                        <p:tav tm="0">
                                          <p:val>
                                            <p:strVal val="0-#ppt_w/2"/>
                                          </p:val>
                                        </p:tav>
                                        <p:tav tm="100000">
                                          <p:val>
                                            <p:strVal val="#ppt_x"/>
                                          </p:val>
                                        </p:tav>
                                      </p:tavLst>
                                    </p:anim>
                                    <p:anim calcmode="lin" valueType="num">
                                      <p:cBhvr additive="base">
                                        <p:cTn id="12" dur="500" fill="hold"/>
                                        <p:tgtEl>
                                          <p:spTgt spid="78916"/>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8902"/>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8901"/>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78900"/>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900" grpId="0" autoUpdateAnimBg="0"/>
      <p:bldP spid="78901" grpId="0" autoUpdateAnimBg="0"/>
      <p:bldP spid="78902" grpId="0" autoUpdateAnimBg="0"/>
      <p:bldP spid="78916"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ext Box 2"/>
          <p:cNvSpPr txBox="1">
            <a:spLocks noChangeArrowheads="1"/>
          </p:cNvSpPr>
          <p:nvPr/>
        </p:nvSpPr>
        <p:spPr bwMode="auto">
          <a:xfrm>
            <a:off x="1143000" y="2286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3.  </a:t>
            </a:r>
            <a:r>
              <a:rPr lang="zh-CN" altLang="en-US"/>
              <a:t>双向链表</a:t>
            </a:r>
          </a:p>
        </p:txBody>
      </p:sp>
      <p:sp>
        <p:nvSpPr>
          <p:cNvPr id="61443" name="Text Box 3"/>
          <p:cNvSpPr txBox="1">
            <a:spLocks noChangeArrowheads="1"/>
          </p:cNvSpPr>
          <p:nvPr/>
        </p:nvSpPr>
        <p:spPr bwMode="auto">
          <a:xfrm>
            <a:off x="1066800" y="838200"/>
            <a:ext cx="7924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30000"/>
              </a:lnSpc>
              <a:spcBef>
                <a:spcPct val="50000"/>
              </a:spcBef>
            </a:pPr>
            <a:r>
              <a:rPr lang="zh-CN" altLang="en-US"/>
              <a:t>在循环链表中寻找结点的</a:t>
            </a:r>
            <a:r>
              <a:rPr lang="zh-CN" altLang="en-US">
                <a:solidFill>
                  <a:srgbClr val="FF0000"/>
                </a:solidFill>
              </a:rPr>
              <a:t>直接后继</a:t>
            </a:r>
            <a:r>
              <a:rPr lang="zh-CN" altLang="en-US"/>
              <a:t>很简单，只需要</a:t>
            </a:r>
            <a:r>
              <a:rPr lang="en-US" altLang="zh-CN" i="1"/>
              <a:t>O</a:t>
            </a:r>
            <a:r>
              <a:rPr lang="en-US" altLang="zh-CN"/>
              <a:t>(1)</a:t>
            </a:r>
            <a:r>
              <a:rPr lang="zh-CN" altLang="en-US"/>
              <a:t>；但要寻找结点的</a:t>
            </a:r>
            <a:r>
              <a:rPr lang="zh-CN" altLang="en-US">
                <a:solidFill>
                  <a:srgbClr val="FF0000"/>
                </a:solidFill>
              </a:rPr>
              <a:t>直接前趋</a:t>
            </a:r>
            <a:r>
              <a:rPr lang="zh-CN" altLang="en-US"/>
              <a:t>就要从表头指针找起，需要</a:t>
            </a:r>
            <a:r>
              <a:rPr lang="en-US" altLang="zh-CN" i="1"/>
              <a:t>O</a:t>
            </a:r>
            <a:r>
              <a:rPr lang="en-US" altLang="zh-CN"/>
              <a:t>(n)</a:t>
            </a:r>
            <a:r>
              <a:rPr lang="zh-CN" altLang="en-US"/>
              <a:t>。</a:t>
            </a:r>
          </a:p>
        </p:txBody>
      </p:sp>
      <p:sp>
        <p:nvSpPr>
          <p:cNvPr id="61444" name="Text Box 5"/>
          <p:cNvSpPr txBox="1">
            <a:spLocks noChangeArrowheads="1"/>
          </p:cNvSpPr>
          <p:nvPr/>
        </p:nvSpPr>
        <p:spPr bwMode="auto">
          <a:xfrm>
            <a:off x="1066800" y="3352800"/>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类型表示</a:t>
            </a:r>
            <a:r>
              <a:rPr lang="en-US" altLang="zh-CN"/>
              <a:t>:</a:t>
            </a:r>
          </a:p>
        </p:txBody>
      </p:sp>
      <p:sp>
        <p:nvSpPr>
          <p:cNvPr id="61445" name="Text Box 7"/>
          <p:cNvSpPr txBox="1">
            <a:spLocks noChangeArrowheads="1"/>
          </p:cNvSpPr>
          <p:nvPr/>
        </p:nvSpPr>
        <p:spPr bwMode="auto">
          <a:xfrm>
            <a:off x="2819400" y="3581400"/>
            <a:ext cx="5791200" cy="290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10000"/>
              </a:lnSpc>
              <a:spcBef>
                <a:spcPct val="10000"/>
              </a:spcBef>
            </a:pPr>
            <a:r>
              <a:rPr lang="en-US" altLang="zh-CN" sz="2600"/>
              <a:t>typedef   struct  DuLNode</a:t>
            </a:r>
          </a:p>
          <a:p>
            <a:pPr eaLnBrk="1" hangingPunct="1">
              <a:lnSpc>
                <a:spcPct val="110000"/>
              </a:lnSpc>
              <a:spcBef>
                <a:spcPct val="10000"/>
              </a:spcBef>
            </a:pPr>
            <a:r>
              <a:rPr lang="en-US" altLang="zh-CN" sz="2600"/>
              <a:t>{</a:t>
            </a:r>
          </a:p>
          <a:p>
            <a:pPr eaLnBrk="1" hangingPunct="1">
              <a:lnSpc>
                <a:spcPct val="110000"/>
              </a:lnSpc>
              <a:spcBef>
                <a:spcPct val="10000"/>
              </a:spcBef>
            </a:pPr>
            <a:r>
              <a:rPr lang="en-US" altLang="zh-CN" sz="2600"/>
              <a:t>         ElemType                 data;</a:t>
            </a:r>
          </a:p>
          <a:p>
            <a:pPr eaLnBrk="1" hangingPunct="1">
              <a:lnSpc>
                <a:spcPct val="110000"/>
              </a:lnSpc>
              <a:spcBef>
                <a:spcPct val="10000"/>
              </a:spcBef>
            </a:pPr>
            <a:r>
              <a:rPr lang="en-US" altLang="zh-CN" sz="2600"/>
              <a:t>         struct  DuLNode      </a:t>
            </a:r>
            <a:r>
              <a:rPr lang="en-US" altLang="zh-CN" sz="2600" b="0">
                <a:latin typeface="宋体" pitchFamily="2" charset="-122"/>
              </a:rPr>
              <a:t>*</a:t>
            </a:r>
            <a:r>
              <a:rPr lang="en-US" altLang="zh-CN" sz="2600"/>
              <a:t> prior;</a:t>
            </a:r>
          </a:p>
          <a:p>
            <a:pPr eaLnBrk="1" hangingPunct="1">
              <a:lnSpc>
                <a:spcPct val="110000"/>
              </a:lnSpc>
              <a:spcBef>
                <a:spcPct val="10000"/>
              </a:spcBef>
            </a:pPr>
            <a:r>
              <a:rPr lang="en-US" altLang="zh-CN" sz="2600"/>
              <a:t>         struct  DuLNode      </a:t>
            </a:r>
            <a:r>
              <a:rPr lang="en-US" altLang="zh-CN" sz="2600" b="0">
                <a:latin typeface="宋体" pitchFamily="2" charset="-122"/>
              </a:rPr>
              <a:t>*</a:t>
            </a:r>
            <a:r>
              <a:rPr lang="en-US" altLang="zh-CN" sz="2600"/>
              <a:t> next;</a:t>
            </a:r>
          </a:p>
          <a:p>
            <a:pPr eaLnBrk="1" hangingPunct="1">
              <a:lnSpc>
                <a:spcPct val="110000"/>
              </a:lnSpc>
              <a:spcBef>
                <a:spcPct val="10000"/>
              </a:spcBef>
            </a:pPr>
            <a:r>
              <a:rPr lang="en-US" altLang="zh-CN" sz="2600"/>
              <a:t>} DuLNode, </a:t>
            </a:r>
            <a:r>
              <a:rPr lang="en-US" altLang="zh-CN" sz="2600" b="0">
                <a:latin typeface="宋体" pitchFamily="2" charset="-122"/>
              </a:rPr>
              <a:t>*</a:t>
            </a:r>
            <a:r>
              <a:rPr lang="en-US" altLang="zh-CN" sz="2600"/>
              <a:t> DuLinkList;</a:t>
            </a:r>
          </a:p>
        </p:txBody>
      </p:sp>
      <p:grpSp>
        <p:nvGrpSpPr>
          <p:cNvPr id="61446" name="Group 18"/>
          <p:cNvGrpSpPr>
            <a:grpSpLocks/>
          </p:cNvGrpSpPr>
          <p:nvPr/>
        </p:nvGrpSpPr>
        <p:grpSpPr bwMode="auto">
          <a:xfrm>
            <a:off x="1066800" y="1981200"/>
            <a:ext cx="7848600" cy="1330325"/>
            <a:chOff x="672" y="1248"/>
            <a:chExt cx="4944" cy="838"/>
          </a:xfrm>
        </p:grpSpPr>
        <p:sp>
          <p:nvSpPr>
            <p:cNvPr id="61447" name="Text Box 4"/>
            <p:cNvSpPr txBox="1">
              <a:spLocks noChangeArrowheads="1"/>
            </p:cNvSpPr>
            <p:nvPr/>
          </p:nvSpPr>
          <p:spPr bwMode="auto">
            <a:xfrm>
              <a:off x="672" y="1248"/>
              <a:ext cx="4944" cy="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30000"/>
                </a:lnSpc>
                <a:spcBef>
                  <a:spcPct val="50000"/>
                </a:spcBef>
              </a:pPr>
              <a:r>
                <a:rPr lang="zh-CN" altLang="en-US"/>
                <a:t>双向链表的结点有</a:t>
              </a:r>
              <a:r>
                <a:rPr lang="zh-CN" altLang="en-US">
                  <a:solidFill>
                    <a:srgbClr val="FF0000"/>
                  </a:solidFill>
                </a:rPr>
                <a:t>两个指针域</a:t>
              </a:r>
              <a:r>
                <a:rPr lang="en-US" altLang="zh-CN"/>
                <a:t>: </a:t>
              </a:r>
              <a:r>
                <a:rPr lang="zh-CN" altLang="en-US"/>
                <a:t>一个指向直接后继，一个指向直接前趋。</a:t>
              </a:r>
            </a:p>
          </p:txBody>
        </p:sp>
        <p:grpSp>
          <p:nvGrpSpPr>
            <p:cNvPr id="61448" name="Group 17"/>
            <p:cNvGrpSpPr>
              <a:grpSpLocks/>
            </p:cNvGrpSpPr>
            <p:nvPr/>
          </p:nvGrpSpPr>
          <p:grpSpPr bwMode="auto">
            <a:xfrm>
              <a:off x="2245" y="1776"/>
              <a:ext cx="2315" cy="310"/>
              <a:chOff x="2016" y="1994"/>
              <a:chExt cx="2315" cy="310"/>
            </a:xfrm>
          </p:grpSpPr>
          <p:sp>
            <p:nvSpPr>
              <p:cNvPr id="61449" name="Line 8"/>
              <p:cNvSpPr>
                <a:spLocks noChangeShapeType="1"/>
              </p:cNvSpPr>
              <p:nvPr/>
            </p:nvSpPr>
            <p:spPr bwMode="auto">
              <a:xfrm>
                <a:off x="2016" y="2016"/>
                <a:ext cx="20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0" name="Line 9"/>
              <p:cNvSpPr>
                <a:spLocks noChangeShapeType="1"/>
              </p:cNvSpPr>
              <p:nvPr/>
            </p:nvSpPr>
            <p:spPr bwMode="auto">
              <a:xfrm>
                <a:off x="2016" y="2304"/>
                <a:ext cx="206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1" name="Line 10"/>
              <p:cNvSpPr>
                <a:spLocks noChangeShapeType="1"/>
              </p:cNvSpPr>
              <p:nvPr/>
            </p:nvSpPr>
            <p:spPr bwMode="auto">
              <a:xfrm>
                <a:off x="2016" y="201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2" name="Line 11"/>
              <p:cNvSpPr>
                <a:spLocks noChangeShapeType="1"/>
              </p:cNvSpPr>
              <p:nvPr/>
            </p:nvSpPr>
            <p:spPr bwMode="auto">
              <a:xfrm>
                <a:off x="2736" y="201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3" name="Line 12"/>
              <p:cNvSpPr>
                <a:spLocks noChangeShapeType="1"/>
              </p:cNvSpPr>
              <p:nvPr/>
            </p:nvSpPr>
            <p:spPr bwMode="auto">
              <a:xfrm>
                <a:off x="3408" y="201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4" name="Line 13"/>
              <p:cNvSpPr>
                <a:spLocks noChangeShapeType="1"/>
              </p:cNvSpPr>
              <p:nvPr/>
            </p:nvSpPr>
            <p:spPr bwMode="auto">
              <a:xfrm>
                <a:off x="4080" y="201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55" name="Text Box 14"/>
              <p:cNvSpPr txBox="1">
                <a:spLocks noChangeArrowheads="1"/>
              </p:cNvSpPr>
              <p:nvPr/>
            </p:nvSpPr>
            <p:spPr bwMode="auto">
              <a:xfrm>
                <a:off x="2101" y="1994"/>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prior</a:t>
                </a:r>
              </a:p>
            </p:txBody>
          </p:sp>
          <p:sp>
            <p:nvSpPr>
              <p:cNvPr id="61456" name="Text Box 15"/>
              <p:cNvSpPr txBox="1">
                <a:spLocks noChangeArrowheads="1"/>
              </p:cNvSpPr>
              <p:nvPr/>
            </p:nvSpPr>
            <p:spPr bwMode="auto">
              <a:xfrm>
                <a:off x="2832" y="2005"/>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data</a:t>
                </a:r>
              </a:p>
            </p:txBody>
          </p:sp>
          <p:sp>
            <p:nvSpPr>
              <p:cNvPr id="61457" name="Text Box 16"/>
              <p:cNvSpPr txBox="1">
                <a:spLocks noChangeArrowheads="1"/>
              </p:cNvSpPr>
              <p:nvPr/>
            </p:nvSpPr>
            <p:spPr bwMode="auto">
              <a:xfrm>
                <a:off x="3515" y="2005"/>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next</a:t>
                </a:r>
              </a:p>
            </p:txBody>
          </p:sp>
        </p:grpSp>
      </p:grpSp>
    </p:spTree>
  </p:cSld>
  <p:clrMapOvr>
    <a:masterClrMapping/>
  </p:clrMapOvr>
  <p:transition spd="slow"/>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466" name="Group 50"/>
          <p:cNvGrpSpPr>
            <a:grpSpLocks/>
          </p:cNvGrpSpPr>
          <p:nvPr/>
        </p:nvGrpSpPr>
        <p:grpSpPr bwMode="auto">
          <a:xfrm>
            <a:off x="1084263" y="304800"/>
            <a:ext cx="7524750" cy="1576388"/>
            <a:chOff x="683" y="368"/>
            <a:chExt cx="4740" cy="993"/>
          </a:xfrm>
        </p:grpSpPr>
        <p:sp>
          <p:nvSpPr>
            <p:cNvPr id="62487" name="Rectangle 4"/>
            <p:cNvSpPr>
              <a:spLocks noChangeArrowheads="1"/>
            </p:cNvSpPr>
            <p:nvPr/>
          </p:nvSpPr>
          <p:spPr bwMode="auto">
            <a:xfrm>
              <a:off x="2592" y="731"/>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2488" name="Line 5"/>
            <p:cNvSpPr>
              <a:spLocks noChangeShapeType="1"/>
            </p:cNvSpPr>
            <p:nvPr/>
          </p:nvSpPr>
          <p:spPr bwMode="auto">
            <a:xfrm>
              <a:off x="3072" y="731"/>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9" name="Rectangle 6"/>
            <p:cNvSpPr>
              <a:spLocks noChangeArrowheads="1"/>
            </p:cNvSpPr>
            <p:nvPr/>
          </p:nvSpPr>
          <p:spPr bwMode="auto">
            <a:xfrm>
              <a:off x="4512" y="731"/>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2490" name="Line 7"/>
            <p:cNvSpPr>
              <a:spLocks noChangeShapeType="1"/>
            </p:cNvSpPr>
            <p:nvPr/>
          </p:nvSpPr>
          <p:spPr bwMode="auto">
            <a:xfrm>
              <a:off x="4992" y="731"/>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1" name="Text Box 8"/>
            <p:cNvSpPr txBox="1">
              <a:spLocks noChangeArrowheads="1"/>
            </p:cNvSpPr>
            <p:nvPr/>
          </p:nvSpPr>
          <p:spPr bwMode="auto">
            <a:xfrm>
              <a:off x="2795" y="72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a:t>
              </a:r>
              <a:endParaRPr lang="en-US" altLang="zh-CN" baseline="-25000"/>
            </a:p>
          </p:txBody>
        </p:sp>
        <p:sp>
          <p:nvSpPr>
            <p:cNvPr id="62492" name="Line 9"/>
            <p:cNvSpPr>
              <a:spLocks noChangeShapeType="1"/>
            </p:cNvSpPr>
            <p:nvPr/>
          </p:nvSpPr>
          <p:spPr bwMode="auto">
            <a:xfrm>
              <a:off x="3168" y="816"/>
              <a:ext cx="384"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2493" name="Line 11"/>
            <p:cNvSpPr>
              <a:spLocks noChangeShapeType="1"/>
            </p:cNvSpPr>
            <p:nvPr/>
          </p:nvSpPr>
          <p:spPr bwMode="auto">
            <a:xfrm>
              <a:off x="4128" y="816"/>
              <a:ext cx="384"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2494" name="Text Box 12"/>
            <p:cNvSpPr txBox="1">
              <a:spLocks noChangeArrowheads="1"/>
            </p:cNvSpPr>
            <p:nvPr/>
          </p:nvSpPr>
          <p:spPr bwMode="auto">
            <a:xfrm>
              <a:off x="4704" y="72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C</a:t>
              </a:r>
              <a:endParaRPr lang="en-US" altLang="zh-CN" baseline="-25000"/>
            </a:p>
          </p:txBody>
        </p:sp>
        <p:sp>
          <p:nvSpPr>
            <p:cNvPr id="62495" name="Text Box 13"/>
            <p:cNvSpPr txBox="1">
              <a:spLocks noChangeArrowheads="1"/>
            </p:cNvSpPr>
            <p:nvPr/>
          </p:nvSpPr>
          <p:spPr bwMode="auto">
            <a:xfrm>
              <a:off x="683" y="728"/>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Head</a:t>
              </a:r>
            </a:p>
          </p:txBody>
        </p:sp>
        <p:sp>
          <p:nvSpPr>
            <p:cNvPr id="62496" name="Rectangle 14"/>
            <p:cNvSpPr>
              <a:spLocks noChangeArrowheads="1"/>
            </p:cNvSpPr>
            <p:nvPr/>
          </p:nvSpPr>
          <p:spPr bwMode="auto">
            <a:xfrm>
              <a:off x="1632" y="731"/>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2497" name="Line 15"/>
            <p:cNvSpPr>
              <a:spLocks noChangeShapeType="1"/>
            </p:cNvSpPr>
            <p:nvPr/>
          </p:nvSpPr>
          <p:spPr bwMode="auto">
            <a:xfrm>
              <a:off x="2123" y="731"/>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98" name="Line 16"/>
            <p:cNvSpPr>
              <a:spLocks noChangeShapeType="1"/>
            </p:cNvSpPr>
            <p:nvPr/>
          </p:nvSpPr>
          <p:spPr bwMode="auto">
            <a:xfrm>
              <a:off x="2208" y="816"/>
              <a:ext cx="384"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2499" name="Line 23"/>
            <p:cNvSpPr>
              <a:spLocks noChangeShapeType="1"/>
            </p:cNvSpPr>
            <p:nvPr/>
          </p:nvSpPr>
          <p:spPr bwMode="auto">
            <a:xfrm flipH="1">
              <a:off x="2027" y="923"/>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0" name="Line 24"/>
            <p:cNvSpPr>
              <a:spLocks noChangeShapeType="1"/>
            </p:cNvSpPr>
            <p:nvPr/>
          </p:nvSpPr>
          <p:spPr bwMode="auto">
            <a:xfrm>
              <a:off x="1248" y="875"/>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2501" name="Rectangle 26"/>
            <p:cNvSpPr>
              <a:spLocks noChangeArrowheads="1"/>
            </p:cNvSpPr>
            <p:nvPr/>
          </p:nvSpPr>
          <p:spPr bwMode="auto">
            <a:xfrm>
              <a:off x="3552" y="731"/>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2502" name="Line 27"/>
            <p:cNvSpPr>
              <a:spLocks noChangeShapeType="1"/>
            </p:cNvSpPr>
            <p:nvPr/>
          </p:nvSpPr>
          <p:spPr bwMode="auto">
            <a:xfrm>
              <a:off x="4032" y="731"/>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3" name="Text Box 29"/>
            <p:cNvSpPr txBox="1">
              <a:spLocks noChangeArrowheads="1"/>
            </p:cNvSpPr>
            <p:nvPr/>
          </p:nvSpPr>
          <p:spPr bwMode="auto">
            <a:xfrm>
              <a:off x="3755" y="731"/>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B</a:t>
              </a:r>
              <a:endParaRPr lang="en-US" altLang="zh-CN" baseline="-25000"/>
            </a:p>
          </p:txBody>
        </p:sp>
        <p:sp>
          <p:nvSpPr>
            <p:cNvPr id="62504" name="Line 31"/>
            <p:cNvSpPr>
              <a:spLocks noChangeShapeType="1"/>
            </p:cNvSpPr>
            <p:nvPr/>
          </p:nvSpPr>
          <p:spPr bwMode="auto">
            <a:xfrm>
              <a:off x="2784" y="72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5" name="Line 32"/>
            <p:cNvSpPr>
              <a:spLocks noChangeShapeType="1"/>
            </p:cNvSpPr>
            <p:nvPr/>
          </p:nvSpPr>
          <p:spPr bwMode="auto">
            <a:xfrm>
              <a:off x="3744" y="731"/>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6" name="Line 33"/>
            <p:cNvSpPr>
              <a:spLocks noChangeShapeType="1"/>
            </p:cNvSpPr>
            <p:nvPr/>
          </p:nvSpPr>
          <p:spPr bwMode="auto">
            <a:xfrm>
              <a:off x="4704" y="72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7" name="Line 34"/>
            <p:cNvSpPr>
              <a:spLocks noChangeShapeType="1"/>
            </p:cNvSpPr>
            <p:nvPr/>
          </p:nvSpPr>
          <p:spPr bwMode="auto">
            <a:xfrm>
              <a:off x="1824" y="720"/>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8" name="Line 35"/>
            <p:cNvSpPr>
              <a:spLocks noChangeShapeType="1"/>
            </p:cNvSpPr>
            <p:nvPr/>
          </p:nvSpPr>
          <p:spPr bwMode="auto">
            <a:xfrm flipH="1">
              <a:off x="1824" y="720"/>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09" name="Line 36"/>
            <p:cNvSpPr>
              <a:spLocks noChangeShapeType="1"/>
            </p:cNvSpPr>
            <p:nvPr/>
          </p:nvSpPr>
          <p:spPr bwMode="auto">
            <a:xfrm flipH="1">
              <a:off x="1809" y="724"/>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0" name="Line 37"/>
            <p:cNvSpPr>
              <a:spLocks noChangeShapeType="1"/>
            </p:cNvSpPr>
            <p:nvPr/>
          </p:nvSpPr>
          <p:spPr bwMode="auto">
            <a:xfrm flipH="1">
              <a:off x="1824" y="768"/>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1" name="Line 38"/>
            <p:cNvSpPr>
              <a:spLocks noChangeShapeType="1"/>
            </p:cNvSpPr>
            <p:nvPr/>
          </p:nvSpPr>
          <p:spPr bwMode="auto">
            <a:xfrm flipH="1">
              <a:off x="1920" y="864"/>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512" name="Line 39"/>
            <p:cNvSpPr>
              <a:spLocks noChangeShapeType="1"/>
            </p:cNvSpPr>
            <p:nvPr/>
          </p:nvSpPr>
          <p:spPr bwMode="auto">
            <a:xfrm>
              <a:off x="2304" y="960"/>
              <a:ext cx="384" cy="0"/>
            </a:xfrm>
            <a:prstGeom prst="line">
              <a:avLst/>
            </a:prstGeom>
            <a:noFill/>
            <a:ln w="28575">
              <a:solidFill>
                <a:srgbClr val="FF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13" name="Line 40"/>
            <p:cNvSpPr>
              <a:spLocks noChangeShapeType="1"/>
            </p:cNvSpPr>
            <p:nvPr/>
          </p:nvSpPr>
          <p:spPr bwMode="auto">
            <a:xfrm>
              <a:off x="3264" y="960"/>
              <a:ext cx="384" cy="0"/>
            </a:xfrm>
            <a:prstGeom prst="line">
              <a:avLst/>
            </a:prstGeom>
            <a:noFill/>
            <a:ln w="28575">
              <a:solidFill>
                <a:srgbClr val="FF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14" name="Line 41"/>
            <p:cNvSpPr>
              <a:spLocks noChangeShapeType="1"/>
            </p:cNvSpPr>
            <p:nvPr/>
          </p:nvSpPr>
          <p:spPr bwMode="auto">
            <a:xfrm>
              <a:off x="4224" y="960"/>
              <a:ext cx="384" cy="0"/>
            </a:xfrm>
            <a:prstGeom prst="line">
              <a:avLst/>
            </a:prstGeom>
            <a:noFill/>
            <a:ln w="28575">
              <a:solidFill>
                <a:srgbClr val="FF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2515" name="Freeform 42"/>
            <p:cNvSpPr>
              <a:spLocks/>
            </p:cNvSpPr>
            <p:nvPr/>
          </p:nvSpPr>
          <p:spPr bwMode="auto">
            <a:xfrm>
              <a:off x="1414" y="368"/>
              <a:ext cx="4009" cy="456"/>
            </a:xfrm>
            <a:custGeom>
              <a:avLst/>
              <a:gdLst>
                <a:gd name="T0" fmla="*/ 3668 w 4009"/>
                <a:gd name="T1" fmla="*/ 456 h 456"/>
                <a:gd name="T2" fmla="*/ 3962 w 4009"/>
                <a:gd name="T3" fmla="*/ 389 h 456"/>
                <a:gd name="T4" fmla="*/ 3917 w 4009"/>
                <a:gd name="T5" fmla="*/ 231 h 456"/>
                <a:gd name="T6" fmla="*/ 3747 w 4009"/>
                <a:gd name="T7" fmla="*/ 185 h 456"/>
                <a:gd name="T8" fmla="*/ 3510 w 4009"/>
                <a:gd name="T9" fmla="*/ 118 h 456"/>
                <a:gd name="T10" fmla="*/ 3273 w 4009"/>
                <a:gd name="T11" fmla="*/ 84 h 456"/>
                <a:gd name="T12" fmla="*/ 2900 w 4009"/>
                <a:gd name="T13" fmla="*/ 39 h 456"/>
                <a:gd name="T14" fmla="*/ 2336 w 4009"/>
                <a:gd name="T15" fmla="*/ 27 h 456"/>
                <a:gd name="T16" fmla="*/ 698 w 4009"/>
                <a:gd name="T17" fmla="*/ 39 h 456"/>
                <a:gd name="T18" fmla="*/ 258 w 4009"/>
                <a:gd name="T19" fmla="*/ 95 h 456"/>
                <a:gd name="T20" fmla="*/ 111 w 4009"/>
                <a:gd name="T21" fmla="*/ 163 h 456"/>
                <a:gd name="T22" fmla="*/ 32 w 4009"/>
                <a:gd name="T23" fmla="*/ 242 h 456"/>
                <a:gd name="T24" fmla="*/ 43 w 4009"/>
                <a:gd name="T25" fmla="*/ 377 h 456"/>
                <a:gd name="T26" fmla="*/ 201 w 4009"/>
                <a:gd name="T27" fmla="*/ 445 h 45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4009"/>
                <a:gd name="T43" fmla="*/ 0 h 456"/>
                <a:gd name="T44" fmla="*/ 4009 w 4009"/>
                <a:gd name="T45" fmla="*/ 456 h 45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4009" h="456">
                  <a:moveTo>
                    <a:pt x="3668" y="456"/>
                  </a:moveTo>
                  <a:cubicBezTo>
                    <a:pt x="3872" y="444"/>
                    <a:pt x="3824" y="456"/>
                    <a:pt x="3962" y="389"/>
                  </a:cubicBezTo>
                  <a:cubicBezTo>
                    <a:pt x="4009" y="320"/>
                    <a:pt x="3996" y="271"/>
                    <a:pt x="3917" y="231"/>
                  </a:cubicBezTo>
                  <a:cubicBezTo>
                    <a:pt x="3865" y="205"/>
                    <a:pt x="3803" y="200"/>
                    <a:pt x="3747" y="185"/>
                  </a:cubicBezTo>
                  <a:cubicBezTo>
                    <a:pt x="3668" y="164"/>
                    <a:pt x="3590" y="136"/>
                    <a:pt x="3510" y="118"/>
                  </a:cubicBezTo>
                  <a:cubicBezTo>
                    <a:pt x="3344" y="80"/>
                    <a:pt x="3448" y="106"/>
                    <a:pt x="3273" y="84"/>
                  </a:cubicBezTo>
                  <a:cubicBezTo>
                    <a:pt x="3148" y="68"/>
                    <a:pt x="3026" y="43"/>
                    <a:pt x="2900" y="39"/>
                  </a:cubicBezTo>
                  <a:cubicBezTo>
                    <a:pt x="2712" y="33"/>
                    <a:pt x="2524" y="31"/>
                    <a:pt x="2336" y="27"/>
                  </a:cubicBezTo>
                  <a:cubicBezTo>
                    <a:pt x="1790" y="0"/>
                    <a:pt x="1244" y="26"/>
                    <a:pt x="698" y="39"/>
                  </a:cubicBezTo>
                  <a:cubicBezTo>
                    <a:pt x="553" y="59"/>
                    <a:pt x="401" y="64"/>
                    <a:pt x="258" y="95"/>
                  </a:cubicBezTo>
                  <a:cubicBezTo>
                    <a:pt x="203" y="107"/>
                    <a:pt x="163" y="146"/>
                    <a:pt x="111" y="163"/>
                  </a:cubicBezTo>
                  <a:cubicBezTo>
                    <a:pt x="85" y="189"/>
                    <a:pt x="58" y="216"/>
                    <a:pt x="32" y="242"/>
                  </a:cubicBezTo>
                  <a:cubicBezTo>
                    <a:pt x="0" y="274"/>
                    <a:pt x="31" y="333"/>
                    <a:pt x="43" y="377"/>
                  </a:cubicBezTo>
                  <a:cubicBezTo>
                    <a:pt x="53" y="415"/>
                    <a:pt x="162" y="445"/>
                    <a:pt x="201" y="445"/>
                  </a:cubicBezTo>
                </a:path>
              </a:pathLst>
            </a:custGeom>
            <a:noFill/>
            <a:ln w="28575">
              <a:solidFill>
                <a:schemeClr val="tx2"/>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516" name="Freeform 43"/>
            <p:cNvSpPr>
              <a:spLocks/>
            </p:cNvSpPr>
            <p:nvPr/>
          </p:nvSpPr>
          <p:spPr bwMode="auto">
            <a:xfrm>
              <a:off x="1458" y="910"/>
              <a:ext cx="3919" cy="451"/>
            </a:xfrm>
            <a:custGeom>
              <a:avLst/>
              <a:gdLst>
                <a:gd name="T0" fmla="*/ 259 w 3919"/>
                <a:gd name="T1" fmla="*/ 39 h 451"/>
                <a:gd name="T2" fmla="*/ 55 w 3919"/>
                <a:gd name="T3" fmla="*/ 39 h 451"/>
                <a:gd name="T4" fmla="*/ 10 w 3919"/>
                <a:gd name="T5" fmla="*/ 106 h 451"/>
                <a:gd name="T6" fmla="*/ 44 w 3919"/>
                <a:gd name="T7" fmla="*/ 276 h 451"/>
                <a:gd name="T8" fmla="*/ 146 w 3919"/>
                <a:gd name="T9" fmla="*/ 321 h 451"/>
                <a:gd name="T10" fmla="*/ 699 w 3919"/>
                <a:gd name="T11" fmla="*/ 366 h 451"/>
                <a:gd name="T12" fmla="*/ 2145 w 3919"/>
                <a:gd name="T13" fmla="*/ 445 h 451"/>
                <a:gd name="T14" fmla="*/ 3026 w 3919"/>
                <a:gd name="T15" fmla="*/ 366 h 451"/>
                <a:gd name="T16" fmla="*/ 3376 w 3919"/>
                <a:gd name="T17" fmla="*/ 310 h 451"/>
                <a:gd name="T18" fmla="*/ 3636 w 3919"/>
                <a:gd name="T19" fmla="*/ 276 h 451"/>
                <a:gd name="T20" fmla="*/ 3839 w 3919"/>
                <a:gd name="T21" fmla="*/ 219 h 451"/>
                <a:gd name="T22" fmla="*/ 3918 w 3919"/>
                <a:gd name="T23" fmla="*/ 129 h 451"/>
                <a:gd name="T24" fmla="*/ 3907 w 3919"/>
                <a:gd name="T25" fmla="*/ 73 h 451"/>
                <a:gd name="T26" fmla="*/ 3737 w 3919"/>
                <a:gd name="T27" fmla="*/ 50 h 451"/>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919"/>
                <a:gd name="T43" fmla="*/ 0 h 451"/>
                <a:gd name="T44" fmla="*/ 3919 w 3919"/>
                <a:gd name="T45" fmla="*/ 451 h 451"/>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919" h="451">
                  <a:moveTo>
                    <a:pt x="259" y="39"/>
                  </a:moveTo>
                  <a:cubicBezTo>
                    <a:pt x="187" y="14"/>
                    <a:pt x="162" y="0"/>
                    <a:pt x="55" y="39"/>
                  </a:cubicBezTo>
                  <a:cubicBezTo>
                    <a:pt x="30" y="48"/>
                    <a:pt x="10" y="106"/>
                    <a:pt x="10" y="106"/>
                  </a:cubicBezTo>
                  <a:cubicBezTo>
                    <a:pt x="15" y="161"/>
                    <a:pt x="0" y="232"/>
                    <a:pt x="44" y="276"/>
                  </a:cubicBezTo>
                  <a:cubicBezTo>
                    <a:pt x="69" y="301"/>
                    <a:pt x="116" y="311"/>
                    <a:pt x="146" y="321"/>
                  </a:cubicBezTo>
                  <a:cubicBezTo>
                    <a:pt x="348" y="389"/>
                    <a:pt x="409" y="359"/>
                    <a:pt x="699" y="366"/>
                  </a:cubicBezTo>
                  <a:cubicBezTo>
                    <a:pt x="1178" y="451"/>
                    <a:pt x="1658" y="439"/>
                    <a:pt x="2145" y="445"/>
                  </a:cubicBezTo>
                  <a:cubicBezTo>
                    <a:pt x="2443" y="434"/>
                    <a:pt x="2731" y="405"/>
                    <a:pt x="3026" y="366"/>
                  </a:cubicBezTo>
                  <a:cubicBezTo>
                    <a:pt x="3139" y="329"/>
                    <a:pt x="3258" y="320"/>
                    <a:pt x="3376" y="310"/>
                  </a:cubicBezTo>
                  <a:cubicBezTo>
                    <a:pt x="3462" y="295"/>
                    <a:pt x="3549" y="287"/>
                    <a:pt x="3636" y="276"/>
                  </a:cubicBezTo>
                  <a:cubicBezTo>
                    <a:pt x="3704" y="259"/>
                    <a:pt x="3771" y="237"/>
                    <a:pt x="3839" y="219"/>
                  </a:cubicBezTo>
                  <a:cubicBezTo>
                    <a:pt x="3879" y="193"/>
                    <a:pt x="3903" y="175"/>
                    <a:pt x="3918" y="129"/>
                  </a:cubicBezTo>
                  <a:cubicBezTo>
                    <a:pt x="3914" y="110"/>
                    <a:pt x="3919" y="88"/>
                    <a:pt x="3907" y="73"/>
                  </a:cubicBezTo>
                  <a:cubicBezTo>
                    <a:pt x="3887" y="49"/>
                    <a:pt x="3747" y="50"/>
                    <a:pt x="3737" y="50"/>
                  </a:cubicBezTo>
                </a:path>
              </a:pathLst>
            </a:custGeom>
            <a:noFill/>
            <a:ln w="28575">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0940" name="Text Box 44"/>
          <p:cNvSpPr txBox="1">
            <a:spLocks noChangeArrowheads="1"/>
          </p:cNvSpPr>
          <p:nvPr/>
        </p:nvSpPr>
        <p:spPr bwMode="auto">
          <a:xfrm>
            <a:off x="1371600" y="3810000"/>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性质</a:t>
            </a:r>
            <a:r>
              <a:rPr lang="en-US" altLang="zh-CN"/>
              <a:t>:  </a:t>
            </a:r>
            <a:r>
              <a:rPr lang="zh-CN" altLang="en-US"/>
              <a:t>设</a:t>
            </a:r>
            <a:r>
              <a:rPr lang="en-US" altLang="zh-CN">
                <a:solidFill>
                  <a:srgbClr val="FF0000"/>
                </a:solidFill>
              </a:rPr>
              <a:t>d</a:t>
            </a:r>
            <a:r>
              <a:rPr lang="en-US" altLang="zh-CN"/>
              <a:t> </a:t>
            </a:r>
            <a:r>
              <a:rPr lang="zh-CN" altLang="en-US"/>
              <a:t>是指向某个结点的指针，则有</a:t>
            </a:r>
          </a:p>
        </p:txBody>
      </p:sp>
      <p:grpSp>
        <p:nvGrpSpPr>
          <p:cNvPr id="3" name="Group 47"/>
          <p:cNvGrpSpPr>
            <a:grpSpLocks/>
          </p:cNvGrpSpPr>
          <p:nvPr/>
        </p:nvGrpSpPr>
        <p:grpSpPr bwMode="auto">
          <a:xfrm>
            <a:off x="6019800" y="1397000"/>
            <a:ext cx="609600" cy="1066800"/>
            <a:chOff x="3792" y="1056"/>
            <a:chExt cx="384" cy="672"/>
          </a:xfrm>
        </p:grpSpPr>
        <p:sp>
          <p:nvSpPr>
            <p:cNvPr id="62485" name="Line 45"/>
            <p:cNvSpPr>
              <a:spLocks noChangeShapeType="1"/>
            </p:cNvSpPr>
            <p:nvPr/>
          </p:nvSpPr>
          <p:spPr bwMode="auto">
            <a:xfrm flipV="1">
              <a:off x="3840" y="1056"/>
              <a:ext cx="0" cy="432"/>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2486" name="Text Box 46"/>
            <p:cNvSpPr txBox="1">
              <a:spLocks noChangeArrowheads="1"/>
            </p:cNvSpPr>
            <p:nvPr/>
          </p:nvSpPr>
          <p:spPr bwMode="auto">
            <a:xfrm>
              <a:off x="3792" y="14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d</a:t>
              </a:r>
            </a:p>
          </p:txBody>
        </p:sp>
      </p:grpSp>
      <p:sp>
        <p:nvSpPr>
          <p:cNvPr id="80944" name="Text Box 48"/>
          <p:cNvSpPr txBox="1">
            <a:spLocks noChangeArrowheads="1"/>
          </p:cNvSpPr>
          <p:nvPr/>
        </p:nvSpPr>
        <p:spPr bwMode="auto">
          <a:xfrm>
            <a:off x="1981200" y="4343400"/>
            <a:ext cx="685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d</a:t>
            </a:r>
            <a:r>
              <a:rPr lang="en-US" altLang="zh-CN">
                <a:solidFill>
                  <a:srgbClr val="FF0000"/>
                </a:solidFill>
                <a:latin typeface="宋体" pitchFamily="2" charset="-122"/>
              </a:rPr>
              <a:t>-</a:t>
            </a:r>
            <a:r>
              <a:rPr lang="en-US" altLang="zh-CN">
                <a:solidFill>
                  <a:srgbClr val="FF0000"/>
                </a:solidFill>
              </a:rPr>
              <a:t>&gt;next</a:t>
            </a:r>
            <a:r>
              <a:rPr lang="en-US" altLang="zh-CN">
                <a:solidFill>
                  <a:srgbClr val="FF0000"/>
                </a:solidFill>
                <a:latin typeface="宋体" pitchFamily="2" charset="-122"/>
              </a:rPr>
              <a:t>-</a:t>
            </a:r>
            <a:r>
              <a:rPr lang="en-US" altLang="zh-CN">
                <a:solidFill>
                  <a:srgbClr val="FF0000"/>
                </a:solidFill>
              </a:rPr>
              <a:t>&gt;prior</a:t>
            </a:r>
            <a:r>
              <a:rPr lang="en-US" altLang="zh-CN"/>
              <a:t> = </a:t>
            </a:r>
            <a:r>
              <a:rPr lang="en-US" altLang="zh-CN">
                <a:solidFill>
                  <a:schemeClr val="tx2"/>
                </a:solidFill>
              </a:rPr>
              <a:t>d</a:t>
            </a:r>
            <a:r>
              <a:rPr lang="en-US" altLang="zh-CN">
                <a:solidFill>
                  <a:schemeClr val="tx2"/>
                </a:solidFill>
                <a:latin typeface="宋体" pitchFamily="2" charset="-122"/>
              </a:rPr>
              <a:t>-</a:t>
            </a:r>
            <a:r>
              <a:rPr lang="en-US" altLang="zh-CN">
                <a:solidFill>
                  <a:schemeClr val="tx2"/>
                </a:solidFill>
              </a:rPr>
              <a:t>&gt;prior</a:t>
            </a:r>
            <a:r>
              <a:rPr lang="en-US" altLang="zh-CN">
                <a:solidFill>
                  <a:schemeClr val="tx2"/>
                </a:solidFill>
                <a:latin typeface="宋体" pitchFamily="2" charset="-122"/>
              </a:rPr>
              <a:t>-</a:t>
            </a:r>
            <a:r>
              <a:rPr lang="en-US" altLang="zh-CN">
                <a:solidFill>
                  <a:schemeClr val="tx2"/>
                </a:solidFill>
              </a:rPr>
              <a:t>&gt;next</a:t>
            </a:r>
            <a:r>
              <a:rPr lang="en-US" altLang="zh-CN"/>
              <a:t> = d</a:t>
            </a:r>
          </a:p>
        </p:txBody>
      </p:sp>
      <p:sp>
        <p:nvSpPr>
          <p:cNvPr id="80945" name="Text Box 49"/>
          <p:cNvSpPr txBox="1">
            <a:spLocks noChangeArrowheads="1"/>
          </p:cNvSpPr>
          <p:nvPr/>
        </p:nvSpPr>
        <p:spPr bwMode="auto">
          <a:xfrm>
            <a:off x="1371600" y="5045075"/>
            <a:ext cx="7391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操作</a:t>
            </a:r>
            <a:r>
              <a:rPr lang="en-US" altLang="zh-CN"/>
              <a:t>:  </a:t>
            </a:r>
            <a:r>
              <a:rPr lang="zh-CN" altLang="en-US"/>
              <a:t>只涉及单向的操作基本相同，但</a:t>
            </a:r>
            <a:r>
              <a:rPr lang="zh-CN" altLang="en-US">
                <a:solidFill>
                  <a:srgbClr val="FF0000"/>
                </a:solidFill>
              </a:rPr>
              <a:t>插入、删除</a:t>
            </a:r>
            <a:r>
              <a:rPr lang="zh-CN" altLang="en-US"/>
              <a:t>操作变化很大。</a:t>
            </a:r>
          </a:p>
        </p:txBody>
      </p:sp>
      <p:grpSp>
        <p:nvGrpSpPr>
          <p:cNvPr id="4" name="Group 88"/>
          <p:cNvGrpSpPr>
            <a:grpSpLocks/>
          </p:cNvGrpSpPr>
          <p:nvPr/>
        </p:nvGrpSpPr>
        <p:grpSpPr bwMode="auto">
          <a:xfrm>
            <a:off x="1143000" y="2438400"/>
            <a:ext cx="4706938" cy="885825"/>
            <a:chOff x="864" y="3127"/>
            <a:chExt cx="2965" cy="558"/>
          </a:xfrm>
        </p:grpSpPr>
        <p:sp>
          <p:nvSpPr>
            <p:cNvPr id="62472" name="Text Box 51"/>
            <p:cNvSpPr txBox="1">
              <a:spLocks noChangeArrowheads="1"/>
            </p:cNvSpPr>
            <p:nvPr/>
          </p:nvSpPr>
          <p:spPr bwMode="auto">
            <a:xfrm>
              <a:off x="864" y="3312"/>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空表</a:t>
              </a:r>
              <a:r>
                <a:rPr lang="en-US" altLang="zh-CN"/>
                <a:t>:</a:t>
              </a:r>
            </a:p>
          </p:txBody>
        </p:sp>
        <p:sp>
          <p:nvSpPr>
            <p:cNvPr id="62473" name="Text Box 61"/>
            <p:cNvSpPr txBox="1">
              <a:spLocks noChangeArrowheads="1"/>
            </p:cNvSpPr>
            <p:nvPr/>
          </p:nvSpPr>
          <p:spPr bwMode="auto">
            <a:xfrm>
              <a:off x="1968" y="3397"/>
              <a:ext cx="62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Head</a:t>
              </a:r>
            </a:p>
          </p:txBody>
        </p:sp>
        <p:sp>
          <p:nvSpPr>
            <p:cNvPr id="62474" name="Rectangle 62"/>
            <p:cNvSpPr>
              <a:spLocks noChangeArrowheads="1"/>
            </p:cNvSpPr>
            <p:nvPr/>
          </p:nvSpPr>
          <p:spPr bwMode="auto">
            <a:xfrm>
              <a:off x="2917" y="3323"/>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2475" name="Line 63"/>
            <p:cNvSpPr>
              <a:spLocks noChangeShapeType="1"/>
            </p:cNvSpPr>
            <p:nvPr/>
          </p:nvSpPr>
          <p:spPr bwMode="auto">
            <a:xfrm>
              <a:off x="3408" y="3323"/>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6" name="Line 65"/>
            <p:cNvSpPr>
              <a:spLocks noChangeShapeType="1"/>
            </p:cNvSpPr>
            <p:nvPr/>
          </p:nvSpPr>
          <p:spPr bwMode="auto">
            <a:xfrm flipH="1">
              <a:off x="3312" y="3515"/>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7" name="Line 66"/>
            <p:cNvSpPr>
              <a:spLocks noChangeShapeType="1"/>
            </p:cNvSpPr>
            <p:nvPr/>
          </p:nvSpPr>
          <p:spPr bwMode="auto">
            <a:xfrm>
              <a:off x="2533" y="3544"/>
              <a:ext cx="384" cy="0"/>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2478" name="Line 73"/>
            <p:cNvSpPr>
              <a:spLocks noChangeShapeType="1"/>
            </p:cNvSpPr>
            <p:nvPr/>
          </p:nvSpPr>
          <p:spPr bwMode="auto">
            <a:xfrm>
              <a:off x="3109" y="3312"/>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79" name="Line 74"/>
            <p:cNvSpPr>
              <a:spLocks noChangeShapeType="1"/>
            </p:cNvSpPr>
            <p:nvPr/>
          </p:nvSpPr>
          <p:spPr bwMode="auto">
            <a:xfrm flipH="1">
              <a:off x="3109" y="3312"/>
              <a:ext cx="96"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0" name="Line 75"/>
            <p:cNvSpPr>
              <a:spLocks noChangeShapeType="1"/>
            </p:cNvSpPr>
            <p:nvPr/>
          </p:nvSpPr>
          <p:spPr bwMode="auto">
            <a:xfrm flipH="1">
              <a:off x="3094" y="3316"/>
              <a:ext cx="240" cy="19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1" name="Line 76"/>
            <p:cNvSpPr>
              <a:spLocks noChangeShapeType="1"/>
            </p:cNvSpPr>
            <p:nvPr/>
          </p:nvSpPr>
          <p:spPr bwMode="auto">
            <a:xfrm flipH="1">
              <a:off x="3109" y="3360"/>
              <a:ext cx="288"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2" name="Line 77"/>
            <p:cNvSpPr>
              <a:spLocks noChangeShapeType="1"/>
            </p:cNvSpPr>
            <p:nvPr/>
          </p:nvSpPr>
          <p:spPr bwMode="auto">
            <a:xfrm flipH="1">
              <a:off x="3205" y="3456"/>
              <a:ext cx="192" cy="1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483" name="Freeform 85"/>
            <p:cNvSpPr>
              <a:spLocks/>
            </p:cNvSpPr>
            <p:nvPr/>
          </p:nvSpPr>
          <p:spPr bwMode="auto">
            <a:xfrm>
              <a:off x="3290" y="3127"/>
              <a:ext cx="539" cy="336"/>
            </a:xfrm>
            <a:custGeom>
              <a:avLst/>
              <a:gdLst>
                <a:gd name="T0" fmla="*/ 199 w 571"/>
                <a:gd name="T1" fmla="*/ 273 h 373"/>
                <a:gd name="T2" fmla="*/ 418 w 571"/>
                <a:gd name="T3" fmla="*/ 232 h 373"/>
                <a:gd name="T4" fmla="*/ 456 w 571"/>
                <a:gd name="T5" fmla="*/ 181 h 373"/>
                <a:gd name="T6" fmla="*/ 474 w 571"/>
                <a:gd name="T7" fmla="*/ 132 h 373"/>
                <a:gd name="T8" fmla="*/ 465 w 571"/>
                <a:gd name="T9" fmla="*/ 41 h 373"/>
                <a:gd name="T10" fmla="*/ 379 w 571"/>
                <a:gd name="T11" fmla="*/ 0 h 373"/>
                <a:gd name="T12" fmla="*/ 161 w 571"/>
                <a:gd name="T13" fmla="*/ 33 h 373"/>
                <a:gd name="T14" fmla="*/ 0 w 571"/>
                <a:gd name="T15" fmla="*/ 132 h 373"/>
                <a:gd name="T16" fmla="*/ 0 60000 65536"/>
                <a:gd name="T17" fmla="*/ 0 60000 65536"/>
                <a:gd name="T18" fmla="*/ 0 60000 65536"/>
                <a:gd name="T19" fmla="*/ 0 60000 65536"/>
                <a:gd name="T20" fmla="*/ 0 60000 65536"/>
                <a:gd name="T21" fmla="*/ 0 60000 65536"/>
                <a:gd name="T22" fmla="*/ 0 60000 65536"/>
                <a:gd name="T23" fmla="*/ 0 60000 65536"/>
                <a:gd name="T24" fmla="*/ 0 w 571"/>
                <a:gd name="T25" fmla="*/ 0 h 373"/>
                <a:gd name="T26" fmla="*/ 571 w 571"/>
                <a:gd name="T27" fmla="*/ 373 h 37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571" h="373">
                  <a:moveTo>
                    <a:pt x="237" y="373"/>
                  </a:moveTo>
                  <a:cubicBezTo>
                    <a:pt x="331" y="361"/>
                    <a:pt x="420" y="368"/>
                    <a:pt x="497" y="316"/>
                  </a:cubicBezTo>
                  <a:cubicBezTo>
                    <a:pt x="512" y="293"/>
                    <a:pt x="534" y="274"/>
                    <a:pt x="542" y="248"/>
                  </a:cubicBezTo>
                  <a:cubicBezTo>
                    <a:pt x="549" y="226"/>
                    <a:pt x="564" y="181"/>
                    <a:pt x="564" y="181"/>
                  </a:cubicBezTo>
                  <a:cubicBezTo>
                    <a:pt x="560" y="139"/>
                    <a:pt x="571" y="94"/>
                    <a:pt x="553" y="56"/>
                  </a:cubicBezTo>
                  <a:cubicBezTo>
                    <a:pt x="539" y="25"/>
                    <a:pt x="483" y="10"/>
                    <a:pt x="451" y="0"/>
                  </a:cubicBezTo>
                  <a:cubicBezTo>
                    <a:pt x="334" y="8"/>
                    <a:pt x="284" y="0"/>
                    <a:pt x="192" y="45"/>
                  </a:cubicBezTo>
                  <a:cubicBezTo>
                    <a:pt x="137" y="100"/>
                    <a:pt x="56" y="123"/>
                    <a:pt x="0" y="181"/>
                  </a:cubicBezTo>
                </a:path>
              </a:pathLst>
            </a:custGeom>
            <a:noFill/>
            <a:ln w="28575">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2484" name="Freeform 87"/>
            <p:cNvSpPr>
              <a:spLocks/>
            </p:cNvSpPr>
            <p:nvPr/>
          </p:nvSpPr>
          <p:spPr bwMode="auto">
            <a:xfrm>
              <a:off x="2744" y="3137"/>
              <a:ext cx="554" cy="321"/>
            </a:xfrm>
            <a:custGeom>
              <a:avLst/>
              <a:gdLst>
                <a:gd name="T0" fmla="*/ 260 w 554"/>
                <a:gd name="T1" fmla="*/ 319 h 321"/>
                <a:gd name="T2" fmla="*/ 68 w 554"/>
                <a:gd name="T3" fmla="*/ 308 h 321"/>
                <a:gd name="T4" fmla="*/ 12 w 554"/>
                <a:gd name="T5" fmla="*/ 206 h 321"/>
                <a:gd name="T6" fmla="*/ 0 w 554"/>
                <a:gd name="T7" fmla="*/ 172 h 321"/>
                <a:gd name="T8" fmla="*/ 12 w 554"/>
                <a:gd name="T9" fmla="*/ 93 h 321"/>
                <a:gd name="T10" fmla="*/ 147 w 554"/>
                <a:gd name="T11" fmla="*/ 37 h 321"/>
                <a:gd name="T12" fmla="*/ 441 w 554"/>
                <a:gd name="T13" fmla="*/ 71 h 321"/>
                <a:gd name="T14" fmla="*/ 543 w 554"/>
                <a:gd name="T15" fmla="*/ 127 h 321"/>
                <a:gd name="T16" fmla="*/ 554 w 554"/>
                <a:gd name="T17" fmla="*/ 161 h 321"/>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54"/>
                <a:gd name="T28" fmla="*/ 0 h 321"/>
                <a:gd name="T29" fmla="*/ 554 w 554"/>
                <a:gd name="T30" fmla="*/ 321 h 321"/>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54" h="321">
                  <a:moveTo>
                    <a:pt x="260" y="319"/>
                  </a:moveTo>
                  <a:cubicBezTo>
                    <a:pt x="196" y="315"/>
                    <a:pt x="131" y="321"/>
                    <a:pt x="68" y="308"/>
                  </a:cubicBezTo>
                  <a:cubicBezTo>
                    <a:pt x="31" y="301"/>
                    <a:pt x="18" y="225"/>
                    <a:pt x="12" y="206"/>
                  </a:cubicBezTo>
                  <a:cubicBezTo>
                    <a:pt x="8" y="195"/>
                    <a:pt x="0" y="172"/>
                    <a:pt x="0" y="172"/>
                  </a:cubicBezTo>
                  <a:cubicBezTo>
                    <a:pt x="4" y="146"/>
                    <a:pt x="2" y="118"/>
                    <a:pt x="12" y="93"/>
                  </a:cubicBezTo>
                  <a:cubicBezTo>
                    <a:pt x="32" y="44"/>
                    <a:pt x="107" y="43"/>
                    <a:pt x="147" y="37"/>
                  </a:cubicBezTo>
                  <a:cubicBezTo>
                    <a:pt x="252" y="0"/>
                    <a:pt x="347" y="31"/>
                    <a:pt x="441" y="71"/>
                  </a:cubicBezTo>
                  <a:cubicBezTo>
                    <a:pt x="477" y="86"/>
                    <a:pt x="543" y="127"/>
                    <a:pt x="543" y="127"/>
                  </a:cubicBezTo>
                  <a:cubicBezTo>
                    <a:pt x="547" y="138"/>
                    <a:pt x="554" y="161"/>
                    <a:pt x="554" y="161"/>
                  </a:cubicBezTo>
                </a:path>
              </a:pathLst>
            </a:custGeom>
            <a:noFill/>
            <a:ln w="28575">
              <a:solidFill>
                <a:srgbClr val="FF00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80940"/>
                                        </p:tgtEl>
                                        <p:attrNameLst>
                                          <p:attrName>style.visibility</p:attrName>
                                        </p:attrNameLst>
                                      </p:cBhvr>
                                      <p:to>
                                        <p:strVal val="visible"/>
                                      </p:to>
                                    </p:set>
                                    <p:anim calcmode="lin" valueType="num">
                                      <p:cBhvr additive="base">
                                        <p:cTn id="11" dur="500" fill="hold"/>
                                        <p:tgtEl>
                                          <p:spTgt spid="80940"/>
                                        </p:tgtEl>
                                        <p:attrNameLst>
                                          <p:attrName>ppt_x</p:attrName>
                                        </p:attrNameLst>
                                      </p:cBhvr>
                                      <p:tavLst>
                                        <p:tav tm="0">
                                          <p:val>
                                            <p:strVal val="0-#ppt_w/2"/>
                                          </p:val>
                                        </p:tav>
                                        <p:tav tm="100000">
                                          <p:val>
                                            <p:strVal val="#ppt_x"/>
                                          </p:val>
                                        </p:tav>
                                      </p:tavLst>
                                    </p:anim>
                                    <p:anim calcmode="lin" valueType="num">
                                      <p:cBhvr additive="base">
                                        <p:cTn id="12" dur="500" fill="hold"/>
                                        <p:tgtEl>
                                          <p:spTgt spid="80940"/>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80944"/>
                                        </p:tgtEl>
                                        <p:attrNameLst>
                                          <p:attrName>style.visibility</p:attrName>
                                        </p:attrNameLst>
                                      </p:cBhvr>
                                      <p:to>
                                        <p:strVal val="visible"/>
                                      </p:to>
                                    </p:set>
                                    <p:anim calcmode="lin" valueType="num">
                                      <p:cBhvr additive="base">
                                        <p:cTn id="21" dur="500" fill="hold"/>
                                        <p:tgtEl>
                                          <p:spTgt spid="80944"/>
                                        </p:tgtEl>
                                        <p:attrNameLst>
                                          <p:attrName>ppt_x</p:attrName>
                                        </p:attrNameLst>
                                      </p:cBhvr>
                                      <p:tavLst>
                                        <p:tav tm="0">
                                          <p:val>
                                            <p:strVal val="0-#ppt_w/2"/>
                                          </p:val>
                                        </p:tav>
                                        <p:tav tm="100000">
                                          <p:val>
                                            <p:strVal val="#ppt_x"/>
                                          </p:val>
                                        </p:tav>
                                      </p:tavLst>
                                    </p:anim>
                                    <p:anim calcmode="lin" valueType="num">
                                      <p:cBhvr additive="base">
                                        <p:cTn id="22" dur="500" fill="hold"/>
                                        <p:tgtEl>
                                          <p:spTgt spid="80944"/>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0945"/>
                                        </p:tgtEl>
                                        <p:attrNameLst>
                                          <p:attrName>style.visibility</p:attrName>
                                        </p:attrNameLst>
                                      </p:cBhvr>
                                      <p:to>
                                        <p:strVal val="visible"/>
                                      </p:to>
                                    </p:set>
                                    <p:anim calcmode="lin" valueType="num">
                                      <p:cBhvr additive="base">
                                        <p:cTn id="27" dur="500" fill="hold"/>
                                        <p:tgtEl>
                                          <p:spTgt spid="80945"/>
                                        </p:tgtEl>
                                        <p:attrNameLst>
                                          <p:attrName>ppt_x</p:attrName>
                                        </p:attrNameLst>
                                      </p:cBhvr>
                                      <p:tavLst>
                                        <p:tav tm="0">
                                          <p:val>
                                            <p:strVal val="0-#ppt_w/2"/>
                                          </p:val>
                                        </p:tav>
                                        <p:tav tm="100000">
                                          <p:val>
                                            <p:strVal val="#ppt_x"/>
                                          </p:val>
                                        </p:tav>
                                      </p:tavLst>
                                    </p:anim>
                                    <p:anim calcmode="lin" valueType="num">
                                      <p:cBhvr additive="base">
                                        <p:cTn id="28" dur="500" fill="hold"/>
                                        <p:tgtEl>
                                          <p:spTgt spid="809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40" grpId="0" autoUpdateAnimBg="0"/>
      <p:bldP spid="80944" grpId="0" autoUpdateAnimBg="0"/>
      <p:bldP spid="80945"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ext Box 2"/>
          <p:cNvSpPr txBox="1">
            <a:spLocks noChangeArrowheads="1"/>
          </p:cNvSpPr>
          <p:nvPr/>
        </p:nvSpPr>
        <p:spPr bwMode="auto">
          <a:xfrm>
            <a:off x="1143000" y="3810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1)  </a:t>
            </a:r>
            <a:r>
              <a:rPr lang="zh-CN" altLang="en-US"/>
              <a:t>插入</a:t>
            </a:r>
          </a:p>
        </p:txBody>
      </p:sp>
      <p:grpSp>
        <p:nvGrpSpPr>
          <p:cNvPr id="63491" name="Group 64"/>
          <p:cNvGrpSpPr>
            <a:grpSpLocks/>
          </p:cNvGrpSpPr>
          <p:nvPr/>
        </p:nvGrpSpPr>
        <p:grpSpPr bwMode="auto">
          <a:xfrm>
            <a:off x="2133600" y="1354138"/>
            <a:ext cx="5029200" cy="474662"/>
            <a:chOff x="1392" y="1045"/>
            <a:chExt cx="3168" cy="299"/>
          </a:xfrm>
        </p:grpSpPr>
        <p:sp>
          <p:nvSpPr>
            <p:cNvPr id="63515" name="Rectangle 4"/>
            <p:cNvSpPr>
              <a:spLocks noChangeArrowheads="1"/>
            </p:cNvSpPr>
            <p:nvPr/>
          </p:nvSpPr>
          <p:spPr bwMode="auto">
            <a:xfrm>
              <a:off x="1776" y="1056"/>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3516" name="Line 5"/>
            <p:cNvSpPr>
              <a:spLocks noChangeShapeType="1"/>
            </p:cNvSpPr>
            <p:nvPr/>
          </p:nvSpPr>
          <p:spPr bwMode="auto">
            <a:xfrm>
              <a:off x="2256" y="105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7" name="Text Box 8"/>
            <p:cNvSpPr txBox="1">
              <a:spLocks noChangeArrowheads="1"/>
            </p:cNvSpPr>
            <p:nvPr/>
          </p:nvSpPr>
          <p:spPr bwMode="auto">
            <a:xfrm>
              <a:off x="1979" y="1045"/>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a:t>
              </a:r>
              <a:endParaRPr lang="en-US" altLang="zh-CN" baseline="-25000"/>
            </a:p>
          </p:txBody>
        </p:sp>
        <p:sp>
          <p:nvSpPr>
            <p:cNvPr id="63518" name="Line 9"/>
            <p:cNvSpPr>
              <a:spLocks noChangeShapeType="1"/>
            </p:cNvSpPr>
            <p:nvPr/>
          </p:nvSpPr>
          <p:spPr bwMode="auto">
            <a:xfrm flipV="1">
              <a:off x="2352" y="1141"/>
              <a:ext cx="1152" cy="11"/>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3519" name="Line 10"/>
            <p:cNvSpPr>
              <a:spLocks noChangeShapeType="1"/>
            </p:cNvSpPr>
            <p:nvPr/>
          </p:nvSpPr>
          <p:spPr bwMode="auto">
            <a:xfrm>
              <a:off x="4080" y="1141"/>
              <a:ext cx="384"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3520" name="Line 15"/>
            <p:cNvSpPr>
              <a:spLocks noChangeShapeType="1"/>
            </p:cNvSpPr>
            <p:nvPr/>
          </p:nvSpPr>
          <p:spPr bwMode="auto">
            <a:xfrm>
              <a:off x="1392" y="1141"/>
              <a:ext cx="384"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3521" name="Rectangle 18"/>
            <p:cNvSpPr>
              <a:spLocks noChangeArrowheads="1"/>
            </p:cNvSpPr>
            <p:nvPr/>
          </p:nvSpPr>
          <p:spPr bwMode="auto">
            <a:xfrm>
              <a:off x="3504" y="1056"/>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3522" name="Line 19"/>
            <p:cNvSpPr>
              <a:spLocks noChangeShapeType="1"/>
            </p:cNvSpPr>
            <p:nvPr/>
          </p:nvSpPr>
          <p:spPr bwMode="auto">
            <a:xfrm>
              <a:off x="3984" y="105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3" name="Text Box 20"/>
            <p:cNvSpPr txBox="1">
              <a:spLocks noChangeArrowheads="1"/>
            </p:cNvSpPr>
            <p:nvPr/>
          </p:nvSpPr>
          <p:spPr bwMode="auto">
            <a:xfrm>
              <a:off x="3707" y="105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B</a:t>
              </a:r>
              <a:endParaRPr lang="en-US" altLang="zh-CN" baseline="-25000"/>
            </a:p>
          </p:txBody>
        </p:sp>
        <p:sp>
          <p:nvSpPr>
            <p:cNvPr id="63524" name="Line 21"/>
            <p:cNvSpPr>
              <a:spLocks noChangeShapeType="1"/>
            </p:cNvSpPr>
            <p:nvPr/>
          </p:nvSpPr>
          <p:spPr bwMode="auto">
            <a:xfrm>
              <a:off x="1968" y="1045"/>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5" name="Line 22"/>
            <p:cNvSpPr>
              <a:spLocks noChangeShapeType="1"/>
            </p:cNvSpPr>
            <p:nvPr/>
          </p:nvSpPr>
          <p:spPr bwMode="auto">
            <a:xfrm>
              <a:off x="3696" y="105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6" name="Line 29"/>
            <p:cNvSpPr>
              <a:spLocks noChangeShapeType="1"/>
            </p:cNvSpPr>
            <p:nvPr/>
          </p:nvSpPr>
          <p:spPr bwMode="auto">
            <a:xfrm>
              <a:off x="1488" y="1285"/>
              <a:ext cx="384" cy="0"/>
            </a:xfrm>
            <a:prstGeom prst="line">
              <a:avLst/>
            </a:prstGeom>
            <a:noFill/>
            <a:ln w="28575">
              <a:solidFill>
                <a:srgbClr val="FF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27" name="Line 30"/>
            <p:cNvSpPr>
              <a:spLocks noChangeShapeType="1"/>
            </p:cNvSpPr>
            <p:nvPr/>
          </p:nvSpPr>
          <p:spPr bwMode="auto">
            <a:xfrm flipV="1">
              <a:off x="2448" y="1285"/>
              <a:ext cx="1152" cy="11"/>
            </a:xfrm>
            <a:prstGeom prst="line">
              <a:avLst/>
            </a:prstGeom>
            <a:noFill/>
            <a:ln w="28575">
              <a:solidFill>
                <a:srgbClr val="FF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28" name="Line 31"/>
            <p:cNvSpPr>
              <a:spLocks noChangeShapeType="1"/>
            </p:cNvSpPr>
            <p:nvPr/>
          </p:nvSpPr>
          <p:spPr bwMode="auto">
            <a:xfrm>
              <a:off x="4176" y="1285"/>
              <a:ext cx="384" cy="0"/>
            </a:xfrm>
            <a:prstGeom prst="line">
              <a:avLst/>
            </a:prstGeom>
            <a:noFill/>
            <a:ln w="28575">
              <a:solidFill>
                <a:srgbClr val="FF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3492" name="Group 48"/>
          <p:cNvGrpSpPr>
            <a:grpSpLocks/>
          </p:cNvGrpSpPr>
          <p:nvPr/>
        </p:nvGrpSpPr>
        <p:grpSpPr bwMode="auto">
          <a:xfrm>
            <a:off x="3505200" y="2514600"/>
            <a:ext cx="1905000" cy="814388"/>
            <a:chOff x="2256" y="1776"/>
            <a:chExt cx="1200" cy="513"/>
          </a:xfrm>
        </p:grpSpPr>
        <p:sp>
          <p:nvSpPr>
            <p:cNvPr id="63509" name="Rectangle 34"/>
            <p:cNvSpPr>
              <a:spLocks noChangeArrowheads="1"/>
            </p:cNvSpPr>
            <p:nvPr/>
          </p:nvSpPr>
          <p:spPr bwMode="auto">
            <a:xfrm>
              <a:off x="2784" y="1787"/>
              <a:ext cx="672" cy="2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3510" name="Line 35"/>
            <p:cNvSpPr>
              <a:spLocks noChangeShapeType="1"/>
            </p:cNvSpPr>
            <p:nvPr/>
          </p:nvSpPr>
          <p:spPr bwMode="auto">
            <a:xfrm>
              <a:off x="3264" y="1787"/>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1" name="Text Box 36"/>
            <p:cNvSpPr txBox="1">
              <a:spLocks noChangeArrowheads="1"/>
            </p:cNvSpPr>
            <p:nvPr/>
          </p:nvSpPr>
          <p:spPr bwMode="auto">
            <a:xfrm>
              <a:off x="2987" y="1776"/>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X</a:t>
              </a:r>
              <a:endParaRPr lang="en-US" altLang="zh-CN" baseline="-25000"/>
            </a:p>
          </p:txBody>
        </p:sp>
        <p:sp>
          <p:nvSpPr>
            <p:cNvPr id="63512" name="Line 37"/>
            <p:cNvSpPr>
              <a:spLocks noChangeShapeType="1"/>
            </p:cNvSpPr>
            <p:nvPr/>
          </p:nvSpPr>
          <p:spPr bwMode="auto">
            <a:xfrm>
              <a:off x="2976" y="1776"/>
              <a:ext cx="0" cy="2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3" name="Line 38"/>
            <p:cNvSpPr>
              <a:spLocks noChangeShapeType="1"/>
            </p:cNvSpPr>
            <p:nvPr/>
          </p:nvSpPr>
          <p:spPr bwMode="auto">
            <a:xfrm flipV="1">
              <a:off x="2448" y="2049"/>
              <a:ext cx="336" cy="96"/>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3514" name="Text Box 39"/>
            <p:cNvSpPr txBox="1">
              <a:spLocks noChangeArrowheads="1"/>
            </p:cNvSpPr>
            <p:nvPr/>
          </p:nvSpPr>
          <p:spPr bwMode="auto">
            <a:xfrm>
              <a:off x="2256" y="2001"/>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s</a:t>
              </a:r>
            </a:p>
          </p:txBody>
        </p:sp>
      </p:grpSp>
      <p:grpSp>
        <p:nvGrpSpPr>
          <p:cNvPr id="4" name="Group 44"/>
          <p:cNvGrpSpPr>
            <a:grpSpLocks/>
          </p:cNvGrpSpPr>
          <p:nvPr/>
        </p:nvGrpSpPr>
        <p:grpSpPr bwMode="auto">
          <a:xfrm>
            <a:off x="5867400" y="304800"/>
            <a:ext cx="838200" cy="1066800"/>
            <a:chOff x="3744" y="576"/>
            <a:chExt cx="528" cy="672"/>
          </a:xfrm>
        </p:grpSpPr>
        <p:sp>
          <p:nvSpPr>
            <p:cNvPr id="63507" name="Text Box 40"/>
            <p:cNvSpPr txBox="1">
              <a:spLocks noChangeArrowheads="1"/>
            </p:cNvSpPr>
            <p:nvPr/>
          </p:nvSpPr>
          <p:spPr bwMode="auto">
            <a:xfrm>
              <a:off x="3744" y="57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p</a:t>
              </a:r>
            </a:p>
          </p:txBody>
        </p:sp>
        <p:sp>
          <p:nvSpPr>
            <p:cNvPr id="63508" name="Line 41"/>
            <p:cNvSpPr>
              <a:spLocks noChangeShapeType="1"/>
            </p:cNvSpPr>
            <p:nvPr/>
          </p:nvSpPr>
          <p:spPr bwMode="auto">
            <a:xfrm>
              <a:off x="3840" y="912"/>
              <a:ext cx="0" cy="336"/>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1965" name="Text Box 45"/>
          <p:cNvSpPr txBox="1">
            <a:spLocks noChangeArrowheads="1"/>
          </p:cNvSpPr>
          <p:nvPr/>
        </p:nvSpPr>
        <p:spPr bwMode="auto">
          <a:xfrm>
            <a:off x="1524000" y="3581400"/>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1.  </a:t>
            </a:r>
            <a:r>
              <a:rPr lang="zh-CN" altLang="en-US" sz="2000"/>
              <a:t>找到要在之前插入的结点，</a:t>
            </a:r>
            <a:r>
              <a:rPr lang="en-US" altLang="zh-CN" sz="2000">
                <a:solidFill>
                  <a:srgbClr val="FF0000"/>
                </a:solidFill>
              </a:rPr>
              <a:t>p</a:t>
            </a:r>
            <a:r>
              <a:rPr lang="zh-CN" altLang="en-US" sz="2000"/>
              <a:t>记录。</a:t>
            </a:r>
          </a:p>
        </p:txBody>
      </p:sp>
      <p:sp>
        <p:nvSpPr>
          <p:cNvPr id="81966" name="Text Box 46"/>
          <p:cNvSpPr txBox="1">
            <a:spLocks noChangeArrowheads="1"/>
          </p:cNvSpPr>
          <p:nvPr/>
        </p:nvSpPr>
        <p:spPr bwMode="auto">
          <a:xfrm>
            <a:off x="1524000" y="4098925"/>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2.  </a:t>
            </a:r>
            <a:r>
              <a:rPr lang="en-US" altLang="zh-CN" sz="2000">
                <a:solidFill>
                  <a:srgbClr val="FF0000"/>
                </a:solidFill>
              </a:rPr>
              <a:t>s</a:t>
            </a:r>
            <a:r>
              <a:rPr lang="en-US" altLang="zh-CN" sz="2000">
                <a:latin typeface="宋体" pitchFamily="2" charset="-122"/>
              </a:rPr>
              <a:t>-&gt;</a:t>
            </a:r>
            <a:r>
              <a:rPr lang="en-US" altLang="zh-CN" sz="2000"/>
              <a:t>prior = </a:t>
            </a:r>
            <a:r>
              <a:rPr lang="en-US" altLang="zh-CN" sz="2000">
                <a:solidFill>
                  <a:srgbClr val="FF0000"/>
                </a:solidFill>
              </a:rPr>
              <a:t>p</a:t>
            </a:r>
            <a:r>
              <a:rPr lang="en-US" altLang="zh-CN" sz="2000">
                <a:latin typeface="宋体" pitchFamily="2" charset="-122"/>
              </a:rPr>
              <a:t>-&gt;</a:t>
            </a:r>
            <a:r>
              <a:rPr lang="en-US" altLang="zh-CN" sz="2000"/>
              <a:t>prior </a:t>
            </a:r>
            <a:r>
              <a:rPr lang="zh-CN" altLang="en-US" sz="2000"/>
              <a:t>；</a:t>
            </a:r>
          </a:p>
        </p:txBody>
      </p:sp>
      <p:sp>
        <p:nvSpPr>
          <p:cNvPr id="81967" name="Freeform 47"/>
          <p:cNvSpPr>
            <a:spLocks/>
          </p:cNvSpPr>
          <p:nvPr/>
        </p:nvSpPr>
        <p:spPr bwMode="auto">
          <a:xfrm>
            <a:off x="3340100" y="1828800"/>
            <a:ext cx="1155700" cy="990600"/>
          </a:xfrm>
          <a:custGeom>
            <a:avLst/>
            <a:gdLst>
              <a:gd name="T0" fmla="*/ 2147483647 w 728"/>
              <a:gd name="T1" fmla="*/ 2147483647 h 624"/>
              <a:gd name="T2" fmla="*/ 2147483647 w 728"/>
              <a:gd name="T3" fmla="*/ 2147483647 h 624"/>
              <a:gd name="T4" fmla="*/ 2147483647 w 728"/>
              <a:gd name="T5" fmla="*/ 2147483647 h 624"/>
              <a:gd name="T6" fmla="*/ 2147483647 w 728"/>
              <a:gd name="T7" fmla="*/ 0 h 624"/>
              <a:gd name="T8" fmla="*/ 0 60000 65536"/>
              <a:gd name="T9" fmla="*/ 0 60000 65536"/>
              <a:gd name="T10" fmla="*/ 0 60000 65536"/>
              <a:gd name="T11" fmla="*/ 0 60000 65536"/>
              <a:gd name="T12" fmla="*/ 0 w 728"/>
              <a:gd name="T13" fmla="*/ 0 h 624"/>
              <a:gd name="T14" fmla="*/ 728 w 728"/>
              <a:gd name="T15" fmla="*/ 624 h 624"/>
            </a:gdLst>
            <a:ahLst/>
            <a:cxnLst>
              <a:cxn ang="T8">
                <a:pos x="T0" y="T1"/>
              </a:cxn>
              <a:cxn ang="T9">
                <a:pos x="T2" y="T3"/>
              </a:cxn>
              <a:cxn ang="T10">
                <a:pos x="T4" y="T5"/>
              </a:cxn>
              <a:cxn ang="T11">
                <a:pos x="T6" y="T7"/>
              </a:cxn>
            </a:cxnLst>
            <a:rect l="T12" t="T13" r="T14" b="T15"/>
            <a:pathLst>
              <a:path w="728" h="624">
                <a:moveTo>
                  <a:pt x="728" y="624"/>
                </a:moveTo>
                <a:cubicBezTo>
                  <a:pt x="592" y="620"/>
                  <a:pt x="456" y="616"/>
                  <a:pt x="344" y="576"/>
                </a:cubicBezTo>
                <a:cubicBezTo>
                  <a:pt x="232" y="536"/>
                  <a:pt x="112" y="480"/>
                  <a:pt x="56" y="384"/>
                </a:cubicBezTo>
                <a:cubicBezTo>
                  <a:pt x="0" y="288"/>
                  <a:pt x="4" y="144"/>
                  <a:pt x="8" y="0"/>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69" name="Text Box 49"/>
          <p:cNvSpPr txBox="1">
            <a:spLocks noChangeArrowheads="1"/>
          </p:cNvSpPr>
          <p:nvPr/>
        </p:nvSpPr>
        <p:spPr bwMode="auto">
          <a:xfrm>
            <a:off x="1524000" y="4572000"/>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  </a:t>
            </a:r>
            <a:r>
              <a:rPr lang="en-US" altLang="zh-CN" sz="2000">
                <a:solidFill>
                  <a:srgbClr val="FF0000"/>
                </a:solidFill>
              </a:rPr>
              <a:t>p</a:t>
            </a:r>
            <a:r>
              <a:rPr lang="en-US" altLang="zh-CN" sz="2000">
                <a:latin typeface="宋体" pitchFamily="2" charset="-122"/>
              </a:rPr>
              <a:t>-&gt;</a:t>
            </a:r>
            <a:r>
              <a:rPr lang="en-US" altLang="zh-CN" sz="2000"/>
              <a:t>prior</a:t>
            </a:r>
            <a:r>
              <a:rPr lang="en-US" altLang="zh-CN" sz="2000">
                <a:latin typeface="宋体" pitchFamily="2" charset="-122"/>
              </a:rPr>
              <a:t>-&gt;</a:t>
            </a:r>
            <a:r>
              <a:rPr lang="en-US" altLang="zh-CN" sz="2000"/>
              <a:t>next = </a:t>
            </a:r>
            <a:r>
              <a:rPr lang="en-US" altLang="zh-CN" sz="2000">
                <a:solidFill>
                  <a:srgbClr val="FF0000"/>
                </a:solidFill>
              </a:rPr>
              <a:t>s</a:t>
            </a:r>
            <a:r>
              <a:rPr lang="en-US" altLang="zh-CN" sz="2000"/>
              <a:t> </a:t>
            </a:r>
            <a:r>
              <a:rPr lang="zh-CN" altLang="en-US" sz="2000"/>
              <a:t>；</a:t>
            </a:r>
          </a:p>
        </p:txBody>
      </p:sp>
      <p:grpSp>
        <p:nvGrpSpPr>
          <p:cNvPr id="5" name="Group 55"/>
          <p:cNvGrpSpPr>
            <a:grpSpLocks/>
          </p:cNvGrpSpPr>
          <p:nvPr/>
        </p:nvGrpSpPr>
        <p:grpSpPr bwMode="auto">
          <a:xfrm>
            <a:off x="3636963" y="1506538"/>
            <a:ext cx="1849437" cy="1101725"/>
            <a:chOff x="2339" y="1141"/>
            <a:chExt cx="1165" cy="694"/>
          </a:xfrm>
        </p:grpSpPr>
        <p:sp>
          <p:nvSpPr>
            <p:cNvPr id="63505" name="Line 52"/>
            <p:cNvSpPr>
              <a:spLocks noChangeShapeType="1"/>
            </p:cNvSpPr>
            <p:nvPr/>
          </p:nvSpPr>
          <p:spPr bwMode="auto">
            <a:xfrm flipV="1">
              <a:off x="2352" y="1141"/>
              <a:ext cx="1152" cy="11"/>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3506" name="Freeform 53"/>
            <p:cNvSpPr>
              <a:spLocks/>
            </p:cNvSpPr>
            <p:nvPr/>
          </p:nvSpPr>
          <p:spPr bwMode="auto">
            <a:xfrm>
              <a:off x="2339" y="1163"/>
              <a:ext cx="456" cy="672"/>
            </a:xfrm>
            <a:custGeom>
              <a:avLst/>
              <a:gdLst>
                <a:gd name="T0" fmla="*/ 24 w 456"/>
                <a:gd name="T1" fmla="*/ 0 h 672"/>
                <a:gd name="T2" fmla="*/ 24 w 456"/>
                <a:gd name="T3" fmla="*/ 432 h 672"/>
                <a:gd name="T4" fmla="*/ 168 w 456"/>
                <a:gd name="T5" fmla="*/ 624 h 672"/>
                <a:gd name="T6" fmla="*/ 456 w 456"/>
                <a:gd name="T7" fmla="*/ 672 h 672"/>
                <a:gd name="T8" fmla="*/ 0 60000 65536"/>
                <a:gd name="T9" fmla="*/ 0 60000 65536"/>
                <a:gd name="T10" fmla="*/ 0 60000 65536"/>
                <a:gd name="T11" fmla="*/ 0 60000 65536"/>
                <a:gd name="T12" fmla="*/ 0 w 456"/>
                <a:gd name="T13" fmla="*/ 0 h 672"/>
                <a:gd name="T14" fmla="*/ 456 w 456"/>
                <a:gd name="T15" fmla="*/ 672 h 672"/>
              </a:gdLst>
              <a:ahLst/>
              <a:cxnLst>
                <a:cxn ang="T8">
                  <a:pos x="T0" y="T1"/>
                </a:cxn>
                <a:cxn ang="T9">
                  <a:pos x="T2" y="T3"/>
                </a:cxn>
                <a:cxn ang="T10">
                  <a:pos x="T4" y="T5"/>
                </a:cxn>
                <a:cxn ang="T11">
                  <a:pos x="T6" y="T7"/>
                </a:cxn>
              </a:cxnLst>
              <a:rect l="T12" t="T13" r="T14" b="T15"/>
              <a:pathLst>
                <a:path w="456" h="672">
                  <a:moveTo>
                    <a:pt x="24" y="0"/>
                  </a:moveTo>
                  <a:cubicBezTo>
                    <a:pt x="12" y="164"/>
                    <a:pt x="0" y="328"/>
                    <a:pt x="24" y="432"/>
                  </a:cubicBezTo>
                  <a:cubicBezTo>
                    <a:pt x="48" y="536"/>
                    <a:pt x="96" y="584"/>
                    <a:pt x="168" y="624"/>
                  </a:cubicBezTo>
                  <a:cubicBezTo>
                    <a:pt x="240" y="664"/>
                    <a:pt x="348" y="668"/>
                    <a:pt x="456" y="672"/>
                  </a:cubicBezTo>
                </a:path>
              </a:pathLst>
            </a:custGeom>
            <a:noFill/>
            <a:ln w="28575">
              <a:solidFill>
                <a:schemeClr val="tx2"/>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1976" name="Text Box 56"/>
          <p:cNvSpPr txBox="1">
            <a:spLocks noChangeArrowheads="1"/>
          </p:cNvSpPr>
          <p:nvPr/>
        </p:nvSpPr>
        <p:spPr bwMode="auto">
          <a:xfrm>
            <a:off x="1524000" y="5045075"/>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4.  </a:t>
            </a:r>
            <a:r>
              <a:rPr lang="en-US" altLang="zh-CN" sz="2000">
                <a:solidFill>
                  <a:srgbClr val="FF0000"/>
                </a:solidFill>
              </a:rPr>
              <a:t>s</a:t>
            </a:r>
            <a:r>
              <a:rPr lang="en-US" altLang="zh-CN" sz="2000">
                <a:latin typeface="宋体" pitchFamily="2" charset="-122"/>
              </a:rPr>
              <a:t>-&gt;</a:t>
            </a:r>
            <a:r>
              <a:rPr lang="en-US" altLang="zh-CN" sz="2000"/>
              <a:t>next = </a:t>
            </a:r>
            <a:r>
              <a:rPr lang="en-US" altLang="zh-CN" sz="2000">
                <a:solidFill>
                  <a:srgbClr val="FF0000"/>
                </a:solidFill>
              </a:rPr>
              <a:t>p</a:t>
            </a:r>
            <a:r>
              <a:rPr lang="en-US" altLang="zh-CN" sz="2000"/>
              <a:t> </a:t>
            </a:r>
            <a:r>
              <a:rPr lang="zh-CN" altLang="en-US" sz="2000"/>
              <a:t>；</a:t>
            </a:r>
          </a:p>
        </p:txBody>
      </p:sp>
      <p:sp>
        <p:nvSpPr>
          <p:cNvPr id="81979" name="Freeform 59"/>
          <p:cNvSpPr>
            <a:spLocks/>
          </p:cNvSpPr>
          <p:nvPr/>
        </p:nvSpPr>
        <p:spPr bwMode="auto">
          <a:xfrm>
            <a:off x="5181600" y="1447800"/>
            <a:ext cx="317500" cy="1201738"/>
          </a:xfrm>
          <a:custGeom>
            <a:avLst/>
            <a:gdLst>
              <a:gd name="T0" fmla="*/ 2147483647 w 196"/>
              <a:gd name="T1" fmla="*/ 2147483647 h 689"/>
              <a:gd name="T2" fmla="*/ 2147483647 w 196"/>
              <a:gd name="T3" fmla="*/ 2147483647 h 689"/>
              <a:gd name="T4" fmla="*/ 2147483647 w 196"/>
              <a:gd name="T5" fmla="*/ 2147483647 h 689"/>
              <a:gd name="T6" fmla="*/ 2147483647 w 196"/>
              <a:gd name="T7" fmla="*/ 2147483647 h 689"/>
              <a:gd name="T8" fmla="*/ 2147483647 w 196"/>
              <a:gd name="T9" fmla="*/ 0 h 689"/>
              <a:gd name="T10" fmla="*/ 0 60000 65536"/>
              <a:gd name="T11" fmla="*/ 0 60000 65536"/>
              <a:gd name="T12" fmla="*/ 0 60000 65536"/>
              <a:gd name="T13" fmla="*/ 0 60000 65536"/>
              <a:gd name="T14" fmla="*/ 0 60000 65536"/>
              <a:gd name="T15" fmla="*/ 0 w 196"/>
              <a:gd name="T16" fmla="*/ 0 h 689"/>
              <a:gd name="T17" fmla="*/ 196 w 196"/>
              <a:gd name="T18" fmla="*/ 689 h 689"/>
            </a:gdLst>
            <a:ahLst/>
            <a:cxnLst>
              <a:cxn ang="T10">
                <a:pos x="T0" y="T1"/>
              </a:cxn>
              <a:cxn ang="T11">
                <a:pos x="T2" y="T3"/>
              </a:cxn>
              <a:cxn ang="T12">
                <a:pos x="T4" y="T5"/>
              </a:cxn>
              <a:cxn ang="T13">
                <a:pos x="T6" y="T7"/>
              </a:cxn>
              <a:cxn ang="T14">
                <a:pos x="T8" y="T9"/>
              </a:cxn>
            </a:cxnLst>
            <a:rect l="T15" t="T16" r="T17" b="T18"/>
            <a:pathLst>
              <a:path w="196" h="689">
                <a:moveTo>
                  <a:pt x="27" y="689"/>
                </a:moveTo>
                <a:cubicBezTo>
                  <a:pt x="34" y="391"/>
                  <a:pt x="0" y="365"/>
                  <a:pt x="50" y="192"/>
                </a:cubicBezTo>
                <a:cubicBezTo>
                  <a:pt x="56" y="172"/>
                  <a:pt x="86" y="37"/>
                  <a:pt x="95" y="34"/>
                </a:cubicBezTo>
                <a:cubicBezTo>
                  <a:pt x="118" y="27"/>
                  <a:pt x="140" y="19"/>
                  <a:pt x="163" y="12"/>
                </a:cubicBezTo>
                <a:cubicBezTo>
                  <a:pt x="174" y="8"/>
                  <a:pt x="196" y="0"/>
                  <a:pt x="196" y="0"/>
                </a:cubicBezTo>
              </a:path>
            </a:pathLst>
          </a:custGeom>
          <a:noFill/>
          <a:ln w="28575">
            <a:solidFill>
              <a:schemeClr val="tx2"/>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1980" name="Text Box 60"/>
          <p:cNvSpPr txBox="1">
            <a:spLocks noChangeArrowheads="1"/>
          </p:cNvSpPr>
          <p:nvPr/>
        </p:nvSpPr>
        <p:spPr bwMode="auto">
          <a:xfrm>
            <a:off x="1524000" y="5562600"/>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5.  </a:t>
            </a:r>
            <a:r>
              <a:rPr lang="en-US" altLang="zh-CN" sz="2000">
                <a:solidFill>
                  <a:srgbClr val="FF0000"/>
                </a:solidFill>
              </a:rPr>
              <a:t>p</a:t>
            </a:r>
            <a:r>
              <a:rPr lang="en-US" altLang="zh-CN" sz="2000">
                <a:latin typeface="宋体" pitchFamily="2" charset="-122"/>
              </a:rPr>
              <a:t>-&gt;</a:t>
            </a:r>
            <a:r>
              <a:rPr lang="en-US" altLang="zh-CN" sz="2000"/>
              <a:t>prior = </a:t>
            </a:r>
            <a:r>
              <a:rPr lang="en-US" altLang="zh-CN" sz="2000">
                <a:solidFill>
                  <a:srgbClr val="FF0000"/>
                </a:solidFill>
              </a:rPr>
              <a:t>s</a:t>
            </a:r>
            <a:r>
              <a:rPr lang="en-US" altLang="zh-CN" sz="2000"/>
              <a:t> </a:t>
            </a:r>
            <a:r>
              <a:rPr lang="zh-CN" altLang="en-US" sz="2000"/>
              <a:t>；</a:t>
            </a:r>
          </a:p>
        </p:txBody>
      </p:sp>
      <p:grpSp>
        <p:nvGrpSpPr>
          <p:cNvPr id="6" name="Group 63"/>
          <p:cNvGrpSpPr>
            <a:grpSpLocks/>
          </p:cNvGrpSpPr>
          <p:nvPr/>
        </p:nvGrpSpPr>
        <p:grpSpPr bwMode="auto">
          <a:xfrm>
            <a:off x="3810000" y="1685925"/>
            <a:ext cx="1833563" cy="1146175"/>
            <a:chOff x="2448" y="1254"/>
            <a:chExt cx="1155" cy="722"/>
          </a:xfrm>
        </p:grpSpPr>
        <p:sp>
          <p:nvSpPr>
            <p:cNvPr id="63503" name="Line 61"/>
            <p:cNvSpPr>
              <a:spLocks noChangeShapeType="1"/>
            </p:cNvSpPr>
            <p:nvPr/>
          </p:nvSpPr>
          <p:spPr bwMode="auto">
            <a:xfrm flipV="1">
              <a:off x="2448" y="1285"/>
              <a:ext cx="1152" cy="11"/>
            </a:xfrm>
            <a:prstGeom prst="line">
              <a:avLst/>
            </a:prstGeom>
            <a:noFill/>
            <a:ln w="28575">
              <a:solidFill>
                <a:schemeClr val="bg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3504" name="Freeform 62"/>
            <p:cNvSpPr>
              <a:spLocks/>
            </p:cNvSpPr>
            <p:nvPr/>
          </p:nvSpPr>
          <p:spPr bwMode="auto">
            <a:xfrm>
              <a:off x="3467" y="1254"/>
              <a:ext cx="136" cy="722"/>
            </a:xfrm>
            <a:custGeom>
              <a:avLst/>
              <a:gdLst>
                <a:gd name="T0" fmla="*/ 136 w 136"/>
                <a:gd name="T1" fmla="*/ 0 h 722"/>
                <a:gd name="T2" fmla="*/ 125 w 136"/>
                <a:gd name="T3" fmla="*/ 519 h 722"/>
                <a:gd name="T4" fmla="*/ 102 w 136"/>
                <a:gd name="T5" fmla="*/ 666 h 722"/>
                <a:gd name="T6" fmla="*/ 0 w 136"/>
                <a:gd name="T7" fmla="*/ 722 h 722"/>
                <a:gd name="T8" fmla="*/ 0 60000 65536"/>
                <a:gd name="T9" fmla="*/ 0 60000 65536"/>
                <a:gd name="T10" fmla="*/ 0 60000 65536"/>
                <a:gd name="T11" fmla="*/ 0 60000 65536"/>
                <a:gd name="T12" fmla="*/ 0 w 136"/>
                <a:gd name="T13" fmla="*/ 0 h 722"/>
                <a:gd name="T14" fmla="*/ 136 w 136"/>
                <a:gd name="T15" fmla="*/ 722 h 722"/>
              </a:gdLst>
              <a:ahLst/>
              <a:cxnLst>
                <a:cxn ang="T8">
                  <a:pos x="T0" y="T1"/>
                </a:cxn>
                <a:cxn ang="T9">
                  <a:pos x="T2" y="T3"/>
                </a:cxn>
                <a:cxn ang="T10">
                  <a:pos x="T4" y="T5"/>
                </a:cxn>
                <a:cxn ang="T11">
                  <a:pos x="T6" y="T7"/>
                </a:cxn>
              </a:cxnLst>
              <a:rect l="T12" t="T13" r="T14" b="T15"/>
              <a:pathLst>
                <a:path w="136" h="722">
                  <a:moveTo>
                    <a:pt x="136" y="0"/>
                  </a:moveTo>
                  <a:cubicBezTo>
                    <a:pt x="132" y="173"/>
                    <a:pt x="132" y="346"/>
                    <a:pt x="125" y="519"/>
                  </a:cubicBezTo>
                  <a:cubicBezTo>
                    <a:pt x="123" y="569"/>
                    <a:pt x="120" y="620"/>
                    <a:pt x="102" y="666"/>
                  </a:cubicBezTo>
                  <a:cubicBezTo>
                    <a:pt x="88" y="702"/>
                    <a:pt x="0" y="722"/>
                    <a:pt x="0" y="722"/>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3" name="TextBox 2"/>
          <p:cNvSpPr txBox="1"/>
          <p:nvPr/>
        </p:nvSpPr>
        <p:spPr>
          <a:xfrm>
            <a:off x="6553200" y="4098925"/>
            <a:ext cx="184731" cy="461665"/>
          </a:xfrm>
          <a:prstGeom prst="rect">
            <a:avLst/>
          </a:prstGeom>
          <a:noFill/>
        </p:spPr>
        <p:txBody>
          <a:bodyPr wrap="none" rtlCol="0">
            <a:spAutoFit/>
          </a:bodyPr>
          <a:lstStyle/>
          <a:p>
            <a:endParaRPr lang="zh-CN" alt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65"/>
                                        </p:tgtEl>
                                        <p:attrNameLst>
                                          <p:attrName>style.visibility</p:attrName>
                                        </p:attrNameLst>
                                      </p:cBhvr>
                                      <p:to>
                                        <p:strVal val="visible"/>
                                      </p:to>
                                    </p:set>
                                    <p:anim calcmode="lin" valueType="num">
                                      <p:cBhvr additive="base">
                                        <p:cTn id="7" dur="500" fill="hold"/>
                                        <p:tgtEl>
                                          <p:spTgt spid="81965"/>
                                        </p:tgtEl>
                                        <p:attrNameLst>
                                          <p:attrName>ppt_x</p:attrName>
                                        </p:attrNameLst>
                                      </p:cBhvr>
                                      <p:tavLst>
                                        <p:tav tm="0">
                                          <p:val>
                                            <p:strVal val="0-#ppt_w/2"/>
                                          </p:val>
                                        </p:tav>
                                        <p:tav tm="100000">
                                          <p:val>
                                            <p:strVal val="#ppt_x"/>
                                          </p:val>
                                        </p:tav>
                                      </p:tavLst>
                                    </p:anim>
                                    <p:anim calcmode="lin" valueType="num">
                                      <p:cBhvr additive="base">
                                        <p:cTn id="8" dur="500" fill="hold"/>
                                        <p:tgtEl>
                                          <p:spTgt spid="8196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1966"/>
                                        </p:tgtEl>
                                        <p:attrNameLst>
                                          <p:attrName>style.visibility</p:attrName>
                                        </p:attrNameLst>
                                      </p:cBhvr>
                                      <p:to>
                                        <p:strVal val="visible"/>
                                      </p:to>
                                    </p:set>
                                    <p:anim calcmode="lin" valueType="num">
                                      <p:cBhvr additive="base">
                                        <p:cTn id="17" dur="500" fill="hold"/>
                                        <p:tgtEl>
                                          <p:spTgt spid="81966"/>
                                        </p:tgtEl>
                                        <p:attrNameLst>
                                          <p:attrName>ppt_x</p:attrName>
                                        </p:attrNameLst>
                                      </p:cBhvr>
                                      <p:tavLst>
                                        <p:tav tm="0">
                                          <p:val>
                                            <p:strVal val="0-#ppt_w/2"/>
                                          </p:val>
                                        </p:tav>
                                        <p:tav tm="100000">
                                          <p:val>
                                            <p:strVal val="#ppt_x"/>
                                          </p:val>
                                        </p:tav>
                                      </p:tavLst>
                                    </p:anim>
                                    <p:anim calcmode="lin" valueType="num">
                                      <p:cBhvr additive="base">
                                        <p:cTn id="18" dur="500" fill="hold"/>
                                        <p:tgtEl>
                                          <p:spTgt spid="8196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1967"/>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1969"/>
                                        </p:tgtEl>
                                        <p:attrNameLst>
                                          <p:attrName>style.visibility</p:attrName>
                                        </p:attrNameLst>
                                      </p:cBhvr>
                                      <p:to>
                                        <p:strVal val="visible"/>
                                      </p:to>
                                    </p:set>
                                    <p:anim calcmode="lin" valueType="num">
                                      <p:cBhvr additive="base">
                                        <p:cTn id="27" dur="500" fill="hold"/>
                                        <p:tgtEl>
                                          <p:spTgt spid="81969"/>
                                        </p:tgtEl>
                                        <p:attrNameLst>
                                          <p:attrName>ppt_x</p:attrName>
                                        </p:attrNameLst>
                                      </p:cBhvr>
                                      <p:tavLst>
                                        <p:tav tm="0">
                                          <p:val>
                                            <p:strVal val="0-#ppt_w/2"/>
                                          </p:val>
                                        </p:tav>
                                        <p:tav tm="100000">
                                          <p:val>
                                            <p:strVal val="#ppt_x"/>
                                          </p:val>
                                        </p:tav>
                                      </p:tavLst>
                                    </p:anim>
                                    <p:anim calcmode="lin" valueType="num">
                                      <p:cBhvr additive="base">
                                        <p:cTn id="28" dur="500" fill="hold"/>
                                        <p:tgtEl>
                                          <p:spTgt spid="81969"/>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5"/>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1976"/>
                                        </p:tgtEl>
                                        <p:attrNameLst>
                                          <p:attrName>style.visibility</p:attrName>
                                        </p:attrNameLst>
                                      </p:cBhvr>
                                      <p:to>
                                        <p:strVal val="visible"/>
                                      </p:to>
                                    </p:set>
                                    <p:anim calcmode="lin" valueType="num">
                                      <p:cBhvr additive="base">
                                        <p:cTn id="37" dur="500" fill="hold"/>
                                        <p:tgtEl>
                                          <p:spTgt spid="81976"/>
                                        </p:tgtEl>
                                        <p:attrNameLst>
                                          <p:attrName>ppt_x</p:attrName>
                                        </p:attrNameLst>
                                      </p:cBhvr>
                                      <p:tavLst>
                                        <p:tav tm="0">
                                          <p:val>
                                            <p:strVal val="0-#ppt_w/2"/>
                                          </p:val>
                                        </p:tav>
                                        <p:tav tm="100000">
                                          <p:val>
                                            <p:strVal val="#ppt_x"/>
                                          </p:val>
                                        </p:tav>
                                      </p:tavLst>
                                    </p:anim>
                                    <p:anim calcmode="lin" valueType="num">
                                      <p:cBhvr additive="base">
                                        <p:cTn id="38" dur="500" fill="hold"/>
                                        <p:tgtEl>
                                          <p:spTgt spid="81976"/>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197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81980"/>
                                        </p:tgtEl>
                                        <p:attrNameLst>
                                          <p:attrName>style.visibility</p:attrName>
                                        </p:attrNameLst>
                                      </p:cBhvr>
                                      <p:to>
                                        <p:strVal val="visible"/>
                                      </p:to>
                                    </p:set>
                                    <p:anim calcmode="lin" valueType="num">
                                      <p:cBhvr additive="base">
                                        <p:cTn id="47" dur="500" fill="hold"/>
                                        <p:tgtEl>
                                          <p:spTgt spid="81980"/>
                                        </p:tgtEl>
                                        <p:attrNameLst>
                                          <p:attrName>ppt_x</p:attrName>
                                        </p:attrNameLst>
                                      </p:cBhvr>
                                      <p:tavLst>
                                        <p:tav tm="0">
                                          <p:val>
                                            <p:strVal val="0-#ppt_w/2"/>
                                          </p:val>
                                        </p:tav>
                                        <p:tav tm="100000">
                                          <p:val>
                                            <p:strVal val="#ppt_x"/>
                                          </p:val>
                                        </p:tav>
                                      </p:tavLst>
                                    </p:anim>
                                    <p:anim calcmode="lin" valueType="num">
                                      <p:cBhvr additive="base">
                                        <p:cTn id="48" dur="500" fill="hold"/>
                                        <p:tgtEl>
                                          <p:spTgt spid="81980"/>
                                        </p:tgtEl>
                                        <p:attrNameLst>
                                          <p:attrName>ppt_y</p:attrName>
                                        </p:attrNameLst>
                                      </p:cBhvr>
                                      <p:tavLst>
                                        <p:tav tm="0">
                                          <p:val>
                                            <p:strVal val="#ppt_y"/>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5" grpId="0" autoUpdateAnimBg="0"/>
      <p:bldP spid="81966" grpId="0" autoUpdateAnimBg="0"/>
      <p:bldP spid="81967" grpId="0" animBg="1"/>
      <p:bldP spid="81969" grpId="0" autoUpdateAnimBg="0"/>
      <p:bldP spid="81976" grpId="0" autoUpdateAnimBg="0"/>
      <p:bldP spid="81979" grpId="0" animBg="1"/>
      <p:bldP spid="81980"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1447800" y="609600"/>
            <a:ext cx="571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zh-CN" altLang="en-US"/>
              <a:t>线性表顺序存储结构表示</a:t>
            </a:r>
          </a:p>
        </p:txBody>
      </p:sp>
      <p:sp>
        <p:nvSpPr>
          <p:cNvPr id="12291" name="Text Box 5"/>
          <p:cNvSpPr txBox="1">
            <a:spLocks noChangeArrowheads="1"/>
          </p:cNvSpPr>
          <p:nvPr/>
        </p:nvSpPr>
        <p:spPr bwMode="auto">
          <a:xfrm>
            <a:off x="1524000" y="1252538"/>
            <a:ext cx="7391400" cy="480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dirty="0"/>
              <a:t># define    LIST_INIT_SIZE       100</a:t>
            </a:r>
          </a:p>
          <a:p>
            <a:pPr eaLnBrk="1" hangingPunct="1">
              <a:spcBef>
                <a:spcPct val="50000"/>
              </a:spcBef>
            </a:pPr>
            <a:r>
              <a:rPr lang="en-US" altLang="zh-CN" dirty="0"/>
              <a:t># define    LISTINCREMENT    10</a:t>
            </a:r>
          </a:p>
          <a:p>
            <a:pPr eaLnBrk="1" hangingPunct="1">
              <a:spcBef>
                <a:spcPct val="30000"/>
              </a:spcBef>
            </a:pPr>
            <a:endParaRPr lang="en-US" altLang="zh-CN" dirty="0"/>
          </a:p>
          <a:p>
            <a:pPr eaLnBrk="1" hangingPunct="1">
              <a:spcBef>
                <a:spcPct val="30000"/>
              </a:spcBef>
            </a:pPr>
            <a:r>
              <a:rPr lang="en-US" altLang="zh-CN" dirty="0"/>
              <a:t>// </a:t>
            </a:r>
            <a:r>
              <a:rPr lang="en-US" altLang="zh-CN" dirty="0" err="1"/>
              <a:t>typedef</a:t>
            </a:r>
            <a:r>
              <a:rPr lang="en-US" altLang="zh-CN" dirty="0"/>
              <a:t>	</a:t>
            </a:r>
            <a:r>
              <a:rPr lang="en-US" altLang="zh-CN" dirty="0" err="1"/>
              <a:t>int</a:t>
            </a:r>
            <a:r>
              <a:rPr lang="en-US" altLang="zh-CN" dirty="0"/>
              <a:t>	</a:t>
            </a:r>
            <a:r>
              <a:rPr lang="en-US" altLang="zh-CN" dirty="0" err="1"/>
              <a:t>Elemtype</a:t>
            </a:r>
            <a:r>
              <a:rPr lang="en-US" altLang="zh-CN" dirty="0"/>
              <a:t>;</a:t>
            </a:r>
          </a:p>
          <a:p>
            <a:pPr eaLnBrk="1" hangingPunct="1">
              <a:spcBef>
                <a:spcPct val="30000"/>
              </a:spcBef>
            </a:pPr>
            <a:endParaRPr lang="en-US" altLang="zh-CN" dirty="0"/>
          </a:p>
          <a:p>
            <a:pPr eaLnBrk="1" hangingPunct="1">
              <a:spcBef>
                <a:spcPct val="30000"/>
              </a:spcBef>
            </a:pPr>
            <a:r>
              <a:rPr lang="en-US" altLang="zh-CN" dirty="0" err="1"/>
              <a:t>typedef</a:t>
            </a:r>
            <a:r>
              <a:rPr lang="en-US" altLang="zh-CN" dirty="0"/>
              <a:t>    </a:t>
            </a:r>
            <a:r>
              <a:rPr lang="en-US" altLang="zh-CN" dirty="0" err="1"/>
              <a:t>struct</a:t>
            </a:r>
            <a:r>
              <a:rPr lang="en-US" altLang="zh-CN" dirty="0"/>
              <a:t> {</a:t>
            </a:r>
          </a:p>
          <a:p>
            <a:pPr eaLnBrk="1" hangingPunct="1">
              <a:spcBef>
                <a:spcPct val="30000"/>
              </a:spcBef>
            </a:pPr>
            <a:r>
              <a:rPr lang="en-US" altLang="zh-CN" dirty="0"/>
              <a:t>         </a:t>
            </a:r>
            <a:r>
              <a:rPr lang="en-US" altLang="zh-CN" dirty="0" err="1">
                <a:solidFill>
                  <a:srgbClr val="FF0000"/>
                </a:solidFill>
              </a:rPr>
              <a:t>Elemtype</a:t>
            </a:r>
            <a:r>
              <a:rPr lang="en-US" altLang="zh-CN" dirty="0">
                <a:solidFill>
                  <a:srgbClr val="FF0000"/>
                </a:solidFill>
              </a:rPr>
              <a:t>      *</a:t>
            </a:r>
            <a:r>
              <a:rPr lang="en-US" altLang="zh-CN" dirty="0" err="1">
                <a:solidFill>
                  <a:srgbClr val="FF0000"/>
                </a:solidFill>
              </a:rPr>
              <a:t>elem</a:t>
            </a:r>
            <a:r>
              <a:rPr lang="en-US" altLang="zh-CN" dirty="0">
                <a:solidFill>
                  <a:srgbClr val="FF0000"/>
                </a:solidFill>
              </a:rPr>
              <a:t>;</a:t>
            </a:r>
            <a:endParaRPr lang="en-US" altLang="zh-CN" dirty="0"/>
          </a:p>
          <a:p>
            <a:pPr eaLnBrk="1" hangingPunct="1">
              <a:spcBef>
                <a:spcPct val="30000"/>
              </a:spcBef>
            </a:pPr>
            <a:r>
              <a:rPr lang="en-US" altLang="zh-CN" dirty="0"/>
              <a:t>         </a:t>
            </a:r>
            <a:r>
              <a:rPr lang="en-US" altLang="zh-CN" dirty="0" err="1">
                <a:solidFill>
                  <a:srgbClr val="FF0000"/>
                </a:solidFill>
              </a:rPr>
              <a:t>int</a:t>
            </a:r>
            <a:r>
              <a:rPr lang="en-US" altLang="zh-CN" dirty="0">
                <a:solidFill>
                  <a:srgbClr val="FF0000"/>
                </a:solidFill>
              </a:rPr>
              <a:t>                 length;  </a:t>
            </a:r>
            <a:r>
              <a:rPr lang="en-US" altLang="zh-CN" dirty="0"/>
              <a:t>// </a:t>
            </a:r>
            <a:r>
              <a:rPr lang="zh-CN" altLang="en-US" dirty="0"/>
              <a:t>表长，初始为 </a:t>
            </a:r>
            <a:r>
              <a:rPr lang="en-US" altLang="zh-CN" dirty="0"/>
              <a:t>0</a:t>
            </a:r>
          </a:p>
          <a:p>
            <a:pPr eaLnBrk="1" hangingPunct="1">
              <a:spcBef>
                <a:spcPct val="30000"/>
              </a:spcBef>
            </a:pPr>
            <a:r>
              <a:rPr lang="en-US" altLang="zh-CN" dirty="0"/>
              <a:t>         </a:t>
            </a:r>
            <a:r>
              <a:rPr lang="en-US" altLang="zh-CN" dirty="0" err="1">
                <a:solidFill>
                  <a:srgbClr val="FF0000"/>
                </a:solidFill>
              </a:rPr>
              <a:t>int</a:t>
            </a:r>
            <a:r>
              <a:rPr lang="en-US" altLang="zh-CN" dirty="0">
                <a:solidFill>
                  <a:srgbClr val="FF0000"/>
                </a:solidFill>
              </a:rPr>
              <a:t>                 </a:t>
            </a:r>
            <a:r>
              <a:rPr lang="en-US" altLang="zh-CN" dirty="0" err="1">
                <a:solidFill>
                  <a:srgbClr val="FF0000"/>
                </a:solidFill>
              </a:rPr>
              <a:t>listsize</a:t>
            </a:r>
            <a:r>
              <a:rPr lang="en-US" altLang="zh-CN" dirty="0">
                <a:solidFill>
                  <a:srgbClr val="FF0000"/>
                </a:solidFill>
              </a:rPr>
              <a:t>; </a:t>
            </a:r>
            <a:r>
              <a:rPr lang="en-US" altLang="zh-CN" dirty="0"/>
              <a:t>// </a:t>
            </a:r>
            <a:r>
              <a:rPr lang="zh-CN" altLang="en-US" dirty="0"/>
              <a:t>表存储容量，元素个数</a:t>
            </a:r>
          </a:p>
          <a:p>
            <a:pPr eaLnBrk="1" hangingPunct="1">
              <a:spcBef>
                <a:spcPct val="30000"/>
              </a:spcBef>
            </a:pPr>
            <a:r>
              <a:rPr lang="en-US" altLang="zh-CN" dirty="0"/>
              <a:t>} </a:t>
            </a:r>
            <a:r>
              <a:rPr lang="en-US" altLang="zh-CN" dirty="0" err="1"/>
              <a:t>SqList</a:t>
            </a:r>
            <a:r>
              <a:rPr lang="en-US" altLang="zh-CN" dirty="0"/>
              <a:t>;</a:t>
            </a: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Text Box 2"/>
          <p:cNvSpPr txBox="1">
            <a:spLocks noChangeArrowheads="1"/>
          </p:cNvSpPr>
          <p:nvPr/>
        </p:nvSpPr>
        <p:spPr bwMode="auto">
          <a:xfrm>
            <a:off x="1143000" y="381000"/>
            <a:ext cx="274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2)  </a:t>
            </a:r>
            <a:r>
              <a:rPr lang="zh-CN" altLang="en-US"/>
              <a:t>删除</a:t>
            </a:r>
          </a:p>
        </p:txBody>
      </p:sp>
      <p:sp>
        <p:nvSpPr>
          <p:cNvPr id="64515" name="Rectangle 19"/>
          <p:cNvSpPr>
            <a:spLocks noChangeArrowheads="1"/>
          </p:cNvSpPr>
          <p:nvPr/>
        </p:nvSpPr>
        <p:spPr bwMode="auto">
          <a:xfrm>
            <a:off x="2590800" y="1846263"/>
            <a:ext cx="1066800" cy="457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4516" name="Line 20"/>
          <p:cNvSpPr>
            <a:spLocks noChangeShapeType="1"/>
          </p:cNvSpPr>
          <p:nvPr/>
        </p:nvSpPr>
        <p:spPr bwMode="auto">
          <a:xfrm>
            <a:off x="3352800" y="1846263"/>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17" name="Rectangle 21"/>
          <p:cNvSpPr>
            <a:spLocks noChangeArrowheads="1"/>
          </p:cNvSpPr>
          <p:nvPr/>
        </p:nvSpPr>
        <p:spPr bwMode="auto">
          <a:xfrm>
            <a:off x="5638800" y="1846263"/>
            <a:ext cx="1066800" cy="457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4518" name="Line 22"/>
          <p:cNvSpPr>
            <a:spLocks noChangeShapeType="1"/>
          </p:cNvSpPr>
          <p:nvPr/>
        </p:nvSpPr>
        <p:spPr bwMode="auto">
          <a:xfrm>
            <a:off x="6400800" y="1846263"/>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19" name="Text Box 23"/>
          <p:cNvSpPr txBox="1">
            <a:spLocks noChangeArrowheads="1"/>
          </p:cNvSpPr>
          <p:nvPr/>
        </p:nvSpPr>
        <p:spPr bwMode="auto">
          <a:xfrm>
            <a:off x="2913063" y="1828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a:t>
            </a:r>
            <a:endParaRPr lang="en-US" altLang="zh-CN" baseline="-25000"/>
          </a:p>
        </p:txBody>
      </p:sp>
      <p:sp>
        <p:nvSpPr>
          <p:cNvPr id="64520" name="Line 24"/>
          <p:cNvSpPr>
            <a:spLocks noChangeShapeType="1"/>
          </p:cNvSpPr>
          <p:nvPr/>
        </p:nvSpPr>
        <p:spPr bwMode="auto">
          <a:xfrm>
            <a:off x="3505200" y="1981200"/>
            <a:ext cx="609600"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4521" name="Line 25"/>
          <p:cNvSpPr>
            <a:spLocks noChangeShapeType="1"/>
          </p:cNvSpPr>
          <p:nvPr/>
        </p:nvSpPr>
        <p:spPr bwMode="auto">
          <a:xfrm>
            <a:off x="5029200" y="1981200"/>
            <a:ext cx="609600"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4522" name="Text Box 26"/>
          <p:cNvSpPr txBox="1">
            <a:spLocks noChangeArrowheads="1"/>
          </p:cNvSpPr>
          <p:nvPr/>
        </p:nvSpPr>
        <p:spPr bwMode="auto">
          <a:xfrm>
            <a:off x="5943600" y="18288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C</a:t>
            </a:r>
            <a:endParaRPr lang="en-US" altLang="zh-CN" baseline="-25000"/>
          </a:p>
        </p:txBody>
      </p:sp>
      <p:sp>
        <p:nvSpPr>
          <p:cNvPr id="64523" name="Line 30"/>
          <p:cNvSpPr>
            <a:spLocks noChangeShapeType="1"/>
          </p:cNvSpPr>
          <p:nvPr/>
        </p:nvSpPr>
        <p:spPr bwMode="auto">
          <a:xfrm>
            <a:off x="1981200" y="1981200"/>
            <a:ext cx="609600"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4524" name="Rectangle 33"/>
          <p:cNvSpPr>
            <a:spLocks noChangeArrowheads="1"/>
          </p:cNvSpPr>
          <p:nvPr/>
        </p:nvSpPr>
        <p:spPr bwMode="auto">
          <a:xfrm>
            <a:off x="4114800" y="1846263"/>
            <a:ext cx="1066800" cy="457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sp>
        <p:nvSpPr>
          <p:cNvPr id="64525" name="Line 34"/>
          <p:cNvSpPr>
            <a:spLocks noChangeShapeType="1"/>
          </p:cNvSpPr>
          <p:nvPr/>
        </p:nvSpPr>
        <p:spPr bwMode="auto">
          <a:xfrm>
            <a:off x="4876800" y="1846263"/>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6" name="Text Box 35"/>
          <p:cNvSpPr txBox="1">
            <a:spLocks noChangeArrowheads="1"/>
          </p:cNvSpPr>
          <p:nvPr/>
        </p:nvSpPr>
        <p:spPr bwMode="auto">
          <a:xfrm>
            <a:off x="4437063" y="1846263"/>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B</a:t>
            </a:r>
            <a:endParaRPr lang="en-US" altLang="zh-CN" baseline="-25000"/>
          </a:p>
        </p:txBody>
      </p:sp>
      <p:sp>
        <p:nvSpPr>
          <p:cNvPr id="64527" name="Line 36"/>
          <p:cNvSpPr>
            <a:spLocks noChangeShapeType="1"/>
          </p:cNvSpPr>
          <p:nvPr/>
        </p:nvSpPr>
        <p:spPr bwMode="auto">
          <a:xfrm>
            <a:off x="2895600" y="18288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8" name="Line 37"/>
          <p:cNvSpPr>
            <a:spLocks noChangeShapeType="1"/>
          </p:cNvSpPr>
          <p:nvPr/>
        </p:nvSpPr>
        <p:spPr bwMode="auto">
          <a:xfrm>
            <a:off x="4419600" y="1846263"/>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9" name="Line 38"/>
          <p:cNvSpPr>
            <a:spLocks noChangeShapeType="1"/>
          </p:cNvSpPr>
          <p:nvPr/>
        </p:nvSpPr>
        <p:spPr bwMode="auto">
          <a:xfrm>
            <a:off x="5943600" y="1828800"/>
            <a:ext cx="0" cy="4572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0" name="Line 44"/>
          <p:cNvSpPr>
            <a:spLocks noChangeShapeType="1"/>
          </p:cNvSpPr>
          <p:nvPr/>
        </p:nvSpPr>
        <p:spPr bwMode="auto">
          <a:xfrm>
            <a:off x="2133600" y="2209800"/>
            <a:ext cx="609600" cy="0"/>
          </a:xfrm>
          <a:prstGeom prst="line">
            <a:avLst/>
          </a:prstGeom>
          <a:noFill/>
          <a:ln w="28575">
            <a:solidFill>
              <a:srgbClr val="FF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31" name="Line 45"/>
          <p:cNvSpPr>
            <a:spLocks noChangeShapeType="1"/>
          </p:cNvSpPr>
          <p:nvPr/>
        </p:nvSpPr>
        <p:spPr bwMode="auto">
          <a:xfrm>
            <a:off x="3657600" y="2209800"/>
            <a:ext cx="609600" cy="0"/>
          </a:xfrm>
          <a:prstGeom prst="line">
            <a:avLst/>
          </a:prstGeom>
          <a:noFill/>
          <a:ln w="28575">
            <a:solidFill>
              <a:srgbClr val="FF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32" name="Line 46"/>
          <p:cNvSpPr>
            <a:spLocks noChangeShapeType="1"/>
          </p:cNvSpPr>
          <p:nvPr/>
        </p:nvSpPr>
        <p:spPr bwMode="auto">
          <a:xfrm>
            <a:off x="5181600" y="2209800"/>
            <a:ext cx="609600" cy="0"/>
          </a:xfrm>
          <a:prstGeom prst="line">
            <a:avLst/>
          </a:prstGeom>
          <a:noFill/>
          <a:ln w="28575">
            <a:solidFill>
              <a:srgbClr val="FF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33" name="Line 49"/>
          <p:cNvSpPr>
            <a:spLocks noChangeShapeType="1"/>
          </p:cNvSpPr>
          <p:nvPr/>
        </p:nvSpPr>
        <p:spPr bwMode="auto">
          <a:xfrm>
            <a:off x="6553200" y="1981200"/>
            <a:ext cx="609600" cy="0"/>
          </a:xfrm>
          <a:prstGeom prst="line">
            <a:avLst/>
          </a:prstGeom>
          <a:noFill/>
          <a:ln w="28575">
            <a:solidFill>
              <a:schemeClr val="tx2"/>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4534" name="Line 50"/>
          <p:cNvSpPr>
            <a:spLocks noChangeShapeType="1"/>
          </p:cNvSpPr>
          <p:nvPr/>
        </p:nvSpPr>
        <p:spPr bwMode="auto">
          <a:xfrm>
            <a:off x="6705600" y="2209800"/>
            <a:ext cx="609600" cy="0"/>
          </a:xfrm>
          <a:prstGeom prst="line">
            <a:avLst/>
          </a:prstGeom>
          <a:noFill/>
          <a:ln w="28575">
            <a:solidFill>
              <a:srgbClr val="FF0000"/>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82995" name="Text Box 51"/>
          <p:cNvSpPr txBox="1">
            <a:spLocks noChangeArrowheads="1"/>
          </p:cNvSpPr>
          <p:nvPr/>
        </p:nvSpPr>
        <p:spPr bwMode="auto">
          <a:xfrm>
            <a:off x="1524000" y="3200400"/>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1.  </a:t>
            </a:r>
            <a:r>
              <a:rPr lang="zh-CN" altLang="en-US" sz="2000"/>
              <a:t>找到要删除的结点，</a:t>
            </a:r>
            <a:r>
              <a:rPr lang="en-US" altLang="zh-CN" sz="2000">
                <a:solidFill>
                  <a:srgbClr val="FF0000"/>
                </a:solidFill>
              </a:rPr>
              <a:t>p</a:t>
            </a:r>
            <a:r>
              <a:rPr lang="zh-CN" altLang="en-US" sz="2000"/>
              <a:t>记录。</a:t>
            </a:r>
          </a:p>
        </p:txBody>
      </p:sp>
      <p:grpSp>
        <p:nvGrpSpPr>
          <p:cNvPr id="2" name="Group 52"/>
          <p:cNvGrpSpPr>
            <a:grpSpLocks/>
          </p:cNvGrpSpPr>
          <p:nvPr/>
        </p:nvGrpSpPr>
        <p:grpSpPr bwMode="auto">
          <a:xfrm>
            <a:off x="4495800" y="685800"/>
            <a:ext cx="838200" cy="1066800"/>
            <a:chOff x="3744" y="576"/>
            <a:chExt cx="528" cy="672"/>
          </a:xfrm>
        </p:grpSpPr>
        <p:sp>
          <p:nvSpPr>
            <p:cNvPr id="64547" name="Text Box 53"/>
            <p:cNvSpPr txBox="1">
              <a:spLocks noChangeArrowheads="1"/>
            </p:cNvSpPr>
            <p:nvPr/>
          </p:nvSpPr>
          <p:spPr bwMode="auto">
            <a:xfrm>
              <a:off x="3744" y="57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solidFill>
                    <a:srgbClr val="FF0000"/>
                  </a:solidFill>
                </a:rPr>
                <a:t>p</a:t>
              </a:r>
            </a:p>
          </p:txBody>
        </p:sp>
        <p:sp>
          <p:nvSpPr>
            <p:cNvPr id="64548" name="Line 54"/>
            <p:cNvSpPr>
              <a:spLocks noChangeShapeType="1"/>
            </p:cNvSpPr>
            <p:nvPr/>
          </p:nvSpPr>
          <p:spPr bwMode="auto">
            <a:xfrm>
              <a:off x="3840" y="912"/>
              <a:ext cx="0" cy="336"/>
            </a:xfrm>
            <a:prstGeom prst="line">
              <a:avLst/>
            </a:prstGeom>
            <a:noFill/>
            <a:ln w="28575">
              <a:solidFill>
                <a:schemeClr val="tx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2999" name="Text Box 55"/>
          <p:cNvSpPr txBox="1">
            <a:spLocks noChangeArrowheads="1"/>
          </p:cNvSpPr>
          <p:nvPr/>
        </p:nvSpPr>
        <p:spPr bwMode="auto">
          <a:xfrm>
            <a:off x="1524000" y="3733800"/>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2.  </a:t>
            </a:r>
            <a:r>
              <a:rPr lang="en-US" altLang="zh-CN" sz="2000">
                <a:solidFill>
                  <a:srgbClr val="FF0000"/>
                </a:solidFill>
              </a:rPr>
              <a:t>p</a:t>
            </a:r>
            <a:r>
              <a:rPr lang="en-US" altLang="zh-CN" sz="2000">
                <a:latin typeface="宋体" pitchFamily="2" charset="-122"/>
              </a:rPr>
              <a:t>-&gt;</a:t>
            </a:r>
            <a:r>
              <a:rPr lang="en-US" altLang="zh-CN" sz="2000"/>
              <a:t>prior</a:t>
            </a:r>
            <a:r>
              <a:rPr lang="en-US" altLang="zh-CN" sz="2000">
                <a:latin typeface="宋体" pitchFamily="2" charset="-122"/>
              </a:rPr>
              <a:t>-&gt;</a:t>
            </a:r>
            <a:r>
              <a:rPr lang="en-US" altLang="zh-CN" sz="2000"/>
              <a:t>next = </a:t>
            </a:r>
            <a:r>
              <a:rPr lang="en-US" altLang="zh-CN" sz="2000">
                <a:solidFill>
                  <a:srgbClr val="FF0000"/>
                </a:solidFill>
              </a:rPr>
              <a:t>p</a:t>
            </a:r>
            <a:r>
              <a:rPr lang="en-US" altLang="zh-CN" sz="2000">
                <a:latin typeface="宋体" pitchFamily="2" charset="-122"/>
              </a:rPr>
              <a:t>-&gt;</a:t>
            </a:r>
            <a:r>
              <a:rPr lang="en-US" altLang="zh-CN" sz="2000"/>
              <a:t>next </a:t>
            </a:r>
            <a:r>
              <a:rPr lang="zh-CN" altLang="en-US" sz="2000"/>
              <a:t>；</a:t>
            </a:r>
          </a:p>
        </p:txBody>
      </p:sp>
      <p:sp>
        <p:nvSpPr>
          <p:cNvPr id="83012" name="Rectangle 68"/>
          <p:cNvSpPr>
            <a:spLocks noChangeArrowheads="1"/>
          </p:cNvSpPr>
          <p:nvPr/>
        </p:nvSpPr>
        <p:spPr bwMode="auto">
          <a:xfrm>
            <a:off x="3692525" y="533400"/>
            <a:ext cx="1905000" cy="1828800"/>
          </a:xfrm>
          <a:prstGeom prst="rect">
            <a:avLst/>
          </a:prstGeom>
          <a:solidFill>
            <a:schemeClr val="bg1"/>
          </a:solidFill>
          <a:ln w="9525">
            <a:solidFill>
              <a:schemeClr val="bg1"/>
            </a:solidFill>
            <a:miter lim="800000"/>
            <a:headEnd/>
            <a:tailEnd/>
          </a:ln>
        </p:spPr>
        <p:txBody>
          <a:bodyPr wrap="none" anchor="ct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endParaRPr lang="zh-CN" altLang="en-US"/>
          </a:p>
        </p:txBody>
      </p:sp>
      <p:grpSp>
        <p:nvGrpSpPr>
          <p:cNvPr id="3" name="Group 59"/>
          <p:cNvGrpSpPr>
            <a:grpSpLocks/>
          </p:cNvGrpSpPr>
          <p:nvPr/>
        </p:nvGrpSpPr>
        <p:grpSpPr bwMode="auto">
          <a:xfrm>
            <a:off x="3505200" y="1360488"/>
            <a:ext cx="2689225" cy="620712"/>
            <a:chOff x="2208" y="857"/>
            <a:chExt cx="1694" cy="391"/>
          </a:xfrm>
        </p:grpSpPr>
        <p:sp>
          <p:nvSpPr>
            <p:cNvPr id="64545" name="Line 56"/>
            <p:cNvSpPr>
              <a:spLocks noChangeShapeType="1"/>
            </p:cNvSpPr>
            <p:nvPr/>
          </p:nvSpPr>
          <p:spPr bwMode="auto">
            <a:xfrm>
              <a:off x="2208" y="1248"/>
              <a:ext cx="384" cy="0"/>
            </a:xfrm>
            <a:prstGeom prst="line">
              <a:avLst/>
            </a:prstGeom>
            <a:noFill/>
            <a:ln w="28575">
              <a:solidFill>
                <a:schemeClr val="bg1"/>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64546" name="Freeform 58"/>
            <p:cNvSpPr>
              <a:spLocks/>
            </p:cNvSpPr>
            <p:nvPr/>
          </p:nvSpPr>
          <p:spPr bwMode="auto">
            <a:xfrm>
              <a:off x="2208" y="857"/>
              <a:ext cx="1694" cy="382"/>
            </a:xfrm>
            <a:custGeom>
              <a:avLst/>
              <a:gdLst>
                <a:gd name="T0" fmla="*/ 0 w 1694"/>
                <a:gd name="T1" fmla="*/ 382 h 382"/>
                <a:gd name="T2" fmla="*/ 34 w 1694"/>
                <a:gd name="T3" fmla="*/ 167 h 382"/>
                <a:gd name="T4" fmla="*/ 102 w 1694"/>
                <a:gd name="T5" fmla="*/ 99 h 382"/>
                <a:gd name="T6" fmla="*/ 599 w 1694"/>
                <a:gd name="T7" fmla="*/ 32 h 382"/>
                <a:gd name="T8" fmla="*/ 1231 w 1694"/>
                <a:gd name="T9" fmla="*/ 20 h 382"/>
                <a:gd name="T10" fmla="*/ 1491 w 1694"/>
                <a:gd name="T11" fmla="*/ 88 h 382"/>
                <a:gd name="T12" fmla="*/ 1638 w 1694"/>
                <a:gd name="T13" fmla="*/ 122 h 382"/>
                <a:gd name="T14" fmla="*/ 1694 w 1694"/>
                <a:gd name="T15" fmla="*/ 269 h 382"/>
                <a:gd name="T16" fmla="*/ 0 60000 65536"/>
                <a:gd name="T17" fmla="*/ 0 60000 65536"/>
                <a:gd name="T18" fmla="*/ 0 60000 65536"/>
                <a:gd name="T19" fmla="*/ 0 60000 65536"/>
                <a:gd name="T20" fmla="*/ 0 60000 65536"/>
                <a:gd name="T21" fmla="*/ 0 60000 65536"/>
                <a:gd name="T22" fmla="*/ 0 60000 65536"/>
                <a:gd name="T23" fmla="*/ 0 60000 65536"/>
                <a:gd name="T24" fmla="*/ 0 w 1694"/>
                <a:gd name="T25" fmla="*/ 0 h 382"/>
                <a:gd name="T26" fmla="*/ 1694 w 1694"/>
                <a:gd name="T27" fmla="*/ 382 h 38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94" h="382">
                  <a:moveTo>
                    <a:pt x="0" y="382"/>
                  </a:moveTo>
                  <a:cubicBezTo>
                    <a:pt x="3" y="350"/>
                    <a:pt x="2" y="208"/>
                    <a:pt x="34" y="167"/>
                  </a:cubicBezTo>
                  <a:cubicBezTo>
                    <a:pt x="54" y="142"/>
                    <a:pt x="72" y="109"/>
                    <a:pt x="102" y="99"/>
                  </a:cubicBezTo>
                  <a:cubicBezTo>
                    <a:pt x="262" y="47"/>
                    <a:pt x="432" y="41"/>
                    <a:pt x="599" y="32"/>
                  </a:cubicBezTo>
                  <a:cubicBezTo>
                    <a:pt x="839" y="0"/>
                    <a:pt x="901" y="13"/>
                    <a:pt x="1231" y="20"/>
                  </a:cubicBezTo>
                  <a:cubicBezTo>
                    <a:pt x="1323" y="32"/>
                    <a:pt x="1403" y="60"/>
                    <a:pt x="1491" y="88"/>
                  </a:cubicBezTo>
                  <a:cubicBezTo>
                    <a:pt x="1539" y="103"/>
                    <a:pt x="1638" y="122"/>
                    <a:pt x="1638" y="122"/>
                  </a:cubicBezTo>
                  <a:cubicBezTo>
                    <a:pt x="1694" y="158"/>
                    <a:pt x="1694" y="204"/>
                    <a:pt x="1694" y="269"/>
                  </a:cubicBezTo>
                </a:path>
              </a:pathLst>
            </a:custGeom>
            <a:noFill/>
            <a:ln w="28575">
              <a:solidFill>
                <a:schemeClr val="tx2"/>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3004" name="Text Box 60"/>
          <p:cNvSpPr txBox="1">
            <a:spLocks noChangeArrowheads="1"/>
          </p:cNvSpPr>
          <p:nvPr/>
        </p:nvSpPr>
        <p:spPr bwMode="auto">
          <a:xfrm>
            <a:off x="1524000" y="4251325"/>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3.  </a:t>
            </a:r>
            <a:r>
              <a:rPr lang="en-US" altLang="zh-CN" sz="2000">
                <a:solidFill>
                  <a:srgbClr val="FF0000"/>
                </a:solidFill>
              </a:rPr>
              <a:t>p</a:t>
            </a:r>
            <a:r>
              <a:rPr lang="en-US" altLang="zh-CN" sz="2000">
                <a:latin typeface="宋体" pitchFamily="2" charset="-122"/>
              </a:rPr>
              <a:t>-&gt;</a:t>
            </a:r>
            <a:r>
              <a:rPr lang="en-US" altLang="zh-CN" sz="2000"/>
              <a:t>next</a:t>
            </a:r>
            <a:r>
              <a:rPr lang="en-US" altLang="zh-CN" sz="2000">
                <a:latin typeface="宋体" pitchFamily="2" charset="-122"/>
              </a:rPr>
              <a:t>-&gt;</a:t>
            </a:r>
            <a:r>
              <a:rPr lang="en-US" altLang="zh-CN" sz="2000"/>
              <a:t>prior = </a:t>
            </a:r>
            <a:r>
              <a:rPr lang="en-US" altLang="zh-CN" sz="2000">
                <a:solidFill>
                  <a:srgbClr val="FF0000"/>
                </a:solidFill>
              </a:rPr>
              <a:t>p</a:t>
            </a:r>
            <a:r>
              <a:rPr lang="en-US" altLang="zh-CN" sz="2000">
                <a:latin typeface="宋体" pitchFamily="2" charset="-122"/>
              </a:rPr>
              <a:t>-&gt;</a:t>
            </a:r>
            <a:r>
              <a:rPr lang="en-US" altLang="zh-CN" sz="2000"/>
              <a:t>prior </a:t>
            </a:r>
            <a:r>
              <a:rPr lang="zh-CN" altLang="en-US" sz="2000"/>
              <a:t>；</a:t>
            </a:r>
          </a:p>
        </p:txBody>
      </p:sp>
      <p:grpSp>
        <p:nvGrpSpPr>
          <p:cNvPr id="4" name="Group 66"/>
          <p:cNvGrpSpPr>
            <a:grpSpLocks/>
          </p:cNvGrpSpPr>
          <p:nvPr/>
        </p:nvGrpSpPr>
        <p:grpSpPr bwMode="auto">
          <a:xfrm>
            <a:off x="3065463" y="2170113"/>
            <a:ext cx="2725737" cy="644525"/>
            <a:chOff x="1931" y="1367"/>
            <a:chExt cx="1717" cy="406"/>
          </a:xfrm>
        </p:grpSpPr>
        <p:sp>
          <p:nvSpPr>
            <p:cNvPr id="64543" name="Line 61"/>
            <p:cNvSpPr>
              <a:spLocks noChangeShapeType="1"/>
            </p:cNvSpPr>
            <p:nvPr/>
          </p:nvSpPr>
          <p:spPr bwMode="auto">
            <a:xfrm>
              <a:off x="3264" y="1392"/>
              <a:ext cx="384" cy="0"/>
            </a:xfrm>
            <a:prstGeom prst="line">
              <a:avLst/>
            </a:prstGeom>
            <a:noFill/>
            <a:ln w="28575">
              <a:solidFill>
                <a:schemeClr val="bg1"/>
              </a:solidFill>
              <a:round/>
              <a:headEnd type="stealth"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4544" name="Freeform 65"/>
            <p:cNvSpPr>
              <a:spLocks/>
            </p:cNvSpPr>
            <p:nvPr/>
          </p:nvSpPr>
          <p:spPr bwMode="auto">
            <a:xfrm>
              <a:off x="1931" y="1367"/>
              <a:ext cx="1717" cy="406"/>
            </a:xfrm>
            <a:custGeom>
              <a:avLst/>
              <a:gdLst>
                <a:gd name="T0" fmla="*/ 1717 w 1717"/>
                <a:gd name="T1" fmla="*/ 0 h 406"/>
                <a:gd name="T2" fmla="*/ 1649 w 1717"/>
                <a:gd name="T3" fmla="*/ 225 h 406"/>
                <a:gd name="T4" fmla="*/ 1502 w 1717"/>
                <a:gd name="T5" fmla="*/ 327 h 406"/>
                <a:gd name="T6" fmla="*/ 1209 w 1717"/>
                <a:gd name="T7" fmla="*/ 384 h 406"/>
                <a:gd name="T8" fmla="*/ 1096 w 1717"/>
                <a:gd name="T9" fmla="*/ 395 h 406"/>
                <a:gd name="T10" fmla="*/ 926 w 1717"/>
                <a:gd name="T11" fmla="*/ 406 h 406"/>
                <a:gd name="T12" fmla="*/ 350 w 1717"/>
                <a:gd name="T13" fmla="*/ 395 h 406"/>
                <a:gd name="T14" fmla="*/ 170 w 1717"/>
                <a:gd name="T15" fmla="*/ 372 h 406"/>
                <a:gd name="T16" fmla="*/ 136 w 1717"/>
                <a:gd name="T17" fmla="*/ 361 h 406"/>
                <a:gd name="T18" fmla="*/ 68 w 1717"/>
                <a:gd name="T19" fmla="*/ 316 h 406"/>
                <a:gd name="T20" fmla="*/ 0 w 1717"/>
                <a:gd name="T21" fmla="*/ 101 h 4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17"/>
                <a:gd name="T34" fmla="*/ 0 h 406"/>
                <a:gd name="T35" fmla="*/ 1717 w 1717"/>
                <a:gd name="T36" fmla="*/ 406 h 4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17" h="406">
                  <a:moveTo>
                    <a:pt x="1717" y="0"/>
                  </a:moveTo>
                  <a:cubicBezTo>
                    <a:pt x="1707" y="81"/>
                    <a:pt x="1696" y="158"/>
                    <a:pt x="1649" y="225"/>
                  </a:cubicBezTo>
                  <a:cubicBezTo>
                    <a:pt x="1628" y="290"/>
                    <a:pt x="1564" y="312"/>
                    <a:pt x="1502" y="327"/>
                  </a:cubicBezTo>
                  <a:cubicBezTo>
                    <a:pt x="1403" y="351"/>
                    <a:pt x="1312" y="373"/>
                    <a:pt x="1209" y="384"/>
                  </a:cubicBezTo>
                  <a:cubicBezTo>
                    <a:pt x="1171" y="388"/>
                    <a:pt x="1134" y="392"/>
                    <a:pt x="1096" y="395"/>
                  </a:cubicBezTo>
                  <a:cubicBezTo>
                    <a:pt x="1039" y="399"/>
                    <a:pt x="983" y="402"/>
                    <a:pt x="926" y="406"/>
                  </a:cubicBezTo>
                  <a:cubicBezTo>
                    <a:pt x="734" y="402"/>
                    <a:pt x="542" y="404"/>
                    <a:pt x="350" y="395"/>
                  </a:cubicBezTo>
                  <a:cubicBezTo>
                    <a:pt x="290" y="392"/>
                    <a:pt x="170" y="372"/>
                    <a:pt x="170" y="372"/>
                  </a:cubicBezTo>
                  <a:cubicBezTo>
                    <a:pt x="159" y="368"/>
                    <a:pt x="146" y="367"/>
                    <a:pt x="136" y="361"/>
                  </a:cubicBezTo>
                  <a:cubicBezTo>
                    <a:pt x="112" y="348"/>
                    <a:pt x="68" y="316"/>
                    <a:pt x="68" y="316"/>
                  </a:cubicBezTo>
                  <a:cubicBezTo>
                    <a:pt x="10" y="229"/>
                    <a:pt x="0" y="206"/>
                    <a:pt x="0" y="101"/>
                  </a:cubicBezTo>
                </a:path>
              </a:pathLst>
            </a:custGeom>
            <a:noFill/>
            <a:ln w="28575">
              <a:solidFill>
                <a:srgbClr val="FF0000"/>
              </a:solidFill>
              <a:prstDash val="sysDot"/>
              <a:round/>
              <a:headEnd/>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83011" name="Text Box 67"/>
          <p:cNvSpPr txBox="1">
            <a:spLocks noChangeArrowheads="1"/>
          </p:cNvSpPr>
          <p:nvPr/>
        </p:nvSpPr>
        <p:spPr bwMode="auto">
          <a:xfrm>
            <a:off x="1524000" y="4784725"/>
            <a:ext cx="6324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sz="2000"/>
              <a:t>4.  free(</a:t>
            </a:r>
            <a:r>
              <a:rPr lang="en-US" altLang="zh-CN" sz="2000">
                <a:solidFill>
                  <a:srgbClr val="FF0000"/>
                </a:solidFill>
              </a:rPr>
              <a:t>p</a:t>
            </a:r>
            <a:r>
              <a:rPr lang="en-US" altLang="zh-CN" sz="2000"/>
              <a:t>) </a:t>
            </a:r>
            <a:r>
              <a:rPr lang="zh-CN" altLang="en-US" sz="2000"/>
              <a: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995"/>
                                        </p:tgtEl>
                                        <p:attrNameLst>
                                          <p:attrName>style.visibility</p:attrName>
                                        </p:attrNameLst>
                                      </p:cBhvr>
                                      <p:to>
                                        <p:strVal val="visible"/>
                                      </p:to>
                                    </p:set>
                                    <p:anim calcmode="lin" valueType="num">
                                      <p:cBhvr additive="base">
                                        <p:cTn id="7" dur="500" fill="hold"/>
                                        <p:tgtEl>
                                          <p:spTgt spid="82995"/>
                                        </p:tgtEl>
                                        <p:attrNameLst>
                                          <p:attrName>ppt_x</p:attrName>
                                        </p:attrNameLst>
                                      </p:cBhvr>
                                      <p:tavLst>
                                        <p:tav tm="0">
                                          <p:val>
                                            <p:strVal val="0-#ppt_w/2"/>
                                          </p:val>
                                        </p:tav>
                                        <p:tav tm="100000">
                                          <p:val>
                                            <p:strVal val="#ppt_x"/>
                                          </p:val>
                                        </p:tav>
                                      </p:tavLst>
                                    </p:anim>
                                    <p:anim calcmode="lin" valueType="num">
                                      <p:cBhvr additive="base">
                                        <p:cTn id="8" dur="500" fill="hold"/>
                                        <p:tgtEl>
                                          <p:spTgt spid="8299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2999"/>
                                        </p:tgtEl>
                                        <p:attrNameLst>
                                          <p:attrName>style.visibility</p:attrName>
                                        </p:attrNameLst>
                                      </p:cBhvr>
                                      <p:to>
                                        <p:strVal val="visible"/>
                                      </p:to>
                                    </p:set>
                                    <p:anim calcmode="lin" valueType="num">
                                      <p:cBhvr additive="base">
                                        <p:cTn id="17" dur="500" fill="hold"/>
                                        <p:tgtEl>
                                          <p:spTgt spid="82999"/>
                                        </p:tgtEl>
                                        <p:attrNameLst>
                                          <p:attrName>ppt_x</p:attrName>
                                        </p:attrNameLst>
                                      </p:cBhvr>
                                      <p:tavLst>
                                        <p:tav tm="0">
                                          <p:val>
                                            <p:strVal val="0-#ppt_w/2"/>
                                          </p:val>
                                        </p:tav>
                                        <p:tav tm="100000">
                                          <p:val>
                                            <p:strVal val="#ppt_x"/>
                                          </p:val>
                                        </p:tav>
                                      </p:tavLst>
                                    </p:anim>
                                    <p:anim calcmode="lin" valueType="num">
                                      <p:cBhvr additive="base">
                                        <p:cTn id="18" dur="500" fill="hold"/>
                                        <p:tgtEl>
                                          <p:spTgt spid="8299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83004"/>
                                        </p:tgtEl>
                                        <p:attrNameLst>
                                          <p:attrName>style.visibility</p:attrName>
                                        </p:attrNameLst>
                                      </p:cBhvr>
                                      <p:to>
                                        <p:strVal val="visible"/>
                                      </p:to>
                                    </p:set>
                                    <p:anim calcmode="lin" valueType="num">
                                      <p:cBhvr additive="base">
                                        <p:cTn id="27" dur="500" fill="hold"/>
                                        <p:tgtEl>
                                          <p:spTgt spid="83004"/>
                                        </p:tgtEl>
                                        <p:attrNameLst>
                                          <p:attrName>ppt_x</p:attrName>
                                        </p:attrNameLst>
                                      </p:cBhvr>
                                      <p:tavLst>
                                        <p:tav tm="0">
                                          <p:val>
                                            <p:strVal val="0-#ppt_w/2"/>
                                          </p:val>
                                        </p:tav>
                                        <p:tav tm="100000">
                                          <p:val>
                                            <p:strVal val="#ppt_x"/>
                                          </p:val>
                                        </p:tav>
                                      </p:tavLst>
                                    </p:anim>
                                    <p:anim calcmode="lin" valueType="num">
                                      <p:cBhvr additive="base">
                                        <p:cTn id="28" dur="500" fill="hold"/>
                                        <p:tgtEl>
                                          <p:spTgt spid="83004"/>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83011"/>
                                        </p:tgtEl>
                                        <p:attrNameLst>
                                          <p:attrName>style.visibility</p:attrName>
                                        </p:attrNameLst>
                                      </p:cBhvr>
                                      <p:to>
                                        <p:strVal val="visible"/>
                                      </p:to>
                                    </p:set>
                                    <p:anim calcmode="lin" valueType="num">
                                      <p:cBhvr additive="base">
                                        <p:cTn id="37" dur="500" fill="hold"/>
                                        <p:tgtEl>
                                          <p:spTgt spid="83011"/>
                                        </p:tgtEl>
                                        <p:attrNameLst>
                                          <p:attrName>ppt_x</p:attrName>
                                        </p:attrNameLst>
                                      </p:cBhvr>
                                      <p:tavLst>
                                        <p:tav tm="0">
                                          <p:val>
                                            <p:strVal val="0-#ppt_w/2"/>
                                          </p:val>
                                        </p:tav>
                                        <p:tav tm="100000">
                                          <p:val>
                                            <p:strVal val="#ppt_x"/>
                                          </p:val>
                                        </p:tav>
                                      </p:tavLst>
                                    </p:anim>
                                    <p:anim calcmode="lin" valueType="num">
                                      <p:cBhvr additive="base">
                                        <p:cTn id="38" dur="500" fill="hold"/>
                                        <p:tgtEl>
                                          <p:spTgt spid="83011"/>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30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95" grpId="0" autoUpdateAnimBg="0"/>
      <p:bldP spid="82999" grpId="0" autoUpdateAnimBg="0"/>
      <p:bldP spid="83012" grpId="0" animBg="1"/>
      <p:bldP spid="83004" grpId="0" autoUpdateAnimBg="0"/>
      <p:bldP spid="83011"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ext Box 2"/>
          <p:cNvSpPr txBox="1">
            <a:spLocks noChangeArrowheads="1"/>
          </p:cNvSpPr>
          <p:nvPr/>
        </p:nvSpPr>
        <p:spPr bwMode="auto">
          <a:xfrm>
            <a:off x="1219200" y="700088"/>
            <a:ext cx="5791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algn="ctr" eaLnBrk="1" hangingPunct="1">
              <a:spcBef>
                <a:spcPct val="50000"/>
              </a:spcBef>
            </a:pPr>
            <a:r>
              <a:rPr lang="en-US" altLang="zh-CN" sz="2800"/>
              <a:t>2.4   </a:t>
            </a:r>
            <a:r>
              <a:rPr lang="zh-CN" altLang="en-US" sz="2800"/>
              <a:t>一元多项式的表示和加法</a:t>
            </a:r>
          </a:p>
        </p:txBody>
      </p:sp>
      <p:sp>
        <p:nvSpPr>
          <p:cNvPr id="65539" name="Text Box 3"/>
          <p:cNvSpPr txBox="1">
            <a:spLocks noChangeArrowheads="1"/>
          </p:cNvSpPr>
          <p:nvPr/>
        </p:nvSpPr>
        <p:spPr bwMode="auto">
          <a:xfrm>
            <a:off x="1828800" y="1752600"/>
            <a:ext cx="70104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kumimoji="1" sz="2400" b="1">
                <a:solidFill>
                  <a:schemeClr val="tx1"/>
                </a:solidFill>
                <a:latin typeface="Times New Roman" pitchFamily="18" charset="0"/>
                <a:ea typeface="宋体" pitchFamily="2" charset="-122"/>
              </a:defRPr>
            </a:lvl1pPr>
            <a:lvl2pPr eaLnBrk="0" hangingPunct="0">
              <a:defRPr kumimoji="1" sz="2400" b="1">
                <a:solidFill>
                  <a:schemeClr val="tx1"/>
                </a:solidFill>
                <a:latin typeface="Times New Roman" pitchFamily="18" charset="0"/>
                <a:ea typeface="宋体" pitchFamily="2" charset="-122"/>
              </a:defRPr>
            </a:lvl2pPr>
            <a:lvl3pPr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lvl="1" eaLnBrk="1" hangingPunct="1">
              <a:lnSpc>
                <a:spcPct val="70000"/>
              </a:lnSpc>
              <a:spcBef>
                <a:spcPct val="50000"/>
              </a:spcBef>
              <a:buClr>
                <a:srgbClr val="FF0000"/>
              </a:buClr>
            </a:pPr>
            <a:r>
              <a:rPr lang="en-US" altLang="zh-CN" sz="2800" i="1"/>
              <a:t>P</a:t>
            </a:r>
            <a:r>
              <a:rPr lang="en-US" altLang="zh-CN" sz="2800" i="1" baseline="-25000"/>
              <a:t>n</a:t>
            </a:r>
            <a:r>
              <a:rPr lang="en-US" altLang="zh-CN" sz="2800" i="1"/>
              <a:t>(X) = p</a:t>
            </a:r>
            <a:r>
              <a:rPr lang="en-US" altLang="zh-CN" sz="2800" i="1" baseline="-25000"/>
              <a:t>0</a:t>
            </a:r>
            <a:r>
              <a:rPr lang="en-US" altLang="zh-CN" sz="2800" i="1"/>
              <a:t> + p</a:t>
            </a:r>
            <a:r>
              <a:rPr lang="en-US" altLang="zh-CN" sz="2800" i="1" baseline="-25000"/>
              <a:t>1</a:t>
            </a:r>
            <a:r>
              <a:rPr lang="en-US" altLang="zh-CN" sz="2800" i="1"/>
              <a:t>X + p</a:t>
            </a:r>
            <a:r>
              <a:rPr lang="en-US" altLang="zh-CN" sz="2800" i="1" baseline="-25000"/>
              <a:t>2</a:t>
            </a:r>
            <a:r>
              <a:rPr lang="en-US" altLang="zh-CN" sz="2800" i="1"/>
              <a:t>X</a:t>
            </a:r>
            <a:r>
              <a:rPr lang="en-US" altLang="zh-CN" sz="2800" i="1" baseline="30000"/>
              <a:t>2</a:t>
            </a:r>
            <a:r>
              <a:rPr lang="en-US" altLang="zh-CN" sz="2800" i="1"/>
              <a:t> + p</a:t>
            </a:r>
            <a:r>
              <a:rPr lang="en-US" altLang="zh-CN" sz="2800" i="1" baseline="-25000"/>
              <a:t>n</a:t>
            </a:r>
            <a:r>
              <a:rPr lang="en-US" altLang="zh-CN" sz="2800" i="1"/>
              <a:t> X</a:t>
            </a:r>
            <a:r>
              <a:rPr lang="en-US" altLang="zh-CN" sz="2800" i="1" baseline="30000"/>
              <a:t>n</a:t>
            </a:r>
          </a:p>
          <a:p>
            <a:pPr eaLnBrk="1" hangingPunct="1">
              <a:lnSpc>
                <a:spcPct val="70000"/>
              </a:lnSpc>
              <a:spcBef>
                <a:spcPct val="50000"/>
              </a:spcBef>
              <a:buClr>
                <a:srgbClr val="FF0000"/>
              </a:buClr>
            </a:pPr>
            <a:r>
              <a:rPr lang="zh-CN" altLang="en-US" sz="3200">
                <a:latin typeface="楷体_GB2312" pitchFamily="49" charset="-122"/>
                <a:ea typeface="楷体_GB2312" pitchFamily="49" charset="-122"/>
              </a:rPr>
              <a:t>线性表表示</a:t>
            </a:r>
            <a:r>
              <a:rPr lang="en-US" altLang="zh-CN" sz="3200" b="0">
                <a:latin typeface="楷体_GB2312" pitchFamily="49" charset="-122"/>
                <a:ea typeface="楷体_GB2312" pitchFamily="49" charset="-122"/>
              </a:rPr>
              <a:t>:</a:t>
            </a:r>
            <a:endParaRPr lang="en-US" altLang="zh-CN"/>
          </a:p>
          <a:p>
            <a:pPr lvl="2" eaLnBrk="1" hangingPunct="1">
              <a:lnSpc>
                <a:spcPct val="70000"/>
              </a:lnSpc>
              <a:spcBef>
                <a:spcPct val="50000"/>
              </a:spcBef>
              <a:buClr>
                <a:srgbClr val="FF0000"/>
              </a:buClr>
            </a:pPr>
            <a:r>
              <a:rPr lang="en-US" altLang="zh-CN"/>
              <a:t>P = (</a:t>
            </a:r>
            <a:r>
              <a:rPr lang="en-US" altLang="zh-CN" sz="2800" i="1"/>
              <a:t>p</a:t>
            </a:r>
            <a:r>
              <a:rPr lang="en-US" altLang="zh-CN" sz="2800" i="1" baseline="-25000"/>
              <a:t>0</a:t>
            </a:r>
            <a:r>
              <a:rPr lang="en-US" altLang="zh-CN" sz="2800" i="1"/>
              <a:t>,  p</a:t>
            </a:r>
            <a:r>
              <a:rPr lang="en-US" altLang="zh-CN" sz="2800" i="1" baseline="-25000"/>
              <a:t>1</a:t>
            </a:r>
            <a:r>
              <a:rPr lang="en-US" altLang="zh-CN" sz="2800" i="1"/>
              <a:t>,  p</a:t>
            </a:r>
            <a:r>
              <a:rPr lang="en-US" altLang="zh-CN" sz="2800" i="1" baseline="-25000"/>
              <a:t>2</a:t>
            </a:r>
            <a:r>
              <a:rPr lang="en-US" altLang="zh-CN" sz="2800" i="1"/>
              <a:t>, ..., p</a:t>
            </a:r>
            <a:r>
              <a:rPr lang="en-US" altLang="zh-CN" sz="2800" i="1" baseline="-25000"/>
              <a:t>n</a:t>
            </a:r>
            <a:r>
              <a:rPr lang="en-US" altLang="zh-CN" sz="2800" i="1"/>
              <a:t> </a:t>
            </a:r>
            <a:r>
              <a:rPr lang="en-US" altLang="zh-CN"/>
              <a:t>)</a:t>
            </a:r>
          </a:p>
          <a:p>
            <a:pPr lvl="2" eaLnBrk="1" hangingPunct="1">
              <a:lnSpc>
                <a:spcPct val="70000"/>
              </a:lnSpc>
              <a:spcBef>
                <a:spcPct val="50000"/>
              </a:spcBef>
              <a:buClr>
                <a:srgbClr val="FF0000"/>
              </a:buClr>
            </a:pPr>
            <a:r>
              <a:rPr lang="en-US" altLang="zh-CN"/>
              <a:t>Q = (</a:t>
            </a:r>
            <a:r>
              <a:rPr lang="en-US" altLang="zh-CN" sz="2800" i="1"/>
              <a:t>q</a:t>
            </a:r>
            <a:r>
              <a:rPr lang="en-US" altLang="zh-CN" sz="2800" i="1" baseline="-25000"/>
              <a:t>0</a:t>
            </a:r>
            <a:r>
              <a:rPr lang="en-US" altLang="zh-CN" sz="2800" i="1"/>
              <a:t>, q</a:t>
            </a:r>
            <a:r>
              <a:rPr lang="en-US" altLang="zh-CN" sz="2800" i="1" baseline="-25000"/>
              <a:t>1</a:t>
            </a:r>
            <a:r>
              <a:rPr lang="en-US" altLang="zh-CN" sz="2800" i="1"/>
              <a:t>,  q</a:t>
            </a:r>
            <a:r>
              <a:rPr lang="en-US" altLang="zh-CN" sz="2800" i="1" baseline="-25000"/>
              <a:t>2</a:t>
            </a:r>
            <a:r>
              <a:rPr lang="en-US" altLang="zh-CN" sz="2800" i="1"/>
              <a:t>, ..., q</a:t>
            </a:r>
            <a:r>
              <a:rPr lang="en-US" altLang="zh-CN" sz="2800" i="1" baseline="-25000"/>
              <a:t>m</a:t>
            </a:r>
            <a:r>
              <a:rPr lang="en-US" altLang="zh-CN" sz="2800" i="1"/>
              <a:t> </a:t>
            </a:r>
            <a:r>
              <a:rPr lang="en-US" altLang="zh-CN"/>
              <a:t>)</a:t>
            </a:r>
          </a:p>
          <a:p>
            <a:pPr lvl="1" eaLnBrk="1" hangingPunct="1">
              <a:lnSpc>
                <a:spcPct val="70000"/>
              </a:lnSpc>
              <a:spcBef>
                <a:spcPct val="50000"/>
              </a:spcBef>
              <a:buClr>
                <a:srgbClr val="FF0000"/>
              </a:buClr>
            </a:pPr>
            <a:r>
              <a:rPr lang="en-US" altLang="zh-CN" sz="2800" i="1"/>
              <a:t>P</a:t>
            </a:r>
            <a:r>
              <a:rPr lang="en-US" altLang="zh-CN" sz="2800" i="1" baseline="-25000"/>
              <a:t>n</a:t>
            </a:r>
            <a:r>
              <a:rPr lang="en-US" altLang="zh-CN" sz="2800" i="1"/>
              <a:t>(X) + Q</a:t>
            </a:r>
            <a:r>
              <a:rPr lang="en-US" altLang="zh-CN" sz="2800" i="1" baseline="-25000"/>
              <a:t>m</a:t>
            </a:r>
            <a:r>
              <a:rPr lang="en-US" altLang="zh-CN" sz="2800" i="1"/>
              <a:t>(X) = ?</a:t>
            </a:r>
            <a:endParaRPr lang="en-US" altLang="zh-CN"/>
          </a:p>
          <a:p>
            <a:pPr eaLnBrk="1" hangingPunct="1">
              <a:lnSpc>
                <a:spcPct val="70000"/>
              </a:lnSpc>
              <a:spcBef>
                <a:spcPct val="50000"/>
              </a:spcBef>
            </a:pPr>
            <a:r>
              <a:rPr lang="zh-CN" altLang="en-US">
                <a:ea typeface="楷体_GB2312" pitchFamily="49" charset="-122"/>
              </a:rPr>
              <a:t>但是对于形如</a:t>
            </a:r>
            <a:endParaRPr lang="zh-CN" altLang="en-US" sz="1600" b="0"/>
          </a:p>
          <a:p>
            <a:pPr eaLnBrk="1" hangingPunct="1">
              <a:lnSpc>
                <a:spcPct val="70000"/>
              </a:lnSpc>
              <a:spcBef>
                <a:spcPct val="50000"/>
              </a:spcBef>
            </a:pPr>
            <a:r>
              <a:rPr lang="zh-CN" altLang="en-US" sz="2800" b="0">
                <a:ea typeface="楷体_GB2312" pitchFamily="49" charset="-122"/>
              </a:rPr>
              <a:t> </a:t>
            </a:r>
            <a:r>
              <a:rPr lang="zh-CN" altLang="en-US" sz="3200" b="0">
                <a:ea typeface="楷体_GB2312" pitchFamily="49" charset="-122"/>
              </a:rPr>
              <a:t>         </a:t>
            </a:r>
            <a:r>
              <a:rPr lang="en-US" altLang="zh-CN" sz="3200">
                <a:solidFill>
                  <a:srgbClr val="000099"/>
                </a:solidFill>
                <a:ea typeface="楷体_GB2312" pitchFamily="49" charset="-122"/>
              </a:rPr>
              <a:t>S(x) = 1 + 3x</a:t>
            </a:r>
            <a:r>
              <a:rPr lang="en-US" altLang="zh-CN" sz="3200" baseline="30000">
                <a:solidFill>
                  <a:srgbClr val="000099"/>
                </a:solidFill>
                <a:ea typeface="楷体_GB2312" pitchFamily="49" charset="-122"/>
              </a:rPr>
              <a:t>10000</a:t>
            </a:r>
            <a:r>
              <a:rPr lang="en-US" altLang="zh-CN" sz="3200">
                <a:solidFill>
                  <a:srgbClr val="000099"/>
                </a:solidFill>
                <a:ea typeface="楷体_GB2312" pitchFamily="49" charset="-122"/>
              </a:rPr>
              <a:t> – 2x</a:t>
            </a:r>
            <a:r>
              <a:rPr lang="en-US" altLang="zh-CN" sz="3200" baseline="30000">
                <a:solidFill>
                  <a:srgbClr val="000099"/>
                </a:solidFill>
                <a:ea typeface="楷体_GB2312" pitchFamily="49" charset="-122"/>
              </a:rPr>
              <a:t>20000</a:t>
            </a:r>
            <a:endParaRPr lang="en-US" altLang="zh-CN" sz="3200" b="0" baseline="30000">
              <a:solidFill>
                <a:srgbClr val="000099"/>
              </a:solidFill>
              <a:ea typeface="楷体_GB2312" pitchFamily="49" charset="-122"/>
            </a:endParaRPr>
          </a:p>
          <a:p>
            <a:pPr eaLnBrk="1" hangingPunct="1">
              <a:lnSpc>
                <a:spcPct val="70000"/>
              </a:lnSpc>
              <a:spcBef>
                <a:spcPct val="50000"/>
              </a:spcBef>
            </a:pPr>
            <a:r>
              <a:rPr lang="zh-CN" altLang="en-US" sz="3600" baseline="30000">
                <a:ea typeface="楷体_GB2312" pitchFamily="49" charset="-122"/>
              </a:rPr>
              <a:t>的多项式，上述表示方法是否合适？</a:t>
            </a:r>
            <a:endParaRPr lang="zh-CN" altLang="en-US" sz="2800" b="0" i="1" u="sng">
              <a:solidFill>
                <a:srgbClr val="FF0000"/>
              </a:solidFill>
            </a:endParaRPr>
          </a:p>
          <a:p>
            <a:pPr eaLnBrk="1" hangingPunct="1">
              <a:lnSpc>
                <a:spcPct val="70000"/>
              </a:lnSpc>
              <a:spcBef>
                <a:spcPct val="50000"/>
              </a:spcBef>
              <a:buClr>
                <a:srgbClr val="FF0000"/>
              </a:buClr>
            </a:pPr>
            <a:r>
              <a:rPr lang="zh-CN" altLang="en-US" sz="3600" b="0" i="1" u="sng">
                <a:solidFill>
                  <a:srgbClr val="FF0000"/>
                </a:solidFill>
              </a:rPr>
              <a:t>自学 </a:t>
            </a:r>
            <a:r>
              <a:rPr lang="en-US" altLang="zh-CN" sz="3600" b="0" i="1" u="sng">
                <a:solidFill>
                  <a:srgbClr val="FF0000"/>
                </a:solidFill>
              </a:rPr>
              <a:t>p39</a:t>
            </a: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ext Box 2"/>
          <p:cNvSpPr txBox="1">
            <a:spLocks noChangeArrowheads="1"/>
          </p:cNvSpPr>
          <p:nvPr/>
        </p:nvSpPr>
        <p:spPr bwMode="auto">
          <a:xfrm>
            <a:off x="838200" y="298450"/>
            <a:ext cx="7240588"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40000"/>
              </a:lnSpc>
            </a:pPr>
            <a:r>
              <a:rPr lang="en-US" altLang="zh-CN" sz="2000" b="0">
                <a:ea typeface="楷体_GB2312" pitchFamily="49" charset="-122"/>
              </a:rPr>
              <a:t> </a:t>
            </a:r>
            <a:r>
              <a:rPr lang="zh-CN" altLang="en-US" sz="3200" b="0">
                <a:ea typeface="楷体_GB2312" pitchFamily="49" charset="-122"/>
              </a:rPr>
              <a:t>一般情况下的</a:t>
            </a:r>
            <a:r>
              <a:rPr lang="zh-CN" altLang="en-US" sz="3200">
                <a:solidFill>
                  <a:srgbClr val="000099"/>
                </a:solidFill>
                <a:ea typeface="楷体_GB2312" pitchFamily="49" charset="-122"/>
              </a:rPr>
              <a:t>一元稀疏多项式</a:t>
            </a:r>
            <a:r>
              <a:rPr lang="zh-CN" altLang="en-US" sz="3200" b="0">
                <a:ea typeface="楷体_GB2312" pitchFamily="49" charset="-122"/>
              </a:rPr>
              <a:t>可写成</a:t>
            </a:r>
            <a:endParaRPr lang="zh-CN" altLang="en-US" sz="3600" b="0">
              <a:ea typeface="楷体_GB2312" pitchFamily="49" charset="-122"/>
            </a:endParaRPr>
          </a:p>
          <a:p>
            <a:pPr eaLnBrk="1" hangingPunct="1">
              <a:lnSpc>
                <a:spcPct val="140000"/>
              </a:lnSpc>
            </a:pPr>
            <a:r>
              <a:rPr lang="zh-CN" altLang="en-US" sz="3600" b="0">
                <a:ea typeface="楷体_GB2312" pitchFamily="49" charset="-122"/>
              </a:rPr>
              <a:t>      </a:t>
            </a:r>
            <a:r>
              <a:rPr lang="en-US" altLang="zh-CN" sz="3600">
                <a:solidFill>
                  <a:srgbClr val="3333CC"/>
                </a:solidFill>
                <a:ea typeface="楷体_GB2312" pitchFamily="49" charset="-122"/>
              </a:rPr>
              <a:t>P</a:t>
            </a:r>
            <a:r>
              <a:rPr lang="en-US" altLang="zh-CN" sz="3600" baseline="-25000">
                <a:solidFill>
                  <a:srgbClr val="3333CC"/>
                </a:solidFill>
                <a:ea typeface="楷体_GB2312" pitchFamily="49" charset="-122"/>
              </a:rPr>
              <a:t>n</a:t>
            </a:r>
            <a:r>
              <a:rPr lang="en-US" altLang="zh-CN" sz="3600">
                <a:solidFill>
                  <a:srgbClr val="3333CC"/>
                </a:solidFill>
                <a:ea typeface="楷体_GB2312" pitchFamily="49" charset="-122"/>
              </a:rPr>
              <a:t>(x) = p</a:t>
            </a:r>
            <a:r>
              <a:rPr lang="en-US" altLang="zh-CN" sz="3600" baseline="-25000">
                <a:solidFill>
                  <a:srgbClr val="3333CC"/>
                </a:solidFill>
                <a:ea typeface="楷体_GB2312" pitchFamily="49" charset="-122"/>
              </a:rPr>
              <a:t>1</a:t>
            </a:r>
            <a:r>
              <a:rPr lang="en-US" altLang="zh-CN" sz="3600">
                <a:solidFill>
                  <a:srgbClr val="3333CC"/>
                </a:solidFill>
                <a:ea typeface="楷体_GB2312" pitchFamily="49" charset="-122"/>
              </a:rPr>
              <a:t>x</a:t>
            </a:r>
            <a:r>
              <a:rPr lang="en-US" altLang="zh-CN" sz="3600" baseline="30000">
                <a:solidFill>
                  <a:srgbClr val="3333CC"/>
                </a:solidFill>
                <a:ea typeface="楷体_GB2312" pitchFamily="49" charset="-122"/>
              </a:rPr>
              <a:t>e1</a:t>
            </a:r>
            <a:r>
              <a:rPr lang="en-US" altLang="zh-CN" sz="3600">
                <a:solidFill>
                  <a:srgbClr val="3333CC"/>
                </a:solidFill>
                <a:ea typeface="楷体_GB2312" pitchFamily="49" charset="-122"/>
              </a:rPr>
              <a:t> + p</a:t>
            </a:r>
            <a:r>
              <a:rPr lang="en-US" altLang="zh-CN" sz="3600" baseline="-25000">
                <a:solidFill>
                  <a:srgbClr val="3333CC"/>
                </a:solidFill>
                <a:ea typeface="楷体_GB2312" pitchFamily="49" charset="-122"/>
              </a:rPr>
              <a:t>2</a:t>
            </a:r>
            <a:r>
              <a:rPr lang="en-US" altLang="zh-CN" sz="3600">
                <a:solidFill>
                  <a:srgbClr val="3333CC"/>
                </a:solidFill>
                <a:ea typeface="楷体_GB2312" pitchFamily="49" charset="-122"/>
              </a:rPr>
              <a:t>x</a:t>
            </a:r>
            <a:r>
              <a:rPr lang="en-US" altLang="zh-CN" sz="3600" baseline="30000">
                <a:solidFill>
                  <a:srgbClr val="3333CC"/>
                </a:solidFill>
                <a:ea typeface="楷体_GB2312" pitchFamily="49" charset="-122"/>
              </a:rPr>
              <a:t>e2</a:t>
            </a:r>
            <a:r>
              <a:rPr lang="en-US" altLang="zh-CN" sz="3600">
                <a:solidFill>
                  <a:srgbClr val="3333CC"/>
                </a:solidFill>
                <a:ea typeface="楷体_GB2312" pitchFamily="49" charset="-122"/>
              </a:rPr>
              <a:t> + </a:t>
            </a:r>
            <a:r>
              <a:rPr lang="en-US" altLang="zh-CN" sz="3600">
                <a:solidFill>
                  <a:srgbClr val="3333CC"/>
                </a:solidFill>
                <a:latin typeface="楷体_GB2312" pitchFamily="49" charset="-122"/>
                <a:ea typeface="楷体_GB2312" pitchFamily="49" charset="-122"/>
              </a:rPr>
              <a:t>┄</a:t>
            </a:r>
            <a:r>
              <a:rPr lang="en-US" altLang="zh-CN" sz="3600">
                <a:solidFill>
                  <a:srgbClr val="3333CC"/>
                </a:solidFill>
                <a:ea typeface="楷体_GB2312" pitchFamily="49" charset="-122"/>
              </a:rPr>
              <a:t> + p</a:t>
            </a:r>
            <a:r>
              <a:rPr lang="en-US" altLang="zh-CN" sz="3600" baseline="-25000">
                <a:solidFill>
                  <a:srgbClr val="3333CC"/>
                </a:solidFill>
                <a:ea typeface="楷体_GB2312" pitchFamily="49" charset="-122"/>
              </a:rPr>
              <a:t>m</a:t>
            </a:r>
            <a:r>
              <a:rPr lang="en-US" altLang="zh-CN" sz="3600">
                <a:solidFill>
                  <a:srgbClr val="3333CC"/>
                </a:solidFill>
                <a:ea typeface="楷体_GB2312" pitchFamily="49" charset="-122"/>
              </a:rPr>
              <a:t>x</a:t>
            </a:r>
            <a:r>
              <a:rPr lang="en-US" altLang="zh-CN" sz="3600" baseline="30000">
                <a:solidFill>
                  <a:srgbClr val="3333CC"/>
                </a:solidFill>
                <a:ea typeface="楷体_GB2312" pitchFamily="49" charset="-122"/>
              </a:rPr>
              <a:t>em</a:t>
            </a:r>
            <a:endParaRPr lang="en-US" altLang="zh-CN" sz="3600" b="0">
              <a:ea typeface="楷体_GB2312" pitchFamily="49" charset="-122"/>
            </a:endParaRPr>
          </a:p>
          <a:p>
            <a:pPr eaLnBrk="1" hangingPunct="1">
              <a:lnSpc>
                <a:spcPct val="140000"/>
              </a:lnSpc>
            </a:pPr>
            <a:r>
              <a:rPr lang="zh-CN" altLang="en-US" sz="3200">
                <a:ea typeface="楷体_GB2312" pitchFamily="49" charset="-122"/>
              </a:rPr>
              <a:t>其中</a:t>
            </a:r>
            <a:r>
              <a:rPr lang="zh-CN" altLang="en-US" sz="3600">
                <a:ea typeface="楷体_GB2312" pitchFamily="49" charset="-122"/>
              </a:rPr>
              <a:t>：</a:t>
            </a:r>
            <a:r>
              <a:rPr lang="en-US" altLang="zh-CN" sz="3600">
                <a:solidFill>
                  <a:srgbClr val="000099"/>
                </a:solidFill>
                <a:ea typeface="楷体_GB2312" pitchFamily="49" charset="-122"/>
              </a:rPr>
              <a:t>p</a:t>
            </a:r>
            <a:r>
              <a:rPr lang="en-US" altLang="zh-CN" sz="3600" baseline="-25000">
                <a:solidFill>
                  <a:srgbClr val="000099"/>
                </a:solidFill>
                <a:ea typeface="楷体_GB2312" pitchFamily="49" charset="-122"/>
              </a:rPr>
              <a:t>i</a:t>
            </a:r>
            <a:r>
              <a:rPr lang="en-US" altLang="zh-CN" sz="3600" b="0">
                <a:ea typeface="楷体_GB2312" pitchFamily="49" charset="-122"/>
              </a:rPr>
              <a:t> </a:t>
            </a:r>
            <a:r>
              <a:rPr lang="zh-CN" altLang="en-US" sz="3200" b="0">
                <a:ea typeface="楷体_GB2312" pitchFamily="49" charset="-122"/>
              </a:rPr>
              <a:t>是指数为</a:t>
            </a:r>
            <a:r>
              <a:rPr lang="en-US" altLang="zh-CN" sz="3600">
                <a:solidFill>
                  <a:srgbClr val="000099"/>
                </a:solidFill>
                <a:ea typeface="楷体_GB2312" pitchFamily="49" charset="-122"/>
              </a:rPr>
              <a:t>e</a:t>
            </a:r>
            <a:r>
              <a:rPr lang="en-US" altLang="zh-CN" sz="3600" baseline="-25000">
                <a:solidFill>
                  <a:srgbClr val="000099"/>
                </a:solidFill>
                <a:ea typeface="楷体_GB2312" pitchFamily="49" charset="-122"/>
              </a:rPr>
              <a:t>i</a:t>
            </a:r>
            <a:r>
              <a:rPr lang="en-US" altLang="zh-CN" sz="3600">
                <a:solidFill>
                  <a:srgbClr val="000099"/>
                </a:solidFill>
                <a:ea typeface="楷体_GB2312" pitchFamily="49" charset="-122"/>
              </a:rPr>
              <a:t> </a:t>
            </a:r>
            <a:r>
              <a:rPr lang="zh-CN" altLang="en-US" sz="3200" b="0">
                <a:ea typeface="楷体_GB2312" pitchFamily="49" charset="-122"/>
              </a:rPr>
              <a:t>的项的非零系数</a:t>
            </a:r>
            <a:r>
              <a:rPr lang="zh-CN" altLang="en-US" sz="3600" b="0">
                <a:ea typeface="楷体_GB2312" pitchFamily="49" charset="-122"/>
              </a:rPr>
              <a:t>，</a:t>
            </a:r>
          </a:p>
          <a:p>
            <a:pPr eaLnBrk="1" hangingPunct="1">
              <a:lnSpc>
                <a:spcPct val="140000"/>
              </a:lnSpc>
            </a:pPr>
            <a:r>
              <a:rPr lang="zh-CN" altLang="en-US" sz="3600" b="0">
                <a:ea typeface="楷体_GB2312" pitchFamily="49" charset="-122"/>
              </a:rPr>
              <a:t>            </a:t>
            </a:r>
            <a:r>
              <a:rPr lang="en-US" altLang="zh-CN" sz="3600">
                <a:solidFill>
                  <a:srgbClr val="000099"/>
                </a:solidFill>
                <a:ea typeface="楷体_GB2312" pitchFamily="49" charset="-122"/>
              </a:rPr>
              <a:t>0≤ e</a:t>
            </a:r>
            <a:r>
              <a:rPr lang="en-US" altLang="zh-CN" sz="3600" baseline="-25000">
                <a:solidFill>
                  <a:srgbClr val="000099"/>
                </a:solidFill>
                <a:ea typeface="楷体_GB2312" pitchFamily="49" charset="-122"/>
              </a:rPr>
              <a:t>1</a:t>
            </a:r>
            <a:r>
              <a:rPr lang="en-US" altLang="zh-CN" sz="3600">
                <a:solidFill>
                  <a:srgbClr val="000099"/>
                </a:solidFill>
                <a:ea typeface="楷体_GB2312" pitchFamily="49" charset="-122"/>
              </a:rPr>
              <a:t> &lt; e</a:t>
            </a:r>
            <a:r>
              <a:rPr lang="en-US" altLang="zh-CN" sz="3600" baseline="-25000">
                <a:solidFill>
                  <a:srgbClr val="000099"/>
                </a:solidFill>
                <a:ea typeface="楷体_GB2312" pitchFamily="49" charset="-122"/>
              </a:rPr>
              <a:t>2</a:t>
            </a:r>
            <a:r>
              <a:rPr lang="en-US" altLang="zh-CN" sz="3600">
                <a:solidFill>
                  <a:srgbClr val="000099"/>
                </a:solidFill>
                <a:ea typeface="楷体_GB2312" pitchFamily="49" charset="-122"/>
              </a:rPr>
              <a:t> &lt; ┄ &lt; e</a:t>
            </a:r>
            <a:r>
              <a:rPr lang="en-US" altLang="zh-CN" sz="3600" baseline="-25000">
                <a:solidFill>
                  <a:srgbClr val="000099"/>
                </a:solidFill>
                <a:ea typeface="楷体_GB2312" pitchFamily="49" charset="-122"/>
              </a:rPr>
              <a:t>m</a:t>
            </a:r>
            <a:r>
              <a:rPr lang="en-US" altLang="zh-CN" sz="3600">
                <a:solidFill>
                  <a:srgbClr val="000099"/>
                </a:solidFill>
                <a:ea typeface="楷体_GB2312" pitchFamily="49" charset="-122"/>
              </a:rPr>
              <a:t> = n</a:t>
            </a:r>
            <a:endParaRPr lang="en-US" altLang="zh-CN" sz="3600">
              <a:solidFill>
                <a:srgbClr val="000099"/>
              </a:solidFill>
            </a:endParaRPr>
          </a:p>
        </p:txBody>
      </p:sp>
      <p:sp>
        <p:nvSpPr>
          <p:cNvPr id="66563" name="Text Box 3"/>
          <p:cNvSpPr txBox="1">
            <a:spLocks noChangeArrowheads="1"/>
          </p:cNvSpPr>
          <p:nvPr/>
        </p:nvSpPr>
        <p:spPr bwMode="auto">
          <a:xfrm>
            <a:off x="914400" y="3276600"/>
            <a:ext cx="78803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5000"/>
              </a:lnSpc>
            </a:pPr>
            <a:r>
              <a:rPr lang="zh-CN" altLang="en-US" sz="3200" b="0">
                <a:ea typeface="楷体_GB2312" pitchFamily="49" charset="-122"/>
              </a:rPr>
              <a:t>可以下列线性表表示：</a:t>
            </a:r>
          </a:p>
          <a:p>
            <a:pPr eaLnBrk="1" hangingPunct="1">
              <a:lnSpc>
                <a:spcPct val="125000"/>
              </a:lnSpc>
            </a:pPr>
            <a:r>
              <a:rPr lang="zh-CN" altLang="en-US" sz="4000">
                <a:solidFill>
                  <a:srgbClr val="3333CC"/>
                </a:solidFill>
                <a:ea typeface="楷体_GB2312" pitchFamily="49" charset="-122"/>
              </a:rPr>
              <a:t>           </a:t>
            </a:r>
            <a:r>
              <a:rPr lang="en-US" altLang="zh-CN" sz="4000">
                <a:solidFill>
                  <a:srgbClr val="3333CC"/>
                </a:solidFill>
                <a:ea typeface="楷体_GB2312" pitchFamily="49" charset="-122"/>
              </a:rPr>
              <a:t>( (p</a:t>
            </a:r>
            <a:r>
              <a:rPr lang="en-US" altLang="zh-CN" sz="4000" baseline="-25000">
                <a:solidFill>
                  <a:srgbClr val="3333CC"/>
                </a:solidFill>
                <a:ea typeface="楷体_GB2312" pitchFamily="49" charset="-122"/>
              </a:rPr>
              <a:t>1</a:t>
            </a:r>
            <a:r>
              <a:rPr lang="en-US" altLang="zh-CN" sz="4000">
                <a:solidFill>
                  <a:srgbClr val="3333CC"/>
                </a:solidFill>
                <a:ea typeface="楷体_GB2312" pitchFamily="49" charset="-122"/>
              </a:rPr>
              <a:t>, e</a:t>
            </a:r>
            <a:r>
              <a:rPr lang="en-US" altLang="zh-CN" sz="4000" baseline="-25000">
                <a:solidFill>
                  <a:srgbClr val="3333CC"/>
                </a:solidFill>
                <a:ea typeface="楷体_GB2312" pitchFamily="49" charset="-122"/>
              </a:rPr>
              <a:t>1</a:t>
            </a:r>
            <a:r>
              <a:rPr lang="en-US" altLang="zh-CN" sz="4000">
                <a:solidFill>
                  <a:srgbClr val="3333CC"/>
                </a:solidFill>
                <a:ea typeface="楷体_GB2312" pitchFamily="49" charset="-122"/>
              </a:rPr>
              <a:t>), (p</a:t>
            </a:r>
            <a:r>
              <a:rPr lang="en-US" altLang="zh-CN" sz="4000" baseline="-25000">
                <a:solidFill>
                  <a:srgbClr val="3333CC"/>
                </a:solidFill>
                <a:ea typeface="楷体_GB2312" pitchFamily="49" charset="-122"/>
              </a:rPr>
              <a:t>2</a:t>
            </a:r>
            <a:r>
              <a:rPr lang="en-US" altLang="zh-CN" sz="4000">
                <a:solidFill>
                  <a:srgbClr val="3333CC"/>
                </a:solidFill>
                <a:ea typeface="楷体_GB2312" pitchFamily="49" charset="-122"/>
              </a:rPr>
              <a:t>, e</a:t>
            </a:r>
            <a:r>
              <a:rPr lang="en-US" altLang="zh-CN" sz="4000" baseline="-25000">
                <a:solidFill>
                  <a:srgbClr val="3333CC"/>
                </a:solidFill>
                <a:ea typeface="楷体_GB2312" pitchFamily="49" charset="-122"/>
              </a:rPr>
              <a:t>2</a:t>
            </a:r>
            <a:r>
              <a:rPr lang="en-US" altLang="zh-CN" sz="4000">
                <a:solidFill>
                  <a:srgbClr val="3333CC"/>
                </a:solidFill>
                <a:ea typeface="楷体_GB2312" pitchFamily="49" charset="-122"/>
              </a:rPr>
              <a:t>), ... , (p</a:t>
            </a:r>
            <a:r>
              <a:rPr lang="en-US" altLang="zh-CN" sz="4000" baseline="-25000">
                <a:solidFill>
                  <a:srgbClr val="3333CC"/>
                </a:solidFill>
                <a:ea typeface="楷体_GB2312" pitchFamily="49" charset="-122"/>
              </a:rPr>
              <a:t>m</a:t>
            </a:r>
            <a:r>
              <a:rPr lang="en-US" altLang="zh-CN" sz="4000">
                <a:solidFill>
                  <a:srgbClr val="3333CC"/>
                </a:solidFill>
                <a:ea typeface="楷体_GB2312" pitchFamily="49" charset="-122"/>
              </a:rPr>
              <a:t>,e</a:t>
            </a:r>
            <a:r>
              <a:rPr lang="en-US" altLang="zh-CN" sz="4000" baseline="-25000">
                <a:solidFill>
                  <a:srgbClr val="3333CC"/>
                </a:solidFill>
                <a:ea typeface="楷体_GB2312" pitchFamily="49" charset="-122"/>
              </a:rPr>
              <a:t>m</a:t>
            </a:r>
            <a:r>
              <a:rPr lang="en-US" altLang="zh-CN" sz="4000">
                <a:solidFill>
                  <a:srgbClr val="3333CC"/>
                </a:solidFill>
                <a:ea typeface="楷体_GB2312" pitchFamily="49" charset="-122"/>
              </a:rPr>
              <a:t>) )</a:t>
            </a:r>
            <a:endParaRPr lang="en-US" altLang="zh-CN" sz="4000" b="0"/>
          </a:p>
        </p:txBody>
      </p:sp>
    </p:spTree>
  </p:cSld>
  <p:clrMapOvr>
    <a:masterClrMapping/>
  </p:clrMapOvr>
  <p:transition spd="med">
    <p:zoom/>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2"/>
          <p:cNvSpPr txBox="1">
            <a:spLocks noChangeArrowheads="1"/>
          </p:cNvSpPr>
          <p:nvPr/>
        </p:nvSpPr>
        <p:spPr bwMode="auto">
          <a:xfrm>
            <a:off x="1816100" y="1450975"/>
            <a:ext cx="5054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2000" b="0">
                <a:ea typeface="楷体_GB2312" pitchFamily="49" charset="-122"/>
              </a:rPr>
              <a:t> </a:t>
            </a:r>
            <a:r>
              <a:rPr lang="en-US" altLang="zh-CN" sz="3600">
                <a:solidFill>
                  <a:srgbClr val="3333CC"/>
                </a:solidFill>
                <a:ea typeface="楷体_GB2312" pitchFamily="49" charset="-122"/>
              </a:rPr>
              <a:t>P</a:t>
            </a:r>
            <a:r>
              <a:rPr lang="en-US" altLang="zh-CN" sz="3600" baseline="-25000">
                <a:solidFill>
                  <a:srgbClr val="3333CC"/>
                </a:solidFill>
                <a:ea typeface="楷体_GB2312" pitchFamily="49" charset="-122"/>
              </a:rPr>
              <a:t>999</a:t>
            </a:r>
            <a:r>
              <a:rPr lang="en-US" altLang="zh-CN" sz="3600">
                <a:solidFill>
                  <a:srgbClr val="3333CC"/>
                </a:solidFill>
                <a:ea typeface="楷体_GB2312" pitchFamily="49" charset="-122"/>
              </a:rPr>
              <a:t>(x) = 7x</a:t>
            </a:r>
            <a:r>
              <a:rPr lang="en-US" altLang="zh-CN" sz="3600" baseline="30000">
                <a:solidFill>
                  <a:srgbClr val="3333CC"/>
                </a:solidFill>
                <a:ea typeface="楷体_GB2312" pitchFamily="49" charset="-122"/>
              </a:rPr>
              <a:t>3</a:t>
            </a:r>
            <a:r>
              <a:rPr lang="en-US" altLang="zh-CN" sz="3600">
                <a:solidFill>
                  <a:srgbClr val="3333CC"/>
                </a:solidFill>
                <a:ea typeface="楷体_GB2312" pitchFamily="49" charset="-122"/>
              </a:rPr>
              <a:t> - 2x</a:t>
            </a:r>
            <a:r>
              <a:rPr lang="en-US" altLang="zh-CN" sz="3600" baseline="30000">
                <a:solidFill>
                  <a:srgbClr val="3333CC"/>
                </a:solidFill>
                <a:ea typeface="楷体_GB2312" pitchFamily="49" charset="-122"/>
              </a:rPr>
              <a:t>12</a:t>
            </a:r>
            <a:r>
              <a:rPr lang="en-US" altLang="zh-CN" sz="3600">
                <a:solidFill>
                  <a:srgbClr val="3333CC"/>
                </a:solidFill>
                <a:ea typeface="楷体_GB2312" pitchFamily="49" charset="-122"/>
              </a:rPr>
              <a:t> - 8x</a:t>
            </a:r>
            <a:r>
              <a:rPr lang="en-US" altLang="zh-CN" sz="3600" baseline="30000">
                <a:solidFill>
                  <a:srgbClr val="3333CC"/>
                </a:solidFill>
                <a:ea typeface="楷体_GB2312" pitchFamily="49" charset="-122"/>
              </a:rPr>
              <a:t>999</a:t>
            </a:r>
            <a:endParaRPr lang="en-US" altLang="zh-CN" sz="2000" b="0"/>
          </a:p>
        </p:txBody>
      </p:sp>
      <p:sp>
        <p:nvSpPr>
          <p:cNvPr id="67587" name="Text Box 3"/>
          <p:cNvSpPr txBox="1">
            <a:spLocks noChangeArrowheads="1"/>
          </p:cNvSpPr>
          <p:nvPr/>
        </p:nvSpPr>
        <p:spPr bwMode="auto">
          <a:xfrm>
            <a:off x="838200" y="457200"/>
            <a:ext cx="12541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3600"/>
              <a:t>例如</a:t>
            </a:r>
            <a:r>
              <a:rPr lang="en-US" altLang="zh-CN" sz="3600"/>
              <a:t>:</a:t>
            </a:r>
            <a:endParaRPr lang="en-US" altLang="zh-CN" sz="2000" b="0"/>
          </a:p>
        </p:txBody>
      </p:sp>
      <p:sp>
        <p:nvSpPr>
          <p:cNvPr id="67588" name="Text Box 4"/>
          <p:cNvSpPr txBox="1">
            <a:spLocks noChangeArrowheads="1"/>
          </p:cNvSpPr>
          <p:nvPr/>
        </p:nvSpPr>
        <p:spPr bwMode="auto">
          <a:xfrm>
            <a:off x="1006475" y="2597150"/>
            <a:ext cx="5937250" cy="215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5000"/>
              </a:lnSpc>
            </a:pPr>
            <a:r>
              <a:rPr lang="zh-CN" altLang="en-US" sz="3600" b="0">
                <a:ea typeface="楷体_GB2312" pitchFamily="49" charset="-122"/>
              </a:rPr>
              <a:t>可用线性表</a:t>
            </a:r>
          </a:p>
          <a:p>
            <a:pPr eaLnBrk="1" hangingPunct="1">
              <a:lnSpc>
                <a:spcPct val="125000"/>
              </a:lnSpc>
            </a:pPr>
            <a:r>
              <a:rPr lang="zh-CN" altLang="en-US" sz="3600" b="0">
                <a:ea typeface="楷体_GB2312" pitchFamily="49" charset="-122"/>
              </a:rPr>
              <a:t>       </a:t>
            </a:r>
            <a:r>
              <a:rPr lang="en-US" altLang="zh-CN" sz="3600">
                <a:solidFill>
                  <a:srgbClr val="3333CC"/>
                </a:solidFill>
                <a:ea typeface="楷体_GB2312" pitchFamily="49" charset="-122"/>
              </a:rPr>
              <a:t>( (7, 3), (-2, 12), (-8, 999) )</a:t>
            </a:r>
            <a:endParaRPr lang="en-US" altLang="zh-CN" sz="3600" b="0">
              <a:ea typeface="楷体_GB2312" pitchFamily="49" charset="-122"/>
            </a:endParaRPr>
          </a:p>
          <a:p>
            <a:pPr eaLnBrk="1" hangingPunct="1">
              <a:lnSpc>
                <a:spcPct val="125000"/>
              </a:lnSpc>
            </a:pPr>
            <a:r>
              <a:rPr lang="zh-CN" altLang="en-US" sz="3600" b="0">
                <a:ea typeface="楷体_GB2312" pitchFamily="49" charset="-122"/>
              </a:rPr>
              <a:t>表示</a:t>
            </a:r>
          </a:p>
        </p:txBody>
      </p:sp>
    </p:spTree>
  </p:cSld>
  <p:clrMapOvr>
    <a:masterClrMapping/>
  </p:clrMapOvr>
  <p:transition spd="med">
    <p:zoom/>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838200" y="685800"/>
            <a:ext cx="8001000" cy="418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pPr>
            <a:r>
              <a:rPr lang="en-US" altLang="zh-CN" sz="3200" dirty="0">
                <a:solidFill>
                  <a:srgbClr val="660033"/>
                </a:solidFill>
              </a:rPr>
              <a:t>ADT Polynomial {</a:t>
            </a:r>
            <a:endParaRPr lang="en-US" altLang="zh-CN" sz="3200" b="0" dirty="0">
              <a:solidFill>
                <a:srgbClr val="660033"/>
              </a:solidFill>
            </a:endParaRPr>
          </a:p>
          <a:p>
            <a:pPr eaLnBrk="1" hangingPunct="1">
              <a:lnSpc>
                <a:spcPct val="120000"/>
              </a:lnSpc>
            </a:pPr>
            <a:r>
              <a:rPr lang="en-US" altLang="zh-CN" sz="3200" dirty="0"/>
              <a:t>  </a:t>
            </a:r>
            <a:r>
              <a:rPr lang="zh-CN" altLang="en-US" sz="3200" dirty="0">
                <a:solidFill>
                  <a:srgbClr val="CC0000"/>
                </a:solidFill>
                <a:ea typeface="楷体_GB2312" pitchFamily="49" charset="-122"/>
              </a:rPr>
              <a:t>数据对象</a:t>
            </a:r>
            <a:r>
              <a:rPr lang="zh-CN" altLang="en-US" sz="3200" b="0" dirty="0">
                <a:solidFill>
                  <a:srgbClr val="990000"/>
                </a:solidFill>
              </a:rPr>
              <a:t>：</a:t>
            </a:r>
          </a:p>
          <a:p>
            <a:pPr eaLnBrk="1" hangingPunct="1">
              <a:lnSpc>
                <a:spcPct val="120000"/>
              </a:lnSpc>
            </a:pPr>
            <a:endParaRPr lang="zh-CN" altLang="en-US" sz="3200" b="0" dirty="0">
              <a:solidFill>
                <a:srgbClr val="990000"/>
              </a:solidFill>
            </a:endParaRPr>
          </a:p>
          <a:p>
            <a:pPr eaLnBrk="1" hangingPunct="1">
              <a:lnSpc>
                <a:spcPct val="120000"/>
              </a:lnSpc>
            </a:pPr>
            <a:endParaRPr lang="zh-CN" altLang="en-US" sz="3200" b="0" dirty="0">
              <a:solidFill>
                <a:srgbClr val="990000"/>
              </a:solidFill>
            </a:endParaRPr>
          </a:p>
          <a:p>
            <a:pPr eaLnBrk="1" hangingPunct="1">
              <a:lnSpc>
                <a:spcPct val="120000"/>
              </a:lnSpc>
            </a:pPr>
            <a:endParaRPr lang="zh-CN" altLang="en-US" sz="3200" b="0" dirty="0">
              <a:solidFill>
                <a:srgbClr val="990000"/>
              </a:solidFill>
            </a:endParaRPr>
          </a:p>
          <a:p>
            <a:pPr eaLnBrk="1" hangingPunct="1">
              <a:lnSpc>
                <a:spcPct val="120000"/>
              </a:lnSpc>
            </a:pPr>
            <a:endParaRPr lang="zh-CN" altLang="en-US" sz="3200" b="0" dirty="0">
              <a:solidFill>
                <a:srgbClr val="990000"/>
              </a:solidFill>
            </a:endParaRPr>
          </a:p>
          <a:p>
            <a:pPr eaLnBrk="1" hangingPunct="1">
              <a:lnSpc>
                <a:spcPct val="120000"/>
              </a:lnSpc>
            </a:pPr>
            <a:r>
              <a:rPr lang="zh-CN" altLang="en-US" sz="3200" b="0" dirty="0"/>
              <a:t>  </a:t>
            </a:r>
            <a:r>
              <a:rPr lang="zh-CN" altLang="en-US" sz="3200" dirty="0">
                <a:solidFill>
                  <a:srgbClr val="CC0000"/>
                </a:solidFill>
                <a:ea typeface="楷体_GB2312" pitchFamily="49" charset="-122"/>
              </a:rPr>
              <a:t>数据关系</a:t>
            </a:r>
            <a:r>
              <a:rPr lang="zh-CN" altLang="en-US" sz="3200" b="0" dirty="0">
                <a:solidFill>
                  <a:srgbClr val="990000"/>
                </a:solidFill>
              </a:rPr>
              <a:t>：</a:t>
            </a:r>
            <a:endParaRPr lang="zh-CN" altLang="en-US" sz="3200" b="0" dirty="0"/>
          </a:p>
        </p:txBody>
      </p:sp>
      <p:sp>
        <p:nvSpPr>
          <p:cNvPr id="68611" name="Text Box 3"/>
          <p:cNvSpPr txBox="1">
            <a:spLocks noChangeArrowheads="1"/>
          </p:cNvSpPr>
          <p:nvPr/>
        </p:nvSpPr>
        <p:spPr bwMode="auto">
          <a:xfrm>
            <a:off x="785813" y="188913"/>
            <a:ext cx="80533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3600" b="0">
                <a:solidFill>
                  <a:srgbClr val="3333CC"/>
                </a:solidFill>
                <a:ea typeface="隶书" pitchFamily="49" charset="-122"/>
              </a:rPr>
              <a:t>抽象数据类型一元多项式的定义</a:t>
            </a:r>
            <a:endParaRPr lang="zh-CN" altLang="en-US" sz="2000" b="0"/>
          </a:p>
        </p:txBody>
      </p:sp>
      <p:sp>
        <p:nvSpPr>
          <p:cNvPr id="125956" name="Rectangle 4"/>
          <p:cNvSpPr>
            <a:spLocks noChangeArrowheads="1"/>
          </p:cNvSpPr>
          <p:nvPr/>
        </p:nvSpPr>
        <p:spPr bwMode="auto">
          <a:xfrm>
            <a:off x="1155700" y="2119313"/>
            <a:ext cx="7607300"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pPr>
            <a:r>
              <a:rPr lang="en-US" altLang="zh-CN" sz="3200"/>
              <a:t>D</a:t>
            </a:r>
            <a:r>
              <a:rPr lang="zh-CN" altLang="en-US" sz="3200" b="0"/>
              <a:t>＝</a:t>
            </a:r>
            <a:r>
              <a:rPr lang="en-US" altLang="zh-CN" sz="3200"/>
              <a:t>{ </a:t>
            </a:r>
            <a:r>
              <a:rPr lang="en-US" altLang="zh-CN" sz="3200" b="0"/>
              <a:t>a</a:t>
            </a:r>
            <a:r>
              <a:rPr lang="en-US" altLang="zh-CN" sz="3200" b="0" baseline="-25000"/>
              <a:t>i</a:t>
            </a:r>
            <a:r>
              <a:rPr lang="en-US" altLang="zh-CN" sz="3200" b="0"/>
              <a:t> | a</a:t>
            </a:r>
            <a:r>
              <a:rPr lang="en-US" altLang="zh-CN" sz="3200" b="0" baseline="-25000"/>
              <a:t>i</a:t>
            </a:r>
            <a:r>
              <a:rPr lang="en-US" altLang="zh-CN" sz="3200" b="0"/>
              <a:t> ∈TermSet, i=1,2,...,m,  m≥0</a:t>
            </a:r>
          </a:p>
          <a:p>
            <a:pPr eaLnBrk="1" hangingPunct="1">
              <a:lnSpc>
                <a:spcPct val="120000"/>
              </a:lnSpc>
            </a:pPr>
            <a:r>
              <a:rPr lang="en-US" altLang="zh-CN" sz="3200" b="0"/>
              <a:t>         TermSet </a:t>
            </a:r>
            <a:r>
              <a:rPr lang="zh-CN" altLang="en-US" sz="3200" b="0">
                <a:latin typeface="楷体_GB2312" pitchFamily="49" charset="-122"/>
                <a:ea typeface="楷体_GB2312" pitchFamily="49" charset="-122"/>
              </a:rPr>
              <a:t>中的</a:t>
            </a:r>
            <a:r>
              <a:rPr lang="zh-CN" altLang="en-US" sz="3200">
                <a:solidFill>
                  <a:srgbClr val="660033"/>
                </a:solidFill>
                <a:latin typeface="楷体_GB2312" pitchFamily="49" charset="-122"/>
                <a:ea typeface="楷体_GB2312" pitchFamily="49" charset="-122"/>
              </a:rPr>
              <a:t>每个元素包含一个</a:t>
            </a:r>
            <a:endParaRPr lang="zh-CN" altLang="en-US" sz="3200" b="0">
              <a:latin typeface="楷体_GB2312" pitchFamily="49" charset="-122"/>
              <a:ea typeface="楷体_GB2312" pitchFamily="49" charset="-122"/>
            </a:endParaRPr>
          </a:p>
          <a:p>
            <a:pPr eaLnBrk="1" hangingPunct="1">
              <a:lnSpc>
                <a:spcPct val="120000"/>
              </a:lnSpc>
            </a:pPr>
            <a:r>
              <a:rPr lang="zh-CN" altLang="en-US" sz="3200">
                <a:solidFill>
                  <a:srgbClr val="660033"/>
                </a:solidFill>
                <a:latin typeface="楷体_GB2312" pitchFamily="49" charset="-122"/>
                <a:ea typeface="楷体_GB2312" pitchFamily="49" charset="-122"/>
              </a:rPr>
              <a:t>    表示系数的实数和表示指数的整数</a:t>
            </a:r>
            <a:r>
              <a:rPr lang="zh-CN" altLang="en-US" sz="3200" b="0"/>
              <a:t> </a:t>
            </a:r>
            <a:r>
              <a:rPr lang="en-US" altLang="zh-CN" sz="3200"/>
              <a:t>}</a:t>
            </a:r>
          </a:p>
        </p:txBody>
      </p:sp>
      <p:sp>
        <p:nvSpPr>
          <p:cNvPr id="125957" name="Rectangle 5"/>
          <p:cNvSpPr>
            <a:spLocks noChangeArrowheads="1"/>
          </p:cNvSpPr>
          <p:nvPr/>
        </p:nvSpPr>
        <p:spPr bwMode="auto">
          <a:xfrm>
            <a:off x="1200150" y="4857750"/>
            <a:ext cx="7715250" cy="133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pPr>
            <a:r>
              <a:rPr lang="en-US" altLang="zh-CN" sz="3200"/>
              <a:t>R1</a:t>
            </a:r>
            <a:r>
              <a:rPr lang="zh-CN" altLang="en-US" sz="3200" b="0"/>
              <a:t>＝</a:t>
            </a:r>
            <a:r>
              <a:rPr lang="en-US" altLang="zh-CN" sz="3200"/>
              <a:t>{</a:t>
            </a:r>
            <a:r>
              <a:rPr lang="en-US" altLang="zh-CN" sz="3200" b="0"/>
              <a:t> &lt;a</a:t>
            </a:r>
            <a:r>
              <a:rPr lang="en-US" altLang="zh-CN" sz="3200" b="0" baseline="-25000"/>
              <a:t>i-1</a:t>
            </a:r>
            <a:r>
              <a:rPr lang="en-US" altLang="zh-CN" sz="3200" b="0"/>
              <a:t> ,a</a:t>
            </a:r>
            <a:r>
              <a:rPr lang="en-US" altLang="zh-CN" sz="3200" b="0" baseline="-25000"/>
              <a:t>i</a:t>
            </a:r>
            <a:r>
              <a:rPr lang="en-US" altLang="zh-CN" sz="3200" b="0"/>
              <a:t> &gt;|a</a:t>
            </a:r>
            <a:r>
              <a:rPr lang="en-US" altLang="zh-CN" sz="3200" b="0" baseline="-25000"/>
              <a:t>i-1</a:t>
            </a:r>
            <a:r>
              <a:rPr lang="en-US" altLang="zh-CN" sz="3200" b="0"/>
              <a:t> ,a</a:t>
            </a:r>
            <a:r>
              <a:rPr lang="en-US" altLang="zh-CN" sz="3200" b="0" baseline="-25000"/>
              <a:t>i</a:t>
            </a:r>
            <a:r>
              <a:rPr lang="en-US" altLang="zh-CN" sz="3200" b="0"/>
              <a:t>∈D</a:t>
            </a:r>
            <a:r>
              <a:rPr lang="en-US" altLang="zh-CN" sz="3600" b="0"/>
              <a:t>,    </a:t>
            </a:r>
            <a:r>
              <a:rPr lang="en-US" altLang="zh-CN" sz="3200" b="0"/>
              <a:t>i=2,...,n</a:t>
            </a:r>
          </a:p>
          <a:p>
            <a:pPr eaLnBrk="1" hangingPunct="1">
              <a:lnSpc>
                <a:spcPct val="120000"/>
              </a:lnSpc>
            </a:pPr>
            <a:r>
              <a:rPr lang="en-US" altLang="zh-CN" sz="3200" b="0">
                <a:ea typeface="楷体_GB2312" pitchFamily="49" charset="-122"/>
              </a:rPr>
              <a:t>            </a:t>
            </a:r>
            <a:r>
              <a:rPr lang="zh-CN" altLang="en-US" sz="3200" b="0">
                <a:ea typeface="楷体_GB2312" pitchFamily="49" charset="-122"/>
              </a:rPr>
              <a:t>且</a:t>
            </a:r>
            <a:r>
              <a:rPr lang="en-US" altLang="zh-CN" sz="3200">
                <a:solidFill>
                  <a:srgbClr val="660033"/>
                </a:solidFill>
              </a:rPr>
              <a:t>a</a:t>
            </a:r>
            <a:r>
              <a:rPr lang="en-US" altLang="zh-CN" sz="3200" baseline="-25000">
                <a:solidFill>
                  <a:srgbClr val="660033"/>
                </a:solidFill>
              </a:rPr>
              <a:t>i-1</a:t>
            </a:r>
            <a:r>
              <a:rPr lang="zh-CN" altLang="en-US" sz="3200">
                <a:solidFill>
                  <a:srgbClr val="660033"/>
                </a:solidFill>
                <a:ea typeface="楷体_GB2312" pitchFamily="49" charset="-122"/>
              </a:rPr>
              <a:t>中的指数值</a:t>
            </a:r>
            <a:r>
              <a:rPr lang="zh-CN" altLang="en-US" sz="3200">
                <a:solidFill>
                  <a:srgbClr val="660033"/>
                </a:solidFill>
              </a:rPr>
              <a:t>＜</a:t>
            </a:r>
            <a:r>
              <a:rPr lang="en-US" altLang="zh-CN" sz="3200">
                <a:solidFill>
                  <a:srgbClr val="660033"/>
                </a:solidFill>
              </a:rPr>
              <a:t>a</a:t>
            </a:r>
            <a:r>
              <a:rPr lang="en-US" altLang="zh-CN" sz="3200" baseline="-25000">
                <a:solidFill>
                  <a:srgbClr val="660033"/>
                </a:solidFill>
              </a:rPr>
              <a:t>i</a:t>
            </a:r>
            <a:r>
              <a:rPr lang="zh-CN" altLang="en-US" sz="3200">
                <a:solidFill>
                  <a:srgbClr val="660033"/>
                </a:solidFill>
                <a:ea typeface="楷体_GB2312" pitchFamily="49" charset="-122"/>
              </a:rPr>
              <a:t>中的指数值</a:t>
            </a:r>
            <a:r>
              <a:rPr lang="zh-CN" altLang="en-US" sz="3200">
                <a:solidFill>
                  <a:srgbClr val="996600"/>
                </a:solidFill>
                <a:ea typeface="楷体_GB2312" pitchFamily="49" charset="-122"/>
              </a:rPr>
              <a:t> </a:t>
            </a:r>
            <a:r>
              <a:rPr lang="en-US" altLang="zh-CN" sz="3200"/>
              <a:t>}</a:t>
            </a:r>
            <a:endParaRPr lang="en-US" altLang="zh-CN" sz="3200" b="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iterate type="lt">
                                    <p:tmPct val="100000"/>
                                  </p:iterate>
                                  <p:childTnLst>
                                    <p:set>
                                      <p:cBhvr>
                                        <p:cTn id="6" dur="1" fill="hold">
                                          <p:stCondLst>
                                            <p:cond delay="0"/>
                                          </p:stCondLst>
                                        </p:cTn>
                                        <p:tgtEl>
                                          <p:spTgt spid="125954"/>
                                        </p:tgtEl>
                                        <p:attrNameLst>
                                          <p:attrName>style.visibility</p:attrName>
                                        </p:attrNameLst>
                                      </p:cBhvr>
                                      <p:to>
                                        <p:strVal val="visible"/>
                                      </p:to>
                                    </p:set>
                                    <p:animEffect transition="in" filter="strips(downRight)">
                                      <p:cBhvr>
                                        <p:cTn id="7" dur="75"/>
                                        <p:tgtEl>
                                          <p:spTgt spid="1259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5956"/>
                                        </p:tgtEl>
                                        <p:attrNameLst>
                                          <p:attrName>style.visibility</p:attrName>
                                        </p:attrNameLst>
                                      </p:cBhvr>
                                      <p:to>
                                        <p:strVal val="visible"/>
                                      </p:to>
                                    </p:set>
                                    <p:animEffect transition="in" filter="wipe(left)">
                                      <p:cBhvr>
                                        <p:cTn id="12" dur="500"/>
                                        <p:tgtEl>
                                          <p:spTgt spid="1259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5957"/>
                                        </p:tgtEl>
                                        <p:attrNameLst>
                                          <p:attrName>style.visibility</p:attrName>
                                        </p:attrNameLst>
                                      </p:cBhvr>
                                      <p:to>
                                        <p:strVal val="visible"/>
                                      </p:to>
                                    </p:set>
                                    <p:animEffect transition="in" filter="wipe(left)">
                                      <p:cBhvr>
                                        <p:cTn id="17" dur="500"/>
                                        <p:tgtEl>
                                          <p:spTgt spid="125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utoUpdateAnimBg="0"/>
      <p:bldP spid="125956" grpId="0" autoUpdateAnimBg="0"/>
      <p:bldP spid="12595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a:spLocks noChangeArrowheads="1"/>
          </p:cNvSpPr>
          <p:nvPr/>
        </p:nvSpPr>
        <p:spPr bwMode="auto">
          <a:xfrm>
            <a:off x="685800" y="685800"/>
            <a:ext cx="6950075" cy="47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pPr>
            <a:r>
              <a:rPr lang="en-US" altLang="zh-CN" b="0"/>
              <a:t>         </a:t>
            </a:r>
            <a:r>
              <a:rPr lang="en-US" altLang="zh-CN" sz="3600">
                <a:solidFill>
                  <a:srgbClr val="660033"/>
                </a:solidFill>
              </a:rPr>
              <a:t>CreatPolyn ( &amp;P, m )</a:t>
            </a:r>
            <a:endParaRPr lang="en-US" altLang="zh-CN" sz="3600" b="0"/>
          </a:p>
          <a:p>
            <a:pPr eaLnBrk="1" hangingPunct="1">
              <a:lnSpc>
                <a:spcPct val="120000"/>
              </a:lnSpc>
            </a:pPr>
            <a:endParaRPr lang="en-US" altLang="zh-CN" sz="3600" b="0"/>
          </a:p>
          <a:p>
            <a:pPr eaLnBrk="1" hangingPunct="1">
              <a:lnSpc>
                <a:spcPct val="120000"/>
              </a:lnSpc>
            </a:pPr>
            <a:endParaRPr lang="en-US" altLang="zh-CN" sz="3600" b="0"/>
          </a:p>
          <a:p>
            <a:pPr eaLnBrk="1" hangingPunct="1">
              <a:lnSpc>
                <a:spcPct val="120000"/>
              </a:lnSpc>
            </a:pPr>
            <a:r>
              <a:rPr lang="en-US" altLang="zh-CN" sz="3600" b="0"/>
              <a:t>      </a:t>
            </a:r>
            <a:r>
              <a:rPr lang="en-US" altLang="zh-CN" sz="3600">
                <a:solidFill>
                  <a:srgbClr val="660033"/>
                </a:solidFill>
              </a:rPr>
              <a:t>DestroyPolyn ( &amp;P )</a:t>
            </a:r>
            <a:endParaRPr lang="en-US" altLang="zh-CN" sz="3600"/>
          </a:p>
          <a:p>
            <a:pPr eaLnBrk="1" hangingPunct="1">
              <a:lnSpc>
                <a:spcPct val="120000"/>
              </a:lnSpc>
            </a:pPr>
            <a:endParaRPr lang="en-US" altLang="zh-CN" sz="3600" b="0"/>
          </a:p>
          <a:p>
            <a:pPr eaLnBrk="1" hangingPunct="1">
              <a:lnSpc>
                <a:spcPct val="120000"/>
              </a:lnSpc>
            </a:pPr>
            <a:endParaRPr lang="en-US" altLang="zh-CN" sz="3600" b="0"/>
          </a:p>
          <a:p>
            <a:pPr eaLnBrk="1" hangingPunct="1">
              <a:lnSpc>
                <a:spcPct val="120000"/>
              </a:lnSpc>
            </a:pPr>
            <a:r>
              <a:rPr lang="en-US" altLang="zh-CN" sz="3600" b="0"/>
              <a:t>      </a:t>
            </a:r>
            <a:r>
              <a:rPr lang="en-US" altLang="zh-CN" sz="3600">
                <a:solidFill>
                  <a:srgbClr val="660033"/>
                </a:solidFill>
              </a:rPr>
              <a:t>PrintPolyn ( P )</a:t>
            </a:r>
            <a:endParaRPr lang="en-US" altLang="zh-CN" sz="3600" b="0"/>
          </a:p>
        </p:txBody>
      </p:sp>
      <p:sp>
        <p:nvSpPr>
          <p:cNvPr id="69635" name="Text Box 3"/>
          <p:cNvSpPr txBox="1">
            <a:spLocks noChangeArrowheads="1"/>
          </p:cNvSpPr>
          <p:nvPr/>
        </p:nvSpPr>
        <p:spPr bwMode="auto">
          <a:xfrm>
            <a:off x="762000" y="228600"/>
            <a:ext cx="27066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600">
                <a:solidFill>
                  <a:srgbClr val="CC0000"/>
                </a:solidFill>
                <a:ea typeface="楷体_GB2312" pitchFamily="49" charset="-122"/>
              </a:rPr>
              <a:t>  </a:t>
            </a:r>
            <a:r>
              <a:rPr lang="zh-CN" altLang="en-US" sz="3600">
                <a:solidFill>
                  <a:srgbClr val="CC0000"/>
                </a:solidFill>
                <a:ea typeface="楷体_GB2312" pitchFamily="49" charset="-122"/>
              </a:rPr>
              <a:t>基本操作</a:t>
            </a:r>
            <a:r>
              <a:rPr lang="zh-CN" altLang="en-US" sz="3600">
                <a:solidFill>
                  <a:srgbClr val="CC0000"/>
                </a:solidFill>
              </a:rPr>
              <a:t>：</a:t>
            </a:r>
            <a:endParaRPr lang="zh-CN" altLang="en-US" sz="2000" b="0"/>
          </a:p>
        </p:txBody>
      </p:sp>
      <p:sp>
        <p:nvSpPr>
          <p:cNvPr id="69636" name="Rectangle 4"/>
          <p:cNvSpPr>
            <a:spLocks noChangeArrowheads="1"/>
          </p:cNvSpPr>
          <p:nvPr/>
        </p:nvSpPr>
        <p:spPr bwMode="auto">
          <a:xfrm>
            <a:off x="1265238" y="1560513"/>
            <a:ext cx="5978525"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pPr>
            <a:r>
              <a:rPr lang="zh-CN" altLang="en-US" sz="2800">
                <a:solidFill>
                  <a:srgbClr val="FF5050"/>
                </a:solidFill>
                <a:ea typeface="楷体_GB2312" pitchFamily="49" charset="-122"/>
              </a:rPr>
              <a:t>操作结果</a:t>
            </a:r>
            <a:r>
              <a:rPr lang="zh-CN" altLang="en-US" sz="2800" b="0"/>
              <a:t>：</a:t>
            </a:r>
            <a:r>
              <a:rPr lang="zh-CN" altLang="en-US" sz="2800" b="0">
                <a:latin typeface="楷体_GB2312" pitchFamily="49" charset="-122"/>
                <a:ea typeface="楷体_GB2312" pitchFamily="49" charset="-122"/>
              </a:rPr>
              <a:t>输入</a:t>
            </a:r>
            <a:r>
              <a:rPr lang="zh-CN" altLang="en-US" sz="2800" b="0">
                <a:ea typeface="楷体_GB2312" pitchFamily="49" charset="-122"/>
              </a:rPr>
              <a:t> </a:t>
            </a:r>
            <a:r>
              <a:rPr lang="en-US" altLang="zh-CN" sz="2800" b="0">
                <a:ea typeface="楷体_GB2312" pitchFamily="49" charset="-122"/>
              </a:rPr>
              <a:t>m </a:t>
            </a:r>
            <a:r>
              <a:rPr lang="zh-CN" altLang="en-US" sz="2800" b="0">
                <a:latin typeface="楷体_GB2312" pitchFamily="49" charset="-122"/>
                <a:ea typeface="楷体_GB2312" pitchFamily="49" charset="-122"/>
              </a:rPr>
              <a:t>项的系数和指数，</a:t>
            </a:r>
          </a:p>
          <a:p>
            <a:pPr eaLnBrk="1" hangingPunct="1">
              <a:lnSpc>
                <a:spcPct val="120000"/>
              </a:lnSpc>
            </a:pPr>
            <a:r>
              <a:rPr lang="zh-CN" altLang="en-US" sz="2800" b="0">
                <a:latin typeface="楷体_GB2312" pitchFamily="49" charset="-122"/>
                <a:ea typeface="楷体_GB2312" pitchFamily="49" charset="-122"/>
              </a:rPr>
              <a:t>          建立一元多项式</a:t>
            </a:r>
            <a:r>
              <a:rPr lang="zh-CN" altLang="en-US" sz="2800" b="0">
                <a:ea typeface="楷体_GB2312" pitchFamily="49" charset="-122"/>
              </a:rPr>
              <a:t> </a:t>
            </a:r>
            <a:r>
              <a:rPr lang="en-US" altLang="zh-CN" sz="2800" b="0">
                <a:ea typeface="楷体_GB2312" pitchFamily="49" charset="-122"/>
              </a:rPr>
              <a:t>P</a:t>
            </a:r>
            <a:r>
              <a:rPr lang="zh-CN" altLang="en-US" sz="2800" b="0"/>
              <a:t>。</a:t>
            </a:r>
          </a:p>
        </p:txBody>
      </p:sp>
      <p:sp>
        <p:nvSpPr>
          <p:cNvPr id="69637" name="Rectangle 5"/>
          <p:cNvSpPr>
            <a:spLocks noChangeArrowheads="1"/>
          </p:cNvSpPr>
          <p:nvPr/>
        </p:nvSpPr>
        <p:spPr bwMode="auto">
          <a:xfrm>
            <a:off x="1228725" y="3541713"/>
            <a:ext cx="55451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pPr>
            <a:r>
              <a:rPr lang="zh-CN" altLang="en-US" sz="2800">
                <a:solidFill>
                  <a:srgbClr val="FF5050"/>
                </a:solidFill>
                <a:ea typeface="楷体_GB2312" pitchFamily="49" charset="-122"/>
              </a:rPr>
              <a:t>初始条件</a:t>
            </a:r>
            <a:r>
              <a:rPr lang="zh-CN" altLang="en-US" sz="2800" b="0"/>
              <a:t>：</a:t>
            </a:r>
            <a:r>
              <a:rPr lang="zh-CN" altLang="en-US" sz="2800" b="0">
                <a:ea typeface="楷体_GB2312" pitchFamily="49" charset="-122"/>
              </a:rPr>
              <a:t>一元多项式 </a:t>
            </a:r>
            <a:r>
              <a:rPr lang="en-US" altLang="zh-CN" sz="2800" b="0">
                <a:ea typeface="楷体_GB2312" pitchFamily="49" charset="-122"/>
              </a:rPr>
              <a:t>P </a:t>
            </a:r>
            <a:r>
              <a:rPr lang="zh-CN" altLang="en-US" sz="2800" b="0">
                <a:ea typeface="楷体_GB2312" pitchFamily="49" charset="-122"/>
              </a:rPr>
              <a:t>已存在</a:t>
            </a:r>
            <a:r>
              <a:rPr lang="zh-CN" altLang="en-US" sz="2800" b="0"/>
              <a:t>。</a:t>
            </a:r>
          </a:p>
          <a:p>
            <a:pPr eaLnBrk="1" hangingPunct="1">
              <a:lnSpc>
                <a:spcPct val="120000"/>
              </a:lnSpc>
            </a:pPr>
            <a:r>
              <a:rPr lang="zh-CN" altLang="en-US" sz="2800">
                <a:solidFill>
                  <a:srgbClr val="FF5050"/>
                </a:solidFill>
                <a:ea typeface="楷体_GB2312" pitchFamily="49" charset="-122"/>
              </a:rPr>
              <a:t>操作结果</a:t>
            </a:r>
            <a:r>
              <a:rPr lang="zh-CN" altLang="en-US" sz="2800" b="0"/>
              <a:t>：</a:t>
            </a:r>
            <a:r>
              <a:rPr lang="zh-CN" altLang="en-US" sz="2800" b="0">
                <a:ea typeface="楷体_GB2312" pitchFamily="49" charset="-122"/>
              </a:rPr>
              <a:t>销毁一元多项式 </a:t>
            </a:r>
            <a:r>
              <a:rPr lang="en-US" altLang="zh-CN" sz="2800" b="0"/>
              <a:t>P</a:t>
            </a:r>
            <a:r>
              <a:rPr lang="zh-CN" altLang="en-US" sz="2800" b="0"/>
              <a:t>。</a:t>
            </a:r>
          </a:p>
        </p:txBody>
      </p:sp>
      <p:sp>
        <p:nvSpPr>
          <p:cNvPr id="69638" name="Rectangle 6"/>
          <p:cNvSpPr>
            <a:spLocks noChangeArrowheads="1"/>
          </p:cNvSpPr>
          <p:nvPr/>
        </p:nvSpPr>
        <p:spPr bwMode="auto">
          <a:xfrm>
            <a:off x="1219200" y="5538788"/>
            <a:ext cx="58118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pPr>
            <a:r>
              <a:rPr lang="zh-CN" altLang="en-US" sz="2800">
                <a:solidFill>
                  <a:srgbClr val="FF5050"/>
                </a:solidFill>
                <a:ea typeface="楷体_GB2312" pitchFamily="49" charset="-122"/>
              </a:rPr>
              <a:t>初始条件</a:t>
            </a:r>
            <a:r>
              <a:rPr lang="zh-CN" altLang="en-US" sz="2800" b="0"/>
              <a:t>：</a:t>
            </a:r>
            <a:r>
              <a:rPr lang="zh-CN" altLang="en-US" sz="2800" b="0">
                <a:ea typeface="楷体_GB2312" pitchFamily="49" charset="-122"/>
              </a:rPr>
              <a:t>一元多项式 </a:t>
            </a:r>
            <a:r>
              <a:rPr lang="en-US" altLang="zh-CN" sz="2800" b="0">
                <a:ea typeface="楷体_GB2312" pitchFamily="49" charset="-122"/>
              </a:rPr>
              <a:t>P </a:t>
            </a:r>
            <a:r>
              <a:rPr lang="zh-CN" altLang="en-US" sz="2800" b="0">
                <a:ea typeface="楷体_GB2312" pitchFamily="49" charset="-122"/>
              </a:rPr>
              <a:t>已存在</a:t>
            </a:r>
            <a:r>
              <a:rPr lang="zh-CN" altLang="en-US" sz="2800" b="0"/>
              <a:t>。</a:t>
            </a:r>
          </a:p>
          <a:p>
            <a:pPr eaLnBrk="1" hangingPunct="1">
              <a:lnSpc>
                <a:spcPct val="120000"/>
              </a:lnSpc>
            </a:pPr>
            <a:r>
              <a:rPr lang="zh-CN" altLang="en-US" sz="2800">
                <a:solidFill>
                  <a:srgbClr val="FF5050"/>
                </a:solidFill>
                <a:ea typeface="楷体_GB2312" pitchFamily="49" charset="-122"/>
              </a:rPr>
              <a:t>操作结果</a:t>
            </a:r>
            <a:r>
              <a:rPr lang="zh-CN" altLang="en-US" sz="2800" b="0"/>
              <a:t>：</a:t>
            </a:r>
            <a:r>
              <a:rPr lang="zh-CN" altLang="en-US" sz="2800" b="0">
                <a:ea typeface="楷体_GB2312" pitchFamily="49" charset="-122"/>
              </a:rPr>
              <a:t>打印输出一元多项式 </a:t>
            </a:r>
            <a:r>
              <a:rPr lang="en-US" altLang="zh-CN" sz="2800" b="0"/>
              <a:t>P</a:t>
            </a:r>
            <a:r>
              <a:rPr lang="zh-CN" altLang="en-US" sz="2800" b="0"/>
              <a:t>。</a:t>
            </a:r>
            <a:endParaRPr lang="zh-CN" altLang="en-US" sz="3200" b="0"/>
          </a:p>
        </p:txBody>
      </p:sp>
    </p:spTree>
  </p:cSld>
  <p:clrMapOvr>
    <a:masterClrMapping/>
  </p:clrMapOvr>
  <p:transition spd="med">
    <p:zoom/>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ext Box 2"/>
          <p:cNvSpPr txBox="1">
            <a:spLocks noChangeArrowheads="1"/>
          </p:cNvSpPr>
          <p:nvPr/>
        </p:nvSpPr>
        <p:spPr bwMode="auto">
          <a:xfrm>
            <a:off x="685800" y="228600"/>
            <a:ext cx="8229600" cy="614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10000"/>
              </a:lnSpc>
            </a:pPr>
            <a:r>
              <a:rPr lang="en-US" altLang="zh-CN" b="0"/>
              <a:t>            </a:t>
            </a:r>
            <a:r>
              <a:rPr lang="en-US" altLang="zh-CN" sz="3600">
                <a:solidFill>
                  <a:srgbClr val="660033"/>
                </a:solidFill>
              </a:rPr>
              <a:t>PolynLength( P )</a:t>
            </a:r>
          </a:p>
          <a:p>
            <a:pPr eaLnBrk="1" hangingPunct="1">
              <a:lnSpc>
                <a:spcPct val="110000"/>
              </a:lnSpc>
            </a:pPr>
            <a:endParaRPr lang="en-US" altLang="zh-CN" sz="3600">
              <a:solidFill>
                <a:srgbClr val="660033"/>
              </a:solidFill>
            </a:endParaRPr>
          </a:p>
          <a:p>
            <a:pPr eaLnBrk="1" hangingPunct="1">
              <a:lnSpc>
                <a:spcPct val="110000"/>
              </a:lnSpc>
            </a:pPr>
            <a:r>
              <a:rPr lang="en-US" altLang="zh-CN" sz="3600">
                <a:solidFill>
                  <a:srgbClr val="660033"/>
                </a:solidFill>
              </a:rPr>
              <a:t>     </a:t>
            </a:r>
          </a:p>
          <a:p>
            <a:pPr eaLnBrk="1" hangingPunct="1">
              <a:lnSpc>
                <a:spcPct val="110000"/>
              </a:lnSpc>
            </a:pPr>
            <a:r>
              <a:rPr lang="en-US" altLang="zh-CN" sz="3600">
                <a:solidFill>
                  <a:srgbClr val="660033"/>
                </a:solidFill>
              </a:rPr>
              <a:t>        AddPolyn ( &amp;Pa, &amp;Pb )</a:t>
            </a:r>
          </a:p>
          <a:p>
            <a:pPr eaLnBrk="1" hangingPunct="1">
              <a:lnSpc>
                <a:spcPct val="110000"/>
              </a:lnSpc>
            </a:pPr>
            <a:endParaRPr lang="en-US" altLang="zh-CN" sz="3600">
              <a:solidFill>
                <a:srgbClr val="660033"/>
              </a:solidFill>
            </a:endParaRPr>
          </a:p>
          <a:p>
            <a:pPr eaLnBrk="1" hangingPunct="1">
              <a:lnSpc>
                <a:spcPct val="110000"/>
              </a:lnSpc>
            </a:pPr>
            <a:endParaRPr lang="en-US" altLang="zh-CN" sz="3600">
              <a:solidFill>
                <a:srgbClr val="660033"/>
              </a:solidFill>
            </a:endParaRPr>
          </a:p>
          <a:p>
            <a:pPr eaLnBrk="1" hangingPunct="1">
              <a:lnSpc>
                <a:spcPct val="110000"/>
              </a:lnSpc>
            </a:pPr>
            <a:endParaRPr lang="en-US" altLang="zh-CN" sz="3600">
              <a:solidFill>
                <a:srgbClr val="660033"/>
              </a:solidFill>
            </a:endParaRPr>
          </a:p>
          <a:p>
            <a:pPr eaLnBrk="1" hangingPunct="1">
              <a:lnSpc>
                <a:spcPct val="110000"/>
              </a:lnSpc>
            </a:pPr>
            <a:r>
              <a:rPr lang="en-US" altLang="zh-CN" sz="3600">
                <a:solidFill>
                  <a:srgbClr val="660033"/>
                </a:solidFill>
              </a:rPr>
              <a:t>        SubtractPolyn ( &amp;Pa, &amp;Pb )</a:t>
            </a:r>
          </a:p>
          <a:p>
            <a:pPr eaLnBrk="1" hangingPunct="1">
              <a:lnSpc>
                <a:spcPct val="110000"/>
              </a:lnSpc>
            </a:pPr>
            <a:r>
              <a:rPr lang="en-US" altLang="zh-CN" sz="3600">
                <a:solidFill>
                  <a:srgbClr val="660033"/>
                </a:solidFill>
              </a:rPr>
              <a:t>              …   …</a:t>
            </a:r>
          </a:p>
          <a:p>
            <a:pPr eaLnBrk="1" hangingPunct="1">
              <a:lnSpc>
                <a:spcPct val="110000"/>
              </a:lnSpc>
            </a:pPr>
            <a:r>
              <a:rPr lang="en-US" altLang="zh-CN" sz="3600">
                <a:solidFill>
                  <a:srgbClr val="660033"/>
                </a:solidFill>
              </a:rPr>
              <a:t>} ADT Polynomial</a:t>
            </a:r>
          </a:p>
        </p:txBody>
      </p:sp>
      <p:sp>
        <p:nvSpPr>
          <p:cNvPr id="70659" name="Rectangle 3"/>
          <p:cNvSpPr>
            <a:spLocks noChangeArrowheads="1"/>
          </p:cNvSpPr>
          <p:nvPr/>
        </p:nvSpPr>
        <p:spPr bwMode="auto">
          <a:xfrm>
            <a:off x="1143000" y="1047750"/>
            <a:ext cx="6611938"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pPr>
            <a:r>
              <a:rPr lang="zh-CN" altLang="en-US" sz="2800">
                <a:solidFill>
                  <a:srgbClr val="FF5050"/>
                </a:solidFill>
                <a:ea typeface="楷体_GB2312" pitchFamily="49" charset="-122"/>
              </a:rPr>
              <a:t>初始条件</a:t>
            </a:r>
            <a:r>
              <a:rPr lang="zh-CN" altLang="en-US" sz="2800" b="0"/>
              <a:t>：</a:t>
            </a:r>
            <a:r>
              <a:rPr lang="zh-CN" altLang="en-US" sz="2800" b="0">
                <a:ea typeface="楷体_GB2312" pitchFamily="49" charset="-122"/>
              </a:rPr>
              <a:t>一元多项式 </a:t>
            </a:r>
            <a:r>
              <a:rPr lang="en-US" altLang="zh-CN" sz="2800" b="0"/>
              <a:t>P </a:t>
            </a:r>
            <a:r>
              <a:rPr lang="zh-CN" altLang="en-US" sz="2800" b="0">
                <a:ea typeface="楷体_GB2312" pitchFamily="49" charset="-122"/>
              </a:rPr>
              <a:t>已存在</a:t>
            </a:r>
            <a:r>
              <a:rPr lang="zh-CN" altLang="en-US" sz="2800" b="0"/>
              <a:t>。</a:t>
            </a:r>
          </a:p>
          <a:p>
            <a:pPr eaLnBrk="1" hangingPunct="1">
              <a:lnSpc>
                <a:spcPct val="120000"/>
              </a:lnSpc>
            </a:pPr>
            <a:r>
              <a:rPr lang="zh-CN" altLang="en-US" sz="2800">
                <a:solidFill>
                  <a:srgbClr val="FF5050"/>
                </a:solidFill>
                <a:ea typeface="楷体_GB2312" pitchFamily="49" charset="-122"/>
              </a:rPr>
              <a:t>操作结果</a:t>
            </a:r>
            <a:r>
              <a:rPr lang="zh-CN" altLang="en-US" sz="2800" b="0"/>
              <a:t>：</a:t>
            </a:r>
            <a:r>
              <a:rPr lang="zh-CN" altLang="en-US" sz="2800" b="0">
                <a:ea typeface="楷体_GB2312" pitchFamily="49" charset="-122"/>
              </a:rPr>
              <a:t>返回一元多项式 </a:t>
            </a:r>
            <a:r>
              <a:rPr lang="en-US" altLang="zh-CN" sz="2800" b="0"/>
              <a:t>P </a:t>
            </a:r>
            <a:r>
              <a:rPr lang="zh-CN" altLang="en-US" sz="2800" b="0">
                <a:ea typeface="楷体_GB2312" pitchFamily="49" charset="-122"/>
              </a:rPr>
              <a:t>中的项数</a:t>
            </a:r>
            <a:r>
              <a:rPr lang="zh-CN" altLang="en-US" sz="2800" b="0"/>
              <a:t>。</a:t>
            </a:r>
            <a:endParaRPr lang="zh-CN" altLang="en-US" sz="3200" b="0"/>
          </a:p>
        </p:txBody>
      </p:sp>
      <p:sp>
        <p:nvSpPr>
          <p:cNvPr id="70660" name="Rectangle 4"/>
          <p:cNvSpPr>
            <a:spLocks noChangeArrowheads="1"/>
          </p:cNvSpPr>
          <p:nvPr/>
        </p:nvSpPr>
        <p:spPr bwMode="auto">
          <a:xfrm>
            <a:off x="1143000" y="3013075"/>
            <a:ext cx="7092950" cy="163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pPr>
            <a:r>
              <a:rPr lang="zh-CN" altLang="en-US" sz="2800">
                <a:solidFill>
                  <a:srgbClr val="FF5050"/>
                </a:solidFill>
                <a:ea typeface="楷体_GB2312" pitchFamily="49" charset="-122"/>
              </a:rPr>
              <a:t>初始条件</a:t>
            </a:r>
            <a:r>
              <a:rPr lang="zh-CN" altLang="en-US" sz="2800" b="0"/>
              <a:t>：</a:t>
            </a:r>
            <a:r>
              <a:rPr lang="zh-CN" altLang="en-US" sz="2800" b="0">
                <a:ea typeface="楷体_GB2312" pitchFamily="49" charset="-122"/>
              </a:rPr>
              <a:t>一元多项式 </a:t>
            </a:r>
            <a:r>
              <a:rPr lang="en-US" altLang="zh-CN" sz="2800" b="0">
                <a:ea typeface="楷体_GB2312" pitchFamily="49" charset="-122"/>
              </a:rPr>
              <a:t>Pa </a:t>
            </a:r>
            <a:r>
              <a:rPr lang="zh-CN" altLang="en-US" sz="2800" b="0">
                <a:ea typeface="楷体_GB2312" pitchFamily="49" charset="-122"/>
              </a:rPr>
              <a:t>和 </a:t>
            </a:r>
            <a:r>
              <a:rPr lang="en-US" altLang="zh-CN" sz="2800" b="0">
                <a:ea typeface="楷体_GB2312" pitchFamily="49" charset="-122"/>
              </a:rPr>
              <a:t>Pb </a:t>
            </a:r>
            <a:r>
              <a:rPr lang="zh-CN" altLang="en-US" sz="2800" b="0">
                <a:ea typeface="楷体_GB2312" pitchFamily="49" charset="-122"/>
              </a:rPr>
              <a:t>已存在</a:t>
            </a:r>
            <a:r>
              <a:rPr lang="zh-CN" altLang="en-US" sz="2800" b="0"/>
              <a:t>。</a:t>
            </a:r>
          </a:p>
          <a:p>
            <a:pPr eaLnBrk="1" hangingPunct="1">
              <a:lnSpc>
                <a:spcPct val="120000"/>
              </a:lnSpc>
            </a:pPr>
            <a:r>
              <a:rPr lang="zh-CN" altLang="en-US" sz="2800">
                <a:solidFill>
                  <a:srgbClr val="FF5050"/>
                </a:solidFill>
                <a:ea typeface="楷体_GB2312" pitchFamily="49" charset="-122"/>
              </a:rPr>
              <a:t>操作结果</a:t>
            </a:r>
            <a:r>
              <a:rPr lang="zh-CN" altLang="en-US" sz="2800" b="0"/>
              <a:t>：</a:t>
            </a:r>
            <a:r>
              <a:rPr lang="zh-CN" altLang="en-US" sz="2800" b="0">
                <a:ea typeface="楷体_GB2312" pitchFamily="49" charset="-122"/>
              </a:rPr>
              <a:t>完成多项式相加运算，即：</a:t>
            </a:r>
          </a:p>
          <a:p>
            <a:pPr eaLnBrk="1" hangingPunct="1">
              <a:lnSpc>
                <a:spcPct val="120000"/>
              </a:lnSpc>
            </a:pPr>
            <a:r>
              <a:rPr lang="zh-CN" altLang="en-US" sz="2800" b="0">
                <a:ea typeface="楷体_GB2312" pitchFamily="49" charset="-122"/>
              </a:rPr>
              <a:t>            </a:t>
            </a:r>
            <a:r>
              <a:rPr lang="en-US" altLang="zh-CN" sz="2800" b="0">
                <a:ea typeface="楷体_GB2312" pitchFamily="49" charset="-122"/>
              </a:rPr>
              <a:t>Pa = Pa</a:t>
            </a:r>
            <a:r>
              <a:rPr lang="zh-CN" altLang="en-US" sz="2800" b="0">
                <a:ea typeface="楷体_GB2312" pitchFamily="49" charset="-122"/>
              </a:rPr>
              <a:t>＋</a:t>
            </a:r>
            <a:r>
              <a:rPr lang="en-US" altLang="zh-CN" sz="2800" b="0">
                <a:ea typeface="楷体_GB2312" pitchFamily="49" charset="-122"/>
              </a:rPr>
              <a:t>Pb</a:t>
            </a:r>
            <a:r>
              <a:rPr lang="zh-CN" altLang="en-US" sz="2800" b="0">
                <a:ea typeface="楷体_GB2312" pitchFamily="49" charset="-122"/>
              </a:rPr>
              <a:t>，并销毁一元多项式 </a:t>
            </a:r>
            <a:r>
              <a:rPr lang="en-US" altLang="zh-CN" sz="2800" b="0"/>
              <a:t>Pb</a:t>
            </a:r>
            <a:r>
              <a:rPr lang="zh-CN" altLang="en-US" sz="2800" b="0"/>
              <a:t>。</a:t>
            </a:r>
            <a:endParaRPr lang="zh-CN" altLang="en-US" sz="3200" b="0"/>
          </a:p>
        </p:txBody>
      </p:sp>
    </p:spTree>
  </p:cSld>
  <p:clrMapOvr>
    <a:masterClrMapping/>
  </p:clrMapOvr>
  <p:transition spd="med">
    <p:zoom/>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ext Box 2"/>
          <p:cNvSpPr txBox="1">
            <a:spLocks noChangeArrowheads="1"/>
          </p:cNvSpPr>
          <p:nvPr/>
        </p:nvSpPr>
        <p:spPr bwMode="auto">
          <a:xfrm>
            <a:off x="915988" y="341313"/>
            <a:ext cx="40830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3600">
                <a:solidFill>
                  <a:srgbClr val="3333CC"/>
                </a:solidFill>
                <a:ea typeface="隶书" pitchFamily="49" charset="-122"/>
              </a:rPr>
              <a:t>一元多项式的实现：</a:t>
            </a:r>
            <a:endParaRPr lang="zh-CN" altLang="en-US" sz="2000" b="0"/>
          </a:p>
        </p:txBody>
      </p:sp>
      <p:sp>
        <p:nvSpPr>
          <p:cNvPr id="71683" name="Text Box 3"/>
          <p:cNvSpPr txBox="1">
            <a:spLocks noChangeArrowheads="1"/>
          </p:cNvSpPr>
          <p:nvPr/>
        </p:nvSpPr>
        <p:spPr bwMode="auto">
          <a:xfrm>
            <a:off x="1085850" y="3109913"/>
            <a:ext cx="7083425" cy="2528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200"/>
              <a:t>typedef struct</a:t>
            </a:r>
          </a:p>
          <a:p>
            <a:pPr eaLnBrk="1" hangingPunct="1"/>
            <a:r>
              <a:rPr lang="en-US" altLang="zh-CN" sz="3200"/>
              <a:t>{    </a:t>
            </a:r>
            <a:r>
              <a:rPr lang="en-US" altLang="zh-CN" sz="3200" b="0"/>
              <a:t>  // </a:t>
            </a:r>
            <a:r>
              <a:rPr lang="zh-CN" altLang="en-US" sz="3200">
                <a:solidFill>
                  <a:srgbClr val="800000"/>
                </a:solidFill>
                <a:ea typeface="楷体_GB2312" pitchFamily="49" charset="-122"/>
              </a:rPr>
              <a:t>项</a:t>
            </a:r>
            <a:r>
              <a:rPr lang="zh-CN" altLang="en-US" sz="3200" b="0">
                <a:solidFill>
                  <a:srgbClr val="800000"/>
                </a:solidFill>
                <a:ea typeface="楷体_GB2312" pitchFamily="49" charset="-122"/>
              </a:rPr>
              <a:t>的表示</a:t>
            </a:r>
            <a:endParaRPr lang="zh-CN" altLang="en-US" sz="3200" b="0">
              <a:solidFill>
                <a:srgbClr val="800000"/>
              </a:solidFill>
            </a:endParaRPr>
          </a:p>
          <a:p>
            <a:pPr eaLnBrk="1" hangingPunct="1"/>
            <a:r>
              <a:rPr lang="zh-CN" altLang="en-US" sz="3200" b="0"/>
              <a:t>    </a:t>
            </a:r>
            <a:r>
              <a:rPr lang="en-US" altLang="zh-CN" sz="3200"/>
              <a:t>float</a:t>
            </a:r>
            <a:r>
              <a:rPr lang="en-US" altLang="zh-CN" sz="3200" b="0"/>
              <a:t>  coef;          // </a:t>
            </a:r>
            <a:r>
              <a:rPr lang="zh-CN" altLang="en-US" sz="3200">
                <a:solidFill>
                  <a:srgbClr val="800000"/>
                </a:solidFill>
                <a:ea typeface="楷体_GB2312" pitchFamily="49" charset="-122"/>
              </a:rPr>
              <a:t>系数</a:t>
            </a:r>
            <a:endParaRPr lang="zh-CN" altLang="en-US" sz="3200" b="0"/>
          </a:p>
          <a:p>
            <a:pPr eaLnBrk="1" hangingPunct="1"/>
            <a:r>
              <a:rPr lang="zh-CN" altLang="en-US" sz="3200" b="0"/>
              <a:t>    </a:t>
            </a:r>
            <a:r>
              <a:rPr lang="en-US" altLang="zh-CN" sz="3200"/>
              <a:t>int </a:t>
            </a:r>
            <a:r>
              <a:rPr lang="en-US" altLang="zh-CN" sz="3200" b="0"/>
              <a:t>    expn;         // </a:t>
            </a:r>
            <a:r>
              <a:rPr lang="zh-CN" altLang="en-US" sz="3200">
                <a:solidFill>
                  <a:srgbClr val="800000"/>
                </a:solidFill>
                <a:ea typeface="楷体_GB2312" pitchFamily="49" charset="-122"/>
              </a:rPr>
              <a:t>指数</a:t>
            </a:r>
            <a:endParaRPr lang="zh-CN" altLang="en-US" sz="3200" b="0"/>
          </a:p>
          <a:p>
            <a:pPr eaLnBrk="1" hangingPunct="1"/>
            <a:r>
              <a:rPr lang="en-US" altLang="zh-CN" sz="3200"/>
              <a:t>}</a:t>
            </a:r>
            <a:r>
              <a:rPr lang="en-US" altLang="zh-CN" sz="3200" b="0"/>
              <a:t> </a:t>
            </a:r>
            <a:r>
              <a:rPr lang="en-US" altLang="zh-CN" sz="3200" b="0">
                <a:solidFill>
                  <a:srgbClr val="FF0000"/>
                </a:solidFill>
              </a:rPr>
              <a:t>term, ElemType</a:t>
            </a:r>
            <a:r>
              <a:rPr lang="en-US" altLang="zh-CN" sz="3200" b="0"/>
              <a:t>;  </a:t>
            </a:r>
            <a:endParaRPr lang="en-US" altLang="zh-CN" sz="2000" b="0"/>
          </a:p>
        </p:txBody>
      </p:sp>
      <p:sp>
        <p:nvSpPr>
          <p:cNvPr id="71684" name="Text Box 4"/>
          <p:cNvSpPr txBox="1">
            <a:spLocks noChangeArrowheads="1"/>
          </p:cNvSpPr>
          <p:nvPr/>
        </p:nvSpPr>
        <p:spPr bwMode="auto">
          <a:xfrm>
            <a:off x="990600" y="1066800"/>
            <a:ext cx="7864475"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05000"/>
              </a:lnSpc>
            </a:pPr>
            <a:r>
              <a:rPr lang="en-US" altLang="zh-CN" sz="3200" b="0"/>
              <a:t>// </a:t>
            </a:r>
            <a:r>
              <a:rPr lang="zh-CN" altLang="en-US" sz="3200">
                <a:solidFill>
                  <a:srgbClr val="800000"/>
                </a:solidFill>
                <a:ea typeface="楷体_GB2312" pitchFamily="49" charset="-122"/>
              </a:rPr>
              <a:t>用带表头结点的有序链表表示多项式</a:t>
            </a:r>
            <a:endParaRPr lang="zh-CN" altLang="en-US" sz="3200" b="0"/>
          </a:p>
          <a:p>
            <a:pPr eaLnBrk="1" hangingPunct="1">
              <a:lnSpc>
                <a:spcPct val="105000"/>
              </a:lnSpc>
            </a:pPr>
            <a:r>
              <a:rPr lang="en-US" altLang="zh-CN" sz="3200"/>
              <a:t>typedef</a:t>
            </a:r>
            <a:r>
              <a:rPr lang="en-US" altLang="zh-CN" sz="3200" b="0"/>
              <a:t>  OrderedLinkList   </a:t>
            </a:r>
            <a:r>
              <a:rPr lang="en-US" altLang="zh-CN" sz="3200" b="0">
                <a:solidFill>
                  <a:srgbClr val="FF0000"/>
                </a:solidFill>
              </a:rPr>
              <a:t>polynomial</a:t>
            </a:r>
            <a:r>
              <a:rPr lang="en-US" altLang="zh-CN" sz="3200" b="0"/>
              <a:t>; </a:t>
            </a:r>
          </a:p>
        </p:txBody>
      </p:sp>
      <p:sp>
        <p:nvSpPr>
          <p:cNvPr id="71685" name="Text Box 5"/>
          <p:cNvSpPr txBox="1">
            <a:spLocks noChangeArrowheads="1"/>
          </p:cNvSpPr>
          <p:nvPr/>
        </p:nvSpPr>
        <p:spPr bwMode="auto">
          <a:xfrm>
            <a:off x="1001713" y="2552700"/>
            <a:ext cx="631348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zh-CN" altLang="en-US" sz="3600" b="0">
                <a:solidFill>
                  <a:srgbClr val="000099"/>
                </a:solidFill>
                <a:latin typeface="隶书" pitchFamily="49" charset="-122"/>
                <a:ea typeface="隶书" pitchFamily="49" charset="-122"/>
              </a:rPr>
              <a:t>结点的数据元素类型定义为</a:t>
            </a:r>
            <a:r>
              <a:rPr lang="en-US" altLang="zh-CN" sz="3600" b="0">
                <a:solidFill>
                  <a:srgbClr val="000099"/>
                </a:solidFill>
                <a:latin typeface="隶书" pitchFamily="49" charset="-122"/>
                <a:ea typeface="隶书" pitchFamily="49" charset="-122"/>
              </a:rPr>
              <a:t>:</a:t>
            </a:r>
            <a:endParaRPr lang="en-US" altLang="zh-CN" sz="3200" b="0"/>
          </a:p>
        </p:txBody>
      </p:sp>
    </p:spTree>
  </p:cSld>
  <p:clrMapOvr>
    <a:masterClrMapping/>
  </p:clrMapOvr>
  <p:transition spd="med">
    <p:zoom/>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ext Box 2"/>
          <p:cNvSpPr txBox="1">
            <a:spLocks noChangeArrowheads="1"/>
          </p:cNvSpPr>
          <p:nvPr/>
        </p:nvSpPr>
        <p:spPr bwMode="auto">
          <a:xfrm>
            <a:off x="1066800" y="1171575"/>
            <a:ext cx="8077200" cy="477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pPr>
            <a:r>
              <a:rPr lang="en-US" altLang="zh-CN" sz="2800" b="0"/>
              <a:t>Status </a:t>
            </a:r>
            <a:r>
              <a:rPr lang="en-US" altLang="zh-CN" sz="2800" b="0">
                <a:solidFill>
                  <a:srgbClr val="FF0000"/>
                </a:solidFill>
              </a:rPr>
              <a:t>LocateElem</a:t>
            </a:r>
            <a:r>
              <a:rPr lang="en-US" altLang="zh-CN" sz="2800" b="0"/>
              <a:t>(</a:t>
            </a:r>
            <a:r>
              <a:rPr lang="en-US" altLang="zh-CN" b="0"/>
              <a:t>LinkList L, ElemType e, Position &amp;q,</a:t>
            </a:r>
            <a:r>
              <a:rPr lang="en-US" altLang="zh-CN" sz="2800" b="0"/>
              <a:t> </a:t>
            </a:r>
          </a:p>
          <a:p>
            <a:pPr eaLnBrk="1" hangingPunct="1">
              <a:lnSpc>
                <a:spcPct val="120000"/>
              </a:lnSpc>
            </a:pPr>
            <a:r>
              <a:rPr lang="en-US" altLang="zh-CN" sz="2800" b="0"/>
              <a:t>			</a:t>
            </a:r>
            <a:r>
              <a:rPr lang="en-US" altLang="zh-CN" b="0"/>
              <a:t>int (*</a:t>
            </a:r>
            <a:r>
              <a:rPr lang="en-US" altLang="zh-CN" b="0" i="1"/>
              <a:t>comp</a:t>
            </a:r>
            <a:r>
              <a:rPr lang="en-US" altLang="zh-CN" b="0"/>
              <a:t>)(ElemType, ElemType)</a:t>
            </a:r>
            <a:r>
              <a:rPr lang="en-US" altLang="zh-CN" sz="2800" b="0"/>
              <a:t>)</a:t>
            </a:r>
          </a:p>
          <a:p>
            <a:pPr eaLnBrk="1" hangingPunct="1">
              <a:lnSpc>
                <a:spcPct val="120000"/>
              </a:lnSpc>
            </a:pPr>
            <a:r>
              <a:rPr lang="en-US" altLang="zh-CN" b="0"/>
              <a:t>	// </a:t>
            </a:r>
            <a:r>
              <a:rPr lang="zh-CN" altLang="en-US" b="0"/>
              <a:t>定位</a:t>
            </a:r>
            <a:r>
              <a:rPr lang="en-US" altLang="zh-CN" b="0"/>
              <a:t>L</a:t>
            </a:r>
            <a:r>
              <a:rPr lang="zh-CN" altLang="en-US" b="0"/>
              <a:t>中令</a:t>
            </a:r>
            <a:r>
              <a:rPr lang="en-US" altLang="zh-CN" b="0"/>
              <a:t>comp()</a:t>
            </a:r>
            <a:r>
              <a:rPr lang="en-US" altLang="zh-CN" b="0">
                <a:sym typeface="Symbol" pitchFamily="18" charset="2"/>
              </a:rPr>
              <a:t>0</a:t>
            </a:r>
            <a:r>
              <a:rPr lang="zh-CN" altLang="en-US" b="0">
                <a:sym typeface="Symbol" pitchFamily="18" charset="2"/>
              </a:rPr>
              <a:t>的元素</a:t>
            </a:r>
            <a:r>
              <a:rPr lang="en-US" altLang="zh-CN" b="0">
                <a:sym typeface="Symbol" pitchFamily="18" charset="2"/>
              </a:rPr>
              <a:t>e</a:t>
            </a:r>
            <a:r>
              <a:rPr lang="zh-CN" altLang="en-US" b="0">
                <a:sym typeface="Symbol" pitchFamily="18" charset="2"/>
              </a:rPr>
              <a:t>的位置</a:t>
            </a:r>
            <a:r>
              <a:rPr lang="en-US" altLang="zh-CN" b="0"/>
              <a:t>q</a:t>
            </a:r>
            <a:r>
              <a:rPr lang="zh-CN" altLang="en-US" b="0">
                <a:sym typeface="Symbol" pitchFamily="18" charset="2"/>
              </a:rPr>
              <a:t>：</a:t>
            </a:r>
            <a:endParaRPr lang="zh-CN" altLang="en-US" b="0"/>
          </a:p>
          <a:p>
            <a:pPr eaLnBrk="1" hangingPunct="1">
              <a:lnSpc>
                <a:spcPct val="120000"/>
              </a:lnSpc>
            </a:pPr>
            <a:r>
              <a:rPr lang="zh-CN" altLang="en-US" b="0"/>
              <a:t>	</a:t>
            </a:r>
            <a:r>
              <a:rPr lang="en-US" altLang="zh-CN" b="0"/>
              <a:t>//   1).  e</a:t>
            </a:r>
            <a:r>
              <a:rPr lang="zh-CN" altLang="en-US" b="0"/>
              <a:t>的位置并返回</a:t>
            </a:r>
            <a:r>
              <a:rPr lang="en-US" altLang="zh-CN" b="0"/>
              <a:t>TRUE</a:t>
            </a:r>
            <a:r>
              <a:rPr lang="zh-CN" altLang="en-US" b="0"/>
              <a:t>，若</a:t>
            </a:r>
            <a:r>
              <a:rPr lang="en-US" altLang="zh-CN" b="0"/>
              <a:t>e</a:t>
            </a:r>
            <a:r>
              <a:rPr lang="zh-CN" altLang="en-US" b="0"/>
              <a:t>使得</a:t>
            </a:r>
            <a:r>
              <a:rPr lang="en-US" altLang="zh-CN" b="0"/>
              <a:t>comp()=0</a:t>
            </a:r>
          </a:p>
          <a:p>
            <a:pPr eaLnBrk="1" hangingPunct="1">
              <a:lnSpc>
                <a:spcPct val="120000"/>
              </a:lnSpc>
            </a:pPr>
            <a:r>
              <a:rPr lang="en-US" altLang="zh-CN" b="0"/>
              <a:t>	//   2). </a:t>
            </a:r>
            <a:r>
              <a:rPr lang="zh-CN" altLang="en-US" b="0"/>
              <a:t>否则</a:t>
            </a:r>
            <a:r>
              <a:rPr lang="zh-CN" altLang="en-US" b="0">
                <a:solidFill>
                  <a:srgbClr val="FF0000"/>
                </a:solidFill>
              </a:rPr>
              <a:t>第一个</a:t>
            </a:r>
            <a:r>
              <a:rPr lang="en-US" altLang="zh-CN" b="0"/>
              <a:t>e</a:t>
            </a:r>
            <a:r>
              <a:rPr lang="zh-CN" altLang="en-US" b="0"/>
              <a:t>的前驱的位置并返回</a:t>
            </a:r>
            <a:r>
              <a:rPr lang="en-US" altLang="zh-CN" b="0"/>
              <a:t>FALSE</a:t>
            </a:r>
            <a:r>
              <a:rPr lang="zh-CN" altLang="en-US" b="0"/>
              <a:t>，</a:t>
            </a:r>
          </a:p>
          <a:p>
            <a:pPr eaLnBrk="1" hangingPunct="1">
              <a:lnSpc>
                <a:spcPct val="120000"/>
              </a:lnSpc>
            </a:pPr>
            <a:r>
              <a:rPr lang="zh-CN" altLang="en-US" b="0"/>
              <a:t>	</a:t>
            </a:r>
            <a:r>
              <a:rPr lang="en-US" altLang="zh-CN" b="0"/>
              <a:t>//         </a:t>
            </a:r>
            <a:r>
              <a:rPr lang="zh-CN" altLang="en-US" b="0"/>
              <a:t>这里</a:t>
            </a:r>
            <a:r>
              <a:rPr lang="en-US" altLang="zh-CN" b="0"/>
              <a:t>e</a:t>
            </a:r>
            <a:r>
              <a:rPr lang="zh-CN" altLang="en-US" b="0"/>
              <a:t>使得</a:t>
            </a:r>
            <a:r>
              <a:rPr lang="en-US" altLang="zh-CN" b="0"/>
              <a:t>comp()&gt;0</a:t>
            </a:r>
            <a:r>
              <a:rPr lang="zh-CN" altLang="en-US" b="0"/>
              <a:t>。</a:t>
            </a:r>
          </a:p>
          <a:p>
            <a:pPr eaLnBrk="1" hangingPunct="1">
              <a:lnSpc>
                <a:spcPct val="120000"/>
              </a:lnSpc>
            </a:pPr>
            <a:endParaRPr lang="zh-CN" altLang="en-US" b="0"/>
          </a:p>
          <a:p>
            <a:pPr eaLnBrk="1" hangingPunct="1">
              <a:lnSpc>
                <a:spcPct val="120000"/>
              </a:lnSpc>
            </a:pPr>
            <a:r>
              <a:rPr lang="en-US" altLang="zh-CN" sz="2800" b="0"/>
              <a:t>Status </a:t>
            </a:r>
            <a:r>
              <a:rPr lang="en-US" altLang="zh-CN" sz="2800" b="0">
                <a:solidFill>
                  <a:srgbClr val="FF0000"/>
                </a:solidFill>
              </a:rPr>
              <a:t>OrderInsert</a:t>
            </a:r>
            <a:r>
              <a:rPr lang="en-US" altLang="zh-CN" sz="2800" b="0"/>
              <a:t>(</a:t>
            </a:r>
            <a:r>
              <a:rPr lang="en-US" altLang="zh-CN" b="0"/>
              <a:t>LinkList &amp;L, ElemType e,</a:t>
            </a:r>
          </a:p>
          <a:p>
            <a:pPr eaLnBrk="1" hangingPunct="1">
              <a:lnSpc>
                <a:spcPct val="120000"/>
              </a:lnSpc>
            </a:pPr>
            <a:r>
              <a:rPr lang="en-US" altLang="zh-CN" sz="2800" b="0"/>
              <a:t>			</a:t>
            </a:r>
            <a:r>
              <a:rPr lang="en-US" altLang="zh-CN" b="0"/>
              <a:t>int (*</a:t>
            </a:r>
            <a:r>
              <a:rPr lang="en-US" altLang="zh-CN" b="0" i="1"/>
              <a:t>comp</a:t>
            </a:r>
            <a:r>
              <a:rPr lang="en-US" altLang="zh-CN" b="0"/>
              <a:t>)(ElemType, ElemType)</a:t>
            </a:r>
            <a:r>
              <a:rPr lang="en-US" altLang="zh-CN" sz="2800" b="0"/>
              <a:t>)</a:t>
            </a:r>
          </a:p>
          <a:p>
            <a:pPr eaLnBrk="1" hangingPunct="1">
              <a:lnSpc>
                <a:spcPct val="120000"/>
              </a:lnSpc>
            </a:pPr>
            <a:r>
              <a:rPr lang="en-US" altLang="zh-CN" b="0"/>
              <a:t>	// </a:t>
            </a:r>
            <a:r>
              <a:rPr lang="zh-CN" altLang="en-US" b="0"/>
              <a:t>按</a:t>
            </a:r>
            <a:r>
              <a:rPr lang="en-US" altLang="zh-CN" b="0"/>
              <a:t>comp()</a:t>
            </a:r>
            <a:r>
              <a:rPr lang="zh-CN" altLang="en-US" b="0"/>
              <a:t>的约定将</a:t>
            </a:r>
            <a:r>
              <a:rPr lang="en-US" altLang="zh-CN" b="0"/>
              <a:t>e</a:t>
            </a:r>
            <a:r>
              <a:rPr lang="zh-CN" altLang="en-US" b="0"/>
              <a:t>插入</a:t>
            </a:r>
            <a:r>
              <a:rPr lang="en-US" altLang="zh-CN" b="0"/>
              <a:t>L</a:t>
            </a:r>
            <a:r>
              <a:rPr lang="zh-CN" altLang="en-US" b="0"/>
              <a:t>中适当位置</a:t>
            </a:r>
          </a:p>
        </p:txBody>
      </p:sp>
      <p:sp>
        <p:nvSpPr>
          <p:cNvPr id="72707" name="Text Box 3"/>
          <p:cNvSpPr txBox="1">
            <a:spLocks noChangeArrowheads="1"/>
          </p:cNvSpPr>
          <p:nvPr/>
        </p:nvSpPr>
        <p:spPr bwMode="auto">
          <a:xfrm>
            <a:off x="762000" y="228600"/>
            <a:ext cx="50006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r>
              <a:rPr lang="en-US" altLang="zh-CN" sz="3600">
                <a:solidFill>
                  <a:srgbClr val="CC0000"/>
                </a:solidFill>
                <a:ea typeface="楷体_GB2312" pitchFamily="49" charset="-122"/>
              </a:rPr>
              <a:t>  </a:t>
            </a:r>
            <a:r>
              <a:rPr lang="zh-CN" altLang="en-US" sz="3600">
                <a:solidFill>
                  <a:srgbClr val="CC0000"/>
                </a:solidFill>
                <a:ea typeface="楷体_GB2312" pitchFamily="49" charset="-122"/>
              </a:rPr>
              <a:t>有序链表的两个操作</a:t>
            </a:r>
            <a:r>
              <a:rPr lang="zh-CN" altLang="en-US" sz="3600">
                <a:solidFill>
                  <a:srgbClr val="CC0000"/>
                </a:solidFill>
              </a:rPr>
              <a:t>：</a:t>
            </a:r>
            <a:endParaRPr lang="zh-CN" altLang="en-US" sz="2000" b="0"/>
          </a:p>
        </p:txBody>
      </p:sp>
    </p:spTree>
  </p:cSld>
  <p:clrMapOvr>
    <a:masterClrMapping/>
  </p:clrMapOvr>
  <p:transition spd="med">
    <p:zoom/>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ext Box 2"/>
          <p:cNvSpPr txBox="1">
            <a:spLocks noChangeArrowheads="1"/>
          </p:cNvSpPr>
          <p:nvPr/>
        </p:nvSpPr>
        <p:spPr bwMode="auto">
          <a:xfrm>
            <a:off x="685800" y="152400"/>
            <a:ext cx="8321675" cy="5980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40000"/>
              </a:lnSpc>
            </a:pPr>
            <a:r>
              <a:rPr lang="en-US" altLang="zh-CN" sz="3200" b="0">
                <a:solidFill>
                  <a:srgbClr val="990000"/>
                </a:solidFill>
                <a:ea typeface="楷体_GB2312" pitchFamily="49" charset="-122"/>
              </a:rPr>
              <a:t>Status CreatPolyn ( polynomial </a:t>
            </a:r>
            <a:r>
              <a:rPr lang="en-US" altLang="zh-CN" sz="3200">
                <a:solidFill>
                  <a:srgbClr val="990000"/>
                </a:solidFill>
                <a:ea typeface="楷体_GB2312" pitchFamily="49" charset="-122"/>
              </a:rPr>
              <a:t>&amp;</a:t>
            </a:r>
            <a:r>
              <a:rPr lang="en-US" altLang="zh-CN" sz="3200" b="0">
                <a:solidFill>
                  <a:srgbClr val="990000"/>
                </a:solidFill>
                <a:ea typeface="楷体_GB2312" pitchFamily="49" charset="-122"/>
              </a:rPr>
              <a:t>P, </a:t>
            </a:r>
            <a:r>
              <a:rPr lang="en-US" altLang="zh-CN" sz="3200">
                <a:solidFill>
                  <a:srgbClr val="990000"/>
                </a:solidFill>
                <a:ea typeface="楷体_GB2312" pitchFamily="49" charset="-122"/>
              </a:rPr>
              <a:t>int </a:t>
            </a:r>
            <a:r>
              <a:rPr lang="en-US" altLang="zh-CN" sz="3200" b="0">
                <a:solidFill>
                  <a:srgbClr val="990000"/>
                </a:solidFill>
                <a:ea typeface="楷体_GB2312" pitchFamily="49" charset="-122"/>
              </a:rPr>
              <a:t>m ) </a:t>
            </a:r>
            <a:r>
              <a:rPr lang="en-US" altLang="zh-CN" sz="3200">
                <a:solidFill>
                  <a:srgbClr val="990000"/>
                </a:solidFill>
                <a:ea typeface="楷体_GB2312" pitchFamily="49" charset="-122"/>
              </a:rPr>
              <a:t>{</a:t>
            </a:r>
            <a:endParaRPr lang="en-US" altLang="zh-CN" sz="3200" b="0">
              <a:solidFill>
                <a:srgbClr val="990000"/>
              </a:solidFill>
              <a:ea typeface="楷体_GB2312" pitchFamily="49" charset="-122"/>
            </a:endParaRPr>
          </a:p>
          <a:p>
            <a:pPr eaLnBrk="1" hangingPunct="1">
              <a:lnSpc>
                <a:spcPct val="140000"/>
              </a:lnSpc>
            </a:pPr>
            <a:r>
              <a:rPr lang="en-US" altLang="zh-CN" sz="2000">
                <a:solidFill>
                  <a:srgbClr val="990000"/>
                </a:solidFill>
                <a:ea typeface="楷体_GB2312" pitchFamily="49" charset="-122"/>
              </a:rPr>
              <a:t>   </a:t>
            </a:r>
            <a:r>
              <a:rPr lang="en-US" altLang="zh-CN" sz="2000">
                <a:solidFill>
                  <a:srgbClr val="660033"/>
                </a:solidFill>
                <a:ea typeface="楷体_GB2312" pitchFamily="49" charset="-122"/>
              </a:rPr>
              <a:t>// </a:t>
            </a:r>
            <a:r>
              <a:rPr lang="zh-CN" altLang="en-US" sz="2000">
                <a:solidFill>
                  <a:srgbClr val="660033"/>
                </a:solidFill>
                <a:ea typeface="楷体_GB2312" pitchFamily="49" charset="-122"/>
              </a:rPr>
              <a:t>输入</a:t>
            </a:r>
            <a:r>
              <a:rPr lang="en-US" altLang="zh-CN" sz="2000">
                <a:solidFill>
                  <a:srgbClr val="660033"/>
                </a:solidFill>
                <a:ea typeface="楷体_GB2312" pitchFamily="49" charset="-122"/>
              </a:rPr>
              <a:t>m</a:t>
            </a:r>
            <a:r>
              <a:rPr lang="zh-CN" altLang="en-US" sz="2000">
                <a:solidFill>
                  <a:srgbClr val="660033"/>
                </a:solidFill>
                <a:ea typeface="楷体_GB2312" pitchFamily="49" charset="-122"/>
              </a:rPr>
              <a:t>项的系数和指数，建立表示一元多项式的有序链表</a:t>
            </a:r>
            <a:r>
              <a:rPr lang="en-US" altLang="zh-CN" sz="2000">
                <a:solidFill>
                  <a:srgbClr val="660033"/>
                </a:solidFill>
                <a:ea typeface="楷体_GB2312" pitchFamily="49" charset="-122"/>
              </a:rPr>
              <a:t>P</a:t>
            </a:r>
          </a:p>
          <a:p>
            <a:pPr eaLnBrk="1" hangingPunct="1">
              <a:lnSpc>
                <a:spcPct val="140000"/>
              </a:lnSpc>
            </a:pPr>
            <a:endParaRPr lang="en-US" altLang="zh-CN" sz="3200">
              <a:solidFill>
                <a:srgbClr val="990000"/>
              </a:solidFill>
              <a:ea typeface="楷体_GB2312" pitchFamily="49" charset="-122"/>
            </a:endParaRPr>
          </a:p>
          <a:p>
            <a:pPr eaLnBrk="1" hangingPunct="1">
              <a:lnSpc>
                <a:spcPct val="140000"/>
              </a:lnSpc>
            </a:pPr>
            <a:endParaRPr lang="en-US" altLang="zh-CN" sz="3200">
              <a:solidFill>
                <a:srgbClr val="990000"/>
              </a:solidFill>
              <a:ea typeface="楷体_GB2312" pitchFamily="49" charset="-122"/>
            </a:endParaRPr>
          </a:p>
          <a:p>
            <a:pPr eaLnBrk="1" hangingPunct="1">
              <a:lnSpc>
                <a:spcPct val="140000"/>
              </a:lnSpc>
            </a:pPr>
            <a:endParaRPr lang="en-US" altLang="zh-CN" sz="3200">
              <a:solidFill>
                <a:srgbClr val="990000"/>
              </a:solidFill>
              <a:ea typeface="楷体_GB2312" pitchFamily="49" charset="-122"/>
            </a:endParaRPr>
          </a:p>
          <a:p>
            <a:pPr eaLnBrk="1" hangingPunct="1">
              <a:lnSpc>
                <a:spcPct val="140000"/>
              </a:lnSpc>
            </a:pPr>
            <a:endParaRPr lang="en-US" altLang="zh-CN" sz="3200">
              <a:solidFill>
                <a:srgbClr val="990000"/>
              </a:solidFill>
              <a:ea typeface="楷体_GB2312" pitchFamily="49" charset="-122"/>
            </a:endParaRPr>
          </a:p>
          <a:p>
            <a:pPr eaLnBrk="1" hangingPunct="1">
              <a:lnSpc>
                <a:spcPct val="140000"/>
              </a:lnSpc>
            </a:pPr>
            <a:endParaRPr lang="en-US" altLang="zh-CN" sz="3200">
              <a:solidFill>
                <a:srgbClr val="990000"/>
              </a:solidFill>
              <a:ea typeface="楷体_GB2312" pitchFamily="49" charset="-122"/>
            </a:endParaRPr>
          </a:p>
          <a:p>
            <a:pPr eaLnBrk="1" hangingPunct="1">
              <a:lnSpc>
                <a:spcPct val="140000"/>
              </a:lnSpc>
            </a:pPr>
            <a:endParaRPr lang="en-US" altLang="zh-CN" sz="3200">
              <a:solidFill>
                <a:srgbClr val="990000"/>
              </a:solidFill>
              <a:ea typeface="楷体_GB2312" pitchFamily="49" charset="-122"/>
            </a:endParaRPr>
          </a:p>
          <a:p>
            <a:pPr eaLnBrk="1" hangingPunct="1">
              <a:lnSpc>
                <a:spcPct val="140000"/>
              </a:lnSpc>
            </a:pPr>
            <a:r>
              <a:rPr lang="en-US" altLang="zh-CN" sz="3200">
                <a:solidFill>
                  <a:srgbClr val="990000"/>
                </a:solidFill>
                <a:ea typeface="楷体_GB2312" pitchFamily="49" charset="-122"/>
              </a:rPr>
              <a:t>} </a:t>
            </a:r>
            <a:r>
              <a:rPr lang="en-US" altLang="zh-CN" sz="3200" b="0">
                <a:solidFill>
                  <a:srgbClr val="990000"/>
                </a:solidFill>
                <a:ea typeface="楷体_GB2312" pitchFamily="49" charset="-122"/>
              </a:rPr>
              <a:t>// CreatPolyn</a:t>
            </a:r>
            <a:endParaRPr lang="en-US" altLang="zh-CN" sz="2000" b="0">
              <a:solidFill>
                <a:srgbClr val="990000"/>
              </a:solidFill>
            </a:endParaRPr>
          </a:p>
        </p:txBody>
      </p:sp>
      <p:sp>
        <p:nvSpPr>
          <p:cNvPr id="73731" name="Rectangle 3"/>
          <p:cNvSpPr>
            <a:spLocks noChangeArrowheads="1"/>
          </p:cNvSpPr>
          <p:nvPr/>
        </p:nvSpPr>
        <p:spPr bwMode="auto">
          <a:xfrm>
            <a:off x="1100138" y="1425575"/>
            <a:ext cx="7891462" cy="107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15000"/>
              </a:lnSpc>
            </a:pPr>
            <a:r>
              <a:rPr lang="en-US" altLang="zh-CN" sz="2800" b="0">
                <a:solidFill>
                  <a:srgbClr val="990000"/>
                </a:solidFill>
                <a:ea typeface="楷体_GB2312" pitchFamily="49" charset="-122"/>
              </a:rPr>
              <a:t>InitList (P); h=GetHead(P); e.coef = 0.0;  e.expn = -1; </a:t>
            </a:r>
          </a:p>
          <a:p>
            <a:pPr eaLnBrk="1" hangingPunct="1">
              <a:lnSpc>
                <a:spcPct val="115000"/>
              </a:lnSpc>
            </a:pPr>
            <a:r>
              <a:rPr lang="en-US" altLang="zh-CN" sz="2800" b="0">
                <a:solidFill>
                  <a:srgbClr val="990000"/>
                </a:solidFill>
                <a:ea typeface="楷体_GB2312" pitchFamily="49" charset="-122"/>
              </a:rPr>
              <a:t>SetCurElem (h, e);  // </a:t>
            </a:r>
            <a:r>
              <a:rPr lang="zh-CN" altLang="en-US" sz="2800" b="0">
                <a:solidFill>
                  <a:srgbClr val="990000"/>
                </a:solidFill>
                <a:ea typeface="楷体_GB2312" pitchFamily="49" charset="-122"/>
              </a:rPr>
              <a:t>设置头结点的数据元素</a:t>
            </a:r>
          </a:p>
        </p:txBody>
      </p:sp>
      <p:sp>
        <p:nvSpPr>
          <p:cNvPr id="73732" name="Rectangle 4"/>
          <p:cNvSpPr>
            <a:spLocks noChangeArrowheads="1"/>
          </p:cNvSpPr>
          <p:nvPr/>
        </p:nvSpPr>
        <p:spPr bwMode="auto">
          <a:xfrm>
            <a:off x="1122363" y="2571750"/>
            <a:ext cx="7640637" cy="308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0000"/>
              </a:lnSpc>
            </a:pPr>
            <a:r>
              <a:rPr lang="en-US" altLang="zh-CN" sz="2800">
                <a:solidFill>
                  <a:srgbClr val="990000"/>
                </a:solidFill>
                <a:ea typeface="楷体_GB2312" pitchFamily="49" charset="-122"/>
              </a:rPr>
              <a:t>for</a:t>
            </a:r>
            <a:r>
              <a:rPr lang="en-US" altLang="zh-CN" sz="2800" b="0">
                <a:solidFill>
                  <a:srgbClr val="990000"/>
                </a:solidFill>
                <a:ea typeface="楷体_GB2312" pitchFamily="49" charset="-122"/>
              </a:rPr>
              <a:t> ( i=1; i&lt;=m; ++i ) </a:t>
            </a:r>
            <a:r>
              <a:rPr lang="en-US" altLang="zh-CN" sz="2800">
                <a:solidFill>
                  <a:srgbClr val="990000"/>
                </a:solidFill>
                <a:ea typeface="楷体_GB2312" pitchFamily="49" charset="-122"/>
              </a:rPr>
              <a:t>{  </a:t>
            </a:r>
            <a:r>
              <a:rPr lang="en-US" altLang="zh-CN" sz="2800" b="0">
                <a:solidFill>
                  <a:srgbClr val="990000"/>
                </a:solidFill>
                <a:ea typeface="楷体_GB2312" pitchFamily="49" charset="-122"/>
              </a:rPr>
              <a:t>// </a:t>
            </a:r>
            <a:r>
              <a:rPr lang="zh-CN" altLang="en-US" sz="2800" b="0">
                <a:solidFill>
                  <a:srgbClr val="990000"/>
                </a:solidFill>
                <a:ea typeface="楷体_GB2312" pitchFamily="49" charset="-122"/>
              </a:rPr>
              <a:t>依次输入 </a:t>
            </a:r>
            <a:r>
              <a:rPr lang="en-US" altLang="zh-CN" sz="2800" b="0">
                <a:solidFill>
                  <a:srgbClr val="990000"/>
                </a:solidFill>
                <a:ea typeface="楷体_GB2312" pitchFamily="49" charset="-122"/>
              </a:rPr>
              <a:t>m </a:t>
            </a:r>
            <a:r>
              <a:rPr lang="zh-CN" altLang="en-US" sz="2800" b="0">
                <a:solidFill>
                  <a:srgbClr val="990000"/>
                </a:solidFill>
                <a:ea typeface="楷体_GB2312" pitchFamily="49" charset="-122"/>
              </a:rPr>
              <a:t>个非零项</a:t>
            </a:r>
          </a:p>
          <a:p>
            <a:pPr eaLnBrk="1" hangingPunct="1">
              <a:lnSpc>
                <a:spcPct val="120000"/>
              </a:lnSpc>
            </a:pPr>
            <a:endParaRPr lang="zh-CN" altLang="en-US" sz="2800">
              <a:solidFill>
                <a:srgbClr val="990000"/>
              </a:solidFill>
              <a:ea typeface="楷体_GB2312" pitchFamily="49" charset="-122"/>
            </a:endParaRPr>
          </a:p>
          <a:p>
            <a:pPr eaLnBrk="1" hangingPunct="1">
              <a:lnSpc>
                <a:spcPct val="120000"/>
              </a:lnSpc>
            </a:pPr>
            <a:endParaRPr lang="zh-CN" altLang="en-US" sz="2800">
              <a:solidFill>
                <a:srgbClr val="990000"/>
              </a:solidFill>
              <a:ea typeface="楷体_GB2312" pitchFamily="49" charset="-122"/>
            </a:endParaRPr>
          </a:p>
          <a:p>
            <a:pPr eaLnBrk="1" hangingPunct="1">
              <a:lnSpc>
                <a:spcPct val="120000"/>
              </a:lnSpc>
            </a:pPr>
            <a:endParaRPr lang="zh-CN" altLang="en-US" sz="2800">
              <a:solidFill>
                <a:srgbClr val="990000"/>
              </a:solidFill>
              <a:ea typeface="楷体_GB2312" pitchFamily="49" charset="-122"/>
            </a:endParaRPr>
          </a:p>
          <a:p>
            <a:pPr eaLnBrk="1" hangingPunct="1">
              <a:lnSpc>
                <a:spcPct val="110000"/>
              </a:lnSpc>
            </a:pPr>
            <a:r>
              <a:rPr lang="en-US" altLang="zh-CN" sz="2800">
                <a:solidFill>
                  <a:srgbClr val="990000"/>
                </a:solidFill>
                <a:ea typeface="楷体_GB2312" pitchFamily="49" charset="-122"/>
              </a:rPr>
              <a:t>}</a:t>
            </a:r>
          </a:p>
          <a:p>
            <a:pPr eaLnBrk="1" hangingPunct="1">
              <a:lnSpc>
                <a:spcPct val="110000"/>
              </a:lnSpc>
            </a:pPr>
            <a:r>
              <a:rPr lang="en-US" altLang="zh-CN" sz="2800">
                <a:solidFill>
                  <a:srgbClr val="990000"/>
                </a:solidFill>
                <a:ea typeface="楷体_GB2312" pitchFamily="49" charset="-122"/>
              </a:rPr>
              <a:t>return</a:t>
            </a:r>
            <a:r>
              <a:rPr lang="en-US" altLang="zh-CN" sz="2800" b="0">
                <a:solidFill>
                  <a:srgbClr val="990000"/>
                </a:solidFill>
                <a:ea typeface="楷体_GB2312" pitchFamily="49" charset="-122"/>
              </a:rPr>
              <a:t> OK;</a:t>
            </a:r>
            <a:endParaRPr lang="en-US" altLang="zh-CN" sz="2800">
              <a:solidFill>
                <a:srgbClr val="990000"/>
              </a:solidFill>
              <a:ea typeface="楷体_GB2312" pitchFamily="49" charset="-122"/>
            </a:endParaRPr>
          </a:p>
        </p:txBody>
      </p:sp>
      <p:sp>
        <p:nvSpPr>
          <p:cNvPr id="73733" name="Rectangle 5"/>
          <p:cNvSpPr>
            <a:spLocks noChangeArrowheads="1"/>
          </p:cNvSpPr>
          <p:nvPr/>
        </p:nvSpPr>
        <p:spPr bwMode="auto">
          <a:xfrm>
            <a:off x="1509713" y="3108325"/>
            <a:ext cx="7100887"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25000"/>
              </a:lnSpc>
            </a:pPr>
            <a:r>
              <a:rPr lang="en-US" altLang="zh-CN" sz="2800" dirty="0" err="1">
                <a:solidFill>
                  <a:srgbClr val="990000"/>
                </a:solidFill>
                <a:ea typeface="楷体_GB2312" pitchFamily="49" charset="-122"/>
              </a:rPr>
              <a:t>scanf</a:t>
            </a:r>
            <a:r>
              <a:rPr lang="en-US" altLang="zh-CN" sz="2800" dirty="0">
                <a:solidFill>
                  <a:srgbClr val="990000"/>
                </a:solidFill>
                <a:ea typeface="楷体_GB2312" pitchFamily="49" charset="-122"/>
              </a:rPr>
              <a:t> </a:t>
            </a:r>
            <a:r>
              <a:rPr lang="en-US" altLang="zh-CN" sz="2800" b="0" dirty="0">
                <a:solidFill>
                  <a:srgbClr val="990000"/>
                </a:solidFill>
                <a:ea typeface="楷体_GB2312" pitchFamily="49" charset="-122"/>
              </a:rPr>
              <a:t>(</a:t>
            </a:r>
            <a:r>
              <a:rPr lang="en-US" altLang="zh-CN" sz="2800" b="0" dirty="0" err="1">
                <a:solidFill>
                  <a:srgbClr val="990000"/>
                </a:solidFill>
                <a:ea typeface="楷体_GB2312" pitchFamily="49" charset="-122"/>
              </a:rPr>
              <a:t>e.coef</a:t>
            </a:r>
            <a:r>
              <a:rPr lang="en-US" altLang="zh-CN" sz="2800" b="0" dirty="0">
                <a:solidFill>
                  <a:srgbClr val="990000"/>
                </a:solidFill>
                <a:ea typeface="楷体_GB2312" pitchFamily="49" charset="-122"/>
              </a:rPr>
              <a:t>, </a:t>
            </a:r>
            <a:r>
              <a:rPr lang="en-US" altLang="zh-CN" sz="2800" b="0" dirty="0" err="1">
                <a:solidFill>
                  <a:srgbClr val="990000"/>
                </a:solidFill>
                <a:ea typeface="楷体_GB2312" pitchFamily="49" charset="-122"/>
              </a:rPr>
              <a:t>e.expn</a:t>
            </a:r>
            <a:r>
              <a:rPr lang="en-US" altLang="zh-CN" sz="2800" b="0" dirty="0">
                <a:solidFill>
                  <a:srgbClr val="990000"/>
                </a:solidFill>
                <a:ea typeface="楷体_GB2312" pitchFamily="49" charset="-122"/>
              </a:rPr>
              <a:t>);</a:t>
            </a:r>
          </a:p>
          <a:p>
            <a:pPr eaLnBrk="1" hangingPunct="1">
              <a:lnSpc>
                <a:spcPct val="125000"/>
              </a:lnSpc>
            </a:pPr>
            <a:r>
              <a:rPr lang="en-US" altLang="zh-CN" sz="2800" dirty="0">
                <a:solidFill>
                  <a:srgbClr val="990000"/>
                </a:solidFill>
                <a:ea typeface="楷体_GB2312" pitchFamily="49" charset="-122"/>
              </a:rPr>
              <a:t>if</a:t>
            </a:r>
            <a:r>
              <a:rPr lang="en-US" altLang="zh-CN" sz="2800" b="0" dirty="0">
                <a:solidFill>
                  <a:srgbClr val="990000"/>
                </a:solidFill>
                <a:ea typeface="楷体_GB2312" pitchFamily="49" charset="-122"/>
              </a:rPr>
              <a:t> (</a:t>
            </a:r>
            <a:r>
              <a:rPr lang="en-US" altLang="zh-CN" sz="2800" dirty="0">
                <a:solidFill>
                  <a:srgbClr val="990000"/>
                </a:solidFill>
                <a:ea typeface="楷体_GB2312" pitchFamily="49" charset="-122"/>
              </a:rPr>
              <a:t>!</a:t>
            </a:r>
            <a:r>
              <a:rPr lang="en-US" altLang="zh-CN" sz="2800" b="0" dirty="0" err="1">
                <a:solidFill>
                  <a:srgbClr val="990000"/>
                </a:solidFill>
                <a:ea typeface="楷体_GB2312" pitchFamily="49" charset="-122"/>
              </a:rPr>
              <a:t>LocateElem</a:t>
            </a:r>
            <a:r>
              <a:rPr lang="en-US" altLang="zh-CN" sz="2800" b="0" dirty="0">
                <a:solidFill>
                  <a:srgbClr val="990000"/>
                </a:solidFill>
                <a:ea typeface="楷体_GB2312" pitchFamily="49" charset="-122"/>
              </a:rPr>
              <a:t> ( P, e, q, </a:t>
            </a:r>
            <a:r>
              <a:rPr lang="en-US" altLang="zh-CN" sz="2800" b="0" dirty="0" err="1">
                <a:solidFill>
                  <a:srgbClr val="990000"/>
                </a:solidFill>
                <a:ea typeface="楷体_GB2312" pitchFamily="49" charset="-122"/>
              </a:rPr>
              <a:t>cmp</a:t>
            </a:r>
            <a:r>
              <a:rPr lang="en-US" altLang="zh-CN" sz="2800" b="0" dirty="0">
                <a:solidFill>
                  <a:srgbClr val="990000"/>
                </a:solidFill>
                <a:ea typeface="楷体_GB2312" pitchFamily="49" charset="-122"/>
              </a:rPr>
              <a:t>) )</a:t>
            </a:r>
          </a:p>
          <a:p>
            <a:pPr eaLnBrk="1" hangingPunct="1">
              <a:lnSpc>
                <a:spcPct val="125000"/>
              </a:lnSpc>
            </a:pPr>
            <a:r>
              <a:rPr lang="en-US" altLang="zh-CN" sz="2800" b="0" dirty="0">
                <a:solidFill>
                  <a:srgbClr val="990000"/>
                </a:solidFill>
                <a:ea typeface="楷体_GB2312" pitchFamily="49" charset="-122"/>
              </a:rPr>
              <a:t>     </a:t>
            </a:r>
            <a:r>
              <a:rPr lang="en-US" altLang="zh-CN" sz="2800" dirty="0">
                <a:solidFill>
                  <a:srgbClr val="990000"/>
                </a:solidFill>
                <a:ea typeface="楷体_GB2312" pitchFamily="49" charset="-122"/>
              </a:rPr>
              <a:t>if</a:t>
            </a:r>
            <a:r>
              <a:rPr lang="en-US" altLang="zh-CN" sz="2800" b="0" dirty="0">
                <a:solidFill>
                  <a:srgbClr val="990000"/>
                </a:solidFill>
                <a:ea typeface="楷体_GB2312" pitchFamily="49" charset="-122"/>
              </a:rPr>
              <a:t> ( </a:t>
            </a:r>
            <a:r>
              <a:rPr lang="en-US" altLang="zh-CN" sz="2800" b="0" dirty="0" err="1">
                <a:solidFill>
                  <a:srgbClr val="990000"/>
                </a:solidFill>
                <a:ea typeface="楷体_GB2312" pitchFamily="49" charset="-122"/>
              </a:rPr>
              <a:t>MakeNode</a:t>
            </a:r>
            <a:r>
              <a:rPr lang="en-US" altLang="zh-CN" sz="2800" b="0" dirty="0">
                <a:solidFill>
                  <a:srgbClr val="990000"/>
                </a:solidFill>
                <a:ea typeface="楷体_GB2312" pitchFamily="49" charset="-122"/>
              </a:rPr>
              <a:t> (s, e ))  </a:t>
            </a:r>
            <a:r>
              <a:rPr lang="en-US" altLang="zh-CN" sz="2800" b="0" dirty="0" err="1">
                <a:solidFill>
                  <a:srgbClr val="990000"/>
                </a:solidFill>
                <a:ea typeface="楷体_GB2312" pitchFamily="49" charset="-122"/>
              </a:rPr>
              <a:t>InsFirst</a:t>
            </a:r>
            <a:r>
              <a:rPr lang="en-US" altLang="zh-CN" sz="2800" b="0" dirty="0">
                <a:solidFill>
                  <a:srgbClr val="990000"/>
                </a:solidFill>
                <a:ea typeface="楷体_GB2312" pitchFamily="49" charset="-122"/>
              </a:rPr>
              <a:t>(q, s);</a:t>
            </a:r>
          </a:p>
        </p:txBody>
      </p:sp>
      <p:sp>
        <p:nvSpPr>
          <p:cNvPr id="73734" name="Comment 6"/>
          <p:cNvSpPr>
            <a:spLocks noChangeArrowheads="1"/>
          </p:cNvSpPr>
          <p:nvPr/>
        </p:nvSpPr>
        <p:spPr bwMode="auto">
          <a:xfrm>
            <a:off x="3657600" y="5334000"/>
            <a:ext cx="5257800" cy="1296988"/>
          </a:xfrm>
          <a:prstGeom prst="rect">
            <a:avLst/>
          </a:prstGeom>
          <a:solidFill>
            <a:srgbClr val="FCFDC6"/>
          </a:solidFill>
          <a:ln w="9525">
            <a:solidFill>
              <a:schemeClr val="tx1"/>
            </a:solidFill>
            <a:miter lim="800000"/>
            <a:headEnd/>
            <a:tailEnd/>
          </a:ln>
          <a:effectLst>
            <a:outerShdw dist="107763" dir="2700000" algn="ctr" rotWithShape="0">
              <a:schemeClr val="bg2"/>
            </a:outerShdw>
          </a:effec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60000"/>
              </a:lnSpc>
              <a:spcBef>
                <a:spcPct val="50000"/>
              </a:spcBef>
            </a:pPr>
            <a:r>
              <a:rPr kumimoji="0" lang="zh-CN" altLang="en-US" sz="2800">
                <a:solidFill>
                  <a:srgbClr val="800000"/>
                </a:solidFill>
                <a:latin typeface="楷体_GB2312" pitchFamily="49" charset="-122"/>
                <a:ea typeface="楷体_GB2312" pitchFamily="49" charset="-122"/>
              </a:rPr>
              <a:t>注意</a:t>
            </a:r>
            <a:r>
              <a:rPr kumimoji="0" lang="en-US" altLang="zh-CN" sz="2800">
                <a:solidFill>
                  <a:srgbClr val="800000"/>
                </a:solidFill>
                <a:latin typeface="楷体_GB2312" pitchFamily="49" charset="-122"/>
                <a:ea typeface="楷体_GB2312" pitchFamily="49" charset="-122"/>
              </a:rPr>
              <a:t>: </a:t>
            </a:r>
          </a:p>
          <a:p>
            <a:pPr eaLnBrk="1" hangingPunct="1">
              <a:lnSpc>
                <a:spcPct val="60000"/>
              </a:lnSpc>
              <a:spcBef>
                <a:spcPct val="50000"/>
              </a:spcBef>
            </a:pPr>
            <a:r>
              <a:rPr kumimoji="0" lang="en-US" altLang="zh-CN" sz="2800">
                <a:solidFill>
                  <a:srgbClr val="800000"/>
                </a:solidFill>
                <a:ea typeface="楷体_GB2312" pitchFamily="49" charset="-122"/>
              </a:rPr>
              <a:t>1</a:t>
            </a:r>
            <a:r>
              <a:rPr kumimoji="0" lang="en-US" altLang="zh-CN" sz="2800">
                <a:solidFill>
                  <a:srgbClr val="800000"/>
                </a:solidFill>
                <a:latin typeface="楷体_GB2312" pitchFamily="49" charset="-122"/>
                <a:ea typeface="楷体_GB2312" pitchFamily="49" charset="-122"/>
              </a:rPr>
              <a:t>.</a:t>
            </a:r>
            <a:r>
              <a:rPr kumimoji="0" lang="zh-CN" altLang="en-US" sz="2800">
                <a:solidFill>
                  <a:srgbClr val="800000"/>
                </a:solidFill>
                <a:latin typeface="楷体_GB2312" pitchFamily="49" charset="-122"/>
                <a:ea typeface="楷体_GB2312" pitchFamily="49" charset="-122"/>
              </a:rPr>
              <a:t>如果输入次序不限，需要修改</a:t>
            </a:r>
            <a:r>
              <a:rPr kumimoji="0" lang="en-US" altLang="zh-CN" sz="2800">
                <a:solidFill>
                  <a:srgbClr val="800000"/>
                </a:solidFill>
                <a:latin typeface="楷体_GB2312" pitchFamily="49" charset="-122"/>
                <a:ea typeface="楷体_GB2312" pitchFamily="49" charset="-122"/>
              </a:rPr>
              <a:t>;</a:t>
            </a:r>
          </a:p>
          <a:p>
            <a:pPr eaLnBrk="1" hangingPunct="1">
              <a:lnSpc>
                <a:spcPct val="60000"/>
              </a:lnSpc>
              <a:spcBef>
                <a:spcPct val="50000"/>
              </a:spcBef>
            </a:pPr>
            <a:r>
              <a:rPr kumimoji="0" lang="en-US" altLang="zh-CN" sz="2800">
                <a:solidFill>
                  <a:srgbClr val="800000"/>
                </a:solidFill>
                <a:ea typeface="楷体_GB2312" pitchFamily="49" charset="-122"/>
              </a:rPr>
              <a:t>2</a:t>
            </a:r>
            <a:r>
              <a:rPr kumimoji="0" lang="en-US" altLang="zh-CN" sz="2800">
                <a:solidFill>
                  <a:srgbClr val="800000"/>
                </a:solidFill>
                <a:latin typeface="楷体_GB2312" pitchFamily="49" charset="-122"/>
                <a:ea typeface="楷体_GB2312" pitchFamily="49" charset="-122"/>
              </a:rPr>
              <a:t>.</a:t>
            </a:r>
            <a:r>
              <a:rPr kumimoji="0" lang="zh-CN" altLang="en-US" sz="2800">
                <a:solidFill>
                  <a:srgbClr val="800000"/>
                </a:solidFill>
                <a:latin typeface="楷体_GB2312" pitchFamily="49" charset="-122"/>
                <a:ea typeface="楷体_GB2312" pitchFamily="49" charset="-122"/>
              </a:rPr>
              <a:t>指数相同的项只能输入一次。</a:t>
            </a:r>
            <a:endParaRPr lang="zh-CN" altLang="en-US" sz="3200" b="0">
              <a:solidFill>
                <a:srgbClr val="000000"/>
              </a:solidFill>
              <a:latin typeface="楷体_GB2312" pitchFamily="49" charset="-122"/>
              <a:ea typeface="楷体_GB2312" pitchFamily="49" charset="-122"/>
            </a:endParaRPr>
          </a:p>
        </p:txBody>
      </p:sp>
    </p:spTree>
  </p:cSld>
  <p:clrMapOvr>
    <a:masterClrMapping/>
  </p:clrMapOvr>
  <p:transition spd="med">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a:spLocks noChangeArrowheads="1"/>
          </p:cNvSpPr>
          <p:nvPr/>
        </p:nvSpPr>
        <p:spPr bwMode="auto">
          <a:xfrm>
            <a:off x="1447800" y="1466850"/>
            <a:ext cx="7467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20000"/>
              </a:spcBef>
            </a:pPr>
            <a:r>
              <a:rPr lang="en-US" altLang="zh-CN" dirty="0" err="1"/>
              <a:t>L.elem</a:t>
            </a:r>
            <a:r>
              <a:rPr lang="en-US" altLang="zh-CN" dirty="0"/>
              <a:t> = (</a:t>
            </a:r>
            <a:r>
              <a:rPr lang="en-US" altLang="zh-CN" dirty="0" err="1"/>
              <a:t>ElemType</a:t>
            </a:r>
            <a:r>
              <a:rPr lang="en-US" altLang="zh-CN" dirty="0"/>
              <a:t> *)malloc(</a:t>
            </a:r>
            <a:r>
              <a:rPr lang="en-US" altLang="zh-CN" dirty="0" err="1"/>
              <a:t>sizeof</a:t>
            </a:r>
            <a:r>
              <a:rPr lang="en-US" altLang="zh-CN" dirty="0"/>
              <a:t>(</a:t>
            </a:r>
            <a:r>
              <a:rPr lang="en-US" altLang="zh-CN" dirty="0" err="1"/>
              <a:t>ElemType</a:t>
            </a:r>
            <a:r>
              <a:rPr lang="en-US" altLang="zh-CN" dirty="0"/>
              <a:t>) );</a:t>
            </a:r>
          </a:p>
        </p:txBody>
      </p:sp>
      <p:sp>
        <p:nvSpPr>
          <p:cNvPr id="13315" name="Text Box 4"/>
          <p:cNvSpPr txBox="1">
            <a:spLocks noChangeArrowheads="1"/>
          </p:cNvSpPr>
          <p:nvPr/>
        </p:nvSpPr>
        <p:spPr bwMode="auto">
          <a:xfrm>
            <a:off x="1447800" y="24384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if  ( !L.elem ) exit(OVERFLOW);</a:t>
            </a:r>
          </a:p>
        </p:txBody>
      </p:sp>
      <p:sp>
        <p:nvSpPr>
          <p:cNvPr id="13316" name="Text Box 5"/>
          <p:cNvSpPr txBox="1">
            <a:spLocks noChangeArrowheads="1"/>
          </p:cNvSpPr>
          <p:nvPr/>
        </p:nvSpPr>
        <p:spPr bwMode="auto">
          <a:xfrm>
            <a:off x="1447800" y="29718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L.length = 0 ;</a:t>
            </a:r>
          </a:p>
        </p:txBody>
      </p:sp>
      <p:sp>
        <p:nvSpPr>
          <p:cNvPr id="13317" name="Text Box 6"/>
          <p:cNvSpPr txBox="1">
            <a:spLocks noChangeArrowheads="1"/>
          </p:cNvSpPr>
          <p:nvPr/>
        </p:nvSpPr>
        <p:spPr bwMode="auto">
          <a:xfrm>
            <a:off x="1447800" y="35814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L.listsize = </a:t>
            </a:r>
            <a:r>
              <a:rPr lang="en-US" altLang="zh-CN">
                <a:solidFill>
                  <a:schemeClr val="tx2"/>
                </a:solidFill>
              </a:rPr>
              <a:t>LIST_INIT_SIZE</a:t>
            </a:r>
            <a:r>
              <a:rPr lang="en-US" altLang="zh-CN"/>
              <a:t>;</a:t>
            </a:r>
          </a:p>
        </p:txBody>
      </p:sp>
      <p:sp>
        <p:nvSpPr>
          <p:cNvPr id="13318" name="Text Box 7"/>
          <p:cNvSpPr txBox="1">
            <a:spLocks noChangeArrowheads="1"/>
          </p:cNvSpPr>
          <p:nvPr/>
        </p:nvSpPr>
        <p:spPr bwMode="auto">
          <a:xfrm>
            <a:off x="1447800" y="4114800"/>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return  OK;</a:t>
            </a:r>
          </a:p>
        </p:txBody>
      </p:sp>
      <p:grpSp>
        <p:nvGrpSpPr>
          <p:cNvPr id="13319" name="Group 9"/>
          <p:cNvGrpSpPr>
            <a:grpSpLocks/>
          </p:cNvGrpSpPr>
          <p:nvPr/>
        </p:nvGrpSpPr>
        <p:grpSpPr bwMode="auto">
          <a:xfrm>
            <a:off x="1143000" y="457200"/>
            <a:ext cx="6553200" cy="4600575"/>
            <a:chOff x="720" y="288"/>
            <a:chExt cx="4128" cy="3091"/>
          </a:xfrm>
        </p:grpSpPr>
        <p:sp>
          <p:nvSpPr>
            <p:cNvPr id="13320" name="Text Box 2"/>
            <p:cNvSpPr txBox="1">
              <a:spLocks noChangeArrowheads="1"/>
            </p:cNvSpPr>
            <p:nvPr/>
          </p:nvSpPr>
          <p:spPr bwMode="auto">
            <a:xfrm>
              <a:off x="720" y="288"/>
              <a:ext cx="4128" cy="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Status   InitList_Sq ( SqList  &amp;L )</a:t>
              </a:r>
            </a:p>
            <a:p>
              <a:pPr eaLnBrk="1" hangingPunct="1">
                <a:spcBef>
                  <a:spcPct val="50000"/>
                </a:spcBef>
              </a:pPr>
              <a:r>
                <a:rPr lang="en-US" altLang="zh-CN"/>
                <a:t>{</a:t>
              </a:r>
            </a:p>
          </p:txBody>
        </p:sp>
        <p:sp>
          <p:nvSpPr>
            <p:cNvPr id="13321" name="Text Box 8"/>
            <p:cNvSpPr txBox="1">
              <a:spLocks noChangeArrowheads="1"/>
            </p:cNvSpPr>
            <p:nvPr/>
          </p:nvSpPr>
          <p:spPr bwMode="auto">
            <a:xfrm>
              <a:off x="768" y="3072"/>
              <a:ext cx="1056" cy="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marL="742950" indent="-285750"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spcBef>
                  <a:spcPct val="50000"/>
                </a:spcBef>
              </a:pPr>
              <a:r>
                <a:rPr lang="en-US" altLang="zh-CN"/>
                <a:t>}</a:t>
              </a:r>
            </a:p>
          </p:txBody>
        </p:sp>
      </p:grpSp>
      <p:sp>
        <p:nvSpPr>
          <p:cNvPr id="2" name="对话气泡: 椭圆形 1">
            <a:extLst>
              <a:ext uri="{FF2B5EF4-FFF2-40B4-BE49-F238E27FC236}">
                <a16:creationId xmlns:a16="http://schemas.microsoft.com/office/drawing/2014/main" id="{CF5DB226-5C17-4D32-B8CA-73C9DB7E6703}"/>
              </a:ext>
            </a:extLst>
          </p:cNvPr>
          <p:cNvSpPr/>
          <p:nvPr/>
        </p:nvSpPr>
        <p:spPr bwMode="auto">
          <a:xfrm>
            <a:off x="4139952" y="4725144"/>
            <a:ext cx="2808312" cy="1512168"/>
          </a:xfrm>
          <a:prstGeom prst="wedgeEllipseCallo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这段代码，是否有</a:t>
            </a:r>
            <a:r>
              <a:rPr lang="en-US" altLang="zh-CN" dirty="0"/>
              <a:t>Bug</a:t>
            </a:r>
            <a:r>
              <a:rPr lang="zh-CN" altLang="en-US" dirty="0"/>
              <a:t>？</a:t>
            </a:r>
            <a:endParaRPr kumimoji="1" lang="zh-CN" altLang="en-US" sz="2400" b="1"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016493737"/>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2"/>
          <p:cNvSpPr txBox="1">
            <a:spLocks noChangeArrowheads="1"/>
          </p:cNvSpPr>
          <p:nvPr/>
        </p:nvSpPr>
        <p:spPr bwMode="auto">
          <a:xfrm>
            <a:off x="762000" y="152400"/>
            <a:ext cx="8229600" cy="637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b="1">
                <a:solidFill>
                  <a:schemeClr val="tx1"/>
                </a:solidFill>
                <a:latin typeface="Times New Roman" pitchFamily="18" charset="0"/>
                <a:ea typeface="宋体" pitchFamily="2" charset="-122"/>
              </a:defRPr>
            </a:lvl1pPr>
            <a:lvl2pPr eaLnBrk="0" hangingPunct="0">
              <a:defRPr kumimoji="1" sz="2400" b="1">
                <a:solidFill>
                  <a:schemeClr val="tx1"/>
                </a:solidFill>
                <a:latin typeface="Times New Roman" pitchFamily="18" charset="0"/>
                <a:ea typeface="宋体" pitchFamily="2" charset="-122"/>
              </a:defRPr>
            </a:lvl2pPr>
            <a:lvl3pPr marL="1143000" indent="-228600" eaLnBrk="0" hangingPunct="0">
              <a:defRPr kumimoji="1" sz="2400" b="1">
                <a:solidFill>
                  <a:schemeClr val="tx1"/>
                </a:solidFill>
                <a:latin typeface="Times New Roman" pitchFamily="18" charset="0"/>
                <a:ea typeface="宋体" pitchFamily="2" charset="-122"/>
              </a:defRPr>
            </a:lvl3pPr>
            <a:lvl4pPr marL="1600200" indent="-228600" eaLnBrk="0" hangingPunct="0">
              <a:defRPr kumimoji="1" sz="2400" b="1">
                <a:solidFill>
                  <a:schemeClr val="tx1"/>
                </a:solidFill>
                <a:latin typeface="Times New Roman" pitchFamily="18" charset="0"/>
                <a:ea typeface="宋体" pitchFamily="2" charset="-122"/>
              </a:defRPr>
            </a:lvl4pPr>
            <a:lvl5pPr marL="2057400" indent="-228600" eaLnBrk="0" hangingPunct="0">
              <a:defRPr kumimoji="1" sz="24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b="1">
                <a:solidFill>
                  <a:schemeClr val="tx1"/>
                </a:solidFill>
                <a:latin typeface="Times New Roman" pitchFamily="18" charset="0"/>
                <a:ea typeface="宋体" pitchFamily="2" charset="-122"/>
              </a:defRPr>
            </a:lvl9pPr>
          </a:lstStyle>
          <a:p>
            <a:pPr eaLnBrk="1" hangingPunct="1">
              <a:lnSpc>
                <a:spcPct val="105000"/>
              </a:lnSpc>
            </a:pPr>
            <a:r>
              <a:rPr lang="en-US" altLang="zh-CN" sz="2000">
                <a:solidFill>
                  <a:srgbClr val="660033"/>
                </a:solidFill>
              </a:rPr>
              <a:t>Status</a:t>
            </a:r>
            <a:r>
              <a:rPr lang="en-US" altLang="zh-CN" sz="2000" b="0">
                <a:solidFill>
                  <a:srgbClr val="660033"/>
                </a:solidFill>
              </a:rPr>
              <a:t> AddPolyn (polynomial </a:t>
            </a:r>
            <a:r>
              <a:rPr lang="en-US" altLang="zh-CN" sz="2000">
                <a:solidFill>
                  <a:srgbClr val="660033"/>
                </a:solidFill>
              </a:rPr>
              <a:t>&amp;</a:t>
            </a:r>
            <a:r>
              <a:rPr lang="en-US" altLang="zh-CN" sz="2000" b="0">
                <a:solidFill>
                  <a:srgbClr val="660033"/>
                </a:solidFill>
              </a:rPr>
              <a:t>Pa, polynomial </a:t>
            </a:r>
            <a:r>
              <a:rPr lang="en-US" altLang="zh-CN" sz="2000">
                <a:solidFill>
                  <a:srgbClr val="660033"/>
                </a:solidFill>
              </a:rPr>
              <a:t>&amp;</a:t>
            </a:r>
            <a:r>
              <a:rPr lang="en-US" altLang="zh-CN" sz="2000" b="0">
                <a:solidFill>
                  <a:srgbClr val="660033"/>
                </a:solidFill>
              </a:rPr>
              <a:t>Pb) </a:t>
            </a:r>
          </a:p>
          <a:p>
            <a:pPr eaLnBrk="1" hangingPunct="1">
              <a:lnSpc>
                <a:spcPct val="105000"/>
              </a:lnSpc>
            </a:pPr>
            <a:r>
              <a:rPr lang="en-US" altLang="zh-CN" sz="2000">
                <a:solidFill>
                  <a:srgbClr val="660033"/>
                </a:solidFill>
              </a:rPr>
              <a:t>{  //  (pp43)</a:t>
            </a:r>
            <a:r>
              <a:rPr lang="zh-CN" altLang="en-US" sz="1800" b="0">
                <a:solidFill>
                  <a:srgbClr val="660033"/>
                </a:solidFill>
                <a:ea typeface="隶书" pitchFamily="49" charset="-122"/>
              </a:rPr>
              <a:t>利用两个多项式的结点构成“和多项式” </a:t>
            </a:r>
            <a:r>
              <a:rPr lang="en-US" altLang="zh-CN" sz="1800" b="0">
                <a:solidFill>
                  <a:srgbClr val="660033"/>
                </a:solidFill>
                <a:ea typeface="隶书" pitchFamily="49" charset="-122"/>
              </a:rPr>
              <a:t>Pa = Pa</a:t>
            </a:r>
            <a:r>
              <a:rPr lang="zh-CN" altLang="en-US" sz="1800" b="0">
                <a:solidFill>
                  <a:srgbClr val="660033"/>
                </a:solidFill>
                <a:ea typeface="隶书" pitchFamily="49" charset="-122"/>
              </a:rPr>
              <a:t>＋</a:t>
            </a:r>
            <a:r>
              <a:rPr lang="en-US" altLang="zh-CN" sz="1800" b="0">
                <a:solidFill>
                  <a:srgbClr val="660033"/>
                </a:solidFill>
                <a:ea typeface="隶书" pitchFamily="49" charset="-122"/>
              </a:rPr>
              <a:t>Pb</a:t>
            </a:r>
          </a:p>
          <a:p>
            <a:pPr eaLnBrk="1" hangingPunct="1">
              <a:lnSpc>
                <a:spcPct val="105000"/>
              </a:lnSpc>
            </a:pPr>
            <a:r>
              <a:rPr lang="en-US" altLang="zh-CN" b="0">
                <a:solidFill>
                  <a:srgbClr val="660033"/>
                </a:solidFill>
              </a:rPr>
              <a:t>   </a:t>
            </a:r>
            <a:r>
              <a:rPr lang="en-US" altLang="zh-CN" sz="1800" b="0">
                <a:solidFill>
                  <a:srgbClr val="660033"/>
                </a:solidFill>
                <a:ea typeface="隶书" pitchFamily="49" charset="-122"/>
              </a:rPr>
              <a:t>// </a:t>
            </a:r>
            <a:r>
              <a:rPr lang="en-US" altLang="zh-CN">
                <a:solidFill>
                  <a:srgbClr val="660033"/>
                </a:solidFill>
              </a:rPr>
              <a:t>         …  …</a:t>
            </a:r>
            <a:endParaRPr lang="en-US" altLang="zh-CN" b="0">
              <a:solidFill>
                <a:srgbClr val="660033"/>
              </a:solidFill>
            </a:endParaRPr>
          </a:p>
          <a:p>
            <a:pPr eaLnBrk="1" hangingPunct="1">
              <a:lnSpc>
                <a:spcPct val="105000"/>
              </a:lnSpc>
            </a:pPr>
            <a:r>
              <a:rPr lang="en-US" altLang="zh-CN" sz="2000">
                <a:solidFill>
                  <a:srgbClr val="660033"/>
                </a:solidFill>
              </a:rPr>
              <a:t>   while</a:t>
            </a:r>
            <a:r>
              <a:rPr lang="en-US" altLang="zh-CN" sz="2000" b="0">
                <a:solidFill>
                  <a:srgbClr val="660033"/>
                </a:solidFill>
              </a:rPr>
              <a:t> (</a:t>
            </a:r>
            <a:r>
              <a:rPr lang="en-US" altLang="zh-CN" sz="2000">
                <a:solidFill>
                  <a:srgbClr val="660033"/>
                </a:solidFill>
              </a:rPr>
              <a:t>qa &amp;&amp; qb</a:t>
            </a:r>
            <a:r>
              <a:rPr lang="en-US" altLang="zh-CN" sz="2000" b="0">
                <a:solidFill>
                  <a:srgbClr val="660033"/>
                </a:solidFill>
              </a:rPr>
              <a:t>) </a:t>
            </a:r>
            <a:r>
              <a:rPr lang="en-US" altLang="zh-CN" sz="2000">
                <a:solidFill>
                  <a:srgbClr val="660033"/>
                </a:solidFill>
              </a:rPr>
              <a:t>{ // qa</a:t>
            </a:r>
            <a:r>
              <a:rPr lang="zh-CN" altLang="en-US" sz="2000">
                <a:solidFill>
                  <a:srgbClr val="660033"/>
                </a:solidFill>
              </a:rPr>
              <a:t>和</a:t>
            </a:r>
            <a:r>
              <a:rPr lang="en-US" altLang="zh-CN" sz="2000">
                <a:solidFill>
                  <a:srgbClr val="660033"/>
                </a:solidFill>
              </a:rPr>
              <a:t>qb</a:t>
            </a:r>
            <a:r>
              <a:rPr lang="zh-CN" altLang="en-US" sz="2000">
                <a:solidFill>
                  <a:srgbClr val="660033"/>
                </a:solidFill>
              </a:rPr>
              <a:t>均非空，指向两个多项式链表的当前结点</a:t>
            </a:r>
          </a:p>
          <a:p>
            <a:pPr eaLnBrk="1" hangingPunct="1">
              <a:lnSpc>
                <a:spcPct val="105000"/>
              </a:lnSpc>
            </a:pPr>
            <a:r>
              <a:rPr lang="zh-CN" altLang="en-US" sz="2000">
                <a:solidFill>
                  <a:srgbClr val="660033"/>
                </a:solidFill>
              </a:rPr>
              <a:t>       </a:t>
            </a:r>
            <a:r>
              <a:rPr lang="en-US" altLang="zh-CN" sz="2000">
                <a:solidFill>
                  <a:srgbClr val="660033"/>
                </a:solidFill>
              </a:rPr>
              <a:t>a = GetCurElem(qa); b = GetCurElem(qb); </a:t>
            </a:r>
          </a:p>
          <a:p>
            <a:pPr lvl="1" eaLnBrk="1" hangingPunct="1">
              <a:lnSpc>
                <a:spcPct val="105000"/>
              </a:lnSpc>
            </a:pPr>
            <a:r>
              <a:rPr lang="en-US" altLang="zh-CN" sz="2000">
                <a:solidFill>
                  <a:srgbClr val="660033"/>
                </a:solidFill>
              </a:rPr>
              <a:t>switch</a:t>
            </a:r>
            <a:r>
              <a:rPr lang="en-US" altLang="zh-CN" sz="2000" b="0">
                <a:solidFill>
                  <a:srgbClr val="660033"/>
                </a:solidFill>
              </a:rPr>
              <a:t> (</a:t>
            </a:r>
            <a:r>
              <a:rPr lang="en-US" altLang="zh-CN" sz="2000">
                <a:solidFill>
                  <a:srgbClr val="660033"/>
                </a:solidFill>
              </a:rPr>
              <a:t>*</a:t>
            </a:r>
            <a:r>
              <a:rPr lang="en-US" altLang="zh-CN" sz="2000" b="0">
                <a:solidFill>
                  <a:srgbClr val="660033"/>
                </a:solidFill>
              </a:rPr>
              <a:t>cmp(a, b)) </a:t>
            </a:r>
            <a:r>
              <a:rPr lang="en-US" altLang="zh-CN" sz="2000">
                <a:solidFill>
                  <a:srgbClr val="660033"/>
                </a:solidFill>
              </a:rPr>
              <a:t>{ </a:t>
            </a:r>
          </a:p>
          <a:p>
            <a:pPr lvl="1" eaLnBrk="1" hangingPunct="1">
              <a:lnSpc>
                <a:spcPct val="105000"/>
              </a:lnSpc>
            </a:pPr>
            <a:r>
              <a:rPr lang="en-US" altLang="zh-CN" sz="2000">
                <a:solidFill>
                  <a:srgbClr val="660033"/>
                </a:solidFill>
              </a:rPr>
              <a:t>    case</a:t>
            </a:r>
            <a:r>
              <a:rPr lang="en-US" altLang="zh-CN" sz="2000" b="0">
                <a:solidFill>
                  <a:srgbClr val="660033"/>
                </a:solidFill>
              </a:rPr>
              <a:t> -1: </a:t>
            </a:r>
            <a:r>
              <a:rPr lang="en-US" altLang="zh-CN" sz="2000">
                <a:solidFill>
                  <a:srgbClr val="660033"/>
                </a:solidFill>
              </a:rPr>
              <a:t>{  //</a:t>
            </a:r>
            <a:r>
              <a:rPr lang="en-US" altLang="zh-CN" sz="2000"/>
              <a:t> </a:t>
            </a:r>
            <a:r>
              <a:rPr lang="zh-CN" altLang="en-US" sz="1800">
                <a:solidFill>
                  <a:srgbClr val="800000"/>
                </a:solidFill>
                <a:latin typeface="楷体_GB2312" pitchFamily="49" charset="-122"/>
                <a:ea typeface="楷体_GB2312" pitchFamily="49" charset="-122"/>
              </a:rPr>
              <a:t>多项式</a:t>
            </a:r>
            <a:r>
              <a:rPr lang="en-US" altLang="zh-CN" sz="1800">
                <a:solidFill>
                  <a:srgbClr val="800000"/>
                </a:solidFill>
                <a:ea typeface="楷体_GB2312" pitchFamily="49" charset="-122"/>
              </a:rPr>
              <a:t>PA</a:t>
            </a:r>
            <a:r>
              <a:rPr lang="zh-CN" altLang="en-US" sz="1800">
                <a:solidFill>
                  <a:srgbClr val="800000"/>
                </a:solidFill>
                <a:latin typeface="楷体_GB2312" pitchFamily="49" charset="-122"/>
                <a:ea typeface="楷体_GB2312" pitchFamily="49" charset="-122"/>
              </a:rPr>
              <a:t>中当前结点的指数值小</a:t>
            </a:r>
            <a:endParaRPr lang="zh-CN" altLang="en-US" sz="2000"/>
          </a:p>
          <a:p>
            <a:pPr lvl="1" eaLnBrk="1" hangingPunct="1">
              <a:lnSpc>
                <a:spcPct val="105000"/>
              </a:lnSpc>
            </a:pPr>
            <a:r>
              <a:rPr lang="zh-CN" altLang="en-US" sz="2000"/>
              <a:t>                    </a:t>
            </a:r>
            <a:r>
              <a:rPr lang="en-US" altLang="zh-CN" sz="2000">
                <a:solidFill>
                  <a:srgbClr val="660033"/>
                </a:solidFill>
              </a:rPr>
              <a:t>…  …       break</a:t>
            </a:r>
            <a:r>
              <a:rPr lang="en-US" altLang="zh-CN" sz="2000" b="0">
                <a:solidFill>
                  <a:srgbClr val="660033"/>
                </a:solidFill>
              </a:rPr>
              <a:t>;  </a:t>
            </a:r>
            <a:r>
              <a:rPr lang="en-US" altLang="zh-CN" sz="2000">
                <a:solidFill>
                  <a:srgbClr val="660033"/>
                </a:solidFill>
              </a:rPr>
              <a:t>}</a:t>
            </a:r>
          </a:p>
          <a:p>
            <a:pPr lvl="1" eaLnBrk="1" hangingPunct="1">
              <a:lnSpc>
                <a:spcPct val="105000"/>
              </a:lnSpc>
            </a:pPr>
            <a:r>
              <a:rPr lang="en-US" altLang="zh-CN" sz="2000">
                <a:solidFill>
                  <a:srgbClr val="660033"/>
                </a:solidFill>
              </a:rPr>
              <a:t>    case </a:t>
            </a:r>
            <a:r>
              <a:rPr lang="en-US" altLang="zh-CN" sz="2000" b="0">
                <a:solidFill>
                  <a:srgbClr val="660033"/>
                </a:solidFill>
              </a:rPr>
              <a:t>0: </a:t>
            </a:r>
            <a:r>
              <a:rPr lang="en-US" altLang="zh-CN" sz="2000">
                <a:solidFill>
                  <a:srgbClr val="660033"/>
                </a:solidFill>
              </a:rPr>
              <a:t>{</a:t>
            </a:r>
            <a:r>
              <a:rPr lang="en-US" altLang="zh-CN" sz="2000" b="0">
                <a:solidFill>
                  <a:srgbClr val="660033"/>
                </a:solidFill>
              </a:rPr>
              <a:t>   </a:t>
            </a:r>
            <a:r>
              <a:rPr lang="en-US" altLang="zh-CN" sz="1800">
                <a:solidFill>
                  <a:srgbClr val="660033"/>
                </a:solidFill>
                <a:ea typeface="楷体_GB2312" pitchFamily="49" charset="-122"/>
              </a:rPr>
              <a:t>//</a:t>
            </a:r>
            <a:r>
              <a:rPr lang="en-US" altLang="zh-CN" sz="1800">
                <a:latin typeface="楷体_GB2312" pitchFamily="49" charset="-122"/>
                <a:ea typeface="楷体_GB2312" pitchFamily="49" charset="-122"/>
              </a:rPr>
              <a:t> </a:t>
            </a:r>
            <a:r>
              <a:rPr lang="zh-CN" altLang="en-US" sz="1800">
                <a:solidFill>
                  <a:srgbClr val="800000"/>
                </a:solidFill>
                <a:latin typeface="楷体_GB2312" pitchFamily="49" charset="-122"/>
                <a:ea typeface="楷体_GB2312" pitchFamily="49" charset="-122"/>
              </a:rPr>
              <a:t>两者的指数值相等</a:t>
            </a:r>
            <a:endParaRPr lang="zh-CN" altLang="en-US" sz="2000" b="0"/>
          </a:p>
          <a:p>
            <a:pPr lvl="1" eaLnBrk="1" hangingPunct="1">
              <a:lnSpc>
                <a:spcPct val="105000"/>
              </a:lnSpc>
            </a:pPr>
            <a:r>
              <a:rPr lang="zh-CN" altLang="en-US" sz="2000" b="0"/>
              <a:t>        </a:t>
            </a:r>
            <a:r>
              <a:rPr lang="en-US" altLang="zh-CN" sz="2000" b="0">
                <a:solidFill>
                  <a:srgbClr val="660033"/>
                </a:solidFill>
              </a:rPr>
              <a:t>sum.coef= a.coef + b.coef ;</a:t>
            </a:r>
          </a:p>
          <a:p>
            <a:pPr lvl="1" eaLnBrk="1" hangingPunct="1">
              <a:lnSpc>
                <a:spcPct val="105000"/>
              </a:lnSpc>
            </a:pPr>
            <a:r>
              <a:rPr lang="en-US" altLang="zh-CN" sz="2000" b="0">
                <a:solidFill>
                  <a:srgbClr val="660033"/>
                </a:solidFill>
              </a:rPr>
              <a:t>        </a:t>
            </a:r>
            <a:r>
              <a:rPr lang="en-US" altLang="zh-CN" sz="2000">
                <a:solidFill>
                  <a:srgbClr val="660033"/>
                </a:solidFill>
              </a:rPr>
              <a:t>if</a:t>
            </a:r>
            <a:r>
              <a:rPr lang="en-US" altLang="zh-CN" sz="2000" b="0">
                <a:solidFill>
                  <a:srgbClr val="660033"/>
                </a:solidFill>
              </a:rPr>
              <a:t> ( sum.coef </a:t>
            </a:r>
            <a:r>
              <a:rPr lang="en-US" altLang="zh-CN" sz="2000">
                <a:solidFill>
                  <a:srgbClr val="660033"/>
                </a:solidFill>
              </a:rPr>
              <a:t>!=</a:t>
            </a:r>
            <a:r>
              <a:rPr lang="en-US" altLang="zh-CN" sz="2000" b="0">
                <a:solidFill>
                  <a:srgbClr val="660033"/>
                </a:solidFill>
              </a:rPr>
              <a:t> 0.0 ) {SetCurElem(qa, sum);  ha = qa; }</a:t>
            </a:r>
          </a:p>
          <a:p>
            <a:pPr lvl="1" eaLnBrk="1" hangingPunct="1">
              <a:lnSpc>
                <a:spcPct val="105000"/>
              </a:lnSpc>
            </a:pPr>
            <a:r>
              <a:rPr lang="en-US" altLang="zh-CN" sz="2000" b="0">
                <a:solidFill>
                  <a:srgbClr val="660033"/>
                </a:solidFill>
              </a:rPr>
              <a:t>                   </a:t>
            </a:r>
            <a:r>
              <a:rPr lang="en-US" altLang="zh-CN" sz="2000">
                <a:solidFill>
                  <a:srgbClr val="660033"/>
                </a:solidFill>
              </a:rPr>
              <a:t> …  …        break</a:t>
            </a:r>
            <a:r>
              <a:rPr lang="en-US" altLang="zh-CN" sz="2000" b="0">
                <a:solidFill>
                  <a:srgbClr val="660033"/>
                </a:solidFill>
              </a:rPr>
              <a:t>;</a:t>
            </a:r>
          </a:p>
          <a:p>
            <a:pPr lvl="1" eaLnBrk="1" hangingPunct="1">
              <a:lnSpc>
                <a:spcPct val="105000"/>
              </a:lnSpc>
            </a:pPr>
            <a:r>
              <a:rPr lang="en-US" altLang="zh-CN" sz="2000" b="0">
                <a:solidFill>
                  <a:srgbClr val="660033"/>
                </a:solidFill>
              </a:rPr>
              <a:t>    </a:t>
            </a:r>
            <a:r>
              <a:rPr lang="en-US" altLang="zh-CN" sz="2000">
                <a:solidFill>
                  <a:srgbClr val="660033"/>
                </a:solidFill>
              </a:rPr>
              <a:t>}</a:t>
            </a:r>
            <a:endParaRPr lang="en-US" altLang="zh-CN" sz="2000" b="0">
              <a:solidFill>
                <a:srgbClr val="660033"/>
              </a:solidFill>
            </a:endParaRPr>
          </a:p>
          <a:p>
            <a:pPr lvl="1" eaLnBrk="1" hangingPunct="1">
              <a:lnSpc>
                <a:spcPct val="105000"/>
              </a:lnSpc>
            </a:pPr>
            <a:r>
              <a:rPr lang="en-US" altLang="zh-CN" sz="2000" b="0">
                <a:solidFill>
                  <a:srgbClr val="660033"/>
                </a:solidFill>
              </a:rPr>
              <a:t>    </a:t>
            </a:r>
            <a:r>
              <a:rPr lang="en-US" altLang="zh-CN" sz="2000">
                <a:solidFill>
                  <a:srgbClr val="660033"/>
                </a:solidFill>
              </a:rPr>
              <a:t>case</a:t>
            </a:r>
            <a:r>
              <a:rPr lang="en-US" altLang="zh-CN" sz="2000" b="0">
                <a:solidFill>
                  <a:srgbClr val="660033"/>
                </a:solidFill>
              </a:rPr>
              <a:t> 1: </a:t>
            </a:r>
            <a:r>
              <a:rPr lang="en-US" altLang="zh-CN" sz="2000">
                <a:solidFill>
                  <a:srgbClr val="660033"/>
                </a:solidFill>
              </a:rPr>
              <a:t>{</a:t>
            </a:r>
            <a:r>
              <a:rPr lang="en-US" altLang="zh-CN" sz="2000"/>
              <a:t>  </a:t>
            </a:r>
            <a:r>
              <a:rPr lang="en-US" altLang="zh-CN" sz="1800">
                <a:solidFill>
                  <a:srgbClr val="800000"/>
                </a:solidFill>
                <a:ea typeface="楷体_GB2312" pitchFamily="49" charset="-122"/>
              </a:rPr>
              <a:t>//</a:t>
            </a:r>
            <a:r>
              <a:rPr lang="zh-CN" altLang="en-US" sz="1800">
                <a:solidFill>
                  <a:srgbClr val="800000"/>
                </a:solidFill>
                <a:latin typeface="楷体_GB2312" pitchFamily="49" charset="-122"/>
                <a:ea typeface="楷体_GB2312" pitchFamily="49" charset="-122"/>
              </a:rPr>
              <a:t>多项式</a:t>
            </a:r>
            <a:r>
              <a:rPr lang="en-US" altLang="zh-CN" sz="1800">
                <a:solidFill>
                  <a:srgbClr val="800000"/>
                </a:solidFill>
                <a:ea typeface="楷体_GB2312" pitchFamily="49" charset="-122"/>
              </a:rPr>
              <a:t>PB</a:t>
            </a:r>
            <a:r>
              <a:rPr lang="zh-CN" altLang="en-US" sz="1800">
                <a:solidFill>
                  <a:srgbClr val="800000"/>
                </a:solidFill>
                <a:latin typeface="楷体_GB2312" pitchFamily="49" charset="-122"/>
                <a:ea typeface="楷体_GB2312" pitchFamily="49" charset="-122"/>
              </a:rPr>
              <a:t>中当前结点的指数值小</a:t>
            </a:r>
            <a:endParaRPr lang="zh-CN" altLang="en-US" sz="2000" b="0"/>
          </a:p>
          <a:p>
            <a:pPr lvl="1" eaLnBrk="1" hangingPunct="1">
              <a:lnSpc>
                <a:spcPct val="105000"/>
              </a:lnSpc>
            </a:pPr>
            <a:r>
              <a:rPr lang="zh-CN" altLang="en-US" sz="2000"/>
              <a:t>                     </a:t>
            </a:r>
            <a:r>
              <a:rPr lang="en-US" altLang="zh-CN" sz="2000">
                <a:solidFill>
                  <a:srgbClr val="660033"/>
                </a:solidFill>
              </a:rPr>
              <a:t>…  …       break</a:t>
            </a:r>
            <a:r>
              <a:rPr lang="en-US" altLang="zh-CN" sz="2000" b="0">
                <a:solidFill>
                  <a:srgbClr val="660033"/>
                </a:solidFill>
              </a:rPr>
              <a:t>;  </a:t>
            </a:r>
            <a:r>
              <a:rPr lang="en-US" altLang="zh-CN" sz="2000">
                <a:solidFill>
                  <a:srgbClr val="660033"/>
                </a:solidFill>
              </a:rPr>
              <a:t>}</a:t>
            </a:r>
          </a:p>
          <a:p>
            <a:pPr lvl="1" eaLnBrk="1" hangingPunct="1">
              <a:lnSpc>
                <a:spcPct val="105000"/>
              </a:lnSpc>
            </a:pPr>
            <a:r>
              <a:rPr lang="en-US" altLang="zh-CN" sz="2000">
                <a:solidFill>
                  <a:srgbClr val="660033"/>
                </a:solidFill>
              </a:rPr>
              <a:t>} // switch</a:t>
            </a:r>
          </a:p>
          <a:p>
            <a:pPr eaLnBrk="1" hangingPunct="1">
              <a:lnSpc>
                <a:spcPct val="105000"/>
              </a:lnSpc>
            </a:pPr>
            <a:r>
              <a:rPr lang="en-US" altLang="zh-CN" sz="2000">
                <a:solidFill>
                  <a:srgbClr val="660033"/>
                </a:solidFill>
              </a:rPr>
              <a:t>    } // while</a:t>
            </a:r>
          </a:p>
          <a:p>
            <a:pPr eaLnBrk="1" hangingPunct="1">
              <a:lnSpc>
                <a:spcPct val="105000"/>
              </a:lnSpc>
            </a:pPr>
            <a:r>
              <a:rPr lang="en-US" altLang="zh-CN">
                <a:solidFill>
                  <a:srgbClr val="660033"/>
                </a:solidFill>
              </a:rPr>
              <a:t>              …  …</a:t>
            </a:r>
            <a:endParaRPr lang="en-US" altLang="zh-CN" b="0">
              <a:solidFill>
                <a:srgbClr val="660033"/>
              </a:solidFill>
            </a:endParaRPr>
          </a:p>
          <a:p>
            <a:pPr eaLnBrk="1" hangingPunct="1">
              <a:lnSpc>
                <a:spcPct val="105000"/>
              </a:lnSpc>
            </a:pPr>
            <a:r>
              <a:rPr lang="en-US" altLang="zh-CN">
                <a:solidFill>
                  <a:srgbClr val="660033"/>
                </a:solidFill>
              </a:rPr>
              <a:t>}</a:t>
            </a:r>
            <a:r>
              <a:rPr lang="en-US" altLang="zh-CN" b="0">
                <a:solidFill>
                  <a:srgbClr val="660033"/>
                </a:solidFill>
              </a:rPr>
              <a:t> // AddPolyn</a:t>
            </a:r>
          </a:p>
        </p:txBody>
      </p:sp>
    </p:spTree>
  </p:cSld>
  <p:clrMapOvr>
    <a:masterClrMapping/>
  </p:clrMapOvr>
  <p:transition spd="med">
    <p:zoom/>
  </p:transition>
</p:sld>
</file>

<file path=ppt/slides/slide9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bwMode="auto">
          <a:xfrm>
            <a:off x="304800" y="1268413"/>
            <a:ext cx="8534400" cy="6669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990600" lvl="1" indent="-533400" eaLnBrk="1" hangingPunct="1"/>
            <a:r>
              <a:rPr lang="zh-CN" altLang="en-US" dirty="0"/>
              <a:t>已知单链表</a:t>
            </a:r>
            <a:r>
              <a:rPr lang="en-US" altLang="zh-CN" dirty="0"/>
              <a:t>A</a:t>
            </a:r>
            <a:r>
              <a:rPr lang="zh-CN" altLang="en-US" dirty="0"/>
              <a:t>长度为</a:t>
            </a:r>
            <a:r>
              <a:rPr lang="en-US" altLang="zh-CN" dirty="0"/>
              <a:t>m</a:t>
            </a:r>
            <a:r>
              <a:rPr lang="zh-CN" altLang="en-US" dirty="0"/>
              <a:t>，单链表</a:t>
            </a:r>
            <a:r>
              <a:rPr lang="en-US" altLang="zh-CN" dirty="0"/>
              <a:t>B</a:t>
            </a:r>
            <a:r>
              <a:rPr lang="zh-CN" altLang="en-US" dirty="0"/>
              <a:t>长度为</a:t>
            </a:r>
            <a:r>
              <a:rPr lang="en-US" altLang="zh-CN" dirty="0"/>
              <a:t>n</a:t>
            </a:r>
            <a:r>
              <a:rPr lang="zh-CN" altLang="en-US" dirty="0"/>
              <a:t>，若将</a:t>
            </a:r>
            <a:r>
              <a:rPr lang="en-US" altLang="zh-CN" dirty="0"/>
              <a:t>B</a:t>
            </a:r>
            <a:r>
              <a:rPr lang="zh-CN" altLang="en-US" dirty="0"/>
              <a:t>联接在</a:t>
            </a:r>
            <a:r>
              <a:rPr lang="en-US" altLang="zh-CN" dirty="0"/>
              <a:t>A</a:t>
            </a:r>
            <a:r>
              <a:rPr lang="zh-CN" altLang="en-US" dirty="0"/>
              <a:t>的末尾，其时间复杂度应为</a:t>
            </a:r>
            <a:r>
              <a:rPr lang="en-US" altLang="zh-CN" dirty="0"/>
              <a:t>(    ) </a:t>
            </a:r>
            <a:r>
              <a:rPr lang="zh-CN" altLang="en-US" dirty="0"/>
              <a:t>。</a:t>
            </a:r>
          </a:p>
          <a:p>
            <a:pPr marL="609600" indent="-609600" eaLnBrk="1" hangingPunct="1">
              <a:buFont typeface="Wingdings" pitchFamily="2" charset="2"/>
              <a:buNone/>
            </a:pPr>
            <a:r>
              <a:rPr lang="zh-CN" altLang="en-US" dirty="0"/>
              <a:t>           </a:t>
            </a:r>
            <a:r>
              <a:rPr lang="en-US" altLang="zh-CN" dirty="0"/>
              <a:t>A</a:t>
            </a:r>
            <a:r>
              <a:rPr lang="zh-CN" altLang="en-US" dirty="0"/>
              <a:t>．</a:t>
            </a:r>
            <a:r>
              <a:rPr lang="en-US" altLang="zh-CN" dirty="0"/>
              <a:t>O(1)       B</a:t>
            </a:r>
            <a:r>
              <a:rPr lang="zh-CN" altLang="en-US" dirty="0"/>
              <a:t>．</a:t>
            </a:r>
            <a:r>
              <a:rPr lang="en-US" altLang="zh-CN" dirty="0"/>
              <a:t>O(m)          </a:t>
            </a:r>
          </a:p>
          <a:p>
            <a:pPr marL="609600" indent="-609600" eaLnBrk="1" hangingPunct="1">
              <a:buFont typeface="Wingdings" pitchFamily="2" charset="2"/>
              <a:buNone/>
            </a:pPr>
            <a:r>
              <a:rPr lang="en-US" altLang="zh-CN" dirty="0"/>
              <a:t>           C</a:t>
            </a:r>
            <a:r>
              <a:rPr lang="zh-CN" altLang="en-US" dirty="0"/>
              <a:t>．</a:t>
            </a:r>
            <a:r>
              <a:rPr lang="en-US" altLang="zh-CN" dirty="0"/>
              <a:t>O(n)        D</a:t>
            </a:r>
            <a:r>
              <a:rPr lang="zh-CN" altLang="en-US" dirty="0"/>
              <a:t>．</a:t>
            </a:r>
            <a:r>
              <a:rPr lang="en-US" altLang="zh-CN" dirty="0"/>
              <a:t>O(</a:t>
            </a:r>
            <a:r>
              <a:rPr lang="en-US" altLang="zh-CN" dirty="0" err="1"/>
              <a:t>m+n</a:t>
            </a:r>
            <a:r>
              <a:rPr lang="en-US" altLang="zh-CN" dirty="0"/>
              <a:t>)</a:t>
            </a:r>
          </a:p>
          <a:p>
            <a:pPr marL="990600" lvl="1" indent="-533400" eaLnBrk="1" hangingPunct="1"/>
            <a:endParaRPr lang="zh-CN" altLang="en-US" sz="2800" dirty="0"/>
          </a:p>
        </p:txBody>
      </p:sp>
      <p:sp>
        <p:nvSpPr>
          <p:cNvPr id="75779" name="Rectangle 4"/>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4800" b="1">
                <a:solidFill>
                  <a:schemeClr val="tx1"/>
                </a:solidFill>
                <a:effectLst/>
              </a:rPr>
              <a:t>练习</a:t>
            </a: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eaLnBrk="1" hangingPunct="1">
              <a:defRPr/>
            </a:pPr>
            <a:endParaRPr lang="zh-CN" altLang="zh-CN"/>
          </a:p>
        </p:txBody>
      </p:sp>
      <p:sp>
        <p:nvSpPr>
          <p:cNvPr id="76803" name="Rectangle 3"/>
          <p:cNvSpPr>
            <a:spLocks noGrp="1" noChangeArrowheads="1"/>
          </p:cNvSpPr>
          <p:nvPr>
            <p:ph type="body" idx="1"/>
          </p:nvPr>
        </p:nvSpPr>
        <p:spPr bwMode="auto">
          <a:xfrm>
            <a:off x="914400" y="1600200"/>
            <a:ext cx="80010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609600" indent="-609600" eaLnBrk="1" hangingPunct="1"/>
            <a:r>
              <a:rPr lang="zh-CN" altLang="en-US" sz="2800" dirty="0"/>
              <a:t>在需要经常查找结点的前驱与后继的场合中，使用</a:t>
            </a:r>
            <a:r>
              <a:rPr lang="en-US" altLang="zh-CN" sz="2800" dirty="0"/>
              <a:t>(      )</a:t>
            </a:r>
            <a:r>
              <a:rPr lang="zh-CN" altLang="en-US" sz="2800" dirty="0"/>
              <a:t>比较合适。 </a:t>
            </a:r>
            <a:br>
              <a:rPr lang="zh-CN" altLang="en-US" sz="2800" dirty="0"/>
            </a:br>
            <a:r>
              <a:rPr lang="zh-CN" altLang="en-US" sz="2400" dirty="0"/>
              <a:t>  </a:t>
            </a:r>
            <a:r>
              <a:rPr lang="en-US" altLang="zh-CN" sz="2400" dirty="0"/>
              <a:t>A</a:t>
            </a:r>
            <a:r>
              <a:rPr lang="zh-CN" altLang="en-US" sz="2400" dirty="0"/>
              <a:t>．单链表     </a:t>
            </a:r>
            <a:r>
              <a:rPr lang="en-US" altLang="zh-CN" sz="2400" dirty="0"/>
              <a:t>B</a:t>
            </a:r>
            <a:r>
              <a:rPr lang="zh-CN" altLang="en-US" sz="2400" dirty="0"/>
              <a:t>．双链表    </a:t>
            </a:r>
            <a:r>
              <a:rPr lang="en-US" altLang="zh-CN" sz="2400" dirty="0"/>
              <a:t>C</a:t>
            </a:r>
            <a:r>
              <a:rPr lang="zh-CN" altLang="en-US" sz="2400" dirty="0"/>
              <a:t>．顺序表    </a:t>
            </a:r>
            <a:r>
              <a:rPr lang="en-US" altLang="zh-CN" sz="2400" dirty="0"/>
              <a:t>D</a:t>
            </a:r>
            <a:r>
              <a:rPr lang="zh-CN" altLang="en-US" sz="2400" dirty="0"/>
              <a:t>．循环链表</a:t>
            </a:r>
          </a:p>
          <a:p>
            <a:pPr marL="609600" indent="-609600" eaLnBrk="1" hangingPunct="1"/>
            <a:r>
              <a:rPr lang="zh-CN" altLang="en-US" sz="2800" dirty="0"/>
              <a:t>在一个单链表</a:t>
            </a:r>
            <a:r>
              <a:rPr lang="en-US" altLang="zh-CN" sz="2800" dirty="0"/>
              <a:t>HL</a:t>
            </a:r>
            <a:r>
              <a:rPr lang="zh-CN" altLang="en-US" sz="2800" dirty="0"/>
              <a:t>中，若要删除由指针</a:t>
            </a:r>
            <a:r>
              <a:rPr lang="en-US" altLang="zh-CN" sz="2800" dirty="0"/>
              <a:t>q</a:t>
            </a:r>
            <a:r>
              <a:rPr lang="zh-CN" altLang="en-US" sz="2800" dirty="0"/>
              <a:t>所指向结点的后继结点，则执行（   ）。</a:t>
            </a:r>
          </a:p>
          <a:p>
            <a:pPr marL="990600" lvl="1" indent="-533400" eaLnBrk="1" hangingPunct="1">
              <a:buFont typeface="Wingdings" pitchFamily="2" charset="2"/>
              <a:buNone/>
            </a:pPr>
            <a:r>
              <a:rPr lang="zh-CN" altLang="en-US" sz="2400" dirty="0"/>
              <a:t>    </a:t>
            </a:r>
            <a:r>
              <a:rPr lang="en-US" altLang="zh-CN" sz="2400" dirty="0"/>
              <a:t>A</a:t>
            </a:r>
            <a:r>
              <a:rPr lang="zh-CN" altLang="en-US" sz="2400" dirty="0"/>
              <a:t>．</a:t>
            </a:r>
            <a:r>
              <a:rPr lang="en-US" altLang="zh-CN" sz="2400" dirty="0"/>
              <a:t>p = q-&gt;next ;  p-&gt;next = q-&gt;next;</a:t>
            </a:r>
          </a:p>
          <a:p>
            <a:pPr marL="990600" lvl="1" indent="-533400" eaLnBrk="1" hangingPunct="1">
              <a:buFont typeface="Wingdings" pitchFamily="2" charset="2"/>
              <a:buNone/>
            </a:pPr>
            <a:r>
              <a:rPr lang="en-US" altLang="zh-CN" sz="2400" dirty="0"/>
              <a:t>    B</a:t>
            </a:r>
            <a:r>
              <a:rPr lang="zh-CN" altLang="en-US" sz="2400" dirty="0"/>
              <a:t>．</a:t>
            </a:r>
            <a:r>
              <a:rPr lang="en-US" altLang="zh-CN" sz="2400" dirty="0"/>
              <a:t>p = q-&gt;next ;  q-&gt;next = p;</a:t>
            </a:r>
          </a:p>
          <a:p>
            <a:pPr marL="990600" lvl="1" indent="-533400" eaLnBrk="1" hangingPunct="1">
              <a:buFont typeface="Wingdings" pitchFamily="2" charset="2"/>
              <a:buNone/>
            </a:pPr>
            <a:r>
              <a:rPr lang="en-US" altLang="zh-CN" sz="2400" dirty="0"/>
              <a:t>    C</a:t>
            </a:r>
            <a:r>
              <a:rPr lang="zh-CN" altLang="en-US" sz="2400" dirty="0"/>
              <a:t>．</a:t>
            </a:r>
            <a:r>
              <a:rPr lang="en-US" altLang="zh-CN" sz="2400" dirty="0"/>
              <a:t>p = q-&gt;next ;  q-&gt;next = p-&gt;next;</a:t>
            </a:r>
          </a:p>
          <a:p>
            <a:pPr marL="990600" lvl="1" indent="-533400" eaLnBrk="1" hangingPunct="1">
              <a:buFont typeface="Wingdings" pitchFamily="2" charset="2"/>
              <a:buNone/>
            </a:pPr>
            <a:r>
              <a:rPr lang="en-US" altLang="zh-CN" sz="2400" dirty="0"/>
              <a:t>    D</a:t>
            </a:r>
            <a:r>
              <a:rPr lang="zh-CN" altLang="en-US" sz="2400" dirty="0"/>
              <a:t>．</a:t>
            </a:r>
            <a:r>
              <a:rPr lang="en-US" altLang="zh-CN" sz="2400" dirty="0"/>
              <a:t>q-&gt;next = q-&gt;next-&gt;next;  q-&gt;next = q;</a:t>
            </a:r>
            <a:r>
              <a:rPr lang="en-US" altLang="zh-CN" sz="2000" dirty="0"/>
              <a:t> </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bwMode="auto">
          <a:ln>
            <a:miter lim="800000"/>
            <a:headEnd/>
            <a:tailEnd/>
          </a:ln>
        </p:spPr>
        <p:txBody>
          <a:bodyPr vert="horz" wrap="square" lIns="91440" tIns="45720" rIns="91440" bIns="45720" numCol="1" anchor="t" anchorCtr="0" compatLnSpc="1">
            <a:prstTxWarp prst="textNoShape">
              <a:avLst/>
            </a:prstTxWarp>
          </a:bodyPr>
          <a:lstStyle/>
          <a:p>
            <a:pPr eaLnBrk="1" hangingPunct="1">
              <a:defRPr/>
            </a:pPr>
            <a:endParaRPr lang="zh-CN" altLang="zh-CN"/>
          </a:p>
        </p:txBody>
      </p:sp>
      <p:sp>
        <p:nvSpPr>
          <p:cNvPr id="788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990600" lvl="1" indent="-533400" eaLnBrk="1" hangingPunct="1"/>
            <a:r>
              <a:rPr lang="zh-CN" altLang="en-US"/>
              <a:t>在</a:t>
            </a:r>
            <a:r>
              <a:rPr lang="en-US" altLang="zh-CN"/>
              <a:t>(       )</a:t>
            </a:r>
            <a:r>
              <a:rPr lang="zh-CN" altLang="en-US"/>
              <a:t>运算中，使用顺序表比链表好。  </a:t>
            </a:r>
            <a:br>
              <a:rPr lang="zh-CN" altLang="en-US"/>
            </a:br>
            <a:r>
              <a:rPr lang="en-US" altLang="zh-CN"/>
              <a:t>A</a:t>
            </a:r>
            <a:r>
              <a:rPr lang="zh-CN" altLang="en-US"/>
              <a:t>．插入      </a:t>
            </a:r>
            <a:r>
              <a:rPr lang="en-US" altLang="zh-CN"/>
              <a:t>B</a:t>
            </a:r>
            <a:r>
              <a:rPr lang="zh-CN" altLang="en-US"/>
              <a:t>．删除      </a:t>
            </a:r>
          </a:p>
          <a:p>
            <a:pPr marL="990600" lvl="1" indent="-533400" eaLnBrk="1" hangingPunct="1">
              <a:buFont typeface="Wingdings" pitchFamily="2" charset="2"/>
              <a:buNone/>
            </a:pPr>
            <a:r>
              <a:rPr lang="zh-CN" altLang="en-US"/>
              <a:t>     </a:t>
            </a:r>
            <a:r>
              <a:rPr lang="en-US" altLang="zh-CN"/>
              <a:t>C</a:t>
            </a:r>
            <a:r>
              <a:rPr lang="zh-CN" altLang="en-US"/>
              <a:t>．根据序号查找  </a:t>
            </a:r>
            <a:r>
              <a:rPr lang="en-US" altLang="zh-CN"/>
              <a:t>D</a:t>
            </a:r>
            <a:r>
              <a:rPr lang="zh-CN" altLang="en-US"/>
              <a:t>．根据元素值查找</a:t>
            </a:r>
          </a:p>
          <a:p>
            <a:pPr marL="990600" lvl="1" indent="-533400" eaLnBrk="1" hangingPunct="1"/>
            <a:r>
              <a:rPr lang="zh-CN" altLang="en-US"/>
              <a:t>带头结点的单链表</a:t>
            </a:r>
            <a:r>
              <a:rPr lang="en-US" altLang="zh-CN"/>
              <a:t>head</a:t>
            </a:r>
            <a:r>
              <a:rPr lang="zh-CN" altLang="en-US"/>
              <a:t>为空的判断条件是</a:t>
            </a:r>
            <a:r>
              <a:rPr lang="en-US" altLang="zh-CN"/>
              <a:t>(      )</a:t>
            </a:r>
            <a:r>
              <a:rPr lang="zh-CN" altLang="en-US"/>
              <a:t>。 </a:t>
            </a:r>
            <a:br>
              <a:rPr lang="zh-CN" altLang="en-US"/>
            </a:br>
            <a:r>
              <a:rPr lang="en-US" altLang="zh-CN"/>
              <a:t>A</a:t>
            </a:r>
            <a:r>
              <a:rPr lang="zh-CN" altLang="en-US"/>
              <a:t>．</a:t>
            </a:r>
            <a:r>
              <a:rPr lang="en-US" altLang="zh-CN"/>
              <a:t>head= =NULL              </a:t>
            </a:r>
          </a:p>
          <a:p>
            <a:pPr marL="990600" lvl="1" indent="-533400" eaLnBrk="1" hangingPunct="1">
              <a:buFont typeface="Wingdings" pitchFamily="2" charset="2"/>
              <a:buNone/>
            </a:pPr>
            <a:r>
              <a:rPr lang="en-US" altLang="zh-CN"/>
              <a:t>     B</a:t>
            </a:r>
            <a:r>
              <a:rPr lang="zh-CN" altLang="en-US"/>
              <a:t>．</a:t>
            </a:r>
            <a:r>
              <a:rPr lang="en-US" altLang="zh-CN"/>
              <a:t>head-&gt;next= =NULL</a:t>
            </a:r>
          </a:p>
          <a:p>
            <a:pPr marL="990600" lvl="1" indent="-533400" eaLnBrk="1" hangingPunct="1">
              <a:buFont typeface="Wingdings" pitchFamily="2" charset="2"/>
              <a:buNone/>
            </a:pPr>
            <a:r>
              <a:rPr lang="en-US" altLang="zh-CN"/>
              <a:t>     C</a:t>
            </a:r>
            <a:r>
              <a:rPr lang="zh-CN" altLang="en-US"/>
              <a:t>．</a:t>
            </a:r>
            <a:r>
              <a:rPr lang="en-US" altLang="zh-CN"/>
              <a:t>head-&gt;next=head             </a:t>
            </a:r>
          </a:p>
          <a:p>
            <a:pPr marL="990600" lvl="1" indent="-533400" eaLnBrk="1" hangingPunct="1">
              <a:buFont typeface="Wingdings" pitchFamily="2" charset="2"/>
              <a:buNone/>
            </a:pPr>
            <a:r>
              <a:rPr lang="en-US" altLang="zh-CN"/>
              <a:t>     D</a:t>
            </a:r>
            <a:r>
              <a:rPr lang="zh-CN" altLang="en-US"/>
              <a:t>．</a:t>
            </a:r>
            <a:r>
              <a:rPr lang="en-US" altLang="zh-CN"/>
              <a:t>head!=NULL</a:t>
            </a:r>
            <a:r>
              <a:rPr lang="en-US" altLang="zh-CN" sz="2400"/>
              <a:t> </a:t>
            </a:r>
          </a:p>
        </p:txBody>
      </p:sp>
    </p:spTree>
  </p:cSld>
  <p:clrMapOvr>
    <a:masterClrMapping/>
  </p:clrMapOvr>
  <p:transition spd="slow"/>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457200" y="548680"/>
            <a:ext cx="8229600" cy="5577483"/>
          </a:xfrm>
        </p:spPr>
        <p:txBody>
          <a:bodyPr/>
          <a:lstStyle/>
          <a:p>
            <a:pPr lvl="0"/>
            <a:r>
              <a:rPr lang="zh-CN" altLang="zh-CN" dirty="0"/>
              <a:t>将两个各有</a:t>
            </a:r>
            <a:r>
              <a:rPr lang="en-US" altLang="zh-CN" dirty="0"/>
              <a:t>n</a:t>
            </a:r>
            <a:r>
              <a:rPr lang="zh-CN" altLang="zh-CN" dirty="0"/>
              <a:t>个元素的有序表归并成一个有序表，其最少的比较次数是（</a:t>
            </a:r>
            <a:r>
              <a:rPr lang="en-US" altLang="zh-CN" dirty="0"/>
              <a:t>   </a:t>
            </a:r>
            <a:r>
              <a:rPr lang="zh-CN" altLang="zh-CN" dirty="0"/>
              <a:t>）。</a:t>
            </a:r>
          </a:p>
          <a:p>
            <a:r>
              <a:rPr lang="en-US" altLang="zh-CN" dirty="0"/>
              <a:t> (A)n    (B)2n</a:t>
            </a:r>
            <a:r>
              <a:rPr lang="zh-CN" altLang="zh-CN" dirty="0"/>
              <a:t>－</a:t>
            </a:r>
            <a:r>
              <a:rPr lang="en-US" altLang="zh-CN" dirty="0"/>
              <a:t>1   (C)2n    (D)n-1 </a:t>
            </a:r>
          </a:p>
          <a:p>
            <a:endParaRPr lang="en-US" altLang="zh-CN" dirty="0"/>
          </a:p>
          <a:p>
            <a:pPr lvl="0"/>
            <a:r>
              <a:rPr lang="zh-CN" altLang="zh-CN" dirty="0"/>
              <a:t>将两个各有</a:t>
            </a:r>
            <a:r>
              <a:rPr lang="en-US" altLang="zh-CN" dirty="0"/>
              <a:t>n</a:t>
            </a:r>
            <a:r>
              <a:rPr lang="zh-CN" altLang="zh-CN" dirty="0"/>
              <a:t>个元素的有序表归并成一个有序表，其最</a:t>
            </a:r>
            <a:r>
              <a:rPr lang="zh-CN" altLang="en-US" dirty="0"/>
              <a:t>多</a:t>
            </a:r>
            <a:r>
              <a:rPr lang="zh-CN" altLang="zh-CN" dirty="0"/>
              <a:t>的比较次数是（</a:t>
            </a:r>
            <a:r>
              <a:rPr lang="en-US" altLang="zh-CN" dirty="0"/>
              <a:t>   </a:t>
            </a:r>
            <a:r>
              <a:rPr lang="zh-CN" altLang="zh-CN" dirty="0"/>
              <a:t>）。</a:t>
            </a:r>
          </a:p>
          <a:p>
            <a:r>
              <a:rPr lang="en-US" altLang="zh-CN" dirty="0"/>
              <a:t> (A)n    (B)2n</a:t>
            </a:r>
            <a:r>
              <a:rPr lang="zh-CN" altLang="zh-CN" dirty="0"/>
              <a:t>－</a:t>
            </a:r>
            <a:r>
              <a:rPr lang="en-US" altLang="zh-CN" dirty="0"/>
              <a:t>1   (C)2n    (D)n-1 </a:t>
            </a:r>
          </a:p>
        </p:txBody>
      </p:sp>
    </p:spTree>
    <p:extLst>
      <p:ext uri="{BB962C8B-B14F-4D97-AF65-F5344CB8AC3E}">
        <p14:creationId xmlns:p14="http://schemas.microsoft.com/office/powerpoint/2010/main" val="2629929684"/>
      </p:ext>
    </p:extLst>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非空的单循环链表的头指针为</a:t>
            </a:r>
            <a:r>
              <a:rPr lang="en-US" altLang="zh-CN" dirty="0"/>
              <a:t>head,</a:t>
            </a:r>
            <a:r>
              <a:rPr lang="zh-CN" altLang="zh-CN" dirty="0"/>
              <a:t>尾指针为</a:t>
            </a:r>
            <a:r>
              <a:rPr lang="en-US" altLang="zh-CN" dirty="0"/>
              <a:t>rear</a:t>
            </a:r>
            <a:r>
              <a:rPr lang="zh-CN" altLang="zh-CN" dirty="0"/>
              <a:t>，则下列条件成立的是（　　　）</a:t>
            </a:r>
          </a:p>
          <a:p>
            <a:r>
              <a:rPr lang="en-US" altLang="zh-CN" dirty="0"/>
              <a:t>A</a:t>
            </a:r>
            <a:r>
              <a:rPr lang="zh-CN" altLang="zh-CN" dirty="0"/>
              <a:t>．</a:t>
            </a:r>
            <a:r>
              <a:rPr lang="en-US" altLang="zh-CN" dirty="0"/>
              <a:t>rear-&gt;next= =head  </a:t>
            </a:r>
          </a:p>
          <a:p>
            <a:r>
              <a:rPr lang="en-US" altLang="zh-CN" dirty="0"/>
              <a:t>B</a:t>
            </a:r>
            <a:r>
              <a:rPr lang="zh-CN" altLang="zh-CN" dirty="0"/>
              <a:t>．</a:t>
            </a:r>
            <a:r>
              <a:rPr lang="en-US" altLang="zh-CN" dirty="0"/>
              <a:t>rear-&gt;next-&gt;next= =head </a:t>
            </a:r>
            <a:endParaRPr lang="zh-CN" altLang="zh-CN" dirty="0"/>
          </a:p>
          <a:p>
            <a:r>
              <a:rPr lang="en-US" altLang="zh-CN" dirty="0"/>
              <a:t>C</a:t>
            </a:r>
            <a:r>
              <a:rPr lang="zh-CN" altLang="zh-CN" dirty="0"/>
              <a:t>．</a:t>
            </a:r>
            <a:r>
              <a:rPr lang="en-US" altLang="zh-CN" dirty="0"/>
              <a:t>head-&gt;next= =rear	</a:t>
            </a:r>
          </a:p>
          <a:p>
            <a:r>
              <a:rPr lang="en-US" altLang="zh-CN" dirty="0"/>
              <a:t>D</a:t>
            </a:r>
            <a:r>
              <a:rPr lang="zh-CN" altLang="zh-CN" dirty="0"/>
              <a:t>．</a:t>
            </a:r>
            <a:r>
              <a:rPr lang="en-US" altLang="zh-CN" dirty="0"/>
              <a:t>head-&gt;next-&gt;next= =rear</a:t>
            </a:r>
            <a:endParaRPr lang="zh-CN" altLang="zh-CN" dirty="0"/>
          </a:p>
          <a:p>
            <a:endParaRPr lang="zh-CN" altLang="en-US" dirty="0"/>
          </a:p>
        </p:txBody>
      </p:sp>
    </p:spTree>
    <p:extLst>
      <p:ext uri="{BB962C8B-B14F-4D97-AF65-F5344CB8AC3E}">
        <p14:creationId xmlns:p14="http://schemas.microsoft.com/office/powerpoint/2010/main" val="2297343406"/>
      </p:ext>
    </p:extLst>
  </p:cSld>
  <p:clrMapOvr>
    <a:masterClrMapping/>
  </p:clrMapOvr>
  <p:transition spd="slow"/>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已知指针</a:t>
            </a:r>
            <a:r>
              <a:rPr lang="en-US" altLang="zh-CN" dirty="0"/>
              <a:t>p</a:t>
            </a:r>
            <a:r>
              <a:rPr lang="zh-CN" altLang="zh-CN" dirty="0"/>
              <a:t>和</a:t>
            </a:r>
            <a:r>
              <a:rPr lang="en-US" altLang="zh-CN" dirty="0"/>
              <a:t>q</a:t>
            </a:r>
            <a:r>
              <a:rPr lang="zh-CN" altLang="zh-CN" dirty="0"/>
              <a:t>分别指向某单链表中第一个结点和最后一个结点。假设指针</a:t>
            </a:r>
            <a:r>
              <a:rPr lang="en-US" altLang="zh-CN" dirty="0"/>
              <a:t>s</a:t>
            </a:r>
            <a:r>
              <a:rPr lang="zh-CN" altLang="zh-CN" dirty="0"/>
              <a:t>指向另一个单链表中某个结点，则在</a:t>
            </a:r>
            <a:r>
              <a:rPr lang="en-US" altLang="zh-CN" dirty="0"/>
              <a:t>s</a:t>
            </a:r>
            <a:r>
              <a:rPr lang="zh-CN" altLang="zh-CN" dirty="0"/>
              <a:t>所指结点之后插入上述链表应执行的语句为</a:t>
            </a:r>
            <a:r>
              <a:rPr lang="en-US" altLang="zh-CN" dirty="0"/>
              <a:t>(      )</a:t>
            </a:r>
            <a:endParaRPr lang="zh-CN" altLang="zh-CN" dirty="0"/>
          </a:p>
          <a:p>
            <a:r>
              <a:rPr lang="en-US" altLang="zh-CN" dirty="0" err="1"/>
              <a:t>A.q</a:t>
            </a:r>
            <a:r>
              <a:rPr lang="en-US" altLang="zh-CN" dirty="0"/>
              <a:t>-&gt;next=s-&gt;next</a:t>
            </a:r>
            <a:r>
              <a:rPr lang="zh-CN" altLang="zh-CN" dirty="0"/>
              <a:t>；</a:t>
            </a:r>
            <a:r>
              <a:rPr lang="en-US" altLang="zh-CN" dirty="0"/>
              <a:t>s-&gt;next=p</a:t>
            </a:r>
            <a:r>
              <a:rPr lang="zh-CN" altLang="zh-CN" dirty="0"/>
              <a:t>；</a:t>
            </a:r>
            <a:r>
              <a:rPr lang="en-US" altLang="zh-CN" dirty="0"/>
              <a:t>	</a:t>
            </a:r>
          </a:p>
          <a:p>
            <a:r>
              <a:rPr lang="en-US" altLang="zh-CN" dirty="0"/>
              <a:t>B.s-&gt;next=p</a:t>
            </a:r>
            <a:r>
              <a:rPr lang="zh-CN" altLang="zh-CN" dirty="0"/>
              <a:t>；</a:t>
            </a:r>
            <a:r>
              <a:rPr lang="en-US" altLang="zh-CN" dirty="0"/>
              <a:t>q-&gt;next=s-&gt;next</a:t>
            </a:r>
            <a:r>
              <a:rPr lang="zh-CN" altLang="zh-CN" dirty="0"/>
              <a:t>；</a:t>
            </a:r>
          </a:p>
          <a:p>
            <a:r>
              <a:rPr lang="en-US" altLang="zh-CN" dirty="0" err="1"/>
              <a:t>C.p</a:t>
            </a:r>
            <a:r>
              <a:rPr lang="en-US" altLang="zh-CN" dirty="0"/>
              <a:t>-&gt;next=s-&gt;next</a:t>
            </a:r>
            <a:r>
              <a:rPr lang="zh-CN" altLang="zh-CN" dirty="0"/>
              <a:t>；</a:t>
            </a:r>
            <a:r>
              <a:rPr lang="en-US" altLang="zh-CN" dirty="0"/>
              <a:t>s-&gt;next=q</a:t>
            </a:r>
            <a:r>
              <a:rPr lang="zh-CN" altLang="zh-CN" dirty="0"/>
              <a:t>；</a:t>
            </a:r>
            <a:r>
              <a:rPr lang="en-US" altLang="zh-CN" dirty="0"/>
              <a:t>	</a:t>
            </a:r>
          </a:p>
          <a:p>
            <a:r>
              <a:rPr lang="en-US" altLang="zh-CN" dirty="0"/>
              <a:t>D.s-&gt;next=q</a:t>
            </a:r>
            <a:r>
              <a:rPr lang="zh-CN" altLang="zh-CN" dirty="0"/>
              <a:t>；</a:t>
            </a:r>
            <a:r>
              <a:rPr lang="en-US" altLang="zh-CN" dirty="0"/>
              <a:t>p-&gt;next=s-&gt;next</a:t>
            </a:r>
            <a:r>
              <a:rPr lang="zh-CN" altLang="zh-CN" dirty="0"/>
              <a:t>；</a:t>
            </a:r>
          </a:p>
          <a:p>
            <a:endParaRPr lang="zh-CN" altLang="en-US" dirty="0"/>
          </a:p>
        </p:txBody>
      </p:sp>
    </p:spTree>
    <p:extLst>
      <p:ext uri="{BB962C8B-B14F-4D97-AF65-F5344CB8AC3E}">
        <p14:creationId xmlns:p14="http://schemas.microsoft.com/office/powerpoint/2010/main" val="670008564"/>
      </p:ext>
    </p:extLst>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若线性表的插入和删除操作频繁地在表头或表尾位置进行，则更适宜采用的存储结构为（　　　）</a:t>
            </a:r>
          </a:p>
          <a:p>
            <a:r>
              <a:rPr lang="en-US" altLang="zh-CN" dirty="0"/>
              <a:t>A</a:t>
            </a:r>
            <a:r>
              <a:rPr lang="zh-CN" altLang="zh-CN" dirty="0"/>
              <a:t>．无头结点的双向链表</a:t>
            </a:r>
            <a:r>
              <a:rPr lang="en-US" altLang="zh-CN" dirty="0"/>
              <a:t>	</a:t>
            </a:r>
          </a:p>
          <a:p>
            <a:r>
              <a:rPr lang="en-US" altLang="zh-CN" dirty="0"/>
              <a:t>B</a:t>
            </a:r>
            <a:r>
              <a:rPr lang="zh-CN" altLang="zh-CN" dirty="0"/>
              <a:t>．带尾指针的循环链表</a:t>
            </a:r>
          </a:p>
          <a:p>
            <a:r>
              <a:rPr lang="en-US" altLang="zh-CN" dirty="0"/>
              <a:t>C</a:t>
            </a:r>
            <a:r>
              <a:rPr lang="zh-CN" altLang="zh-CN" dirty="0"/>
              <a:t>．无头结点的单链表</a:t>
            </a:r>
            <a:r>
              <a:rPr lang="en-US" altLang="zh-CN" dirty="0"/>
              <a:t>	</a:t>
            </a:r>
          </a:p>
          <a:p>
            <a:r>
              <a:rPr lang="en-US" altLang="zh-CN" dirty="0"/>
              <a:t>D</a:t>
            </a:r>
            <a:r>
              <a:rPr lang="zh-CN" altLang="zh-CN" dirty="0"/>
              <a:t>．带头指针的循环链表</a:t>
            </a:r>
          </a:p>
          <a:p>
            <a:endParaRPr lang="zh-CN" altLang="en-US" dirty="0"/>
          </a:p>
        </p:txBody>
      </p:sp>
    </p:spTree>
    <p:extLst>
      <p:ext uri="{BB962C8B-B14F-4D97-AF65-F5344CB8AC3E}">
        <p14:creationId xmlns:p14="http://schemas.microsoft.com/office/powerpoint/2010/main" val="2935562563"/>
      </p:ext>
    </p:extLst>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某线性表中最常用的操作是在最后一个元素之后插入一个元素和删除第一个元素，则采用（</a:t>
            </a:r>
            <a:r>
              <a:rPr lang="en-US" altLang="zh-CN" dirty="0"/>
              <a:t>    </a:t>
            </a:r>
            <a:r>
              <a:rPr lang="zh-CN" altLang="zh-CN" dirty="0"/>
              <a:t>）存储方式最节省运算时间。</a:t>
            </a:r>
          </a:p>
          <a:p>
            <a:r>
              <a:rPr lang="en-US" altLang="zh-CN" dirty="0"/>
              <a:t>A</a:t>
            </a:r>
            <a:r>
              <a:rPr lang="zh-CN" altLang="zh-CN" dirty="0"/>
              <a:t>．单链表</a:t>
            </a:r>
            <a:r>
              <a:rPr lang="en-US" altLang="zh-CN" dirty="0"/>
              <a:t>     </a:t>
            </a:r>
          </a:p>
          <a:p>
            <a:r>
              <a:rPr lang="en-US" altLang="zh-CN" dirty="0"/>
              <a:t>B</a:t>
            </a:r>
            <a:r>
              <a:rPr lang="zh-CN" altLang="zh-CN" dirty="0"/>
              <a:t>．仅有头指针的单循环链表</a:t>
            </a:r>
            <a:r>
              <a:rPr lang="en-US" altLang="zh-CN" dirty="0"/>
              <a:t>     </a:t>
            </a:r>
          </a:p>
          <a:p>
            <a:r>
              <a:rPr lang="en-US" altLang="zh-CN" dirty="0"/>
              <a:t>C</a:t>
            </a:r>
            <a:r>
              <a:rPr lang="zh-CN" altLang="zh-CN" dirty="0"/>
              <a:t>．双链表</a:t>
            </a:r>
            <a:r>
              <a:rPr lang="en-US" altLang="zh-CN" dirty="0"/>
              <a:t>       </a:t>
            </a:r>
          </a:p>
          <a:p>
            <a:r>
              <a:rPr lang="en-US" altLang="zh-CN" dirty="0"/>
              <a:t>D</a:t>
            </a:r>
            <a:r>
              <a:rPr lang="zh-CN" altLang="zh-CN" dirty="0"/>
              <a:t>．仅有尾指针的单循环链表</a:t>
            </a:r>
          </a:p>
          <a:p>
            <a:endParaRPr lang="zh-CN" altLang="en-US" dirty="0"/>
          </a:p>
        </p:txBody>
      </p:sp>
    </p:spTree>
    <p:extLst>
      <p:ext uri="{BB962C8B-B14F-4D97-AF65-F5344CB8AC3E}">
        <p14:creationId xmlns:p14="http://schemas.microsoft.com/office/powerpoint/2010/main" val="1069270205"/>
      </p:ext>
    </p:extLst>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dirty="0"/>
              <a:t>设一个链表最常用的操作是在末尾插入结点和删除尾结点，则选用</a:t>
            </a:r>
            <a:r>
              <a:rPr lang="en-US" altLang="zh-CN" dirty="0"/>
              <a:t>(    )</a:t>
            </a:r>
            <a:r>
              <a:rPr lang="zh-CN" altLang="zh-CN" dirty="0"/>
              <a:t>最节省时间。</a:t>
            </a:r>
          </a:p>
          <a:p>
            <a:r>
              <a:rPr lang="en-US" altLang="zh-CN" dirty="0"/>
              <a:t>A. </a:t>
            </a:r>
            <a:r>
              <a:rPr lang="zh-CN" altLang="zh-CN" dirty="0"/>
              <a:t>单链表</a:t>
            </a:r>
            <a:r>
              <a:rPr lang="en-US" altLang="zh-CN" dirty="0"/>
              <a:t>  </a:t>
            </a:r>
          </a:p>
          <a:p>
            <a:r>
              <a:rPr lang="en-US" altLang="zh-CN" dirty="0"/>
              <a:t>B.</a:t>
            </a:r>
            <a:r>
              <a:rPr lang="zh-CN" altLang="zh-CN" dirty="0"/>
              <a:t>单循环链表</a:t>
            </a:r>
            <a:r>
              <a:rPr lang="en-US" altLang="zh-CN" dirty="0"/>
              <a:t>   </a:t>
            </a:r>
          </a:p>
          <a:p>
            <a:r>
              <a:rPr lang="en-US" altLang="zh-CN" dirty="0"/>
              <a:t>C. </a:t>
            </a:r>
            <a:r>
              <a:rPr lang="zh-CN" altLang="zh-CN" dirty="0"/>
              <a:t>带尾指针的单循环链表</a:t>
            </a:r>
            <a:r>
              <a:rPr lang="en-US" altLang="zh-CN" dirty="0"/>
              <a:t>   </a:t>
            </a:r>
          </a:p>
          <a:p>
            <a:r>
              <a:rPr lang="en-US" altLang="zh-CN" dirty="0"/>
              <a:t>D.</a:t>
            </a:r>
            <a:r>
              <a:rPr lang="zh-CN" altLang="zh-CN" dirty="0"/>
              <a:t>带头结点的双循环链表</a:t>
            </a:r>
          </a:p>
          <a:p>
            <a:endParaRPr lang="zh-CN" altLang="en-US" dirty="0"/>
          </a:p>
        </p:txBody>
      </p:sp>
    </p:spTree>
    <p:extLst>
      <p:ext uri="{BB962C8B-B14F-4D97-AF65-F5344CB8AC3E}">
        <p14:creationId xmlns:p14="http://schemas.microsoft.com/office/powerpoint/2010/main" val="343564684"/>
      </p:ext>
    </p:extLst>
  </p:cSld>
  <p:clrMapOvr>
    <a:masterClrMapping/>
  </p:clrMapOvr>
  <p:transition spd="slow"/>
</p:sld>
</file>

<file path=ppt/theme/theme1.xml><?xml version="1.0" encoding="utf-8"?>
<a:theme xmlns:a="http://schemas.openxmlformats.org/drawingml/2006/main" name="计算机网络">
  <a:themeElements>
    <a:clrScheme name="">
      <a:dk1>
        <a:srgbClr val="0000FF"/>
      </a:dk1>
      <a:lt1>
        <a:srgbClr val="FFFFFF"/>
      </a:lt1>
      <a:dk2>
        <a:srgbClr val="000000"/>
      </a:dk2>
      <a:lt2>
        <a:srgbClr val="969696"/>
      </a:lt2>
      <a:accent1>
        <a:srgbClr val="00CC99"/>
      </a:accent1>
      <a:accent2>
        <a:srgbClr val="3333CC"/>
      </a:accent2>
      <a:accent3>
        <a:srgbClr val="FFFFFF"/>
      </a:accent3>
      <a:accent4>
        <a:srgbClr val="0000DA"/>
      </a:accent4>
      <a:accent5>
        <a:srgbClr val="AAE2CA"/>
      </a:accent5>
      <a:accent6>
        <a:srgbClr val="2D2DB9"/>
      </a:accent6>
      <a:hlink>
        <a:srgbClr val="0000FF"/>
      </a:hlink>
      <a:folHlink>
        <a:srgbClr val="6699FF"/>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计算机网络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969696"/>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G:\课件\计算机网络.pot</Template>
  <TotalTime>7070</TotalTime>
  <Words>8363</Words>
  <Application>Microsoft Office PowerPoint</Application>
  <PresentationFormat>全屏显示(4:3)</PresentationFormat>
  <Paragraphs>1209</Paragraphs>
  <Slides>104</Slides>
  <Notes>11</Notes>
  <HiddenSlides>0</HiddenSlides>
  <MMClips>0</MMClips>
  <ScaleCrop>false</ScaleCrop>
  <HeadingPairs>
    <vt:vector size="10"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104</vt:i4>
      </vt:variant>
      <vt:variant>
        <vt:lpstr>自定义放映</vt:lpstr>
      </vt:variant>
      <vt:variant>
        <vt:i4>1</vt:i4>
      </vt:variant>
    </vt:vector>
  </HeadingPairs>
  <TitlesOfParts>
    <vt:vector size="116" baseType="lpstr">
      <vt:lpstr>楷体_GB2312</vt:lpstr>
      <vt:lpstr>隶书</vt:lpstr>
      <vt:lpstr>宋体</vt:lpstr>
      <vt:lpstr>微软雅黑</vt:lpstr>
      <vt:lpstr>Calibri</vt:lpstr>
      <vt:lpstr>Franklin Gothic Book</vt:lpstr>
      <vt:lpstr>Franklin Gothic Medium</vt:lpstr>
      <vt:lpstr>Times New Roman</vt:lpstr>
      <vt:lpstr>Wingdings</vt:lpstr>
      <vt:lpstr>计算机网络</vt:lpstr>
      <vt:lpstr>图片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比较</vt:lpstr>
      <vt:lpstr>指针函数</vt:lpstr>
      <vt:lpstr>函数指针</vt:lpstr>
      <vt:lpstr>函数指针示例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调用ListDelete_L后还需要做什么？</vt:lpstr>
      <vt:lpstr>调用ListDelete_L后还需要做什么？</vt:lpstr>
      <vt:lpstr>PowerPoint 演示文稿</vt:lpstr>
      <vt:lpstr>PowerPoint 演示文稿</vt:lpstr>
      <vt:lpstr>内存泄露</vt:lpstr>
      <vt:lpstr>PowerPoint 演示文稿</vt:lpstr>
      <vt:lpstr>ListDelete_L调用后需要做什么？</vt:lpstr>
      <vt:lpstr>PowerPoint 演示文稿</vt:lpstr>
      <vt:lpstr>PowerPoint 演示文稿</vt:lpstr>
      <vt:lpstr>顺序存储和链式存储的对比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习题</vt:lpstr>
      <vt:lpstr>习题</vt:lpstr>
      <vt:lpstr>习题</vt:lpstr>
      <vt:lpstr>习题</vt:lpstr>
      <vt:lpstr>PowerPoint 演示文稿</vt:lpstr>
      <vt:lpstr>PowerPoint 演示文稿</vt:lpstr>
      <vt:lpstr>PowerPoint 演示文稿</vt:lpstr>
      <vt:lpstr>PowerPoint 演示文稿</vt:lpstr>
      <vt:lpstr>静态链表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课件</vt:lpstr>
    </vt:vector>
  </TitlesOfParts>
  <Company>dlut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yuhong</dc:creator>
  <cp:lastModifiedBy>Zhicheng Dou</cp:lastModifiedBy>
  <cp:revision>418</cp:revision>
  <dcterms:created xsi:type="dcterms:W3CDTF">2003-01-01T13:35:53Z</dcterms:created>
  <dcterms:modified xsi:type="dcterms:W3CDTF">2024-09-30T00:03:29Z</dcterms:modified>
</cp:coreProperties>
</file>