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sldIdLst>
    <p:sldId id="303" r:id="rId2"/>
    <p:sldId id="320" r:id="rId3"/>
    <p:sldId id="334" r:id="rId4"/>
    <p:sldId id="333" r:id="rId5"/>
    <p:sldId id="332" r:id="rId6"/>
    <p:sldId id="270" r:id="rId7"/>
    <p:sldId id="271" r:id="rId8"/>
    <p:sldId id="272" r:id="rId9"/>
    <p:sldId id="310" r:id="rId10"/>
    <p:sldId id="273" r:id="rId11"/>
    <p:sldId id="274" r:id="rId12"/>
    <p:sldId id="275" r:id="rId13"/>
    <p:sldId id="321" r:id="rId14"/>
    <p:sldId id="276" r:id="rId15"/>
    <p:sldId id="297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305" r:id="rId25"/>
    <p:sldId id="304" r:id="rId26"/>
    <p:sldId id="286" r:id="rId27"/>
    <p:sldId id="285" r:id="rId28"/>
    <p:sldId id="298" r:id="rId29"/>
    <p:sldId id="287" r:id="rId30"/>
    <p:sldId id="311" r:id="rId31"/>
    <p:sldId id="312" r:id="rId32"/>
    <p:sldId id="288" r:id="rId33"/>
    <p:sldId id="337" r:id="rId34"/>
    <p:sldId id="336" r:id="rId35"/>
    <p:sldId id="289" r:id="rId36"/>
    <p:sldId id="290" r:id="rId37"/>
    <p:sldId id="300" r:id="rId38"/>
    <p:sldId id="291" r:id="rId39"/>
    <p:sldId id="292" r:id="rId40"/>
    <p:sldId id="293" r:id="rId41"/>
    <p:sldId id="325" r:id="rId42"/>
    <p:sldId id="294" r:id="rId43"/>
    <p:sldId id="324" r:id="rId44"/>
    <p:sldId id="326" r:id="rId45"/>
    <p:sldId id="323" r:id="rId46"/>
    <p:sldId id="316" r:id="rId47"/>
    <p:sldId id="296" r:id="rId48"/>
    <p:sldId id="339" r:id="rId49"/>
    <p:sldId id="315" r:id="rId50"/>
    <p:sldId id="299" r:id="rId51"/>
    <p:sldId id="308" r:id="rId52"/>
    <p:sldId id="329" r:id="rId53"/>
    <p:sldId id="327" r:id="rId54"/>
    <p:sldId id="330" r:id="rId55"/>
    <p:sldId id="328" r:id="rId56"/>
    <p:sldId id="331" r:id="rId57"/>
  </p:sldIdLst>
  <p:sldSz cx="9144000" cy="6858000" type="screen4x3"/>
  <p:notesSz cx="6858000" cy="9144000"/>
  <p:custShowLst>
    <p:custShow name="课件" id="0">
      <p:sldLst/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FF0000"/>
    <a:srgbClr val="33CC33"/>
    <a:srgbClr val="996633"/>
    <a:srgbClr val="FFCC00"/>
    <a:srgbClr val="FFFF00"/>
    <a:srgbClr val="0080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5" autoAdjust="0"/>
    <p:restoredTop sz="83837" autoAdjust="0"/>
  </p:normalViewPr>
  <p:slideViewPr>
    <p:cSldViewPr>
      <p:cViewPr varScale="1">
        <p:scale>
          <a:sx n="135" d="100"/>
          <a:sy n="135" d="100"/>
        </p:scale>
        <p:origin x="6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3FF5E996-B5E6-4D6F-B5FA-0BEE2BFC4A58}" type="datetimeFigureOut">
              <a:rPr lang="zh-CN" altLang="en-US"/>
              <a:pPr>
                <a:defRPr/>
              </a:pPr>
              <a:t>2024/9/19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3B1F352-F851-4236-B65D-B49E1A0798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302729.htm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世界上第一台电子计算机是个庞然大物：重</a:t>
            </a:r>
            <a:r>
              <a:rPr lang="en-US" altLang="zh-CN" dirty="0"/>
              <a:t>27</a:t>
            </a:r>
            <a:r>
              <a:rPr lang="zh-CN" altLang="en-US" dirty="0"/>
              <a:t>吨，占地约</a:t>
            </a:r>
            <a:r>
              <a:rPr lang="en-US" altLang="zh-CN" dirty="0"/>
              <a:t>150</a:t>
            </a:r>
            <a:r>
              <a:rPr lang="zh-CN" altLang="en-US" dirty="0"/>
              <a:t>平方米，肚子里装有</a:t>
            </a:r>
            <a:r>
              <a:rPr lang="en-US" altLang="zh-CN" dirty="0"/>
              <a:t>18800</a:t>
            </a:r>
            <a:r>
              <a:rPr lang="zh-CN" altLang="en-US" dirty="0"/>
              <a:t>只电子管。它是</a:t>
            </a:r>
            <a:r>
              <a:rPr lang="en-US" altLang="zh-CN" dirty="0"/>
              <a:t>1945</a:t>
            </a:r>
            <a:r>
              <a:rPr lang="zh-CN" altLang="en-US" dirty="0"/>
              <a:t>年底，在美国宾夕法尼亚大学诞生的。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在第二次世界大战中，敌对双方都使用了飞机和火炮，猛烈轰炸对方军事目标。要想打得准，必须精确计算并绘制出</a:t>
            </a:r>
            <a:r>
              <a:rPr lang="en-US" altLang="zh-CN" dirty="0"/>
              <a:t>"</a:t>
            </a:r>
            <a:r>
              <a:rPr lang="zh-CN" altLang="en-US" dirty="0"/>
              <a:t>射击图表</a:t>
            </a:r>
            <a:r>
              <a:rPr lang="en-US" altLang="zh-CN" dirty="0"/>
              <a:t>"</a:t>
            </a:r>
            <a:r>
              <a:rPr lang="zh-CN" altLang="en-US" dirty="0"/>
              <a:t>。经查表确定炮口的角度，才能使射出去的炮弹正中飞行目标。但是，每一个数都要做几千次的四则运算才能得出来，十几个人用手摇机械计算机算几个月，才能完成一份</a:t>
            </a:r>
            <a:r>
              <a:rPr lang="en-US" altLang="zh-CN" dirty="0"/>
              <a:t>"</a:t>
            </a:r>
            <a:r>
              <a:rPr lang="zh-CN" altLang="en-US" dirty="0"/>
              <a:t>图表</a:t>
            </a:r>
            <a:r>
              <a:rPr lang="en-US" altLang="zh-CN" dirty="0"/>
              <a:t>"</a:t>
            </a:r>
            <a:r>
              <a:rPr lang="zh-CN" altLang="en-US" dirty="0"/>
              <a:t>。针对这种情况，人们开始研究把电子管作为</a:t>
            </a:r>
            <a:r>
              <a:rPr lang="en-US" altLang="zh-CN" dirty="0"/>
              <a:t>"</a:t>
            </a:r>
            <a:r>
              <a:rPr lang="zh-CN" altLang="en-US" dirty="0"/>
              <a:t>电子开关</a:t>
            </a:r>
            <a:r>
              <a:rPr lang="en-US" altLang="zh-CN" dirty="0"/>
              <a:t>"</a:t>
            </a:r>
            <a:r>
              <a:rPr lang="zh-CN" altLang="en-US" dirty="0"/>
              <a:t>来提高计算机的运算速度。许多科学家都参加了实验和研究，终于制成了世界上第一台电子计算机，起名为</a:t>
            </a:r>
            <a:r>
              <a:rPr lang="en-US" altLang="zh-CN" dirty="0"/>
              <a:t>"</a:t>
            </a:r>
            <a:r>
              <a:rPr lang="zh-CN" altLang="en-US" dirty="0"/>
              <a:t>埃尼阿克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40</a:t>
            </a:r>
            <a:r>
              <a:rPr lang="zh-CN" altLang="en-US" dirty="0"/>
              <a:t>年代中期，美国宾夕法尼亚大学电工系由莫利奇和艾克特领导，为美国陆军军械部</a:t>
            </a:r>
            <a:r>
              <a:rPr lang="zh-CN" altLang="en-US" dirty="0">
                <a:hlinkClick r:id="rId3"/>
              </a:rPr>
              <a:t>阿伯丁</a:t>
            </a:r>
            <a:r>
              <a:rPr lang="zh-CN" altLang="en-US" dirty="0"/>
              <a:t>弹道研究实验室研制了一台用于炮弹弹道轨迹计算的“电子数值积分和计算机”（</a:t>
            </a:r>
            <a:r>
              <a:rPr lang="en-US" altLang="zh-CN" dirty="0"/>
              <a:t>Electronic Numerical Integrator and Calculator</a:t>
            </a:r>
            <a:r>
              <a:rPr lang="zh-CN" altLang="en-US" dirty="0"/>
              <a:t>简称</a:t>
            </a:r>
            <a:r>
              <a:rPr lang="en-US" altLang="zh-CN" dirty="0"/>
              <a:t>ENIAC</a:t>
            </a:r>
            <a:r>
              <a:rPr lang="zh-CN" altLang="en-US" dirty="0"/>
              <a:t>）。这台叫做“埃尼阿克”的计算机占地面积</a:t>
            </a:r>
            <a:r>
              <a:rPr lang="en-US" altLang="zh-CN" dirty="0"/>
              <a:t>150</a:t>
            </a:r>
            <a:r>
              <a:rPr lang="zh-CN" altLang="en-US" dirty="0"/>
              <a:t>平方米，总重量</a:t>
            </a:r>
            <a:r>
              <a:rPr lang="en-US" altLang="zh-CN" dirty="0"/>
              <a:t>30</a:t>
            </a:r>
            <a:r>
              <a:rPr lang="zh-CN" altLang="en-US" dirty="0"/>
              <a:t>吨，使用了</a:t>
            </a:r>
            <a:r>
              <a:rPr lang="en-US" altLang="zh-CN" dirty="0"/>
              <a:t>18000</a:t>
            </a:r>
            <a:r>
              <a:rPr lang="zh-CN" altLang="en-US" dirty="0"/>
              <a:t>只电子管，</a:t>
            </a:r>
            <a:r>
              <a:rPr lang="en-US" altLang="zh-CN" dirty="0"/>
              <a:t>6000</a:t>
            </a:r>
            <a:r>
              <a:rPr lang="zh-CN" altLang="en-US" dirty="0"/>
              <a:t>个开关，</a:t>
            </a:r>
            <a:r>
              <a:rPr lang="en-US" altLang="zh-CN" dirty="0"/>
              <a:t>7000</a:t>
            </a:r>
            <a:r>
              <a:rPr lang="zh-CN" altLang="en-US" dirty="0"/>
              <a:t>只电阻，</a:t>
            </a:r>
            <a:r>
              <a:rPr lang="en-US" altLang="zh-CN" dirty="0"/>
              <a:t>10000</a:t>
            </a:r>
            <a:r>
              <a:rPr lang="zh-CN" altLang="en-US" dirty="0"/>
              <a:t>只电容，</a:t>
            </a:r>
            <a:r>
              <a:rPr lang="en-US" altLang="zh-CN" dirty="0"/>
              <a:t>50</a:t>
            </a:r>
            <a:r>
              <a:rPr lang="zh-CN" altLang="en-US" dirty="0"/>
              <a:t>万条线，耗电量</a:t>
            </a:r>
            <a:r>
              <a:rPr lang="en-US" altLang="zh-CN" dirty="0"/>
              <a:t>140</a:t>
            </a:r>
            <a:r>
              <a:rPr lang="zh-CN" altLang="en-US" dirty="0"/>
              <a:t>千瓦，可进行</a:t>
            </a:r>
            <a:r>
              <a:rPr lang="en-US" altLang="zh-CN" dirty="0"/>
              <a:t>5000</a:t>
            </a:r>
            <a:r>
              <a:rPr lang="zh-CN" altLang="en-US" dirty="0"/>
              <a:t>次加法</a:t>
            </a:r>
            <a:r>
              <a:rPr lang="en-US" altLang="zh-CN" dirty="0"/>
              <a:t>/</a:t>
            </a:r>
            <a:r>
              <a:rPr lang="zh-CN" altLang="en-US" dirty="0"/>
              <a:t>秒运算。这个庞然大物于</a:t>
            </a:r>
            <a:r>
              <a:rPr lang="en-US" altLang="zh-CN" dirty="0"/>
              <a:t>1946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日在美国举行了揭幕典礼。这台计算机的问世，标志着电脑时代的开始。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039BBDE-5934-4F11-A6EF-776653FB4BAC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物体由于外因（受力、湿度、温度场变化等）而变形时，在物体内各部分之间产生相互作用的内力，以抵抗这种外因的作用，并试图使物体从变形后的位置恢复到变形前的位置。</a:t>
            </a: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C7DF76-E348-454C-BA92-EFB847948972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登录号、书名、作者、分类号、出版社等</a:t>
            </a: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E81F70-FB0C-4CF8-9D71-5B8526928884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第一卷</a:t>
            </a:r>
            <a:r>
              <a:rPr lang="en-US" altLang="zh-CN"/>
              <a:t>《</a:t>
            </a:r>
            <a:r>
              <a:rPr lang="zh-CN" altLang="en-US"/>
              <a:t>基本算法</a:t>
            </a:r>
            <a:r>
              <a:rPr lang="en-US" altLang="zh-CN"/>
              <a:t>》</a:t>
            </a:r>
            <a:r>
              <a:rPr lang="zh-CN" altLang="en-US"/>
              <a:t>于</a:t>
            </a:r>
            <a:r>
              <a:rPr lang="en-US" altLang="zh-CN"/>
              <a:t>1968</a:t>
            </a:r>
            <a:r>
              <a:rPr lang="zh-CN" altLang="en-US"/>
              <a:t>年出版，第二卷</a:t>
            </a:r>
            <a:r>
              <a:rPr lang="en-US" altLang="zh-CN"/>
              <a:t>《</a:t>
            </a:r>
            <a:r>
              <a:rPr lang="zh-CN" altLang="en-US"/>
              <a:t>半数字化算法</a:t>
            </a:r>
            <a:r>
              <a:rPr lang="en-US" altLang="zh-CN"/>
              <a:t>》</a:t>
            </a:r>
            <a:r>
              <a:rPr lang="zh-CN" altLang="en-US"/>
              <a:t>于</a:t>
            </a:r>
            <a:r>
              <a:rPr lang="en-US" altLang="zh-CN"/>
              <a:t>1969</a:t>
            </a:r>
            <a:r>
              <a:rPr lang="zh-CN" altLang="en-US"/>
              <a:t>年出版，第三卷</a:t>
            </a:r>
            <a:r>
              <a:rPr lang="en-US" altLang="zh-CN"/>
              <a:t>《</a:t>
            </a:r>
            <a:r>
              <a:rPr lang="zh-CN" altLang="en-US"/>
              <a:t>排序与搜索</a:t>
            </a:r>
            <a:r>
              <a:rPr lang="en-US" altLang="zh-CN"/>
              <a:t>》</a:t>
            </a:r>
            <a:r>
              <a:rPr lang="zh-CN" altLang="en-US"/>
              <a:t>于</a:t>
            </a:r>
            <a:r>
              <a:rPr lang="en-US" altLang="zh-CN"/>
              <a:t>1973</a:t>
            </a:r>
            <a:r>
              <a:rPr lang="zh-CN" altLang="en-US"/>
              <a:t>年出版，第四卷</a:t>
            </a:r>
            <a:r>
              <a:rPr lang="en-US" altLang="zh-CN"/>
              <a:t>A《</a:t>
            </a:r>
            <a:r>
              <a:rPr lang="zh-CN" altLang="en-US"/>
              <a:t>组合算法</a:t>
            </a:r>
            <a:r>
              <a:rPr lang="en-US" altLang="zh-CN"/>
              <a:t>》</a:t>
            </a:r>
            <a:r>
              <a:rPr lang="zh-CN" altLang="en-US"/>
              <a:t>已于</a:t>
            </a:r>
            <a:r>
              <a:rPr lang="en-US" altLang="zh-CN"/>
              <a:t>2011</a:t>
            </a:r>
            <a:r>
              <a:rPr lang="zh-CN" altLang="en-US"/>
              <a:t>年出版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1BFCF9-5ACC-44B3-9754-523A034105D2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N^2 – 3N + 2</a:t>
            </a:r>
            <a:endParaRPr lang="zh-CN" altLang="en-US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1BD06FD-5926-4ACA-B5AF-0161A359B6CE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44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1F352-F851-4236-B65D-B49E1A07985E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48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1F352-F851-4236-B65D-B49E1A07985E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85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2025"/>
            <a:ext cx="91440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R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838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79286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76851087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80372985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49288" y="609600"/>
            <a:ext cx="7983537" cy="5565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6CB49F4D-2C4E-4383-B54D-8A8543F8760E}" type="datetime10">
              <a:rPr lang="zh-CN" altLang="en-US"/>
              <a:pPr>
                <a:defRPr/>
              </a:pPr>
              <a:t>10:31</a:t>
            </a:fld>
            <a:r>
              <a:rPr lang="en-US" altLang="zh-CN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14390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3175732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17759768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9706298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70586002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0047001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63108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048069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732879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0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03713"/>
            <a:ext cx="91440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R0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457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7" r:id="rId12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anose="05000000000000000000" pitchFamily="2" charset="2"/>
        <a:buChar char="|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anose="05000000000000000000" pitchFamily="2" charset="2"/>
        <a:buChar char="z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anose="05000000000000000000" pitchFamily="2" charset="2"/>
        <a:buChar char="]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anose="05000000000000000000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anose="05000000000000000000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782462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7%90%86%E6%9F%A5%C2%B7%E8%B4%B9%E6%9B%BC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baike.baidu.com/item/%E7%8B%84%E6%8B%89%E5%85%8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aike.baidu.com/item/%E7%88%B1%E5%9B%A0%E6%96%AF%E5%9D%A6" TargetMode="External"/><Relationship Id="rId5" Type="http://schemas.openxmlformats.org/officeDocument/2006/relationships/hyperlink" Target="https://baike.baidu.com/item/%E5%9B%BE%E7%81%B5%E5%A5%96" TargetMode="External"/><Relationship Id="rId4" Type="http://schemas.openxmlformats.org/officeDocument/2006/relationships/hyperlink" Target="https://baike.baidu.com/item/%E6%AC%A7%E5%87%A0%E9%87%8C%E5%BE%9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1.tmp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baike.baidu.com/view/2141720.htm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1.tmp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11.tmp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notesSlide" Target="../notesSlides/notesSlide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image" Target="../media/image11.tmp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notesSlide" Target="../notesSlides/notesSlide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895600" y="381000"/>
            <a:ext cx="396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第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章     绪论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295400" y="1295400"/>
            <a:ext cx="762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1" dirty="0"/>
              <a:t>1946</a:t>
            </a:r>
            <a:r>
              <a:rPr lang="zh-CN" altLang="en-US" b="1" dirty="0"/>
              <a:t>年第一台电子计算机</a:t>
            </a:r>
            <a:r>
              <a:rPr lang="en-US" altLang="zh-CN" b="1" dirty="0"/>
              <a:t>ENIVAC</a:t>
            </a:r>
            <a:r>
              <a:rPr lang="zh-CN" altLang="en-US" b="1" dirty="0"/>
              <a:t>（</a:t>
            </a:r>
            <a:r>
              <a:rPr lang="en-US" altLang="zh-CN" dirty="0"/>
              <a:t> Electronic Numerical Integrator And Computer </a:t>
            </a:r>
            <a:r>
              <a:rPr lang="zh-CN" altLang="en-US" b="1" dirty="0"/>
              <a:t>）问世。</a:t>
            </a:r>
            <a:r>
              <a:rPr lang="en-US" altLang="zh-CN" b="1" dirty="0"/>
              <a:t>[</a:t>
            </a:r>
            <a:r>
              <a:rPr lang="zh-CN" altLang="en-US" b="1" dirty="0">
                <a:solidFill>
                  <a:srgbClr val="33CC33"/>
                </a:solidFill>
                <a:hlinkClick r:id="rId3"/>
              </a:rPr>
              <a:t>百度百科</a:t>
            </a:r>
            <a:r>
              <a:rPr lang="en-US" altLang="zh-CN" b="1" dirty="0"/>
              <a:t>]</a:t>
            </a:r>
            <a:endParaRPr lang="zh-CN" altLang="en-US" b="1" dirty="0"/>
          </a:p>
        </p:txBody>
      </p:sp>
      <p:pic>
        <p:nvPicPr>
          <p:cNvPr id="48130" name="Picture 2" descr="https://iknow-pic.cdn.bcebos.com/562c11dfa9ec8a13b6552b19fb03918fa1ecc0f8?x-bce-process=image/resize,m_lfit,w_600,h_800,limit_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6949008" cy="420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295400" y="2057400"/>
            <a:ext cx="60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数据结构</a:t>
            </a:r>
            <a:r>
              <a:rPr lang="en-US" altLang="zh-CN" b="1"/>
              <a:t>:</a:t>
            </a:r>
            <a:r>
              <a:rPr lang="zh-CN" altLang="en-US" b="1">
                <a:solidFill>
                  <a:srgbClr val="FF0000"/>
                </a:solidFill>
              </a:rPr>
              <a:t>对弈树</a:t>
            </a:r>
            <a:r>
              <a:rPr lang="zh-CN" altLang="en-US" b="1"/>
              <a:t>。</a:t>
            </a:r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2819400" y="2819400"/>
            <a:ext cx="2362200" cy="952500"/>
            <a:chOff x="1440" y="1896"/>
            <a:chExt cx="1488" cy="600"/>
          </a:xfrm>
        </p:grpSpPr>
        <p:grpSp>
          <p:nvGrpSpPr>
            <p:cNvPr id="14402" name="Group 42"/>
            <p:cNvGrpSpPr>
              <a:grpSpLocks/>
            </p:cNvGrpSpPr>
            <p:nvPr/>
          </p:nvGrpSpPr>
          <p:grpSpPr bwMode="auto">
            <a:xfrm>
              <a:off x="2267" y="1896"/>
              <a:ext cx="661" cy="600"/>
              <a:chOff x="2784" y="2487"/>
              <a:chExt cx="661" cy="600"/>
            </a:xfrm>
          </p:grpSpPr>
          <p:sp>
            <p:nvSpPr>
              <p:cNvPr id="14404" name="Text Box 34"/>
              <p:cNvSpPr txBox="1">
                <a:spLocks noChangeArrowheads="1"/>
              </p:cNvSpPr>
              <p:nvPr/>
            </p:nvSpPr>
            <p:spPr bwMode="auto">
              <a:xfrm>
                <a:off x="3205" y="2487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/>
                  <a:t>O</a:t>
                </a:r>
              </a:p>
            </p:txBody>
          </p:sp>
          <p:sp>
            <p:nvSpPr>
              <p:cNvPr id="14405" name="Text Box 35"/>
              <p:cNvSpPr txBox="1">
                <a:spLocks noChangeArrowheads="1"/>
              </p:cNvSpPr>
              <p:nvPr/>
            </p:nvSpPr>
            <p:spPr bwMode="auto">
              <a:xfrm>
                <a:off x="2987" y="2662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×</a:t>
                </a:r>
              </a:p>
            </p:txBody>
          </p:sp>
          <p:sp>
            <p:nvSpPr>
              <p:cNvPr id="14406" name="Line 36"/>
              <p:cNvSpPr>
                <a:spLocks noChangeShapeType="1"/>
              </p:cNvSpPr>
              <p:nvPr/>
            </p:nvSpPr>
            <p:spPr bwMode="auto">
              <a:xfrm>
                <a:off x="2832" y="2688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7" name="Line 37"/>
              <p:cNvSpPr>
                <a:spLocks noChangeShapeType="1"/>
              </p:cNvSpPr>
              <p:nvPr/>
            </p:nvSpPr>
            <p:spPr bwMode="auto">
              <a:xfrm>
                <a:off x="2832" y="2880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8" name="Line 38"/>
              <p:cNvSpPr>
                <a:spLocks noChangeShapeType="1"/>
              </p:cNvSpPr>
              <p:nvPr/>
            </p:nvSpPr>
            <p:spPr bwMode="auto">
              <a:xfrm>
                <a:off x="3024" y="2496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9" name="Line 39"/>
              <p:cNvSpPr>
                <a:spLocks noChangeShapeType="1"/>
              </p:cNvSpPr>
              <p:nvPr/>
            </p:nvSpPr>
            <p:spPr bwMode="auto">
              <a:xfrm>
                <a:off x="3216" y="2496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0" name="Text Box 40"/>
              <p:cNvSpPr txBox="1">
                <a:spLocks noChangeArrowheads="1"/>
              </p:cNvSpPr>
              <p:nvPr/>
            </p:nvSpPr>
            <p:spPr bwMode="auto">
              <a:xfrm>
                <a:off x="2784" y="285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×</a:t>
                </a:r>
              </a:p>
            </p:txBody>
          </p:sp>
          <p:sp>
            <p:nvSpPr>
              <p:cNvPr id="14411" name="Text Box 41"/>
              <p:cNvSpPr txBox="1">
                <a:spLocks noChangeArrowheads="1"/>
              </p:cNvSpPr>
              <p:nvPr/>
            </p:nvSpPr>
            <p:spPr bwMode="auto">
              <a:xfrm>
                <a:off x="3013" y="2875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/>
                  <a:t>O</a:t>
                </a:r>
              </a:p>
            </p:txBody>
          </p:sp>
        </p:grpSp>
        <p:sp>
          <p:nvSpPr>
            <p:cNvPr id="14403" name="Text Box 43"/>
            <p:cNvSpPr txBox="1">
              <a:spLocks noChangeArrowheads="1"/>
            </p:cNvSpPr>
            <p:nvPr/>
          </p:nvSpPr>
          <p:spPr bwMode="auto">
            <a:xfrm>
              <a:off x="1440" y="2054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当前格局</a:t>
              </a:r>
            </a:p>
          </p:txBody>
        </p:sp>
      </p:grpSp>
      <p:sp>
        <p:nvSpPr>
          <p:cNvPr id="38956" name="Text Box 44"/>
          <p:cNvSpPr txBox="1">
            <a:spLocks noChangeArrowheads="1"/>
          </p:cNvSpPr>
          <p:nvPr/>
        </p:nvSpPr>
        <p:spPr bwMode="auto">
          <a:xfrm>
            <a:off x="1600200" y="375602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派生格局</a:t>
            </a:r>
          </a:p>
        </p:txBody>
      </p: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1693863" y="3771900"/>
            <a:ext cx="2649537" cy="1676400"/>
            <a:chOff x="731" y="2496"/>
            <a:chExt cx="1669" cy="1056"/>
          </a:xfrm>
        </p:grpSpPr>
        <p:grpSp>
          <p:nvGrpSpPr>
            <p:cNvPr id="14391" name="Group 56"/>
            <p:cNvGrpSpPr>
              <a:grpSpLocks/>
            </p:cNvGrpSpPr>
            <p:nvPr/>
          </p:nvGrpSpPr>
          <p:grpSpPr bwMode="auto">
            <a:xfrm>
              <a:off x="731" y="2952"/>
              <a:ext cx="661" cy="600"/>
              <a:chOff x="960" y="2760"/>
              <a:chExt cx="661" cy="600"/>
            </a:xfrm>
          </p:grpSpPr>
          <p:sp>
            <p:nvSpPr>
              <p:cNvPr id="14393" name="Text Box 46"/>
              <p:cNvSpPr txBox="1">
                <a:spLocks noChangeArrowheads="1"/>
              </p:cNvSpPr>
              <p:nvPr/>
            </p:nvSpPr>
            <p:spPr bwMode="auto">
              <a:xfrm>
                <a:off x="1381" y="276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/>
                  <a:t>O</a:t>
                </a:r>
              </a:p>
            </p:txBody>
          </p:sp>
          <p:sp>
            <p:nvSpPr>
              <p:cNvPr id="14394" name="Text Box 47"/>
              <p:cNvSpPr txBox="1">
                <a:spLocks noChangeArrowheads="1"/>
              </p:cNvSpPr>
              <p:nvPr/>
            </p:nvSpPr>
            <p:spPr bwMode="auto">
              <a:xfrm>
                <a:off x="1163" y="2935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×</a:t>
                </a:r>
              </a:p>
            </p:txBody>
          </p:sp>
          <p:sp>
            <p:nvSpPr>
              <p:cNvPr id="14395" name="Line 48"/>
              <p:cNvSpPr>
                <a:spLocks noChangeShapeType="1"/>
              </p:cNvSpPr>
              <p:nvPr/>
            </p:nvSpPr>
            <p:spPr bwMode="auto">
              <a:xfrm>
                <a:off x="1008" y="2961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6" name="Line 49"/>
              <p:cNvSpPr>
                <a:spLocks noChangeShapeType="1"/>
              </p:cNvSpPr>
              <p:nvPr/>
            </p:nvSpPr>
            <p:spPr bwMode="auto">
              <a:xfrm>
                <a:off x="1008" y="3153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7" name="Line 50"/>
              <p:cNvSpPr>
                <a:spLocks noChangeShapeType="1"/>
              </p:cNvSpPr>
              <p:nvPr/>
            </p:nvSpPr>
            <p:spPr bwMode="auto">
              <a:xfrm>
                <a:off x="1200" y="2769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8" name="Line 51"/>
              <p:cNvSpPr>
                <a:spLocks noChangeShapeType="1"/>
              </p:cNvSpPr>
              <p:nvPr/>
            </p:nvSpPr>
            <p:spPr bwMode="auto">
              <a:xfrm>
                <a:off x="1392" y="2769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9" name="Text Box 52"/>
              <p:cNvSpPr txBox="1">
                <a:spLocks noChangeArrowheads="1"/>
              </p:cNvSpPr>
              <p:nvPr/>
            </p:nvSpPr>
            <p:spPr bwMode="auto">
              <a:xfrm>
                <a:off x="960" y="3127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×</a:t>
                </a:r>
              </a:p>
            </p:txBody>
          </p:sp>
          <p:sp>
            <p:nvSpPr>
              <p:cNvPr id="14400" name="Text Box 53"/>
              <p:cNvSpPr txBox="1">
                <a:spLocks noChangeArrowheads="1"/>
              </p:cNvSpPr>
              <p:nvPr/>
            </p:nvSpPr>
            <p:spPr bwMode="auto">
              <a:xfrm>
                <a:off x="1189" y="3148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/>
                  <a:t>O</a:t>
                </a:r>
              </a:p>
            </p:txBody>
          </p:sp>
          <p:sp>
            <p:nvSpPr>
              <p:cNvPr id="14401" name="Text Box 54"/>
              <p:cNvSpPr txBox="1">
                <a:spLocks noChangeArrowheads="1"/>
              </p:cNvSpPr>
              <p:nvPr/>
            </p:nvSpPr>
            <p:spPr bwMode="auto">
              <a:xfrm>
                <a:off x="964" y="293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×</a:t>
                </a:r>
              </a:p>
            </p:txBody>
          </p:sp>
        </p:grpSp>
        <p:sp>
          <p:nvSpPr>
            <p:cNvPr id="14392" name="Line 102"/>
            <p:cNvSpPr>
              <a:spLocks noChangeShapeType="1"/>
            </p:cNvSpPr>
            <p:nvPr/>
          </p:nvSpPr>
          <p:spPr bwMode="auto">
            <a:xfrm flipH="1">
              <a:off x="1104" y="2496"/>
              <a:ext cx="1296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09"/>
          <p:cNvGrpSpPr>
            <a:grpSpLocks/>
          </p:cNvGrpSpPr>
          <p:nvPr/>
        </p:nvGrpSpPr>
        <p:grpSpPr bwMode="auto">
          <a:xfrm>
            <a:off x="2913063" y="3771900"/>
            <a:ext cx="1582737" cy="1676400"/>
            <a:chOff x="1499" y="2496"/>
            <a:chExt cx="997" cy="1056"/>
          </a:xfrm>
        </p:grpSpPr>
        <p:grpSp>
          <p:nvGrpSpPr>
            <p:cNvPr id="14379" name="Group 67"/>
            <p:cNvGrpSpPr>
              <a:grpSpLocks/>
            </p:cNvGrpSpPr>
            <p:nvPr/>
          </p:nvGrpSpPr>
          <p:grpSpPr bwMode="auto">
            <a:xfrm>
              <a:off x="1499" y="2943"/>
              <a:ext cx="668" cy="609"/>
              <a:chOff x="1769" y="2751"/>
              <a:chExt cx="668" cy="609"/>
            </a:xfrm>
          </p:grpSpPr>
          <p:sp>
            <p:nvSpPr>
              <p:cNvPr id="14381" name="Text Box 55"/>
              <p:cNvSpPr txBox="1">
                <a:spLocks noChangeArrowheads="1"/>
              </p:cNvSpPr>
              <p:nvPr/>
            </p:nvSpPr>
            <p:spPr bwMode="auto">
              <a:xfrm>
                <a:off x="1769" y="2751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×</a:t>
                </a:r>
              </a:p>
            </p:txBody>
          </p:sp>
          <p:grpSp>
            <p:nvGrpSpPr>
              <p:cNvPr id="14382" name="Group 57"/>
              <p:cNvGrpSpPr>
                <a:grpSpLocks/>
              </p:cNvGrpSpPr>
              <p:nvPr/>
            </p:nvGrpSpPr>
            <p:grpSpPr bwMode="auto">
              <a:xfrm>
                <a:off x="1776" y="2760"/>
                <a:ext cx="661" cy="600"/>
                <a:chOff x="2784" y="2487"/>
                <a:chExt cx="661" cy="600"/>
              </a:xfrm>
            </p:grpSpPr>
            <p:sp>
              <p:nvSpPr>
                <p:cNvPr id="14383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205" y="2487"/>
                  <a:ext cx="24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600" b="1"/>
                    <a:t>O</a:t>
                  </a:r>
                </a:p>
              </p:txBody>
            </p:sp>
            <p:sp>
              <p:nvSpPr>
                <p:cNvPr id="14384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987" y="2662"/>
                  <a:ext cx="24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b="1"/>
                    <a:t>×</a:t>
                  </a:r>
                </a:p>
              </p:txBody>
            </p:sp>
            <p:sp>
              <p:nvSpPr>
                <p:cNvPr id="14385" name="Line 60"/>
                <p:cNvSpPr>
                  <a:spLocks noChangeShapeType="1"/>
                </p:cNvSpPr>
                <p:nvPr/>
              </p:nvSpPr>
              <p:spPr bwMode="auto">
                <a:xfrm>
                  <a:off x="2832" y="2688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6" name="Line 61"/>
                <p:cNvSpPr>
                  <a:spLocks noChangeShapeType="1"/>
                </p:cNvSpPr>
                <p:nvPr/>
              </p:nvSpPr>
              <p:spPr bwMode="auto">
                <a:xfrm>
                  <a:off x="2832" y="2880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7" name="Line 62"/>
                <p:cNvSpPr>
                  <a:spLocks noChangeShapeType="1"/>
                </p:cNvSpPr>
                <p:nvPr/>
              </p:nvSpPr>
              <p:spPr bwMode="auto">
                <a:xfrm>
                  <a:off x="3024" y="2496"/>
                  <a:ext cx="0" cy="5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8" name="Line 63"/>
                <p:cNvSpPr>
                  <a:spLocks noChangeShapeType="1"/>
                </p:cNvSpPr>
                <p:nvPr/>
              </p:nvSpPr>
              <p:spPr bwMode="auto">
                <a:xfrm>
                  <a:off x="3216" y="2496"/>
                  <a:ext cx="0" cy="5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784" y="2854"/>
                  <a:ext cx="24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b="1"/>
                    <a:t>×</a:t>
                  </a:r>
                </a:p>
              </p:txBody>
            </p:sp>
            <p:sp>
              <p:nvSpPr>
                <p:cNvPr id="1439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013" y="2875"/>
                  <a:ext cx="24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600" b="1"/>
                    <a:t>O</a:t>
                  </a:r>
                </a:p>
              </p:txBody>
            </p:sp>
          </p:grpSp>
        </p:grpSp>
        <p:sp>
          <p:nvSpPr>
            <p:cNvPr id="14380" name="Line 103"/>
            <p:cNvSpPr>
              <a:spLocks noChangeShapeType="1"/>
            </p:cNvSpPr>
            <p:nvPr/>
          </p:nvSpPr>
          <p:spPr bwMode="auto">
            <a:xfrm flipH="1">
              <a:off x="1872" y="2496"/>
              <a:ext cx="62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12"/>
          <p:cNvGrpSpPr>
            <a:grpSpLocks/>
          </p:cNvGrpSpPr>
          <p:nvPr/>
        </p:nvGrpSpPr>
        <p:grpSpPr bwMode="auto">
          <a:xfrm>
            <a:off x="4953000" y="3771900"/>
            <a:ext cx="2667000" cy="1676400"/>
            <a:chOff x="2784" y="2496"/>
            <a:chExt cx="1680" cy="1056"/>
          </a:xfrm>
        </p:grpSpPr>
        <p:grpSp>
          <p:nvGrpSpPr>
            <p:cNvPr id="14368" name="Group 101"/>
            <p:cNvGrpSpPr>
              <a:grpSpLocks/>
            </p:cNvGrpSpPr>
            <p:nvPr/>
          </p:nvGrpSpPr>
          <p:grpSpPr bwMode="auto">
            <a:xfrm>
              <a:off x="3803" y="2952"/>
              <a:ext cx="661" cy="600"/>
              <a:chOff x="4235" y="2760"/>
              <a:chExt cx="661" cy="600"/>
            </a:xfrm>
          </p:grpSpPr>
          <p:sp>
            <p:nvSpPr>
              <p:cNvPr id="14370" name="Text Box 92"/>
              <p:cNvSpPr txBox="1">
                <a:spLocks noChangeArrowheads="1"/>
              </p:cNvSpPr>
              <p:nvPr/>
            </p:nvSpPr>
            <p:spPr bwMode="auto">
              <a:xfrm>
                <a:off x="4634" y="312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×</a:t>
                </a:r>
              </a:p>
            </p:txBody>
          </p:sp>
          <p:sp>
            <p:nvSpPr>
              <p:cNvPr id="14371" name="Text Box 93"/>
              <p:cNvSpPr txBox="1">
                <a:spLocks noChangeArrowheads="1"/>
              </p:cNvSpPr>
              <p:nvPr/>
            </p:nvSpPr>
            <p:spPr bwMode="auto">
              <a:xfrm>
                <a:off x="4656" y="276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/>
                  <a:t>O</a:t>
                </a:r>
              </a:p>
            </p:txBody>
          </p:sp>
          <p:sp>
            <p:nvSpPr>
              <p:cNvPr id="14372" name="Text Box 94"/>
              <p:cNvSpPr txBox="1">
                <a:spLocks noChangeArrowheads="1"/>
              </p:cNvSpPr>
              <p:nvPr/>
            </p:nvSpPr>
            <p:spPr bwMode="auto">
              <a:xfrm>
                <a:off x="4438" y="2935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×</a:t>
                </a:r>
              </a:p>
            </p:txBody>
          </p:sp>
          <p:sp>
            <p:nvSpPr>
              <p:cNvPr id="14373" name="Line 95"/>
              <p:cNvSpPr>
                <a:spLocks noChangeShapeType="1"/>
              </p:cNvSpPr>
              <p:nvPr/>
            </p:nvSpPr>
            <p:spPr bwMode="auto">
              <a:xfrm>
                <a:off x="4283" y="2961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" name="Line 96"/>
              <p:cNvSpPr>
                <a:spLocks noChangeShapeType="1"/>
              </p:cNvSpPr>
              <p:nvPr/>
            </p:nvSpPr>
            <p:spPr bwMode="auto">
              <a:xfrm>
                <a:off x="4283" y="3153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" name="Line 97"/>
              <p:cNvSpPr>
                <a:spLocks noChangeShapeType="1"/>
              </p:cNvSpPr>
              <p:nvPr/>
            </p:nvSpPr>
            <p:spPr bwMode="auto">
              <a:xfrm>
                <a:off x="4475" y="2769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" name="Line 98"/>
              <p:cNvSpPr>
                <a:spLocks noChangeShapeType="1"/>
              </p:cNvSpPr>
              <p:nvPr/>
            </p:nvSpPr>
            <p:spPr bwMode="auto">
              <a:xfrm>
                <a:off x="4667" y="2769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" name="Text Box 99"/>
              <p:cNvSpPr txBox="1">
                <a:spLocks noChangeArrowheads="1"/>
              </p:cNvSpPr>
              <p:nvPr/>
            </p:nvSpPr>
            <p:spPr bwMode="auto">
              <a:xfrm>
                <a:off x="4235" y="3127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×</a:t>
                </a:r>
              </a:p>
            </p:txBody>
          </p:sp>
          <p:sp>
            <p:nvSpPr>
              <p:cNvPr id="14378" name="Text Box 100"/>
              <p:cNvSpPr txBox="1">
                <a:spLocks noChangeArrowheads="1"/>
              </p:cNvSpPr>
              <p:nvPr/>
            </p:nvSpPr>
            <p:spPr bwMode="auto">
              <a:xfrm>
                <a:off x="4464" y="3148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/>
                  <a:t>O</a:t>
                </a:r>
              </a:p>
            </p:txBody>
          </p:sp>
        </p:grpSp>
        <p:sp>
          <p:nvSpPr>
            <p:cNvPr id="14369" name="Line 104"/>
            <p:cNvSpPr>
              <a:spLocks noChangeShapeType="1"/>
            </p:cNvSpPr>
            <p:nvPr/>
          </p:nvSpPr>
          <p:spPr bwMode="auto">
            <a:xfrm>
              <a:off x="2784" y="2496"/>
              <a:ext cx="1296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111"/>
          <p:cNvGrpSpPr>
            <a:grpSpLocks/>
          </p:cNvGrpSpPr>
          <p:nvPr/>
        </p:nvGrpSpPr>
        <p:grpSpPr bwMode="auto">
          <a:xfrm>
            <a:off x="4800600" y="3771900"/>
            <a:ext cx="1600200" cy="1676400"/>
            <a:chOff x="2688" y="2496"/>
            <a:chExt cx="1008" cy="1056"/>
          </a:xfrm>
        </p:grpSpPr>
        <p:grpSp>
          <p:nvGrpSpPr>
            <p:cNvPr id="14357" name="Group 90"/>
            <p:cNvGrpSpPr>
              <a:grpSpLocks/>
            </p:cNvGrpSpPr>
            <p:nvPr/>
          </p:nvGrpSpPr>
          <p:grpSpPr bwMode="auto">
            <a:xfrm>
              <a:off x="3035" y="2952"/>
              <a:ext cx="661" cy="600"/>
              <a:chOff x="3419" y="2760"/>
              <a:chExt cx="661" cy="600"/>
            </a:xfrm>
          </p:grpSpPr>
          <p:sp>
            <p:nvSpPr>
              <p:cNvPr id="14359" name="Text Box 81"/>
              <p:cNvSpPr txBox="1">
                <a:spLocks noChangeArrowheads="1"/>
              </p:cNvSpPr>
              <p:nvPr/>
            </p:nvSpPr>
            <p:spPr bwMode="auto">
              <a:xfrm>
                <a:off x="3818" y="2937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×</a:t>
                </a:r>
              </a:p>
            </p:txBody>
          </p:sp>
          <p:sp>
            <p:nvSpPr>
              <p:cNvPr id="14360" name="Text Box 82"/>
              <p:cNvSpPr txBox="1">
                <a:spLocks noChangeArrowheads="1"/>
              </p:cNvSpPr>
              <p:nvPr/>
            </p:nvSpPr>
            <p:spPr bwMode="auto">
              <a:xfrm>
                <a:off x="3840" y="276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/>
                  <a:t>O</a:t>
                </a:r>
              </a:p>
            </p:txBody>
          </p:sp>
          <p:sp>
            <p:nvSpPr>
              <p:cNvPr id="14361" name="Text Box 83"/>
              <p:cNvSpPr txBox="1">
                <a:spLocks noChangeArrowheads="1"/>
              </p:cNvSpPr>
              <p:nvPr/>
            </p:nvSpPr>
            <p:spPr bwMode="auto">
              <a:xfrm>
                <a:off x="3622" y="2935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×</a:t>
                </a:r>
              </a:p>
            </p:txBody>
          </p:sp>
          <p:sp>
            <p:nvSpPr>
              <p:cNvPr id="14362" name="Line 84"/>
              <p:cNvSpPr>
                <a:spLocks noChangeShapeType="1"/>
              </p:cNvSpPr>
              <p:nvPr/>
            </p:nvSpPr>
            <p:spPr bwMode="auto">
              <a:xfrm>
                <a:off x="3467" y="2961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3" name="Line 85"/>
              <p:cNvSpPr>
                <a:spLocks noChangeShapeType="1"/>
              </p:cNvSpPr>
              <p:nvPr/>
            </p:nvSpPr>
            <p:spPr bwMode="auto">
              <a:xfrm>
                <a:off x="3467" y="3153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4" name="Line 86"/>
              <p:cNvSpPr>
                <a:spLocks noChangeShapeType="1"/>
              </p:cNvSpPr>
              <p:nvPr/>
            </p:nvSpPr>
            <p:spPr bwMode="auto">
              <a:xfrm>
                <a:off x="3659" y="2769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5" name="Line 87"/>
              <p:cNvSpPr>
                <a:spLocks noChangeShapeType="1"/>
              </p:cNvSpPr>
              <p:nvPr/>
            </p:nvSpPr>
            <p:spPr bwMode="auto">
              <a:xfrm>
                <a:off x="3851" y="2769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6" name="Text Box 88"/>
              <p:cNvSpPr txBox="1">
                <a:spLocks noChangeArrowheads="1"/>
              </p:cNvSpPr>
              <p:nvPr/>
            </p:nvSpPr>
            <p:spPr bwMode="auto">
              <a:xfrm>
                <a:off x="3419" y="3127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×</a:t>
                </a:r>
              </a:p>
            </p:txBody>
          </p:sp>
          <p:sp>
            <p:nvSpPr>
              <p:cNvPr id="14367" name="Text Box 89"/>
              <p:cNvSpPr txBox="1">
                <a:spLocks noChangeArrowheads="1"/>
              </p:cNvSpPr>
              <p:nvPr/>
            </p:nvSpPr>
            <p:spPr bwMode="auto">
              <a:xfrm>
                <a:off x="3648" y="3148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/>
                  <a:t>O</a:t>
                </a:r>
              </a:p>
            </p:txBody>
          </p:sp>
        </p:grpSp>
        <p:sp>
          <p:nvSpPr>
            <p:cNvPr id="14358" name="Line 105"/>
            <p:cNvSpPr>
              <a:spLocks noChangeShapeType="1"/>
            </p:cNvSpPr>
            <p:nvPr/>
          </p:nvSpPr>
          <p:spPr bwMode="auto">
            <a:xfrm>
              <a:off x="2688" y="2496"/>
              <a:ext cx="62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10"/>
          <p:cNvGrpSpPr>
            <a:grpSpLocks/>
          </p:cNvGrpSpPr>
          <p:nvPr/>
        </p:nvGrpSpPr>
        <p:grpSpPr bwMode="auto">
          <a:xfrm>
            <a:off x="4132263" y="3771900"/>
            <a:ext cx="1049337" cy="1676400"/>
            <a:chOff x="2267" y="2496"/>
            <a:chExt cx="661" cy="1056"/>
          </a:xfrm>
        </p:grpSpPr>
        <p:grpSp>
          <p:nvGrpSpPr>
            <p:cNvPr id="14346" name="Group 79"/>
            <p:cNvGrpSpPr>
              <a:grpSpLocks/>
            </p:cNvGrpSpPr>
            <p:nvPr/>
          </p:nvGrpSpPr>
          <p:grpSpPr bwMode="auto">
            <a:xfrm>
              <a:off x="2267" y="2943"/>
              <a:ext cx="661" cy="609"/>
              <a:chOff x="2599" y="2751"/>
              <a:chExt cx="661" cy="609"/>
            </a:xfrm>
          </p:grpSpPr>
          <p:sp>
            <p:nvSpPr>
              <p:cNvPr id="14348" name="Text Box 69"/>
              <p:cNvSpPr txBox="1">
                <a:spLocks noChangeArrowheads="1"/>
              </p:cNvSpPr>
              <p:nvPr/>
            </p:nvSpPr>
            <p:spPr bwMode="auto">
              <a:xfrm>
                <a:off x="2795" y="2751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×</a:t>
                </a:r>
              </a:p>
            </p:txBody>
          </p:sp>
          <p:sp>
            <p:nvSpPr>
              <p:cNvPr id="14349" name="Text Box 71"/>
              <p:cNvSpPr txBox="1">
                <a:spLocks noChangeArrowheads="1"/>
              </p:cNvSpPr>
              <p:nvPr/>
            </p:nvSpPr>
            <p:spPr bwMode="auto">
              <a:xfrm>
                <a:off x="3020" y="276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/>
                  <a:t>O</a:t>
                </a:r>
              </a:p>
            </p:txBody>
          </p:sp>
          <p:sp>
            <p:nvSpPr>
              <p:cNvPr id="14350" name="Text Box 72"/>
              <p:cNvSpPr txBox="1">
                <a:spLocks noChangeArrowheads="1"/>
              </p:cNvSpPr>
              <p:nvPr/>
            </p:nvSpPr>
            <p:spPr bwMode="auto">
              <a:xfrm>
                <a:off x="2802" y="2935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×</a:t>
                </a:r>
              </a:p>
            </p:txBody>
          </p:sp>
          <p:sp>
            <p:nvSpPr>
              <p:cNvPr id="14351" name="Line 73"/>
              <p:cNvSpPr>
                <a:spLocks noChangeShapeType="1"/>
              </p:cNvSpPr>
              <p:nvPr/>
            </p:nvSpPr>
            <p:spPr bwMode="auto">
              <a:xfrm>
                <a:off x="2647" y="2961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2" name="Line 74"/>
              <p:cNvSpPr>
                <a:spLocks noChangeShapeType="1"/>
              </p:cNvSpPr>
              <p:nvPr/>
            </p:nvSpPr>
            <p:spPr bwMode="auto">
              <a:xfrm>
                <a:off x="2647" y="3153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3" name="Line 75"/>
              <p:cNvSpPr>
                <a:spLocks noChangeShapeType="1"/>
              </p:cNvSpPr>
              <p:nvPr/>
            </p:nvSpPr>
            <p:spPr bwMode="auto">
              <a:xfrm>
                <a:off x="2839" y="2769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4" name="Line 76"/>
              <p:cNvSpPr>
                <a:spLocks noChangeShapeType="1"/>
              </p:cNvSpPr>
              <p:nvPr/>
            </p:nvSpPr>
            <p:spPr bwMode="auto">
              <a:xfrm>
                <a:off x="3031" y="2769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5" name="Text Box 77"/>
              <p:cNvSpPr txBox="1">
                <a:spLocks noChangeArrowheads="1"/>
              </p:cNvSpPr>
              <p:nvPr/>
            </p:nvSpPr>
            <p:spPr bwMode="auto">
              <a:xfrm>
                <a:off x="2599" y="3127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×</a:t>
                </a:r>
              </a:p>
            </p:txBody>
          </p:sp>
          <p:sp>
            <p:nvSpPr>
              <p:cNvPr id="14356" name="Text Box 78"/>
              <p:cNvSpPr txBox="1">
                <a:spLocks noChangeArrowheads="1"/>
              </p:cNvSpPr>
              <p:nvPr/>
            </p:nvSpPr>
            <p:spPr bwMode="auto">
              <a:xfrm>
                <a:off x="2828" y="3148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/>
                  <a:t>O</a:t>
                </a:r>
              </a:p>
            </p:txBody>
          </p:sp>
        </p:grpSp>
        <p:sp>
          <p:nvSpPr>
            <p:cNvPr id="14347" name="Line 106"/>
            <p:cNvSpPr>
              <a:spLocks noChangeShapeType="1"/>
            </p:cNvSpPr>
            <p:nvPr/>
          </p:nvSpPr>
          <p:spPr bwMode="auto">
            <a:xfrm>
              <a:off x="2592" y="249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6489222-EFB3-1F9B-F160-84638EC043A1}"/>
              </a:ext>
            </a:extLst>
          </p:cNvPr>
          <p:cNvSpPr txBox="1"/>
          <p:nvPr/>
        </p:nvSpPr>
        <p:spPr>
          <a:xfrm>
            <a:off x="2005463" y="5654676"/>
            <a:ext cx="3756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延伸阅读：</a:t>
            </a:r>
            <a:endParaRPr lang="en-US" altLang="zh-CN" dirty="0"/>
          </a:p>
          <a:p>
            <a:r>
              <a:rPr lang="en-US" altLang="zh-CN" dirty="0"/>
              <a:t>(1)</a:t>
            </a:r>
            <a:r>
              <a:rPr lang="zh-CN" altLang="en-US" dirty="0"/>
              <a:t>理解</a:t>
            </a:r>
            <a:r>
              <a:rPr lang="en-US" altLang="zh-CN" dirty="0"/>
              <a:t>AlphaGo</a:t>
            </a:r>
          </a:p>
          <a:p>
            <a:r>
              <a:rPr lang="en-US" altLang="zh-CN" dirty="0"/>
              <a:t>(2)</a:t>
            </a:r>
            <a:r>
              <a:rPr lang="zh-CN" altLang="en-US" dirty="0"/>
              <a:t>理解</a:t>
            </a:r>
            <a:r>
              <a:rPr lang="en-US" altLang="zh-CN" dirty="0"/>
              <a:t>Alpha-beta</a:t>
            </a:r>
            <a:r>
              <a:rPr lang="zh-CN" altLang="en-US"/>
              <a:t>剪枝算法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  <p:bldP spid="3895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例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zh-CN" altLang="en-US" b="1"/>
              <a:t>地图的着色问题。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219200" y="990600"/>
            <a:ext cx="7467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对地图上的每个区域染一种颜色，并且要求相邻的两个区域不能具有相同颜色。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219200" y="19812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数据结构</a:t>
            </a:r>
            <a:r>
              <a:rPr lang="en-US" altLang="zh-CN" b="1"/>
              <a:t>:</a:t>
            </a:r>
            <a:r>
              <a:rPr lang="zh-CN" altLang="en-US" b="1">
                <a:solidFill>
                  <a:srgbClr val="FF0000"/>
                </a:solidFill>
              </a:rPr>
              <a:t>图</a:t>
            </a:r>
            <a:r>
              <a:rPr lang="zh-CN" altLang="en-US" b="1"/>
              <a:t>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662113" y="2822575"/>
            <a:ext cx="2154237" cy="2179638"/>
            <a:chOff x="1047" y="1884"/>
            <a:chExt cx="1357" cy="1373"/>
          </a:xfrm>
        </p:grpSpPr>
        <p:sp>
          <p:nvSpPr>
            <p:cNvPr id="15416" name="Freeform 6"/>
            <p:cNvSpPr>
              <a:spLocks/>
            </p:cNvSpPr>
            <p:nvPr/>
          </p:nvSpPr>
          <p:spPr bwMode="auto">
            <a:xfrm>
              <a:off x="1047" y="1884"/>
              <a:ext cx="1357" cy="1373"/>
            </a:xfrm>
            <a:custGeom>
              <a:avLst/>
              <a:gdLst>
                <a:gd name="T0" fmla="*/ 173 w 1357"/>
                <a:gd name="T1" fmla="*/ 906 h 1373"/>
                <a:gd name="T2" fmla="*/ 71 w 1357"/>
                <a:gd name="T3" fmla="*/ 736 h 1373"/>
                <a:gd name="T4" fmla="*/ 26 w 1357"/>
                <a:gd name="T5" fmla="*/ 668 h 1373"/>
                <a:gd name="T6" fmla="*/ 26 w 1357"/>
                <a:gd name="T7" fmla="*/ 465 h 1373"/>
                <a:gd name="T8" fmla="*/ 128 w 1357"/>
                <a:gd name="T9" fmla="*/ 397 h 1373"/>
                <a:gd name="T10" fmla="*/ 161 w 1357"/>
                <a:gd name="T11" fmla="*/ 386 h 1373"/>
                <a:gd name="T12" fmla="*/ 195 w 1357"/>
                <a:gd name="T13" fmla="*/ 251 h 1373"/>
                <a:gd name="T14" fmla="*/ 331 w 1357"/>
                <a:gd name="T15" fmla="*/ 194 h 1373"/>
                <a:gd name="T16" fmla="*/ 421 w 1357"/>
                <a:gd name="T17" fmla="*/ 160 h 1373"/>
                <a:gd name="T18" fmla="*/ 534 w 1357"/>
                <a:gd name="T19" fmla="*/ 36 h 1373"/>
                <a:gd name="T20" fmla="*/ 783 w 1357"/>
                <a:gd name="T21" fmla="*/ 104 h 1373"/>
                <a:gd name="T22" fmla="*/ 794 w 1357"/>
                <a:gd name="T23" fmla="*/ 172 h 1373"/>
                <a:gd name="T24" fmla="*/ 862 w 1357"/>
                <a:gd name="T25" fmla="*/ 251 h 1373"/>
                <a:gd name="T26" fmla="*/ 918 w 1357"/>
                <a:gd name="T27" fmla="*/ 364 h 1373"/>
                <a:gd name="T28" fmla="*/ 975 w 1357"/>
                <a:gd name="T29" fmla="*/ 386 h 1373"/>
                <a:gd name="T30" fmla="*/ 1009 w 1357"/>
                <a:gd name="T31" fmla="*/ 409 h 1373"/>
                <a:gd name="T32" fmla="*/ 1088 w 1357"/>
                <a:gd name="T33" fmla="*/ 431 h 1373"/>
                <a:gd name="T34" fmla="*/ 1336 w 1357"/>
                <a:gd name="T35" fmla="*/ 510 h 1373"/>
                <a:gd name="T36" fmla="*/ 1313 w 1357"/>
                <a:gd name="T37" fmla="*/ 781 h 1373"/>
                <a:gd name="T38" fmla="*/ 1246 w 1357"/>
                <a:gd name="T39" fmla="*/ 872 h 1373"/>
                <a:gd name="T40" fmla="*/ 1133 w 1357"/>
                <a:gd name="T41" fmla="*/ 1030 h 1373"/>
                <a:gd name="T42" fmla="*/ 1099 w 1357"/>
                <a:gd name="T43" fmla="*/ 1177 h 1373"/>
                <a:gd name="T44" fmla="*/ 1088 w 1357"/>
                <a:gd name="T45" fmla="*/ 1278 h 1373"/>
                <a:gd name="T46" fmla="*/ 873 w 1357"/>
                <a:gd name="T47" fmla="*/ 1369 h 1373"/>
                <a:gd name="T48" fmla="*/ 568 w 1357"/>
                <a:gd name="T49" fmla="*/ 1357 h 1373"/>
                <a:gd name="T50" fmla="*/ 512 w 1357"/>
                <a:gd name="T51" fmla="*/ 1312 h 1373"/>
                <a:gd name="T52" fmla="*/ 433 w 1357"/>
                <a:gd name="T53" fmla="*/ 1290 h 1373"/>
                <a:gd name="T54" fmla="*/ 286 w 1357"/>
                <a:gd name="T55" fmla="*/ 1188 h 1373"/>
                <a:gd name="T56" fmla="*/ 252 w 1357"/>
                <a:gd name="T57" fmla="*/ 1165 h 1373"/>
                <a:gd name="T58" fmla="*/ 218 w 1357"/>
                <a:gd name="T59" fmla="*/ 1143 h 1373"/>
                <a:gd name="T60" fmla="*/ 150 w 1357"/>
                <a:gd name="T61" fmla="*/ 1041 h 1373"/>
                <a:gd name="T62" fmla="*/ 161 w 1357"/>
                <a:gd name="T63" fmla="*/ 951 h 1373"/>
                <a:gd name="T64" fmla="*/ 173 w 1357"/>
                <a:gd name="T65" fmla="*/ 906 h 137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357"/>
                <a:gd name="T100" fmla="*/ 0 h 1373"/>
                <a:gd name="T101" fmla="*/ 1357 w 1357"/>
                <a:gd name="T102" fmla="*/ 1373 h 137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357" h="1373">
                  <a:moveTo>
                    <a:pt x="173" y="906"/>
                  </a:moveTo>
                  <a:cubicBezTo>
                    <a:pt x="143" y="846"/>
                    <a:pt x="109" y="791"/>
                    <a:pt x="71" y="736"/>
                  </a:cubicBezTo>
                  <a:cubicBezTo>
                    <a:pt x="55" y="714"/>
                    <a:pt x="26" y="668"/>
                    <a:pt x="26" y="668"/>
                  </a:cubicBezTo>
                  <a:cubicBezTo>
                    <a:pt x="7" y="588"/>
                    <a:pt x="0" y="582"/>
                    <a:pt x="26" y="465"/>
                  </a:cubicBezTo>
                  <a:cubicBezTo>
                    <a:pt x="37" y="413"/>
                    <a:pt x="89" y="410"/>
                    <a:pt x="128" y="397"/>
                  </a:cubicBezTo>
                  <a:cubicBezTo>
                    <a:pt x="139" y="393"/>
                    <a:pt x="161" y="386"/>
                    <a:pt x="161" y="386"/>
                  </a:cubicBezTo>
                  <a:cubicBezTo>
                    <a:pt x="173" y="352"/>
                    <a:pt x="175" y="271"/>
                    <a:pt x="195" y="251"/>
                  </a:cubicBezTo>
                  <a:cubicBezTo>
                    <a:pt x="227" y="220"/>
                    <a:pt x="290" y="202"/>
                    <a:pt x="331" y="194"/>
                  </a:cubicBezTo>
                  <a:cubicBezTo>
                    <a:pt x="361" y="182"/>
                    <a:pt x="394" y="178"/>
                    <a:pt x="421" y="160"/>
                  </a:cubicBezTo>
                  <a:cubicBezTo>
                    <a:pt x="470" y="127"/>
                    <a:pt x="485" y="69"/>
                    <a:pt x="534" y="36"/>
                  </a:cubicBezTo>
                  <a:cubicBezTo>
                    <a:pt x="640" y="42"/>
                    <a:pt x="746" y="0"/>
                    <a:pt x="783" y="104"/>
                  </a:cubicBezTo>
                  <a:cubicBezTo>
                    <a:pt x="787" y="127"/>
                    <a:pt x="784" y="151"/>
                    <a:pt x="794" y="172"/>
                  </a:cubicBezTo>
                  <a:cubicBezTo>
                    <a:pt x="809" y="203"/>
                    <a:pt x="843" y="222"/>
                    <a:pt x="862" y="251"/>
                  </a:cubicBezTo>
                  <a:cubicBezTo>
                    <a:pt x="873" y="284"/>
                    <a:pt x="888" y="343"/>
                    <a:pt x="918" y="364"/>
                  </a:cubicBezTo>
                  <a:cubicBezTo>
                    <a:pt x="935" y="376"/>
                    <a:pt x="957" y="377"/>
                    <a:pt x="975" y="386"/>
                  </a:cubicBezTo>
                  <a:cubicBezTo>
                    <a:pt x="987" y="392"/>
                    <a:pt x="996" y="404"/>
                    <a:pt x="1009" y="409"/>
                  </a:cubicBezTo>
                  <a:cubicBezTo>
                    <a:pt x="1034" y="420"/>
                    <a:pt x="1062" y="423"/>
                    <a:pt x="1088" y="431"/>
                  </a:cubicBezTo>
                  <a:cubicBezTo>
                    <a:pt x="1198" y="510"/>
                    <a:pt x="1182" y="497"/>
                    <a:pt x="1336" y="510"/>
                  </a:cubicBezTo>
                  <a:cubicBezTo>
                    <a:pt x="1357" y="576"/>
                    <a:pt x="1347" y="718"/>
                    <a:pt x="1313" y="781"/>
                  </a:cubicBezTo>
                  <a:cubicBezTo>
                    <a:pt x="1295" y="814"/>
                    <a:pt x="1268" y="842"/>
                    <a:pt x="1246" y="872"/>
                  </a:cubicBezTo>
                  <a:cubicBezTo>
                    <a:pt x="1100" y="1070"/>
                    <a:pt x="1241" y="922"/>
                    <a:pt x="1133" y="1030"/>
                  </a:cubicBezTo>
                  <a:cubicBezTo>
                    <a:pt x="1122" y="1074"/>
                    <a:pt x="1106" y="1130"/>
                    <a:pt x="1099" y="1177"/>
                  </a:cubicBezTo>
                  <a:cubicBezTo>
                    <a:pt x="1094" y="1211"/>
                    <a:pt x="1099" y="1246"/>
                    <a:pt x="1088" y="1278"/>
                  </a:cubicBezTo>
                  <a:cubicBezTo>
                    <a:pt x="1068" y="1339"/>
                    <a:pt x="924" y="1351"/>
                    <a:pt x="873" y="1369"/>
                  </a:cubicBezTo>
                  <a:cubicBezTo>
                    <a:pt x="771" y="1365"/>
                    <a:pt x="669" y="1373"/>
                    <a:pt x="568" y="1357"/>
                  </a:cubicBezTo>
                  <a:cubicBezTo>
                    <a:pt x="544" y="1353"/>
                    <a:pt x="533" y="1324"/>
                    <a:pt x="512" y="1312"/>
                  </a:cubicBezTo>
                  <a:cubicBezTo>
                    <a:pt x="488" y="1299"/>
                    <a:pt x="459" y="1299"/>
                    <a:pt x="433" y="1290"/>
                  </a:cubicBezTo>
                  <a:cubicBezTo>
                    <a:pt x="384" y="1257"/>
                    <a:pt x="335" y="1221"/>
                    <a:pt x="286" y="1188"/>
                  </a:cubicBezTo>
                  <a:cubicBezTo>
                    <a:pt x="275" y="1180"/>
                    <a:pt x="263" y="1173"/>
                    <a:pt x="252" y="1165"/>
                  </a:cubicBezTo>
                  <a:cubicBezTo>
                    <a:pt x="241" y="1158"/>
                    <a:pt x="218" y="1143"/>
                    <a:pt x="218" y="1143"/>
                  </a:cubicBezTo>
                  <a:cubicBezTo>
                    <a:pt x="193" y="1106"/>
                    <a:pt x="164" y="1084"/>
                    <a:pt x="150" y="1041"/>
                  </a:cubicBezTo>
                  <a:cubicBezTo>
                    <a:pt x="154" y="1011"/>
                    <a:pt x="155" y="981"/>
                    <a:pt x="161" y="951"/>
                  </a:cubicBezTo>
                  <a:cubicBezTo>
                    <a:pt x="174" y="880"/>
                    <a:pt x="173" y="939"/>
                    <a:pt x="173" y="906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7" name="Freeform 7"/>
            <p:cNvSpPr>
              <a:spLocks/>
            </p:cNvSpPr>
            <p:nvPr/>
          </p:nvSpPr>
          <p:spPr bwMode="auto">
            <a:xfrm>
              <a:off x="1084" y="2214"/>
              <a:ext cx="389" cy="377"/>
            </a:xfrm>
            <a:custGeom>
              <a:avLst/>
              <a:gdLst>
                <a:gd name="T0" fmla="*/ 147 w 389"/>
                <a:gd name="T1" fmla="*/ 0 h 377"/>
                <a:gd name="T2" fmla="*/ 237 w 389"/>
                <a:gd name="T3" fmla="*/ 11 h 377"/>
                <a:gd name="T4" fmla="*/ 339 w 389"/>
                <a:gd name="T5" fmla="*/ 214 h 377"/>
                <a:gd name="T6" fmla="*/ 79 w 389"/>
                <a:gd name="T7" fmla="*/ 327 h 377"/>
                <a:gd name="T8" fmla="*/ 0 w 389"/>
                <a:gd name="T9" fmla="*/ 361 h 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9"/>
                <a:gd name="T16" fmla="*/ 0 h 377"/>
                <a:gd name="T17" fmla="*/ 389 w 389"/>
                <a:gd name="T18" fmla="*/ 377 h 3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9" h="377">
                  <a:moveTo>
                    <a:pt x="147" y="0"/>
                  </a:moveTo>
                  <a:cubicBezTo>
                    <a:pt x="177" y="4"/>
                    <a:pt x="208" y="3"/>
                    <a:pt x="237" y="11"/>
                  </a:cubicBezTo>
                  <a:cubicBezTo>
                    <a:pt x="293" y="26"/>
                    <a:pt x="305" y="164"/>
                    <a:pt x="339" y="214"/>
                  </a:cubicBezTo>
                  <a:cubicBezTo>
                    <a:pt x="389" y="368"/>
                    <a:pt x="166" y="323"/>
                    <a:pt x="79" y="327"/>
                  </a:cubicBezTo>
                  <a:cubicBezTo>
                    <a:pt x="47" y="377"/>
                    <a:pt x="70" y="361"/>
                    <a:pt x="0" y="36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8" name="Freeform 9"/>
            <p:cNvSpPr>
              <a:spLocks/>
            </p:cNvSpPr>
            <p:nvPr/>
          </p:nvSpPr>
          <p:spPr bwMode="auto">
            <a:xfrm>
              <a:off x="1197" y="2541"/>
              <a:ext cx="433" cy="362"/>
            </a:xfrm>
            <a:custGeom>
              <a:avLst/>
              <a:gdLst>
                <a:gd name="T0" fmla="*/ 181 w 433"/>
                <a:gd name="T1" fmla="*/ 0 h 362"/>
                <a:gd name="T2" fmla="*/ 283 w 433"/>
                <a:gd name="T3" fmla="*/ 57 h 362"/>
                <a:gd name="T4" fmla="*/ 316 w 433"/>
                <a:gd name="T5" fmla="*/ 68 h 362"/>
                <a:gd name="T6" fmla="*/ 395 w 433"/>
                <a:gd name="T7" fmla="*/ 192 h 362"/>
                <a:gd name="T8" fmla="*/ 350 w 433"/>
                <a:gd name="T9" fmla="*/ 328 h 362"/>
                <a:gd name="T10" fmla="*/ 271 w 433"/>
                <a:gd name="T11" fmla="*/ 350 h 362"/>
                <a:gd name="T12" fmla="*/ 0 w 433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3"/>
                <a:gd name="T22" fmla="*/ 0 h 362"/>
                <a:gd name="T23" fmla="*/ 433 w 433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3" h="362">
                  <a:moveTo>
                    <a:pt x="181" y="0"/>
                  </a:moveTo>
                  <a:cubicBezTo>
                    <a:pt x="232" y="51"/>
                    <a:pt x="200" y="29"/>
                    <a:pt x="283" y="57"/>
                  </a:cubicBezTo>
                  <a:cubicBezTo>
                    <a:pt x="294" y="61"/>
                    <a:pt x="316" y="68"/>
                    <a:pt x="316" y="68"/>
                  </a:cubicBezTo>
                  <a:cubicBezTo>
                    <a:pt x="332" y="127"/>
                    <a:pt x="331" y="171"/>
                    <a:pt x="395" y="192"/>
                  </a:cubicBezTo>
                  <a:cubicBezTo>
                    <a:pt x="433" y="248"/>
                    <a:pt x="410" y="298"/>
                    <a:pt x="350" y="328"/>
                  </a:cubicBezTo>
                  <a:cubicBezTo>
                    <a:pt x="339" y="334"/>
                    <a:pt x="279" y="349"/>
                    <a:pt x="271" y="350"/>
                  </a:cubicBezTo>
                  <a:cubicBezTo>
                    <a:pt x="181" y="357"/>
                    <a:pt x="0" y="362"/>
                    <a:pt x="0" y="36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9" name="Freeform 10"/>
            <p:cNvSpPr>
              <a:spLocks/>
            </p:cNvSpPr>
            <p:nvPr/>
          </p:nvSpPr>
          <p:spPr bwMode="auto">
            <a:xfrm>
              <a:off x="1400" y="1965"/>
              <a:ext cx="251" cy="411"/>
            </a:xfrm>
            <a:custGeom>
              <a:avLst/>
              <a:gdLst>
                <a:gd name="T0" fmla="*/ 0 w 251"/>
                <a:gd name="T1" fmla="*/ 407 h 411"/>
                <a:gd name="T2" fmla="*/ 136 w 251"/>
                <a:gd name="T3" fmla="*/ 395 h 411"/>
                <a:gd name="T4" fmla="*/ 249 w 251"/>
                <a:gd name="T5" fmla="*/ 215 h 411"/>
                <a:gd name="T6" fmla="*/ 170 w 251"/>
                <a:gd name="T7" fmla="*/ 68 h 411"/>
                <a:gd name="T8" fmla="*/ 147 w 251"/>
                <a:gd name="T9" fmla="*/ 0 h 4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411"/>
                <a:gd name="T17" fmla="*/ 251 w 251"/>
                <a:gd name="T18" fmla="*/ 411 h 4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411">
                  <a:moveTo>
                    <a:pt x="0" y="407"/>
                  </a:moveTo>
                  <a:cubicBezTo>
                    <a:pt x="45" y="403"/>
                    <a:pt x="94" y="411"/>
                    <a:pt x="136" y="395"/>
                  </a:cubicBezTo>
                  <a:cubicBezTo>
                    <a:pt x="204" y="369"/>
                    <a:pt x="234" y="276"/>
                    <a:pt x="249" y="215"/>
                  </a:cubicBezTo>
                  <a:cubicBezTo>
                    <a:pt x="240" y="127"/>
                    <a:pt x="251" y="94"/>
                    <a:pt x="170" y="68"/>
                  </a:cubicBezTo>
                  <a:cubicBezTo>
                    <a:pt x="141" y="25"/>
                    <a:pt x="147" y="48"/>
                    <a:pt x="147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0" name="Freeform 13"/>
            <p:cNvSpPr>
              <a:spLocks/>
            </p:cNvSpPr>
            <p:nvPr/>
          </p:nvSpPr>
          <p:spPr bwMode="auto">
            <a:xfrm>
              <a:off x="1985" y="2462"/>
              <a:ext cx="296" cy="316"/>
            </a:xfrm>
            <a:custGeom>
              <a:avLst/>
              <a:gdLst>
                <a:gd name="T0" fmla="*/ 3 w 296"/>
                <a:gd name="T1" fmla="*/ 0 h 316"/>
                <a:gd name="T2" fmla="*/ 48 w 296"/>
                <a:gd name="T3" fmla="*/ 90 h 316"/>
                <a:gd name="T4" fmla="*/ 195 w 296"/>
                <a:gd name="T5" fmla="*/ 237 h 316"/>
                <a:gd name="T6" fmla="*/ 296 w 296"/>
                <a:gd name="T7" fmla="*/ 316 h 3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6"/>
                <a:gd name="T13" fmla="*/ 0 h 316"/>
                <a:gd name="T14" fmla="*/ 296 w 296"/>
                <a:gd name="T15" fmla="*/ 316 h 3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6" h="316">
                  <a:moveTo>
                    <a:pt x="3" y="0"/>
                  </a:moveTo>
                  <a:cubicBezTo>
                    <a:pt x="22" y="79"/>
                    <a:pt x="0" y="13"/>
                    <a:pt x="48" y="90"/>
                  </a:cubicBezTo>
                  <a:cubicBezTo>
                    <a:pt x="97" y="168"/>
                    <a:pt x="99" y="200"/>
                    <a:pt x="195" y="237"/>
                  </a:cubicBezTo>
                  <a:cubicBezTo>
                    <a:pt x="228" y="270"/>
                    <a:pt x="244" y="316"/>
                    <a:pt x="296" y="3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1" name="Freeform 14"/>
            <p:cNvSpPr>
              <a:spLocks/>
            </p:cNvSpPr>
            <p:nvPr/>
          </p:nvSpPr>
          <p:spPr bwMode="auto">
            <a:xfrm>
              <a:off x="1559" y="2677"/>
              <a:ext cx="564" cy="283"/>
            </a:xfrm>
            <a:custGeom>
              <a:avLst/>
              <a:gdLst>
                <a:gd name="T0" fmla="*/ 0 w 564"/>
                <a:gd name="T1" fmla="*/ 192 h 283"/>
                <a:gd name="T2" fmla="*/ 372 w 564"/>
                <a:gd name="T3" fmla="*/ 282 h 283"/>
                <a:gd name="T4" fmla="*/ 451 w 564"/>
                <a:gd name="T5" fmla="*/ 271 h 283"/>
                <a:gd name="T6" fmla="*/ 497 w 564"/>
                <a:gd name="T7" fmla="*/ 192 h 283"/>
                <a:gd name="T8" fmla="*/ 564 w 564"/>
                <a:gd name="T9" fmla="*/ 0 h 2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283"/>
                <a:gd name="T17" fmla="*/ 564 w 564"/>
                <a:gd name="T18" fmla="*/ 283 h 2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283">
                  <a:moveTo>
                    <a:pt x="0" y="192"/>
                  </a:moveTo>
                  <a:cubicBezTo>
                    <a:pt x="88" y="283"/>
                    <a:pt x="256" y="269"/>
                    <a:pt x="372" y="282"/>
                  </a:cubicBezTo>
                  <a:cubicBezTo>
                    <a:pt x="398" y="278"/>
                    <a:pt x="426" y="281"/>
                    <a:pt x="451" y="271"/>
                  </a:cubicBezTo>
                  <a:cubicBezTo>
                    <a:pt x="494" y="254"/>
                    <a:pt x="483" y="226"/>
                    <a:pt x="497" y="192"/>
                  </a:cubicBezTo>
                  <a:cubicBezTo>
                    <a:pt x="521" y="135"/>
                    <a:pt x="564" y="66"/>
                    <a:pt x="56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2" name="Text Box 16"/>
            <p:cNvSpPr txBox="1">
              <a:spLocks noChangeArrowheads="1"/>
            </p:cNvSpPr>
            <p:nvPr/>
          </p:nvSpPr>
          <p:spPr bwMode="auto">
            <a:xfrm>
              <a:off x="1152" y="225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5423" name="Text Box 17"/>
            <p:cNvSpPr txBox="1">
              <a:spLocks noChangeArrowheads="1"/>
            </p:cNvSpPr>
            <p:nvPr/>
          </p:nvSpPr>
          <p:spPr bwMode="auto">
            <a:xfrm>
              <a:off x="1392" y="206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2</a:t>
              </a:r>
            </a:p>
          </p:txBody>
        </p:sp>
        <p:sp>
          <p:nvSpPr>
            <p:cNvPr id="15424" name="Text Box 18"/>
            <p:cNvSpPr txBox="1">
              <a:spLocks noChangeArrowheads="1"/>
            </p:cNvSpPr>
            <p:nvPr/>
          </p:nvSpPr>
          <p:spPr bwMode="auto">
            <a:xfrm>
              <a:off x="1632" y="225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4</a:t>
              </a:r>
            </a:p>
          </p:txBody>
        </p:sp>
        <p:sp>
          <p:nvSpPr>
            <p:cNvPr id="15425" name="Text Box 19"/>
            <p:cNvSpPr txBox="1">
              <a:spLocks noChangeArrowheads="1"/>
            </p:cNvSpPr>
            <p:nvPr/>
          </p:nvSpPr>
          <p:spPr bwMode="auto">
            <a:xfrm>
              <a:off x="1248" y="259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3</a:t>
              </a:r>
            </a:p>
          </p:txBody>
        </p:sp>
        <p:sp>
          <p:nvSpPr>
            <p:cNvPr id="15426" name="Text Box 20"/>
            <p:cNvSpPr txBox="1">
              <a:spLocks noChangeArrowheads="1"/>
            </p:cNvSpPr>
            <p:nvPr/>
          </p:nvSpPr>
          <p:spPr bwMode="auto">
            <a:xfrm>
              <a:off x="1584" y="292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5</a:t>
              </a:r>
            </a:p>
          </p:txBody>
        </p:sp>
        <p:sp>
          <p:nvSpPr>
            <p:cNvPr id="15427" name="Text Box 21"/>
            <p:cNvSpPr txBox="1">
              <a:spLocks noChangeArrowheads="1"/>
            </p:cNvSpPr>
            <p:nvPr/>
          </p:nvSpPr>
          <p:spPr bwMode="auto">
            <a:xfrm>
              <a:off x="1824" y="264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6</a:t>
              </a:r>
            </a:p>
          </p:txBody>
        </p:sp>
        <p:sp>
          <p:nvSpPr>
            <p:cNvPr id="15428" name="Text Box 22"/>
            <p:cNvSpPr txBox="1">
              <a:spLocks noChangeArrowheads="1"/>
            </p:cNvSpPr>
            <p:nvPr/>
          </p:nvSpPr>
          <p:spPr bwMode="auto">
            <a:xfrm>
              <a:off x="2112" y="240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7</a:t>
              </a:r>
            </a:p>
          </p:txBody>
        </p:sp>
        <p:sp>
          <p:nvSpPr>
            <p:cNvPr id="15429" name="Freeform 56"/>
            <p:cNvSpPr>
              <a:spLocks/>
            </p:cNvSpPr>
            <p:nvPr/>
          </p:nvSpPr>
          <p:spPr bwMode="auto">
            <a:xfrm>
              <a:off x="1581" y="2293"/>
              <a:ext cx="429" cy="445"/>
            </a:xfrm>
            <a:custGeom>
              <a:avLst/>
              <a:gdLst>
                <a:gd name="T0" fmla="*/ 0 w 429"/>
                <a:gd name="T1" fmla="*/ 418 h 445"/>
                <a:gd name="T2" fmla="*/ 260 w 429"/>
                <a:gd name="T3" fmla="*/ 406 h 445"/>
                <a:gd name="T4" fmla="*/ 339 w 429"/>
                <a:gd name="T5" fmla="*/ 271 h 445"/>
                <a:gd name="T6" fmla="*/ 395 w 429"/>
                <a:gd name="T7" fmla="*/ 192 h 445"/>
                <a:gd name="T8" fmla="*/ 429 w 429"/>
                <a:gd name="T9" fmla="*/ 0 h 4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9"/>
                <a:gd name="T16" fmla="*/ 0 h 445"/>
                <a:gd name="T17" fmla="*/ 429 w 429"/>
                <a:gd name="T18" fmla="*/ 445 h 4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9" h="445">
                  <a:moveTo>
                    <a:pt x="0" y="418"/>
                  </a:moveTo>
                  <a:cubicBezTo>
                    <a:pt x="85" y="445"/>
                    <a:pt x="177" y="435"/>
                    <a:pt x="260" y="406"/>
                  </a:cubicBezTo>
                  <a:cubicBezTo>
                    <a:pt x="291" y="359"/>
                    <a:pt x="309" y="316"/>
                    <a:pt x="339" y="271"/>
                  </a:cubicBezTo>
                  <a:cubicBezTo>
                    <a:pt x="366" y="192"/>
                    <a:pt x="339" y="211"/>
                    <a:pt x="395" y="192"/>
                  </a:cubicBezTo>
                  <a:cubicBezTo>
                    <a:pt x="418" y="123"/>
                    <a:pt x="429" y="75"/>
                    <a:pt x="429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5486400" y="2879725"/>
            <a:ext cx="3124200" cy="2647950"/>
            <a:chOff x="3456" y="1920"/>
            <a:chExt cx="1968" cy="1668"/>
          </a:xfrm>
        </p:grpSpPr>
        <p:grpSp>
          <p:nvGrpSpPr>
            <p:cNvPr id="15383" name="Group 27"/>
            <p:cNvGrpSpPr>
              <a:grpSpLocks/>
            </p:cNvGrpSpPr>
            <p:nvPr/>
          </p:nvGrpSpPr>
          <p:grpSpPr bwMode="auto">
            <a:xfrm>
              <a:off x="3456" y="1920"/>
              <a:ext cx="336" cy="288"/>
              <a:chOff x="4224" y="1872"/>
              <a:chExt cx="336" cy="288"/>
            </a:xfrm>
          </p:grpSpPr>
          <p:sp>
            <p:nvSpPr>
              <p:cNvPr id="15414" name="Oval 25"/>
              <p:cNvSpPr>
                <a:spLocks noChangeArrowheads="1"/>
              </p:cNvSpPr>
              <p:nvPr/>
            </p:nvSpPr>
            <p:spPr bwMode="auto">
              <a:xfrm>
                <a:off x="4224" y="1872"/>
                <a:ext cx="288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15" name="Text Box 26"/>
              <p:cNvSpPr txBox="1">
                <a:spLocks noChangeArrowheads="1"/>
              </p:cNvSpPr>
              <p:nvPr/>
            </p:nvSpPr>
            <p:spPr bwMode="auto">
              <a:xfrm>
                <a:off x="4272" y="187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1</a:t>
                </a:r>
              </a:p>
            </p:txBody>
          </p:sp>
        </p:grpSp>
        <p:grpSp>
          <p:nvGrpSpPr>
            <p:cNvPr id="15384" name="Group 28"/>
            <p:cNvGrpSpPr>
              <a:grpSpLocks/>
            </p:cNvGrpSpPr>
            <p:nvPr/>
          </p:nvGrpSpPr>
          <p:grpSpPr bwMode="auto">
            <a:xfrm>
              <a:off x="4272" y="1920"/>
              <a:ext cx="336" cy="288"/>
              <a:chOff x="4224" y="1872"/>
              <a:chExt cx="336" cy="288"/>
            </a:xfrm>
          </p:grpSpPr>
          <p:sp>
            <p:nvSpPr>
              <p:cNvPr id="15412" name="Oval 29"/>
              <p:cNvSpPr>
                <a:spLocks noChangeArrowheads="1"/>
              </p:cNvSpPr>
              <p:nvPr/>
            </p:nvSpPr>
            <p:spPr bwMode="auto">
              <a:xfrm>
                <a:off x="4224" y="1872"/>
                <a:ext cx="288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13" name="Text Box 30"/>
              <p:cNvSpPr txBox="1">
                <a:spLocks noChangeArrowheads="1"/>
              </p:cNvSpPr>
              <p:nvPr/>
            </p:nvSpPr>
            <p:spPr bwMode="auto">
              <a:xfrm>
                <a:off x="4272" y="187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2</a:t>
                </a:r>
              </a:p>
            </p:txBody>
          </p:sp>
        </p:grpSp>
        <p:grpSp>
          <p:nvGrpSpPr>
            <p:cNvPr id="15385" name="Group 34"/>
            <p:cNvGrpSpPr>
              <a:grpSpLocks/>
            </p:cNvGrpSpPr>
            <p:nvPr/>
          </p:nvGrpSpPr>
          <p:grpSpPr bwMode="auto">
            <a:xfrm>
              <a:off x="3456" y="2544"/>
              <a:ext cx="336" cy="288"/>
              <a:chOff x="4224" y="1872"/>
              <a:chExt cx="336" cy="288"/>
            </a:xfrm>
          </p:grpSpPr>
          <p:sp>
            <p:nvSpPr>
              <p:cNvPr id="15410" name="Oval 35"/>
              <p:cNvSpPr>
                <a:spLocks noChangeArrowheads="1"/>
              </p:cNvSpPr>
              <p:nvPr/>
            </p:nvSpPr>
            <p:spPr bwMode="auto">
              <a:xfrm>
                <a:off x="4224" y="1872"/>
                <a:ext cx="288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11" name="Text Box 36"/>
              <p:cNvSpPr txBox="1">
                <a:spLocks noChangeArrowheads="1"/>
              </p:cNvSpPr>
              <p:nvPr/>
            </p:nvSpPr>
            <p:spPr bwMode="auto">
              <a:xfrm>
                <a:off x="4272" y="187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3</a:t>
                </a:r>
              </a:p>
            </p:txBody>
          </p:sp>
        </p:grpSp>
        <p:grpSp>
          <p:nvGrpSpPr>
            <p:cNvPr id="15386" name="Group 37"/>
            <p:cNvGrpSpPr>
              <a:grpSpLocks/>
            </p:cNvGrpSpPr>
            <p:nvPr/>
          </p:nvGrpSpPr>
          <p:grpSpPr bwMode="auto">
            <a:xfrm>
              <a:off x="4272" y="2544"/>
              <a:ext cx="336" cy="288"/>
              <a:chOff x="4224" y="1872"/>
              <a:chExt cx="336" cy="288"/>
            </a:xfrm>
          </p:grpSpPr>
          <p:sp>
            <p:nvSpPr>
              <p:cNvPr id="15408" name="Oval 38"/>
              <p:cNvSpPr>
                <a:spLocks noChangeArrowheads="1"/>
              </p:cNvSpPr>
              <p:nvPr/>
            </p:nvSpPr>
            <p:spPr bwMode="auto">
              <a:xfrm>
                <a:off x="4224" y="1872"/>
                <a:ext cx="288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09" name="Text Box 39"/>
              <p:cNvSpPr txBox="1">
                <a:spLocks noChangeArrowheads="1"/>
              </p:cNvSpPr>
              <p:nvPr/>
            </p:nvSpPr>
            <p:spPr bwMode="auto">
              <a:xfrm>
                <a:off x="4272" y="187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4</a:t>
                </a:r>
              </a:p>
            </p:txBody>
          </p:sp>
        </p:grpSp>
        <p:sp>
          <p:nvSpPr>
            <p:cNvPr id="15387" name="Line 40"/>
            <p:cNvSpPr>
              <a:spLocks noChangeShapeType="1"/>
            </p:cNvSpPr>
            <p:nvPr/>
          </p:nvSpPr>
          <p:spPr bwMode="auto">
            <a:xfrm>
              <a:off x="3744" y="2064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Line 42"/>
            <p:cNvSpPr>
              <a:spLocks noChangeShapeType="1"/>
            </p:cNvSpPr>
            <p:nvPr/>
          </p:nvSpPr>
          <p:spPr bwMode="auto">
            <a:xfrm>
              <a:off x="3744" y="268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Line 43"/>
            <p:cNvSpPr>
              <a:spLocks noChangeShapeType="1"/>
            </p:cNvSpPr>
            <p:nvPr/>
          </p:nvSpPr>
          <p:spPr bwMode="auto">
            <a:xfrm>
              <a:off x="3600" y="220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Line 44"/>
            <p:cNvSpPr>
              <a:spLocks noChangeShapeType="1"/>
            </p:cNvSpPr>
            <p:nvPr/>
          </p:nvSpPr>
          <p:spPr bwMode="auto">
            <a:xfrm>
              <a:off x="4416" y="220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Line 45"/>
            <p:cNvSpPr>
              <a:spLocks noChangeShapeType="1"/>
            </p:cNvSpPr>
            <p:nvPr/>
          </p:nvSpPr>
          <p:spPr bwMode="auto">
            <a:xfrm>
              <a:off x="3696" y="2171"/>
              <a:ext cx="62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92" name="Group 47"/>
            <p:cNvGrpSpPr>
              <a:grpSpLocks/>
            </p:cNvGrpSpPr>
            <p:nvPr/>
          </p:nvGrpSpPr>
          <p:grpSpPr bwMode="auto">
            <a:xfrm>
              <a:off x="3456" y="3168"/>
              <a:ext cx="336" cy="288"/>
              <a:chOff x="4224" y="1872"/>
              <a:chExt cx="336" cy="288"/>
            </a:xfrm>
          </p:grpSpPr>
          <p:sp>
            <p:nvSpPr>
              <p:cNvPr id="15406" name="Oval 48"/>
              <p:cNvSpPr>
                <a:spLocks noChangeArrowheads="1"/>
              </p:cNvSpPr>
              <p:nvPr/>
            </p:nvSpPr>
            <p:spPr bwMode="auto">
              <a:xfrm>
                <a:off x="4224" y="1872"/>
                <a:ext cx="288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07" name="Text Box 49"/>
              <p:cNvSpPr txBox="1">
                <a:spLocks noChangeArrowheads="1"/>
              </p:cNvSpPr>
              <p:nvPr/>
            </p:nvSpPr>
            <p:spPr bwMode="auto">
              <a:xfrm>
                <a:off x="4272" y="187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5</a:t>
                </a:r>
              </a:p>
            </p:txBody>
          </p:sp>
        </p:grpSp>
        <p:grpSp>
          <p:nvGrpSpPr>
            <p:cNvPr id="15393" name="Group 50"/>
            <p:cNvGrpSpPr>
              <a:grpSpLocks/>
            </p:cNvGrpSpPr>
            <p:nvPr/>
          </p:nvGrpSpPr>
          <p:grpSpPr bwMode="auto">
            <a:xfrm>
              <a:off x="4272" y="3168"/>
              <a:ext cx="336" cy="288"/>
              <a:chOff x="4224" y="1872"/>
              <a:chExt cx="336" cy="288"/>
            </a:xfrm>
          </p:grpSpPr>
          <p:sp>
            <p:nvSpPr>
              <p:cNvPr id="15404" name="Oval 51"/>
              <p:cNvSpPr>
                <a:spLocks noChangeArrowheads="1"/>
              </p:cNvSpPr>
              <p:nvPr/>
            </p:nvSpPr>
            <p:spPr bwMode="auto">
              <a:xfrm>
                <a:off x="4224" y="1872"/>
                <a:ext cx="288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05" name="Text Box 52"/>
              <p:cNvSpPr txBox="1">
                <a:spLocks noChangeArrowheads="1"/>
              </p:cNvSpPr>
              <p:nvPr/>
            </p:nvSpPr>
            <p:spPr bwMode="auto">
              <a:xfrm>
                <a:off x="4272" y="187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6</a:t>
                </a:r>
              </a:p>
            </p:txBody>
          </p:sp>
        </p:grpSp>
        <p:sp>
          <p:nvSpPr>
            <p:cNvPr id="15394" name="Line 53"/>
            <p:cNvSpPr>
              <a:spLocks noChangeShapeType="1"/>
            </p:cNvSpPr>
            <p:nvPr/>
          </p:nvSpPr>
          <p:spPr bwMode="auto">
            <a:xfrm>
              <a:off x="3600" y="283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54"/>
            <p:cNvSpPr>
              <a:spLocks noChangeShapeType="1"/>
            </p:cNvSpPr>
            <p:nvPr/>
          </p:nvSpPr>
          <p:spPr bwMode="auto">
            <a:xfrm>
              <a:off x="4416" y="283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Line 55"/>
            <p:cNvSpPr>
              <a:spLocks noChangeShapeType="1"/>
            </p:cNvSpPr>
            <p:nvPr/>
          </p:nvSpPr>
          <p:spPr bwMode="auto">
            <a:xfrm>
              <a:off x="3696" y="2795"/>
              <a:ext cx="62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97" name="Group 57"/>
            <p:cNvGrpSpPr>
              <a:grpSpLocks/>
            </p:cNvGrpSpPr>
            <p:nvPr/>
          </p:nvGrpSpPr>
          <p:grpSpPr bwMode="auto">
            <a:xfrm>
              <a:off x="5088" y="3168"/>
              <a:ext cx="336" cy="288"/>
              <a:chOff x="4224" y="1872"/>
              <a:chExt cx="336" cy="288"/>
            </a:xfrm>
          </p:grpSpPr>
          <p:sp>
            <p:nvSpPr>
              <p:cNvPr id="15402" name="Oval 58"/>
              <p:cNvSpPr>
                <a:spLocks noChangeArrowheads="1"/>
              </p:cNvSpPr>
              <p:nvPr/>
            </p:nvSpPr>
            <p:spPr bwMode="auto">
              <a:xfrm>
                <a:off x="4224" y="1872"/>
                <a:ext cx="288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03" name="Text Box 59"/>
              <p:cNvSpPr txBox="1">
                <a:spLocks noChangeArrowheads="1"/>
              </p:cNvSpPr>
              <p:nvPr/>
            </p:nvSpPr>
            <p:spPr bwMode="auto">
              <a:xfrm>
                <a:off x="4272" y="187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7</a:t>
                </a:r>
              </a:p>
            </p:txBody>
          </p:sp>
        </p:grpSp>
        <p:sp>
          <p:nvSpPr>
            <p:cNvPr id="15398" name="Line 60"/>
            <p:cNvSpPr>
              <a:spLocks noChangeShapeType="1"/>
            </p:cNvSpPr>
            <p:nvPr/>
          </p:nvSpPr>
          <p:spPr bwMode="auto">
            <a:xfrm>
              <a:off x="4538" y="2784"/>
              <a:ext cx="62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Line 61"/>
            <p:cNvSpPr>
              <a:spLocks noChangeShapeType="1"/>
            </p:cNvSpPr>
            <p:nvPr/>
          </p:nvSpPr>
          <p:spPr bwMode="auto">
            <a:xfrm>
              <a:off x="3744" y="3312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0" name="Line 62"/>
            <p:cNvSpPr>
              <a:spLocks noChangeShapeType="1"/>
            </p:cNvSpPr>
            <p:nvPr/>
          </p:nvSpPr>
          <p:spPr bwMode="auto">
            <a:xfrm>
              <a:off x="4560" y="3312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1" name="Freeform 63"/>
            <p:cNvSpPr>
              <a:spLocks/>
            </p:cNvSpPr>
            <p:nvPr/>
          </p:nvSpPr>
          <p:spPr bwMode="auto">
            <a:xfrm>
              <a:off x="3660" y="3444"/>
              <a:ext cx="1488" cy="144"/>
            </a:xfrm>
            <a:custGeom>
              <a:avLst/>
              <a:gdLst>
                <a:gd name="T0" fmla="*/ 0 w 1488"/>
                <a:gd name="T1" fmla="*/ 0 h 144"/>
                <a:gd name="T2" fmla="*/ 768 w 1488"/>
                <a:gd name="T3" fmla="*/ 144 h 144"/>
                <a:gd name="T4" fmla="*/ 1488 w 1488"/>
                <a:gd name="T5" fmla="*/ 0 h 144"/>
                <a:gd name="T6" fmla="*/ 0 60000 65536"/>
                <a:gd name="T7" fmla="*/ 0 60000 65536"/>
                <a:gd name="T8" fmla="*/ 0 60000 65536"/>
                <a:gd name="T9" fmla="*/ 0 w 1488"/>
                <a:gd name="T10" fmla="*/ 0 h 144"/>
                <a:gd name="T11" fmla="*/ 1488 w 148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144">
                  <a:moveTo>
                    <a:pt x="0" y="0"/>
                  </a:moveTo>
                  <a:cubicBezTo>
                    <a:pt x="260" y="72"/>
                    <a:pt x="520" y="144"/>
                    <a:pt x="768" y="144"/>
                  </a:cubicBezTo>
                  <a:cubicBezTo>
                    <a:pt x="1016" y="144"/>
                    <a:pt x="1252" y="72"/>
                    <a:pt x="148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000" name="Text Box 64"/>
          <p:cNvSpPr txBox="1">
            <a:spLocks noChangeArrowheads="1"/>
          </p:cNvSpPr>
          <p:nvPr/>
        </p:nvSpPr>
        <p:spPr bwMode="auto">
          <a:xfrm>
            <a:off x="5486400" y="249872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红</a:t>
            </a:r>
          </a:p>
        </p:txBody>
      </p:sp>
      <p:sp>
        <p:nvSpPr>
          <p:cNvPr id="40001" name="Text Box 65"/>
          <p:cNvSpPr txBox="1">
            <a:spLocks noChangeArrowheads="1"/>
          </p:cNvSpPr>
          <p:nvPr/>
        </p:nvSpPr>
        <p:spPr bwMode="auto">
          <a:xfrm>
            <a:off x="6781800" y="249872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8000"/>
                </a:solidFill>
              </a:rPr>
              <a:t>绿</a:t>
            </a:r>
          </a:p>
        </p:txBody>
      </p:sp>
      <p:sp>
        <p:nvSpPr>
          <p:cNvPr id="40002" name="Text Box 66"/>
          <p:cNvSpPr txBox="1">
            <a:spLocks noChangeArrowheads="1"/>
          </p:cNvSpPr>
          <p:nvPr/>
        </p:nvSpPr>
        <p:spPr bwMode="auto">
          <a:xfrm>
            <a:off x="5029200" y="385445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8000"/>
                </a:solidFill>
              </a:rPr>
              <a:t>绿</a:t>
            </a:r>
          </a:p>
        </p:txBody>
      </p:sp>
      <p:sp>
        <p:nvSpPr>
          <p:cNvPr id="40003" name="Text Box 67"/>
          <p:cNvSpPr txBox="1">
            <a:spLocks noChangeArrowheads="1"/>
          </p:cNvSpPr>
          <p:nvPr/>
        </p:nvSpPr>
        <p:spPr bwMode="auto">
          <a:xfrm>
            <a:off x="7239000" y="387032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chemeClr val="hlink"/>
                </a:solidFill>
              </a:rPr>
              <a:t>蓝</a:t>
            </a:r>
          </a:p>
        </p:txBody>
      </p:sp>
      <p:sp>
        <p:nvSpPr>
          <p:cNvPr id="40004" name="Text Box 68"/>
          <p:cNvSpPr txBox="1">
            <a:spLocks noChangeArrowheads="1"/>
          </p:cNvSpPr>
          <p:nvPr/>
        </p:nvSpPr>
        <p:spPr bwMode="auto">
          <a:xfrm>
            <a:off x="5029200" y="486092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chemeClr val="hlink"/>
                </a:solidFill>
              </a:rPr>
              <a:t>蓝</a:t>
            </a:r>
          </a:p>
        </p:txBody>
      </p:sp>
      <p:sp>
        <p:nvSpPr>
          <p:cNvPr id="40005" name="Text Box 69"/>
          <p:cNvSpPr txBox="1">
            <a:spLocks noChangeArrowheads="1"/>
          </p:cNvSpPr>
          <p:nvPr/>
        </p:nvSpPr>
        <p:spPr bwMode="auto">
          <a:xfrm>
            <a:off x="6781800" y="531812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红</a:t>
            </a:r>
          </a:p>
        </p:txBody>
      </p:sp>
      <p:sp>
        <p:nvSpPr>
          <p:cNvPr id="40006" name="Text Box 70"/>
          <p:cNvSpPr txBox="1">
            <a:spLocks noChangeArrowheads="1"/>
          </p:cNvSpPr>
          <p:nvPr/>
        </p:nvSpPr>
        <p:spPr bwMode="auto">
          <a:xfrm>
            <a:off x="8534400" y="492125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8000"/>
                </a:solidFill>
              </a:rPr>
              <a:t>绿</a:t>
            </a:r>
          </a:p>
        </p:txBody>
      </p:sp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1828800" y="3108325"/>
            <a:ext cx="1981200" cy="1828800"/>
            <a:chOff x="2016" y="3072"/>
            <a:chExt cx="1248" cy="1152"/>
          </a:xfrm>
        </p:grpSpPr>
        <p:sp>
          <p:nvSpPr>
            <p:cNvPr id="15376" name="Text Box 71"/>
            <p:cNvSpPr txBox="1">
              <a:spLocks noChangeArrowheads="1"/>
            </p:cNvSpPr>
            <p:nvPr/>
          </p:nvSpPr>
          <p:spPr bwMode="auto">
            <a:xfrm>
              <a:off x="2016" y="326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5377" name="Text Box 72"/>
            <p:cNvSpPr txBox="1">
              <a:spLocks noChangeArrowheads="1"/>
            </p:cNvSpPr>
            <p:nvPr/>
          </p:nvSpPr>
          <p:spPr bwMode="auto">
            <a:xfrm>
              <a:off x="2256" y="30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15378" name="Text Box 73"/>
            <p:cNvSpPr txBox="1">
              <a:spLocks noChangeArrowheads="1"/>
            </p:cNvSpPr>
            <p:nvPr/>
          </p:nvSpPr>
          <p:spPr bwMode="auto">
            <a:xfrm>
              <a:off x="2496" y="326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</a:rPr>
                <a:t>4</a:t>
              </a:r>
            </a:p>
          </p:txBody>
        </p:sp>
        <p:sp>
          <p:nvSpPr>
            <p:cNvPr id="15379" name="Text Box 74"/>
            <p:cNvSpPr txBox="1">
              <a:spLocks noChangeArrowheads="1"/>
            </p:cNvSpPr>
            <p:nvPr/>
          </p:nvSpPr>
          <p:spPr bwMode="auto">
            <a:xfrm>
              <a:off x="2112" y="360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8000"/>
                  </a:solidFill>
                </a:rPr>
                <a:t>3</a:t>
              </a:r>
            </a:p>
          </p:txBody>
        </p:sp>
        <p:sp>
          <p:nvSpPr>
            <p:cNvPr id="15380" name="Text Box 75"/>
            <p:cNvSpPr txBox="1">
              <a:spLocks noChangeArrowheads="1"/>
            </p:cNvSpPr>
            <p:nvPr/>
          </p:nvSpPr>
          <p:spPr bwMode="auto">
            <a:xfrm>
              <a:off x="2448" y="39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5</a:t>
              </a:r>
            </a:p>
          </p:txBody>
        </p:sp>
        <p:sp>
          <p:nvSpPr>
            <p:cNvPr id="15381" name="Text Box 76"/>
            <p:cNvSpPr txBox="1">
              <a:spLocks noChangeArrowheads="1"/>
            </p:cNvSpPr>
            <p:nvPr/>
          </p:nvSpPr>
          <p:spPr bwMode="auto">
            <a:xfrm>
              <a:off x="2688" y="364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5382" name="Text Box 77"/>
            <p:cNvSpPr txBox="1">
              <a:spLocks noChangeArrowheads="1"/>
            </p:cNvSpPr>
            <p:nvPr/>
          </p:nvSpPr>
          <p:spPr bwMode="auto">
            <a:xfrm>
              <a:off x="2976" y="34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8000"/>
                  </a:solidFill>
                </a:rPr>
                <a:t>7</a:t>
              </a:r>
            </a:p>
          </p:txBody>
        </p:sp>
      </p:grpSp>
      <p:sp>
        <p:nvSpPr>
          <p:cNvPr id="40017" name="Text Box 81"/>
          <p:cNvSpPr txBox="1">
            <a:spLocks noChangeArrowheads="1"/>
          </p:cNvSpPr>
          <p:nvPr/>
        </p:nvSpPr>
        <p:spPr bwMode="auto">
          <a:xfrm>
            <a:off x="5486400" y="58674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用最少的颜色染色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40000" grpId="0" autoUpdateAnimBg="0"/>
      <p:bldP spid="40001" grpId="0" autoUpdateAnimBg="0"/>
      <p:bldP spid="40002" grpId="0" autoUpdateAnimBg="0"/>
      <p:bldP spid="40003" grpId="0" autoUpdateAnimBg="0"/>
      <p:bldP spid="40004" grpId="0" autoUpdateAnimBg="0"/>
      <p:bldP spid="40005" grpId="0" autoUpdateAnimBg="0"/>
      <p:bldP spid="40006" grpId="0" autoUpdateAnimBg="0"/>
      <p:bldP spid="4001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295400" y="1143000"/>
            <a:ext cx="7620000" cy="398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200" b="1" dirty="0"/>
              <a:t>  </a:t>
            </a:r>
            <a:r>
              <a:rPr lang="zh-CN" altLang="en-US" sz="2200" b="1" dirty="0"/>
              <a:t>数据结构最早作为一门独立课程出现是在</a:t>
            </a:r>
            <a:r>
              <a:rPr lang="en-US" altLang="zh-CN" sz="2200" b="1" dirty="0"/>
              <a:t>1968</a:t>
            </a:r>
            <a:r>
              <a:rPr lang="zh-CN" altLang="en-US" sz="2200" b="1" dirty="0"/>
              <a:t>年，但课程范围没有明确规定</a:t>
            </a:r>
            <a:endParaRPr lang="en-US" altLang="zh-CN" sz="2200" b="1" dirty="0"/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zh-CN" altLang="en-US" sz="2200" b="1" dirty="0"/>
              <a:t>之前数据结构的一些内容出现在一些表处理语言中，</a:t>
            </a:r>
            <a:r>
              <a:rPr lang="en-US" altLang="zh-CN" sz="2200" b="1" dirty="0"/>
              <a:t>LISP</a:t>
            </a:r>
            <a:r>
              <a:rPr lang="zh-CN" altLang="en-US" sz="2200" b="1" dirty="0"/>
              <a:t>；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zh-CN" altLang="en-US" sz="2200" b="1" dirty="0"/>
              <a:t> 加入图论问题，表、树、图；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zh-CN" altLang="en-US" sz="2200" b="1" dirty="0"/>
              <a:t> 扩充包括代数集合论、关系、格等方面；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zh-CN" altLang="en-US" sz="2200" b="1" dirty="0"/>
              <a:t> 由于数据必须在计算机中进行处理，数据结构还必须考虑数据的存储结构；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zh-CN" altLang="en-US" sz="2200" b="1" dirty="0"/>
              <a:t> 数据库系统不断发展 </a:t>
            </a:r>
            <a:r>
              <a:rPr lang="en-US" altLang="zh-CN" sz="2200" b="1" dirty="0"/>
              <a:t>=&gt; </a:t>
            </a:r>
            <a:r>
              <a:rPr lang="zh-CN" altLang="en-US" sz="2200" b="1" dirty="0"/>
              <a:t>数据结构理论中增加了文件管理，特别是大型文件组织等内容；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990600" y="38100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《</a:t>
            </a:r>
            <a:r>
              <a:rPr lang="zh-CN" altLang="en-US" sz="2800" b="1"/>
              <a:t>数据结构</a:t>
            </a:r>
            <a:r>
              <a:rPr lang="en-US" altLang="zh-CN" sz="2800" b="1"/>
              <a:t>》</a:t>
            </a:r>
            <a:r>
              <a:rPr lang="zh-CN" altLang="en-US" sz="2800" b="1"/>
              <a:t>的发展史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1295400" y="5334000"/>
            <a:ext cx="73088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altLang="zh-CN" b="1"/>
              <a:t>  D. Knuth </a:t>
            </a:r>
            <a:r>
              <a:rPr lang="zh-CN" altLang="en-US" b="1"/>
              <a:t>（唐</a:t>
            </a:r>
            <a:r>
              <a:rPr lang="en-US" altLang="zh-CN" b="1"/>
              <a:t>-</a:t>
            </a:r>
            <a:r>
              <a:rPr lang="zh-CN" altLang="en-US" b="1"/>
              <a:t>克努特教授）开创了数据结构的最初体系</a:t>
            </a:r>
            <a:r>
              <a:rPr lang="en-US" altLang="zh-CN" b="1"/>
              <a:t>《</a:t>
            </a:r>
            <a:r>
              <a:rPr lang="zh-CN" altLang="en-US" b="1"/>
              <a:t>计算机程序设计的艺术</a:t>
            </a:r>
            <a:r>
              <a:rPr lang="en-US" altLang="zh-CN" b="1"/>
              <a:t>》</a:t>
            </a:r>
            <a:r>
              <a:rPr lang="zh-CN" altLang="en-US" b="1"/>
              <a:t>第一卷</a:t>
            </a:r>
            <a:r>
              <a:rPr lang="en-US" altLang="zh-CN" b="1"/>
              <a:t>《</a:t>
            </a:r>
            <a:r>
              <a:rPr lang="zh-CN" altLang="en-US" b="1"/>
              <a:t>基本算法</a:t>
            </a:r>
            <a:r>
              <a:rPr lang="en-US" altLang="zh-CN" b="1"/>
              <a:t>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7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唐纳德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8913"/>
            <a:ext cx="1690687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矩形 1"/>
          <p:cNvSpPr>
            <a:spLocks noChangeArrowheads="1"/>
          </p:cNvSpPr>
          <p:nvPr/>
        </p:nvSpPr>
        <p:spPr bwMode="auto">
          <a:xfrm>
            <a:off x="2303463" y="476250"/>
            <a:ext cx="6751637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高德纳</a:t>
            </a:r>
            <a:r>
              <a:rPr lang="en-US" altLang="zh-CN"/>
              <a:t>(</a:t>
            </a:r>
            <a:r>
              <a:rPr lang="en-US" altLang="zh-CN" b="1" i="1"/>
              <a:t>Donald Ervin Knuth</a:t>
            </a:r>
            <a:r>
              <a:rPr lang="en-US" altLang="zh-CN"/>
              <a:t>)——</a:t>
            </a:r>
            <a:r>
              <a:rPr lang="zh-CN" altLang="en-US"/>
              <a:t>经典巨著</a:t>
            </a:r>
            <a:r>
              <a:rPr lang="en-US" altLang="zh-CN"/>
              <a:t>《</a:t>
            </a:r>
            <a:r>
              <a:rPr lang="zh-CN" altLang="en-US">
                <a:solidFill>
                  <a:srgbClr val="FF0000"/>
                </a:solidFill>
              </a:rPr>
              <a:t>计算机程序设计的艺术</a:t>
            </a:r>
            <a:r>
              <a:rPr lang="en-US" altLang="zh-CN"/>
              <a:t>》</a:t>
            </a:r>
            <a:r>
              <a:rPr lang="zh-CN" altLang="en-US"/>
              <a:t>的年轻作者。</a:t>
            </a:r>
          </a:p>
          <a:p>
            <a:pPr eaLnBrk="1" hangingPunct="1"/>
            <a:r>
              <a:rPr lang="zh-CN" altLang="en-US"/>
              <a:t>洋洋数百万言的多卷本</a:t>
            </a:r>
            <a:r>
              <a:rPr lang="en-US" altLang="zh-CN"/>
              <a:t>《</a:t>
            </a:r>
            <a:r>
              <a:rPr lang="zh-CN" altLang="en-US"/>
              <a:t>计算机程序设计的艺术</a:t>
            </a:r>
            <a:r>
              <a:rPr lang="en-US" altLang="zh-CN"/>
              <a:t>》(The Art of Computer Programming)</a:t>
            </a:r>
            <a:r>
              <a:rPr lang="zh-CN" altLang="en-US"/>
              <a:t>堪称计算机科学理论与技术的经典巨著，有评论认为其作用与地位可与数学史上</a:t>
            </a:r>
            <a:r>
              <a:rPr lang="zh-CN" altLang="en-US">
                <a:hlinkClick r:id="rId4"/>
              </a:rPr>
              <a:t>欧几里得</a:t>
            </a:r>
            <a:r>
              <a:rPr lang="zh-CN" altLang="en-US"/>
              <a:t>的</a:t>
            </a:r>
            <a:r>
              <a:rPr lang="en-US" altLang="zh-CN"/>
              <a:t>《</a:t>
            </a:r>
            <a:r>
              <a:rPr lang="zh-CN" altLang="en-US"/>
              <a:t>几何学原理</a:t>
            </a:r>
            <a:r>
              <a:rPr lang="en-US" altLang="zh-CN"/>
              <a:t>》</a:t>
            </a:r>
            <a:r>
              <a:rPr lang="zh-CN" altLang="en-US"/>
              <a:t>相比。本书作者高德纳</a:t>
            </a:r>
            <a:r>
              <a:rPr lang="en-US" altLang="zh-CN"/>
              <a:t>(Donald Ervin Knuth)</a:t>
            </a:r>
            <a:r>
              <a:rPr lang="zh-CN" altLang="en-US"/>
              <a:t>因而荣获</a:t>
            </a:r>
            <a:r>
              <a:rPr lang="en-US" altLang="zh-CN"/>
              <a:t>1974</a:t>
            </a:r>
            <a:r>
              <a:rPr lang="zh-CN" altLang="en-US"/>
              <a:t>年度的</a:t>
            </a:r>
            <a:r>
              <a:rPr lang="zh-CN" altLang="en-US">
                <a:solidFill>
                  <a:srgbClr val="FF0000"/>
                </a:solidFill>
                <a:hlinkClick r:id="rId5"/>
              </a:rPr>
              <a:t>图灵奖</a:t>
            </a:r>
            <a:r>
              <a:rPr lang="zh-CN" altLang="en-US"/>
              <a:t>。</a:t>
            </a:r>
            <a:endParaRPr lang="en-US" altLang="zh-CN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排版软件</a:t>
            </a:r>
            <a:r>
              <a:rPr lang="en-US" altLang="zh-CN"/>
              <a:t>TeX</a:t>
            </a:r>
            <a:r>
              <a:rPr lang="zh-CN" altLang="en-US"/>
              <a:t>和字型设计系统</a:t>
            </a:r>
            <a:r>
              <a:rPr lang="en-US" altLang="zh-CN"/>
              <a:t>Metafont</a:t>
            </a:r>
            <a:r>
              <a:rPr lang="zh-CN" altLang="en-US"/>
              <a:t>发明人，所著描述基本算法与数据结构的巨作</a:t>
            </a:r>
            <a:r>
              <a:rPr lang="en-US" altLang="zh-CN"/>
              <a:t>《</a:t>
            </a:r>
            <a:r>
              <a:rPr lang="zh-CN" altLang="en-US"/>
              <a:t>计算机程序设计的艺术</a:t>
            </a:r>
            <a:r>
              <a:rPr lang="en-US" altLang="zh-CN"/>
              <a:t>》</a:t>
            </a:r>
            <a:r>
              <a:rPr lang="zh-CN" altLang="en-US"/>
              <a:t>被</a:t>
            </a:r>
            <a:r>
              <a:rPr lang="en-US" altLang="zh-CN"/>
              <a:t>《</a:t>
            </a:r>
            <a:r>
              <a:rPr lang="zh-CN" altLang="en-US"/>
              <a:t>美国科学家</a:t>
            </a:r>
            <a:r>
              <a:rPr lang="en-US" altLang="zh-CN"/>
              <a:t>》</a:t>
            </a:r>
            <a:r>
              <a:rPr lang="zh-CN" altLang="en-US"/>
              <a:t>杂志列为</a:t>
            </a:r>
            <a:r>
              <a:rPr lang="en-US" altLang="zh-CN"/>
              <a:t>20</a:t>
            </a:r>
            <a:r>
              <a:rPr lang="zh-CN" altLang="en-US"/>
              <a:t>世纪最重要的</a:t>
            </a:r>
            <a:r>
              <a:rPr lang="en-US" altLang="zh-CN"/>
              <a:t>12</a:t>
            </a:r>
            <a:r>
              <a:rPr lang="zh-CN" altLang="en-US"/>
              <a:t>本物理科学类专著之一，与</a:t>
            </a:r>
            <a:r>
              <a:rPr lang="zh-CN" altLang="en-US">
                <a:hlinkClick r:id="rId6"/>
              </a:rPr>
              <a:t>爱因斯坦</a:t>
            </a:r>
            <a:r>
              <a:rPr lang="en-US" altLang="zh-CN"/>
              <a:t>《</a:t>
            </a:r>
            <a:r>
              <a:rPr lang="zh-CN" altLang="en-US"/>
              <a:t>相对论</a:t>
            </a:r>
            <a:r>
              <a:rPr lang="en-US" altLang="zh-CN"/>
              <a:t>》</a:t>
            </a:r>
            <a:r>
              <a:rPr lang="zh-CN" altLang="en-US"/>
              <a:t>、</a:t>
            </a:r>
            <a:r>
              <a:rPr lang="zh-CN" altLang="en-US">
                <a:hlinkClick r:id="rId7"/>
              </a:rPr>
              <a:t>狄拉克</a:t>
            </a:r>
            <a:r>
              <a:rPr lang="en-US" altLang="zh-CN"/>
              <a:t>《</a:t>
            </a:r>
            <a:r>
              <a:rPr lang="zh-CN" altLang="en-US"/>
              <a:t>量子力学</a:t>
            </a:r>
            <a:r>
              <a:rPr lang="en-US" altLang="zh-CN"/>
              <a:t>》</a:t>
            </a:r>
            <a:r>
              <a:rPr lang="zh-CN" altLang="en-US"/>
              <a:t>、</a:t>
            </a:r>
            <a:r>
              <a:rPr lang="zh-CN" altLang="en-US">
                <a:hlinkClick r:id="rId8"/>
              </a:rPr>
              <a:t>理查</a:t>
            </a:r>
            <a:r>
              <a:rPr lang="en-US" altLang="zh-CN">
                <a:hlinkClick r:id="rId8"/>
              </a:rPr>
              <a:t>·</a:t>
            </a:r>
            <a:r>
              <a:rPr lang="zh-CN" altLang="en-US">
                <a:hlinkClick r:id="rId8"/>
              </a:rPr>
              <a:t>费曼</a:t>
            </a:r>
            <a:r>
              <a:rPr lang="en-US" altLang="zh-CN"/>
              <a:t>《</a:t>
            </a:r>
            <a:r>
              <a:rPr lang="zh-CN" altLang="en-US"/>
              <a:t>量子电动力学</a:t>
            </a:r>
            <a:r>
              <a:rPr lang="en-US" altLang="zh-CN"/>
              <a:t>》</a:t>
            </a:r>
            <a:r>
              <a:rPr lang="zh-CN" altLang="en-US"/>
              <a:t>等经典比肩而立。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16"/>
          <p:cNvGrpSpPr>
            <a:grpSpLocks/>
          </p:cNvGrpSpPr>
          <p:nvPr/>
        </p:nvGrpSpPr>
        <p:grpSpPr bwMode="auto">
          <a:xfrm>
            <a:off x="1447800" y="304800"/>
            <a:ext cx="7086600" cy="6172200"/>
            <a:chOff x="912" y="192"/>
            <a:chExt cx="4464" cy="3888"/>
          </a:xfrm>
        </p:grpSpPr>
        <p:sp>
          <p:nvSpPr>
            <p:cNvPr id="19460" name="Oval 2"/>
            <p:cNvSpPr>
              <a:spLocks noChangeArrowheads="1"/>
            </p:cNvSpPr>
            <p:nvPr/>
          </p:nvSpPr>
          <p:spPr bwMode="auto">
            <a:xfrm>
              <a:off x="1798" y="192"/>
              <a:ext cx="2892" cy="26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61" name="Text Box 3"/>
            <p:cNvSpPr txBox="1">
              <a:spLocks noChangeArrowheads="1"/>
            </p:cNvSpPr>
            <p:nvPr/>
          </p:nvSpPr>
          <p:spPr bwMode="auto">
            <a:xfrm>
              <a:off x="2736" y="576"/>
              <a:ext cx="1002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b="1"/>
                <a:t>数学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b="1"/>
                <a:t>代数系统</a:t>
              </a:r>
            </a:p>
          </p:txBody>
        </p:sp>
        <p:sp>
          <p:nvSpPr>
            <p:cNvPr id="19462" name="Oval 4"/>
            <p:cNvSpPr>
              <a:spLocks noChangeArrowheads="1"/>
            </p:cNvSpPr>
            <p:nvPr/>
          </p:nvSpPr>
          <p:spPr bwMode="auto">
            <a:xfrm>
              <a:off x="912" y="1488"/>
              <a:ext cx="2700" cy="25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63" name="Text Box 5"/>
            <p:cNvSpPr txBox="1">
              <a:spLocks noChangeArrowheads="1"/>
            </p:cNvSpPr>
            <p:nvPr/>
          </p:nvSpPr>
          <p:spPr bwMode="auto">
            <a:xfrm>
              <a:off x="1104" y="3120"/>
              <a:ext cx="158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/>
                <a:t>硬件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(</a:t>
              </a:r>
              <a:r>
                <a:rPr lang="zh-CN" altLang="en-US" sz="2000" b="1"/>
                <a:t>计算机系统设计</a:t>
              </a:r>
              <a:r>
                <a:rPr lang="en-US" altLang="zh-CN" sz="2000" b="1"/>
                <a:t>)</a:t>
              </a:r>
            </a:p>
          </p:txBody>
        </p:sp>
        <p:sp>
          <p:nvSpPr>
            <p:cNvPr id="19464" name="Oval 6"/>
            <p:cNvSpPr>
              <a:spLocks noChangeArrowheads="1"/>
            </p:cNvSpPr>
            <p:nvPr/>
          </p:nvSpPr>
          <p:spPr bwMode="auto">
            <a:xfrm>
              <a:off x="2640" y="1440"/>
              <a:ext cx="2736" cy="25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65" name="Oval 7"/>
            <p:cNvSpPr>
              <a:spLocks noChangeArrowheads="1"/>
            </p:cNvSpPr>
            <p:nvPr/>
          </p:nvSpPr>
          <p:spPr bwMode="auto">
            <a:xfrm>
              <a:off x="2640" y="1776"/>
              <a:ext cx="1008" cy="15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66" name="Text Box 8"/>
            <p:cNvSpPr txBox="1">
              <a:spLocks noChangeArrowheads="1"/>
            </p:cNvSpPr>
            <p:nvPr/>
          </p:nvSpPr>
          <p:spPr bwMode="auto">
            <a:xfrm>
              <a:off x="3504" y="3168"/>
              <a:ext cx="158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/>
                <a:t>软件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(</a:t>
              </a:r>
              <a:r>
                <a:rPr lang="zh-CN" altLang="en-US" sz="2000" b="1"/>
                <a:t>计算机程序设计</a:t>
              </a:r>
              <a:r>
                <a:rPr lang="en-US" altLang="zh-CN" sz="2000" b="1"/>
                <a:t>)</a:t>
              </a:r>
            </a:p>
          </p:txBody>
        </p:sp>
        <p:sp>
          <p:nvSpPr>
            <p:cNvPr id="19467" name="Text Box 9"/>
            <p:cNvSpPr txBox="1">
              <a:spLocks noChangeArrowheads="1"/>
            </p:cNvSpPr>
            <p:nvPr/>
          </p:nvSpPr>
          <p:spPr bwMode="auto">
            <a:xfrm>
              <a:off x="2688" y="2544"/>
              <a:ext cx="864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/>
                <a:t>数据结构</a:t>
              </a:r>
            </a:p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/>
                <a:t>数据存取</a:t>
              </a:r>
            </a:p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/>
                <a:t>机器组织</a:t>
              </a:r>
            </a:p>
          </p:txBody>
        </p:sp>
        <p:sp>
          <p:nvSpPr>
            <p:cNvPr id="19468" name="Text Box 10"/>
            <p:cNvSpPr txBox="1">
              <a:spLocks noChangeArrowheads="1"/>
            </p:cNvSpPr>
            <p:nvPr/>
          </p:nvSpPr>
          <p:spPr bwMode="auto">
            <a:xfrm>
              <a:off x="1872" y="1584"/>
              <a:ext cx="8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/>
                <a:t>编码理论</a:t>
              </a:r>
            </a:p>
          </p:txBody>
        </p:sp>
        <p:sp>
          <p:nvSpPr>
            <p:cNvPr id="19469" name="Text Box 11"/>
            <p:cNvSpPr txBox="1">
              <a:spLocks noChangeArrowheads="1"/>
            </p:cNvSpPr>
            <p:nvPr/>
          </p:nvSpPr>
          <p:spPr bwMode="auto">
            <a:xfrm>
              <a:off x="3696" y="1632"/>
              <a:ext cx="8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/>
                <a:t>算子关系</a:t>
              </a:r>
            </a:p>
          </p:txBody>
        </p:sp>
        <p:sp>
          <p:nvSpPr>
            <p:cNvPr id="19470" name="Text Box 12"/>
            <p:cNvSpPr txBox="1">
              <a:spLocks noChangeArrowheads="1"/>
            </p:cNvSpPr>
            <p:nvPr/>
          </p:nvSpPr>
          <p:spPr bwMode="auto">
            <a:xfrm>
              <a:off x="2304" y="1968"/>
              <a:ext cx="182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/>
                <a:t>数据类型</a:t>
              </a:r>
            </a:p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/>
                <a:t>数据表示法  数据的运算</a:t>
              </a:r>
            </a:p>
          </p:txBody>
        </p:sp>
        <p:sp>
          <p:nvSpPr>
            <p:cNvPr id="19471" name="Text Box 13"/>
            <p:cNvSpPr txBox="1">
              <a:spLocks noChangeArrowheads="1"/>
            </p:cNvSpPr>
            <p:nvPr/>
          </p:nvSpPr>
          <p:spPr bwMode="auto">
            <a:xfrm>
              <a:off x="4464" y="2448"/>
              <a:ext cx="864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/>
                <a:t>文件系统</a:t>
              </a:r>
            </a:p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/>
                <a:t>数据组织</a:t>
              </a:r>
            </a:p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/>
                <a:t>信息检索</a:t>
              </a:r>
            </a:p>
          </p:txBody>
        </p:sp>
        <p:sp>
          <p:nvSpPr>
            <p:cNvPr id="19472" name="Text Box 14"/>
            <p:cNvSpPr txBox="1">
              <a:spLocks noChangeArrowheads="1"/>
            </p:cNvSpPr>
            <p:nvPr/>
          </p:nvSpPr>
          <p:spPr bwMode="auto">
            <a:xfrm>
              <a:off x="1008" y="2496"/>
              <a:ext cx="8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/>
                <a:t>存储装置</a:t>
              </a:r>
            </a:p>
          </p:txBody>
        </p:sp>
      </p:grpSp>
      <p:sp>
        <p:nvSpPr>
          <p:cNvPr id="19459" name="TextBox 1"/>
          <p:cNvSpPr txBox="1">
            <a:spLocks noChangeArrowheads="1"/>
          </p:cNvSpPr>
          <p:nvPr/>
        </p:nvSpPr>
        <p:spPr bwMode="auto">
          <a:xfrm>
            <a:off x="1042988" y="320675"/>
            <a:ext cx="2955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综合性的专业基础课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295400" y="685800"/>
            <a:ext cx="7315200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数据结构的新发展</a:t>
            </a:r>
          </a:p>
          <a:p>
            <a:pPr lvl="1" eaLnBrk="1" hangingPunct="1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zh-CN" altLang="en-US" b="1"/>
              <a:t>专业领域中特殊问题</a:t>
            </a:r>
            <a:r>
              <a:rPr lang="en-US" altLang="zh-CN" b="1"/>
              <a:t>:  </a:t>
            </a:r>
            <a:r>
              <a:rPr lang="zh-CN" altLang="en-US" b="1">
                <a:solidFill>
                  <a:srgbClr val="FF0000"/>
                </a:solidFill>
              </a:rPr>
              <a:t>多维图形结构</a:t>
            </a:r>
          </a:p>
          <a:p>
            <a:pPr lvl="1" eaLnBrk="1" hangingPunct="1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zh-CN" altLang="en-US" b="1"/>
              <a:t>抽象数据类型</a:t>
            </a:r>
            <a:r>
              <a:rPr lang="en-US" altLang="zh-CN" b="1"/>
              <a:t>:  </a:t>
            </a:r>
            <a:r>
              <a:rPr lang="zh-CN" altLang="en-US" b="1">
                <a:solidFill>
                  <a:srgbClr val="FF0000"/>
                </a:solidFill>
              </a:rPr>
              <a:t>面向对象</a:t>
            </a:r>
          </a:p>
          <a:p>
            <a:pPr lvl="1" eaLnBrk="1" hangingPunct="1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zh-CN" altLang="en-US" b="1"/>
              <a:t>混合的非结构化数据</a:t>
            </a:r>
            <a:r>
              <a:rPr lang="en-US" altLang="zh-CN" b="1"/>
              <a:t>:  </a:t>
            </a:r>
            <a:r>
              <a:rPr lang="zh-CN" altLang="en-US" b="1">
                <a:solidFill>
                  <a:srgbClr val="FF0000"/>
                </a:solidFill>
              </a:rPr>
              <a:t>视频</a:t>
            </a:r>
            <a:r>
              <a:rPr lang="en-US" altLang="zh-CN" b="1">
                <a:solidFill>
                  <a:srgbClr val="FF0000"/>
                </a:solidFill>
              </a:rPr>
              <a:t>+</a:t>
            </a:r>
            <a:r>
              <a:rPr lang="zh-CN" altLang="en-US" b="1">
                <a:solidFill>
                  <a:srgbClr val="FF0000"/>
                </a:solidFill>
              </a:rPr>
              <a:t>音频</a:t>
            </a:r>
            <a:r>
              <a:rPr lang="en-US" altLang="zh-CN" b="1">
                <a:solidFill>
                  <a:srgbClr val="FF0000"/>
                </a:solidFill>
              </a:rPr>
              <a:t>+</a:t>
            </a:r>
            <a:r>
              <a:rPr lang="zh-CN" altLang="en-US" b="1">
                <a:solidFill>
                  <a:srgbClr val="FF0000"/>
                </a:solidFill>
              </a:rPr>
              <a:t>图形</a:t>
            </a:r>
            <a:r>
              <a:rPr lang="en-US" altLang="zh-CN" b="1">
                <a:solidFill>
                  <a:srgbClr val="FF0000"/>
                </a:solidFill>
              </a:rPr>
              <a:t>+</a:t>
            </a:r>
            <a:r>
              <a:rPr lang="zh-CN" altLang="en-US" b="1">
                <a:solidFill>
                  <a:srgbClr val="FF0000"/>
                </a:solidFill>
              </a:rPr>
              <a:t>图像</a:t>
            </a:r>
            <a:r>
              <a:rPr lang="en-US" altLang="zh-CN" b="1">
                <a:solidFill>
                  <a:srgbClr val="FF0000"/>
                </a:solidFill>
              </a:rPr>
              <a:t>+…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800" b="1"/>
              <a:t>……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990600" y="304800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/>
              <a:t>1.2   </a:t>
            </a:r>
            <a:r>
              <a:rPr lang="zh-CN" altLang="en-US" sz="2800" b="1"/>
              <a:t>基本概念和术语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43000" y="990600"/>
            <a:ext cx="76962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数据</a:t>
            </a:r>
            <a:r>
              <a:rPr lang="en-US" altLang="zh-CN" b="1">
                <a:solidFill>
                  <a:srgbClr val="FF0000"/>
                </a:solidFill>
              </a:rPr>
              <a:t>(data):</a:t>
            </a:r>
            <a:r>
              <a:rPr lang="en-US" altLang="zh-CN" b="1"/>
              <a:t> </a:t>
            </a:r>
            <a:r>
              <a:rPr lang="zh-CN" altLang="en-US" b="1"/>
              <a:t>是对客观事物的符号表示，是所有能输入到计算机中并被计算机程序处理的符号的总称。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143000" y="27432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数据元素 </a:t>
            </a:r>
            <a:r>
              <a:rPr lang="en-US" altLang="zh-CN" b="1" dirty="0">
                <a:solidFill>
                  <a:srgbClr val="FF0000"/>
                </a:solidFill>
              </a:rPr>
              <a:t>(data element/node/record):</a:t>
            </a:r>
            <a:r>
              <a:rPr lang="en-US" altLang="zh-CN" b="1" dirty="0"/>
              <a:t> </a:t>
            </a:r>
            <a:r>
              <a:rPr lang="zh-CN" altLang="en-US" b="1" dirty="0"/>
              <a:t>数据的基本单位。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524000" y="2041525"/>
            <a:ext cx="502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</a:rPr>
              <a:t>例，</a:t>
            </a:r>
            <a:r>
              <a:rPr lang="zh-CN" altLang="en-US" sz="2000" b="1" dirty="0"/>
              <a:t>整数、“对弈树”中的格局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524000" y="3352800"/>
            <a:ext cx="723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例，</a:t>
            </a:r>
            <a:r>
              <a:rPr lang="zh-CN" altLang="en-US" sz="2000" b="1"/>
              <a:t>“对弈树”中的一个格局、书目信息中的一条书目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143000" y="4114800"/>
            <a:ext cx="762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数据项</a:t>
            </a:r>
            <a:r>
              <a:rPr lang="en-US" altLang="zh-CN" b="1">
                <a:solidFill>
                  <a:srgbClr val="FF0000"/>
                </a:solidFill>
              </a:rPr>
              <a:t>(item/field):</a:t>
            </a:r>
            <a:r>
              <a:rPr lang="en-US" altLang="zh-CN" b="1"/>
              <a:t> </a:t>
            </a:r>
            <a:r>
              <a:rPr lang="zh-CN" altLang="en-US" b="1"/>
              <a:t>一个数据元素可由若干个数据项组成。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524000" y="4724400"/>
            <a:ext cx="746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例，</a:t>
            </a:r>
            <a:r>
              <a:rPr lang="zh-CN" altLang="en-US" sz="2000" b="1"/>
              <a:t>一条书目信息是由书名、作者名、分类等多个数据项组成的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143000" y="53340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数据项是数据的不可分割的</a:t>
            </a:r>
            <a:r>
              <a:rPr lang="zh-CN" altLang="en-US" b="1">
                <a:solidFill>
                  <a:srgbClr val="FF0000"/>
                </a:solidFill>
              </a:rPr>
              <a:t>最小</a:t>
            </a:r>
            <a:r>
              <a:rPr lang="zh-CN" altLang="en-US" b="1"/>
              <a:t>单位。</a:t>
            </a:r>
          </a:p>
        </p:txBody>
      </p:sp>
      <p:sp>
        <p:nvSpPr>
          <p:cNvPr id="10" name="Rectangle 1028"/>
          <p:cNvSpPr>
            <a:spLocks noChangeArrowheads="1"/>
          </p:cNvSpPr>
          <p:nvPr/>
        </p:nvSpPr>
        <p:spPr bwMode="auto">
          <a:xfrm>
            <a:off x="1181100" y="5818188"/>
            <a:ext cx="7315200" cy="9239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000">
                <a:ea typeface="仿宋_GB2312" pitchFamily="49" charset="-122"/>
              </a:rPr>
              <a:t>三者之间的关系：数据 </a:t>
            </a:r>
            <a:r>
              <a:rPr lang="en-US" altLang="zh-CN" sz="2000">
                <a:ea typeface="仿宋_GB2312" pitchFamily="49" charset="-122"/>
              </a:rPr>
              <a:t>&gt; </a:t>
            </a:r>
            <a:r>
              <a:rPr lang="zh-CN" altLang="en-US" sz="2000">
                <a:ea typeface="仿宋_GB2312" pitchFamily="49" charset="-122"/>
              </a:rPr>
              <a:t>数据元素   </a:t>
            </a:r>
            <a:r>
              <a:rPr lang="en-US" altLang="zh-CN" sz="2000">
                <a:ea typeface="仿宋_GB2312" pitchFamily="49" charset="-122"/>
              </a:rPr>
              <a:t>&gt;  </a:t>
            </a:r>
            <a:r>
              <a:rPr lang="zh-CN" altLang="en-US" sz="2000">
                <a:ea typeface="仿宋_GB2312" pitchFamily="49" charset="-122"/>
              </a:rPr>
              <a:t>数据项</a:t>
            </a:r>
            <a:endParaRPr lang="en-US" altLang="zh-CN" sz="200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00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>
                <a:ea typeface="仿宋_GB2312" pitchFamily="49" charset="-122"/>
              </a:rPr>
              <a:t>例：学生表 </a:t>
            </a:r>
            <a:r>
              <a:rPr lang="en-US" altLang="zh-CN" sz="2000">
                <a:ea typeface="仿宋_GB2312" pitchFamily="49" charset="-122"/>
              </a:rPr>
              <a:t>&gt;  </a:t>
            </a:r>
            <a:r>
              <a:rPr lang="zh-CN" altLang="en-US" sz="2000">
                <a:ea typeface="仿宋_GB2312" pitchFamily="49" charset="-122"/>
              </a:rPr>
              <a:t>个人记录 </a:t>
            </a:r>
            <a:r>
              <a:rPr lang="en-US" altLang="zh-CN" sz="2000">
                <a:ea typeface="仿宋_GB2312" pitchFamily="49" charset="-122"/>
              </a:rPr>
              <a:t>&gt;  </a:t>
            </a:r>
            <a:r>
              <a:rPr lang="zh-CN" altLang="en-US" sz="2000">
                <a:ea typeface="仿宋_GB2312" pitchFamily="49" charset="-122"/>
              </a:rPr>
              <a:t>学号、姓名</a:t>
            </a:r>
            <a:r>
              <a:rPr lang="en-US" altLang="zh-CN" sz="2000">
                <a:ea typeface="仿宋_GB2312" pitchFamily="49" charset="-122"/>
              </a:rPr>
              <a:t>……</a:t>
            </a:r>
            <a:endParaRPr lang="zh-CN" altLang="en-US" sz="2000">
              <a:ea typeface="仿宋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990600" y="228600"/>
            <a:ext cx="80772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数据对象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en-US" altLang="zh-CN" b="1"/>
              <a:t> </a:t>
            </a:r>
            <a:r>
              <a:rPr lang="zh-CN" altLang="en-US" b="1"/>
              <a:t>性质相同的数据元素的集合，是数据的子集。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371600" y="822325"/>
            <a:ext cx="655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例，</a:t>
            </a:r>
            <a:r>
              <a:rPr lang="zh-CN" altLang="en-US" sz="2000" b="1"/>
              <a:t>整数数据对象、字母字符数据对象、学生数据对象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990600" y="1422400"/>
            <a:ext cx="7543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b="1" i="1">
                <a:solidFill>
                  <a:srgbClr val="FF0000"/>
                </a:solidFill>
              </a:rPr>
              <a:t>数据结构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en-US" altLang="zh-CN" b="1"/>
              <a:t> </a:t>
            </a:r>
            <a:r>
              <a:rPr lang="zh-CN" altLang="en-US" b="1"/>
              <a:t>存在一种或多种特定关系的数据元素的集合。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990600" y="2057400"/>
            <a:ext cx="76962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b="1"/>
              <a:t>通常，数据元素都不是孤立存在的，在它们之间存在着某种关系，这种数据元素相互之间的关系称为</a:t>
            </a:r>
            <a:r>
              <a:rPr lang="zh-CN" altLang="en-US" b="1">
                <a:solidFill>
                  <a:srgbClr val="FF0000"/>
                </a:solidFill>
              </a:rPr>
              <a:t>结构</a:t>
            </a:r>
            <a:r>
              <a:rPr lang="zh-CN" altLang="en-US" b="1"/>
              <a:t>。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295400" y="3095625"/>
            <a:ext cx="4648200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zh-CN" altLang="en-US" sz="2000" b="1"/>
              <a:t>基本结构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zh-CN" altLang="en-US" sz="2000" b="1">
                <a:solidFill>
                  <a:srgbClr val="FF0000"/>
                </a:solidFill>
              </a:rPr>
              <a:t>集合</a:t>
            </a:r>
            <a:r>
              <a:rPr lang="en-US" altLang="zh-CN" sz="2000" b="1">
                <a:solidFill>
                  <a:srgbClr val="FF0000"/>
                </a:solidFill>
              </a:rPr>
              <a:t>:</a:t>
            </a:r>
            <a:r>
              <a:rPr lang="en-US" altLang="zh-CN" sz="2000" b="1"/>
              <a:t>          </a:t>
            </a:r>
            <a:r>
              <a:rPr lang="zh-CN" altLang="en-US" sz="2000" b="1"/>
              <a:t>数据元素同属关系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endParaRPr lang="zh-CN" altLang="en-US" sz="2000" b="1">
              <a:solidFill>
                <a:srgbClr val="FF0000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zh-CN" altLang="en-US" sz="2000" b="1">
                <a:solidFill>
                  <a:srgbClr val="FF0000"/>
                </a:solidFill>
              </a:rPr>
              <a:t>线性结构</a:t>
            </a:r>
            <a:r>
              <a:rPr lang="en-US" altLang="zh-CN" sz="2000" b="1">
                <a:solidFill>
                  <a:srgbClr val="FF0000"/>
                </a:solidFill>
              </a:rPr>
              <a:t>:</a:t>
            </a:r>
            <a:r>
              <a:rPr lang="en-US" altLang="zh-CN" sz="2000" b="1"/>
              <a:t>  </a:t>
            </a:r>
            <a:r>
              <a:rPr lang="zh-CN" altLang="en-US" sz="2000" b="1"/>
              <a:t>数据元素之间一对一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endParaRPr lang="zh-CN" altLang="en-US" sz="2000" b="1">
              <a:solidFill>
                <a:srgbClr val="FF0000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zh-CN" altLang="en-US" sz="2000" b="1">
                <a:solidFill>
                  <a:srgbClr val="FF0000"/>
                </a:solidFill>
              </a:rPr>
              <a:t>树形结构</a:t>
            </a:r>
            <a:r>
              <a:rPr lang="en-US" altLang="zh-CN" sz="2000" b="1">
                <a:solidFill>
                  <a:srgbClr val="FF0000"/>
                </a:solidFill>
              </a:rPr>
              <a:t>:</a:t>
            </a:r>
            <a:r>
              <a:rPr lang="en-US" altLang="zh-CN" sz="2000" b="1"/>
              <a:t>  </a:t>
            </a:r>
            <a:r>
              <a:rPr lang="zh-CN" altLang="en-US" sz="2000" b="1"/>
              <a:t>数据元素之间一对多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endParaRPr lang="zh-CN" altLang="en-US" sz="2000" b="1">
              <a:solidFill>
                <a:srgbClr val="FF0000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zh-CN" altLang="en-US" sz="2000" b="1">
                <a:solidFill>
                  <a:srgbClr val="FF0000"/>
                </a:solidFill>
              </a:rPr>
              <a:t>图状结构</a:t>
            </a:r>
            <a:r>
              <a:rPr lang="en-US" altLang="zh-CN" sz="2000" b="1">
                <a:solidFill>
                  <a:srgbClr val="FF0000"/>
                </a:solidFill>
              </a:rPr>
              <a:t>:</a:t>
            </a:r>
            <a:r>
              <a:rPr lang="en-US" altLang="zh-CN" sz="2000" b="1"/>
              <a:t>  </a:t>
            </a:r>
            <a:r>
              <a:rPr lang="zh-CN" altLang="en-US" sz="2000" b="1"/>
              <a:t>数据元素之间多对多</a:t>
            </a:r>
          </a:p>
        </p:txBody>
      </p:sp>
      <p:grpSp>
        <p:nvGrpSpPr>
          <p:cNvPr id="22535" name="Group 17"/>
          <p:cNvGrpSpPr>
            <a:grpSpLocks/>
          </p:cNvGrpSpPr>
          <p:nvPr/>
        </p:nvGrpSpPr>
        <p:grpSpPr bwMode="auto">
          <a:xfrm>
            <a:off x="6172200" y="3168650"/>
            <a:ext cx="2286000" cy="793750"/>
            <a:chOff x="3792" y="2092"/>
            <a:chExt cx="1440" cy="500"/>
          </a:xfrm>
        </p:grpSpPr>
        <p:sp>
          <p:nvSpPr>
            <p:cNvPr id="22578" name="Text Box 10"/>
            <p:cNvSpPr txBox="1">
              <a:spLocks noChangeArrowheads="1"/>
            </p:cNvSpPr>
            <p:nvPr/>
          </p:nvSpPr>
          <p:spPr bwMode="auto">
            <a:xfrm>
              <a:off x="4272" y="2208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O</a:t>
              </a:r>
            </a:p>
          </p:txBody>
        </p:sp>
        <p:sp>
          <p:nvSpPr>
            <p:cNvPr id="22579" name="Text Box 11"/>
            <p:cNvSpPr txBox="1">
              <a:spLocks noChangeArrowheads="1"/>
            </p:cNvSpPr>
            <p:nvPr/>
          </p:nvSpPr>
          <p:spPr bwMode="auto">
            <a:xfrm>
              <a:off x="4464" y="2092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O</a:t>
              </a:r>
            </a:p>
          </p:txBody>
        </p:sp>
        <p:sp>
          <p:nvSpPr>
            <p:cNvPr id="22580" name="Text Box 12"/>
            <p:cNvSpPr txBox="1">
              <a:spLocks noChangeArrowheads="1"/>
            </p:cNvSpPr>
            <p:nvPr/>
          </p:nvSpPr>
          <p:spPr bwMode="auto">
            <a:xfrm>
              <a:off x="4560" y="2284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O</a:t>
              </a:r>
            </a:p>
          </p:txBody>
        </p:sp>
        <p:sp>
          <p:nvSpPr>
            <p:cNvPr id="22581" name="Text Box 13"/>
            <p:cNvSpPr txBox="1">
              <a:spLocks noChangeArrowheads="1"/>
            </p:cNvSpPr>
            <p:nvPr/>
          </p:nvSpPr>
          <p:spPr bwMode="auto">
            <a:xfrm>
              <a:off x="4368" y="2380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O</a:t>
              </a:r>
            </a:p>
          </p:txBody>
        </p:sp>
        <p:sp>
          <p:nvSpPr>
            <p:cNvPr id="22582" name="Text Box 14"/>
            <p:cNvSpPr txBox="1">
              <a:spLocks noChangeArrowheads="1"/>
            </p:cNvSpPr>
            <p:nvPr/>
          </p:nvSpPr>
          <p:spPr bwMode="auto">
            <a:xfrm>
              <a:off x="4752" y="2160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O</a:t>
              </a:r>
            </a:p>
          </p:txBody>
        </p:sp>
        <p:sp>
          <p:nvSpPr>
            <p:cNvPr id="22583" name="Text Box 15"/>
            <p:cNvSpPr txBox="1">
              <a:spLocks noChangeArrowheads="1"/>
            </p:cNvSpPr>
            <p:nvPr/>
          </p:nvSpPr>
          <p:spPr bwMode="auto">
            <a:xfrm>
              <a:off x="4944" y="2256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O</a:t>
              </a:r>
            </a:p>
          </p:txBody>
        </p:sp>
        <p:sp>
          <p:nvSpPr>
            <p:cNvPr id="22584" name="Text Box 16"/>
            <p:cNvSpPr txBox="1">
              <a:spLocks noChangeArrowheads="1"/>
            </p:cNvSpPr>
            <p:nvPr/>
          </p:nvSpPr>
          <p:spPr bwMode="auto">
            <a:xfrm>
              <a:off x="3792" y="2208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集合</a:t>
              </a:r>
            </a:p>
          </p:txBody>
        </p:sp>
      </p:grpSp>
      <p:grpSp>
        <p:nvGrpSpPr>
          <p:cNvPr id="22536" name="Group 28"/>
          <p:cNvGrpSpPr>
            <a:grpSpLocks/>
          </p:cNvGrpSpPr>
          <p:nvPr/>
        </p:nvGrpSpPr>
        <p:grpSpPr bwMode="auto">
          <a:xfrm>
            <a:off x="6172200" y="4098925"/>
            <a:ext cx="2724150" cy="396875"/>
            <a:chOff x="3552" y="2976"/>
            <a:chExt cx="1716" cy="250"/>
          </a:xfrm>
        </p:grpSpPr>
        <p:sp>
          <p:nvSpPr>
            <p:cNvPr id="22568" name="Text Box 18"/>
            <p:cNvSpPr txBox="1">
              <a:spLocks noChangeArrowheads="1"/>
            </p:cNvSpPr>
            <p:nvPr/>
          </p:nvSpPr>
          <p:spPr bwMode="auto">
            <a:xfrm>
              <a:off x="4006" y="2976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O</a:t>
              </a:r>
            </a:p>
          </p:txBody>
        </p:sp>
        <p:sp>
          <p:nvSpPr>
            <p:cNvPr id="22569" name="Text Box 19"/>
            <p:cNvSpPr txBox="1">
              <a:spLocks noChangeArrowheads="1"/>
            </p:cNvSpPr>
            <p:nvPr/>
          </p:nvSpPr>
          <p:spPr bwMode="auto">
            <a:xfrm>
              <a:off x="4524" y="2976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O</a:t>
              </a:r>
            </a:p>
          </p:txBody>
        </p:sp>
        <p:sp>
          <p:nvSpPr>
            <p:cNvPr id="22570" name="Text Box 20"/>
            <p:cNvSpPr txBox="1">
              <a:spLocks noChangeArrowheads="1"/>
            </p:cNvSpPr>
            <p:nvPr/>
          </p:nvSpPr>
          <p:spPr bwMode="auto">
            <a:xfrm>
              <a:off x="4272" y="2976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O</a:t>
              </a:r>
            </a:p>
          </p:txBody>
        </p:sp>
        <p:sp>
          <p:nvSpPr>
            <p:cNvPr id="22571" name="Text Box 21"/>
            <p:cNvSpPr txBox="1">
              <a:spLocks noChangeArrowheads="1"/>
            </p:cNvSpPr>
            <p:nvPr/>
          </p:nvSpPr>
          <p:spPr bwMode="auto">
            <a:xfrm>
              <a:off x="4776" y="2976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O</a:t>
              </a:r>
            </a:p>
          </p:txBody>
        </p:sp>
        <p:sp>
          <p:nvSpPr>
            <p:cNvPr id="22572" name="Text Box 22"/>
            <p:cNvSpPr txBox="1">
              <a:spLocks noChangeArrowheads="1"/>
            </p:cNvSpPr>
            <p:nvPr/>
          </p:nvSpPr>
          <p:spPr bwMode="auto">
            <a:xfrm>
              <a:off x="5028" y="2976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O</a:t>
              </a:r>
            </a:p>
          </p:txBody>
        </p:sp>
        <p:sp>
          <p:nvSpPr>
            <p:cNvPr id="22573" name="Line 23"/>
            <p:cNvSpPr>
              <a:spLocks noChangeShapeType="1"/>
            </p:cNvSpPr>
            <p:nvPr/>
          </p:nvSpPr>
          <p:spPr bwMode="auto">
            <a:xfrm>
              <a:off x="4152" y="308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4" name="Line 24"/>
            <p:cNvSpPr>
              <a:spLocks noChangeShapeType="1"/>
            </p:cNvSpPr>
            <p:nvPr/>
          </p:nvSpPr>
          <p:spPr bwMode="auto">
            <a:xfrm>
              <a:off x="4668" y="308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5" name="Line 25"/>
            <p:cNvSpPr>
              <a:spLocks noChangeShapeType="1"/>
            </p:cNvSpPr>
            <p:nvPr/>
          </p:nvSpPr>
          <p:spPr bwMode="auto">
            <a:xfrm>
              <a:off x="4416" y="308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6" name="Line 26"/>
            <p:cNvSpPr>
              <a:spLocks noChangeShapeType="1"/>
            </p:cNvSpPr>
            <p:nvPr/>
          </p:nvSpPr>
          <p:spPr bwMode="auto">
            <a:xfrm>
              <a:off x="4920" y="308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7" name="Text Box 27"/>
            <p:cNvSpPr txBox="1">
              <a:spLocks noChangeArrowheads="1"/>
            </p:cNvSpPr>
            <p:nvPr/>
          </p:nvSpPr>
          <p:spPr bwMode="auto">
            <a:xfrm>
              <a:off x="3552" y="297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线性</a:t>
              </a:r>
            </a:p>
          </p:txBody>
        </p:sp>
      </p:grpSp>
      <p:grpSp>
        <p:nvGrpSpPr>
          <p:cNvPr id="22537" name="Group 43"/>
          <p:cNvGrpSpPr>
            <a:grpSpLocks/>
          </p:cNvGrpSpPr>
          <p:nvPr/>
        </p:nvGrpSpPr>
        <p:grpSpPr bwMode="auto">
          <a:xfrm>
            <a:off x="6184900" y="4511675"/>
            <a:ext cx="2197100" cy="1050925"/>
            <a:chOff x="3888" y="3130"/>
            <a:chExt cx="1384" cy="662"/>
          </a:xfrm>
        </p:grpSpPr>
        <p:sp>
          <p:nvSpPr>
            <p:cNvPr id="22554" name="Text Box 29"/>
            <p:cNvSpPr txBox="1">
              <a:spLocks noChangeArrowheads="1"/>
            </p:cNvSpPr>
            <p:nvPr/>
          </p:nvSpPr>
          <p:spPr bwMode="auto">
            <a:xfrm>
              <a:off x="4684" y="3130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O</a:t>
              </a:r>
            </a:p>
          </p:txBody>
        </p:sp>
        <p:sp>
          <p:nvSpPr>
            <p:cNvPr id="22555" name="Text Box 30"/>
            <p:cNvSpPr txBox="1">
              <a:spLocks noChangeArrowheads="1"/>
            </p:cNvSpPr>
            <p:nvPr/>
          </p:nvSpPr>
          <p:spPr bwMode="auto">
            <a:xfrm>
              <a:off x="4426" y="3340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O</a:t>
              </a:r>
            </a:p>
          </p:txBody>
        </p:sp>
        <p:sp>
          <p:nvSpPr>
            <p:cNvPr id="22556" name="Text Box 31"/>
            <p:cNvSpPr txBox="1">
              <a:spLocks noChangeArrowheads="1"/>
            </p:cNvSpPr>
            <p:nvPr/>
          </p:nvSpPr>
          <p:spPr bwMode="auto">
            <a:xfrm>
              <a:off x="4684" y="3350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O</a:t>
              </a:r>
            </a:p>
          </p:txBody>
        </p:sp>
        <p:sp>
          <p:nvSpPr>
            <p:cNvPr id="22557" name="Text Box 32"/>
            <p:cNvSpPr txBox="1">
              <a:spLocks noChangeArrowheads="1"/>
            </p:cNvSpPr>
            <p:nvPr/>
          </p:nvSpPr>
          <p:spPr bwMode="auto">
            <a:xfrm>
              <a:off x="4954" y="3340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O</a:t>
              </a:r>
            </a:p>
          </p:txBody>
        </p:sp>
        <p:sp>
          <p:nvSpPr>
            <p:cNvPr id="22558" name="Text Box 33"/>
            <p:cNvSpPr txBox="1">
              <a:spLocks noChangeArrowheads="1"/>
            </p:cNvSpPr>
            <p:nvPr/>
          </p:nvSpPr>
          <p:spPr bwMode="auto">
            <a:xfrm>
              <a:off x="4272" y="3580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O</a:t>
              </a:r>
            </a:p>
          </p:txBody>
        </p:sp>
        <p:sp>
          <p:nvSpPr>
            <p:cNvPr id="22559" name="Text Box 34"/>
            <p:cNvSpPr txBox="1">
              <a:spLocks noChangeArrowheads="1"/>
            </p:cNvSpPr>
            <p:nvPr/>
          </p:nvSpPr>
          <p:spPr bwMode="auto">
            <a:xfrm>
              <a:off x="4552" y="3580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O</a:t>
              </a:r>
            </a:p>
          </p:txBody>
        </p:sp>
        <p:sp>
          <p:nvSpPr>
            <p:cNvPr id="22560" name="Text Box 35"/>
            <p:cNvSpPr txBox="1">
              <a:spLocks noChangeArrowheads="1"/>
            </p:cNvSpPr>
            <p:nvPr/>
          </p:nvSpPr>
          <p:spPr bwMode="auto">
            <a:xfrm>
              <a:off x="5032" y="3570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O</a:t>
              </a:r>
            </a:p>
          </p:txBody>
        </p:sp>
        <p:sp>
          <p:nvSpPr>
            <p:cNvPr id="22561" name="Line 36"/>
            <p:cNvSpPr>
              <a:spLocks noChangeShapeType="1"/>
            </p:cNvSpPr>
            <p:nvPr/>
          </p:nvSpPr>
          <p:spPr bwMode="auto">
            <a:xfrm flipH="1">
              <a:off x="4560" y="3264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2" name="Line 37"/>
            <p:cNvSpPr>
              <a:spLocks noChangeShapeType="1"/>
            </p:cNvSpPr>
            <p:nvPr/>
          </p:nvSpPr>
          <p:spPr bwMode="auto">
            <a:xfrm>
              <a:off x="4790" y="327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3" name="Line 38"/>
            <p:cNvSpPr>
              <a:spLocks noChangeShapeType="1"/>
            </p:cNvSpPr>
            <p:nvPr/>
          </p:nvSpPr>
          <p:spPr bwMode="auto">
            <a:xfrm>
              <a:off x="4820" y="3264"/>
              <a:ext cx="23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4" name="Line 39"/>
            <p:cNvSpPr>
              <a:spLocks noChangeShapeType="1"/>
            </p:cNvSpPr>
            <p:nvPr/>
          </p:nvSpPr>
          <p:spPr bwMode="auto">
            <a:xfrm flipH="1">
              <a:off x="4368" y="3456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5" name="Line 40"/>
            <p:cNvSpPr>
              <a:spLocks noChangeShapeType="1"/>
            </p:cNvSpPr>
            <p:nvPr/>
          </p:nvSpPr>
          <p:spPr bwMode="auto">
            <a:xfrm>
              <a:off x="4560" y="3456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6" name="Line 41"/>
            <p:cNvSpPr>
              <a:spLocks noChangeShapeType="1"/>
            </p:cNvSpPr>
            <p:nvPr/>
          </p:nvSpPr>
          <p:spPr bwMode="auto">
            <a:xfrm>
              <a:off x="5088" y="3484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7" name="Text Box 42"/>
            <p:cNvSpPr txBox="1">
              <a:spLocks noChangeArrowheads="1"/>
            </p:cNvSpPr>
            <p:nvPr/>
          </p:nvSpPr>
          <p:spPr bwMode="auto">
            <a:xfrm>
              <a:off x="3888" y="336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树</a:t>
              </a:r>
            </a:p>
          </p:txBody>
        </p:sp>
      </p:grpSp>
      <p:grpSp>
        <p:nvGrpSpPr>
          <p:cNvPr id="22538" name="Group 59"/>
          <p:cNvGrpSpPr>
            <a:grpSpLocks/>
          </p:cNvGrpSpPr>
          <p:nvPr/>
        </p:nvGrpSpPr>
        <p:grpSpPr bwMode="auto">
          <a:xfrm>
            <a:off x="6219825" y="5540375"/>
            <a:ext cx="2390775" cy="784225"/>
            <a:chOff x="3744" y="3642"/>
            <a:chExt cx="1506" cy="494"/>
          </a:xfrm>
        </p:grpSpPr>
        <p:sp>
          <p:nvSpPr>
            <p:cNvPr id="22539" name="Text Box 44"/>
            <p:cNvSpPr txBox="1">
              <a:spLocks noChangeArrowheads="1"/>
            </p:cNvSpPr>
            <p:nvPr/>
          </p:nvSpPr>
          <p:spPr bwMode="auto">
            <a:xfrm>
              <a:off x="4080" y="369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O</a:t>
              </a:r>
            </a:p>
          </p:txBody>
        </p:sp>
        <p:sp>
          <p:nvSpPr>
            <p:cNvPr id="22540" name="Text Box 45"/>
            <p:cNvSpPr txBox="1">
              <a:spLocks noChangeArrowheads="1"/>
            </p:cNvSpPr>
            <p:nvPr/>
          </p:nvSpPr>
          <p:spPr bwMode="auto">
            <a:xfrm>
              <a:off x="4398" y="3642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O</a:t>
              </a:r>
            </a:p>
          </p:txBody>
        </p:sp>
        <p:sp>
          <p:nvSpPr>
            <p:cNvPr id="22541" name="Text Box 46"/>
            <p:cNvSpPr txBox="1">
              <a:spLocks noChangeArrowheads="1"/>
            </p:cNvSpPr>
            <p:nvPr/>
          </p:nvSpPr>
          <p:spPr bwMode="auto">
            <a:xfrm>
              <a:off x="4320" y="3922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O</a:t>
              </a:r>
            </a:p>
          </p:txBody>
        </p:sp>
        <p:sp>
          <p:nvSpPr>
            <p:cNvPr id="22542" name="Text Box 47"/>
            <p:cNvSpPr txBox="1">
              <a:spLocks noChangeArrowheads="1"/>
            </p:cNvSpPr>
            <p:nvPr/>
          </p:nvSpPr>
          <p:spPr bwMode="auto">
            <a:xfrm>
              <a:off x="4650" y="378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O</a:t>
              </a:r>
            </a:p>
          </p:txBody>
        </p:sp>
        <p:sp>
          <p:nvSpPr>
            <p:cNvPr id="22543" name="Text Box 48"/>
            <p:cNvSpPr txBox="1">
              <a:spLocks noChangeArrowheads="1"/>
            </p:cNvSpPr>
            <p:nvPr/>
          </p:nvSpPr>
          <p:spPr bwMode="auto">
            <a:xfrm>
              <a:off x="4914" y="366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O</a:t>
              </a:r>
            </a:p>
          </p:txBody>
        </p:sp>
        <p:sp>
          <p:nvSpPr>
            <p:cNvPr id="22544" name="Text Box 49"/>
            <p:cNvSpPr txBox="1">
              <a:spLocks noChangeArrowheads="1"/>
            </p:cNvSpPr>
            <p:nvPr/>
          </p:nvSpPr>
          <p:spPr bwMode="auto">
            <a:xfrm>
              <a:off x="4914" y="392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O</a:t>
              </a:r>
            </a:p>
          </p:txBody>
        </p:sp>
        <p:sp>
          <p:nvSpPr>
            <p:cNvPr id="22545" name="Line 50"/>
            <p:cNvSpPr>
              <a:spLocks noChangeShapeType="1"/>
            </p:cNvSpPr>
            <p:nvPr/>
          </p:nvSpPr>
          <p:spPr bwMode="auto">
            <a:xfrm flipV="1">
              <a:off x="4224" y="3744"/>
              <a:ext cx="24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Line 51"/>
            <p:cNvSpPr>
              <a:spLocks noChangeShapeType="1"/>
            </p:cNvSpPr>
            <p:nvPr/>
          </p:nvSpPr>
          <p:spPr bwMode="auto">
            <a:xfrm>
              <a:off x="4206" y="3834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Line 52"/>
            <p:cNvSpPr>
              <a:spLocks noChangeShapeType="1"/>
            </p:cNvSpPr>
            <p:nvPr/>
          </p:nvSpPr>
          <p:spPr bwMode="auto">
            <a:xfrm flipH="1">
              <a:off x="4440" y="3792"/>
              <a:ext cx="4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Line 53"/>
            <p:cNvSpPr>
              <a:spLocks noChangeShapeType="1"/>
            </p:cNvSpPr>
            <p:nvPr/>
          </p:nvSpPr>
          <p:spPr bwMode="auto">
            <a:xfrm>
              <a:off x="4542" y="3774"/>
              <a:ext cx="174" cy="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Line 54"/>
            <p:cNvSpPr>
              <a:spLocks noChangeShapeType="1"/>
            </p:cNvSpPr>
            <p:nvPr/>
          </p:nvSpPr>
          <p:spPr bwMode="auto">
            <a:xfrm>
              <a:off x="4464" y="4032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Line 55"/>
            <p:cNvSpPr>
              <a:spLocks noChangeShapeType="1"/>
            </p:cNvSpPr>
            <p:nvPr/>
          </p:nvSpPr>
          <p:spPr bwMode="auto">
            <a:xfrm flipV="1">
              <a:off x="4800" y="3792"/>
              <a:ext cx="19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1" name="Line 56"/>
            <p:cNvSpPr>
              <a:spLocks noChangeShapeType="1"/>
            </p:cNvSpPr>
            <p:nvPr/>
          </p:nvSpPr>
          <p:spPr bwMode="auto">
            <a:xfrm>
              <a:off x="5016" y="380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Line 57"/>
            <p:cNvSpPr>
              <a:spLocks noChangeShapeType="1"/>
            </p:cNvSpPr>
            <p:nvPr/>
          </p:nvSpPr>
          <p:spPr bwMode="auto">
            <a:xfrm>
              <a:off x="4788" y="3924"/>
              <a:ext cx="192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Text Box 58"/>
            <p:cNvSpPr txBox="1">
              <a:spLocks noChangeArrowheads="1"/>
            </p:cNvSpPr>
            <p:nvPr/>
          </p:nvSpPr>
          <p:spPr bwMode="auto">
            <a:xfrm>
              <a:off x="3744" y="3744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图</a:t>
              </a:r>
            </a:p>
          </p:txBody>
        </p:sp>
      </p:grp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75438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b="1"/>
              <a:t>数据结构</a:t>
            </a:r>
            <a:r>
              <a:rPr lang="zh-CN" altLang="en-US" b="1">
                <a:solidFill>
                  <a:srgbClr val="990099"/>
                </a:solidFill>
              </a:rPr>
              <a:t>形式定义</a:t>
            </a:r>
            <a:r>
              <a:rPr lang="en-US" altLang="zh-CN" b="1"/>
              <a:t>:   </a:t>
            </a:r>
            <a:r>
              <a:rPr lang="zh-CN" altLang="en-US" b="1"/>
              <a:t>数据结构是一个二元组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Data_Structure = ( </a:t>
            </a:r>
            <a:r>
              <a:rPr lang="en-US" altLang="zh-CN" b="1" i="1">
                <a:solidFill>
                  <a:srgbClr val="FF0000"/>
                </a:solidFill>
              </a:rPr>
              <a:t>D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en-US" altLang="zh-CN" b="1" i="1">
                <a:solidFill>
                  <a:srgbClr val="FF0000"/>
                </a:solidFill>
              </a:rPr>
              <a:t>S</a:t>
            </a:r>
            <a:r>
              <a:rPr lang="en-US" altLang="zh-CN" b="1">
                <a:solidFill>
                  <a:srgbClr val="FF0000"/>
                </a:solidFill>
              </a:rPr>
              <a:t> 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b="1"/>
              <a:t>其中</a:t>
            </a:r>
            <a:r>
              <a:rPr lang="en-US" altLang="zh-CN" b="1"/>
              <a:t>:  </a:t>
            </a:r>
            <a:r>
              <a:rPr lang="en-US" altLang="zh-CN" b="1" i="1"/>
              <a:t>D</a:t>
            </a:r>
            <a:r>
              <a:rPr lang="zh-CN" altLang="en-US" b="1"/>
              <a:t>是数据元素的有限集，</a:t>
            </a:r>
            <a:r>
              <a:rPr lang="en-US" altLang="zh-CN" b="1" i="1"/>
              <a:t>S</a:t>
            </a:r>
            <a:r>
              <a:rPr lang="zh-CN" altLang="en-US" b="1"/>
              <a:t>是</a:t>
            </a:r>
            <a:r>
              <a:rPr lang="en-US" altLang="zh-CN" b="1" i="1"/>
              <a:t>D</a:t>
            </a:r>
            <a:r>
              <a:rPr lang="zh-CN" altLang="en-US" b="1"/>
              <a:t>上关系的有限集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295400" y="2209800"/>
            <a:ext cx="74676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例</a:t>
            </a:r>
            <a:r>
              <a:rPr lang="en-US" altLang="zh-CN" sz="2000" b="1">
                <a:solidFill>
                  <a:srgbClr val="FF0000"/>
                </a:solidFill>
              </a:rPr>
              <a:t>1</a:t>
            </a:r>
            <a:r>
              <a:rPr lang="zh-CN" altLang="en-US" sz="2000" b="1">
                <a:solidFill>
                  <a:srgbClr val="FF0000"/>
                </a:solidFill>
              </a:rPr>
              <a:t>，</a:t>
            </a:r>
            <a:r>
              <a:rPr lang="zh-CN" altLang="en-US" sz="2000" b="1"/>
              <a:t>复数</a:t>
            </a:r>
            <a:r>
              <a:rPr lang="en-US" altLang="zh-CN" sz="2000" b="1"/>
              <a:t>Complex = ( </a:t>
            </a:r>
            <a:r>
              <a:rPr lang="en-US" altLang="zh-CN" sz="2000" b="1" i="1"/>
              <a:t>C</a:t>
            </a:r>
            <a:r>
              <a:rPr lang="zh-CN" altLang="en-US" sz="2000" b="1"/>
              <a:t>，</a:t>
            </a:r>
            <a:r>
              <a:rPr lang="en-US" altLang="zh-CN" sz="2000" b="1" i="1"/>
              <a:t>R</a:t>
            </a:r>
            <a:r>
              <a:rPr lang="en-US" altLang="zh-CN" sz="2000" b="1"/>
              <a:t> 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/>
              <a:t>其中</a:t>
            </a:r>
            <a:r>
              <a:rPr lang="en-US" altLang="zh-CN" sz="2000" b="1"/>
              <a:t>: </a:t>
            </a:r>
            <a:r>
              <a:rPr lang="en-US" altLang="zh-CN" sz="2000" b="1" i="1"/>
              <a:t>C</a:t>
            </a:r>
            <a:r>
              <a:rPr lang="zh-CN" altLang="en-US" sz="2000" b="1"/>
              <a:t>是含两个实数的集合</a:t>
            </a:r>
            <a:r>
              <a:rPr lang="en-US" altLang="zh-CN" sz="2000" b="1"/>
              <a:t>{</a:t>
            </a:r>
            <a:r>
              <a:rPr lang="en-US" altLang="zh-CN" sz="2000" b="1" i="1"/>
              <a:t>c</a:t>
            </a:r>
            <a:r>
              <a:rPr lang="en-US" altLang="zh-CN" sz="2000" b="1">
                <a:latin typeface="宋体" panose="02010600030101010101" pitchFamily="2" charset="-122"/>
              </a:rPr>
              <a:t>1</a:t>
            </a:r>
            <a:r>
              <a:rPr lang="en-US" altLang="zh-CN" sz="2000" b="1"/>
              <a:t>,</a:t>
            </a:r>
            <a:r>
              <a:rPr lang="en-US" altLang="zh-CN" sz="2000" b="1" i="1"/>
              <a:t>c</a:t>
            </a:r>
            <a:r>
              <a:rPr lang="en-US" altLang="zh-CN" sz="2000" b="1"/>
              <a:t>2}</a:t>
            </a:r>
            <a:r>
              <a:rPr lang="zh-CN" altLang="en-US" sz="2000" b="1"/>
              <a:t>；</a:t>
            </a:r>
            <a:r>
              <a:rPr lang="en-US" altLang="zh-CN" sz="2000" b="1" i="1"/>
              <a:t>R</a:t>
            </a:r>
            <a:r>
              <a:rPr lang="en-US" altLang="zh-CN" sz="2000" b="1"/>
              <a:t> = {</a:t>
            </a:r>
            <a:r>
              <a:rPr lang="en-US" altLang="zh-CN" sz="2000" b="1" i="1"/>
              <a:t>P</a:t>
            </a:r>
            <a:r>
              <a:rPr lang="en-US" altLang="zh-CN" sz="2000" b="1"/>
              <a:t>}</a:t>
            </a:r>
            <a:r>
              <a:rPr lang="zh-CN" altLang="en-US" sz="2000" b="1"/>
              <a:t>，而</a:t>
            </a:r>
            <a:r>
              <a:rPr lang="en-US" altLang="zh-CN" sz="2000" b="1" i="1"/>
              <a:t>P</a:t>
            </a:r>
            <a:r>
              <a:rPr lang="zh-CN" altLang="en-US" sz="2000" b="1"/>
              <a:t>是定义在集合</a:t>
            </a:r>
            <a:r>
              <a:rPr lang="en-US" altLang="zh-CN" sz="2000" b="1" i="1"/>
              <a:t>C</a:t>
            </a:r>
            <a:r>
              <a:rPr lang="zh-CN" altLang="en-US" sz="2000" b="1"/>
              <a:t>上的一种关系</a:t>
            </a:r>
            <a:r>
              <a:rPr lang="en-US" altLang="zh-CN" sz="2000" b="1"/>
              <a:t>{&lt;</a:t>
            </a:r>
            <a:r>
              <a:rPr lang="en-US" altLang="zh-CN" sz="2000" b="1" i="1"/>
              <a:t>c</a:t>
            </a:r>
            <a:r>
              <a:rPr lang="en-US" altLang="zh-CN" sz="2000" b="1">
                <a:latin typeface="宋体" panose="02010600030101010101" pitchFamily="2" charset="-122"/>
              </a:rPr>
              <a:t>1</a:t>
            </a:r>
            <a:r>
              <a:rPr lang="en-US" altLang="zh-CN" sz="2000" b="1"/>
              <a:t>,</a:t>
            </a:r>
            <a:r>
              <a:rPr lang="en-US" altLang="zh-CN" sz="2000" b="1" i="1"/>
              <a:t>c</a:t>
            </a:r>
            <a:r>
              <a:rPr lang="en-US" altLang="zh-CN" sz="2000" b="1"/>
              <a:t>2&gt;}</a:t>
            </a:r>
            <a:r>
              <a:rPr lang="zh-CN" altLang="en-US" sz="2000" b="1"/>
              <a:t>，其中有序偶</a:t>
            </a:r>
            <a:r>
              <a:rPr lang="en-US" altLang="zh-CN" sz="2000" b="1"/>
              <a:t>&lt;</a:t>
            </a:r>
            <a:r>
              <a:rPr lang="en-US" altLang="zh-CN" sz="2000" b="1" i="1"/>
              <a:t>c</a:t>
            </a:r>
            <a:r>
              <a:rPr lang="en-US" altLang="zh-CN" sz="2000" b="1">
                <a:latin typeface="宋体" panose="02010600030101010101" pitchFamily="2" charset="-122"/>
              </a:rPr>
              <a:t>1</a:t>
            </a:r>
            <a:r>
              <a:rPr lang="en-US" altLang="zh-CN" sz="2000" b="1"/>
              <a:t>,</a:t>
            </a:r>
            <a:r>
              <a:rPr lang="en-US" altLang="zh-CN" sz="2000" b="1" i="1"/>
              <a:t>c</a:t>
            </a:r>
            <a:r>
              <a:rPr lang="en-US" altLang="zh-CN" sz="2000" b="1"/>
              <a:t>2&gt;</a:t>
            </a:r>
            <a:r>
              <a:rPr lang="zh-CN" altLang="en-US" sz="2000" b="1"/>
              <a:t>表示</a:t>
            </a:r>
            <a:r>
              <a:rPr lang="en-US" altLang="zh-CN" sz="2000" b="1" i="1"/>
              <a:t>c</a:t>
            </a:r>
            <a:r>
              <a:rPr lang="en-US" altLang="zh-CN" sz="2000" b="1">
                <a:latin typeface="宋体" panose="02010600030101010101" pitchFamily="2" charset="-122"/>
              </a:rPr>
              <a:t>1</a:t>
            </a:r>
            <a:r>
              <a:rPr lang="zh-CN" altLang="en-US" sz="2000" b="1"/>
              <a:t>是复数的实部，</a:t>
            </a:r>
            <a:r>
              <a:rPr lang="en-US" altLang="zh-CN" sz="2000" b="1" i="1"/>
              <a:t>c</a:t>
            </a:r>
            <a:r>
              <a:rPr lang="en-US" altLang="zh-CN" sz="2000" b="1"/>
              <a:t>2</a:t>
            </a:r>
            <a:r>
              <a:rPr lang="zh-CN" altLang="en-US" sz="2000" b="1"/>
              <a:t>是复数的虚部。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295400" y="4038600"/>
            <a:ext cx="7848600" cy="1997075"/>
            <a:chOff x="816" y="2544"/>
            <a:chExt cx="4944" cy="1258"/>
          </a:xfrm>
        </p:grpSpPr>
        <p:sp>
          <p:nvSpPr>
            <p:cNvPr id="23557" name="Text Box 7"/>
            <p:cNvSpPr txBox="1">
              <a:spLocks noChangeArrowheads="1"/>
            </p:cNvSpPr>
            <p:nvPr/>
          </p:nvSpPr>
          <p:spPr bwMode="auto">
            <a:xfrm>
              <a:off x="816" y="2706"/>
              <a:ext cx="4800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</a:rPr>
                <a:t>例</a:t>
              </a:r>
              <a:r>
                <a:rPr lang="en-US" altLang="zh-CN" sz="2000" b="1">
                  <a:solidFill>
                    <a:srgbClr val="FF0000"/>
                  </a:solidFill>
                </a:rPr>
                <a:t>2</a:t>
              </a:r>
              <a:r>
                <a:rPr lang="zh-CN" altLang="en-US" sz="2000" b="1">
                  <a:solidFill>
                    <a:srgbClr val="FF0000"/>
                  </a:solidFill>
                </a:rPr>
                <a:t>，</a:t>
              </a:r>
              <a:r>
                <a:rPr lang="zh-CN" altLang="en-US" sz="2000" b="1"/>
                <a:t>线性表</a:t>
              </a:r>
              <a:r>
                <a:rPr lang="en-US" altLang="zh-CN" sz="2000" b="1"/>
                <a:t>List = ( </a:t>
              </a:r>
              <a:r>
                <a:rPr lang="en-US" altLang="zh-CN" sz="2000" b="1" i="1"/>
                <a:t>C</a:t>
              </a:r>
              <a:r>
                <a:rPr lang="zh-CN" altLang="en-US" sz="2000" b="1"/>
                <a:t>，</a:t>
              </a:r>
              <a:r>
                <a:rPr lang="en-US" altLang="zh-CN" sz="2000" b="1" i="1"/>
                <a:t>R</a:t>
              </a:r>
              <a:r>
                <a:rPr lang="en-US" altLang="zh-CN" sz="2000" b="1"/>
                <a:t> )</a:t>
              </a:r>
            </a:p>
            <a:p>
              <a:pPr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000" b="1"/>
                <a:t>其中</a:t>
              </a:r>
              <a:r>
                <a:rPr lang="en-US" altLang="zh-CN" sz="2000" b="1"/>
                <a:t>: </a:t>
              </a:r>
              <a:r>
                <a:rPr lang="en-US" altLang="zh-CN" sz="2000" b="1" i="1"/>
                <a:t>C</a:t>
              </a:r>
              <a:r>
                <a:rPr lang="zh-CN" altLang="en-US" sz="2000" b="1"/>
                <a:t>是数据记录的集合</a:t>
              </a:r>
              <a:r>
                <a:rPr lang="en-US" altLang="zh-CN" sz="2000" b="1"/>
                <a:t>{</a:t>
              </a:r>
              <a:r>
                <a:rPr lang="en-US" altLang="zh-CN" sz="2000" b="1" i="1"/>
                <a:t>a</a:t>
              </a:r>
              <a:r>
                <a:rPr lang="en-US" altLang="zh-CN" sz="2000" b="1" i="1" baseline="-25000"/>
                <a:t>i</a:t>
              </a:r>
              <a:r>
                <a:rPr lang="en-US" altLang="zh-CN" sz="2000" b="1"/>
                <a:t>}</a:t>
              </a:r>
              <a:r>
                <a:rPr lang="zh-CN" altLang="en-US" sz="2000" b="1"/>
                <a:t>；</a:t>
              </a:r>
              <a:r>
                <a:rPr lang="en-US" altLang="zh-CN" sz="2000" b="1" i="1"/>
                <a:t>R</a:t>
              </a:r>
              <a:r>
                <a:rPr lang="en-US" altLang="zh-CN" sz="2000" b="1"/>
                <a:t> = {</a:t>
              </a:r>
              <a:r>
                <a:rPr lang="en-US" altLang="zh-CN" sz="2000" b="1" i="1"/>
                <a:t>P</a:t>
              </a:r>
              <a:r>
                <a:rPr lang="en-US" altLang="zh-CN" sz="2000" b="1"/>
                <a:t>}</a:t>
              </a:r>
              <a:r>
                <a:rPr lang="zh-CN" altLang="en-US" sz="2000" b="1"/>
                <a:t>，而</a:t>
              </a:r>
              <a:r>
                <a:rPr lang="en-US" altLang="zh-CN" sz="2000" b="1" i="1"/>
                <a:t>P</a:t>
              </a:r>
              <a:r>
                <a:rPr lang="zh-CN" altLang="en-US" sz="2000" b="1"/>
                <a:t>是定义在集合</a:t>
              </a:r>
              <a:r>
                <a:rPr lang="en-US" altLang="zh-CN" sz="2000" b="1" i="1"/>
                <a:t>C</a:t>
              </a:r>
              <a:r>
                <a:rPr lang="zh-CN" altLang="en-US" sz="2000" b="1"/>
                <a:t>上的一种关系</a:t>
              </a:r>
              <a:r>
                <a:rPr lang="en-US" altLang="zh-CN" sz="2000" b="1"/>
                <a:t>{&lt;</a:t>
              </a:r>
              <a:r>
                <a:rPr lang="en-US" altLang="zh-CN" sz="2000" b="1" i="1"/>
                <a:t>a</a:t>
              </a:r>
              <a:r>
                <a:rPr lang="en-US" altLang="zh-CN" sz="2000" b="1" i="1" baseline="-25000"/>
                <a:t>i-</a:t>
              </a:r>
              <a:r>
                <a:rPr lang="en-US" altLang="zh-CN" sz="2000" b="1" baseline="-25000">
                  <a:latin typeface="宋体" panose="02010600030101010101" pitchFamily="2" charset="-122"/>
                </a:rPr>
                <a:t>1</a:t>
              </a:r>
              <a:r>
                <a:rPr lang="en-US" altLang="zh-CN" sz="2000" b="1"/>
                <a:t>, </a:t>
              </a:r>
              <a:r>
                <a:rPr lang="en-US" altLang="zh-CN" sz="2000" b="1" i="1"/>
                <a:t>a</a:t>
              </a:r>
              <a:r>
                <a:rPr lang="en-US" altLang="zh-CN" sz="2000" b="1" i="1" baseline="-25000"/>
                <a:t>i</a:t>
              </a:r>
              <a:r>
                <a:rPr lang="en-US" altLang="zh-CN" sz="2000" b="1"/>
                <a:t>&gt;}</a:t>
              </a:r>
              <a:r>
                <a:rPr lang="zh-CN" altLang="en-US" sz="2000" b="1"/>
                <a:t>，其中有序偶</a:t>
              </a:r>
              <a:r>
                <a:rPr lang="en-US" altLang="zh-CN" sz="2000" b="1"/>
                <a:t>&lt;</a:t>
              </a:r>
              <a:r>
                <a:rPr lang="en-US" altLang="zh-CN" sz="2000" b="1" i="1"/>
                <a:t>a</a:t>
              </a:r>
              <a:r>
                <a:rPr lang="en-US" altLang="zh-CN" sz="2000" b="1" i="1" baseline="-25000"/>
                <a:t>i-</a:t>
              </a:r>
              <a:r>
                <a:rPr lang="en-US" altLang="zh-CN" sz="2000" b="1" baseline="-25000">
                  <a:latin typeface="宋体" panose="02010600030101010101" pitchFamily="2" charset="-122"/>
                </a:rPr>
                <a:t>1</a:t>
              </a:r>
              <a:r>
                <a:rPr lang="en-US" altLang="zh-CN" sz="2000" b="1"/>
                <a:t>, </a:t>
              </a:r>
              <a:r>
                <a:rPr lang="en-US" altLang="zh-CN" sz="2000" b="1" i="1"/>
                <a:t>a</a:t>
              </a:r>
              <a:r>
                <a:rPr lang="en-US" altLang="zh-CN" sz="2000" b="1" i="1" baseline="-25000"/>
                <a:t>i</a:t>
              </a:r>
              <a:r>
                <a:rPr lang="en-US" altLang="zh-CN" sz="2000" b="1"/>
                <a:t>&gt;</a:t>
              </a:r>
              <a:r>
                <a:rPr lang="zh-CN" altLang="en-US" sz="2000" b="1"/>
                <a:t>表示</a:t>
              </a:r>
              <a:r>
                <a:rPr lang="en-US" altLang="zh-CN" sz="2000" b="1" i="1"/>
                <a:t>a</a:t>
              </a:r>
              <a:r>
                <a:rPr lang="en-US" altLang="zh-CN" sz="2000" b="1" i="1" baseline="-25000"/>
                <a:t>i-</a:t>
              </a:r>
              <a:r>
                <a:rPr lang="en-US" altLang="zh-CN" sz="2000" b="1" baseline="-25000">
                  <a:latin typeface="宋体" panose="02010600030101010101" pitchFamily="2" charset="-122"/>
                </a:rPr>
                <a:t>1</a:t>
              </a:r>
              <a:r>
                <a:rPr lang="zh-CN" altLang="en-US" sz="2000" b="1"/>
                <a:t>是</a:t>
              </a:r>
              <a:r>
                <a:rPr lang="en-US" altLang="zh-CN" sz="2000" b="1" i="1"/>
                <a:t>a</a:t>
              </a:r>
              <a:r>
                <a:rPr lang="en-US" altLang="zh-CN" sz="2000" b="1" i="1" baseline="-25000"/>
                <a:t>i</a:t>
              </a:r>
              <a:r>
                <a:rPr lang="zh-CN" altLang="en-US" sz="2000" b="1"/>
                <a:t>的直接前驱元素，</a:t>
              </a:r>
              <a:r>
                <a:rPr lang="en-US" altLang="zh-CN" sz="2000" b="1" i="1"/>
                <a:t>a</a:t>
              </a:r>
              <a:r>
                <a:rPr lang="en-US" altLang="zh-CN" sz="2000" b="1" i="1" baseline="-25000"/>
                <a:t>i</a:t>
              </a:r>
              <a:r>
                <a:rPr lang="zh-CN" altLang="en-US" sz="2000" b="1"/>
                <a:t>是</a:t>
              </a:r>
              <a:r>
                <a:rPr lang="en-US" altLang="zh-CN" sz="2000" b="1" i="1"/>
                <a:t>a</a:t>
              </a:r>
              <a:r>
                <a:rPr lang="en-US" altLang="zh-CN" sz="2000" b="1" i="1" baseline="-25000"/>
                <a:t>i-</a:t>
              </a:r>
              <a:r>
                <a:rPr lang="en-US" altLang="zh-CN" sz="2000" b="1" baseline="-25000">
                  <a:latin typeface="宋体" panose="02010600030101010101" pitchFamily="2" charset="-122"/>
                </a:rPr>
                <a:t>1</a:t>
              </a:r>
              <a:r>
                <a:rPr lang="zh-CN" altLang="en-US" sz="2000" b="1"/>
                <a:t>的直接后继元素。</a:t>
              </a:r>
            </a:p>
          </p:txBody>
        </p:sp>
        <p:grpSp>
          <p:nvGrpSpPr>
            <p:cNvPr id="23558" name="Group 25"/>
            <p:cNvGrpSpPr>
              <a:grpSpLocks/>
            </p:cNvGrpSpPr>
            <p:nvPr/>
          </p:nvGrpSpPr>
          <p:grpSpPr bwMode="auto">
            <a:xfrm>
              <a:off x="3860" y="2544"/>
              <a:ext cx="1900" cy="412"/>
              <a:chOff x="3888" y="2592"/>
              <a:chExt cx="1900" cy="464"/>
            </a:xfrm>
          </p:grpSpPr>
          <p:grpSp>
            <p:nvGrpSpPr>
              <p:cNvPr id="23559" name="Group 9"/>
              <p:cNvGrpSpPr>
                <a:grpSpLocks/>
              </p:cNvGrpSpPr>
              <p:nvPr/>
            </p:nvGrpSpPr>
            <p:grpSpPr bwMode="auto">
              <a:xfrm>
                <a:off x="3888" y="2774"/>
                <a:ext cx="1716" cy="282"/>
                <a:chOff x="3552" y="2976"/>
                <a:chExt cx="1716" cy="282"/>
              </a:xfrm>
            </p:grpSpPr>
            <p:sp>
              <p:nvSpPr>
                <p:cNvPr id="2356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006" y="2976"/>
                  <a:ext cx="240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600" b="1"/>
                    <a:t>O</a:t>
                  </a:r>
                </a:p>
              </p:txBody>
            </p:sp>
            <p:sp>
              <p:nvSpPr>
                <p:cNvPr id="2356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524" y="2976"/>
                  <a:ext cx="240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600" b="1"/>
                    <a:t>O</a:t>
                  </a:r>
                </a:p>
              </p:txBody>
            </p:sp>
            <p:sp>
              <p:nvSpPr>
                <p:cNvPr id="2356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272" y="2976"/>
                  <a:ext cx="240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600" b="1"/>
                    <a:t>O</a:t>
                  </a:r>
                </a:p>
              </p:txBody>
            </p:sp>
            <p:sp>
              <p:nvSpPr>
                <p:cNvPr id="2356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776" y="2976"/>
                  <a:ext cx="240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600" b="1"/>
                    <a:t>O</a:t>
                  </a:r>
                </a:p>
              </p:txBody>
            </p:sp>
            <p:sp>
              <p:nvSpPr>
                <p:cNvPr id="2356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028" y="2976"/>
                  <a:ext cx="240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600" b="1"/>
                    <a:t>O</a:t>
                  </a:r>
                </a:p>
              </p:txBody>
            </p:sp>
            <p:sp>
              <p:nvSpPr>
                <p:cNvPr id="23570" name="Line 15"/>
                <p:cNvSpPr>
                  <a:spLocks noChangeShapeType="1"/>
                </p:cNvSpPr>
                <p:nvPr/>
              </p:nvSpPr>
              <p:spPr bwMode="auto">
                <a:xfrm>
                  <a:off x="4152" y="308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71" name="Line 16"/>
                <p:cNvSpPr>
                  <a:spLocks noChangeShapeType="1"/>
                </p:cNvSpPr>
                <p:nvPr/>
              </p:nvSpPr>
              <p:spPr bwMode="auto">
                <a:xfrm>
                  <a:off x="4668" y="308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72" name="Line 17"/>
                <p:cNvSpPr>
                  <a:spLocks noChangeShapeType="1"/>
                </p:cNvSpPr>
                <p:nvPr/>
              </p:nvSpPr>
              <p:spPr bwMode="auto">
                <a:xfrm>
                  <a:off x="4416" y="308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73" name="Line 18"/>
                <p:cNvSpPr>
                  <a:spLocks noChangeShapeType="1"/>
                </p:cNvSpPr>
                <p:nvPr/>
              </p:nvSpPr>
              <p:spPr bwMode="auto">
                <a:xfrm>
                  <a:off x="4920" y="308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7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552" y="2976"/>
                  <a:ext cx="480" cy="2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/>
                    <a:t>线性</a:t>
                  </a:r>
                </a:p>
              </p:txBody>
            </p:sp>
          </p:grpSp>
          <p:sp>
            <p:nvSpPr>
              <p:cNvPr id="23560" name="Text Box 20"/>
              <p:cNvSpPr txBox="1">
                <a:spLocks noChangeArrowheads="1"/>
              </p:cNvSpPr>
              <p:nvPr/>
            </p:nvSpPr>
            <p:spPr bwMode="auto">
              <a:xfrm>
                <a:off x="4330" y="2592"/>
                <a:ext cx="432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a</a:t>
                </a:r>
                <a:r>
                  <a:rPr lang="en-US" altLang="zh-CN" sz="2000" b="1" baseline="-25000"/>
                  <a:t>1</a:t>
                </a:r>
              </a:p>
            </p:txBody>
          </p:sp>
          <p:sp>
            <p:nvSpPr>
              <p:cNvPr id="23561" name="Text Box 21"/>
              <p:cNvSpPr txBox="1">
                <a:spLocks noChangeArrowheads="1"/>
              </p:cNvSpPr>
              <p:nvPr/>
            </p:nvSpPr>
            <p:spPr bwMode="auto">
              <a:xfrm>
                <a:off x="4608" y="2592"/>
                <a:ext cx="432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a</a:t>
                </a:r>
                <a:r>
                  <a:rPr lang="en-US" altLang="zh-CN" sz="2000" b="1" baseline="-25000"/>
                  <a:t>2</a:t>
                </a:r>
              </a:p>
            </p:txBody>
          </p:sp>
          <p:sp>
            <p:nvSpPr>
              <p:cNvPr id="23562" name="Text Box 22"/>
              <p:cNvSpPr txBox="1">
                <a:spLocks noChangeArrowheads="1"/>
              </p:cNvSpPr>
              <p:nvPr/>
            </p:nvSpPr>
            <p:spPr bwMode="auto">
              <a:xfrm>
                <a:off x="4868" y="2592"/>
                <a:ext cx="432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a</a:t>
                </a:r>
                <a:r>
                  <a:rPr lang="en-US" altLang="zh-CN" sz="2000" b="1" baseline="-25000"/>
                  <a:t>3</a:t>
                </a:r>
              </a:p>
            </p:txBody>
          </p:sp>
          <p:sp>
            <p:nvSpPr>
              <p:cNvPr id="23563" name="Text Box 23"/>
              <p:cNvSpPr txBox="1">
                <a:spLocks noChangeArrowheads="1"/>
              </p:cNvSpPr>
              <p:nvPr/>
            </p:nvSpPr>
            <p:spPr bwMode="auto">
              <a:xfrm>
                <a:off x="5118" y="2592"/>
                <a:ext cx="432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a</a:t>
                </a:r>
                <a:r>
                  <a:rPr lang="en-US" altLang="zh-CN" sz="2000" b="1" baseline="-25000"/>
                  <a:t>4</a:t>
                </a:r>
              </a:p>
            </p:txBody>
          </p:sp>
          <p:sp>
            <p:nvSpPr>
              <p:cNvPr id="23564" name="Text Box 24"/>
              <p:cNvSpPr txBox="1">
                <a:spLocks noChangeArrowheads="1"/>
              </p:cNvSpPr>
              <p:nvPr/>
            </p:nvSpPr>
            <p:spPr bwMode="auto">
              <a:xfrm>
                <a:off x="5356" y="2592"/>
                <a:ext cx="432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a</a:t>
                </a:r>
                <a:r>
                  <a:rPr lang="en-US" altLang="zh-CN" sz="2000" b="1" baseline="-25000"/>
                  <a:t>5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143000" y="1592263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逻辑结构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en-US" altLang="zh-CN" b="1"/>
              <a:t> </a:t>
            </a:r>
            <a:r>
              <a:rPr lang="zh-CN" altLang="en-US" b="1"/>
              <a:t>描述了数据元素之间存在的逻辑</a:t>
            </a:r>
            <a:r>
              <a:rPr lang="zh-CN" altLang="en-US" b="1" i="1"/>
              <a:t>关系</a:t>
            </a:r>
            <a:r>
              <a:rPr lang="zh-CN" altLang="en-US" b="1"/>
              <a:t>。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1746250" y="2049463"/>
            <a:ext cx="7072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又称为抽象数据结构、</a:t>
            </a:r>
            <a:r>
              <a:rPr lang="zh-CN" altLang="en-US" b="1">
                <a:solidFill>
                  <a:srgbClr val="990099"/>
                </a:solidFill>
              </a:rPr>
              <a:t>数据的结构</a:t>
            </a:r>
            <a:r>
              <a:rPr lang="zh-CN" altLang="en-US" b="1"/>
              <a:t>。</a:t>
            </a:r>
            <a:r>
              <a:rPr lang="en-US" altLang="zh-CN" b="1"/>
              <a:t>[</a:t>
            </a:r>
            <a:r>
              <a:rPr lang="zh-CN" altLang="en-US" b="1">
                <a:solidFill>
                  <a:schemeClr val="accent1"/>
                </a:solidFill>
              </a:rPr>
              <a:t>影响算法</a:t>
            </a:r>
            <a:r>
              <a:rPr lang="zh-CN" altLang="en-US" b="1" i="1">
                <a:solidFill>
                  <a:schemeClr val="accent1"/>
                </a:solidFill>
              </a:rPr>
              <a:t>设计</a:t>
            </a:r>
            <a:r>
              <a:rPr lang="en-US" altLang="zh-CN" b="1"/>
              <a:t>]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例，</a:t>
            </a:r>
            <a:r>
              <a:rPr lang="zh-CN" altLang="en-US" sz="2000" b="1"/>
              <a:t>线性表中的前驱后继关系、树中的父子关系。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143000" y="3573463"/>
            <a:ext cx="7620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存储结构（物理结构）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r>
              <a:rPr lang="en-US" altLang="zh-CN" b="1" dirty="0"/>
              <a:t> </a:t>
            </a:r>
            <a:r>
              <a:rPr lang="zh-CN" altLang="en-US" b="1" dirty="0"/>
              <a:t>数据结构在</a:t>
            </a:r>
            <a:r>
              <a:rPr lang="zh-CN" altLang="en-US" b="1" i="1" dirty="0">
                <a:solidFill>
                  <a:srgbClr val="990099"/>
                </a:solidFill>
              </a:rPr>
              <a:t>计算机</a:t>
            </a:r>
            <a:r>
              <a:rPr lang="zh-CN" altLang="en-US" b="1" dirty="0"/>
              <a:t>内的</a:t>
            </a:r>
            <a:r>
              <a:rPr lang="zh-CN" altLang="en-US" b="1" i="1" dirty="0">
                <a:solidFill>
                  <a:srgbClr val="990099"/>
                </a:solidFill>
              </a:rPr>
              <a:t>表示</a:t>
            </a:r>
            <a:r>
              <a:rPr lang="en-US" altLang="zh-CN" b="1" i="1" dirty="0"/>
              <a:t>/</a:t>
            </a:r>
            <a:r>
              <a:rPr lang="zh-CN" altLang="en-US" b="1" i="1" dirty="0"/>
              <a:t>存储</a:t>
            </a:r>
            <a:r>
              <a:rPr lang="zh-CN" altLang="en-US" b="1" dirty="0"/>
              <a:t>方式。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692275" y="4389438"/>
            <a:ext cx="6994525" cy="191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又称为存储数据结构、</a:t>
            </a:r>
            <a:r>
              <a:rPr lang="zh-CN" altLang="en-US" b="1" i="1"/>
              <a:t>物理结构</a:t>
            </a:r>
            <a:r>
              <a:rPr lang="zh-CN" altLang="en-US" b="1"/>
              <a:t>。</a:t>
            </a:r>
            <a:r>
              <a:rPr lang="en-US" altLang="zh-CN" b="1"/>
              <a:t>[</a:t>
            </a:r>
            <a:r>
              <a:rPr lang="zh-CN" altLang="en-US" b="1">
                <a:solidFill>
                  <a:schemeClr val="accent1"/>
                </a:solidFill>
              </a:rPr>
              <a:t>影响算法</a:t>
            </a:r>
            <a:r>
              <a:rPr lang="zh-CN" altLang="en-US" b="1" i="1">
                <a:solidFill>
                  <a:schemeClr val="accent1"/>
                </a:solidFill>
              </a:rPr>
              <a:t>实现</a:t>
            </a:r>
            <a:r>
              <a:rPr lang="en-US" altLang="zh-CN" b="1"/>
              <a:t>]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/>
              <a:t>包括数据元素的表示和逻辑关系的表示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例，</a:t>
            </a:r>
            <a:r>
              <a:rPr lang="zh-CN" altLang="en-US" sz="2000" b="1"/>
              <a:t>数据如何在计算机中存储，如何用位串表示数据？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        一对一关系如何存储？</a:t>
            </a:r>
          </a:p>
        </p:txBody>
      </p:sp>
      <p:sp>
        <p:nvSpPr>
          <p:cNvPr id="24582" name="TextBox 1"/>
          <p:cNvSpPr txBox="1">
            <a:spLocks noChangeArrowheads="1"/>
          </p:cNvSpPr>
          <p:nvPr/>
        </p:nvSpPr>
        <p:spPr bwMode="auto">
          <a:xfrm>
            <a:off x="1258888" y="333375"/>
            <a:ext cx="4340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数据结构的两个层次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"/>
          <p:cNvSpPr>
            <a:spLocks noChangeArrowheads="1"/>
          </p:cNvSpPr>
          <p:nvPr/>
        </p:nvSpPr>
        <p:spPr bwMode="auto">
          <a:xfrm>
            <a:off x="1331913" y="1196975"/>
            <a:ext cx="76327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ENIVAC: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世界上第一台电子计算机是个庞然大物：重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27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吨，占地约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150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平方米，肚子里装有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18800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只电子管。它是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1945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年底，在美国宾夕法尼亚大学诞生的。</a:t>
            </a:r>
          </a:p>
          <a:p>
            <a:pPr eaLnBrk="1" hangingPunct="1"/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在第二次世界大战中，敌对双方都使用了飞机和火炮，猛烈轰炸对方军事目标。要想打得准，必须精确计算并绘制出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射击图表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。经查表确定炮口的角度，才能使射出去的炮弹正中飞行目标。但是，每一个数都要做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几千次的四则运算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才能得出来，十几个人用手摇机械计算机算几个月，才能完成一份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图表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。针对这种情况，人们开始研究把电子管作为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电子开关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来提高计算机的运算速度。许多科学家都参加了实验和研究，终于制成了世界上第一台电子计算机，起名为</a:t>
            </a:r>
            <a:r>
              <a:rPr lang="en-US" altLang="zh-CN" sz="2000" b="1"/>
              <a:t>ENIVAC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埃尼阿克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000" b="1">
                <a:solidFill>
                  <a:srgbClr val="FF0000"/>
                </a:solidFill>
              </a:rPr>
              <a:t>计算速度是每秒</a:t>
            </a:r>
            <a:r>
              <a:rPr lang="en-US" altLang="zh-CN" sz="2000" b="1">
                <a:solidFill>
                  <a:srgbClr val="FF0000"/>
                </a:solidFill>
              </a:rPr>
              <a:t>5000</a:t>
            </a:r>
            <a:r>
              <a:rPr lang="zh-CN" altLang="en-US" sz="2000" b="1">
                <a:solidFill>
                  <a:srgbClr val="FF0000"/>
                </a:solidFill>
              </a:rPr>
              <a:t>次加法或</a:t>
            </a:r>
            <a:r>
              <a:rPr lang="en-US" altLang="zh-CN" sz="2000" b="1">
                <a:solidFill>
                  <a:srgbClr val="FF0000"/>
                </a:solidFill>
              </a:rPr>
              <a:t>400</a:t>
            </a:r>
            <a:r>
              <a:rPr lang="zh-CN" altLang="en-US" sz="2000" b="1">
                <a:solidFill>
                  <a:srgbClr val="FF0000"/>
                </a:solidFill>
              </a:rPr>
              <a:t>次乘法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这台计算机的问世，标志着电脑时代的开始。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问题：你的电脑每秒钟可以运行多少次加法？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895600" y="381000"/>
            <a:ext cx="396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第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章     绪论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219200" y="129540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包括数据</a:t>
            </a:r>
            <a:r>
              <a:rPr lang="zh-CN" altLang="en-US" b="1">
                <a:solidFill>
                  <a:srgbClr val="990099"/>
                </a:solidFill>
              </a:rPr>
              <a:t>元素</a:t>
            </a:r>
            <a:r>
              <a:rPr lang="zh-CN" altLang="en-US" b="1"/>
              <a:t>的表示和数据元素之间</a:t>
            </a:r>
            <a:r>
              <a:rPr lang="zh-CN" altLang="en-US" b="1">
                <a:solidFill>
                  <a:srgbClr val="990099"/>
                </a:solidFill>
              </a:rPr>
              <a:t>关系</a:t>
            </a:r>
            <a:r>
              <a:rPr lang="zh-CN" altLang="en-US" b="1"/>
              <a:t>的表示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066800" y="4572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存储结构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219200" y="198120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数据元素的表示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en-US" altLang="zh-CN" b="1"/>
              <a:t> </a:t>
            </a:r>
            <a:r>
              <a:rPr lang="zh-CN" altLang="en-US" b="1"/>
              <a:t>通常用位串表示一个数据元素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524000" y="2574925"/>
            <a:ext cx="647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例，</a:t>
            </a:r>
            <a:r>
              <a:rPr lang="zh-CN" altLang="en-US" sz="2000" b="1"/>
              <a:t>用八位表示一个字符、十六位表示一个整数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1219200" y="3222625"/>
            <a:ext cx="7620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/>
              <a:t>若数据元素由若干数据项组成，则用对应于各个数据项的子位串连接而成的位串来表示。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1524000" y="4343400"/>
            <a:ext cx="7086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问题</a:t>
            </a:r>
            <a:r>
              <a:rPr lang="en-US" altLang="zh-CN" sz="2000" b="1">
                <a:solidFill>
                  <a:srgbClr val="FF0000"/>
                </a:solidFill>
              </a:rPr>
              <a:t>:</a:t>
            </a:r>
            <a:r>
              <a:rPr lang="en-US" altLang="zh-CN" sz="2000" b="1"/>
              <a:t>  </a:t>
            </a:r>
            <a:r>
              <a:rPr lang="zh-CN" altLang="en-US" sz="2000" b="1"/>
              <a:t>在</a:t>
            </a:r>
            <a:r>
              <a:rPr lang="en-US" altLang="zh-CN" sz="2000" b="1"/>
              <a:t>C</a:t>
            </a:r>
            <a:r>
              <a:rPr lang="zh-CN" altLang="en-US" sz="2000" b="1"/>
              <a:t>语言中表示一个学生的基本信息</a:t>
            </a:r>
            <a:r>
              <a:rPr lang="en-US" altLang="zh-CN" sz="2000" b="1"/>
              <a:t>(</a:t>
            </a:r>
            <a:r>
              <a:rPr lang="zh-CN" altLang="en-US" sz="2000" b="1"/>
              <a:t>姓名、年龄、性别</a:t>
            </a:r>
            <a:r>
              <a:rPr lang="en-US" altLang="zh-CN" sz="2000" b="1"/>
              <a:t>)</a:t>
            </a:r>
            <a:r>
              <a:rPr lang="zh-CN" altLang="en-US" sz="2000" b="1"/>
              <a:t>，最少需要多少位？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08" grpId="0" autoUpdateAnimBg="0"/>
      <p:bldP spid="47109" grpId="0" autoUpdateAnimBg="0"/>
      <p:bldP spid="47110" grpId="0" autoUpdateAnimBg="0"/>
      <p:bldP spid="4711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数据元素之间关系的表示</a:t>
            </a:r>
            <a:r>
              <a:rPr lang="en-US" altLang="zh-CN" b="1">
                <a:solidFill>
                  <a:srgbClr val="FF0000"/>
                </a:solidFill>
              </a:rPr>
              <a:t>---</a:t>
            </a:r>
            <a:r>
              <a:rPr lang="zh-CN" altLang="en-US" b="1">
                <a:solidFill>
                  <a:srgbClr val="FF0000"/>
                </a:solidFill>
              </a:rPr>
              <a:t>逻辑关系</a:t>
            </a:r>
            <a:r>
              <a:rPr lang="zh-CN" altLang="en-US" b="1"/>
              <a:t>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295400" y="857250"/>
            <a:ext cx="7467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b="1" i="1">
                <a:solidFill>
                  <a:srgbClr val="FF0000"/>
                </a:solidFill>
              </a:rPr>
              <a:t>顺序存储结构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en-US" altLang="zh-CN" b="1"/>
              <a:t> </a:t>
            </a:r>
            <a:r>
              <a:rPr lang="zh-CN" altLang="en-US" b="1"/>
              <a:t>借助元素在存储器中的</a:t>
            </a:r>
            <a:r>
              <a:rPr lang="zh-CN" altLang="en-US" b="1">
                <a:solidFill>
                  <a:schemeClr val="accent1"/>
                </a:solidFill>
              </a:rPr>
              <a:t>相对位置</a:t>
            </a:r>
            <a:r>
              <a:rPr lang="zh-CN" altLang="en-US" b="1"/>
              <a:t>来表示数据元素之间的逻辑关系。</a:t>
            </a:r>
            <a:r>
              <a:rPr lang="en-US" altLang="zh-CN" b="1"/>
              <a:t>[</a:t>
            </a:r>
            <a:r>
              <a:rPr lang="zh-CN" altLang="en-US" b="1"/>
              <a:t>顺序映像</a:t>
            </a:r>
            <a:r>
              <a:rPr lang="en-US" altLang="zh-CN" b="1"/>
              <a:t>]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295400" y="1905000"/>
            <a:ext cx="7467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b="1" i="1">
                <a:solidFill>
                  <a:srgbClr val="FF0000"/>
                </a:solidFill>
              </a:rPr>
              <a:t>链式存储结构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en-US" altLang="zh-CN" b="1"/>
              <a:t> </a:t>
            </a:r>
            <a:r>
              <a:rPr lang="zh-CN" altLang="en-US" b="1"/>
              <a:t>借助指示元素存贮地址的</a:t>
            </a:r>
            <a:r>
              <a:rPr lang="zh-CN" altLang="en-US" b="1">
                <a:solidFill>
                  <a:schemeClr val="accent1"/>
                </a:solidFill>
              </a:rPr>
              <a:t>指针</a:t>
            </a:r>
            <a:r>
              <a:rPr lang="zh-CN" altLang="en-US" b="1"/>
              <a:t>表示数据元素之间的逻辑关系。</a:t>
            </a:r>
            <a:r>
              <a:rPr lang="en-US" altLang="zh-CN" b="1"/>
              <a:t>[</a:t>
            </a:r>
            <a:r>
              <a:rPr lang="zh-CN" altLang="en-US" b="1"/>
              <a:t>非顺序映像</a:t>
            </a:r>
            <a:r>
              <a:rPr lang="en-US" altLang="zh-CN" b="1"/>
              <a:t>]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752600" y="2971800"/>
            <a:ext cx="586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例，</a:t>
            </a:r>
            <a:r>
              <a:rPr lang="zh-CN" altLang="en-US" sz="2000" b="1"/>
              <a:t>整数数组</a:t>
            </a:r>
            <a:r>
              <a:rPr lang="en-US" altLang="zh-CN" sz="2000" b="1"/>
              <a:t>a[3]={3</a:t>
            </a:r>
            <a:r>
              <a:rPr lang="zh-CN" altLang="en-US" sz="2000" b="1"/>
              <a:t>，</a:t>
            </a:r>
            <a:r>
              <a:rPr lang="en-US" altLang="zh-CN" sz="2000" b="1"/>
              <a:t>5</a:t>
            </a:r>
            <a:r>
              <a:rPr lang="zh-CN" altLang="en-US" sz="2000" b="1"/>
              <a:t>，</a:t>
            </a:r>
            <a:r>
              <a:rPr lang="en-US" altLang="zh-CN" sz="2000" b="1"/>
              <a:t>6}</a:t>
            </a:r>
          </a:p>
        </p:txBody>
      </p:sp>
      <p:grpSp>
        <p:nvGrpSpPr>
          <p:cNvPr id="26630" name="Group 46"/>
          <p:cNvGrpSpPr>
            <a:grpSpLocks/>
          </p:cNvGrpSpPr>
          <p:nvPr/>
        </p:nvGrpSpPr>
        <p:grpSpPr bwMode="auto">
          <a:xfrm>
            <a:off x="1676400" y="3657600"/>
            <a:ext cx="2514600" cy="2438400"/>
            <a:chOff x="1008" y="2448"/>
            <a:chExt cx="1584" cy="1536"/>
          </a:xfrm>
        </p:grpSpPr>
        <p:sp>
          <p:nvSpPr>
            <p:cNvPr id="26656" name="Line 6"/>
            <p:cNvSpPr>
              <a:spLocks noChangeShapeType="1"/>
            </p:cNvSpPr>
            <p:nvPr/>
          </p:nvSpPr>
          <p:spPr bwMode="auto">
            <a:xfrm>
              <a:off x="1488" y="2448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Line 7"/>
            <p:cNvSpPr>
              <a:spLocks noChangeShapeType="1"/>
            </p:cNvSpPr>
            <p:nvPr/>
          </p:nvSpPr>
          <p:spPr bwMode="auto">
            <a:xfrm>
              <a:off x="2160" y="2448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Line 8"/>
            <p:cNvSpPr>
              <a:spLocks noChangeShapeType="1"/>
            </p:cNvSpPr>
            <p:nvPr/>
          </p:nvSpPr>
          <p:spPr bwMode="auto">
            <a:xfrm>
              <a:off x="1488" y="272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Line 9"/>
            <p:cNvSpPr>
              <a:spLocks noChangeShapeType="1"/>
            </p:cNvSpPr>
            <p:nvPr/>
          </p:nvSpPr>
          <p:spPr bwMode="auto">
            <a:xfrm>
              <a:off x="1488" y="291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Line 10"/>
            <p:cNvSpPr>
              <a:spLocks noChangeShapeType="1"/>
            </p:cNvSpPr>
            <p:nvPr/>
          </p:nvSpPr>
          <p:spPr bwMode="auto">
            <a:xfrm>
              <a:off x="1488" y="311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Line 11"/>
            <p:cNvSpPr>
              <a:spLocks noChangeShapeType="1"/>
            </p:cNvSpPr>
            <p:nvPr/>
          </p:nvSpPr>
          <p:spPr bwMode="auto">
            <a:xfrm>
              <a:off x="1488" y="330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Text Box 12"/>
            <p:cNvSpPr txBox="1">
              <a:spLocks noChangeArrowheads="1"/>
            </p:cNvSpPr>
            <p:nvPr/>
          </p:nvSpPr>
          <p:spPr bwMode="auto">
            <a:xfrm>
              <a:off x="1728" y="267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26663" name="Text Box 13"/>
            <p:cNvSpPr txBox="1">
              <a:spLocks noChangeArrowheads="1"/>
            </p:cNvSpPr>
            <p:nvPr/>
          </p:nvSpPr>
          <p:spPr bwMode="auto">
            <a:xfrm>
              <a:off x="1728" y="287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26664" name="Text Box 14"/>
            <p:cNvSpPr txBox="1">
              <a:spLocks noChangeArrowheads="1"/>
            </p:cNvSpPr>
            <p:nvPr/>
          </p:nvSpPr>
          <p:spPr bwMode="auto">
            <a:xfrm>
              <a:off x="1728" y="306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26665" name="Text Box 15"/>
            <p:cNvSpPr txBox="1">
              <a:spLocks noChangeArrowheads="1"/>
            </p:cNvSpPr>
            <p:nvPr/>
          </p:nvSpPr>
          <p:spPr bwMode="auto">
            <a:xfrm>
              <a:off x="1008" y="2678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0300</a:t>
              </a:r>
            </a:p>
          </p:txBody>
        </p:sp>
        <p:sp>
          <p:nvSpPr>
            <p:cNvPr id="26666" name="Text Box 16"/>
            <p:cNvSpPr txBox="1">
              <a:spLocks noChangeArrowheads="1"/>
            </p:cNvSpPr>
            <p:nvPr/>
          </p:nvSpPr>
          <p:spPr bwMode="auto">
            <a:xfrm>
              <a:off x="1008" y="2870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0302</a:t>
              </a:r>
            </a:p>
          </p:txBody>
        </p:sp>
        <p:sp>
          <p:nvSpPr>
            <p:cNvPr id="26667" name="Text Box 17"/>
            <p:cNvSpPr txBox="1">
              <a:spLocks noChangeArrowheads="1"/>
            </p:cNvSpPr>
            <p:nvPr/>
          </p:nvSpPr>
          <p:spPr bwMode="auto">
            <a:xfrm>
              <a:off x="1008" y="3052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0304</a:t>
              </a:r>
            </a:p>
          </p:txBody>
        </p:sp>
        <p:sp>
          <p:nvSpPr>
            <p:cNvPr id="26668" name="Text Box 18"/>
            <p:cNvSpPr txBox="1">
              <a:spLocks noChangeArrowheads="1"/>
            </p:cNvSpPr>
            <p:nvPr/>
          </p:nvSpPr>
          <p:spPr bwMode="auto">
            <a:xfrm>
              <a:off x="1717" y="2448"/>
              <a:ext cx="34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…</a:t>
              </a:r>
            </a:p>
          </p:txBody>
        </p:sp>
        <p:sp>
          <p:nvSpPr>
            <p:cNvPr id="26669" name="Text Box 19"/>
            <p:cNvSpPr txBox="1">
              <a:spLocks noChangeArrowheads="1"/>
            </p:cNvSpPr>
            <p:nvPr/>
          </p:nvSpPr>
          <p:spPr bwMode="auto">
            <a:xfrm>
              <a:off x="1717" y="3360"/>
              <a:ext cx="34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…</a:t>
              </a:r>
            </a:p>
          </p:txBody>
        </p:sp>
        <p:sp>
          <p:nvSpPr>
            <p:cNvPr id="26670" name="Text Box 20"/>
            <p:cNvSpPr txBox="1">
              <a:spLocks noChangeArrowheads="1"/>
            </p:cNvSpPr>
            <p:nvPr/>
          </p:nvSpPr>
          <p:spPr bwMode="auto">
            <a:xfrm>
              <a:off x="1104" y="3734"/>
              <a:ext cx="14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顺序存储结构</a:t>
              </a:r>
            </a:p>
          </p:txBody>
        </p:sp>
      </p:grpSp>
      <p:grpSp>
        <p:nvGrpSpPr>
          <p:cNvPr id="26631" name="Group 45"/>
          <p:cNvGrpSpPr>
            <a:grpSpLocks/>
          </p:cNvGrpSpPr>
          <p:nvPr/>
        </p:nvGrpSpPr>
        <p:grpSpPr bwMode="auto">
          <a:xfrm>
            <a:off x="5029200" y="3505200"/>
            <a:ext cx="2667000" cy="2743200"/>
            <a:chOff x="3120" y="2352"/>
            <a:chExt cx="1680" cy="1728"/>
          </a:xfrm>
        </p:grpSpPr>
        <p:sp>
          <p:nvSpPr>
            <p:cNvPr id="26633" name="Line 21"/>
            <p:cNvSpPr>
              <a:spLocks noChangeShapeType="1"/>
            </p:cNvSpPr>
            <p:nvPr/>
          </p:nvSpPr>
          <p:spPr bwMode="auto">
            <a:xfrm>
              <a:off x="3600" y="2352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4" name="Line 22"/>
            <p:cNvSpPr>
              <a:spLocks noChangeShapeType="1"/>
            </p:cNvSpPr>
            <p:nvPr/>
          </p:nvSpPr>
          <p:spPr bwMode="auto">
            <a:xfrm>
              <a:off x="4272" y="2352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5" name="Line 23"/>
            <p:cNvSpPr>
              <a:spLocks noChangeShapeType="1"/>
            </p:cNvSpPr>
            <p:nvPr/>
          </p:nvSpPr>
          <p:spPr bwMode="auto">
            <a:xfrm>
              <a:off x="3600" y="244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Line 24"/>
            <p:cNvSpPr>
              <a:spLocks noChangeShapeType="1"/>
            </p:cNvSpPr>
            <p:nvPr/>
          </p:nvSpPr>
          <p:spPr bwMode="auto">
            <a:xfrm>
              <a:off x="3600" y="264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Line 25"/>
            <p:cNvSpPr>
              <a:spLocks noChangeShapeType="1"/>
            </p:cNvSpPr>
            <p:nvPr/>
          </p:nvSpPr>
          <p:spPr bwMode="auto">
            <a:xfrm>
              <a:off x="3600" y="305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Line 26"/>
            <p:cNvSpPr>
              <a:spLocks noChangeShapeType="1"/>
            </p:cNvSpPr>
            <p:nvPr/>
          </p:nvSpPr>
          <p:spPr bwMode="auto">
            <a:xfrm>
              <a:off x="3600" y="324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Text Box 27"/>
            <p:cNvSpPr txBox="1">
              <a:spLocks noChangeArrowheads="1"/>
            </p:cNvSpPr>
            <p:nvPr/>
          </p:nvSpPr>
          <p:spPr bwMode="auto">
            <a:xfrm>
              <a:off x="3840" y="2400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26640" name="Text Box 28"/>
            <p:cNvSpPr txBox="1">
              <a:spLocks noChangeArrowheads="1"/>
            </p:cNvSpPr>
            <p:nvPr/>
          </p:nvSpPr>
          <p:spPr bwMode="auto">
            <a:xfrm>
              <a:off x="3840" y="357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26641" name="Text Box 29"/>
            <p:cNvSpPr txBox="1">
              <a:spLocks noChangeArrowheads="1"/>
            </p:cNvSpPr>
            <p:nvPr/>
          </p:nvSpPr>
          <p:spPr bwMode="auto">
            <a:xfrm>
              <a:off x="3840" y="301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26642" name="Text Box 30"/>
            <p:cNvSpPr txBox="1">
              <a:spLocks noChangeArrowheads="1"/>
            </p:cNvSpPr>
            <p:nvPr/>
          </p:nvSpPr>
          <p:spPr bwMode="auto">
            <a:xfrm>
              <a:off x="3131" y="2400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0208</a:t>
              </a:r>
            </a:p>
          </p:txBody>
        </p:sp>
        <p:sp>
          <p:nvSpPr>
            <p:cNvPr id="26643" name="Text Box 31"/>
            <p:cNvSpPr txBox="1">
              <a:spLocks noChangeArrowheads="1"/>
            </p:cNvSpPr>
            <p:nvPr/>
          </p:nvSpPr>
          <p:spPr bwMode="auto">
            <a:xfrm>
              <a:off x="3120" y="3014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0366</a:t>
              </a:r>
            </a:p>
          </p:txBody>
        </p:sp>
        <p:sp>
          <p:nvSpPr>
            <p:cNvPr id="26644" name="Text Box 32"/>
            <p:cNvSpPr txBox="1">
              <a:spLocks noChangeArrowheads="1"/>
            </p:cNvSpPr>
            <p:nvPr/>
          </p:nvSpPr>
          <p:spPr bwMode="auto">
            <a:xfrm>
              <a:off x="3120" y="3579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0542</a:t>
              </a:r>
            </a:p>
          </p:txBody>
        </p:sp>
        <p:sp>
          <p:nvSpPr>
            <p:cNvPr id="26645" name="Text Box 34"/>
            <p:cNvSpPr txBox="1">
              <a:spLocks noChangeArrowheads="1"/>
            </p:cNvSpPr>
            <p:nvPr/>
          </p:nvSpPr>
          <p:spPr bwMode="auto">
            <a:xfrm>
              <a:off x="3840" y="3408"/>
              <a:ext cx="34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…</a:t>
              </a:r>
            </a:p>
          </p:txBody>
        </p:sp>
        <p:sp>
          <p:nvSpPr>
            <p:cNvPr id="26646" name="Line 35"/>
            <p:cNvSpPr>
              <a:spLocks noChangeShapeType="1"/>
            </p:cNvSpPr>
            <p:nvPr/>
          </p:nvSpPr>
          <p:spPr bwMode="auto">
            <a:xfrm>
              <a:off x="3600" y="283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7" name="Text Box 36"/>
            <p:cNvSpPr txBox="1">
              <a:spLocks noChangeArrowheads="1"/>
            </p:cNvSpPr>
            <p:nvPr/>
          </p:nvSpPr>
          <p:spPr bwMode="auto">
            <a:xfrm>
              <a:off x="3718" y="2608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0542</a:t>
              </a:r>
            </a:p>
          </p:txBody>
        </p:sp>
        <p:sp>
          <p:nvSpPr>
            <p:cNvPr id="26648" name="Text Box 37"/>
            <p:cNvSpPr txBox="1">
              <a:spLocks noChangeArrowheads="1"/>
            </p:cNvSpPr>
            <p:nvPr/>
          </p:nvSpPr>
          <p:spPr bwMode="auto">
            <a:xfrm>
              <a:off x="3840" y="2832"/>
              <a:ext cx="34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…</a:t>
              </a:r>
            </a:p>
          </p:txBody>
        </p:sp>
        <p:sp>
          <p:nvSpPr>
            <p:cNvPr id="26649" name="Line 38"/>
            <p:cNvSpPr>
              <a:spLocks noChangeShapeType="1"/>
            </p:cNvSpPr>
            <p:nvPr/>
          </p:nvSpPr>
          <p:spPr bwMode="auto">
            <a:xfrm>
              <a:off x="3600" y="340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Line 39"/>
            <p:cNvSpPr>
              <a:spLocks noChangeShapeType="1"/>
            </p:cNvSpPr>
            <p:nvPr/>
          </p:nvSpPr>
          <p:spPr bwMode="auto">
            <a:xfrm>
              <a:off x="3600" y="3611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Line 40"/>
            <p:cNvSpPr>
              <a:spLocks noChangeShapeType="1"/>
            </p:cNvSpPr>
            <p:nvPr/>
          </p:nvSpPr>
          <p:spPr bwMode="auto">
            <a:xfrm>
              <a:off x="3600" y="379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Line 41"/>
            <p:cNvSpPr>
              <a:spLocks noChangeShapeType="1"/>
            </p:cNvSpPr>
            <p:nvPr/>
          </p:nvSpPr>
          <p:spPr bwMode="auto">
            <a:xfrm>
              <a:off x="3600" y="398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Text Box 42"/>
            <p:cNvSpPr txBox="1">
              <a:spLocks noChangeArrowheads="1"/>
            </p:cNvSpPr>
            <p:nvPr/>
          </p:nvSpPr>
          <p:spPr bwMode="auto">
            <a:xfrm>
              <a:off x="3718" y="3760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0366</a:t>
              </a:r>
            </a:p>
          </p:txBody>
        </p:sp>
        <p:sp>
          <p:nvSpPr>
            <p:cNvPr id="26654" name="Text Box 43"/>
            <p:cNvSpPr txBox="1">
              <a:spLocks noChangeArrowheads="1"/>
            </p:cNvSpPr>
            <p:nvPr/>
          </p:nvSpPr>
          <p:spPr bwMode="auto">
            <a:xfrm>
              <a:off x="3836" y="3195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6655" name="Text Box 44"/>
            <p:cNvSpPr txBox="1">
              <a:spLocks noChangeArrowheads="1"/>
            </p:cNvSpPr>
            <p:nvPr/>
          </p:nvSpPr>
          <p:spPr bwMode="auto">
            <a:xfrm>
              <a:off x="4492" y="2688"/>
              <a:ext cx="308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链式存储结构</a:t>
              </a:r>
            </a:p>
          </p:txBody>
        </p:sp>
      </p:grpSp>
      <p:sp>
        <p:nvSpPr>
          <p:cNvPr id="26632" name="Text Box 47"/>
          <p:cNvSpPr txBox="1">
            <a:spLocks noChangeArrowheads="1"/>
          </p:cNvSpPr>
          <p:nvPr/>
        </p:nvSpPr>
        <p:spPr bwMode="auto">
          <a:xfrm>
            <a:off x="1219200" y="6288088"/>
            <a:ext cx="74676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b="1" i="1">
                <a:solidFill>
                  <a:srgbClr val="990099"/>
                </a:solidFill>
              </a:rPr>
              <a:t>C</a:t>
            </a:r>
            <a:r>
              <a:rPr lang="zh-CN" altLang="en-US" b="1" i="1">
                <a:solidFill>
                  <a:srgbClr val="990099"/>
                </a:solidFill>
              </a:rPr>
              <a:t>语言编译器 </a:t>
            </a:r>
            <a:r>
              <a:rPr lang="en-US" altLang="zh-CN" b="1" i="1">
                <a:solidFill>
                  <a:srgbClr val="990099"/>
                </a:solidFill>
              </a:rPr>
              <a:t>=&gt; </a:t>
            </a:r>
            <a:r>
              <a:rPr lang="zh-CN" altLang="en-US" b="1" i="1">
                <a:solidFill>
                  <a:srgbClr val="990099"/>
                </a:solidFill>
              </a:rPr>
              <a:t>虚拟机</a:t>
            </a:r>
            <a:r>
              <a:rPr lang="en-US" altLang="zh-CN" b="1" i="1">
                <a:solidFill>
                  <a:srgbClr val="990099"/>
                </a:solidFill>
              </a:rPr>
              <a:t>(VM) =&gt; </a:t>
            </a:r>
            <a:r>
              <a:rPr lang="zh-CN" altLang="en-US" b="1" i="1">
                <a:solidFill>
                  <a:srgbClr val="990099"/>
                </a:solidFill>
              </a:rPr>
              <a:t>虚拟存储结构</a:t>
            </a:r>
            <a:endParaRPr lang="zh-CN" altLang="en-US" b="1">
              <a:solidFill>
                <a:srgbClr val="990099"/>
              </a:solidFill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143000" y="990600"/>
            <a:ext cx="74676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数据类型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en-US" altLang="zh-CN" b="1"/>
              <a:t> </a:t>
            </a:r>
            <a:r>
              <a:rPr lang="zh-CN" altLang="en-US" b="1"/>
              <a:t>是一个值的集合和定义在这个值集上的一组操作</a:t>
            </a:r>
            <a:r>
              <a:rPr lang="en-US" altLang="zh-CN" b="1"/>
              <a:t>/</a:t>
            </a:r>
            <a:r>
              <a:rPr lang="zh-CN" altLang="en-US" b="1"/>
              <a:t>运算的总称。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例，</a:t>
            </a:r>
            <a:r>
              <a:rPr lang="zh-CN" altLang="en-US" sz="2000" b="1"/>
              <a:t>整型</a:t>
            </a:r>
            <a:r>
              <a:rPr lang="en-US" altLang="zh-CN" sz="2000" b="1"/>
              <a:t>: </a:t>
            </a:r>
            <a:r>
              <a:rPr lang="zh-CN" altLang="en-US" sz="2000" b="1"/>
              <a:t>整数的集合，定义在其上的操作包括</a:t>
            </a:r>
            <a:r>
              <a:rPr lang="en-US" altLang="zh-CN" sz="2000" b="1"/>
              <a:t>(</a:t>
            </a:r>
            <a:r>
              <a:rPr lang="zh-CN" altLang="en-US" sz="2000" b="1"/>
              <a:t>加减乘除</a:t>
            </a:r>
            <a:r>
              <a:rPr lang="en-US" altLang="zh-CN" sz="2000" b="1"/>
              <a:t>)</a:t>
            </a:r>
            <a:endParaRPr lang="en-US" altLang="zh-CN" b="1"/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371600" y="2590800"/>
            <a:ext cx="76200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按值的不同性质，高级程序语言的数据类型可分为两类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原子类型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en-US" altLang="zh-CN" b="1"/>
              <a:t> </a:t>
            </a:r>
            <a:r>
              <a:rPr lang="zh-CN" altLang="en-US" b="1"/>
              <a:t>值是不可分解的、非结构的。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例，</a:t>
            </a:r>
            <a:r>
              <a:rPr lang="en-US" altLang="zh-CN" sz="2000" b="1"/>
              <a:t>C</a:t>
            </a:r>
            <a:r>
              <a:rPr lang="zh-CN" altLang="en-US" sz="2000" b="1"/>
              <a:t>语言中的基本类型</a:t>
            </a:r>
            <a:r>
              <a:rPr lang="en-US" altLang="zh-CN" sz="2000" b="1"/>
              <a:t>(</a:t>
            </a:r>
            <a:r>
              <a:rPr lang="zh-CN" altLang="en-US" sz="2000" b="1"/>
              <a:t>整型、实型、字符型</a:t>
            </a:r>
            <a:r>
              <a:rPr lang="en-US" altLang="zh-CN" sz="2000" b="1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结构类型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en-US" altLang="zh-CN" b="1"/>
              <a:t> </a:t>
            </a:r>
            <a:r>
              <a:rPr lang="zh-CN" altLang="en-US" b="1"/>
              <a:t>值由若干成分按某种结构组成、可分解。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例，</a:t>
            </a:r>
            <a:r>
              <a:rPr lang="zh-CN" altLang="en-US" sz="2000" b="1"/>
              <a:t>数组、结构、文件</a:t>
            </a:r>
            <a:endParaRPr lang="zh-CN" altLang="en-US" b="1"/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1447800" y="5807075"/>
            <a:ext cx="7391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结构类型可以看成是由一种数据结构和定义在其上的一组操作组成。</a:t>
            </a:r>
            <a:endParaRPr lang="en-US" altLang="zh-CN" b="1"/>
          </a:p>
        </p:txBody>
      </p:sp>
      <p:sp>
        <p:nvSpPr>
          <p:cNvPr id="27653" name="Text Box 10"/>
          <p:cNvSpPr txBox="1">
            <a:spLocks noChangeArrowheads="1"/>
          </p:cNvSpPr>
          <p:nvPr/>
        </p:nvSpPr>
        <p:spPr bwMode="auto">
          <a:xfrm>
            <a:off x="990600" y="196850"/>
            <a:ext cx="746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u="sng"/>
              <a:t>数据类型基本观点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utoUpdateAnimBg="0"/>
      <p:bldP spid="4916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066800" y="457200"/>
            <a:ext cx="7924800" cy="61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FF0000"/>
                </a:solidFill>
              </a:rPr>
              <a:t>抽象数据类型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en-US" altLang="zh-CN" b="1"/>
              <a:t> (Abstract Data Type, ADT)(=</a:t>
            </a:r>
            <a:r>
              <a:rPr lang="zh-CN" altLang="en-US" b="1"/>
              <a:t>数据类型</a:t>
            </a:r>
            <a:r>
              <a:rPr lang="en-US" altLang="zh-CN" b="1"/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 i="1"/>
              <a:t>一个数学模型以及定义在该模型上的一组操作。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endParaRPr lang="zh-CN" altLang="en-US" b="1"/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/>
              <a:t>数据类型将数据结构</a:t>
            </a:r>
            <a:r>
              <a:rPr lang="en-US" altLang="zh-CN" b="1"/>
              <a:t>(</a:t>
            </a:r>
            <a:r>
              <a:rPr lang="zh-CN" altLang="en-US" b="1"/>
              <a:t>数据元素、数据关系</a:t>
            </a:r>
            <a:r>
              <a:rPr lang="en-US" altLang="zh-CN" b="1"/>
              <a:t>)</a:t>
            </a:r>
            <a:r>
              <a:rPr lang="zh-CN" altLang="en-US" b="1"/>
              <a:t>和数据操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/>
              <a:t>作封装在一起，构成</a:t>
            </a:r>
            <a:r>
              <a:rPr lang="zh-CN" altLang="en-US" b="1">
                <a:solidFill>
                  <a:srgbClr val="FF0000"/>
                </a:solidFill>
              </a:rPr>
              <a:t>对象类</a:t>
            </a:r>
            <a:r>
              <a:rPr lang="zh-CN" altLang="en-US" b="1"/>
              <a:t>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zh-CN" altLang="en-US" b="1"/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/>
              <a:t>模块内部给出这些数据的定义、表示及其操作的细节，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/>
              <a:t>而在模块外部使用的只是抽象的数据和抽象的操作。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zh-CN" altLang="en-US" b="1"/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/>
              <a:t>ADT = {</a:t>
            </a:r>
            <a:r>
              <a:rPr lang="zh-CN" altLang="en-US" b="1"/>
              <a:t>值域</a:t>
            </a:r>
            <a:r>
              <a:rPr lang="en-US" altLang="zh-CN" b="1"/>
              <a:t>} +  {</a:t>
            </a:r>
            <a:r>
              <a:rPr lang="zh-CN" altLang="en-US" b="1"/>
              <a:t>值域上的操作</a:t>
            </a:r>
            <a:r>
              <a:rPr lang="en-US" altLang="zh-CN" b="1"/>
              <a:t>}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endParaRPr lang="en-US" altLang="zh-CN" b="1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/>
              <a:t>用途：软件重用</a:t>
            </a:r>
            <a:r>
              <a:rPr lang="en-US" altLang="zh-CN" sz="2800" b="1"/>
              <a:t>(reusability)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743200" y="9906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抽象数据类型</a:t>
            </a:r>
            <a:r>
              <a:rPr lang="en-US" altLang="zh-CN" b="1"/>
              <a:t>——</a:t>
            </a:r>
            <a:r>
              <a:rPr lang="zh-CN" altLang="en-US" b="1"/>
              <a:t>人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124200" y="16002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数据元素</a:t>
            </a:r>
            <a:r>
              <a:rPr lang="en-US" altLang="zh-CN" b="1"/>
              <a:t>: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724400" y="1752600"/>
            <a:ext cx="20574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/>
              <a:t>大脑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000" b="1"/>
              <a:t>嘴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000" b="1"/>
              <a:t>耳朵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124200" y="30480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数据关系</a:t>
            </a:r>
            <a:r>
              <a:rPr lang="en-US" altLang="zh-CN" b="1"/>
              <a:t>: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4724400" y="31845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三维立体图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124200" y="3794125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数据操作</a:t>
            </a:r>
            <a:r>
              <a:rPr lang="en-US" altLang="zh-CN" b="1"/>
              <a:t>: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4648200" y="4098925"/>
            <a:ext cx="2362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思考 </a:t>
            </a:r>
            <a:r>
              <a:rPr lang="en-US" altLang="zh-CN" sz="2000" b="1"/>
              <a:t>(</a:t>
            </a:r>
            <a:r>
              <a:rPr lang="zh-CN" altLang="en-US" sz="2000" b="1"/>
              <a:t>大脑</a:t>
            </a:r>
            <a:r>
              <a:rPr lang="en-US" altLang="zh-CN" sz="2000" b="1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交谈 </a:t>
            </a:r>
            <a:r>
              <a:rPr lang="en-US" altLang="zh-CN" sz="2000" b="1"/>
              <a:t>(</a:t>
            </a:r>
            <a:r>
              <a:rPr lang="zh-CN" altLang="en-US" sz="2000" b="1"/>
              <a:t>嘴</a:t>
            </a:r>
            <a:r>
              <a:rPr lang="en-US" altLang="zh-CN" sz="2000" b="1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听音乐 </a:t>
            </a:r>
            <a:r>
              <a:rPr lang="en-US" altLang="zh-CN" sz="2000" b="1"/>
              <a:t>(</a:t>
            </a:r>
            <a:r>
              <a:rPr lang="zh-CN" altLang="en-US" sz="2000" b="1"/>
              <a:t>耳朵</a:t>
            </a:r>
            <a:r>
              <a:rPr lang="en-US" altLang="zh-CN" sz="2000" b="1"/>
              <a:t>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447800" y="304800"/>
            <a:ext cx="7010400" cy="5638800"/>
            <a:chOff x="912" y="192"/>
            <a:chExt cx="4416" cy="3552"/>
          </a:xfrm>
        </p:grpSpPr>
        <p:sp>
          <p:nvSpPr>
            <p:cNvPr id="29706" name="Oval 10"/>
            <p:cNvSpPr>
              <a:spLocks noChangeArrowheads="1"/>
            </p:cNvSpPr>
            <p:nvPr/>
          </p:nvSpPr>
          <p:spPr bwMode="auto">
            <a:xfrm>
              <a:off x="912" y="192"/>
              <a:ext cx="4080" cy="35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7" name="Text Box 11"/>
            <p:cNvSpPr txBox="1">
              <a:spLocks noChangeArrowheads="1"/>
            </p:cNvSpPr>
            <p:nvPr/>
          </p:nvSpPr>
          <p:spPr bwMode="auto">
            <a:xfrm>
              <a:off x="4416" y="3264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对象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686" grpId="0" autoUpdateAnimBg="0"/>
      <p:bldP spid="7168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219200" y="6096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抽象数据类型按其值的不同性质，可细分为三种类型。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447800" y="13716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原子类型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en-US" altLang="zh-CN" b="1"/>
              <a:t> </a:t>
            </a:r>
            <a:r>
              <a:rPr lang="zh-CN" altLang="en-US" b="1"/>
              <a:t>值不可分解。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447800" y="20574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固有聚合类型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en-US" altLang="zh-CN" b="1"/>
              <a:t> </a:t>
            </a:r>
            <a:r>
              <a:rPr lang="zh-CN" altLang="en-US" b="1"/>
              <a:t>其值由</a:t>
            </a:r>
            <a:r>
              <a:rPr lang="zh-CN" altLang="en-US" b="1" i="1" u="sng"/>
              <a:t>确定数目</a:t>
            </a:r>
            <a:r>
              <a:rPr lang="zh-CN" altLang="en-US" b="1"/>
              <a:t>的成分按某种结构组成。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1447800" y="27432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可变聚合类型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en-US" altLang="zh-CN" b="1"/>
              <a:t> </a:t>
            </a:r>
            <a:r>
              <a:rPr lang="zh-CN" altLang="en-US" b="1"/>
              <a:t>构成值的成分的</a:t>
            </a:r>
            <a:r>
              <a:rPr lang="zh-CN" altLang="en-US" b="1" i="1" u="sng"/>
              <a:t>数目不确定</a:t>
            </a:r>
            <a:r>
              <a:rPr lang="zh-CN" altLang="en-US" b="1"/>
              <a:t>。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1905000" y="33528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对比</a:t>
            </a:r>
            <a:r>
              <a:rPr lang="en-US" altLang="zh-CN" b="1"/>
              <a:t>:  </a:t>
            </a:r>
            <a:r>
              <a:rPr lang="zh-CN" altLang="en-US" b="1"/>
              <a:t>整型、定长数组、变长数组？ 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1371600" y="403860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固有聚合类型与可变聚合类型统称为结构类型。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1524000" y="49530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aggregate --- </a:t>
            </a:r>
            <a:r>
              <a:rPr lang="zh-CN" altLang="en-US" b="1" i="1"/>
              <a:t>聚集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  <p:bldP spid="70660" grpId="0" autoUpdateAnimBg="0"/>
      <p:bldP spid="70661" grpId="0" autoUpdateAnimBg="0"/>
      <p:bldP spid="70662" grpId="0" autoUpdateAnimBg="0"/>
      <p:bldP spid="70663" grpId="0" autoUpdateAnimBg="0"/>
      <p:bldP spid="7066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219200" y="304800"/>
            <a:ext cx="739140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/>
              <a:t>一个含抽象数据类型的模块通常应包含</a:t>
            </a:r>
            <a:r>
              <a:rPr lang="zh-CN" altLang="en-US" b="1">
                <a:solidFill>
                  <a:srgbClr val="FF0000"/>
                </a:solidFill>
              </a:rPr>
              <a:t>定义</a:t>
            </a:r>
            <a:r>
              <a:rPr lang="en-US" altLang="zh-CN" b="1" baseline="30000">
                <a:solidFill>
                  <a:srgbClr val="FF0000"/>
                </a:solidFill>
              </a:rPr>
              <a:t>(</a:t>
            </a:r>
            <a:r>
              <a:rPr lang="zh-CN" altLang="en-US" b="1" baseline="30000">
                <a:solidFill>
                  <a:srgbClr val="FF0000"/>
                </a:solidFill>
              </a:rPr>
              <a:t>形式化</a:t>
            </a:r>
            <a:r>
              <a:rPr lang="en-US" altLang="zh-CN" b="1" baseline="30000">
                <a:solidFill>
                  <a:srgbClr val="FF0000"/>
                </a:solidFill>
              </a:rPr>
              <a:t>/</a:t>
            </a:r>
            <a:r>
              <a:rPr lang="zh-CN" altLang="en-US" b="1" baseline="30000">
                <a:solidFill>
                  <a:srgbClr val="FF0000"/>
                </a:solidFill>
              </a:rPr>
              <a:t>外部</a:t>
            </a:r>
            <a:r>
              <a:rPr lang="en-US" altLang="zh-CN" b="1" baseline="30000">
                <a:solidFill>
                  <a:srgbClr val="FF0000"/>
                </a:solidFill>
              </a:rPr>
              <a:t>)</a:t>
            </a:r>
            <a:r>
              <a:rPr lang="zh-CN" altLang="en-US" b="1">
                <a:solidFill>
                  <a:srgbClr val="FF0000"/>
                </a:solidFill>
              </a:rPr>
              <a:t>、表示</a:t>
            </a:r>
            <a:r>
              <a:rPr lang="en-US" altLang="zh-CN" b="1" baseline="30000">
                <a:solidFill>
                  <a:srgbClr val="FF0000"/>
                </a:solidFill>
              </a:rPr>
              <a:t>(</a:t>
            </a:r>
            <a:r>
              <a:rPr lang="zh-CN" altLang="en-US" b="1" baseline="30000">
                <a:solidFill>
                  <a:srgbClr val="FF0000"/>
                </a:solidFill>
              </a:rPr>
              <a:t>存储结构</a:t>
            </a:r>
            <a:r>
              <a:rPr lang="en-US" altLang="zh-CN" b="1" baseline="30000">
                <a:solidFill>
                  <a:srgbClr val="FF0000"/>
                </a:solidFill>
              </a:rPr>
              <a:t>/</a:t>
            </a:r>
            <a:r>
              <a:rPr lang="zh-CN" altLang="en-US" b="1" baseline="30000">
                <a:solidFill>
                  <a:srgbClr val="FF0000"/>
                </a:solidFill>
              </a:rPr>
              <a:t>内部</a:t>
            </a:r>
            <a:r>
              <a:rPr lang="en-US" altLang="zh-CN" b="1" baseline="30000">
                <a:solidFill>
                  <a:srgbClr val="FF0000"/>
                </a:solidFill>
              </a:rPr>
              <a:t>)</a:t>
            </a:r>
            <a:r>
              <a:rPr lang="zh-CN" altLang="en-US" b="1">
                <a:solidFill>
                  <a:srgbClr val="FF0000"/>
                </a:solidFill>
              </a:rPr>
              <a:t>和实现</a:t>
            </a:r>
            <a:r>
              <a:rPr lang="en-US" altLang="zh-CN" b="1" baseline="30000">
                <a:solidFill>
                  <a:srgbClr val="FF0000"/>
                </a:solidFill>
              </a:rPr>
              <a:t>(</a:t>
            </a:r>
            <a:r>
              <a:rPr lang="zh-CN" altLang="en-US" b="1" baseline="30000">
                <a:solidFill>
                  <a:srgbClr val="FF0000"/>
                </a:solidFill>
              </a:rPr>
              <a:t>操作</a:t>
            </a:r>
            <a:r>
              <a:rPr lang="en-US" altLang="zh-CN" b="1" baseline="30000">
                <a:solidFill>
                  <a:srgbClr val="FF0000"/>
                </a:solidFill>
              </a:rPr>
              <a:t>/</a:t>
            </a:r>
            <a:r>
              <a:rPr lang="zh-CN" altLang="en-US" b="1" baseline="30000">
                <a:solidFill>
                  <a:srgbClr val="FF0000"/>
                </a:solidFill>
              </a:rPr>
              <a:t>内部</a:t>
            </a:r>
            <a:r>
              <a:rPr lang="en-US" altLang="zh-CN" b="1" baseline="30000">
                <a:solidFill>
                  <a:srgbClr val="FF0000"/>
                </a:solidFill>
              </a:rPr>
              <a:t>)</a:t>
            </a:r>
            <a:r>
              <a:rPr lang="zh-CN" altLang="en-US" b="1"/>
              <a:t>三部分。</a:t>
            </a:r>
          </a:p>
        </p:txBody>
      </p:sp>
      <p:grpSp>
        <p:nvGrpSpPr>
          <p:cNvPr id="31747" name="Group 19"/>
          <p:cNvGrpSpPr>
            <a:grpSpLocks/>
          </p:cNvGrpSpPr>
          <p:nvPr/>
        </p:nvGrpSpPr>
        <p:grpSpPr bwMode="auto">
          <a:xfrm>
            <a:off x="1219200" y="1406525"/>
            <a:ext cx="7543800" cy="2446338"/>
            <a:chOff x="768" y="886"/>
            <a:chExt cx="4752" cy="1541"/>
          </a:xfrm>
        </p:grpSpPr>
        <p:sp>
          <p:nvSpPr>
            <p:cNvPr id="31755" name="Text Box 4"/>
            <p:cNvSpPr txBox="1">
              <a:spLocks noChangeArrowheads="1"/>
            </p:cNvSpPr>
            <p:nvPr/>
          </p:nvSpPr>
          <p:spPr bwMode="auto">
            <a:xfrm>
              <a:off x="768" y="886"/>
              <a:ext cx="4752" cy="1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抽象数据类型的形式定义</a:t>
              </a:r>
              <a:r>
                <a:rPr lang="en-US" altLang="zh-CN" b="1">
                  <a:solidFill>
                    <a:srgbClr val="FF0000"/>
                  </a:solidFill>
                </a:rPr>
                <a:t>:</a:t>
              </a:r>
              <a:r>
                <a:rPr lang="en-US" altLang="zh-CN" b="1"/>
                <a:t> </a:t>
              </a:r>
              <a:r>
                <a:rPr lang="zh-CN" altLang="en-US" b="1"/>
                <a:t>抽象数据类型是一个三元组</a:t>
              </a:r>
            </a:p>
            <a:p>
              <a:pPr lvl="3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( </a:t>
              </a:r>
              <a:r>
                <a:rPr lang="en-US" altLang="zh-CN" b="1" i="1">
                  <a:solidFill>
                    <a:srgbClr val="FF0000"/>
                  </a:solidFill>
                </a:rPr>
                <a:t>D</a:t>
              </a:r>
              <a:r>
                <a:rPr lang="zh-CN" altLang="en-US" b="1">
                  <a:solidFill>
                    <a:srgbClr val="FF0000"/>
                  </a:solidFill>
                </a:rPr>
                <a:t>，</a:t>
              </a:r>
              <a:r>
                <a:rPr lang="en-US" altLang="zh-CN" b="1" i="1">
                  <a:solidFill>
                    <a:srgbClr val="FF0000"/>
                  </a:solidFill>
                </a:rPr>
                <a:t>S</a:t>
              </a:r>
              <a:r>
                <a:rPr lang="en-US" altLang="zh-CN" b="1">
                  <a:solidFill>
                    <a:srgbClr val="FF0000"/>
                  </a:solidFill>
                </a:rPr>
                <a:t> </a:t>
              </a:r>
              <a:r>
                <a:rPr lang="zh-CN" altLang="en-US" b="1">
                  <a:solidFill>
                    <a:srgbClr val="FF0000"/>
                  </a:solidFill>
                </a:rPr>
                <a:t>，</a:t>
              </a:r>
              <a:r>
                <a:rPr lang="en-US" altLang="zh-CN" b="1" i="1">
                  <a:solidFill>
                    <a:srgbClr val="FF0000"/>
                  </a:solidFill>
                </a:rPr>
                <a:t>P</a:t>
              </a:r>
              <a:r>
                <a:rPr lang="en-US" altLang="zh-CN" b="1">
                  <a:solidFill>
                    <a:srgbClr val="FF0000"/>
                  </a:solidFill>
                </a:rPr>
                <a:t>)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000" b="1"/>
                <a:t>其中</a:t>
              </a:r>
              <a:r>
                <a:rPr lang="en-US" altLang="zh-CN" sz="2000" b="1"/>
                <a:t>:  </a:t>
              </a:r>
            </a:p>
            <a:p>
              <a:pPr lvl="2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 b="1" i="1"/>
                <a:t>D</a:t>
              </a:r>
              <a:r>
                <a:rPr lang="zh-CN" altLang="en-US" sz="2000" b="1"/>
                <a:t>是数据对象，数据元素的有限集</a:t>
              </a:r>
            </a:p>
            <a:p>
              <a:pPr lvl="2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 b="1" i="1"/>
                <a:t>S</a:t>
              </a:r>
              <a:r>
                <a:rPr lang="zh-CN" altLang="en-US" sz="2000" b="1"/>
                <a:t>是</a:t>
              </a:r>
              <a:r>
                <a:rPr lang="en-US" altLang="zh-CN" sz="2000" b="1" i="1"/>
                <a:t>D</a:t>
              </a:r>
              <a:r>
                <a:rPr lang="zh-CN" altLang="en-US" sz="2000" b="1"/>
                <a:t>上关系的有限集</a:t>
              </a:r>
            </a:p>
            <a:p>
              <a:pPr lvl="2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 b="1" i="1"/>
                <a:t>P</a:t>
              </a:r>
              <a:r>
                <a:rPr lang="zh-CN" altLang="en-US" sz="2000" b="1"/>
                <a:t>是对</a:t>
              </a:r>
              <a:r>
                <a:rPr lang="en-US" altLang="zh-CN" sz="2000" b="1" i="1"/>
                <a:t>D</a:t>
              </a:r>
              <a:r>
                <a:rPr lang="zh-CN" altLang="en-US" sz="2000" b="1"/>
                <a:t>的基本操作的有限集</a:t>
              </a:r>
            </a:p>
          </p:txBody>
        </p:sp>
        <p:sp>
          <p:nvSpPr>
            <p:cNvPr id="31756" name="Text Box 6"/>
            <p:cNvSpPr txBox="1">
              <a:spLocks noChangeArrowheads="1"/>
            </p:cNvSpPr>
            <p:nvPr/>
          </p:nvSpPr>
          <p:spPr bwMode="auto">
            <a:xfrm>
              <a:off x="2304" y="1163"/>
              <a:ext cx="254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endParaRPr lang="zh-CN" altLang="zh-CN" b="1">
                <a:solidFill>
                  <a:srgbClr val="FF0000"/>
                </a:solidFill>
              </a:endParaRPr>
            </a:p>
          </p:txBody>
        </p:sp>
        <p:sp>
          <p:nvSpPr>
            <p:cNvPr id="31757" name="Text Box 7"/>
            <p:cNvSpPr txBox="1">
              <a:spLocks noChangeArrowheads="1"/>
            </p:cNvSpPr>
            <p:nvPr/>
          </p:nvSpPr>
          <p:spPr bwMode="auto">
            <a:xfrm>
              <a:off x="768" y="1462"/>
              <a:ext cx="28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endParaRPr lang="zh-CN" altLang="zh-CN" sz="2000" b="1"/>
            </a:p>
          </p:txBody>
        </p:sp>
        <p:sp>
          <p:nvSpPr>
            <p:cNvPr id="31758" name="Text Box 8"/>
            <p:cNvSpPr txBox="1">
              <a:spLocks noChangeArrowheads="1"/>
            </p:cNvSpPr>
            <p:nvPr/>
          </p:nvSpPr>
          <p:spPr bwMode="auto">
            <a:xfrm>
              <a:off x="1248" y="1718"/>
              <a:ext cx="24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endParaRPr lang="zh-CN" altLang="zh-CN" sz="2000" b="1"/>
            </a:p>
          </p:txBody>
        </p:sp>
        <p:sp>
          <p:nvSpPr>
            <p:cNvPr id="31759" name="Text Box 9"/>
            <p:cNvSpPr txBox="1">
              <a:spLocks noChangeArrowheads="1"/>
            </p:cNvSpPr>
            <p:nvPr/>
          </p:nvSpPr>
          <p:spPr bwMode="auto">
            <a:xfrm>
              <a:off x="1200" y="1968"/>
              <a:ext cx="283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endParaRPr lang="zh-CN" altLang="zh-CN" b="1"/>
            </a:p>
          </p:txBody>
        </p:sp>
      </p:grpSp>
      <p:sp>
        <p:nvSpPr>
          <p:cNvPr id="31748" name="Text Box 14"/>
          <p:cNvSpPr txBox="1">
            <a:spLocks noChangeArrowheads="1"/>
          </p:cNvSpPr>
          <p:nvPr/>
        </p:nvSpPr>
        <p:spPr bwMode="auto">
          <a:xfrm>
            <a:off x="2895600" y="4508500"/>
            <a:ext cx="51054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/>
              <a:t>数据对象：</a:t>
            </a:r>
            <a:r>
              <a:rPr lang="en-US" altLang="zh-CN" sz="2000"/>
              <a:t>&lt;</a:t>
            </a:r>
            <a:r>
              <a:rPr lang="zh-CN" altLang="en-US" sz="2000"/>
              <a:t>数据对象的定义</a:t>
            </a:r>
            <a:r>
              <a:rPr lang="en-US" altLang="zh-CN" sz="2000"/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/>
              <a:t>数据关系：</a:t>
            </a:r>
            <a:r>
              <a:rPr lang="en-US" altLang="zh-CN" sz="2000"/>
              <a:t>&lt;</a:t>
            </a:r>
            <a:r>
              <a:rPr lang="zh-CN" altLang="en-US" sz="2000"/>
              <a:t>数据关系的定义</a:t>
            </a:r>
            <a:r>
              <a:rPr lang="en-US" altLang="zh-CN" sz="2000"/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/>
              <a:t>基本操作：</a:t>
            </a:r>
            <a:r>
              <a:rPr lang="en-US" altLang="zh-CN" sz="2000"/>
              <a:t>&lt;</a:t>
            </a:r>
            <a:r>
              <a:rPr lang="zh-CN" altLang="en-US" sz="2000"/>
              <a:t>基本操作的定义</a:t>
            </a:r>
            <a:r>
              <a:rPr lang="en-US" altLang="zh-CN" sz="2000"/>
              <a:t>&gt;</a:t>
            </a:r>
          </a:p>
        </p:txBody>
      </p:sp>
      <p:grpSp>
        <p:nvGrpSpPr>
          <p:cNvPr id="31749" name="Group 21"/>
          <p:cNvGrpSpPr>
            <a:grpSpLocks/>
          </p:cNvGrpSpPr>
          <p:nvPr/>
        </p:nvGrpSpPr>
        <p:grpSpPr bwMode="auto">
          <a:xfrm>
            <a:off x="2514600" y="3962400"/>
            <a:ext cx="4343400" cy="1973263"/>
            <a:chOff x="1584" y="2389"/>
            <a:chExt cx="2736" cy="1503"/>
          </a:xfrm>
        </p:grpSpPr>
        <p:sp>
          <p:nvSpPr>
            <p:cNvPr id="31751" name="Text Box 13"/>
            <p:cNvSpPr txBox="1">
              <a:spLocks noChangeArrowheads="1"/>
            </p:cNvSpPr>
            <p:nvPr/>
          </p:nvSpPr>
          <p:spPr bwMode="auto">
            <a:xfrm>
              <a:off x="1632" y="3579"/>
              <a:ext cx="1056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}</a:t>
              </a:r>
            </a:p>
          </p:txBody>
        </p:sp>
        <p:sp>
          <p:nvSpPr>
            <p:cNvPr id="31752" name="Text Box 10"/>
            <p:cNvSpPr txBox="1">
              <a:spLocks noChangeArrowheads="1"/>
            </p:cNvSpPr>
            <p:nvPr/>
          </p:nvSpPr>
          <p:spPr bwMode="auto">
            <a:xfrm>
              <a:off x="1584" y="2389"/>
              <a:ext cx="2544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ADT  </a:t>
              </a:r>
              <a:r>
                <a:rPr lang="zh-CN" altLang="en-US" sz="2000" b="1" i="1"/>
                <a:t>抽象数据类型名</a:t>
              </a:r>
            </a:p>
          </p:txBody>
        </p:sp>
        <p:sp>
          <p:nvSpPr>
            <p:cNvPr id="31753" name="Text Box 12"/>
            <p:cNvSpPr txBox="1">
              <a:spLocks noChangeArrowheads="1"/>
            </p:cNvSpPr>
            <p:nvPr/>
          </p:nvSpPr>
          <p:spPr bwMode="auto">
            <a:xfrm>
              <a:off x="1632" y="2572"/>
              <a:ext cx="1056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{</a:t>
              </a:r>
            </a:p>
          </p:txBody>
        </p:sp>
        <p:sp>
          <p:nvSpPr>
            <p:cNvPr id="31754" name="Text Box 17"/>
            <p:cNvSpPr txBox="1">
              <a:spLocks noChangeArrowheads="1"/>
            </p:cNvSpPr>
            <p:nvPr/>
          </p:nvSpPr>
          <p:spPr bwMode="auto">
            <a:xfrm>
              <a:off x="1776" y="3590"/>
              <a:ext cx="2544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ADT  </a:t>
              </a:r>
              <a:r>
                <a:rPr lang="zh-CN" altLang="en-US" sz="2000" b="1" i="1"/>
                <a:t>抽象数据类型名</a:t>
              </a:r>
            </a:p>
          </p:txBody>
        </p:sp>
      </p:grpSp>
      <p:sp>
        <p:nvSpPr>
          <p:cNvPr id="31750" name="Text Box 22"/>
          <p:cNvSpPr txBox="1">
            <a:spLocks noChangeArrowheads="1"/>
          </p:cNvSpPr>
          <p:nvPr/>
        </p:nvSpPr>
        <p:spPr bwMode="auto">
          <a:xfrm>
            <a:off x="1066800" y="6096000"/>
            <a:ext cx="79248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/>
              <a:t>对象和关系用伪码描述；操作</a:t>
            </a:r>
            <a:r>
              <a:rPr lang="en-US" altLang="zh-CN" b="1"/>
              <a:t>=&lt;</a:t>
            </a:r>
            <a:r>
              <a:rPr lang="zh-CN" altLang="en-US" b="1"/>
              <a:t>接口，条件</a:t>
            </a:r>
            <a:r>
              <a:rPr lang="en-US" altLang="zh-CN" b="1"/>
              <a:t>/</a:t>
            </a:r>
            <a:r>
              <a:rPr lang="zh-CN" altLang="en-US" b="1"/>
              <a:t>初态，结果</a:t>
            </a:r>
            <a:r>
              <a:rPr lang="en-US" altLang="zh-CN" b="1"/>
              <a:t>&gt;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1066800" y="304800"/>
            <a:ext cx="6324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FF0000"/>
                </a:solidFill>
              </a:rPr>
              <a:t>例，</a:t>
            </a:r>
            <a:r>
              <a:rPr lang="zh-CN" altLang="en-US" sz="2200" b="1"/>
              <a:t>抽象数据类型</a:t>
            </a:r>
            <a:r>
              <a:rPr lang="en-US" altLang="zh-CN" sz="2200" b="1"/>
              <a:t>——</a:t>
            </a:r>
            <a:r>
              <a:rPr lang="zh-CN" altLang="en-US" sz="2200" b="1" i="1">
                <a:solidFill>
                  <a:srgbClr val="FF0000"/>
                </a:solidFill>
              </a:rPr>
              <a:t>三元素组</a:t>
            </a:r>
            <a:r>
              <a:rPr lang="zh-CN" altLang="en-US" sz="2200" b="1"/>
              <a:t>的定义 </a:t>
            </a:r>
            <a:r>
              <a:rPr lang="en-US" altLang="zh-CN" sz="2200" b="1"/>
              <a:t>p9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1219200" y="1371600"/>
            <a:ext cx="7239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FF0000"/>
                </a:solidFill>
              </a:rPr>
              <a:t>数据对象</a:t>
            </a:r>
            <a:r>
              <a:rPr lang="en-US" altLang="zh-CN" sz="2200" b="1">
                <a:solidFill>
                  <a:srgbClr val="FF0000"/>
                </a:solidFill>
              </a:rPr>
              <a:t>:</a:t>
            </a:r>
            <a:r>
              <a:rPr lang="en-US" altLang="zh-CN" sz="2200" b="1"/>
              <a:t> D = { e</a:t>
            </a:r>
            <a:r>
              <a:rPr lang="en-US" altLang="zh-CN" sz="2200" b="1">
                <a:latin typeface="宋体" panose="02010600030101010101" pitchFamily="2" charset="-122"/>
              </a:rPr>
              <a:t>1</a:t>
            </a:r>
            <a:r>
              <a:rPr lang="en-US" altLang="zh-CN" sz="2200" b="1"/>
              <a:t>,e2,e3 | e</a:t>
            </a:r>
            <a:r>
              <a:rPr lang="en-US" altLang="zh-CN" sz="2200" b="1">
                <a:latin typeface="宋体" panose="02010600030101010101" pitchFamily="2" charset="-122"/>
              </a:rPr>
              <a:t>1</a:t>
            </a:r>
            <a:r>
              <a:rPr lang="en-US" altLang="zh-CN" sz="2200" b="1"/>
              <a:t>,e2,e3 ∈ElemSet }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1219200" y="1876425"/>
            <a:ext cx="5486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FF0000"/>
                </a:solidFill>
              </a:rPr>
              <a:t>数据关系</a:t>
            </a:r>
            <a:r>
              <a:rPr lang="en-US" altLang="zh-CN" sz="2200" b="1">
                <a:solidFill>
                  <a:srgbClr val="FF0000"/>
                </a:solidFill>
              </a:rPr>
              <a:t>:</a:t>
            </a:r>
            <a:r>
              <a:rPr lang="en-US" altLang="zh-CN" sz="2200" b="1"/>
              <a:t> R</a:t>
            </a:r>
            <a:r>
              <a:rPr lang="en-US" altLang="zh-CN" sz="2200" b="1">
                <a:latin typeface="宋体" panose="02010600030101010101" pitchFamily="2" charset="-122"/>
              </a:rPr>
              <a:t>1</a:t>
            </a:r>
            <a:r>
              <a:rPr lang="en-US" altLang="zh-CN" sz="2200" b="1"/>
              <a:t> = {&lt;e</a:t>
            </a:r>
            <a:r>
              <a:rPr lang="en-US" altLang="zh-CN" sz="2200" b="1">
                <a:latin typeface="宋体" panose="02010600030101010101" pitchFamily="2" charset="-122"/>
              </a:rPr>
              <a:t>1</a:t>
            </a:r>
            <a:r>
              <a:rPr lang="en-US" altLang="zh-CN" sz="2200" b="1"/>
              <a:t>,e2&gt;</a:t>
            </a:r>
            <a:r>
              <a:rPr lang="zh-CN" altLang="en-US" sz="2200" b="1"/>
              <a:t>，</a:t>
            </a:r>
            <a:r>
              <a:rPr lang="en-US" altLang="zh-CN" sz="2200" b="1"/>
              <a:t>&lt;e2,e3&gt;}</a:t>
            </a: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1219200" y="2392363"/>
            <a:ext cx="6477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FF0000"/>
                </a:solidFill>
              </a:rPr>
              <a:t>基本操作</a:t>
            </a:r>
            <a:r>
              <a:rPr lang="en-US" altLang="zh-CN" sz="2200" b="1">
                <a:solidFill>
                  <a:srgbClr val="FF0000"/>
                </a:solidFill>
              </a:rPr>
              <a:t>:</a:t>
            </a:r>
            <a:r>
              <a:rPr lang="en-US" altLang="zh-CN" sz="2200" b="1"/>
              <a:t> </a:t>
            </a:r>
          </a:p>
        </p:txBody>
      </p:sp>
      <p:grpSp>
        <p:nvGrpSpPr>
          <p:cNvPr id="32774" name="Group 14"/>
          <p:cNvGrpSpPr>
            <a:grpSpLocks/>
          </p:cNvGrpSpPr>
          <p:nvPr/>
        </p:nvGrpSpPr>
        <p:grpSpPr bwMode="auto">
          <a:xfrm>
            <a:off x="1447800" y="2833688"/>
            <a:ext cx="7696200" cy="777875"/>
            <a:chOff x="912" y="1440"/>
            <a:chExt cx="4656" cy="490"/>
          </a:xfrm>
        </p:grpSpPr>
        <p:sp>
          <p:nvSpPr>
            <p:cNvPr id="32785" name="Text Box 7"/>
            <p:cNvSpPr txBox="1">
              <a:spLocks noChangeArrowheads="1"/>
            </p:cNvSpPr>
            <p:nvPr/>
          </p:nvSpPr>
          <p:spPr bwMode="auto">
            <a:xfrm>
              <a:off x="912" y="1440"/>
              <a:ext cx="3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InitTriplet(&amp;T, v1, v2, v3)</a:t>
              </a:r>
            </a:p>
          </p:txBody>
        </p:sp>
        <p:sp>
          <p:nvSpPr>
            <p:cNvPr id="32786" name="Text Box 8"/>
            <p:cNvSpPr txBox="1">
              <a:spLocks noChangeArrowheads="1"/>
            </p:cNvSpPr>
            <p:nvPr/>
          </p:nvSpPr>
          <p:spPr bwMode="auto">
            <a:xfrm>
              <a:off x="1008" y="1680"/>
              <a:ext cx="45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操作结果</a:t>
              </a:r>
              <a:r>
                <a:rPr lang="en-US" altLang="zh-CN" sz="2000" b="1"/>
                <a:t>: </a:t>
              </a:r>
              <a:r>
                <a:rPr lang="zh-CN" altLang="en-US" sz="2000" b="1"/>
                <a:t>构造三元组</a:t>
              </a:r>
              <a:r>
                <a:rPr lang="en-US" altLang="zh-CN" sz="2000" b="1"/>
                <a:t>T</a:t>
              </a:r>
              <a:r>
                <a:rPr lang="zh-CN" altLang="en-US" sz="2000" b="1"/>
                <a:t>，元素</a:t>
              </a:r>
              <a:r>
                <a:rPr lang="en-US" altLang="zh-CN" sz="2000" b="1"/>
                <a:t>e1,e2</a:t>
              </a:r>
              <a:r>
                <a:rPr lang="zh-CN" altLang="en-US" sz="2000" b="1"/>
                <a:t>和</a:t>
              </a:r>
              <a:r>
                <a:rPr lang="en-US" altLang="zh-CN" sz="2000" b="1"/>
                <a:t>e3</a:t>
              </a:r>
              <a:r>
                <a:rPr lang="zh-CN" altLang="en-US" sz="2000" b="1"/>
                <a:t>分别被赋以</a:t>
              </a:r>
              <a:r>
                <a:rPr lang="en-US" altLang="zh-CN" sz="2000" b="1"/>
                <a:t>v1,v2</a:t>
              </a:r>
              <a:r>
                <a:rPr lang="zh-CN" altLang="en-US" sz="2000" b="1"/>
                <a:t>和</a:t>
              </a:r>
              <a:r>
                <a:rPr lang="en-US" altLang="zh-CN" sz="2000" b="1"/>
                <a:t>v3</a:t>
              </a:r>
              <a:r>
                <a:rPr lang="zh-CN" altLang="en-US" sz="2000" b="1"/>
                <a:t>的值。</a:t>
              </a:r>
            </a:p>
          </p:txBody>
        </p:sp>
      </p:grpSp>
      <p:grpSp>
        <p:nvGrpSpPr>
          <p:cNvPr id="32775" name="Group 15"/>
          <p:cNvGrpSpPr>
            <a:grpSpLocks/>
          </p:cNvGrpSpPr>
          <p:nvPr/>
        </p:nvGrpSpPr>
        <p:grpSpPr bwMode="auto">
          <a:xfrm>
            <a:off x="1447800" y="3687763"/>
            <a:ext cx="7391400" cy="762000"/>
            <a:chOff x="912" y="2352"/>
            <a:chExt cx="4656" cy="480"/>
          </a:xfrm>
        </p:grpSpPr>
        <p:sp>
          <p:nvSpPr>
            <p:cNvPr id="32783" name="Text Box 9"/>
            <p:cNvSpPr txBox="1">
              <a:spLocks noChangeArrowheads="1"/>
            </p:cNvSpPr>
            <p:nvPr/>
          </p:nvSpPr>
          <p:spPr bwMode="auto">
            <a:xfrm>
              <a:off x="912" y="2352"/>
              <a:ext cx="3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DestroyTriplet(&amp;T)</a:t>
              </a:r>
            </a:p>
          </p:txBody>
        </p:sp>
        <p:sp>
          <p:nvSpPr>
            <p:cNvPr id="32784" name="Text Box 10"/>
            <p:cNvSpPr txBox="1">
              <a:spLocks noChangeArrowheads="1"/>
            </p:cNvSpPr>
            <p:nvPr/>
          </p:nvSpPr>
          <p:spPr bwMode="auto">
            <a:xfrm>
              <a:off x="1008" y="2582"/>
              <a:ext cx="45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操作结果</a:t>
              </a:r>
              <a:r>
                <a:rPr lang="en-US" altLang="zh-CN" sz="2000" b="1"/>
                <a:t>: </a:t>
              </a:r>
              <a:r>
                <a:rPr lang="zh-CN" altLang="en-US" sz="2000" b="1"/>
                <a:t>销毁三元组</a:t>
              </a:r>
              <a:r>
                <a:rPr lang="en-US" altLang="zh-CN" sz="2000" b="1"/>
                <a:t>T</a:t>
              </a:r>
              <a:r>
                <a:rPr lang="zh-CN" altLang="en-US" sz="2000" b="1"/>
                <a:t>。</a:t>
              </a:r>
            </a:p>
          </p:txBody>
        </p:sp>
      </p:grpSp>
      <p:grpSp>
        <p:nvGrpSpPr>
          <p:cNvPr id="32776" name="Group 16"/>
          <p:cNvGrpSpPr>
            <a:grpSpLocks/>
          </p:cNvGrpSpPr>
          <p:nvPr/>
        </p:nvGrpSpPr>
        <p:grpSpPr bwMode="auto">
          <a:xfrm>
            <a:off x="1447800" y="4510088"/>
            <a:ext cx="7391400" cy="1158875"/>
            <a:chOff x="912" y="2918"/>
            <a:chExt cx="4656" cy="730"/>
          </a:xfrm>
        </p:grpSpPr>
        <p:sp>
          <p:nvSpPr>
            <p:cNvPr id="32780" name="Text Box 11"/>
            <p:cNvSpPr txBox="1">
              <a:spLocks noChangeArrowheads="1"/>
            </p:cNvSpPr>
            <p:nvPr/>
          </p:nvSpPr>
          <p:spPr bwMode="auto">
            <a:xfrm>
              <a:off x="912" y="2918"/>
              <a:ext cx="3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Get(T, i, &amp;e)</a:t>
              </a:r>
            </a:p>
          </p:txBody>
        </p:sp>
        <p:sp>
          <p:nvSpPr>
            <p:cNvPr id="32781" name="Text Box 12"/>
            <p:cNvSpPr txBox="1">
              <a:spLocks noChangeArrowheads="1"/>
            </p:cNvSpPr>
            <p:nvPr/>
          </p:nvSpPr>
          <p:spPr bwMode="auto">
            <a:xfrm>
              <a:off x="1008" y="3398"/>
              <a:ext cx="45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操作结果</a:t>
              </a:r>
              <a:r>
                <a:rPr lang="en-US" altLang="zh-CN" sz="2000" b="1"/>
                <a:t>: </a:t>
              </a:r>
              <a:r>
                <a:rPr lang="zh-CN" altLang="en-US" sz="2000" b="1"/>
                <a:t>用 </a:t>
              </a:r>
              <a:r>
                <a:rPr lang="en-US" altLang="zh-CN" sz="2000" b="1"/>
                <a:t>e </a:t>
              </a:r>
              <a:r>
                <a:rPr lang="zh-CN" altLang="en-US" sz="2000" b="1"/>
                <a:t>返回 </a:t>
              </a:r>
              <a:r>
                <a:rPr lang="en-US" altLang="zh-CN" sz="2000" b="1"/>
                <a:t>T </a:t>
              </a:r>
              <a:r>
                <a:rPr lang="zh-CN" altLang="en-US" sz="2000" b="1"/>
                <a:t>的第 </a:t>
              </a:r>
              <a:r>
                <a:rPr lang="en-US" altLang="zh-CN" sz="2000" b="1"/>
                <a:t>i </a:t>
              </a:r>
              <a:r>
                <a:rPr lang="zh-CN" altLang="en-US" sz="2000" b="1"/>
                <a:t>元的值。</a:t>
              </a:r>
            </a:p>
          </p:txBody>
        </p:sp>
        <p:sp>
          <p:nvSpPr>
            <p:cNvPr id="32782" name="Text Box 13"/>
            <p:cNvSpPr txBox="1">
              <a:spLocks noChangeArrowheads="1"/>
            </p:cNvSpPr>
            <p:nvPr/>
          </p:nvSpPr>
          <p:spPr bwMode="auto">
            <a:xfrm>
              <a:off x="1008" y="3168"/>
              <a:ext cx="45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初始条件</a:t>
              </a:r>
              <a:r>
                <a:rPr lang="en-US" altLang="zh-CN" sz="2000" b="1"/>
                <a:t>: </a:t>
              </a:r>
              <a:r>
                <a:rPr lang="zh-CN" altLang="en-US" sz="2000" b="1"/>
                <a:t>三元组 </a:t>
              </a:r>
              <a:r>
                <a:rPr lang="en-US" altLang="zh-CN" sz="2000" b="1"/>
                <a:t>T </a:t>
              </a:r>
              <a:r>
                <a:rPr lang="zh-CN" altLang="en-US" sz="2000" b="1"/>
                <a:t>已存在，</a:t>
              </a:r>
              <a:r>
                <a:rPr lang="en-US" altLang="zh-CN" sz="2000" b="1">
                  <a:latin typeface="宋体" panose="02010600030101010101" pitchFamily="2" charset="-122"/>
                </a:rPr>
                <a:t>1≤</a:t>
              </a:r>
              <a:r>
                <a:rPr lang="en-US" altLang="zh-CN" sz="2000" b="1"/>
                <a:t>i≤3</a:t>
              </a:r>
              <a:r>
                <a:rPr lang="zh-CN" altLang="en-US" sz="2000" b="1"/>
                <a:t>。</a:t>
              </a:r>
            </a:p>
          </p:txBody>
        </p:sp>
      </p:grpSp>
      <p:grpSp>
        <p:nvGrpSpPr>
          <p:cNvPr id="32777" name="Group 23"/>
          <p:cNvGrpSpPr>
            <a:grpSpLocks/>
          </p:cNvGrpSpPr>
          <p:nvPr/>
        </p:nvGrpSpPr>
        <p:grpSpPr bwMode="auto">
          <a:xfrm>
            <a:off x="990600" y="838200"/>
            <a:ext cx="3657600" cy="5410200"/>
            <a:chOff x="624" y="528"/>
            <a:chExt cx="2304" cy="3408"/>
          </a:xfrm>
        </p:grpSpPr>
        <p:sp>
          <p:nvSpPr>
            <p:cNvPr id="32778" name="Text Box 21"/>
            <p:cNvSpPr txBox="1">
              <a:spLocks noChangeArrowheads="1"/>
            </p:cNvSpPr>
            <p:nvPr/>
          </p:nvSpPr>
          <p:spPr bwMode="auto">
            <a:xfrm>
              <a:off x="624" y="528"/>
              <a:ext cx="220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/>
                <a:t>ADT  Triplet  {</a:t>
              </a:r>
            </a:p>
          </p:txBody>
        </p:sp>
        <p:sp>
          <p:nvSpPr>
            <p:cNvPr id="32779" name="Text Box 22"/>
            <p:cNvSpPr txBox="1">
              <a:spLocks noChangeArrowheads="1"/>
            </p:cNvSpPr>
            <p:nvPr/>
          </p:nvSpPr>
          <p:spPr bwMode="auto">
            <a:xfrm>
              <a:off x="720" y="3667"/>
              <a:ext cx="220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/>
                <a:t>}  ADT  Triplet  </a:t>
              </a:r>
            </a:p>
          </p:txBody>
        </p:sp>
      </p:grp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多形数据类型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en-US" altLang="zh-CN" b="1"/>
              <a:t>  </a:t>
            </a:r>
            <a:r>
              <a:rPr lang="zh-CN" altLang="en-US" b="1"/>
              <a:t>是指其值的成分</a:t>
            </a:r>
            <a:r>
              <a:rPr lang="en-US" altLang="zh-CN" b="1" baseline="30000"/>
              <a:t>[1]</a:t>
            </a:r>
            <a:r>
              <a:rPr lang="zh-CN" altLang="en-US" b="1"/>
              <a:t>不确定的数据类型。</a:t>
            </a:r>
            <a:r>
              <a:rPr lang="en-US" altLang="zh-CN" b="1"/>
              <a:t>[p9]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447800" y="1295400"/>
            <a:ext cx="7010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例，</a:t>
            </a:r>
            <a:r>
              <a:rPr lang="zh-CN" altLang="en-US" sz="2000" b="1"/>
              <a:t>抽象数据类型 </a:t>
            </a:r>
            <a:r>
              <a:rPr lang="en-US" altLang="zh-CN" sz="2000" b="1"/>
              <a:t>Triplet </a:t>
            </a:r>
            <a:r>
              <a:rPr lang="zh-CN" altLang="en-US" sz="2000" b="1"/>
              <a:t>，其元素</a:t>
            </a:r>
            <a:r>
              <a:rPr lang="en-US" altLang="zh-CN" sz="2000" b="1"/>
              <a:t>e1</a:t>
            </a:r>
            <a:r>
              <a:rPr lang="zh-CN" altLang="en-US" sz="2000" b="1"/>
              <a:t>、</a:t>
            </a:r>
            <a:r>
              <a:rPr lang="en-US" altLang="zh-CN" sz="2000" b="1"/>
              <a:t>e2</a:t>
            </a:r>
            <a:r>
              <a:rPr lang="zh-CN" altLang="en-US" sz="2000" b="1"/>
              <a:t>和</a:t>
            </a:r>
            <a:r>
              <a:rPr lang="en-US" altLang="zh-CN" sz="2000" b="1"/>
              <a:t>e3</a:t>
            </a:r>
            <a:r>
              <a:rPr lang="zh-CN" altLang="en-US" sz="2000" b="1"/>
              <a:t>可以是整型、字符型等等。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219200" y="2362200"/>
            <a:ext cx="7010400" cy="334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/>
              <a:t>无论其元素具有何种特性，元素之间的关系不变，对元素的基本操作不变。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endParaRPr lang="zh-CN" altLang="en-US" b="1"/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/>
              <a:t>多形</a:t>
            </a:r>
            <a:r>
              <a:rPr lang="en-US" altLang="zh-CN" b="1"/>
              <a:t>/</a:t>
            </a:r>
            <a:r>
              <a:rPr lang="zh-CN" altLang="en-US" b="1">
                <a:solidFill>
                  <a:srgbClr val="FF0000"/>
                </a:solidFill>
              </a:rPr>
              <a:t>多态</a:t>
            </a:r>
            <a:r>
              <a:rPr lang="en-US" altLang="zh-CN" b="1"/>
              <a:t>(polymorphic)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endParaRPr lang="en-US" altLang="zh-CN" b="1"/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 baseline="30000"/>
              <a:t>[1] </a:t>
            </a:r>
            <a:r>
              <a:rPr lang="zh-CN" altLang="en-US" sz="2000" b="1"/>
              <a:t>简单地，可以理解为数据类型。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990600" y="457200"/>
            <a:ext cx="7620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600" b="1"/>
              <a:t>1.3 </a:t>
            </a:r>
            <a:r>
              <a:rPr lang="zh-CN" altLang="en-US" sz="2600" b="1"/>
              <a:t>抽象数据类型的表示与实现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1676400" y="44196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类</a:t>
            </a:r>
            <a:r>
              <a:rPr lang="en-US" altLang="zh-CN" b="1"/>
              <a:t>C</a:t>
            </a:r>
            <a:r>
              <a:rPr lang="zh-CN" altLang="en-US" b="1"/>
              <a:t>语言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2209800" y="5013325"/>
            <a:ext cx="38862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b="1"/>
              <a:t># define   TRUE   </a:t>
            </a:r>
            <a:r>
              <a:rPr lang="en-US" altLang="zh-CN" sz="1600" b="1">
                <a:latin typeface="宋体" panose="02010600030101010101" pitchFamily="2" charset="-122"/>
              </a:rPr>
              <a:t>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b="1"/>
              <a:t># define   FALSE  </a:t>
            </a:r>
            <a:r>
              <a:rPr lang="en-US" altLang="zh-CN" sz="1600" b="1">
                <a:latin typeface="宋体" panose="02010600030101010101" pitchFamily="2" charset="-122"/>
              </a:rPr>
              <a:t>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b="1">
                <a:latin typeface="宋体" panose="02010600030101010101" pitchFamily="2" charset="-122"/>
              </a:rPr>
              <a:t>#define OK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b="1">
                <a:latin typeface="宋体" panose="02010600030101010101" pitchFamily="2" charset="-122"/>
              </a:rPr>
              <a:t>#define OVERFLOW -2</a:t>
            </a: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4724400" y="4970463"/>
            <a:ext cx="388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typedef  int  Status</a:t>
            </a: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4786313" y="567055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&amp;  </a:t>
            </a:r>
            <a:r>
              <a:rPr lang="zh-CN" altLang="en-US" sz="2000" b="1"/>
              <a:t>引用参数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990600" y="1143000"/>
            <a:ext cx="79248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表示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en-US" altLang="zh-CN" b="1"/>
              <a:t> [</a:t>
            </a:r>
            <a:r>
              <a:rPr lang="en-US" altLang="zh-CN" b="1">
                <a:solidFill>
                  <a:srgbClr val="990099"/>
                </a:solidFill>
              </a:rPr>
              <a:t>specification(</a:t>
            </a:r>
            <a:r>
              <a:rPr lang="zh-CN" altLang="en-US" b="1">
                <a:solidFill>
                  <a:srgbClr val="990099"/>
                </a:solidFill>
              </a:rPr>
              <a:t>规格</a:t>
            </a:r>
            <a:r>
              <a:rPr lang="en-US" altLang="zh-CN" b="1">
                <a:solidFill>
                  <a:srgbClr val="990099"/>
                </a:solidFill>
              </a:rPr>
              <a:t>)</a:t>
            </a:r>
            <a:r>
              <a:rPr lang="en-US" altLang="zh-CN" b="1"/>
              <a:t>]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zh-CN" b="1"/>
              <a:t>ADT</a:t>
            </a:r>
            <a:r>
              <a:rPr lang="zh-CN" altLang="en-US" b="1"/>
              <a:t>用某种语言</a:t>
            </a:r>
            <a:r>
              <a:rPr lang="en-US" altLang="zh-CN" b="1"/>
              <a:t>(C/C++)</a:t>
            </a:r>
            <a:r>
              <a:rPr lang="zh-CN" altLang="en-US" b="1"/>
              <a:t>或工具来描述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zh-CN" altLang="en-US" b="1"/>
              <a:t>考虑计算机中的存储方式</a:t>
            </a:r>
            <a:r>
              <a:rPr lang="en-US" altLang="zh-CN" b="1"/>
              <a:t>(</a:t>
            </a:r>
            <a:r>
              <a:rPr lang="zh-CN" altLang="en-US" b="1"/>
              <a:t>顺序存储、链式存储</a:t>
            </a:r>
            <a:r>
              <a:rPr lang="en-US" altLang="zh-CN" b="1"/>
              <a:t>)</a:t>
            </a:r>
            <a:r>
              <a:rPr lang="zh-CN" altLang="en-US" b="1"/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实现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en-US" altLang="zh-CN" b="1"/>
              <a:t>  [</a:t>
            </a:r>
            <a:r>
              <a:rPr lang="en-US" altLang="zh-CN" b="1">
                <a:solidFill>
                  <a:srgbClr val="990099"/>
                </a:solidFill>
              </a:rPr>
              <a:t>implementation</a:t>
            </a:r>
            <a:r>
              <a:rPr lang="en-US" altLang="zh-CN" b="1"/>
              <a:t>]</a:t>
            </a:r>
            <a:r>
              <a:rPr lang="zh-CN" altLang="en-US" b="1"/>
              <a:t>是指各操作的执行过程。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实现</a:t>
            </a:r>
            <a:r>
              <a:rPr lang="zh-CN" altLang="en-US" b="1"/>
              <a:t>依赖于</a:t>
            </a:r>
            <a:r>
              <a:rPr lang="zh-CN" altLang="en-US" b="1">
                <a:solidFill>
                  <a:srgbClr val="FF0000"/>
                </a:solidFill>
              </a:rPr>
              <a:t>表示</a:t>
            </a:r>
            <a:r>
              <a:rPr lang="zh-CN" altLang="en-US" b="1"/>
              <a:t>。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78CBD-048B-AA5B-842E-73DEFA72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摩尔定律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8A74F-1F5D-22AA-11BD-B87DDC2EE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268760"/>
            <a:ext cx="8424936" cy="4857403"/>
          </a:xfrm>
        </p:spPr>
        <p:txBody>
          <a:bodyPr/>
          <a:lstStyle/>
          <a:p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摩尔定律，即当价格不变时，集成电路上可容纳的晶体管数目，约每隔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18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个月便会增加一倍，性能也将提升一倍。</a:t>
            </a:r>
            <a:endParaRPr lang="en-US" altLang="zh-CN" sz="20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sz="2000" dirty="0"/>
              <a:t>2013</a:t>
            </a:r>
            <a:r>
              <a:rPr lang="zh-CN" altLang="en-US" sz="2000" dirty="0"/>
              <a:t>年酷睿</a:t>
            </a:r>
            <a:r>
              <a:rPr lang="en-US" altLang="zh-CN" sz="2000" dirty="0"/>
              <a:t>i7 4960X</a:t>
            </a:r>
            <a:r>
              <a:rPr lang="zh-CN" altLang="en-US" sz="2000" dirty="0"/>
              <a:t>，制作工艺</a:t>
            </a:r>
            <a:r>
              <a:rPr lang="en-US" altLang="zh-CN" sz="2000" dirty="0"/>
              <a:t>22nm</a:t>
            </a:r>
            <a:r>
              <a:rPr lang="zh-CN" altLang="en-US" sz="2000" dirty="0"/>
              <a:t>，晶体管数量</a:t>
            </a:r>
            <a:r>
              <a:rPr lang="en-US" altLang="zh-CN" sz="2000" dirty="0"/>
              <a:t>18.6</a:t>
            </a:r>
            <a:r>
              <a:rPr lang="zh-CN" altLang="en-US" sz="2000" dirty="0"/>
              <a:t>亿。酷睿</a:t>
            </a:r>
            <a:r>
              <a:rPr lang="en-US" altLang="zh-CN" sz="2000" dirty="0"/>
              <a:t>i7-2600</a:t>
            </a:r>
            <a:r>
              <a:rPr lang="zh-CN" altLang="en-US" sz="2000" dirty="0"/>
              <a:t>每秒是</a:t>
            </a:r>
            <a:r>
              <a:rPr lang="en-US" altLang="zh-CN" sz="2000" dirty="0"/>
              <a:t>1124</a:t>
            </a:r>
            <a:r>
              <a:rPr lang="zh-CN" altLang="en-US" sz="2000" dirty="0"/>
              <a:t>亿次运算</a:t>
            </a:r>
            <a:endParaRPr lang="en-US" altLang="zh-CN" sz="2000" dirty="0"/>
          </a:p>
          <a:p>
            <a:r>
              <a:rPr lang="en-US" altLang="zh-CN" sz="2000" dirty="0"/>
              <a:t>1nm=10^-9</a:t>
            </a:r>
            <a:r>
              <a:rPr lang="zh-CN" altLang="en-US" sz="2000" dirty="0"/>
              <a:t>，</a:t>
            </a:r>
            <a:r>
              <a:rPr lang="en-US" altLang="zh-CN" sz="2000" dirty="0"/>
              <a:t>1nm</a:t>
            </a:r>
            <a:r>
              <a:rPr lang="zh-CN" altLang="en-US" sz="2000" dirty="0"/>
              <a:t>大小相当于</a:t>
            </a:r>
            <a:r>
              <a:rPr lang="en-US" altLang="zh-CN" sz="2000" dirty="0"/>
              <a:t>10</a:t>
            </a:r>
            <a:r>
              <a:rPr lang="zh-CN" altLang="en-US" sz="2000" dirty="0"/>
              <a:t>个硅原子大小</a:t>
            </a:r>
            <a:endParaRPr lang="en-US" altLang="zh-CN" sz="2000" dirty="0"/>
          </a:p>
          <a:p>
            <a:r>
              <a:rPr lang="en-US" altLang="zh-CN" sz="2000" dirty="0"/>
              <a:t>5nm</a:t>
            </a:r>
            <a:r>
              <a:rPr lang="zh-CN" altLang="en-US" sz="2000" dirty="0"/>
              <a:t>：每平方毫米</a:t>
            </a:r>
            <a:r>
              <a:rPr lang="en-US" altLang="zh-CN" sz="2000" dirty="0"/>
              <a:t>1.7</a:t>
            </a:r>
            <a:r>
              <a:rPr lang="zh-CN" altLang="en-US" sz="2000" dirty="0"/>
              <a:t>亿个晶体管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19032F-01B9-6503-42EF-4524003BB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78" y="3697461"/>
            <a:ext cx="4611261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C29189B-9DCF-42C8-B773-B82BD2D34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212976"/>
            <a:ext cx="4134362" cy="345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49599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ChangeArrowheads="1"/>
          </p:cNvSpPr>
          <p:nvPr/>
        </p:nvSpPr>
        <p:spPr bwMode="auto">
          <a:xfrm>
            <a:off x="539750" y="765175"/>
            <a:ext cx="7850188" cy="1384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Char char="•"/>
            </a:pPr>
            <a:r>
              <a:rPr lang="zh-CN" altLang="en-US" sz="32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数据元素被约定为</a:t>
            </a:r>
            <a:r>
              <a:rPr lang="en-US" altLang="zh-CN" sz="32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ElemType </a:t>
            </a:r>
            <a:r>
              <a:rPr lang="zh-CN" altLang="en-US" sz="32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类型，</a:t>
            </a:r>
            <a:r>
              <a:rPr lang="zh-CN" altLang="en-US" b="1"/>
              <a:t>用</a:t>
            </a:r>
            <a:r>
              <a:rPr lang="en-US" altLang="zh-CN" b="1"/>
              <a:t>typedef</a:t>
            </a:r>
            <a:r>
              <a:rPr lang="zh-CN" altLang="en-US" b="1"/>
              <a:t>来定义</a:t>
            </a:r>
          </a:p>
          <a:p>
            <a:pPr eaLnBrk="1" hangingPunct="1">
              <a:buFontTx/>
              <a:buChar char="•"/>
            </a:pPr>
            <a:r>
              <a:rPr lang="zh-CN" altLang="en-US" sz="2800" b="1">
                <a:ea typeface="仿宋_GB2312" pitchFamily="49" charset="-122"/>
              </a:rPr>
              <a:t>用户需要根据具体情况，自行定义该数据类型。</a:t>
            </a:r>
          </a:p>
        </p:txBody>
      </p:sp>
      <p:sp>
        <p:nvSpPr>
          <p:cNvPr id="35843" name="Rectangle 9"/>
          <p:cNvSpPr>
            <a:spLocks noChangeArrowheads="1"/>
          </p:cNvSpPr>
          <p:nvPr/>
        </p:nvSpPr>
        <p:spPr bwMode="auto">
          <a:xfrm>
            <a:off x="827088" y="3001963"/>
            <a:ext cx="7850187" cy="2308225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算法描述为以下的函数形式：</a:t>
            </a:r>
          </a:p>
          <a:p>
            <a:pPr eaLnBrk="1" hangingPunct="1"/>
            <a:r>
              <a:rPr lang="zh-CN" altLang="en-US" sz="2800" b="1">
                <a:ea typeface="仿宋_GB2312" pitchFamily="49" charset="-122"/>
              </a:rPr>
              <a:t>             函数类型 函数名（函数参数表）</a:t>
            </a:r>
          </a:p>
          <a:p>
            <a:pPr eaLnBrk="1" hangingPunct="1"/>
            <a:r>
              <a:rPr lang="zh-CN" altLang="en-US" sz="2800" b="1">
                <a:ea typeface="仿宋_GB2312" pitchFamily="49" charset="-122"/>
              </a:rPr>
              <a:t>             </a:t>
            </a:r>
            <a:r>
              <a:rPr lang="en-US" altLang="zh-CN" sz="2800" b="1">
                <a:ea typeface="仿宋_GB2312" pitchFamily="49" charset="-122"/>
              </a:rPr>
              <a:t>{</a:t>
            </a:r>
          </a:p>
          <a:p>
            <a:pPr lvl="2" eaLnBrk="1" hangingPunct="1"/>
            <a:r>
              <a:rPr lang="en-US" altLang="zh-CN" sz="2800" b="1">
                <a:ea typeface="仿宋_GB2312" pitchFamily="49" charset="-122"/>
              </a:rPr>
              <a:t>                </a:t>
            </a:r>
            <a:r>
              <a:rPr lang="zh-CN" altLang="en-US" sz="2800" b="1">
                <a:ea typeface="仿宋_GB2312" pitchFamily="49" charset="-122"/>
              </a:rPr>
              <a:t>语句序列；</a:t>
            </a:r>
          </a:p>
          <a:p>
            <a:pPr eaLnBrk="1" hangingPunct="1"/>
            <a:r>
              <a:rPr lang="zh-CN" altLang="en-US" sz="2800" b="1">
                <a:ea typeface="仿宋_GB2312" pitchFamily="49" charset="-122"/>
              </a:rPr>
              <a:t>             </a:t>
            </a:r>
            <a:r>
              <a:rPr lang="en-US" altLang="zh-CN" sz="2800" b="1">
                <a:ea typeface="仿宋_GB2312" pitchFamily="49" charset="-122"/>
              </a:rPr>
              <a:t>}</a:t>
            </a:r>
          </a:p>
        </p:txBody>
      </p:sp>
    </p:spTree>
  </p:cSld>
  <p:clrMapOvr>
    <a:masterClrMapping/>
  </p:clrMapOvr>
  <p:transition>
    <p:spli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类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语言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 bwMode="auto">
          <a:xfrm>
            <a:off x="1115616" y="1600200"/>
            <a:ext cx="7571184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赋值语句</a:t>
            </a:r>
            <a:endParaRPr lang="en-US" altLang="zh-CN" dirty="0"/>
          </a:p>
          <a:p>
            <a:r>
              <a:rPr lang="zh-CN" altLang="en-US" dirty="0"/>
              <a:t>选择语句</a:t>
            </a:r>
            <a:endParaRPr lang="en-US" altLang="zh-CN" dirty="0"/>
          </a:p>
          <a:p>
            <a:r>
              <a:rPr lang="zh-CN" altLang="en-US" dirty="0"/>
              <a:t>循环语句</a:t>
            </a:r>
            <a:endParaRPr lang="en-US" altLang="zh-CN" dirty="0"/>
          </a:p>
          <a:p>
            <a:r>
              <a:rPr lang="zh-CN" altLang="en-US" dirty="0"/>
              <a:t>结束语句</a:t>
            </a:r>
            <a:endParaRPr lang="en-US" altLang="zh-CN" dirty="0"/>
          </a:p>
          <a:p>
            <a:r>
              <a:rPr lang="zh-CN" altLang="en-US" dirty="0"/>
              <a:t>输入输出</a:t>
            </a:r>
            <a:endParaRPr lang="en-US" altLang="zh-CN" dirty="0"/>
          </a:p>
          <a:p>
            <a:r>
              <a:rPr lang="zh-CN" altLang="en-US" dirty="0"/>
              <a:t>注释</a:t>
            </a:r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143000" y="411163"/>
            <a:ext cx="6324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FF0000"/>
                </a:solidFill>
              </a:rPr>
              <a:t>例，</a:t>
            </a:r>
            <a:r>
              <a:rPr lang="zh-CN" altLang="en-US" sz="2200" b="1"/>
              <a:t>抽象数据类型</a:t>
            </a:r>
            <a:r>
              <a:rPr lang="en-US" altLang="zh-CN" sz="2200" b="1"/>
              <a:t>——</a:t>
            </a:r>
            <a:r>
              <a:rPr lang="zh-CN" altLang="en-US" sz="2200" b="1" i="1">
                <a:solidFill>
                  <a:srgbClr val="FF0000"/>
                </a:solidFill>
              </a:rPr>
              <a:t>三元素组</a:t>
            </a:r>
            <a:r>
              <a:rPr lang="zh-CN" altLang="en-US" sz="2200" b="1"/>
              <a:t>的表示和实现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914400" y="990600"/>
            <a:ext cx="80772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</a:rPr>
              <a:t>typedef </a:t>
            </a:r>
            <a:r>
              <a:rPr lang="en-US" altLang="zh-CN" sz="2000" b="1"/>
              <a:t>  ElemType </a:t>
            </a:r>
            <a:r>
              <a:rPr lang="en-US" altLang="zh-CN" sz="2000">
                <a:latin typeface="宋体" panose="02010600030101010101" pitchFamily="2" charset="-122"/>
              </a:rPr>
              <a:t>* </a:t>
            </a:r>
            <a:r>
              <a:rPr lang="en-US" altLang="zh-CN" sz="2000" b="1"/>
              <a:t> Triplet;	</a:t>
            </a:r>
            <a:endParaRPr lang="en-US" altLang="zh-CN" sz="2000" b="1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/>
              <a:t>Status  </a:t>
            </a:r>
            <a:r>
              <a:rPr lang="en-US" altLang="zh-CN" sz="1800" b="1">
                <a:solidFill>
                  <a:srgbClr val="FF0000"/>
                </a:solidFill>
              </a:rPr>
              <a:t>InitTriplet</a:t>
            </a:r>
            <a:r>
              <a:rPr lang="en-US" altLang="zh-CN" sz="1800" b="1"/>
              <a:t>( Triplet  &amp;T ,  ElemType v</a:t>
            </a:r>
            <a:r>
              <a:rPr lang="en-US" altLang="zh-CN" sz="1800" b="1">
                <a:latin typeface="宋体" panose="02010600030101010101" pitchFamily="2" charset="-122"/>
              </a:rPr>
              <a:t>1</a:t>
            </a:r>
            <a:r>
              <a:rPr lang="en-US" altLang="zh-CN" sz="1800" b="1"/>
              <a:t> ,  ElemType v2 ,  ElemType v3 );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	//</a:t>
            </a:r>
            <a:r>
              <a:rPr lang="zh-CN" altLang="en-US" sz="1600" b="1"/>
              <a:t>操作结果：构造一个三元组</a:t>
            </a:r>
            <a:r>
              <a:rPr lang="en-US" altLang="zh-CN" sz="1600" b="1"/>
              <a:t>T</a:t>
            </a:r>
            <a:r>
              <a:rPr lang="zh-CN" altLang="en-US" sz="1600" b="1"/>
              <a:t>，元素</a:t>
            </a:r>
            <a:r>
              <a:rPr lang="en-US" altLang="zh-CN" sz="1600" b="1"/>
              <a:t>e1, e2</a:t>
            </a:r>
            <a:r>
              <a:rPr lang="zh-CN" altLang="en-US" sz="1600" b="1"/>
              <a:t>和</a:t>
            </a:r>
            <a:r>
              <a:rPr lang="en-US" altLang="zh-CN" sz="1600" b="1"/>
              <a:t>e3</a:t>
            </a:r>
            <a:r>
              <a:rPr lang="zh-CN" altLang="en-US" sz="1600" b="1"/>
              <a:t>分别被赋以参数</a:t>
            </a:r>
            <a:r>
              <a:rPr lang="en-US" altLang="zh-CN" sz="1600" b="1"/>
              <a:t>v1, v2</a:t>
            </a:r>
            <a:r>
              <a:rPr lang="zh-CN" altLang="en-US" sz="1600" b="1"/>
              <a:t>和</a:t>
            </a:r>
            <a:r>
              <a:rPr lang="en-US" altLang="zh-CN" sz="1600" b="1"/>
              <a:t>v3</a:t>
            </a:r>
            <a:r>
              <a:rPr lang="zh-CN" altLang="en-US" sz="1600" b="1"/>
              <a:t>的值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14400" y="2193925"/>
            <a:ext cx="8229600" cy="2411413"/>
            <a:chOff x="576" y="960"/>
            <a:chExt cx="5184" cy="1424"/>
          </a:xfrm>
        </p:grpSpPr>
        <p:sp>
          <p:nvSpPr>
            <p:cNvPr id="37904" name="Text Box 4"/>
            <p:cNvSpPr txBox="1">
              <a:spLocks noChangeArrowheads="1"/>
            </p:cNvSpPr>
            <p:nvPr/>
          </p:nvSpPr>
          <p:spPr bwMode="auto">
            <a:xfrm>
              <a:off x="576" y="960"/>
              <a:ext cx="518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Status  </a:t>
              </a:r>
              <a:r>
                <a:rPr lang="en-US" altLang="zh-CN" sz="2000" b="1">
                  <a:solidFill>
                    <a:srgbClr val="FF0000"/>
                  </a:solidFill>
                </a:rPr>
                <a:t>InitTriplet</a:t>
              </a:r>
              <a:r>
                <a:rPr lang="en-US" altLang="zh-CN" sz="2000" b="1"/>
                <a:t>( </a:t>
              </a:r>
              <a:r>
                <a:rPr lang="en-US" altLang="zh-CN" sz="1800" b="1"/>
                <a:t>Triplet  &amp;T ,  ElemType v</a:t>
              </a:r>
              <a:r>
                <a:rPr lang="en-US" altLang="zh-CN" sz="1800" b="1">
                  <a:latin typeface="宋体" panose="02010600030101010101" pitchFamily="2" charset="-122"/>
                </a:rPr>
                <a:t>1</a:t>
              </a:r>
              <a:r>
                <a:rPr lang="en-US" altLang="zh-CN" sz="1800" b="1"/>
                <a:t> ,  ElemType v2 ,  ElemType v3</a:t>
              </a:r>
              <a:r>
                <a:rPr lang="en-US" altLang="zh-CN" sz="2000" b="1"/>
                <a:t> )</a:t>
              </a:r>
            </a:p>
          </p:txBody>
        </p:sp>
        <p:sp>
          <p:nvSpPr>
            <p:cNvPr id="37905" name="Text Box 5"/>
            <p:cNvSpPr txBox="1">
              <a:spLocks noChangeArrowheads="1"/>
            </p:cNvSpPr>
            <p:nvPr/>
          </p:nvSpPr>
          <p:spPr bwMode="auto">
            <a:xfrm>
              <a:off x="624" y="1141"/>
              <a:ext cx="4056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{  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37906" name="Text Box 6"/>
            <p:cNvSpPr txBox="1">
              <a:spLocks noChangeArrowheads="1"/>
            </p:cNvSpPr>
            <p:nvPr/>
          </p:nvSpPr>
          <p:spPr bwMode="auto">
            <a:xfrm>
              <a:off x="624" y="2150"/>
              <a:ext cx="67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}</a:t>
              </a:r>
            </a:p>
          </p:txBody>
        </p:sp>
      </p:grp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1371600" y="2817813"/>
            <a:ext cx="739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T = (ElemType </a:t>
            </a:r>
            <a:r>
              <a:rPr lang="en-US" altLang="zh-CN" sz="2000">
                <a:latin typeface="宋体" panose="02010600030101010101" pitchFamily="2" charset="-122"/>
              </a:rPr>
              <a:t>*</a:t>
            </a:r>
            <a:r>
              <a:rPr lang="en-US" altLang="zh-CN" sz="2000" b="1"/>
              <a:t>)  </a:t>
            </a:r>
            <a:r>
              <a:rPr lang="en-US" altLang="zh-CN" sz="2000" b="1">
                <a:solidFill>
                  <a:schemeClr val="tx2"/>
                </a:solidFill>
              </a:rPr>
              <a:t>malloc</a:t>
            </a:r>
            <a:r>
              <a:rPr lang="en-US" altLang="zh-CN" sz="2000" b="1"/>
              <a:t> ( 3 </a:t>
            </a:r>
            <a:r>
              <a:rPr lang="en-US" altLang="zh-CN" sz="2000">
                <a:latin typeface="宋体" panose="02010600030101010101" pitchFamily="2" charset="-122"/>
              </a:rPr>
              <a:t>* </a:t>
            </a:r>
            <a:r>
              <a:rPr lang="en-US" altLang="zh-CN" sz="2000" b="1">
                <a:solidFill>
                  <a:schemeClr val="tx2"/>
                </a:solidFill>
              </a:rPr>
              <a:t>sizeof</a:t>
            </a:r>
            <a:r>
              <a:rPr lang="en-US" altLang="zh-CN" sz="2000" b="1"/>
              <a:t>( ElemType) ); 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1371600" y="3168650"/>
            <a:ext cx="556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if  ( ! T )  </a:t>
            </a:r>
            <a:r>
              <a:rPr lang="en-US" altLang="zh-CN" sz="2000" b="1">
                <a:solidFill>
                  <a:schemeClr val="tx2"/>
                </a:solidFill>
              </a:rPr>
              <a:t>exit</a:t>
            </a:r>
            <a:r>
              <a:rPr lang="en-US" altLang="zh-CN" sz="2000" b="1"/>
              <a:t> ( OVERFLOW );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1371600" y="3565525"/>
            <a:ext cx="571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T[0] = v1; T[</a:t>
            </a:r>
            <a:r>
              <a:rPr lang="en-US" altLang="zh-CN" sz="2000" b="1">
                <a:latin typeface="宋体" panose="02010600030101010101" pitchFamily="2" charset="-122"/>
              </a:rPr>
              <a:t>1</a:t>
            </a:r>
            <a:r>
              <a:rPr lang="en-US" altLang="zh-CN" sz="2000" b="1"/>
              <a:t>] = v2; T[2] = v3;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1371600" y="3946525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return  OK;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914400" y="4708525"/>
            <a:ext cx="8229600" cy="1997075"/>
            <a:chOff x="576" y="2496"/>
            <a:chExt cx="5184" cy="1258"/>
          </a:xfrm>
        </p:grpSpPr>
        <p:sp>
          <p:nvSpPr>
            <p:cNvPr id="37901" name="Text Box 13"/>
            <p:cNvSpPr txBox="1">
              <a:spLocks noChangeArrowheads="1"/>
            </p:cNvSpPr>
            <p:nvPr/>
          </p:nvSpPr>
          <p:spPr bwMode="auto">
            <a:xfrm>
              <a:off x="576" y="2496"/>
              <a:ext cx="51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Status  </a:t>
              </a:r>
              <a:r>
                <a:rPr lang="en-US" altLang="zh-CN" sz="2000" b="1">
                  <a:solidFill>
                    <a:srgbClr val="FF0000"/>
                  </a:solidFill>
                </a:rPr>
                <a:t>Get</a:t>
              </a:r>
              <a:r>
                <a:rPr lang="en-US" altLang="zh-CN" sz="2000" b="1"/>
                <a:t>( Triplet  T </a:t>
              </a:r>
              <a:r>
                <a:rPr lang="zh-CN" altLang="en-US" sz="2000" b="1"/>
                <a:t>，</a:t>
              </a:r>
              <a:r>
                <a:rPr lang="en-US" altLang="zh-CN" sz="2000" b="1"/>
                <a:t>int  i </a:t>
              </a:r>
              <a:r>
                <a:rPr lang="zh-CN" altLang="en-US" sz="2000" b="1"/>
                <a:t>，</a:t>
              </a:r>
              <a:r>
                <a:rPr lang="en-US" altLang="zh-CN" sz="2000" b="1"/>
                <a:t>ElemType &amp;e )</a:t>
              </a:r>
            </a:p>
          </p:txBody>
        </p:sp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>
              <a:off x="624" y="2678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{</a:t>
              </a:r>
            </a:p>
          </p:txBody>
        </p:sp>
        <p:sp>
          <p:nvSpPr>
            <p:cNvPr id="37903" name="Text Box 15"/>
            <p:cNvSpPr txBox="1">
              <a:spLocks noChangeArrowheads="1"/>
            </p:cNvSpPr>
            <p:nvPr/>
          </p:nvSpPr>
          <p:spPr bwMode="auto">
            <a:xfrm>
              <a:off x="624" y="3504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}</a:t>
              </a:r>
            </a:p>
          </p:txBody>
        </p:sp>
      </p:grp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1295400" y="5318125"/>
            <a:ext cx="701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if  (  i&lt;</a:t>
            </a:r>
            <a:r>
              <a:rPr lang="en-US" altLang="zh-CN" sz="2000" b="1">
                <a:latin typeface="宋体" panose="02010600030101010101" pitchFamily="2" charset="-122"/>
              </a:rPr>
              <a:t>1</a:t>
            </a:r>
            <a:r>
              <a:rPr lang="en-US" altLang="zh-CN" sz="2000" b="1"/>
              <a:t> || i&gt;3  )  return  ERROR;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1295400" y="5699125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e = T[i</a:t>
            </a:r>
            <a:r>
              <a:rPr lang="en-US" altLang="zh-CN" b="1">
                <a:latin typeface="宋体" panose="02010600030101010101" pitchFamily="2" charset="-122"/>
              </a:rPr>
              <a:t>-1</a:t>
            </a:r>
            <a:r>
              <a:rPr lang="en-US" altLang="zh-CN" b="1"/>
              <a:t>]</a:t>
            </a:r>
            <a:r>
              <a:rPr lang="en-US" altLang="zh-CN" sz="2000" b="1"/>
              <a:t>;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1295400" y="614045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return  OK;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79" grpId="0" autoUpdateAnimBg="0"/>
      <p:bldP spid="54280" grpId="0" autoUpdateAnimBg="0"/>
      <p:bldP spid="54281" grpId="0" autoUpdateAnimBg="0"/>
      <p:bldP spid="54282" grpId="0" autoUpdateAnimBg="0"/>
      <p:bldP spid="54288" grpId="0" autoUpdateAnimBg="0"/>
      <p:bldP spid="54289" grpId="0" autoUpdateAnimBg="0"/>
      <p:bldP spid="5429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91329-8FB0-8EB4-E3EE-6DA42CFA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1EC46-C261-F291-B93C-4D517789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什么是数据结构</a:t>
            </a:r>
            <a:endParaRPr lang="en-US" altLang="zh-CN" dirty="0"/>
          </a:p>
          <a:p>
            <a:r>
              <a:rPr lang="zh-CN" altLang="en-US" dirty="0"/>
              <a:t>数据结构的发展历史</a:t>
            </a:r>
            <a:endParaRPr lang="en-US" altLang="zh-CN" dirty="0"/>
          </a:p>
          <a:p>
            <a:r>
              <a:rPr lang="zh-CN" altLang="en-US" dirty="0"/>
              <a:t>数据结构的一些基本概念</a:t>
            </a:r>
            <a:endParaRPr lang="en-US" altLang="zh-CN" dirty="0"/>
          </a:p>
          <a:p>
            <a:r>
              <a:rPr lang="zh-CN" altLang="en-US" dirty="0"/>
              <a:t>抽象数据类型的定义、表示和实现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0428448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21345C6-25A6-F86E-812E-70242CBEB3A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15616" y="1412776"/>
            <a:ext cx="7315200" cy="466620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数据的最小单位是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，基本单位是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。</a:t>
            </a: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数据结构的两个层次是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和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4]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。</a:t>
            </a: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存储结构分为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5]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和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6]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。</a:t>
            </a: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ADT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的定义一般包括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2DE9E5D-89FF-4462-3115-A2CAE3016C35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849E21B-28B4-548F-C9EB-952FD8AD77C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1271EEB1-53F4-D4F3-3ECF-538D1470E89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10C65878-2ACA-9DD0-A075-FDA91FD7B19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5EC0B80E-D25E-6C06-2274-AF2A8193257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B979019F-1B39-2793-1C33-7F8EA4A1E0F0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9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4FEE7A9-D3D0-2169-6E03-13AFBE2F363B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7240196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1.4   </a:t>
            </a:r>
            <a:r>
              <a:rPr lang="zh-CN" altLang="en-US" sz="2800" b="1"/>
              <a:t>算法和算法分析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143000" y="1371600"/>
            <a:ext cx="7620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算法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en-US" altLang="zh-CN" b="1"/>
              <a:t> </a:t>
            </a:r>
            <a:r>
              <a:rPr lang="zh-CN" altLang="en-US" b="1"/>
              <a:t>是对特定问题求解步骤的一种描述，它是指令的有限序列，其中每一条指令表示一个或多个操作。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219200" y="25146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一个算法通常具有五个重要特性</a:t>
            </a:r>
            <a:r>
              <a:rPr lang="en-US" altLang="zh-CN" b="1"/>
              <a:t>: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133600" y="3124200"/>
            <a:ext cx="274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000" b="1"/>
              <a:t> </a:t>
            </a:r>
            <a:r>
              <a:rPr lang="zh-CN" altLang="en-US" sz="2000" b="1"/>
              <a:t>有穷性    有穷步结束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2133600" y="3657600"/>
            <a:ext cx="624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000" b="1"/>
              <a:t> </a:t>
            </a:r>
            <a:r>
              <a:rPr lang="zh-CN" altLang="en-US" sz="2000" b="1"/>
              <a:t>确定性     操作无二义性，唯一执行路径，可重复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2133600" y="4198938"/>
            <a:ext cx="632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000" b="1"/>
              <a:t> </a:t>
            </a:r>
            <a:r>
              <a:rPr lang="zh-CN" altLang="en-US" sz="2000" b="1"/>
              <a:t>可行性    操作可以通过有限次已有基本运算实现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2133600" y="4732338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000" b="1"/>
              <a:t> </a:t>
            </a:r>
            <a:r>
              <a:rPr lang="zh-CN" altLang="en-US" sz="2000" b="1"/>
              <a:t>输入        零个或多个输入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2133600" y="5281613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000" b="1"/>
              <a:t> </a:t>
            </a:r>
            <a:r>
              <a:rPr lang="zh-CN" altLang="en-US" sz="2000" b="1"/>
              <a:t>输出        一个或多个输出</a:t>
            </a:r>
          </a:p>
        </p:txBody>
      </p:sp>
      <p:sp>
        <p:nvSpPr>
          <p:cNvPr id="55306" name="AutoShape 10"/>
          <p:cNvSpPr>
            <a:spLocks noChangeArrowheads="1"/>
          </p:cNvSpPr>
          <p:nvPr/>
        </p:nvSpPr>
        <p:spPr bwMode="auto">
          <a:xfrm>
            <a:off x="6400800" y="2514600"/>
            <a:ext cx="2362200" cy="1219200"/>
          </a:xfrm>
          <a:prstGeom prst="wedgeEllipseCallout">
            <a:avLst>
              <a:gd name="adj1" fmla="val -94287"/>
              <a:gd name="adj2" fmla="val 5781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</a:rPr>
              <a:t>if </a:t>
            </a:r>
            <a:r>
              <a:rPr lang="zh-CN" altLang="en-US" b="1">
                <a:solidFill>
                  <a:srgbClr val="FF0000"/>
                </a:solidFill>
              </a:rPr>
              <a:t>语句是不是不确定？</a:t>
            </a:r>
          </a:p>
        </p:txBody>
      </p:sp>
      <p:sp>
        <p:nvSpPr>
          <p:cNvPr id="55307" name="AutoShape 11"/>
          <p:cNvSpPr>
            <a:spLocks noChangeArrowheads="1"/>
          </p:cNvSpPr>
          <p:nvPr/>
        </p:nvSpPr>
        <p:spPr bwMode="auto">
          <a:xfrm>
            <a:off x="5943600" y="2590800"/>
            <a:ext cx="2209800" cy="1066800"/>
          </a:xfrm>
          <a:prstGeom prst="wedgeEllipseCallout">
            <a:avLst>
              <a:gd name="adj1" fmla="val -91306"/>
              <a:gd name="adj2" fmla="val 169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0000"/>
                </a:solidFill>
              </a:rPr>
              <a:t>非数学有穷性！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  <p:bldP spid="55300" grpId="0" autoUpdateAnimBg="0"/>
      <p:bldP spid="55301" grpId="0" autoUpdateAnimBg="0"/>
      <p:bldP spid="55302" grpId="0" autoUpdateAnimBg="0"/>
      <p:bldP spid="55303" grpId="0" autoUpdateAnimBg="0"/>
      <p:bldP spid="55304" grpId="0" autoUpdateAnimBg="0"/>
      <p:bldP spid="55305" grpId="0" autoUpdateAnimBg="0"/>
      <p:bldP spid="55306" grpId="0" animBg="1" autoUpdateAnimBg="0"/>
      <p:bldP spid="55307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01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算法和数据结构是两个不可分割的统一体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447800" y="1447800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程序 </a:t>
            </a:r>
            <a:r>
              <a:rPr lang="en-US" altLang="zh-CN" b="1"/>
              <a:t>= </a:t>
            </a:r>
            <a:r>
              <a:rPr lang="zh-CN" altLang="en-US" b="1"/>
              <a:t>数据结构 </a:t>
            </a:r>
            <a:r>
              <a:rPr lang="en-US" altLang="zh-CN" b="1"/>
              <a:t>+ </a:t>
            </a:r>
            <a:r>
              <a:rPr lang="zh-CN" altLang="en-US" b="1"/>
              <a:t>算法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1447800" y="2209800"/>
            <a:ext cx="60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数据结构通过算法实现操作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1447800" y="29718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算法根据数据结构设计程序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  <p:bldP spid="56329" grpId="0" autoUpdateAnimBg="0"/>
      <p:bldP spid="5633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295400" y="762000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算法设计的要求</a:t>
            </a:r>
            <a:r>
              <a:rPr lang="en-US" altLang="zh-CN" sz="2800" b="1"/>
              <a:t>: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1"/>
              <a:t>  </a:t>
            </a:r>
            <a:r>
              <a:rPr lang="zh-CN" altLang="en-US" b="1"/>
              <a:t>正确性        正确反映需求</a:t>
            </a:r>
            <a:r>
              <a:rPr lang="en-US" altLang="zh-CN" b="1"/>
              <a:t>(</a:t>
            </a:r>
            <a:r>
              <a:rPr lang="zh-CN" altLang="en-US" b="1"/>
              <a:t>通过测试</a:t>
            </a:r>
            <a:r>
              <a:rPr lang="en-US" altLang="zh-CN" b="1"/>
              <a:t>)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752600" y="2438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1"/>
              <a:t>  </a:t>
            </a:r>
            <a:r>
              <a:rPr lang="zh-CN" altLang="en-US" b="1"/>
              <a:t>可读性        有助于理解、调试和维护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752600" y="31242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1"/>
              <a:t>  </a:t>
            </a:r>
            <a:r>
              <a:rPr lang="zh-CN" altLang="en-US" b="1"/>
              <a:t>健壮性         完备的异常和出错处理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1752600" y="38862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b="1"/>
              <a:t>  </a:t>
            </a:r>
            <a:r>
              <a:rPr lang="zh-CN" altLang="en-US" b="1"/>
              <a:t>高效率</a:t>
            </a:r>
            <a:r>
              <a:rPr lang="en-US" altLang="zh-CN" b="1"/>
              <a:t>+</a:t>
            </a:r>
            <a:r>
              <a:rPr lang="zh-CN" altLang="en-US" b="1"/>
              <a:t>低存储      时间、空间的要求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utoUpdateAnimBg="0"/>
      <p:bldP spid="66564" grpId="0" autoUpdateAnimBg="0"/>
      <p:bldP spid="66565" grpId="0" autoUpdateAnimBg="0"/>
      <p:bldP spid="6656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143000" y="304800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算法</a:t>
            </a:r>
            <a:r>
              <a:rPr lang="zh-CN" altLang="en-US" sz="2800" b="1">
                <a:solidFill>
                  <a:srgbClr val="FF0000"/>
                </a:solidFill>
              </a:rPr>
              <a:t>效率</a:t>
            </a:r>
            <a:r>
              <a:rPr lang="zh-CN" altLang="en-US" sz="2800" b="1"/>
              <a:t>的度量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295400" y="12192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事后的统计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en-US" altLang="zh-CN" b="1"/>
              <a:t> </a:t>
            </a:r>
            <a:r>
              <a:rPr lang="zh-CN" altLang="en-US" b="1"/>
              <a:t>通过计算机内部的计时功能。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828800" y="1828800"/>
            <a:ext cx="548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缺点</a:t>
            </a:r>
            <a:r>
              <a:rPr lang="en-US" altLang="zh-CN" sz="2000" b="1"/>
              <a:t>:   1. </a:t>
            </a:r>
            <a:r>
              <a:rPr lang="zh-CN" altLang="en-US" sz="2000" b="1"/>
              <a:t>必须先运行算法。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608263" y="2362200"/>
            <a:ext cx="548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2. </a:t>
            </a:r>
            <a:r>
              <a:rPr lang="zh-CN" altLang="en-US" sz="2000" b="1"/>
              <a:t>依赖于计算机软硬件环境。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295400" y="28956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事前的估计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en-US" altLang="zh-CN" b="1"/>
              <a:t> 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1981200" y="3489325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000" b="1"/>
              <a:t> </a:t>
            </a:r>
            <a:r>
              <a:rPr lang="zh-CN" altLang="en-US" sz="2000" b="1"/>
              <a:t>依据的算法选用何种策略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1981200" y="4038600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000" b="1" dirty="0"/>
              <a:t> </a:t>
            </a:r>
            <a:r>
              <a:rPr lang="zh-CN" altLang="en-US" sz="2000" b="1" dirty="0"/>
              <a:t>问题的规模：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1981200" y="4556125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000" b="1"/>
              <a:t> </a:t>
            </a:r>
            <a:r>
              <a:rPr lang="zh-CN" altLang="en-US" sz="2000" b="1"/>
              <a:t>描述的语言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1981200" y="5105400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000" b="1" dirty="0"/>
              <a:t> </a:t>
            </a:r>
            <a:r>
              <a:rPr lang="zh-CN" altLang="en-US" sz="2000" b="1" dirty="0"/>
              <a:t>编程语言和产生机器代码的质量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1981200" y="5638800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000" b="1" dirty="0"/>
              <a:t> </a:t>
            </a:r>
            <a:r>
              <a:rPr lang="zh-CN" altLang="en-US" sz="2000" b="1" dirty="0"/>
              <a:t>硬件新能、机器指令执行的速度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3886200" y="5334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—</a:t>
            </a:r>
            <a:r>
              <a:rPr lang="zh-CN" altLang="en-US" b="1"/>
              <a:t>事后的统计、事前的估计</a:t>
            </a:r>
          </a:p>
        </p:txBody>
      </p:sp>
      <p:sp>
        <p:nvSpPr>
          <p:cNvPr id="34829" name="矩形 1"/>
          <p:cNvSpPr>
            <a:spLocks noChangeArrowheads="1"/>
          </p:cNvSpPr>
          <p:nvPr/>
        </p:nvSpPr>
        <p:spPr bwMode="auto">
          <a:xfrm>
            <a:off x="6013285" y="1650886"/>
            <a:ext cx="2943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同一个算法用不同的语言、不同的编译程序、在不同的计算机上运行，效率均不同，</a:t>
            </a:r>
            <a:r>
              <a:rPr lang="en-US" altLang="zh-CN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———</a:t>
            </a:r>
            <a:r>
              <a:rPr lang="zh-CN" alt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使用绝对时间单位衡量算法效率不合适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2994A2C-66B8-487D-BFBE-906648986754}"/>
              </a:ext>
            </a:extLst>
          </p:cNvPr>
          <p:cNvSpPr txBox="1"/>
          <p:nvPr/>
        </p:nvSpPr>
        <p:spPr>
          <a:xfrm>
            <a:off x="4137603" y="4015637"/>
            <a:ext cx="3764394" cy="547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10000"/>
              </a:lnSpc>
              <a:spcBef>
                <a:spcPts val="240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009900"/>
                </a:solidFill>
              </a:rPr>
              <a:t>如</a:t>
            </a:r>
            <a:r>
              <a:rPr lang="zh-CN" altLang="en-US" sz="1400" b="1" dirty="0">
                <a:solidFill>
                  <a:srgbClr val="009900"/>
                </a:solidFill>
              </a:rPr>
              <a:t>在</a:t>
            </a:r>
            <a:r>
              <a:rPr lang="en-US" altLang="zh-CN" sz="1400" b="1" dirty="0">
                <a:solidFill>
                  <a:srgbClr val="009900"/>
                </a:solidFill>
              </a:rPr>
              <a:t>10</a:t>
            </a:r>
            <a:r>
              <a:rPr lang="zh-CN" altLang="en-US" sz="1400" b="1" dirty="0">
                <a:solidFill>
                  <a:srgbClr val="009900"/>
                </a:solidFill>
              </a:rPr>
              <a:t>本书和</a:t>
            </a:r>
            <a:r>
              <a:rPr lang="en-US" altLang="zh-CN" sz="1400" b="1" dirty="0">
                <a:solidFill>
                  <a:srgbClr val="009900"/>
                </a:solidFill>
              </a:rPr>
              <a:t>100</a:t>
            </a:r>
            <a:r>
              <a:rPr lang="zh-CN" altLang="en-US" sz="1400" b="1" dirty="0">
                <a:solidFill>
                  <a:srgbClr val="009900"/>
                </a:solidFill>
              </a:rPr>
              <a:t>本书中寻找所需要的书籍，处理的方式和效率是不一样的</a:t>
            </a:r>
            <a:endParaRPr lang="en-US" altLang="zh-CN" sz="1400" b="1" dirty="0">
              <a:solidFill>
                <a:srgbClr val="0099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D669E0A-1D1C-4619-B4F8-255BE8E0C694}"/>
              </a:ext>
            </a:extLst>
          </p:cNvPr>
          <p:cNvSpPr txBox="1"/>
          <p:nvPr/>
        </p:nvSpPr>
        <p:spPr>
          <a:xfrm>
            <a:off x="5943600" y="5012624"/>
            <a:ext cx="3008314" cy="54700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10000"/>
              </a:lnSpc>
              <a:spcBef>
                <a:spcPts val="2400"/>
              </a:spcBef>
              <a:defRPr sz="1400" b="1">
                <a:solidFill>
                  <a:srgbClr val="009900"/>
                </a:solidFill>
              </a:defRPr>
            </a:lvl1pPr>
          </a:lstStyle>
          <a:p>
            <a:r>
              <a:rPr lang="zh-CN" altLang="zh-CN" dirty="0"/>
              <a:t>如Python、C++等不同语言</a:t>
            </a:r>
            <a:r>
              <a:rPr lang="zh-CN" altLang="en-US" dirty="0"/>
              <a:t>及</a:t>
            </a:r>
            <a:r>
              <a:rPr lang="zh-CN" altLang="zh-CN" dirty="0"/>
              <a:t>编译器，</a:t>
            </a:r>
            <a:r>
              <a:rPr lang="zh-CN" altLang="en-US" dirty="0"/>
              <a:t>所</a:t>
            </a:r>
            <a:r>
              <a:rPr lang="zh-CN" altLang="zh-CN" dirty="0"/>
              <a:t>生成</a:t>
            </a:r>
            <a:r>
              <a:rPr lang="zh-CN" altLang="en-US" dirty="0"/>
              <a:t>的</a:t>
            </a:r>
            <a:r>
              <a:rPr lang="zh-CN" altLang="zh-CN" dirty="0"/>
              <a:t>可执行代码效率</a:t>
            </a:r>
            <a:r>
              <a:rPr lang="zh-CN" altLang="en-US" dirty="0"/>
              <a:t>不同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92AC64-E922-4492-BDCF-9F11C91EBEDD}"/>
              </a:ext>
            </a:extLst>
          </p:cNvPr>
          <p:cNvSpPr txBox="1"/>
          <p:nvPr/>
        </p:nvSpPr>
        <p:spPr>
          <a:xfrm>
            <a:off x="5963443" y="5632427"/>
            <a:ext cx="3008314" cy="54700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10000"/>
              </a:lnSpc>
              <a:spcBef>
                <a:spcPts val="2400"/>
              </a:spcBef>
              <a:defRPr sz="1400" b="1">
                <a:solidFill>
                  <a:srgbClr val="009900"/>
                </a:solidFill>
              </a:defRPr>
            </a:lvl1pPr>
          </a:lstStyle>
          <a:p>
            <a:r>
              <a:rPr lang="zh-CN" altLang="zh-CN" dirty="0"/>
              <a:t>如CPU、GPU的核心数和频率</a:t>
            </a:r>
            <a:r>
              <a:rPr lang="zh-CN" altLang="en-US" dirty="0"/>
              <a:t>决定了机器的性能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utoUpdateAnimBg="0"/>
      <p:bldP spid="57348" grpId="0" autoUpdateAnimBg="0"/>
      <p:bldP spid="57349" grpId="0" autoUpdateAnimBg="0"/>
      <p:bldP spid="57350" grpId="0" autoUpdateAnimBg="0"/>
      <p:bldP spid="57351" grpId="0" autoUpdateAnimBg="0"/>
      <p:bldP spid="57352" grpId="0" autoUpdateAnimBg="0"/>
      <p:bldP spid="57353" grpId="0" autoUpdateAnimBg="0"/>
      <p:bldP spid="57354" grpId="0" autoUpdateAnimBg="0"/>
      <p:bldP spid="57355" grpId="0" autoUpdateAnimBg="0"/>
      <p:bldP spid="348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143000" y="381000"/>
            <a:ext cx="74676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/>
              <a:t>通常，从算法中选取一种对于研究的问题来说是</a:t>
            </a:r>
            <a:r>
              <a:rPr lang="zh-CN" altLang="en-US" b="1">
                <a:solidFill>
                  <a:srgbClr val="FF0000"/>
                </a:solidFill>
              </a:rPr>
              <a:t>基本操作</a:t>
            </a:r>
            <a:r>
              <a:rPr lang="zh-CN" altLang="en-US" b="1"/>
              <a:t>的原操作，以该基本操作重复执行的次数作为算法执行的</a:t>
            </a:r>
            <a:r>
              <a:rPr lang="zh-CN" altLang="en-US" b="1">
                <a:solidFill>
                  <a:srgbClr val="FF0000"/>
                </a:solidFill>
              </a:rPr>
              <a:t>时间度量</a:t>
            </a:r>
            <a:r>
              <a:rPr lang="zh-CN" altLang="en-US" b="1"/>
              <a:t>。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914400" y="2057400"/>
            <a:ext cx="8001000" cy="2438400"/>
            <a:chOff x="768" y="1296"/>
            <a:chExt cx="5040" cy="1536"/>
          </a:xfrm>
        </p:grpSpPr>
        <p:sp>
          <p:nvSpPr>
            <p:cNvPr id="43013" name="Text Box 5"/>
            <p:cNvSpPr txBox="1">
              <a:spLocks noChangeArrowheads="1"/>
            </p:cNvSpPr>
            <p:nvPr/>
          </p:nvSpPr>
          <p:spPr bwMode="auto">
            <a:xfrm>
              <a:off x="768" y="1296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</a:rPr>
                <a:t>例，</a:t>
              </a:r>
            </a:p>
          </p:txBody>
        </p:sp>
        <p:grpSp>
          <p:nvGrpSpPr>
            <p:cNvPr id="43014" name="Group 20"/>
            <p:cNvGrpSpPr>
              <a:grpSpLocks/>
            </p:cNvGrpSpPr>
            <p:nvPr/>
          </p:nvGrpSpPr>
          <p:grpSpPr bwMode="auto">
            <a:xfrm>
              <a:off x="3072" y="1296"/>
              <a:ext cx="2736" cy="1066"/>
              <a:chOff x="1296" y="2736"/>
              <a:chExt cx="2736" cy="1066"/>
            </a:xfrm>
          </p:grpSpPr>
          <p:sp>
            <p:nvSpPr>
              <p:cNvPr id="43022" name="Text Box 14"/>
              <p:cNvSpPr txBox="1">
                <a:spLocks noChangeArrowheads="1"/>
              </p:cNvSpPr>
              <p:nvPr/>
            </p:nvSpPr>
            <p:spPr bwMode="auto">
              <a:xfrm>
                <a:off x="1536" y="2976"/>
                <a:ext cx="24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for  ( j = </a:t>
                </a:r>
                <a:r>
                  <a:rPr lang="en-US" altLang="zh-CN" sz="2000" b="1">
                    <a:latin typeface="宋体" panose="02010600030101010101" pitchFamily="2" charset="-122"/>
                  </a:rPr>
                  <a:t>1</a:t>
                </a:r>
                <a:r>
                  <a:rPr lang="en-US" altLang="zh-CN" sz="2000" b="1"/>
                  <a:t>; j&lt;=n; j++ )</a:t>
                </a:r>
              </a:p>
            </p:txBody>
          </p:sp>
          <p:sp>
            <p:nvSpPr>
              <p:cNvPr id="43023" name="Text Box 17"/>
              <p:cNvSpPr txBox="1">
                <a:spLocks noChangeArrowheads="1"/>
              </p:cNvSpPr>
              <p:nvPr/>
            </p:nvSpPr>
            <p:spPr bwMode="auto">
              <a:xfrm>
                <a:off x="1776" y="3264"/>
                <a:ext cx="1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X = X + </a:t>
                </a:r>
                <a:r>
                  <a:rPr lang="en-US" altLang="zh-CN" sz="2000" b="1">
                    <a:latin typeface="宋体" panose="02010600030101010101" pitchFamily="2" charset="-122"/>
                  </a:rPr>
                  <a:t>1</a:t>
                </a:r>
                <a:r>
                  <a:rPr lang="en-US" altLang="zh-CN" sz="2000" b="1"/>
                  <a:t>;</a:t>
                </a:r>
              </a:p>
            </p:txBody>
          </p:sp>
          <p:sp>
            <p:nvSpPr>
              <p:cNvPr id="43024" name="Text Box 18"/>
              <p:cNvSpPr txBox="1">
                <a:spLocks noChangeArrowheads="1"/>
              </p:cNvSpPr>
              <p:nvPr/>
            </p:nvSpPr>
            <p:spPr bwMode="auto">
              <a:xfrm>
                <a:off x="1296" y="2736"/>
                <a:ext cx="24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for  ( i = </a:t>
                </a:r>
                <a:r>
                  <a:rPr lang="en-US" altLang="zh-CN" sz="2000" b="1">
                    <a:latin typeface="宋体" panose="02010600030101010101" pitchFamily="2" charset="-122"/>
                  </a:rPr>
                  <a:t>1</a:t>
                </a:r>
                <a:r>
                  <a:rPr lang="en-US" altLang="zh-CN" sz="2000" b="1"/>
                  <a:t>; i&lt;=n; i++ )</a:t>
                </a:r>
              </a:p>
            </p:txBody>
          </p:sp>
          <p:sp>
            <p:nvSpPr>
              <p:cNvPr id="43025" name="Text Box 19"/>
              <p:cNvSpPr txBox="1">
                <a:spLocks noChangeArrowheads="1"/>
              </p:cNvSpPr>
              <p:nvPr/>
            </p:nvSpPr>
            <p:spPr bwMode="auto">
              <a:xfrm>
                <a:off x="2112" y="3552"/>
                <a:ext cx="16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(c)</a:t>
                </a:r>
              </a:p>
            </p:txBody>
          </p:sp>
        </p:grpSp>
        <p:grpSp>
          <p:nvGrpSpPr>
            <p:cNvPr id="43015" name="Group 22"/>
            <p:cNvGrpSpPr>
              <a:grpSpLocks/>
            </p:cNvGrpSpPr>
            <p:nvPr/>
          </p:nvGrpSpPr>
          <p:grpSpPr bwMode="auto">
            <a:xfrm>
              <a:off x="864" y="2054"/>
              <a:ext cx="2496" cy="778"/>
              <a:chOff x="1296" y="1920"/>
              <a:chExt cx="2496" cy="778"/>
            </a:xfrm>
          </p:grpSpPr>
          <p:sp>
            <p:nvSpPr>
              <p:cNvPr id="43019" name="Text Box 7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24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for  ( i = </a:t>
                </a:r>
                <a:r>
                  <a:rPr lang="en-US" altLang="zh-CN" sz="2000" b="1">
                    <a:latin typeface="宋体" panose="02010600030101010101" pitchFamily="2" charset="-122"/>
                  </a:rPr>
                  <a:t>1</a:t>
                </a:r>
                <a:r>
                  <a:rPr lang="en-US" altLang="zh-CN" sz="2000" b="1"/>
                  <a:t>; i&lt;=n; i++ )</a:t>
                </a:r>
              </a:p>
            </p:txBody>
          </p:sp>
          <p:sp>
            <p:nvSpPr>
              <p:cNvPr id="43020" name="Text Box 11"/>
              <p:cNvSpPr txBox="1">
                <a:spLocks noChangeArrowheads="1"/>
              </p:cNvSpPr>
              <p:nvPr/>
            </p:nvSpPr>
            <p:spPr bwMode="auto">
              <a:xfrm>
                <a:off x="1536" y="2198"/>
                <a:ext cx="1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X = X + </a:t>
                </a:r>
                <a:r>
                  <a:rPr lang="en-US" altLang="zh-CN" sz="2000" b="1">
                    <a:latin typeface="宋体" panose="02010600030101010101" pitchFamily="2" charset="-122"/>
                  </a:rPr>
                  <a:t>1</a:t>
                </a:r>
                <a:r>
                  <a:rPr lang="en-US" altLang="zh-CN" sz="2000" b="1"/>
                  <a:t>;</a:t>
                </a:r>
              </a:p>
            </p:txBody>
          </p:sp>
          <p:sp>
            <p:nvSpPr>
              <p:cNvPr id="43021" name="Text Box 21"/>
              <p:cNvSpPr txBox="1">
                <a:spLocks noChangeArrowheads="1"/>
              </p:cNvSpPr>
              <p:nvPr/>
            </p:nvSpPr>
            <p:spPr bwMode="auto">
              <a:xfrm>
                <a:off x="2016" y="2448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(b)</a:t>
                </a:r>
              </a:p>
            </p:txBody>
          </p:sp>
        </p:grpSp>
        <p:grpSp>
          <p:nvGrpSpPr>
            <p:cNvPr id="43016" name="Group 24"/>
            <p:cNvGrpSpPr>
              <a:grpSpLocks/>
            </p:cNvGrpSpPr>
            <p:nvPr/>
          </p:nvGrpSpPr>
          <p:grpSpPr bwMode="auto">
            <a:xfrm>
              <a:off x="1200" y="1296"/>
              <a:ext cx="1296" cy="490"/>
              <a:chOff x="1536" y="1248"/>
              <a:chExt cx="1296" cy="490"/>
            </a:xfrm>
          </p:grpSpPr>
          <p:sp>
            <p:nvSpPr>
              <p:cNvPr id="43017" name="Text Box 6"/>
              <p:cNvSpPr txBox="1">
                <a:spLocks noChangeArrowheads="1"/>
              </p:cNvSpPr>
              <p:nvPr/>
            </p:nvSpPr>
            <p:spPr bwMode="auto">
              <a:xfrm>
                <a:off x="1536" y="1248"/>
                <a:ext cx="1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X = X + </a:t>
                </a:r>
                <a:r>
                  <a:rPr lang="en-US" altLang="zh-CN" sz="2000" b="1">
                    <a:latin typeface="宋体" panose="02010600030101010101" pitchFamily="2" charset="-122"/>
                  </a:rPr>
                  <a:t>1</a:t>
                </a:r>
                <a:r>
                  <a:rPr lang="en-US" altLang="zh-CN" sz="2000" b="1"/>
                  <a:t>;</a:t>
                </a:r>
              </a:p>
            </p:txBody>
          </p:sp>
          <p:sp>
            <p:nvSpPr>
              <p:cNvPr id="43018" name="Text Box 23"/>
              <p:cNvSpPr txBox="1">
                <a:spLocks noChangeArrowheads="1"/>
              </p:cNvSpPr>
              <p:nvPr/>
            </p:nvSpPr>
            <p:spPr bwMode="auto">
              <a:xfrm>
                <a:off x="1776" y="1488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(a)</a:t>
                </a:r>
              </a:p>
            </p:txBody>
          </p:sp>
        </p:grpSp>
      </p:grp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1752600" y="49530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基本操作重复执行的次数分别为 </a:t>
            </a:r>
            <a:r>
              <a:rPr lang="en-US" altLang="zh-CN" b="1"/>
              <a:t>1</a:t>
            </a:r>
            <a:r>
              <a:rPr lang="zh-CN" altLang="en-US" b="1"/>
              <a:t>，</a:t>
            </a:r>
            <a:r>
              <a:rPr lang="en-US" altLang="zh-CN" b="1"/>
              <a:t>n</a:t>
            </a:r>
            <a:r>
              <a:rPr lang="zh-CN" altLang="en-US" b="1"/>
              <a:t>，</a:t>
            </a:r>
            <a:r>
              <a:rPr lang="en-US" altLang="zh-CN" b="1"/>
              <a:t>n</a:t>
            </a:r>
            <a:r>
              <a:rPr lang="en-US" altLang="zh-CN" b="1" baseline="30000"/>
              <a:t>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9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今天的计算机，还仅仅是用来做“数值计算”么？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895600" y="381000"/>
            <a:ext cx="396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第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章     绪论</a:t>
            </a:r>
          </a:p>
        </p:txBody>
      </p:sp>
    </p:spTree>
    <p:extLst>
      <p:ext uri="{BB962C8B-B14F-4D97-AF65-F5344CB8AC3E}">
        <p14:creationId xmlns:p14="http://schemas.microsoft.com/office/powerpoint/2010/main" val="867115975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838200" y="95064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频度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en-US" altLang="zh-CN" b="1"/>
              <a:t> </a:t>
            </a:r>
            <a:r>
              <a:rPr lang="zh-CN" altLang="en-US" b="1"/>
              <a:t>语句重复执行的次数称为该语句的频度，记</a:t>
            </a:r>
            <a:r>
              <a:rPr lang="en-US" altLang="zh-CN" b="1" i="1"/>
              <a:t>f</a:t>
            </a:r>
            <a:r>
              <a:rPr lang="en-US" altLang="zh-CN" b="1"/>
              <a:t>(</a:t>
            </a:r>
            <a:r>
              <a:rPr lang="en-US" altLang="zh-CN" b="1" i="1"/>
              <a:t>n</a:t>
            </a:r>
            <a:r>
              <a:rPr lang="en-US" altLang="zh-CN" b="1"/>
              <a:t>)</a:t>
            </a:r>
            <a:r>
              <a:rPr lang="zh-CN" altLang="en-US" b="1"/>
              <a:t>。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18864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设算法的问题规模为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zh-CN" altLang="en-US" b="1"/>
              <a:t>；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865237" y="3057748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时间复杂度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r>
              <a:rPr lang="en-US" altLang="zh-CN" b="1" dirty="0"/>
              <a:t> </a:t>
            </a:r>
            <a:r>
              <a:rPr lang="zh-CN" altLang="en-US" b="1" dirty="0"/>
              <a:t>算法执行时间度量</a:t>
            </a:r>
            <a:r>
              <a:rPr lang="en-US" altLang="zh-CN" b="1" dirty="0">
                <a:latin typeface="宋体" panose="02010600030101010101" pitchFamily="2" charset="-122"/>
              </a:rPr>
              <a:t>,</a:t>
            </a:r>
            <a:r>
              <a:rPr lang="zh-CN" altLang="en-US" b="1" dirty="0"/>
              <a:t>记</a:t>
            </a:r>
            <a:r>
              <a:rPr lang="en-US" altLang="zh-CN" b="1" i="1" dirty="0"/>
              <a:t>T</a:t>
            </a:r>
            <a:r>
              <a:rPr lang="en-US" altLang="zh-CN" b="1" dirty="0"/>
              <a:t>(</a:t>
            </a:r>
            <a:r>
              <a:rPr lang="en-US" altLang="zh-CN" b="1" i="1" dirty="0"/>
              <a:t>n</a:t>
            </a:r>
            <a:r>
              <a:rPr lang="en-US" altLang="zh-CN" b="1" dirty="0"/>
              <a:t>)=</a:t>
            </a:r>
            <a:r>
              <a:rPr lang="en-US" altLang="zh-CN" b="1" i="1" dirty="0"/>
              <a:t>O</a:t>
            </a:r>
            <a:r>
              <a:rPr lang="en-US" altLang="zh-CN" b="1" dirty="0"/>
              <a:t>( </a:t>
            </a:r>
            <a:r>
              <a:rPr lang="en-US" altLang="zh-CN" b="1" dirty="0" err="1">
                <a:solidFill>
                  <a:srgbClr val="FF0000"/>
                </a:solidFill>
              </a:rPr>
              <a:t>maxlevel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en-US" altLang="zh-CN" b="1" dirty="0">
                <a:solidFill>
                  <a:srgbClr val="FF0000"/>
                </a:solidFill>
              </a:rPr>
              <a:t>))</a:t>
            </a:r>
            <a:r>
              <a:rPr lang="en-US" altLang="zh-CN" b="1" dirty="0"/>
              <a:t> )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838200" y="1447428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对算法各基本操作的频度求和，便可得算法的时间复杂度。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781075" y="1971650"/>
            <a:ext cx="777240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/>
              <a:t>但实际中我们所关心的主要是一个算法所花时间的</a:t>
            </a:r>
            <a:r>
              <a:rPr lang="zh-CN" altLang="en-US" b="1" dirty="0">
                <a:solidFill>
                  <a:srgbClr val="009900"/>
                </a:solidFill>
              </a:rPr>
              <a:t>数量级</a:t>
            </a:r>
            <a:r>
              <a:rPr lang="zh-CN" altLang="en-US" b="1" dirty="0"/>
              <a:t>，即取算法各基本操作的最大频度数量级。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1214661" y="3529380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 dirty="0"/>
              <a:t>f</a:t>
            </a:r>
            <a:r>
              <a:rPr lang="en-US" altLang="zh-CN" b="1" dirty="0"/>
              <a:t>(</a:t>
            </a:r>
            <a:r>
              <a:rPr lang="en-US" altLang="zh-CN" b="1" i="1" dirty="0"/>
              <a:t>n</a:t>
            </a:r>
            <a:r>
              <a:rPr lang="en-US" altLang="zh-CN" b="1" dirty="0"/>
              <a:t>) = 1 + n + n</a:t>
            </a:r>
            <a:r>
              <a:rPr lang="en-US" altLang="zh-CN" b="1" baseline="30000" dirty="0"/>
              <a:t>2 </a:t>
            </a:r>
            <a:r>
              <a:rPr lang="en-US" altLang="zh-CN" b="1" dirty="0"/>
              <a:t>+ n</a:t>
            </a:r>
            <a:r>
              <a:rPr lang="en-US" altLang="zh-CN" b="1" baseline="30000" dirty="0"/>
              <a:t>3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1179612" y="403917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 dirty="0"/>
              <a:t>T</a:t>
            </a:r>
            <a:r>
              <a:rPr lang="en-US" altLang="zh-CN" b="1" dirty="0"/>
              <a:t>(</a:t>
            </a:r>
            <a:r>
              <a:rPr lang="en-US" altLang="zh-CN" b="1" i="1" dirty="0"/>
              <a:t>n</a:t>
            </a:r>
            <a:r>
              <a:rPr lang="en-US" altLang="zh-CN" b="1" dirty="0"/>
              <a:t>) = </a:t>
            </a:r>
            <a:r>
              <a:rPr lang="en-US" altLang="zh-CN" b="1" i="1" dirty="0"/>
              <a:t>O</a:t>
            </a:r>
            <a:r>
              <a:rPr lang="en-US" altLang="zh-CN" b="1" dirty="0"/>
              <a:t>( n</a:t>
            </a:r>
            <a:r>
              <a:rPr lang="en-US" altLang="zh-CN" b="1" baseline="30000" dirty="0"/>
              <a:t>3 </a:t>
            </a:r>
            <a:r>
              <a:rPr lang="en-US" altLang="zh-CN" b="1" dirty="0"/>
              <a:t>)</a:t>
            </a:r>
          </a:p>
        </p:txBody>
      </p:sp>
      <p:sp>
        <p:nvSpPr>
          <p:cNvPr id="44041" name="矩形 1"/>
          <p:cNvSpPr>
            <a:spLocks noChangeArrowheads="1"/>
          </p:cNvSpPr>
          <p:nvPr/>
        </p:nvSpPr>
        <p:spPr bwMode="auto">
          <a:xfrm>
            <a:off x="881608" y="4583921"/>
            <a:ext cx="606551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时间复杂度常用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  <a:hlinkClick r:id="rId2"/>
              </a:rPr>
              <a:t>大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hlinkClick r:id="rId2"/>
              </a:rPr>
              <a:t>O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  <a:hlinkClick r:id="rId2"/>
              </a:rPr>
              <a:t>符号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表述，一般最高次幂为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k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的多项式，时间复杂度为</a:t>
            </a:r>
            <a:r>
              <a:rPr lang="en-US" altLang="zh-CN" sz="2000" dirty="0"/>
              <a:t>O(</a:t>
            </a:r>
            <a:r>
              <a:rPr lang="en-US" altLang="zh-CN" sz="2000" dirty="0" err="1"/>
              <a:t>n</a:t>
            </a:r>
            <a:r>
              <a:rPr lang="en-US" altLang="zh-CN" sz="2000" baseline="30000" dirty="0" err="1"/>
              <a:t>k</a:t>
            </a:r>
            <a:r>
              <a:rPr lang="en-US" altLang="zh-CN" sz="2000" dirty="0"/>
              <a:t>)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不包括这个函数的低阶项和首项系数。使用这种方式时，时间复杂度可被称为是渐近的，它考察当输入值大小趋近无穷时的情况。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451CAB-162B-4AB7-8D53-4E6BD674A185}"/>
              </a:ext>
            </a:extLst>
          </p:cNvPr>
          <p:cNvSpPr txBox="1"/>
          <p:nvPr/>
        </p:nvSpPr>
        <p:spPr>
          <a:xfrm>
            <a:off x="838201" y="5944111"/>
            <a:ext cx="6138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kern="0" dirty="0">
                <a:solidFill>
                  <a:srgbClr val="009900"/>
                </a:solidFill>
              </a:rPr>
              <a:t>若存在一个正数</a:t>
            </a:r>
            <a:r>
              <a:rPr lang="en-US" altLang="zh-CN" sz="1800" b="1" kern="0" dirty="0">
                <a:solidFill>
                  <a:srgbClr val="009900"/>
                </a:solidFill>
              </a:rPr>
              <a:t>c&gt;0</a:t>
            </a:r>
            <a:r>
              <a:rPr lang="zh-CN" altLang="en-US" sz="1800" b="1" kern="0" dirty="0">
                <a:solidFill>
                  <a:srgbClr val="009900"/>
                </a:solidFill>
              </a:rPr>
              <a:t>和正整数</a:t>
            </a:r>
            <a:r>
              <a:rPr lang="en-US" altLang="zh-CN" sz="1800" b="1" kern="0" dirty="0">
                <a:solidFill>
                  <a:srgbClr val="009900"/>
                </a:solidFill>
              </a:rPr>
              <a:t>n</a:t>
            </a:r>
            <a:r>
              <a:rPr lang="en-US" altLang="zh-CN" sz="1800" b="1" kern="0" baseline="-25000" dirty="0">
                <a:solidFill>
                  <a:srgbClr val="009900"/>
                </a:solidFill>
              </a:rPr>
              <a:t>0</a:t>
            </a:r>
            <a:r>
              <a:rPr lang="zh-CN" altLang="en-US" sz="1800" b="1" kern="0" dirty="0">
                <a:solidFill>
                  <a:srgbClr val="009900"/>
                </a:solidFill>
              </a:rPr>
              <a:t>＞</a:t>
            </a:r>
            <a:r>
              <a:rPr lang="en-US" altLang="zh-CN" sz="1800" b="1" kern="0" dirty="0">
                <a:solidFill>
                  <a:srgbClr val="009900"/>
                </a:solidFill>
              </a:rPr>
              <a:t>0</a:t>
            </a:r>
            <a:r>
              <a:rPr lang="zh-CN" altLang="en-US" sz="1800" b="1" kern="0" dirty="0">
                <a:solidFill>
                  <a:srgbClr val="009900"/>
                </a:solidFill>
              </a:rPr>
              <a:t>，使得对所有</a:t>
            </a:r>
            <a:r>
              <a:rPr lang="en-US" altLang="zh-CN" sz="1800" b="1" kern="0" dirty="0">
                <a:solidFill>
                  <a:srgbClr val="009900"/>
                </a:solidFill>
              </a:rPr>
              <a:t>n≥n</a:t>
            </a:r>
            <a:r>
              <a:rPr lang="en-US" altLang="zh-CN" sz="1800" b="1" kern="0" baseline="-25000" dirty="0">
                <a:solidFill>
                  <a:srgbClr val="009900"/>
                </a:solidFill>
              </a:rPr>
              <a:t>0</a:t>
            </a:r>
            <a:r>
              <a:rPr lang="zh-CN" altLang="en-US" sz="1800" b="1" kern="0" dirty="0">
                <a:solidFill>
                  <a:srgbClr val="009900"/>
                </a:solidFill>
              </a:rPr>
              <a:t>， 满足</a:t>
            </a:r>
            <a:r>
              <a:rPr lang="en-US" altLang="zh-CN" sz="1800" b="1" kern="0" dirty="0">
                <a:solidFill>
                  <a:srgbClr val="009900"/>
                </a:solidFill>
              </a:rPr>
              <a:t>T(n) ≤ </a:t>
            </a:r>
            <a:r>
              <a:rPr lang="en-US" altLang="zh-CN" sz="1800" b="1" kern="0" dirty="0" err="1">
                <a:solidFill>
                  <a:srgbClr val="009900"/>
                </a:solidFill>
              </a:rPr>
              <a:t>c·g</a:t>
            </a:r>
            <a:r>
              <a:rPr lang="en-US" altLang="zh-CN" sz="1800" b="1" kern="0" dirty="0">
                <a:solidFill>
                  <a:srgbClr val="009900"/>
                </a:solidFill>
              </a:rPr>
              <a:t>(n)</a:t>
            </a:r>
            <a:r>
              <a:rPr lang="zh-CN" altLang="en-US" sz="1800" b="1" kern="0" dirty="0">
                <a:solidFill>
                  <a:srgbClr val="009900"/>
                </a:solidFill>
              </a:rPr>
              <a:t>，则称</a:t>
            </a:r>
            <a:r>
              <a:rPr lang="en-US" altLang="zh-CN" sz="1800" b="1" kern="0" dirty="0">
                <a:solidFill>
                  <a:srgbClr val="009900"/>
                </a:solidFill>
              </a:rPr>
              <a:t>T(n)=O(g(n))</a:t>
            </a:r>
            <a:endParaRPr lang="zh-CN" altLang="en-US" sz="1800" b="1" dirty="0">
              <a:solidFill>
                <a:srgbClr val="009900"/>
              </a:solidFill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8C1E6798-B395-4974-8F39-9C9A86BE0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51789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 dirty="0"/>
              <a:t>f</a:t>
            </a:r>
            <a:r>
              <a:rPr lang="en-US" altLang="zh-CN" b="1" dirty="0"/>
              <a:t>(</a:t>
            </a:r>
            <a:r>
              <a:rPr lang="en-US" altLang="zh-CN" b="1" i="1" dirty="0"/>
              <a:t>n</a:t>
            </a:r>
            <a:r>
              <a:rPr lang="en-US" altLang="zh-CN" b="1" dirty="0"/>
              <a:t>) = 3n</a:t>
            </a:r>
            <a:r>
              <a:rPr lang="en-US" altLang="zh-CN" b="1" baseline="30000" dirty="0"/>
              <a:t>2</a:t>
            </a:r>
            <a:r>
              <a:rPr lang="en-US" altLang="zh-CN" b="1" dirty="0"/>
              <a:t> + 100n</a:t>
            </a:r>
            <a:r>
              <a:rPr lang="en-US" altLang="zh-CN" b="1" baseline="30000" dirty="0"/>
              <a:t> 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5BF7F044-4965-4295-9B2E-C5C096C5D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873" y="4048902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 dirty="0"/>
              <a:t>T</a:t>
            </a:r>
            <a:r>
              <a:rPr lang="en-US" altLang="zh-CN" b="1" dirty="0"/>
              <a:t>(</a:t>
            </a:r>
            <a:r>
              <a:rPr lang="en-US" altLang="zh-CN" b="1" i="1" dirty="0"/>
              <a:t>n</a:t>
            </a:r>
            <a:r>
              <a:rPr lang="en-US" altLang="zh-CN" b="1" dirty="0"/>
              <a:t>) = </a:t>
            </a:r>
            <a:r>
              <a:rPr lang="en-US" altLang="zh-CN" b="1" i="1" dirty="0"/>
              <a:t>O</a:t>
            </a:r>
            <a:r>
              <a:rPr lang="en-US" altLang="zh-CN" b="1" dirty="0"/>
              <a:t>( n</a:t>
            </a:r>
            <a:r>
              <a:rPr lang="en-US" altLang="zh-CN" b="1" baseline="30000" dirty="0"/>
              <a:t>2 </a:t>
            </a:r>
            <a:r>
              <a:rPr lang="en-US" altLang="zh-CN" b="1" dirty="0"/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D427FB-2F47-4F1A-8199-07FACA453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123" y="4267770"/>
            <a:ext cx="214312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  <p:bldP spid="59396" grpId="0" autoUpdateAnimBg="0"/>
      <p:bldP spid="59397" grpId="0" autoUpdateAnimBg="0"/>
      <p:bldP spid="59398" grpId="0" autoUpdateAnimBg="0"/>
      <p:bldP spid="59400" grpId="0" autoUpdateAnimBg="0"/>
      <p:bldP spid="59401" grpId="0" autoUpdateAnimBg="0"/>
      <p:bldP spid="12" grpId="0" autoUpdateAnimBg="0"/>
      <p:bldP spid="1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1"/>
          <p:cNvSpPr txBox="1">
            <a:spLocks noChangeArrowheads="1"/>
          </p:cNvSpPr>
          <p:nvPr/>
        </p:nvSpPr>
        <p:spPr bwMode="auto">
          <a:xfrm>
            <a:off x="1331913" y="692150"/>
            <a:ext cx="26082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{</a:t>
            </a:r>
          </a:p>
          <a:p>
            <a:pPr eaLnBrk="1" hangingPunct="1"/>
            <a:r>
              <a:rPr lang="en-US" altLang="zh-CN"/>
              <a:t>       ++x;</a:t>
            </a:r>
          </a:p>
          <a:p>
            <a:pPr eaLnBrk="1" hangingPunct="1"/>
            <a:r>
              <a:rPr lang="en-US" altLang="zh-CN"/>
              <a:t>        s=0</a:t>
            </a:r>
          </a:p>
          <a:p>
            <a:pPr eaLnBrk="1" hangingPunct="1"/>
            <a:r>
              <a:rPr lang="en-US" altLang="zh-CN"/>
              <a:t>}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==============</a:t>
            </a:r>
            <a:endParaRPr lang="zh-CN" altLang="en-US"/>
          </a:p>
        </p:txBody>
      </p:sp>
      <p:sp>
        <p:nvSpPr>
          <p:cNvPr id="45059" name="Text Box 10"/>
          <p:cNvSpPr txBox="1">
            <a:spLocks noChangeArrowheads="1"/>
          </p:cNvSpPr>
          <p:nvPr/>
        </p:nvSpPr>
        <p:spPr bwMode="auto">
          <a:xfrm>
            <a:off x="1476375" y="3213100"/>
            <a:ext cx="396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for  ( i = </a:t>
            </a:r>
            <a:r>
              <a:rPr lang="en-US" altLang="zh-CN" sz="2000" b="1">
                <a:latin typeface="宋体" panose="02010600030101010101" pitchFamily="2" charset="-122"/>
              </a:rPr>
              <a:t>1</a:t>
            </a:r>
            <a:r>
              <a:rPr lang="en-US" altLang="zh-CN" sz="2000" b="1"/>
              <a:t>; i&lt;=n; i++ )</a:t>
            </a:r>
          </a:p>
        </p:txBody>
      </p:sp>
      <p:sp>
        <p:nvSpPr>
          <p:cNvPr id="45060" name="Text Box 11"/>
          <p:cNvSpPr txBox="1">
            <a:spLocks noChangeArrowheads="1"/>
          </p:cNvSpPr>
          <p:nvPr/>
        </p:nvSpPr>
        <p:spPr bwMode="auto">
          <a:xfrm>
            <a:off x="1857375" y="3654425"/>
            <a:ext cx="20574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x = x + </a:t>
            </a:r>
            <a:r>
              <a:rPr lang="en-US" altLang="zh-CN" sz="2000" b="1" dirty="0">
                <a:latin typeface="宋体" panose="02010600030101010101" pitchFamily="2" charset="-122"/>
              </a:rPr>
              <a:t>1</a:t>
            </a:r>
            <a:r>
              <a:rPr lang="en-US" altLang="zh-CN" sz="2000" b="1" dirty="0"/>
              <a:t>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s+=x</a:t>
            </a:r>
          </a:p>
        </p:txBody>
      </p:sp>
      <p:sp>
        <p:nvSpPr>
          <p:cNvPr id="45061" name="矩形 4"/>
          <p:cNvSpPr>
            <a:spLocks noChangeArrowheads="1"/>
          </p:cNvSpPr>
          <p:nvPr/>
        </p:nvSpPr>
        <p:spPr bwMode="auto">
          <a:xfrm>
            <a:off x="1476375" y="4365625"/>
            <a:ext cx="2608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==============</a:t>
            </a:r>
            <a:endParaRPr lang="zh-CN" altLang="en-US"/>
          </a:p>
        </p:txBody>
      </p:sp>
      <p:sp>
        <p:nvSpPr>
          <p:cNvPr id="45062" name="矩形 5"/>
          <p:cNvSpPr>
            <a:spLocks noChangeArrowheads="1"/>
          </p:cNvSpPr>
          <p:nvPr/>
        </p:nvSpPr>
        <p:spPr bwMode="auto">
          <a:xfrm>
            <a:off x="1228725" y="231775"/>
            <a:ext cx="4937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/>
                <a:cs typeface="楷体_GB2312"/>
              </a:rPr>
              <a:t>例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1"/>
          <p:cNvGrpSpPr>
            <a:grpSpLocks/>
          </p:cNvGrpSpPr>
          <p:nvPr/>
        </p:nvGrpSpPr>
        <p:grpSpPr bwMode="auto">
          <a:xfrm>
            <a:off x="1143000" y="533400"/>
            <a:ext cx="5867400" cy="2590800"/>
            <a:chOff x="720" y="336"/>
            <a:chExt cx="3696" cy="1632"/>
          </a:xfrm>
        </p:grpSpPr>
        <p:sp>
          <p:nvSpPr>
            <p:cNvPr id="46085" name="Text Box 3"/>
            <p:cNvSpPr txBox="1">
              <a:spLocks noChangeArrowheads="1"/>
            </p:cNvSpPr>
            <p:nvPr/>
          </p:nvSpPr>
          <p:spPr bwMode="auto">
            <a:xfrm>
              <a:off x="720" y="336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</a:rPr>
                <a:t>例，</a:t>
              </a:r>
            </a:p>
          </p:txBody>
        </p:sp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1392" y="1430"/>
              <a:ext cx="24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for  ( j = </a:t>
              </a:r>
              <a:r>
                <a:rPr lang="en-US" altLang="zh-CN" sz="2000" b="1">
                  <a:latin typeface="宋体" panose="02010600030101010101" pitchFamily="2" charset="-122"/>
                </a:rPr>
                <a:t>1</a:t>
              </a:r>
              <a:r>
                <a:rPr lang="en-US" altLang="zh-CN" sz="2000" b="1"/>
                <a:t>; j&lt;=n; j++ )</a:t>
              </a:r>
            </a:p>
          </p:txBody>
        </p:sp>
        <p:sp>
          <p:nvSpPr>
            <p:cNvPr id="46087" name="Text Box 6"/>
            <p:cNvSpPr txBox="1">
              <a:spLocks noChangeArrowheads="1"/>
            </p:cNvSpPr>
            <p:nvPr/>
          </p:nvSpPr>
          <p:spPr bwMode="auto">
            <a:xfrm>
              <a:off x="1584" y="1718"/>
              <a:ext cx="28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{  X = X + </a:t>
              </a:r>
              <a:r>
                <a:rPr lang="en-US" altLang="zh-CN" sz="2000" b="1">
                  <a:latin typeface="宋体" panose="02010600030101010101" pitchFamily="2" charset="-122"/>
                </a:rPr>
                <a:t>1</a:t>
              </a:r>
              <a:r>
                <a:rPr lang="en-US" altLang="zh-CN" sz="2000" b="1"/>
                <a:t>; X = X + </a:t>
              </a:r>
              <a:r>
                <a:rPr lang="en-US" altLang="zh-CN" sz="2000" b="1">
                  <a:latin typeface="宋体" panose="02010600030101010101" pitchFamily="2" charset="-122"/>
                </a:rPr>
                <a:t>1</a:t>
              </a:r>
              <a:r>
                <a:rPr lang="en-US" altLang="zh-CN" sz="2000" b="1"/>
                <a:t>; }</a:t>
              </a:r>
            </a:p>
          </p:txBody>
        </p:sp>
        <p:sp>
          <p:nvSpPr>
            <p:cNvPr id="46088" name="Text Box 7"/>
            <p:cNvSpPr txBox="1">
              <a:spLocks noChangeArrowheads="1"/>
            </p:cNvSpPr>
            <p:nvPr/>
          </p:nvSpPr>
          <p:spPr bwMode="auto">
            <a:xfrm>
              <a:off x="1152" y="1190"/>
              <a:ext cx="24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for  ( i = </a:t>
              </a:r>
              <a:r>
                <a:rPr lang="en-US" altLang="zh-CN" sz="2000" b="1">
                  <a:latin typeface="宋体" panose="02010600030101010101" pitchFamily="2" charset="-122"/>
                </a:rPr>
                <a:t>1</a:t>
              </a:r>
              <a:r>
                <a:rPr lang="en-US" altLang="zh-CN" sz="2000" b="1"/>
                <a:t>; i&lt;=n; i++ )</a:t>
              </a:r>
            </a:p>
          </p:txBody>
        </p:sp>
        <p:sp>
          <p:nvSpPr>
            <p:cNvPr id="46089" name="Text Box 10"/>
            <p:cNvSpPr txBox="1">
              <a:spLocks noChangeArrowheads="1"/>
            </p:cNvSpPr>
            <p:nvPr/>
          </p:nvSpPr>
          <p:spPr bwMode="auto">
            <a:xfrm>
              <a:off x="1152" y="624"/>
              <a:ext cx="24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for  ( i = </a:t>
              </a:r>
              <a:r>
                <a:rPr lang="en-US" altLang="zh-CN" sz="2000" b="1">
                  <a:latin typeface="宋体" panose="02010600030101010101" pitchFamily="2" charset="-122"/>
                </a:rPr>
                <a:t>1</a:t>
              </a:r>
              <a:r>
                <a:rPr lang="en-US" altLang="zh-CN" sz="2000" b="1"/>
                <a:t>; i&lt;=n; i++ )</a:t>
              </a:r>
            </a:p>
          </p:txBody>
        </p:sp>
        <p:sp>
          <p:nvSpPr>
            <p:cNvPr id="46090" name="Text Box 11"/>
            <p:cNvSpPr txBox="1">
              <a:spLocks noChangeArrowheads="1"/>
            </p:cNvSpPr>
            <p:nvPr/>
          </p:nvSpPr>
          <p:spPr bwMode="auto">
            <a:xfrm>
              <a:off x="1392" y="902"/>
              <a:ext cx="1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X = X + </a:t>
              </a:r>
              <a:r>
                <a:rPr lang="en-US" altLang="zh-CN" sz="2000" b="1">
                  <a:latin typeface="宋体" panose="02010600030101010101" pitchFamily="2" charset="-122"/>
                </a:rPr>
                <a:t>1</a:t>
              </a:r>
              <a:r>
                <a:rPr lang="en-US" altLang="zh-CN" sz="2000" b="1"/>
                <a:t>;</a:t>
              </a:r>
            </a:p>
          </p:txBody>
        </p:sp>
        <p:sp>
          <p:nvSpPr>
            <p:cNvPr id="46091" name="Text Box 14"/>
            <p:cNvSpPr txBox="1">
              <a:spLocks noChangeArrowheads="1"/>
            </p:cNvSpPr>
            <p:nvPr/>
          </p:nvSpPr>
          <p:spPr bwMode="auto">
            <a:xfrm>
              <a:off x="1152" y="336"/>
              <a:ext cx="1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X = X + </a:t>
              </a:r>
              <a:r>
                <a:rPr lang="en-US" altLang="zh-CN" sz="2000" b="1">
                  <a:latin typeface="宋体" panose="02010600030101010101" pitchFamily="2" charset="-122"/>
                </a:rPr>
                <a:t>1</a:t>
              </a:r>
              <a:r>
                <a:rPr lang="en-US" altLang="zh-CN" sz="2000" b="1"/>
                <a:t>;</a:t>
              </a:r>
            </a:p>
          </p:txBody>
        </p:sp>
      </p:grp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295400" y="3429000"/>
            <a:ext cx="617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算法执行总的时间花费为</a:t>
            </a:r>
            <a:r>
              <a:rPr lang="en-US" altLang="zh-CN" b="1"/>
              <a:t>1+n+2n</a:t>
            </a:r>
            <a:r>
              <a:rPr lang="en-US" altLang="zh-CN" b="1" baseline="30000"/>
              <a:t>2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295400" y="4038600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算法的时间复杂度为 </a:t>
            </a:r>
            <a:r>
              <a:rPr lang="en-US" altLang="zh-CN" b="1" i="1"/>
              <a:t>T</a:t>
            </a:r>
            <a:r>
              <a:rPr lang="en-US" altLang="zh-CN" b="1"/>
              <a:t>(</a:t>
            </a:r>
            <a:r>
              <a:rPr lang="en-US" altLang="zh-CN" b="1" i="1"/>
              <a:t>n</a:t>
            </a:r>
            <a:r>
              <a:rPr lang="en-US" altLang="zh-CN" b="1"/>
              <a:t>) = </a:t>
            </a:r>
            <a:r>
              <a:rPr lang="en-US" altLang="zh-CN" b="1" i="1"/>
              <a:t>O</a:t>
            </a:r>
            <a:r>
              <a:rPr lang="en-US" altLang="zh-CN" b="1"/>
              <a:t>(</a:t>
            </a:r>
            <a:r>
              <a:rPr lang="en-US" altLang="zh-CN" b="1" i="1"/>
              <a:t>n</a:t>
            </a:r>
            <a:r>
              <a:rPr lang="en-US" altLang="zh-CN" b="1" baseline="30000"/>
              <a:t>2</a:t>
            </a:r>
            <a:r>
              <a:rPr lang="en-US" altLang="zh-CN" b="1"/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3" grpId="0" autoUpdateAnimBg="0"/>
      <p:bldP spid="6043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050"/>
          <p:cNvSpPr>
            <a:spLocks noChangeArrowheads="1"/>
          </p:cNvSpPr>
          <p:nvPr/>
        </p:nvSpPr>
        <p:spPr bwMode="auto">
          <a:xfrm>
            <a:off x="533400" y="74295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ea typeface="楷体_GB2312"/>
                <a:cs typeface="楷体_GB2312"/>
              </a:rPr>
              <a:t>例：分析以下程序段的时间复杂度</a:t>
            </a:r>
          </a:p>
        </p:txBody>
      </p:sp>
      <p:sp>
        <p:nvSpPr>
          <p:cNvPr id="47107" name="Rectangle 2051"/>
          <p:cNvSpPr>
            <a:spLocks noChangeArrowheads="1"/>
          </p:cNvSpPr>
          <p:nvPr/>
        </p:nvSpPr>
        <p:spPr bwMode="auto">
          <a:xfrm>
            <a:off x="1447800" y="1504950"/>
            <a:ext cx="4114800" cy="1600200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b="1">
                <a:ea typeface="仿宋_GB2312" pitchFamily="49" charset="-122"/>
              </a:rPr>
              <a:t>i=1;                              ①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>
                <a:ea typeface="仿宋_GB2312" pitchFamily="49" charset="-122"/>
              </a:rPr>
              <a:t>while(i&lt;=n)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>
                <a:ea typeface="仿宋_GB2312" pitchFamily="49" charset="-122"/>
              </a:rPr>
              <a:t>	 i=i*2;                      ②</a:t>
            </a:r>
          </a:p>
        </p:txBody>
      </p:sp>
      <p:graphicFrame>
        <p:nvGraphicFramePr>
          <p:cNvPr id="417800" name="Object 2056"/>
          <p:cNvGraphicFramePr>
            <a:graphicFrameLocks noChangeAspect="1"/>
          </p:cNvGraphicFramePr>
          <p:nvPr/>
        </p:nvGraphicFramePr>
        <p:xfrm>
          <a:off x="666750" y="3562350"/>
          <a:ext cx="18288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3" imgW="558558" imgH="203112" progId="Equation.3">
                  <p:embed/>
                </p:oleObj>
              </mc:Choice>
              <mc:Fallback>
                <p:oleObj name="Equation" r:id="rId3" imgW="558558" imgH="203112" progId="Equation.3">
                  <p:embed/>
                  <p:pic>
                    <p:nvPicPr>
                      <p:cNvPr id="0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3562350"/>
                        <a:ext cx="1828800" cy="665163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1" name="Text Box 2057"/>
          <p:cNvSpPr txBox="1">
            <a:spLocks noChangeArrowheads="1"/>
          </p:cNvSpPr>
          <p:nvPr/>
        </p:nvSpPr>
        <p:spPr bwMode="auto">
          <a:xfrm>
            <a:off x="2857500" y="3676650"/>
            <a:ext cx="5962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/>
                <a:cs typeface="楷体_GB2312"/>
              </a:rPr>
              <a:t>即</a:t>
            </a:r>
            <a:r>
              <a:rPr lang="en-US" altLang="zh-CN" sz="2800" b="1"/>
              <a:t>f(n)≤log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n</a:t>
            </a:r>
            <a:r>
              <a:rPr lang="zh-CN" altLang="en-US" sz="2800" b="1"/>
              <a:t>，</a:t>
            </a:r>
            <a:r>
              <a:rPr lang="zh-CN" altLang="en-US" sz="2800" b="1">
                <a:solidFill>
                  <a:schemeClr val="hlink"/>
                </a:solidFill>
                <a:ea typeface="楷体_GB2312"/>
                <a:cs typeface="楷体_GB2312"/>
              </a:rPr>
              <a:t>取最大值</a:t>
            </a:r>
            <a:r>
              <a:rPr lang="en-US" altLang="zh-CN" sz="2800" b="1"/>
              <a:t>f(n)=log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n</a:t>
            </a:r>
          </a:p>
        </p:txBody>
      </p:sp>
      <p:sp>
        <p:nvSpPr>
          <p:cNvPr id="417802" name="Text Box 2058"/>
          <p:cNvSpPr txBox="1">
            <a:spLocks noChangeArrowheads="1"/>
          </p:cNvSpPr>
          <p:nvPr/>
        </p:nvSpPr>
        <p:spPr bwMode="auto">
          <a:xfrm>
            <a:off x="1123950" y="5162550"/>
            <a:ext cx="611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楷体_GB2312"/>
                <a:cs typeface="楷体_GB2312"/>
              </a:rPr>
              <a:t>所以该程序段的时间复杂度</a:t>
            </a:r>
            <a:r>
              <a:rPr lang="en-US" altLang="zh-CN" b="1"/>
              <a:t>T(n) =</a:t>
            </a:r>
            <a:r>
              <a:rPr lang="en-US" altLang="zh-CN" sz="2800" b="1">
                <a:solidFill>
                  <a:schemeClr val="hlink"/>
                </a:solidFill>
                <a:ea typeface="楷体_GB2312"/>
                <a:cs typeface="楷体_GB2312"/>
              </a:rPr>
              <a:t>O( log</a:t>
            </a:r>
            <a:r>
              <a:rPr lang="en-US" altLang="zh-CN" sz="2800" b="1" baseline="-25000">
                <a:solidFill>
                  <a:schemeClr val="hlink"/>
                </a:solidFill>
                <a:ea typeface="楷体_GB2312"/>
                <a:cs typeface="楷体_GB2312"/>
              </a:rPr>
              <a:t>2</a:t>
            </a:r>
            <a:r>
              <a:rPr lang="en-US" altLang="zh-CN" sz="2800" b="1">
                <a:solidFill>
                  <a:schemeClr val="hlink"/>
                </a:solidFill>
                <a:ea typeface="楷体_GB2312"/>
                <a:cs typeface="楷体_GB2312"/>
              </a:rPr>
              <a:t>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01" grpId="0" autoUpdateAnimBg="0"/>
      <p:bldP spid="41780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20713"/>
            <a:ext cx="7304087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80988"/>
            <a:ext cx="86836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http://a.hiphotos.baidu.com/baike/c0%3Dbaike80%2C5%2C5%2C80%2C26/sign=6f33b4c8c8fcc3cea0cdc161f32cbded/279759ee3d6d55fb9ad84ecc6d224f4a20a4dd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88913"/>
            <a:ext cx="90170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3" name="Group 5"/>
          <p:cNvGrpSpPr>
            <a:grpSpLocks/>
          </p:cNvGrpSpPr>
          <p:nvPr/>
        </p:nvGrpSpPr>
        <p:grpSpPr bwMode="auto">
          <a:xfrm>
            <a:off x="133350" y="4365625"/>
            <a:ext cx="8562975" cy="1284288"/>
            <a:chOff x="96" y="1296"/>
            <a:chExt cx="5664" cy="1152"/>
          </a:xfrm>
        </p:grpSpPr>
        <p:pic>
          <p:nvPicPr>
            <p:cNvPr id="51209" name="Picture 6" descr="时间复杂度列表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241" r="3438" b="31035"/>
            <a:stretch>
              <a:fillRect/>
            </a:stretch>
          </p:blipFill>
          <p:spPr bwMode="auto">
            <a:xfrm>
              <a:off x="96" y="1296"/>
              <a:ext cx="5664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10" name="Group 7"/>
            <p:cNvGrpSpPr>
              <a:grpSpLocks/>
            </p:cNvGrpSpPr>
            <p:nvPr/>
          </p:nvGrpSpPr>
          <p:grpSpPr bwMode="auto">
            <a:xfrm>
              <a:off x="336" y="1344"/>
              <a:ext cx="5376" cy="912"/>
              <a:chOff x="240" y="1584"/>
              <a:chExt cx="5376" cy="912"/>
            </a:xfrm>
          </p:grpSpPr>
          <p:sp>
            <p:nvSpPr>
              <p:cNvPr id="51211" name="Line 8"/>
              <p:cNvSpPr>
                <a:spLocks noChangeShapeType="1"/>
              </p:cNvSpPr>
              <p:nvPr/>
            </p:nvSpPr>
            <p:spPr bwMode="auto">
              <a:xfrm>
                <a:off x="768" y="1584"/>
                <a:ext cx="0" cy="912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12" name="Line 9"/>
              <p:cNvSpPr>
                <a:spLocks noChangeShapeType="1"/>
              </p:cNvSpPr>
              <p:nvPr/>
            </p:nvSpPr>
            <p:spPr bwMode="auto">
              <a:xfrm>
                <a:off x="3312" y="1584"/>
                <a:ext cx="0" cy="912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13" name="Line 10"/>
              <p:cNvSpPr>
                <a:spLocks noChangeShapeType="1"/>
              </p:cNvSpPr>
              <p:nvPr/>
            </p:nvSpPr>
            <p:spPr bwMode="auto">
              <a:xfrm>
                <a:off x="240" y="1584"/>
                <a:ext cx="0" cy="912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14" name="Line 11"/>
              <p:cNvSpPr>
                <a:spLocks noChangeShapeType="1"/>
              </p:cNvSpPr>
              <p:nvPr/>
            </p:nvSpPr>
            <p:spPr bwMode="auto">
              <a:xfrm>
                <a:off x="5616" y="1584"/>
                <a:ext cx="0" cy="912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1204" name="Line 12"/>
          <p:cNvSpPr>
            <a:spLocks noChangeShapeType="1"/>
          </p:cNvSpPr>
          <p:nvPr/>
        </p:nvSpPr>
        <p:spPr bwMode="auto">
          <a:xfrm>
            <a:off x="496888" y="5516563"/>
            <a:ext cx="8077200" cy="0"/>
          </a:xfrm>
          <a:prstGeom prst="line">
            <a:avLst/>
          </a:prstGeom>
          <a:noFill/>
          <a:ln w="44450">
            <a:solidFill>
              <a:srgbClr val="99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05" name="Text Box 13"/>
          <p:cNvSpPr txBox="1">
            <a:spLocks noChangeArrowheads="1"/>
          </p:cNvSpPr>
          <p:nvPr/>
        </p:nvSpPr>
        <p:spPr bwMode="auto">
          <a:xfrm>
            <a:off x="7561263" y="5592763"/>
            <a:ext cx="12192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</a:rPr>
              <a:t>复杂度高</a:t>
            </a:r>
          </a:p>
        </p:txBody>
      </p:sp>
      <p:sp>
        <p:nvSpPr>
          <p:cNvPr id="51206" name="Text Box 14"/>
          <p:cNvSpPr txBox="1">
            <a:spLocks noChangeArrowheads="1"/>
          </p:cNvSpPr>
          <p:nvPr/>
        </p:nvSpPr>
        <p:spPr bwMode="auto">
          <a:xfrm>
            <a:off x="266700" y="5435600"/>
            <a:ext cx="13716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</a:rPr>
              <a:t>复杂度低</a:t>
            </a: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684213" y="5853113"/>
            <a:ext cx="6810375" cy="1004887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66FF"/>
                </a:solidFill>
                <a:latin typeface="楷体_GB2312"/>
                <a:ea typeface="楷体_GB2312"/>
                <a:cs typeface="楷体_GB2312"/>
              </a:rPr>
              <a:t>指数时间的关系为：</a:t>
            </a:r>
            <a:r>
              <a:rPr lang="en-US" altLang="zh-CN" b="1">
                <a:solidFill>
                  <a:srgbClr val="CC66FF"/>
                </a:solidFill>
                <a:ea typeface="仿宋_GB2312" pitchFamily="49" charset="-122"/>
              </a:rPr>
              <a:t>O(2</a:t>
            </a:r>
            <a:r>
              <a:rPr lang="en-US" altLang="zh-CN" b="1" baseline="36000">
                <a:solidFill>
                  <a:srgbClr val="CC66FF"/>
                </a:solidFill>
                <a:ea typeface="仿宋_GB2312" pitchFamily="49" charset="-122"/>
              </a:rPr>
              <a:t>n</a:t>
            </a:r>
            <a:r>
              <a:rPr lang="en-US" altLang="zh-CN" b="1">
                <a:solidFill>
                  <a:srgbClr val="CC66FF"/>
                </a:solidFill>
                <a:ea typeface="仿宋_GB2312" pitchFamily="49" charset="-122"/>
              </a:rPr>
              <a:t>)&lt;O(n!)&lt;O(n</a:t>
            </a:r>
            <a:r>
              <a:rPr lang="en-US" altLang="zh-CN" b="1" baseline="36000">
                <a:solidFill>
                  <a:srgbClr val="CC66FF"/>
                </a:solidFill>
                <a:ea typeface="仿宋_GB2312" pitchFamily="49" charset="-122"/>
              </a:rPr>
              <a:t>n</a:t>
            </a:r>
            <a:r>
              <a:rPr lang="en-US" altLang="zh-CN" b="1">
                <a:solidFill>
                  <a:srgbClr val="CC66FF"/>
                </a:solidFill>
                <a:ea typeface="仿宋_GB2312" pitchFamily="49" charset="-122"/>
              </a:rPr>
              <a:t>)</a:t>
            </a:r>
            <a:endParaRPr lang="en-US" altLang="zh-CN" b="1">
              <a:solidFill>
                <a:srgbClr val="CC66FF"/>
              </a:solidFill>
              <a:latin typeface="楷体_GB2312"/>
              <a:ea typeface="楷体_GB2312"/>
              <a:cs typeface="楷体_GB2312"/>
            </a:endParaRPr>
          </a:p>
          <a:p>
            <a:pPr lvl="1" eaLnBrk="1" hangingPunct="1"/>
            <a:endParaRPr lang="en-US" altLang="zh-CN" b="1">
              <a:solidFill>
                <a:srgbClr val="CC66FF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/>
            <a:r>
              <a:rPr lang="en-US" altLang="zh-CN" sz="2800">
                <a:solidFill>
                  <a:srgbClr val="FFFFE7"/>
                </a:solidFill>
                <a:latin typeface="楷体_GB2312"/>
                <a:ea typeface="楷体_GB2312"/>
                <a:cs typeface="楷体_GB2312"/>
              </a:rPr>
              <a:t>   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827088" y="1484313"/>
            <a:ext cx="194151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latin typeface="楷体_GB2312"/>
                <a:ea typeface="楷体_GB2312"/>
                <a:cs typeface="楷体_GB2312"/>
              </a:rPr>
              <a:t>　当</a:t>
            </a:r>
            <a:r>
              <a:rPr lang="en-US" altLang="zh-CN" sz="1600" b="1">
                <a:latin typeface="楷体_GB2312"/>
                <a:ea typeface="楷体_GB2312"/>
                <a:cs typeface="楷体_GB2312"/>
              </a:rPr>
              <a:t>n</a:t>
            </a:r>
            <a:r>
              <a:rPr lang="zh-CN" altLang="en-US" sz="1600" b="1">
                <a:latin typeface="楷体_GB2312"/>
                <a:ea typeface="楷体_GB2312"/>
                <a:cs typeface="楷体_GB2312"/>
              </a:rPr>
              <a:t>取得很大时，指数时间算法和多项式时间算法在所需时间上非常悬殊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219200" y="304800"/>
            <a:ext cx="7239000" cy="137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/>
              <a:t>有时，算法中基本操作重复执行的次数随问题的输入不同而不同，通常分析</a:t>
            </a:r>
            <a:r>
              <a:rPr lang="zh-CN" altLang="en-US" b="1" dirty="0">
                <a:solidFill>
                  <a:srgbClr val="FF0000"/>
                </a:solidFill>
              </a:rPr>
              <a:t>最坏</a:t>
            </a:r>
            <a:r>
              <a:rPr lang="zh-CN" altLang="en-US" b="1" dirty="0"/>
              <a:t>情况下的时间复杂度，有时也讨论最好和平均情况。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333500" y="2247528"/>
            <a:ext cx="426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</a:rPr>
              <a:t>例，</a:t>
            </a:r>
            <a:r>
              <a:rPr lang="zh-CN" altLang="en-US" sz="2000" b="1" dirty="0"/>
              <a:t>顺序查找算法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409700" y="2780928"/>
            <a:ext cx="6324600" cy="2530475"/>
            <a:chOff x="864" y="1248"/>
            <a:chExt cx="3984" cy="1594"/>
          </a:xfrm>
        </p:grpSpPr>
        <p:sp>
          <p:nvSpPr>
            <p:cNvPr id="52234" name="Text Box 4"/>
            <p:cNvSpPr txBox="1">
              <a:spLocks noChangeArrowheads="1"/>
            </p:cNvSpPr>
            <p:nvPr/>
          </p:nvSpPr>
          <p:spPr bwMode="auto">
            <a:xfrm>
              <a:off x="864" y="1248"/>
              <a:ext cx="39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2"/>
                  </a:solidFill>
                </a:rPr>
                <a:t>Status  serch ( int  a[ ] </a:t>
              </a:r>
              <a:r>
                <a:rPr lang="zh-CN" altLang="en-US" sz="2000" b="1">
                  <a:solidFill>
                    <a:schemeClr val="tx2"/>
                  </a:solidFill>
                </a:rPr>
                <a:t>，</a:t>
              </a:r>
              <a:r>
                <a:rPr lang="en-US" altLang="zh-CN" sz="2000" b="1">
                  <a:solidFill>
                    <a:schemeClr val="tx2"/>
                  </a:solidFill>
                </a:rPr>
                <a:t>int  n </a:t>
              </a:r>
              <a:r>
                <a:rPr lang="zh-CN" altLang="en-US" sz="2000" b="1">
                  <a:solidFill>
                    <a:schemeClr val="tx2"/>
                  </a:solidFill>
                </a:rPr>
                <a:t>，</a:t>
              </a:r>
              <a:r>
                <a:rPr lang="en-US" altLang="zh-CN" sz="2000" b="1">
                  <a:solidFill>
                    <a:schemeClr val="tx2"/>
                  </a:solidFill>
                </a:rPr>
                <a:t>int  e )</a:t>
              </a:r>
            </a:p>
          </p:txBody>
        </p:sp>
        <p:sp>
          <p:nvSpPr>
            <p:cNvPr id="52235" name="Text Box 5"/>
            <p:cNvSpPr txBox="1">
              <a:spLocks noChangeArrowheads="1"/>
            </p:cNvSpPr>
            <p:nvPr/>
          </p:nvSpPr>
          <p:spPr bwMode="auto">
            <a:xfrm>
              <a:off x="912" y="144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2"/>
                  </a:solidFill>
                </a:rPr>
                <a:t>{</a:t>
              </a:r>
            </a:p>
          </p:txBody>
        </p:sp>
        <p:sp>
          <p:nvSpPr>
            <p:cNvPr id="52236" name="Text Box 6"/>
            <p:cNvSpPr txBox="1">
              <a:spLocks noChangeArrowheads="1"/>
            </p:cNvSpPr>
            <p:nvPr/>
          </p:nvSpPr>
          <p:spPr bwMode="auto">
            <a:xfrm>
              <a:off x="912" y="2592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2"/>
                  </a:solidFill>
                </a:rPr>
                <a:t>}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714500" y="3434978"/>
            <a:ext cx="6781800" cy="854075"/>
            <a:chOff x="1056" y="1660"/>
            <a:chExt cx="4272" cy="538"/>
          </a:xfrm>
        </p:grpSpPr>
        <p:sp>
          <p:nvSpPr>
            <p:cNvPr id="52232" name="Text Box 7"/>
            <p:cNvSpPr txBox="1">
              <a:spLocks noChangeArrowheads="1"/>
            </p:cNvSpPr>
            <p:nvPr/>
          </p:nvSpPr>
          <p:spPr bwMode="auto">
            <a:xfrm>
              <a:off x="1056" y="1660"/>
              <a:ext cx="40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990099"/>
                  </a:solidFill>
                </a:rPr>
                <a:t>for ( i = 0; i &lt;=n </a:t>
              </a:r>
              <a:r>
                <a:rPr lang="en-US" altLang="zh-CN" sz="2000" b="1">
                  <a:solidFill>
                    <a:srgbClr val="990099"/>
                  </a:solidFill>
                  <a:latin typeface="宋体" panose="02010600030101010101" pitchFamily="2" charset="-122"/>
                </a:rPr>
                <a:t>-</a:t>
              </a:r>
              <a:r>
                <a:rPr lang="en-US" altLang="zh-CN" sz="2000" b="1">
                  <a:solidFill>
                    <a:srgbClr val="990099"/>
                  </a:solidFill>
                </a:rPr>
                <a:t> </a:t>
              </a:r>
              <a:r>
                <a:rPr lang="en-US" altLang="zh-CN" sz="2000" b="1">
                  <a:solidFill>
                    <a:srgbClr val="990099"/>
                  </a:solidFill>
                  <a:latin typeface="宋体" panose="02010600030101010101" pitchFamily="2" charset="-122"/>
                </a:rPr>
                <a:t>1</a:t>
              </a:r>
              <a:r>
                <a:rPr lang="en-US" altLang="zh-CN" sz="2000" b="1">
                  <a:solidFill>
                    <a:srgbClr val="990099"/>
                  </a:solidFill>
                </a:rPr>
                <a:t>; ++i )</a:t>
              </a:r>
            </a:p>
          </p:txBody>
        </p:sp>
        <p:sp>
          <p:nvSpPr>
            <p:cNvPr id="52233" name="Text Box 12"/>
            <p:cNvSpPr txBox="1">
              <a:spLocks noChangeArrowheads="1"/>
            </p:cNvSpPr>
            <p:nvPr/>
          </p:nvSpPr>
          <p:spPr bwMode="auto">
            <a:xfrm>
              <a:off x="1296" y="1948"/>
              <a:ext cx="40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if  ( e == a[i] )   return  TRUE;</a:t>
              </a:r>
            </a:p>
          </p:txBody>
        </p:sp>
      </p:grp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1409700" y="5524128"/>
            <a:ext cx="7239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最好 </a:t>
            </a:r>
            <a:r>
              <a:rPr lang="en-US" altLang="zh-CN" b="1" dirty="0"/>
              <a:t>1 </a:t>
            </a:r>
            <a:r>
              <a:rPr lang="zh-CN" altLang="en-US" b="1" dirty="0"/>
              <a:t>次比较</a:t>
            </a:r>
            <a:r>
              <a:rPr lang="en-US" altLang="zh-CN" b="1" dirty="0"/>
              <a:t>(O(1)</a:t>
            </a:r>
            <a:r>
              <a:rPr lang="zh-CN" altLang="en-US" b="1" dirty="0"/>
              <a:t> ），最坏 </a:t>
            </a:r>
            <a:r>
              <a:rPr lang="en-US" altLang="zh-CN" b="1" dirty="0"/>
              <a:t>n</a:t>
            </a:r>
            <a:r>
              <a:rPr lang="en-US" altLang="zh-CN" b="1" i="1" dirty="0"/>
              <a:t> </a:t>
            </a:r>
            <a:r>
              <a:rPr lang="zh-CN" altLang="en-US" b="1" dirty="0"/>
              <a:t>次比较（</a:t>
            </a:r>
            <a:r>
              <a:rPr lang="en-US" altLang="zh-CN" b="1" dirty="0"/>
              <a:t> O (1)</a:t>
            </a:r>
            <a:r>
              <a:rPr lang="zh-CN" altLang="en-US" b="1" dirty="0"/>
              <a:t>），平均 </a:t>
            </a:r>
            <a:r>
              <a:rPr lang="en-US" altLang="zh-CN" b="1" dirty="0"/>
              <a:t>(n+1)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en-US" altLang="zh-CN" b="1" dirty="0"/>
              <a:t>2 </a:t>
            </a:r>
            <a:r>
              <a:rPr lang="zh-CN" altLang="en-US" b="1" dirty="0"/>
              <a:t>次比较（</a:t>
            </a:r>
            <a:r>
              <a:rPr lang="en-US" altLang="zh-CN" b="1" dirty="0"/>
              <a:t>O(n)</a:t>
            </a:r>
            <a:r>
              <a:rPr lang="zh-CN" altLang="en-US" b="1" dirty="0"/>
              <a:t> ）。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1714500" y="4501778"/>
            <a:ext cx="350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return  FALSE;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utoUpdateAnimBg="0"/>
      <p:bldP spid="62481" grpId="0" autoUpdateAnimBg="0"/>
      <p:bldP spid="6248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F2A64-D235-4B01-B2DA-806BEC4EF813}"/>
              </a:ext>
            </a:extLst>
          </p:cNvPr>
          <p:cNvSpPr txBox="1">
            <a:spLocks/>
          </p:cNvSpPr>
          <p:nvPr/>
        </p:nvSpPr>
        <p:spPr>
          <a:xfrm>
            <a:off x="838200" y="564948"/>
            <a:ext cx="7845448" cy="518958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pitchFamily="2" charset="-122"/>
              </a:defRPr>
            </a:lvl9pPr>
          </a:lstStyle>
          <a:p>
            <a:r>
              <a:rPr lang="zh-CN" altLang="en-US" sz="2800" kern="0" dirty="0">
                <a:solidFill>
                  <a:schemeClr val="tx1"/>
                </a:solidFill>
              </a:rPr>
              <a:t>其他</a:t>
            </a:r>
            <a:r>
              <a:rPr lang="zh-CN" altLang="zh-CN" sz="2800" kern="0" dirty="0">
                <a:solidFill>
                  <a:schemeClr val="tx1"/>
                </a:solidFill>
              </a:rPr>
              <a:t>渐近时间复杂度</a:t>
            </a:r>
            <a:endParaRPr lang="zh-CN" altLang="en-US" sz="2800" kern="0" dirty="0">
              <a:solidFill>
                <a:schemeClr val="tx1"/>
              </a:solidFill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B747D84-59B7-4971-9C34-F9C449675E60}"/>
              </a:ext>
            </a:extLst>
          </p:cNvPr>
          <p:cNvSpPr txBox="1">
            <a:spLocks/>
          </p:cNvSpPr>
          <p:nvPr/>
        </p:nvSpPr>
        <p:spPr>
          <a:xfrm>
            <a:off x="755576" y="1276350"/>
            <a:ext cx="5497338" cy="553702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Char char="|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Char char="z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Char char="]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 sz="2400" b="1" kern="0" dirty="0"/>
              <a:t>大</a:t>
            </a:r>
            <a:r>
              <a:rPr lang="en-US" altLang="zh-CN" sz="2400" b="1" kern="0" dirty="0"/>
              <a:t>O</a:t>
            </a:r>
            <a:r>
              <a:rPr lang="zh-CN" altLang="en-US" sz="2400" b="1" kern="0" dirty="0"/>
              <a:t>表示法（渐进上界，最坏复杂度）</a:t>
            </a:r>
            <a:r>
              <a:rPr lang="zh-CN" altLang="en-US" sz="2400" kern="0" dirty="0"/>
              <a:t>：若存在一个正数</a:t>
            </a:r>
            <a:r>
              <a:rPr lang="en-US" altLang="zh-CN" sz="2400" kern="0" dirty="0"/>
              <a:t>c&gt;0</a:t>
            </a:r>
            <a:r>
              <a:rPr lang="zh-CN" altLang="en-US" sz="2400" kern="0" dirty="0"/>
              <a:t>和正整数</a:t>
            </a:r>
            <a:r>
              <a:rPr lang="en-US" altLang="zh-CN" sz="2400" kern="0" dirty="0"/>
              <a:t>n</a:t>
            </a:r>
            <a:r>
              <a:rPr lang="en-US" altLang="zh-CN" sz="2400" kern="0" baseline="-25000" dirty="0"/>
              <a:t>0</a:t>
            </a:r>
            <a:r>
              <a:rPr lang="zh-CN" altLang="en-US" sz="2400" kern="0" dirty="0"/>
              <a:t>＞</a:t>
            </a:r>
            <a:r>
              <a:rPr lang="en-US" altLang="zh-CN" sz="2400" kern="0" dirty="0"/>
              <a:t>0</a:t>
            </a:r>
            <a:r>
              <a:rPr lang="zh-CN" altLang="en-US" sz="2400" kern="0" dirty="0"/>
              <a:t>，使得对所有</a:t>
            </a:r>
            <a:r>
              <a:rPr lang="en-US" altLang="zh-CN" sz="2400" kern="0" dirty="0"/>
              <a:t>n≥n</a:t>
            </a:r>
            <a:r>
              <a:rPr lang="en-US" altLang="zh-CN" sz="2400" kern="0" baseline="-25000" dirty="0"/>
              <a:t>0</a:t>
            </a:r>
            <a:r>
              <a:rPr lang="zh-CN" altLang="en-US" sz="2400" kern="0" dirty="0"/>
              <a:t>， 满足</a:t>
            </a:r>
            <a:r>
              <a:rPr lang="en-US" altLang="zh-CN" sz="2400" kern="0" dirty="0"/>
              <a:t>T(n) ≤ </a:t>
            </a:r>
            <a:r>
              <a:rPr lang="en-US" altLang="zh-CN" sz="2400" kern="0" dirty="0" err="1"/>
              <a:t>c·f</a:t>
            </a:r>
            <a:r>
              <a:rPr lang="en-US" altLang="zh-CN" sz="2400" kern="0" dirty="0"/>
              <a:t>(n)</a:t>
            </a:r>
            <a:r>
              <a:rPr lang="zh-CN" altLang="en-US" sz="2400" kern="0" dirty="0"/>
              <a:t>，则称</a:t>
            </a:r>
            <a:r>
              <a:rPr lang="en-US" altLang="zh-CN" sz="2400" kern="0" dirty="0"/>
              <a:t>T(n)=O(f(n))</a:t>
            </a:r>
            <a:endParaRPr lang="en-US" altLang="zh-CN" sz="2400" b="1" kern="0" dirty="0"/>
          </a:p>
          <a:p>
            <a:pPr algn="just">
              <a:lnSpc>
                <a:spcPct val="110000"/>
              </a:lnSpc>
            </a:pPr>
            <a:r>
              <a:rPr lang="zh-CN" altLang="en-US" sz="2400" b="1" kern="0" dirty="0"/>
              <a:t>大</a:t>
            </a:r>
            <a:r>
              <a:rPr lang="el-GR" altLang="zh-CN" sz="2400" b="1" kern="0" dirty="0"/>
              <a:t>Ω</a:t>
            </a:r>
            <a:r>
              <a:rPr lang="zh-CN" altLang="en-US" sz="2400" b="1" kern="0" dirty="0"/>
              <a:t>表示法（渐进下界，最优复杂度）</a:t>
            </a:r>
            <a:r>
              <a:rPr lang="zh-CN" altLang="en-US" sz="2400" kern="0" dirty="0"/>
              <a:t>：若存在一个正数</a:t>
            </a:r>
            <a:r>
              <a:rPr lang="en-US" altLang="zh-CN" sz="2400" kern="0" dirty="0"/>
              <a:t>c&gt;0</a:t>
            </a:r>
            <a:r>
              <a:rPr lang="zh-CN" altLang="en-US" sz="2400" kern="0" dirty="0"/>
              <a:t>和正整数</a:t>
            </a:r>
            <a:r>
              <a:rPr lang="en-US" altLang="zh-CN" sz="2400" kern="0" dirty="0"/>
              <a:t>n</a:t>
            </a:r>
            <a:r>
              <a:rPr lang="en-US" altLang="zh-CN" sz="2400" kern="0" baseline="-25000" dirty="0"/>
              <a:t>0</a:t>
            </a:r>
            <a:r>
              <a:rPr lang="zh-CN" altLang="en-US" sz="2400" kern="0" dirty="0"/>
              <a:t>＞</a:t>
            </a:r>
            <a:r>
              <a:rPr lang="en-US" altLang="zh-CN" sz="2400" kern="0" dirty="0"/>
              <a:t>0</a:t>
            </a:r>
            <a:r>
              <a:rPr lang="zh-CN" altLang="en-US" sz="2400" kern="0" dirty="0"/>
              <a:t>，使得对所有</a:t>
            </a:r>
            <a:r>
              <a:rPr lang="en-US" altLang="zh-CN" sz="2400" kern="0" dirty="0"/>
              <a:t>n≥n</a:t>
            </a:r>
            <a:r>
              <a:rPr lang="en-US" altLang="zh-CN" sz="2400" kern="0" baseline="-25000" dirty="0"/>
              <a:t>0</a:t>
            </a:r>
            <a:r>
              <a:rPr lang="zh-CN" altLang="en-US" sz="2400" kern="0" dirty="0"/>
              <a:t>， 满足</a:t>
            </a:r>
            <a:r>
              <a:rPr lang="en-US" altLang="zh-CN" sz="2400" kern="0" dirty="0"/>
              <a:t>T(n) ≥ </a:t>
            </a:r>
            <a:r>
              <a:rPr lang="en-US" altLang="zh-CN" sz="2400" kern="0" dirty="0" err="1"/>
              <a:t>c·f</a:t>
            </a:r>
            <a:r>
              <a:rPr lang="en-US" altLang="zh-CN" sz="2400" kern="0" dirty="0"/>
              <a:t>(n)</a:t>
            </a:r>
            <a:r>
              <a:rPr lang="zh-CN" altLang="en-US" sz="2400" kern="0" dirty="0"/>
              <a:t>，则称</a:t>
            </a:r>
            <a:r>
              <a:rPr lang="en-US" altLang="zh-CN" sz="2400" kern="0" dirty="0"/>
              <a:t>T(n)=</a:t>
            </a:r>
            <a:r>
              <a:rPr lang="el-GR" altLang="zh-CN" sz="2400" kern="0" dirty="0"/>
              <a:t>Ω</a:t>
            </a:r>
            <a:r>
              <a:rPr lang="en-US" altLang="zh-CN" sz="2400" kern="0" dirty="0"/>
              <a:t>(f(n))</a:t>
            </a:r>
          </a:p>
          <a:p>
            <a:pPr algn="just">
              <a:lnSpc>
                <a:spcPct val="110000"/>
              </a:lnSpc>
            </a:pPr>
            <a:r>
              <a:rPr lang="zh-CN" altLang="en-US" sz="2400" b="1" kern="0" dirty="0"/>
              <a:t>大</a:t>
            </a:r>
            <a:r>
              <a:rPr lang="el-GR" altLang="zh-CN" sz="2400" b="1" kern="0" dirty="0"/>
              <a:t>Θ</a:t>
            </a:r>
            <a:r>
              <a:rPr lang="zh-CN" altLang="en-US" sz="2400" b="1" kern="0" dirty="0"/>
              <a:t>表示法</a:t>
            </a:r>
            <a:r>
              <a:rPr lang="zh-CN" altLang="en-US" sz="2400" kern="0" dirty="0"/>
              <a:t>：若存在一组正数</a:t>
            </a:r>
            <a:r>
              <a:rPr lang="en-US" altLang="zh-CN" sz="2400" kern="0" dirty="0"/>
              <a:t>c</a:t>
            </a:r>
            <a:r>
              <a:rPr lang="en-US" altLang="zh-CN" sz="2400" kern="0" baseline="-25000" dirty="0"/>
              <a:t>1</a:t>
            </a:r>
            <a:r>
              <a:rPr lang="en-US" altLang="zh-CN" sz="2400" kern="0" dirty="0"/>
              <a:t>, c</a:t>
            </a:r>
            <a:r>
              <a:rPr lang="en-US" altLang="zh-CN" sz="2400" kern="0" baseline="-25000" dirty="0"/>
              <a:t>2</a:t>
            </a:r>
            <a:r>
              <a:rPr lang="zh-CN" altLang="en-US" sz="2400" kern="0" dirty="0"/>
              <a:t>＞</a:t>
            </a:r>
            <a:r>
              <a:rPr lang="en-US" altLang="zh-CN" sz="2400" kern="0" dirty="0"/>
              <a:t>0</a:t>
            </a:r>
            <a:r>
              <a:rPr lang="zh-CN" altLang="en-US" sz="2400" kern="0" dirty="0"/>
              <a:t>和正整数</a:t>
            </a:r>
            <a:r>
              <a:rPr lang="en-US" altLang="zh-CN" sz="2400" kern="0" dirty="0"/>
              <a:t>n</a:t>
            </a:r>
            <a:r>
              <a:rPr lang="en-US" altLang="zh-CN" sz="2400" kern="0" baseline="-25000" dirty="0"/>
              <a:t>0</a:t>
            </a:r>
            <a:r>
              <a:rPr lang="zh-CN" altLang="en-US" sz="2400" kern="0" dirty="0"/>
              <a:t>＞</a:t>
            </a:r>
            <a:r>
              <a:rPr lang="en-US" altLang="zh-CN" sz="2400" kern="0" dirty="0"/>
              <a:t>0</a:t>
            </a:r>
            <a:r>
              <a:rPr lang="zh-CN" altLang="en-US" sz="2400" kern="0" dirty="0"/>
              <a:t>，使得对所有</a:t>
            </a:r>
            <a:r>
              <a:rPr lang="en-US" altLang="zh-CN" sz="2400" kern="0" dirty="0"/>
              <a:t>n≥n</a:t>
            </a:r>
            <a:r>
              <a:rPr lang="en-US" altLang="zh-CN" sz="2400" kern="0" baseline="-25000" dirty="0"/>
              <a:t>0</a:t>
            </a:r>
            <a:r>
              <a:rPr lang="zh-CN" altLang="en-US" sz="2400" kern="0" dirty="0"/>
              <a:t>， 满足</a:t>
            </a:r>
            <a:r>
              <a:rPr lang="en-US" altLang="zh-CN" sz="2400" kern="0" dirty="0"/>
              <a:t>c</a:t>
            </a:r>
            <a:r>
              <a:rPr lang="en-US" altLang="zh-CN" sz="2400" kern="0" baseline="-25000" dirty="0"/>
              <a:t>1</a:t>
            </a:r>
            <a:r>
              <a:rPr lang="en-US" altLang="zh-CN" sz="2400" kern="0" dirty="0"/>
              <a:t>·f(n)≤T(n) ≤ c</a:t>
            </a:r>
            <a:r>
              <a:rPr lang="en-US" altLang="zh-CN" sz="2400" kern="0" baseline="-25000" dirty="0"/>
              <a:t>2</a:t>
            </a:r>
            <a:r>
              <a:rPr lang="en-US" altLang="zh-CN" sz="2400" kern="0" dirty="0"/>
              <a:t>·f(n)</a:t>
            </a:r>
            <a:r>
              <a:rPr lang="zh-CN" altLang="en-US" sz="2400" kern="0" dirty="0"/>
              <a:t>，则称</a:t>
            </a:r>
            <a:r>
              <a:rPr lang="en-US" altLang="zh-CN" sz="2400" kern="0" dirty="0"/>
              <a:t>T(n)=</a:t>
            </a:r>
            <a:r>
              <a:rPr lang="el-GR" altLang="zh-CN" sz="2400" kern="0" dirty="0"/>
              <a:t>Θ</a:t>
            </a:r>
            <a:r>
              <a:rPr lang="en-US" altLang="zh-CN" sz="2400" kern="0" dirty="0"/>
              <a:t>(f(n))</a:t>
            </a:r>
          </a:p>
          <a:p>
            <a:pPr algn="just">
              <a:lnSpc>
                <a:spcPct val="110000"/>
              </a:lnSpc>
            </a:pPr>
            <a:r>
              <a:rPr lang="zh-CN" altLang="en-US" sz="2400" b="1" dirty="0"/>
              <a:t>小</a:t>
            </a:r>
            <a:r>
              <a:rPr lang="en-US" altLang="zh-CN" sz="2400" b="1" dirty="0"/>
              <a:t>o</a:t>
            </a:r>
            <a:r>
              <a:rPr lang="zh-CN" altLang="en-US" sz="2400" b="1" dirty="0"/>
              <a:t>表示法</a:t>
            </a:r>
            <a:r>
              <a:rPr lang="zh-CN" altLang="en-US" sz="2400" dirty="0"/>
              <a:t>：若存在一个正数</a:t>
            </a:r>
            <a:r>
              <a:rPr lang="en-US" altLang="zh-CN" sz="2400" dirty="0"/>
              <a:t>c&gt;0</a:t>
            </a:r>
            <a:r>
              <a:rPr lang="zh-CN" altLang="en-US" sz="2400" dirty="0"/>
              <a:t>和正整数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＞</a:t>
            </a:r>
            <a:r>
              <a:rPr lang="en-US" altLang="zh-CN" sz="2400" dirty="0"/>
              <a:t>0</a:t>
            </a:r>
            <a:r>
              <a:rPr lang="zh-CN" altLang="en-US" sz="2400" dirty="0"/>
              <a:t>，使得对所有</a:t>
            </a:r>
            <a:r>
              <a:rPr lang="en-US" altLang="zh-CN" sz="2400" dirty="0"/>
              <a:t>n≥n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， 满足</a:t>
            </a:r>
            <a:r>
              <a:rPr lang="en-US" altLang="zh-CN" sz="2400" dirty="0"/>
              <a:t>T(n) &lt; </a:t>
            </a:r>
            <a:r>
              <a:rPr lang="en-US" altLang="zh-CN" sz="2400" dirty="0" err="1"/>
              <a:t>c·f</a:t>
            </a:r>
            <a:r>
              <a:rPr lang="en-US" altLang="zh-CN" sz="2400" dirty="0"/>
              <a:t>(n)</a:t>
            </a:r>
            <a:r>
              <a:rPr lang="zh-CN" altLang="en-US" sz="2400" dirty="0"/>
              <a:t>，则称</a:t>
            </a:r>
            <a:r>
              <a:rPr lang="en-US" altLang="zh-CN" sz="2400" dirty="0"/>
              <a:t>T(n)=o(f(n))</a:t>
            </a:r>
            <a:r>
              <a:rPr lang="zh-CN" altLang="en-US" sz="2400" dirty="0"/>
              <a:t>，类似有小</a:t>
            </a:r>
            <a:r>
              <a:rPr lang="el-GR" altLang="zh-CN" sz="2400" b="1" dirty="0">
                <a:solidFill>
                  <a:srgbClr val="009900"/>
                </a:solidFill>
              </a:rPr>
              <a:t>ω</a:t>
            </a:r>
            <a:endParaRPr lang="en-US" altLang="zh-CN" sz="2400" kern="0" dirty="0"/>
          </a:p>
          <a:p>
            <a:pPr algn="just">
              <a:lnSpc>
                <a:spcPct val="110000"/>
              </a:lnSpc>
            </a:pPr>
            <a:endParaRPr lang="zh-CN" altLang="en-US" sz="2400" kern="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DF8CF1-314A-4DF1-BB42-5D0D150AE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979" y="1307976"/>
            <a:ext cx="1649685" cy="159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5C05E35-0C73-4D09-AF62-B8739DA14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946" y="2906337"/>
            <a:ext cx="18097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1D7A9F-1509-4CF5-BD05-436759DFA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963" y="4909408"/>
            <a:ext cx="1649685" cy="150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4550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/>
          </p:nvPr>
        </p:nvSpPr>
        <p:spPr bwMode="auto">
          <a:xfrm>
            <a:off x="857250" y="1325563"/>
            <a:ext cx="8035925" cy="1449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FF3399"/>
              </a:buClr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空间复杂度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算法所需存储空间的度量，记作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:    S(n)=O(f(n))            </a:t>
            </a:r>
          </a:p>
          <a:p>
            <a:pPr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为问题的规模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或大小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990600" y="3132138"/>
            <a:ext cx="7812088" cy="32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算法要占据的空间</a:t>
            </a:r>
          </a:p>
          <a:p>
            <a:pPr lvl="1" eaLnBrk="1" hangingPunct="1">
              <a:spcBef>
                <a:spcPct val="5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Ø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算法本身要占据的空间，输入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输出，指令，常数，变量等</a:t>
            </a:r>
          </a:p>
          <a:p>
            <a:pPr lvl="1" eaLnBrk="1" hangingPunct="1">
              <a:spcBef>
                <a:spcPct val="5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Ø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算法要使用的辅助空间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若输入数据所占空间和算法无关，则不考虑输入本身所占空间，否则应同时考虑。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1803400" y="404813"/>
            <a:ext cx="4321175" cy="503237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u="sng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渐进空间复杂度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4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4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4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4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576" y="1412776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计算机的应用</a:t>
            </a:r>
            <a:r>
              <a:rPr lang="en-US" altLang="zh-CN" b="1" dirty="0"/>
              <a:t>: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b="1" dirty="0"/>
              <a:t>科学计算：数值计算；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b="1" dirty="0"/>
              <a:t>过渡到：控制、管理及数据处理等：非数值计算的处理工作；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计算机加工的对象</a:t>
            </a:r>
            <a:r>
              <a:rPr lang="en-US" altLang="zh-CN" b="1" dirty="0"/>
              <a:t>: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b="1" dirty="0"/>
              <a:t>纯粹的数值；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b="1" dirty="0"/>
              <a:t>过渡到：字符</a:t>
            </a:r>
            <a:r>
              <a:rPr lang="en-US" altLang="zh-CN" b="1" dirty="0"/>
              <a:t>/</a:t>
            </a:r>
            <a:r>
              <a:rPr lang="zh-CN" altLang="en-US" b="1" dirty="0"/>
              <a:t>文本、表格和图像数据；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如何表示、处理</a:t>
            </a:r>
            <a:r>
              <a:rPr lang="zh-CN" altLang="en-US" b="1" i="1" dirty="0">
                <a:solidFill>
                  <a:srgbClr val="FF0000"/>
                </a:solidFill>
              </a:rPr>
              <a:t>新的</a:t>
            </a:r>
            <a:r>
              <a:rPr lang="zh-CN" altLang="en-US" b="1" dirty="0"/>
              <a:t>、具有一定</a:t>
            </a:r>
            <a:r>
              <a:rPr lang="zh-CN" altLang="en-US" b="1" i="1" dirty="0">
                <a:solidFill>
                  <a:srgbClr val="FF0000"/>
                </a:solidFill>
              </a:rPr>
              <a:t>结构</a:t>
            </a:r>
            <a:r>
              <a:rPr lang="zh-CN" altLang="en-US" b="1" dirty="0"/>
              <a:t>的数据？</a:t>
            </a:r>
          </a:p>
          <a:p>
            <a:endParaRPr lang="zh-CN" altLang="en-US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895600" y="381000"/>
            <a:ext cx="396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第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章     绪论</a:t>
            </a:r>
          </a:p>
        </p:txBody>
      </p:sp>
    </p:spTree>
    <p:extLst>
      <p:ext uri="{BB962C8B-B14F-4D97-AF65-F5344CB8AC3E}">
        <p14:creationId xmlns:p14="http://schemas.microsoft.com/office/powerpoint/2010/main" val="95457920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524000" y="13716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1"/>
              <a:t> </a:t>
            </a:r>
            <a:r>
              <a:rPr lang="zh-CN" altLang="en-US" b="1"/>
              <a:t>了解数据结构学科的引入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524000" y="20574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1"/>
              <a:t> </a:t>
            </a:r>
            <a:r>
              <a:rPr lang="zh-CN" altLang="en-US" b="1">
                <a:solidFill>
                  <a:srgbClr val="FF0000"/>
                </a:solidFill>
              </a:rPr>
              <a:t>掌握相关基本概念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209800" y="2743200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数据结构</a:t>
            </a:r>
            <a:r>
              <a:rPr lang="en-US" altLang="zh-CN" b="1"/>
              <a:t>(</a:t>
            </a:r>
            <a:r>
              <a:rPr lang="zh-CN" altLang="en-US" b="1"/>
              <a:t>逻辑结构、物理结构</a:t>
            </a:r>
            <a:r>
              <a:rPr lang="en-US" altLang="zh-CN" b="1"/>
              <a:t>)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209800" y="3276600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数据类型、抽象数据类型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600200" y="40386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1"/>
              <a:t> </a:t>
            </a:r>
            <a:r>
              <a:rPr lang="zh-CN" altLang="en-US" b="1"/>
              <a:t>理解算法的重要特性，及算法设计的要求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1600200" y="4724400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1"/>
              <a:t> </a:t>
            </a:r>
            <a:r>
              <a:rPr lang="zh-CN" altLang="en-US" b="1">
                <a:solidFill>
                  <a:srgbClr val="FF0000"/>
                </a:solidFill>
              </a:rPr>
              <a:t>掌握算法时间复杂度的计算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124200" y="381000"/>
            <a:ext cx="419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学习要点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1600200" y="5410200"/>
            <a:ext cx="55626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/>
              <a:t>评价数据结构的基本标准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zh-CN" altLang="en-US" b="1"/>
              <a:t> 时间开销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zh-CN" altLang="en-US" b="1"/>
              <a:t> 空间开销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utoUpdateAnimBg="0"/>
      <p:bldP spid="65539" grpId="0" autoUpdateAnimBg="0"/>
      <p:bldP spid="65540" grpId="0" autoUpdateAnimBg="0"/>
      <p:bldP spid="65541" grpId="0" autoUpdateAnimBg="0"/>
      <p:bldP spid="65542" grpId="0" autoUpdateAnimBg="0"/>
      <p:bldP spid="65543" grpId="0" autoUpdateAnimBg="0"/>
      <p:bldP spid="65545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274638"/>
            <a:ext cx="56388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800" b="1">
                <a:solidFill>
                  <a:schemeClr val="tx1"/>
                </a:solidFill>
                <a:effectLst/>
              </a:rPr>
              <a:t>练习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00200"/>
            <a:ext cx="76962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eaLnBrk="1" hangingPunct="1"/>
            <a:r>
              <a:rPr lang="zh-CN" altLang="en-US" dirty="0"/>
              <a:t>下面程序段的时间复杂度为</a:t>
            </a:r>
            <a:r>
              <a:rPr lang="en-US" altLang="zh-CN" dirty="0"/>
              <a:t>(   ) </a:t>
            </a:r>
            <a:r>
              <a:rPr lang="zh-CN" altLang="en-US" dirty="0"/>
              <a:t>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  </a:t>
            </a:r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i</a:t>
            </a:r>
            <a:r>
              <a:rPr lang="en-US" altLang="zh-CN" dirty="0"/>
              <a:t>=0; </a:t>
            </a:r>
            <a:r>
              <a:rPr lang="en-US" altLang="zh-CN" dirty="0" err="1"/>
              <a:t>i</a:t>
            </a:r>
            <a:r>
              <a:rPr lang="en-US" altLang="zh-CN" dirty="0"/>
              <a:t>&lt;m; 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    for(</a:t>
            </a:r>
            <a:r>
              <a:rPr lang="en-US" altLang="zh-CN" dirty="0" err="1"/>
              <a:t>int</a:t>
            </a:r>
            <a:r>
              <a:rPr lang="en-US" altLang="zh-CN" dirty="0"/>
              <a:t> j=0; j&lt;n; </a:t>
            </a:r>
            <a:r>
              <a:rPr lang="en-US" altLang="zh-CN" dirty="0" err="1"/>
              <a:t>j++</a:t>
            </a:r>
            <a:r>
              <a:rPr lang="en-US" altLang="zh-CN" dirty="0"/>
              <a:t>)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             a[</a:t>
            </a:r>
            <a:r>
              <a:rPr lang="en-US" altLang="zh-CN" dirty="0" err="1"/>
              <a:t>i</a:t>
            </a:r>
            <a:r>
              <a:rPr lang="en-US" altLang="zh-CN" dirty="0"/>
              <a:t>][j]=</a:t>
            </a:r>
            <a:r>
              <a:rPr lang="en-US" altLang="zh-CN" dirty="0" err="1"/>
              <a:t>i</a:t>
            </a:r>
            <a:r>
              <a:rPr lang="en-US" altLang="zh-CN" dirty="0"/>
              <a:t>*j;</a:t>
            </a:r>
            <a:r>
              <a:rPr lang="en-US" altLang="zh-CN" sz="2800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60839" y="1064260"/>
            <a:ext cx="7315200" cy="243674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609600" indent="-609600" eaLnBrk="1" hangingPunct="1"/>
            <a:r>
              <a:rPr lang="zh-CN" altLang="en-US" sz="2800" dirty="0"/>
              <a:t>下面程序段的时间复杂度为</a:t>
            </a:r>
            <a:r>
              <a:rPr lang="zh-CN" altLang="en-US" sz="2800" dirty="0">
                <a:solidFill>
                  <a:srgbClr val="639EF4"/>
                </a:solidFill>
              </a:rPr>
              <a:t> </a:t>
            </a:r>
            <a:r>
              <a:rPr lang="en-US" altLang="zh-CN" sz="2800" dirty="0">
                <a:solidFill>
                  <a:srgbClr val="639EF4"/>
                </a:solidFill>
              </a:rPr>
              <a:t>[</a:t>
            </a:r>
            <a:r>
              <a:rPr lang="zh-CN" altLang="en-US" sz="2800" dirty="0">
                <a:solidFill>
                  <a:srgbClr val="639EF4"/>
                </a:solidFill>
              </a:rPr>
              <a:t>填空</a:t>
            </a:r>
            <a:r>
              <a:rPr lang="en-US" altLang="zh-CN" sz="2800" dirty="0">
                <a:solidFill>
                  <a:srgbClr val="639EF4"/>
                </a:solidFill>
              </a:rPr>
              <a:t>1]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/>
              <a:t> </a:t>
            </a:r>
            <a:r>
              <a:rPr lang="zh-CN" altLang="en-US" sz="2800" dirty="0"/>
              <a:t>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  </a:t>
            </a:r>
            <a:r>
              <a:rPr lang="en-US" altLang="zh-CN" sz="2800" dirty="0"/>
              <a:t>for(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 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 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&lt;m; 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    for(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 j=0; j&lt;n; </a:t>
            </a:r>
            <a:r>
              <a:rPr lang="en-US" altLang="zh-CN" sz="2800" dirty="0" err="1"/>
              <a:t>j++</a:t>
            </a:r>
            <a:r>
              <a:rPr lang="en-US" altLang="zh-CN" sz="2800" dirty="0"/>
              <a:t>)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             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][j]=</a:t>
            </a:r>
            <a:r>
              <a:rPr lang="en-US" altLang="zh-CN" sz="2800" dirty="0" err="1"/>
              <a:t>i</a:t>
            </a:r>
            <a:r>
              <a:rPr lang="en-US" altLang="zh-CN" sz="2800" dirty="0"/>
              <a:t>*j;</a:t>
            </a:r>
            <a:r>
              <a:rPr lang="en-US" altLang="zh-CN" dirty="0"/>
              <a:t> </a:t>
            </a: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2223298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给出以下算法的时间复杂度</a:t>
            </a:r>
            <a:r>
              <a:rPr lang="en-US" altLang="zh-CN" dirty="0"/>
              <a:t>. </a:t>
            </a:r>
            <a:r>
              <a:rPr lang="zh-CN" altLang="zh-CN" dirty="0"/>
              <a:t>时间复杂度为</a:t>
            </a:r>
            <a:r>
              <a:rPr lang="en-US" altLang="zh-CN" dirty="0"/>
              <a:t>____________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void fun(</a:t>
            </a:r>
            <a:r>
              <a:rPr lang="en-US" altLang="zh-CN" dirty="0" err="1"/>
              <a:t>int</a:t>
            </a:r>
            <a:r>
              <a:rPr lang="en-US" altLang="zh-CN" dirty="0"/>
              <a:t> n) { 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=1,k=100;  </a:t>
            </a:r>
            <a:endParaRPr lang="zh-CN" altLang="zh-CN" dirty="0"/>
          </a:p>
          <a:p>
            <a:r>
              <a:rPr lang="en-US" altLang="zh-CN" dirty="0"/>
              <a:t>while(</a:t>
            </a:r>
            <a:r>
              <a:rPr lang="en-US" altLang="zh-CN" dirty="0" err="1"/>
              <a:t>i</a:t>
            </a:r>
            <a:r>
              <a:rPr lang="en-US" altLang="zh-CN" dirty="0"/>
              <a:t>&lt;n)  {   k=k+1;   </a:t>
            </a:r>
            <a:r>
              <a:rPr lang="en-US" altLang="zh-CN" dirty="0" err="1"/>
              <a:t>i</a:t>
            </a:r>
            <a:r>
              <a:rPr lang="en-US" altLang="zh-CN" dirty="0"/>
              <a:t>=i+2;  } </a:t>
            </a:r>
            <a:endParaRPr lang="zh-CN" altLang="zh-CN" dirty="0"/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430616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dirty="0"/>
              <a:t>给出以下算法的时间复杂度</a:t>
            </a:r>
            <a:r>
              <a:rPr lang="en-US" altLang="zh-CN" sz="2800" dirty="0"/>
              <a:t>. </a:t>
            </a:r>
            <a:r>
              <a:rPr lang="zh-CN" altLang="zh-CN" sz="2800" dirty="0"/>
              <a:t>时间复杂度为</a:t>
            </a:r>
            <a:r>
              <a:rPr lang="zh-CN" altLang="en-US" sz="2800" dirty="0">
                <a:solidFill>
                  <a:srgbClr val="639EF4"/>
                </a:solidFill>
              </a:rPr>
              <a:t> </a:t>
            </a:r>
            <a:r>
              <a:rPr lang="en-US" altLang="zh-CN" sz="2800" dirty="0">
                <a:solidFill>
                  <a:srgbClr val="639EF4"/>
                </a:solidFill>
              </a:rPr>
              <a:t>[</a:t>
            </a:r>
            <a:r>
              <a:rPr lang="zh-CN" altLang="en-US" sz="2800" dirty="0">
                <a:solidFill>
                  <a:srgbClr val="639EF4"/>
                </a:solidFill>
              </a:rPr>
              <a:t>填空</a:t>
            </a:r>
            <a:r>
              <a:rPr lang="en-US" altLang="zh-CN" sz="2800" dirty="0">
                <a:solidFill>
                  <a:srgbClr val="639EF4"/>
                </a:solidFill>
              </a:rPr>
              <a:t>1]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zh-CN" altLang="zh-CN" sz="2800" dirty="0"/>
              <a:t>。</a:t>
            </a:r>
          </a:p>
          <a:p>
            <a:r>
              <a:rPr lang="en-US" altLang="zh-CN" sz="2800" dirty="0"/>
              <a:t>void fun(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n) { </a:t>
            </a:r>
            <a:endParaRPr lang="zh-CN" altLang="zh-CN" sz="2800" dirty="0"/>
          </a:p>
          <a:p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=1,k=100;  </a:t>
            </a:r>
            <a:endParaRPr lang="zh-CN" altLang="zh-CN" sz="2800" dirty="0"/>
          </a:p>
          <a:p>
            <a:r>
              <a:rPr lang="en-US" altLang="zh-CN" sz="2800" dirty="0"/>
              <a:t>while(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&lt;n)  {   k=k+1; 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=i+2;  } </a:t>
            </a:r>
            <a:endParaRPr lang="zh-CN" altLang="zh-CN" sz="2800" dirty="0"/>
          </a:p>
          <a:p>
            <a:r>
              <a:rPr lang="en-US" altLang="zh-CN" sz="2800" dirty="0"/>
              <a:t>} </a:t>
            </a:r>
            <a:endParaRPr lang="zh-CN" altLang="en-US" sz="2800" dirty="0"/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5631717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sz="2400" dirty="0"/>
              <a:t>给出以下算法的时间复杂度</a:t>
            </a:r>
            <a:r>
              <a:rPr lang="en-US" altLang="zh-CN" sz="2400" dirty="0"/>
              <a:t>. 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void fun2(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 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{  </a:t>
            </a:r>
            <a:endParaRPr lang="zh-CN" altLang="zh-CN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=1, k=100;  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   while(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&lt;n)  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   {   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    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*10;   k=k+1;  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    } 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} </a:t>
            </a:r>
            <a:endParaRPr lang="zh-CN" altLang="zh-CN" sz="2400" dirty="0"/>
          </a:p>
          <a:p>
            <a:pPr>
              <a:defRPr/>
            </a:pPr>
            <a:r>
              <a:rPr lang="zh-CN" altLang="zh-CN" sz="2400" dirty="0"/>
              <a:t>时间复杂度为</a:t>
            </a:r>
            <a:r>
              <a:rPr lang="en-US" altLang="zh-CN" sz="2400" dirty="0"/>
              <a:t>_____________</a:t>
            </a:r>
            <a:endParaRPr lang="zh-CN" altLang="zh-CN" sz="2400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519652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defRPr/>
            </a:pPr>
            <a:r>
              <a:rPr lang="zh-CN" altLang="zh-CN" sz="2800" dirty="0"/>
              <a:t>给出以下算法的时间复杂度</a:t>
            </a:r>
            <a:r>
              <a:rPr lang="en-US" altLang="zh-CN" sz="2800" dirty="0"/>
              <a:t>. </a:t>
            </a:r>
            <a:endParaRPr lang="zh-CN" altLang="zh-CN" sz="2800" dirty="0"/>
          </a:p>
          <a:p>
            <a:pPr>
              <a:defRPr/>
            </a:pPr>
            <a:r>
              <a:rPr lang="en-US" altLang="zh-CN" sz="2800" dirty="0"/>
              <a:t>void fun2(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n) </a:t>
            </a:r>
            <a:endParaRPr lang="zh-CN" altLang="zh-CN" sz="2800" dirty="0"/>
          </a:p>
          <a:p>
            <a:pPr>
              <a:defRPr/>
            </a:pPr>
            <a:r>
              <a:rPr lang="en-US" altLang="zh-CN" sz="2800" dirty="0"/>
              <a:t>{  </a:t>
            </a:r>
            <a:endParaRPr lang="zh-CN" altLang="zh-CN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  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=1, k=100;  </a:t>
            </a:r>
            <a:endParaRPr lang="zh-CN" altLang="zh-CN" sz="2800" dirty="0"/>
          </a:p>
          <a:p>
            <a:pPr>
              <a:defRPr/>
            </a:pPr>
            <a:r>
              <a:rPr lang="en-US" altLang="zh-CN" sz="2800" dirty="0"/>
              <a:t>     while(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&lt;n)  </a:t>
            </a:r>
            <a:endParaRPr lang="zh-CN" altLang="zh-CN" sz="2800" dirty="0"/>
          </a:p>
          <a:p>
            <a:pPr>
              <a:defRPr/>
            </a:pPr>
            <a:r>
              <a:rPr lang="en-US" altLang="zh-CN" sz="2800" dirty="0"/>
              <a:t>     {   </a:t>
            </a:r>
            <a:endParaRPr lang="zh-CN" altLang="zh-CN" sz="2800" dirty="0"/>
          </a:p>
          <a:p>
            <a:pPr>
              <a:defRPr/>
            </a:pPr>
            <a:r>
              <a:rPr lang="en-US" altLang="zh-CN" sz="2800" dirty="0"/>
              <a:t>        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</a:t>
            </a:r>
            <a:r>
              <a:rPr lang="en-US" altLang="zh-CN" sz="2800" dirty="0" err="1"/>
              <a:t>i</a:t>
            </a:r>
            <a:r>
              <a:rPr lang="en-US" altLang="zh-CN" sz="2800" dirty="0"/>
              <a:t>*10;   k=k+1;  </a:t>
            </a:r>
            <a:endParaRPr lang="zh-CN" altLang="zh-CN" sz="2800" dirty="0"/>
          </a:p>
          <a:p>
            <a:pPr>
              <a:defRPr/>
            </a:pPr>
            <a:r>
              <a:rPr lang="en-US" altLang="zh-CN" sz="2800" dirty="0"/>
              <a:t>      } </a:t>
            </a:r>
            <a:endParaRPr lang="zh-CN" altLang="zh-CN" sz="2800" dirty="0"/>
          </a:p>
          <a:p>
            <a:pPr>
              <a:defRPr/>
            </a:pPr>
            <a:r>
              <a:rPr lang="en-US" altLang="zh-CN" sz="2800" dirty="0"/>
              <a:t>} </a:t>
            </a:r>
            <a:endParaRPr lang="zh-CN" altLang="zh-CN" sz="2800" dirty="0"/>
          </a:p>
          <a:p>
            <a:pPr>
              <a:defRPr/>
            </a:pPr>
            <a:r>
              <a:rPr lang="zh-CN" altLang="zh-CN" sz="2800" dirty="0"/>
              <a:t>时间复杂度为</a:t>
            </a:r>
            <a:r>
              <a:rPr lang="zh-CN" altLang="en-US" sz="2800" dirty="0">
                <a:solidFill>
                  <a:srgbClr val="639EF4"/>
                </a:solidFill>
              </a:rPr>
              <a:t> </a:t>
            </a:r>
            <a:r>
              <a:rPr lang="en-US" altLang="zh-CN" sz="2800" dirty="0">
                <a:solidFill>
                  <a:srgbClr val="639EF4"/>
                </a:solidFill>
              </a:rPr>
              <a:t>[</a:t>
            </a:r>
            <a:r>
              <a:rPr lang="zh-CN" altLang="en-US" sz="2800" dirty="0">
                <a:solidFill>
                  <a:srgbClr val="639EF4"/>
                </a:solidFill>
              </a:rPr>
              <a:t>填空</a:t>
            </a:r>
            <a:r>
              <a:rPr lang="en-US" altLang="zh-CN" sz="2800" dirty="0">
                <a:solidFill>
                  <a:srgbClr val="639EF4"/>
                </a:solidFill>
              </a:rPr>
              <a:t>1]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endParaRPr lang="zh-CN" altLang="zh-CN" sz="2800" dirty="0">
              <a:solidFill>
                <a:srgbClr val="000000"/>
              </a:solidFill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749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990600" y="547688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1.1 《</a:t>
            </a:r>
            <a:r>
              <a:rPr lang="zh-CN" altLang="en-US" sz="2800" b="1"/>
              <a:t>数据结构</a:t>
            </a:r>
            <a:r>
              <a:rPr lang="en-US" altLang="zh-CN" sz="2800" b="1"/>
              <a:t>》</a:t>
            </a:r>
            <a:r>
              <a:rPr lang="zh-CN" altLang="en-US" sz="2800" b="1"/>
              <a:t>是一门什么课程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219200" y="1295400"/>
            <a:ext cx="754380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数据结构</a:t>
            </a:r>
            <a:r>
              <a:rPr lang="zh-CN" altLang="en-US" b="1" dirty="0"/>
              <a:t>是一门研究</a:t>
            </a:r>
            <a:r>
              <a:rPr lang="zh-CN" altLang="en-US" b="1" i="1" dirty="0">
                <a:solidFill>
                  <a:srgbClr val="FF6699"/>
                </a:solidFill>
              </a:rPr>
              <a:t>非数值计算</a:t>
            </a:r>
            <a:r>
              <a:rPr lang="zh-CN" altLang="en-US" b="1" dirty="0"/>
              <a:t>的程序设计问题中计算机的</a:t>
            </a:r>
            <a:r>
              <a:rPr lang="zh-CN" altLang="en-US" b="1" i="1" dirty="0">
                <a:solidFill>
                  <a:srgbClr val="FF6699"/>
                </a:solidFill>
              </a:rPr>
              <a:t>操作对象</a:t>
            </a:r>
            <a:r>
              <a:rPr lang="zh-CN" altLang="en-US" b="1" dirty="0"/>
              <a:t>以及它们之间的</a:t>
            </a:r>
            <a:r>
              <a:rPr lang="zh-CN" altLang="en-US" b="1" i="1" dirty="0">
                <a:solidFill>
                  <a:srgbClr val="FF6699"/>
                </a:solidFill>
              </a:rPr>
              <a:t>关系和操作</a:t>
            </a:r>
            <a:r>
              <a:rPr lang="zh-CN" altLang="en-US" b="1" dirty="0"/>
              <a:t>等的学科。</a:t>
            </a:r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zh-CN" altLang="en-US" b="1" dirty="0"/>
              <a:t>解决数值计算问题的</a:t>
            </a:r>
            <a:r>
              <a:rPr lang="zh-CN" altLang="en-US" b="1" dirty="0">
                <a:solidFill>
                  <a:srgbClr val="FF0000"/>
                </a:solidFill>
              </a:rPr>
              <a:t>中心</a:t>
            </a:r>
            <a:r>
              <a:rPr lang="en-US" altLang="zh-CN" b="1" dirty="0"/>
              <a:t>:   </a:t>
            </a:r>
            <a:r>
              <a:rPr lang="zh-CN" altLang="en-US" b="1" dirty="0"/>
              <a:t>建立适当的</a:t>
            </a:r>
            <a:r>
              <a:rPr lang="zh-CN" altLang="en-US" b="1" dirty="0">
                <a:solidFill>
                  <a:srgbClr val="FF0000"/>
                </a:solidFill>
              </a:rPr>
              <a:t>数学模型</a:t>
            </a:r>
            <a:r>
              <a:rPr lang="zh-CN" altLang="en-US" b="1" dirty="0"/>
              <a:t>。</a:t>
            </a:r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zh-CN" altLang="en-US" b="1" dirty="0"/>
              <a:t>解决非数值计算问题的</a:t>
            </a:r>
            <a:r>
              <a:rPr lang="zh-CN" altLang="en-US" b="1" dirty="0">
                <a:solidFill>
                  <a:srgbClr val="FF0000"/>
                </a:solidFill>
              </a:rPr>
              <a:t>中心</a:t>
            </a:r>
            <a:r>
              <a:rPr lang="en-US" altLang="zh-CN" b="1" dirty="0"/>
              <a:t>:   </a:t>
            </a:r>
            <a:r>
              <a:rPr lang="zh-CN" altLang="en-US" b="1" dirty="0"/>
              <a:t>寻找适当的</a:t>
            </a:r>
            <a:r>
              <a:rPr lang="zh-CN" altLang="en-US" b="1" dirty="0">
                <a:solidFill>
                  <a:srgbClr val="FF0000"/>
                </a:solidFill>
              </a:rPr>
              <a:t>数据结构</a:t>
            </a:r>
            <a:r>
              <a:rPr lang="zh-CN" altLang="en-US" b="1" dirty="0"/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914400" y="228600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数值问题</a:t>
            </a:r>
            <a:r>
              <a:rPr lang="en-US" altLang="zh-CN" sz="2800" b="1"/>
              <a:t>: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143000" y="838200"/>
            <a:ext cx="6705600" cy="2286000"/>
            <a:chOff x="720" y="528"/>
            <a:chExt cx="4224" cy="1440"/>
          </a:xfrm>
        </p:grpSpPr>
        <p:sp>
          <p:nvSpPr>
            <p:cNvPr id="9238" name="Text Box 3"/>
            <p:cNvSpPr txBox="1">
              <a:spLocks noChangeArrowheads="1"/>
            </p:cNvSpPr>
            <p:nvPr/>
          </p:nvSpPr>
          <p:spPr bwMode="auto">
            <a:xfrm>
              <a:off x="720" y="528"/>
              <a:ext cx="408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</a:rPr>
                <a:t>例</a:t>
              </a:r>
              <a:r>
                <a:rPr lang="en-US" altLang="zh-CN" b="1" dirty="0">
                  <a:solidFill>
                    <a:srgbClr val="FF0000"/>
                  </a:solidFill>
                </a:rPr>
                <a:t>1</a:t>
              </a:r>
              <a:r>
                <a:rPr lang="zh-CN" altLang="en-US" b="1" dirty="0">
                  <a:solidFill>
                    <a:srgbClr val="FF0000"/>
                  </a:solidFill>
                </a:rPr>
                <a:t>，</a:t>
              </a:r>
              <a:r>
                <a:rPr lang="zh-CN" altLang="en-US" b="1" dirty="0"/>
                <a:t>求解梁架结构中的应力：线性方程组</a:t>
              </a:r>
              <a:endParaRPr lang="en-US" altLang="zh-CN" b="1" dirty="0"/>
            </a:p>
            <a:p>
              <a:pPr eaLnBrk="1" hangingPunct="1">
                <a:spcBef>
                  <a:spcPct val="50000"/>
                </a:spcBef>
              </a:pPr>
              <a:endParaRPr lang="zh-CN" altLang="en-US" b="1" dirty="0"/>
            </a:p>
          </p:txBody>
        </p:sp>
        <p:sp>
          <p:nvSpPr>
            <p:cNvPr id="9239" name="Text Box 4"/>
            <p:cNvSpPr txBox="1">
              <a:spLocks noChangeArrowheads="1"/>
            </p:cNvSpPr>
            <p:nvPr/>
          </p:nvSpPr>
          <p:spPr bwMode="auto">
            <a:xfrm>
              <a:off x="1104" y="864"/>
              <a:ext cx="38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数学模型</a:t>
              </a:r>
              <a:r>
                <a:rPr lang="en-US" altLang="zh-CN" b="1">
                  <a:solidFill>
                    <a:srgbClr val="FF0000"/>
                  </a:solidFill>
                </a:rPr>
                <a:t>:</a:t>
              </a:r>
              <a:r>
                <a:rPr lang="en-US" altLang="zh-CN" b="1"/>
                <a:t>  K U = M</a:t>
              </a:r>
            </a:p>
          </p:txBody>
        </p:sp>
        <p:grpSp>
          <p:nvGrpSpPr>
            <p:cNvPr id="9240" name="Group 37"/>
            <p:cNvGrpSpPr>
              <a:grpSpLocks/>
            </p:cNvGrpSpPr>
            <p:nvPr/>
          </p:nvGrpSpPr>
          <p:grpSpPr bwMode="auto">
            <a:xfrm>
              <a:off x="1440" y="1200"/>
              <a:ext cx="2736" cy="768"/>
              <a:chOff x="1152" y="1296"/>
              <a:chExt cx="2736" cy="768"/>
            </a:xfrm>
          </p:grpSpPr>
          <p:sp>
            <p:nvSpPr>
              <p:cNvPr id="9241" name="Text Box 8"/>
              <p:cNvSpPr txBox="1">
                <a:spLocks noChangeArrowheads="1"/>
              </p:cNvSpPr>
              <p:nvPr/>
            </p:nvSpPr>
            <p:spPr bwMode="auto">
              <a:xfrm>
                <a:off x="1152" y="1296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a</a:t>
                </a:r>
                <a:r>
                  <a:rPr lang="en-US" altLang="zh-CN" b="1" baseline="-25000"/>
                  <a:t>11</a:t>
                </a:r>
              </a:p>
            </p:txBody>
          </p:sp>
          <p:sp>
            <p:nvSpPr>
              <p:cNvPr id="9242" name="Text Box 9"/>
              <p:cNvSpPr txBox="1">
                <a:spLocks noChangeArrowheads="1"/>
              </p:cNvSpPr>
              <p:nvPr/>
            </p:nvSpPr>
            <p:spPr bwMode="auto">
              <a:xfrm>
                <a:off x="1632" y="1776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a</a:t>
                </a:r>
                <a:r>
                  <a:rPr lang="en-US" altLang="zh-CN" b="1" baseline="-25000"/>
                  <a:t>nn</a:t>
                </a:r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1440" y="1584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4" name="Line 11"/>
              <p:cNvSpPr>
                <a:spLocks noChangeShapeType="1"/>
              </p:cNvSpPr>
              <p:nvPr/>
            </p:nvSpPr>
            <p:spPr bwMode="auto">
              <a:xfrm>
                <a:off x="1152" y="1440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5" name="Line 12"/>
              <p:cNvSpPr>
                <a:spLocks noChangeShapeType="1"/>
              </p:cNvSpPr>
              <p:nvPr/>
            </p:nvSpPr>
            <p:spPr bwMode="auto">
              <a:xfrm>
                <a:off x="1152" y="1440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6" name="Line 13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7" name="Line 14"/>
              <p:cNvSpPr>
                <a:spLocks noChangeShapeType="1"/>
              </p:cNvSpPr>
              <p:nvPr/>
            </p:nvSpPr>
            <p:spPr bwMode="auto">
              <a:xfrm>
                <a:off x="2016" y="1440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8" name="Line 15"/>
              <p:cNvSpPr>
                <a:spLocks noChangeShapeType="1"/>
              </p:cNvSpPr>
              <p:nvPr/>
            </p:nvSpPr>
            <p:spPr bwMode="auto">
              <a:xfrm>
                <a:off x="1968" y="1440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9" name="Line 16"/>
              <p:cNvSpPr>
                <a:spLocks noChangeShapeType="1"/>
              </p:cNvSpPr>
              <p:nvPr/>
            </p:nvSpPr>
            <p:spPr bwMode="auto">
              <a:xfrm>
                <a:off x="1968" y="2016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0" name="Text Box 17"/>
              <p:cNvSpPr txBox="1">
                <a:spLocks noChangeArrowheads="1"/>
              </p:cNvSpPr>
              <p:nvPr/>
            </p:nvSpPr>
            <p:spPr bwMode="auto">
              <a:xfrm>
                <a:off x="2112" y="158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×</a:t>
                </a:r>
              </a:p>
            </p:txBody>
          </p:sp>
          <p:sp>
            <p:nvSpPr>
              <p:cNvPr id="9251" name="Line 18"/>
              <p:cNvSpPr>
                <a:spLocks noChangeShapeType="1"/>
              </p:cNvSpPr>
              <p:nvPr/>
            </p:nvSpPr>
            <p:spPr bwMode="auto">
              <a:xfrm>
                <a:off x="2496" y="1440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2" name="Line 19"/>
              <p:cNvSpPr>
                <a:spLocks noChangeShapeType="1"/>
              </p:cNvSpPr>
              <p:nvPr/>
            </p:nvSpPr>
            <p:spPr bwMode="auto">
              <a:xfrm>
                <a:off x="2496" y="1440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3" name="Line 20"/>
              <p:cNvSpPr>
                <a:spLocks noChangeShapeType="1"/>
              </p:cNvSpPr>
              <p:nvPr/>
            </p:nvSpPr>
            <p:spPr bwMode="auto">
              <a:xfrm>
                <a:off x="2496" y="2016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4" name="Line 21"/>
              <p:cNvSpPr>
                <a:spLocks noChangeShapeType="1"/>
              </p:cNvSpPr>
              <p:nvPr/>
            </p:nvSpPr>
            <p:spPr bwMode="auto">
              <a:xfrm>
                <a:off x="2832" y="1440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5" name="Line 22"/>
              <p:cNvSpPr>
                <a:spLocks noChangeShapeType="1"/>
              </p:cNvSpPr>
              <p:nvPr/>
            </p:nvSpPr>
            <p:spPr bwMode="auto">
              <a:xfrm>
                <a:off x="2784" y="1440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6" name="Line 23"/>
              <p:cNvSpPr>
                <a:spLocks noChangeShapeType="1"/>
              </p:cNvSpPr>
              <p:nvPr/>
            </p:nvSpPr>
            <p:spPr bwMode="auto">
              <a:xfrm>
                <a:off x="2784" y="2016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7" name="Text Box 24"/>
              <p:cNvSpPr txBox="1">
                <a:spLocks noChangeArrowheads="1"/>
              </p:cNvSpPr>
              <p:nvPr/>
            </p:nvSpPr>
            <p:spPr bwMode="auto">
              <a:xfrm>
                <a:off x="2544" y="1296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x</a:t>
                </a:r>
                <a:r>
                  <a:rPr lang="en-US" altLang="zh-CN" b="1" baseline="-25000"/>
                  <a:t>1</a:t>
                </a:r>
              </a:p>
            </p:txBody>
          </p:sp>
          <p:sp>
            <p:nvSpPr>
              <p:cNvPr id="9258" name="Text Box 25"/>
              <p:cNvSpPr txBox="1">
                <a:spLocks noChangeArrowheads="1"/>
              </p:cNvSpPr>
              <p:nvPr/>
            </p:nvSpPr>
            <p:spPr bwMode="auto">
              <a:xfrm>
                <a:off x="2544" y="1776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x</a:t>
                </a:r>
                <a:r>
                  <a:rPr lang="en-US" altLang="zh-CN" b="1" baseline="-25000"/>
                  <a:t>n</a:t>
                </a:r>
              </a:p>
            </p:txBody>
          </p:sp>
          <p:sp>
            <p:nvSpPr>
              <p:cNvPr id="9259" name="Text Box 26"/>
              <p:cNvSpPr txBox="1">
                <a:spLocks noChangeArrowheads="1"/>
              </p:cNvSpPr>
              <p:nvPr/>
            </p:nvSpPr>
            <p:spPr bwMode="auto">
              <a:xfrm>
                <a:off x="2544" y="1606"/>
                <a:ext cx="346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…</a:t>
                </a:r>
              </a:p>
            </p:txBody>
          </p:sp>
          <p:sp>
            <p:nvSpPr>
              <p:cNvPr id="9260" name="Text Box 27"/>
              <p:cNvSpPr txBox="1">
                <a:spLocks noChangeArrowheads="1"/>
              </p:cNvSpPr>
              <p:nvPr/>
            </p:nvSpPr>
            <p:spPr bwMode="auto">
              <a:xfrm>
                <a:off x="2950" y="1584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/>
                  <a:t>＝</a:t>
                </a:r>
              </a:p>
            </p:txBody>
          </p:sp>
          <p:sp>
            <p:nvSpPr>
              <p:cNvPr id="9261" name="Line 28"/>
              <p:cNvSpPr>
                <a:spLocks noChangeShapeType="1"/>
              </p:cNvSpPr>
              <p:nvPr/>
            </p:nvSpPr>
            <p:spPr bwMode="auto">
              <a:xfrm>
                <a:off x="3360" y="1440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2" name="Line 29"/>
              <p:cNvSpPr>
                <a:spLocks noChangeShapeType="1"/>
              </p:cNvSpPr>
              <p:nvPr/>
            </p:nvSpPr>
            <p:spPr bwMode="auto">
              <a:xfrm>
                <a:off x="3360" y="1440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3" name="Line 30"/>
              <p:cNvSpPr>
                <a:spLocks noChangeShapeType="1"/>
              </p:cNvSpPr>
              <p:nvPr/>
            </p:nvSpPr>
            <p:spPr bwMode="auto">
              <a:xfrm>
                <a:off x="3360" y="2016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4" name="Line 31"/>
              <p:cNvSpPr>
                <a:spLocks noChangeShapeType="1"/>
              </p:cNvSpPr>
              <p:nvPr/>
            </p:nvSpPr>
            <p:spPr bwMode="auto">
              <a:xfrm>
                <a:off x="3696" y="1440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5" name="Line 32"/>
              <p:cNvSpPr>
                <a:spLocks noChangeShapeType="1"/>
              </p:cNvSpPr>
              <p:nvPr/>
            </p:nvSpPr>
            <p:spPr bwMode="auto">
              <a:xfrm>
                <a:off x="3648" y="1440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6" name="Line 33"/>
              <p:cNvSpPr>
                <a:spLocks noChangeShapeType="1"/>
              </p:cNvSpPr>
              <p:nvPr/>
            </p:nvSpPr>
            <p:spPr bwMode="auto">
              <a:xfrm>
                <a:off x="3648" y="2016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7" name="Text Box 34"/>
              <p:cNvSpPr txBox="1">
                <a:spLocks noChangeArrowheads="1"/>
              </p:cNvSpPr>
              <p:nvPr/>
            </p:nvSpPr>
            <p:spPr bwMode="auto">
              <a:xfrm>
                <a:off x="3408" y="1296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b</a:t>
                </a:r>
                <a:r>
                  <a:rPr lang="en-US" altLang="zh-CN" b="1" baseline="-25000"/>
                  <a:t>1</a:t>
                </a:r>
              </a:p>
            </p:txBody>
          </p:sp>
          <p:sp>
            <p:nvSpPr>
              <p:cNvPr id="9268" name="Text Box 35"/>
              <p:cNvSpPr txBox="1">
                <a:spLocks noChangeArrowheads="1"/>
              </p:cNvSpPr>
              <p:nvPr/>
            </p:nvSpPr>
            <p:spPr bwMode="auto">
              <a:xfrm>
                <a:off x="3408" y="1776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b</a:t>
                </a:r>
                <a:r>
                  <a:rPr lang="en-US" altLang="zh-CN" b="1" baseline="-25000"/>
                  <a:t>n</a:t>
                </a:r>
              </a:p>
            </p:txBody>
          </p:sp>
          <p:sp>
            <p:nvSpPr>
              <p:cNvPr id="9269" name="Text Box 36"/>
              <p:cNvSpPr txBox="1">
                <a:spLocks noChangeArrowheads="1"/>
              </p:cNvSpPr>
              <p:nvPr/>
            </p:nvSpPr>
            <p:spPr bwMode="auto">
              <a:xfrm>
                <a:off x="3408" y="1606"/>
                <a:ext cx="346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…</a:t>
                </a:r>
              </a:p>
            </p:txBody>
          </p:sp>
        </p:grp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1143000" y="3352800"/>
            <a:ext cx="7162800" cy="2789238"/>
            <a:chOff x="720" y="2112"/>
            <a:chExt cx="4512" cy="1757"/>
          </a:xfrm>
        </p:grpSpPr>
        <p:sp>
          <p:nvSpPr>
            <p:cNvPr id="9224" name="Text Box 5"/>
            <p:cNvSpPr txBox="1">
              <a:spLocks noChangeArrowheads="1"/>
            </p:cNvSpPr>
            <p:nvPr/>
          </p:nvSpPr>
          <p:spPr bwMode="auto">
            <a:xfrm>
              <a:off x="720" y="2112"/>
              <a:ext cx="3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例</a:t>
              </a:r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r>
                <a:rPr lang="zh-CN" altLang="en-US" b="1">
                  <a:solidFill>
                    <a:srgbClr val="FF0000"/>
                  </a:solidFill>
                </a:rPr>
                <a:t>，</a:t>
              </a:r>
              <a:r>
                <a:rPr lang="zh-CN" altLang="en-US" b="1"/>
                <a:t>预报人口增长情况：微分方程</a:t>
              </a:r>
            </a:p>
          </p:txBody>
        </p:sp>
        <p:sp>
          <p:nvSpPr>
            <p:cNvPr id="9225" name="Text Box 6"/>
            <p:cNvSpPr txBox="1">
              <a:spLocks noChangeArrowheads="1"/>
            </p:cNvSpPr>
            <p:nvPr/>
          </p:nvSpPr>
          <p:spPr bwMode="auto">
            <a:xfrm>
              <a:off x="1104" y="2566"/>
              <a:ext cx="38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数学模型</a:t>
              </a:r>
              <a:r>
                <a:rPr lang="en-US" altLang="zh-CN" b="1">
                  <a:solidFill>
                    <a:srgbClr val="FF0000"/>
                  </a:solidFill>
                </a:rPr>
                <a:t>:</a:t>
              </a:r>
            </a:p>
          </p:txBody>
        </p:sp>
        <p:grpSp>
          <p:nvGrpSpPr>
            <p:cNvPr id="9226" name="Group 50"/>
            <p:cNvGrpSpPr>
              <a:grpSpLocks/>
            </p:cNvGrpSpPr>
            <p:nvPr/>
          </p:nvGrpSpPr>
          <p:grpSpPr bwMode="auto">
            <a:xfrm>
              <a:off x="2160" y="2374"/>
              <a:ext cx="2640" cy="1082"/>
              <a:chOff x="2160" y="2374"/>
              <a:chExt cx="2640" cy="1082"/>
            </a:xfrm>
          </p:grpSpPr>
          <p:grpSp>
            <p:nvGrpSpPr>
              <p:cNvPr id="9228" name="Group 45"/>
              <p:cNvGrpSpPr>
                <a:grpSpLocks/>
              </p:cNvGrpSpPr>
              <p:nvPr/>
            </p:nvGrpSpPr>
            <p:grpSpPr bwMode="auto">
              <a:xfrm>
                <a:off x="2400" y="2374"/>
                <a:ext cx="1760" cy="720"/>
                <a:chOff x="2352" y="2496"/>
                <a:chExt cx="1760" cy="720"/>
              </a:xfrm>
            </p:grpSpPr>
            <p:sp>
              <p:nvSpPr>
                <p:cNvPr id="9233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352" y="2496"/>
                  <a:ext cx="15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3200" b="1" i="1"/>
                    <a:t>d</a:t>
                  </a:r>
                  <a:r>
                    <a:rPr lang="en-US" altLang="zh-CN" b="1" i="1"/>
                    <a:t>N</a:t>
                  </a:r>
                  <a:r>
                    <a:rPr lang="en-US" altLang="zh-CN" b="1"/>
                    <a:t>(t)</a:t>
                  </a:r>
                </a:p>
              </p:txBody>
            </p:sp>
            <p:sp>
              <p:nvSpPr>
                <p:cNvPr id="9234" name="Line 39"/>
                <p:cNvSpPr>
                  <a:spLocks noChangeShapeType="1"/>
                </p:cNvSpPr>
                <p:nvPr/>
              </p:nvSpPr>
              <p:spPr bwMode="auto">
                <a:xfrm>
                  <a:off x="2352" y="2880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35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400" y="2851"/>
                  <a:ext cx="153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3200" b="1" i="1"/>
                    <a:t>d</a:t>
                  </a:r>
                  <a:r>
                    <a:rPr lang="en-US" altLang="zh-CN" b="1" i="1"/>
                    <a:t> </a:t>
                  </a:r>
                  <a:r>
                    <a:rPr lang="en-US" altLang="zh-CN" b="1"/>
                    <a:t>t</a:t>
                  </a:r>
                </a:p>
              </p:txBody>
            </p:sp>
            <p:sp>
              <p:nvSpPr>
                <p:cNvPr id="923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024" y="2725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/>
                    <a:t>＝</a:t>
                  </a:r>
                </a:p>
              </p:txBody>
            </p:sp>
            <p:sp>
              <p:nvSpPr>
                <p:cNvPr id="9237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334" y="2688"/>
                  <a:ext cx="77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/>
                    <a:t>r </a:t>
                  </a:r>
                  <a:r>
                    <a:rPr lang="en-US" altLang="zh-CN" b="1" i="1"/>
                    <a:t>N</a:t>
                  </a:r>
                  <a:r>
                    <a:rPr lang="en-US" altLang="zh-CN" b="1"/>
                    <a:t>(t)</a:t>
                  </a:r>
                </a:p>
              </p:txBody>
            </p:sp>
          </p:grpSp>
          <p:grpSp>
            <p:nvGrpSpPr>
              <p:cNvPr id="9229" name="Group 48"/>
              <p:cNvGrpSpPr>
                <a:grpSpLocks/>
              </p:cNvGrpSpPr>
              <p:nvPr/>
            </p:nvGrpSpPr>
            <p:grpSpPr bwMode="auto">
              <a:xfrm>
                <a:off x="2352" y="3094"/>
                <a:ext cx="2448" cy="362"/>
                <a:chOff x="2304" y="3312"/>
                <a:chExt cx="2448" cy="362"/>
              </a:xfrm>
            </p:grpSpPr>
            <p:sp>
              <p:nvSpPr>
                <p:cNvPr id="9231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304" y="3312"/>
                  <a:ext cx="244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 i="1"/>
                    <a:t>N</a:t>
                  </a:r>
                  <a:r>
                    <a:rPr lang="en-US" altLang="zh-CN" b="1"/>
                    <a:t>(t)</a:t>
                  </a:r>
                  <a:r>
                    <a:rPr lang="en-US" altLang="zh-CN" b="1">
                      <a:latin typeface="宋体" panose="02010600030101010101" pitchFamily="2" charset="-122"/>
                    </a:rPr>
                    <a:t>|</a:t>
                  </a:r>
                  <a:r>
                    <a:rPr lang="en-US" altLang="zh-CN" sz="3200" b="1" baseline="-25000"/>
                    <a:t>t=t</a:t>
                  </a:r>
                  <a:r>
                    <a:rPr lang="en-US" altLang="zh-CN" b="1" baseline="-25000"/>
                    <a:t> </a:t>
                  </a:r>
                  <a:r>
                    <a:rPr lang="en-US" altLang="zh-CN" b="1"/>
                    <a:t> </a:t>
                  </a:r>
                  <a:r>
                    <a:rPr lang="zh-CN" altLang="en-US" b="1"/>
                    <a:t>＝ </a:t>
                  </a:r>
                  <a:r>
                    <a:rPr lang="en-US" altLang="zh-CN" b="1" i="1"/>
                    <a:t>N</a:t>
                  </a:r>
                  <a:r>
                    <a:rPr lang="en-US" altLang="zh-CN" b="1" baseline="-25000"/>
                    <a:t>0</a:t>
                  </a:r>
                </a:p>
              </p:txBody>
            </p:sp>
            <p:sp>
              <p:nvSpPr>
                <p:cNvPr id="9232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961" y="3482"/>
                  <a:ext cx="33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400" b="1"/>
                    <a:t>0</a:t>
                  </a:r>
                </a:p>
              </p:txBody>
            </p:sp>
          </p:grpSp>
          <p:sp>
            <p:nvSpPr>
              <p:cNvPr id="9230" name="AutoShape 49"/>
              <p:cNvSpPr>
                <a:spLocks/>
              </p:cNvSpPr>
              <p:nvPr/>
            </p:nvSpPr>
            <p:spPr bwMode="auto">
              <a:xfrm>
                <a:off x="2160" y="2614"/>
                <a:ext cx="192" cy="624"/>
              </a:xfrm>
              <a:prstGeom prst="leftBrace">
                <a:avLst>
                  <a:gd name="adj1" fmla="val 27083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9227" name="Text Box 51"/>
            <p:cNvSpPr txBox="1">
              <a:spLocks noChangeArrowheads="1"/>
            </p:cNvSpPr>
            <p:nvPr/>
          </p:nvSpPr>
          <p:spPr bwMode="auto">
            <a:xfrm>
              <a:off x="2304" y="3504"/>
              <a:ext cx="29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N</a:t>
              </a:r>
              <a:r>
                <a:rPr lang="en-US" altLang="zh-CN" b="1"/>
                <a:t>(t) </a:t>
              </a:r>
              <a:r>
                <a:rPr lang="zh-CN" altLang="en-US" b="1"/>
                <a:t>＝ </a:t>
              </a:r>
              <a:r>
                <a:rPr lang="en-US" altLang="zh-CN" b="1" i="1"/>
                <a:t>N</a:t>
              </a:r>
              <a:r>
                <a:rPr lang="en-US" altLang="zh-CN" b="1" baseline="-25000"/>
                <a:t>0 </a:t>
              </a:r>
              <a:r>
                <a:rPr lang="en-US" altLang="zh-CN" sz="3200" b="1" i="1"/>
                <a:t>e</a:t>
              </a:r>
              <a:r>
                <a:rPr lang="en-US" altLang="zh-CN" b="1" baseline="-25000"/>
                <a:t> </a:t>
              </a:r>
              <a:r>
                <a:rPr lang="en-US" altLang="zh-CN" sz="3200" b="1" baseline="30000"/>
                <a:t>r</a:t>
              </a:r>
              <a:r>
                <a:rPr lang="en-US" altLang="zh-CN" b="1" baseline="-25000"/>
                <a:t> </a:t>
              </a:r>
              <a:r>
                <a:rPr lang="en-US" altLang="zh-CN" sz="3200" b="1" baseline="30000"/>
                <a:t>t</a:t>
              </a:r>
            </a:p>
          </p:txBody>
        </p:sp>
      </p:grpSp>
      <p:pic>
        <p:nvPicPr>
          <p:cNvPr id="9221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2162175"/>
            <a:ext cx="24733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038" y="4645025"/>
            <a:ext cx="2763837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矩形 2"/>
          <p:cNvSpPr>
            <a:spLocks noChangeArrowheads="1"/>
          </p:cNvSpPr>
          <p:nvPr/>
        </p:nvSpPr>
        <p:spPr bwMode="auto">
          <a:xfrm>
            <a:off x="781050" y="6319838"/>
            <a:ext cx="520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/>
              <a:t>https://wenku.baidu.com/view/cee79af22f60ddccdb38a08d.html</a:t>
            </a:r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7054269" y="1647180"/>
            <a:ext cx="1770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11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+a</a:t>
            </a:r>
            <a:r>
              <a:rPr lang="en-US" altLang="zh-CN" baseline="-25000" dirty="0"/>
              <a:t>22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+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非数值问题</a:t>
            </a:r>
            <a:r>
              <a:rPr lang="en-US" altLang="zh-CN" sz="2800" b="1"/>
              <a:t>:</a:t>
            </a:r>
          </a:p>
        </p:txBody>
      </p:sp>
      <p:grpSp>
        <p:nvGrpSpPr>
          <p:cNvPr id="2" name="Group 185"/>
          <p:cNvGrpSpPr>
            <a:grpSpLocks/>
          </p:cNvGrpSpPr>
          <p:nvPr/>
        </p:nvGrpSpPr>
        <p:grpSpPr bwMode="auto">
          <a:xfrm>
            <a:off x="1295400" y="1143000"/>
            <a:ext cx="7315200" cy="1431925"/>
            <a:chOff x="816" y="720"/>
            <a:chExt cx="4608" cy="902"/>
          </a:xfrm>
        </p:grpSpPr>
        <p:sp>
          <p:nvSpPr>
            <p:cNvPr id="11377" name="Text Box 3"/>
            <p:cNvSpPr txBox="1">
              <a:spLocks noChangeArrowheads="1"/>
            </p:cNvSpPr>
            <p:nvPr/>
          </p:nvSpPr>
          <p:spPr bwMode="auto">
            <a:xfrm>
              <a:off x="816" y="720"/>
              <a:ext cx="3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例</a:t>
              </a:r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r>
                <a:rPr lang="zh-CN" altLang="en-US" b="1">
                  <a:solidFill>
                    <a:srgbClr val="FF0000"/>
                  </a:solidFill>
                </a:rPr>
                <a:t>，</a:t>
              </a:r>
              <a:r>
                <a:rPr lang="zh-CN" altLang="en-US" b="1"/>
                <a:t>图书馆的书目检索系统自动化问题。</a:t>
              </a:r>
            </a:p>
          </p:txBody>
        </p:sp>
        <p:sp>
          <p:nvSpPr>
            <p:cNvPr id="11378" name="Text Box 4"/>
            <p:cNvSpPr txBox="1">
              <a:spLocks noChangeArrowheads="1"/>
            </p:cNvSpPr>
            <p:nvPr/>
          </p:nvSpPr>
          <p:spPr bwMode="auto">
            <a:xfrm>
              <a:off x="816" y="1104"/>
              <a:ext cx="460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通过提供书名、作者或分类信息，你就可以从图书馆中检索某一本书。</a:t>
              </a:r>
            </a:p>
          </p:txBody>
        </p:sp>
      </p:grp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303338" y="2605088"/>
            <a:ext cx="75247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数据结构</a:t>
            </a:r>
            <a:r>
              <a:rPr lang="en-US" altLang="zh-CN" b="1"/>
              <a:t>:</a:t>
            </a:r>
            <a:r>
              <a:rPr lang="zh-CN" altLang="en-US" b="1">
                <a:solidFill>
                  <a:srgbClr val="FF0000"/>
                </a:solidFill>
              </a:rPr>
              <a:t>线性表</a:t>
            </a:r>
            <a:r>
              <a:rPr lang="zh-CN" altLang="en-US" b="1"/>
              <a:t>。</a:t>
            </a:r>
            <a:endParaRPr lang="en-US" altLang="zh-CN" b="1"/>
          </a:p>
          <a:p>
            <a:pPr eaLnBrk="1" hangingPunct="1">
              <a:spcBef>
                <a:spcPct val="50000"/>
              </a:spcBef>
            </a:pPr>
            <a:r>
              <a:rPr lang="zh-CN" altLang="en-US" b="1"/>
              <a:t>若干索引表</a:t>
            </a:r>
          </a:p>
        </p:txBody>
      </p:sp>
      <p:grpSp>
        <p:nvGrpSpPr>
          <p:cNvPr id="3" name="Group 115"/>
          <p:cNvGrpSpPr>
            <a:grpSpLocks/>
          </p:cNvGrpSpPr>
          <p:nvPr/>
        </p:nvGrpSpPr>
        <p:grpSpPr bwMode="auto">
          <a:xfrm>
            <a:off x="1031875" y="3884613"/>
            <a:ext cx="5064125" cy="2497137"/>
            <a:chOff x="720" y="2160"/>
            <a:chExt cx="3190" cy="1573"/>
          </a:xfrm>
        </p:grpSpPr>
        <p:sp>
          <p:nvSpPr>
            <p:cNvPr id="11323" name="Rectangle 31"/>
            <p:cNvSpPr>
              <a:spLocks noChangeArrowheads="1"/>
            </p:cNvSpPr>
            <p:nvPr/>
          </p:nvSpPr>
          <p:spPr bwMode="auto">
            <a:xfrm>
              <a:off x="3456" y="3358"/>
              <a:ext cx="3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 b="1"/>
            </a:p>
          </p:txBody>
        </p:sp>
        <p:sp>
          <p:nvSpPr>
            <p:cNvPr id="11324" name="Rectangle 30"/>
            <p:cNvSpPr>
              <a:spLocks noChangeArrowheads="1"/>
            </p:cNvSpPr>
            <p:nvPr/>
          </p:nvSpPr>
          <p:spPr bwMode="auto">
            <a:xfrm>
              <a:off x="2880" y="3358"/>
              <a:ext cx="57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 b="1"/>
            </a:p>
          </p:txBody>
        </p:sp>
        <p:sp>
          <p:nvSpPr>
            <p:cNvPr id="11325" name="Rectangle 29"/>
            <p:cNvSpPr>
              <a:spLocks noChangeArrowheads="1"/>
            </p:cNvSpPr>
            <p:nvPr/>
          </p:nvSpPr>
          <p:spPr bwMode="auto">
            <a:xfrm>
              <a:off x="2112" y="3358"/>
              <a:ext cx="76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 b="1"/>
            </a:p>
          </p:txBody>
        </p:sp>
        <p:sp>
          <p:nvSpPr>
            <p:cNvPr id="11326" name="Rectangle 28"/>
            <p:cNvSpPr>
              <a:spLocks noChangeArrowheads="1"/>
            </p:cNvSpPr>
            <p:nvPr/>
          </p:nvSpPr>
          <p:spPr bwMode="auto">
            <a:xfrm>
              <a:off x="1200" y="3358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 b="1"/>
            </a:p>
          </p:txBody>
        </p:sp>
        <p:sp>
          <p:nvSpPr>
            <p:cNvPr id="11327" name="Rectangle 27"/>
            <p:cNvSpPr>
              <a:spLocks noChangeArrowheads="1"/>
            </p:cNvSpPr>
            <p:nvPr/>
          </p:nvSpPr>
          <p:spPr bwMode="auto">
            <a:xfrm>
              <a:off x="720" y="3358"/>
              <a:ext cx="48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 b="1"/>
            </a:p>
          </p:txBody>
        </p:sp>
        <p:sp>
          <p:nvSpPr>
            <p:cNvPr id="11328" name="Rectangle 26"/>
            <p:cNvSpPr>
              <a:spLocks noChangeArrowheads="1"/>
            </p:cNvSpPr>
            <p:nvPr/>
          </p:nvSpPr>
          <p:spPr bwMode="auto">
            <a:xfrm>
              <a:off x="3456" y="3071"/>
              <a:ext cx="3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 b="1"/>
            </a:p>
          </p:txBody>
        </p:sp>
        <p:sp>
          <p:nvSpPr>
            <p:cNvPr id="11329" name="Rectangle 25"/>
            <p:cNvSpPr>
              <a:spLocks noChangeArrowheads="1"/>
            </p:cNvSpPr>
            <p:nvPr/>
          </p:nvSpPr>
          <p:spPr bwMode="auto">
            <a:xfrm>
              <a:off x="2880" y="3071"/>
              <a:ext cx="57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b="1"/>
                <a:t>D01</a:t>
              </a:r>
            </a:p>
          </p:txBody>
        </p:sp>
        <p:sp>
          <p:nvSpPr>
            <p:cNvPr id="11330" name="Rectangle 24"/>
            <p:cNvSpPr>
              <a:spLocks noChangeArrowheads="1"/>
            </p:cNvSpPr>
            <p:nvPr/>
          </p:nvSpPr>
          <p:spPr bwMode="auto">
            <a:xfrm>
              <a:off x="2112" y="3071"/>
              <a:ext cx="76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b="1"/>
                <a:t>曲守宁</a:t>
              </a:r>
            </a:p>
          </p:txBody>
        </p:sp>
        <p:sp>
          <p:nvSpPr>
            <p:cNvPr id="11331" name="Rectangle 23"/>
            <p:cNvSpPr>
              <a:spLocks noChangeArrowheads="1"/>
            </p:cNvSpPr>
            <p:nvPr/>
          </p:nvSpPr>
          <p:spPr bwMode="auto">
            <a:xfrm>
              <a:off x="1200" y="3071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b="1"/>
                <a:t>数据库</a:t>
              </a:r>
            </a:p>
          </p:txBody>
        </p:sp>
        <p:sp>
          <p:nvSpPr>
            <p:cNvPr id="11332" name="Rectangle 22"/>
            <p:cNvSpPr>
              <a:spLocks noChangeArrowheads="1"/>
            </p:cNvSpPr>
            <p:nvPr/>
          </p:nvSpPr>
          <p:spPr bwMode="auto">
            <a:xfrm>
              <a:off x="720" y="3071"/>
              <a:ext cx="48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b="1"/>
                <a:t>004</a:t>
              </a:r>
            </a:p>
          </p:txBody>
        </p:sp>
        <p:sp>
          <p:nvSpPr>
            <p:cNvPr id="11333" name="Rectangle 21"/>
            <p:cNvSpPr>
              <a:spLocks noChangeArrowheads="1"/>
            </p:cNvSpPr>
            <p:nvPr/>
          </p:nvSpPr>
          <p:spPr bwMode="auto">
            <a:xfrm>
              <a:off x="3456" y="2784"/>
              <a:ext cx="3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 b="1"/>
            </a:p>
          </p:txBody>
        </p:sp>
        <p:sp>
          <p:nvSpPr>
            <p:cNvPr id="11334" name="Rectangle 20"/>
            <p:cNvSpPr>
              <a:spLocks noChangeArrowheads="1"/>
            </p:cNvSpPr>
            <p:nvPr/>
          </p:nvSpPr>
          <p:spPr bwMode="auto">
            <a:xfrm>
              <a:off x="2880" y="2784"/>
              <a:ext cx="57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b="1"/>
                <a:t>S01</a:t>
              </a:r>
            </a:p>
          </p:txBody>
        </p:sp>
        <p:sp>
          <p:nvSpPr>
            <p:cNvPr id="11335" name="Rectangle 19"/>
            <p:cNvSpPr>
              <a:spLocks noChangeArrowheads="1"/>
            </p:cNvSpPr>
            <p:nvPr/>
          </p:nvSpPr>
          <p:spPr bwMode="auto">
            <a:xfrm>
              <a:off x="2112" y="2784"/>
              <a:ext cx="76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b="1"/>
                <a:t>王永燕</a:t>
              </a:r>
            </a:p>
          </p:txBody>
        </p:sp>
        <p:sp>
          <p:nvSpPr>
            <p:cNvPr id="11336" name="Rectangle 18"/>
            <p:cNvSpPr>
              <a:spLocks noChangeArrowheads="1"/>
            </p:cNvSpPr>
            <p:nvPr/>
          </p:nvSpPr>
          <p:spPr bwMode="auto">
            <a:xfrm>
              <a:off x="1200" y="2784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b="1"/>
                <a:t>数据结构</a:t>
              </a:r>
            </a:p>
          </p:txBody>
        </p:sp>
        <p:sp>
          <p:nvSpPr>
            <p:cNvPr id="11337" name="Rectangle 17"/>
            <p:cNvSpPr>
              <a:spLocks noChangeArrowheads="1"/>
            </p:cNvSpPr>
            <p:nvPr/>
          </p:nvSpPr>
          <p:spPr bwMode="auto">
            <a:xfrm>
              <a:off x="720" y="2784"/>
              <a:ext cx="48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b="1"/>
                <a:t>003</a:t>
              </a:r>
            </a:p>
          </p:txBody>
        </p:sp>
        <p:sp>
          <p:nvSpPr>
            <p:cNvPr id="11338" name="Rectangle 16"/>
            <p:cNvSpPr>
              <a:spLocks noChangeArrowheads="1"/>
            </p:cNvSpPr>
            <p:nvPr/>
          </p:nvSpPr>
          <p:spPr bwMode="auto">
            <a:xfrm>
              <a:off x="3456" y="2497"/>
              <a:ext cx="3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 b="1"/>
            </a:p>
          </p:txBody>
        </p:sp>
        <p:sp>
          <p:nvSpPr>
            <p:cNvPr id="11339" name="Rectangle 15"/>
            <p:cNvSpPr>
              <a:spLocks noChangeArrowheads="1"/>
            </p:cNvSpPr>
            <p:nvPr/>
          </p:nvSpPr>
          <p:spPr bwMode="auto">
            <a:xfrm>
              <a:off x="2880" y="2497"/>
              <a:ext cx="57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b="1"/>
                <a:t>L01</a:t>
              </a:r>
            </a:p>
          </p:txBody>
        </p:sp>
        <p:sp>
          <p:nvSpPr>
            <p:cNvPr id="11340" name="Rectangle 14"/>
            <p:cNvSpPr>
              <a:spLocks noChangeArrowheads="1"/>
            </p:cNvSpPr>
            <p:nvPr/>
          </p:nvSpPr>
          <p:spPr bwMode="auto">
            <a:xfrm>
              <a:off x="2112" y="2497"/>
              <a:ext cx="76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b="1"/>
                <a:t>潘玉奇</a:t>
              </a:r>
            </a:p>
          </p:txBody>
        </p:sp>
        <p:sp>
          <p:nvSpPr>
            <p:cNvPr id="11341" name="Rectangle 13"/>
            <p:cNvSpPr>
              <a:spLocks noChangeArrowheads="1"/>
            </p:cNvSpPr>
            <p:nvPr/>
          </p:nvSpPr>
          <p:spPr bwMode="auto">
            <a:xfrm>
              <a:off x="1200" y="2497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b="1"/>
                <a:t>程序设计</a:t>
              </a:r>
            </a:p>
          </p:txBody>
        </p:sp>
        <p:sp>
          <p:nvSpPr>
            <p:cNvPr id="11342" name="Rectangle 12"/>
            <p:cNvSpPr>
              <a:spLocks noChangeArrowheads="1"/>
            </p:cNvSpPr>
            <p:nvPr/>
          </p:nvSpPr>
          <p:spPr bwMode="auto">
            <a:xfrm>
              <a:off x="720" y="2497"/>
              <a:ext cx="48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b="1"/>
                <a:t>002</a:t>
              </a:r>
            </a:p>
          </p:txBody>
        </p:sp>
        <p:sp>
          <p:nvSpPr>
            <p:cNvPr id="11343" name="Rectangle 11"/>
            <p:cNvSpPr>
              <a:spLocks noChangeArrowheads="1"/>
            </p:cNvSpPr>
            <p:nvPr/>
          </p:nvSpPr>
          <p:spPr bwMode="auto">
            <a:xfrm>
              <a:off x="3456" y="2210"/>
              <a:ext cx="3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 b="1"/>
            </a:p>
          </p:txBody>
        </p:sp>
        <p:sp>
          <p:nvSpPr>
            <p:cNvPr id="11344" name="Rectangle 10"/>
            <p:cNvSpPr>
              <a:spLocks noChangeArrowheads="1"/>
            </p:cNvSpPr>
            <p:nvPr/>
          </p:nvSpPr>
          <p:spPr bwMode="auto">
            <a:xfrm>
              <a:off x="2880" y="2210"/>
              <a:ext cx="57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b="1"/>
                <a:t>S01</a:t>
              </a:r>
            </a:p>
          </p:txBody>
        </p:sp>
        <p:sp>
          <p:nvSpPr>
            <p:cNvPr id="11345" name="Rectangle 9"/>
            <p:cNvSpPr>
              <a:spLocks noChangeArrowheads="1"/>
            </p:cNvSpPr>
            <p:nvPr/>
          </p:nvSpPr>
          <p:spPr bwMode="auto">
            <a:xfrm>
              <a:off x="2112" y="2210"/>
              <a:ext cx="76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b="1"/>
                <a:t>周劲</a:t>
              </a:r>
            </a:p>
          </p:txBody>
        </p:sp>
        <p:sp>
          <p:nvSpPr>
            <p:cNvPr id="11346" name="Rectangle 8"/>
            <p:cNvSpPr>
              <a:spLocks noChangeArrowheads="1"/>
            </p:cNvSpPr>
            <p:nvPr/>
          </p:nvSpPr>
          <p:spPr bwMode="auto">
            <a:xfrm>
              <a:off x="1200" y="2210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b="1"/>
                <a:t>数据结构</a:t>
              </a:r>
            </a:p>
          </p:txBody>
        </p:sp>
        <p:sp>
          <p:nvSpPr>
            <p:cNvPr id="11347" name="Rectangle 7"/>
            <p:cNvSpPr>
              <a:spLocks noChangeArrowheads="1"/>
            </p:cNvSpPr>
            <p:nvPr/>
          </p:nvSpPr>
          <p:spPr bwMode="auto">
            <a:xfrm>
              <a:off x="720" y="2210"/>
              <a:ext cx="48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b="1"/>
                <a:t>001</a:t>
              </a:r>
            </a:p>
          </p:txBody>
        </p:sp>
        <p:sp>
          <p:nvSpPr>
            <p:cNvPr id="11348" name="Line 32"/>
            <p:cNvSpPr>
              <a:spLocks noChangeShapeType="1"/>
            </p:cNvSpPr>
            <p:nvPr/>
          </p:nvSpPr>
          <p:spPr bwMode="auto">
            <a:xfrm>
              <a:off x="720" y="2210"/>
              <a:ext cx="3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1349" name="Line 33"/>
            <p:cNvSpPr>
              <a:spLocks noChangeShapeType="1"/>
            </p:cNvSpPr>
            <p:nvPr/>
          </p:nvSpPr>
          <p:spPr bwMode="auto">
            <a:xfrm>
              <a:off x="720" y="2497"/>
              <a:ext cx="31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1350" name="Line 34"/>
            <p:cNvSpPr>
              <a:spLocks noChangeShapeType="1"/>
            </p:cNvSpPr>
            <p:nvPr/>
          </p:nvSpPr>
          <p:spPr bwMode="auto">
            <a:xfrm>
              <a:off x="720" y="2784"/>
              <a:ext cx="31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1351" name="Line 35"/>
            <p:cNvSpPr>
              <a:spLocks noChangeShapeType="1"/>
            </p:cNvSpPr>
            <p:nvPr/>
          </p:nvSpPr>
          <p:spPr bwMode="auto">
            <a:xfrm>
              <a:off x="720" y="3071"/>
              <a:ext cx="31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1352" name="Line 36"/>
            <p:cNvSpPr>
              <a:spLocks noChangeShapeType="1"/>
            </p:cNvSpPr>
            <p:nvPr/>
          </p:nvSpPr>
          <p:spPr bwMode="auto">
            <a:xfrm>
              <a:off x="720" y="3358"/>
              <a:ext cx="31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1353" name="Line 37"/>
            <p:cNvSpPr>
              <a:spLocks noChangeShapeType="1"/>
            </p:cNvSpPr>
            <p:nvPr/>
          </p:nvSpPr>
          <p:spPr bwMode="auto">
            <a:xfrm>
              <a:off x="720" y="3645"/>
              <a:ext cx="3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1354" name="Line 38"/>
            <p:cNvSpPr>
              <a:spLocks noChangeShapeType="1"/>
            </p:cNvSpPr>
            <p:nvPr/>
          </p:nvSpPr>
          <p:spPr bwMode="auto">
            <a:xfrm>
              <a:off x="720" y="2210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1355" name="Line 39"/>
            <p:cNvSpPr>
              <a:spLocks noChangeShapeType="1"/>
            </p:cNvSpPr>
            <p:nvPr/>
          </p:nvSpPr>
          <p:spPr bwMode="auto">
            <a:xfrm>
              <a:off x="1200" y="2210"/>
              <a:ext cx="0" cy="14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1356" name="Line 40"/>
            <p:cNvSpPr>
              <a:spLocks noChangeShapeType="1"/>
            </p:cNvSpPr>
            <p:nvPr/>
          </p:nvSpPr>
          <p:spPr bwMode="auto">
            <a:xfrm>
              <a:off x="2112" y="2210"/>
              <a:ext cx="0" cy="14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1357" name="Line 41"/>
            <p:cNvSpPr>
              <a:spLocks noChangeShapeType="1"/>
            </p:cNvSpPr>
            <p:nvPr/>
          </p:nvSpPr>
          <p:spPr bwMode="auto">
            <a:xfrm>
              <a:off x="2880" y="2210"/>
              <a:ext cx="0" cy="14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1358" name="Line 42"/>
            <p:cNvSpPr>
              <a:spLocks noChangeShapeType="1"/>
            </p:cNvSpPr>
            <p:nvPr/>
          </p:nvSpPr>
          <p:spPr bwMode="auto">
            <a:xfrm>
              <a:off x="3456" y="2210"/>
              <a:ext cx="0" cy="14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1359" name="Line 43"/>
            <p:cNvSpPr>
              <a:spLocks noChangeShapeType="1"/>
            </p:cNvSpPr>
            <p:nvPr/>
          </p:nvSpPr>
          <p:spPr bwMode="auto">
            <a:xfrm>
              <a:off x="3840" y="2210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1360" name="Line 50"/>
            <p:cNvSpPr>
              <a:spLocks noChangeShapeType="1"/>
            </p:cNvSpPr>
            <p:nvPr/>
          </p:nvSpPr>
          <p:spPr bwMode="auto">
            <a:xfrm>
              <a:off x="720" y="2497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1361" name="Line 58"/>
            <p:cNvSpPr>
              <a:spLocks noChangeShapeType="1"/>
            </p:cNvSpPr>
            <p:nvPr/>
          </p:nvSpPr>
          <p:spPr bwMode="auto">
            <a:xfrm>
              <a:off x="3840" y="2497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1362" name="Line 60"/>
            <p:cNvSpPr>
              <a:spLocks noChangeShapeType="1"/>
            </p:cNvSpPr>
            <p:nvPr/>
          </p:nvSpPr>
          <p:spPr bwMode="auto">
            <a:xfrm>
              <a:off x="720" y="2784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1363" name="Line 68"/>
            <p:cNvSpPr>
              <a:spLocks noChangeShapeType="1"/>
            </p:cNvSpPr>
            <p:nvPr/>
          </p:nvSpPr>
          <p:spPr bwMode="auto">
            <a:xfrm>
              <a:off x="3840" y="2784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1364" name="Line 70"/>
            <p:cNvSpPr>
              <a:spLocks noChangeShapeType="1"/>
            </p:cNvSpPr>
            <p:nvPr/>
          </p:nvSpPr>
          <p:spPr bwMode="auto">
            <a:xfrm>
              <a:off x="720" y="3071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1365" name="Line 78"/>
            <p:cNvSpPr>
              <a:spLocks noChangeShapeType="1"/>
            </p:cNvSpPr>
            <p:nvPr/>
          </p:nvSpPr>
          <p:spPr bwMode="auto">
            <a:xfrm>
              <a:off x="3840" y="3071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1366" name="Line 80"/>
            <p:cNvSpPr>
              <a:spLocks noChangeShapeType="1"/>
            </p:cNvSpPr>
            <p:nvPr/>
          </p:nvSpPr>
          <p:spPr bwMode="auto">
            <a:xfrm>
              <a:off x="720" y="3358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1367" name="Line 88"/>
            <p:cNvSpPr>
              <a:spLocks noChangeShapeType="1"/>
            </p:cNvSpPr>
            <p:nvPr/>
          </p:nvSpPr>
          <p:spPr bwMode="auto">
            <a:xfrm>
              <a:off x="3840" y="3358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1368" name="Text Box 106"/>
            <p:cNvSpPr txBox="1">
              <a:spLocks noChangeArrowheads="1"/>
            </p:cNvSpPr>
            <p:nvPr/>
          </p:nvSpPr>
          <p:spPr bwMode="auto">
            <a:xfrm>
              <a:off x="3526" y="216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…</a:t>
              </a:r>
            </a:p>
          </p:txBody>
        </p:sp>
        <p:sp>
          <p:nvSpPr>
            <p:cNvPr id="11369" name="Text Box 107"/>
            <p:cNvSpPr txBox="1">
              <a:spLocks noChangeArrowheads="1"/>
            </p:cNvSpPr>
            <p:nvPr/>
          </p:nvSpPr>
          <p:spPr bwMode="auto">
            <a:xfrm>
              <a:off x="3526" y="244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…</a:t>
              </a:r>
            </a:p>
          </p:txBody>
        </p:sp>
        <p:sp>
          <p:nvSpPr>
            <p:cNvPr id="11370" name="Text Box 108"/>
            <p:cNvSpPr txBox="1">
              <a:spLocks noChangeArrowheads="1"/>
            </p:cNvSpPr>
            <p:nvPr/>
          </p:nvSpPr>
          <p:spPr bwMode="auto">
            <a:xfrm>
              <a:off x="3519" y="27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…</a:t>
              </a:r>
            </a:p>
          </p:txBody>
        </p:sp>
        <p:sp>
          <p:nvSpPr>
            <p:cNvPr id="11371" name="Text Box 109"/>
            <p:cNvSpPr txBox="1">
              <a:spLocks noChangeArrowheads="1"/>
            </p:cNvSpPr>
            <p:nvPr/>
          </p:nvSpPr>
          <p:spPr bwMode="auto">
            <a:xfrm>
              <a:off x="3526" y="302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…</a:t>
              </a:r>
            </a:p>
          </p:txBody>
        </p:sp>
        <p:sp>
          <p:nvSpPr>
            <p:cNvPr id="11372" name="Text Box 110"/>
            <p:cNvSpPr txBox="1">
              <a:spLocks noChangeArrowheads="1"/>
            </p:cNvSpPr>
            <p:nvPr/>
          </p:nvSpPr>
          <p:spPr bwMode="auto">
            <a:xfrm>
              <a:off x="816" y="3397"/>
              <a:ext cx="34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…</a:t>
              </a:r>
            </a:p>
          </p:txBody>
        </p:sp>
        <p:sp>
          <p:nvSpPr>
            <p:cNvPr id="11373" name="Text Box 111"/>
            <p:cNvSpPr txBox="1">
              <a:spLocks noChangeArrowheads="1"/>
            </p:cNvSpPr>
            <p:nvPr/>
          </p:nvSpPr>
          <p:spPr bwMode="auto">
            <a:xfrm>
              <a:off x="1526" y="3386"/>
              <a:ext cx="34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…</a:t>
              </a:r>
            </a:p>
          </p:txBody>
        </p:sp>
        <p:sp>
          <p:nvSpPr>
            <p:cNvPr id="11374" name="Text Box 112"/>
            <p:cNvSpPr txBox="1">
              <a:spLocks noChangeArrowheads="1"/>
            </p:cNvSpPr>
            <p:nvPr/>
          </p:nvSpPr>
          <p:spPr bwMode="auto">
            <a:xfrm>
              <a:off x="2379" y="3386"/>
              <a:ext cx="34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…</a:t>
              </a:r>
            </a:p>
          </p:txBody>
        </p:sp>
        <p:sp>
          <p:nvSpPr>
            <p:cNvPr id="11375" name="Text Box 113"/>
            <p:cNvSpPr txBox="1">
              <a:spLocks noChangeArrowheads="1"/>
            </p:cNvSpPr>
            <p:nvPr/>
          </p:nvSpPr>
          <p:spPr bwMode="auto">
            <a:xfrm>
              <a:off x="3062" y="3386"/>
              <a:ext cx="34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…</a:t>
              </a:r>
            </a:p>
          </p:txBody>
        </p:sp>
        <p:sp>
          <p:nvSpPr>
            <p:cNvPr id="11376" name="Text Box 114"/>
            <p:cNvSpPr txBox="1">
              <a:spLocks noChangeArrowheads="1"/>
            </p:cNvSpPr>
            <p:nvPr/>
          </p:nvSpPr>
          <p:spPr bwMode="auto">
            <a:xfrm>
              <a:off x="3542" y="3386"/>
              <a:ext cx="34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…</a:t>
              </a:r>
            </a:p>
          </p:txBody>
        </p:sp>
      </p:grpSp>
      <p:grpSp>
        <p:nvGrpSpPr>
          <p:cNvPr id="4" name="Group 146"/>
          <p:cNvGrpSpPr>
            <a:grpSpLocks/>
          </p:cNvGrpSpPr>
          <p:nvPr/>
        </p:nvGrpSpPr>
        <p:grpSpPr bwMode="auto">
          <a:xfrm>
            <a:off x="6324600" y="4224338"/>
            <a:ext cx="2667000" cy="1870075"/>
            <a:chOff x="3888" y="2352"/>
            <a:chExt cx="1680" cy="1178"/>
          </a:xfrm>
        </p:grpSpPr>
        <p:sp>
          <p:nvSpPr>
            <p:cNvPr id="11306" name="Rectangle 124"/>
            <p:cNvSpPr>
              <a:spLocks noChangeArrowheads="1"/>
            </p:cNvSpPr>
            <p:nvPr/>
          </p:nvSpPr>
          <p:spPr bwMode="auto">
            <a:xfrm>
              <a:off x="4800" y="3213"/>
              <a:ext cx="76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 b="1"/>
            </a:p>
          </p:txBody>
        </p:sp>
        <p:sp>
          <p:nvSpPr>
            <p:cNvPr id="11307" name="Rectangle 123"/>
            <p:cNvSpPr>
              <a:spLocks noChangeArrowheads="1"/>
            </p:cNvSpPr>
            <p:nvPr/>
          </p:nvSpPr>
          <p:spPr bwMode="auto">
            <a:xfrm>
              <a:off x="3888" y="3213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 b="1"/>
            </a:p>
          </p:txBody>
        </p:sp>
        <p:sp>
          <p:nvSpPr>
            <p:cNvPr id="11308" name="Rectangle 122"/>
            <p:cNvSpPr>
              <a:spLocks noChangeArrowheads="1"/>
            </p:cNvSpPr>
            <p:nvPr/>
          </p:nvSpPr>
          <p:spPr bwMode="auto">
            <a:xfrm>
              <a:off x="4800" y="2926"/>
              <a:ext cx="76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b="1"/>
                <a:t>004</a:t>
              </a:r>
            </a:p>
          </p:txBody>
        </p:sp>
        <p:sp>
          <p:nvSpPr>
            <p:cNvPr id="11309" name="Rectangle 121"/>
            <p:cNvSpPr>
              <a:spLocks noChangeArrowheads="1"/>
            </p:cNvSpPr>
            <p:nvPr/>
          </p:nvSpPr>
          <p:spPr bwMode="auto">
            <a:xfrm>
              <a:off x="3888" y="2926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b="1"/>
                <a:t>数据库</a:t>
              </a:r>
            </a:p>
          </p:txBody>
        </p:sp>
        <p:sp>
          <p:nvSpPr>
            <p:cNvPr id="11310" name="Rectangle 120"/>
            <p:cNvSpPr>
              <a:spLocks noChangeArrowheads="1"/>
            </p:cNvSpPr>
            <p:nvPr/>
          </p:nvSpPr>
          <p:spPr bwMode="auto">
            <a:xfrm>
              <a:off x="4800" y="2639"/>
              <a:ext cx="76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b="1"/>
                <a:t>002</a:t>
              </a:r>
            </a:p>
          </p:txBody>
        </p:sp>
        <p:sp>
          <p:nvSpPr>
            <p:cNvPr id="11311" name="Rectangle 119"/>
            <p:cNvSpPr>
              <a:spLocks noChangeArrowheads="1"/>
            </p:cNvSpPr>
            <p:nvPr/>
          </p:nvSpPr>
          <p:spPr bwMode="auto">
            <a:xfrm>
              <a:off x="3888" y="2639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b="1"/>
                <a:t>程序设计</a:t>
              </a:r>
            </a:p>
          </p:txBody>
        </p:sp>
        <p:sp>
          <p:nvSpPr>
            <p:cNvPr id="11312" name="Rectangle 118"/>
            <p:cNvSpPr>
              <a:spLocks noChangeArrowheads="1"/>
            </p:cNvSpPr>
            <p:nvPr/>
          </p:nvSpPr>
          <p:spPr bwMode="auto">
            <a:xfrm>
              <a:off x="4800" y="2352"/>
              <a:ext cx="76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b="1"/>
                <a:t>001,003</a:t>
              </a:r>
            </a:p>
          </p:txBody>
        </p:sp>
        <p:sp>
          <p:nvSpPr>
            <p:cNvPr id="11313" name="Rectangle 117"/>
            <p:cNvSpPr>
              <a:spLocks noChangeArrowheads="1"/>
            </p:cNvSpPr>
            <p:nvPr/>
          </p:nvSpPr>
          <p:spPr bwMode="auto">
            <a:xfrm>
              <a:off x="3888" y="2352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b="1"/>
                <a:t>数据结构</a:t>
              </a:r>
            </a:p>
          </p:txBody>
        </p:sp>
        <p:sp>
          <p:nvSpPr>
            <p:cNvPr id="11314" name="Line 125"/>
            <p:cNvSpPr>
              <a:spLocks noChangeShapeType="1"/>
            </p:cNvSpPr>
            <p:nvPr/>
          </p:nvSpPr>
          <p:spPr bwMode="auto">
            <a:xfrm>
              <a:off x="3888" y="2352"/>
              <a:ext cx="16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5" name="Line 126"/>
            <p:cNvSpPr>
              <a:spLocks noChangeShapeType="1"/>
            </p:cNvSpPr>
            <p:nvPr/>
          </p:nvSpPr>
          <p:spPr bwMode="auto">
            <a:xfrm>
              <a:off x="3888" y="2639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6" name="Line 127"/>
            <p:cNvSpPr>
              <a:spLocks noChangeShapeType="1"/>
            </p:cNvSpPr>
            <p:nvPr/>
          </p:nvSpPr>
          <p:spPr bwMode="auto">
            <a:xfrm>
              <a:off x="3888" y="2926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7" name="Line 128"/>
            <p:cNvSpPr>
              <a:spLocks noChangeShapeType="1"/>
            </p:cNvSpPr>
            <p:nvPr/>
          </p:nvSpPr>
          <p:spPr bwMode="auto">
            <a:xfrm>
              <a:off x="3888" y="3213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8" name="Line 129"/>
            <p:cNvSpPr>
              <a:spLocks noChangeShapeType="1"/>
            </p:cNvSpPr>
            <p:nvPr/>
          </p:nvSpPr>
          <p:spPr bwMode="auto">
            <a:xfrm>
              <a:off x="3888" y="3500"/>
              <a:ext cx="16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9" name="Line 130"/>
            <p:cNvSpPr>
              <a:spLocks noChangeShapeType="1"/>
            </p:cNvSpPr>
            <p:nvPr/>
          </p:nvSpPr>
          <p:spPr bwMode="auto">
            <a:xfrm>
              <a:off x="3888" y="2352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0" name="Line 131"/>
            <p:cNvSpPr>
              <a:spLocks noChangeShapeType="1"/>
            </p:cNvSpPr>
            <p:nvPr/>
          </p:nvSpPr>
          <p:spPr bwMode="auto">
            <a:xfrm>
              <a:off x="4800" y="2352"/>
              <a:ext cx="0" cy="1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1" name="Line 132"/>
            <p:cNvSpPr>
              <a:spLocks noChangeShapeType="1"/>
            </p:cNvSpPr>
            <p:nvPr/>
          </p:nvSpPr>
          <p:spPr bwMode="auto">
            <a:xfrm>
              <a:off x="5568" y="2352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2" name="Text Box 145"/>
            <p:cNvSpPr txBox="1">
              <a:spLocks noChangeArrowheads="1"/>
            </p:cNvSpPr>
            <p:nvPr/>
          </p:nvSpPr>
          <p:spPr bwMode="auto">
            <a:xfrm>
              <a:off x="4214" y="3242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…</a:t>
              </a:r>
            </a:p>
          </p:txBody>
        </p:sp>
      </p:grpSp>
      <p:grpSp>
        <p:nvGrpSpPr>
          <p:cNvPr id="5" name="Group 165"/>
          <p:cNvGrpSpPr>
            <a:grpSpLocks/>
          </p:cNvGrpSpPr>
          <p:nvPr/>
        </p:nvGrpSpPr>
        <p:grpSpPr bwMode="auto">
          <a:xfrm>
            <a:off x="6324600" y="4195763"/>
            <a:ext cx="2667000" cy="1822450"/>
            <a:chOff x="3984" y="2998"/>
            <a:chExt cx="1680" cy="1148"/>
          </a:xfrm>
        </p:grpSpPr>
        <p:sp>
          <p:nvSpPr>
            <p:cNvPr id="11290" name="Rectangle 148"/>
            <p:cNvSpPr>
              <a:spLocks noChangeArrowheads="1"/>
            </p:cNvSpPr>
            <p:nvPr/>
          </p:nvSpPr>
          <p:spPr bwMode="auto">
            <a:xfrm>
              <a:off x="4896" y="3859"/>
              <a:ext cx="76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b="1"/>
                <a:t>004</a:t>
              </a:r>
            </a:p>
          </p:txBody>
        </p:sp>
        <p:sp>
          <p:nvSpPr>
            <p:cNvPr id="11291" name="Rectangle 149"/>
            <p:cNvSpPr>
              <a:spLocks noChangeArrowheads="1"/>
            </p:cNvSpPr>
            <p:nvPr/>
          </p:nvSpPr>
          <p:spPr bwMode="auto">
            <a:xfrm>
              <a:off x="3984" y="3859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b="1"/>
                <a:t>曲守宁</a:t>
              </a:r>
            </a:p>
          </p:txBody>
        </p:sp>
        <p:sp>
          <p:nvSpPr>
            <p:cNvPr id="11292" name="Rectangle 150"/>
            <p:cNvSpPr>
              <a:spLocks noChangeArrowheads="1"/>
            </p:cNvSpPr>
            <p:nvPr/>
          </p:nvSpPr>
          <p:spPr bwMode="auto">
            <a:xfrm>
              <a:off x="4896" y="3572"/>
              <a:ext cx="76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b="1"/>
                <a:t>003</a:t>
              </a:r>
            </a:p>
          </p:txBody>
        </p:sp>
        <p:sp>
          <p:nvSpPr>
            <p:cNvPr id="11293" name="Rectangle 151"/>
            <p:cNvSpPr>
              <a:spLocks noChangeArrowheads="1"/>
            </p:cNvSpPr>
            <p:nvPr/>
          </p:nvSpPr>
          <p:spPr bwMode="auto">
            <a:xfrm>
              <a:off x="3984" y="3572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b="1"/>
                <a:t>王永燕</a:t>
              </a:r>
            </a:p>
          </p:txBody>
        </p:sp>
        <p:sp>
          <p:nvSpPr>
            <p:cNvPr id="11294" name="Rectangle 152"/>
            <p:cNvSpPr>
              <a:spLocks noChangeArrowheads="1"/>
            </p:cNvSpPr>
            <p:nvPr/>
          </p:nvSpPr>
          <p:spPr bwMode="auto">
            <a:xfrm>
              <a:off x="4896" y="3285"/>
              <a:ext cx="76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b="1"/>
                <a:t>002</a:t>
              </a:r>
            </a:p>
          </p:txBody>
        </p:sp>
        <p:sp>
          <p:nvSpPr>
            <p:cNvPr id="11295" name="Rectangle 153"/>
            <p:cNvSpPr>
              <a:spLocks noChangeArrowheads="1"/>
            </p:cNvSpPr>
            <p:nvPr/>
          </p:nvSpPr>
          <p:spPr bwMode="auto">
            <a:xfrm>
              <a:off x="3984" y="3285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b="1"/>
                <a:t>潘玉奇</a:t>
              </a:r>
            </a:p>
          </p:txBody>
        </p:sp>
        <p:sp>
          <p:nvSpPr>
            <p:cNvPr id="11296" name="Rectangle 154"/>
            <p:cNvSpPr>
              <a:spLocks noChangeArrowheads="1"/>
            </p:cNvSpPr>
            <p:nvPr/>
          </p:nvSpPr>
          <p:spPr bwMode="auto">
            <a:xfrm>
              <a:off x="4896" y="2998"/>
              <a:ext cx="76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b="1"/>
                <a:t>001</a:t>
              </a:r>
            </a:p>
          </p:txBody>
        </p:sp>
        <p:sp>
          <p:nvSpPr>
            <p:cNvPr id="11297" name="Rectangle 155"/>
            <p:cNvSpPr>
              <a:spLocks noChangeArrowheads="1"/>
            </p:cNvSpPr>
            <p:nvPr/>
          </p:nvSpPr>
          <p:spPr bwMode="auto">
            <a:xfrm>
              <a:off x="3984" y="2998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b="1"/>
                <a:t>周劲</a:t>
              </a:r>
            </a:p>
          </p:txBody>
        </p:sp>
        <p:sp>
          <p:nvSpPr>
            <p:cNvPr id="11298" name="Line 156"/>
            <p:cNvSpPr>
              <a:spLocks noChangeShapeType="1"/>
            </p:cNvSpPr>
            <p:nvPr/>
          </p:nvSpPr>
          <p:spPr bwMode="auto">
            <a:xfrm>
              <a:off x="3984" y="2998"/>
              <a:ext cx="16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Line 157"/>
            <p:cNvSpPr>
              <a:spLocks noChangeShapeType="1"/>
            </p:cNvSpPr>
            <p:nvPr/>
          </p:nvSpPr>
          <p:spPr bwMode="auto">
            <a:xfrm>
              <a:off x="3984" y="3285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Line 158"/>
            <p:cNvSpPr>
              <a:spLocks noChangeShapeType="1"/>
            </p:cNvSpPr>
            <p:nvPr/>
          </p:nvSpPr>
          <p:spPr bwMode="auto">
            <a:xfrm>
              <a:off x="3984" y="3572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Line 159"/>
            <p:cNvSpPr>
              <a:spLocks noChangeShapeType="1"/>
            </p:cNvSpPr>
            <p:nvPr/>
          </p:nvSpPr>
          <p:spPr bwMode="auto">
            <a:xfrm>
              <a:off x="3984" y="3859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Line 160"/>
            <p:cNvSpPr>
              <a:spLocks noChangeShapeType="1"/>
            </p:cNvSpPr>
            <p:nvPr/>
          </p:nvSpPr>
          <p:spPr bwMode="auto">
            <a:xfrm>
              <a:off x="3984" y="4146"/>
              <a:ext cx="16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Line 161"/>
            <p:cNvSpPr>
              <a:spLocks noChangeShapeType="1"/>
            </p:cNvSpPr>
            <p:nvPr/>
          </p:nvSpPr>
          <p:spPr bwMode="auto">
            <a:xfrm>
              <a:off x="3984" y="2998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Line 162"/>
            <p:cNvSpPr>
              <a:spLocks noChangeShapeType="1"/>
            </p:cNvSpPr>
            <p:nvPr/>
          </p:nvSpPr>
          <p:spPr bwMode="auto">
            <a:xfrm>
              <a:off x="4896" y="2998"/>
              <a:ext cx="0" cy="1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5" name="Line 163"/>
            <p:cNvSpPr>
              <a:spLocks noChangeShapeType="1"/>
            </p:cNvSpPr>
            <p:nvPr/>
          </p:nvSpPr>
          <p:spPr bwMode="auto">
            <a:xfrm>
              <a:off x="5664" y="2998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84"/>
          <p:cNvGrpSpPr>
            <a:grpSpLocks/>
          </p:cNvGrpSpPr>
          <p:nvPr/>
        </p:nvGrpSpPr>
        <p:grpSpPr bwMode="auto">
          <a:xfrm>
            <a:off x="6324600" y="4189413"/>
            <a:ext cx="2667000" cy="1881187"/>
            <a:chOff x="3984" y="3024"/>
            <a:chExt cx="1680" cy="1185"/>
          </a:xfrm>
        </p:grpSpPr>
        <p:sp>
          <p:nvSpPr>
            <p:cNvPr id="11273" name="Rectangle 167"/>
            <p:cNvSpPr>
              <a:spLocks noChangeArrowheads="1"/>
            </p:cNvSpPr>
            <p:nvPr/>
          </p:nvSpPr>
          <p:spPr bwMode="auto">
            <a:xfrm>
              <a:off x="4896" y="3885"/>
              <a:ext cx="76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 b="1"/>
            </a:p>
          </p:txBody>
        </p:sp>
        <p:sp>
          <p:nvSpPr>
            <p:cNvPr id="11274" name="Rectangle 168"/>
            <p:cNvSpPr>
              <a:spLocks noChangeArrowheads="1"/>
            </p:cNvSpPr>
            <p:nvPr/>
          </p:nvSpPr>
          <p:spPr bwMode="auto">
            <a:xfrm>
              <a:off x="3984" y="3885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 b="1"/>
            </a:p>
          </p:txBody>
        </p:sp>
        <p:sp>
          <p:nvSpPr>
            <p:cNvPr id="11275" name="Rectangle 169"/>
            <p:cNvSpPr>
              <a:spLocks noChangeArrowheads="1"/>
            </p:cNvSpPr>
            <p:nvPr/>
          </p:nvSpPr>
          <p:spPr bwMode="auto">
            <a:xfrm>
              <a:off x="4896" y="3598"/>
              <a:ext cx="76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b="1"/>
                <a:t>004</a:t>
              </a:r>
            </a:p>
          </p:txBody>
        </p:sp>
        <p:sp>
          <p:nvSpPr>
            <p:cNvPr id="11276" name="Rectangle 170"/>
            <p:cNvSpPr>
              <a:spLocks noChangeArrowheads="1"/>
            </p:cNvSpPr>
            <p:nvPr/>
          </p:nvSpPr>
          <p:spPr bwMode="auto">
            <a:xfrm>
              <a:off x="3984" y="3598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b="1"/>
                <a:t>D</a:t>
              </a:r>
            </a:p>
          </p:txBody>
        </p:sp>
        <p:sp>
          <p:nvSpPr>
            <p:cNvPr id="11277" name="Rectangle 171"/>
            <p:cNvSpPr>
              <a:spLocks noChangeArrowheads="1"/>
            </p:cNvSpPr>
            <p:nvPr/>
          </p:nvSpPr>
          <p:spPr bwMode="auto">
            <a:xfrm>
              <a:off x="4896" y="3311"/>
              <a:ext cx="76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b="1"/>
                <a:t>002</a:t>
              </a:r>
            </a:p>
          </p:txBody>
        </p:sp>
        <p:sp>
          <p:nvSpPr>
            <p:cNvPr id="11278" name="Rectangle 172"/>
            <p:cNvSpPr>
              <a:spLocks noChangeArrowheads="1"/>
            </p:cNvSpPr>
            <p:nvPr/>
          </p:nvSpPr>
          <p:spPr bwMode="auto">
            <a:xfrm>
              <a:off x="3984" y="3311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b="1"/>
                <a:t>L</a:t>
              </a:r>
            </a:p>
          </p:txBody>
        </p:sp>
        <p:sp>
          <p:nvSpPr>
            <p:cNvPr id="11279" name="Rectangle 173"/>
            <p:cNvSpPr>
              <a:spLocks noChangeArrowheads="1"/>
            </p:cNvSpPr>
            <p:nvPr/>
          </p:nvSpPr>
          <p:spPr bwMode="auto">
            <a:xfrm>
              <a:off x="4896" y="3024"/>
              <a:ext cx="76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b="1"/>
                <a:t>001,003</a:t>
              </a:r>
            </a:p>
          </p:txBody>
        </p:sp>
        <p:sp>
          <p:nvSpPr>
            <p:cNvPr id="11280" name="Rectangle 174"/>
            <p:cNvSpPr>
              <a:spLocks noChangeArrowheads="1"/>
            </p:cNvSpPr>
            <p:nvPr/>
          </p:nvSpPr>
          <p:spPr bwMode="auto">
            <a:xfrm>
              <a:off x="3984" y="3024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b="1"/>
                <a:t>S</a:t>
              </a:r>
            </a:p>
          </p:txBody>
        </p:sp>
        <p:sp>
          <p:nvSpPr>
            <p:cNvPr id="11281" name="Line 175"/>
            <p:cNvSpPr>
              <a:spLocks noChangeShapeType="1"/>
            </p:cNvSpPr>
            <p:nvPr/>
          </p:nvSpPr>
          <p:spPr bwMode="auto">
            <a:xfrm>
              <a:off x="3984" y="3024"/>
              <a:ext cx="16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Line 176"/>
            <p:cNvSpPr>
              <a:spLocks noChangeShapeType="1"/>
            </p:cNvSpPr>
            <p:nvPr/>
          </p:nvSpPr>
          <p:spPr bwMode="auto">
            <a:xfrm>
              <a:off x="3984" y="3311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Line 177"/>
            <p:cNvSpPr>
              <a:spLocks noChangeShapeType="1"/>
            </p:cNvSpPr>
            <p:nvPr/>
          </p:nvSpPr>
          <p:spPr bwMode="auto">
            <a:xfrm>
              <a:off x="3984" y="3598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Line 178"/>
            <p:cNvSpPr>
              <a:spLocks noChangeShapeType="1"/>
            </p:cNvSpPr>
            <p:nvPr/>
          </p:nvSpPr>
          <p:spPr bwMode="auto">
            <a:xfrm>
              <a:off x="3984" y="3885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Line 179"/>
            <p:cNvSpPr>
              <a:spLocks noChangeShapeType="1"/>
            </p:cNvSpPr>
            <p:nvPr/>
          </p:nvSpPr>
          <p:spPr bwMode="auto">
            <a:xfrm>
              <a:off x="3984" y="4172"/>
              <a:ext cx="16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Line 180"/>
            <p:cNvSpPr>
              <a:spLocks noChangeShapeType="1"/>
            </p:cNvSpPr>
            <p:nvPr/>
          </p:nvSpPr>
          <p:spPr bwMode="auto">
            <a:xfrm>
              <a:off x="3984" y="3024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Line 181"/>
            <p:cNvSpPr>
              <a:spLocks noChangeShapeType="1"/>
            </p:cNvSpPr>
            <p:nvPr/>
          </p:nvSpPr>
          <p:spPr bwMode="auto">
            <a:xfrm>
              <a:off x="4896" y="3024"/>
              <a:ext cx="0" cy="1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Line 182"/>
            <p:cNvSpPr>
              <a:spLocks noChangeShapeType="1"/>
            </p:cNvSpPr>
            <p:nvPr/>
          </p:nvSpPr>
          <p:spPr bwMode="auto">
            <a:xfrm>
              <a:off x="5664" y="3024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Text Box 183"/>
            <p:cNvSpPr txBox="1">
              <a:spLocks noChangeArrowheads="1"/>
            </p:cNvSpPr>
            <p:nvPr/>
          </p:nvSpPr>
          <p:spPr bwMode="auto">
            <a:xfrm>
              <a:off x="4316" y="3921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…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196975"/>
            <a:ext cx="63436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https://timgsa.baidu.com/timg?image&amp;quality=80&amp;size=b9999_10000&amp;sec=1505188275986&amp;di=b7c8ba1d35efc26947836eff7ab3545f&amp;imgtype=0&amp;src=http%3A%2F%2Fcdn2.bjweekly.com%2Fuploads%2F2017-01-05%2F1099687235587588708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644900"/>
            <a:ext cx="52387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例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zh-CN" altLang="en-US" b="1"/>
              <a:t>计算机和人对奕问题。</a:t>
            </a:r>
          </a:p>
        </p:txBody>
      </p:sp>
      <p:sp>
        <p:nvSpPr>
          <p:cNvPr id="13317" name="矩形 1"/>
          <p:cNvSpPr>
            <a:spLocks noChangeArrowheads="1"/>
          </p:cNvSpPr>
          <p:nvPr/>
        </p:nvSpPr>
        <p:spPr bwMode="auto">
          <a:xfrm>
            <a:off x="5508625" y="238125"/>
            <a:ext cx="3635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计算机可以根据当前棋盘格局，来预测棋局发展的趋势，甚至最后结局。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9.0"/>
  <p:tag name="PROBLEMBLANK" val="[{&quot;num&quot;:1,&quot;caseSensitive&quot;:false,&quot;fuzzyMatch&quot;:false,&quot;Score&quot;:1.0,&quot;answers&quot;:[&quot;数据项&quot;]},{&quot;num&quot;:2,&quot;caseSensitive&quot;:false,&quot;fuzzyMatch&quot;:false,&quot;Score&quot;:1.0,&quot;answers&quot;:[&quot;数据元素&quot;]},{&quot;num&quot;:3,&quot;caseSensitive&quot;:false,&quot;fuzzyMatch&quot;:false,&quot;Score&quot;:1.0,&quot;answers&quot;:[&quot;逻辑结构&quot;]},{&quot;num&quot;:4,&quot;caseSensitive&quot;:false,&quot;fuzzyMatch&quot;:false,&quot;Score&quot;:1.0,&quot;answers&quot;:[&quot;物理结构&quot;,&quot;存储结构&quot;]},{&quot;num&quot;:5,&quot;caseSensitive&quot;:false,&quot;fuzzyMatch&quot;:false,&quot;Score&quot;:1.0,&quot;answers&quot;:[&quot;线性存储结构&quot;]},{&quot;num&quot;:6,&quot;caseSensitive&quot;:false,&quot;fuzzyMatch&quot;:false,&quot;Score&quot;:1.0,&quot;answers&quot;:[&quot;链式存储结构&quot;]},{&quot;num&quot;:7,&quot;caseSensitive&quot;:false,&quot;fuzzyMatch&quot;:false,&quot;Score&quot;:1.0,&quot;answers&quot;:[&quot;数据对象&quot;,&quot;数据&quot;]},{&quot;num&quot;:8,&quot;caseSensitive&quot;:false,&quot;fuzzyMatch&quot;:false,&quot;Score&quot;:1.0,&quot;answers&quot;:[&quot;数据关系&quot;,&quot;关系&quot;]},{&quot;num&quot;:9,&quot;caseSensitive&quot;:false,&quot;fuzzyMatch&quot;:false,&quot;Score&quot;:1.0,&quot;answers&quot;:[&quot;操作&quot;,&quot;基本操作&quot;]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m*n&quot;]}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O(n)&quot;]}]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O(lg(n))&quot;]}]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计算机网络">
  <a:themeElements>
    <a:clrScheme name="">
      <a:dk1>
        <a:srgbClr val="0000FF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DA"/>
      </a:accent4>
      <a:accent5>
        <a:srgbClr val="AAE2CA"/>
      </a:accent5>
      <a:accent6>
        <a:srgbClr val="2D2DB9"/>
      </a:accent6>
      <a:hlink>
        <a:srgbClr val="0000FF"/>
      </a:hlink>
      <a:folHlink>
        <a:srgbClr val="6699FF"/>
      </a:folHlink>
    </a:clrScheme>
    <a:fontScheme name="计算机网络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计算机网络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机网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计算机网络 3">
        <a:dk1>
          <a:srgbClr val="000000"/>
        </a:dk1>
        <a:lt1>
          <a:srgbClr val="FFFFCC"/>
        </a:lt1>
        <a:dk2>
          <a:srgbClr val="808000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机网络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机网络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机网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机网络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第0章</Template>
  <TotalTime>3520</TotalTime>
  <Words>5263</Words>
  <Application>Microsoft Office PowerPoint</Application>
  <PresentationFormat>全屏显示(4:3)</PresentationFormat>
  <Paragraphs>642</Paragraphs>
  <Slides>56</Slides>
  <Notes>7</Notes>
  <HiddenSlides>0</HiddenSlides>
  <MMClips>0</MMClips>
  <ScaleCrop>false</ScaleCrop>
  <HeadingPairs>
    <vt:vector size="10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  <vt:variant>
        <vt:lpstr>自定义放映</vt:lpstr>
      </vt:variant>
      <vt:variant>
        <vt:i4>1</vt:i4>
      </vt:variant>
    </vt:vector>
  </HeadingPairs>
  <TitlesOfParts>
    <vt:vector size="69" baseType="lpstr">
      <vt:lpstr>-apple-system</vt:lpstr>
      <vt:lpstr>黑体</vt:lpstr>
      <vt:lpstr>华文细黑</vt:lpstr>
      <vt:lpstr>楷体_GB2312</vt:lpstr>
      <vt:lpstr>宋体</vt:lpstr>
      <vt:lpstr>微软雅黑</vt:lpstr>
      <vt:lpstr>微软雅黑</vt:lpstr>
      <vt:lpstr>Calibri</vt:lpstr>
      <vt:lpstr>Times New Roman</vt:lpstr>
      <vt:lpstr>Wingdings</vt:lpstr>
      <vt:lpstr>计算机网络</vt:lpstr>
      <vt:lpstr>Equation</vt:lpstr>
      <vt:lpstr>PowerPoint 演示文稿</vt:lpstr>
      <vt:lpstr>PowerPoint 演示文稿</vt:lpstr>
      <vt:lpstr>摩尔定律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类C语言</vt:lpstr>
      <vt:lpstr>PowerPoint 演示文稿</vt:lpstr>
      <vt:lpstr>内容回顾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课件</vt:lpstr>
    </vt:vector>
  </TitlesOfParts>
  <Company>dlut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yuhong</dc:creator>
  <cp:lastModifiedBy>Zhicheng Dou</cp:lastModifiedBy>
  <cp:revision>370</cp:revision>
  <dcterms:created xsi:type="dcterms:W3CDTF">2003-01-01T13:35:53Z</dcterms:created>
  <dcterms:modified xsi:type="dcterms:W3CDTF">2024-09-19T02:54:03Z</dcterms:modified>
</cp:coreProperties>
</file>