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73" r:id="rId3"/>
  </p:sldMasterIdLst>
  <p:notesMasterIdLst>
    <p:notesMasterId r:id="rId89"/>
  </p:notesMasterIdLst>
  <p:sldIdLst>
    <p:sldId id="400" r:id="rId4"/>
    <p:sldId id="395" r:id="rId5"/>
    <p:sldId id="271" r:id="rId6"/>
    <p:sldId id="371" r:id="rId7"/>
    <p:sldId id="372" r:id="rId8"/>
    <p:sldId id="373" r:id="rId9"/>
    <p:sldId id="374" r:id="rId10"/>
    <p:sldId id="420" r:id="rId11"/>
    <p:sldId id="273" r:id="rId12"/>
    <p:sldId id="274" r:id="rId13"/>
    <p:sldId id="275" r:id="rId14"/>
    <p:sldId id="279" r:id="rId15"/>
    <p:sldId id="281" r:id="rId16"/>
    <p:sldId id="347" r:id="rId17"/>
    <p:sldId id="401" r:id="rId18"/>
    <p:sldId id="348" r:id="rId19"/>
    <p:sldId id="349" r:id="rId20"/>
    <p:sldId id="283" r:id="rId21"/>
    <p:sldId id="377" r:id="rId22"/>
    <p:sldId id="378" r:id="rId23"/>
    <p:sldId id="366" r:id="rId24"/>
    <p:sldId id="399" r:id="rId25"/>
    <p:sldId id="365" r:id="rId26"/>
    <p:sldId id="367" r:id="rId27"/>
    <p:sldId id="369" r:id="rId28"/>
    <p:sldId id="397" r:id="rId29"/>
    <p:sldId id="415" r:id="rId30"/>
    <p:sldId id="381" r:id="rId31"/>
    <p:sldId id="418" r:id="rId32"/>
    <p:sldId id="417" r:id="rId33"/>
    <p:sldId id="382" r:id="rId34"/>
    <p:sldId id="383" r:id="rId35"/>
    <p:sldId id="416" r:id="rId36"/>
    <p:sldId id="419" r:id="rId37"/>
    <p:sldId id="422" r:id="rId38"/>
    <p:sldId id="393" r:id="rId39"/>
    <p:sldId id="392" r:id="rId40"/>
    <p:sldId id="412" r:id="rId41"/>
    <p:sldId id="411" r:id="rId42"/>
    <p:sldId id="282" r:id="rId43"/>
    <p:sldId id="423" r:id="rId44"/>
    <p:sldId id="333" r:id="rId45"/>
    <p:sldId id="334" r:id="rId46"/>
    <p:sldId id="335" r:id="rId47"/>
    <p:sldId id="337" r:id="rId48"/>
    <p:sldId id="338" r:id="rId49"/>
    <p:sldId id="339" r:id="rId50"/>
    <p:sldId id="340" r:id="rId51"/>
    <p:sldId id="384" r:id="rId52"/>
    <p:sldId id="385" r:id="rId53"/>
    <p:sldId id="386" r:id="rId54"/>
    <p:sldId id="387" r:id="rId55"/>
    <p:sldId id="424" r:id="rId56"/>
    <p:sldId id="388" r:id="rId57"/>
    <p:sldId id="389" r:id="rId58"/>
    <p:sldId id="390" r:id="rId59"/>
    <p:sldId id="391" r:id="rId60"/>
    <p:sldId id="302" r:id="rId61"/>
    <p:sldId id="363" r:id="rId62"/>
    <p:sldId id="362" r:id="rId63"/>
    <p:sldId id="305" r:id="rId64"/>
    <p:sldId id="360" r:id="rId65"/>
    <p:sldId id="311" r:id="rId66"/>
    <p:sldId id="312" r:id="rId67"/>
    <p:sldId id="406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31" r:id="rId77"/>
    <p:sldId id="350" r:id="rId78"/>
    <p:sldId id="425" r:id="rId79"/>
    <p:sldId id="413" r:id="rId80"/>
    <p:sldId id="402" r:id="rId81"/>
    <p:sldId id="351" r:id="rId82"/>
    <p:sldId id="352" r:id="rId83"/>
    <p:sldId id="353" r:id="rId84"/>
    <p:sldId id="341" r:id="rId85"/>
    <p:sldId id="342" r:id="rId86"/>
    <p:sldId id="343" r:id="rId87"/>
    <p:sldId id="344" r:id="rId88"/>
  </p:sldIdLst>
  <p:sldSz cx="9144000" cy="6858000" type="screen4x3"/>
  <p:notesSz cx="6858000" cy="9144000"/>
  <p:custShowLst>
    <p:custShow name="课件" id="0">
      <p:sldLst/>
    </p:custShow>
  </p:custShow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CC99"/>
    <a:srgbClr val="FF9966"/>
    <a:srgbClr val="FF9933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6" autoAdjust="0"/>
    <p:restoredTop sz="97523" autoAdjust="0"/>
  </p:normalViewPr>
  <p:slideViewPr>
    <p:cSldViewPr>
      <p:cViewPr varScale="1">
        <p:scale>
          <a:sx n="152" d="100"/>
          <a:sy n="152" d="100"/>
        </p:scale>
        <p:origin x="45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presProps" Target="pres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5.xml"/><Relationship Id="rId2" Type="http://schemas.openxmlformats.org/officeDocument/2006/relationships/slide" Target="slides/slide84.xml"/><Relationship Id="rId1" Type="http://schemas.openxmlformats.org/officeDocument/2006/relationships/slide" Target="slides/slide8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535A-F857-4F2D-86EB-0ED073DA1079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1EF66-2791-4C22-A554-C3BDB05A7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55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B6E52-95DB-4231-BF40-721469B666D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有无通用的判别原则？</a:t>
            </a:r>
            <a:endParaRPr lang="zh-CN" altLang="en-US"/>
          </a:p>
          <a:p>
            <a:r>
              <a:rPr lang="zh-CN" altLang="en-US"/>
              <a:t>有！若输入序列是   </a:t>
            </a:r>
            <a:r>
              <a:rPr lang="en-US" altLang="zh-CN"/>
              <a:t>…,Pj…Pk…Pi …(Pj&lt;Pk&lt;Pi) </a:t>
            </a:r>
            <a:r>
              <a:rPr lang="zh-CN" altLang="en-US"/>
              <a:t>，一定不存在这样的输出序列  </a:t>
            </a:r>
            <a:r>
              <a:rPr lang="en-US" altLang="zh-CN"/>
              <a:t>…,Pi…Pj…Pk 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B50D1-D562-4DC8-BD02-1FF34B4FADB6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运算表见书</a:t>
            </a:r>
            <a:r>
              <a:rPr lang="en-US" altLang="zh-CN"/>
              <a:t>53</a:t>
            </a:r>
            <a:r>
              <a:rPr lang="zh-CN" altLang="en-US"/>
              <a:t>页表</a:t>
            </a:r>
            <a:r>
              <a:rPr lang="en-US" altLang="zh-CN"/>
              <a:t>3.1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2025"/>
            <a:ext cx="9144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R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38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849958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3756871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 sz="6600">
                <a:solidFill>
                  <a:srgbClr val="003399"/>
                </a:solidFill>
                <a:ea typeface="隶书" pitchFamily="49" charset="-122"/>
              </a:defRPr>
            </a:lvl1pPr>
          </a:lstStyle>
          <a:p>
            <a:pPr lvl="0"/>
            <a:endParaRPr lang="zh-CN" altLang="zh-CN" noProof="0"/>
          </a:p>
        </p:txBody>
      </p:sp>
      <p:pic>
        <p:nvPicPr>
          <p:cNvPr id="107525" name="Picture 5" descr="title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549275"/>
            <a:ext cx="6985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6" name="Picture 6" descr="校区图羽化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2663"/>
            <a:ext cx="9144000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Times New Roman" pitchFamily="18" charset="0"/>
                <a:ea typeface="楷体_GB2312" pitchFamily="49" charset="-122"/>
              </a:defRPr>
            </a:lvl1pPr>
          </a:lstStyle>
          <a:p>
            <a:pPr lvl="0"/>
            <a:endParaRPr lang="zh-CN" altLang="zh-CN" noProof="0"/>
          </a:p>
        </p:txBody>
      </p:sp>
    </p:spTree>
    <p:extLst>
      <p:ext uri="{BB962C8B-B14F-4D97-AF65-F5344CB8AC3E}">
        <p14:creationId xmlns:p14="http://schemas.microsoft.com/office/powerpoint/2010/main" val="261389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32646D42-A419-41D4-9E14-54C1BC173C4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C355920-869B-4329-A80C-062339F4B4E1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1461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EA31892A-B271-4DEF-A875-0F0B6842833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D5092CA-EFA3-4B41-8A58-83F2BE42F25A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7691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1955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1219200"/>
            <a:ext cx="4021138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B1E5EA97-1845-415D-878F-CA79BEB0D4D6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AF98BB8-4052-42FC-8869-D8DC2F8C6C7B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1429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7A1D2999-4B65-47EA-94ED-8AB7E72396AF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1644C0-AAD1-4878-B5A3-E71FB819820E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0453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CA3297CB-D8C2-4604-B47A-383BDFF326E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85C8F10-0447-4DA9-BFD0-BF10D6AE9AD5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4984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348A024C-0118-4B17-B908-47A03BE22A3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EF90FC7-3C88-4FD5-BE0B-1D1CBEF1EE43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2178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57391E57-D2BE-4805-9AEC-5836EED1AB71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AB91BDF-7C1B-4C4F-92A4-E64498675972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9819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8950438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B4BC3132-93D8-470C-9BAA-D40FE730151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4BECDC6-7AB7-49E0-9507-D9869FCB52C2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5614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09B04BCE-617D-429F-B15E-E873D84B5A1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F92E4C6-422E-4111-A55E-A44682701D43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0575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381000"/>
            <a:ext cx="20478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928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83515DF7-9D71-4106-A62C-BAF4B9CAE90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C9AAC40-FF5B-4134-82CA-EDEF9DD3A3CB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6738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 algn="ctr">
              <a:defRPr sz="6600">
                <a:solidFill>
                  <a:srgbClr val="003399"/>
                </a:solidFill>
                <a:ea typeface="隶书" pitchFamily="49" charset="-122"/>
              </a:defRPr>
            </a:lvl1pPr>
          </a:lstStyle>
          <a:p>
            <a:pPr lvl="0"/>
            <a:endParaRPr lang="zh-CN" altLang="zh-CN" noProof="0"/>
          </a:p>
        </p:txBody>
      </p:sp>
      <p:pic>
        <p:nvPicPr>
          <p:cNvPr id="107525" name="Picture 5" descr="titles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549275"/>
            <a:ext cx="69850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6" name="Picture 6" descr="校区图羽化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92663"/>
            <a:ext cx="9144000" cy="206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latin typeface="Times New Roman" pitchFamily="18" charset="0"/>
                <a:ea typeface="楷体_GB2312" pitchFamily="49" charset="-122"/>
              </a:defRPr>
            </a:lvl1pPr>
          </a:lstStyle>
          <a:p>
            <a:pPr lvl="0"/>
            <a:endParaRPr lang="zh-CN" altLang="zh-CN" noProof="0"/>
          </a:p>
        </p:txBody>
      </p:sp>
    </p:spTree>
    <p:extLst>
      <p:ext uri="{BB962C8B-B14F-4D97-AF65-F5344CB8AC3E}">
        <p14:creationId xmlns:p14="http://schemas.microsoft.com/office/powerpoint/2010/main" val="2206979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E06428ED-3A7A-41EB-8889-F2212B4CE45D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7189024-0D32-4215-931B-738A745DC78B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3158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BC2A4715-032C-4D4B-99EA-A50C72DB625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EAA8E14-4493-4D2F-A53B-16B38C14C978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0836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19550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1219200"/>
            <a:ext cx="4021138" cy="4913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5430A592-B14A-46E9-9FC5-F285CBAF6599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4EE3D42-D0E2-4E30-8270-EB53A94480F7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9228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EEAF1A7D-9983-4C49-8A0A-D1328A5DC32A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35826AE-24FA-495E-B718-EC9C7908D66F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2422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37350D49-0000-481C-9E48-3E61DBD2F75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70962FC-9E5F-40A5-803C-B960BFD15F5D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52884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6DA62073-7AC6-4C42-A055-38D1A5FCD8D3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D4F8909-A53E-4BB9-B582-3659195DD8B3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992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26095205"/>
      </p:ext>
    </p:extLst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A20240AB-A904-45AF-B0BA-CA839B9956E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DC401BF-081B-4DB2-AD83-A3C8B6EC7293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61437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9000F061-B1E3-48C5-824F-CE6B8A83B7E2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FB77BBF-DD4C-4655-9398-19514F2AB2DA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3673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CC0752B8-9003-4FAE-B5E9-77E007AAD898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CA0E9B8-A0B7-4DBB-9325-DF55F69A0230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29233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381000"/>
            <a:ext cx="2047875" cy="57515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5992813" cy="57515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DEF4CBE6-30CD-40E6-843E-22C8F26C1987}" type="slidenum">
              <a:rPr lang="en-US" altLang="zh-CN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77017C7-BAE5-49B7-8F61-E15D708FD8BA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9868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801847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02657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291139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1431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7642694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3223804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4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3713"/>
            <a:ext cx="9144000" cy="25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R0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457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|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z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]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itchFamily="2" charset="2"/>
        <a:buChar char="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193088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A312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  <a:ea typeface="+mn-ea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bg1"/>
                </a:solidFill>
                <a:latin typeface="Times New Roman" pitchFamily="18" charset="0"/>
                <a:ea typeface="+mn-ea"/>
              </a:defRPr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E01CD7FF-A4CD-4F56-B79B-BF03B018364C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3434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4" name="Text Box 8" descr="再生纸"/>
          <p:cNvSpPr txBox="1">
            <a:spLocks noChangeArrowheads="1"/>
          </p:cNvSpPr>
          <p:nvPr/>
        </p:nvSpPr>
        <p:spPr bwMode="auto">
          <a:xfrm>
            <a:off x="0" y="6553200"/>
            <a:ext cx="1428750" cy="3048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7A0D02"/>
                </a:solidFill>
                <a:latin typeface="宋体" pitchFamily="2" charset="-122"/>
                <a:ea typeface="宋体" pitchFamily="2" charset="-122"/>
              </a:rPr>
              <a:t>Data Structure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A312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120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fld id="{0FE48DF2-648C-494F-B93F-AB4CAB2C59B6}" type="datetime1">
              <a:rPr lang="zh-CN" altLang="en-US" smtClean="0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6507" name="Picture 11" descr="GIF-378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381000"/>
            <a:ext cx="46831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47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B4325"/>
        </a:buClr>
        <a:buSzPct val="8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81000"/>
            <a:ext cx="779303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19200"/>
            <a:ext cx="8193088" cy="491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A3120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latin typeface="+mn-lt"/>
                <a:ea typeface="+mn-ea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05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0">
                <a:solidFill>
                  <a:schemeClr val="bg1"/>
                </a:solidFill>
                <a:latin typeface="Times New Roman" pitchFamily="18" charset="0"/>
                <a:ea typeface="+mn-ea"/>
              </a:defRPr>
            </a:lvl1pPr>
          </a:lstStyle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56E7DECE-DD32-4BFF-92DD-7A46741021FB}" type="slidenum">
              <a:rPr lang="en-US" altLang="zh-CN" smtClean="0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6502" name="Rectangle 6"/>
          <p:cNvSpPr>
            <a:spLocks noChangeArrowheads="1"/>
          </p:cNvSpPr>
          <p:nvPr/>
        </p:nvSpPr>
        <p:spPr bwMode="auto">
          <a:xfrm>
            <a:off x="434340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4" name="Text Box 8" descr="再生纸"/>
          <p:cNvSpPr txBox="1">
            <a:spLocks noChangeArrowheads="1"/>
          </p:cNvSpPr>
          <p:nvPr/>
        </p:nvSpPr>
        <p:spPr bwMode="auto">
          <a:xfrm>
            <a:off x="0" y="6553200"/>
            <a:ext cx="1428750" cy="304800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7A0D02"/>
                </a:solidFill>
                <a:latin typeface="宋体" pitchFamily="2" charset="-122"/>
                <a:ea typeface="宋体" pitchFamily="2" charset="-122"/>
              </a:rPr>
              <a:t>Data Structure</a:t>
            </a:r>
          </a:p>
        </p:txBody>
      </p:sp>
      <p:sp>
        <p:nvSpPr>
          <p:cNvPr id="106505" name="Line 9"/>
          <p:cNvSpPr>
            <a:spLocks noChangeShapeType="1"/>
          </p:cNvSpPr>
          <p:nvPr/>
        </p:nvSpPr>
        <p:spPr bwMode="auto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A3120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62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3120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fld id="{65C45DA1-7172-44B8-BF1E-CBEED072E597}" type="datetime1">
              <a:rPr lang="zh-CN" altLang="en-US" smtClean="0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106507" name="Picture 11" descr="GIF-378"/>
          <p:cNvPicPr>
            <a:picLocks noChangeAspect="1" noChangeArrowheads="1" noCrop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381000"/>
            <a:ext cx="468312" cy="42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95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q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DB4325"/>
        </a:buClr>
        <a:buSzPct val="80000"/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50000"/>
        <a:buChar char="•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8.tmp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将十进制正整数转化为十六进制字符串输出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13887"/>
            <a:ext cx="5308873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3.1.2  </a:t>
            </a:r>
            <a:r>
              <a:rPr lang="zh-CN" altLang="en-US"/>
              <a:t>栈的表示和实现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66800" y="12954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 </a:t>
            </a:r>
            <a:r>
              <a:rPr lang="zh-CN" altLang="en-US"/>
              <a:t>顺序栈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447800" y="6858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顺序栈</a:t>
            </a:r>
            <a:r>
              <a:rPr lang="zh-CN" altLang="en-US"/>
              <a:t>  </a:t>
            </a:r>
            <a:r>
              <a:rPr lang="en-US" altLang="zh-CN"/>
              <a:t>vs.  </a:t>
            </a:r>
            <a:r>
              <a:rPr lang="zh-CN" altLang="en-US">
                <a:solidFill>
                  <a:srgbClr val="FF0000"/>
                </a:solidFill>
              </a:rPr>
              <a:t>链式栈</a:t>
            </a:r>
            <a:endParaRPr lang="zh-CN" altLang="en-US"/>
          </a:p>
        </p:txBody>
      </p:sp>
      <p:grpSp>
        <p:nvGrpSpPr>
          <p:cNvPr id="39966" name="Group 30"/>
          <p:cNvGrpSpPr>
            <a:grpSpLocks/>
          </p:cNvGrpSpPr>
          <p:nvPr/>
        </p:nvGrpSpPr>
        <p:grpSpPr bwMode="auto">
          <a:xfrm>
            <a:off x="1828800" y="1600200"/>
            <a:ext cx="2573338" cy="2057400"/>
            <a:chOff x="576" y="2592"/>
            <a:chExt cx="1621" cy="1296"/>
          </a:xfrm>
        </p:grpSpPr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392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>
              <a:off x="196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1392" y="25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>
              <a:off x="1392" y="28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39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20"/>
            <p:cNvSpPr>
              <a:spLocks noChangeShapeType="1"/>
            </p:cNvSpPr>
            <p:nvPr/>
          </p:nvSpPr>
          <p:spPr bwMode="auto">
            <a:xfrm>
              <a:off x="1392" y="33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21"/>
            <p:cNvSpPr>
              <a:spLocks noChangeShapeType="1"/>
            </p:cNvSpPr>
            <p:nvPr/>
          </p:nvSpPr>
          <p:spPr bwMode="auto">
            <a:xfrm>
              <a:off x="1392" y="35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1392" y="37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Text Box 23"/>
            <p:cNvSpPr txBox="1">
              <a:spLocks noChangeArrowheads="1"/>
            </p:cNvSpPr>
            <p:nvPr/>
          </p:nvSpPr>
          <p:spPr bwMode="auto">
            <a:xfrm>
              <a:off x="1573" y="350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39960" name="Text Box 24"/>
            <p:cNvSpPr txBox="1">
              <a:spLocks noChangeArrowheads="1"/>
            </p:cNvSpPr>
            <p:nvPr/>
          </p:nvSpPr>
          <p:spPr bwMode="auto">
            <a:xfrm>
              <a:off x="1573" y="32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39961" name="Text Box 25"/>
            <p:cNvSpPr txBox="1">
              <a:spLocks noChangeArrowheads="1"/>
            </p:cNvSpPr>
            <p:nvPr/>
          </p:nvSpPr>
          <p:spPr bwMode="auto">
            <a:xfrm>
              <a:off x="1573" y="30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39962" name="Text Box 26"/>
            <p:cNvSpPr txBox="1">
              <a:spLocks noChangeArrowheads="1"/>
            </p:cNvSpPr>
            <p:nvPr/>
          </p:nvSpPr>
          <p:spPr bwMode="auto">
            <a:xfrm>
              <a:off x="576" y="36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base</a:t>
              </a:r>
            </a:p>
          </p:txBody>
        </p:sp>
        <p:sp>
          <p:nvSpPr>
            <p:cNvPr id="39963" name="Line 27"/>
            <p:cNvSpPr>
              <a:spLocks noChangeShapeType="1"/>
            </p:cNvSpPr>
            <p:nvPr/>
          </p:nvSpPr>
          <p:spPr bwMode="auto">
            <a:xfrm>
              <a:off x="1056" y="378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4" name="Text Box 28"/>
            <p:cNvSpPr txBox="1">
              <a:spLocks noChangeArrowheads="1"/>
            </p:cNvSpPr>
            <p:nvPr/>
          </p:nvSpPr>
          <p:spPr bwMode="auto">
            <a:xfrm>
              <a:off x="576" y="288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1056" y="306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4800600" y="1828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栈底指针</a:t>
            </a:r>
            <a:r>
              <a:rPr lang="en-US" altLang="zh-CN"/>
              <a:t>——base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800600" y="23622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栈顶指针</a:t>
            </a:r>
            <a:r>
              <a:rPr lang="en-US" altLang="zh-CN"/>
              <a:t>——top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800600" y="28956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栈容量</a:t>
            </a: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895600" y="3886200"/>
            <a:ext cx="5852864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000" dirty="0" err="1"/>
              <a:t>typedef</a:t>
            </a:r>
            <a:r>
              <a:rPr lang="en-US" altLang="zh-CN" sz="2000" dirty="0"/>
              <a:t>    </a:t>
            </a:r>
            <a:r>
              <a:rPr lang="en-US" altLang="zh-CN" sz="2000" dirty="0" err="1"/>
              <a:t>struct</a:t>
            </a:r>
            <a:r>
              <a:rPr lang="en-US" altLang="zh-CN" sz="2000" dirty="0"/>
              <a:t>  {</a:t>
            </a:r>
          </a:p>
          <a:p>
            <a:pPr>
              <a:spcBef>
                <a:spcPct val="30000"/>
              </a:spcBef>
            </a:pPr>
            <a:r>
              <a:rPr lang="en-US" altLang="zh-CN" sz="2000" dirty="0"/>
              <a:t>      </a:t>
            </a:r>
            <a:r>
              <a:rPr lang="en-US" altLang="zh-CN" sz="2000" dirty="0" err="1">
                <a:solidFill>
                  <a:schemeClr val="tx2"/>
                </a:solidFill>
              </a:rPr>
              <a:t>SElemType</a:t>
            </a:r>
            <a:r>
              <a:rPr lang="en-US" altLang="zh-CN" sz="2000" dirty="0">
                <a:solidFill>
                  <a:schemeClr val="tx2"/>
                </a:solidFill>
              </a:rPr>
              <a:t>      </a:t>
            </a:r>
            <a:r>
              <a:rPr lang="en-US" altLang="zh-CN" sz="2000" b="0" dirty="0">
                <a:solidFill>
                  <a:schemeClr val="tx2"/>
                </a:solidFill>
                <a:latin typeface="宋体" charset="-122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</a:rPr>
              <a:t> base</a:t>
            </a:r>
            <a:r>
              <a:rPr lang="en-US" altLang="zh-CN" sz="2000" dirty="0"/>
              <a:t> </a:t>
            </a:r>
            <a:r>
              <a:rPr lang="zh-CN" altLang="en-US" sz="2000" dirty="0"/>
              <a:t>； </a:t>
            </a:r>
          </a:p>
          <a:p>
            <a:pPr>
              <a:spcBef>
                <a:spcPct val="30000"/>
              </a:spcBef>
            </a:pPr>
            <a:r>
              <a:rPr lang="zh-CN" altLang="en-US" sz="2000" dirty="0"/>
              <a:t>      </a:t>
            </a:r>
            <a:r>
              <a:rPr lang="en-US" altLang="zh-CN" sz="2000" dirty="0" err="1">
                <a:solidFill>
                  <a:schemeClr val="tx2"/>
                </a:solidFill>
              </a:rPr>
              <a:t>SElemType</a:t>
            </a:r>
            <a:r>
              <a:rPr lang="en-US" altLang="zh-CN" sz="2000" dirty="0">
                <a:solidFill>
                  <a:schemeClr val="tx2"/>
                </a:solidFill>
              </a:rPr>
              <a:t>      </a:t>
            </a:r>
            <a:r>
              <a:rPr lang="en-US" altLang="zh-CN" sz="2000" b="0" dirty="0">
                <a:solidFill>
                  <a:schemeClr val="tx2"/>
                </a:solidFill>
                <a:latin typeface="宋体" charset="-122"/>
              </a:rPr>
              <a:t>*</a:t>
            </a:r>
            <a:r>
              <a:rPr lang="en-US" altLang="zh-CN" sz="2000" dirty="0">
                <a:solidFill>
                  <a:schemeClr val="tx2"/>
                </a:solidFill>
              </a:rPr>
              <a:t> top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</a:p>
          <a:p>
            <a:pPr>
              <a:spcBef>
                <a:spcPct val="30000"/>
              </a:spcBef>
            </a:pPr>
            <a:r>
              <a:rPr lang="zh-CN" altLang="en-US" sz="2000" dirty="0"/>
              <a:t>     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                    </a:t>
            </a:r>
            <a:r>
              <a:rPr lang="en-US" altLang="zh-CN" sz="2000" dirty="0" err="1"/>
              <a:t>stacksize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  <a:r>
              <a:rPr lang="en-US" altLang="zh-CN" sz="2000" dirty="0"/>
              <a:t>//</a:t>
            </a:r>
            <a:r>
              <a:rPr lang="zh-CN" altLang="en-US" sz="2000" dirty="0"/>
              <a:t>当前可用量大小</a:t>
            </a:r>
          </a:p>
          <a:p>
            <a:pPr>
              <a:spcBef>
                <a:spcPct val="30000"/>
              </a:spcBef>
            </a:pPr>
            <a:r>
              <a:rPr lang="en-US" altLang="zh-CN" sz="2000" dirty="0"/>
              <a:t>} 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</a:t>
            </a:r>
            <a:r>
              <a:rPr lang="zh-CN" altLang="en-US" sz="2000" dirty="0"/>
              <a:t>；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6" name="Text Box 66"/>
          <p:cNvSpPr txBox="1">
            <a:spLocks noChangeArrowheads="1"/>
          </p:cNvSpPr>
          <p:nvPr/>
        </p:nvSpPr>
        <p:spPr bwMode="auto">
          <a:xfrm>
            <a:off x="2514600" y="274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空栈</a:t>
            </a:r>
          </a:p>
        </p:txBody>
      </p:sp>
      <p:grpSp>
        <p:nvGrpSpPr>
          <p:cNvPr id="40978" name="Group 18"/>
          <p:cNvGrpSpPr>
            <a:grpSpLocks/>
          </p:cNvGrpSpPr>
          <p:nvPr/>
        </p:nvGrpSpPr>
        <p:grpSpPr bwMode="auto">
          <a:xfrm>
            <a:off x="5427663" y="533400"/>
            <a:ext cx="2573337" cy="2057400"/>
            <a:chOff x="576" y="2592"/>
            <a:chExt cx="1621" cy="1296"/>
          </a:xfrm>
        </p:grpSpPr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>
              <a:off x="1392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>
              <a:off x="1968" y="2592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>
              <a:off x="1392" y="25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>
              <a:off x="1392" y="283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>
              <a:off x="1392" y="307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>
              <a:off x="1392" y="331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>
              <a:off x="1392" y="355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>
              <a:off x="1392" y="3792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Text Box 27"/>
            <p:cNvSpPr txBox="1">
              <a:spLocks noChangeArrowheads="1"/>
            </p:cNvSpPr>
            <p:nvPr/>
          </p:nvSpPr>
          <p:spPr bwMode="auto">
            <a:xfrm>
              <a:off x="1573" y="350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0988" name="Text Box 28"/>
            <p:cNvSpPr txBox="1">
              <a:spLocks noChangeArrowheads="1"/>
            </p:cNvSpPr>
            <p:nvPr/>
          </p:nvSpPr>
          <p:spPr bwMode="auto">
            <a:xfrm>
              <a:off x="1573" y="326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1573" y="302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0990" name="Text Box 30"/>
            <p:cNvSpPr txBox="1">
              <a:spLocks noChangeArrowheads="1"/>
            </p:cNvSpPr>
            <p:nvPr/>
          </p:nvSpPr>
          <p:spPr bwMode="auto">
            <a:xfrm>
              <a:off x="576" y="360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base</a:t>
              </a: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>
              <a:off x="1056" y="378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Text Box 32"/>
            <p:cNvSpPr txBox="1">
              <a:spLocks noChangeArrowheads="1"/>
            </p:cNvSpPr>
            <p:nvPr/>
          </p:nvSpPr>
          <p:spPr bwMode="auto">
            <a:xfrm>
              <a:off x="576" y="288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1056" y="306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27" name="Text Box 67"/>
          <p:cNvSpPr txBox="1">
            <a:spLocks noChangeArrowheads="1"/>
          </p:cNvSpPr>
          <p:nvPr/>
        </p:nvSpPr>
        <p:spPr bwMode="auto">
          <a:xfrm>
            <a:off x="5427663" y="27432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栈中有三个元素</a:t>
            </a:r>
          </a:p>
        </p:txBody>
      </p:sp>
      <p:grpSp>
        <p:nvGrpSpPr>
          <p:cNvPr id="41035" name="Group 75"/>
          <p:cNvGrpSpPr>
            <a:grpSpLocks/>
          </p:cNvGrpSpPr>
          <p:nvPr/>
        </p:nvGrpSpPr>
        <p:grpSpPr bwMode="auto">
          <a:xfrm>
            <a:off x="3328988" y="3352800"/>
            <a:ext cx="2614612" cy="2362200"/>
            <a:chOff x="2097" y="2112"/>
            <a:chExt cx="1647" cy="1488"/>
          </a:xfrm>
        </p:grpSpPr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2913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>
              <a:off x="3489" y="23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>
              <a:off x="2913" y="23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2913" y="254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2913" y="278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>
              <a:off x="2913" y="30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>
              <a:off x="2913" y="32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>
              <a:off x="2913" y="35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3094" y="321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1004" name="Text Box 44"/>
            <p:cNvSpPr txBox="1">
              <a:spLocks noChangeArrowheads="1"/>
            </p:cNvSpPr>
            <p:nvPr/>
          </p:nvSpPr>
          <p:spPr bwMode="auto">
            <a:xfrm>
              <a:off x="3094" y="297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41005" name="Text Box 45"/>
            <p:cNvSpPr txBox="1">
              <a:spLocks noChangeArrowheads="1"/>
            </p:cNvSpPr>
            <p:nvPr/>
          </p:nvSpPr>
          <p:spPr bwMode="auto">
            <a:xfrm>
              <a:off x="3094" y="273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41006" name="Text Box 46"/>
            <p:cNvSpPr txBox="1">
              <a:spLocks noChangeArrowheads="1"/>
            </p:cNvSpPr>
            <p:nvPr/>
          </p:nvSpPr>
          <p:spPr bwMode="auto">
            <a:xfrm>
              <a:off x="2097" y="331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base</a:t>
              </a:r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>
              <a:off x="2577" y="349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8" name="Text Box 48"/>
            <p:cNvSpPr txBox="1">
              <a:spLocks noChangeArrowheads="1"/>
            </p:cNvSpPr>
            <p:nvPr/>
          </p:nvSpPr>
          <p:spPr bwMode="auto">
            <a:xfrm>
              <a:off x="2097" y="211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>
              <a:off x="2577" y="229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Text Box 71"/>
            <p:cNvSpPr txBox="1">
              <a:spLocks noChangeArrowheads="1"/>
            </p:cNvSpPr>
            <p:nvPr/>
          </p:nvSpPr>
          <p:spPr bwMode="auto">
            <a:xfrm>
              <a:off x="3105" y="250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  <p:sp>
          <p:nvSpPr>
            <p:cNvPr id="41032" name="Text Box 72"/>
            <p:cNvSpPr txBox="1">
              <a:spLocks noChangeArrowheads="1"/>
            </p:cNvSpPr>
            <p:nvPr/>
          </p:nvSpPr>
          <p:spPr bwMode="auto">
            <a:xfrm>
              <a:off x="3120" y="2256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</a:t>
              </a:r>
            </a:p>
          </p:txBody>
        </p:sp>
      </p:grpSp>
      <p:sp>
        <p:nvSpPr>
          <p:cNvPr id="41033" name="Text Box 73"/>
          <p:cNvSpPr txBox="1">
            <a:spLocks noChangeArrowheads="1"/>
          </p:cNvSpPr>
          <p:nvPr/>
        </p:nvSpPr>
        <p:spPr bwMode="auto">
          <a:xfrm>
            <a:off x="3921125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满栈</a:t>
            </a:r>
          </a:p>
        </p:txBody>
      </p:sp>
      <p:grpSp>
        <p:nvGrpSpPr>
          <p:cNvPr id="41044" name="Group 84"/>
          <p:cNvGrpSpPr>
            <a:grpSpLocks/>
          </p:cNvGrpSpPr>
          <p:nvPr/>
        </p:nvGrpSpPr>
        <p:grpSpPr bwMode="auto">
          <a:xfrm>
            <a:off x="1295400" y="533400"/>
            <a:ext cx="2971800" cy="2057400"/>
            <a:chOff x="816" y="336"/>
            <a:chExt cx="1872" cy="1296"/>
          </a:xfrm>
        </p:grpSpPr>
        <p:grpSp>
          <p:nvGrpSpPr>
            <p:cNvPr id="41028" name="Group 68"/>
            <p:cNvGrpSpPr>
              <a:grpSpLocks/>
            </p:cNvGrpSpPr>
            <p:nvPr/>
          </p:nvGrpSpPr>
          <p:grpSpPr bwMode="auto">
            <a:xfrm>
              <a:off x="816" y="336"/>
              <a:ext cx="1872" cy="1296"/>
              <a:chOff x="624" y="336"/>
              <a:chExt cx="1872" cy="1296"/>
            </a:xfrm>
          </p:grpSpPr>
          <p:sp>
            <p:nvSpPr>
              <p:cNvPr id="40963" name="Line 3"/>
              <p:cNvSpPr>
                <a:spLocks noChangeShapeType="1"/>
              </p:cNvSpPr>
              <p:nvPr/>
            </p:nvSpPr>
            <p:spPr bwMode="auto">
              <a:xfrm>
                <a:off x="1920" y="3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4" name="Line 4"/>
              <p:cNvSpPr>
                <a:spLocks noChangeShapeType="1"/>
              </p:cNvSpPr>
              <p:nvPr/>
            </p:nvSpPr>
            <p:spPr bwMode="auto">
              <a:xfrm>
                <a:off x="2496" y="3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5" name="Line 5"/>
              <p:cNvSpPr>
                <a:spLocks noChangeShapeType="1"/>
              </p:cNvSpPr>
              <p:nvPr/>
            </p:nvSpPr>
            <p:spPr bwMode="auto">
              <a:xfrm>
                <a:off x="1920" y="3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6" name="Line 6"/>
              <p:cNvSpPr>
                <a:spLocks noChangeShapeType="1"/>
              </p:cNvSpPr>
              <p:nvPr/>
            </p:nvSpPr>
            <p:spPr bwMode="auto">
              <a:xfrm>
                <a:off x="1920" y="5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7" name="Line 7"/>
              <p:cNvSpPr>
                <a:spLocks noChangeShapeType="1"/>
              </p:cNvSpPr>
              <p:nvPr/>
            </p:nvSpPr>
            <p:spPr bwMode="auto">
              <a:xfrm>
                <a:off x="1920" y="8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8" name="Line 8"/>
              <p:cNvSpPr>
                <a:spLocks noChangeShapeType="1"/>
              </p:cNvSpPr>
              <p:nvPr/>
            </p:nvSpPr>
            <p:spPr bwMode="auto">
              <a:xfrm>
                <a:off x="1920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69" name="Line 9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74" name="Text Box 14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1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top = base</a:t>
                </a:r>
              </a:p>
            </p:txBody>
          </p:sp>
          <p:sp>
            <p:nvSpPr>
              <p:cNvPr id="40975" name="Line 15"/>
              <p:cNvSpPr>
                <a:spLocks noChangeShapeType="1"/>
              </p:cNvSpPr>
              <p:nvPr/>
            </p:nvSpPr>
            <p:spPr bwMode="auto">
              <a:xfrm>
                <a:off x="1584" y="152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 flipH="1">
              <a:off x="2112" y="129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7" name="Line 77"/>
            <p:cNvSpPr>
              <a:spLocks noChangeShapeType="1"/>
            </p:cNvSpPr>
            <p:nvPr/>
          </p:nvSpPr>
          <p:spPr bwMode="auto">
            <a:xfrm flipH="1">
              <a:off x="2112" y="129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8" name="Line 78"/>
            <p:cNvSpPr>
              <a:spLocks noChangeShapeType="1"/>
            </p:cNvSpPr>
            <p:nvPr/>
          </p:nvSpPr>
          <p:spPr bwMode="auto">
            <a:xfrm flipH="1">
              <a:off x="2171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 flipH="1">
              <a:off x="2267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 flipH="1">
              <a:off x="2374" y="12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 flipH="1">
              <a:off x="2496" y="1333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3" name="Line 83"/>
            <p:cNvSpPr>
              <a:spLocks noChangeShapeType="1"/>
            </p:cNvSpPr>
            <p:nvPr/>
          </p:nvSpPr>
          <p:spPr bwMode="auto">
            <a:xfrm flipH="1">
              <a:off x="2592" y="144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5616" y="332656"/>
            <a:ext cx="1972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base==NULL</a:t>
            </a:r>
          </a:p>
          <a:p>
            <a:r>
              <a:rPr lang="zh-CN" altLang="en-US" dirty="0"/>
              <a:t>栈不存在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7263" y="3933056"/>
            <a:ext cx="2999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</a:t>
            </a:r>
            <a:r>
              <a:rPr lang="zh-CN" altLang="en-US" dirty="0"/>
              <a:t>在栈顶元素的下一个位置上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371600" y="4572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例，在栈中插入元素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45087" name="Group 31"/>
          <p:cNvGrpSpPr>
            <a:grpSpLocks/>
          </p:cNvGrpSpPr>
          <p:nvPr/>
        </p:nvGrpSpPr>
        <p:grpSpPr bwMode="auto">
          <a:xfrm>
            <a:off x="2133600" y="1676400"/>
            <a:ext cx="2971800" cy="2590800"/>
            <a:chOff x="1344" y="1056"/>
            <a:chExt cx="1872" cy="1632"/>
          </a:xfrm>
        </p:grpSpPr>
        <p:grpSp>
          <p:nvGrpSpPr>
            <p:cNvPr id="45060" name="Group 4"/>
            <p:cNvGrpSpPr>
              <a:grpSpLocks/>
            </p:cNvGrpSpPr>
            <p:nvPr/>
          </p:nvGrpSpPr>
          <p:grpSpPr bwMode="auto">
            <a:xfrm>
              <a:off x="1344" y="1056"/>
              <a:ext cx="1872" cy="1296"/>
              <a:chOff x="624" y="336"/>
              <a:chExt cx="1872" cy="1296"/>
            </a:xfrm>
          </p:grpSpPr>
          <p:sp>
            <p:nvSpPr>
              <p:cNvPr id="45061" name="Line 5"/>
              <p:cNvSpPr>
                <a:spLocks noChangeShapeType="1"/>
              </p:cNvSpPr>
              <p:nvPr/>
            </p:nvSpPr>
            <p:spPr bwMode="auto">
              <a:xfrm>
                <a:off x="1920" y="3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2" name="Line 6"/>
              <p:cNvSpPr>
                <a:spLocks noChangeShapeType="1"/>
              </p:cNvSpPr>
              <p:nvPr/>
            </p:nvSpPr>
            <p:spPr bwMode="auto">
              <a:xfrm>
                <a:off x="2496" y="3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3" name="Line 7"/>
              <p:cNvSpPr>
                <a:spLocks noChangeShapeType="1"/>
              </p:cNvSpPr>
              <p:nvPr/>
            </p:nvSpPr>
            <p:spPr bwMode="auto">
              <a:xfrm>
                <a:off x="1920" y="3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4" name="Line 8"/>
              <p:cNvSpPr>
                <a:spLocks noChangeShapeType="1"/>
              </p:cNvSpPr>
              <p:nvPr/>
            </p:nvSpPr>
            <p:spPr bwMode="auto">
              <a:xfrm>
                <a:off x="1920" y="5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1920" y="8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>
                <a:off x="1920" y="10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7" name="Line 11"/>
              <p:cNvSpPr>
                <a:spLocks noChangeShapeType="1"/>
              </p:cNvSpPr>
              <p:nvPr/>
            </p:nvSpPr>
            <p:spPr bwMode="auto">
              <a:xfrm>
                <a:off x="1920" y="129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8" name="Line 12"/>
              <p:cNvSpPr>
                <a:spLocks noChangeShapeType="1"/>
              </p:cNvSpPr>
              <p:nvPr/>
            </p:nvSpPr>
            <p:spPr bwMode="auto">
              <a:xfrm>
                <a:off x="1920" y="15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069" name="Text Box 1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1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top = base</a:t>
                </a:r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1584" y="152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1584" y="24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初始</a:t>
              </a:r>
            </a:p>
          </p:txBody>
        </p:sp>
      </p:grp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419600" y="31353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A</a:t>
            </a:r>
          </a:p>
        </p:txBody>
      </p:sp>
      <p:grpSp>
        <p:nvGrpSpPr>
          <p:cNvPr id="45101" name="Group 45"/>
          <p:cNvGrpSpPr>
            <a:grpSpLocks/>
          </p:cNvGrpSpPr>
          <p:nvPr/>
        </p:nvGrpSpPr>
        <p:grpSpPr bwMode="auto">
          <a:xfrm>
            <a:off x="1676400" y="2913063"/>
            <a:ext cx="2438400" cy="862012"/>
            <a:chOff x="1056" y="1835"/>
            <a:chExt cx="1536" cy="543"/>
          </a:xfrm>
        </p:grpSpPr>
        <p:sp>
          <p:nvSpPr>
            <p:cNvPr id="45089" name="Line 33"/>
            <p:cNvSpPr>
              <a:spLocks noChangeShapeType="1"/>
            </p:cNvSpPr>
            <p:nvPr/>
          </p:nvSpPr>
          <p:spPr bwMode="auto">
            <a:xfrm>
              <a:off x="2304" y="20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100" name="Group 44"/>
            <p:cNvGrpSpPr>
              <a:grpSpLocks/>
            </p:cNvGrpSpPr>
            <p:nvPr/>
          </p:nvGrpSpPr>
          <p:grpSpPr bwMode="auto">
            <a:xfrm>
              <a:off x="1056" y="1835"/>
              <a:ext cx="1392" cy="543"/>
              <a:chOff x="1056" y="1835"/>
              <a:chExt cx="1392" cy="543"/>
            </a:xfrm>
          </p:grpSpPr>
          <p:sp>
            <p:nvSpPr>
              <p:cNvPr id="45092" name="Rectangle 36"/>
              <p:cNvSpPr>
                <a:spLocks noChangeArrowheads="1"/>
              </p:cNvSpPr>
              <p:nvPr/>
            </p:nvSpPr>
            <p:spPr bwMode="auto">
              <a:xfrm>
                <a:off x="1056" y="1920"/>
                <a:ext cx="120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4" name="Text Box 38"/>
              <p:cNvSpPr txBox="1">
                <a:spLocks noChangeArrowheads="1"/>
              </p:cNvSpPr>
              <p:nvPr/>
            </p:nvSpPr>
            <p:spPr bwMode="auto">
              <a:xfrm>
                <a:off x="1813" y="209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base</a:t>
                </a:r>
              </a:p>
            </p:txBody>
          </p:sp>
          <p:sp>
            <p:nvSpPr>
              <p:cNvPr id="45095" name="Text Box 39"/>
              <p:cNvSpPr txBox="1">
                <a:spLocks noChangeArrowheads="1"/>
              </p:cNvSpPr>
              <p:nvPr/>
            </p:nvSpPr>
            <p:spPr bwMode="auto">
              <a:xfrm>
                <a:off x="1152" y="1835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  <a:r>
                  <a:rPr lang="en-US" altLang="zh-CN"/>
                  <a:t> = </a:t>
                </a:r>
                <a:r>
                  <a:rPr lang="en-US" altLang="zh-CN">
                    <a:solidFill>
                      <a:schemeClr val="tx2"/>
                    </a:solidFill>
                  </a:rPr>
                  <a:t>top</a:t>
                </a:r>
                <a:r>
                  <a:rPr lang="en-US" altLang="zh-CN"/>
                  <a:t> + 1</a:t>
                </a:r>
              </a:p>
            </p:txBody>
          </p:sp>
        </p:grpSp>
      </p:grpSp>
      <p:grpSp>
        <p:nvGrpSpPr>
          <p:cNvPr id="45113" name="Group 57"/>
          <p:cNvGrpSpPr>
            <a:grpSpLocks/>
          </p:cNvGrpSpPr>
          <p:nvPr/>
        </p:nvGrpSpPr>
        <p:grpSpPr bwMode="auto">
          <a:xfrm>
            <a:off x="2209800" y="3810000"/>
            <a:ext cx="2286000" cy="457200"/>
            <a:chOff x="1392" y="2400"/>
            <a:chExt cx="1440" cy="288"/>
          </a:xfrm>
        </p:grpSpPr>
        <p:grpSp>
          <p:nvGrpSpPr>
            <p:cNvPr id="45114" name="Group 58"/>
            <p:cNvGrpSpPr>
              <a:grpSpLocks/>
            </p:cNvGrpSpPr>
            <p:nvPr/>
          </p:nvGrpSpPr>
          <p:grpSpPr bwMode="auto">
            <a:xfrm>
              <a:off x="1488" y="2400"/>
              <a:ext cx="1200" cy="288"/>
              <a:chOff x="1488" y="2400"/>
              <a:chExt cx="1200" cy="288"/>
            </a:xfrm>
          </p:grpSpPr>
          <p:sp>
            <p:nvSpPr>
              <p:cNvPr id="45115" name="Rectangle 59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72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6" name="Text Box 60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插入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sp>
          <p:nvSpPr>
            <p:cNvPr id="45117" name="Rectangle 61"/>
            <p:cNvSpPr>
              <a:spLocks noChangeArrowheads="1"/>
            </p:cNvSpPr>
            <p:nvPr/>
          </p:nvSpPr>
          <p:spPr bwMode="auto">
            <a:xfrm>
              <a:off x="1392" y="2400"/>
              <a:ext cx="91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8" name="Text Box 62"/>
            <p:cNvSpPr txBox="1">
              <a:spLocks noChangeArrowheads="1"/>
            </p:cNvSpPr>
            <p:nvPr/>
          </p:nvSpPr>
          <p:spPr bwMode="auto">
            <a:xfrm>
              <a:off x="1632" y="24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插入 </a:t>
              </a:r>
              <a:r>
                <a:rPr lang="en-US" altLang="zh-CN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5104" name="Group 48"/>
          <p:cNvGrpSpPr>
            <a:grpSpLocks/>
          </p:cNvGrpSpPr>
          <p:nvPr/>
        </p:nvGrpSpPr>
        <p:grpSpPr bwMode="auto">
          <a:xfrm>
            <a:off x="2209800" y="3810000"/>
            <a:ext cx="2286000" cy="457200"/>
            <a:chOff x="1392" y="2400"/>
            <a:chExt cx="1440" cy="288"/>
          </a:xfrm>
        </p:grpSpPr>
        <p:grpSp>
          <p:nvGrpSpPr>
            <p:cNvPr id="45099" name="Group 43"/>
            <p:cNvGrpSpPr>
              <a:grpSpLocks/>
            </p:cNvGrpSpPr>
            <p:nvPr/>
          </p:nvGrpSpPr>
          <p:grpSpPr bwMode="auto">
            <a:xfrm>
              <a:off x="1488" y="2400"/>
              <a:ext cx="1200" cy="288"/>
              <a:chOff x="1488" y="2400"/>
              <a:chExt cx="1200" cy="288"/>
            </a:xfrm>
          </p:grpSpPr>
          <p:sp>
            <p:nvSpPr>
              <p:cNvPr id="45097" name="Rectangle 41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72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98" name="Text Box 42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插入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sp>
          <p:nvSpPr>
            <p:cNvPr id="45102" name="Rectangle 46"/>
            <p:cNvSpPr>
              <a:spLocks noChangeArrowheads="1"/>
            </p:cNvSpPr>
            <p:nvPr/>
          </p:nvSpPr>
          <p:spPr bwMode="auto">
            <a:xfrm>
              <a:off x="1392" y="2400"/>
              <a:ext cx="91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03" name="Text Box 47"/>
            <p:cNvSpPr txBox="1">
              <a:spLocks noChangeArrowheads="1"/>
            </p:cNvSpPr>
            <p:nvPr/>
          </p:nvSpPr>
          <p:spPr bwMode="auto">
            <a:xfrm>
              <a:off x="1632" y="240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插入 </a:t>
              </a:r>
              <a:r>
                <a:rPr lang="en-US" altLang="zh-CN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4419600" y="27670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B</a:t>
            </a:r>
          </a:p>
        </p:txBody>
      </p: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1676400" y="2514600"/>
            <a:ext cx="2438400" cy="838200"/>
            <a:chOff x="1056" y="1584"/>
            <a:chExt cx="1536" cy="528"/>
          </a:xfrm>
        </p:grpSpPr>
        <p:grpSp>
          <p:nvGrpSpPr>
            <p:cNvPr id="45112" name="Group 56"/>
            <p:cNvGrpSpPr>
              <a:grpSpLocks/>
            </p:cNvGrpSpPr>
            <p:nvPr/>
          </p:nvGrpSpPr>
          <p:grpSpPr bwMode="auto">
            <a:xfrm>
              <a:off x="1056" y="1584"/>
              <a:ext cx="1536" cy="517"/>
              <a:chOff x="2016" y="3105"/>
              <a:chExt cx="1536" cy="517"/>
            </a:xfrm>
          </p:grpSpPr>
          <p:sp>
            <p:nvSpPr>
              <p:cNvPr id="45107" name="Line 51"/>
              <p:cNvSpPr>
                <a:spLocks noChangeShapeType="1"/>
              </p:cNvSpPr>
              <p:nvPr/>
            </p:nvSpPr>
            <p:spPr bwMode="auto">
              <a:xfrm>
                <a:off x="3264" y="328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09" name="Rectangle 53"/>
              <p:cNvSpPr>
                <a:spLocks noChangeArrowheads="1"/>
              </p:cNvSpPr>
              <p:nvPr/>
            </p:nvSpPr>
            <p:spPr bwMode="auto">
              <a:xfrm>
                <a:off x="2016" y="3190"/>
                <a:ext cx="120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11" name="Text Box 55"/>
              <p:cNvSpPr txBox="1">
                <a:spLocks noChangeArrowheads="1"/>
              </p:cNvSpPr>
              <p:nvPr/>
            </p:nvSpPr>
            <p:spPr bwMode="auto">
              <a:xfrm>
                <a:off x="2112" y="3105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  <a:r>
                  <a:rPr lang="en-US" altLang="zh-CN"/>
                  <a:t> = </a:t>
                </a:r>
                <a:r>
                  <a:rPr lang="en-US" altLang="zh-CN">
                    <a:solidFill>
                      <a:schemeClr val="tx2"/>
                    </a:solidFill>
                  </a:rPr>
                  <a:t>top</a:t>
                </a:r>
                <a:r>
                  <a:rPr lang="en-US" altLang="zh-CN"/>
                  <a:t> + 1</a:t>
                </a:r>
              </a:p>
            </p:txBody>
          </p:sp>
        </p:grpSp>
        <p:sp>
          <p:nvSpPr>
            <p:cNvPr id="45119" name="Rectangle 63"/>
            <p:cNvSpPr>
              <a:spLocks noChangeArrowheads="1"/>
            </p:cNvSpPr>
            <p:nvPr/>
          </p:nvSpPr>
          <p:spPr bwMode="auto">
            <a:xfrm>
              <a:off x="2208" y="1920"/>
              <a:ext cx="384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8" grpId="0" autoUpdateAnimBg="0"/>
      <p:bldP spid="4510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447800" y="533400"/>
            <a:ext cx="601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例，删除栈顶元素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 </a:t>
            </a:r>
            <a:r>
              <a:rPr lang="zh-CN" altLang="en-US"/>
              <a:t>和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3276600" y="3962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删除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grpSp>
        <p:nvGrpSpPr>
          <p:cNvPr id="47149" name="Group 45"/>
          <p:cNvGrpSpPr>
            <a:grpSpLocks/>
          </p:cNvGrpSpPr>
          <p:nvPr/>
        </p:nvGrpSpPr>
        <p:grpSpPr bwMode="auto">
          <a:xfrm>
            <a:off x="2971800" y="1752600"/>
            <a:ext cx="2743200" cy="2057400"/>
            <a:chOff x="1872" y="1104"/>
            <a:chExt cx="1728" cy="1296"/>
          </a:xfrm>
        </p:grpSpPr>
        <p:sp>
          <p:nvSpPr>
            <p:cNvPr id="47109" name="Line 5"/>
            <p:cNvSpPr>
              <a:spLocks noChangeShapeType="1"/>
            </p:cNvSpPr>
            <p:nvPr/>
          </p:nvSpPr>
          <p:spPr bwMode="auto">
            <a:xfrm>
              <a:off x="2688" y="11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Line 6"/>
            <p:cNvSpPr>
              <a:spLocks noChangeShapeType="1"/>
            </p:cNvSpPr>
            <p:nvPr/>
          </p:nvSpPr>
          <p:spPr bwMode="auto">
            <a:xfrm>
              <a:off x="3264" y="1104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" name="Line 7"/>
            <p:cNvSpPr>
              <a:spLocks noChangeShapeType="1"/>
            </p:cNvSpPr>
            <p:nvPr/>
          </p:nvSpPr>
          <p:spPr bwMode="auto">
            <a:xfrm>
              <a:off x="2688" y="11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" name="Line 8"/>
            <p:cNvSpPr>
              <a:spLocks noChangeShapeType="1"/>
            </p:cNvSpPr>
            <p:nvPr/>
          </p:nvSpPr>
          <p:spPr bwMode="auto">
            <a:xfrm>
              <a:off x="2688" y="134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9"/>
            <p:cNvSpPr>
              <a:spLocks noChangeShapeType="1"/>
            </p:cNvSpPr>
            <p:nvPr/>
          </p:nvSpPr>
          <p:spPr bwMode="auto">
            <a:xfrm>
              <a:off x="2688" y="158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10"/>
            <p:cNvSpPr>
              <a:spLocks noChangeShapeType="1"/>
            </p:cNvSpPr>
            <p:nvPr/>
          </p:nvSpPr>
          <p:spPr bwMode="auto">
            <a:xfrm>
              <a:off x="2688" y="182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11"/>
            <p:cNvSpPr>
              <a:spLocks noChangeShapeType="1"/>
            </p:cNvSpPr>
            <p:nvPr/>
          </p:nvSpPr>
          <p:spPr bwMode="auto">
            <a:xfrm>
              <a:off x="2688" y="206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12"/>
            <p:cNvSpPr>
              <a:spLocks noChangeShapeType="1"/>
            </p:cNvSpPr>
            <p:nvPr/>
          </p:nvSpPr>
          <p:spPr bwMode="auto">
            <a:xfrm>
              <a:off x="2688" y="2304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1872" y="211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base</a:t>
              </a:r>
            </a:p>
          </p:txBody>
        </p:sp>
        <p:sp>
          <p:nvSpPr>
            <p:cNvPr id="47118" name="Line 14"/>
            <p:cNvSpPr>
              <a:spLocks noChangeShapeType="1"/>
            </p:cNvSpPr>
            <p:nvPr/>
          </p:nvSpPr>
          <p:spPr bwMode="auto">
            <a:xfrm>
              <a:off x="2352" y="229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2832" y="2023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47139" name="Text Box 35"/>
            <p:cNvSpPr txBox="1">
              <a:spLocks noChangeArrowheads="1"/>
            </p:cNvSpPr>
            <p:nvPr/>
          </p:nvSpPr>
          <p:spPr bwMode="auto">
            <a:xfrm>
              <a:off x="2832" y="1791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grpSp>
          <p:nvGrpSpPr>
            <p:cNvPr id="47148" name="Group 44"/>
            <p:cNvGrpSpPr>
              <a:grpSpLocks/>
            </p:cNvGrpSpPr>
            <p:nvPr/>
          </p:nvGrpSpPr>
          <p:grpSpPr bwMode="auto">
            <a:xfrm>
              <a:off x="1968" y="1632"/>
              <a:ext cx="816" cy="288"/>
              <a:chOff x="1392" y="1440"/>
              <a:chExt cx="816" cy="288"/>
            </a:xfrm>
          </p:grpSpPr>
          <p:sp>
            <p:nvSpPr>
              <p:cNvPr id="47142" name="Line 38"/>
              <p:cNvSpPr>
                <a:spLocks noChangeShapeType="1"/>
              </p:cNvSpPr>
              <p:nvPr/>
            </p:nvSpPr>
            <p:spPr bwMode="auto">
              <a:xfrm>
                <a:off x="1776" y="162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4" name="Text Box 40"/>
              <p:cNvSpPr txBox="1">
                <a:spLocks noChangeArrowheads="1"/>
              </p:cNvSpPr>
              <p:nvPr/>
            </p:nvSpPr>
            <p:spPr bwMode="auto">
              <a:xfrm>
                <a:off x="1392" y="1440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top</a:t>
                </a:r>
                <a:r>
                  <a:rPr lang="en-US" altLang="zh-CN"/>
                  <a:t> </a:t>
                </a:r>
              </a:p>
            </p:txBody>
          </p:sp>
        </p:grpSp>
      </p:grpSp>
      <p:grpSp>
        <p:nvGrpSpPr>
          <p:cNvPr id="47153" name="Group 49"/>
          <p:cNvGrpSpPr>
            <a:grpSpLocks/>
          </p:cNvGrpSpPr>
          <p:nvPr/>
        </p:nvGrpSpPr>
        <p:grpSpPr bwMode="auto">
          <a:xfrm>
            <a:off x="1963738" y="2514600"/>
            <a:ext cx="2227262" cy="931863"/>
            <a:chOff x="1237" y="1584"/>
            <a:chExt cx="1403" cy="587"/>
          </a:xfrm>
        </p:grpSpPr>
        <p:sp>
          <p:nvSpPr>
            <p:cNvPr id="47150" name="Text Box 46"/>
            <p:cNvSpPr txBox="1">
              <a:spLocks noChangeArrowheads="1"/>
            </p:cNvSpPr>
            <p:nvPr/>
          </p:nvSpPr>
          <p:spPr bwMode="auto">
            <a:xfrm>
              <a:off x="1237" y="1883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top </a:t>
              </a:r>
              <a:r>
                <a:rPr lang="en-US" altLang="zh-CN"/>
                <a:t>= </a:t>
              </a:r>
              <a:r>
                <a:rPr lang="en-US" altLang="zh-CN">
                  <a:solidFill>
                    <a:schemeClr val="tx2"/>
                  </a:solidFill>
                </a:rPr>
                <a:t>top</a:t>
              </a:r>
              <a:r>
                <a:rPr lang="en-US" altLang="zh-CN"/>
                <a:t> </a:t>
              </a:r>
              <a:r>
                <a:rPr lang="en-US" altLang="zh-CN">
                  <a:latin typeface="宋体" charset="-122"/>
                </a:rPr>
                <a:t>-</a:t>
              </a:r>
              <a:r>
                <a:rPr lang="en-US" altLang="zh-CN"/>
                <a:t> 1</a:t>
              </a:r>
            </a:p>
          </p:txBody>
        </p:sp>
        <p:sp>
          <p:nvSpPr>
            <p:cNvPr id="47151" name="Line 47"/>
            <p:cNvSpPr>
              <a:spLocks noChangeShapeType="1"/>
            </p:cNvSpPr>
            <p:nvPr/>
          </p:nvSpPr>
          <p:spPr bwMode="auto">
            <a:xfrm>
              <a:off x="2352" y="206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Rectangle 48"/>
            <p:cNvSpPr>
              <a:spLocks noChangeArrowheads="1"/>
            </p:cNvSpPr>
            <p:nvPr/>
          </p:nvSpPr>
          <p:spPr bwMode="auto">
            <a:xfrm>
              <a:off x="1728" y="1584"/>
              <a:ext cx="912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57" name="Group 53"/>
          <p:cNvGrpSpPr>
            <a:grpSpLocks/>
          </p:cNvGrpSpPr>
          <p:nvPr/>
        </p:nvGrpSpPr>
        <p:grpSpPr bwMode="auto">
          <a:xfrm>
            <a:off x="2895600" y="3886200"/>
            <a:ext cx="2286000" cy="457200"/>
            <a:chOff x="3024" y="3360"/>
            <a:chExt cx="1440" cy="288"/>
          </a:xfrm>
        </p:grpSpPr>
        <p:grpSp>
          <p:nvGrpSpPr>
            <p:cNvPr id="47158" name="Group 54"/>
            <p:cNvGrpSpPr>
              <a:grpSpLocks/>
            </p:cNvGrpSpPr>
            <p:nvPr/>
          </p:nvGrpSpPr>
          <p:grpSpPr bwMode="auto">
            <a:xfrm>
              <a:off x="3120" y="3360"/>
              <a:ext cx="1200" cy="288"/>
              <a:chOff x="1488" y="2400"/>
              <a:chExt cx="1200" cy="288"/>
            </a:xfrm>
          </p:grpSpPr>
          <p:sp>
            <p:nvSpPr>
              <p:cNvPr id="47159" name="Rectangle 55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72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0" name="Text Box 56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插入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sp>
          <p:nvSpPr>
            <p:cNvPr id="47161" name="Rectangle 57"/>
            <p:cNvSpPr>
              <a:spLocks noChangeArrowheads="1"/>
            </p:cNvSpPr>
            <p:nvPr/>
          </p:nvSpPr>
          <p:spPr bwMode="auto">
            <a:xfrm>
              <a:off x="3024" y="3360"/>
              <a:ext cx="91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62" name="Text Box 58"/>
            <p:cNvSpPr txBox="1">
              <a:spLocks noChangeArrowheads="1"/>
            </p:cNvSpPr>
            <p:nvPr/>
          </p:nvSpPr>
          <p:spPr bwMode="auto">
            <a:xfrm>
              <a:off x="3264" y="336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删除 </a:t>
              </a:r>
              <a:r>
                <a:rPr lang="en-US" altLang="zh-CN">
                  <a:solidFill>
                    <a:srgbClr val="FF0000"/>
                  </a:solidFill>
                </a:rPr>
                <a:t>A</a:t>
              </a:r>
            </a:p>
          </p:txBody>
        </p:sp>
      </p:grpSp>
      <p:grpSp>
        <p:nvGrpSpPr>
          <p:cNvPr id="47167" name="Group 63"/>
          <p:cNvGrpSpPr>
            <a:grpSpLocks/>
          </p:cNvGrpSpPr>
          <p:nvPr/>
        </p:nvGrpSpPr>
        <p:grpSpPr bwMode="auto">
          <a:xfrm>
            <a:off x="1524000" y="2667000"/>
            <a:ext cx="2667000" cy="1143000"/>
            <a:chOff x="960" y="1680"/>
            <a:chExt cx="1680" cy="720"/>
          </a:xfrm>
        </p:grpSpPr>
        <p:grpSp>
          <p:nvGrpSpPr>
            <p:cNvPr id="47165" name="Group 61"/>
            <p:cNvGrpSpPr>
              <a:grpSpLocks/>
            </p:cNvGrpSpPr>
            <p:nvPr/>
          </p:nvGrpSpPr>
          <p:grpSpPr bwMode="auto">
            <a:xfrm>
              <a:off x="960" y="1680"/>
              <a:ext cx="1680" cy="720"/>
              <a:chOff x="960" y="1680"/>
              <a:chExt cx="1680" cy="720"/>
            </a:xfrm>
          </p:grpSpPr>
          <p:sp>
            <p:nvSpPr>
              <p:cNvPr id="47163" name="Rectangle 59"/>
              <p:cNvSpPr>
                <a:spLocks noChangeArrowheads="1"/>
              </p:cNvSpPr>
              <p:nvPr/>
            </p:nvSpPr>
            <p:spPr bwMode="auto">
              <a:xfrm>
                <a:off x="960" y="1680"/>
                <a:ext cx="1680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64" name="Rectangle 60"/>
              <p:cNvSpPr>
                <a:spLocks noChangeArrowheads="1"/>
              </p:cNvSpPr>
              <p:nvPr/>
            </p:nvSpPr>
            <p:spPr bwMode="auto">
              <a:xfrm>
                <a:off x="1536" y="2112"/>
                <a:ext cx="76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7166" name="Text Box 62"/>
            <p:cNvSpPr txBox="1">
              <a:spLocks noChangeArrowheads="1"/>
            </p:cNvSpPr>
            <p:nvPr/>
          </p:nvSpPr>
          <p:spPr bwMode="auto">
            <a:xfrm>
              <a:off x="1392" y="2112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top = base</a:t>
              </a:r>
            </a:p>
          </p:txBody>
        </p:sp>
      </p:grpSp>
      <p:grpSp>
        <p:nvGrpSpPr>
          <p:cNvPr id="47171" name="Group 67"/>
          <p:cNvGrpSpPr>
            <a:grpSpLocks/>
          </p:cNvGrpSpPr>
          <p:nvPr/>
        </p:nvGrpSpPr>
        <p:grpSpPr bwMode="auto">
          <a:xfrm>
            <a:off x="4572000" y="2057400"/>
            <a:ext cx="4038600" cy="1143000"/>
            <a:chOff x="2880" y="1296"/>
            <a:chExt cx="2544" cy="720"/>
          </a:xfrm>
        </p:grpSpPr>
        <p:sp>
          <p:nvSpPr>
            <p:cNvPr id="47169" name="Text Box 65"/>
            <p:cNvSpPr txBox="1">
              <a:spLocks noChangeArrowheads="1"/>
            </p:cNvSpPr>
            <p:nvPr/>
          </p:nvSpPr>
          <p:spPr bwMode="auto">
            <a:xfrm>
              <a:off x="4416" y="1296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 = B</a:t>
              </a:r>
            </a:p>
          </p:txBody>
        </p:sp>
        <p:sp>
          <p:nvSpPr>
            <p:cNvPr id="47170" name="Rectangle 66"/>
            <p:cNvSpPr>
              <a:spLocks noChangeArrowheads="1"/>
            </p:cNvSpPr>
            <p:nvPr/>
          </p:nvSpPr>
          <p:spPr bwMode="auto">
            <a:xfrm>
              <a:off x="2880" y="187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7173" name="Group 69"/>
          <p:cNvGrpSpPr>
            <a:grpSpLocks/>
          </p:cNvGrpSpPr>
          <p:nvPr/>
        </p:nvGrpSpPr>
        <p:grpSpPr bwMode="auto">
          <a:xfrm>
            <a:off x="4572000" y="2057400"/>
            <a:ext cx="4114800" cy="1524000"/>
            <a:chOff x="2880" y="1296"/>
            <a:chExt cx="2592" cy="960"/>
          </a:xfrm>
        </p:grpSpPr>
        <p:sp>
          <p:nvSpPr>
            <p:cNvPr id="47168" name="Rectangle 64"/>
            <p:cNvSpPr>
              <a:spLocks noChangeArrowheads="1"/>
            </p:cNvSpPr>
            <p:nvPr/>
          </p:nvSpPr>
          <p:spPr bwMode="auto">
            <a:xfrm>
              <a:off x="2880" y="2112"/>
              <a:ext cx="192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2" name="Text Box 68"/>
            <p:cNvSpPr txBox="1">
              <a:spLocks noChangeArrowheads="1"/>
            </p:cNvSpPr>
            <p:nvPr/>
          </p:nvSpPr>
          <p:spPr bwMode="auto">
            <a:xfrm>
              <a:off x="4368" y="1296"/>
              <a:ext cx="110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e = A</a:t>
              </a:r>
            </a:p>
          </p:txBody>
        </p:sp>
      </p:grpSp>
      <p:grpSp>
        <p:nvGrpSpPr>
          <p:cNvPr id="47174" name="Group 70"/>
          <p:cNvGrpSpPr>
            <a:grpSpLocks/>
          </p:cNvGrpSpPr>
          <p:nvPr/>
        </p:nvGrpSpPr>
        <p:grpSpPr bwMode="auto">
          <a:xfrm>
            <a:off x="2895600" y="3886200"/>
            <a:ext cx="2286000" cy="457200"/>
            <a:chOff x="3024" y="3360"/>
            <a:chExt cx="1440" cy="288"/>
          </a:xfrm>
        </p:grpSpPr>
        <p:grpSp>
          <p:nvGrpSpPr>
            <p:cNvPr id="47175" name="Group 71"/>
            <p:cNvGrpSpPr>
              <a:grpSpLocks/>
            </p:cNvGrpSpPr>
            <p:nvPr/>
          </p:nvGrpSpPr>
          <p:grpSpPr bwMode="auto">
            <a:xfrm>
              <a:off x="3120" y="3360"/>
              <a:ext cx="1200" cy="288"/>
              <a:chOff x="1488" y="2400"/>
              <a:chExt cx="1200" cy="288"/>
            </a:xfrm>
          </p:grpSpPr>
          <p:sp>
            <p:nvSpPr>
              <p:cNvPr id="47176" name="Rectangle 72"/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720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77" name="Text Box 73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solidFill>
                      <a:srgbClr val="FF0000"/>
                    </a:solidFill>
                  </a:rPr>
                  <a:t>插入 </a:t>
                </a:r>
                <a:r>
                  <a:rPr lang="en-US" altLang="zh-CN">
                    <a:solidFill>
                      <a:srgbClr val="FF0000"/>
                    </a:solidFill>
                  </a:rPr>
                  <a:t>A</a:t>
                </a:r>
              </a:p>
            </p:txBody>
          </p:sp>
        </p:grpSp>
        <p:sp>
          <p:nvSpPr>
            <p:cNvPr id="47178" name="Rectangle 74"/>
            <p:cNvSpPr>
              <a:spLocks noChangeArrowheads="1"/>
            </p:cNvSpPr>
            <p:nvPr/>
          </p:nvSpPr>
          <p:spPr bwMode="auto">
            <a:xfrm>
              <a:off x="3024" y="3360"/>
              <a:ext cx="912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79" name="Text Box 75"/>
            <p:cNvSpPr txBox="1">
              <a:spLocks noChangeArrowheads="1"/>
            </p:cNvSpPr>
            <p:nvPr/>
          </p:nvSpPr>
          <p:spPr bwMode="auto">
            <a:xfrm>
              <a:off x="3264" y="336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删除 </a:t>
              </a:r>
              <a:r>
                <a:rPr lang="en-US" altLang="zh-CN">
                  <a:solidFill>
                    <a:srgbClr val="FF0000"/>
                  </a:solidFill>
                </a:rPr>
                <a:t>C</a:t>
              </a:r>
            </a:p>
          </p:txBody>
        </p:sp>
      </p:grpSp>
      <p:sp>
        <p:nvSpPr>
          <p:cNvPr id="47180" name="Text Box 76"/>
          <p:cNvSpPr txBox="1">
            <a:spLocks noChangeArrowheads="1"/>
          </p:cNvSpPr>
          <p:nvPr/>
        </p:nvSpPr>
        <p:spPr bwMode="auto">
          <a:xfrm>
            <a:off x="6858000" y="2057400"/>
            <a:ext cx="1905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8" grpId="0" autoUpdateAnimBg="0"/>
      <p:bldP spid="471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2"/>
          <p:cNvSpPr txBox="1">
            <a:spLocks noChangeArrowheads="1"/>
          </p:cNvSpPr>
          <p:nvPr/>
        </p:nvSpPr>
        <p:spPr bwMode="auto">
          <a:xfrm>
            <a:off x="838200" y="401638"/>
            <a:ext cx="8229600" cy="586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000" b="0" dirty="0"/>
              <a:t> </a:t>
            </a:r>
            <a:r>
              <a:rPr lang="en-US" altLang="zh-CN" sz="3200" dirty="0"/>
              <a:t>Status</a:t>
            </a:r>
            <a:r>
              <a:rPr lang="en-US" altLang="zh-CN" sz="3200" b="0" dirty="0"/>
              <a:t> </a:t>
            </a:r>
            <a:r>
              <a:rPr lang="en-US" altLang="zh-CN" sz="3200" b="0" dirty="0" err="1"/>
              <a:t>InitStack</a:t>
            </a:r>
            <a:r>
              <a:rPr lang="en-US" altLang="zh-CN" sz="3200" b="0" dirty="0"/>
              <a:t> (</a:t>
            </a:r>
            <a:r>
              <a:rPr lang="en-US" altLang="zh-CN" sz="3200" b="0" dirty="0" err="1"/>
              <a:t>SqStack</a:t>
            </a:r>
            <a:r>
              <a:rPr lang="en-US" altLang="zh-CN" sz="3200" b="0" dirty="0"/>
              <a:t> </a:t>
            </a:r>
            <a:r>
              <a:rPr lang="en-US" altLang="zh-CN" sz="3200" dirty="0"/>
              <a:t>&amp;</a:t>
            </a:r>
            <a:r>
              <a:rPr lang="en-US" altLang="zh-CN" sz="3200" b="0" dirty="0"/>
              <a:t>S)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dirty="0"/>
              <a:t>{</a:t>
            </a:r>
            <a:r>
              <a:rPr lang="en-US" altLang="zh-CN" sz="2800" b="0" dirty="0"/>
              <a:t>// </a:t>
            </a:r>
            <a:r>
              <a:rPr lang="zh-CN" altLang="en-US" b="0" dirty="0">
                <a:ea typeface="楷体_GB2312" pitchFamily="49" charset="-122"/>
              </a:rPr>
              <a:t>构造一个空栈</a:t>
            </a:r>
            <a:r>
              <a:rPr lang="en-US" altLang="zh-CN" sz="2800" b="0" dirty="0"/>
              <a:t>S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b="0" dirty="0"/>
              <a:t>  </a:t>
            </a:r>
            <a:r>
              <a:rPr lang="en-US" altLang="zh-CN" sz="3200" b="0" dirty="0" err="1"/>
              <a:t>S.base</a:t>
            </a:r>
            <a:r>
              <a:rPr lang="en-US" altLang="zh-CN" sz="3200" b="0" dirty="0"/>
              <a:t>=(</a:t>
            </a:r>
            <a:r>
              <a:rPr lang="en-US" altLang="zh-CN" sz="2800" b="0" dirty="0" err="1"/>
              <a:t>ElemType</a:t>
            </a:r>
            <a:r>
              <a:rPr lang="en-US" altLang="zh-CN" sz="2800" b="0" dirty="0"/>
              <a:t>*)</a:t>
            </a:r>
            <a:r>
              <a:rPr lang="en-US" altLang="zh-CN" sz="2800" dirty="0" err="1"/>
              <a:t>malloc</a:t>
            </a:r>
            <a:r>
              <a:rPr lang="en-US" altLang="zh-CN" sz="3200" b="0" dirty="0"/>
              <a:t>(</a:t>
            </a:r>
            <a:r>
              <a:rPr lang="en-US" altLang="zh-CN" sz="2800" b="0" dirty="0"/>
              <a:t>STACK_INIT_SIZE*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dirty="0"/>
              <a:t>                                           </a:t>
            </a:r>
            <a:r>
              <a:rPr lang="en-US" altLang="zh-CN" sz="3200" dirty="0" err="1"/>
              <a:t>sizeof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ElemType</a:t>
            </a:r>
            <a:r>
              <a:rPr lang="en-US" altLang="zh-CN" sz="3200" b="0" dirty="0"/>
              <a:t>));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b="0" dirty="0"/>
              <a:t>   </a:t>
            </a:r>
            <a:r>
              <a:rPr lang="en-US" altLang="zh-CN" sz="3200" dirty="0"/>
              <a:t>if</a:t>
            </a:r>
            <a:r>
              <a:rPr lang="en-US" altLang="zh-CN" sz="3200" b="0" dirty="0"/>
              <a:t> (</a:t>
            </a:r>
            <a:r>
              <a:rPr lang="en-US" altLang="zh-CN" sz="3200" dirty="0"/>
              <a:t>!</a:t>
            </a:r>
            <a:r>
              <a:rPr lang="en-US" altLang="zh-CN" sz="3200" b="0" dirty="0" err="1"/>
              <a:t>S.base</a:t>
            </a:r>
            <a:r>
              <a:rPr lang="en-US" altLang="zh-CN" sz="3200" b="0" dirty="0"/>
              <a:t>)  </a:t>
            </a:r>
            <a:r>
              <a:rPr lang="en-US" altLang="zh-CN" sz="3200" dirty="0"/>
              <a:t>exit </a:t>
            </a:r>
            <a:r>
              <a:rPr lang="en-US" altLang="zh-CN" sz="3200" b="0" dirty="0"/>
              <a:t>(OVERFLOW); </a:t>
            </a:r>
            <a:r>
              <a:rPr lang="en-US" altLang="zh-CN" b="0" dirty="0"/>
              <a:t>//</a:t>
            </a:r>
            <a:r>
              <a:rPr lang="zh-CN" altLang="en-US" b="0" dirty="0">
                <a:ea typeface="楷体_GB2312" pitchFamily="49" charset="-122"/>
              </a:rPr>
              <a:t>存储分配失败</a:t>
            </a:r>
            <a:endParaRPr lang="zh-CN" altLang="en-US" sz="3200" b="0" dirty="0"/>
          </a:p>
          <a:p>
            <a:pPr eaLnBrk="0" hangingPunct="0">
              <a:lnSpc>
                <a:spcPct val="120000"/>
              </a:lnSpc>
            </a:pPr>
            <a:r>
              <a:rPr lang="zh-CN" altLang="en-US" sz="3200" b="0" dirty="0"/>
              <a:t>   </a:t>
            </a:r>
            <a:r>
              <a:rPr lang="en-US" altLang="zh-CN" sz="3200" dirty="0" err="1">
                <a:solidFill>
                  <a:srgbClr val="800000"/>
                </a:solidFill>
              </a:rPr>
              <a:t>S.top</a:t>
            </a:r>
            <a:r>
              <a:rPr lang="en-US" altLang="zh-CN" sz="3200" dirty="0">
                <a:solidFill>
                  <a:srgbClr val="800000"/>
                </a:solidFill>
              </a:rPr>
              <a:t> = </a:t>
            </a:r>
            <a:r>
              <a:rPr lang="en-US" altLang="zh-CN" sz="3200" dirty="0" err="1">
                <a:solidFill>
                  <a:srgbClr val="800000"/>
                </a:solidFill>
              </a:rPr>
              <a:t>S.base</a:t>
            </a:r>
            <a:r>
              <a:rPr lang="en-US" altLang="zh-CN" sz="3200" b="0" dirty="0"/>
              <a:t>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b="0" dirty="0"/>
              <a:t>   </a:t>
            </a:r>
            <a:r>
              <a:rPr lang="en-US" altLang="zh-CN" sz="3200" b="0" dirty="0" err="1"/>
              <a:t>S.stacksize</a:t>
            </a:r>
            <a:r>
              <a:rPr lang="en-US" altLang="zh-CN" sz="3200" b="0" dirty="0"/>
              <a:t> = STACK_INIT_SIZE;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sz="3200" b="0" dirty="0"/>
              <a:t>   </a:t>
            </a:r>
            <a:r>
              <a:rPr lang="en-US" altLang="zh-CN" sz="3200" dirty="0"/>
              <a:t>return</a:t>
            </a:r>
            <a:r>
              <a:rPr lang="en-US" altLang="zh-CN" sz="3200" b="0" dirty="0"/>
              <a:t> OK;</a:t>
            </a:r>
          </a:p>
          <a:p>
            <a:pPr eaLnBrk="0" hangingPunct="0"/>
            <a:r>
              <a:rPr lang="en-US" altLang="zh-CN" sz="3600" dirty="0"/>
              <a:t>}</a:t>
            </a:r>
          </a:p>
          <a:p>
            <a:endParaRPr lang="en-US" altLang="zh-CN" sz="3600" b="0" dirty="0"/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38200" y="160338"/>
            <a:ext cx="8229600" cy="603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000" dirty="0"/>
              <a:t> </a:t>
            </a:r>
            <a:r>
              <a:rPr lang="en-US" altLang="zh-CN" sz="2800" dirty="0"/>
              <a:t>Status</a:t>
            </a:r>
            <a:r>
              <a:rPr lang="en-US" altLang="zh-CN" sz="2800" b="0" dirty="0"/>
              <a:t> Push (</a:t>
            </a:r>
            <a:r>
              <a:rPr lang="en-US" altLang="zh-CN" sz="2800" b="0" dirty="0" err="1"/>
              <a:t>SqStack</a:t>
            </a:r>
            <a:r>
              <a:rPr lang="en-US" altLang="zh-CN" sz="2800" b="0" dirty="0"/>
              <a:t> 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S, </a:t>
            </a:r>
            <a:r>
              <a:rPr lang="en-US" altLang="zh-CN" sz="2800" b="0" dirty="0" err="1"/>
              <a:t>SElemType</a:t>
            </a:r>
            <a:r>
              <a:rPr lang="en-US" altLang="zh-CN" sz="2800" b="0" dirty="0"/>
              <a:t> e)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{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   if 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S.top</a:t>
            </a:r>
            <a:r>
              <a:rPr lang="en-US" altLang="zh-CN" sz="2800" b="0" dirty="0"/>
              <a:t> - </a:t>
            </a:r>
            <a:r>
              <a:rPr lang="en-US" altLang="zh-CN" sz="2800" b="0" dirty="0" err="1"/>
              <a:t>S.base</a:t>
            </a:r>
            <a:r>
              <a:rPr lang="en-US" altLang="zh-CN" sz="2800" b="0" dirty="0"/>
              <a:t> </a:t>
            </a:r>
            <a:r>
              <a:rPr lang="en-US" altLang="zh-CN" sz="2800" dirty="0"/>
              <a:t>&gt;=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S.stacksize</a:t>
            </a:r>
            <a:r>
              <a:rPr lang="en-US" altLang="zh-CN" sz="2800" b="0" dirty="0"/>
              <a:t>) </a:t>
            </a:r>
            <a:r>
              <a:rPr lang="en-US" altLang="zh-CN" sz="2800" dirty="0"/>
              <a:t>{</a:t>
            </a:r>
            <a:r>
              <a:rPr lang="en-US" altLang="zh-CN" sz="2000" b="0" dirty="0"/>
              <a:t>//</a:t>
            </a:r>
            <a:r>
              <a:rPr lang="zh-CN" altLang="en-US" sz="2000" b="0" dirty="0">
                <a:ea typeface="楷体_GB2312" pitchFamily="49" charset="-122"/>
              </a:rPr>
              <a:t>栈满，追加存储空间</a:t>
            </a:r>
            <a:endParaRPr lang="zh-CN" altLang="en-US" sz="2800" b="0" dirty="0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800" b="0" dirty="0"/>
              <a:t>      </a:t>
            </a:r>
            <a:r>
              <a:rPr lang="en-US" altLang="zh-CN" sz="2800" b="0" dirty="0" err="1">
                <a:solidFill>
                  <a:srgbClr val="800000"/>
                </a:solidFill>
              </a:rPr>
              <a:t>S.base</a:t>
            </a:r>
            <a:r>
              <a:rPr lang="en-US" altLang="zh-CN" sz="2800" b="0" dirty="0">
                <a:solidFill>
                  <a:srgbClr val="800000"/>
                </a:solidFill>
              </a:rPr>
              <a:t> = (</a:t>
            </a:r>
            <a:r>
              <a:rPr lang="en-US" altLang="zh-CN" sz="2800" b="0" dirty="0" err="1">
                <a:solidFill>
                  <a:srgbClr val="800000"/>
                </a:solidFill>
              </a:rPr>
              <a:t>ElemType</a:t>
            </a:r>
            <a:r>
              <a:rPr lang="en-US" altLang="zh-CN" sz="2800" b="0" dirty="0">
                <a:solidFill>
                  <a:srgbClr val="800000"/>
                </a:solidFill>
              </a:rPr>
              <a:t> *) </a:t>
            </a:r>
            <a:r>
              <a:rPr lang="en-US" altLang="zh-CN" sz="2800" dirty="0" err="1">
                <a:solidFill>
                  <a:srgbClr val="800000"/>
                </a:solidFill>
              </a:rPr>
              <a:t>realloc</a:t>
            </a:r>
            <a:r>
              <a:rPr lang="en-US" altLang="zh-CN" sz="2800" b="0" dirty="0">
                <a:solidFill>
                  <a:srgbClr val="800000"/>
                </a:solidFill>
              </a:rPr>
              <a:t> ( </a:t>
            </a:r>
            <a:r>
              <a:rPr lang="en-US" altLang="zh-CN" sz="2800" b="0" dirty="0" err="1">
                <a:solidFill>
                  <a:srgbClr val="800000"/>
                </a:solidFill>
              </a:rPr>
              <a:t>S.base</a:t>
            </a:r>
            <a:r>
              <a:rPr lang="en-US" altLang="zh-CN" sz="2800" b="0" dirty="0">
                <a:solidFill>
                  <a:srgbClr val="800000"/>
                </a:solidFill>
              </a:rPr>
              <a:t>,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>
                <a:solidFill>
                  <a:srgbClr val="800000"/>
                </a:solidFill>
              </a:rPr>
              <a:t>                (</a:t>
            </a:r>
            <a:r>
              <a:rPr lang="en-US" altLang="zh-CN" sz="2800" b="0" dirty="0" err="1">
                <a:solidFill>
                  <a:srgbClr val="800000"/>
                </a:solidFill>
              </a:rPr>
              <a:t>S.stacksize</a:t>
            </a:r>
            <a:r>
              <a:rPr lang="en-US" altLang="zh-CN" sz="2800" b="0" dirty="0">
                <a:solidFill>
                  <a:srgbClr val="800000"/>
                </a:solidFill>
              </a:rPr>
              <a:t> + STACKINCREMENT) *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>
                <a:solidFill>
                  <a:srgbClr val="800000"/>
                </a:solidFill>
              </a:rPr>
              <a:t>                                                      </a:t>
            </a:r>
            <a:r>
              <a:rPr lang="en-US" altLang="zh-CN" sz="2800" dirty="0" err="1">
                <a:solidFill>
                  <a:srgbClr val="800000"/>
                </a:solidFill>
              </a:rPr>
              <a:t>sizeof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  <a:r>
              <a:rPr lang="en-US" altLang="zh-CN" sz="2800" b="0" dirty="0">
                <a:solidFill>
                  <a:srgbClr val="800000"/>
                </a:solidFill>
              </a:rPr>
              <a:t>(</a:t>
            </a:r>
            <a:r>
              <a:rPr lang="en-US" altLang="zh-CN" sz="2800" b="0" dirty="0" err="1">
                <a:solidFill>
                  <a:srgbClr val="800000"/>
                </a:solidFill>
              </a:rPr>
              <a:t>ElemType</a:t>
            </a:r>
            <a:r>
              <a:rPr lang="en-US" altLang="zh-CN" sz="2800" b="0" dirty="0">
                <a:solidFill>
                  <a:srgbClr val="800000"/>
                </a:solidFill>
              </a:rPr>
              <a:t>));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   </a:t>
            </a:r>
            <a:r>
              <a:rPr lang="en-US" altLang="zh-CN" sz="2800" dirty="0"/>
              <a:t>if </a:t>
            </a:r>
            <a:r>
              <a:rPr lang="en-US" altLang="zh-CN" sz="2800" b="0" dirty="0"/>
              <a:t>(</a:t>
            </a:r>
            <a:r>
              <a:rPr lang="en-US" altLang="zh-CN" sz="2800" dirty="0"/>
              <a:t>!</a:t>
            </a:r>
            <a:r>
              <a:rPr lang="en-US" altLang="zh-CN" sz="2800" b="0" dirty="0" err="1"/>
              <a:t>S.base</a:t>
            </a:r>
            <a:r>
              <a:rPr lang="en-US" altLang="zh-CN" sz="2800" b="0" dirty="0"/>
              <a:t>) </a:t>
            </a:r>
            <a:r>
              <a:rPr lang="en-US" altLang="zh-CN" sz="2800" dirty="0"/>
              <a:t>exit </a:t>
            </a:r>
            <a:r>
              <a:rPr lang="en-US" altLang="zh-CN" sz="2800" b="0" dirty="0"/>
              <a:t>(OVERFLOW); //</a:t>
            </a:r>
            <a:r>
              <a:rPr lang="zh-CN" altLang="en-US" sz="2800" b="0" dirty="0">
                <a:ea typeface="楷体_GB2312" pitchFamily="49" charset="-122"/>
              </a:rPr>
              <a:t>存储分配失败</a:t>
            </a:r>
            <a:endParaRPr lang="zh-CN" altLang="en-US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   </a:t>
            </a:r>
            <a:r>
              <a:rPr lang="en-US" altLang="zh-CN" sz="2800" b="0" dirty="0" err="1"/>
              <a:t>S.stacksize</a:t>
            </a:r>
            <a:r>
              <a:rPr lang="en-US" altLang="zh-CN" sz="2800" b="0" dirty="0"/>
              <a:t> += STACKINCREMENT;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</a:t>
            </a:r>
            <a:r>
              <a:rPr lang="en-US" altLang="zh-CN" sz="2800" dirty="0"/>
              <a:t> }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</a:t>
            </a:r>
            <a:r>
              <a:rPr lang="en-US" altLang="zh-CN" sz="2800" dirty="0"/>
              <a:t> </a:t>
            </a:r>
            <a:r>
              <a:rPr lang="en-US" altLang="zh-CN" sz="2800" b="0" dirty="0">
                <a:solidFill>
                  <a:srgbClr val="800000"/>
                </a:solidFill>
              </a:rPr>
              <a:t>*</a:t>
            </a:r>
            <a:r>
              <a:rPr lang="en-US" altLang="zh-CN" sz="2800" b="0" dirty="0" err="1">
                <a:solidFill>
                  <a:srgbClr val="800000"/>
                </a:solidFill>
              </a:rPr>
              <a:t>S.top</a:t>
            </a:r>
            <a:r>
              <a:rPr lang="en-US" altLang="zh-CN" sz="2800" b="0" dirty="0">
                <a:solidFill>
                  <a:srgbClr val="800000"/>
                </a:solidFill>
              </a:rPr>
              <a:t>++ = e; //</a:t>
            </a:r>
            <a:r>
              <a:rPr lang="zh-CN" altLang="en-US" sz="2800" b="0" dirty="0">
                <a:solidFill>
                  <a:srgbClr val="800000"/>
                </a:solidFill>
              </a:rPr>
              <a:t>入栈后修改栈顶指针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</a:t>
            </a:r>
            <a:r>
              <a:rPr lang="en-US" altLang="zh-CN" sz="2800" dirty="0"/>
              <a:t>return </a:t>
            </a:r>
            <a:r>
              <a:rPr lang="en-US" altLang="zh-CN" sz="2800" b="0" dirty="0"/>
              <a:t>OK;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}</a:t>
            </a:r>
            <a:endParaRPr lang="en-US" altLang="zh-CN" sz="3600" b="0" dirty="0"/>
          </a:p>
        </p:txBody>
      </p:sp>
      <p:sp>
        <p:nvSpPr>
          <p:cNvPr id="2" name="矩形 1"/>
          <p:cNvSpPr/>
          <p:nvPr/>
        </p:nvSpPr>
        <p:spPr>
          <a:xfrm>
            <a:off x="971600" y="6167735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（当限定栈长时，</a:t>
            </a:r>
            <a:r>
              <a:rPr lang="zh-CN" altLang="zh-CN" dirty="0"/>
              <a:t>栈满，此时入栈，则</a:t>
            </a:r>
            <a:r>
              <a:rPr lang="zh-CN" altLang="zh-CN" dirty="0">
                <a:solidFill>
                  <a:srgbClr val="FF3300"/>
                </a:solidFill>
              </a:rPr>
              <a:t>上溢</a:t>
            </a:r>
            <a:r>
              <a:rPr lang="zh-CN" altLang="zh-CN" dirty="0"/>
              <a:t>（</a:t>
            </a:r>
            <a:r>
              <a:rPr lang="en-US" altLang="zh-CN" dirty="0"/>
              <a:t>overflow)</a:t>
            </a:r>
          </a:p>
        </p:txBody>
      </p:sp>
    </p:spTree>
    <p:extLst>
      <p:ext uri="{BB962C8B-B14F-4D97-AF65-F5344CB8AC3E}">
        <p14:creationId xmlns:p14="http://schemas.microsoft.com/office/powerpoint/2010/main" val="3217764597"/>
      </p:ext>
    </p:extLst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838200" y="160338"/>
            <a:ext cx="8229600" cy="653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000" dirty="0"/>
              <a:t> </a:t>
            </a:r>
            <a:r>
              <a:rPr lang="en-US" altLang="zh-CN" sz="2800" dirty="0"/>
              <a:t>Status</a:t>
            </a:r>
            <a:r>
              <a:rPr lang="en-US" altLang="zh-CN" sz="2800" b="0" dirty="0"/>
              <a:t> Push (</a:t>
            </a:r>
            <a:r>
              <a:rPr lang="en-US" altLang="zh-CN" sz="2800" b="0" dirty="0" err="1"/>
              <a:t>SqStack</a:t>
            </a:r>
            <a:r>
              <a:rPr lang="en-US" altLang="zh-CN" sz="2800" b="0" dirty="0"/>
              <a:t> </a:t>
            </a:r>
            <a:r>
              <a:rPr lang="en-US" altLang="zh-CN" sz="2800" dirty="0"/>
              <a:t>&amp;</a:t>
            </a:r>
            <a:r>
              <a:rPr lang="en-US" altLang="zh-CN" sz="2800" b="0" dirty="0"/>
              <a:t>S, </a:t>
            </a:r>
            <a:r>
              <a:rPr lang="en-US" altLang="zh-CN" sz="2800" b="0" dirty="0" err="1"/>
              <a:t>SElemType</a:t>
            </a:r>
            <a:r>
              <a:rPr lang="en-US" altLang="zh-CN" sz="2800" b="0" dirty="0"/>
              <a:t> e)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{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   if 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S.top</a:t>
            </a:r>
            <a:r>
              <a:rPr lang="en-US" altLang="zh-CN" sz="2800" b="0" dirty="0"/>
              <a:t> - </a:t>
            </a:r>
            <a:r>
              <a:rPr lang="en-US" altLang="zh-CN" sz="2800" b="0" dirty="0" err="1"/>
              <a:t>S.base</a:t>
            </a:r>
            <a:r>
              <a:rPr lang="en-US" altLang="zh-CN" sz="2800" b="0" dirty="0"/>
              <a:t> </a:t>
            </a:r>
            <a:r>
              <a:rPr lang="en-US" altLang="zh-CN" sz="2800" dirty="0"/>
              <a:t>&gt;=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S.stacksize</a:t>
            </a:r>
            <a:r>
              <a:rPr lang="en-US" altLang="zh-CN" sz="2800" b="0" dirty="0"/>
              <a:t>) </a:t>
            </a:r>
            <a:r>
              <a:rPr lang="en-US" altLang="zh-CN" sz="2800" dirty="0"/>
              <a:t>{</a:t>
            </a:r>
            <a:r>
              <a:rPr lang="en-US" altLang="zh-CN" sz="2000" b="0" dirty="0"/>
              <a:t>//</a:t>
            </a:r>
            <a:r>
              <a:rPr lang="zh-CN" altLang="en-US" sz="2000" b="0" dirty="0">
                <a:ea typeface="楷体_GB2312" pitchFamily="49" charset="-122"/>
              </a:rPr>
              <a:t>栈满，追加存储空间</a:t>
            </a:r>
            <a:endParaRPr lang="zh-CN" altLang="en-US" sz="2800" b="0" dirty="0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2800" b="0" dirty="0"/>
              <a:t>      </a:t>
            </a:r>
            <a:r>
              <a:rPr lang="en-US" altLang="zh-CN" sz="2800" b="0" dirty="0" err="1">
                <a:solidFill>
                  <a:srgbClr val="800000"/>
                </a:solidFill>
              </a:rPr>
              <a:t>S.base</a:t>
            </a:r>
            <a:r>
              <a:rPr lang="en-US" altLang="zh-CN" sz="2800" b="0" dirty="0">
                <a:solidFill>
                  <a:srgbClr val="800000"/>
                </a:solidFill>
              </a:rPr>
              <a:t> = (</a:t>
            </a:r>
            <a:r>
              <a:rPr lang="en-US" altLang="zh-CN" sz="2800" b="0" dirty="0" err="1">
                <a:solidFill>
                  <a:srgbClr val="800000"/>
                </a:solidFill>
              </a:rPr>
              <a:t>ElemType</a:t>
            </a:r>
            <a:r>
              <a:rPr lang="en-US" altLang="zh-CN" sz="2800" b="0" dirty="0">
                <a:solidFill>
                  <a:srgbClr val="800000"/>
                </a:solidFill>
              </a:rPr>
              <a:t> *) </a:t>
            </a:r>
            <a:r>
              <a:rPr lang="en-US" altLang="zh-CN" sz="2800" dirty="0" err="1">
                <a:solidFill>
                  <a:srgbClr val="800000"/>
                </a:solidFill>
              </a:rPr>
              <a:t>realloc</a:t>
            </a:r>
            <a:r>
              <a:rPr lang="en-US" altLang="zh-CN" sz="2800" b="0" dirty="0">
                <a:solidFill>
                  <a:srgbClr val="800000"/>
                </a:solidFill>
              </a:rPr>
              <a:t> ( </a:t>
            </a:r>
            <a:r>
              <a:rPr lang="en-US" altLang="zh-CN" sz="2800" b="0" dirty="0" err="1">
                <a:solidFill>
                  <a:srgbClr val="800000"/>
                </a:solidFill>
              </a:rPr>
              <a:t>S.base</a:t>
            </a:r>
            <a:r>
              <a:rPr lang="en-US" altLang="zh-CN" sz="2800" b="0" dirty="0">
                <a:solidFill>
                  <a:srgbClr val="800000"/>
                </a:solidFill>
              </a:rPr>
              <a:t>,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>
                <a:solidFill>
                  <a:srgbClr val="800000"/>
                </a:solidFill>
              </a:rPr>
              <a:t>                (</a:t>
            </a:r>
            <a:r>
              <a:rPr lang="en-US" altLang="zh-CN" sz="2800" b="0" dirty="0" err="1">
                <a:solidFill>
                  <a:srgbClr val="800000"/>
                </a:solidFill>
              </a:rPr>
              <a:t>S.stacksize</a:t>
            </a:r>
            <a:r>
              <a:rPr lang="en-US" altLang="zh-CN" sz="2800" b="0" dirty="0">
                <a:solidFill>
                  <a:srgbClr val="800000"/>
                </a:solidFill>
              </a:rPr>
              <a:t> + STACKINCREMENT) *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>
                <a:solidFill>
                  <a:srgbClr val="800000"/>
                </a:solidFill>
              </a:rPr>
              <a:t>                                                      </a:t>
            </a:r>
            <a:r>
              <a:rPr lang="en-US" altLang="zh-CN" sz="2800" dirty="0" err="1">
                <a:solidFill>
                  <a:srgbClr val="800000"/>
                </a:solidFill>
              </a:rPr>
              <a:t>sizeof</a:t>
            </a:r>
            <a:r>
              <a:rPr lang="en-US" altLang="zh-CN" sz="2800" dirty="0">
                <a:solidFill>
                  <a:srgbClr val="800000"/>
                </a:solidFill>
              </a:rPr>
              <a:t> </a:t>
            </a:r>
            <a:r>
              <a:rPr lang="en-US" altLang="zh-CN" sz="2800" b="0" dirty="0">
                <a:solidFill>
                  <a:srgbClr val="800000"/>
                </a:solidFill>
              </a:rPr>
              <a:t>(</a:t>
            </a:r>
            <a:r>
              <a:rPr lang="en-US" altLang="zh-CN" sz="2800" b="0" dirty="0" err="1">
                <a:solidFill>
                  <a:srgbClr val="800000"/>
                </a:solidFill>
              </a:rPr>
              <a:t>ElemType</a:t>
            </a:r>
            <a:r>
              <a:rPr lang="en-US" altLang="zh-CN" sz="2800" b="0" dirty="0">
                <a:solidFill>
                  <a:srgbClr val="800000"/>
                </a:solidFill>
              </a:rPr>
              <a:t>));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   </a:t>
            </a:r>
            <a:r>
              <a:rPr lang="en-US" altLang="zh-CN" sz="2800" dirty="0"/>
              <a:t>if </a:t>
            </a:r>
            <a:r>
              <a:rPr lang="en-US" altLang="zh-CN" sz="2800" b="0" dirty="0"/>
              <a:t>(</a:t>
            </a:r>
            <a:r>
              <a:rPr lang="en-US" altLang="zh-CN" sz="2800" dirty="0"/>
              <a:t>!</a:t>
            </a:r>
            <a:r>
              <a:rPr lang="en-US" altLang="zh-CN" sz="2800" b="0" dirty="0" err="1"/>
              <a:t>S.base</a:t>
            </a:r>
            <a:r>
              <a:rPr lang="en-US" altLang="zh-CN" sz="2800" b="0" dirty="0"/>
              <a:t>) </a:t>
            </a:r>
            <a:r>
              <a:rPr lang="en-US" altLang="zh-CN" sz="2800" dirty="0"/>
              <a:t>exit </a:t>
            </a:r>
            <a:r>
              <a:rPr lang="en-US" altLang="zh-CN" sz="2800" b="0" dirty="0"/>
              <a:t>(OVERFLOW); //</a:t>
            </a:r>
            <a:r>
              <a:rPr lang="zh-CN" altLang="en-US" sz="2800" b="0" dirty="0">
                <a:ea typeface="楷体_GB2312" pitchFamily="49" charset="-122"/>
              </a:rPr>
              <a:t>存储分配失败</a:t>
            </a:r>
            <a:endParaRPr lang="zh-CN" altLang="en-US" sz="2800" b="0" dirty="0"/>
          </a:p>
          <a:p>
            <a:pPr eaLnBrk="0" hangingPunct="0">
              <a:lnSpc>
                <a:spcPct val="115000"/>
              </a:lnSpc>
            </a:pPr>
            <a:r>
              <a:rPr lang="zh-CN" altLang="en-US" sz="2800" b="0" dirty="0"/>
              <a:t> 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S.top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S.base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+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S.stacksize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该语句是否必要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   </a:t>
            </a:r>
            <a:r>
              <a:rPr lang="en-US" altLang="zh-CN" sz="2800" b="0" dirty="0" err="1"/>
              <a:t>S.stacksize</a:t>
            </a:r>
            <a:r>
              <a:rPr lang="en-US" altLang="zh-CN" sz="2800" b="0" dirty="0"/>
              <a:t> += STACKINCREMENT;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</a:t>
            </a:r>
            <a:r>
              <a:rPr lang="en-US" altLang="zh-CN" sz="2800" dirty="0"/>
              <a:t> }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</a:t>
            </a:r>
            <a:r>
              <a:rPr lang="en-US" altLang="zh-CN" sz="2800" dirty="0"/>
              <a:t> </a:t>
            </a:r>
            <a:r>
              <a:rPr lang="en-US" altLang="zh-CN" sz="2800" b="0" dirty="0">
                <a:solidFill>
                  <a:srgbClr val="800000"/>
                </a:solidFill>
              </a:rPr>
              <a:t>*</a:t>
            </a:r>
            <a:r>
              <a:rPr lang="en-US" altLang="zh-CN" sz="2800" b="0" dirty="0" err="1">
                <a:solidFill>
                  <a:srgbClr val="800000"/>
                </a:solidFill>
              </a:rPr>
              <a:t>S.top</a:t>
            </a:r>
            <a:r>
              <a:rPr lang="en-US" altLang="zh-CN" sz="2800" b="0" dirty="0">
                <a:solidFill>
                  <a:srgbClr val="800000"/>
                </a:solidFill>
              </a:rPr>
              <a:t>++ = e; //</a:t>
            </a:r>
            <a:r>
              <a:rPr lang="zh-CN" altLang="en-US" sz="2800" b="0" dirty="0">
                <a:solidFill>
                  <a:srgbClr val="800000"/>
                </a:solidFill>
              </a:rPr>
              <a:t>入栈后修改栈顶指针</a:t>
            </a:r>
            <a:endParaRPr lang="en-US" altLang="zh-CN" sz="2800" b="0" dirty="0"/>
          </a:p>
          <a:p>
            <a:pPr eaLnBrk="0" hangingPunct="0">
              <a:lnSpc>
                <a:spcPct val="115000"/>
              </a:lnSpc>
            </a:pPr>
            <a:r>
              <a:rPr lang="en-US" altLang="zh-CN" sz="2800" b="0" dirty="0"/>
              <a:t>    </a:t>
            </a:r>
            <a:r>
              <a:rPr lang="en-US" altLang="zh-CN" sz="2800" dirty="0"/>
              <a:t>return </a:t>
            </a:r>
            <a:r>
              <a:rPr lang="en-US" altLang="zh-CN" sz="2800" b="0" dirty="0"/>
              <a:t>OK;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2800" dirty="0"/>
              <a:t>}</a:t>
            </a:r>
            <a:endParaRPr lang="en-US" altLang="zh-CN" sz="3600" b="0" dirty="0"/>
          </a:p>
        </p:txBody>
      </p:sp>
      <p:sp>
        <p:nvSpPr>
          <p:cNvPr id="2" name="矩形 1"/>
          <p:cNvSpPr/>
          <p:nvPr/>
        </p:nvSpPr>
        <p:spPr>
          <a:xfrm>
            <a:off x="971600" y="6167735"/>
            <a:ext cx="75608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（当限定栈长时，</a:t>
            </a:r>
            <a:r>
              <a:rPr lang="zh-CN" altLang="zh-CN" dirty="0"/>
              <a:t>栈满，此时入栈，则</a:t>
            </a:r>
            <a:r>
              <a:rPr lang="zh-CN" altLang="zh-CN" dirty="0">
                <a:solidFill>
                  <a:srgbClr val="FF3300"/>
                </a:solidFill>
              </a:rPr>
              <a:t>上溢</a:t>
            </a:r>
            <a:r>
              <a:rPr lang="zh-CN" altLang="zh-CN" dirty="0"/>
              <a:t>（</a:t>
            </a:r>
            <a:r>
              <a:rPr lang="en-US" altLang="zh-CN" dirty="0"/>
              <a:t>overflow)</a:t>
            </a:r>
          </a:p>
        </p:txBody>
      </p:sp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914400" y="368300"/>
            <a:ext cx="8153400" cy="612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sz="3200" dirty="0"/>
              <a:t>Status</a:t>
            </a:r>
            <a:r>
              <a:rPr lang="en-US" altLang="zh-CN" sz="3200" b="0" dirty="0"/>
              <a:t> Pop (</a:t>
            </a:r>
            <a:r>
              <a:rPr lang="en-US" altLang="zh-CN" sz="3200" b="0" dirty="0" err="1"/>
              <a:t>SqStack</a:t>
            </a:r>
            <a:r>
              <a:rPr lang="en-US" altLang="zh-CN" sz="3200" b="0" dirty="0"/>
              <a:t> </a:t>
            </a:r>
            <a:r>
              <a:rPr lang="en-US" altLang="zh-CN" sz="3200" dirty="0"/>
              <a:t>&amp;</a:t>
            </a:r>
            <a:r>
              <a:rPr lang="en-US" altLang="zh-CN" sz="3200" b="0" dirty="0"/>
              <a:t>S, </a:t>
            </a:r>
            <a:r>
              <a:rPr lang="en-US" altLang="zh-CN" sz="3200" b="0" dirty="0" err="1"/>
              <a:t>SElemType</a:t>
            </a:r>
            <a:r>
              <a:rPr lang="en-US" altLang="zh-CN" sz="3200" b="0" dirty="0"/>
              <a:t> </a:t>
            </a:r>
            <a:r>
              <a:rPr lang="en-US" altLang="zh-CN" sz="3200" dirty="0"/>
              <a:t>&amp;</a:t>
            </a:r>
            <a:r>
              <a:rPr lang="en-US" altLang="zh-CN" sz="3200" b="0" dirty="0"/>
              <a:t>e)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dirty="0"/>
              <a:t>{</a:t>
            </a:r>
            <a:endParaRPr lang="en-US" altLang="zh-CN" sz="3200" b="0" dirty="0"/>
          </a:p>
          <a:p>
            <a:pPr eaLnBrk="0" hangingPunct="0">
              <a:lnSpc>
                <a:spcPct val="125000"/>
              </a:lnSpc>
            </a:pPr>
            <a:r>
              <a:rPr lang="en-US" altLang="zh-CN" sz="3200" b="0" dirty="0"/>
              <a:t>     // </a:t>
            </a:r>
            <a:r>
              <a:rPr lang="zh-CN" altLang="en-US" sz="3200" b="0" dirty="0">
                <a:ea typeface="楷体_GB2312" pitchFamily="49" charset="-122"/>
              </a:rPr>
              <a:t>若栈不空，则删除</a:t>
            </a:r>
            <a:r>
              <a:rPr lang="en-US" altLang="zh-CN" sz="3200" b="0" dirty="0">
                <a:ea typeface="楷体_GB2312" pitchFamily="49" charset="-122"/>
              </a:rPr>
              <a:t>S</a:t>
            </a:r>
            <a:r>
              <a:rPr lang="zh-CN" altLang="en-US" sz="3200" b="0" dirty="0">
                <a:ea typeface="楷体_GB2312" pitchFamily="49" charset="-122"/>
              </a:rPr>
              <a:t>的栈顶元素，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3200" b="0" dirty="0">
                <a:ea typeface="楷体_GB2312" pitchFamily="49" charset="-122"/>
              </a:rPr>
              <a:t>     </a:t>
            </a:r>
            <a:r>
              <a:rPr lang="en-US" altLang="zh-CN" sz="3200" b="0" dirty="0">
                <a:ea typeface="楷体_GB2312" pitchFamily="49" charset="-122"/>
              </a:rPr>
              <a:t>// </a:t>
            </a:r>
            <a:r>
              <a:rPr lang="zh-CN" altLang="en-US" sz="3200" b="0" dirty="0">
                <a:ea typeface="楷体_GB2312" pitchFamily="49" charset="-122"/>
              </a:rPr>
              <a:t>用</a:t>
            </a:r>
            <a:r>
              <a:rPr lang="en-US" altLang="zh-CN" sz="3200" b="0" dirty="0">
                <a:ea typeface="楷体_GB2312" pitchFamily="49" charset="-122"/>
              </a:rPr>
              <a:t>e</a:t>
            </a:r>
            <a:r>
              <a:rPr lang="zh-CN" altLang="en-US" sz="3200" b="0" dirty="0">
                <a:ea typeface="楷体_GB2312" pitchFamily="49" charset="-122"/>
              </a:rPr>
              <a:t>返回其值，并返回</a:t>
            </a:r>
            <a:r>
              <a:rPr lang="en-US" altLang="zh-CN" sz="3200" b="0" dirty="0">
                <a:ea typeface="楷体_GB2312" pitchFamily="49" charset="-122"/>
              </a:rPr>
              <a:t>OK</a:t>
            </a:r>
            <a:r>
              <a:rPr lang="zh-CN" altLang="en-US" sz="3200" b="0" dirty="0"/>
              <a:t>；</a:t>
            </a:r>
          </a:p>
          <a:p>
            <a:pPr eaLnBrk="0" hangingPunct="0">
              <a:lnSpc>
                <a:spcPct val="125000"/>
              </a:lnSpc>
            </a:pPr>
            <a:r>
              <a:rPr lang="zh-CN" altLang="en-US" sz="3200" b="0" dirty="0"/>
              <a:t>     </a:t>
            </a:r>
            <a:r>
              <a:rPr lang="en-US" altLang="zh-CN" sz="3200" b="0" dirty="0"/>
              <a:t>// </a:t>
            </a:r>
            <a:r>
              <a:rPr lang="zh-CN" altLang="en-US" sz="3200" b="0" dirty="0">
                <a:ea typeface="楷体_GB2312" pitchFamily="49" charset="-122"/>
              </a:rPr>
              <a:t>否则返回</a:t>
            </a:r>
            <a:r>
              <a:rPr lang="en-US" altLang="zh-CN" sz="3200" b="0" dirty="0">
                <a:ea typeface="楷体_GB2312" pitchFamily="49" charset="-122"/>
              </a:rPr>
              <a:t>ERROR</a:t>
            </a:r>
            <a:endParaRPr lang="en-US" altLang="zh-CN" sz="3200" b="0" dirty="0"/>
          </a:p>
          <a:p>
            <a:pPr eaLnBrk="0" hangingPunct="0">
              <a:lnSpc>
                <a:spcPct val="125000"/>
              </a:lnSpc>
            </a:pPr>
            <a:r>
              <a:rPr lang="en-US" altLang="zh-CN" sz="3200" b="0" dirty="0"/>
              <a:t>    </a:t>
            </a:r>
            <a:r>
              <a:rPr lang="en-US" altLang="zh-CN" sz="3200" dirty="0"/>
              <a:t>if</a:t>
            </a:r>
            <a:r>
              <a:rPr lang="en-US" altLang="zh-CN" sz="3200" b="0" dirty="0"/>
              <a:t> </a:t>
            </a:r>
            <a:r>
              <a:rPr lang="en-US" altLang="zh-CN" sz="3200" b="0" dirty="0">
                <a:solidFill>
                  <a:srgbClr val="800000"/>
                </a:solidFill>
              </a:rPr>
              <a:t>(</a:t>
            </a:r>
            <a:r>
              <a:rPr lang="en-US" altLang="zh-CN" sz="3200" b="0" dirty="0" err="1">
                <a:solidFill>
                  <a:srgbClr val="800000"/>
                </a:solidFill>
              </a:rPr>
              <a:t>S.top</a:t>
            </a:r>
            <a:r>
              <a:rPr lang="en-US" altLang="zh-CN" sz="3200" dirty="0">
                <a:solidFill>
                  <a:srgbClr val="800000"/>
                </a:solidFill>
              </a:rPr>
              <a:t> </a:t>
            </a:r>
            <a:r>
              <a:rPr lang="en-US" altLang="zh-CN" sz="3200" b="0" dirty="0">
                <a:solidFill>
                  <a:srgbClr val="800000"/>
                </a:solidFill>
              </a:rPr>
              <a:t>==</a:t>
            </a:r>
            <a:r>
              <a:rPr lang="en-US" altLang="zh-CN" sz="3200" dirty="0">
                <a:solidFill>
                  <a:srgbClr val="800000"/>
                </a:solidFill>
              </a:rPr>
              <a:t> </a:t>
            </a:r>
            <a:r>
              <a:rPr lang="en-US" altLang="zh-CN" sz="3200" b="0" dirty="0" err="1">
                <a:solidFill>
                  <a:srgbClr val="800000"/>
                </a:solidFill>
              </a:rPr>
              <a:t>S.base</a:t>
            </a:r>
            <a:r>
              <a:rPr lang="en-US" altLang="zh-CN" sz="3200" b="0" dirty="0">
                <a:solidFill>
                  <a:srgbClr val="800000"/>
                </a:solidFill>
              </a:rPr>
              <a:t>)</a:t>
            </a:r>
            <a:r>
              <a:rPr lang="en-US" altLang="zh-CN" sz="3200" b="0" dirty="0"/>
              <a:t> </a:t>
            </a:r>
            <a:r>
              <a:rPr lang="en-US" altLang="zh-CN" sz="3200" dirty="0"/>
              <a:t>return</a:t>
            </a:r>
            <a:r>
              <a:rPr lang="en-US" altLang="zh-CN" sz="3200" b="0" dirty="0"/>
              <a:t> ERROR;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b="0" dirty="0"/>
              <a:t>    </a:t>
            </a:r>
            <a:r>
              <a:rPr lang="en-US" altLang="zh-CN" sz="3200" b="0" dirty="0">
                <a:solidFill>
                  <a:srgbClr val="800000"/>
                </a:solidFill>
              </a:rPr>
              <a:t>e = *--</a:t>
            </a:r>
            <a:r>
              <a:rPr lang="en-US" altLang="zh-CN" sz="3200" b="0" dirty="0" err="1">
                <a:solidFill>
                  <a:srgbClr val="800000"/>
                </a:solidFill>
              </a:rPr>
              <a:t>S.top</a:t>
            </a:r>
            <a:r>
              <a:rPr lang="en-US" altLang="zh-CN" sz="3200" b="0" dirty="0">
                <a:solidFill>
                  <a:srgbClr val="800000"/>
                </a:solidFill>
              </a:rPr>
              <a:t>; //</a:t>
            </a:r>
            <a:r>
              <a:rPr lang="zh-CN" altLang="en-US" sz="3200" b="0" dirty="0">
                <a:solidFill>
                  <a:srgbClr val="800000"/>
                </a:solidFill>
              </a:rPr>
              <a:t>退</a:t>
            </a:r>
            <a:r>
              <a:rPr lang="en-US" altLang="zh-CN" sz="3200" b="0" dirty="0">
                <a:solidFill>
                  <a:srgbClr val="800000"/>
                </a:solidFill>
              </a:rPr>
              <a:t>e</a:t>
            </a:r>
            <a:r>
              <a:rPr lang="zh-CN" altLang="en-US" sz="3200" b="0" dirty="0">
                <a:solidFill>
                  <a:srgbClr val="800000"/>
                </a:solidFill>
              </a:rPr>
              <a:t>后修改栈顶</a:t>
            </a:r>
            <a:endParaRPr lang="en-US" altLang="zh-CN" sz="3200" b="0" dirty="0"/>
          </a:p>
          <a:p>
            <a:pPr eaLnBrk="0" hangingPunct="0">
              <a:lnSpc>
                <a:spcPct val="125000"/>
              </a:lnSpc>
            </a:pPr>
            <a:r>
              <a:rPr lang="en-US" altLang="zh-CN" sz="3200" b="0" dirty="0"/>
              <a:t>   </a:t>
            </a:r>
            <a:r>
              <a:rPr lang="en-US" altLang="zh-CN" sz="3200" dirty="0"/>
              <a:t> return</a:t>
            </a:r>
            <a:r>
              <a:rPr lang="en-US" altLang="zh-CN" sz="3200" b="0" dirty="0"/>
              <a:t> OK;</a:t>
            </a:r>
          </a:p>
          <a:p>
            <a:pPr eaLnBrk="0" hangingPunct="0">
              <a:lnSpc>
                <a:spcPct val="125000"/>
              </a:lnSpc>
            </a:pPr>
            <a:r>
              <a:rPr lang="en-US" altLang="zh-CN" sz="3200" dirty="0"/>
              <a:t>}</a:t>
            </a:r>
          </a:p>
          <a:p>
            <a:pPr eaLnBrk="0" hangingPunct="0"/>
            <a:endParaRPr lang="en-US" altLang="zh-CN" sz="3600" b="0" dirty="0"/>
          </a:p>
        </p:txBody>
      </p:sp>
      <p:sp>
        <p:nvSpPr>
          <p:cNvPr id="2" name="矩形 1"/>
          <p:cNvSpPr/>
          <p:nvPr/>
        </p:nvSpPr>
        <p:spPr>
          <a:xfrm>
            <a:off x="1619672" y="5805264"/>
            <a:ext cx="6768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top=0,</a:t>
            </a:r>
            <a:r>
              <a:rPr lang="zh-CN" altLang="zh-CN" dirty="0"/>
              <a:t>栈空，此时出栈，则</a:t>
            </a:r>
            <a:r>
              <a:rPr lang="zh-CN" altLang="zh-CN" dirty="0">
                <a:solidFill>
                  <a:srgbClr val="FF3300"/>
                </a:solidFill>
              </a:rPr>
              <a:t>下溢</a:t>
            </a:r>
            <a:r>
              <a:rPr lang="zh-CN" altLang="zh-CN" dirty="0"/>
              <a:t>（</a:t>
            </a:r>
            <a:r>
              <a:rPr lang="en-US" altLang="zh-CN" dirty="0"/>
              <a:t>underflow)</a:t>
            </a:r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609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  </a:t>
            </a:r>
            <a:r>
              <a:rPr lang="zh-CN" altLang="en-US"/>
              <a:t>链式栈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990600" y="1012825"/>
            <a:ext cx="8077200" cy="990600"/>
            <a:chOff x="672" y="3072"/>
            <a:chExt cx="5088" cy="624"/>
          </a:xfrm>
        </p:grpSpPr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2208" y="34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Line 5"/>
            <p:cNvSpPr>
              <a:spLocks noChangeShapeType="1"/>
            </p:cNvSpPr>
            <p:nvPr/>
          </p:nvSpPr>
          <p:spPr bwMode="auto">
            <a:xfrm>
              <a:off x="2688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168" y="34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9" name="Line 7"/>
            <p:cNvSpPr>
              <a:spLocks noChangeShapeType="1"/>
            </p:cNvSpPr>
            <p:nvPr/>
          </p:nvSpPr>
          <p:spPr bwMode="auto">
            <a:xfrm>
              <a:off x="3648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0" name="Rectangle 8"/>
            <p:cNvSpPr>
              <a:spLocks noChangeArrowheads="1"/>
            </p:cNvSpPr>
            <p:nvPr/>
          </p:nvSpPr>
          <p:spPr bwMode="auto">
            <a:xfrm>
              <a:off x="4896" y="34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>
              <a:off x="5376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Text Box 10"/>
            <p:cNvSpPr txBox="1">
              <a:spLocks noChangeArrowheads="1"/>
            </p:cNvSpPr>
            <p:nvPr/>
          </p:nvSpPr>
          <p:spPr bwMode="auto">
            <a:xfrm>
              <a:off x="2330" y="3371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49163" name="Text Box 11"/>
            <p:cNvSpPr txBox="1">
              <a:spLocks noChangeArrowheads="1"/>
            </p:cNvSpPr>
            <p:nvPr/>
          </p:nvSpPr>
          <p:spPr bwMode="auto">
            <a:xfrm>
              <a:off x="3275" y="3371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n</a:t>
              </a:r>
              <a:r>
                <a:rPr lang="en-US" altLang="zh-CN" baseline="-25000">
                  <a:latin typeface="宋体" charset="-122"/>
                </a:rPr>
                <a:t>-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9164" name="Line 12"/>
            <p:cNvSpPr>
              <a:spLocks noChangeShapeType="1"/>
            </p:cNvSpPr>
            <p:nvPr/>
          </p:nvSpPr>
          <p:spPr bwMode="auto">
            <a:xfrm>
              <a:off x="2784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Line 13"/>
            <p:cNvSpPr>
              <a:spLocks noChangeShapeType="1"/>
            </p:cNvSpPr>
            <p:nvPr/>
          </p:nvSpPr>
          <p:spPr bwMode="auto">
            <a:xfrm>
              <a:off x="3744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Text Box 14"/>
            <p:cNvSpPr txBox="1">
              <a:spLocks noChangeArrowheads="1"/>
            </p:cNvSpPr>
            <p:nvPr/>
          </p:nvSpPr>
          <p:spPr bwMode="auto">
            <a:xfrm>
              <a:off x="4176" y="3349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>
              <a:off x="4512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Text Box 16"/>
            <p:cNvSpPr txBox="1">
              <a:spLocks noChangeArrowheads="1"/>
            </p:cNvSpPr>
            <p:nvPr/>
          </p:nvSpPr>
          <p:spPr bwMode="auto">
            <a:xfrm>
              <a:off x="5376" y="3419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49169" name="Text Box 17"/>
            <p:cNvSpPr txBox="1">
              <a:spLocks noChangeArrowheads="1"/>
            </p:cNvSpPr>
            <p:nvPr/>
          </p:nvSpPr>
          <p:spPr bwMode="auto">
            <a:xfrm>
              <a:off x="5003" y="3371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49170" name="Freeform 18"/>
            <p:cNvSpPr>
              <a:spLocks/>
            </p:cNvSpPr>
            <p:nvPr/>
          </p:nvSpPr>
          <p:spPr bwMode="auto">
            <a:xfrm>
              <a:off x="960" y="3312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96 w 288"/>
                <a:gd name="T3" fmla="*/ 192 h 240"/>
                <a:gd name="T4" fmla="*/ 288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24" y="76"/>
                    <a:pt x="48" y="152"/>
                    <a:pt x="96" y="192"/>
                  </a:cubicBezTo>
                  <a:cubicBezTo>
                    <a:pt x="144" y="232"/>
                    <a:pt x="216" y="236"/>
                    <a:pt x="288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Text Box 19"/>
            <p:cNvSpPr txBox="1">
              <a:spLocks noChangeArrowheads="1"/>
            </p:cNvSpPr>
            <p:nvPr/>
          </p:nvSpPr>
          <p:spPr bwMode="auto">
            <a:xfrm>
              <a:off x="672" y="307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1248" y="3408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1739" y="340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22"/>
            <p:cNvSpPr>
              <a:spLocks noChangeShapeType="1"/>
            </p:cNvSpPr>
            <p:nvPr/>
          </p:nvSpPr>
          <p:spPr bwMode="auto">
            <a:xfrm>
              <a:off x="1824" y="355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 flipH="1">
              <a:off x="1259" y="3408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24"/>
            <p:cNvSpPr>
              <a:spLocks noChangeShapeType="1"/>
            </p:cNvSpPr>
            <p:nvPr/>
          </p:nvSpPr>
          <p:spPr bwMode="auto">
            <a:xfrm flipH="1">
              <a:off x="1244" y="3401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25"/>
            <p:cNvSpPr>
              <a:spLocks noChangeShapeType="1"/>
            </p:cNvSpPr>
            <p:nvPr/>
          </p:nvSpPr>
          <p:spPr bwMode="auto">
            <a:xfrm flipH="1">
              <a:off x="1344" y="3408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1536" y="3552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27"/>
            <p:cNvSpPr>
              <a:spLocks noChangeShapeType="1"/>
            </p:cNvSpPr>
            <p:nvPr/>
          </p:nvSpPr>
          <p:spPr bwMode="auto">
            <a:xfrm flipH="1">
              <a:off x="1248" y="3408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 flipH="1">
              <a:off x="1440" y="345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1" name="Line 29"/>
            <p:cNvSpPr>
              <a:spLocks noChangeShapeType="1"/>
            </p:cNvSpPr>
            <p:nvPr/>
          </p:nvSpPr>
          <p:spPr bwMode="auto">
            <a:xfrm flipH="1">
              <a:off x="1643" y="3600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1828800" y="2438400"/>
            <a:ext cx="5943600" cy="1981200"/>
            <a:chOff x="1152" y="1728"/>
            <a:chExt cx="3744" cy="1248"/>
          </a:xfrm>
        </p:grpSpPr>
        <p:sp>
          <p:nvSpPr>
            <p:cNvPr id="49184" name="Text Box 32"/>
            <p:cNvSpPr txBox="1">
              <a:spLocks noChangeArrowheads="1"/>
            </p:cNvSpPr>
            <p:nvPr/>
          </p:nvSpPr>
          <p:spPr bwMode="auto">
            <a:xfrm>
              <a:off x="1152" y="1728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typedef    struct   SNode  {</a:t>
              </a:r>
            </a:p>
          </p:txBody>
        </p:sp>
        <p:sp>
          <p:nvSpPr>
            <p:cNvPr id="49185" name="Text Box 33"/>
            <p:cNvSpPr txBox="1">
              <a:spLocks noChangeArrowheads="1"/>
            </p:cNvSpPr>
            <p:nvPr/>
          </p:nvSpPr>
          <p:spPr bwMode="auto">
            <a:xfrm>
              <a:off x="1488" y="2064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SElemType            data </a:t>
              </a:r>
              <a:r>
                <a:rPr lang="zh-CN" altLang="en-US"/>
                <a:t>；</a:t>
              </a:r>
            </a:p>
          </p:txBody>
        </p:sp>
        <p:sp>
          <p:nvSpPr>
            <p:cNvPr id="49186" name="Text Box 34"/>
            <p:cNvSpPr txBox="1">
              <a:spLocks noChangeArrowheads="1"/>
            </p:cNvSpPr>
            <p:nvPr/>
          </p:nvSpPr>
          <p:spPr bwMode="auto">
            <a:xfrm>
              <a:off x="1488" y="2352"/>
              <a:ext cx="3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struct  SNode        </a:t>
              </a:r>
              <a:r>
                <a:rPr lang="en-US" altLang="zh-CN" b="0">
                  <a:latin typeface="宋体" charset="-122"/>
                </a:rPr>
                <a:t>*</a:t>
              </a:r>
              <a:r>
                <a:rPr lang="en-US" altLang="zh-CN"/>
                <a:t> next </a:t>
              </a:r>
              <a:r>
                <a:rPr lang="zh-CN" altLang="en-US"/>
                <a:t>；</a:t>
              </a:r>
            </a:p>
          </p:txBody>
        </p:sp>
        <p:sp>
          <p:nvSpPr>
            <p:cNvPr id="49187" name="Text Box 35"/>
            <p:cNvSpPr txBox="1">
              <a:spLocks noChangeArrowheads="1"/>
            </p:cNvSpPr>
            <p:nvPr/>
          </p:nvSpPr>
          <p:spPr bwMode="auto">
            <a:xfrm>
              <a:off x="1152" y="2688"/>
              <a:ext cx="2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} SNode </a:t>
              </a:r>
              <a:r>
                <a:rPr lang="zh-CN" altLang="en-US"/>
                <a:t>，</a:t>
              </a:r>
              <a:r>
                <a:rPr lang="zh-CN" altLang="en-US" b="0">
                  <a:latin typeface="宋体" charset="-122"/>
                </a:rPr>
                <a:t>*</a:t>
              </a:r>
              <a:r>
                <a:rPr lang="zh-CN" altLang="en-US"/>
                <a:t> </a:t>
              </a:r>
              <a:r>
                <a:rPr lang="en-US" altLang="zh-CN"/>
                <a:t>LinkStack </a:t>
              </a:r>
              <a:r>
                <a:rPr lang="zh-CN" altLang="en-US"/>
                <a:t>； </a:t>
              </a:r>
            </a:p>
          </p:txBody>
        </p:sp>
      </p:grpSp>
      <p:grpSp>
        <p:nvGrpSpPr>
          <p:cNvPr id="49192" name="Group 40"/>
          <p:cNvGrpSpPr>
            <a:grpSpLocks/>
          </p:cNvGrpSpPr>
          <p:nvPr/>
        </p:nvGrpSpPr>
        <p:grpSpPr bwMode="auto">
          <a:xfrm>
            <a:off x="7848600" y="539750"/>
            <a:ext cx="1219200" cy="936625"/>
            <a:chOff x="4944" y="518"/>
            <a:chExt cx="768" cy="590"/>
          </a:xfrm>
        </p:grpSpPr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4944" y="518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栈底</a:t>
              </a:r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>
              <a:off x="5136" y="7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93" name="Group 41"/>
          <p:cNvGrpSpPr>
            <a:grpSpLocks/>
          </p:cNvGrpSpPr>
          <p:nvPr/>
        </p:nvGrpSpPr>
        <p:grpSpPr bwMode="auto">
          <a:xfrm>
            <a:off x="3581400" y="533400"/>
            <a:ext cx="1219200" cy="936625"/>
            <a:chOff x="2256" y="514"/>
            <a:chExt cx="768" cy="590"/>
          </a:xfrm>
        </p:grpSpPr>
        <p:sp>
          <p:nvSpPr>
            <p:cNvPr id="49190" name="Text Box 38"/>
            <p:cNvSpPr txBox="1">
              <a:spLocks noChangeArrowheads="1"/>
            </p:cNvSpPr>
            <p:nvPr/>
          </p:nvSpPr>
          <p:spPr bwMode="auto">
            <a:xfrm>
              <a:off x="2256" y="514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</a:rPr>
                <a:t>栈顶</a:t>
              </a:r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>
              <a:off x="2448" y="768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95" name="Text Box 43"/>
          <p:cNvSpPr txBox="1">
            <a:spLocks noChangeArrowheads="1"/>
          </p:cNvSpPr>
          <p:nvPr/>
        </p:nvSpPr>
        <p:spPr bwMode="auto">
          <a:xfrm>
            <a:off x="1219200" y="4894263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空表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2590800" y="5122863"/>
            <a:ext cx="2895600" cy="515937"/>
            <a:chOff x="1632" y="3227"/>
            <a:chExt cx="1824" cy="325"/>
          </a:xfrm>
        </p:grpSpPr>
        <p:grpSp>
          <p:nvGrpSpPr>
            <p:cNvPr id="49196" name="Group 44"/>
            <p:cNvGrpSpPr>
              <a:grpSpLocks/>
            </p:cNvGrpSpPr>
            <p:nvPr/>
          </p:nvGrpSpPr>
          <p:grpSpPr bwMode="auto">
            <a:xfrm>
              <a:off x="1632" y="3227"/>
              <a:ext cx="1621" cy="310"/>
              <a:chOff x="1632" y="2352"/>
              <a:chExt cx="1621" cy="310"/>
            </a:xfrm>
          </p:grpSpPr>
          <p:sp>
            <p:nvSpPr>
              <p:cNvPr id="49197" name="Text Box 45"/>
              <p:cNvSpPr txBox="1">
                <a:spLocks noChangeArrowheads="1"/>
              </p:cNvSpPr>
              <p:nvPr/>
            </p:nvSpPr>
            <p:spPr bwMode="auto">
              <a:xfrm>
                <a:off x="1632" y="2352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Top</a:t>
                </a:r>
              </a:p>
            </p:txBody>
          </p:sp>
          <p:sp>
            <p:nvSpPr>
              <p:cNvPr id="49198" name="Rectangle 46"/>
              <p:cNvSpPr>
                <a:spLocks noChangeArrowheads="1"/>
              </p:cNvSpPr>
              <p:nvPr/>
            </p:nvSpPr>
            <p:spPr bwMode="auto">
              <a:xfrm>
                <a:off x="2581" y="2374"/>
                <a:ext cx="6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99" name="Line 47"/>
              <p:cNvSpPr>
                <a:spLocks noChangeShapeType="1"/>
              </p:cNvSpPr>
              <p:nvPr/>
            </p:nvSpPr>
            <p:spPr bwMode="auto">
              <a:xfrm>
                <a:off x="3072" y="23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0" name="Line 48"/>
              <p:cNvSpPr>
                <a:spLocks noChangeShapeType="1"/>
              </p:cNvSpPr>
              <p:nvPr/>
            </p:nvSpPr>
            <p:spPr bwMode="auto">
              <a:xfrm flipH="1">
                <a:off x="2592" y="2374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1" name="Line 49"/>
              <p:cNvSpPr>
                <a:spLocks noChangeShapeType="1"/>
              </p:cNvSpPr>
              <p:nvPr/>
            </p:nvSpPr>
            <p:spPr bwMode="auto">
              <a:xfrm flipH="1">
                <a:off x="2577" y="2367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2" name="Line 50"/>
              <p:cNvSpPr>
                <a:spLocks noChangeShapeType="1"/>
              </p:cNvSpPr>
              <p:nvPr/>
            </p:nvSpPr>
            <p:spPr bwMode="auto">
              <a:xfrm flipH="1">
                <a:off x="2677" y="2374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3" name="Line 51"/>
              <p:cNvSpPr>
                <a:spLocks noChangeShapeType="1"/>
              </p:cNvSpPr>
              <p:nvPr/>
            </p:nvSpPr>
            <p:spPr bwMode="auto">
              <a:xfrm flipH="1">
                <a:off x="2869" y="2518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4" name="Line 52"/>
              <p:cNvSpPr>
                <a:spLocks noChangeShapeType="1"/>
              </p:cNvSpPr>
              <p:nvPr/>
            </p:nvSpPr>
            <p:spPr bwMode="auto">
              <a:xfrm flipH="1">
                <a:off x="2581" y="2374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5" name="Line 53"/>
              <p:cNvSpPr>
                <a:spLocks noChangeShapeType="1"/>
              </p:cNvSpPr>
              <p:nvPr/>
            </p:nvSpPr>
            <p:spPr bwMode="auto">
              <a:xfrm flipH="1">
                <a:off x="2773" y="2422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6" name="Line 54"/>
              <p:cNvSpPr>
                <a:spLocks noChangeShapeType="1"/>
              </p:cNvSpPr>
              <p:nvPr/>
            </p:nvSpPr>
            <p:spPr bwMode="auto">
              <a:xfrm flipH="1">
                <a:off x="2976" y="256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207" name="Line 55"/>
              <p:cNvSpPr>
                <a:spLocks noChangeShapeType="1"/>
              </p:cNvSpPr>
              <p:nvPr/>
            </p:nvSpPr>
            <p:spPr bwMode="auto">
              <a:xfrm>
                <a:off x="2197" y="251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9209" name="Text Box 57"/>
            <p:cNvSpPr txBox="1">
              <a:spLocks noChangeArrowheads="1"/>
            </p:cNvSpPr>
            <p:nvPr/>
          </p:nvSpPr>
          <p:spPr bwMode="auto">
            <a:xfrm>
              <a:off x="3072" y="32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061549" y="3068960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为什么栈顶在头？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80112" y="5733256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课后练习：实现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75460" name="Rectangle 1028"/>
          <p:cNvSpPr>
            <a:spLocks noChangeArrowheads="1"/>
          </p:cNvSpPr>
          <p:nvPr/>
        </p:nvSpPr>
        <p:spPr bwMode="auto">
          <a:xfrm>
            <a:off x="838200" y="1600200"/>
            <a:ext cx="1752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DB4325"/>
              </a:buClr>
              <a:buSzPct val="80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入栈算法</a:t>
            </a:r>
          </a:p>
        </p:txBody>
      </p:sp>
      <p:grpSp>
        <p:nvGrpSpPr>
          <p:cNvPr id="275461" name="Group 1029"/>
          <p:cNvGrpSpPr>
            <a:grpSpLocks/>
          </p:cNvGrpSpPr>
          <p:nvPr/>
        </p:nvGrpSpPr>
        <p:grpSpPr bwMode="auto">
          <a:xfrm>
            <a:off x="2805113" y="2057400"/>
            <a:ext cx="5456237" cy="1042988"/>
            <a:chOff x="1767" y="2256"/>
            <a:chExt cx="3437" cy="657"/>
          </a:xfrm>
        </p:grpSpPr>
        <p:sp>
          <p:nvSpPr>
            <p:cNvPr id="275462" name="Rectangle 1030"/>
            <p:cNvSpPr>
              <a:spLocks noChangeArrowheads="1"/>
            </p:cNvSpPr>
            <p:nvPr/>
          </p:nvSpPr>
          <p:spPr bwMode="auto">
            <a:xfrm>
              <a:off x="1780" y="26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3" name="Line 1031"/>
            <p:cNvSpPr>
              <a:spLocks noChangeShapeType="1"/>
            </p:cNvSpPr>
            <p:nvPr/>
          </p:nvSpPr>
          <p:spPr bwMode="auto">
            <a:xfrm>
              <a:off x="2102" y="26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4" name="Rectangle 1032"/>
            <p:cNvSpPr>
              <a:spLocks noChangeArrowheads="1"/>
            </p:cNvSpPr>
            <p:nvPr/>
          </p:nvSpPr>
          <p:spPr bwMode="auto">
            <a:xfrm>
              <a:off x="2754" y="26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5" name="Line 1033"/>
            <p:cNvSpPr>
              <a:spLocks noChangeShapeType="1"/>
            </p:cNvSpPr>
            <p:nvPr/>
          </p:nvSpPr>
          <p:spPr bwMode="auto">
            <a:xfrm>
              <a:off x="3076" y="26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6" name="Line 1034"/>
            <p:cNvSpPr>
              <a:spLocks noChangeShapeType="1"/>
            </p:cNvSpPr>
            <p:nvPr/>
          </p:nvSpPr>
          <p:spPr bwMode="auto">
            <a:xfrm>
              <a:off x="2286" y="27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7" name="Rectangle 1035"/>
            <p:cNvSpPr>
              <a:spLocks noChangeArrowheads="1"/>
            </p:cNvSpPr>
            <p:nvPr/>
          </p:nvSpPr>
          <p:spPr bwMode="auto">
            <a:xfrm>
              <a:off x="4538" y="26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         ^</a:t>
              </a:r>
            </a:p>
          </p:txBody>
        </p:sp>
        <p:sp>
          <p:nvSpPr>
            <p:cNvPr id="275468" name="Line 1036"/>
            <p:cNvSpPr>
              <a:spLocks noChangeShapeType="1"/>
            </p:cNvSpPr>
            <p:nvPr/>
          </p:nvSpPr>
          <p:spPr bwMode="auto">
            <a:xfrm>
              <a:off x="3334" y="27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69" name="Text Box 1037"/>
            <p:cNvSpPr txBox="1">
              <a:spLocks noChangeArrowheads="1"/>
            </p:cNvSpPr>
            <p:nvPr/>
          </p:nvSpPr>
          <p:spPr bwMode="auto">
            <a:xfrm>
              <a:off x="3737" y="26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…...</a:t>
              </a:r>
            </a:p>
          </p:txBody>
        </p:sp>
        <p:sp>
          <p:nvSpPr>
            <p:cNvPr id="275470" name="Line 1038"/>
            <p:cNvSpPr>
              <a:spLocks noChangeShapeType="1"/>
            </p:cNvSpPr>
            <p:nvPr/>
          </p:nvSpPr>
          <p:spPr bwMode="auto">
            <a:xfrm>
              <a:off x="4078" y="27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1" name="Line 1039"/>
            <p:cNvSpPr>
              <a:spLocks noChangeShapeType="1"/>
            </p:cNvSpPr>
            <p:nvPr/>
          </p:nvSpPr>
          <p:spPr bwMode="auto">
            <a:xfrm>
              <a:off x="4868" y="26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72" name="Text Box 1040"/>
            <p:cNvSpPr txBox="1">
              <a:spLocks noChangeArrowheads="1"/>
            </p:cNvSpPr>
            <p:nvPr/>
          </p:nvSpPr>
          <p:spPr bwMode="auto">
            <a:xfrm>
              <a:off x="4670" y="24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275473" name="Line 1041"/>
            <p:cNvSpPr>
              <a:spLocks noChangeShapeType="1"/>
            </p:cNvSpPr>
            <p:nvPr/>
          </p:nvSpPr>
          <p:spPr bwMode="auto">
            <a:xfrm>
              <a:off x="192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74" name="Text Box 1042"/>
            <p:cNvSpPr txBox="1">
              <a:spLocks noChangeArrowheads="1"/>
            </p:cNvSpPr>
            <p:nvPr/>
          </p:nvSpPr>
          <p:spPr bwMode="auto">
            <a:xfrm>
              <a:off x="1767" y="225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275475" name="Group 1043"/>
          <p:cNvGrpSpPr>
            <a:grpSpLocks/>
          </p:cNvGrpSpPr>
          <p:nvPr/>
        </p:nvGrpSpPr>
        <p:grpSpPr bwMode="auto">
          <a:xfrm>
            <a:off x="1433513" y="2057400"/>
            <a:ext cx="1400175" cy="823913"/>
            <a:chOff x="903" y="2256"/>
            <a:chExt cx="882" cy="519"/>
          </a:xfrm>
        </p:grpSpPr>
        <p:sp>
          <p:nvSpPr>
            <p:cNvPr id="275476" name="Line 1044"/>
            <p:cNvSpPr>
              <a:spLocks noChangeShapeType="1"/>
            </p:cNvSpPr>
            <p:nvPr/>
          </p:nvSpPr>
          <p:spPr bwMode="auto">
            <a:xfrm>
              <a:off x="1363" y="2775"/>
              <a:ext cx="4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75477" name="Group 1045"/>
            <p:cNvGrpSpPr>
              <a:grpSpLocks/>
            </p:cNvGrpSpPr>
            <p:nvPr/>
          </p:nvGrpSpPr>
          <p:grpSpPr bwMode="auto">
            <a:xfrm>
              <a:off x="903" y="2256"/>
              <a:ext cx="338" cy="384"/>
              <a:chOff x="903" y="2256"/>
              <a:chExt cx="338" cy="384"/>
            </a:xfrm>
          </p:grpSpPr>
          <p:sp>
            <p:nvSpPr>
              <p:cNvPr id="275478" name="Text Box 1046"/>
              <p:cNvSpPr txBox="1">
                <a:spLocks noChangeArrowheads="1"/>
              </p:cNvSpPr>
              <p:nvPr/>
            </p:nvSpPr>
            <p:spPr bwMode="auto">
              <a:xfrm>
                <a:off x="903" y="2256"/>
                <a:ext cx="3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Times New Roman" pitchFamily="18" charset="0"/>
                    <a:ea typeface="宋体" pitchFamily="2" charset="-122"/>
                  </a:rPr>
                  <a:t>top</a:t>
                </a:r>
              </a:p>
            </p:txBody>
          </p:sp>
          <p:sp>
            <p:nvSpPr>
              <p:cNvPr id="275479" name="Line 1047"/>
              <p:cNvSpPr>
                <a:spLocks noChangeShapeType="1"/>
              </p:cNvSpPr>
              <p:nvPr/>
            </p:nvSpPr>
            <p:spPr bwMode="auto">
              <a:xfrm>
                <a:off x="1056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75480" name="Group 1048"/>
          <p:cNvGrpSpPr>
            <a:grpSpLocks/>
          </p:cNvGrpSpPr>
          <p:nvPr/>
        </p:nvGrpSpPr>
        <p:grpSpPr bwMode="auto">
          <a:xfrm>
            <a:off x="685800" y="2590800"/>
            <a:ext cx="1722438" cy="533400"/>
            <a:chOff x="432" y="2592"/>
            <a:chExt cx="1085" cy="336"/>
          </a:xfrm>
        </p:grpSpPr>
        <p:sp>
          <p:nvSpPr>
            <p:cNvPr id="275481" name="Line 1049"/>
            <p:cNvSpPr>
              <a:spLocks noChangeShapeType="1"/>
            </p:cNvSpPr>
            <p:nvPr/>
          </p:nvSpPr>
          <p:spPr bwMode="auto">
            <a:xfrm>
              <a:off x="583" y="27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82" name="Rectangle 1050" descr="宽上对角线"/>
            <p:cNvSpPr>
              <a:spLocks noChangeArrowheads="1"/>
            </p:cNvSpPr>
            <p:nvPr/>
          </p:nvSpPr>
          <p:spPr bwMode="auto">
            <a:xfrm>
              <a:off x="864" y="26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rgbClr val="FCFDC6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83" name="Line 1051"/>
            <p:cNvSpPr>
              <a:spLocks noChangeShapeType="1"/>
            </p:cNvSpPr>
            <p:nvPr/>
          </p:nvSpPr>
          <p:spPr bwMode="auto">
            <a:xfrm>
              <a:off x="1152" y="26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84" name="Text Box 1052"/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Times New Roman" pitchFamily="18" charset="0"/>
                  <a:ea typeface="宋体" pitchFamily="2" charset="-122"/>
                </a:rPr>
                <a:t>x</a:t>
              </a:r>
            </a:p>
          </p:txBody>
        </p:sp>
        <p:sp>
          <p:nvSpPr>
            <p:cNvPr id="275485" name="Text Box 1053"/>
            <p:cNvSpPr txBox="1">
              <a:spLocks noChangeArrowheads="1"/>
            </p:cNvSpPr>
            <p:nvPr/>
          </p:nvSpPr>
          <p:spPr bwMode="auto">
            <a:xfrm>
              <a:off x="432" y="259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p</a:t>
              </a:r>
            </a:p>
          </p:txBody>
        </p:sp>
      </p:grpSp>
      <p:sp>
        <p:nvSpPr>
          <p:cNvPr id="275486" name="Rectangle 1054"/>
          <p:cNvSpPr>
            <a:spLocks noChangeArrowheads="1"/>
          </p:cNvSpPr>
          <p:nvPr/>
        </p:nvSpPr>
        <p:spPr bwMode="auto">
          <a:xfrm>
            <a:off x="838200" y="3657600"/>
            <a:ext cx="22098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q"/>
              <a:defRPr kumimoji="1"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DB4325"/>
              </a:buClr>
              <a:buSzPct val="80000"/>
              <a:buFont typeface="Wingdings" pitchFamily="2" charset="2"/>
              <a:buChar char="v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itchFamily="2" charset="2"/>
              <a:buChar char="Ø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itchFamily="2" charset="2"/>
              <a:buChar char="ü"/>
              <a:defRPr kumimoj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Char char="•"/>
              <a:defRPr kumimoji="1" sz="16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>
                <a:ea typeface="黑体" pitchFamily="49" charset="-122"/>
              </a:rPr>
              <a:t>出栈算法</a:t>
            </a:r>
          </a:p>
        </p:txBody>
      </p:sp>
      <p:grpSp>
        <p:nvGrpSpPr>
          <p:cNvPr id="275487" name="Group 1055"/>
          <p:cNvGrpSpPr>
            <a:grpSpLocks/>
          </p:cNvGrpSpPr>
          <p:nvPr/>
        </p:nvGrpSpPr>
        <p:grpSpPr bwMode="auto">
          <a:xfrm>
            <a:off x="2881313" y="4343400"/>
            <a:ext cx="536575" cy="609600"/>
            <a:chOff x="1815" y="3456"/>
            <a:chExt cx="338" cy="384"/>
          </a:xfrm>
        </p:grpSpPr>
        <p:sp>
          <p:nvSpPr>
            <p:cNvPr id="275488" name="Line 1056"/>
            <p:cNvSpPr>
              <a:spLocks noChangeShapeType="1"/>
            </p:cNvSpPr>
            <p:nvPr/>
          </p:nvSpPr>
          <p:spPr bwMode="auto">
            <a:xfrm>
              <a:off x="1968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489" name="Text Box 1057"/>
            <p:cNvSpPr txBox="1">
              <a:spLocks noChangeArrowheads="1"/>
            </p:cNvSpPr>
            <p:nvPr/>
          </p:nvSpPr>
          <p:spPr bwMode="auto">
            <a:xfrm>
              <a:off x="1815" y="3456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275490" name="Group 1058"/>
          <p:cNvGrpSpPr>
            <a:grpSpLocks/>
          </p:cNvGrpSpPr>
          <p:nvPr/>
        </p:nvGrpSpPr>
        <p:grpSpPr bwMode="auto">
          <a:xfrm>
            <a:off x="685800" y="4624388"/>
            <a:ext cx="7651750" cy="785812"/>
            <a:chOff x="432" y="3633"/>
            <a:chExt cx="4820" cy="495"/>
          </a:xfrm>
        </p:grpSpPr>
        <p:sp>
          <p:nvSpPr>
            <p:cNvPr id="275491" name="Line 1059"/>
            <p:cNvSpPr>
              <a:spLocks noChangeShapeType="1"/>
            </p:cNvSpPr>
            <p:nvPr/>
          </p:nvSpPr>
          <p:spPr bwMode="auto">
            <a:xfrm>
              <a:off x="631" y="3977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2" name="Rectangle 1060"/>
            <p:cNvSpPr>
              <a:spLocks noChangeArrowheads="1"/>
            </p:cNvSpPr>
            <p:nvPr/>
          </p:nvSpPr>
          <p:spPr bwMode="auto">
            <a:xfrm>
              <a:off x="1828" y="3851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3" name="Line 1061"/>
            <p:cNvSpPr>
              <a:spLocks noChangeShapeType="1"/>
            </p:cNvSpPr>
            <p:nvPr/>
          </p:nvSpPr>
          <p:spPr bwMode="auto">
            <a:xfrm>
              <a:off x="2150" y="3862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4" name="Rectangle 1062"/>
            <p:cNvSpPr>
              <a:spLocks noChangeArrowheads="1"/>
            </p:cNvSpPr>
            <p:nvPr/>
          </p:nvSpPr>
          <p:spPr bwMode="auto">
            <a:xfrm>
              <a:off x="2802" y="3858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5" name="Line 1063"/>
            <p:cNvSpPr>
              <a:spLocks noChangeShapeType="1"/>
            </p:cNvSpPr>
            <p:nvPr/>
          </p:nvSpPr>
          <p:spPr bwMode="auto">
            <a:xfrm>
              <a:off x="3124" y="386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6" name="Line 1064"/>
            <p:cNvSpPr>
              <a:spLocks noChangeShapeType="1"/>
            </p:cNvSpPr>
            <p:nvPr/>
          </p:nvSpPr>
          <p:spPr bwMode="auto">
            <a:xfrm>
              <a:off x="1411" y="397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7" name="Line 1065"/>
            <p:cNvSpPr>
              <a:spLocks noChangeShapeType="1"/>
            </p:cNvSpPr>
            <p:nvPr/>
          </p:nvSpPr>
          <p:spPr bwMode="auto">
            <a:xfrm>
              <a:off x="2334" y="3975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8" name="Rectangle 1066" descr="宽上对角线"/>
            <p:cNvSpPr>
              <a:spLocks noChangeArrowheads="1"/>
            </p:cNvSpPr>
            <p:nvPr/>
          </p:nvSpPr>
          <p:spPr bwMode="auto">
            <a:xfrm>
              <a:off x="912" y="3855"/>
              <a:ext cx="65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pattFill prst="wdUpDiag">
                    <a:fgClr>
                      <a:srgbClr val="FCFDC6"/>
                    </a:fgClr>
                    <a:bgClr>
                      <a:srgbClr val="FFFFFF"/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499" name="Rectangle 1067"/>
            <p:cNvSpPr>
              <a:spLocks noChangeArrowheads="1"/>
            </p:cNvSpPr>
            <p:nvPr/>
          </p:nvSpPr>
          <p:spPr bwMode="auto">
            <a:xfrm>
              <a:off x="4586" y="3854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         ^</a:t>
              </a:r>
            </a:p>
          </p:txBody>
        </p:sp>
        <p:sp>
          <p:nvSpPr>
            <p:cNvPr id="275500" name="Line 1068"/>
            <p:cNvSpPr>
              <a:spLocks noChangeShapeType="1"/>
            </p:cNvSpPr>
            <p:nvPr/>
          </p:nvSpPr>
          <p:spPr bwMode="auto">
            <a:xfrm>
              <a:off x="3382" y="3991"/>
              <a:ext cx="3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1" name="Text Box 1069"/>
            <p:cNvSpPr txBox="1">
              <a:spLocks noChangeArrowheads="1"/>
            </p:cNvSpPr>
            <p:nvPr/>
          </p:nvSpPr>
          <p:spPr bwMode="auto">
            <a:xfrm>
              <a:off x="3785" y="3843"/>
              <a:ext cx="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…...</a:t>
              </a:r>
            </a:p>
          </p:txBody>
        </p:sp>
        <p:sp>
          <p:nvSpPr>
            <p:cNvPr id="275502" name="Line 1070"/>
            <p:cNvSpPr>
              <a:spLocks noChangeShapeType="1"/>
            </p:cNvSpPr>
            <p:nvPr/>
          </p:nvSpPr>
          <p:spPr bwMode="auto">
            <a:xfrm>
              <a:off x="4126" y="3979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3" name="Line 1071"/>
            <p:cNvSpPr>
              <a:spLocks noChangeShapeType="1"/>
            </p:cNvSpPr>
            <p:nvPr/>
          </p:nvSpPr>
          <p:spPr bwMode="auto">
            <a:xfrm>
              <a:off x="4916" y="3857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5504" name="Text Box 1072"/>
            <p:cNvSpPr txBox="1">
              <a:spLocks noChangeArrowheads="1"/>
            </p:cNvSpPr>
            <p:nvPr/>
          </p:nvSpPr>
          <p:spPr bwMode="auto">
            <a:xfrm>
              <a:off x="4718" y="363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</a:rPr>
                <a:t>栈底</a:t>
              </a:r>
            </a:p>
          </p:txBody>
        </p:sp>
        <p:sp>
          <p:nvSpPr>
            <p:cNvPr id="275505" name="Line 1073"/>
            <p:cNvSpPr>
              <a:spLocks noChangeShapeType="1"/>
            </p:cNvSpPr>
            <p:nvPr/>
          </p:nvSpPr>
          <p:spPr bwMode="auto">
            <a:xfrm>
              <a:off x="1248" y="38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06" name="Text Box 1074"/>
            <p:cNvSpPr txBox="1">
              <a:spLocks noChangeArrowheads="1"/>
            </p:cNvSpPr>
            <p:nvPr/>
          </p:nvSpPr>
          <p:spPr bwMode="auto">
            <a:xfrm>
              <a:off x="432" y="3792"/>
              <a:ext cx="3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top</a:t>
              </a:r>
            </a:p>
          </p:txBody>
        </p:sp>
      </p:grpSp>
      <p:grpSp>
        <p:nvGrpSpPr>
          <p:cNvPr id="275507" name="Group 1075"/>
          <p:cNvGrpSpPr>
            <a:grpSpLocks/>
          </p:cNvGrpSpPr>
          <p:nvPr/>
        </p:nvGrpSpPr>
        <p:grpSpPr bwMode="auto">
          <a:xfrm>
            <a:off x="1584325" y="4281488"/>
            <a:ext cx="325438" cy="671512"/>
            <a:chOff x="998" y="3417"/>
            <a:chExt cx="205" cy="423"/>
          </a:xfrm>
        </p:grpSpPr>
        <p:sp>
          <p:nvSpPr>
            <p:cNvPr id="275508" name="Line 1076"/>
            <p:cNvSpPr>
              <a:spLocks noChangeShapeType="1"/>
            </p:cNvSpPr>
            <p:nvPr/>
          </p:nvSpPr>
          <p:spPr bwMode="auto">
            <a:xfrm>
              <a:off x="1104" y="3648"/>
              <a:ext cx="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09" name="Text Box 1077"/>
            <p:cNvSpPr txBox="1">
              <a:spLocks noChangeArrowheads="1"/>
            </p:cNvSpPr>
            <p:nvPr/>
          </p:nvSpPr>
          <p:spPr bwMode="auto">
            <a:xfrm>
              <a:off x="998" y="3417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q</a:t>
              </a:r>
            </a:p>
          </p:txBody>
        </p:sp>
      </p:grpSp>
      <p:grpSp>
        <p:nvGrpSpPr>
          <p:cNvPr id="275510" name="Group 1078"/>
          <p:cNvGrpSpPr>
            <a:grpSpLocks/>
          </p:cNvGrpSpPr>
          <p:nvPr/>
        </p:nvGrpSpPr>
        <p:grpSpPr bwMode="auto">
          <a:xfrm>
            <a:off x="2590800" y="5105400"/>
            <a:ext cx="152400" cy="152400"/>
            <a:chOff x="1632" y="3936"/>
            <a:chExt cx="96" cy="96"/>
          </a:xfrm>
        </p:grpSpPr>
        <p:sp>
          <p:nvSpPr>
            <p:cNvPr id="275511" name="Line 1079"/>
            <p:cNvSpPr>
              <a:spLocks noChangeShapeType="1"/>
            </p:cNvSpPr>
            <p:nvPr/>
          </p:nvSpPr>
          <p:spPr bwMode="auto">
            <a:xfrm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12" name="Line 1080"/>
            <p:cNvSpPr>
              <a:spLocks noChangeShapeType="1"/>
            </p:cNvSpPr>
            <p:nvPr/>
          </p:nvSpPr>
          <p:spPr bwMode="auto">
            <a:xfrm flipH="1">
              <a:off x="1632" y="3936"/>
              <a:ext cx="96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534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5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7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7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autoUpdateAnimBg="0"/>
      <p:bldP spid="2754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7" name="Text Box 37"/>
          <p:cNvSpPr txBox="1">
            <a:spLocks noChangeArrowheads="1"/>
          </p:cNvSpPr>
          <p:nvPr/>
        </p:nvSpPr>
        <p:spPr bwMode="auto">
          <a:xfrm>
            <a:off x="2209800" y="457200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第</a:t>
            </a:r>
            <a:r>
              <a:rPr lang="en-US" altLang="zh-CN" sz="2800"/>
              <a:t>3</a:t>
            </a:r>
            <a:r>
              <a:rPr lang="zh-CN" altLang="en-US" sz="2800"/>
              <a:t>章        栈和队列</a:t>
            </a:r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1524000" y="5029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/>
              <a:t>栈和队列是两种重要的线性结构</a:t>
            </a:r>
          </a:p>
        </p:txBody>
      </p:sp>
      <p:sp>
        <p:nvSpPr>
          <p:cNvPr id="30759" name="Text Box 39"/>
          <p:cNvSpPr txBox="1">
            <a:spLocks noChangeArrowheads="1"/>
          </p:cNvSpPr>
          <p:nvPr/>
        </p:nvSpPr>
        <p:spPr bwMode="auto">
          <a:xfrm>
            <a:off x="1524000" y="56388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Tx/>
              <a:buChar char="•"/>
            </a:pPr>
            <a:r>
              <a:rPr lang="zh-CN" altLang="en-US"/>
              <a:t>栈和队列是操作受限的线性表</a:t>
            </a:r>
          </a:p>
        </p:txBody>
      </p:sp>
      <p:grpSp>
        <p:nvGrpSpPr>
          <p:cNvPr id="30837" name="Group 117"/>
          <p:cNvGrpSpPr>
            <a:grpSpLocks/>
          </p:cNvGrpSpPr>
          <p:nvPr/>
        </p:nvGrpSpPr>
        <p:grpSpPr bwMode="auto">
          <a:xfrm>
            <a:off x="3200400" y="4191000"/>
            <a:ext cx="609600" cy="609600"/>
            <a:chOff x="2016" y="2640"/>
            <a:chExt cx="384" cy="384"/>
          </a:xfrm>
        </p:grpSpPr>
        <p:sp>
          <p:nvSpPr>
            <p:cNvPr id="30812" name="Line 92"/>
            <p:cNvSpPr>
              <a:spLocks noChangeShapeType="1"/>
            </p:cNvSpPr>
            <p:nvPr/>
          </p:nvSpPr>
          <p:spPr bwMode="auto">
            <a:xfrm flipH="1">
              <a:off x="2256" y="26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Text Box 93"/>
            <p:cNvSpPr txBox="1">
              <a:spLocks noChangeArrowheads="1"/>
            </p:cNvSpPr>
            <p:nvPr/>
          </p:nvSpPr>
          <p:spPr bwMode="auto">
            <a:xfrm>
              <a:off x="2016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出</a:t>
              </a:r>
            </a:p>
          </p:txBody>
        </p:sp>
      </p:grpSp>
      <p:grpSp>
        <p:nvGrpSpPr>
          <p:cNvPr id="30836" name="Group 116"/>
          <p:cNvGrpSpPr>
            <a:grpSpLocks/>
          </p:cNvGrpSpPr>
          <p:nvPr/>
        </p:nvGrpSpPr>
        <p:grpSpPr bwMode="auto">
          <a:xfrm>
            <a:off x="6629400" y="3962400"/>
            <a:ext cx="762000" cy="838200"/>
            <a:chOff x="4176" y="2496"/>
            <a:chExt cx="480" cy="528"/>
          </a:xfrm>
        </p:grpSpPr>
        <p:sp>
          <p:nvSpPr>
            <p:cNvPr id="30814" name="Line 94"/>
            <p:cNvSpPr>
              <a:spLocks noChangeShapeType="1"/>
            </p:cNvSpPr>
            <p:nvPr/>
          </p:nvSpPr>
          <p:spPr bwMode="auto">
            <a:xfrm flipH="1" flipV="1">
              <a:off x="4176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Text Box 95"/>
            <p:cNvSpPr txBox="1">
              <a:spLocks noChangeArrowheads="1"/>
            </p:cNvSpPr>
            <p:nvPr/>
          </p:nvSpPr>
          <p:spPr bwMode="auto">
            <a:xfrm>
              <a:off x="4272" y="273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进</a:t>
              </a:r>
            </a:p>
          </p:txBody>
        </p:sp>
      </p:grpSp>
      <p:grpSp>
        <p:nvGrpSpPr>
          <p:cNvPr id="30838" name="Group 118"/>
          <p:cNvGrpSpPr>
            <a:grpSpLocks/>
          </p:cNvGrpSpPr>
          <p:nvPr/>
        </p:nvGrpSpPr>
        <p:grpSpPr bwMode="auto">
          <a:xfrm>
            <a:off x="1600200" y="3276600"/>
            <a:ext cx="4953000" cy="990600"/>
            <a:chOff x="1008" y="2064"/>
            <a:chExt cx="3120" cy="624"/>
          </a:xfrm>
        </p:grpSpPr>
        <p:grpSp>
          <p:nvGrpSpPr>
            <p:cNvPr id="30772" name="Group 52"/>
            <p:cNvGrpSpPr>
              <a:grpSpLocks/>
            </p:cNvGrpSpPr>
            <p:nvPr/>
          </p:nvGrpSpPr>
          <p:grpSpPr bwMode="auto">
            <a:xfrm>
              <a:off x="1632" y="2064"/>
              <a:ext cx="288" cy="528"/>
              <a:chOff x="1488" y="960"/>
              <a:chExt cx="288" cy="528"/>
            </a:xfrm>
          </p:grpSpPr>
          <p:sp>
            <p:nvSpPr>
              <p:cNvPr id="30760" name="Oval 40"/>
              <p:cNvSpPr>
                <a:spLocks noChangeArrowheads="1"/>
              </p:cNvSpPr>
              <p:nvPr/>
            </p:nvSpPr>
            <p:spPr bwMode="auto">
              <a:xfrm>
                <a:off x="1536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1" name="Line 41"/>
              <p:cNvSpPr>
                <a:spLocks noChangeShapeType="1"/>
              </p:cNvSpPr>
              <p:nvPr/>
            </p:nvSpPr>
            <p:spPr bwMode="auto">
              <a:xfrm>
                <a:off x="1632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2" name="Line 42"/>
              <p:cNvSpPr>
                <a:spLocks noChangeShapeType="1"/>
              </p:cNvSpPr>
              <p:nvPr/>
            </p:nvSpPr>
            <p:spPr bwMode="auto">
              <a:xfrm flipH="1">
                <a:off x="1536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3" name="Line 43"/>
              <p:cNvSpPr>
                <a:spLocks noChangeShapeType="1"/>
              </p:cNvSpPr>
              <p:nvPr/>
            </p:nvSpPr>
            <p:spPr bwMode="auto">
              <a:xfrm>
                <a:off x="1632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4" name="Line 44"/>
              <p:cNvSpPr>
                <a:spLocks noChangeShapeType="1"/>
              </p:cNvSpPr>
              <p:nvPr/>
            </p:nvSpPr>
            <p:spPr bwMode="auto">
              <a:xfrm>
                <a:off x="1488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 flipH="1">
                <a:off x="1632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73" name="Group 53"/>
            <p:cNvGrpSpPr>
              <a:grpSpLocks/>
            </p:cNvGrpSpPr>
            <p:nvPr/>
          </p:nvGrpSpPr>
          <p:grpSpPr bwMode="auto">
            <a:xfrm>
              <a:off x="2304" y="2064"/>
              <a:ext cx="288" cy="528"/>
              <a:chOff x="2016" y="960"/>
              <a:chExt cx="288" cy="528"/>
            </a:xfrm>
          </p:grpSpPr>
          <p:sp>
            <p:nvSpPr>
              <p:cNvPr id="30766" name="Oval 46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67" name="Line 47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8" name="Line 48"/>
              <p:cNvSpPr>
                <a:spLocks noChangeShapeType="1"/>
              </p:cNvSpPr>
              <p:nvPr/>
            </p:nvSpPr>
            <p:spPr bwMode="auto">
              <a:xfrm flipH="1">
                <a:off x="2064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Line 49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0" name="Line 50"/>
              <p:cNvSpPr>
                <a:spLocks noChangeShapeType="1"/>
              </p:cNvSpPr>
              <p:nvPr/>
            </p:nvSpPr>
            <p:spPr bwMode="auto">
              <a:xfrm>
                <a:off x="2016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1" name="Line 51"/>
              <p:cNvSpPr>
                <a:spLocks noChangeShapeType="1"/>
              </p:cNvSpPr>
              <p:nvPr/>
            </p:nvSpPr>
            <p:spPr bwMode="auto">
              <a:xfrm flipH="1">
                <a:off x="2160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74" name="Group 54"/>
            <p:cNvGrpSpPr>
              <a:grpSpLocks/>
            </p:cNvGrpSpPr>
            <p:nvPr/>
          </p:nvGrpSpPr>
          <p:grpSpPr bwMode="auto">
            <a:xfrm>
              <a:off x="2688" y="2064"/>
              <a:ext cx="288" cy="528"/>
              <a:chOff x="2016" y="960"/>
              <a:chExt cx="288" cy="528"/>
            </a:xfrm>
          </p:grpSpPr>
          <p:sp>
            <p:nvSpPr>
              <p:cNvPr id="30775" name="Oval 55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76" name="Line 56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7" name="Line 57"/>
              <p:cNvSpPr>
                <a:spLocks noChangeShapeType="1"/>
              </p:cNvSpPr>
              <p:nvPr/>
            </p:nvSpPr>
            <p:spPr bwMode="auto">
              <a:xfrm flipH="1">
                <a:off x="2064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8" name="Line 58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9" name="Line 59"/>
              <p:cNvSpPr>
                <a:spLocks noChangeShapeType="1"/>
              </p:cNvSpPr>
              <p:nvPr/>
            </p:nvSpPr>
            <p:spPr bwMode="auto">
              <a:xfrm>
                <a:off x="2016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0" name="Line 60"/>
              <p:cNvSpPr>
                <a:spLocks noChangeShapeType="1"/>
              </p:cNvSpPr>
              <p:nvPr/>
            </p:nvSpPr>
            <p:spPr bwMode="auto">
              <a:xfrm flipH="1">
                <a:off x="2160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81" name="Group 61"/>
            <p:cNvGrpSpPr>
              <a:grpSpLocks/>
            </p:cNvGrpSpPr>
            <p:nvPr/>
          </p:nvGrpSpPr>
          <p:grpSpPr bwMode="auto">
            <a:xfrm>
              <a:off x="3072" y="2064"/>
              <a:ext cx="288" cy="528"/>
              <a:chOff x="2016" y="960"/>
              <a:chExt cx="288" cy="528"/>
            </a:xfrm>
          </p:grpSpPr>
          <p:sp>
            <p:nvSpPr>
              <p:cNvPr id="30782" name="Oval 62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83" name="Line 63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4" name="Line 64"/>
              <p:cNvSpPr>
                <a:spLocks noChangeShapeType="1"/>
              </p:cNvSpPr>
              <p:nvPr/>
            </p:nvSpPr>
            <p:spPr bwMode="auto">
              <a:xfrm flipH="1">
                <a:off x="2064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5" name="Line 65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6" name="Line 66"/>
              <p:cNvSpPr>
                <a:spLocks noChangeShapeType="1"/>
              </p:cNvSpPr>
              <p:nvPr/>
            </p:nvSpPr>
            <p:spPr bwMode="auto">
              <a:xfrm>
                <a:off x="2016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87" name="Line 67"/>
              <p:cNvSpPr>
                <a:spLocks noChangeShapeType="1"/>
              </p:cNvSpPr>
              <p:nvPr/>
            </p:nvSpPr>
            <p:spPr bwMode="auto">
              <a:xfrm flipH="1">
                <a:off x="2160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97" name="Group 77"/>
            <p:cNvGrpSpPr>
              <a:grpSpLocks/>
            </p:cNvGrpSpPr>
            <p:nvPr/>
          </p:nvGrpSpPr>
          <p:grpSpPr bwMode="auto">
            <a:xfrm>
              <a:off x="1824" y="2208"/>
              <a:ext cx="336" cy="480"/>
              <a:chOff x="1008" y="960"/>
              <a:chExt cx="336" cy="480"/>
            </a:xfrm>
          </p:grpSpPr>
          <p:sp>
            <p:nvSpPr>
              <p:cNvPr id="30789" name="Line 69"/>
              <p:cNvSpPr>
                <a:spLocks noChangeShapeType="1"/>
              </p:cNvSpPr>
              <p:nvPr/>
            </p:nvSpPr>
            <p:spPr bwMode="auto">
              <a:xfrm flipH="1">
                <a:off x="1248" y="960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0" name="Line 70"/>
              <p:cNvSpPr>
                <a:spLocks noChangeShapeType="1"/>
              </p:cNvSpPr>
              <p:nvPr/>
            </p:nvSpPr>
            <p:spPr bwMode="auto">
              <a:xfrm flipH="1">
                <a:off x="1008" y="960"/>
                <a:ext cx="96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1" name="Line 71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2" name="Line 72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3" name="Line 73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4" name="Line 74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5" name="Line 75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96" name="Line 76"/>
              <p:cNvSpPr>
                <a:spLocks noChangeShapeType="1"/>
              </p:cNvSpPr>
              <p:nvPr/>
            </p:nvSpPr>
            <p:spPr bwMode="auto">
              <a:xfrm>
                <a:off x="1104" y="960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98" name="Group 78"/>
            <p:cNvGrpSpPr>
              <a:grpSpLocks/>
            </p:cNvGrpSpPr>
            <p:nvPr/>
          </p:nvGrpSpPr>
          <p:grpSpPr bwMode="auto">
            <a:xfrm>
              <a:off x="3456" y="2064"/>
              <a:ext cx="288" cy="528"/>
              <a:chOff x="2016" y="960"/>
              <a:chExt cx="288" cy="528"/>
            </a:xfrm>
          </p:grpSpPr>
          <p:sp>
            <p:nvSpPr>
              <p:cNvPr id="30799" name="Oval 79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0" name="Line 80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1" name="Line 81"/>
              <p:cNvSpPr>
                <a:spLocks noChangeShapeType="1"/>
              </p:cNvSpPr>
              <p:nvPr/>
            </p:nvSpPr>
            <p:spPr bwMode="auto">
              <a:xfrm flipH="1">
                <a:off x="2064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2" name="Line 82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3" name="Line 83"/>
              <p:cNvSpPr>
                <a:spLocks noChangeShapeType="1"/>
              </p:cNvSpPr>
              <p:nvPr/>
            </p:nvSpPr>
            <p:spPr bwMode="auto">
              <a:xfrm>
                <a:off x="2016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4" name="Line 84"/>
              <p:cNvSpPr>
                <a:spLocks noChangeShapeType="1"/>
              </p:cNvSpPr>
              <p:nvPr/>
            </p:nvSpPr>
            <p:spPr bwMode="auto">
              <a:xfrm flipH="1">
                <a:off x="2160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05" name="Group 85"/>
            <p:cNvGrpSpPr>
              <a:grpSpLocks/>
            </p:cNvGrpSpPr>
            <p:nvPr/>
          </p:nvGrpSpPr>
          <p:grpSpPr bwMode="auto">
            <a:xfrm>
              <a:off x="3840" y="2064"/>
              <a:ext cx="288" cy="528"/>
              <a:chOff x="2016" y="960"/>
              <a:chExt cx="288" cy="528"/>
            </a:xfrm>
          </p:grpSpPr>
          <p:sp>
            <p:nvSpPr>
              <p:cNvPr id="30806" name="Oval 86"/>
              <p:cNvSpPr>
                <a:spLocks noChangeArrowheads="1"/>
              </p:cNvSpPr>
              <p:nvPr/>
            </p:nvSpPr>
            <p:spPr bwMode="auto">
              <a:xfrm>
                <a:off x="2064" y="960"/>
                <a:ext cx="192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807" name="Line 87"/>
              <p:cNvSpPr>
                <a:spLocks noChangeShapeType="1"/>
              </p:cNvSpPr>
              <p:nvPr/>
            </p:nvSpPr>
            <p:spPr bwMode="auto">
              <a:xfrm>
                <a:off x="2160" y="115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8" name="Line 88"/>
              <p:cNvSpPr>
                <a:spLocks noChangeShapeType="1"/>
              </p:cNvSpPr>
              <p:nvPr/>
            </p:nvSpPr>
            <p:spPr bwMode="auto">
              <a:xfrm flipH="1">
                <a:off x="2064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09" name="Line 89"/>
              <p:cNvSpPr>
                <a:spLocks noChangeShapeType="1"/>
              </p:cNvSpPr>
              <p:nvPr/>
            </p:nvSpPr>
            <p:spPr bwMode="auto">
              <a:xfrm>
                <a:off x="2160" y="1344"/>
                <a:ext cx="9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0" name="Line 90"/>
              <p:cNvSpPr>
                <a:spLocks noChangeShapeType="1"/>
              </p:cNvSpPr>
              <p:nvPr/>
            </p:nvSpPr>
            <p:spPr bwMode="auto">
              <a:xfrm>
                <a:off x="2016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811" name="Line 91"/>
              <p:cNvSpPr>
                <a:spLocks noChangeShapeType="1"/>
              </p:cNvSpPr>
              <p:nvPr/>
            </p:nvSpPr>
            <p:spPr bwMode="auto">
              <a:xfrm flipH="1">
                <a:off x="2160" y="1167"/>
                <a:ext cx="144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17" name="Text Box 97"/>
            <p:cNvSpPr txBox="1">
              <a:spLocks noChangeArrowheads="1"/>
            </p:cNvSpPr>
            <p:nvPr/>
          </p:nvSpPr>
          <p:spPr bwMode="auto">
            <a:xfrm>
              <a:off x="1008" y="2160"/>
              <a:ext cx="6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排队买票</a:t>
              </a:r>
            </a:p>
          </p:txBody>
        </p:sp>
      </p:grpSp>
      <p:grpSp>
        <p:nvGrpSpPr>
          <p:cNvPr id="30835" name="Group 115"/>
          <p:cNvGrpSpPr>
            <a:grpSpLocks/>
          </p:cNvGrpSpPr>
          <p:nvPr/>
        </p:nvGrpSpPr>
        <p:grpSpPr bwMode="auto">
          <a:xfrm>
            <a:off x="1600200" y="1371600"/>
            <a:ext cx="4495800" cy="1295400"/>
            <a:chOff x="1008" y="864"/>
            <a:chExt cx="2832" cy="816"/>
          </a:xfrm>
        </p:grpSpPr>
        <p:sp>
          <p:nvSpPr>
            <p:cNvPr id="30819" name="Text Box 99"/>
            <p:cNvSpPr txBox="1">
              <a:spLocks noChangeArrowheads="1"/>
            </p:cNvSpPr>
            <p:nvPr/>
          </p:nvSpPr>
          <p:spPr bwMode="auto">
            <a:xfrm>
              <a:off x="1008" y="12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汉诺塔</a:t>
              </a:r>
            </a:p>
          </p:txBody>
        </p:sp>
        <p:sp>
          <p:nvSpPr>
            <p:cNvPr id="30820" name="Line 100"/>
            <p:cNvSpPr>
              <a:spLocks noChangeShapeType="1"/>
            </p:cNvSpPr>
            <p:nvPr/>
          </p:nvSpPr>
          <p:spPr bwMode="auto">
            <a:xfrm>
              <a:off x="2160" y="168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Line 101"/>
            <p:cNvSpPr>
              <a:spLocks noChangeShapeType="1"/>
            </p:cNvSpPr>
            <p:nvPr/>
          </p:nvSpPr>
          <p:spPr bwMode="auto">
            <a:xfrm>
              <a:off x="2976" y="86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2" name="Rectangle 102"/>
            <p:cNvSpPr>
              <a:spLocks noChangeArrowheads="1"/>
            </p:cNvSpPr>
            <p:nvPr/>
          </p:nvSpPr>
          <p:spPr bwMode="auto">
            <a:xfrm>
              <a:off x="2496" y="1536"/>
              <a:ext cx="96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3" name="Rectangle 103"/>
            <p:cNvSpPr>
              <a:spLocks noChangeArrowheads="1"/>
            </p:cNvSpPr>
            <p:nvPr/>
          </p:nvSpPr>
          <p:spPr bwMode="auto">
            <a:xfrm>
              <a:off x="2592" y="1392"/>
              <a:ext cx="76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4" name="Rectangle 104"/>
            <p:cNvSpPr>
              <a:spLocks noChangeArrowheads="1"/>
            </p:cNvSpPr>
            <p:nvPr/>
          </p:nvSpPr>
          <p:spPr bwMode="auto">
            <a:xfrm>
              <a:off x="2688" y="1248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5" name="Rectangle 105"/>
            <p:cNvSpPr>
              <a:spLocks noChangeArrowheads="1"/>
            </p:cNvSpPr>
            <p:nvPr/>
          </p:nvSpPr>
          <p:spPr bwMode="auto">
            <a:xfrm>
              <a:off x="2784" y="1104"/>
              <a:ext cx="38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34" name="Group 114"/>
          <p:cNvGrpSpPr>
            <a:grpSpLocks/>
          </p:cNvGrpSpPr>
          <p:nvPr/>
        </p:nvGrpSpPr>
        <p:grpSpPr bwMode="auto">
          <a:xfrm>
            <a:off x="3505200" y="1219200"/>
            <a:ext cx="838200" cy="533400"/>
            <a:chOff x="2208" y="768"/>
            <a:chExt cx="528" cy="336"/>
          </a:xfrm>
        </p:grpSpPr>
        <p:sp>
          <p:nvSpPr>
            <p:cNvPr id="30827" name="Line 107"/>
            <p:cNvSpPr>
              <a:spLocks noChangeShapeType="1"/>
            </p:cNvSpPr>
            <p:nvPr/>
          </p:nvSpPr>
          <p:spPr bwMode="auto">
            <a:xfrm>
              <a:off x="2592" y="9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9" name="Text Box 109"/>
            <p:cNvSpPr txBox="1">
              <a:spLocks noChangeArrowheads="1"/>
            </p:cNvSpPr>
            <p:nvPr/>
          </p:nvSpPr>
          <p:spPr bwMode="auto">
            <a:xfrm>
              <a:off x="2208" y="7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进</a:t>
              </a:r>
            </a:p>
          </p:txBody>
        </p:sp>
      </p:grpSp>
      <p:grpSp>
        <p:nvGrpSpPr>
          <p:cNvPr id="30833" name="Group 113"/>
          <p:cNvGrpSpPr>
            <a:grpSpLocks/>
          </p:cNvGrpSpPr>
          <p:nvPr/>
        </p:nvGrpSpPr>
        <p:grpSpPr bwMode="auto">
          <a:xfrm>
            <a:off x="5105400" y="1219200"/>
            <a:ext cx="838200" cy="533400"/>
            <a:chOff x="3216" y="768"/>
            <a:chExt cx="528" cy="336"/>
          </a:xfrm>
        </p:grpSpPr>
        <p:sp>
          <p:nvSpPr>
            <p:cNvPr id="30830" name="Line 110"/>
            <p:cNvSpPr>
              <a:spLocks noChangeShapeType="1"/>
            </p:cNvSpPr>
            <p:nvPr/>
          </p:nvSpPr>
          <p:spPr bwMode="auto">
            <a:xfrm flipV="1">
              <a:off x="3216" y="91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Text Box 111"/>
            <p:cNvSpPr txBox="1">
              <a:spLocks noChangeArrowheads="1"/>
            </p:cNvSpPr>
            <p:nvPr/>
          </p:nvSpPr>
          <p:spPr bwMode="auto">
            <a:xfrm>
              <a:off x="3408" y="76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16809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657225" y="1493838"/>
            <a:ext cx="679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时间性能：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相同，都是常数时间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O</a:t>
            </a: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(1)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611188" y="2214563"/>
            <a:ext cx="8132762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空间性能：</a:t>
            </a:r>
          </a:p>
          <a:p>
            <a:pPr>
              <a:lnSpc>
                <a:spcPct val="110000"/>
              </a:lnSpc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顺序栈：有元素个数的限制和空间浪费的问题。</a:t>
            </a:r>
          </a:p>
          <a:p>
            <a:pPr>
              <a:lnSpc>
                <a:spcPct val="110000"/>
              </a:lnSpc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链栈：没有栈满的问题，只有当内存没有可用空间时才会出现栈满，但是每个元素都需要一个指针域，从而产生了结构性开销。</a:t>
            </a:r>
          </a:p>
          <a:p>
            <a:pPr>
              <a:lnSpc>
                <a:spcPct val="110000"/>
              </a:lnSpc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        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322513" y="323850"/>
            <a:ext cx="4394200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333399"/>
                </a:solidFill>
              </a:rPr>
              <a:t>顺序栈和链栈的比较</a:t>
            </a: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625475" y="5049838"/>
            <a:ext cx="81772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0" lang="zh-CN" altLang="en-US" sz="2800">
                <a:latin typeface="Arial" pitchFamily="34" charset="0"/>
                <a:ea typeface="宋体" pitchFamily="2" charset="-122"/>
              </a:rPr>
              <a:t>总之，当栈的使用过程中元素</a:t>
            </a:r>
            <a:r>
              <a:rPr kumimoji="0" lang="zh-CN" altLang="en-US" sz="2800">
                <a:solidFill>
                  <a:srgbClr val="FF3300"/>
                </a:solidFill>
                <a:latin typeface="Arial" pitchFamily="34" charset="0"/>
                <a:ea typeface="宋体" pitchFamily="2" charset="-122"/>
              </a:rPr>
              <a:t>个数变化</a:t>
            </a:r>
            <a:r>
              <a:rPr kumimoji="0" lang="zh-CN" altLang="en-US" sz="2800">
                <a:latin typeface="Arial" pitchFamily="34" charset="0"/>
                <a:ea typeface="宋体" pitchFamily="2" charset="-122"/>
              </a:rPr>
              <a:t>较大时，用链栈是适宜的，反之，应该采用顺序栈。</a:t>
            </a:r>
          </a:p>
        </p:txBody>
      </p:sp>
    </p:spTree>
    <p:extLst>
      <p:ext uri="{BB962C8B-B14F-4D97-AF65-F5344CB8AC3E}">
        <p14:creationId xmlns:p14="http://schemas.microsoft.com/office/powerpoint/2010/main" val="2130779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5400" dirty="0"/>
              <a:t>3.2   </a:t>
            </a:r>
            <a:r>
              <a:rPr lang="zh-CN" altLang="en-US" sz="5400" dirty="0">
                <a:latin typeface="幼圆" panose="02010509060101010101" pitchFamily="49" charset="-122"/>
                <a:ea typeface="幼圆" panose="02010509060101010101" pitchFamily="49" charset="-122"/>
              </a:rPr>
              <a:t>栈的应用</a:t>
            </a:r>
          </a:p>
        </p:txBody>
      </p:sp>
    </p:spTree>
    <p:extLst>
      <p:ext uri="{BB962C8B-B14F-4D97-AF65-F5344CB8AC3E}">
        <p14:creationId xmlns:p14="http://schemas.microsoft.com/office/powerpoint/2010/main" val="278095154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将十进制用栈转化为八（十六）进制字符串输出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76" y="332656"/>
            <a:ext cx="5308873" cy="1581231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65" y="2276872"/>
            <a:ext cx="5258070" cy="15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0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77321" y="836712"/>
            <a:ext cx="792088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void conversion()//</a:t>
            </a:r>
            <a:r>
              <a:rPr lang="zh-CN" altLang="en-US" sz="2000" dirty="0"/>
              <a:t>将十进制用栈转化为八进制</a:t>
            </a:r>
            <a:br>
              <a:rPr lang="zh-CN" altLang="en-US" sz="2000" dirty="0"/>
            </a:br>
            <a:r>
              <a:rPr lang="en-US" altLang="zh-CN" sz="2000" dirty="0"/>
              <a:t>{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 S;      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 N;    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 e;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InitStack</a:t>
            </a:r>
            <a:r>
              <a:rPr lang="en-US" altLang="zh-CN" sz="2000" dirty="0"/>
              <a:t>(S);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输入</a:t>
            </a:r>
            <a:r>
              <a:rPr lang="en-US" altLang="zh-CN" sz="2000" dirty="0"/>
              <a:t>N</a:t>
            </a:r>
            <a:r>
              <a:rPr lang="zh-CN" altLang="en-US" sz="2000" dirty="0"/>
              <a:t>的值</a:t>
            </a:r>
            <a:r>
              <a:rPr lang="en-US" altLang="zh-CN" sz="2000" dirty="0"/>
              <a:t>:");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d",&amp;N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 </a:t>
            </a:r>
            <a:r>
              <a:rPr lang="zh-CN" altLang="en-US" sz="2000" dirty="0"/>
              <a:t>转换后的值</a:t>
            </a:r>
            <a:r>
              <a:rPr lang="en-US" altLang="zh-CN" sz="2000" dirty="0"/>
              <a:t>:");</a:t>
            </a:r>
            <a:br>
              <a:rPr lang="en-US" altLang="zh-CN" sz="2000" dirty="0"/>
            </a:br>
            <a:r>
              <a:rPr lang="en-US" altLang="zh-CN" sz="2000" dirty="0"/>
              <a:t>    while(N)</a:t>
            </a:r>
            <a:br>
              <a:rPr lang="en-US" altLang="zh-CN" sz="2000" dirty="0"/>
            </a:br>
            <a:r>
              <a:rPr lang="en-US" altLang="zh-CN" sz="2000" dirty="0"/>
              <a:t>    {</a:t>
            </a:r>
            <a:br>
              <a:rPr lang="en-US" altLang="zh-CN" sz="2000" dirty="0"/>
            </a:br>
            <a:r>
              <a:rPr lang="en-US" altLang="zh-CN" sz="2000" dirty="0"/>
              <a:t>        Push(S, N % 8);</a:t>
            </a:r>
            <a:br>
              <a:rPr lang="en-US" altLang="zh-CN" sz="2000" dirty="0"/>
            </a:br>
            <a:r>
              <a:rPr lang="en-US" altLang="zh-CN" sz="2000" dirty="0"/>
              <a:t>        N = N/8;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    while(!</a:t>
            </a:r>
            <a:r>
              <a:rPr lang="en-US" altLang="zh-CN" sz="2000" dirty="0" err="1"/>
              <a:t>StackEmpty</a:t>
            </a:r>
            <a:r>
              <a:rPr lang="en-US" altLang="zh-CN" sz="2000" dirty="0"/>
              <a:t>(S))</a:t>
            </a:r>
            <a:br>
              <a:rPr lang="en-US" altLang="zh-CN" sz="2000" dirty="0"/>
            </a:br>
            <a:r>
              <a:rPr lang="en-US" altLang="zh-CN" sz="2000" dirty="0"/>
              <a:t>    {</a:t>
            </a:r>
            <a:br>
              <a:rPr lang="en-US" altLang="zh-CN" sz="2000" dirty="0"/>
            </a:br>
            <a:r>
              <a:rPr lang="en-US" altLang="zh-CN" sz="2000" dirty="0"/>
              <a:t>        Pop(</a:t>
            </a:r>
            <a:r>
              <a:rPr lang="en-US" altLang="zh-CN" sz="2000" dirty="0" err="1"/>
              <a:t>S,e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 %</a:t>
            </a:r>
            <a:r>
              <a:rPr lang="en-US" altLang="zh-CN" sz="2000" dirty="0" err="1"/>
              <a:t>d",e</a:t>
            </a:r>
            <a:r>
              <a:rPr lang="en-US" altLang="zh-CN" sz="2000" dirty="0"/>
              <a:t>);</a:t>
            </a:r>
            <a:br>
              <a:rPr lang="en-US" altLang="zh-CN" sz="2000" dirty="0"/>
            </a:br>
            <a:r>
              <a:rPr lang="en-US" altLang="zh-CN" sz="2000" dirty="0"/>
              <a:t>    }</a:t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75856" y="26064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一、数制</a:t>
            </a:r>
            <a:r>
              <a:rPr lang="zh-CN" altLang="en-US" dirty="0"/>
              <a:t>转换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0232" y="5877272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课后上机练习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120" y="4437112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思考：小数如何处理？</a:t>
            </a:r>
          </a:p>
        </p:txBody>
      </p:sp>
      <p:pic>
        <p:nvPicPr>
          <p:cNvPr id="4098" name="Picture 2" descr="在这里插入图片描述">
            <a:extLst>
              <a:ext uri="{FF2B5EF4-FFF2-40B4-BE49-F238E27FC236}">
                <a16:creationId xmlns:a16="http://schemas.microsoft.com/office/drawing/2014/main" id="{0677E08C-7C0D-4BD8-9181-ED7CA515B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12" y="2025884"/>
            <a:ext cx="4122014" cy="197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7083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476672"/>
            <a:ext cx="7772400" cy="4114800"/>
          </a:xfrm>
        </p:spPr>
        <p:txBody>
          <a:bodyPr/>
          <a:lstStyle/>
          <a:p>
            <a:pPr marL="914400" lvl="2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二、括号匹配检查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算术表达式中的括号：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...[...{...}...[...]...]...[...]...(...)..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使用规则：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）出现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左括号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，必有相应的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右括号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与之匹配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）每对括号之间可以嵌套，但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不能出现交叉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利用栈结构保存每个出现的左括号，当遇到右括号时，从栈中弹出左括号，检验匹配情况。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）当遇到某一个右括号时，栈已空，说明到目前为止，右括号多于左括号；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）从栈中弹出的左括号与当前检验的右括号类型不同，说明出现了括号交叉情况；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）算术表达式输入完毕，但栈中还有没有匹配的左括号，说明左括号多于右括号。</a:t>
            </a:r>
          </a:p>
          <a:p>
            <a:pPr marL="0" indent="0">
              <a:lnSpc>
                <a:spcPct val="110000"/>
              </a:lnSpc>
              <a:buNone/>
            </a:pPr>
            <a:endParaRPr lang="zh-CN" altLang="en-US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95824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04800"/>
            <a:ext cx="8235950" cy="4114800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Check( ) {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1800" dirty="0"/>
              <a:t>STACK S;        //</a:t>
            </a:r>
            <a:r>
              <a:rPr lang="zh-CN" altLang="en-US" sz="1800" dirty="0"/>
              <a:t>定义栈结构</a:t>
            </a:r>
            <a:r>
              <a:rPr lang="en-US" altLang="zh-CN" sz="1800" dirty="0"/>
              <a:t>S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altLang="zh-CN" sz="1800" dirty="0"/>
              <a:t>char 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;</a:t>
            </a:r>
          </a:p>
          <a:p>
            <a:pPr marL="914400" lvl="2" indent="0" algn="just">
              <a:buNone/>
            </a:pPr>
            <a:r>
              <a:rPr lang="en-US" altLang="zh-CN" sz="1800" dirty="0" err="1"/>
              <a:t>InitStack</a:t>
            </a:r>
            <a:r>
              <a:rPr lang="en-US" altLang="zh-CN" sz="1800" dirty="0"/>
              <a:t>(&amp;S);      //</a:t>
            </a:r>
            <a:r>
              <a:rPr lang="zh-CN" altLang="en-US" sz="1800" dirty="0"/>
              <a:t>初始化栈</a:t>
            </a:r>
            <a:r>
              <a:rPr lang="en-US" altLang="zh-CN" sz="1800" dirty="0"/>
              <a:t>S</a:t>
            </a:r>
          </a:p>
          <a:p>
            <a:pPr marL="914400" lvl="2" indent="0" algn="just">
              <a:buNone/>
            </a:pPr>
            <a:r>
              <a:rPr lang="en-US" altLang="zh-CN" sz="1800" dirty="0"/>
              <a:t>while ((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</a:t>
            </a:r>
            <a:r>
              <a:rPr lang="en-US" altLang="zh-CN" sz="1800" dirty="0" err="1"/>
              <a:t>getchar</a:t>
            </a:r>
            <a:r>
              <a:rPr lang="en-US" altLang="zh-CN" sz="1800" dirty="0"/>
              <a:t>())!=’\n’) {//</a:t>
            </a:r>
            <a:r>
              <a:rPr lang="zh-CN" altLang="en-US" sz="1800" dirty="0"/>
              <a:t>以字符序列的形式输入表达式</a:t>
            </a:r>
          </a:p>
          <a:p>
            <a:pPr marL="914400" lvl="2" indent="0" algn="just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switch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 {</a:t>
            </a:r>
          </a:p>
          <a:p>
            <a:pPr marL="914400" lvl="2" indent="0" algn="just">
              <a:buNone/>
            </a:pPr>
            <a:r>
              <a:rPr lang="en-US" altLang="zh-CN" sz="1800" dirty="0"/>
              <a:t>   case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==‘(’||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 ‘[’||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 ‘{’): Push(&amp;</a:t>
            </a:r>
            <a:r>
              <a:rPr lang="en-US" altLang="zh-CN" sz="1800" dirty="0" err="1"/>
              <a:t>S,ch</a:t>
            </a:r>
            <a:r>
              <a:rPr lang="en-US" altLang="zh-CN" sz="1800" dirty="0"/>
              <a:t>);break;  //</a:t>
            </a:r>
            <a:r>
              <a:rPr lang="zh-CN" altLang="en-US" sz="1800" dirty="0"/>
              <a:t>遇左括号入栈</a:t>
            </a:r>
          </a:p>
          <a:p>
            <a:pPr marL="914400" lvl="2" indent="0" algn="just">
              <a:buNone/>
            </a:pPr>
            <a:r>
              <a:rPr lang="zh-CN" altLang="en-US" sz="1800" dirty="0"/>
              <a:t>   </a:t>
            </a:r>
            <a:r>
              <a:rPr lang="en-US" altLang="zh-CN" sz="1800" dirty="0"/>
              <a:t>//</a:t>
            </a:r>
            <a:r>
              <a:rPr lang="zh-CN" altLang="en-US" sz="1800" dirty="0"/>
              <a:t>在遇到右括号时，分别检测匹配情</a:t>
            </a:r>
            <a:endParaRPr lang="en-US" altLang="zh-CN" sz="1800" dirty="0"/>
          </a:p>
          <a:p>
            <a:pPr marL="914400" lvl="2" indent="0" algn="just">
              <a:buNone/>
            </a:pPr>
            <a:r>
              <a:rPr lang="en-US" altLang="zh-CN" sz="1800" dirty="0"/>
              <a:t>   case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 ‘)’): if (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(S)) </a:t>
            </a:r>
            <a:r>
              <a:rPr lang="en-US" altLang="zh-CN" sz="1800" dirty="0" err="1"/>
              <a:t>retrun</a:t>
            </a:r>
            <a:r>
              <a:rPr lang="en-US" altLang="zh-CN" sz="1800" dirty="0"/>
              <a:t> FALSE;     </a:t>
            </a:r>
          </a:p>
          <a:p>
            <a:pPr marL="1371600" lvl="3" indent="0" algn="just">
              <a:buNone/>
            </a:pPr>
            <a:r>
              <a:rPr lang="en-US" altLang="zh-CN" sz="1800" dirty="0"/>
              <a:t>   else {Pop(&amp;S,&amp;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if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!= ‘(’) return FALSE; }               break;</a:t>
            </a:r>
          </a:p>
          <a:p>
            <a:pPr marL="914400" lvl="2" indent="0">
              <a:buNone/>
            </a:pPr>
            <a:r>
              <a:rPr lang="en-US" altLang="zh-CN" sz="1800" dirty="0"/>
              <a:t>    case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 ‘]’): if (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(S)) </a:t>
            </a:r>
            <a:r>
              <a:rPr lang="en-US" altLang="zh-CN" sz="1800" dirty="0" err="1"/>
              <a:t>retrun</a:t>
            </a:r>
            <a:r>
              <a:rPr lang="en-US" altLang="zh-CN" sz="1800" dirty="0"/>
              <a:t> FALSE;    </a:t>
            </a:r>
          </a:p>
          <a:p>
            <a:pPr marL="914400" lvl="2" indent="0">
              <a:buNone/>
            </a:pPr>
            <a:r>
              <a:rPr lang="en-US" altLang="zh-CN" sz="1800" dirty="0"/>
              <a:t>          else {Pop(&amp;S,&amp;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if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!= ‘[’) return FALSE;  }                break;</a:t>
            </a:r>
          </a:p>
          <a:p>
            <a:pPr marL="914400" lvl="2" indent="0">
              <a:buNone/>
            </a:pPr>
            <a:r>
              <a:rPr lang="en-US" altLang="zh-CN" sz="1800" dirty="0"/>
              <a:t>   case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== ‘}’): if (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(S)) </a:t>
            </a:r>
            <a:r>
              <a:rPr lang="en-US" altLang="zh-CN" sz="1800" dirty="0" err="1"/>
              <a:t>retrun</a:t>
            </a:r>
            <a:r>
              <a:rPr lang="en-US" altLang="zh-CN" sz="1800" dirty="0"/>
              <a:t> FALSE;</a:t>
            </a:r>
          </a:p>
          <a:p>
            <a:pPr marL="914400" lvl="2" indent="0">
              <a:buNone/>
            </a:pPr>
            <a:r>
              <a:rPr lang="en-US" altLang="zh-CN" sz="1800" dirty="0"/>
              <a:t>          else {Pop(&amp;S,&amp;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);    if 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!= ‘{’) return FALSE;  }             break;</a:t>
            </a:r>
          </a:p>
          <a:p>
            <a:pPr marL="914400" lvl="2" indent="0"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default:break</a:t>
            </a:r>
            <a:r>
              <a:rPr lang="en-US" altLang="zh-CN" sz="1800" dirty="0"/>
              <a:t>;</a:t>
            </a:r>
          </a:p>
          <a:p>
            <a:pPr marL="914400" lvl="2" indent="0">
              <a:buNone/>
            </a:pPr>
            <a:r>
              <a:rPr lang="en-US" altLang="zh-CN" sz="1800" dirty="0"/>
              <a:t>  }//switch end</a:t>
            </a:r>
          </a:p>
          <a:p>
            <a:pPr marL="914400" lvl="2" indent="0">
              <a:buNone/>
            </a:pPr>
            <a:r>
              <a:rPr lang="en-US" altLang="zh-CN" sz="1800" dirty="0"/>
              <a:t> }//while end</a:t>
            </a:r>
          </a:p>
          <a:p>
            <a:pPr marL="914400" lvl="2" indent="0">
              <a:buNone/>
            </a:pPr>
            <a:r>
              <a:rPr lang="en-US" altLang="zh-CN" sz="1800" dirty="0"/>
              <a:t> if (</a:t>
            </a:r>
            <a:r>
              <a:rPr lang="en-US" altLang="zh-CN" sz="1800" dirty="0" err="1"/>
              <a:t>StackEmpty</a:t>
            </a:r>
            <a:r>
              <a:rPr lang="en-US" altLang="zh-CN" sz="1800" dirty="0"/>
              <a:t>(S)) return TRUE;    else return FALSE;</a:t>
            </a:r>
          </a:p>
          <a:p>
            <a:pPr marL="914400" lvl="2" indent="0">
              <a:buNone/>
            </a:pPr>
            <a:r>
              <a:rPr lang="en-US" altLang="zh-CN" sz="1800" dirty="0"/>
              <a:t>}</a:t>
            </a:r>
          </a:p>
          <a:p>
            <a:pPr marL="914400" lvl="2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674806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54868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三、表达式求值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196752"/>
            <a:ext cx="763284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表达式的组成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操作数</a:t>
            </a:r>
            <a:r>
              <a:rPr lang="en-US" altLang="zh-CN" sz="2000" dirty="0"/>
              <a:t>(operand)</a:t>
            </a:r>
            <a:r>
              <a:rPr lang="zh-CN" altLang="en-US" sz="2000" dirty="0"/>
              <a:t>：常数、变量。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运算符</a:t>
            </a:r>
            <a:r>
              <a:rPr lang="en-US" altLang="zh-CN" sz="2000" dirty="0"/>
              <a:t>(operator)</a:t>
            </a:r>
            <a:r>
              <a:rPr lang="zh-CN" altLang="en-US" sz="2000" dirty="0"/>
              <a:t>：算术运算符、关系运算符和逻辑运算符。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界限符</a:t>
            </a:r>
            <a:r>
              <a:rPr lang="en-US" altLang="zh-CN" sz="2000" dirty="0"/>
              <a:t>(delimiter) </a:t>
            </a:r>
            <a:r>
              <a:rPr lang="zh-CN" altLang="en-US" sz="2000" dirty="0"/>
              <a:t>：左右括弧和表达式结束符。</a:t>
            </a:r>
          </a:p>
          <a:p>
            <a:r>
              <a:rPr lang="zh-CN" altLang="en-US" sz="2000" dirty="0"/>
              <a:t>算术运算的规则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先乘除后加减</a:t>
            </a:r>
            <a:r>
              <a:rPr lang="en-US" altLang="zh-CN" sz="2000" dirty="0"/>
              <a:t>=&gt;</a:t>
            </a:r>
            <a:r>
              <a:rPr lang="zh-CN" altLang="en-US" sz="2000" dirty="0">
                <a:solidFill>
                  <a:srgbClr val="00B050"/>
                </a:solidFill>
              </a:rPr>
              <a:t>运算符的优先级高低是相对的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先左后右</a:t>
            </a:r>
            <a:r>
              <a:rPr lang="en-US" altLang="zh-CN" sz="2000" dirty="0"/>
              <a:t>=&gt;</a:t>
            </a:r>
            <a:r>
              <a:rPr lang="zh-CN" altLang="en-US" sz="2000" dirty="0">
                <a:solidFill>
                  <a:srgbClr val="00B050"/>
                </a:solidFill>
              </a:rPr>
              <a:t>左</a:t>
            </a:r>
            <a:r>
              <a:rPr lang="en-US" altLang="zh-CN" sz="2000" dirty="0">
                <a:solidFill>
                  <a:srgbClr val="00B050"/>
                </a:solidFill>
              </a:rPr>
              <a:t>+&gt;</a:t>
            </a:r>
            <a:r>
              <a:rPr lang="zh-CN" altLang="en-US" sz="2000" dirty="0">
                <a:solidFill>
                  <a:srgbClr val="00B050"/>
                </a:solidFill>
              </a:rPr>
              <a:t>右</a:t>
            </a:r>
            <a:r>
              <a:rPr lang="en-US" altLang="zh-CN" sz="2000" dirty="0">
                <a:solidFill>
                  <a:srgbClr val="00B050"/>
                </a:solidFill>
              </a:rPr>
              <a:t>+</a:t>
            </a:r>
            <a:endParaRPr lang="zh-CN" altLang="en-US" sz="2000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先括弧内后括弧外：</a:t>
            </a:r>
            <a:endParaRPr lang="en-US" altLang="zh-C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</a:rPr>
              <a:t>左括号的优先级和其左</a:t>
            </a:r>
            <a:r>
              <a:rPr lang="en-US" altLang="zh-CN" sz="2000" dirty="0">
                <a:solidFill>
                  <a:srgbClr val="00B050"/>
                </a:solidFill>
              </a:rPr>
              <a:t>/</a:t>
            </a:r>
            <a:r>
              <a:rPr lang="zh-CN" altLang="en-US" sz="2000" dirty="0">
                <a:solidFill>
                  <a:srgbClr val="00B050"/>
                </a:solidFill>
              </a:rPr>
              <a:t>右侧运算符相比 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高</a:t>
            </a:r>
            <a:r>
              <a:rPr lang="en-US" altLang="zh-CN" sz="2000" dirty="0">
                <a:solidFill>
                  <a:srgbClr val="00B050"/>
                </a:solidFill>
              </a:rPr>
              <a:t>|</a:t>
            </a:r>
            <a:r>
              <a:rPr lang="zh-CN" altLang="en-US" sz="2000" dirty="0">
                <a:solidFill>
                  <a:srgbClr val="00B050"/>
                </a:solidFill>
              </a:rPr>
              <a:t>低</a:t>
            </a:r>
            <a:r>
              <a:rPr lang="en-US" altLang="zh-CN" sz="2000" dirty="0">
                <a:solidFill>
                  <a:srgbClr val="00B050"/>
                </a:solidFill>
              </a:rPr>
              <a:t>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</a:rPr>
              <a:t>右括号的优先级与其左侧运算符相比最</a:t>
            </a:r>
            <a:r>
              <a:rPr lang="en-US" altLang="zh-CN" sz="2000" dirty="0">
                <a:solidFill>
                  <a:srgbClr val="00B050"/>
                </a:solidFill>
              </a:rPr>
              <a:t>(</a:t>
            </a:r>
            <a:r>
              <a:rPr lang="zh-CN" altLang="en-US" sz="2000" dirty="0">
                <a:solidFill>
                  <a:srgbClr val="00B050"/>
                </a:solidFill>
              </a:rPr>
              <a:t>？</a:t>
            </a:r>
            <a:r>
              <a:rPr lang="en-US" altLang="zh-CN" sz="2000" dirty="0">
                <a:solidFill>
                  <a:srgbClr val="00B05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B050"/>
                </a:solidFill>
              </a:rPr>
              <a:t>左右括号的优先级</a:t>
            </a:r>
            <a:r>
              <a:rPr lang="en-US" altLang="zh-CN" sz="2000" dirty="0">
                <a:solidFill>
                  <a:srgbClr val="00B050"/>
                </a:solidFill>
              </a:rPr>
              <a:t>(?)</a:t>
            </a:r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2+4-3*6</a:t>
            </a:r>
            <a:endParaRPr lang="zh-CN" altLang="en-US" sz="2000" dirty="0"/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4+2*3-10/5</a:t>
            </a:r>
            <a:br>
              <a:rPr lang="en-US" altLang="zh-CN" sz="2000" dirty="0"/>
            </a:br>
            <a:r>
              <a:rPr lang="en-US" altLang="zh-CN" sz="2000" dirty="0"/>
              <a:t>	  =4+6-10/5</a:t>
            </a:r>
            <a:br>
              <a:rPr lang="en-US" altLang="zh-CN" sz="2000" dirty="0"/>
            </a:br>
            <a:r>
              <a:rPr lang="en-US" altLang="zh-CN" sz="2000" dirty="0"/>
              <a:t>                =10-10/5</a:t>
            </a:r>
            <a:br>
              <a:rPr lang="en-US" altLang="zh-CN" sz="2000" dirty="0"/>
            </a:br>
            <a:r>
              <a:rPr lang="en-US" altLang="zh-CN" sz="2000" dirty="0"/>
              <a:t>                =10-2</a:t>
            </a:r>
            <a:br>
              <a:rPr lang="en-US" altLang="zh-CN" sz="2000" dirty="0"/>
            </a:br>
            <a:r>
              <a:rPr lang="en-US" altLang="zh-CN" sz="2000" dirty="0"/>
              <a:t>                =8</a:t>
            </a:r>
          </a:p>
          <a:p>
            <a:r>
              <a:rPr lang="zh-CN" altLang="en-US" sz="2000" dirty="0"/>
              <a:t>例如：</a:t>
            </a:r>
            <a:r>
              <a:rPr lang="en-US" altLang="zh-CN" sz="2000" dirty="0"/>
              <a:t>4+(2+2*3/6)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714511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22AFC-E1A8-C9C7-F3F1-751EA819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94DC65-DAC3-93A8-370E-6A13D8EE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如何</a:t>
            </a:r>
            <a:r>
              <a:rPr lang="zh-CN" altLang="en-US" dirty="0"/>
              <a:t>用栈辅助计算表达式？</a:t>
            </a:r>
          </a:p>
          <a:p>
            <a:endParaRPr lang="en-US" altLang="zh-CN" dirty="0"/>
          </a:p>
          <a:p>
            <a:pPr lvl="1"/>
            <a:r>
              <a:rPr lang="zh-CN" altLang="en-US" dirty="0"/>
              <a:t>如何用栈控制运算顺序？</a:t>
            </a:r>
            <a:endParaRPr lang="en-US" altLang="zh-CN" dirty="0"/>
          </a:p>
          <a:p>
            <a:pPr lvl="2"/>
            <a:r>
              <a:rPr lang="zh-CN" altLang="en-US" dirty="0"/>
              <a:t>运算符的优先级什么时候确定？</a:t>
            </a:r>
            <a:endParaRPr lang="en-US" altLang="zh-CN" dirty="0"/>
          </a:p>
          <a:p>
            <a:pPr lvl="2"/>
            <a:r>
              <a:rPr lang="zh-CN" altLang="en-US" dirty="0"/>
              <a:t>高优先级运算符先入栈、出栈还是直接计算？</a:t>
            </a:r>
            <a:endParaRPr lang="en-US" altLang="zh-CN" dirty="0"/>
          </a:p>
          <a:p>
            <a:pPr lvl="2"/>
            <a:r>
              <a:rPr lang="zh-CN" altLang="en-US" dirty="0"/>
              <a:t>低优先级运算符先入栈、出栈还是直接计算？</a:t>
            </a:r>
            <a:endParaRPr lang="en-US" altLang="zh-CN" dirty="0"/>
          </a:p>
          <a:p>
            <a:pPr lvl="2"/>
            <a:r>
              <a:rPr lang="zh-CN" altLang="en-US" dirty="0"/>
              <a:t>什么时候涉及到计算？</a:t>
            </a:r>
            <a:endParaRPr lang="en-US" altLang="zh-CN" dirty="0"/>
          </a:p>
          <a:p>
            <a:pPr lvl="1"/>
            <a:r>
              <a:rPr lang="zh-CN" altLang="en-US" dirty="0"/>
              <a:t>如何用栈保存和运算符对应的操作数？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50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762000"/>
            <a:ext cx="8064896" cy="53340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u="sng" dirty="0">
                <a:latin typeface="黑体" pitchFamily="49" charset="-122"/>
                <a:ea typeface="黑体" pitchFamily="49" charset="-122"/>
              </a:rPr>
              <a:t>算法的思想：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设置两个工作栈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运算符栈</a:t>
            </a:r>
            <a:r>
              <a:rPr lang="en-US" altLang="zh-CN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，运算符栈的栈底为表达式的起始符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操作数栈</a:t>
            </a:r>
            <a:r>
              <a:rPr lang="en-US" altLang="zh-CN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，操作数栈为空栈。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读取符号</a:t>
            </a:r>
          </a:p>
          <a:p>
            <a:pPr>
              <a:lnSpc>
                <a:spcPct val="120000"/>
              </a:lnSpc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判断当前符号</a:t>
            </a:r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若是</a:t>
            </a:r>
            <a:r>
              <a:rPr lang="zh-CN" altLang="en-US" sz="16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操作数则进</a:t>
            </a:r>
            <a:r>
              <a:rPr lang="en-US" altLang="zh-CN" sz="16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6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若是</a:t>
            </a:r>
            <a:r>
              <a:rPr lang="zh-CN" altLang="en-US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运算符，则和</a:t>
            </a:r>
            <a:r>
              <a:rPr lang="en-US" altLang="zh-CN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2000" dirty="0">
                <a:solidFill>
                  <a:schemeClr val="folHlink"/>
                </a:solidFill>
                <a:latin typeface="黑体" pitchFamily="49" charset="-122"/>
                <a:ea typeface="黑体" pitchFamily="49" charset="-122"/>
              </a:rPr>
              <a:t>中的栈顶元素做比较再操作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运算符优先级高于</a:t>
            </a:r>
            <a:r>
              <a:rPr lang="en-US" altLang="zh-CN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中的栈顶元素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，则运算符入栈；读入下一符号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;</a:t>
            </a:r>
            <a:endParaRPr lang="zh-CN" altLang="en-US" sz="1800" dirty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运算符优先级低于</a:t>
            </a:r>
            <a:r>
              <a:rPr lang="en-US" altLang="zh-CN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中的栈顶元素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，则从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栈顶弹出两个操作数，与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中的栈顶元素做运算，并将运算结果入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2">
              <a:lnSpc>
                <a:spcPct val="120000"/>
              </a:lnSpc>
            </a:pP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运算符优先级等于</a:t>
            </a:r>
            <a:r>
              <a:rPr lang="en-US" altLang="zh-CN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中的栈顶元素</a:t>
            </a:r>
            <a:r>
              <a:rPr lang="en-US" altLang="zh-CN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如果栈顶是左括号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，则将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中的栈顶元素出栈；读入下一符号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;</a:t>
            </a:r>
            <a:r>
              <a:rPr lang="zh-CN" altLang="en-US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如果栈顶是</a:t>
            </a:r>
            <a:r>
              <a:rPr lang="en-US" altLang="zh-CN" sz="1800" dirty="0">
                <a:solidFill>
                  <a:srgbClr val="CC1C9E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，结束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操作数栈顶是最终计算结果。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注意：右括号不进栈</a:t>
            </a:r>
            <a:r>
              <a:rPr lang="en-US" altLang="zh-CN" sz="1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lvl="1">
              <a:lnSpc>
                <a:spcPct val="120000"/>
              </a:lnSpc>
            </a:pPr>
            <a:endParaRPr lang="en-US" altLang="zh-CN" sz="2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</a:pPr>
            <a:endParaRPr lang="zh-CN" altLang="en-US" sz="16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0BED95E1-AE9A-4964-CCBD-2608B272F13A}"/>
              </a:ext>
            </a:extLst>
          </p:cNvPr>
          <p:cNvSpPr/>
          <p:nvPr/>
        </p:nvSpPr>
        <p:spPr bwMode="auto">
          <a:xfrm>
            <a:off x="4679504" y="615280"/>
            <a:ext cx="3312368" cy="509464"/>
          </a:xfrm>
          <a:prstGeom prst="wedgeRectCallout">
            <a:avLst>
              <a:gd name="adj1" fmla="val 2500"/>
              <a:gd name="adj2" fmla="val 1276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#</a:t>
            </a:r>
            <a:r>
              <a:rPr kumimoji="1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rPr>
              <a:t>的优先级最高还是低？</a:t>
            </a:r>
          </a:p>
        </p:txBody>
      </p:sp>
    </p:spTree>
    <p:extLst>
      <p:ext uri="{BB962C8B-B14F-4D97-AF65-F5344CB8AC3E}">
        <p14:creationId xmlns:p14="http://schemas.microsoft.com/office/powerpoint/2010/main" val="78832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7085B-BBE4-8BCD-A9ED-0E7E20837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257F2-2011-94F2-B2F4-FFB89D0F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B57EFE-9FF3-2D69-2F27-8D07747C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5" y="954081"/>
            <a:ext cx="6934919" cy="5202413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70F58B7-9221-3806-D11B-4A13A43BCB60}"/>
              </a:ext>
            </a:extLst>
          </p:cNvPr>
          <p:cNvSpPr/>
          <p:nvPr/>
        </p:nvSpPr>
        <p:spPr bwMode="auto">
          <a:xfrm>
            <a:off x="5796136" y="764704"/>
            <a:ext cx="648072" cy="5616624"/>
          </a:xfrm>
          <a:prstGeom prst="round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EC65B2-E95C-6E10-EF97-BF701F8C302D}"/>
              </a:ext>
            </a:extLst>
          </p:cNvPr>
          <p:cNvSpPr txBox="1"/>
          <p:nvPr/>
        </p:nvSpPr>
        <p:spPr>
          <a:xfrm>
            <a:off x="4572000" y="245839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遇到左括号一律入栈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AB753B9-EDBE-380C-AC72-D5E234A94CD3}"/>
              </a:ext>
            </a:extLst>
          </p:cNvPr>
          <p:cNvSpPr/>
          <p:nvPr/>
        </p:nvSpPr>
        <p:spPr bwMode="auto">
          <a:xfrm>
            <a:off x="6590320" y="732791"/>
            <a:ext cx="1366056" cy="5616624"/>
          </a:xfrm>
          <a:prstGeom prst="roundRect">
            <a:avLst/>
          </a:prstGeom>
          <a:noFill/>
          <a:ln w="285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9A204-8928-8D83-ED35-630C2B7B08F3}"/>
              </a:ext>
            </a:extLst>
          </p:cNvPr>
          <p:cNvSpPr txBox="1"/>
          <p:nvPr/>
        </p:nvSpPr>
        <p:spPr>
          <a:xfrm>
            <a:off x="3192127" y="6406641"/>
            <a:ext cx="5288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</a:rPr>
              <a:t>遇到）一律出栈计算直到遇到（或者</a:t>
            </a:r>
            <a:r>
              <a:rPr lang="en-US" altLang="zh-CN" dirty="0">
                <a:solidFill>
                  <a:srgbClr val="00B050"/>
                </a:solidFill>
              </a:rPr>
              <a:t>#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B817EF0-FF91-6C12-0BD4-C6456EAED64A}"/>
              </a:ext>
            </a:extLst>
          </p:cNvPr>
          <p:cNvSpPr/>
          <p:nvPr/>
        </p:nvSpPr>
        <p:spPr bwMode="auto">
          <a:xfrm>
            <a:off x="6590320" y="4293096"/>
            <a:ext cx="648072" cy="50405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AFD1A3E-45D7-473F-5926-A3539EC5C4B7}"/>
              </a:ext>
            </a:extLst>
          </p:cNvPr>
          <p:cNvSpPr/>
          <p:nvPr/>
        </p:nvSpPr>
        <p:spPr bwMode="auto">
          <a:xfrm>
            <a:off x="1475655" y="4149080"/>
            <a:ext cx="6696745" cy="1368152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1D7F50-7436-D332-1C0E-AD9054BB6E3D}"/>
              </a:ext>
            </a:extLst>
          </p:cNvPr>
          <p:cNvSpPr txBox="1"/>
          <p:nvPr/>
        </p:nvSpPr>
        <p:spPr>
          <a:xfrm>
            <a:off x="722999" y="2996952"/>
            <a:ext cx="9528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左括号之后第一个符号一定入栈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D87077-486F-D868-5CA1-6E467E14B4BF}"/>
              </a:ext>
            </a:extLst>
          </p:cNvPr>
          <p:cNvCxnSpPr/>
          <p:nvPr/>
        </p:nvCxnSpPr>
        <p:spPr bwMode="auto">
          <a:xfrm flipH="1">
            <a:off x="1187624" y="5257800"/>
            <a:ext cx="792088" cy="480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AF1B81-AB51-D0EF-0F71-E89865B5CC10}"/>
              </a:ext>
            </a:extLst>
          </p:cNvPr>
          <p:cNvSpPr txBox="1"/>
          <p:nvPr/>
        </p:nvSpPr>
        <p:spPr>
          <a:xfrm>
            <a:off x="542001" y="5691830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/>
              <a:t>原则上不出现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454AD94-00D3-F7F9-AABC-5EBE6C113DF2}"/>
              </a:ext>
            </a:extLst>
          </p:cNvPr>
          <p:cNvCxnSpPr/>
          <p:nvPr/>
        </p:nvCxnSpPr>
        <p:spPr bwMode="auto">
          <a:xfrm flipH="1" flipV="1">
            <a:off x="1331640" y="4221088"/>
            <a:ext cx="432048" cy="208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347AECE-31B0-8C93-902A-08559190FF7B}"/>
              </a:ext>
            </a:extLst>
          </p:cNvPr>
          <p:cNvSpPr txBox="1"/>
          <p:nvPr/>
        </p:nvSpPr>
        <p:spPr>
          <a:xfrm>
            <a:off x="1763688" y="67556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</a:t>
            </a:r>
            <a:r>
              <a:rPr lang="en-US" altLang="zh-CN" dirty="0"/>
              <a:t>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7470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057400" y="166688"/>
            <a:ext cx="556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/>
              <a:t>3.1   </a:t>
            </a:r>
            <a:r>
              <a:rPr lang="zh-CN" altLang="en-US" sz="2800"/>
              <a:t>栈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0600" y="779463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3.1.1  </a:t>
            </a:r>
            <a:r>
              <a:rPr lang="zh-CN" altLang="en-US"/>
              <a:t>栈的定义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66800" y="13716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栈</a:t>
            </a:r>
            <a:r>
              <a:rPr lang="zh-CN" altLang="en-US"/>
              <a:t>是限定仅在</a:t>
            </a:r>
            <a:r>
              <a:rPr lang="zh-CN" altLang="en-US">
                <a:solidFill>
                  <a:srgbClr val="FF0000"/>
                </a:solidFill>
              </a:rPr>
              <a:t>表尾</a:t>
            </a:r>
            <a:r>
              <a:rPr lang="zh-CN" altLang="en-US"/>
              <a:t>进行插入或删除操作的</a:t>
            </a:r>
            <a:r>
              <a:rPr lang="zh-CN" altLang="en-US">
                <a:solidFill>
                  <a:srgbClr val="FF0000"/>
                </a:solidFill>
              </a:rPr>
              <a:t>线性表</a:t>
            </a:r>
            <a:r>
              <a:rPr lang="zh-CN" altLang="en-US"/>
              <a:t>。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1066800" y="1905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通常，表头端称为</a:t>
            </a:r>
            <a:r>
              <a:rPr lang="zh-CN" altLang="en-US">
                <a:solidFill>
                  <a:srgbClr val="FF0000"/>
                </a:solidFill>
              </a:rPr>
              <a:t>栈底</a:t>
            </a:r>
            <a:r>
              <a:rPr lang="zh-CN" altLang="en-US"/>
              <a:t>，表尾端称为</a:t>
            </a:r>
            <a:r>
              <a:rPr lang="zh-CN" altLang="en-US">
                <a:solidFill>
                  <a:srgbClr val="FF0000"/>
                </a:solidFill>
              </a:rPr>
              <a:t>栈顶</a:t>
            </a:r>
            <a:r>
              <a:rPr lang="zh-CN" altLang="en-US"/>
              <a:t>。</a:t>
            </a:r>
          </a:p>
        </p:txBody>
      </p:sp>
      <p:grpSp>
        <p:nvGrpSpPr>
          <p:cNvPr id="36890" name="Group 26"/>
          <p:cNvGrpSpPr>
            <a:grpSpLocks/>
          </p:cNvGrpSpPr>
          <p:nvPr/>
        </p:nvGrpSpPr>
        <p:grpSpPr bwMode="auto">
          <a:xfrm>
            <a:off x="1295400" y="2651125"/>
            <a:ext cx="1143000" cy="685800"/>
            <a:chOff x="816" y="1872"/>
            <a:chExt cx="720" cy="432"/>
          </a:xfrm>
        </p:grpSpPr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H="1" flipV="1">
              <a:off x="1248" y="201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Text Box 18"/>
            <p:cNvSpPr txBox="1">
              <a:spLocks noChangeArrowheads="1"/>
            </p:cNvSpPr>
            <p:nvPr/>
          </p:nvSpPr>
          <p:spPr bwMode="auto">
            <a:xfrm>
              <a:off x="816" y="187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出栈</a:t>
              </a:r>
            </a:p>
          </p:txBody>
        </p:sp>
      </p:grpSp>
      <p:grpSp>
        <p:nvGrpSpPr>
          <p:cNvPr id="36891" name="Group 27"/>
          <p:cNvGrpSpPr>
            <a:grpSpLocks/>
          </p:cNvGrpSpPr>
          <p:nvPr/>
        </p:nvGrpSpPr>
        <p:grpSpPr bwMode="auto">
          <a:xfrm>
            <a:off x="2895600" y="2651125"/>
            <a:ext cx="1295400" cy="685800"/>
            <a:chOff x="1824" y="1872"/>
            <a:chExt cx="816" cy="432"/>
          </a:xfrm>
        </p:grpSpPr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H="1">
              <a:off x="1824" y="2016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2112" y="187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进栈</a:t>
              </a:r>
            </a:p>
          </p:txBody>
        </p:sp>
      </p:grp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724400" y="30321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 sz="2000"/>
              <a:t>为栈底元素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724400" y="35655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zh-CN" altLang="en-US" sz="2000"/>
              <a:t>为栈顶元素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648200" y="40989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按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 sz="2000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sz="2000"/>
              <a:t>…</a:t>
            </a:r>
            <a:r>
              <a:rPr lang="zh-CN" altLang="en-US" sz="2000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zh-CN" altLang="en-US" sz="2000"/>
              <a:t>顺序进栈</a:t>
            </a:r>
          </a:p>
        </p:txBody>
      </p:sp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4648200" y="4632325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按</a:t>
            </a:r>
            <a:r>
              <a:rPr lang="en-US" altLang="zh-CN" i="1"/>
              <a:t>a</a:t>
            </a:r>
            <a:r>
              <a:rPr lang="en-US" altLang="zh-CN" baseline="-25000"/>
              <a:t>n</a:t>
            </a:r>
            <a:r>
              <a:rPr lang="en-US" altLang="zh-CN" sz="2000"/>
              <a:t>…</a:t>
            </a:r>
            <a:r>
              <a:rPr lang="zh-CN" altLang="en-US" sz="2000"/>
              <a:t>、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 sz="2000"/>
              <a:t>、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 sz="2000"/>
              <a:t>顺序出栈</a:t>
            </a:r>
          </a:p>
        </p:txBody>
      </p:sp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4648200" y="5241925"/>
            <a:ext cx="3962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/>
              <a:t>栈称为</a:t>
            </a:r>
            <a:r>
              <a:rPr lang="zh-CN" altLang="en-US" sz="2000" dirty="0">
                <a:solidFill>
                  <a:srgbClr val="FF0000"/>
                </a:solidFill>
              </a:rPr>
              <a:t>后进先出</a:t>
            </a:r>
            <a:r>
              <a:rPr lang="zh-CN" altLang="en-US" sz="2000" dirty="0"/>
              <a:t>线性表</a:t>
            </a:r>
            <a:r>
              <a:rPr lang="en-US" altLang="zh-CN" sz="2000" dirty="0"/>
              <a:t>(LIFO)</a:t>
            </a:r>
          </a:p>
          <a:p>
            <a:pPr>
              <a:spcBef>
                <a:spcPct val="50000"/>
              </a:spcBef>
            </a:pPr>
            <a:r>
              <a:rPr lang="zh-CN" altLang="en-US" sz="2000" dirty="0"/>
              <a:t>或先进后出（</a:t>
            </a:r>
            <a:r>
              <a:rPr lang="en-US" altLang="zh-CN" sz="2000" dirty="0"/>
              <a:t>FILO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endParaRPr lang="en-US" altLang="zh-CN" sz="2000" dirty="0"/>
          </a:p>
        </p:txBody>
      </p:sp>
      <p:grpSp>
        <p:nvGrpSpPr>
          <p:cNvPr id="36901" name="Group 37"/>
          <p:cNvGrpSpPr>
            <a:grpSpLocks/>
          </p:cNvGrpSpPr>
          <p:nvPr/>
        </p:nvGrpSpPr>
        <p:grpSpPr bwMode="auto">
          <a:xfrm>
            <a:off x="1143000" y="3184525"/>
            <a:ext cx="2379663" cy="2606675"/>
            <a:chOff x="720" y="2208"/>
            <a:chExt cx="1499" cy="1642"/>
          </a:xfrm>
        </p:grpSpPr>
        <p:sp>
          <p:nvSpPr>
            <p:cNvPr id="36870" name="Line 6"/>
            <p:cNvSpPr>
              <a:spLocks noChangeShapeType="1"/>
            </p:cNvSpPr>
            <p:nvPr/>
          </p:nvSpPr>
          <p:spPr bwMode="auto">
            <a:xfrm>
              <a:off x="1344" y="220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1344" y="384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344" y="36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1344" y="336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>
              <a:off x="1344" y="25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>
              <a:off x="1344" y="235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115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1152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1536" y="355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1536" y="331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1547" y="228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1536" y="2736"/>
              <a:ext cx="38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.  .  .</a:t>
              </a:r>
            </a:p>
          </p:txBody>
        </p:sp>
        <p:sp>
          <p:nvSpPr>
            <p:cNvPr id="36897" name="Text Box 33"/>
            <p:cNvSpPr txBox="1">
              <a:spLocks noChangeArrowheads="1"/>
            </p:cNvSpPr>
            <p:nvPr/>
          </p:nvSpPr>
          <p:spPr bwMode="auto">
            <a:xfrm>
              <a:off x="720" y="360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表头</a:t>
              </a:r>
            </a:p>
          </p:txBody>
        </p:sp>
        <p:sp>
          <p:nvSpPr>
            <p:cNvPr id="36898" name="Text Box 34"/>
            <p:cNvSpPr txBox="1">
              <a:spLocks noChangeArrowheads="1"/>
            </p:cNvSpPr>
            <p:nvPr/>
          </p:nvSpPr>
          <p:spPr bwMode="auto">
            <a:xfrm>
              <a:off x="720" y="230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表尾</a:t>
              </a:r>
            </a:p>
          </p:txBody>
        </p:sp>
      </p:grpSp>
      <p:grpSp>
        <p:nvGrpSpPr>
          <p:cNvPr id="36902" name="Group 38"/>
          <p:cNvGrpSpPr>
            <a:grpSpLocks/>
          </p:cNvGrpSpPr>
          <p:nvPr/>
        </p:nvGrpSpPr>
        <p:grpSpPr bwMode="auto">
          <a:xfrm>
            <a:off x="3200400" y="3336925"/>
            <a:ext cx="1219200" cy="2454275"/>
            <a:chOff x="2016" y="2304"/>
            <a:chExt cx="768" cy="1546"/>
          </a:xfrm>
        </p:grpSpPr>
        <p:sp>
          <p:nvSpPr>
            <p:cNvPr id="36878" name="Text Box 14"/>
            <p:cNvSpPr txBox="1">
              <a:spLocks noChangeArrowheads="1"/>
            </p:cNvSpPr>
            <p:nvPr/>
          </p:nvSpPr>
          <p:spPr bwMode="auto">
            <a:xfrm>
              <a:off x="2256" y="3600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栈底</a:t>
              </a:r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2256" y="230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栈顶</a:t>
              </a:r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 flipH="1">
              <a:off x="2016" y="244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 flipH="1">
              <a:off x="2016" y="374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3468B-104D-34BC-26D4-BE85458D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1143000"/>
          </a:xfrm>
        </p:spPr>
        <p:txBody>
          <a:bodyPr/>
          <a:lstStyle/>
          <a:p>
            <a:pPr algn="l"/>
            <a:r>
              <a:rPr lang="zh-CN" altLang="en-US" b="1" dirty="0">
                <a:solidFill>
                  <a:schemeClr val="tx2"/>
                </a:solidFill>
                <a:latin typeface="黑体" pitchFamily="49" charset="-122"/>
              </a:rPr>
              <a:t>计算 </a:t>
            </a:r>
            <a:r>
              <a:rPr lang="en-US" altLang="zh-CN" b="1" dirty="0">
                <a:solidFill>
                  <a:schemeClr val="tx2"/>
                </a:solidFill>
                <a:latin typeface="黑体" pitchFamily="49" charset="-122"/>
              </a:rPr>
              <a:t>2+4-3*6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B0A1C-B9C0-E108-21E8-7A572E71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latin typeface="黑体" pitchFamily="49" charset="-122"/>
              </a:rPr>
              <a:t>2 + 4 – 3  *  6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3DABED-1E92-698F-68C6-713FD0345EC7}"/>
              </a:ext>
            </a:extLst>
          </p:cNvPr>
          <p:cNvSpPr txBox="1"/>
          <p:nvPr/>
        </p:nvSpPr>
        <p:spPr>
          <a:xfrm>
            <a:off x="491345" y="57825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操作数</a:t>
            </a:r>
          </a:p>
        </p:txBody>
      </p:sp>
      <p:sp>
        <p:nvSpPr>
          <p:cNvPr id="5" name="Text Box 19">
            <a:extLst>
              <a:ext uri="{FF2B5EF4-FFF2-40B4-BE49-F238E27FC236}">
                <a16:creationId xmlns:a16="http://schemas.microsoft.com/office/drawing/2014/main" id="{BEC8744F-8E64-1885-C276-6B77C8D68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665" y="5814966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运算符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7DCC8E5-FCCD-A1A7-A230-960C3B8CD035}"/>
              </a:ext>
            </a:extLst>
          </p:cNvPr>
          <p:cNvGrpSpPr/>
          <p:nvPr/>
        </p:nvGrpSpPr>
        <p:grpSpPr>
          <a:xfrm>
            <a:off x="1787489" y="2314934"/>
            <a:ext cx="2088232" cy="3528392"/>
            <a:chOff x="1547664" y="2924944"/>
            <a:chExt cx="2088232" cy="352839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A059DA3-C4A1-C95D-FB5A-8B0596CB6D36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A7A7EC0-A422-8E45-5861-E5C360EB0170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AB161DD-B489-F907-F56A-587678F97ED1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AF53902-6B9A-EFE0-9699-36E11C99FE21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7A7CB75-3DA6-2668-FBFC-AB40C8D4D3D9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A6B95B4-9C5F-6BE9-2946-7CEE02D5C08B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45BECC2-B4AE-3651-5F1C-F8138AB3616D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E0FD17D-EAF1-8154-E5C4-570DE6812A5C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AEB333-7DCA-642F-057D-155A1CD74E52}"/>
              </a:ext>
            </a:extLst>
          </p:cNvPr>
          <p:cNvGrpSpPr/>
          <p:nvPr/>
        </p:nvGrpSpPr>
        <p:grpSpPr>
          <a:xfrm>
            <a:off x="4163753" y="2279813"/>
            <a:ext cx="2088232" cy="3528392"/>
            <a:chOff x="1547664" y="2924944"/>
            <a:chExt cx="2088232" cy="352839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8C65D76-ED1D-94EA-F6A6-3B91E40519E9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7C4D6ED-5B04-1E08-98BB-05AA7DFFD2E3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F7378DC-0ECE-B94A-0FB0-269ABFD8AB4E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16AB232-A437-8CFF-2230-B990CAB56A1D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71059BD-E61A-A9D6-5905-CFAA86FF64E9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7F5EB67-A1B7-B410-0E8E-A82A4D0B2382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F3F14D9-E552-37E5-FACE-995FC82C7FD8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7360BBB-F719-EFF5-7A26-5BF6F3940438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D6A1789E-413D-C53B-D725-DF85DC845D48}"/>
              </a:ext>
            </a:extLst>
          </p:cNvPr>
          <p:cNvSpPr/>
          <p:nvPr/>
        </p:nvSpPr>
        <p:spPr bwMode="auto">
          <a:xfrm>
            <a:off x="6567029" y="2348880"/>
            <a:ext cx="1296144" cy="792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7E97DFF7-4EE0-22FE-2D2E-A3D885DD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02" y="325656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当前符号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5ED9984-8633-9839-EA8B-0E461026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93" y="227122"/>
            <a:ext cx="3839407" cy="18186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2018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553200"/>
            <a:ext cx="9144000" cy="304800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  <p:sp>
        <p:nvSpPr>
          <p:cNvPr id="10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934200" y="6477000"/>
            <a:ext cx="1905000" cy="381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Page </a:t>
            </a:r>
            <a:fld id="{DE7A1B8B-1D43-40CD-B481-26E57D0BA075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09" name="日期占位符 5"/>
          <p:cNvSpPr>
            <a:spLocks noGrp="1"/>
          </p:cNvSpPr>
          <p:nvPr>
            <p:ph type="dt" sz="half" idx="4294967295"/>
          </p:nvPr>
        </p:nvSpPr>
        <p:spPr>
          <a:xfrm>
            <a:off x="3962400" y="6400800"/>
            <a:ext cx="1905000" cy="457200"/>
          </a:xfrm>
          <a:prstGeom prst="rect">
            <a:avLst/>
          </a:prstGeom>
        </p:spPr>
        <p:txBody>
          <a:bodyPr/>
          <a:lstStyle/>
          <a:p>
            <a:fld id="{3C973597-62E7-434E-8EC9-A5FEE1AB35FC}" type="datetime1">
              <a:rPr lang="zh-CN" altLang="en-US"/>
              <a:pPr/>
              <a:t>2025/10/9</a:t>
            </a:fld>
            <a:endParaRPr lang="en-US" altLang="zh-CN"/>
          </a:p>
        </p:txBody>
      </p:sp>
      <p:grpSp>
        <p:nvGrpSpPr>
          <p:cNvPr id="278613" name="Group 85"/>
          <p:cNvGrpSpPr>
            <a:grpSpLocks/>
          </p:cNvGrpSpPr>
          <p:nvPr/>
        </p:nvGrpSpPr>
        <p:grpSpPr bwMode="auto">
          <a:xfrm>
            <a:off x="3697288" y="3878263"/>
            <a:ext cx="1941512" cy="1531937"/>
            <a:chOff x="3685" y="2208"/>
            <a:chExt cx="1223" cy="965"/>
          </a:xfrm>
        </p:grpSpPr>
        <p:grpSp>
          <p:nvGrpSpPr>
            <p:cNvPr id="278614" name="Group 86"/>
            <p:cNvGrpSpPr>
              <a:grpSpLocks/>
            </p:cNvGrpSpPr>
            <p:nvPr/>
          </p:nvGrpSpPr>
          <p:grpSpPr bwMode="auto">
            <a:xfrm>
              <a:off x="3685" y="2208"/>
              <a:ext cx="1223" cy="965"/>
              <a:chOff x="505" y="2244"/>
              <a:chExt cx="1223" cy="965"/>
            </a:xfrm>
          </p:grpSpPr>
          <p:grpSp>
            <p:nvGrpSpPr>
              <p:cNvPr id="278615" name="Group 87"/>
              <p:cNvGrpSpPr>
                <a:grpSpLocks/>
              </p:cNvGrpSpPr>
              <p:nvPr/>
            </p:nvGrpSpPr>
            <p:grpSpPr bwMode="auto"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27861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61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618" name="Rectangle 90"/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78619" name="Rectangle 91"/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78620" name="Rectangle 92"/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grpSp>
            <p:nvGrpSpPr>
              <p:cNvPr id="278621" name="Group 93"/>
              <p:cNvGrpSpPr>
                <a:grpSpLocks/>
              </p:cNvGrpSpPr>
              <p:nvPr/>
            </p:nvGrpSpPr>
            <p:grpSpPr bwMode="auto"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278622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623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8624" name="Rectangle 96"/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78625" name="Rectangle 97"/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78626" name="Rectangle 98"/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endParaRPr lang="zh-CN" altLang="zh-CN" sz="2400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  <p:sp>
            <p:nvSpPr>
              <p:cNvPr id="278627" name="Text Box 99"/>
              <p:cNvSpPr txBox="1">
                <a:spLocks noChangeArrowheads="1"/>
              </p:cNvSpPr>
              <p:nvPr/>
            </p:nvSpPr>
            <p:spPr bwMode="auto">
              <a:xfrm>
                <a:off x="505" y="2947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latin typeface="Times New Roman" pitchFamily="18" charset="0"/>
                    <a:ea typeface="宋体" pitchFamily="2" charset="-122"/>
                  </a:rPr>
                  <a:t>操作数</a:t>
                </a:r>
              </a:p>
            </p:txBody>
          </p:sp>
          <p:sp>
            <p:nvSpPr>
              <p:cNvPr id="278628" name="Text Box 100"/>
              <p:cNvSpPr txBox="1">
                <a:spLocks noChangeArrowheads="1"/>
              </p:cNvSpPr>
              <p:nvPr/>
            </p:nvSpPr>
            <p:spPr bwMode="auto">
              <a:xfrm>
                <a:off x="1129" y="2959"/>
                <a:ext cx="5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>
                    <a:latin typeface="Times New Roman" pitchFamily="18" charset="0"/>
                    <a:ea typeface="宋体" pitchFamily="2" charset="-122"/>
                  </a:rPr>
                  <a:t>运算符</a:t>
                </a:r>
              </a:p>
            </p:txBody>
          </p:sp>
          <p:sp>
            <p:nvSpPr>
              <p:cNvPr id="278629" name="Text Box 101"/>
              <p:cNvSpPr txBox="1">
                <a:spLocks noChangeArrowheads="1"/>
              </p:cNvSpPr>
              <p:nvPr/>
            </p:nvSpPr>
            <p:spPr bwMode="auto">
              <a:xfrm>
                <a:off x="640" y="275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>
                    <a:latin typeface="Times New Roman" pitchFamily="18" charset="0"/>
                    <a:ea typeface="宋体" pitchFamily="2" charset="-122"/>
                  </a:rPr>
                  <a:t>-12</a:t>
                </a:r>
              </a:p>
            </p:txBody>
          </p:sp>
          <p:sp>
            <p:nvSpPr>
              <p:cNvPr id="278630" name="Text Box 102"/>
              <p:cNvSpPr txBox="1">
                <a:spLocks noChangeArrowheads="1"/>
              </p:cNvSpPr>
              <p:nvPr/>
            </p:nvSpPr>
            <p:spPr bwMode="auto">
              <a:xfrm>
                <a:off x="746" y="255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631" name="Text Box 103"/>
              <p:cNvSpPr txBox="1">
                <a:spLocks noChangeArrowheads="1"/>
              </p:cNvSpPr>
              <p:nvPr/>
            </p:nvSpPr>
            <p:spPr bwMode="auto">
              <a:xfrm>
                <a:off x="1357" y="2738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8632" name="Text Box 104"/>
            <p:cNvSpPr txBox="1">
              <a:spLocks noChangeArrowheads="1"/>
            </p:cNvSpPr>
            <p:nvPr/>
          </p:nvSpPr>
          <p:spPr bwMode="auto">
            <a:xfrm>
              <a:off x="3938" y="251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633" name="Text Box 105"/>
            <p:cNvSpPr txBox="1">
              <a:spLocks noChangeArrowheads="1"/>
            </p:cNvSpPr>
            <p:nvPr/>
          </p:nvSpPr>
          <p:spPr bwMode="auto">
            <a:xfrm>
              <a:off x="3950" y="2323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634" name="Text Box 106"/>
            <p:cNvSpPr txBox="1">
              <a:spLocks noChangeArrowheads="1"/>
            </p:cNvSpPr>
            <p:nvPr/>
          </p:nvSpPr>
          <p:spPr bwMode="auto">
            <a:xfrm>
              <a:off x="4538" y="2515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78635" name="Text Box 107"/>
          <p:cNvSpPr txBox="1"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latin typeface="黑体" pitchFamily="49" charset="-122"/>
              </a:rPr>
              <a:t>计算 </a:t>
            </a:r>
            <a:r>
              <a:rPr lang="en-US" altLang="zh-CN" b="1" dirty="0">
                <a:solidFill>
                  <a:schemeClr val="tx2"/>
                </a:solidFill>
                <a:latin typeface="黑体" pitchFamily="49" charset="-122"/>
              </a:rPr>
              <a:t>2+4-3*6</a:t>
            </a:r>
          </a:p>
        </p:txBody>
      </p:sp>
      <p:grpSp>
        <p:nvGrpSpPr>
          <p:cNvPr id="278652" name="Group 124"/>
          <p:cNvGrpSpPr>
            <a:grpSpLocks/>
          </p:cNvGrpSpPr>
          <p:nvPr/>
        </p:nvGrpSpPr>
        <p:grpSpPr bwMode="auto">
          <a:xfrm>
            <a:off x="1011238" y="2087563"/>
            <a:ext cx="1941512" cy="1531937"/>
            <a:chOff x="589" y="1363"/>
            <a:chExt cx="1223" cy="965"/>
          </a:xfrm>
        </p:grpSpPr>
        <p:grpSp>
          <p:nvGrpSpPr>
            <p:cNvPr id="278534" name="Group 6"/>
            <p:cNvGrpSpPr>
              <a:grpSpLocks/>
            </p:cNvGrpSpPr>
            <p:nvPr/>
          </p:nvGrpSpPr>
          <p:grpSpPr bwMode="auto">
            <a:xfrm>
              <a:off x="708" y="1375"/>
              <a:ext cx="344" cy="720"/>
              <a:chOff x="1608" y="924"/>
              <a:chExt cx="288" cy="720"/>
            </a:xfrm>
          </p:grpSpPr>
          <p:sp>
            <p:nvSpPr>
              <p:cNvPr id="278535" name="Line 7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36" name="Line 8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37" name="Rectangle 9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38" name="Rectangle 10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39" name="Rectangle 11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8540" name="Group 12"/>
            <p:cNvGrpSpPr>
              <a:grpSpLocks/>
            </p:cNvGrpSpPr>
            <p:nvPr/>
          </p:nvGrpSpPr>
          <p:grpSpPr bwMode="auto">
            <a:xfrm>
              <a:off x="1332" y="1363"/>
              <a:ext cx="344" cy="720"/>
              <a:chOff x="1608" y="924"/>
              <a:chExt cx="288" cy="720"/>
            </a:xfrm>
          </p:grpSpPr>
          <p:sp>
            <p:nvSpPr>
              <p:cNvPr id="278541" name="Line 13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42" name="Line 14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43" name="Rectangle 15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44" name="Rectangle 16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45" name="Rectangle 17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8546" name="Text Box 18"/>
            <p:cNvSpPr txBox="1">
              <a:spLocks noChangeArrowheads="1"/>
            </p:cNvSpPr>
            <p:nvPr/>
          </p:nvSpPr>
          <p:spPr bwMode="auto">
            <a:xfrm>
              <a:off x="589" y="2066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操作数</a:t>
              </a:r>
            </a:p>
          </p:txBody>
        </p:sp>
        <p:sp>
          <p:nvSpPr>
            <p:cNvPr id="278547" name="Text Box 19"/>
            <p:cNvSpPr txBox="1">
              <a:spLocks noChangeArrowheads="1"/>
            </p:cNvSpPr>
            <p:nvPr/>
          </p:nvSpPr>
          <p:spPr bwMode="auto">
            <a:xfrm>
              <a:off x="1213" y="2078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itchFamily="18" charset="0"/>
                  <a:ea typeface="宋体" pitchFamily="2" charset="-122"/>
                </a:rPr>
                <a:t>运算符</a:t>
              </a:r>
            </a:p>
          </p:txBody>
        </p:sp>
        <p:sp>
          <p:nvSpPr>
            <p:cNvPr id="278548" name="Text Box 20"/>
            <p:cNvSpPr txBox="1">
              <a:spLocks noChangeArrowheads="1"/>
            </p:cNvSpPr>
            <p:nvPr/>
          </p:nvSpPr>
          <p:spPr bwMode="auto">
            <a:xfrm>
              <a:off x="790" y="18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78549" name="Text Box 21"/>
            <p:cNvSpPr txBox="1">
              <a:spLocks noChangeArrowheads="1"/>
            </p:cNvSpPr>
            <p:nvPr/>
          </p:nvSpPr>
          <p:spPr bwMode="auto">
            <a:xfrm>
              <a:off x="790" y="167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278550" name="Text Box 22"/>
            <p:cNvSpPr txBox="1">
              <a:spLocks noChangeArrowheads="1"/>
            </p:cNvSpPr>
            <p:nvPr/>
          </p:nvSpPr>
          <p:spPr bwMode="auto">
            <a:xfrm>
              <a:off x="1402" y="18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278651" name="Text Box 123"/>
            <p:cNvSpPr txBox="1">
              <a:spLocks noChangeArrowheads="1"/>
            </p:cNvSpPr>
            <p:nvPr/>
          </p:nvSpPr>
          <p:spPr bwMode="auto">
            <a:xfrm>
              <a:off x="1392" y="1680"/>
              <a:ext cx="2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</p:grpSp>
      <p:grpSp>
        <p:nvGrpSpPr>
          <p:cNvPr id="278654" name="Group 126"/>
          <p:cNvGrpSpPr>
            <a:grpSpLocks/>
          </p:cNvGrpSpPr>
          <p:nvPr/>
        </p:nvGrpSpPr>
        <p:grpSpPr bwMode="auto">
          <a:xfrm>
            <a:off x="3678238" y="2011363"/>
            <a:ext cx="1941512" cy="1531937"/>
            <a:chOff x="2269" y="1315"/>
            <a:chExt cx="1223" cy="965"/>
          </a:xfrm>
        </p:grpSpPr>
        <p:grpSp>
          <p:nvGrpSpPr>
            <p:cNvPr id="278552" name="Group 24"/>
            <p:cNvGrpSpPr>
              <a:grpSpLocks/>
            </p:cNvGrpSpPr>
            <p:nvPr/>
          </p:nvGrpSpPr>
          <p:grpSpPr bwMode="auto">
            <a:xfrm>
              <a:off x="2388" y="1327"/>
              <a:ext cx="344" cy="720"/>
              <a:chOff x="1608" y="924"/>
              <a:chExt cx="288" cy="720"/>
            </a:xfrm>
          </p:grpSpPr>
          <p:sp>
            <p:nvSpPr>
              <p:cNvPr id="278553" name="Line 25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54" name="Line 26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55" name="Rectangle 27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56" name="Rectangle 28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57" name="Rectangle 29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8558" name="Group 30"/>
            <p:cNvGrpSpPr>
              <a:grpSpLocks/>
            </p:cNvGrpSpPr>
            <p:nvPr/>
          </p:nvGrpSpPr>
          <p:grpSpPr bwMode="auto">
            <a:xfrm>
              <a:off x="3012" y="1315"/>
              <a:ext cx="344" cy="720"/>
              <a:chOff x="1608" y="924"/>
              <a:chExt cx="288" cy="720"/>
            </a:xfrm>
          </p:grpSpPr>
          <p:sp>
            <p:nvSpPr>
              <p:cNvPr id="278559" name="Line 31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60" name="Line 32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61" name="Rectangle 33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62" name="Rectangle 34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63" name="Rectangle 35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8564" name="Text Box 36"/>
            <p:cNvSpPr txBox="1">
              <a:spLocks noChangeArrowheads="1"/>
            </p:cNvSpPr>
            <p:nvPr/>
          </p:nvSpPr>
          <p:spPr bwMode="auto">
            <a:xfrm>
              <a:off x="2269" y="2018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操作数</a:t>
              </a:r>
            </a:p>
          </p:txBody>
        </p:sp>
        <p:sp>
          <p:nvSpPr>
            <p:cNvPr id="278565" name="Text Box 37"/>
            <p:cNvSpPr txBox="1">
              <a:spLocks noChangeArrowheads="1"/>
            </p:cNvSpPr>
            <p:nvPr/>
          </p:nvSpPr>
          <p:spPr bwMode="auto">
            <a:xfrm>
              <a:off x="2893" y="203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运算符</a:t>
              </a:r>
            </a:p>
          </p:txBody>
        </p:sp>
        <p:sp>
          <p:nvSpPr>
            <p:cNvPr id="278566" name="Text Box 38"/>
            <p:cNvSpPr txBox="1">
              <a:spLocks noChangeArrowheads="1"/>
            </p:cNvSpPr>
            <p:nvPr/>
          </p:nvSpPr>
          <p:spPr bwMode="auto">
            <a:xfrm>
              <a:off x="2470" y="182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78567" name="Text Box 39"/>
            <p:cNvSpPr txBox="1">
              <a:spLocks noChangeArrowheads="1"/>
            </p:cNvSpPr>
            <p:nvPr/>
          </p:nvSpPr>
          <p:spPr bwMode="auto">
            <a:xfrm>
              <a:off x="2510" y="16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568" name="Text Box 40"/>
            <p:cNvSpPr txBox="1">
              <a:spLocks noChangeArrowheads="1"/>
            </p:cNvSpPr>
            <p:nvPr/>
          </p:nvSpPr>
          <p:spPr bwMode="auto">
            <a:xfrm>
              <a:off x="3082" y="18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278653" name="Text Box 125"/>
            <p:cNvSpPr txBox="1">
              <a:spLocks noChangeArrowheads="1"/>
            </p:cNvSpPr>
            <p:nvPr/>
          </p:nvSpPr>
          <p:spPr bwMode="auto">
            <a:xfrm>
              <a:off x="3102" y="1608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-</a:t>
              </a:r>
            </a:p>
          </p:txBody>
        </p:sp>
      </p:grpSp>
      <p:grpSp>
        <p:nvGrpSpPr>
          <p:cNvPr id="278674" name="Group 146"/>
          <p:cNvGrpSpPr>
            <a:grpSpLocks/>
          </p:cNvGrpSpPr>
          <p:nvPr/>
        </p:nvGrpSpPr>
        <p:grpSpPr bwMode="auto">
          <a:xfrm>
            <a:off x="6059488" y="2030413"/>
            <a:ext cx="1941512" cy="1531937"/>
            <a:chOff x="3769" y="1327"/>
            <a:chExt cx="1223" cy="965"/>
          </a:xfrm>
        </p:grpSpPr>
        <p:grpSp>
          <p:nvGrpSpPr>
            <p:cNvPr id="278571" name="Group 43"/>
            <p:cNvGrpSpPr>
              <a:grpSpLocks/>
            </p:cNvGrpSpPr>
            <p:nvPr/>
          </p:nvGrpSpPr>
          <p:grpSpPr bwMode="auto">
            <a:xfrm>
              <a:off x="3888" y="1339"/>
              <a:ext cx="344" cy="720"/>
              <a:chOff x="1608" y="924"/>
              <a:chExt cx="288" cy="720"/>
            </a:xfrm>
          </p:grpSpPr>
          <p:sp>
            <p:nvSpPr>
              <p:cNvPr id="278572" name="Line 44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73" name="Line 45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74" name="Rectangle 46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75" name="Rectangle 47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76" name="Rectangle 48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8577" name="Group 49"/>
            <p:cNvGrpSpPr>
              <a:grpSpLocks/>
            </p:cNvGrpSpPr>
            <p:nvPr/>
          </p:nvGrpSpPr>
          <p:grpSpPr bwMode="auto">
            <a:xfrm>
              <a:off x="4512" y="1327"/>
              <a:ext cx="344" cy="720"/>
              <a:chOff x="1608" y="924"/>
              <a:chExt cx="288" cy="720"/>
            </a:xfrm>
          </p:grpSpPr>
          <p:sp>
            <p:nvSpPr>
              <p:cNvPr id="278578" name="Line 50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79" name="Line 51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80" name="Rectangle 52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81" name="Rectangle 53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82" name="Rectangle 54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8583" name="Text Box 55"/>
            <p:cNvSpPr txBox="1">
              <a:spLocks noChangeArrowheads="1"/>
            </p:cNvSpPr>
            <p:nvPr/>
          </p:nvSpPr>
          <p:spPr bwMode="auto">
            <a:xfrm>
              <a:off x="3769" y="203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操作数</a:t>
              </a:r>
            </a:p>
          </p:txBody>
        </p:sp>
        <p:sp>
          <p:nvSpPr>
            <p:cNvPr id="278584" name="Text Box 56"/>
            <p:cNvSpPr txBox="1">
              <a:spLocks noChangeArrowheads="1"/>
            </p:cNvSpPr>
            <p:nvPr/>
          </p:nvSpPr>
          <p:spPr bwMode="auto">
            <a:xfrm>
              <a:off x="4393" y="204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运算符</a:t>
              </a:r>
            </a:p>
          </p:txBody>
        </p:sp>
        <p:sp>
          <p:nvSpPr>
            <p:cNvPr id="278585" name="Text Box 57"/>
            <p:cNvSpPr txBox="1">
              <a:spLocks noChangeArrowheads="1"/>
            </p:cNvSpPr>
            <p:nvPr/>
          </p:nvSpPr>
          <p:spPr bwMode="auto">
            <a:xfrm>
              <a:off x="3970" y="18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78586" name="Text Box 58"/>
            <p:cNvSpPr txBox="1">
              <a:spLocks noChangeArrowheads="1"/>
            </p:cNvSpPr>
            <p:nvPr/>
          </p:nvSpPr>
          <p:spPr bwMode="auto">
            <a:xfrm>
              <a:off x="4010" y="164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587" name="Text Box 59"/>
            <p:cNvSpPr txBox="1">
              <a:spLocks noChangeArrowheads="1"/>
            </p:cNvSpPr>
            <p:nvPr/>
          </p:nvSpPr>
          <p:spPr bwMode="auto">
            <a:xfrm>
              <a:off x="4582" y="182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278588" name="Text Box 60"/>
            <p:cNvSpPr txBox="1">
              <a:spLocks noChangeArrowheads="1"/>
            </p:cNvSpPr>
            <p:nvPr/>
          </p:nvSpPr>
          <p:spPr bwMode="auto">
            <a:xfrm>
              <a:off x="3982" y="16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278589" name="Text Box 61"/>
            <p:cNvSpPr txBox="1">
              <a:spLocks noChangeArrowheads="1"/>
            </p:cNvSpPr>
            <p:nvPr/>
          </p:nvSpPr>
          <p:spPr bwMode="auto">
            <a:xfrm>
              <a:off x="3994" y="1442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78590" name="Text Box 62"/>
            <p:cNvSpPr txBox="1">
              <a:spLocks noChangeArrowheads="1"/>
            </p:cNvSpPr>
            <p:nvPr/>
          </p:nvSpPr>
          <p:spPr bwMode="auto">
            <a:xfrm>
              <a:off x="4566" y="147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*</a:t>
              </a:r>
            </a:p>
          </p:txBody>
        </p:sp>
        <p:sp>
          <p:nvSpPr>
            <p:cNvPr id="278673" name="Text Box 145"/>
            <p:cNvSpPr txBox="1">
              <a:spLocks noChangeArrowheads="1"/>
            </p:cNvSpPr>
            <p:nvPr/>
          </p:nvSpPr>
          <p:spPr bwMode="auto">
            <a:xfrm>
              <a:off x="4590" y="163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-</a:t>
              </a:r>
            </a:p>
          </p:txBody>
        </p:sp>
      </p:grpSp>
      <p:grpSp>
        <p:nvGrpSpPr>
          <p:cNvPr id="278676" name="Group 148"/>
          <p:cNvGrpSpPr>
            <a:grpSpLocks/>
          </p:cNvGrpSpPr>
          <p:nvPr/>
        </p:nvGrpSpPr>
        <p:grpSpPr bwMode="auto">
          <a:xfrm>
            <a:off x="1030288" y="3859213"/>
            <a:ext cx="1941512" cy="1531937"/>
            <a:chOff x="589" y="2287"/>
            <a:chExt cx="1223" cy="965"/>
          </a:xfrm>
        </p:grpSpPr>
        <p:grpSp>
          <p:nvGrpSpPr>
            <p:cNvPr id="278593" name="Group 65"/>
            <p:cNvGrpSpPr>
              <a:grpSpLocks/>
            </p:cNvGrpSpPr>
            <p:nvPr/>
          </p:nvGrpSpPr>
          <p:grpSpPr bwMode="auto">
            <a:xfrm>
              <a:off x="708" y="2299"/>
              <a:ext cx="344" cy="720"/>
              <a:chOff x="1608" y="924"/>
              <a:chExt cx="288" cy="720"/>
            </a:xfrm>
          </p:grpSpPr>
          <p:sp>
            <p:nvSpPr>
              <p:cNvPr id="278594" name="Line 66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95" name="Line 67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596" name="Rectangle 68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97" name="Rectangle 69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598" name="Rectangle 70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78599" name="Group 71"/>
            <p:cNvGrpSpPr>
              <a:grpSpLocks/>
            </p:cNvGrpSpPr>
            <p:nvPr/>
          </p:nvGrpSpPr>
          <p:grpSpPr bwMode="auto">
            <a:xfrm>
              <a:off x="1332" y="2287"/>
              <a:ext cx="344" cy="720"/>
              <a:chOff x="1608" y="924"/>
              <a:chExt cx="288" cy="720"/>
            </a:xfrm>
          </p:grpSpPr>
          <p:sp>
            <p:nvSpPr>
              <p:cNvPr id="278600" name="Line 72"/>
              <p:cNvSpPr>
                <a:spLocks noChangeShapeType="1"/>
              </p:cNvSpPr>
              <p:nvPr/>
            </p:nvSpPr>
            <p:spPr bwMode="auto">
              <a:xfrm flipV="1">
                <a:off x="1608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601" name="Line 73"/>
              <p:cNvSpPr>
                <a:spLocks noChangeShapeType="1"/>
              </p:cNvSpPr>
              <p:nvPr/>
            </p:nvSpPr>
            <p:spPr bwMode="auto">
              <a:xfrm flipV="1">
                <a:off x="1896" y="924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8602" name="Rectangle 74"/>
              <p:cNvSpPr>
                <a:spLocks noChangeArrowheads="1"/>
              </p:cNvSpPr>
              <p:nvPr/>
            </p:nvSpPr>
            <p:spPr bwMode="auto"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603" name="Rectangle 75"/>
              <p:cNvSpPr>
                <a:spLocks noChangeArrowheads="1"/>
              </p:cNvSpPr>
              <p:nvPr/>
            </p:nvSpPr>
            <p:spPr bwMode="auto"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78604" name="Rectangle 76"/>
              <p:cNvSpPr>
                <a:spLocks noChangeArrowheads="1"/>
              </p:cNvSpPr>
              <p:nvPr/>
            </p:nvSpPr>
            <p:spPr bwMode="auto"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zh-CN" altLang="zh-CN" sz="24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278605" name="Text Box 77"/>
            <p:cNvSpPr txBox="1">
              <a:spLocks noChangeArrowheads="1"/>
            </p:cNvSpPr>
            <p:nvPr/>
          </p:nvSpPr>
          <p:spPr bwMode="auto">
            <a:xfrm>
              <a:off x="589" y="2990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操作数</a:t>
              </a:r>
            </a:p>
          </p:txBody>
        </p:sp>
        <p:sp>
          <p:nvSpPr>
            <p:cNvPr id="278606" name="Text Box 78"/>
            <p:cNvSpPr txBox="1">
              <a:spLocks noChangeArrowheads="1"/>
            </p:cNvSpPr>
            <p:nvPr/>
          </p:nvSpPr>
          <p:spPr bwMode="auto">
            <a:xfrm>
              <a:off x="1213" y="3002"/>
              <a:ext cx="5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latin typeface="Times New Roman" pitchFamily="18" charset="0"/>
                  <a:ea typeface="宋体" pitchFamily="2" charset="-122"/>
                </a:rPr>
                <a:t>运算符</a:t>
              </a:r>
            </a:p>
          </p:txBody>
        </p:sp>
        <p:sp>
          <p:nvSpPr>
            <p:cNvPr id="278607" name="Text Box 79"/>
            <p:cNvSpPr txBox="1">
              <a:spLocks noChangeArrowheads="1"/>
            </p:cNvSpPr>
            <p:nvPr/>
          </p:nvSpPr>
          <p:spPr bwMode="auto">
            <a:xfrm>
              <a:off x="790" y="279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278608" name="Text Box 80"/>
            <p:cNvSpPr txBox="1">
              <a:spLocks noChangeArrowheads="1"/>
            </p:cNvSpPr>
            <p:nvPr/>
          </p:nvSpPr>
          <p:spPr bwMode="auto">
            <a:xfrm>
              <a:off x="830" y="260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609" name="Text Box 81"/>
            <p:cNvSpPr txBox="1">
              <a:spLocks noChangeArrowheads="1"/>
            </p:cNvSpPr>
            <p:nvPr/>
          </p:nvSpPr>
          <p:spPr bwMode="auto">
            <a:xfrm>
              <a:off x="1402" y="278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#</a:t>
              </a:r>
            </a:p>
          </p:txBody>
        </p:sp>
        <p:sp>
          <p:nvSpPr>
            <p:cNvPr id="278610" name="Text Box 82"/>
            <p:cNvSpPr txBox="1">
              <a:spLocks noChangeArrowheads="1"/>
            </p:cNvSpPr>
            <p:nvPr/>
          </p:nvSpPr>
          <p:spPr bwMode="auto">
            <a:xfrm>
              <a:off x="762" y="259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18</a:t>
              </a:r>
            </a:p>
          </p:txBody>
        </p:sp>
        <p:sp>
          <p:nvSpPr>
            <p:cNvPr id="278611" name="Text Box 83"/>
            <p:cNvSpPr txBox="1">
              <a:spLocks noChangeArrowheads="1"/>
            </p:cNvSpPr>
            <p:nvPr/>
          </p:nvSpPr>
          <p:spPr bwMode="auto">
            <a:xfrm>
              <a:off x="854" y="240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612" name="Text Box 84"/>
            <p:cNvSpPr txBox="1">
              <a:spLocks noChangeArrowheads="1"/>
            </p:cNvSpPr>
            <p:nvPr/>
          </p:nvSpPr>
          <p:spPr bwMode="auto">
            <a:xfrm>
              <a:off x="1442" y="2594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675" name="Text Box 147"/>
            <p:cNvSpPr txBox="1">
              <a:spLocks noChangeArrowheads="1"/>
            </p:cNvSpPr>
            <p:nvPr/>
          </p:nvSpPr>
          <p:spPr bwMode="auto">
            <a:xfrm>
              <a:off x="1416" y="2592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2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latin typeface="Times New Roman" pitchFamily="18" charset="0"/>
                  <a:ea typeface="宋体" pitchFamily="2" charset="-122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537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8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7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7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63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2"/>
                </a:solidFill>
              </a:rPr>
              <a:t>算法</a:t>
            </a:r>
            <a:r>
              <a:rPr lang="en-US" altLang="zh-CN" sz="3600" dirty="0">
                <a:solidFill>
                  <a:schemeClr val="tx2"/>
                </a:solidFill>
              </a:rPr>
              <a:t>3.4 </a:t>
            </a:r>
            <a:r>
              <a:rPr lang="zh-CN" altLang="en-US" sz="3600" dirty="0">
                <a:solidFill>
                  <a:schemeClr val="tx2"/>
                </a:solidFill>
              </a:rPr>
              <a:t>算术表达式求值的算符优先算法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66800"/>
            <a:ext cx="786956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 err="1">
                <a:ea typeface="黑体" pitchFamily="49" charset="-122"/>
              </a:rPr>
              <a:t>OperandType</a:t>
            </a:r>
            <a:r>
              <a:rPr lang="en-US" altLang="zh-CN" sz="1800" dirty="0">
                <a:ea typeface="黑体" pitchFamily="49" charset="-122"/>
              </a:rPr>
              <a:t> </a:t>
            </a:r>
            <a:r>
              <a:rPr lang="en-US" altLang="zh-CN" sz="1800" dirty="0" err="1">
                <a:ea typeface="黑体" pitchFamily="49" charset="-122"/>
              </a:rPr>
              <a:t>EvaluateExpression</a:t>
            </a:r>
            <a:r>
              <a:rPr lang="en-US" altLang="zh-CN" sz="1800" dirty="0">
                <a:ea typeface="黑体" pitchFamily="49" charset="-122"/>
              </a:rPr>
              <a:t>(){</a:t>
            </a:r>
            <a:br>
              <a:rPr lang="en-US" altLang="zh-CN" sz="1800" dirty="0">
                <a:ea typeface="黑体" pitchFamily="49" charset="-122"/>
              </a:rPr>
            </a:b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设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OPTR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和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OPND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分别为运算符栈和运算数栈，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OP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为运算符集合。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dirty="0">
                <a:ea typeface="黑体" pitchFamily="49" charset="-122"/>
              </a:rPr>
              <a:t>	</a:t>
            </a:r>
            <a:r>
              <a:rPr lang="en-US" altLang="zh-CN" sz="1800" dirty="0" err="1">
                <a:ea typeface="黑体" pitchFamily="49" charset="-122"/>
              </a:rPr>
              <a:t>InitStack</a:t>
            </a:r>
            <a:r>
              <a:rPr lang="en-US" altLang="zh-CN" sz="1800" dirty="0">
                <a:ea typeface="黑体" pitchFamily="49" charset="-122"/>
              </a:rPr>
              <a:t>(OPTR); Push(OPTR,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ea typeface="黑体" pitchFamily="49" charset="-122"/>
              </a:rPr>
              <a:t>	</a:t>
            </a:r>
            <a:r>
              <a:rPr lang="en-US" altLang="zh-CN" sz="1800" dirty="0" err="1">
                <a:ea typeface="黑体" pitchFamily="49" charset="-122"/>
              </a:rPr>
              <a:t>InitStack</a:t>
            </a:r>
            <a:r>
              <a:rPr lang="en-US" altLang="zh-CN" sz="1800" dirty="0">
                <a:ea typeface="黑体" pitchFamily="49" charset="-122"/>
              </a:rPr>
              <a:t>(OPND);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ea typeface="黑体" pitchFamily="49" charset="-122"/>
              </a:rPr>
              <a:t>	c=</a:t>
            </a:r>
            <a:r>
              <a:rPr lang="en-US" altLang="zh-CN" sz="1800" dirty="0" err="1">
                <a:ea typeface="黑体" pitchFamily="49" charset="-122"/>
              </a:rPr>
              <a:t>getchar</a:t>
            </a:r>
            <a:r>
              <a:rPr lang="en-US" altLang="zh-CN" sz="1800" dirty="0">
                <a:ea typeface="黑体" pitchFamily="49" charset="-122"/>
              </a:rPr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ea typeface="黑体" pitchFamily="49" charset="-122"/>
              </a:rPr>
              <a:t>	while(c!=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‘</a:t>
            </a: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 || </a:t>
            </a:r>
            <a:r>
              <a:rPr lang="en-US" altLang="zh-CN" sz="1800" dirty="0" err="1">
                <a:ea typeface="黑体" pitchFamily="49" charset="-122"/>
              </a:rPr>
              <a:t>GetTop</a:t>
            </a:r>
            <a:r>
              <a:rPr lang="en-US" altLang="zh-CN" sz="1800" dirty="0">
                <a:ea typeface="黑体" pitchFamily="49" charset="-122"/>
              </a:rPr>
              <a:t>(OPTR)!= 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‘</a:t>
            </a: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 ){//</a:t>
            </a:r>
            <a:r>
              <a:rPr lang="zh-CN" altLang="en-US" sz="1800" dirty="0">
                <a:ea typeface="黑体" pitchFamily="49" charset="-122"/>
              </a:rPr>
              <a:t>当前符号是</a:t>
            </a: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zh-CN" altLang="en-US" sz="1800" dirty="0">
                <a:ea typeface="黑体" pitchFamily="49" charset="-122"/>
              </a:rPr>
              <a:t>并且栈顶也是</a:t>
            </a:r>
            <a:r>
              <a:rPr lang="en-US" altLang="zh-CN" sz="1800" dirty="0">
                <a:ea typeface="黑体" pitchFamily="49" charset="-122"/>
              </a:rPr>
              <a:t>#</a:t>
            </a:r>
            <a:r>
              <a:rPr lang="zh-CN" altLang="en-US" sz="1800" dirty="0">
                <a:ea typeface="黑体" pitchFamily="49" charset="-122"/>
              </a:rPr>
              <a:t>时结束</a:t>
            </a:r>
            <a:br>
              <a:rPr lang="en-US" altLang="zh-CN" sz="1800" dirty="0"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	</a:t>
            </a:r>
            <a:r>
              <a:rPr lang="en-US" altLang="zh-CN" sz="1800" dirty="0">
                <a:solidFill>
                  <a:schemeClr val="folHlink"/>
                </a:solidFill>
                <a:ea typeface="黑体" pitchFamily="49" charset="-122"/>
              </a:rPr>
              <a:t>if(!In(</a:t>
            </a:r>
            <a:r>
              <a:rPr lang="en-US" altLang="zh-CN" sz="1800" dirty="0" err="1">
                <a:solidFill>
                  <a:schemeClr val="folHlink"/>
                </a:solidFill>
                <a:ea typeface="黑体" pitchFamily="49" charset="-122"/>
              </a:rPr>
              <a:t>c,OP</a:t>
            </a:r>
            <a:r>
              <a:rPr lang="en-US" altLang="zh-CN" sz="1800" dirty="0">
                <a:solidFill>
                  <a:schemeClr val="folHlink"/>
                </a:solidFill>
                <a:ea typeface="黑体" pitchFamily="49" charset="-122"/>
              </a:rPr>
              <a:t>)) {Push(</a:t>
            </a:r>
            <a:r>
              <a:rPr lang="en-US" altLang="zh-CN" sz="1800" dirty="0" err="1">
                <a:solidFill>
                  <a:schemeClr val="folHlink"/>
                </a:solidFill>
                <a:ea typeface="黑体" pitchFamily="49" charset="-122"/>
              </a:rPr>
              <a:t>OPND,c</a:t>
            </a:r>
            <a:r>
              <a:rPr lang="en-US" altLang="zh-CN" sz="1800" dirty="0">
                <a:solidFill>
                  <a:schemeClr val="folHlink"/>
                </a:solidFill>
                <a:ea typeface="黑体" pitchFamily="49" charset="-122"/>
              </a:rPr>
              <a:t>); c=</a:t>
            </a:r>
            <a:r>
              <a:rPr lang="en-US" altLang="zh-CN" sz="1800" dirty="0" err="1">
                <a:solidFill>
                  <a:schemeClr val="folHlink"/>
                </a:solidFill>
                <a:ea typeface="黑体" pitchFamily="49" charset="-122"/>
              </a:rPr>
              <a:t>getchar</a:t>
            </a:r>
            <a:r>
              <a:rPr lang="en-US" altLang="zh-CN" sz="1800" dirty="0">
                <a:solidFill>
                  <a:schemeClr val="folHlink"/>
                </a:solidFill>
                <a:ea typeface="黑体" pitchFamily="49" charset="-122"/>
              </a:rPr>
              <a:t>();}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是操作数</a:t>
            </a:r>
            <a:b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</a:b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	</a:t>
            </a:r>
            <a:r>
              <a:rPr lang="en-US" altLang="zh-CN" sz="1800" dirty="0">
                <a:ea typeface="黑体" pitchFamily="49" charset="-122"/>
              </a:rPr>
              <a:t>else</a:t>
            </a:r>
            <a:br>
              <a:rPr lang="en-US" altLang="zh-CN" sz="1800" dirty="0"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	     switch (Precede(</a:t>
            </a:r>
            <a:r>
              <a:rPr lang="en-US" altLang="zh-CN" sz="1800" dirty="0" err="1">
                <a:ea typeface="黑体" pitchFamily="49" charset="-122"/>
              </a:rPr>
              <a:t>GetTop</a:t>
            </a:r>
            <a:r>
              <a:rPr lang="en-US" altLang="zh-CN" sz="1800" dirty="0">
                <a:ea typeface="黑体" pitchFamily="49" charset="-122"/>
              </a:rPr>
              <a:t>(OPTR),c)){</a:t>
            </a:r>
            <a:br>
              <a:rPr lang="en-US" altLang="zh-CN" sz="1800" dirty="0"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		case 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‘</a:t>
            </a:r>
            <a:r>
              <a:rPr lang="en-US" altLang="zh-CN" sz="1800" dirty="0">
                <a:ea typeface="黑体" pitchFamily="49" charset="-122"/>
              </a:rPr>
              <a:t>&lt;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: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栈顶元素优先权低</a:t>
            </a:r>
            <a:b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</a:b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			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Push(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OPTR,c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); </a:t>
            </a:r>
            <a:r>
              <a:rPr lang="en-US" altLang="zh-CN" sz="1800" u="sng" dirty="0">
                <a:solidFill>
                  <a:schemeClr val="hlink"/>
                </a:solidFill>
                <a:ea typeface="黑体" pitchFamily="49" charset="-122"/>
              </a:rPr>
              <a:t>c=</a:t>
            </a:r>
            <a:r>
              <a:rPr lang="en-US" altLang="zh-CN" sz="1800" u="sng" dirty="0" err="1">
                <a:solidFill>
                  <a:schemeClr val="hlink"/>
                </a:solidFill>
                <a:ea typeface="黑体" pitchFamily="49" charset="-122"/>
              </a:rPr>
              <a:t>getchar</a:t>
            </a:r>
            <a:r>
              <a:rPr lang="en-US" altLang="zh-CN" sz="1800" u="sng" dirty="0">
                <a:solidFill>
                  <a:schemeClr val="hlink"/>
                </a:solidFill>
                <a:ea typeface="黑体" pitchFamily="49" charset="-122"/>
              </a:rPr>
              <a:t>();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break;</a:t>
            </a:r>
            <a:b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		case 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‘</a:t>
            </a:r>
            <a:r>
              <a:rPr lang="en-US" altLang="zh-CN" sz="1800" dirty="0">
                <a:ea typeface="黑体" pitchFamily="49" charset="-122"/>
              </a:rPr>
              <a:t>=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: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优先权相等，脱括号并接收下一个字符</a:t>
            </a:r>
            <a:br>
              <a:rPr lang="zh-CN" altLang="en-US" sz="1800" dirty="0">
                <a:ea typeface="黑体" pitchFamily="49" charset="-122"/>
              </a:rPr>
            </a:br>
            <a:r>
              <a:rPr lang="zh-CN" altLang="en-US" sz="1800" dirty="0">
                <a:ea typeface="黑体" pitchFamily="49" charset="-122"/>
              </a:rPr>
              <a:t>			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Pop(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OPTR,x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); </a:t>
            </a:r>
            <a:r>
              <a:rPr lang="en-US" altLang="zh-CN" sz="1800" u="sng" dirty="0">
                <a:solidFill>
                  <a:schemeClr val="hlink"/>
                </a:solidFill>
                <a:ea typeface="黑体" pitchFamily="49" charset="-122"/>
              </a:rPr>
              <a:t>c=</a:t>
            </a:r>
            <a:r>
              <a:rPr lang="en-US" altLang="zh-CN" sz="1800" u="sng" dirty="0" err="1">
                <a:solidFill>
                  <a:schemeClr val="hlink"/>
                </a:solidFill>
                <a:ea typeface="黑体" pitchFamily="49" charset="-122"/>
              </a:rPr>
              <a:t>getchar</a:t>
            </a:r>
            <a:r>
              <a:rPr lang="en-US" altLang="zh-CN" sz="1800" u="sng" dirty="0">
                <a:solidFill>
                  <a:schemeClr val="hlink"/>
                </a:solidFill>
                <a:ea typeface="黑体" pitchFamily="49" charset="-122"/>
              </a:rPr>
              <a:t>();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break;</a:t>
            </a:r>
            <a:b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		case 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‘</a:t>
            </a:r>
            <a:r>
              <a:rPr lang="en-US" altLang="zh-CN" sz="1800" dirty="0">
                <a:ea typeface="黑体" pitchFamily="49" charset="-122"/>
              </a:rPr>
              <a:t>&gt;</a:t>
            </a:r>
            <a:r>
              <a:rPr lang="en-US" altLang="zh-CN" sz="1800" dirty="0">
                <a:latin typeface="Times New Roman"/>
                <a:ea typeface="黑体" pitchFamily="49" charset="-122"/>
              </a:rPr>
              <a:t>’</a:t>
            </a:r>
            <a:r>
              <a:rPr lang="en-US" altLang="zh-CN" sz="1800" dirty="0">
                <a:ea typeface="黑体" pitchFamily="49" charset="-122"/>
              </a:rPr>
              <a:t>:</a:t>
            </a:r>
            <a:r>
              <a:rPr lang="en-US" altLang="zh-CN" sz="1800" dirty="0">
                <a:solidFill>
                  <a:schemeClr val="accent1"/>
                </a:solidFill>
                <a:ea typeface="黑体" pitchFamily="49" charset="-122"/>
              </a:rPr>
              <a:t>//</a:t>
            </a:r>
            <a:r>
              <a:rPr lang="zh-CN" altLang="en-US" sz="1800" dirty="0">
                <a:solidFill>
                  <a:schemeClr val="accent1"/>
                </a:solidFill>
                <a:ea typeface="黑体" pitchFamily="49" charset="-122"/>
              </a:rPr>
              <a:t>栈顶元素优先权高，退栈并将运算结果入栈</a:t>
            </a:r>
            <a:br>
              <a:rPr lang="zh-CN" altLang="en-US" sz="1800" dirty="0">
                <a:ea typeface="黑体" pitchFamily="49" charset="-122"/>
              </a:rPr>
            </a:br>
            <a:r>
              <a:rPr lang="zh-CN" altLang="en-US" sz="1800" dirty="0">
                <a:ea typeface="黑体" pitchFamily="49" charset="-122"/>
              </a:rPr>
              <a:t>			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Pop(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OPTR,theta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); Pop(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OPND,b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); Pop(OPND, a); </a:t>
            </a:r>
            <a:b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</a:b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			Push(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OPND,Operate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(</a:t>
            </a:r>
            <a:r>
              <a:rPr lang="en-US" altLang="zh-CN" sz="1800" dirty="0" err="1">
                <a:solidFill>
                  <a:schemeClr val="hlink"/>
                </a:solidFill>
                <a:ea typeface="黑体" pitchFamily="49" charset="-122"/>
              </a:rPr>
              <a:t>a,theta,b</a:t>
            </a:r>
            <a: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  <a:t>));break;</a:t>
            </a:r>
            <a:br>
              <a:rPr lang="en-US" altLang="zh-CN" sz="1800" dirty="0">
                <a:solidFill>
                  <a:schemeClr val="hlink"/>
                </a:solidFill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             }//switch</a:t>
            </a:r>
            <a:br>
              <a:rPr lang="en-US" altLang="zh-CN" sz="1800" dirty="0">
                <a:ea typeface="黑体" pitchFamily="49" charset="-122"/>
              </a:rPr>
            </a:br>
            <a:r>
              <a:rPr lang="en-US" altLang="zh-CN" sz="1800" dirty="0">
                <a:ea typeface="黑体" pitchFamily="49" charset="-122"/>
              </a:rPr>
              <a:t>}//while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ea typeface="黑体" pitchFamily="49" charset="-122"/>
              </a:rPr>
              <a:t>	return </a:t>
            </a:r>
            <a:r>
              <a:rPr lang="en-US" altLang="zh-CN" sz="1800" dirty="0" err="1">
                <a:ea typeface="黑体" pitchFamily="49" charset="-122"/>
              </a:rPr>
              <a:t>GetTop</a:t>
            </a:r>
            <a:r>
              <a:rPr lang="en-US" altLang="zh-CN" sz="1800" dirty="0">
                <a:ea typeface="黑体" pitchFamily="49" charset="-122"/>
              </a:rPr>
              <a:t>(OPND);//</a:t>
            </a:r>
            <a:r>
              <a:rPr lang="zh-CN" altLang="en-US" sz="1800" dirty="0">
                <a:ea typeface="黑体" pitchFamily="49" charset="-122"/>
              </a:rPr>
              <a:t>操作数栈顶上保存的就是最终结果</a:t>
            </a:r>
            <a:endParaRPr lang="en-US" altLang="zh-CN" sz="1800" dirty="0">
              <a:ea typeface="黑体" pitchFamily="49" charset="-12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dirty="0">
                <a:ea typeface="黑体" pitchFamily="49" charset="-122"/>
              </a:rPr>
              <a:t>}//</a:t>
            </a:r>
            <a:r>
              <a:rPr lang="en-US" altLang="zh-CN" sz="1800" dirty="0" err="1">
                <a:ea typeface="黑体" pitchFamily="49" charset="-122"/>
              </a:rPr>
              <a:t>EvaluateExpression</a:t>
            </a:r>
            <a:endParaRPr lang="en-US" altLang="zh-CN" sz="18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693127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E393-2C19-C692-B655-F44ED10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3F7F7-E4D4-B487-B218-285B37AF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4 + 2 * 3 – 10 / 5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3F89D8-53D6-E63F-507A-A6CB01FCA5CC}"/>
              </a:ext>
            </a:extLst>
          </p:cNvPr>
          <p:cNvSpPr txBox="1"/>
          <p:nvPr/>
        </p:nvSpPr>
        <p:spPr>
          <a:xfrm>
            <a:off x="491345" y="57825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操作数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7BB189A9-6A3D-C895-C144-CFDCF976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665" y="5814966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运算符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CC3ABAD-1CB5-F4A9-7761-0FE957166468}"/>
              </a:ext>
            </a:extLst>
          </p:cNvPr>
          <p:cNvGrpSpPr/>
          <p:nvPr/>
        </p:nvGrpSpPr>
        <p:grpSpPr>
          <a:xfrm>
            <a:off x="1787489" y="2314934"/>
            <a:ext cx="2088232" cy="3528392"/>
            <a:chOff x="1547664" y="2924944"/>
            <a:chExt cx="2088232" cy="35283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4B8CDF-7902-2C60-1C19-EFEF8BC7E091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95F3CF-3FE8-EDA0-3DB9-E25709302A51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2052EF5-DFB5-510F-CF91-8FE5CE7358F1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333D46-BF59-C718-D6B3-1C2E5EDCE6B5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2B031F1-C2FC-C85A-C40A-76813132277B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CA5253-ABDB-E1BA-D7B2-72A1D0A9820E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7E1EFFD-638E-4A17-3E7C-F6145EC8AABA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D9AF4CF-96DF-E25B-F44C-C5D9E168E942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679C5A-2DE2-08FA-7F84-C91FAA28988B}"/>
              </a:ext>
            </a:extLst>
          </p:cNvPr>
          <p:cNvGrpSpPr/>
          <p:nvPr/>
        </p:nvGrpSpPr>
        <p:grpSpPr>
          <a:xfrm>
            <a:off x="4163753" y="2279813"/>
            <a:ext cx="2088232" cy="3528392"/>
            <a:chOff x="1547664" y="2924944"/>
            <a:chExt cx="2088232" cy="35283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98DDE7-3E91-01D3-BA6F-60BFF43411CD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523EC37-0036-D6A9-12CF-185CB675CD77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87790BC-83AC-8CE6-0D7C-9E097EB77680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916EFF-95E3-1D88-18B5-C1EAEE9867E8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3026286-AF1B-079F-C5C5-7CEEF1C51C32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093C995-9792-600A-E3CE-9453D72603A4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4E10FB3-E350-7434-7080-FE655E8DED61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161C65-1801-D011-47AD-14C05B604285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4C79A1B-0169-EE06-7CBA-70A544E3AD19}"/>
              </a:ext>
            </a:extLst>
          </p:cNvPr>
          <p:cNvSpPr/>
          <p:nvPr/>
        </p:nvSpPr>
        <p:spPr bwMode="auto">
          <a:xfrm>
            <a:off x="6567029" y="2348880"/>
            <a:ext cx="1296144" cy="792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29C107C2-5E1D-6AFF-427B-79F073AB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02" y="325656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当前符号</a:t>
            </a:r>
          </a:p>
        </p:txBody>
      </p:sp>
    </p:spTree>
    <p:extLst>
      <p:ext uri="{BB962C8B-B14F-4D97-AF65-F5344CB8AC3E}">
        <p14:creationId xmlns:p14="http://schemas.microsoft.com/office/powerpoint/2010/main" val="91604700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6E393-2C19-C692-B655-F44ED10B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3F7F7-E4D4-B487-B218-285B37AF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/>
              <a:t> 4 + ( 2 + 2 * 3 / 6 )+3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3F89D8-53D6-E63F-507A-A6CB01FCA5CC}"/>
              </a:ext>
            </a:extLst>
          </p:cNvPr>
          <p:cNvSpPr txBox="1"/>
          <p:nvPr/>
        </p:nvSpPr>
        <p:spPr>
          <a:xfrm>
            <a:off x="491345" y="57825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Times New Roman" pitchFamily="18" charset="0"/>
                <a:ea typeface="宋体" pitchFamily="2" charset="-122"/>
              </a:rPr>
              <a:t>操作数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7BB189A9-6A3D-C895-C144-CFDCF9761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665" y="5814966"/>
            <a:ext cx="950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运算符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CC3ABAD-1CB5-F4A9-7761-0FE957166468}"/>
              </a:ext>
            </a:extLst>
          </p:cNvPr>
          <p:cNvGrpSpPr/>
          <p:nvPr/>
        </p:nvGrpSpPr>
        <p:grpSpPr>
          <a:xfrm>
            <a:off x="1787489" y="2314934"/>
            <a:ext cx="2088232" cy="3528392"/>
            <a:chOff x="1547664" y="2924944"/>
            <a:chExt cx="2088232" cy="352839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64B8CDF-7902-2C60-1C19-EFEF8BC7E091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95F3CF-3FE8-EDA0-3DB9-E25709302A51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2052EF5-DFB5-510F-CF91-8FE5CE7358F1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6333D46-BF59-C718-D6B3-1C2E5EDCE6B5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2B031F1-C2FC-C85A-C40A-76813132277B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CA5253-ABDB-E1BA-D7B2-72A1D0A9820E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7E1EFFD-638E-4A17-3E7C-F6145EC8AABA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D9AF4CF-96DF-E25B-F44C-C5D9E168E942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F679C5A-2DE2-08FA-7F84-C91FAA28988B}"/>
              </a:ext>
            </a:extLst>
          </p:cNvPr>
          <p:cNvGrpSpPr/>
          <p:nvPr/>
        </p:nvGrpSpPr>
        <p:grpSpPr>
          <a:xfrm>
            <a:off x="4163753" y="2279813"/>
            <a:ext cx="2088232" cy="3528392"/>
            <a:chOff x="1547664" y="2924944"/>
            <a:chExt cx="2088232" cy="3528392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198DDE7-3E91-01D3-BA6F-60BFF43411CD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523EC37-0036-D6A9-12CF-185CB675CD77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87790BC-83AC-8CE6-0D7C-9E097EB77680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3916EFF-95E3-1D88-18B5-C1EAEE9867E8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3026286-AF1B-079F-C5C5-7CEEF1C51C32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093C995-9792-600A-E3CE-9453D72603A4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4E10FB3-E350-7434-7080-FE655E8DED61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F161C65-1801-D011-47AD-14C05B604285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A4C79A1B-0169-EE06-7CBA-70A544E3AD19}"/>
              </a:ext>
            </a:extLst>
          </p:cNvPr>
          <p:cNvSpPr/>
          <p:nvPr/>
        </p:nvSpPr>
        <p:spPr bwMode="auto">
          <a:xfrm>
            <a:off x="6567029" y="2348880"/>
            <a:ext cx="1296144" cy="79208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29C107C2-5E1D-6AFF-427B-79F073AB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6602" y="3256564"/>
            <a:ext cx="121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Times New Roman" pitchFamily="18" charset="0"/>
                <a:ea typeface="宋体" pitchFamily="2" charset="-122"/>
              </a:rPr>
              <a:t>当前符号</a:t>
            </a:r>
          </a:p>
        </p:txBody>
      </p:sp>
    </p:spTree>
    <p:extLst>
      <p:ext uri="{BB962C8B-B14F-4D97-AF65-F5344CB8AC3E}">
        <p14:creationId xmlns:p14="http://schemas.microsoft.com/office/powerpoint/2010/main" val="3825460224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4B026971-2454-4181-A998-3DE615A3FBC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430616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请写出表达式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(1+2*3-4/(5-6))/(7*8)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当扫描到字符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的时候，运算符栈中的内容（由栈底到栈顶依次写出，用空格隔开）</a:t>
            </a:r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E8C642-5C52-4685-84DE-51AE027E0ADC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94259DF-C574-45F0-9BB6-DFEEF7285C6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85BEF840-186F-43D9-947F-284AEB94E19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22E1A75F-4F33-4E28-9C0B-35EF49ADCB7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DABE07BB-6ED3-4557-B579-1525684FB8EA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2555EE80-9F70-458F-A652-9F88C65E753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7B07EA5-06AD-402E-A62F-2BB271D6F849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6484796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中缀表达式：</a:t>
            </a:r>
            <a:r>
              <a:rPr lang="en-US" altLang="zh-CN" dirty="0"/>
              <a:t> a*</a:t>
            </a:r>
            <a:r>
              <a:rPr lang="en-US" altLang="zh-CN" dirty="0" err="1"/>
              <a:t>b+c</a:t>
            </a:r>
            <a:r>
              <a:rPr lang="en-US" altLang="zh-CN" dirty="0"/>
              <a:t>/d</a:t>
            </a:r>
          </a:p>
          <a:p>
            <a:r>
              <a:rPr lang="zh-CN" altLang="en-US" dirty="0"/>
              <a:t>前缀表达式：</a:t>
            </a:r>
            <a:r>
              <a:rPr lang="en-US" altLang="zh-CN" dirty="0"/>
              <a:t>+</a:t>
            </a:r>
            <a:r>
              <a:rPr lang="zh-CN" altLang="en-US" dirty="0"/>
              <a:t>*</a:t>
            </a:r>
            <a:r>
              <a:rPr lang="en-US" altLang="zh-CN" dirty="0"/>
              <a:t>ab/cd</a:t>
            </a:r>
          </a:p>
          <a:p>
            <a:pPr marL="342900" lvl="1" indent="-342900">
              <a:buFont typeface="Wingdings" pitchFamily="2" charset="2"/>
              <a:buChar char="|"/>
            </a:pPr>
            <a:r>
              <a:rPr lang="zh-CN" altLang="en-US" dirty="0"/>
              <a:t>后缀表达式（逆波兰表达式）：</a:t>
            </a:r>
            <a:r>
              <a:rPr lang="en-US" altLang="zh-CN" dirty="0"/>
              <a:t>ab*cd/+</a:t>
            </a:r>
          </a:p>
          <a:p>
            <a:pPr marL="342900" lvl="1" indent="-342900">
              <a:buFont typeface="Wingdings" pitchFamily="2" charset="2"/>
              <a:buChar char="|"/>
            </a:pPr>
            <a:r>
              <a:rPr lang="zh-CN" altLang="en-US" dirty="0"/>
              <a:t>后缀表达式的优点：便于计算</a:t>
            </a:r>
            <a:endParaRPr lang="en-US" altLang="zh-CN" dirty="0"/>
          </a:p>
          <a:p>
            <a:pPr marL="742950" lvl="2" indent="-342900">
              <a:buFont typeface="Wingdings" pitchFamily="2" charset="2"/>
              <a:buChar char="|"/>
            </a:pPr>
            <a:r>
              <a:rPr lang="zh-CN" altLang="en-US" dirty="0"/>
              <a:t>遇到操作数，则进栈</a:t>
            </a:r>
            <a:endParaRPr lang="en-US" altLang="zh-CN" dirty="0"/>
          </a:p>
          <a:p>
            <a:pPr marL="742950" lvl="2" indent="-342900">
              <a:buFont typeface="Wingdings" pitchFamily="2" charset="2"/>
              <a:buChar char="|"/>
            </a:pPr>
            <a:r>
              <a:rPr lang="zh-CN" altLang="en-US" dirty="0"/>
              <a:t>遇到操作符，则弹出操作数并把计算结果进栈</a:t>
            </a:r>
            <a:endParaRPr lang="en-US" altLang="zh-CN" dirty="0"/>
          </a:p>
          <a:p>
            <a:pPr marL="742950" lvl="2" indent="-342900">
              <a:buFont typeface="Wingdings" pitchFamily="2" charset="2"/>
              <a:buChar char="|"/>
            </a:pPr>
            <a:r>
              <a:rPr lang="zh-CN" altLang="en-US" dirty="0"/>
              <a:t>无界限符</a:t>
            </a:r>
          </a:p>
        </p:txBody>
      </p:sp>
    </p:spTree>
    <p:extLst>
      <p:ext uri="{BB962C8B-B14F-4D97-AF65-F5344CB8AC3E}">
        <p14:creationId xmlns:p14="http://schemas.microsoft.com/office/powerpoint/2010/main" val="1383452918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中缀表达式转后缀表达式的算法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2074" y="1484784"/>
            <a:ext cx="5450126" cy="4968552"/>
          </a:xfrm>
        </p:spPr>
        <p:txBody>
          <a:bodyPr/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遇到数字：直接输出  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'('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：压栈  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‘)’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：持续出栈至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'('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，如果出栈的符号不是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‘(’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则输出，否则终止出栈。  左括号不输出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遇到符号则判断该符号与栈顶符号的运算优先级，将高于等于当前符号的符号全部依次弹出，然将当前符号入栈。  </a:t>
            </a: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处理完字符串后将栈中剩余的符号全部输出。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/>
              <a:t>示例：</a:t>
            </a:r>
            <a:r>
              <a:rPr lang="en-US" altLang="zh-CN" sz="2000" dirty="0"/>
              <a:t>a * b + c / d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特点：所有操作数原顺序输出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61931B-FC6F-F898-3080-34CF5E3AFD78}"/>
              </a:ext>
            </a:extLst>
          </p:cNvPr>
          <p:cNvGrpSpPr/>
          <p:nvPr/>
        </p:nvGrpSpPr>
        <p:grpSpPr>
          <a:xfrm>
            <a:off x="6598568" y="1417638"/>
            <a:ext cx="2088232" cy="3528392"/>
            <a:chOff x="1547664" y="2924944"/>
            <a:chExt cx="2088232" cy="35283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17D9130-2357-7C51-78B2-FF5D56D0488E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FA6B8A3-A375-2563-CFA4-2544E482C029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0E1D52F-BF73-1B5D-17EA-102B901D5EF5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7805D90-C26A-4B8C-35A6-474153D3C673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E0C393D-BF2B-8BF0-C1B7-22AA308DEFAA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29A610-A4C0-E743-F35C-0B150990FB73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4DDD973-7E5C-F98A-7FD4-2F1FFBE2077D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4593F85-3C7B-84AC-D3B6-990228771E87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3446716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dirty="0"/>
              <a:t>求下述中缀表达式的后缀表达式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6238"/>
            <a:ext cx="8229600" cy="4525963"/>
          </a:xfrm>
        </p:spPr>
        <p:txBody>
          <a:bodyPr/>
          <a:lstStyle/>
          <a:p>
            <a:r>
              <a:rPr lang="en-US" altLang="zh-CN" dirty="0"/>
              <a:t>a*</a:t>
            </a:r>
            <a:r>
              <a:rPr lang="en-US" altLang="zh-CN" dirty="0" err="1"/>
              <a:t>b+c</a:t>
            </a:r>
            <a:endParaRPr lang="en-US" altLang="zh-CN" dirty="0"/>
          </a:p>
          <a:p>
            <a:r>
              <a:rPr lang="en-US" altLang="zh-CN" dirty="0"/>
              <a:t>a*b/c</a:t>
            </a:r>
          </a:p>
          <a:p>
            <a:r>
              <a:rPr lang="en-US" altLang="zh-CN" dirty="0"/>
              <a:t>a*b*c*d*e*f</a:t>
            </a:r>
          </a:p>
          <a:p>
            <a:r>
              <a:rPr lang="en-US" altLang="zh-CN" dirty="0"/>
              <a:t>a+(b*</a:t>
            </a:r>
            <a:r>
              <a:rPr lang="en-US" altLang="zh-CN" dirty="0" err="1"/>
              <a:t>c+d</a:t>
            </a:r>
            <a:r>
              <a:rPr lang="en-US" altLang="zh-CN" dirty="0"/>
              <a:t>)/e</a:t>
            </a:r>
          </a:p>
          <a:p>
            <a:r>
              <a:rPr lang="en-US" altLang="zh-CN" dirty="0"/>
              <a:t>a*((</a:t>
            </a:r>
            <a:r>
              <a:rPr lang="en-US" altLang="zh-CN" dirty="0" err="1"/>
              <a:t>b+c</a:t>
            </a:r>
            <a:r>
              <a:rPr lang="en-US" altLang="zh-CN" dirty="0"/>
              <a:t>)/(d-e)-f)</a:t>
            </a:r>
          </a:p>
          <a:p>
            <a:r>
              <a:rPr lang="en-US" altLang="zh-CN" dirty="0"/>
              <a:t>a/(b-c)+d*e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7D9815-AEFC-AA75-C284-FB534FA8CD92}"/>
              </a:ext>
            </a:extLst>
          </p:cNvPr>
          <p:cNvGrpSpPr/>
          <p:nvPr/>
        </p:nvGrpSpPr>
        <p:grpSpPr>
          <a:xfrm>
            <a:off x="5292080" y="1556792"/>
            <a:ext cx="2088232" cy="3528392"/>
            <a:chOff x="1547664" y="2924944"/>
            <a:chExt cx="2088232" cy="352839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D6AD8E4-6AFF-C844-594B-9E9318732856}"/>
                </a:ext>
              </a:extLst>
            </p:cNvPr>
            <p:cNvSpPr/>
            <p:nvPr/>
          </p:nvSpPr>
          <p:spPr bwMode="auto">
            <a:xfrm>
              <a:off x="1547664" y="2924944"/>
              <a:ext cx="2088232" cy="3528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宋体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3B9CE77-1A39-AFB8-B340-709F19162E8B}"/>
                </a:ext>
              </a:extLst>
            </p:cNvPr>
            <p:cNvCxnSpPr/>
            <p:nvPr/>
          </p:nvCxnSpPr>
          <p:spPr bwMode="auto">
            <a:xfrm>
              <a:off x="1547664" y="602128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71D725B-F2B9-EC41-2811-80C95F617EC9}"/>
                </a:ext>
              </a:extLst>
            </p:cNvPr>
            <p:cNvCxnSpPr/>
            <p:nvPr/>
          </p:nvCxnSpPr>
          <p:spPr bwMode="auto">
            <a:xfrm>
              <a:off x="1547664" y="55892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99CB8BC-1022-DDA5-DFE9-CB75265CE54C}"/>
                </a:ext>
              </a:extLst>
            </p:cNvPr>
            <p:cNvCxnSpPr/>
            <p:nvPr/>
          </p:nvCxnSpPr>
          <p:spPr bwMode="auto">
            <a:xfrm>
              <a:off x="1547664" y="5157192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2825040-79B6-9047-6C92-9278D285CA64}"/>
                </a:ext>
              </a:extLst>
            </p:cNvPr>
            <p:cNvCxnSpPr/>
            <p:nvPr/>
          </p:nvCxnSpPr>
          <p:spPr bwMode="auto">
            <a:xfrm>
              <a:off x="1547664" y="468914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431F1E5-46F6-7F81-660C-4764AE5B0000}"/>
                </a:ext>
              </a:extLst>
            </p:cNvPr>
            <p:cNvCxnSpPr/>
            <p:nvPr/>
          </p:nvCxnSpPr>
          <p:spPr bwMode="auto">
            <a:xfrm>
              <a:off x="1547664" y="4149080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62E12EE-363B-BC7F-72BF-3FF2E4F5D1C5}"/>
                </a:ext>
              </a:extLst>
            </p:cNvPr>
            <p:cNvCxnSpPr/>
            <p:nvPr/>
          </p:nvCxnSpPr>
          <p:spPr bwMode="auto">
            <a:xfrm>
              <a:off x="1547664" y="3645024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D328454-A250-37B8-2D2A-2F85AEEE72B8}"/>
                </a:ext>
              </a:extLst>
            </p:cNvPr>
            <p:cNvCxnSpPr/>
            <p:nvPr/>
          </p:nvCxnSpPr>
          <p:spPr bwMode="auto">
            <a:xfrm>
              <a:off x="1547664" y="3140968"/>
              <a:ext cx="208823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819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7416824" cy="474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41043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Text Box 2"/>
          <p:cNvSpPr txBox="1">
            <a:spLocks noChangeArrowheads="1"/>
          </p:cNvSpPr>
          <p:nvPr/>
        </p:nvSpPr>
        <p:spPr bwMode="auto">
          <a:xfrm>
            <a:off x="828104" y="126841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2322513" y="323850"/>
            <a:ext cx="4394200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003399"/>
                </a:solidFill>
              </a:rPr>
              <a:t>栈的逻辑结构</a:t>
            </a:r>
          </a:p>
        </p:txBody>
      </p:sp>
      <p:sp>
        <p:nvSpPr>
          <p:cNvPr id="316420" name="Line 4"/>
          <p:cNvSpPr>
            <a:spLocks noChangeShapeType="1"/>
          </p:cNvSpPr>
          <p:nvPr/>
        </p:nvSpPr>
        <p:spPr bwMode="auto">
          <a:xfrm>
            <a:off x="2241550" y="37290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21" name="Line 5"/>
          <p:cNvSpPr>
            <a:spLocks noChangeShapeType="1"/>
          </p:cNvSpPr>
          <p:nvPr/>
        </p:nvSpPr>
        <p:spPr bwMode="auto">
          <a:xfrm>
            <a:off x="2241550" y="5907088"/>
            <a:ext cx="1328738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6422" name="Line 6"/>
          <p:cNvSpPr>
            <a:spLocks noChangeShapeType="1"/>
          </p:cNvSpPr>
          <p:nvPr/>
        </p:nvSpPr>
        <p:spPr bwMode="auto">
          <a:xfrm>
            <a:off x="3567113" y="37417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6423" name="Group 7"/>
          <p:cNvGrpSpPr>
            <a:grpSpLocks/>
          </p:cNvGrpSpPr>
          <p:nvPr/>
        </p:nvGrpSpPr>
        <p:grpSpPr bwMode="auto">
          <a:xfrm>
            <a:off x="836613" y="5489575"/>
            <a:ext cx="1295400" cy="457200"/>
            <a:chOff x="528" y="3360"/>
            <a:chExt cx="816" cy="288"/>
          </a:xfrm>
        </p:grpSpPr>
        <p:sp>
          <p:nvSpPr>
            <p:cNvPr id="316424" name="Line 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25" name="Text Box 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栈底</a:t>
              </a:r>
            </a:p>
          </p:txBody>
        </p:sp>
      </p:grpSp>
      <p:grpSp>
        <p:nvGrpSpPr>
          <p:cNvPr id="316426" name="Group 10"/>
          <p:cNvGrpSpPr>
            <a:grpSpLocks/>
          </p:cNvGrpSpPr>
          <p:nvPr/>
        </p:nvGrpSpPr>
        <p:grpSpPr bwMode="auto">
          <a:xfrm>
            <a:off x="836613" y="5110163"/>
            <a:ext cx="1295400" cy="457200"/>
            <a:chOff x="528" y="3360"/>
            <a:chExt cx="816" cy="288"/>
          </a:xfrm>
        </p:grpSpPr>
        <p:sp>
          <p:nvSpPr>
            <p:cNvPr id="316427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28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6429" name="Rectangle 13"/>
          <p:cNvSpPr>
            <a:spLocks noChangeArrowheads="1"/>
          </p:cNvSpPr>
          <p:nvPr/>
        </p:nvSpPr>
        <p:spPr bwMode="auto">
          <a:xfrm>
            <a:off x="2278063" y="5383213"/>
            <a:ext cx="1258887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a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6430" name="Rectangle 14"/>
          <p:cNvSpPr>
            <a:spLocks noChangeArrowheads="1"/>
          </p:cNvSpPr>
          <p:nvPr/>
        </p:nvSpPr>
        <p:spPr bwMode="auto">
          <a:xfrm>
            <a:off x="2278063" y="4913313"/>
            <a:ext cx="1258887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b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6431" name="Group 15"/>
          <p:cNvGrpSpPr>
            <a:grpSpLocks/>
          </p:cNvGrpSpPr>
          <p:nvPr/>
        </p:nvGrpSpPr>
        <p:grpSpPr bwMode="auto">
          <a:xfrm>
            <a:off x="836613" y="4648200"/>
            <a:ext cx="1295400" cy="457200"/>
            <a:chOff x="528" y="3360"/>
            <a:chExt cx="816" cy="288"/>
          </a:xfrm>
        </p:grpSpPr>
        <p:sp>
          <p:nvSpPr>
            <p:cNvPr id="316432" name="Line 1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3" name="Text Box 1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2278063" y="4418013"/>
            <a:ext cx="1258887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c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6435" name="Group 19"/>
          <p:cNvGrpSpPr>
            <a:grpSpLocks/>
          </p:cNvGrpSpPr>
          <p:nvPr/>
        </p:nvGrpSpPr>
        <p:grpSpPr bwMode="auto">
          <a:xfrm>
            <a:off x="866775" y="4170363"/>
            <a:ext cx="1295400" cy="457200"/>
            <a:chOff x="528" y="3360"/>
            <a:chExt cx="816" cy="288"/>
          </a:xfrm>
        </p:grpSpPr>
        <p:sp>
          <p:nvSpPr>
            <p:cNvPr id="316436" name="Line 2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7" name="Text Box 2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6438" name="Text Box 22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情况</a:t>
            </a: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20179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6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6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9" grpId="0" animBg="1"/>
      <p:bldP spid="316430" grpId="0" animBg="1"/>
      <p:bldP spid="316434" grpId="0" animBg="1"/>
      <p:bldP spid="31643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1258888" y="1268413"/>
            <a:ext cx="6629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</a:pPr>
            <a:r>
              <a:rPr lang="zh-CN" altLang="en-US" dirty="0"/>
              <a:t>假设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X</a:t>
            </a:r>
            <a:r>
              <a:rPr lang="zh-CN" altLang="en-US" dirty="0"/>
              <a:t>分别表示进栈和出栈操作，由输入序列“</a:t>
            </a:r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dirty="0"/>
              <a:t>”</a:t>
            </a:r>
            <a:r>
              <a:rPr lang="zh-CN" altLang="en-US" dirty="0"/>
              <a:t>得到输出序列“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en-US" altLang="zh-CN" dirty="0"/>
              <a:t>A”</a:t>
            </a:r>
            <a:r>
              <a:rPr lang="zh-CN" altLang="en-US" dirty="0"/>
              <a:t>的操作序列为</a:t>
            </a:r>
            <a:r>
              <a:rPr lang="en-US" altLang="zh-CN" dirty="0"/>
              <a:t>S</a:t>
            </a:r>
            <a:r>
              <a:rPr lang="en-US" altLang="zh-CN" dirty="0">
                <a:solidFill>
                  <a:srgbClr val="FF0000"/>
                </a:solidFill>
              </a:rPr>
              <a:t>SX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SX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spcBef>
                <a:spcPct val="50000"/>
              </a:spcBef>
            </a:pPr>
            <a:endParaRPr lang="en-US" altLang="zh-CN" dirty="0"/>
          </a:p>
          <a:p>
            <a:pPr lvl="1">
              <a:spcBef>
                <a:spcPct val="50000"/>
              </a:spcBef>
            </a:pPr>
            <a:endParaRPr lang="en-US" altLang="zh-CN" dirty="0"/>
          </a:p>
          <a:p>
            <a:pPr lvl="1">
              <a:spcBef>
                <a:spcPct val="50000"/>
              </a:spcBef>
            </a:pPr>
            <a:r>
              <a:rPr lang="zh-CN" altLang="en-US" dirty="0"/>
              <a:t>则由“</a:t>
            </a:r>
            <a:r>
              <a:rPr lang="en-US" altLang="zh-CN" dirty="0"/>
              <a:t>a*</a:t>
            </a:r>
            <a:r>
              <a:rPr lang="en-US" altLang="zh-CN" dirty="0" err="1"/>
              <a:t>b+c</a:t>
            </a:r>
            <a:r>
              <a:rPr lang="en-US" altLang="zh-CN" dirty="0"/>
              <a:t>/d”</a:t>
            </a:r>
            <a:r>
              <a:rPr lang="zh-CN" altLang="en-US" dirty="0"/>
              <a:t>得到“</a:t>
            </a:r>
            <a:r>
              <a:rPr lang="en-US" altLang="zh-CN" dirty="0"/>
              <a:t>ab*cd/+”</a:t>
            </a:r>
            <a:r>
              <a:rPr lang="zh-CN" altLang="en-US" dirty="0"/>
              <a:t>的操作序列为</a:t>
            </a:r>
            <a:r>
              <a:rPr lang="en-US" altLang="zh-CN" dirty="0"/>
              <a:t>?</a:t>
            </a:r>
          </a:p>
          <a:p>
            <a:pPr lvl="1">
              <a:spcBef>
                <a:spcPct val="50000"/>
              </a:spcBef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A9DD3-A82F-4A71-B146-63377E76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6E2DA-C1F9-4719-9875-34D85B238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en-US" altLang="zh-CN" dirty="0"/>
          </a:p>
          <a:p>
            <a:pPr lvl="1"/>
            <a:r>
              <a:rPr lang="zh-CN" altLang="en-US" dirty="0"/>
              <a:t>使用辅助栈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：依次读入输入序列，输出</a:t>
            </a:r>
            <a:r>
              <a:rPr lang="en-US" altLang="zh-CN" dirty="0"/>
              <a:t>S</a:t>
            </a:r>
            <a:r>
              <a:rPr lang="zh-CN" altLang="en-US" dirty="0"/>
              <a:t>，并入栈</a:t>
            </a:r>
            <a:endParaRPr lang="en-US" altLang="zh-CN" dirty="0"/>
          </a:p>
          <a:p>
            <a:pPr lvl="1"/>
            <a:r>
              <a:rPr lang="en-US" altLang="zh-CN" dirty="0" err="1"/>
              <a:t>GetTop</a:t>
            </a:r>
            <a:r>
              <a:rPr lang="en-US" altLang="zh-CN" dirty="0"/>
              <a:t> </a:t>
            </a:r>
            <a:r>
              <a:rPr lang="zh-CN" altLang="en-US" dirty="0"/>
              <a:t>判断栈顶符号是否是当前输出符号</a:t>
            </a:r>
            <a:endParaRPr lang="en-US" altLang="zh-CN" dirty="0"/>
          </a:p>
          <a:p>
            <a:pPr lvl="2"/>
            <a:r>
              <a:rPr lang="zh-CN" altLang="en-US" dirty="0"/>
              <a:t>如果是，则出栈，输出符号下移，重复该判断</a:t>
            </a:r>
            <a:endParaRPr lang="en-US" altLang="zh-CN" dirty="0"/>
          </a:p>
          <a:p>
            <a:pPr lvl="2"/>
            <a:r>
              <a:rPr lang="zh-CN" altLang="en-US" dirty="0"/>
              <a:t>如果不是，则读入下一输入序列符号并进行相应操作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712222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95" name="Group 119"/>
          <p:cNvGrpSpPr>
            <a:grpSpLocks/>
          </p:cNvGrpSpPr>
          <p:nvPr/>
        </p:nvGrpSpPr>
        <p:grpSpPr bwMode="auto">
          <a:xfrm>
            <a:off x="3563938" y="692150"/>
            <a:ext cx="2790825" cy="2057400"/>
            <a:chOff x="2245" y="436"/>
            <a:chExt cx="1758" cy="1296"/>
          </a:xfrm>
        </p:grpSpPr>
        <p:sp>
          <p:nvSpPr>
            <p:cNvPr id="101396" name="Line 20"/>
            <p:cNvSpPr>
              <a:spLocks noChangeShapeType="1"/>
            </p:cNvSpPr>
            <p:nvPr/>
          </p:nvSpPr>
          <p:spPr bwMode="auto">
            <a:xfrm>
              <a:off x="319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7" name="Line 21"/>
            <p:cNvSpPr>
              <a:spLocks noChangeShapeType="1"/>
            </p:cNvSpPr>
            <p:nvPr/>
          </p:nvSpPr>
          <p:spPr bwMode="auto">
            <a:xfrm>
              <a:off x="3774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8" name="Line 22"/>
            <p:cNvSpPr>
              <a:spLocks noChangeShapeType="1"/>
            </p:cNvSpPr>
            <p:nvPr/>
          </p:nvSpPr>
          <p:spPr bwMode="auto">
            <a:xfrm>
              <a:off x="3198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9" name="Line 23"/>
            <p:cNvSpPr>
              <a:spLocks noChangeShapeType="1"/>
            </p:cNvSpPr>
            <p:nvPr/>
          </p:nvSpPr>
          <p:spPr bwMode="auto">
            <a:xfrm>
              <a:off x="3198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0" name="Line 24"/>
            <p:cNvSpPr>
              <a:spLocks noChangeShapeType="1"/>
            </p:cNvSpPr>
            <p:nvPr/>
          </p:nvSpPr>
          <p:spPr bwMode="auto">
            <a:xfrm>
              <a:off x="3198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1" name="Line 25"/>
            <p:cNvSpPr>
              <a:spLocks noChangeShapeType="1"/>
            </p:cNvSpPr>
            <p:nvPr/>
          </p:nvSpPr>
          <p:spPr bwMode="auto">
            <a:xfrm>
              <a:off x="3198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2" name="Line 26"/>
            <p:cNvSpPr>
              <a:spLocks noChangeShapeType="1"/>
            </p:cNvSpPr>
            <p:nvPr/>
          </p:nvSpPr>
          <p:spPr bwMode="auto">
            <a:xfrm>
              <a:off x="3198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3" name="Line 27"/>
            <p:cNvSpPr>
              <a:spLocks noChangeShapeType="1"/>
            </p:cNvSpPr>
            <p:nvPr/>
          </p:nvSpPr>
          <p:spPr bwMode="auto">
            <a:xfrm>
              <a:off x="3198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4" name="Text Box 28"/>
            <p:cNvSpPr txBox="1">
              <a:spLocks noChangeArrowheads="1"/>
            </p:cNvSpPr>
            <p:nvPr/>
          </p:nvSpPr>
          <p:spPr bwMode="auto">
            <a:xfrm>
              <a:off x="3379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1407" name="Text Box 31"/>
            <p:cNvSpPr txBox="1">
              <a:spLocks noChangeArrowheads="1"/>
            </p:cNvSpPr>
            <p:nvPr/>
          </p:nvSpPr>
          <p:spPr bwMode="auto">
            <a:xfrm>
              <a:off x="2245" y="14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1408" name="Line 32"/>
            <p:cNvSpPr>
              <a:spLocks noChangeShapeType="1"/>
            </p:cNvSpPr>
            <p:nvPr/>
          </p:nvSpPr>
          <p:spPr bwMode="auto">
            <a:xfrm>
              <a:off x="2862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09" name="Text Box 33"/>
            <p:cNvSpPr txBox="1">
              <a:spLocks noChangeArrowheads="1"/>
            </p:cNvSpPr>
            <p:nvPr/>
          </p:nvSpPr>
          <p:spPr bwMode="auto">
            <a:xfrm>
              <a:off x="2382" y="121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1410" name="Line 34"/>
            <p:cNvSpPr>
              <a:spLocks noChangeShapeType="1"/>
            </p:cNvSpPr>
            <p:nvPr/>
          </p:nvSpPr>
          <p:spPr bwMode="auto">
            <a:xfrm>
              <a:off x="2862" y="139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97" name="Group 121"/>
          <p:cNvGrpSpPr>
            <a:grpSpLocks/>
          </p:cNvGrpSpPr>
          <p:nvPr/>
        </p:nvGrpSpPr>
        <p:grpSpPr bwMode="auto">
          <a:xfrm>
            <a:off x="6084888" y="660400"/>
            <a:ext cx="2735262" cy="2047875"/>
            <a:chOff x="3833" y="416"/>
            <a:chExt cx="1723" cy="1290"/>
          </a:xfrm>
        </p:grpSpPr>
        <p:sp>
          <p:nvSpPr>
            <p:cNvPr id="101411" name="Line 35"/>
            <p:cNvSpPr>
              <a:spLocks noChangeShapeType="1"/>
            </p:cNvSpPr>
            <p:nvPr/>
          </p:nvSpPr>
          <p:spPr bwMode="auto">
            <a:xfrm>
              <a:off x="4751" y="41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2" name="Line 36"/>
            <p:cNvSpPr>
              <a:spLocks noChangeShapeType="1"/>
            </p:cNvSpPr>
            <p:nvPr/>
          </p:nvSpPr>
          <p:spPr bwMode="auto">
            <a:xfrm>
              <a:off x="5327" y="41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3" name="Line 37"/>
            <p:cNvSpPr>
              <a:spLocks noChangeShapeType="1"/>
            </p:cNvSpPr>
            <p:nvPr/>
          </p:nvSpPr>
          <p:spPr bwMode="auto">
            <a:xfrm>
              <a:off x="4765" y="4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4" name="Line 38"/>
            <p:cNvSpPr>
              <a:spLocks noChangeShapeType="1"/>
            </p:cNvSpPr>
            <p:nvPr/>
          </p:nvSpPr>
          <p:spPr bwMode="auto">
            <a:xfrm>
              <a:off x="4751" y="6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5" name="Line 39"/>
            <p:cNvSpPr>
              <a:spLocks noChangeShapeType="1"/>
            </p:cNvSpPr>
            <p:nvPr/>
          </p:nvSpPr>
          <p:spPr bwMode="auto">
            <a:xfrm>
              <a:off x="4751" y="8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6" name="Line 40"/>
            <p:cNvSpPr>
              <a:spLocks noChangeShapeType="1"/>
            </p:cNvSpPr>
            <p:nvPr/>
          </p:nvSpPr>
          <p:spPr bwMode="auto">
            <a:xfrm>
              <a:off x="4751" y="11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7" name="Line 41"/>
            <p:cNvSpPr>
              <a:spLocks noChangeShapeType="1"/>
            </p:cNvSpPr>
            <p:nvPr/>
          </p:nvSpPr>
          <p:spPr bwMode="auto">
            <a:xfrm>
              <a:off x="4751" y="13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8" name="Line 42"/>
            <p:cNvSpPr>
              <a:spLocks noChangeShapeType="1"/>
            </p:cNvSpPr>
            <p:nvPr/>
          </p:nvSpPr>
          <p:spPr bwMode="auto">
            <a:xfrm>
              <a:off x="4751" y="16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19" name="Text Box 43"/>
            <p:cNvSpPr txBox="1">
              <a:spLocks noChangeArrowheads="1"/>
            </p:cNvSpPr>
            <p:nvPr/>
          </p:nvSpPr>
          <p:spPr bwMode="auto">
            <a:xfrm>
              <a:off x="4932" y="132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1420" name="Text Box 44"/>
            <p:cNvSpPr txBox="1">
              <a:spLocks noChangeArrowheads="1"/>
            </p:cNvSpPr>
            <p:nvPr/>
          </p:nvSpPr>
          <p:spPr bwMode="auto">
            <a:xfrm>
              <a:off x="4932" y="10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1422" name="Line 46"/>
            <p:cNvSpPr>
              <a:spLocks noChangeShapeType="1"/>
            </p:cNvSpPr>
            <p:nvPr/>
          </p:nvSpPr>
          <p:spPr bwMode="auto">
            <a:xfrm>
              <a:off x="4415" y="160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3" name="Text Box 47"/>
            <p:cNvSpPr txBox="1">
              <a:spLocks noChangeArrowheads="1"/>
            </p:cNvSpPr>
            <p:nvPr/>
          </p:nvSpPr>
          <p:spPr bwMode="auto">
            <a:xfrm>
              <a:off x="3935" y="98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1424" name="Line 48"/>
            <p:cNvSpPr>
              <a:spLocks noChangeShapeType="1"/>
            </p:cNvSpPr>
            <p:nvPr/>
          </p:nvSpPr>
          <p:spPr bwMode="auto">
            <a:xfrm>
              <a:off x="4415" y="11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5" name="Text Box 49"/>
            <p:cNvSpPr txBox="1">
              <a:spLocks noChangeArrowheads="1"/>
            </p:cNvSpPr>
            <p:nvPr/>
          </p:nvSpPr>
          <p:spPr bwMode="auto">
            <a:xfrm>
              <a:off x="3833" y="141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grpSp>
        <p:nvGrpSpPr>
          <p:cNvPr id="101496" name="Group 120"/>
          <p:cNvGrpSpPr>
            <a:grpSpLocks/>
          </p:cNvGrpSpPr>
          <p:nvPr/>
        </p:nvGrpSpPr>
        <p:grpSpPr bwMode="auto">
          <a:xfrm>
            <a:off x="395288" y="692150"/>
            <a:ext cx="3236912" cy="2057400"/>
            <a:chOff x="249" y="436"/>
            <a:chExt cx="2039" cy="1296"/>
          </a:xfrm>
        </p:grpSpPr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12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2" name="Line 6"/>
            <p:cNvSpPr>
              <a:spLocks noChangeShapeType="1"/>
            </p:cNvSpPr>
            <p:nvPr/>
          </p:nvSpPr>
          <p:spPr bwMode="auto">
            <a:xfrm>
              <a:off x="228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3" name="Line 7"/>
            <p:cNvSpPr>
              <a:spLocks noChangeShapeType="1"/>
            </p:cNvSpPr>
            <p:nvPr/>
          </p:nvSpPr>
          <p:spPr bwMode="auto">
            <a:xfrm>
              <a:off x="1712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1712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1712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6" name="Line 10"/>
            <p:cNvSpPr>
              <a:spLocks noChangeShapeType="1"/>
            </p:cNvSpPr>
            <p:nvPr/>
          </p:nvSpPr>
          <p:spPr bwMode="auto">
            <a:xfrm>
              <a:off x="1712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1712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88" name="Line 12"/>
            <p:cNvSpPr>
              <a:spLocks noChangeShapeType="1"/>
            </p:cNvSpPr>
            <p:nvPr/>
          </p:nvSpPr>
          <p:spPr bwMode="auto">
            <a:xfrm>
              <a:off x="1712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249" y="1444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top=base</a:t>
              </a:r>
            </a:p>
          </p:txBody>
        </p:sp>
        <p:sp>
          <p:nvSpPr>
            <p:cNvPr id="101393" name="Line 17"/>
            <p:cNvSpPr>
              <a:spLocks noChangeShapeType="1"/>
            </p:cNvSpPr>
            <p:nvPr/>
          </p:nvSpPr>
          <p:spPr bwMode="auto">
            <a:xfrm>
              <a:off x="1376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498" name="Text Box 122"/>
          <p:cNvSpPr txBox="1">
            <a:spLocks noChangeArrowheads="1"/>
          </p:cNvSpPr>
          <p:nvPr/>
        </p:nvSpPr>
        <p:spPr bwMode="auto">
          <a:xfrm>
            <a:off x="2124075" y="3933825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</a:p>
        </p:txBody>
      </p:sp>
      <p:grpSp>
        <p:nvGrpSpPr>
          <p:cNvPr id="101501" name="Group 125"/>
          <p:cNvGrpSpPr>
            <a:grpSpLocks/>
          </p:cNvGrpSpPr>
          <p:nvPr/>
        </p:nvGrpSpPr>
        <p:grpSpPr bwMode="auto">
          <a:xfrm>
            <a:off x="2555875" y="2997200"/>
            <a:ext cx="1655763" cy="1439863"/>
            <a:chOff x="1610" y="1888"/>
            <a:chExt cx="1043" cy="907"/>
          </a:xfrm>
        </p:grpSpPr>
        <p:sp>
          <p:nvSpPr>
            <p:cNvPr id="101427" name="Text Box 51"/>
            <p:cNvSpPr txBox="1">
              <a:spLocks noChangeArrowheads="1"/>
            </p:cNvSpPr>
            <p:nvPr/>
          </p:nvSpPr>
          <p:spPr bwMode="auto">
            <a:xfrm>
              <a:off x="1610" y="1888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 </a:t>
              </a:r>
              <a:r>
                <a:rPr lang="zh-CN" altLang="en-US"/>
                <a:t>进栈</a:t>
              </a:r>
            </a:p>
          </p:txBody>
        </p:sp>
        <p:sp>
          <p:nvSpPr>
            <p:cNvPr id="101499" name="Text Box 123"/>
            <p:cNvSpPr txBox="1">
              <a:spLocks noChangeArrowheads="1"/>
            </p:cNvSpPr>
            <p:nvPr/>
          </p:nvSpPr>
          <p:spPr bwMode="auto">
            <a:xfrm>
              <a:off x="2245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1503" name="Group 127"/>
          <p:cNvGrpSpPr>
            <a:grpSpLocks/>
          </p:cNvGrpSpPr>
          <p:nvPr/>
        </p:nvGrpSpPr>
        <p:grpSpPr bwMode="auto">
          <a:xfrm>
            <a:off x="3995738" y="2924175"/>
            <a:ext cx="2592387" cy="1512888"/>
            <a:chOff x="2517" y="1842"/>
            <a:chExt cx="1633" cy="953"/>
          </a:xfrm>
        </p:grpSpPr>
        <p:sp>
          <p:nvSpPr>
            <p:cNvPr id="101428" name="Text Box 52"/>
            <p:cNvSpPr txBox="1">
              <a:spLocks noChangeArrowheads="1"/>
            </p:cNvSpPr>
            <p:nvPr/>
          </p:nvSpPr>
          <p:spPr bwMode="auto">
            <a:xfrm>
              <a:off x="3107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</a:t>
              </a:r>
              <a:r>
                <a:rPr lang="zh-CN" altLang="en-US"/>
                <a:t>进栈</a:t>
              </a:r>
            </a:p>
          </p:txBody>
        </p:sp>
        <p:sp>
          <p:nvSpPr>
            <p:cNvPr id="101500" name="Text Box 124"/>
            <p:cNvSpPr txBox="1">
              <a:spLocks noChangeArrowheads="1"/>
            </p:cNvSpPr>
            <p:nvPr/>
          </p:nvSpPr>
          <p:spPr bwMode="auto">
            <a:xfrm>
              <a:off x="2517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1504" name="Group 128"/>
          <p:cNvGrpSpPr>
            <a:grpSpLocks/>
          </p:cNvGrpSpPr>
          <p:nvPr/>
        </p:nvGrpSpPr>
        <p:grpSpPr bwMode="auto">
          <a:xfrm>
            <a:off x="4427538" y="2924175"/>
            <a:ext cx="4248150" cy="1512888"/>
            <a:chOff x="2789" y="1842"/>
            <a:chExt cx="2676" cy="953"/>
          </a:xfrm>
        </p:grpSpPr>
        <p:sp>
          <p:nvSpPr>
            <p:cNvPr id="101429" name="Text Box 53"/>
            <p:cNvSpPr txBox="1">
              <a:spLocks noChangeArrowheads="1"/>
            </p:cNvSpPr>
            <p:nvPr/>
          </p:nvSpPr>
          <p:spPr bwMode="auto">
            <a:xfrm>
              <a:off x="4422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B </a:t>
              </a:r>
              <a:r>
                <a:rPr lang="zh-CN" altLang="en-US"/>
                <a:t>出栈</a:t>
              </a:r>
            </a:p>
          </p:txBody>
        </p:sp>
        <p:sp>
          <p:nvSpPr>
            <p:cNvPr id="101502" name="Text Box 126"/>
            <p:cNvSpPr txBox="1">
              <a:spLocks noChangeArrowheads="1"/>
            </p:cNvSpPr>
            <p:nvPr/>
          </p:nvSpPr>
          <p:spPr bwMode="auto">
            <a:xfrm>
              <a:off x="2789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1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51" name="Group 51"/>
          <p:cNvGrpSpPr>
            <a:grpSpLocks/>
          </p:cNvGrpSpPr>
          <p:nvPr/>
        </p:nvGrpSpPr>
        <p:grpSpPr bwMode="auto">
          <a:xfrm>
            <a:off x="3059113" y="517525"/>
            <a:ext cx="2735262" cy="2047875"/>
            <a:chOff x="1927" y="326"/>
            <a:chExt cx="1723" cy="1290"/>
          </a:xfrm>
        </p:grpSpPr>
        <p:sp>
          <p:nvSpPr>
            <p:cNvPr id="102417" name="Line 17"/>
            <p:cNvSpPr>
              <a:spLocks noChangeShapeType="1"/>
            </p:cNvSpPr>
            <p:nvPr/>
          </p:nvSpPr>
          <p:spPr bwMode="auto">
            <a:xfrm>
              <a:off x="2845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8" name="Line 18"/>
            <p:cNvSpPr>
              <a:spLocks noChangeShapeType="1"/>
            </p:cNvSpPr>
            <p:nvPr/>
          </p:nvSpPr>
          <p:spPr bwMode="auto">
            <a:xfrm>
              <a:off x="3421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9" name="Line 19"/>
            <p:cNvSpPr>
              <a:spLocks noChangeShapeType="1"/>
            </p:cNvSpPr>
            <p:nvPr/>
          </p:nvSpPr>
          <p:spPr bwMode="auto">
            <a:xfrm>
              <a:off x="2859" y="3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0" name="Line 20"/>
            <p:cNvSpPr>
              <a:spLocks noChangeShapeType="1"/>
            </p:cNvSpPr>
            <p:nvPr/>
          </p:nvSpPr>
          <p:spPr bwMode="auto">
            <a:xfrm>
              <a:off x="2845" y="5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1" name="Line 21"/>
            <p:cNvSpPr>
              <a:spLocks noChangeShapeType="1"/>
            </p:cNvSpPr>
            <p:nvPr/>
          </p:nvSpPr>
          <p:spPr bwMode="auto">
            <a:xfrm>
              <a:off x="2845" y="80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2" name="Line 22"/>
            <p:cNvSpPr>
              <a:spLocks noChangeShapeType="1"/>
            </p:cNvSpPr>
            <p:nvPr/>
          </p:nvSpPr>
          <p:spPr bwMode="auto">
            <a:xfrm>
              <a:off x="2845" y="104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3" name="Line 23"/>
            <p:cNvSpPr>
              <a:spLocks noChangeShapeType="1"/>
            </p:cNvSpPr>
            <p:nvPr/>
          </p:nvSpPr>
          <p:spPr bwMode="auto">
            <a:xfrm>
              <a:off x="2845" y="128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4" name="Line 24"/>
            <p:cNvSpPr>
              <a:spLocks noChangeShapeType="1"/>
            </p:cNvSpPr>
            <p:nvPr/>
          </p:nvSpPr>
          <p:spPr bwMode="auto">
            <a:xfrm>
              <a:off x="2845" y="15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5" name="Text Box 25"/>
            <p:cNvSpPr txBox="1">
              <a:spLocks noChangeArrowheads="1"/>
            </p:cNvSpPr>
            <p:nvPr/>
          </p:nvSpPr>
          <p:spPr bwMode="auto">
            <a:xfrm>
              <a:off x="3026" y="123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2426" name="Text Box 26"/>
            <p:cNvSpPr txBox="1">
              <a:spLocks noChangeArrowheads="1"/>
            </p:cNvSpPr>
            <p:nvPr/>
          </p:nvSpPr>
          <p:spPr bwMode="auto">
            <a:xfrm>
              <a:off x="3026" y="99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>
              <a:off x="2509" y="151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28" name="Text Box 28"/>
            <p:cNvSpPr txBox="1">
              <a:spLocks noChangeArrowheads="1"/>
            </p:cNvSpPr>
            <p:nvPr/>
          </p:nvSpPr>
          <p:spPr bwMode="auto">
            <a:xfrm>
              <a:off x="2029" y="89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2429" name="Line 29"/>
            <p:cNvSpPr>
              <a:spLocks noChangeShapeType="1"/>
            </p:cNvSpPr>
            <p:nvPr/>
          </p:nvSpPr>
          <p:spPr bwMode="auto">
            <a:xfrm>
              <a:off x="2509" y="1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0" name="Text Box 30"/>
            <p:cNvSpPr txBox="1">
              <a:spLocks noChangeArrowheads="1"/>
            </p:cNvSpPr>
            <p:nvPr/>
          </p:nvSpPr>
          <p:spPr bwMode="auto">
            <a:xfrm>
              <a:off x="1927" y="132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grpSp>
        <p:nvGrpSpPr>
          <p:cNvPr id="102452" name="Group 52"/>
          <p:cNvGrpSpPr>
            <a:grpSpLocks/>
          </p:cNvGrpSpPr>
          <p:nvPr/>
        </p:nvGrpSpPr>
        <p:grpSpPr bwMode="auto">
          <a:xfrm>
            <a:off x="5653088" y="517525"/>
            <a:ext cx="2735262" cy="2047875"/>
            <a:chOff x="3561" y="255"/>
            <a:chExt cx="1723" cy="1290"/>
          </a:xfrm>
        </p:grpSpPr>
        <p:sp>
          <p:nvSpPr>
            <p:cNvPr id="102432" name="Line 32"/>
            <p:cNvSpPr>
              <a:spLocks noChangeShapeType="1"/>
            </p:cNvSpPr>
            <p:nvPr/>
          </p:nvSpPr>
          <p:spPr bwMode="auto">
            <a:xfrm>
              <a:off x="4479" y="255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3" name="Line 33"/>
            <p:cNvSpPr>
              <a:spLocks noChangeShapeType="1"/>
            </p:cNvSpPr>
            <p:nvPr/>
          </p:nvSpPr>
          <p:spPr bwMode="auto">
            <a:xfrm>
              <a:off x="5055" y="255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4" name="Line 34"/>
            <p:cNvSpPr>
              <a:spLocks noChangeShapeType="1"/>
            </p:cNvSpPr>
            <p:nvPr/>
          </p:nvSpPr>
          <p:spPr bwMode="auto">
            <a:xfrm>
              <a:off x="4493" y="25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5" name="Line 35"/>
            <p:cNvSpPr>
              <a:spLocks noChangeShapeType="1"/>
            </p:cNvSpPr>
            <p:nvPr/>
          </p:nvSpPr>
          <p:spPr bwMode="auto">
            <a:xfrm>
              <a:off x="4479" y="4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6" name="Line 36"/>
            <p:cNvSpPr>
              <a:spLocks noChangeShapeType="1"/>
            </p:cNvSpPr>
            <p:nvPr/>
          </p:nvSpPr>
          <p:spPr bwMode="auto">
            <a:xfrm>
              <a:off x="4479" y="73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>
              <a:off x="4479" y="97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8" name="Line 38"/>
            <p:cNvSpPr>
              <a:spLocks noChangeShapeType="1"/>
            </p:cNvSpPr>
            <p:nvPr/>
          </p:nvSpPr>
          <p:spPr bwMode="auto">
            <a:xfrm>
              <a:off x="4479" y="121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39" name="Line 39"/>
            <p:cNvSpPr>
              <a:spLocks noChangeShapeType="1"/>
            </p:cNvSpPr>
            <p:nvPr/>
          </p:nvSpPr>
          <p:spPr bwMode="auto">
            <a:xfrm>
              <a:off x="4479" y="145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0" name="Text Box 40"/>
            <p:cNvSpPr txBox="1">
              <a:spLocks noChangeArrowheads="1"/>
            </p:cNvSpPr>
            <p:nvPr/>
          </p:nvSpPr>
          <p:spPr bwMode="auto">
            <a:xfrm>
              <a:off x="4660" y="116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4143" y="14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4" name="Text Box 44"/>
            <p:cNvSpPr txBox="1">
              <a:spLocks noChangeArrowheads="1"/>
            </p:cNvSpPr>
            <p:nvPr/>
          </p:nvSpPr>
          <p:spPr bwMode="auto">
            <a:xfrm>
              <a:off x="3663" y="10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2445" name="Line 45"/>
            <p:cNvSpPr>
              <a:spLocks noChangeShapeType="1"/>
            </p:cNvSpPr>
            <p:nvPr/>
          </p:nvSpPr>
          <p:spPr bwMode="auto">
            <a:xfrm>
              <a:off x="4143" y="123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6" name="Text Box 46"/>
            <p:cNvSpPr txBox="1">
              <a:spLocks noChangeArrowheads="1"/>
            </p:cNvSpPr>
            <p:nvPr/>
          </p:nvSpPr>
          <p:spPr bwMode="auto">
            <a:xfrm>
              <a:off x="3561" y="1257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grpSp>
        <p:nvGrpSpPr>
          <p:cNvPr id="102450" name="Group 50"/>
          <p:cNvGrpSpPr>
            <a:grpSpLocks/>
          </p:cNvGrpSpPr>
          <p:nvPr/>
        </p:nvGrpSpPr>
        <p:grpSpPr bwMode="auto">
          <a:xfrm>
            <a:off x="741363" y="508000"/>
            <a:ext cx="2733675" cy="2082800"/>
            <a:chOff x="467" y="320"/>
            <a:chExt cx="1722" cy="1312"/>
          </a:xfrm>
        </p:grpSpPr>
        <p:sp>
          <p:nvSpPr>
            <p:cNvPr id="102404" name="Line 4"/>
            <p:cNvSpPr>
              <a:spLocks noChangeShapeType="1"/>
            </p:cNvSpPr>
            <p:nvPr/>
          </p:nvSpPr>
          <p:spPr bwMode="auto">
            <a:xfrm>
              <a:off x="1384" y="32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>
              <a:off x="1960" y="32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6" name="Line 6"/>
            <p:cNvSpPr>
              <a:spLocks noChangeShapeType="1"/>
            </p:cNvSpPr>
            <p:nvPr/>
          </p:nvSpPr>
          <p:spPr bwMode="auto">
            <a:xfrm>
              <a:off x="1384" y="3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1384" y="56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8" name="Line 8"/>
            <p:cNvSpPr>
              <a:spLocks noChangeShapeType="1"/>
            </p:cNvSpPr>
            <p:nvPr/>
          </p:nvSpPr>
          <p:spPr bwMode="auto">
            <a:xfrm>
              <a:off x="1384" y="8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>
              <a:off x="1384" y="104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0" name="Line 10"/>
            <p:cNvSpPr>
              <a:spLocks noChangeShapeType="1"/>
            </p:cNvSpPr>
            <p:nvPr/>
          </p:nvSpPr>
          <p:spPr bwMode="auto">
            <a:xfrm>
              <a:off x="1384" y="12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1384" y="15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2" name="Text Box 12"/>
            <p:cNvSpPr txBox="1">
              <a:spLocks noChangeArrowheads="1"/>
            </p:cNvSpPr>
            <p:nvPr/>
          </p:nvSpPr>
          <p:spPr bwMode="auto">
            <a:xfrm>
              <a:off x="1565" y="12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2413" name="Line 13"/>
            <p:cNvSpPr>
              <a:spLocks noChangeShapeType="1"/>
            </p:cNvSpPr>
            <p:nvPr/>
          </p:nvSpPr>
          <p:spPr bwMode="auto">
            <a:xfrm>
              <a:off x="1048" y="15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568" y="110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2415" name="Line 15"/>
            <p:cNvSpPr>
              <a:spLocks noChangeShapeType="1"/>
            </p:cNvSpPr>
            <p:nvPr/>
          </p:nvSpPr>
          <p:spPr bwMode="auto">
            <a:xfrm>
              <a:off x="1048" y="128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48" name="Text Box 48"/>
            <p:cNvSpPr txBox="1">
              <a:spLocks noChangeArrowheads="1"/>
            </p:cNvSpPr>
            <p:nvPr/>
          </p:nvSpPr>
          <p:spPr bwMode="auto">
            <a:xfrm>
              <a:off x="467" y="13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sp>
        <p:nvSpPr>
          <p:cNvPr id="102449" name="Text Box 49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B </a:t>
            </a:r>
          </a:p>
        </p:txBody>
      </p:sp>
      <p:grpSp>
        <p:nvGrpSpPr>
          <p:cNvPr id="102457" name="Group 57"/>
          <p:cNvGrpSpPr>
            <a:grpSpLocks/>
          </p:cNvGrpSpPr>
          <p:nvPr/>
        </p:nvGrpSpPr>
        <p:grpSpPr bwMode="auto">
          <a:xfrm>
            <a:off x="2052638" y="2740025"/>
            <a:ext cx="3240087" cy="1651000"/>
            <a:chOff x="1293" y="1726"/>
            <a:chExt cx="2041" cy="1040"/>
          </a:xfrm>
        </p:grpSpPr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1293" y="172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 </a:t>
              </a:r>
              <a:r>
                <a:rPr lang="zh-CN" altLang="en-US"/>
                <a:t>进栈</a:t>
              </a:r>
            </a:p>
          </p:txBody>
        </p:sp>
        <p:sp>
          <p:nvSpPr>
            <p:cNvPr id="102453" name="Text Box 53"/>
            <p:cNvSpPr txBox="1">
              <a:spLocks noChangeArrowheads="1"/>
            </p:cNvSpPr>
            <p:nvPr/>
          </p:nvSpPr>
          <p:spPr bwMode="auto">
            <a:xfrm>
              <a:off x="2971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sp>
        <p:nvSpPr>
          <p:cNvPr id="102454" name="Text Box 54"/>
          <p:cNvSpPr txBox="1">
            <a:spLocks noChangeArrowheads="1"/>
          </p:cNvSpPr>
          <p:nvPr/>
        </p:nvSpPr>
        <p:spPr bwMode="auto">
          <a:xfrm>
            <a:off x="2124075" y="3933825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  <a:r>
              <a:rPr lang="en-US" altLang="zh-CN"/>
              <a:t>S  S  X</a:t>
            </a:r>
          </a:p>
        </p:txBody>
      </p:sp>
      <p:grpSp>
        <p:nvGrpSpPr>
          <p:cNvPr id="102458" name="Group 58"/>
          <p:cNvGrpSpPr>
            <a:grpSpLocks/>
          </p:cNvGrpSpPr>
          <p:nvPr/>
        </p:nvGrpSpPr>
        <p:grpSpPr bwMode="auto">
          <a:xfrm>
            <a:off x="4138613" y="2755900"/>
            <a:ext cx="1655762" cy="1635125"/>
            <a:chOff x="2607" y="1736"/>
            <a:chExt cx="1043" cy="1030"/>
          </a:xfrm>
        </p:grpSpPr>
        <p:sp>
          <p:nvSpPr>
            <p:cNvPr id="102431" name="Text Box 31"/>
            <p:cNvSpPr txBox="1">
              <a:spLocks noChangeArrowheads="1"/>
            </p:cNvSpPr>
            <p:nvPr/>
          </p:nvSpPr>
          <p:spPr bwMode="auto">
            <a:xfrm>
              <a:off x="2607" y="173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C </a:t>
              </a:r>
              <a:r>
                <a:rPr lang="zh-CN" altLang="en-US"/>
                <a:t>出栈</a:t>
              </a:r>
            </a:p>
          </p:txBody>
        </p:sp>
        <p:sp>
          <p:nvSpPr>
            <p:cNvPr id="102455" name="Text Box 55"/>
            <p:cNvSpPr txBox="1">
              <a:spLocks noChangeArrowheads="1"/>
            </p:cNvSpPr>
            <p:nvPr/>
          </p:nvSpPr>
          <p:spPr bwMode="auto">
            <a:xfrm>
              <a:off x="3197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grpSp>
        <p:nvGrpSpPr>
          <p:cNvPr id="102459" name="Group 59"/>
          <p:cNvGrpSpPr>
            <a:grpSpLocks/>
          </p:cNvGrpSpPr>
          <p:nvPr/>
        </p:nvGrpSpPr>
        <p:grpSpPr bwMode="auto">
          <a:xfrm>
            <a:off x="5435600" y="2755900"/>
            <a:ext cx="3240088" cy="1635125"/>
            <a:chOff x="3424" y="1736"/>
            <a:chExt cx="2041" cy="1030"/>
          </a:xfrm>
        </p:grpSpPr>
        <p:sp>
          <p:nvSpPr>
            <p:cNvPr id="102447" name="Text Box 47"/>
            <p:cNvSpPr txBox="1">
              <a:spLocks noChangeArrowheads="1"/>
            </p:cNvSpPr>
            <p:nvPr/>
          </p:nvSpPr>
          <p:spPr bwMode="auto">
            <a:xfrm>
              <a:off x="4422" y="173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 </a:t>
              </a:r>
              <a:r>
                <a:rPr lang="zh-CN" altLang="en-US"/>
                <a:t>出栈</a:t>
              </a:r>
            </a:p>
          </p:txBody>
        </p:sp>
        <p:sp>
          <p:nvSpPr>
            <p:cNvPr id="102456" name="Text Box 56"/>
            <p:cNvSpPr txBox="1">
              <a:spLocks noChangeArrowheads="1"/>
            </p:cNvSpPr>
            <p:nvPr/>
          </p:nvSpPr>
          <p:spPr bwMode="auto">
            <a:xfrm>
              <a:off x="3424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sp>
        <p:nvSpPr>
          <p:cNvPr id="102460" name="Text Box 60"/>
          <p:cNvSpPr txBox="1">
            <a:spLocks noChangeArrowheads="1"/>
          </p:cNvSpPr>
          <p:nvPr/>
        </p:nvSpPr>
        <p:spPr bwMode="auto">
          <a:xfrm>
            <a:off x="33480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2461" name="Text Box 61"/>
          <p:cNvSpPr txBox="1">
            <a:spLocks noChangeArrowheads="1"/>
          </p:cNvSpPr>
          <p:nvPr/>
        </p:nvSpPr>
        <p:spPr bwMode="auto">
          <a:xfrm>
            <a:off x="3708400" y="45085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0" grpId="0"/>
      <p:bldP spid="1024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6" name="Group 2"/>
          <p:cNvGrpSpPr>
            <a:grpSpLocks/>
          </p:cNvGrpSpPr>
          <p:nvPr/>
        </p:nvGrpSpPr>
        <p:grpSpPr bwMode="auto">
          <a:xfrm>
            <a:off x="3563938" y="692150"/>
            <a:ext cx="2790825" cy="2057400"/>
            <a:chOff x="2245" y="436"/>
            <a:chExt cx="1758" cy="1296"/>
          </a:xfrm>
        </p:grpSpPr>
        <p:sp>
          <p:nvSpPr>
            <p:cNvPr id="103427" name="Line 3"/>
            <p:cNvSpPr>
              <a:spLocks noChangeShapeType="1"/>
            </p:cNvSpPr>
            <p:nvPr/>
          </p:nvSpPr>
          <p:spPr bwMode="auto">
            <a:xfrm>
              <a:off x="319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>
              <a:off x="3774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3198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3198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3198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3198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3198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3198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3379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2245" y="14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>
              <a:off x="2862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2382" y="121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3439" name="Line 15"/>
            <p:cNvSpPr>
              <a:spLocks noChangeShapeType="1"/>
            </p:cNvSpPr>
            <p:nvPr/>
          </p:nvSpPr>
          <p:spPr bwMode="auto">
            <a:xfrm>
              <a:off x="2862" y="139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455" name="Group 31"/>
          <p:cNvGrpSpPr>
            <a:grpSpLocks/>
          </p:cNvGrpSpPr>
          <p:nvPr/>
        </p:nvGrpSpPr>
        <p:grpSpPr bwMode="auto">
          <a:xfrm>
            <a:off x="395288" y="692150"/>
            <a:ext cx="3236912" cy="2057400"/>
            <a:chOff x="249" y="436"/>
            <a:chExt cx="2039" cy="1296"/>
          </a:xfrm>
        </p:grpSpPr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1712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7" name="Line 33"/>
            <p:cNvSpPr>
              <a:spLocks noChangeShapeType="1"/>
            </p:cNvSpPr>
            <p:nvPr/>
          </p:nvSpPr>
          <p:spPr bwMode="auto">
            <a:xfrm>
              <a:off x="228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8" name="Line 34"/>
            <p:cNvSpPr>
              <a:spLocks noChangeShapeType="1"/>
            </p:cNvSpPr>
            <p:nvPr/>
          </p:nvSpPr>
          <p:spPr bwMode="auto">
            <a:xfrm>
              <a:off x="1712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9" name="Line 35"/>
            <p:cNvSpPr>
              <a:spLocks noChangeShapeType="1"/>
            </p:cNvSpPr>
            <p:nvPr/>
          </p:nvSpPr>
          <p:spPr bwMode="auto">
            <a:xfrm>
              <a:off x="1712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0" name="Line 36"/>
            <p:cNvSpPr>
              <a:spLocks noChangeShapeType="1"/>
            </p:cNvSpPr>
            <p:nvPr/>
          </p:nvSpPr>
          <p:spPr bwMode="auto">
            <a:xfrm>
              <a:off x="1712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>
              <a:off x="1712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1712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3" name="Line 39"/>
            <p:cNvSpPr>
              <a:spLocks noChangeShapeType="1"/>
            </p:cNvSpPr>
            <p:nvPr/>
          </p:nvSpPr>
          <p:spPr bwMode="auto">
            <a:xfrm>
              <a:off x="1712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64" name="Text Box 40"/>
            <p:cNvSpPr txBox="1">
              <a:spLocks noChangeArrowheads="1"/>
            </p:cNvSpPr>
            <p:nvPr/>
          </p:nvSpPr>
          <p:spPr bwMode="auto">
            <a:xfrm>
              <a:off x="249" y="1444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top=base</a:t>
              </a:r>
            </a:p>
          </p:txBody>
        </p:sp>
        <p:sp>
          <p:nvSpPr>
            <p:cNvPr id="103465" name="Line 41"/>
            <p:cNvSpPr>
              <a:spLocks noChangeShapeType="1"/>
            </p:cNvSpPr>
            <p:nvPr/>
          </p:nvSpPr>
          <p:spPr bwMode="auto">
            <a:xfrm>
              <a:off x="1376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66" name="Text Box 42"/>
          <p:cNvSpPr txBox="1">
            <a:spLocks noChangeArrowheads="1"/>
          </p:cNvSpPr>
          <p:nvPr/>
        </p:nvSpPr>
        <p:spPr bwMode="auto">
          <a:xfrm>
            <a:off x="2124075" y="3933825"/>
            <a:ext cx="1871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</a:p>
        </p:txBody>
      </p:sp>
      <p:grpSp>
        <p:nvGrpSpPr>
          <p:cNvPr id="103467" name="Group 43"/>
          <p:cNvGrpSpPr>
            <a:grpSpLocks/>
          </p:cNvGrpSpPr>
          <p:nvPr/>
        </p:nvGrpSpPr>
        <p:grpSpPr bwMode="auto">
          <a:xfrm>
            <a:off x="2555875" y="2997200"/>
            <a:ext cx="1655763" cy="1439863"/>
            <a:chOff x="1610" y="1888"/>
            <a:chExt cx="1043" cy="907"/>
          </a:xfrm>
        </p:grpSpPr>
        <p:sp>
          <p:nvSpPr>
            <p:cNvPr id="103468" name="Text Box 44"/>
            <p:cNvSpPr txBox="1">
              <a:spLocks noChangeArrowheads="1"/>
            </p:cNvSpPr>
            <p:nvPr/>
          </p:nvSpPr>
          <p:spPr bwMode="auto">
            <a:xfrm>
              <a:off x="1610" y="1888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 </a:t>
              </a:r>
              <a:r>
                <a:rPr lang="zh-CN" altLang="en-US"/>
                <a:t>进栈</a:t>
              </a:r>
            </a:p>
          </p:txBody>
        </p:sp>
        <p:sp>
          <p:nvSpPr>
            <p:cNvPr id="103469" name="Text Box 45"/>
            <p:cNvSpPr txBox="1">
              <a:spLocks noChangeArrowheads="1"/>
            </p:cNvSpPr>
            <p:nvPr/>
          </p:nvSpPr>
          <p:spPr bwMode="auto">
            <a:xfrm>
              <a:off x="2245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3470" name="Group 46"/>
          <p:cNvGrpSpPr>
            <a:grpSpLocks/>
          </p:cNvGrpSpPr>
          <p:nvPr/>
        </p:nvGrpSpPr>
        <p:grpSpPr bwMode="auto">
          <a:xfrm>
            <a:off x="3995738" y="2924175"/>
            <a:ext cx="2592387" cy="1512888"/>
            <a:chOff x="2517" y="1842"/>
            <a:chExt cx="1633" cy="953"/>
          </a:xfrm>
        </p:grpSpPr>
        <p:sp>
          <p:nvSpPr>
            <p:cNvPr id="103471" name="Text Box 47"/>
            <p:cNvSpPr txBox="1">
              <a:spLocks noChangeArrowheads="1"/>
            </p:cNvSpPr>
            <p:nvPr/>
          </p:nvSpPr>
          <p:spPr bwMode="auto">
            <a:xfrm>
              <a:off x="3107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 </a:t>
              </a:r>
              <a:r>
                <a:rPr lang="zh-CN" altLang="en-US"/>
                <a:t>出栈</a:t>
              </a:r>
            </a:p>
          </p:txBody>
        </p:sp>
        <p:sp>
          <p:nvSpPr>
            <p:cNvPr id="103472" name="Text Box 48"/>
            <p:cNvSpPr txBox="1">
              <a:spLocks noChangeArrowheads="1"/>
            </p:cNvSpPr>
            <p:nvPr/>
          </p:nvSpPr>
          <p:spPr bwMode="auto">
            <a:xfrm>
              <a:off x="2517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grpSp>
        <p:nvGrpSpPr>
          <p:cNvPr id="103473" name="Group 49"/>
          <p:cNvGrpSpPr>
            <a:grpSpLocks/>
          </p:cNvGrpSpPr>
          <p:nvPr/>
        </p:nvGrpSpPr>
        <p:grpSpPr bwMode="auto">
          <a:xfrm>
            <a:off x="4427538" y="2924175"/>
            <a:ext cx="4248150" cy="1512888"/>
            <a:chOff x="2789" y="1842"/>
            <a:chExt cx="2676" cy="953"/>
          </a:xfrm>
        </p:grpSpPr>
        <p:sp>
          <p:nvSpPr>
            <p:cNvPr id="103474" name="Text Box 50"/>
            <p:cNvSpPr txBox="1">
              <a:spLocks noChangeArrowheads="1"/>
            </p:cNvSpPr>
            <p:nvPr/>
          </p:nvSpPr>
          <p:spPr bwMode="auto">
            <a:xfrm>
              <a:off x="4422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* </a:t>
              </a:r>
              <a:r>
                <a:rPr lang="zh-CN" altLang="en-US"/>
                <a:t>进栈</a:t>
              </a:r>
            </a:p>
          </p:txBody>
        </p:sp>
        <p:sp>
          <p:nvSpPr>
            <p:cNvPr id="103475" name="Text Box 51"/>
            <p:cNvSpPr txBox="1">
              <a:spLocks noChangeArrowheads="1"/>
            </p:cNvSpPr>
            <p:nvPr/>
          </p:nvSpPr>
          <p:spPr bwMode="auto">
            <a:xfrm>
              <a:off x="2789" y="250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3476" name="Group 52"/>
          <p:cNvGrpSpPr>
            <a:grpSpLocks/>
          </p:cNvGrpSpPr>
          <p:nvPr/>
        </p:nvGrpSpPr>
        <p:grpSpPr bwMode="auto">
          <a:xfrm>
            <a:off x="5724525" y="692150"/>
            <a:ext cx="3236913" cy="2057400"/>
            <a:chOff x="249" y="436"/>
            <a:chExt cx="2039" cy="1296"/>
          </a:xfrm>
        </p:grpSpPr>
        <p:sp>
          <p:nvSpPr>
            <p:cNvPr id="103477" name="Line 53"/>
            <p:cNvSpPr>
              <a:spLocks noChangeShapeType="1"/>
            </p:cNvSpPr>
            <p:nvPr/>
          </p:nvSpPr>
          <p:spPr bwMode="auto">
            <a:xfrm>
              <a:off x="1712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8" name="Line 54"/>
            <p:cNvSpPr>
              <a:spLocks noChangeShapeType="1"/>
            </p:cNvSpPr>
            <p:nvPr/>
          </p:nvSpPr>
          <p:spPr bwMode="auto">
            <a:xfrm>
              <a:off x="228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9" name="Line 55"/>
            <p:cNvSpPr>
              <a:spLocks noChangeShapeType="1"/>
            </p:cNvSpPr>
            <p:nvPr/>
          </p:nvSpPr>
          <p:spPr bwMode="auto">
            <a:xfrm>
              <a:off x="1712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0" name="Line 56"/>
            <p:cNvSpPr>
              <a:spLocks noChangeShapeType="1"/>
            </p:cNvSpPr>
            <p:nvPr/>
          </p:nvSpPr>
          <p:spPr bwMode="auto">
            <a:xfrm>
              <a:off x="1712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1" name="Line 57"/>
            <p:cNvSpPr>
              <a:spLocks noChangeShapeType="1"/>
            </p:cNvSpPr>
            <p:nvPr/>
          </p:nvSpPr>
          <p:spPr bwMode="auto">
            <a:xfrm>
              <a:off x="1712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2" name="Line 58"/>
            <p:cNvSpPr>
              <a:spLocks noChangeShapeType="1"/>
            </p:cNvSpPr>
            <p:nvPr/>
          </p:nvSpPr>
          <p:spPr bwMode="auto">
            <a:xfrm>
              <a:off x="1712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3" name="Line 59"/>
            <p:cNvSpPr>
              <a:spLocks noChangeShapeType="1"/>
            </p:cNvSpPr>
            <p:nvPr/>
          </p:nvSpPr>
          <p:spPr bwMode="auto">
            <a:xfrm>
              <a:off x="1712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4" name="Line 60"/>
            <p:cNvSpPr>
              <a:spLocks noChangeShapeType="1"/>
            </p:cNvSpPr>
            <p:nvPr/>
          </p:nvSpPr>
          <p:spPr bwMode="auto">
            <a:xfrm>
              <a:off x="1712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5" name="Text Box 61"/>
            <p:cNvSpPr txBox="1">
              <a:spLocks noChangeArrowheads="1"/>
            </p:cNvSpPr>
            <p:nvPr/>
          </p:nvSpPr>
          <p:spPr bwMode="auto">
            <a:xfrm>
              <a:off x="249" y="1444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top=base</a:t>
              </a:r>
            </a:p>
          </p:txBody>
        </p:sp>
        <p:sp>
          <p:nvSpPr>
            <p:cNvPr id="103486" name="Line 62"/>
            <p:cNvSpPr>
              <a:spLocks noChangeShapeType="1"/>
            </p:cNvSpPr>
            <p:nvPr/>
          </p:nvSpPr>
          <p:spPr bwMode="auto">
            <a:xfrm>
              <a:off x="1376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498" name="Text Box 74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9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3059113" y="517525"/>
            <a:ext cx="2735262" cy="2047875"/>
            <a:chOff x="1927" y="326"/>
            <a:chExt cx="1723" cy="1290"/>
          </a:xfrm>
        </p:grpSpPr>
        <p:sp>
          <p:nvSpPr>
            <p:cNvPr id="105475" name="Line 3"/>
            <p:cNvSpPr>
              <a:spLocks noChangeShapeType="1"/>
            </p:cNvSpPr>
            <p:nvPr/>
          </p:nvSpPr>
          <p:spPr bwMode="auto">
            <a:xfrm>
              <a:off x="2845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6" name="Line 4"/>
            <p:cNvSpPr>
              <a:spLocks noChangeShapeType="1"/>
            </p:cNvSpPr>
            <p:nvPr/>
          </p:nvSpPr>
          <p:spPr bwMode="auto">
            <a:xfrm>
              <a:off x="3421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7" name="Line 5"/>
            <p:cNvSpPr>
              <a:spLocks noChangeShapeType="1"/>
            </p:cNvSpPr>
            <p:nvPr/>
          </p:nvSpPr>
          <p:spPr bwMode="auto">
            <a:xfrm>
              <a:off x="2859" y="3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8" name="Line 6"/>
            <p:cNvSpPr>
              <a:spLocks noChangeShapeType="1"/>
            </p:cNvSpPr>
            <p:nvPr/>
          </p:nvSpPr>
          <p:spPr bwMode="auto">
            <a:xfrm>
              <a:off x="2845" y="5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9" name="Line 7"/>
            <p:cNvSpPr>
              <a:spLocks noChangeShapeType="1"/>
            </p:cNvSpPr>
            <p:nvPr/>
          </p:nvSpPr>
          <p:spPr bwMode="auto">
            <a:xfrm>
              <a:off x="2845" y="80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0" name="Line 8"/>
            <p:cNvSpPr>
              <a:spLocks noChangeShapeType="1"/>
            </p:cNvSpPr>
            <p:nvPr/>
          </p:nvSpPr>
          <p:spPr bwMode="auto">
            <a:xfrm>
              <a:off x="2845" y="104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Line 9"/>
            <p:cNvSpPr>
              <a:spLocks noChangeShapeType="1"/>
            </p:cNvSpPr>
            <p:nvPr/>
          </p:nvSpPr>
          <p:spPr bwMode="auto">
            <a:xfrm>
              <a:off x="2845" y="128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Line 10"/>
            <p:cNvSpPr>
              <a:spLocks noChangeShapeType="1"/>
            </p:cNvSpPr>
            <p:nvPr/>
          </p:nvSpPr>
          <p:spPr bwMode="auto">
            <a:xfrm>
              <a:off x="2845" y="15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3026" y="123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*</a:t>
              </a:r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026" y="99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2509" y="151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2029" y="89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2509" y="1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1927" y="132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grpSp>
        <p:nvGrpSpPr>
          <p:cNvPr id="105489" name="Group 17"/>
          <p:cNvGrpSpPr>
            <a:grpSpLocks/>
          </p:cNvGrpSpPr>
          <p:nvPr/>
        </p:nvGrpSpPr>
        <p:grpSpPr bwMode="auto">
          <a:xfrm>
            <a:off x="5653088" y="517525"/>
            <a:ext cx="2735262" cy="2047875"/>
            <a:chOff x="3561" y="255"/>
            <a:chExt cx="1723" cy="1290"/>
          </a:xfrm>
        </p:grpSpPr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4479" y="255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>
              <a:off x="5055" y="255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4493" y="25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4479" y="49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4479" y="73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3"/>
            <p:cNvSpPr>
              <a:spLocks noChangeShapeType="1"/>
            </p:cNvSpPr>
            <p:nvPr/>
          </p:nvSpPr>
          <p:spPr bwMode="auto">
            <a:xfrm>
              <a:off x="4479" y="97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24"/>
            <p:cNvSpPr>
              <a:spLocks noChangeShapeType="1"/>
            </p:cNvSpPr>
            <p:nvPr/>
          </p:nvSpPr>
          <p:spPr bwMode="auto">
            <a:xfrm>
              <a:off x="4479" y="121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5"/>
            <p:cNvSpPr>
              <a:spLocks noChangeShapeType="1"/>
            </p:cNvSpPr>
            <p:nvPr/>
          </p:nvSpPr>
          <p:spPr bwMode="auto">
            <a:xfrm>
              <a:off x="4479" y="1455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Text Box 26"/>
            <p:cNvSpPr txBox="1">
              <a:spLocks noChangeArrowheads="1"/>
            </p:cNvSpPr>
            <p:nvPr/>
          </p:nvSpPr>
          <p:spPr bwMode="auto">
            <a:xfrm>
              <a:off x="4660" y="116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05499" name="Line 27"/>
            <p:cNvSpPr>
              <a:spLocks noChangeShapeType="1"/>
            </p:cNvSpPr>
            <p:nvPr/>
          </p:nvSpPr>
          <p:spPr bwMode="auto">
            <a:xfrm>
              <a:off x="4143" y="144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Text Box 28"/>
            <p:cNvSpPr txBox="1">
              <a:spLocks noChangeArrowheads="1"/>
            </p:cNvSpPr>
            <p:nvPr/>
          </p:nvSpPr>
          <p:spPr bwMode="auto">
            <a:xfrm>
              <a:off x="3663" y="10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5501" name="Line 29"/>
            <p:cNvSpPr>
              <a:spLocks noChangeShapeType="1"/>
            </p:cNvSpPr>
            <p:nvPr/>
          </p:nvSpPr>
          <p:spPr bwMode="auto">
            <a:xfrm>
              <a:off x="4143" y="123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2" name="Text Box 30"/>
            <p:cNvSpPr txBox="1">
              <a:spLocks noChangeArrowheads="1"/>
            </p:cNvSpPr>
            <p:nvPr/>
          </p:nvSpPr>
          <p:spPr bwMode="auto">
            <a:xfrm>
              <a:off x="3561" y="1257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grpSp>
        <p:nvGrpSpPr>
          <p:cNvPr id="105503" name="Group 31"/>
          <p:cNvGrpSpPr>
            <a:grpSpLocks/>
          </p:cNvGrpSpPr>
          <p:nvPr/>
        </p:nvGrpSpPr>
        <p:grpSpPr bwMode="auto">
          <a:xfrm>
            <a:off x="741363" y="508000"/>
            <a:ext cx="2733675" cy="2082800"/>
            <a:chOff x="467" y="320"/>
            <a:chExt cx="1722" cy="1312"/>
          </a:xfrm>
        </p:grpSpPr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1384" y="32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5" name="Line 33"/>
            <p:cNvSpPr>
              <a:spLocks noChangeShapeType="1"/>
            </p:cNvSpPr>
            <p:nvPr/>
          </p:nvSpPr>
          <p:spPr bwMode="auto">
            <a:xfrm>
              <a:off x="1960" y="320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6" name="Line 34"/>
            <p:cNvSpPr>
              <a:spLocks noChangeShapeType="1"/>
            </p:cNvSpPr>
            <p:nvPr/>
          </p:nvSpPr>
          <p:spPr bwMode="auto">
            <a:xfrm>
              <a:off x="1384" y="3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Line 35"/>
            <p:cNvSpPr>
              <a:spLocks noChangeShapeType="1"/>
            </p:cNvSpPr>
            <p:nvPr/>
          </p:nvSpPr>
          <p:spPr bwMode="auto">
            <a:xfrm>
              <a:off x="1384" y="56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8" name="Line 36"/>
            <p:cNvSpPr>
              <a:spLocks noChangeShapeType="1"/>
            </p:cNvSpPr>
            <p:nvPr/>
          </p:nvSpPr>
          <p:spPr bwMode="auto">
            <a:xfrm>
              <a:off x="1384" y="80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9" name="Line 37"/>
            <p:cNvSpPr>
              <a:spLocks noChangeShapeType="1"/>
            </p:cNvSpPr>
            <p:nvPr/>
          </p:nvSpPr>
          <p:spPr bwMode="auto">
            <a:xfrm>
              <a:off x="1384" y="104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0" name="Line 38"/>
            <p:cNvSpPr>
              <a:spLocks noChangeShapeType="1"/>
            </p:cNvSpPr>
            <p:nvPr/>
          </p:nvSpPr>
          <p:spPr bwMode="auto">
            <a:xfrm>
              <a:off x="1384" y="128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1" name="Line 39"/>
            <p:cNvSpPr>
              <a:spLocks noChangeShapeType="1"/>
            </p:cNvSpPr>
            <p:nvPr/>
          </p:nvSpPr>
          <p:spPr bwMode="auto">
            <a:xfrm>
              <a:off x="1384" y="1520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2" name="Text Box 40"/>
            <p:cNvSpPr txBox="1">
              <a:spLocks noChangeArrowheads="1"/>
            </p:cNvSpPr>
            <p:nvPr/>
          </p:nvSpPr>
          <p:spPr bwMode="auto">
            <a:xfrm>
              <a:off x="1565" y="12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*</a:t>
              </a:r>
            </a:p>
          </p:txBody>
        </p:sp>
        <p:sp>
          <p:nvSpPr>
            <p:cNvPr id="105513" name="Line 41"/>
            <p:cNvSpPr>
              <a:spLocks noChangeShapeType="1"/>
            </p:cNvSpPr>
            <p:nvPr/>
          </p:nvSpPr>
          <p:spPr bwMode="auto">
            <a:xfrm>
              <a:off x="1048" y="15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4" name="Text Box 42"/>
            <p:cNvSpPr txBox="1">
              <a:spLocks noChangeArrowheads="1"/>
            </p:cNvSpPr>
            <p:nvPr/>
          </p:nvSpPr>
          <p:spPr bwMode="auto">
            <a:xfrm>
              <a:off x="568" y="110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5515" name="Line 43"/>
            <p:cNvSpPr>
              <a:spLocks noChangeShapeType="1"/>
            </p:cNvSpPr>
            <p:nvPr/>
          </p:nvSpPr>
          <p:spPr bwMode="auto">
            <a:xfrm>
              <a:off x="1048" y="128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6" name="Text Box 44"/>
            <p:cNvSpPr txBox="1">
              <a:spLocks noChangeArrowheads="1"/>
            </p:cNvSpPr>
            <p:nvPr/>
          </p:nvSpPr>
          <p:spPr bwMode="auto">
            <a:xfrm>
              <a:off x="467" y="13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</a:p>
        </p:txBody>
      </p:sp>
      <p:grpSp>
        <p:nvGrpSpPr>
          <p:cNvPr id="105518" name="Group 46"/>
          <p:cNvGrpSpPr>
            <a:grpSpLocks/>
          </p:cNvGrpSpPr>
          <p:nvPr/>
        </p:nvGrpSpPr>
        <p:grpSpPr bwMode="auto">
          <a:xfrm>
            <a:off x="2052638" y="2740025"/>
            <a:ext cx="3240087" cy="1651000"/>
            <a:chOff x="1293" y="1726"/>
            <a:chExt cx="2041" cy="1040"/>
          </a:xfrm>
        </p:grpSpPr>
        <p:sp>
          <p:nvSpPr>
            <p:cNvPr id="105519" name="Text Box 47"/>
            <p:cNvSpPr txBox="1">
              <a:spLocks noChangeArrowheads="1"/>
            </p:cNvSpPr>
            <p:nvPr/>
          </p:nvSpPr>
          <p:spPr bwMode="auto">
            <a:xfrm>
              <a:off x="1293" y="172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 </a:t>
              </a:r>
              <a:r>
                <a:rPr lang="zh-CN" altLang="en-US"/>
                <a:t>进栈</a:t>
              </a:r>
            </a:p>
          </p:txBody>
        </p:sp>
        <p:sp>
          <p:nvSpPr>
            <p:cNvPr id="105520" name="Text Box 48"/>
            <p:cNvSpPr txBox="1">
              <a:spLocks noChangeArrowheads="1"/>
            </p:cNvSpPr>
            <p:nvPr/>
          </p:nvSpPr>
          <p:spPr bwMode="auto">
            <a:xfrm>
              <a:off x="2971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2124075" y="3933825"/>
            <a:ext cx="3887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  <a:r>
              <a:rPr lang="en-US" altLang="zh-CN"/>
              <a:t>S  X  S</a:t>
            </a:r>
          </a:p>
        </p:txBody>
      </p:sp>
      <p:grpSp>
        <p:nvGrpSpPr>
          <p:cNvPr id="105522" name="Group 50"/>
          <p:cNvGrpSpPr>
            <a:grpSpLocks/>
          </p:cNvGrpSpPr>
          <p:nvPr/>
        </p:nvGrpSpPr>
        <p:grpSpPr bwMode="auto">
          <a:xfrm>
            <a:off x="4138613" y="2755900"/>
            <a:ext cx="1655762" cy="1635125"/>
            <a:chOff x="2607" y="1736"/>
            <a:chExt cx="1043" cy="1030"/>
          </a:xfrm>
        </p:grpSpPr>
        <p:sp>
          <p:nvSpPr>
            <p:cNvPr id="105523" name="Text Box 51"/>
            <p:cNvSpPr txBox="1">
              <a:spLocks noChangeArrowheads="1"/>
            </p:cNvSpPr>
            <p:nvPr/>
          </p:nvSpPr>
          <p:spPr bwMode="auto">
            <a:xfrm>
              <a:off x="2607" y="173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b </a:t>
              </a:r>
              <a:r>
                <a:rPr lang="zh-CN" altLang="en-US"/>
                <a:t>出栈</a:t>
              </a:r>
            </a:p>
          </p:txBody>
        </p:sp>
        <p:sp>
          <p:nvSpPr>
            <p:cNvPr id="105524" name="Text Box 52"/>
            <p:cNvSpPr txBox="1">
              <a:spLocks noChangeArrowheads="1"/>
            </p:cNvSpPr>
            <p:nvPr/>
          </p:nvSpPr>
          <p:spPr bwMode="auto">
            <a:xfrm>
              <a:off x="3197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grpSp>
        <p:nvGrpSpPr>
          <p:cNvPr id="105525" name="Group 53"/>
          <p:cNvGrpSpPr>
            <a:grpSpLocks/>
          </p:cNvGrpSpPr>
          <p:nvPr/>
        </p:nvGrpSpPr>
        <p:grpSpPr bwMode="auto">
          <a:xfrm>
            <a:off x="5435600" y="2755900"/>
            <a:ext cx="3240088" cy="1635125"/>
            <a:chOff x="3424" y="1736"/>
            <a:chExt cx="2041" cy="1030"/>
          </a:xfrm>
        </p:grpSpPr>
        <p:sp>
          <p:nvSpPr>
            <p:cNvPr id="105526" name="Text Box 54"/>
            <p:cNvSpPr txBox="1">
              <a:spLocks noChangeArrowheads="1"/>
            </p:cNvSpPr>
            <p:nvPr/>
          </p:nvSpPr>
          <p:spPr bwMode="auto">
            <a:xfrm>
              <a:off x="4422" y="1736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* </a:t>
              </a:r>
              <a:r>
                <a:rPr lang="zh-CN" altLang="en-US"/>
                <a:t>出栈</a:t>
              </a:r>
            </a:p>
          </p:txBody>
        </p:sp>
        <p:sp>
          <p:nvSpPr>
            <p:cNvPr id="105527" name="Text Box 55"/>
            <p:cNvSpPr txBox="1">
              <a:spLocks noChangeArrowheads="1"/>
            </p:cNvSpPr>
            <p:nvPr/>
          </p:nvSpPr>
          <p:spPr bwMode="auto">
            <a:xfrm>
              <a:off x="3424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sp>
        <p:nvSpPr>
          <p:cNvPr id="105528" name="Text Box 56"/>
          <p:cNvSpPr txBox="1">
            <a:spLocks noChangeArrowheads="1"/>
          </p:cNvSpPr>
          <p:nvPr/>
        </p:nvSpPr>
        <p:spPr bwMode="auto">
          <a:xfrm>
            <a:off x="33480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05529" name="Text Box 57"/>
          <p:cNvSpPr txBox="1">
            <a:spLocks noChangeArrowheads="1"/>
          </p:cNvSpPr>
          <p:nvPr/>
        </p:nvSpPr>
        <p:spPr bwMode="auto">
          <a:xfrm>
            <a:off x="3708400" y="45085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28" grpId="0"/>
      <p:bldP spid="1055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2"/>
          <p:cNvGrpSpPr>
            <a:grpSpLocks/>
          </p:cNvGrpSpPr>
          <p:nvPr/>
        </p:nvGrpSpPr>
        <p:grpSpPr bwMode="auto">
          <a:xfrm>
            <a:off x="3563938" y="692150"/>
            <a:ext cx="2790825" cy="2057400"/>
            <a:chOff x="2245" y="436"/>
            <a:chExt cx="1758" cy="1296"/>
          </a:xfrm>
        </p:grpSpPr>
        <p:sp>
          <p:nvSpPr>
            <p:cNvPr id="107523" name="Line 3"/>
            <p:cNvSpPr>
              <a:spLocks noChangeShapeType="1"/>
            </p:cNvSpPr>
            <p:nvPr/>
          </p:nvSpPr>
          <p:spPr bwMode="auto">
            <a:xfrm>
              <a:off x="319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4" name="Line 4"/>
            <p:cNvSpPr>
              <a:spLocks noChangeShapeType="1"/>
            </p:cNvSpPr>
            <p:nvPr/>
          </p:nvSpPr>
          <p:spPr bwMode="auto">
            <a:xfrm>
              <a:off x="3774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5" name="Line 5"/>
            <p:cNvSpPr>
              <a:spLocks noChangeShapeType="1"/>
            </p:cNvSpPr>
            <p:nvPr/>
          </p:nvSpPr>
          <p:spPr bwMode="auto">
            <a:xfrm>
              <a:off x="3198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6" name="Line 6"/>
            <p:cNvSpPr>
              <a:spLocks noChangeShapeType="1"/>
            </p:cNvSpPr>
            <p:nvPr/>
          </p:nvSpPr>
          <p:spPr bwMode="auto">
            <a:xfrm>
              <a:off x="3198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7" name="Line 7"/>
            <p:cNvSpPr>
              <a:spLocks noChangeShapeType="1"/>
            </p:cNvSpPr>
            <p:nvPr/>
          </p:nvSpPr>
          <p:spPr bwMode="auto">
            <a:xfrm>
              <a:off x="3198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3198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3198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3198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1" name="Text Box 11"/>
            <p:cNvSpPr txBox="1">
              <a:spLocks noChangeArrowheads="1"/>
            </p:cNvSpPr>
            <p:nvPr/>
          </p:nvSpPr>
          <p:spPr bwMode="auto">
            <a:xfrm>
              <a:off x="3379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07532" name="Text Box 12"/>
            <p:cNvSpPr txBox="1">
              <a:spLocks noChangeArrowheads="1"/>
            </p:cNvSpPr>
            <p:nvPr/>
          </p:nvSpPr>
          <p:spPr bwMode="auto">
            <a:xfrm>
              <a:off x="2245" y="14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2862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4" name="Text Box 14"/>
            <p:cNvSpPr txBox="1">
              <a:spLocks noChangeArrowheads="1"/>
            </p:cNvSpPr>
            <p:nvPr/>
          </p:nvSpPr>
          <p:spPr bwMode="auto">
            <a:xfrm>
              <a:off x="2382" y="121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2862" y="139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7536" name="Group 16"/>
          <p:cNvGrpSpPr>
            <a:grpSpLocks/>
          </p:cNvGrpSpPr>
          <p:nvPr/>
        </p:nvGrpSpPr>
        <p:grpSpPr bwMode="auto">
          <a:xfrm>
            <a:off x="395288" y="692150"/>
            <a:ext cx="3236912" cy="2057400"/>
            <a:chOff x="249" y="436"/>
            <a:chExt cx="2039" cy="1296"/>
          </a:xfrm>
        </p:grpSpPr>
        <p:sp>
          <p:nvSpPr>
            <p:cNvPr id="107537" name="Line 17"/>
            <p:cNvSpPr>
              <a:spLocks noChangeShapeType="1"/>
            </p:cNvSpPr>
            <p:nvPr/>
          </p:nvSpPr>
          <p:spPr bwMode="auto">
            <a:xfrm>
              <a:off x="1712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8" name="Line 18"/>
            <p:cNvSpPr>
              <a:spLocks noChangeShapeType="1"/>
            </p:cNvSpPr>
            <p:nvPr/>
          </p:nvSpPr>
          <p:spPr bwMode="auto">
            <a:xfrm>
              <a:off x="228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>
              <a:off x="1712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0" name="Line 20"/>
            <p:cNvSpPr>
              <a:spLocks noChangeShapeType="1"/>
            </p:cNvSpPr>
            <p:nvPr/>
          </p:nvSpPr>
          <p:spPr bwMode="auto">
            <a:xfrm>
              <a:off x="1712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Line 21"/>
            <p:cNvSpPr>
              <a:spLocks noChangeShapeType="1"/>
            </p:cNvSpPr>
            <p:nvPr/>
          </p:nvSpPr>
          <p:spPr bwMode="auto">
            <a:xfrm>
              <a:off x="1712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Line 22"/>
            <p:cNvSpPr>
              <a:spLocks noChangeShapeType="1"/>
            </p:cNvSpPr>
            <p:nvPr/>
          </p:nvSpPr>
          <p:spPr bwMode="auto">
            <a:xfrm>
              <a:off x="1712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>
              <a:off x="1712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>
              <a:off x="1712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5" name="Text Box 25"/>
            <p:cNvSpPr txBox="1">
              <a:spLocks noChangeArrowheads="1"/>
            </p:cNvSpPr>
            <p:nvPr/>
          </p:nvSpPr>
          <p:spPr bwMode="auto">
            <a:xfrm>
              <a:off x="249" y="1444"/>
              <a:ext cx="1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top=base</a:t>
              </a:r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>
              <a:off x="1376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2124075" y="3933825"/>
            <a:ext cx="410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  <a:r>
              <a:rPr lang="en-US" altLang="zh-CN"/>
              <a:t>S  X  S   S  X  X</a:t>
            </a:r>
          </a:p>
        </p:txBody>
      </p:sp>
      <p:grpSp>
        <p:nvGrpSpPr>
          <p:cNvPr id="107569" name="Group 49"/>
          <p:cNvGrpSpPr>
            <a:grpSpLocks/>
          </p:cNvGrpSpPr>
          <p:nvPr/>
        </p:nvGrpSpPr>
        <p:grpSpPr bwMode="auto">
          <a:xfrm>
            <a:off x="2555875" y="2997200"/>
            <a:ext cx="3816350" cy="1393825"/>
            <a:chOff x="1610" y="1888"/>
            <a:chExt cx="2404" cy="878"/>
          </a:xfrm>
        </p:grpSpPr>
        <p:sp>
          <p:nvSpPr>
            <p:cNvPr id="107549" name="Text Box 29"/>
            <p:cNvSpPr txBox="1">
              <a:spLocks noChangeArrowheads="1"/>
            </p:cNvSpPr>
            <p:nvPr/>
          </p:nvSpPr>
          <p:spPr bwMode="auto">
            <a:xfrm>
              <a:off x="1610" y="1888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 </a:t>
              </a:r>
              <a:r>
                <a:rPr lang="zh-CN" altLang="en-US"/>
                <a:t>进栈</a:t>
              </a:r>
            </a:p>
          </p:txBody>
        </p:sp>
        <p:sp>
          <p:nvSpPr>
            <p:cNvPr id="107550" name="Text Box 30"/>
            <p:cNvSpPr txBox="1">
              <a:spLocks noChangeArrowheads="1"/>
            </p:cNvSpPr>
            <p:nvPr/>
          </p:nvSpPr>
          <p:spPr bwMode="auto">
            <a:xfrm>
              <a:off x="3651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7570" name="Group 50"/>
          <p:cNvGrpSpPr>
            <a:grpSpLocks/>
          </p:cNvGrpSpPr>
          <p:nvPr/>
        </p:nvGrpSpPr>
        <p:grpSpPr bwMode="auto">
          <a:xfrm>
            <a:off x="4932363" y="2924175"/>
            <a:ext cx="1728787" cy="1466850"/>
            <a:chOff x="3107" y="1842"/>
            <a:chExt cx="1089" cy="924"/>
          </a:xfrm>
        </p:grpSpPr>
        <p:sp>
          <p:nvSpPr>
            <p:cNvPr id="107552" name="Text Box 32"/>
            <p:cNvSpPr txBox="1">
              <a:spLocks noChangeArrowheads="1"/>
            </p:cNvSpPr>
            <p:nvPr/>
          </p:nvSpPr>
          <p:spPr bwMode="auto">
            <a:xfrm>
              <a:off x="3107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 </a:t>
              </a:r>
              <a:r>
                <a:rPr lang="zh-CN" altLang="en-US"/>
                <a:t>进栈</a:t>
              </a:r>
            </a:p>
          </p:txBody>
        </p:sp>
        <p:sp>
          <p:nvSpPr>
            <p:cNvPr id="107553" name="Text Box 33"/>
            <p:cNvSpPr txBox="1">
              <a:spLocks noChangeArrowheads="1"/>
            </p:cNvSpPr>
            <p:nvPr/>
          </p:nvSpPr>
          <p:spPr bwMode="auto">
            <a:xfrm>
              <a:off x="3833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7571" name="Group 51"/>
          <p:cNvGrpSpPr>
            <a:grpSpLocks/>
          </p:cNvGrpSpPr>
          <p:nvPr/>
        </p:nvGrpSpPr>
        <p:grpSpPr bwMode="auto">
          <a:xfrm>
            <a:off x="6443663" y="2924175"/>
            <a:ext cx="2232025" cy="1466850"/>
            <a:chOff x="4059" y="1842"/>
            <a:chExt cx="1406" cy="924"/>
          </a:xfrm>
        </p:grpSpPr>
        <p:sp>
          <p:nvSpPr>
            <p:cNvPr id="107555" name="Text Box 35"/>
            <p:cNvSpPr txBox="1">
              <a:spLocks noChangeArrowheads="1"/>
            </p:cNvSpPr>
            <p:nvPr/>
          </p:nvSpPr>
          <p:spPr bwMode="auto">
            <a:xfrm>
              <a:off x="4422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c</a:t>
              </a:r>
              <a:r>
                <a:rPr lang="zh-CN" altLang="en-US"/>
                <a:t>出栈</a:t>
              </a:r>
            </a:p>
          </p:txBody>
        </p:sp>
        <p:sp>
          <p:nvSpPr>
            <p:cNvPr id="107556" name="Text Box 36"/>
            <p:cNvSpPr txBox="1">
              <a:spLocks noChangeArrowheads="1"/>
            </p:cNvSpPr>
            <p:nvPr/>
          </p:nvSpPr>
          <p:spPr bwMode="auto">
            <a:xfrm>
              <a:off x="4059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sp>
        <p:nvSpPr>
          <p:cNvPr id="107568" name="Text Box 48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a  b *</a:t>
            </a:r>
          </a:p>
        </p:txBody>
      </p:sp>
      <p:grpSp>
        <p:nvGrpSpPr>
          <p:cNvPr id="107572" name="Group 52"/>
          <p:cNvGrpSpPr>
            <a:grpSpLocks/>
          </p:cNvGrpSpPr>
          <p:nvPr/>
        </p:nvGrpSpPr>
        <p:grpSpPr bwMode="auto">
          <a:xfrm>
            <a:off x="6227763" y="692150"/>
            <a:ext cx="2735262" cy="2047875"/>
            <a:chOff x="1927" y="326"/>
            <a:chExt cx="1723" cy="1290"/>
          </a:xfrm>
        </p:grpSpPr>
        <p:sp>
          <p:nvSpPr>
            <p:cNvPr id="107573" name="Line 53"/>
            <p:cNvSpPr>
              <a:spLocks noChangeShapeType="1"/>
            </p:cNvSpPr>
            <p:nvPr/>
          </p:nvSpPr>
          <p:spPr bwMode="auto">
            <a:xfrm>
              <a:off x="2845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4" name="Line 54"/>
            <p:cNvSpPr>
              <a:spLocks noChangeShapeType="1"/>
            </p:cNvSpPr>
            <p:nvPr/>
          </p:nvSpPr>
          <p:spPr bwMode="auto">
            <a:xfrm>
              <a:off x="3421" y="32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5" name="Line 55"/>
            <p:cNvSpPr>
              <a:spLocks noChangeShapeType="1"/>
            </p:cNvSpPr>
            <p:nvPr/>
          </p:nvSpPr>
          <p:spPr bwMode="auto">
            <a:xfrm>
              <a:off x="2859" y="3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6" name="Line 56"/>
            <p:cNvSpPr>
              <a:spLocks noChangeShapeType="1"/>
            </p:cNvSpPr>
            <p:nvPr/>
          </p:nvSpPr>
          <p:spPr bwMode="auto">
            <a:xfrm>
              <a:off x="2845" y="56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7" name="Line 57"/>
            <p:cNvSpPr>
              <a:spLocks noChangeShapeType="1"/>
            </p:cNvSpPr>
            <p:nvPr/>
          </p:nvSpPr>
          <p:spPr bwMode="auto">
            <a:xfrm>
              <a:off x="2845" y="80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8" name="Line 58"/>
            <p:cNvSpPr>
              <a:spLocks noChangeShapeType="1"/>
            </p:cNvSpPr>
            <p:nvPr/>
          </p:nvSpPr>
          <p:spPr bwMode="auto">
            <a:xfrm>
              <a:off x="2845" y="104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79" name="Line 59"/>
            <p:cNvSpPr>
              <a:spLocks noChangeShapeType="1"/>
            </p:cNvSpPr>
            <p:nvPr/>
          </p:nvSpPr>
          <p:spPr bwMode="auto">
            <a:xfrm>
              <a:off x="2845" y="128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0" name="Line 60"/>
            <p:cNvSpPr>
              <a:spLocks noChangeShapeType="1"/>
            </p:cNvSpPr>
            <p:nvPr/>
          </p:nvSpPr>
          <p:spPr bwMode="auto">
            <a:xfrm>
              <a:off x="2845" y="152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1" name="Text Box 61"/>
            <p:cNvSpPr txBox="1">
              <a:spLocks noChangeArrowheads="1"/>
            </p:cNvSpPr>
            <p:nvPr/>
          </p:nvSpPr>
          <p:spPr bwMode="auto">
            <a:xfrm>
              <a:off x="3026" y="123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07582" name="Text Box 62"/>
            <p:cNvSpPr txBox="1">
              <a:spLocks noChangeArrowheads="1"/>
            </p:cNvSpPr>
            <p:nvPr/>
          </p:nvSpPr>
          <p:spPr bwMode="auto">
            <a:xfrm>
              <a:off x="3026" y="99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107583" name="Line 63"/>
            <p:cNvSpPr>
              <a:spLocks noChangeShapeType="1"/>
            </p:cNvSpPr>
            <p:nvPr/>
          </p:nvSpPr>
          <p:spPr bwMode="auto">
            <a:xfrm>
              <a:off x="2509" y="151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4" name="Text Box 64"/>
            <p:cNvSpPr txBox="1">
              <a:spLocks noChangeArrowheads="1"/>
            </p:cNvSpPr>
            <p:nvPr/>
          </p:nvSpPr>
          <p:spPr bwMode="auto">
            <a:xfrm>
              <a:off x="2029" y="89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7585" name="Line 65"/>
            <p:cNvSpPr>
              <a:spLocks noChangeShapeType="1"/>
            </p:cNvSpPr>
            <p:nvPr/>
          </p:nvSpPr>
          <p:spPr bwMode="auto">
            <a:xfrm>
              <a:off x="2509" y="10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86" name="Text Box 66"/>
            <p:cNvSpPr txBox="1">
              <a:spLocks noChangeArrowheads="1"/>
            </p:cNvSpPr>
            <p:nvPr/>
          </p:nvSpPr>
          <p:spPr bwMode="auto">
            <a:xfrm>
              <a:off x="1927" y="132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</p:grpSp>
      <p:sp>
        <p:nvSpPr>
          <p:cNvPr id="107587" name="Text Box 67"/>
          <p:cNvSpPr txBox="1">
            <a:spLocks noChangeArrowheads="1"/>
          </p:cNvSpPr>
          <p:nvPr/>
        </p:nvSpPr>
        <p:spPr bwMode="auto">
          <a:xfrm>
            <a:off x="37798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87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71" name="Text Box 27"/>
          <p:cNvSpPr txBox="1">
            <a:spLocks noChangeArrowheads="1"/>
          </p:cNvSpPr>
          <p:nvPr/>
        </p:nvSpPr>
        <p:spPr bwMode="auto">
          <a:xfrm>
            <a:off x="2124075" y="3933825"/>
            <a:ext cx="482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操作序列：</a:t>
            </a:r>
            <a:r>
              <a:rPr lang="en-US" altLang="zh-CN"/>
              <a:t>S  X  S   S  X  X  S  S X</a:t>
            </a:r>
          </a:p>
        </p:txBody>
      </p:sp>
      <p:grpSp>
        <p:nvGrpSpPr>
          <p:cNvPr id="108643" name="Group 99"/>
          <p:cNvGrpSpPr>
            <a:grpSpLocks/>
          </p:cNvGrpSpPr>
          <p:nvPr/>
        </p:nvGrpSpPr>
        <p:grpSpPr bwMode="auto">
          <a:xfrm>
            <a:off x="2555875" y="2997200"/>
            <a:ext cx="4824413" cy="1393825"/>
            <a:chOff x="1610" y="1888"/>
            <a:chExt cx="3039" cy="878"/>
          </a:xfrm>
        </p:grpSpPr>
        <p:sp>
          <p:nvSpPr>
            <p:cNvPr id="108573" name="Text Box 29"/>
            <p:cNvSpPr txBox="1">
              <a:spLocks noChangeArrowheads="1"/>
            </p:cNvSpPr>
            <p:nvPr/>
          </p:nvSpPr>
          <p:spPr bwMode="auto">
            <a:xfrm>
              <a:off x="1610" y="1888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/</a:t>
              </a:r>
              <a:r>
                <a:rPr lang="zh-CN" altLang="en-US"/>
                <a:t>进栈</a:t>
              </a:r>
            </a:p>
          </p:txBody>
        </p:sp>
        <p:sp>
          <p:nvSpPr>
            <p:cNvPr id="108574" name="Text Box 30"/>
            <p:cNvSpPr txBox="1">
              <a:spLocks noChangeArrowheads="1"/>
            </p:cNvSpPr>
            <p:nvPr/>
          </p:nvSpPr>
          <p:spPr bwMode="auto">
            <a:xfrm>
              <a:off x="4286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8646" name="Group 102"/>
          <p:cNvGrpSpPr>
            <a:grpSpLocks/>
          </p:cNvGrpSpPr>
          <p:nvPr/>
        </p:nvGrpSpPr>
        <p:grpSpPr bwMode="auto">
          <a:xfrm>
            <a:off x="4932363" y="2924175"/>
            <a:ext cx="2736850" cy="1466850"/>
            <a:chOff x="3107" y="1842"/>
            <a:chExt cx="1724" cy="924"/>
          </a:xfrm>
        </p:grpSpPr>
        <p:sp>
          <p:nvSpPr>
            <p:cNvPr id="108576" name="Text Box 32"/>
            <p:cNvSpPr txBox="1">
              <a:spLocks noChangeArrowheads="1"/>
            </p:cNvSpPr>
            <p:nvPr/>
          </p:nvSpPr>
          <p:spPr bwMode="auto">
            <a:xfrm>
              <a:off x="3107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  <a:r>
                <a:rPr lang="zh-CN" altLang="en-US"/>
                <a:t>进栈</a:t>
              </a:r>
            </a:p>
          </p:txBody>
        </p:sp>
        <p:sp>
          <p:nvSpPr>
            <p:cNvPr id="108577" name="Text Box 33"/>
            <p:cNvSpPr txBox="1">
              <a:spLocks noChangeArrowheads="1"/>
            </p:cNvSpPr>
            <p:nvPr/>
          </p:nvSpPr>
          <p:spPr bwMode="auto">
            <a:xfrm>
              <a:off x="4468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S</a:t>
              </a:r>
            </a:p>
          </p:txBody>
        </p:sp>
      </p:grpSp>
      <p:grpSp>
        <p:nvGrpSpPr>
          <p:cNvPr id="108647" name="Group 103"/>
          <p:cNvGrpSpPr>
            <a:grpSpLocks/>
          </p:cNvGrpSpPr>
          <p:nvPr/>
        </p:nvGrpSpPr>
        <p:grpSpPr bwMode="auto">
          <a:xfrm>
            <a:off x="7019925" y="2924175"/>
            <a:ext cx="1655763" cy="1466850"/>
            <a:chOff x="4422" y="1842"/>
            <a:chExt cx="1043" cy="924"/>
          </a:xfrm>
        </p:grpSpPr>
        <p:sp>
          <p:nvSpPr>
            <p:cNvPr id="108579" name="Text Box 35"/>
            <p:cNvSpPr txBox="1">
              <a:spLocks noChangeArrowheads="1"/>
            </p:cNvSpPr>
            <p:nvPr/>
          </p:nvSpPr>
          <p:spPr bwMode="auto">
            <a:xfrm>
              <a:off x="4422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d</a:t>
              </a:r>
              <a:r>
                <a:rPr lang="zh-CN" altLang="en-US"/>
                <a:t>出栈</a:t>
              </a:r>
            </a:p>
          </p:txBody>
        </p:sp>
        <p:sp>
          <p:nvSpPr>
            <p:cNvPr id="108580" name="Text Box 36"/>
            <p:cNvSpPr txBox="1">
              <a:spLocks noChangeArrowheads="1"/>
            </p:cNvSpPr>
            <p:nvPr/>
          </p:nvSpPr>
          <p:spPr bwMode="auto">
            <a:xfrm>
              <a:off x="4649" y="247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sp>
        <p:nvSpPr>
          <p:cNvPr id="108581" name="Text Box 37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a  b * c</a:t>
            </a:r>
          </a:p>
        </p:txBody>
      </p:sp>
      <p:grpSp>
        <p:nvGrpSpPr>
          <p:cNvPr id="108627" name="Group 83"/>
          <p:cNvGrpSpPr>
            <a:grpSpLocks/>
          </p:cNvGrpSpPr>
          <p:nvPr/>
        </p:nvGrpSpPr>
        <p:grpSpPr bwMode="auto">
          <a:xfrm>
            <a:off x="1187450" y="692150"/>
            <a:ext cx="2735263" cy="2047875"/>
            <a:chOff x="748" y="436"/>
            <a:chExt cx="1723" cy="1290"/>
          </a:xfrm>
        </p:grpSpPr>
        <p:sp>
          <p:nvSpPr>
            <p:cNvPr id="108606" name="Text Box 62"/>
            <p:cNvSpPr txBox="1">
              <a:spLocks noChangeArrowheads="1"/>
            </p:cNvSpPr>
            <p:nvPr/>
          </p:nvSpPr>
          <p:spPr bwMode="auto">
            <a:xfrm>
              <a:off x="1847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grpSp>
          <p:nvGrpSpPr>
            <p:cNvPr id="108613" name="Group 69"/>
            <p:cNvGrpSpPr>
              <a:grpSpLocks/>
            </p:cNvGrpSpPr>
            <p:nvPr/>
          </p:nvGrpSpPr>
          <p:grpSpPr bwMode="auto">
            <a:xfrm>
              <a:off x="748" y="436"/>
              <a:ext cx="1508" cy="1290"/>
              <a:chOff x="748" y="436"/>
              <a:chExt cx="1508" cy="1290"/>
            </a:xfrm>
          </p:grpSpPr>
          <p:sp>
            <p:nvSpPr>
              <p:cNvPr id="108598" name="Line 54"/>
              <p:cNvSpPr>
                <a:spLocks noChangeShapeType="1"/>
              </p:cNvSpPr>
              <p:nvPr/>
            </p:nvSpPr>
            <p:spPr bwMode="auto">
              <a:xfrm>
                <a:off x="1666" y="4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2242" y="4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>
                <a:off x="1680" y="4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1" name="Line 57"/>
              <p:cNvSpPr>
                <a:spLocks noChangeShapeType="1"/>
              </p:cNvSpPr>
              <p:nvPr/>
            </p:nvSpPr>
            <p:spPr bwMode="auto">
              <a:xfrm>
                <a:off x="1666" y="6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666" y="9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>
                <a:off x="1666" y="11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4" name="Line 60"/>
              <p:cNvSpPr>
                <a:spLocks noChangeShapeType="1"/>
              </p:cNvSpPr>
              <p:nvPr/>
            </p:nvSpPr>
            <p:spPr bwMode="auto">
              <a:xfrm>
                <a:off x="1666" y="139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666" y="16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330" y="162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9" name="Text Box 65"/>
              <p:cNvSpPr txBox="1">
                <a:spLocks noChangeArrowheads="1"/>
              </p:cNvSpPr>
              <p:nvPr/>
            </p:nvSpPr>
            <p:spPr bwMode="auto">
              <a:xfrm>
                <a:off x="850" y="119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top</a:t>
                </a:r>
              </a:p>
            </p:txBody>
          </p:sp>
          <p:sp>
            <p:nvSpPr>
              <p:cNvPr id="108610" name="Line 66"/>
              <p:cNvSpPr>
                <a:spLocks noChangeShapeType="1"/>
              </p:cNvSpPr>
              <p:nvPr/>
            </p:nvSpPr>
            <p:spPr bwMode="auto">
              <a:xfrm>
                <a:off x="1330" y="137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1" name="Text Box 67"/>
              <p:cNvSpPr txBox="1">
                <a:spLocks noChangeArrowheads="1"/>
              </p:cNvSpPr>
              <p:nvPr/>
            </p:nvSpPr>
            <p:spPr bwMode="auto">
              <a:xfrm>
                <a:off x="748" y="1438"/>
                <a:ext cx="9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base</a:t>
                </a:r>
              </a:p>
            </p:txBody>
          </p:sp>
        </p:grpSp>
      </p:grpSp>
      <p:grpSp>
        <p:nvGrpSpPr>
          <p:cNvPr id="108650" name="Group 106"/>
          <p:cNvGrpSpPr>
            <a:grpSpLocks/>
          </p:cNvGrpSpPr>
          <p:nvPr/>
        </p:nvGrpSpPr>
        <p:grpSpPr bwMode="auto">
          <a:xfrm>
            <a:off x="3563938" y="692150"/>
            <a:ext cx="2790825" cy="2057400"/>
            <a:chOff x="2245" y="436"/>
            <a:chExt cx="1758" cy="1296"/>
          </a:xfrm>
        </p:grpSpPr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3379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08547" name="Line 3"/>
            <p:cNvSpPr>
              <a:spLocks noChangeShapeType="1"/>
            </p:cNvSpPr>
            <p:nvPr/>
          </p:nvSpPr>
          <p:spPr bwMode="auto">
            <a:xfrm>
              <a:off x="319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8" name="Line 4"/>
            <p:cNvSpPr>
              <a:spLocks noChangeShapeType="1"/>
            </p:cNvSpPr>
            <p:nvPr/>
          </p:nvSpPr>
          <p:spPr bwMode="auto">
            <a:xfrm>
              <a:off x="3774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49" name="Line 5"/>
            <p:cNvSpPr>
              <a:spLocks noChangeShapeType="1"/>
            </p:cNvSpPr>
            <p:nvPr/>
          </p:nvSpPr>
          <p:spPr bwMode="auto">
            <a:xfrm>
              <a:off x="3198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3198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3198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3198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3198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3198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2245" y="14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2862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Text Box 14"/>
            <p:cNvSpPr txBox="1">
              <a:spLocks noChangeArrowheads="1"/>
            </p:cNvSpPr>
            <p:nvPr/>
          </p:nvSpPr>
          <p:spPr bwMode="auto">
            <a:xfrm>
              <a:off x="2382" y="98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8559" name="Line 15"/>
            <p:cNvSpPr>
              <a:spLocks noChangeShapeType="1"/>
            </p:cNvSpPr>
            <p:nvPr/>
          </p:nvSpPr>
          <p:spPr bwMode="auto">
            <a:xfrm>
              <a:off x="2862" y="11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2" name="Text Box 68"/>
            <p:cNvSpPr txBox="1">
              <a:spLocks noChangeArrowheads="1"/>
            </p:cNvSpPr>
            <p:nvPr/>
          </p:nvSpPr>
          <p:spPr bwMode="auto">
            <a:xfrm>
              <a:off x="3379" y="111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/</a:t>
              </a:r>
            </a:p>
          </p:txBody>
        </p:sp>
      </p:grpSp>
      <p:sp>
        <p:nvSpPr>
          <p:cNvPr id="108648" name="Text Box 104"/>
          <p:cNvSpPr txBox="1">
            <a:spLocks noChangeArrowheads="1"/>
          </p:cNvSpPr>
          <p:nvPr/>
        </p:nvSpPr>
        <p:spPr bwMode="auto">
          <a:xfrm>
            <a:off x="39957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d</a:t>
            </a:r>
          </a:p>
        </p:txBody>
      </p:sp>
      <p:grpSp>
        <p:nvGrpSpPr>
          <p:cNvPr id="108653" name="Group 109"/>
          <p:cNvGrpSpPr>
            <a:grpSpLocks/>
          </p:cNvGrpSpPr>
          <p:nvPr/>
        </p:nvGrpSpPr>
        <p:grpSpPr bwMode="auto">
          <a:xfrm>
            <a:off x="6084888" y="692150"/>
            <a:ext cx="2735262" cy="2047875"/>
            <a:chOff x="3833" y="436"/>
            <a:chExt cx="1723" cy="1290"/>
          </a:xfrm>
        </p:grpSpPr>
        <p:sp>
          <p:nvSpPr>
            <p:cNvPr id="108629" name="Text Box 85"/>
            <p:cNvSpPr txBox="1">
              <a:spLocks noChangeArrowheads="1"/>
            </p:cNvSpPr>
            <p:nvPr/>
          </p:nvSpPr>
          <p:spPr bwMode="auto">
            <a:xfrm>
              <a:off x="4932" y="132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08631" name="Line 87"/>
            <p:cNvSpPr>
              <a:spLocks noChangeShapeType="1"/>
            </p:cNvSpPr>
            <p:nvPr/>
          </p:nvSpPr>
          <p:spPr bwMode="auto">
            <a:xfrm>
              <a:off x="4751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5327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>
              <a:off x="4765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4" name="Line 90"/>
            <p:cNvSpPr>
              <a:spLocks noChangeShapeType="1"/>
            </p:cNvSpPr>
            <p:nvPr/>
          </p:nvSpPr>
          <p:spPr bwMode="auto">
            <a:xfrm>
              <a:off x="4751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4751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>
              <a:off x="4751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7" name="Line 93"/>
            <p:cNvSpPr>
              <a:spLocks noChangeShapeType="1"/>
            </p:cNvSpPr>
            <p:nvPr/>
          </p:nvSpPr>
          <p:spPr bwMode="auto">
            <a:xfrm>
              <a:off x="4751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4751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>
              <a:off x="4415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0" name="Text Box 96"/>
            <p:cNvSpPr txBox="1">
              <a:spLocks noChangeArrowheads="1"/>
            </p:cNvSpPr>
            <p:nvPr/>
          </p:nvSpPr>
          <p:spPr bwMode="auto">
            <a:xfrm>
              <a:off x="3935" y="75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4415" y="93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42" name="Text Box 98"/>
            <p:cNvSpPr txBox="1">
              <a:spLocks noChangeArrowheads="1"/>
            </p:cNvSpPr>
            <p:nvPr/>
          </p:nvSpPr>
          <p:spPr bwMode="auto">
            <a:xfrm>
              <a:off x="3833" y="1438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8651" name="Text Box 107"/>
            <p:cNvSpPr txBox="1">
              <a:spLocks noChangeArrowheads="1"/>
            </p:cNvSpPr>
            <p:nvPr/>
          </p:nvSpPr>
          <p:spPr bwMode="auto">
            <a:xfrm>
              <a:off x="4921" y="111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/</a:t>
              </a:r>
            </a:p>
          </p:txBody>
        </p:sp>
        <p:sp>
          <p:nvSpPr>
            <p:cNvPr id="108652" name="Text Box 108"/>
            <p:cNvSpPr txBox="1">
              <a:spLocks noChangeArrowheads="1"/>
            </p:cNvSpPr>
            <p:nvPr/>
          </p:nvSpPr>
          <p:spPr bwMode="auto">
            <a:xfrm>
              <a:off x="4921" y="87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83" name="Text Box 15"/>
          <p:cNvSpPr txBox="1">
            <a:spLocks noChangeArrowheads="1"/>
          </p:cNvSpPr>
          <p:nvPr/>
        </p:nvSpPr>
        <p:spPr bwMode="auto">
          <a:xfrm>
            <a:off x="2124075" y="3933825"/>
            <a:ext cx="604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操作序列：</a:t>
            </a:r>
            <a:r>
              <a:rPr lang="en-US" altLang="zh-CN" dirty="0"/>
              <a:t>S  X  S   </a:t>
            </a:r>
            <a:r>
              <a:rPr lang="en-US" altLang="zh-CN" dirty="0" err="1"/>
              <a:t>S</a:t>
            </a:r>
            <a:r>
              <a:rPr lang="en-US" altLang="zh-CN" dirty="0"/>
              <a:t>  X  </a:t>
            </a:r>
            <a:r>
              <a:rPr lang="en-US" altLang="zh-CN" dirty="0" err="1"/>
              <a:t>X</a:t>
            </a:r>
            <a:r>
              <a:rPr lang="en-US" altLang="zh-CN" dirty="0"/>
              <a:t>  S  </a:t>
            </a:r>
            <a:r>
              <a:rPr lang="en-US" altLang="zh-CN" dirty="0" err="1"/>
              <a:t>S</a:t>
            </a:r>
            <a:r>
              <a:rPr lang="en-US" altLang="zh-CN" dirty="0"/>
              <a:t> X  S  </a:t>
            </a:r>
            <a:r>
              <a:rPr lang="en-US" altLang="zh-CN" dirty="0" err="1"/>
              <a:t>S</a:t>
            </a:r>
            <a:r>
              <a:rPr lang="en-US" altLang="zh-CN" dirty="0"/>
              <a:t>  X</a:t>
            </a:r>
          </a:p>
        </p:txBody>
      </p:sp>
      <p:grpSp>
        <p:nvGrpSpPr>
          <p:cNvPr id="109626" name="Group 58"/>
          <p:cNvGrpSpPr>
            <a:grpSpLocks/>
          </p:cNvGrpSpPr>
          <p:nvPr/>
        </p:nvGrpSpPr>
        <p:grpSpPr bwMode="auto">
          <a:xfrm>
            <a:off x="4572000" y="2884488"/>
            <a:ext cx="3673475" cy="1441450"/>
            <a:chOff x="3107" y="1842"/>
            <a:chExt cx="2314" cy="908"/>
          </a:xfrm>
        </p:grpSpPr>
        <p:sp>
          <p:nvSpPr>
            <p:cNvPr id="109588" name="Text Box 20"/>
            <p:cNvSpPr txBox="1">
              <a:spLocks noChangeArrowheads="1"/>
            </p:cNvSpPr>
            <p:nvPr/>
          </p:nvSpPr>
          <p:spPr bwMode="auto">
            <a:xfrm>
              <a:off x="3107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/</a:t>
              </a:r>
              <a:r>
                <a:rPr lang="zh-CN" altLang="en-US"/>
                <a:t>出栈</a:t>
              </a:r>
            </a:p>
          </p:txBody>
        </p:sp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5058" y="246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grpSp>
        <p:nvGrpSpPr>
          <p:cNvPr id="109627" name="Group 59"/>
          <p:cNvGrpSpPr>
            <a:grpSpLocks/>
          </p:cNvGrpSpPr>
          <p:nvPr/>
        </p:nvGrpSpPr>
        <p:grpSpPr bwMode="auto">
          <a:xfrm>
            <a:off x="6659563" y="2884488"/>
            <a:ext cx="1873250" cy="1441450"/>
            <a:chOff x="4422" y="1842"/>
            <a:chExt cx="1180" cy="908"/>
          </a:xfrm>
        </p:grpSpPr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4422" y="1842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+ </a:t>
              </a:r>
              <a:r>
                <a:rPr lang="zh-CN" altLang="en-US"/>
                <a:t>出栈</a:t>
              </a:r>
            </a:p>
          </p:txBody>
        </p:sp>
        <p:sp>
          <p:nvSpPr>
            <p:cNvPr id="109592" name="Text Box 24"/>
            <p:cNvSpPr txBox="1">
              <a:spLocks noChangeArrowheads="1"/>
            </p:cNvSpPr>
            <p:nvPr/>
          </p:nvSpPr>
          <p:spPr bwMode="auto">
            <a:xfrm>
              <a:off x="5239" y="246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</p:grp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2051050" y="45085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输出：</a:t>
            </a:r>
            <a:r>
              <a:rPr lang="en-US" altLang="zh-CN">
                <a:solidFill>
                  <a:srgbClr val="FF0000"/>
                </a:solidFill>
              </a:rPr>
              <a:t>a  b * c d</a:t>
            </a:r>
          </a:p>
        </p:txBody>
      </p:sp>
      <p:grpSp>
        <p:nvGrpSpPr>
          <p:cNvPr id="109630" name="Group 62"/>
          <p:cNvGrpSpPr>
            <a:grpSpLocks/>
          </p:cNvGrpSpPr>
          <p:nvPr/>
        </p:nvGrpSpPr>
        <p:grpSpPr bwMode="auto">
          <a:xfrm>
            <a:off x="3203575" y="652463"/>
            <a:ext cx="2790825" cy="2057400"/>
            <a:chOff x="2245" y="436"/>
            <a:chExt cx="1758" cy="1296"/>
          </a:xfrm>
        </p:grpSpPr>
        <p:sp>
          <p:nvSpPr>
            <p:cNvPr id="109570" name="Line 2"/>
            <p:cNvSpPr>
              <a:spLocks noChangeShapeType="1"/>
            </p:cNvSpPr>
            <p:nvPr/>
          </p:nvSpPr>
          <p:spPr bwMode="auto">
            <a:xfrm>
              <a:off x="3198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1" name="Line 3"/>
            <p:cNvSpPr>
              <a:spLocks noChangeShapeType="1"/>
            </p:cNvSpPr>
            <p:nvPr/>
          </p:nvSpPr>
          <p:spPr bwMode="auto">
            <a:xfrm>
              <a:off x="3774" y="436"/>
              <a:ext cx="0" cy="1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3198" y="4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>
              <a:off x="3198" y="67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>
              <a:off x="3198" y="91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3198" y="115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6" name="Line 8"/>
            <p:cNvSpPr>
              <a:spLocks noChangeShapeType="1"/>
            </p:cNvSpPr>
            <p:nvPr/>
          </p:nvSpPr>
          <p:spPr bwMode="auto">
            <a:xfrm>
              <a:off x="3198" y="139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3198" y="1636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78" name="Text Box 10"/>
            <p:cNvSpPr txBox="1">
              <a:spLocks noChangeArrowheads="1"/>
            </p:cNvSpPr>
            <p:nvPr/>
          </p:nvSpPr>
          <p:spPr bwMode="auto">
            <a:xfrm>
              <a:off x="3379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109579" name="Text Box 11"/>
            <p:cNvSpPr txBox="1">
              <a:spLocks noChangeArrowheads="1"/>
            </p:cNvSpPr>
            <p:nvPr/>
          </p:nvSpPr>
          <p:spPr bwMode="auto">
            <a:xfrm>
              <a:off x="2245" y="1444"/>
              <a:ext cx="9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base</a:t>
              </a:r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>
              <a:off x="2862" y="1625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1" name="Text Box 13"/>
            <p:cNvSpPr txBox="1">
              <a:spLocks noChangeArrowheads="1"/>
            </p:cNvSpPr>
            <p:nvPr/>
          </p:nvSpPr>
          <p:spPr bwMode="auto">
            <a:xfrm>
              <a:off x="2382" y="98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top</a:t>
              </a:r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2862" y="116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9" name="Text Box 41"/>
            <p:cNvSpPr txBox="1">
              <a:spLocks noChangeArrowheads="1"/>
            </p:cNvSpPr>
            <p:nvPr/>
          </p:nvSpPr>
          <p:spPr bwMode="auto">
            <a:xfrm>
              <a:off x="3379" y="1117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/</a:t>
              </a:r>
            </a:p>
          </p:txBody>
        </p:sp>
      </p:grpSp>
      <p:grpSp>
        <p:nvGrpSpPr>
          <p:cNvPr id="109610" name="Group 42"/>
          <p:cNvGrpSpPr>
            <a:grpSpLocks/>
          </p:cNvGrpSpPr>
          <p:nvPr/>
        </p:nvGrpSpPr>
        <p:grpSpPr bwMode="auto">
          <a:xfrm>
            <a:off x="5724525" y="620713"/>
            <a:ext cx="2735263" cy="2047875"/>
            <a:chOff x="748" y="436"/>
            <a:chExt cx="1723" cy="1290"/>
          </a:xfrm>
        </p:grpSpPr>
        <p:sp>
          <p:nvSpPr>
            <p:cNvPr id="109611" name="Text Box 43"/>
            <p:cNvSpPr txBox="1">
              <a:spLocks noChangeArrowheads="1"/>
            </p:cNvSpPr>
            <p:nvPr/>
          </p:nvSpPr>
          <p:spPr bwMode="auto">
            <a:xfrm>
              <a:off x="1847" y="134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grpSp>
          <p:nvGrpSpPr>
            <p:cNvPr id="109612" name="Group 44"/>
            <p:cNvGrpSpPr>
              <a:grpSpLocks/>
            </p:cNvGrpSpPr>
            <p:nvPr/>
          </p:nvGrpSpPr>
          <p:grpSpPr bwMode="auto">
            <a:xfrm>
              <a:off x="748" y="436"/>
              <a:ext cx="1508" cy="1290"/>
              <a:chOff x="748" y="436"/>
              <a:chExt cx="1508" cy="1290"/>
            </a:xfrm>
          </p:grpSpPr>
          <p:sp>
            <p:nvSpPr>
              <p:cNvPr id="109613" name="Line 45"/>
              <p:cNvSpPr>
                <a:spLocks noChangeShapeType="1"/>
              </p:cNvSpPr>
              <p:nvPr/>
            </p:nvSpPr>
            <p:spPr bwMode="auto">
              <a:xfrm>
                <a:off x="1666" y="4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4" name="Line 46"/>
              <p:cNvSpPr>
                <a:spLocks noChangeShapeType="1"/>
              </p:cNvSpPr>
              <p:nvPr/>
            </p:nvSpPr>
            <p:spPr bwMode="auto">
              <a:xfrm>
                <a:off x="2242" y="436"/>
                <a:ext cx="0" cy="1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5" name="Line 47"/>
              <p:cNvSpPr>
                <a:spLocks noChangeShapeType="1"/>
              </p:cNvSpPr>
              <p:nvPr/>
            </p:nvSpPr>
            <p:spPr bwMode="auto">
              <a:xfrm>
                <a:off x="1680" y="4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6" name="Line 48"/>
              <p:cNvSpPr>
                <a:spLocks noChangeShapeType="1"/>
              </p:cNvSpPr>
              <p:nvPr/>
            </p:nvSpPr>
            <p:spPr bwMode="auto">
              <a:xfrm>
                <a:off x="1666" y="67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7" name="Line 49"/>
              <p:cNvSpPr>
                <a:spLocks noChangeShapeType="1"/>
              </p:cNvSpPr>
              <p:nvPr/>
            </p:nvSpPr>
            <p:spPr bwMode="auto">
              <a:xfrm>
                <a:off x="1666" y="9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8" name="Line 50"/>
              <p:cNvSpPr>
                <a:spLocks noChangeShapeType="1"/>
              </p:cNvSpPr>
              <p:nvPr/>
            </p:nvSpPr>
            <p:spPr bwMode="auto">
              <a:xfrm>
                <a:off x="1666" y="115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9" name="Line 51"/>
              <p:cNvSpPr>
                <a:spLocks noChangeShapeType="1"/>
              </p:cNvSpPr>
              <p:nvPr/>
            </p:nvSpPr>
            <p:spPr bwMode="auto">
              <a:xfrm>
                <a:off x="1666" y="139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0" name="Line 52"/>
              <p:cNvSpPr>
                <a:spLocks noChangeShapeType="1"/>
              </p:cNvSpPr>
              <p:nvPr/>
            </p:nvSpPr>
            <p:spPr bwMode="auto">
              <a:xfrm>
                <a:off x="1666" y="16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1" name="Line 53"/>
              <p:cNvSpPr>
                <a:spLocks noChangeShapeType="1"/>
              </p:cNvSpPr>
              <p:nvPr/>
            </p:nvSpPr>
            <p:spPr bwMode="auto">
              <a:xfrm>
                <a:off x="1330" y="1625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2" name="Text Box 54"/>
              <p:cNvSpPr txBox="1">
                <a:spLocks noChangeArrowheads="1"/>
              </p:cNvSpPr>
              <p:nvPr/>
            </p:nvSpPr>
            <p:spPr bwMode="auto">
              <a:xfrm>
                <a:off x="850" y="1192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top</a:t>
                </a:r>
              </a:p>
            </p:txBody>
          </p:sp>
          <p:sp>
            <p:nvSpPr>
              <p:cNvPr id="109623" name="Line 55"/>
              <p:cNvSpPr>
                <a:spLocks noChangeShapeType="1"/>
              </p:cNvSpPr>
              <p:nvPr/>
            </p:nvSpPr>
            <p:spPr bwMode="auto">
              <a:xfrm>
                <a:off x="1330" y="1373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4" name="Text Box 56"/>
              <p:cNvSpPr txBox="1">
                <a:spLocks noChangeArrowheads="1"/>
              </p:cNvSpPr>
              <p:nvPr/>
            </p:nvSpPr>
            <p:spPr bwMode="auto">
              <a:xfrm>
                <a:off x="748" y="1438"/>
                <a:ext cx="9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base</a:t>
                </a:r>
              </a:p>
            </p:txBody>
          </p:sp>
        </p:grpSp>
      </p:grpSp>
      <p:sp>
        <p:nvSpPr>
          <p:cNvPr id="109628" name="Text Box 60"/>
          <p:cNvSpPr txBox="1">
            <a:spLocks noChangeArrowheads="1"/>
          </p:cNvSpPr>
          <p:nvPr/>
        </p:nvSpPr>
        <p:spPr bwMode="auto">
          <a:xfrm>
            <a:off x="42116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/</a:t>
            </a:r>
          </a:p>
        </p:txBody>
      </p:sp>
      <p:sp>
        <p:nvSpPr>
          <p:cNvPr id="109629" name="Text Box 61"/>
          <p:cNvSpPr txBox="1">
            <a:spLocks noChangeArrowheads="1"/>
          </p:cNvSpPr>
          <p:nvPr/>
        </p:nvSpPr>
        <p:spPr bwMode="auto">
          <a:xfrm>
            <a:off x="4427538" y="4508500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+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28" grpId="0"/>
      <p:bldP spid="1096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81A10244-A810-42D1-91E9-B736BA8D0804}" type="slidenum">
              <a:rPr lang="en-US" altLang="zh-CN">
                <a:solidFill>
                  <a:srgbClr val="FFFFFF"/>
                </a:solidFill>
              </a:rPr>
              <a:pPr/>
              <a:t>49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F5CD7EA-7F75-434D-A805-2F5AAA1CC7FE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5029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当一个函数在运行期间调用另一个函数时，在运行该被调用函数之前，需先完成三件事：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将所有的实在</a:t>
            </a: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参数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返回地址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等信息</a:t>
            </a: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传递给被调用函数保存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为被调用函数的局部变量分配存储区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控制转移到被调用函数的入口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而从被调用函数返回调用函数之前，应该完成：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保存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被调函数的</a:t>
            </a: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计算结果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释放被调函数的数据区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；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依照被调函数保存的返回地址将控制转移到调用函数</a:t>
            </a:r>
            <a:r>
              <a:rPr lang="zh-CN" altLang="en-US" sz="20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由于函数的运行规则是：后调用先返回，因此各函数占有的存储管理应实行</a:t>
            </a:r>
            <a:r>
              <a:rPr lang="en-US" altLang="zh-CN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2400" b="1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栈式管理</a:t>
            </a:r>
            <a:r>
              <a:rPr lang="en-US" altLang="zh-CN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"</a:t>
            </a:r>
            <a:r>
              <a:rPr lang="zh-CN" altLang="en-US" sz="2400" b="1">
                <a:solidFill>
                  <a:schemeClr val="bg2"/>
                </a:solidFill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b="1">
                <a:effectLst/>
              </a:rPr>
              <a:t>四：</a:t>
            </a:r>
            <a:r>
              <a:rPr lang="zh-CN" altLang="en-US" b="1" dirty="0">
                <a:effectLst/>
              </a:rPr>
              <a:t>栈与递归的实现</a:t>
            </a:r>
          </a:p>
        </p:txBody>
      </p:sp>
    </p:spTree>
    <p:extLst>
      <p:ext uri="{BB962C8B-B14F-4D97-AF65-F5344CB8AC3E}">
        <p14:creationId xmlns:p14="http://schemas.microsoft.com/office/powerpoint/2010/main" val="399156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3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3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3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3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3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3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3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3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Line 3"/>
          <p:cNvSpPr>
            <a:spLocks noChangeShapeType="1"/>
          </p:cNvSpPr>
          <p:nvPr/>
        </p:nvSpPr>
        <p:spPr bwMode="auto">
          <a:xfrm>
            <a:off x="2239963" y="37322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4" name="Line 4"/>
          <p:cNvSpPr>
            <a:spLocks noChangeShapeType="1"/>
          </p:cNvSpPr>
          <p:nvPr/>
        </p:nvSpPr>
        <p:spPr bwMode="auto">
          <a:xfrm>
            <a:off x="2239963" y="5910263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3565525" y="37449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7446" name="Group 6"/>
          <p:cNvGrpSpPr>
            <a:grpSpLocks/>
          </p:cNvGrpSpPr>
          <p:nvPr/>
        </p:nvGrpSpPr>
        <p:grpSpPr bwMode="auto">
          <a:xfrm>
            <a:off x="835025" y="5492750"/>
            <a:ext cx="1295400" cy="457200"/>
            <a:chOff x="528" y="3360"/>
            <a:chExt cx="816" cy="288"/>
          </a:xfrm>
        </p:grpSpPr>
        <p:sp>
          <p:nvSpPr>
            <p:cNvPr id="317447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48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栈底</a:t>
              </a:r>
            </a:p>
          </p:txBody>
        </p:sp>
      </p:grpSp>
      <p:grpSp>
        <p:nvGrpSpPr>
          <p:cNvPr id="317449" name="Group 9"/>
          <p:cNvGrpSpPr>
            <a:grpSpLocks/>
          </p:cNvGrpSpPr>
          <p:nvPr/>
        </p:nvGrpSpPr>
        <p:grpSpPr bwMode="auto">
          <a:xfrm>
            <a:off x="835025" y="5113338"/>
            <a:ext cx="1295400" cy="457200"/>
            <a:chOff x="528" y="3360"/>
            <a:chExt cx="816" cy="288"/>
          </a:xfrm>
        </p:grpSpPr>
        <p:sp>
          <p:nvSpPr>
            <p:cNvPr id="317450" name="Line 1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51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2276475" y="5386388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a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2276475" y="4913313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b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7454" name="Group 14"/>
          <p:cNvGrpSpPr>
            <a:grpSpLocks/>
          </p:cNvGrpSpPr>
          <p:nvPr/>
        </p:nvGrpSpPr>
        <p:grpSpPr bwMode="auto">
          <a:xfrm>
            <a:off x="835025" y="4651375"/>
            <a:ext cx="1295400" cy="457200"/>
            <a:chOff x="528" y="3360"/>
            <a:chExt cx="816" cy="288"/>
          </a:xfrm>
        </p:grpSpPr>
        <p:sp>
          <p:nvSpPr>
            <p:cNvPr id="317455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56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2276475" y="4424363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c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7458" name="Group 18"/>
          <p:cNvGrpSpPr>
            <a:grpSpLocks/>
          </p:cNvGrpSpPr>
          <p:nvPr/>
        </p:nvGrpSpPr>
        <p:grpSpPr bwMode="auto">
          <a:xfrm>
            <a:off x="865188" y="4173538"/>
            <a:ext cx="1295400" cy="457200"/>
            <a:chOff x="528" y="3360"/>
            <a:chExt cx="816" cy="288"/>
          </a:xfrm>
        </p:grpSpPr>
        <p:sp>
          <p:nvSpPr>
            <p:cNvPr id="317459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60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7461" name="Text Box 21"/>
          <p:cNvSpPr txBox="1">
            <a:spLocks noChangeArrowheads="1"/>
          </p:cNvSpPr>
          <p:nvPr/>
        </p:nvSpPr>
        <p:spPr bwMode="auto">
          <a:xfrm>
            <a:off x="4572000" y="3743325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17462" name="Text Box 22"/>
          <p:cNvSpPr txBox="1">
            <a:spLocks noChangeArrowheads="1"/>
          </p:cNvSpPr>
          <p:nvPr/>
        </p:nvSpPr>
        <p:spPr bwMode="auto">
          <a:xfrm>
            <a:off x="4572000" y="4464050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17463" name="Text Box 23"/>
          <p:cNvSpPr txBox="1">
            <a:spLocks noChangeArrowheads="1"/>
          </p:cNvSpPr>
          <p:nvPr/>
        </p:nvSpPr>
        <p:spPr bwMode="auto">
          <a:xfrm>
            <a:off x="4562475" y="5138738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17464" name="Text Box 24"/>
          <p:cNvSpPr txBox="1">
            <a:spLocks noChangeArrowheads="1"/>
          </p:cNvSpPr>
          <p:nvPr/>
        </p:nvSpPr>
        <p:spPr bwMode="auto">
          <a:xfrm>
            <a:off x="522288" y="126841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17466" name="Text Box 26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情况</a:t>
            </a: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1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17467" name="Text Box 27"/>
          <p:cNvSpPr txBox="1">
            <a:spLocks noChangeArrowheads="1"/>
          </p:cNvSpPr>
          <p:nvPr/>
        </p:nvSpPr>
        <p:spPr bwMode="auto">
          <a:xfrm>
            <a:off x="2322513" y="323850"/>
            <a:ext cx="4394200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003399"/>
                </a:solidFill>
              </a:rPr>
              <a:t>栈的逻辑结构</a:t>
            </a:r>
          </a:p>
        </p:txBody>
      </p:sp>
    </p:spTree>
    <p:extLst>
      <p:ext uri="{BB962C8B-B14F-4D97-AF65-F5344CB8AC3E}">
        <p14:creationId xmlns:p14="http://schemas.microsoft.com/office/powerpoint/2010/main" val="5318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2" grpId="0" animBg="1"/>
      <p:bldP spid="317453" grpId="0" animBg="1"/>
      <p:bldP spid="317457" grpId="0" animBg="1"/>
      <p:bldP spid="317461" grpId="0"/>
      <p:bldP spid="317462" grpId="0"/>
      <p:bldP spid="31746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B2902484-CCF3-4645-BF3D-ABBC1E16385F}" type="slidenum">
              <a:rPr lang="en-US" altLang="zh-CN">
                <a:solidFill>
                  <a:srgbClr val="FFFFFF"/>
                </a:solidFill>
              </a:rPr>
              <a:pPr/>
              <a:t>50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0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E9D0525-FD6D-44D4-A0D1-1960C9EBCE78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44740" name="Group 4"/>
          <p:cNvGrpSpPr>
            <a:grpSpLocks/>
          </p:cNvGrpSpPr>
          <p:nvPr/>
        </p:nvGrpSpPr>
        <p:grpSpPr bwMode="auto">
          <a:xfrm>
            <a:off x="1752600" y="2667000"/>
            <a:ext cx="1905000" cy="762000"/>
            <a:chOff x="912" y="1632"/>
            <a:chExt cx="1200" cy="480"/>
          </a:xfrm>
        </p:grpSpPr>
        <p:sp>
          <p:nvSpPr>
            <p:cNvPr id="244741" name="Line 5"/>
            <p:cNvSpPr>
              <a:spLocks noChangeShapeType="1"/>
            </p:cNvSpPr>
            <p:nvPr/>
          </p:nvSpPr>
          <p:spPr bwMode="auto">
            <a:xfrm>
              <a:off x="2112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4742" name="AutoShape 6"/>
            <p:cNvCxnSpPr>
              <a:cxnSpLocks noChangeShapeType="1"/>
              <a:stCxn id="244756" idx="1"/>
              <a:endCxn id="244741" idx="0"/>
            </p:cNvCxnSpPr>
            <p:nvPr/>
          </p:nvCxnSpPr>
          <p:spPr bwMode="auto">
            <a:xfrm flipV="1">
              <a:off x="912" y="1632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4743" name="Group 7"/>
          <p:cNvGrpSpPr>
            <a:grpSpLocks/>
          </p:cNvGrpSpPr>
          <p:nvPr/>
        </p:nvGrpSpPr>
        <p:grpSpPr bwMode="auto">
          <a:xfrm>
            <a:off x="3657600" y="2667000"/>
            <a:ext cx="1981200" cy="762000"/>
            <a:chOff x="2112" y="1632"/>
            <a:chExt cx="1248" cy="480"/>
          </a:xfrm>
        </p:grpSpPr>
        <p:sp>
          <p:nvSpPr>
            <p:cNvPr id="244744" name="Line 8"/>
            <p:cNvSpPr>
              <a:spLocks noChangeShapeType="1"/>
            </p:cNvSpPr>
            <p:nvPr/>
          </p:nvSpPr>
          <p:spPr bwMode="auto">
            <a:xfrm>
              <a:off x="3360" y="163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4745" name="AutoShape 9"/>
            <p:cNvCxnSpPr>
              <a:cxnSpLocks noChangeShapeType="1"/>
              <a:stCxn id="244741" idx="1"/>
              <a:endCxn id="244744" idx="0"/>
            </p:cNvCxnSpPr>
            <p:nvPr/>
          </p:nvCxnSpPr>
          <p:spPr bwMode="auto">
            <a:xfrm flipV="1">
              <a:off x="2112" y="1632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4746" name="Group 10"/>
          <p:cNvGrpSpPr>
            <a:grpSpLocks/>
          </p:cNvGrpSpPr>
          <p:nvPr/>
        </p:nvGrpSpPr>
        <p:grpSpPr bwMode="auto">
          <a:xfrm>
            <a:off x="5638800" y="2895600"/>
            <a:ext cx="2057400" cy="1752600"/>
            <a:chOff x="3360" y="1776"/>
            <a:chExt cx="1296" cy="1104"/>
          </a:xfrm>
        </p:grpSpPr>
        <p:sp>
          <p:nvSpPr>
            <p:cNvPr id="244747" name="Line 11"/>
            <p:cNvSpPr>
              <a:spLocks noChangeShapeType="1"/>
            </p:cNvSpPr>
            <p:nvPr/>
          </p:nvSpPr>
          <p:spPr bwMode="auto">
            <a:xfrm>
              <a:off x="4656" y="177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4748" name="AutoShape 12"/>
            <p:cNvCxnSpPr>
              <a:cxnSpLocks noChangeShapeType="1"/>
              <a:stCxn id="244744" idx="1"/>
              <a:endCxn id="244747" idx="0"/>
            </p:cNvCxnSpPr>
            <p:nvPr/>
          </p:nvCxnSpPr>
          <p:spPr bwMode="auto">
            <a:xfrm flipV="1">
              <a:off x="3360" y="1776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749" name="AutoShape 13"/>
            <p:cNvCxnSpPr>
              <a:cxnSpLocks noChangeShapeType="1"/>
              <a:stCxn id="244747" idx="1"/>
              <a:endCxn id="244751" idx="0"/>
            </p:cNvCxnSpPr>
            <p:nvPr/>
          </p:nvCxnSpPr>
          <p:spPr bwMode="auto">
            <a:xfrm flipH="1" flipV="1">
              <a:off x="3360" y="2544"/>
              <a:ext cx="1296" cy="3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4750" name="Group 14"/>
          <p:cNvGrpSpPr>
            <a:grpSpLocks/>
          </p:cNvGrpSpPr>
          <p:nvPr/>
        </p:nvGrpSpPr>
        <p:grpSpPr bwMode="auto">
          <a:xfrm>
            <a:off x="3657600" y="4114800"/>
            <a:ext cx="1981200" cy="762000"/>
            <a:chOff x="2112" y="2544"/>
            <a:chExt cx="1248" cy="480"/>
          </a:xfrm>
        </p:grpSpPr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4752" name="AutoShape 16"/>
            <p:cNvCxnSpPr>
              <a:cxnSpLocks noChangeShapeType="1"/>
              <a:stCxn id="244751" idx="1"/>
              <a:endCxn id="244754" idx="0"/>
            </p:cNvCxnSpPr>
            <p:nvPr/>
          </p:nvCxnSpPr>
          <p:spPr bwMode="auto">
            <a:xfrm flipH="1" flipV="1">
              <a:off x="2112" y="2544"/>
              <a:ext cx="124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4753" name="Group 17"/>
          <p:cNvGrpSpPr>
            <a:grpSpLocks/>
          </p:cNvGrpSpPr>
          <p:nvPr/>
        </p:nvGrpSpPr>
        <p:grpSpPr bwMode="auto">
          <a:xfrm>
            <a:off x="1752600" y="4114800"/>
            <a:ext cx="1905000" cy="762000"/>
            <a:chOff x="912" y="2544"/>
            <a:chExt cx="1200" cy="480"/>
          </a:xfrm>
        </p:grpSpPr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2112" y="2544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244755" name="AutoShape 19"/>
            <p:cNvCxnSpPr>
              <a:cxnSpLocks noChangeShapeType="1"/>
              <a:stCxn id="244754" idx="1"/>
              <a:endCxn id="244770" idx="0"/>
            </p:cNvCxnSpPr>
            <p:nvPr/>
          </p:nvCxnSpPr>
          <p:spPr bwMode="auto">
            <a:xfrm flipH="1" flipV="1">
              <a:off x="912" y="2544"/>
              <a:ext cx="1200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4756" name="Line 20"/>
          <p:cNvSpPr>
            <a:spLocks noChangeShapeType="1"/>
          </p:cNvSpPr>
          <p:nvPr/>
        </p:nvSpPr>
        <p:spPr bwMode="auto">
          <a:xfrm>
            <a:off x="1752600" y="2667000"/>
            <a:ext cx="0" cy="7620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4757" name="Group 21"/>
          <p:cNvGrpSpPr>
            <a:grpSpLocks/>
          </p:cNvGrpSpPr>
          <p:nvPr/>
        </p:nvGrpSpPr>
        <p:grpSpPr bwMode="auto">
          <a:xfrm>
            <a:off x="1371600" y="2286000"/>
            <a:ext cx="930275" cy="1219200"/>
            <a:chOff x="1152" y="1488"/>
            <a:chExt cx="586" cy="768"/>
          </a:xfrm>
        </p:grpSpPr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1152" y="196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244759" name="Text Box 23"/>
            <p:cNvSpPr txBox="1">
              <a:spLocks noChangeArrowheads="1"/>
            </p:cNvSpPr>
            <p:nvPr/>
          </p:nvSpPr>
          <p:spPr bwMode="auto">
            <a:xfrm>
              <a:off x="1392" y="1488"/>
              <a:ext cx="34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主程序</a:t>
              </a:r>
            </a:p>
          </p:txBody>
        </p:sp>
      </p:grpSp>
      <p:grpSp>
        <p:nvGrpSpPr>
          <p:cNvPr id="244760" name="Group 24"/>
          <p:cNvGrpSpPr>
            <a:grpSpLocks/>
          </p:cNvGrpSpPr>
          <p:nvPr/>
        </p:nvGrpSpPr>
        <p:grpSpPr bwMode="auto">
          <a:xfrm>
            <a:off x="5105400" y="5029200"/>
            <a:ext cx="457200" cy="1143000"/>
            <a:chOff x="3504" y="3216"/>
            <a:chExt cx="288" cy="720"/>
          </a:xfrm>
        </p:grpSpPr>
        <p:sp>
          <p:nvSpPr>
            <p:cNvPr id="244761" name="Rectangle 25"/>
            <p:cNvSpPr>
              <a:spLocks noChangeArrowheads="1"/>
            </p:cNvSpPr>
            <p:nvPr/>
          </p:nvSpPr>
          <p:spPr bwMode="auto">
            <a:xfrm>
              <a:off x="3504" y="3552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44762" name="Line 26"/>
            <p:cNvSpPr>
              <a:spLocks noChangeShapeType="1"/>
            </p:cNvSpPr>
            <p:nvPr/>
          </p:nvSpPr>
          <p:spPr bwMode="auto">
            <a:xfrm flipV="1">
              <a:off x="3792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63" name="Line 27"/>
            <p:cNvSpPr>
              <a:spLocks noChangeShapeType="1"/>
            </p:cNvSpPr>
            <p:nvPr/>
          </p:nvSpPr>
          <p:spPr bwMode="auto">
            <a:xfrm flipV="1">
              <a:off x="3504" y="3216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64" name="Rectangle 28"/>
            <p:cNvSpPr>
              <a:spLocks noChangeArrowheads="1"/>
            </p:cNvSpPr>
            <p:nvPr/>
          </p:nvSpPr>
          <p:spPr bwMode="auto">
            <a:xfrm>
              <a:off x="3504" y="3744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244765" name="Group 29"/>
          <p:cNvGrpSpPr>
            <a:grpSpLocks/>
          </p:cNvGrpSpPr>
          <p:nvPr/>
        </p:nvGrpSpPr>
        <p:grpSpPr bwMode="auto">
          <a:xfrm>
            <a:off x="3048000" y="4953000"/>
            <a:ext cx="457200" cy="1143000"/>
            <a:chOff x="3744" y="2544"/>
            <a:chExt cx="288" cy="720"/>
          </a:xfrm>
        </p:grpSpPr>
        <p:sp>
          <p:nvSpPr>
            <p:cNvPr id="244766" name="Line 30"/>
            <p:cNvSpPr>
              <a:spLocks noChangeShapeType="1"/>
            </p:cNvSpPr>
            <p:nvPr/>
          </p:nvSpPr>
          <p:spPr bwMode="auto">
            <a:xfrm flipV="1">
              <a:off x="3744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67" name="Line 31"/>
            <p:cNvSpPr>
              <a:spLocks noChangeShapeType="1"/>
            </p:cNvSpPr>
            <p:nvPr/>
          </p:nvSpPr>
          <p:spPr bwMode="auto">
            <a:xfrm flipV="1">
              <a:off x="4032" y="254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68" name="Rectangle 32"/>
            <p:cNvSpPr>
              <a:spLocks noChangeArrowheads="1"/>
            </p:cNvSpPr>
            <p:nvPr/>
          </p:nvSpPr>
          <p:spPr bwMode="auto">
            <a:xfrm>
              <a:off x="3744" y="307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</p:grpSp>
      <p:grpSp>
        <p:nvGrpSpPr>
          <p:cNvPr id="244769" name="Group 33"/>
          <p:cNvGrpSpPr>
            <a:grpSpLocks/>
          </p:cNvGrpSpPr>
          <p:nvPr/>
        </p:nvGrpSpPr>
        <p:grpSpPr bwMode="auto">
          <a:xfrm>
            <a:off x="1066800" y="4114800"/>
            <a:ext cx="685800" cy="1143000"/>
            <a:chOff x="960" y="2640"/>
            <a:chExt cx="432" cy="720"/>
          </a:xfrm>
        </p:grpSpPr>
        <p:sp>
          <p:nvSpPr>
            <p:cNvPr id="244770" name="Line 34"/>
            <p:cNvSpPr>
              <a:spLocks noChangeShapeType="1"/>
            </p:cNvSpPr>
            <p:nvPr/>
          </p:nvSpPr>
          <p:spPr bwMode="auto">
            <a:xfrm>
              <a:off x="1392" y="2640"/>
              <a:ext cx="0" cy="48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244771" name="Group 35"/>
            <p:cNvGrpSpPr>
              <a:grpSpLocks/>
            </p:cNvGrpSpPr>
            <p:nvPr/>
          </p:nvGrpSpPr>
          <p:grpSpPr bwMode="auto">
            <a:xfrm>
              <a:off x="960" y="2640"/>
              <a:ext cx="288" cy="720"/>
              <a:chOff x="2784" y="3408"/>
              <a:chExt cx="288" cy="720"/>
            </a:xfrm>
          </p:grpSpPr>
          <p:sp>
            <p:nvSpPr>
              <p:cNvPr id="244772" name="Line 36"/>
              <p:cNvSpPr>
                <a:spLocks noChangeShapeType="1"/>
              </p:cNvSpPr>
              <p:nvPr/>
            </p:nvSpPr>
            <p:spPr bwMode="auto">
              <a:xfrm flipV="1">
                <a:off x="2784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44773" name="Line 37"/>
              <p:cNvSpPr>
                <a:spLocks noChangeShapeType="1"/>
              </p:cNvSpPr>
              <p:nvPr/>
            </p:nvSpPr>
            <p:spPr bwMode="auto">
              <a:xfrm flipV="1">
                <a:off x="3072" y="340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cxnSp>
            <p:nvCxnSpPr>
              <p:cNvPr id="244774" name="AutoShape 38"/>
              <p:cNvCxnSpPr>
                <a:cxnSpLocks noChangeShapeType="1"/>
                <a:stCxn id="244772" idx="0"/>
                <a:endCxn id="244773" idx="0"/>
              </p:cNvCxnSpPr>
              <p:nvPr/>
            </p:nvCxnSpPr>
            <p:spPr bwMode="auto">
              <a:xfrm>
                <a:off x="2784" y="4128"/>
                <a:ext cx="288" cy="0"/>
              </a:xfrm>
              <a:prstGeom prst="straightConnector1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44775" name="Group 39"/>
          <p:cNvGrpSpPr>
            <a:grpSpLocks/>
          </p:cNvGrpSpPr>
          <p:nvPr/>
        </p:nvGrpSpPr>
        <p:grpSpPr bwMode="auto">
          <a:xfrm>
            <a:off x="3048000" y="1447800"/>
            <a:ext cx="1098550" cy="2133600"/>
            <a:chOff x="2208" y="960"/>
            <a:chExt cx="692" cy="1344"/>
          </a:xfrm>
        </p:grpSpPr>
        <p:grpSp>
          <p:nvGrpSpPr>
            <p:cNvPr id="244776" name="Group 40"/>
            <p:cNvGrpSpPr>
              <a:grpSpLocks/>
            </p:cNvGrpSpPr>
            <p:nvPr/>
          </p:nvGrpSpPr>
          <p:grpSpPr bwMode="auto">
            <a:xfrm>
              <a:off x="2256" y="960"/>
              <a:ext cx="288" cy="720"/>
              <a:chOff x="912" y="2976"/>
              <a:chExt cx="288" cy="720"/>
            </a:xfrm>
          </p:grpSpPr>
          <p:sp>
            <p:nvSpPr>
              <p:cNvPr id="244777" name="Rectangle 41"/>
              <p:cNvSpPr>
                <a:spLocks noChangeArrowheads="1"/>
              </p:cNvSpPr>
              <p:nvPr/>
            </p:nvSpPr>
            <p:spPr bwMode="auto">
              <a:xfrm>
                <a:off x="912" y="350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r</a:t>
                </a:r>
              </a:p>
            </p:txBody>
          </p:sp>
          <p:sp>
            <p:nvSpPr>
              <p:cNvPr id="244778" name="Line 42"/>
              <p:cNvSpPr>
                <a:spLocks noChangeShapeType="1"/>
              </p:cNvSpPr>
              <p:nvPr/>
            </p:nvSpPr>
            <p:spPr bwMode="auto">
              <a:xfrm flipV="1">
                <a:off x="1200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44779" name="Line 43"/>
              <p:cNvSpPr>
                <a:spLocks noChangeShapeType="1"/>
              </p:cNvSpPr>
              <p:nvPr/>
            </p:nvSpPr>
            <p:spPr bwMode="auto">
              <a:xfrm flipV="1">
                <a:off x="912" y="2976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44780" name="Text Box 44" descr="花岗岩"/>
            <p:cNvSpPr txBox="1">
              <a:spLocks noChangeArrowheads="1"/>
            </p:cNvSpPr>
            <p:nvPr/>
          </p:nvSpPr>
          <p:spPr bwMode="auto">
            <a:xfrm>
              <a:off x="2208" y="20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44781" name="Text Box 45" descr="花岗岩"/>
            <p:cNvSpPr txBox="1">
              <a:spLocks noChangeArrowheads="1"/>
            </p:cNvSpPr>
            <p:nvPr/>
          </p:nvSpPr>
          <p:spPr bwMode="auto">
            <a:xfrm>
              <a:off x="2554" y="960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子过程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244782" name="Group 46"/>
          <p:cNvGrpSpPr>
            <a:grpSpLocks/>
          </p:cNvGrpSpPr>
          <p:nvPr/>
        </p:nvGrpSpPr>
        <p:grpSpPr bwMode="auto">
          <a:xfrm>
            <a:off x="5105400" y="1371600"/>
            <a:ext cx="1098550" cy="2209800"/>
            <a:chOff x="3504" y="912"/>
            <a:chExt cx="692" cy="1392"/>
          </a:xfrm>
        </p:grpSpPr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504" y="1488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244784" name="Rectangle 48"/>
            <p:cNvSpPr>
              <a:spLocks noChangeArrowheads="1"/>
            </p:cNvSpPr>
            <p:nvPr/>
          </p:nvSpPr>
          <p:spPr bwMode="auto">
            <a:xfrm>
              <a:off x="3504" y="1296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44785" name="Line 49"/>
            <p:cNvSpPr>
              <a:spLocks noChangeShapeType="1"/>
            </p:cNvSpPr>
            <p:nvPr/>
          </p:nvSpPr>
          <p:spPr bwMode="auto">
            <a:xfrm flipV="1">
              <a:off x="3504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86" name="Line 50"/>
            <p:cNvSpPr>
              <a:spLocks noChangeShapeType="1"/>
            </p:cNvSpPr>
            <p:nvPr/>
          </p:nvSpPr>
          <p:spPr bwMode="auto">
            <a:xfrm flipV="1">
              <a:off x="3792" y="960"/>
              <a:ext cx="0" cy="33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87" name="Text Box 51" descr="花岗岩"/>
            <p:cNvSpPr txBox="1">
              <a:spLocks noChangeArrowheads="1"/>
            </p:cNvSpPr>
            <p:nvPr/>
          </p:nvSpPr>
          <p:spPr bwMode="auto">
            <a:xfrm>
              <a:off x="3504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244788" name="Text Box 52" descr="花岗岩"/>
            <p:cNvSpPr txBox="1">
              <a:spLocks noChangeArrowheads="1"/>
            </p:cNvSpPr>
            <p:nvPr/>
          </p:nvSpPr>
          <p:spPr bwMode="auto">
            <a:xfrm>
              <a:off x="3850" y="912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子过程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44789" name="Group 53"/>
          <p:cNvGrpSpPr>
            <a:grpSpLocks/>
          </p:cNvGrpSpPr>
          <p:nvPr/>
        </p:nvGrpSpPr>
        <p:grpSpPr bwMode="auto">
          <a:xfrm>
            <a:off x="7162800" y="1600200"/>
            <a:ext cx="1098550" cy="1371600"/>
            <a:chOff x="4800" y="1056"/>
            <a:chExt cx="692" cy="864"/>
          </a:xfrm>
        </p:grpSpPr>
        <p:sp>
          <p:nvSpPr>
            <p:cNvPr id="244790" name="Line 54"/>
            <p:cNvSpPr>
              <a:spLocks noChangeShapeType="1"/>
            </p:cNvSpPr>
            <p:nvPr/>
          </p:nvSpPr>
          <p:spPr bwMode="auto">
            <a:xfrm flipV="1">
              <a:off x="4800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91" name="Line 55"/>
            <p:cNvSpPr>
              <a:spLocks noChangeShapeType="1"/>
            </p:cNvSpPr>
            <p:nvPr/>
          </p:nvSpPr>
          <p:spPr bwMode="auto">
            <a:xfrm flipV="1">
              <a:off x="5088" y="1104"/>
              <a:ext cx="0" cy="72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4792" name="Rectangle 56"/>
            <p:cNvSpPr>
              <a:spLocks noChangeArrowheads="1"/>
            </p:cNvSpPr>
            <p:nvPr/>
          </p:nvSpPr>
          <p:spPr bwMode="auto">
            <a:xfrm>
              <a:off x="4800" y="1632"/>
              <a:ext cx="288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r</a:t>
              </a:r>
            </a:p>
          </p:txBody>
        </p:sp>
        <p:sp>
          <p:nvSpPr>
            <p:cNvPr id="244793" name="Rectangle 57"/>
            <p:cNvSpPr>
              <a:spLocks noChangeArrowheads="1"/>
            </p:cNvSpPr>
            <p:nvPr/>
          </p:nvSpPr>
          <p:spPr bwMode="auto">
            <a:xfrm>
              <a:off x="4800" y="1440"/>
              <a:ext cx="288" cy="192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</a:p>
          </p:txBody>
        </p:sp>
        <p:sp>
          <p:nvSpPr>
            <p:cNvPr id="244794" name="Rectangle 58"/>
            <p:cNvSpPr>
              <a:spLocks noChangeArrowheads="1"/>
            </p:cNvSpPr>
            <p:nvPr/>
          </p:nvSpPr>
          <p:spPr bwMode="auto">
            <a:xfrm>
              <a:off x="4800" y="1248"/>
              <a:ext cx="288" cy="192"/>
            </a:xfrm>
            <a:prstGeom prst="rect">
              <a:avLst/>
            </a:prstGeom>
            <a:solidFill>
              <a:srgbClr val="FF6699"/>
            </a:solidFill>
            <a:ln w="19050">
              <a:solidFill>
                <a:srgbClr val="FF00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</a:p>
          </p:txBody>
        </p:sp>
        <p:sp>
          <p:nvSpPr>
            <p:cNvPr id="244795" name="Text Box 59" descr="花岗岩"/>
            <p:cNvSpPr txBox="1">
              <a:spLocks noChangeArrowheads="1"/>
            </p:cNvSpPr>
            <p:nvPr/>
          </p:nvSpPr>
          <p:spPr bwMode="auto">
            <a:xfrm>
              <a:off x="5146" y="1056"/>
              <a:ext cx="346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3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子过程</a:t>
              </a:r>
              <a:r>
                <a:rPr lang="en-US" altLang="zh-CN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6667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44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2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2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5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4D832349-B34F-4BC0-8E49-0480B33150AD}" type="slidenum">
              <a:rPr lang="en-US" altLang="zh-CN">
                <a:solidFill>
                  <a:srgbClr val="FFFFFF"/>
                </a:solidFill>
              </a:rPr>
              <a:pPr/>
              <a:t>51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87699E4-2DF1-4D6D-95DA-D532A9E77C67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1625" name="Rectangle 25"/>
          <p:cNvSpPr>
            <a:spLocks noChangeArrowheads="1"/>
          </p:cNvSpPr>
          <p:nvPr/>
        </p:nvSpPr>
        <p:spPr bwMode="auto">
          <a:xfrm>
            <a:off x="228600" y="3886200"/>
            <a:ext cx="86725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	</a:t>
            </a: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有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A,B,C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三个塔座，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上套有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个直径不同的圆盘，按直径从小到大叠放，形如宝塔,编号1,2,3</a:t>
            </a:r>
            <a:r>
              <a:rPr lang="zh-CN" altLang="zh-CN" sz="2000">
                <a:solidFill>
                  <a:srgbClr val="000000"/>
                </a:solidFill>
                <a:latin typeface="Times New Roman"/>
                <a:ea typeface="黑体" pitchFamily="49" charset="-122"/>
              </a:rPr>
              <a:t>……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要求将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个圆盘从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移到</a:t>
            </a:r>
            <a:r>
              <a:rPr lang="en-US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zh-CN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叠放顺序不变，移动过程中遵循下列原则：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DB4325"/>
              </a:buClr>
              <a:buSzPct val="80000"/>
              <a:buFont typeface="Wingdings" pitchFamily="2" charset="2"/>
              <a:buChar char="v"/>
            </a:pP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每次只能移一个圆盘；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DB4325"/>
              </a:buClr>
              <a:buSzPct val="80000"/>
              <a:buFont typeface="Wingdings" pitchFamily="2" charset="2"/>
              <a:buChar char="v"/>
            </a:pP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圆盘可在三个塔座上任意移动；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DB4325"/>
              </a:buClr>
              <a:buSzPct val="80000"/>
              <a:buFont typeface="Wingdings" pitchFamily="2" charset="2"/>
              <a:buChar char="v"/>
            </a:pPr>
            <a:r>
              <a:rPr lang="zh-CN" altLang="en-US" sz="200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任何时刻，每个塔座上不能将大盘压到小盘上。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黑体" pitchFamily="49" charset="-122"/>
              </a:rPr>
              <a:t>Tower of Hanoi</a:t>
            </a:r>
            <a:r>
              <a:rPr lang="zh-CN" altLang="zh-CN" b="1">
                <a:latin typeface="黑体" pitchFamily="49" charset="-122"/>
              </a:rPr>
              <a:t>问题</a:t>
            </a:r>
            <a:endParaRPr lang="zh-CN" altLang="en-US" b="1">
              <a:latin typeface="黑体" pitchFamily="49" charset="-122"/>
            </a:endParaRPr>
          </a:p>
        </p:txBody>
      </p:sp>
      <p:sp>
        <p:nvSpPr>
          <p:cNvPr id="2816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72513" cy="5334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问题描述</a:t>
            </a:r>
          </a:p>
        </p:txBody>
      </p:sp>
      <p:grpSp>
        <p:nvGrpSpPr>
          <p:cNvPr id="281624" name="Group 24"/>
          <p:cNvGrpSpPr>
            <a:grpSpLocks/>
          </p:cNvGrpSpPr>
          <p:nvPr/>
        </p:nvGrpSpPr>
        <p:grpSpPr bwMode="auto">
          <a:xfrm>
            <a:off x="1676400" y="1600200"/>
            <a:ext cx="5438775" cy="2209800"/>
            <a:chOff x="1152" y="2640"/>
            <a:chExt cx="3426" cy="1392"/>
          </a:xfrm>
        </p:grpSpPr>
        <p:graphicFrame>
          <p:nvGraphicFramePr>
            <p:cNvPr id="281620" name="Object 20"/>
            <p:cNvGraphicFramePr>
              <a:graphicFrameLocks noChangeAspect="1"/>
            </p:cNvGraphicFramePr>
            <p:nvPr/>
          </p:nvGraphicFramePr>
          <p:xfrm>
            <a:off x="1152" y="2640"/>
            <a:ext cx="3426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1" name="位图图像" r:id="rId3" imgW="5439534" imgH="1943371" progId="Paint.Picture">
                    <p:embed/>
                  </p:oleObj>
                </mc:Choice>
                <mc:Fallback>
                  <p:oleObj name="位图图像" r:id="rId3" imgW="5439534" imgH="19433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0"/>
                          <a:ext cx="3426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1621" name="Text Box 21"/>
            <p:cNvSpPr txBox="1">
              <a:spLocks noChangeArrowheads="1"/>
            </p:cNvSpPr>
            <p:nvPr/>
          </p:nvSpPr>
          <p:spPr bwMode="auto">
            <a:xfrm>
              <a:off x="1578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81622" name="Text Box 22"/>
            <p:cNvSpPr txBox="1">
              <a:spLocks noChangeArrowheads="1"/>
            </p:cNvSpPr>
            <p:nvPr/>
          </p:nvSpPr>
          <p:spPr bwMode="auto">
            <a:xfrm>
              <a:off x="273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81623" name="Text Box 23"/>
            <p:cNvSpPr txBox="1">
              <a:spLocks noChangeArrowheads="1"/>
            </p:cNvSpPr>
            <p:nvPr/>
          </p:nvSpPr>
          <p:spPr bwMode="auto">
            <a:xfrm>
              <a:off x="393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1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1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5" grpId="0" build="p" bldLvl="2" autoUpdateAnimBg="0"/>
      <p:bldP spid="281611" grpId="0" build="p" bldLvl="2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1AB4E41F-A764-43CE-8F67-DA54D6FA048C}" type="slidenum">
              <a:rPr lang="en-US" altLang="zh-CN">
                <a:solidFill>
                  <a:srgbClr val="FFFFFF"/>
                </a:solidFill>
              </a:rPr>
              <a:pPr/>
              <a:t>52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676E491-CED1-472E-8A51-58966EC3025D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2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2826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3400" y="3048000"/>
            <a:ext cx="8229600" cy="3429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解决方法：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n=1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时，直接把圆盘从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移到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n&gt;1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时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  <a:p>
            <a:pPr lvl="2">
              <a:lnSpc>
                <a:spcPct val="120000"/>
              </a:lnSpc>
            </a:pP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把上面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个圆盘从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移到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B</a:t>
            </a:r>
          </a:p>
          <a:p>
            <a:pPr lvl="2">
              <a:lnSpc>
                <a:spcPct val="120000"/>
              </a:lnSpc>
            </a:pP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然后将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号盘从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移到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</a:t>
            </a:r>
          </a:p>
          <a:p>
            <a:pPr lvl="2">
              <a:lnSpc>
                <a:spcPct val="120000"/>
              </a:lnSpc>
            </a:pP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将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个盘从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zh-CN" b="1" dirty="0">
                <a:latin typeface="黑体" pitchFamily="49" charset="-122"/>
                <a:ea typeface="黑体" pitchFamily="49" charset="-122"/>
              </a:rPr>
              <a:t>移到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即把求解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个圆盘的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Hanoi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问题转化为求解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个圆盘的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Hanoi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问题，依次类推，直至转化成只有一个圆盘的</a:t>
            </a:r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Hanoi</a:t>
            </a:r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问题。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82634" name="Group 1034"/>
          <p:cNvGrpSpPr>
            <a:grpSpLocks/>
          </p:cNvGrpSpPr>
          <p:nvPr/>
        </p:nvGrpSpPr>
        <p:grpSpPr bwMode="auto">
          <a:xfrm>
            <a:off x="1524000" y="1038225"/>
            <a:ext cx="5438775" cy="2209800"/>
            <a:chOff x="1152" y="2640"/>
            <a:chExt cx="3426" cy="1392"/>
          </a:xfrm>
        </p:grpSpPr>
        <p:graphicFrame>
          <p:nvGraphicFramePr>
            <p:cNvPr id="282635" name="Object 1035"/>
            <p:cNvGraphicFramePr>
              <a:graphicFrameLocks noChangeAspect="1"/>
            </p:cNvGraphicFramePr>
            <p:nvPr/>
          </p:nvGraphicFramePr>
          <p:xfrm>
            <a:off x="1152" y="2640"/>
            <a:ext cx="3426" cy="1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位图图像" r:id="rId3" imgW="5439534" imgH="1943371" progId="Paint.Picture">
                    <p:embed/>
                  </p:oleObj>
                </mc:Choice>
                <mc:Fallback>
                  <p:oleObj name="位图图像" r:id="rId3" imgW="5439534" imgH="194337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640"/>
                          <a:ext cx="3426" cy="1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36" name="Text Box 1036"/>
            <p:cNvSpPr txBox="1">
              <a:spLocks noChangeArrowheads="1"/>
            </p:cNvSpPr>
            <p:nvPr/>
          </p:nvSpPr>
          <p:spPr bwMode="auto">
            <a:xfrm>
              <a:off x="1578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282637" name="Text Box 1037"/>
            <p:cNvSpPr txBox="1">
              <a:spLocks noChangeArrowheads="1"/>
            </p:cNvSpPr>
            <p:nvPr/>
          </p:nvSpPr>
          <p:spPr bwMode="auto">
            <a:xfrm>
              <a:off x="273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282638" name="Text Box 1038"/>
            <p:cNvSpPr txBox="1">
              <a:spLocks noChangeArrowheads="1"/>
            </p:cNvSpPr>
            <p:nvPr/>
          </p:nvSpPr>
          <p:spPr bwMode="auto">
            <a:xfrm>
              <a:off x="3936" y="37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27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2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2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 bldLvl="2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C8703-9BB2-4BC1-A706-16A169F3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94208-B723-4129-A527-C78D4DD08C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865A4E-CED8-4D56-B07F-F2462AA06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32646D42-A419-41D4-9E14-54C1BC173C42}" type="slidenum">
              <a:rPr lang="en-US" altLang="zh-CN" smtClean="0">
                <a:solidFill>
                  <a:srgbClr val="FFFFFF"/>
                </a:solidFill>
              </a:rPr>
              <a:pPr/>
              <a:t>53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2F4B2C6B-9173-4B15-B655-F7BF0A0A8D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C355920-869B-4329-A80C-062339F4B4E1}" type="datetime1">
              <a:rPr lang="zh-CN" altLang="en-US" smtClean="0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A472A3D-5A08-4796-A334-944C367E3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09098"/>
              </p:ext>
            </p:extLst>
          </p:nvPr>
        </p:nvGraphicFramePr>
        <p:xfrm>
          <a:off x="395536" y="264063"/>
          <a:ext cx="3672410" cy="611726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4482">
                  <a:extLst>
                    <a:ext uri="{9D8B030D-6E8A-4147-A177-3AD203B41FA5}">
                      <a16:colId xmlns:a16="http://schemas.microsoft.com/office/drawing/2014/main" val="4081838682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431371563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2366629316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1550669639"/>
                    </a:ext>
                  </a:extLst>
                </a:gridCol>
                <a:gridCol w="734482">
                  <a:extLst>
                    <a:ext uri="{9D8B030D-6E8A-4147-A177-3AD203B41FA5}">
                      <a16:colId xmlns:a16="http://schemas.microsoft.com/office/drawing/2014/main" val="3479714101"/>
                    </a:ext>
                  </a:extLst>
                </a:gridCol>
              </a:tblGrid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039935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707054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62051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96658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132399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199948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254525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74396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03722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081816"/>
                  </a:ext>
                </a:extLst>
              </a:tr>
              <a:tr h="556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x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y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z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addr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0260"/>
                  </a:ext>
                </a:extLst>
              </a:tr>
            </a:tbl>
          </a:graphicData>
        </a:graphic>
      </p:graphicFrame>
      <p:sp>
        <p:nvSpPr>
          <p:cNvPr id="9" name="Text Box 24">
            <a:extLst>
              <a:ext uri="{FF2B5EF4-FFF2-40B4-BE49-F238E27FC236}">
                <a16:creationId xmlns:a16="http://schemas.microsoft.com/office/drawing/2014/main" id="{1D4B4A13-E7E2-4612-B77A-94AEB0008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962" y="116632"/>
            <a:ext cx="4445094" cy="48013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main()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{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("Input number of disks”);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d",&amp;m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(”Steps : %3d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disks”,m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m,'A','B','C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');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 }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n,char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x,char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y,char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z)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 {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    if(n==1)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        move(1,x,z);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(4)     else{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(5)     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(n-1,x,z,y);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(6)            move(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n,x,z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(7)            </a:t>
            </a:r>
            <a:r>
              <a:rPr lang="en-US" altLang="zh-CN" sz="1800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(n-1,y,x,z);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(8)         }</a:t>
            </a:r>
          </a:p>
          <a:p>
            <a:pPr eaLnBrk="0" hangingPunct="0"/>
            <a:r>
              <a:rPr lang="en-US" altLang="zh-CN" sz="1800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(9)  }</a:t>
            </a:r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08E668EB-8B4E-4AB5-8E38-093E98ACA5A0}"/>
              </a:ext>
            </a:extLst>
          </p:cNvPr>
          <p:cNvGrpSpPr>
            <a:grpSpLocks/>
          </p:cNvGrpSpPr>
          <p:nvPr/>
        </p:nvGrpSpPr>
        <p:grpSpPr bwMode="auto">
          <a:xfrm>
            <a:off x="4788024" y="5142799"/>
            <a:ext cx="3608387" cy="1274763"/>
            <a:chOff x="720" y="0"/>
            <a:chExt cx="3984" cy="1513"/>
          </a:xfrm>
        </p:grpSpPr>
        <p:grpSp>
          <p:nvGrpSpPr>
            <p:cNvPr id="15" name="Group 27">
              <a:extLst>
                <a:ext uri="{FF2B5EF4-FFF2-40B4-BE49-F238E27FC236}">
                  <a16:creationId xmlns:a16="http://schemas.microsoft.com/office/drawing/2014/main" id="{41A9ECCC-8A01-4219-A7CF-56ED41F44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0"/>
              <a:ext cx="1248" cy="1513"/>
              <a:chOff x="720" y="0"/>
              <a:chExt cx="1248" cy="151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FFCE092-CA03-4431-B36C-7F48AFB284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31" name="Line 29">
                  <a:extLst>
                    <a:ext uri="{FF2B5EF4-FFF2-40B4-BE49-F238E27FC236}">
                      <a16:creationId xmlns:a16="http://schemas.microsoft.com/office/drawing/2014/main" id="{E5BE71F9-E55A-46C0-964B-811B3EF32C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32" name="Line 30">
                  <a:extLst>
                    <a:ext uri="{FF2B5EF4-FFF2-40B4-BE49-F238E27FC236}">
                      <a16:creationId xmlns:a16="http://schemas.microsoft.com/office/drawing/2014/main" id="{8447D6C2-A06D-4472-A2F4-CB4FE8B250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30" name="Text Box 31">
                <a:extLst>
                  <a:ext uri="{FF2B5EF4-FFF2-40B4-BE49-F238E27FC236}">
                    <a16:creationId xmlns:a16="http://schemas.microsoft.com/office/drawing/2014/main" id="{024D1A79-0460-443B-A8E8-456CBE58B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6" y="1042"/>
                <a:ext cx="407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16" name="Group 32">
              <a:extLst>
                <a:ext uri="{FF2B5EF4-FFF2-40B4-BE49-F238E27FC236}">
                  <a16:creationId xmlns:a16="http://schemas.microsoft.com/office/drawing/2014/main" id="{81C99780-E98D-4354-BB9F-8665C2D76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0"/>
              <a:ext cx="1248" cy="1513"/>
              <a:chOff x="2112" y="0"/>
              <a:chExt cx="1248" cy="1513"/>
            </a:xfrm>
          </p:grpSpPr>
          <p:grpSp>
            <p:nvGrpSpPr>
              <p:cNvPr id="25" name="Group 33">
                <a:extLst>
                  <a:ext uri="{FF2B5EF4-FFF2-40B4-BE49-F238E27FC236}">
                    <a16:creationId xmlns:a16="http://schemas.microsoft.com/office/drawing/2014/main" id="{7B922AC8-DB50-4B88-BB47-A26764288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7" name="Line 34">
                  <a:extLst>
                    <a:ext uri="{FF2B5EF4-FFF2-40B4-BE49-F238E27FC236}">
                      <a16:creationId xmlns:a16="http://schemas.microsoft.com/office/drawing/2014/main" id="{5A5DC1A4-126A-4C4B-86AD-A0C152EEB4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" name="Line 35">
                  <a:extLst>
                    <a:ext uri="{FF2B5EF4-FFF2-40B4-BE49-F238E27FC236}">
                      <a16:creationId xmlns:a16="http://schemas.microsoft.com/office/drawing/2014/main" id="{1DB6877F-8E7C-444A-835B-0988367BFB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6" name="Text Box 36">
                <a:extLst>
                  <a:ext uri="{FF2B5EF4-FFF2-40B4-BE49-F238E27FC236}">
                    <a16:creationId xmlns:a16="http://schemas.microsoft.com/office/drawing/2014/main" id="{B57A459B-2242-4628-AB44-A25322D22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1042"/>
                <a:ext cx="391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17" name="Group 37">
              <a:extLst>
                <a:ext uri="{FF2B5EF4-FFF2-40B4-BE49-F238E27FC236}">
                  <a16:creationId xmlns:a16="http://schemas.microsoft.com/office/drawing/2014/main" id="{0C402F0E-5975-4A2B-95D3-03FDE3F6B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0"/>
              <a:ext cx="1248" cy="1513"/>
              <a:chOff x="3456" y="0"/>
              <a:chExt cx="1248" cy="1513"/>
            </a:xfrm>
          </p:grpSpPr>
          <p:grpSp>
            <p:nvGrpSpPr>
              <p:cNvPr id="21" name="Group 38">
                <a:extLst>
                  <a:ext uri="{FF2B5EF4-FFF2-40B4-BE49-F238E27FC236}">
                    <a16:creationId xmlns:a16="http://schemas.microsoft.com/office/drawing/2014/main" id="{08549217-3C05-4A36-8741-52A00B2E9C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3" name="Line 39">
                  <a:extLst>
                    <a:ext uri="{FF2B5EF4-FFF2-40B4-BE49-F238E27FC236}">
                      <a16:creationId xmlns:a16="http://schemas.microsoft.com/office/drawing/2014/main" id="{671687F0-4825-4E60-9BB8-17CE50D87A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4" name="Line 40">
                  <a:extLst>
                    <a:ext uri="{FF2B5EF4-FFF2-40B4-BE49-F238E27FC236}">
                      <a16:creationId xmlns:a16="http://schemas.microsoft.com/office/drawing/2014/main" id="{BCF014CB-9038-44D2-92DC-9CBF54239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2" name="Text Box 41">
                <a:extLst>
                  <a:ext uri="{FF2B5EF4-FFF2-40B4-BE49-F238E27FC236}">
                    <a16:creationId xmlns:a16="http://schemas.microsoft.com/office/drawing/2014/main" id="{FE019CED-B5E9-4C7C-9D2C-C07A95DB68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3" y="1042"/>
                <a:ext cx="407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228104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67163AFA-7CDD-4615-A2E6-023F6A79A9E2}" type="slidenum">
              <a:rPr lang="en-US" altLang="zh-CN">
                <a:solidFill>
                  <a:srgbClr val="FFFFFF"/>
                </a:solidFill>
              </a:rPr>
              <a:pPr/>
              <a:t>54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30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513AAB4-5B97-48AF-A7CE-7C98F7995D44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512763" y="38798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3" name="Rectangle 5"/>
          <p:cNvSpPr>
            <a:spLocks noChangeArrowheads="1"/>
          </p:cNvSpPr>
          <p:nvPr/>
        </p:nvSpPr>
        <p:spPr bwMode="auto">
          <a:xfrm>
            <a:off x="512763" y="354488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4" name="Rectangle 6"/>
          <p:cNvSpPr>
            <a:spLocks noChangeArrowheads="1"/>
          </p:cNvSpPr>
          <p:nvPr/>
        </p:nvSpPr>
        <p:spPr bwMode="auto">
          <a:xfrm>
            <a:off x="512763" y="3190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5" name="Rectangle 7"/>
          <p:cNvSpPr>
            <a:spLocks noChangeArrowheads="1"/>
          </p:cNvSpPr>
          <p:nvPr/>
        </p:nvSpPr>
        <p:spPr bwMode="auto">
          <a:xfrm>
            <a:off x="530225" y="2816225"/>
            <a:ext cx="4708525" cy="369888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6" name="Rectangle 8"/>
          <p:cNvSpPr>
            <a:spLocks noChangeArrowheads="1"/>
          </p:cNvSpPr>
          <p:nvPr/>
        </p:nvSpPr>
        <p:spPr bwMode="auto">
          <a:xfrm>
            <a:off x="512763" y="3190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7" name="Rectangle 9"/>
          <p:cNvSpPr>
            <a:spLocks noChangeArrowheads="1"/>
          </p:cNvSpPr>
          <p:nvPr/>
        </p:nvSpPr>
        <p:spPr bwMode="auto">
          <a:xfrm>
            <a:off x="512763" y="35718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8" name="Rectangle 10"/>
          <p:cNvSpPr>
            <a:spLocks noChangeArrowheads="1"/>
          </p:cNvSpPr>
          <p:nvPr/>
        </p:nvSpPr>
        <p:spPr bwMode="auto">
          <a:xfrm>
            <a:off x="512763" y="427831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59" name="Rectangle 11"/>
          <p:cNvSpPr>
            <a:spLocks noChangeArrowheads="1"/>
          </p:cNvSpPr>
          <p:nvPr/>
        </p:nvSpPr>
        <p:spPr bwMode="auto">
          <a:xfrm>
            <a:off x="512763" y="46831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0" name="Rectangle 12"/>
          <p:cNvSpPr>
            <a:spLocks noChangeArrowheads="1"/>
          </p:cNvSpPr>
          <p:nvPr/>
        </p:nvSpPr>
        <p:spPr bwMode="auto">
          <a:xfrm>
            <a:off x="512763" y="2840038"/>
            <a:ext cx="4725987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1" name="Rectangle 13"/>
          <p:cNvSpPr>
            <a:spLocks noChangeArrowheads="1"/>
          </p:cNvSpPr>
          <p:nvPr/>
        </p:nvSpPr>
        <p:spPr bwMode="auto">
          <a:xfrm>
            <a:off x="512763" y="28289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2" name="Rectangle 14"/>
          <p:cNvSpPr>
            <a:spLocks noChangeArrowheads="1"/>
          </p:cNvSpPr>
          <p:nvPr/>
        </p:nvSpPr>
        <p:spPr bwMode="auto">
          <a:xfrm>
            <a:off x="512763" y="31797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3" name="Rectangle 15"/>
          <p:cNvSpPr>
            <a:spLocks noChangeArrowheads="1"/>
          </p:cNvSpPr>
          <p:nvPr/>
        </p:nvSpPr>
        <p:spPr bwMode="auto">
          <a:xfrm>
            <a:off x="512763" y="35337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4" name="Rectangle 16"/>
          <p:cNvSpPr>
            <a:spLocks noChangeArrowheads="1"/>
          </p:cNvSpPr>
          <p:nvPr/>
        </p:nvSpPr>
        <p:spPr bwMode="auto">
          <a:xfrm>
            <a:off x="512763" y="42735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5" name="Rectangle 17"/>
          <p:cNvSpPr>
            <a:spLocks noChangeArrowheads="1"/>
          </p:cNvSpPr>
          <p:nvPr/>
        </p:nvSpPr>
        <p:spPr bwMode="auto">
          <a:xfrm>
            <a:off x="512763" y="46450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6" name="Rectangle 18"/>
          <p:cNvSpPr>
            <a:spLocks noChangeArrowheads="1"/>
          </p:cNvSpPr>
          <p:nvPr/>
        </p:nvSpPr>
        <p:spPr bwMode="auto">
          <a:xfrm>
            <a:off x="512763" y="6143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7" name="Rectangle 19"/>
          <p:cNvSpPr>
            <a:spLocks noChangeArrowheads="1"/>
          </p:cNvSpPr>
          <p:nvPr/>
        </p:nvSpPr>
        <p:spPr bwMode="auto">
          <a:xfrm>
            <a:off x="512763" y="2492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8" name="Rectangle 20"/>
          <p:cNvSpPr>
            <a:spLocks noChangeArrowheads="1"/>
          </p:cNvSpPr>
          <p:nvPr/>
        </p:nvSpPr>
        <p:spPr bwMode="auto">
          <a:xfrm>
            <a:off x="512763" y="10001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69" name="Rectangle 21"/>
          <p:cNvSpPr>
            <a:spLocks noChangeArrowheads="1"/>
          </p:cNvSpPr>
          <p:nvPr/>
        </p:nvSpPr>
        <p:spPr bwMode="auto">
          <a:xfrm>
            <a:off x="512763" y="13366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70" name="Rectangle 22"/>
          <p:cNvSpPr>
            <a:spLocks noChangeArrowheads="1"/>
          </p:cNvSpPr>
          <p:nvPr/>
        </p:nvSpPr>
        <p:spPr bwMode="auto">
          <a:xfrm>
            <a:off x="512763" y="17240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71" name="Rectangle 23"/>
          <p:cNvSpPr>
            <a:spLocks noChangeArrowheads="1"/>
          </p:cNvSpPr>
          <p:nvPr/>
        </p:nvSpPr>
        <p:spPr bwMode="auto">
          <a:xfrm>
            <a:off x="512763" y="20764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3672" name="Text Box 24"/>
          <p:cNvSpPr txBox="1">
            <a:spLocks noChangeArrowheads="1"/>
          </p:cNvSpPr>
          <p:nvPr/>
        </p:nvSpPr>
        <p:spPr bwMode="auto">
          <a:xfrm>
            <a:off x="533400" y="193675"/>
            <a:ext cx="4723601" cy="637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main()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{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("Input number of disks”);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d",&amp;m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(”Steps : %3d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disks”,m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m,'A','B','C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');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 }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z)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 {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    if(n==1)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        move(1,x,z);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(4)     else{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(5)     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(n-1,x,z,y);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(6)            move(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n,x,z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(7)     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(n-1,y,x,z);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(8)         }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(9)  }</a:t>
            </a:r>
          </a:p>
        </p:txBody>
      </p:sp>
      <p:grpSp>
        <p:nvGrpSpPr>
          <p:cNvPr id="283673" name="Group 25"/>
          <p:cNvGrpSpPr>
            <a:grpSpLocks/>
          </p:cNvGrpSpPr>
          <p:nvPr/>
        </p:nvGrpSpPr>
        <p:grpSpPr bwMode="auto">
          <a:xfrm>
            <a:off x="5253038" y="244475"/>
            <a:ext cx="3608387" cy="1274763"/>
            <a:chOff x="287" y="0"/>
            <a:chExt cx="3984" cy="1513"/>
          </a:xfrm>
        </p:grpSpPr>
        <p:grpSp>
          <p:nvGrpSpPr>
            <p:cNvPr id="283674" name="Group 26"/>
            <p:cNvGrpSpPr>
              <a:grpSpLocks/>
            </p:cNvGrpSpPr>
            <p:nvPr/>
          </p:nvGrpSpPr>
          <p:grpSpPr bwMode="auto">
            <a:xfrm>
              <a:off x="287" y="0"/>
              <a:ext cx="3984" cy="1513"/>
              <a:chOff x="720" y="0"/>
              <a:chExt cx="3984" cy="1513"/>
            </a:xfrm>
          </p:grpSpPr>
          <p:grpSp>
            <p:nvGrpSpPr>
              <p:cNvPr id="283675" name="Group 27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513"/>
                <a:chOff x="720" y="0"/>
                <a:chExt cx="1248" cy="1513"/>
              </a:xfrm>
            </p:grpSpPr>
            <p:grpSp>
              <p:nvGrpSpPr>
                <p:cNvPr id="283676" name="Group 28"/>
                <p:cNvGrpSpPr>
                  <a:grpSpLocks/>
                </p:cNvGrpSpPr>
                <p:nvPr/>
              </p:nvGrpSpPr>
              <p:grpSpPr bwMode="auto">
                <a:xfrm>
                  <a:off x="720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28367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8367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28367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16" y="1042"/>
                  <a:ext cx="407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</a:t>
                  </a:r>
                </a:p>
              </p:txBody>
            </p:sp>
          </p:grpSp>
          <p:grpSp>
            <p:nvGrpSpPr>
              <p:cNvPr id="283680" name="Group 32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513"/>
                <a:chOff x="2112" y="0"/>
                <a:chExt cx="1248" cy="1513"/>
              </a:xfrm>
            </p:grpSpPr>
            <p:grpSp>
              <p:nvGrpSpPr>
                <p:cNvPr id="283681" name="Group 33"/>
                <p:cNvGrpSpPr>
                  <a:grpSpLocks/>
                </p:cNvGrpSpPr>
                <p:nvPr/>
              </p:nvGrpSpPr>
              <p:grpSpPr bwMode="auto">
                <a:xfrm>
                  <a:off x="2112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283682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8368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28368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11" y="1042"/>
                  <a:ext cx="391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</a:t>
                  </a:r>
                </a:p>
              </p:txBody>
            </p:sp>
          </p:grpSp>
          <p:grpSp>
            <p:nvGrpSpPr>
              <p:cNvPr id="283685" name="Group 37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513"/>
                <a:chOff x="3456" y="0"/>
                <a:chExt cx="1248" cy="1513"/>
              </a:xfrm>
            </p:grpSpPr>
            <p:grpSp>
              <p:nvGrpSpPr>
                <p:cNvPr id="283686" name="Group 38"/>
                <p:cNvGrpSpPr>
                  <a:grpSpLocks/>
                </p:cNvGrpSpPr>
                <p:nvPr/>
              </p:nvGrpSpPr>
              <p:grpSpPr bwMode="auto">
                <a:xfrm>
                  <a:off x="3456" y="0"/>
                  <a:ext cx="1248" cy="1104"/>
                  <a:chOff x="720" y="0"/>
                  <a:chExt cx="1248" cy="1104"/>
                </a:xfrm>
              </p:grpSpPr>
              <p:sp>
                <p:nvSpPr>
                  <p:cNvPr id="28368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1104"/>
                    <a:ext cx="12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  <p:sp>
                <p:nvSpPr>
                  <p:cNvPr id="283688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96" y="0"/>
                    <a:ext cx="0" cy="110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800">
                      <a:solidFill>
                        <a:srgbClr val="000000"/>
                      </a:solidFill>
                      <a:latin typeface="黑体" pitchFamily="49" charset="-122"/>
                      <a:ea typeface="黑体" pitchFamily="49" charset="-122"/>
                    </a:endParaRPr>
                  </a:p>
                </p:txBody>
              </p:sp>
            </p:grpSp>
            <p:sp>
              <p:nvSpPr>
                <p:cNvPr id="283689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843" y="1042"/>
                  <a:ext cx="407" cy="4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 eaLnBrk="0" hangingPunct="0"/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C</a:t>
                  </a:r>
                </a:p>
              </p:txBody>
            </p:sp>
          </p:grpSp>
          <p:sp>
            <p:nvSpPr>
              <p:cNvPr id="283690" name="Rectangle 42"/>
              <p:cNvSpPr>
                <a:spLocks noChangeArrowheads="1"/>
              </p:cNvSpPr>
              <p:nvPr/>
            </p:nvSpPr>
            <p:spPr bwMode="auto">
              <a:xfrm>
                <a:off x="912" y="960"/>
                <a:ext cx="76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691" name="Rectangle 43"/>
              <p:cNvSpPr>
                <a:spLocks noChangeArrowheads="1"/>
              </p:cNvSpPr>
              <p:nvPr/>
            </p:nvSpPr>
            <p:spPr bwMode="auto">
              <a:xfrm>
                <a:off x="1056" y="816"/>
                <a:ext cx="480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692" name="Rectangle 44"/>
              <p:cNvSpPr>
                <a:spLocks noChangeArrowheads="1"/>
              </p:cNvSpPr>
              <p:nvPr/>
            </p:nvSpPr>
            <p:spPr bwMode="auto">
              <a:xfrm>
                <a:off x="1152" y="672"/>
                <a:ext cx="288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3693" name="Text Box 45"/>
            <p:cNvSpPr txBox="1">
              <a:spLocks noChangeArrowheads="1"/>
            </p:cNvSpPr>
            <p:nvPr/>
          </p:nvSpPr>
          <p:spPr bwMode="auto">
            <a:xfrm>
              <a:off x="618" y="509"/>
              <a:ext cx="34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283694" name="Text Box 46"/>
            <p:cNvSpPr txBox="1">
              <a:spLocks noChangeArrowheads="1"/>
            </p:cNvSpPr>
            <p:nvPr/>
          </p:nvSpPr>
          <p:spPr bwMode="auto">
            <a:xfrm>
              <a:off x="618" y="656"/>
              <a:ext cx="34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283695" name="Text Box 47"/>
            <p:cNvSpPr txBox="1">
              <a:spLocks noChangeArrowheads="1"/>
            </p:cNvSpPr>
            <p:nvPr/>
          </p:nvSpPr>
          <p:spPr bwMode="auto">
            <a:xfrm>
              <a:off x="618" y="808"/>
              <a:ext cx="344" cy="4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83696" name="Group 48"/>
          <p:cNvGrpSpPr>
            <a:grpSpLocks/>
          </p:cNvGrpSpPr>
          <p:nvPr/>
        </p:nvGrpSpPr>
        <p:grpSpPr bwMode="auto">
          <a:xfrm>
            <a:off x="5621338" y="1409700"/>
            <a:ext cx="2130425" cy="660400"/>
            <a:chOff x="4174" y="622"/>
            <a:chExt cx="1342" cy="416"/>
          </a:xfrm>
        </p:grpSpPr>
        <p:grpSp>
          <p:nvGrpSpPr>
            <p:cNvPr id="283697" name="Group 49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283698" name="Rectangle 50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3699" name="Line 51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00" name="Line 52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01" name="Line 53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02" name="Line 54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3703" name="Line 55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3704" name="Line 56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3705" name="Group 57"/>
          <p:cNvGrpSpPr>
            <a:grpSpLocks/>
          </p:cNvGrpSpPr>
          <p:nvPr/>
        </p:nvGrpSpPr>
        <p:grpSpPr bwMode="auto">
          <a:xfrm>
            <a:off x="5595938" y="2024063"/>
            <a:ext cx="2132012" cy="1066800"/>
            <a:chOff x="4236" y="608"/>
            <a:chExt cx="1343" cy="672"/>
          </a:xfrm>
        </p:grpSpPr>
        <p:grpSp>
          <p:nvGrpSpPr>
            <p:cNvPr id="283706" name="Group 58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3707" name="Rectangle 59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3708" name="Line 60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09" name="Line 61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10" name="Line 62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11" name="Line 63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3712" name="Group 64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3713" name="Group 65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3714" name="Rectangle 66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C    B     6</a:t>
                  </a:r>
                </a:p>
              </p:txBody>
            </p:sp>
            <p:sp>
              <p:nvSpPr>
                <p:cNvPr id="283715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16" name="Line 68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17" name="Line 69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18" name="Line 70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19" name="Line 71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20" name="Line 72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3721" name="Group 73"/>
          <p:cNvGrpSpPr>
            <a:grpSpLocks/>
          </p:cNvGrpSpPr>
          <p:nvPr/>
        </p:nvGrpSpPr>
        <p:grpSpPr bwMode="auto">
          <a:xfrm>
            <a:off x="5614988" y="3097213"/>
            <a:ext cx="2141537" cy="1466850"/>
            <a:chOff x="4259" y="1385"/>
            <a:chExt cx="1349" cy="924"/>
          </a:xfrm>
        </p:grpSpPr>
        <p:grpSp>
          <p:nvGrpSpPr>
            <p:cNvPr id="283722" name="Group 74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283723" name="Rectangle 75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3724" name="Line 76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25" name="Line 77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26" name="Line 78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27" name="Line 79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3728" name="Group 80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283729" name="Rectangle 8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C    B     6</a:t>
                </a:r>
              </a:p>
            </p:txBody>
          </p:sp>
          <p:sp>
            <p:nvSpPr>
              <p:cNvPr id="283730" name="Line 8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31" name="Line 8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32" name="Line 8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33" name="Line 8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3734" name="Group 86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283735" name="Group 87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3736" name="Rectangle 88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1    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B    C    6</a:t>
                  </a:r>
                </a:p>
              </p:txBody>
            </p:sp>
            <p:sp>
              <p:nvSpPr>
                <p:cNvPr id="28373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38" name="Line 90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39" name="Line 91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40" name="Line 92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41" name="Line 93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42" name="Line 94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3743" name="Group 95"/>
          <p:cNvGrpSpPr>
            <a:grpSpLocks/>
          </p:cNvGrpSpPr>
          <p:nvPr/>
        </p:nvGrpSpPr>
        <p:grpSpPr bwMode="auto">
          <a:xfrm>
            <a:off x="5237163" y="4578350"/>
            <a:ext cx="3078162" cy="1150938"/>
            <a:chOff x="720" y="1440"/>
            <a:chExt cx="3984" cy="1545"/>
          </a:xfrm>
        </p:grpSpPr>
        <p:grpSp>
          <p:nvGrpSpPr>
            <p:cNvPr id="283744" name="Group 96"/>
            <p:cNvGrpSpPr>
              <a:grpSpLocks/>
            </p:cNvGrpSpPr>
            <p:nvPr/>
          </p:nvGrpSpPr>
          <p:grpSpPr bwMode="auto">
            <a:xfrm>
              <a:off x="720" y="1440"/>
              <a:ext cx="1248" cy="1545"/>
              <a:chOff x="720" y="0"/>
              <a:chExt cx="1248" cy="1545"/>
            </a:xfrm>
          </p:grpSpPr>
          <p:grpSp>
            <p:nvGrpSpPr>
              <p:cNvPr id="283745" name="Group 97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3746" name="Line 9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47" name="Line 9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48" name="Text Box 100"/>
              <p:cNvSpPr txBox="1">
                <a:spLocks noChangeArrowheads="1"/>
              </p:cNvSpPr>
              <p:nvPr/>
            </p:nvSpPr>
            <p:spPr bwMode="auto">
              <a:xfrm>
                <a:off x="1075" y="1012"/>
                <a:ext cx="477" cy="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3749" name="Group 101"/>
            <p:cNvGrpSpPr>
              <a:grpSpLocks/>
            </p:cNvGrpSpPr>
            <p:nvPr/>
          </p:nvGrpSpPr>
          <p:grpSpPr bwMode="auto">
            <a:xfrm>
              <a:off x="2112" y="1440"/>
              <a:ext cx="1248" cy="1545"/>
              <a:chOff x="2112" y="0"/>
              <a:chExt cx="1248" cy="1545"/>
            </a:xfrm>
          </p:grpSpPr>
          <p:grpSp>
            <p:nvGrpSpPr>
              <p:cNvPr id="283750" name="Group 102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3751" name="Line 10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52" name="Line 10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53" name="Text Box 105"/>
              <p:cNvSpPr txBox="1">
                <a:spLocks noChangeArrowheads="1"/>
              </p:cNvSpPr>
              <p:nvPr/>
            </p:nvSpPr>
            <p:spPr bwMode="auto">
              <a:xfrm>
                <a:off x="2479" y="1012"/>
                <a:ext cx="458" cy="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3754" name="Group 106"/>
            <p:cNvGrpSpPr>
              <a:grpSpLocks/>
            </p:cNvGrpSpPr>
            <p:nvPr/>
          </p:nvGrpSpPr>
          <p:grpSpPr bwMode="auto">
            <a:xfrm>
              <a:off x="3456" y="1440"/>
              <a:ext cx="1248" cy="1545"/>
              <a:chOff x="3456" y="0"/>
              <a:chExt cx="1248" cy="1545"/>
            </a:xfrm>
          </p:grpSpPr>
          <p:grpSp>
            <p:nvGrpSpPr>
              <p:cNvPr id="283755" name="Group 107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3756" name="Line 10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57" name="Line 10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58" name="Text Box 110"/>
              <p:cNvSpPr txBox="1">
                <a:spLocks noChangeArrowheads="1"/>
              </p:cNvSpPr>
              <p:nvPr/>
            </p:nvSpPr>
            <p:spPr bwMode="auto">
              <a:xfrm>
                <a:off x="3810" y="1012"/>
                <a:ext cx="477" cy="5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3759" name="Rectangle 111"/>
            <p:cNvSpPr>
              <a:spLocks noChangeArrowheads="1"/>
            </p:cNvSpPr>
            <p:nvPr/>
          </p:nvSpPr>
          <p:spPr bwMode="auto">
            <a:xfrm>
              <a:off x="912" y="240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3760" name="Rectangle 112"/>
            <p:cNvSpPr>
              <a:spLocks noChangeArrowheads="1"/>
            </p:cNvSpPr>
            <p:nvPr/>
          </p:nvSpPr>
          <p:spPr bwMode="auto">
            <a:xfrm>
              <a:off x="1056" y="2256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3761" name="Rectangle 113"/>
            <p:cNvSpPr>
              <a:spLocks noChangeArrowheads="1"/>
            </p:cNvSpPr>
            <p:nvPr/>
          </p:nvSpPr>
          <p:spPr bwMode="auto">
            <a:xfrm>
              <a:off x="3888" y="2400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3762" name="Group 114"/>
          <p:cNvGrpSpPr>
            <a:grpSpLocks/>
          </p:cNvGrpSpPr>
          <p:nvPr/>
        </p:nvGrpSpPr>
        <p:grpSpPr bwMode="auto">
          <a:xfrm>
            <a:off x="5570538" y="5543550"/>
            <a:ext cx="2132012" cy="1066800"/>
            <a:chOff x="4236" y="608"/>
            <a:chExt cx="1343" cy="672"/>
          </a:xfrm>
        </p:grpSpPr>
        <p:grpSp>
          <p:nvGrpSpPr>
            <p:cNvPr id="283763" name="Group 115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3764" name="Rectangle 116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3765" name="Line 117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66" name="Line 118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67" name="Line 119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68" name="Line 120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3769" name="Group 121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3770" name="Group 122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3771" name="Rectangle 123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C    B     6</a:t>
                  </a:r>
                </a:p>
              </p:txBody>
            </p:sp>
            <p:sp>
              <p:nvSpPr>
                <p:cNvPr id="283772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73" name="Line 125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74" name="Line 126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3775" name="Line 127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3776" name="Line 128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3777" name="Line 129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483768" y="6000750"/>
            <a:ext cx="2340384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    B    C    6</a:t>
            </a:r>
          </a:p>
        </p:txBody>
      </p:sp>
    </p:spTree>
    <p:extLst>
      <p:ext uri="{BB962C8B-B14F-4D97-AF65-F5344CB8AC3E}">
        <p14:creationId xmlns:p14="http://schemas.microsoft.com/office/powerpoint/2010/main" val="964882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8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8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8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8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28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28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2" grpId="0" animBg="1"/>
      <p:bldP spid="283653" grpId="0" animBg="1"/>
      <p:bldP spid="283654" grpId="0" animBg="1"/>
      <p:bldP spid="283655" grpId="0" animBg="1"/>
      <p:bldP spid="283656" grpId="0" animBg="1"/>
      <p:bldP spid="283657" grpId="0" animBg="1"/>
      <p:bldP spid="283658" grpId="0" animBg="1"/>
      <p:bldP spid="283659" grpId="0" animBg="1"/>
      <p:bldP spid="283660" grpId="0" animBg="1"/>
      <p:bldP spid="283661" grpId="0" animBg="1"/>
      <p:bldP spid="283662" grpId="0" animBg="1"/>
      <p:bldP spid="283663" grpId="0" animBg="1"/>
      <p:bldP spid="283664" grpId="0" animBg="1"/>
      <p:bldP spid="283665" grpId="0" animBg="1"/>
      <p:bldP spid="283666" grpId="0" animBg="1"/>
      <p:bldP spid="283667" grpId="0" animBg="1"/>
      <p:bldP spid="283668" grpId="0" animBg="1"/>
      <p:bldP spid="283669" grpId="0" animBg="1"/>
      <p:bldP spid="283670" grpId="0" animBg="1"/>
      <p:bldP spid="283671" grpId="0" animBg="1"/>
      <p:bldP spid="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B3B40FFF-BFB9-420E-A7C6-3ACC6AFD604C}" type="slidenum">
              <a:rPr lang="en-US" altLang="zh-CN">
                <a:solidFill>
                  <a:srgbClr val="FFFFFF"/>
                </a:solidFill>
              </a:rPr>
              <a:pPr/>
              <a:t>55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5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478A8B0-8661-41F2-8CCC-F484E856EA8D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498475" y="280987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498475" y="31988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498475" y="35512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498475" y="38846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0" name="Rectangle 8"/>
          <p:cNvSpPr>
            <a:spLocks noChangeArrowheads="1"/>
          </p:cNvSpPr>
          <p:nvPr/>
        </p:nvSpPr>
        <p:spPr bwMode="auto">
          <a:xfrm>
            <a:off x="498475" y="4997450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498475" y="4997450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498475" y="538321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3" name="Rectangle 11"/>
          <p:cNvSpPr>
            <a:spLocks noChangeArrowheads="1"/>
          </p:cNvSpPr>
          <p:nvPr/>
        </p:nvSpPr>
        <p:spPr bwMode="auto">
          <a:xfrm>
            <a:off x="498475" y="575468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498475" y="61166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4685" name="Text Box 13"/>
          <p:cNvSpPr txBox="1">
            <a:spLocks noChangeArrowheads="1"/>
          </p:cNvSpPr>
          <p:nvPr/>
        </p:nvSpPr>
        <p:spPr bwMode="auto">
          <a:xfrm>
            <a:off x="533400" y="193675"/>
            <a:ext cx="47498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main()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{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("Input the number of disks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scanf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("%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d",&amp;m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("The steps to moving %3d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m,'A','B','C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');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 }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x,char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y,char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z)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 {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    if(n==1)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        move(1,x,z);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(4)     else{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(5)     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(n-1,x,z,y);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(6)            move(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n,x,z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(7)            </a:t>
            </a:r>
            <a:r>
              <a:rPr lang="en-US" altLang="zh-CN" b="0" dirty="0" err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hanoi</a:t>
            </a:r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(n-1,y,x,z);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(8)         }</a:t>
            </a:r>
          </a:p>
          <a:p>
            <a:pPr eaLnBrk="0" hangingPunct="0"/>
            <a:r>
              <a:rPr lang="en-US" altLang="zh-CN" b="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(9)  }</a:t>
            </a:r>
          </a:p>
        </p:txBody>
      </p:sp>
      <p:grpSp>
        <p:nvGrpSpPr>
          <p:cNvPr id="284686" name="Group 14"/>
          <p:cNvGrpSpPr>
            <a:grpSpLocks/>
          </p:cNvGrpSpPr>
          <p:nvPr/>
        </p:nvGrpSpPr>
        <p:grpSpPr bwMode="auto">
          <a:xfrm>
            <a:off x="5748338" y="328613"/>
            <a:ext cx="3108325" cy="1090612"/>
            <a:chOff x="720" y="2918"/>
            <a:chExt cx="3984" cy="1564"/>
          </a:xfrm>
        </p:grpSpPr>
        <p:grpSp>
          <p:nvGrpSpPr>
            <p:cNvPr id="284687" name="Group 15"/>
            <p:cNvGrpSpPr>
              <a:grpSpLocks/>
            </p:cNvGrpSpPr>
            <p:nvPr/>
          </p:nvGrpSpPr>
          <p:grpSpPr bwMode="auto">
            <a:xfrm>
              <a:off x="720" y="2918"/>
              <a:ext cx="1248" cy="1564"/>
              <a:chOff x="720" y="0"/>
              <a:chExt cx="1248" cy="1564"/>
            </a:xfrm>
          </p:grpSpPr>
          <p:grpSp>
            <p:nvGrpSpPr>
              <p:cNvPr id="284688" name="Group 16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4689" name="Line 1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690" name="Line 1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691" name="Text Box 19"/>
              <p:cNvSpPr txBox="1">
                <a:spLocks noChangeArrowheads="1"/>
              </p:cNvSpPr>
              <p:nvPr/>
            </p:nvSpPr>
            <p:spPr bwMode="auto">
              <a:xfrm>
                <a:off x="1080" y="995"/>
                <a:ext cx="472" cy="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4692" name="Group 20"/>
            <p:cNvGrpSpPr>
              <a:grpSpLocks/>
            </p:cNvGrpSpPr>
            <p:nvPr/>
          </p:nvGrpSpPr>
          <p:grpSpPr bwMode="auto">
            <a:xfrm>
              <a:off x="2112" y="2918"/>
              <a:ext cx="1248" cy="1564"/>
              <a:chOff x="2112" y="0"/>
              <a:chExt cx="1248" cy="1564"/>
            </a:xfrm>
          </p:grpSpPr>
          <p:grpSp>
            <p:nvGrpSpPr>
              <p:cNvPr id="284693" name="Group 21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4694" name="Line 2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695" name="Line 2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696" name="Text Box 24"/>
              <p:cNvSpPr txBox="1">
                <a:spLocks noChangeArrowheads="1"/>
              </p:cNvSpPr>
              <p:nvPr/>
            </p:nvSpPr>
            <p:spPr bwMode="auto">
              <a:xfrm>
                <a:off x="2480" y="995"/>
                <a:ext cx="454" cy="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4697" name="Group 25"/>
            <p:cNvGrpSpPr>
              <a:grpSpLocks/>
            </p:cNvGrpSpPr>
            <p:nvPr/>
          </p:nvGrpSpPr>
          <p:grpSpPr bwMode="auto">
            <a:xfrm>
              <a:off x="3456" y="2918"/>
              <a:ext cx="1248" cy="1564"/>
              <a:chOff x="3456" y="0"/>
              <a:chExt cx="1248" cy="1564"/>
            </a:xfrm>
          </p:grpSpPr>
          <p:grpSp>
            <p:nvGrpSpPr>
              <p:cNvPr id="284698" name="Group 26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4699" name="Line 2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00" name="Line 2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01" name="Text Box 29"/>
              <p:cNvSpPr txBox="1">
                <a:spLocks noChangeArrowheads="1"/>
              </p:cNvSpPr>
              <p:nvPr/>
            </p:nvSpPr>
            <p:spPr bwMode="auto">
              <a:xfrm>
                <a:off x="3815" y="995"/>
                <a:ext cx="472" cy="5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4702" name="Rectangle 30"/>
            <p:cNvSpPr>
              <a:spLocks noChangeArrowheads="1"/>
            </p:cNvSpPr>
            <p:nvPr/>
          </p:nvSpPr>
          <p:spPr bwMode="auto">
            <a:xfrm>
              <a:off x="912" y="387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4703" name="Rectangle 31"/>
            <p:cNvSpPr>
              <a:spLocks noChangeArrowheads="1"/>
            </p:cNvSpPr>
            <p:nvPr/>
          </p:nvSpPr>
          <p:spPr bwMode="auto">
            <a:xfrm>
              <a:off x="3888" y="3878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4704" name="Rectangle 32"/>
            <p:cNvSpPr>
              <a:spLocks noChangeArrowheads="1"/>
            </p:cNvSpPr>
            <p:nvPr/>
          </p:nvSpPr>
          <p:spPr bwMode="auto">
            <a:xfrm>
              <a:off x="2459" y="3877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4705" name="Group 33"/>
          <p:cNvGrpSpPr>
            <a:grpSpLocks/>
          </p:cNvGrpSpPr>
          <p:nvPr/>
        </p:nvGrpSpPr>
        <p:grpSpPr bwMode="auto">
          <a:xfrm>
            <a:off x="6091238" y="1409700"/>
            <a:ext cx="2141537" cy="1466850"/>
            <a:chOff x="4259" y="1385"/>
            <a:chExt cx="1349" cy="924"/>
          </a:xfrm>
        </p:grpSpPr>
        <p:grpSp>
          <p:nvGrpSpPr>
            <p:cNvPr id="284706" name="Group 34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284707" name="Rectangle 35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4708" name="Line 36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09" name="Line 37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10" name="Line 38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11" name="Line 39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4712" name="Group 40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284713" name="Rectangle 4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C    B     6</a:t>
                </a:r>
              </a:p>
            </p:txBody>
          </p:sp>
          <p:sp>
            <p:nvSpPr>
              <p:cNvPr id="284714" name="Line 4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15" name="Line 4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16" name="Line 4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17" name="Line 4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4718" name="Group 46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284719" name="Group 47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4720" name="Rectangle 48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1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C    A    B    8</a:t>
                  </a:r>
                </a:p>
              </p:txBody>
            </p:sp>
            <p:sp>
              <p:nvSpPr>
                <p:cNvPr id="284721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22" name="Line 50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23" name="Line 51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24" name="Line 52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25" name="Line 53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26" name="Line 54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4727" name="Group 55"/>
          <p:cNvGrpSpPr>
            <a:grpSpLocks/>
          </p:cNvGrpSpPr>
          <p:nvPr/>
        </p:nvGrpSpPr>
        <p:grpSpPr bwMode="auto">
          <a:xfrm>
            <a:off x="5748338" y="3051175"/>
            <a:ext cx="3008312" cy="1198563"/>
            <a:chOff x="698" y="0"/>
            <a:chExt cx="3984" cy="1532"/>
          </a:xfrm>
        </p:grpSpPr>
        <p:grpSp>
          <p:nvGrpSpPr>
            <p:cNvPr id="284728" name="Group 56"/>
            <p:cNvGrpSpPr>
              <a:grpSpLocks/>
            </p:cNvGrpSpPr>
            <p:nvPr/>
          </p:nvGrpSpPr>
          <p:grpSpPr bwMode="auto">
            <a:xfrm>
              <a:off x="698" y="0"/>
              <a:ext cx="1248" cy="1532"/>
              <a:chOff x="720" y="0"/>
              <a:chExt cx="1248" cy="1532"/>
            </a:xfrm>
          </p:grpSpPr>
          <p:grpSp>
            <p:nvGrpSpPr>
              <p:cNvPr id="284729" name="Group 57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4730" name="Line 5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31" name="Line 5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32" name="Text Box 60"/>
              <p:cNvSpPr txBox="1">
                <a:spLocks noChangeArrowheads="1"/>
              </p:cNvSpPr>
              <p:nvPr/>
            </p:nvSpPr>
            <p:spPr bwMode="auto">
              <a:xfrm>
                <a:off x="1071" y="1025"/>
                <a:ext cx="488" cy="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4733" name="Group 61"/>
            <p:cNvGrpSpPr>
              <a:grpSpLocks/>
            </p:cNvGrpSpPr>
            <p:nvPr/>
          </p:nvGrpSpPr>
          <p:grpSpPr bwMode="auto">
            <a:xfrm>
              <a:off x="2090" y="0"/>
              <a:ext cx="1248" cy="1532"/>
              <a:chOff x="2112" y="0"/>
              <a:chExt cx="1248" cy="1532"/>
            </a:xfrm>
          </p:grpSpPr>
          <p:grpSp>
            <p:nvGrpSpPr>
              <p:cNvPr id="284734" name="Group 62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4735" name="Line 6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36" name="Line 6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37" name="Text Box 65"/>
              <p:cNvSpPr txBox="1">
                <a:spLocks noChangeArrowheads="1"/>
              </p:cNvSpPr>
              <p:nvPr/>
            </p:nvSpPr>
            <p:spPr bwMode="auto">
              <a:xfrm>
                <a:off x="2473" y="1025"/>
                <a:ext cx="469" cy="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4738" name="Group 66"/>
            <p:cNvGrpSpPr>
              <a:grpSpLocks/>
            </p:cNvGrpSpPr>
            <p:nvPr/>
          </p:nvGrpSpPr>
          <p:grpSpPr bwMode="auto">
            <a:xfrm>
              <a:off x="3434" y="0"/>
              <a:ext cx="1248" cy="1532"/>
              <a:chOff x="3456" y="0"/>
              <a:chExt cx="1248" cy="1532"/>
            </a:xfrm>
          </p:grpSpPr>
          <p:grpSp>
            <p:nvGrpSpPr>
              <p:cNvPr id="284739" name="Group 67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4740" name="Line 6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41" name="Line 6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42" name="Text Box 70"/>
              <p:cNvSpPr txBox="1">
                <a:spLocks noChangeArrowheads="1"/>
              </p:cNvSpPr>
              <p:nvPr/>
            </p:nvSpPr>
            <p:spPr bwMode="auto">
              <a:xfrm>
                <a:off x="3804" y="1025"/>
                <a:ext cx="488" cy="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4743" name="Rectangle 71"/>
            <p:cNvSpPr>
              <a:spLocks noChangeArrowheads="1"/>
            </p:cNvSpPr>
            <p:nvPr/>
          </p:nvSpPr>
          <p:spPr bwMode="auto">
            <a:xfrm>
              <a:off x="890" y="960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4744" name="Rectangle 72"/>
            <p:cNvSpPr>
              <a:spLocks noChangeArrowheads="1"/>
            </p:cNvSpPr>
            <p:nvPr/>
          </p:nvSpPr>
          <p:spPr bwMode="auto">
            <a:xfrm>
              <a:off x="2437" y="959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4745" name="Rectangle 73"/>
            <p:cNvSpPr>
              <a:spLocks noChangeArrowheads="1"/>
            </p:cNvSpPr>
            <p:nvPr/>
          </p:nvSpPr>
          <p:spPr bwMode="auto">
            <a:xfrm>
              <a:off x="2524" y="815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4746" name="Group 74"/>
          <p:cNvGrpSpPr>
            <a:grpSpLocks/>
          </p:cNvGrpSpPr>
          <p:nvPr/>
        </p:nvGrpSpPr>
        <p:grpSpPr bwMode="auto">
          <a:xfrm>
            <a:off x="6135688" y="4238625"/>
            <a:ext cx="2132012" cy="1066800"/>
            <a:chOff x="4236" y="608"/>
            <a:chExt cx="1343" cy="672"/>
          </a:xfrm>
        </p:grpSpPr>
        <p:grpSp>
          <p:nvGrpSpPr>
            <p:cNvPr id="284747" name="Group 75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4748" name="Rectangle 76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4749" name="Line 77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50" name="Line 78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51" name="Line 79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52" name="Line 80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4753" name="Group 81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4754" name="Group 82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4755" name="Rectangle 83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 dirty="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C    B     6</a:t>
                  </a:r>
                </a:p>
              </p:txBody>
            </p:sp>
            <p:sp>
              <p:nvSpPr>
                <p:cNvPr id="28475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57" name="Line 85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58" name="Line 86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59" name="Line 87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60" name="Line 88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61" name="Line 89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4762" name="Group 90"/>
          <p:cNvGrpSpPr>
            <a:grpSpLocks/>
          </p:cNvGrpSpPr>
          <p:nvPr/>
        </p:nvGrpSpPr>
        <p:grpSpPr bwMode="auto">
          <a:xfrm>
            <a:off x="6134100" y="5592763"/>
            <a:ext cx="2130425" cy="660400"/>
            <a:chOff x="4174" y="622"/>
            <a:chExt cx="1342" cy="416"/>
          </a:xfrm>
        </p:grpSpPr>
        <p:grpSp>
          <p:nvGrpSpPr>
            <p:cNvPr id="284763" name="Group 91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284764" name="Rectangle 92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4765" name="Line 93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66" name="Line 94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67" name="Line 95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68" name="Line 96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4769" name="Line 97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4770" name="Line 98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4771" name="Group 99"/>
          <p:cNvGrpSpPr>
            <a:grpSpLocks/>
          </p:cNvGrpSpPr>
          <p:nvPr/>
        </p:nvGrpSpPr>
        <p:grpSpPr bwMode="auto">
          <a:xfrm>
            <a:off x="3417888" y="0"/>
            <a:ext cx="2132012" cy="1066800"/>
            <a:chOff x="4236" y="608"/>
            <a:chExt cx="1343" cy="672"/>
          </a:xfrm>
        </p:grpSpPr>
        <p:grpSp>
          <p:nvGrpSpPr>
            <p:cNvPr id="284772" name="Group 100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4773" name="Rectangle 10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4774" name="Line 10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75" name="Line 10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76" name="Line 10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77" name="Line 10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4778" name="Group 106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4779" name="Group 107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4780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C    B     6</a:t>
                  </a:r>
                </a:p>
              </p:txBody>
            </p:sp>
            <p:sp>
              <p:nvSpPr>
                <p:cNvPr id="284781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82" name="Line 110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83" name="Line 111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4784" name="Line 112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4785" name="Line 113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4786" name="Line 114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116" name="矩形 115"/>
          <p:cNvSpPr/>
          <p:nvPr/>
        </p:nvSpPr>
        <p:spPr>
          <a:xfrm>
            <a:off x="1547664" y="56711"/>
            <a:ext cx="1800621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zh-CN" sz="1800" dirty="0">
                <a:latin typeface="Times New Roman" pitchFamily="18" charset="0"/>
                <a:ea typeface="宋体" pitchFamily="2" charset="-122"/>
              </a:rPr>
              <a:t>1    </a:t>
            </a: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A    B    C  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76158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8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8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8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 animBg="1"/>
      <p:bldP spid="284677" grpId="0" animBg="1"/>
      <p:bldP spid="284678" grpId="0" animBg="1"/>
      <p:bldP spid="284679" grpId="0" animBg="1"/>
      <p:bldP spid="284680" grpId="0" animBg="1"/>
      <p:bldP spid="284681" grpId="0" animBg="1"/>
      <p:bldP spid="284682" grpId="0" animBg="1"/>
      <p:bldP spid="284683" grpId="0" animBg="1"/>
      <p:bldP spid="28468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D179EDD5-3789-45AC-9CFA-EB6E121532D4}" type="slidenum">
              <a:rPr lang="en-US" altLang="zh-CN">
                <a:solidFill>
                  <a:srgbClr val="FFFFFF"/>
                </a:solidFill>
              </a:rPr>
              <a:pPr/>
              <a:t>56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17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0D3F9E0-C195-4B9C-B60F-64FAF28189A6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496888" y="50244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496888" y="28511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496888" y="321468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496888" y="358457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496888" y="393700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496888" y="2840038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6" name="Rectangle 10"/>
          <p:cNvSpPr>
            <a:spLocks noChangeArrowheads="1"/>
          </p:cNvSpPr>
          <p:nvPr/>
        </p:nvSpPr>
        <p:spPr bwMode="auto">
          <a:xfrm>
            <a:off x="496888" y="318611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7" name="Rectangle 11"/>
          <p:cNvSpPr>
            <a:spLocks noChangeArrowheads="1"/>
          </p:cNvSpPr>
          <p:nvPr/>
        </p:nvSpPr>
        <p:spPr bwMode="auto">
          <a:xfrm>
            <a:off x="496888" y="3573463"/>
            <a:ext cx="4725987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496888" y="427990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496888" y="4632325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496888" y="5365750"/>
            <a:ext cx="4725987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527050" y="193675"/>
            <a:ext cx="47498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main()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{   int m;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printf("Input the number of disks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scanf("%d",&amp;m);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printf("The steps to moving %3d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hanoi(m,'A','B','C');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 }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hanoi(int n,char x,char y,char z)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 {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    if(n==1)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        move(1,x,z);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(4)     else{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(5)            hanoi(n-1,x,z,y);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(6)            move(n,x,z);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(7)            hanoi(n-1,y,x,z);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(8)         }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(9)  }</a:t>
            </a:r>
          </a:p>
        </p:txBody>
      </p:sp>
      <p:grpSp>
        <p:nvGrpSpPr>
          <p:cNvPr id="285712" name="Group 16"/>
          <p:cNvGrpSpPr>
            <a:grpSpLocks/>
          </p:cNvGrpSpPr>
          <p:nvPr/>
        </p:nvGrpSpPr>
        <p:grpSpPr bwMode="auto">
          <a:xfrm>
            <a:off x="5927725" y="1622425"/>
            <a:ext cx="2132013" cy="1066800"/>
            <a:chOff x="4236" y="608"/>
            <a:chExt cx="1343" cy="672"/>
          </a:xfrm>
        </p:grpSpPr>
        <p:grpSp>
          <p:nvGrpSpPr>
            <p:cNvPr id="285713" name="Group 17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5714" name="Rectangle 18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5715" name="Line 19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16" name="Line 20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17" name="Line 21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18" name="Line 22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5719" name="Group 23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5720" name="Group 24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5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    A    C     8</a:t>
                  </a:r>
                </a:p>
              </p:txBody>
            </p:sp>
            <p:sp>
              <p:nvSpPr>
                <p:cNvPr id="28572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23" name="Line 27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24" name="Line 28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25" name="Line 29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26" name="Line 30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27" name="Line 31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5728" name="Group 32"/>
          <p:cNvGrpSpPr>
            <a:grpSpLocks/>
          </p:cNvGrpSpPr>
          <p:nvPr/>
        </p:nvGrpSpPr>
        <p:grpSpPr bwMode="auto">
          <a:xfrm>
            <a:off x="5918200" y="2708275"/>
            <a:ext cx="2141538" cy="1466850"/>
            <a:chOff x="4259" y="1385"/>
            <a:chExt cx="1349" cy="924"/>
          </a:xfrm>
        </p:grpSpPr>
        <p:grpSp>
          <p:nvGrpSpPr>
            <p:cNvPr id="285729" name="Group 33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285730" name="Rectangle 34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5731" name="Line 35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32" name="Line 36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33" name="Line 37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34" name="Line 38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5735" name="Group 39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285736" name="Rectangle 40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    A    C     8</a:t>
                </a:r>
              </a:p>
            </p:txBody>
          </p:sp>
          <p:sp>
            <p:nvSpPr>
              <p:cNvPr id="285737" name="Line 41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38" name="Line 42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39" name="Line 43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40" name="Line 44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5741" name="Group 45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285742" name="Group 46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5743" name="Rectangle 47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1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    C    A    6</a:t>
                  </a:r>
                </a:p>
              </p:txBody>
            </p:sp>
            <p:sp>
              <p:nvSpPr>
                <p:cNvPr id="285744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45" name="Line 49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46" name="Line 50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47" name="Line 51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48" name="Line 52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49" name="Line 53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5750" name="Group 54"/>
          <p:cNvGrpSpPr>
            <a:grpSpLocks/>
          </p:cNvGrpSpPr>
          <p:nvPr/>
        </p:nvGrpSpPr>
        <p:grpSpPr bwMode="auto">
          <a:xfrm>
            <a:off x="5464175" y="4314825"/>
            <a:ext cx="3395663" cy="1228725"/>
            <a:chOff x="690" y="2918"/>
            <a:chExt cx="3984" cy="1525"/>
          </a:xfrm>
        </p:grpSpPr>
        <p:grpSp>
          <p:nvGrpSpPr>
            <p:cNvPr id="285751" name="Group 55"/>
            <p:cNvGrpSpPr>
              <a:grpSpLocks/>
            </p:cNvGrpSpPr>
            <p:nvPr/>
          </p:nvGrpSpPr>
          <p:grpSpPr bwMode="auto">
            <a:xfrm>
              <a:off x="690" y="2918"/>
              <a:ext cx="1248" cy="1525"/>
              <a:chOff x="720" y="0"/>
              <a:chExt cx="1248" cy="1525"/>
            </a:xfrm>
          </p:grpSpPr>
          <p:grpSp>
            <p:nvGrpSpPr>
              <p:cNvPr id="285752" name="Group 56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5753" name="Line 5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54" name="Line 5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55" name="Text Box 59"/>
              <p:cNvSpPr txBox="1">
                <a:spLocks noChangeArrowheads="1"/>
              </p:cNvSpPr>
              <p:nvPr/>
            </p:nvSpPr>
            <p:spPr bwMode="auto">
              <a:xfrm>
                <a:off x="1100" y="1032"/>
                <a:ext cx="432" cy="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5756" name="Group 60"/>
            <p:cNvGrpSpPr>
              <a:grpSpLocks/>
            </p:cNvGrpSpPr>
            <p:nvPr/>
          </p:nvGrpSpPr>
          <p:grpSpPr bwMode="auto">
            <a:xfrm>
              <a:off x="2082" y="2918"/>
              <a:ext cx="1248" cy="1525"/>
              <a:chOff x="2112" y="0"/>
              <a:chExt cx="1248" cy="1525"/>
            </a:xfrm>
          </p:grpSpPr>
          <p:grpSp>
            <p:nvGrpSpPr>
              <p:cNvPr id="285757" name="Group 61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5758" name="Line 62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59" name="Line 63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60" name="Text Box 64"/>
              <p:cNvSpPr txBox="1">
                <a:spLocks noChangeArrowheads="1"/>
              </p:cNvSpPr>
              <p:nvPr/>
            </p:nvSpPr>
            <p:spPr bwMode="auto">
              <a:xfrm>
                <a:off x="2501" y="1032"/>
                <a:ext cx="415" cy="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5761" name="Group 65"/>
            <p:cNvGrpSpPr>
              <a:grpSpLocks/>
            </p:cNvGrpSpPr>
            <p:nvPr/>
          </p:nvGrpSpPr>
          <p:grpSpPr bwMode="auto">
            <a:xfrm>
              <a:off x="3426" y="2918"/>
              <a:ext cx="1248" cy="1525"/>
              <a:chOff x="3456" y="0"/>
              <a:chExt cx="1248" cy="1525"/>
            </a:xfrm>
          </p:grpSpPr>
          <p:grpSp>
            <p:nvGrpSpPr>
              <p:cNvPr id="285762" name="Group 66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5763" name="Line 67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64" name="Line 68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65" name="Text Box 69"/>
              <p:cNvSpPr txBox="1">
                <a:spLocks noChangeArrowheads="1"/>
              </p:cNvSpPr>
              <p:nvPr/>
            </p:nvSpPr>
            <p:spPr bwMode="auto">
              <a:xfrm>
                <a:off x="3832" y="1032"/>
                <a:ext cx="432" cy="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5766" name="Rectangle 70"/>
            <p:cNvSpPr>
              <a:spLocks noChangeArrowheads="1"/>
            </p:cNvSpPr>
            <p:nvPr/>
          </p:nvSpPr>
          <p:spPr bwMode="auto">
            <a:xfrm>
              <a:off x="2429" y="3876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5767" name="Rectangle 71"/>
            <p:cNvSpPr>
              <a:spLocks noChangeArrowheads="1"/>
            </p:cNvSpPr>
            <p:nvPr/>
          </p:nvSpPr>
          <p:spPr bwMode="auto">
            <a:xfrm>
              <a:off x="3619" y="3882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5768" name="Rectangle 72"/>
            <p:cNvSpPr>
              <a:spLocks noChangeArrowheads="1"/>
            </p:cNvSpPr>
            <p:nvPr/>
          </p:nvSpPr>
          <p:spPr bwMode="auto">
            <a:xfrm>
              <a:off x="1135" y="3882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5769" name="Group 73"/>
          <p:cNvGrpSpPr>
            <a:grpSpLocks/>
          </p:cNvGrpSpPr>
          <p:nvPr/>
        </p:nvGrpSpPr>
        <p:grpSpPr bwMode="auto">
          <a:xfrm>
            <a:off x="5910263" y="5451475"/>
            <a:ext cx="2132012" cy="1066800"/>
            <a:chOff x="4236" y="608"/>
            <a:chExt cx="1343" cy="672"/>
          </a:xfrm>
        </p:grpSpPr>
        <p:grpSp>
          <p:nvGrpSpPr>
            <p:cNvPr id="285770" name="Group 74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5771" name="Rectangle 75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5772" name="Line 76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73" name="Line 77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74" name="Line 78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75" name="Line 79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5776" name="Group 80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5777" name="Group 81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5778" name="Rectangle 82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    A    C     8</a:t>
                  </a:r>
                </a:p>
              </p:txBody>
            </p:sp>
            <p:sp>
              <p:nvSpPr>
                <p:cNvPr id="28577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80" name="Line 84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81" name="Line 85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82" name="Line 86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83" name="Line 87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84" name="Line 88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5785" name="Group 89"/>
          <p:cNvGrpSpPr>
            <a:grpSpLocks/>
          </p:cNvGrpSpPr>
          <p:nvPr/>
        </p:nvGrpSpPr>
        <p:grpSpPr bwMode="auto">
          <a:xfrm>
            <a:off x="3481388" y="249238"/>
            <a:ext cx="2130425" cy="660400"/>
            <a:chOff x="4174" y="622"/>
            <a:chExt cx="1342" cy="416"/>
          </a:xfrm>
        </p:grpSpPr>
        <p:grpSp>
          <p:nvGrpSpPr>
            <p:cNvPr id="285786" name="Group 90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285787" name="Rectangle 91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5788" name="Line 92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89" name="Line 93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90" name="Line 94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5791" name="Line 95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5792" name="Line 96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5793" name="Line 97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5794" name="Group 98"/>
          <p:cNvGrpSpPr>
            <a:grpSpLocks/>
          </p:cNvGrpSpPr>
          <p:nvPr/>
        </p:nvGrpSpPr>
        <p:grpSpPr bwMode="auto">
          <a:xfrm>
            <a:off x="5476875" y="328613"/>
            <a:ext cx="3660775" cy="1374775"/>
            <a:chOff x="694" y="1385"/>
            <a:chExt cx="3984" cy="1493"/>
          </a:xfrm>
        </p:grpSpPr>
        <p:grpSp>
          <p:nvGrpSpPr>
            <p:cNvPr id="285795" name="Group 99"/>
            <p:cNvGrpSpPr>
              <a:grpSpLocks/>
            </p:cNvGrpSpPr>
            <p:nvPr/>
          </p:nvGrpSpPr>
          <p:grpSpPr bwMode="auto">
            <a:xfrm>
              <a:off x="694" y="1385"/>
              <a:ext cx="1248" cy="1493"/>
              <a:chOff x="720" y="0"/>
              <a:chExt cx="1248" cy="1493"/>
            </a:xfrm>
          </p:grpSpPr>
          <p:grpSp>
            <p:nvGrpSpPr>
              <p:cNvPr id="285796" name="Group 100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5797" name="Line 10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798" name="Line 10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799" name="Text Box 103"/>
              <p:cNvSpPr txBox="1">
                <a:spLocks noChangeArrowheads="1"/>
              </p:cNvSpPr>
              <p:nvPr/>
            </p:nvSpPr>
            <p:spPr bwMode="auto">
              <a:xfrm>
                <a:off x="1116" y="1062"/>
                <a:ext cx="400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5800" name="Group 104"/>
            <p:cNvGrpSpPr>
              <a:grpSpLocks/>
            </p:cNvGrpSpPr>
            <p:nvPr/>
          </p:nvGrpSpPr>
          <p:grpSpPr bwMode="auto">
            <a:xfrm>
              <a:off x="2086" y="1385"/>
              <a:ext cx="1248" cy="1493"/>
              <a:chOff x="2112" y="0"/>
              <a:chExt cx="1248" cy="1493"/>
            </a:xfrm>
          </p:grpSpPr>
          <p:grpSp>
            <p:nvGrpSpPr>
              <p:cNvPr id="285801" name="Group 105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5802" name="Line 106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803" name="Line 107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804" name="Text Box 108"/>
              <p:cNvSpPr txBox="1">
                <a:spLocks noChangeArrowheads="1"/>
              </p:cNvSpPr>
              <p:nvPr/>
            </p:nvSpPr>
            <p:spPr bwMode="auto">
              <a:xfrm>
                <a:off x="2515" y="1062"/>
                <a:ext cx="385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5805" name="Group 109"/>
            <p:cNvGrpSpPr>
              <a:grpSpLocks/>
            </p:cNvGrpSpPr>
            <p:nvPr/>
          </p:nvGrpSpPr>
          <p:grpSpPr bwMode="auto">
            <a:xfrm>
              <a:off x="3430" y="1385"/>
              <a:ext cx="1248" cy="1493"/>
              <a:chOff x="3456" y="0"/>
              <a:chExt cx="1248" cy="1493"/>
            </a:xfrm>
          </p:grpSpPr>
          <p:grpSp>
            <p:nvGrpSpPr>
              <p:cNvPr id="285806" name="Group 110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5807" name="Line 111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5808" name="Line 112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5809" name="Text Box 113"/>
              <p:cNvSpPr txBox="1">
                <a:spLocks noChangeArrowheads="1"/>
              </p:cNvSpPr>
              <p:nvPr/>
            </p:nvSpPr>
            <p:spPr bwMode="auto">
              <a:xfrm>
                <a:off x="3849" y="1062"/>
                <a:ext cx="401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5810" name="Rectangle 114"/>
            <p:cNvSpPr>
              <a:spLocks noChangeArrowheads="1"/>
            </p:cNvSpPr>
            <p:nvPr/>
          </p:nvSpPr>
          <p:spPr bwMode="auto">
            <a:xfrm>
              <a:off x="2433" y="2343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5811" name="Rectangle 115"/>
            <p:cNvSpPr>
              <a:spLocks noChangeArrowheads="1"/>
            </p:cNvSpPr>
            <p:nvPr/>
          </p:nvSpPr>
          <p:spPr bwMode="auto">
            <a:xfrm>
              <a:off x="2520" y="2199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5812" name="Rectangle 116"/>
            <p:cNvSpPr>
              <a:spLocks noChangeArrowheads="1"/>
            </p:cNvSpPr>
            <p:nvPr/>
          </p:nvSpPr>
          <p:spPr bwMode="auto">
            <a:xfrm>
              <a:off x="3623" y="2349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75656" y="21193"/>
            <a:ext cx="1858329" cy="369332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CN" altLang="zh-CN" sz="1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    </a:t>
            </a:r>
            <a:r>
              <a:rPr lang="en-US" altLang="zh-CN" sz="18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    C    B     </a:t>
            </a:r>
            <a:r>
              <a:rPr lang="en-US" altLang="zh-CN" sz="1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55043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8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2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8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0" grpId="0" animBg="1"/>
      <p:bldP spid="285701" grpId="0" animBg="1"/>
      <p:bldP spid="285702" grpId="0" animBg="1"/>
      <p:bldP spid="285703" grpId="0" animBg="1"/>
      <p:bldP spid="285704" grpId="0" animBg="1"/>
      <p:bldP spid="285705" grpId="0" animBg="1"/>
      <p:bldP spid="285706" grpId="0" animBg="1"/>
      <p:bldP spid="285707" grpId="0" animBg="1"/>
      <p:bldP spid="285708" grpId="0" animBg="1"/>
      <p:bldP spid="285709" grpId="0" animBg="1"/>
      <p:bldP spid="2857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FF"/>
                </a:solidFill>
              </a:rPr>
              <a:t>Page </a:t>
            </a:r>
            <a:fld id="{A8CF6C65-C54E-415E-BEE6-2DA11E99BCD8}" type="slidenum">
              <a:rPr lang="en-US" altLang="zh-CN">
                <a:solidFill>
                  <a:srgbClr val="FFFFFF"/>
                </a:solidFill>
              </a:rPr>
              <a:pPr/>
              <a:t>57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22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5BE45A5-6D02-48AD-8C5E-7AF492E43EF2}" type="datetime1">
              <a:rPr lang="zh-CN" altLang="en-US">
                <a:solidFill>
                  <a:srgbClr val="FFFFFF"/>
                </a:solidFill>
              </a:rPr>
              <a:pPr/>
              <a:t>2025/10/9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488950" y="5732463"/>
            <a:ext cx="4743450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488950" y="60785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488950" y="5738813"/>
            <a:ext cx="4743450" cy="369887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488950" y="610076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28" name="Rectangle 8"/>
          <p:cNvSpPr>
            <a:spLocks noChangeArrowheads="1"/>
          </p:cNvSpPr>
          <p:nvPr/>
        </p:nvSpPr>
        <p:spPr bwMode="auto">
          <a:xfrm>
            <a:off x="488950" y="2414588"/>
            <a:ext cx="4689475" cy="38735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29" name="Rectangle 9"/>
          <p:cNvSpPr>
            <a:spLocks noChangeArrowheads="1"/>
          </p:cNvSpPr>
          <p:nvPr/>
        </p:nvSpPr>
        <p:spPr bwMode="auto">
          <a:xfrm>
            <a:off x="488950" y="280352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30" name="Rectangle 10"/>
          <p:cNvSpPr>
            <a:spLocks noChangeArrowheads="1"/>
          </p:cNvSpPr>
          <p:nvPr/>
        </p:nvSpPr>
        <p:spPr bwMode="auto">
          <a:xfrm>
            <a:off x="488950" y="3167063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31" name="Rectangle 11"/>
          <p:cNvSpPr>
            <a:spLocks noChangeArrowheads="1"/>
          </p:cNvSpPr>
          <p:nvPr/>
        </p:nvSpPr>
        <p:spPr bwMode="auto">
          <a:xfrm>
            <a:off x="488950" y="3513138"/>
            <a:ext cx="4725988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32" name="Rectangle 12"/>
          <p:cNvSpPr>
            <a:spLocks noChangeArrowheads="1"/>
          </p:cNvSpPr>
          <p:nvPr/>
        </p:nvSpPr>
        <p:spPr bwMode="auto">
          <a:xfrm>
            <a:off x="488950" y="3883025"/>
            <a:ext cx="4725988" cy="334963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33" name="Rectangle 13"/>
          <p:cNvSpPr>
            <a:spLocks noChangeArrowheads="1"/>
          </p:cNvSpPr>
          <p:nvPr/>
        </p:nvSpPr>
        <p:spPr bwMode="auto">
          <a:xfrm>
            <a:off x="488950" y="5383213"/>
            <a:ext cx="4741863" cy="334962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34" name="Text Box 14"/>
          <p:cNvSpPr txBox="1">
            <a:spLocks noChangeArrowheads="1"/>
          </p:cNvSpPr>
          <p:nvPr/>
        </p:nvSpPr>
        <p:spPr bwMode="auto">
          <a:xfrm>
            <a:off x="527050" y="193675"/>
            <a:ext cx="4749800" cy="629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main()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{   int m;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printf("Input the number of disks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scanf("%d",&amp;m);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printf("The steps to moving %3d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       hanoi(m,'A','B','C');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(0) }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void hanoi(int n,char x,char y,char z)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(1)  {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(2)     if(n==1)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(3)         move(1,x,z);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(4)     else{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(5)            hanoi(n-1,x,z,y);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(6)            move(n,x,z);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(7)            hanoi(n-1,y,x,z);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(8)         }</a:t>
            </a:r>
          </a:p>
          <a:p>
            <a:pPr eaLnBrk="0" hangingPunct="0"/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(9)  }</a:t>
            </a:r>
          </a:p>
        </p:txBody>
      </p:sp>
      <p:grpSp>
        <p:nvGrpSpPr>
          <p:cNvPr id="286735" name="Group 15"/>
          <p:cNvGrpSpPr>
            <a:grpSpLocks/>
          </p:cNvGrpSpPr>
          <p:nvPr/>
        </p:nvGrpSpPr>
        <p:grpSpPr bwMode="auto">
          <a:xfrm>
            <a:off x="5440363" y="0"/>
            <a:ext cx="3697287" cy="1274763"/>
            <a:chOff x="790" y="0"/>
            <a:chExt cx="3984" cy="1514"/>
          </a:xfrm>
        </p:grpSpPr>
        <p:grpSp>
          <p:nvGrpSpPr>
            <p:cNvPr id="286736" name="Group 16"/>
            <p:cNvGrpSpPr>
              <a:grpSpLocks/>
            </p:cNvGrpSpPr>
            <p:nvPr/>
          </p:nvGrpSpPr>
          <p:grpSpPr bwMode="auto">
            <a:xfrm>
              <a:off x="790" y="0"/>
              <a:ext cx="1248" cy="1514"/>
              <a:chOff x="720" y="0"/>
              <a:chExt cx="1248" cy="1514"/>
            </a:xfrm>
          </p:grpSpPr>
          <p:grpSp>
            <p:nvGrpSpPr>
              <p:cNvPr id="286737" name="Group 17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6738" name="Line 1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39" name="Line 1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40" name="Text Box 20"/>
              <p:cNvSpPr txBox="1">
                <a:spLocks noChangeArrowheads="1"/>
              </p:cNvSpPr>
              <p:nvPr/>
            </p:nvSpPr>
            <p:spPr bwMode="auto">
              <a:xfrm>
                <a:off x="1119" y="1043"/>
                <a:ext cx="396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6741" name="Group 21"/>
            <p:cNvGrpSpPr>
              <a:grpSpLocks/>
            </p:cNvGrpSpPr>
            <p:nvPr/>
          </p:nvGrpSpPr>
          <p:grpSpPr bwMode="auto">
            <a:xfrm>
              <a:off x="2182" y="0"/>
              <a:ext cx="1248" cy="1514"/>
              <a:chOff x="2112" y="0"/>
              <a:chExt cx="1248" cy="1514"/>
            </a:xfrm>
          </p:grpSpPr>
          <p:grpSp>
            <p:nvGrpSpPr>
              <p:cNvPr id="286742" name="Group 22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6743" name="Line 23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44" name="Line 24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45" name="Text Box 25"/>
              <p:cNvSpPr txBox="1">
                <a:spLocks noChangeArrowheads="1"/>
              </p:cNvSpPr>
              <p:nvPr/>
            </p:nvSpPr>
            <p:spPr bwMode="auto">
              <a:xfrm>
                <a:off x="2518" y="1043"/>
                <a:ext cx="381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6746" name="Group 26"/>
            <p:cNvGrpSpPr>
              <a:grpSpLocks/>
            </p:cNvGrpSpPr>
            <p:nvPr/>
          </p:nvGrpSpPr>
          <p:grpSpPr bwMode="auto">
            <a:xfrm>
              <a:off x="3526" y="0"/>
              <a:ext cx="1248" cy="1514"/>
              <a:chOff x="3456" y="0"/>
              <a:chExt cx="1248" cy="1514"/>
            </a:xfrm>
          </p:grpSpPr>
          <p:grpSp>
            <p:nvGrpSpPr>
              <p:cNvPr id="286747" name="Group 27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6748" name="Line 28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49" name="Line 29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50" name="Text Box 30"/>
              <p:cNvSpPr txBox="1">
                <a:spLocks noChangeArrowheads="1"/>
              </p:cNvSpPr>
              <p:nvPr/>
            </p:nvSpPr>
            <p:spPr bwMode="auto">
              <a:xfrm>
                <a:off x="3849" y="1043"/>
                <a:ext cx="397" cy="4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6751" name="Rectangle 31"/>
            <p:cNvSpPr>
              <a:spLocks noChangeArrowheads="1"/>
            </p:cNvSpPr>
            <p:nvPr/>
          </p:nvSpPr>
          <p:spPr bwMode="auto">
            <a:xfrm>
              <a:off x="3730" y="953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52" name="Rectangle 32"/>
            <p:cNvSpPr>
              <a:spLocks noChangeArrowheads="1"/>
            </p:cNvSpPr>
            <p:nvPr/>
          </p:nvSpPr>
          <p:spPr bwMode="auto">
            <a:xfrm>
              <a:off x="1234" y="953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53" name="Rectangle 33"/>
            <p:cNvSpPr>
              <a:spLocks noChangeArrowheads="1"/>
            </p:cNvSpPr>
            <p:nvPr/>
          </p:nvSpPr>
          <p:spPr bwMode="auto">
            <a:xfrm>
              <a:off x="3870" y="808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6754" name="Group 34"/>
          <p:cNvGrpSpPr>
            <a:grpSpLocks/>
          </p:cNvGrpSpPr>
          <p:nvPr/>
        </p:nvGrpSpPr>
        <p:grpSpPr bwMode="auto">
          <a:xfrm>
            <a:off x="5883275" y="1173163"/>
            <a:ext cx="2141538" cy="1466850"/>
            <a:chOff x="4259" y="1385"/>
            <a:chExt cx="1349" cy="924"/>
          </a:xfrm>
        </p:grpSpPr>
        <p:grpSp>
          <p:nvGrpSpPr>
            <p:cNvPr id="286755" name="Group 35"/>
            <p:cNvGrpSpPr>
              <a:grpSpLocks/>
            </p:cNvGrpSpPr>
            <p:nvPr/>
          </p:nvGrpSpPr>
          <p:grpSpPr bwMode="auto">
            <a:xfrm>
              <a:off x="4265" y="2049"/>
              <a:ext cx="1342" cy="260"/>
              <a:chOff x="3628" y="1745"/>
              <a:chExt cx="1342" cy="260"/>
            </a:xfrm>
          </p:grpSpPr>
          <p:sp>
            <p:nvSpPr>
              <p:cNvPr id="286756" name="Rectangle 36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6757" name="Line 37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58" name="Line 38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59" name="Line 39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60" name="Line 40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6761" name="Group 41"/>
            <p:cNvGrpSpPr>
              <a:grpSpLocks/>
            </p:cNvGrpSpPr>
            <p:nvPr/>
          </p:nvGrpSpPr>
          <p:grpSpPr bwMode="auto">
            <a:xfrm>
              <a:off x="4266" y="1793"/>
              <a:ext cx="1342" cy="260"/>
              <a:chOff x="3628" y="1745"/>
              <a:chExt cx="1342" cy="260"/>
            </a:xfrm>
          </p:grpSpPr>
          <p:sp>
            <p:nvSpPr>
              <p:cNvPr id="286762" name="Rectangle 42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    A    C     8</a:t>
                </a:r>
              </a:p>
            </p:txBody>
          </p:sp>
          <p:sp>
            <p:nvSpPr>
              <p:cNvPr id="286763" name="Line 43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64" name="Line 44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65" name="Line 45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66" name="Line 46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6767" name="Group 47"/>
            <p:cNvGrpSpPr>
              <a:grpSpLocks/>
            </p:cNvGrpSpPr>
            <p:nvPr/>
          </p:nvGrpSpPr>
          <p:grpSpPr bwMode="auto">
            <a:xfrm>
              <a:off x="4259" y="1385"/>
              <a:ext cx="1342" cy="416"/>
              <a:chOff x="4174" y="622"/>
              <a:chExt cx="1342" cy="416"/>
            </a:xfrm>
          </p:grpSpPr>
          <p:grpSp>
            <p:nvGrpSpPr>
              <p:cNvPr id="286768" name="Group 48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6769" name="Rectangle 49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1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A    B    C    8</a:t>
                  </a:r>
                </a:p>
              </p:txBody>
            </p:sp>
            <p:sp>
              <p:nvSpPr>
                <p:cNvPr id="286770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71" name="Line 51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72" name="Line 52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73" name="Line 53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74" name="Line 54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75" name="Line 55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6776" name="Group 56"/>
          <p:cNvGrpSpPr>
            <a:grpSpLocks/>
          </p:cNvGrpSpPr>
          <p:nvPr/>
        </p:nvGrpSpPr>
        <p:grpSpPr bwMode="auto">
          <a:xfrm>
            <a:off x="5530850" y="2746375"/>
            <a:ext cx="3606800" cy="1135063"/>
            <a:chOff x="786" y="1474"/>
            <a:chExt cx="3984" cy="1549"/>
          </a:xfrm>
        </p:grpSpPr>
        <p:grpSp>
          <p:nvGrpSpPr>
            <p:cNvPr id="286777" name="Group 57"/>
            <p:cNvGrpSpPr>
              <a:grpSpLocks/>
            </p:cNvGrpSpPr>
            <p:nvPr/>
          </p:nvGrpSpPr>
          <p:grpSpPr bwMode="auto">
            <a:xfrm>
              <a:off x="786" y="1474"/>
              <a:ext cx="1248" cy="1549"/>
              <a:chOff x="720" y="0"/>
              <a:chExt cx="1248" cy="1549"/>
            </a:xfrm>
          </p:grpSpPr>
          <p:grpSp>
            <p:nvGrpSpPr>
              <p:cNvPr id="286778" name="Group 58"/>
              <p:cNvGrpSpPr>
                <a:grpSpLocks/>
              </p:cNvGrpSpPr>
              <p:nvPr/>
            </p:nvGrpSpPr>
            <p:grpSpPr bwMode="auto">
              <a:xfrm>
                <a:off x="720" y="0"/>
                <a:ext cx="1248" cy="1104"/>
                <a:chOff x="720" y="0"/>
                <a:chExt cx="1248" cy="1104"/>
              </a:xfrm>
            </p:grpSpPr>
            <p:sp>
              <p:nvSpPr>
                <p:cNvPr id="286779" name="Line 59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80" name="Line 60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81" name="Text Box 61"/>
              <p:cNvSpPr txBox="1">
                <a:spLocks noChangeArrowheads="1"/>
              </p:cNvSpPr>
              <p:nvPr/>
            </p:nvSpPr>
            <p:spPr bwMode="auto">
              <a:xfrm>
                <a:off x="1113" y="1007"/>
                <a:ext cx="407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</a:t>
                </a:r>
              </a:p>
            </p:txBody>
          </p:sp>
        </p:grpSp>
        <p:grpSp>
          <p:nvGrpSpPr>
            <p:cNvPr id="286782" name="Group 62"/>
            <p:cNvGrpSpPr>
              <a:grpSpLocks/>
            </p:cNvGrpSpPr>
            <p:nvPr/>
          </p:nvGrpSpPr>
          <p:grpSpPr bwMode="auto">
            <a:xfrm>
              <a:off x="2178" y="1474"/>
              <a:ext cx="1248" cy="1549"/>
              <a:chOff x="2112" y="0"/>
              <a:chExt cx="1248" cy="1549"/>
            </a:xfrm>
          </p:grpSpPr>
          <p:grpSp>
            <p:nvGrpSpPr>
              <p:cNvPr id="286783" name="Group 63"/>
              <p:cNvGrpSpPr>
                <a:grpSpLocks/>
              </p:cNvGrpSpPr>
              <p:nvPr/>
            </p:nvGrpSpPr>
            <p:grpSpPr bwMode="auto">
              <a:xfrm>
                <a:off x="2112" y="0"/>
                <a:ext cx="1248" cy="1104"/>
                <a:chOff x="720" y="0"/>
                <a:chExt cx="1248" cy="1104"/>
              </a:xfrm>
            </p:grpSpPr>
            <p:sp>
              <p:nvSpPr>
                <p:cNvPr id="286784" name="Line 64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85" name="Line 65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86" name="Text Box 66"/>
              <p:cNvSpPr txBox="1">
                <a:spLocks noChangeArrowheads="1"/>
              </p:cNvSpPr>
              <p:nvPr/>
            </p:nvSpPr>
            <p:spPr bwMode="auto">
              <a:xfrm>
                <a:off x="2514" y="1007"/>
                <a:ext cx="391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B</a:t>
                </a:r>
              </a:p>
            </p:txBody>
          </p:sp>
        </p:grpSp>
        <p:grpSp>
          <p:nvGrpSpPr>
            <p:cNvPr id="286787" name="Group 67"/>
            <p:cNvGrpSpPr>
              <a:grpSpLocks/>
            </p:cNvGrpSpPr>
            <p:nvPr/>
          </p:nvGrpSpPr>
          <p:grpSpPr bwMode="auto">
            <a:xfrm>
              <a:off x="3522" y="1474"/>
              <a:ext cx="1248" cy="1549"/>
              <a:chOff x="3456" y="0"/>
              <a:chExt cx="1248" cy="1549"/>
            </a:xfrm>
          </p:grpSpPr>
          <p:grpSp>
            <p:nvGrpSpPr>
              <p:cNvPr id="286788" name="Group 68"/>
              <p:cNvGrpSpPr>
                <a:grpSpLocks/>
              </p:cNvGrpSpPr>
              <p:nvPr/>
            </p:nvGrpSpPr>
            <p:grpSpPr bwMode="auto">
              <a:xfrm>
                <a:off x="3456" y="0"/>
                <a:ext cx="1248" cy="1104"/>
                <a:chOff x="720" y="0"/>
                <a:chExt cx="1248" cy="1104"/>
              </a:xfrm>
            </p:grpSpPr>
            <p:sp>
              <p:nvSpPr>
                <p:cNvPr id="286789" name="Line 69"/>
                <p:cNvSpPr>
                  <a:spLocks noChangeShapeType="1"/>
                </p:cNvSpPr>
                <p:nvPr/>
              </p:nvSpPr>
              <p:spPr bwMode="auto">
                <a:xfrm>
                  <a:off x="720" y="1104"/>
                  <a:ext cx="12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790" name="Line 70"/>
                <p:cNvSpPr>
                  <a:spLocks noChangeShapeType="1"/>
                </p:cNvSpPr>
                <p:nvPr/>
              </p:nvSpPr>
              <p:spPr bwMode="auto">
                <a:xfrm>
                  <a:off x="1296" y="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791" name="Text Box 71"/>
              <p:cNvSpPr txBox="1">
                <a:spLocks noChangeArrowheads="1"/>
              </p:cNvSpPr>
              <p:nvPr/>
            </p:nvSpPr>
            <p:spPr bwMode="auto">
              <a:xfrm>
                <a:off x="3847" y="1007"/>
                <a:ext cx="406" cy="5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/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286792" name="Rectangle 72"/>
            <p:cNvSpPr>
              <a:spLocks noChangeArrowheads="1"/>
            </p:cNvSpPr>
            <p:nvPr/>
          </p:nvSpPr>
          <p:spPr bwMode="auto">
            <a:xfrm>
              <a:off x="3726" y="2438"/>
              <a:ext cx="76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93" name="Rectangle 73"/>
            <p:cNvSpPr>
              <a:spLocks noChangeArrowheads="1"/>
            </p:cNvSpPr>
            <p:nvPr/>
          </p:nvSpPr>
          <p:spPr bwMode="auto">
            <a:xfrm>
              <a:off x="3866" y="2293"/>
              <a:ext cx="480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94" name="Rectangle 74"/>
            <p:cNvSpPr>
              <a:spLocks noChangeArrowheads="1"/>
            </p:cNvSpPr>
            <p:nvPr/>
          </p:nvSpPr>
          <p:spPr bwMode="auto">
            <a:xfrm>
              <a:off x="3969" y="2148"/>
              <a:ext cx="288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6795" name="Group 75"/>
          <p:cNvGrpSpPr>
            <a:grpSpLocks/>
          </p:cNvGrpSpPr>
          <p:nvPr/>
        </p:nvGrpSpPr>
        <p:grpSpPr bwMode="auto">
          <a:xfrm>
            <a:off x="5957888" y="3752850"/>
            <a:ext cx="2132012" cy="1066800"/>
            <a:chOff x="4236" y="608"/>
            <a:chExt cx="1343" cy="672"/>
          </a:xfrm>
        </p:grpSpPr>
        <p:grpSp>
          <p:nvGrpSpPr>
            <p:cNvPr id="286796" name="Group 76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6797" name="Rectangle 77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6798" name="Line 78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799" name="Line 79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00" name="Line 80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01" name="Line 81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6802" name="Group 82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6803" name="Group 83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6804" name="Rectangle 84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    A    C     8</a:t>
                  </a:r>
                </a:p>
              </p:txBody>
            </p:sp>
            <p:sp>
              <p:nvSpPr>
                <p:cNvPr id="286805" name="Line 85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06" name="Line 86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07" name="Line 87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08" name="Line 88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809" name="Line 89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10" name="Line 90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grpSp>
        <p:nvGrpSpPr>
          <p:cNvPr id="286811" name="Group 91"/>
          <p:cNvGrpSpPr>
            <a:grpSpLocks/>
          </p:cNvGrpSpPr>
          <p:nvPr/>
        </p:nvGrpSpPr>
        <p:grpSpPr bwMode="auto">
          <a:xfrm>
            <a:off x="5969000" y="4922838"/>
            <a:ext cx="2130425" cy="660400"/>
            <a:chOff x="4174" y="622"/>
            <a:chExt cx="1342" cy="416"/>
          </a:xfrm>
        </p:grpSpPr>
        <p:grpSp>
          <p:nvGrpSpPr>
            <p:cNvPr id="286812" name="Group 92"/>
            <p:cNvGrpSpPr>
              <a:grpSpLocks/>
            </p:cNvGrpSpPr>
            <p:nvPr/>
          </p:nvGrpSpPr>
          <p:grpSpPr bwMode="auto">
            <a:xfrm>
              <a:off x="4174" y="778"/>
              <a:ext cx="1342" cy="260"/>
              <a:chOff x="3628" y="1745"/>
              <a:chExt cx="1342" cy="260"/>
            </a:xfrm>
          </p:grpSpPr>
          <p:sp>
            <p:nvSpPr>
              <p:cNvPr id="286813" name="Rectangle 93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6814" name="Line 94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15" name="Line 95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16" name="Line 96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17" name="Line 97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6818" name="Line 98"/>
            <p:cNvSpPr>
              <a:spLocks noChangeShapeType="1"/>
            </p:cNvSpPr>
            <p:nvPr/>
          </p:nvSpPr>
          <p:spPr bwMode="auto">
            <a:xfrm flipV="1">
              <a:off x="4178" y="622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19" name="Line 99"/>
            <p:cNvSpPr>
              <a:spLocks noChangeShapeType="1"/>
            </p:cNvSpPr>
            <p:nvPr/>
          </p:nvSpPr>
          <p:spPr bwMode="auto">
            <a:xfrm flipV="1">
              <a:off x="5512" y="644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1800">
                <a:solidFill>
                  <a:srgbClr val="00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86820" name="Group 100"/>
          <p:cNvGrpSpPr>
            <a:grpSpLocks/>
          </p:cNvGrpSpPr>
          <p:nvPr/>
        </p:nvGrpSpPr>
        <p:grpSpPr bwMode="auto">
          <a:xfrm>
            <a:off x="5956300" y="5643563"/>
            <a:ext cx="2063750" cy="966787"/>
            <a:chOff x="4245" y="3711"/>
            <a:chExt cx="1300" cy="609"/>
          </a:xfrm>
        </p:grpSpPr>
        <p:grpSp>
          <p:nvGrpSpPr>
            <p:cNvPr id="286821" name="Group 101"/>
            <p:cNvGrpSpPr>
              <a:grpSpLocks/>
            </p:cNvGrpSpPr>
            <p:nvPr/>
          </p:nvGrpSpPr>
          <p:grpSpPr bwMode="auto">
            <a:xfrm>
              <a:off x="4245" y="3711"/>
              <a:ext cx="1300" cy="311"/>
              <a:chOff x="4223" y="3744"/>
              <a:chExt cx="1300" cy="311"/>
            </a:xfrm>
          </p:grpSpPr>
          <p:sp>
            <p:nvSpPr>
              <p:cNvPr id="286822" name="Line 102"/>
              <p:cNvSpPr>
                <a:spLocks noChangeShapeType="1"/>
              </p:cNvSpPr>
              <p:nvPr/>
            </p:nvSpPr>
            <p:spPr bwMode="auto">
              <a:xfrm>
                <a:off x="4223" y="3744"/>
                <a:ext cx="0" cy="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23" name="Line 103"/>
              <p:cNvSpPr>
                <a:spLocks noChangeShapeType="1"/>
              </p:cNvSpPr>
              <p:nvPr/>
            </p:nvSpPr>
            <p:spPr bwMode="auto">
              <a:xfrm>
                <a:off x="4223" y="4055"/>
                <a:ext cx="1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24" name="Line 104"/>
              <p:cNvSpPr>
                <a:spLocks noChangeShapeType="1"/>
              </p:cNvSpPr>
              <p:nvPr/>
            </p:nvSpPr>
            <p:spPr bwMode="auto">
              <a:xfrm flipV="1">
                <a:off x="5512" y="3766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286825" name="Text Box 105"/>
            <p:cNvSpPr txBox="1">
              <a:spLocks noChangeArrowheads="1"/>
            </p:cNvSpPr>
            <p:nvPr/>
          </p:nvSpPr>
          <p:spPr bwMode="auto">
            <a:xfrm>
              <a:off x="4615" y="407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栈空</a:t>
              </a:r>
            </a:p>
          </p:txBody>
        </p:sp>
      </p:grpSp>
      <p:grpSp>
        <p:nvGrpSpPr>
          <p:cNvPr id="286826" name="Group 106"/>
          <p:cNvGrpSpPr>
            <a:grpSpLocks/>
          </p:cNvGrpSpPr>
          <p:nvPr/>
        </p:nvGrpSpPr>
        <p:grpSpPr bwMode="auto">
          <a:xfrm>
            <a:off x="3194050" y="0"/>
            <a:ext cx="2132013" cy="1066800"/>
            <a:chOff x="4236" y="608"/>
            <a:chExt cx="1343" cy="672"/>
          </a:xfrm>
        </p:grpSpPr>
        <p:grpSp>
          <p:nvGrpSpPr>
            <p:cNvPr id="286827" name="Group 107"/>
            <p:cNvGrpSpPr>
              <a:grpSpLocks/>
            </p:cNvGrpSpPr>
            <p:nvPr/>
          </p:nvGrpSpPr>
          <p:grpSpPr bwMode="auto">
            <a:xfrm>
              <a:off x="4236" y="1020"/>
              <a:ext cx="1342" cy="260"/>
              <a:chOff x="3628" y="1745"/>
              <a:chExt cx="1342" cy="260"/>
            </a:xfrm>
          </p:grpSpPr>
          <p:sp>
            <p:nvSpPr>
              <p:cNvPr id="286828" name="Rectangle 108"/>
              <p:cNvSpPr>
                <a:spLocks noChangeArrowheads="1"/>
              </p:cNvSpPr>
              <p:nvPr/>
            </p:nvSpPr>
            <p:spPr bwMode="auto">
              <a:xfrm>
                <a:off x="3628" y="1749"/>
                <a:ext cx="134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3    </a:t>
                </a:r>
                <a:r>
                  <a:rPr lang="en-US" altLang="zh-CN" sz="20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A    B    C     0</a:t>
                </a:r>
              </a:p>
            </p:txBody>
          </p:sp>
          <p:sp>
            <p:nvSpPr>
              <p:cNvPr id="286829" name="Line 109"/>
              <p:cNvSpPr>
                <a:spLocks noChangeShapeType="1"/>
              </p:cNvSpPr>
              <p:nvPr/>
            </p:nvSpPr>
            <p:spPr bwMode="auto">
              <a:xfrm flipH="1">
                <a:off x="3867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30" name="Line 110"/>
              <p:cNvSpPr>
                <a:spLocks noChangeShapeType="1"/>
              </p:cNvSpPr>
              <p:nvPr/>
            </p:nvSpPr>
            <p:spPr bwMode="auto">
              <a:xfrm>
                <a:off x="4101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31" name="Line 111"/>
              <p:cNvSpPr>
                <a:spLocks noChangeShapeType="1"/>
              </p:cNvSpPr>
              <p:nvPr/>
            </p:nvSpPr>
            <p:spPr bwMode="auto">
              <a:xfrm>
                <a:off x="4356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32" name="Line 112"/>
              <p:cNvSpPr>
                <a:spLocks noChangeShapeType="1"/>
              </p:cNvSpPr>
              <p:nvPr/>
            </p:nvSpPr>
            <p:spPr bwMode="auto">
              <a:xfrm>
                <a:off x="4634" y="1745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grpSp>
          <p:nvGrpSpPr>
            <p:cNvPr id="286833" name="Group 113"/>
            <p:cNvGrpSpPr>
              <a:grpSpLocks/>
            </p:cNvGrpSpPr>
            <p:nvPr/>
          </p:nvGrpSpPr>
          <p:grpSpPr bwMode="auto">
            <a:xfrm>
              <a:off x="4237" y="608"/>
              <a:ext cx="1342" cy="416"/>
              <a:chOff x="4174" y="622"/>
              <a:chExt cx="1342" cy="416"/>
            </a:xfrm>
          </p:grpSpPr>
          <p:grpSp>
            <p:nvGrpSpPr>
              <p:cNvPr id="286834" name="Group 114"/>
              <p:cNvGrpSpPr>
                <a:grpSpLocks/>
              </p:cNvGrpSpPr>
              <p:nvPr/>
            </p:nvGrpSpPr>
            <p:grpSpPr bwMode="auto">
              <a:xfrm>
                <a:off x="4174" y="778"/>
                <a:ext cx="1342" cy="260"/>
                <a:chOff x="3628" y="1745"/>
                <a:chExt cx="1342" cy="260"/>
              </a:xfrm>
            </p:grpSpPr>
            <p:sp>
              <p:nvSpPr>
                <p:cNvPr id="28683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8" y="1749"/>
                  <a:ext cx="13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zh-CN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2    </a:t>
                  </a:r>
                  <a:r>
                    <a:rPr lang="en-US" altLang="zh-CN" sz="2000"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rPr>
                    <a:t>B    A    C     8</a:t>
                  </a:r>
                </a:p>
              </p:txBody>
            </p:sp>
            <p:sp>
              <p:nvSpPr>
                <p:cNvPr id="286836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3867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37" name="Line 117"/>
                <p:cNvSpPr>
                  <a:spLocks noChangeShapeType="1"/>
                </p:cNvSpPr>
                <p:nvPr/>
              </p:nvSpPr>
              <p:spPr bwMode="auto">
                <a:xfrm>
                  <a:off x="4101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38" name="Line 118"/>
                <p:cNvSpPr>
                  <a:spLocks noChangeShapeType="1"/>
                </p:cNvSpPr>
                <p:nvPr/>
              </p:nvSpPr>
              <p:spPr bwMode="auto">
                <a:xfrm>
                  <a:off x="4356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286839" name="Line 119"/>
                <p:cNvSpPr>
                  <a:spLocks noChangeShapeType="1"/>
                </p:cNvSpPr>
                <p:nvPr/>
              </p:nvSpPr>
              <p:spPr bwMode="auto">
                <a:xfrm>
                  <a:off x="4634" y="1745"/>
                  <a:ext cx="0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 sz="180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</p:grpSp>
          <p:sp>
            <p:nvSpPr>
              <p:cNvPr id="286840" name="Line 120"/>
              <p:cNvSpPr>
                <a:spLocks noChangeShapeType="1"/>
              </p:cNvSpPr>
              <p:nvPr/>
            </p:nvSpPr>
            <p:spPr bwMode="auto">
              <a:xfrm flipV="1">
                <a:off x="4178" y="622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286841" name="Line 121"/>
              <p:cNvSpPr>
                <a:spLocks noChangeShapeType="1"/>
              </p:cNvSpPr>
              <p:nvPr/>
            </p:nvSpPr>
            <p:spPr bwMode="auto">
              <a:xfrm flipV="1">
                <a:off x="5512" y="644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80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4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28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4" grpId="0" animBg="1"/>
      <p:bldP spid="286725" grpId="0" animBg="1"/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1" grpId="0" animBg="1"/>
      <p:bldP spid="286732" grpId="0" animBg="1"/>
      <p:bldP spid="2867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124200" y="381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3.4   </a:t>
            </a:r>
            <a:r>
              <a:rPr lang="zh-CN" altLang="en-US" sz="2800"/>
              <a:t>队列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队列是一种先进先出</a:t>
            </a:r>
            <a:r>
              <a:rPr lang="en-US" altLang="zh-CN"/>
              <a:t>(FIFO)</a:t>
            </a:r>
            <a:r>
              <a:rPr lang="zh-CN" altLang="en-US"/>
              <a:t>的线性表。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219200" y="22860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队列只允许在一端进行插入，而在另一端进行删除。</a:t>
            </a:r>
          </a:p>
        </p:txBody>
      </p: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1676400" y="3413125"/>
            <a:ext cx="6477000" cy="685800"/>
            <a:chOff x="912" y="1584"/>
            <a:chExt cx="4080" cy="432"/>
          </a:xfrm>
        </p:grpSpPr>
        <p:sp>
          <p:nvSpPr>
            <p:cNvPr id="68613" name="Line 5"/>
            <p:cNvSpPr>
              <a:spLocks noChangeShapeType="1"/>
            </p:cNvSpPr>
            <p:nvPr/>
          </p:nvSpPr>
          <p:spPr bwMode="auto">
            <a:xfrm>
              <a:off x="1488" y="1680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488" y="2016"/>
              <a:ext cx="24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912" y="1584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出队列</a:t>
              </a:r>
            </a:p>
          </p:txBody>
        </p:sp>
        <p:sp>
          <p:nvSpPr>
            <p:cNvPr id="68617" name="Line 9"/>
            <p:cNvSpPr>
              <a:spLocks noChangeShapeType="1"/>
            </p:cNvSpPr>
            <p:nvPr/>
          </p:nvSpPr>
          <p:spPr bwMode="auto">
            <a:xfrm flipH="1">
              <a:off x="4080" y="18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Text Box 10"/>
            <p:cNvSpPr txBox="1">
              <a:spLocks noChangeArrowheads="1"/>
            </p:cNvSpPr>
            <p:nvPr/>
          </p:nvSpPr>
          <p:spPr bwMode="auto">
            <a:xfrm>
              <a:off x="4032" y="1584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入队列</a:t>
              </a:r>
            </a:p>
          </p:txBody>
        </p:sp>
        <p:sp>
          <p:nvSpPr>
            <p:cNvPr id="68619" name="Text Box 11"/>
            <p:cNvSpPr txBox="1">
              <a:spLocks noChangeArrowheads="1"/>
            </p:cNvSpPr>
            <p:nvPr/>
          </p:nvSpPr>
          <p:spPr bwMode="auto">
            <a:xfrm>
              <a:off x="1654" y="165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  <a:r>
                <a:rPr lang="en-US" altLang="zh-CN"/>
                <a:t>     </a:t>
              </a:r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  <a:r>
                <a:rPr lang="en-US" altLang="zh-CN"/>
                <a:t>    </a:t>
              </a:r>
              <a:r>
                <a:rPr lang="en-US" altLang="zh-CN" i="1"/>
                <a:t>a</a:t>
              </a:r>
              <a:r>
                <a:rPr lang="en-US" altLang="zh-CN" baseline="-25000"/>
                <a:t>3</a:t>
              </a:r>
              <a:r>
                <a:rPr lang="en-US" altLang="zh-CN"/>
                <a:t>    </a:t>
              </a:r>
              <a:r>
                <a:rPr lang="en-US" altLang="zh-CN" i="1"/>
                <a:t>             </a:t>
              </a:r>
              <a:r>
                <a:rPr lang="en-US" altLang="zh-CN"/>
                <a:t>   </a:t>
              </a:r>
              <a:r>
                <a:rPr lang="en-US" altLang="zh-CN" i="1"/>
                <a:t>a</a:t>
              </a:r>
              <a:r>
                <a:rPr lang="en-US" altLang="zh-CN" baseline="-25000"/>
                <a:t>n</a:t>
              </a:r>
              <a:r>
                <a:rPr lang="en-US" altLang="zh-CN"/>
                <a:t> </a:t>
              </a:r>
            </a:p>
          </p:txBody>
        </p:sp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2832" y="1632"/>
              <a:ext cx="6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……</a:t>
              </a:r>
            </a:p>
          </p:txBody>
        </p:sp>
      </p:grpSp>
      <p:grpSp>
        <p:nvGrpSpPr>
          <p:cNvPr id="68627" name="Group 19"/>
          <p:cNvGrpSpPr>
            <a:grpSpLocks/>
          </p:cNvGrpSpPr>
          <p:nvPr/>
        </p:nvGrpSpPr>
        <p:grpSpPr bwMode="auto">
          <a:xfrm>
            <a:off x="2743200" y="4098925"/>
            <a:ext cx="1752600" cy="854075"/>
            <a:chOff x="1728" y="2246"/>
            <a:chExt cx="1104" cy="538"/>
          </a:xfrm>
        </p:grpSpPr>
        <p:sp>
          <p:nvSpPr>
            <p:cNvPr id="68622" name="Line 14"/>
            <p:cNvSpPr>
              <a:spLocks noChangeShapeType="1"/>
            </p:cNvSpPr>
            <p:nvPr/>
          </p:nvSpPr>
          <p:spPr bwMode="auto">
            <a:xfrm flipV="1">
              <a:off x="1920" y="22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Text Box 15"/>
            <p:cNvSpPr txBox="1">
              <a:spLocks noChangeArrowheads="1"/>
            </p:cNvSpPr>
            <p:nvPr/>
          </p:nvSpPr>
          <p:spPr bwMode="auto">
            <a:xfrm>
              <a:off x="1728" y="2534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队头</a:t>
              </a:r>
            </a:p>
          </p:txBody>
        </p:sp>
      </p:grp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5715000" y="4098925"/>
            <a:ext cx="1752600" cy="854075"/>
            <a:chOff x="3600" y="2246"/>
            <a:chExt cx="1104" cy="538"/>
          </a:xfrm>
        </p:grpSpPr>
        <p:sp>
          <p:nvSpPr>
            <p:cNvPr id="68624" name="Line 16"/>
            <p:cNvSpPr>
              <a:spLocks noChangeShapeType="1"/>
            </p:cNvSpPr>
            <p:nvPr/>
          </p:nvSpPr>
          <p:spPr bwMode="auto">
            <a:xfrm flipV="1">
              <a:off x="3792" y="224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Text Box 17"/>
            <p:cNvSpPr txBox="1">
              <a:spLocks noChangeArrowheads="1"/>
            </p:cNvSpPr>
            <p:nvPr/>
          </p:nvSpPr>
          <p:spPr bwMode="auto">
            <a:xfrm>
              <a:off x="3600" y="2534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队尾</a:t>
              </a:r>
            </a:p>
          </p:txBody>
        </p:sp>
      </p:grpSp>
      <p:sp>
        <p:nvSpPr>
          <p:cNvPr id="68629" name="Text Box 21"/>
          <p:cNvSpPr txBox="1">
            <a:spLocks noChangeArrowheads="1"/>
          </p:cNvSpPr>
          <p:nvPr/>
        </p:nvSpPr>
        <p:spPr bwMode="auto">
          <a:xfrm>
            <a:off x="1295400" y="1066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3.4.1   </a:t>
            </a:r>
            <a:r>
              <a:rPr lang="zh-CN" altLang="en-US"/>
              <a:t>队列的定义</a:t>
            </a: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815657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3200">
                <a:ea typeface="楷体_GB2312" pitchFamily="49" charset="-122"/>
              </a:rPr>
              <a:t> ADT</a:t>
            </a:r>
            <a:r>
              <a:rPr lang="en-US" altLang="zh-CN" sz="3200" b="0">
                <a:ea typeface="楷体_GB2312" pitchFamily="49" charset="-122"/>
              </a:rPr>
              <a:t> Queue </a:t>
            </a:r>
            <a:r>
              <a:rPr lang="en-US" altLang="zh-CN" sz="3200">
                <a:ea typeface="楷体_GB2312" pitchFamily="49" charset="-122"/>
              </a:rPr>
              <a:t>{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3200" b="0"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数据对象：</a:t>
            </a:r>
            <a:endParaRPr lang="zh-CN" altLang="en-US" sz="3200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3200">
                <a:ea typeface="楷体_GB2312" pitchFamily="49" charset="-122"/>
              </a:rPr>
              <a:t>               </a:t>
            </a:r>
            <a:r>
              <a:rPr lang="en-US" altLang="zh-CN" sz="3200" b="0">
                <a:ea typeface="楷体_GB2312" pitchFamily="49" charset="-122"/>
              </a:rPr>
              <a:t>D</a:t>
            </a:r>
            <a:r>
              <a:rPr lang="zh-CN" altLang="en-US" sz="3200" b="0">
                <a:ea typeface="楷体_GB2312" pitchFamily="49" charset="-122"/>
              </a:rPr>
              <a:t>＝</a:t>
            </a:r>
            <a:r>
              <a:rPr lang="en-US" altLang="zh-CN" sz="3200" b="0">
                <a:ea typeface="楷体_GB2312" pitchFamily="49" charset="-122"/>
              </a:rPr>
              <a:t>{a</a:t>
            </a:r>
            <a:r>
              <a:rPr lang="en-US" altLang="zh-CN" sz="3200" b="0" baseline="-25000">
                <a:ea typeface="楷体_GB2312" pitchFamily="49" charset="-122"/>
              </a:rPr>
              <a:t>i</a:t>
            </a:r>
            <a:r>
              <a:rPr lang="en-US" altLang="zh-CN" sz="3200" b="0">
                <a:ea typeface="楷体_GB2312" pitchFamily="49" charset="-122"/>
              </a:rPr>
              <a:t> | a</a:t>
            </a:r>
            <a:r>
              <a:rPr lang="en-US" altLang="zh-CN" sz="3200" b="0" baseline="-25000">
                <a:ea typeface="楷体_GB2312" pitchFamily="49" charset="-122"/>
              </a:rPr>
              <a:t>i</a:t>
            </a:r>
            <a:r>
              <a:rPr lang="en-US" altLang="zh-CN" sz="3200" b="0">
                <a:ea typeface="楷体_GB2312" pitchFamily="49" charset="-122"/>
              </a:rPr>
              <a:t>∈ElemSet, i=1,2,...,n, n≥0}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3200" b="0">
                <a:ea typeface="楷体_GB2312" pitchFamily="49" charset="-122"/>
              </a:rPr>
              <a:t>    </a:t>
            </a:r>
            <a:r>
              <a:rPr lang="zh-CN" altLang="en-US" sz="3200">
                <a:solidFill>
                  <a:srgbClr val="800000"/>
                </a:solidFill>
                <a:ea typeface="楷体_GB2312" pitchFamily="49" charset="-122"/>
              </a:rPr>
              <a:t>数据关系：</a:t>
            </a:r>
            <a:endParaRPr lang="zh-CN" altLang="en-US" sz="3200">
              <a:ea typeface="楷体_GB2312" pitchFamily="49" charset="-122"/>
            </a:endParaRPr>
          </a:p>
          <a:p>
            <a:pPr eaLnBrk="0" hangingPunct="0">
              <a:lnSpc>
                <a:spcPct val="115000"/>
              </a:lnSpc>
            </a:pPr>
            <a:r>
              <a:rPr lang="zh-CN" altLang="en-US" sz="3200">
                <a:ea typeface="楷体_GB2312" pitchFamily="49" charset="-122"/>
              </a:rPr>
              <a:t>               </a:t>
            </a:r>
            <a:r>
              <a:rPr lang="en-US" altLang="zh-CN" sz="3200" b="0">
                <a:ea typeface="楷体_GB2312" pitchFamily="49" charset="-122"/>
              </a:rPr>
              <a:t>R1</a:t>
            </a:r>
            <a:r>
              <a:rPr lang="zh-CN" altLang="en-US" sz="3200" b="0">
                <a:ea typeface="楷体_GB2312" pitchFamily="49" charset="-122"/>
              </a:rPr>
              <a:t>＝</a:t>
            </a:r>
            <a:r>
              <a:rPr lang="en-US" altLang="zh-CN" sz="3200" b="0">
                <a:ea typeface="楷体_GB2312" pitchFamily="49" charset="-122"/>
              </a:rPr>
              <a:t>{ &lt;a </a:t>
            </a:r>
            <a:r>
              <a:rPr lang="en-US" altLang="zh-CN" sz="3200" b="0" baseline="-25000">
                <a:ea typeface="楷体_GB2312" pitchFamily="49" charset="-122"/>
              </a:rPr>
              <a:t>i-1</a:t>
            </a:r>
            <a:r>
              <a:rPr lang="en-US" altLang="zh-CN" sz="3200" b="0">
                <a:ea typeface="楷体_GB2312" pitchFamily="49" charset="-122"/>
              </a:rPr>
              <a:t>,a</a:t>
            </a:r>
            <a:r>
              <a:rPr lang="en-US" altLang="zh-CN" sz="3200" b="0" baseline="-25000">
                <a:ea typeface="楷体_GB2312" pitchFamily="49" charset="-122"/>
              </a:rPr>
              <a:t>i</a:t>
            </a:r>
            <a:r>
              <a:rPr lang="en-US" altLang="zh-CN" sz="3200" b="0">
                <a:ea typeface="楷体_GB2312" pitchFamily="49" charset="-122"/>
              </a:rPr>
              <a:t> &gt; | a</a:t>
            </a:r>
            <a:r>
              <a:rPr lang="en-US" altLang="zh-CN" sz="3200" b="0" baseline="-25000">
                <a:ea typeface="楷体_GB2312" pitchFamily="49" charset="-122"/>
              </a:rPr>
              <a:t>i-1</a:t>
            </a:r>
            <a:r>
              <a:rPr lang="en-US" altLang="zh-CN" sz="3200" b="0">
                <a:ea typeface="楷体_GB2312" pitchFamily="49" charset="-122"/>
              </a:rPr>
              <a:t>, a</a:t>
            </a:r>
            <a:r>
              <a:rPr lang="en-US" altLang="zh-CN" sz="3200" b="0" baseline="-25000">
                <a:ea typeface="楷体_GB2312" pitchFamily="49" charset="-122"/>
              </a:rPr>
              <a:t>i </a:t>
            </a:r>
            <a:r>
              <a:rPr lang="en-US" altLang="zh-CN" sz="3200" b="0">
                <a:ea typeface="楷体_GB2312" pitchFamily="49" charset="-122"/>
              </a:rPr>
              <a:t>∈D, i=2,...,n}</a:t>
            </a:r>
          </a:p>
          <a:p>
            <a:pPr eaLnBrk="0" hangingPunct="0">
              <a:lnSpc>
                <a:spcPct val="115000"/>
              </a:lnSpc>
            </a:pPr>
            <a:r>
              <a:rPr lang="en-US" altLang="zh-CN" sz="3200" b="0">
                <a:ea typeface="楷体_GB2312" pitchFamily="49" charset="-122"/>
              </a:rPr>
              <a:t>       </a:t>
            </a:r>
            <a:r>
              <a:rPr lang="zh-CN" altLang="en-US" sz="3200" b="0">
                <a:ea typeface="楷体_GB2312" pitchFamily="49" charset="-122"/>
              </a:rPr>
              <a:t>约定其中</a:t>
            </a:r>
            <a:r>
              <a:rPr lang="en-US" altLang="zh-CN" sz="3200">
                <a:solidFill>
                  <a:srgbClr val="FF5050"/>
                </a:solidFill>
                <a:ea typeface="楷体_GB2312" pitchFamily="49" charset="-122"/>
              </a:rPr>
              <a:t>a</a:t>
            </a:r>
            <a:r>
              <a:rPr lang="en-US" altLang="zh-CN" sz="3200" baseline="-25000">
                <a:solidFill>
                  <a:srgbClr val="FF5050"/>
                </a:solidFill>
                <a:ea typeface="楷体_GB2312" pitchFamily="49" charset="-122"/>
              </a:rPr>
              <a:t>1</a:t>
            </a:r>
            <a:r>
              <a:rPr lang="en-US" altLang="zh-CN" sz="3200" b="0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lang="zh-CN" altLang="en-US" sz="3200" b="0">
                <a:solidFill>
                  <a:srgbClr val="FF5050"/>
                </a:solidFill>
                <a:ea typeface="楷体_GB2312" pitchFamily="49" charset="-122"/>
              </a:rPr>
              <a:t>端为</a:t>
            </a:r>
            <a:r>
              <a:rPr lang="zh-CN" altLang="en-US" sz="3200">
                <a:solidFill>
                  <a:srgbClr val="FF5050"/>
                </a:solidFill>
                <a:ea typeface="楷体_GB2312" pitchFamily="49" charset="-122"/>
              </a:rPr>
              <a:t>队列头</a:t>
            </a:r>
            <a:r>
              <a:rPr lang="zh-CN" altLang="en-US" sz="3200" b="0">
                <a:ea typeface="楷体_GB2312" pitchFamily="49" charset="-122"/>
              </a:rPr>
              <a:t>， </a:t>
            </a:r>
            <a:r>
              <a:rPr lang="en-US" altLang="zh-CN" sz="3200">
                <a:solidFill>
                  <a:srgbClr val="FF5050"/>
                </a:solidFill>
                <a:ea typeface="楷体_GB2312" pitchFamily="49" charset="-122"/>
              </a:rPr>
              <a:t>a</a:t>
            </a:r>
            <a:r>
              <a:rPr lang="en-US" altLang="zh-CN" sz="3200" baseline="-25000">
                <a:solidFill>
                  <a:srgbClr val="FF5050"/>
                </a:solidFill>
                <a:ea typeface="楷体_GB2312" pitchFamily="49" charset="-122"/>
              </a:rPr>
              <a:t>n</a:t>
            </a:r>
            <a:r>
              <a:rPr lang="en-US" altLang="zh-CN" sz="3200" b="0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lang="zh-CN" altLang="en-US" sz="3200" b="0">
                <a:solidFill>
                  <a:srgbClr val="FF5050"/>
                </a:solidFill>
                <a:ea typeface="楷体_GB2312" pitchFamily="49" charset="-122"/>
              </a:rPr>
              <a:t>端为</a:t>
            </a:r>
            <a:r>
              <a:rPr lang="zh-CN" altLang="en-US" sz="3200">
                <a:solidFill>
                  <a:srgbClr val="FF5050"/>
                </a:solidFill>
                <a:ea typeface="楷体_GB2312" pitchFamily="49" charset="-122"/>
              </a:rPr>
              <a:t>队列尾</a:t>
            </a:r>
            <a:endParaRPr lang="zh-CN" altLang="en-US" sz="3200" b="0">
              <a:ea typeface="楷体_GB2312" pitchFamily="49" charset="-122"/>
            </a:endParaRPr>
          </a:p>
        </p:txBody>
      </p:sp>
      <p:sp>
        <p:nvSpPr>
          <p:cNvPr id="135171" name="Text Box 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311275" y="4711700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u="sng">
                <a:solidFill>
                  <a:srgbClr val="FF0000"/>
                </a:solidFill>
                <a:ea typeface="楷体_GB2312" pitchFamily="49" charset="-122"/>
              </a:rPr>
              <a:t>基本操作：</a:t>
            </a:r>
            <a:endParaRPr lang="zh-CN" altLang="en-US" sz="3200" u="sng">
              <a:ea typeface="楷体_GB2312" pitchFamily="49" charset="-122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969963" y="5395913"/>
            <a:ext cx="2468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ea typeface="楷体_GB2312" pitchFamily="49" charset="-122"/>
              </a:rPr>
              <a:t>}</a:t>
            </a:r>
            <a:r>
              <a:rPr lang="en-US" altLang="zh-CN" sz="3200" b="0">
                <a:ea typeface="楷体_GB2312" pitchFamily="49" charset="-122"/>
              </a:rPr>
              <a:t> </a:t>
            </a:r>
            <a:r>
              <a:rPr lang="en-US" altLang="zh-CN" sz="3200">
                <a:ea typeface="楷体_GB2312" pitchFamily="49" charset="-122"/>
              </a:rPr>
              <a:t>ADT </a:t>
            </a:r>
            <a:r>
              <a:rPr lang="en-US" altLang="zh-CN" sz="3200" b="0">
                <a:ea typeface="楷体_GB2312" pitchFamily="49" charset="-122"/>
              </a:rPr>
              <a:t>Queue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1" grpId="0" autoUpdateAnimBg="0"/>
      <p:bldP spid="135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Line 3"/>
          <p:cNvSpPr>
            <a:spLocks noChangeShapeType="1"/>
          </p:cNvSpPr>
          <p:nvPr/>
        </p:nvSpPr>
        <p:spPr bwMode="auto">
          <a:xfrm>
            <a:off x="2255838" y="34242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68" name="Line 4"/>
          <p:cNvSpPr>
            <a:spLocks noChangeShapeType="1"/>
          </p:cNvSpPr>
          <p:nvPr/>
        </p:nvSpPr>
        <p:spPr bwMode="auto">
          <a:xfrm>
            <a:off x="2255838" y="5602288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469" name="Line 5"/>
          <p:cNvSpPr>
            <a:spLocks noChangeShapeType="1"/>
          </p:cNvSpPr>
          <p:nvPr/>
        </p:nvSpPr>
        <p:spPr bwMode="auto">
          <a:xfrm>
            <a:off x="3565525" y="34369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8470" name="Group 6"/>
          <p:cNvGrpSpPr>
            <a:grpSpLocks/>
          </p:cNvGrpSpPr>
          <p:nvPr/>
        </p:nvGrpSpPr>
        <p:grpSpPr bwMode="auto">
          <a:xfrm>
            <a:off x="850900" y="5184775"/>
            <a:ext cx="1295400" cy="457200"/>
            <a:chOff x="528" y="3360"/>
            <a:chExt cx="816" cy="288"/>
          </a:xfrm>
        </p:grpSpPr>
        <p:sp>
          <p:nvSpPr>
            <p:cNvPr id="318471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2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栈底</a:t>
              </a:r>
            </a:p>
          </p:txBody>
        </p:sp>
      </p:grpSp>
      <p:grpSp>
        <p:nvGrpSpPr>
          <p:cNvPr id="318473" name="Group 9"/>
          <p:cNvGrpSpPr>
            <a:grpSpLocks/>
          </p:cNvGrpSpPr>
          <p:nvPr/>
        </p:nvGrpSpPr>
        <p:grpSpPr bwMode="auto">
          <a:xfrm>
            <a:off x="850900" y="4805363"/>
            <a:ext cx="1295400" cy="457200"/>
            <a:chOff x="528" y="3360"/>
            <a:chExt cx="816" cy="288"/>
          </a:xfrm>
        </p:grpSpPr>
        <p:sp>
          <p:nvSpPr>
            <p:cNvPr id="318474" name="Line 10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75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8476" name="Rectangle 12"/>
          <p:cNvSpPr>
            <a:spLocks noChangeArrowheads="1"/>
          </p:cNvSpPr>
          <p:nvPr/>
        </p:nvSpPr>
        <p:spPr bwMode="auto">
          <a:xfrm>
            <a:off x="2276475" y="5078413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a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8477" name="Rectangle 13"/>
          <p:cNvSpPr>
            <a:spLocks noChangeArrowheads="1"/>
          </p:cNvSpPr>
          <p:nvPr/>
        </p:nvSpPr>
        <p:spPr bwMode="auto">
          <a:xfrm>
            <a:off x="2276475" y="4570413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b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8478" name="Group 14"/>
          <p:cNvGrpSpPr>
            <a:grpSpLocks/>
          </p:cNvGrpSpPr>
          <p:nvPr/>
        </p:nvGrpSpPr>
        <p:grpSpPr bwMode="auto">
          <a:xfrm>
            <a:off x="850900" y="4343400"/>
            <a:ext cx="1295400" cy="457200"/>
            <a:chOff x="528" y="3360"/>
            <a:chExt cx="816" cy="288"/>
          </a:xfrm>
        </p:grpSpPr>
        <p:sp>
          <p:nvSpPr>
            <p:cNvPr id="318479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480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8481" name="Text Box 17"/>
          <p:cNvSpPr txBox="1">
            <a:spLocks noChangeArrowheads="1"/>
          </p:cNvSpPr>
          <p:nvPr/>
        </p:nvSpPr>
        <p:spPr bwMode="auto">
          <a:xfrm>
            <a:off x="4616450" y="3563938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18482" name="Text Box 18"/>
          <p:cNvSpPr txBox="1">
            <a:spLocks noChangeArrowheads="1"/>
          </p:cNvSpPr>
          <p:nvPr/>
        </p:nvSpPr>
        <p:spPr bwMode="auto">
          <a:xfrm>
            <a:off x="522288" y="2798763"/>
            <a:ext cx="1935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情况</a:t>
            </a: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18483" name="Text Box 19"/>
          <p:cNvSpPr txBox="1">
            <a:spLocks noChangeArrowheads="1"/>
          </p:cNvSpPr>
          <p:nvPr/>
        </p:nvSpPr>
        <p:spPr bwMode="auto">
          <a:xfrm>
            <a:off x="476250" y="1314450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 dirty="0"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18485" name="Text Box 21"/>
          <p:cNvSpPr txBox="1">
            <a:spLocks noChangeArrowheads="1"/>
          </p:cNvSpPr>
          <p:nvPr/>
        </p:nvSpPr>
        <p:spPr bwMode="auto">
          <a:xfrm>
            <a:off x="2322513" y="323850"/>
            <a:ext cx="4394200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003399"/>
                </a:solidFill>
              </a:rPr>
              <a:t>栈的逻辑结构</a:t>
            </a:r>
          </a:p>
        </p:txBody>
      </p:sp>
    </p:spTree>
    <p:extLst>
      <p:ext uri="{BB962C8B-B14F-4D97-AF65-F5344CB8AC3E}">
        <p14:creationId xmlns:p14="http://schemas.microsoft.com/office/powerpoint/2010/main" val="174888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6" grpId="0" animBg="1"/>
      <p:bldP spid="318477" grpId="0" animBg="1"/>
      <p:bldP spid="318477" grpId="1" animBg="1"/>
      <p:bldP spid="318481" grpId="0"/>
      <p:bldP spid="3184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主要基本操作包括</a:t>
            </a:r>
            <a:r>
              <a:rPr lang="en-US" altLang="zh-CN"/>
              <a:t>: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524000" y="30321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QueueEmpty ( Q )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524000" y="3565525"/>
            <a:ext cx="289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QueueLength ( Q 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524000" y="4083050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GetHead ( Q</a:t>
            </a:r>
            <a:r>
              <a:rPr lang="zh-CN" altLang="en-US" sz="2000"/>
              <a:t>，</a:t>
            </a:r>
            <a:r>
              <a:rPr lang="en-US" altLang="zh-CN" sz="2000"/>
              <a:t>&amp;e )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524000" y="46323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EnQueue ( &amp;Q</a:t>
            </a:r>
            <a:r>
              <a:rPr lang="zh-CN" altLang="en-US" sz="2000"/>
              <a:t>，</a:t>
            </a:r>
            <a:r>
              <a:rPr lang="en-US" altLang="zh-CN" sz="2000"/>
              <a:t>e )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1524000" y="51657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DeQueue ( &amp;Q</a:t>
            </a:r>
            <a:r>
              <a:rPr lang="zh-CN" altLang="en-US" sz="2000"/>
              <a:t>，</a:t>
            </a:r>
            <a:r>
              <a:rPr lang="en-US" altLang="zh-CN" sz="2000"/>
              <a:t>&amp;e )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1524000" y="990600"/>
            <a:ext cx="73914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InitQueue ( &amp;Q )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	</a:t>
            </a:r>
            <a:r>
              <a:rPr lang="zh-CN" altLang="en-US" sz="2000"/>
              <a:t>操作结果：构造一个空队列</a:t>
            </a:r>
            <a:r>
              <a:rPr lang="en-US" altLang="zh-CN" sz="2000"/>
              <a:t>Q</a:t>
            </a:r>
            <a:r>
              <a:rPr lang="zh-CN" altLang="en-US" sz="2000"/>
              <a:t>。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524000" y="1905000"/>
            <a:ext cx="7391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DestroyQueue ( &amp;Q )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	</a:t>
            </a:r>
            <a:r>
              <a:rPr lang="zh-CN" altLang="en-US" sz="2000"/>
              <a:t>初始条件：队列</a:t>
            </a:r>
            <a:r>
              <a:rPr lang="en-US" altLang="zh-CN" sz="2000"/>
              <a:t>Q</a:t>
            </a:r>
            <a:r>
              <a:rPr lang="zh-CN" altLang="en-US" sz="2000"/>
              <a:t>已存在。</a:t>
            </a:r>
            <a:br>
              <a:rPr lang="zh-CN" altLang="en-US" sz="2000"/>
            </a:br>
            <a:r>
              <a:rPr lang="zh-CN" altLang="en-US" sz="2000"/>
              <a:t>	 操作结果：队列</a:t>
            </a:r>
            <a:r>
              <a:rPr lang="en-US" altLang="zh-CN" sz="2000"/>
              <a:t>Q</a:t>
            </a:r>
            <a:r>
              <a:rPr lang="zh-CN" altLang="en-US" sz="2000"/>
              <a:t>被销毁，不再存在。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1524000" y="5622925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QueueTravers(Q, visit())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143000" y="3048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3.4.2  </a:t>
            </a:r>
            <a:r>
              <a:rPr lang="zh-CN" altLang="en-US"/>
              <a:t>队列的表示和实现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447800" y="914400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链队列、顺序队列、循环队列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  </a:t>
            </a:r>
            <a:r>
              <a:rPr lang="zh-CN" altLang="en-US"/>
              <a:t>链队列</a:t>
            </a:r>
            <a:r>
              <a:rPr lang="en-US" altLang="zh-CN"/>
              <a:t>—</a:t>
            </a:r>
            <a:r>
              <a:rPr lang="zh-CN" altLang="en-US"/>
              <a:t>链式存储结构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371600" y="2209800"/>
            <a:ext cx="7162800" cy="93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必须具备指示队头和队尾的指针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头指针、尾指针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使用</a:t>
            </a:r>
            <a:r>
              <a:rPr lang="zh-CN" altLang="en-US" i="1">
                <a:solidFill>
                  <a:srgbClr val="FF0000"/>
                </a:solidFill>
              </a:rPr>
              <a:t>头结点</a:t>
            </a:r>
          </a:p>
        </p:txBody>
      </p:sp>
      <p:grpSp>
        <p:nvGrpSpPr>
          <p:cNvPr id="71758" name="Group 78"/>
          <p:cNvGrpSpPr>
            <a:grpSpLocks/>
          </p:cNvGrpSpPr>
          <p:nvPr/>
        </p:nvGrpSpPr>
        <p:grpSpPr bwMode="auto">
          <a:xfrm>
            <a:off x="1517650" y="3505200"/>
            <a:ext cx="7169150" cy="550863"/>
            <a:chOff x="956" y="1920"/>
            <a:chExt cx="4516" cy="347"/>
          </a:xfrm>
        </p:grpSpPr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1920" y="1979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auto">
            <a:xfrm>
              <a:off x="2400" y="197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2880" y="1979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0" name="Line 10"/>
            <p:cNvSpPr>
              <a:spLocks noChangeShapeType="1"/>
            </p:cNvSpPr>
            <p:nvPr/>
          </p:nvSpPr>
          <p:spPr bwMode="auto">
            <a:xfrm>
              <a:off x="3360" y="197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4608" y="1979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5088" y="197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042" y="194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1</a:t>
              </a:r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2987" y="194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2</a:t>
              </a:r>
            </a:p>
          </p:txBody>
        </p:sp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2496" y="212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>
              <a:off x="3456" y="212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7" name="Text Box 17"/>
            <p:cNvSpPr txBox="1">
              <a:spLocks noChangeArrowheads="1"/>
            </p:cNvSpPr>
            <p:nvPr/>
          </p:nvSpPr>
          <p:spPr bwMode="auto">
            <a:xfrm>
              <a:off x="3888" y="19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>
              <a:off x="4224" y="212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Text Box 19"/>
            <p:cNvSpPr txBox="1">
              <a:spLocks noChangeArrowheads="1"/>
            </p:cNvSpPr>
            <p:nvPr/>
          </p:nvSpPr>
          <p:spPr bwMode="auto">
            <a:xfrm>
              <a:off x="5088" y="199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1700" name="Text Box 20"/>
            <p:cNvSpPr txBox="1">
              <a:spLocks noChangeArrowheads="1"/>
            </p:cNvSpPr>
            <p:nvPr/>
          </p:nvSpPr>
          <p:spPr bwMode="auto">
            <a:xfrm>
              <a:off x="4715" y="194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a</a:t>
              </a:r>
              <a:r>
                <a:rPr lang="en-US" altLang="zh-CN" baseline="-25000"/>
                <a:t>n</a:t>
              </a:r>
            </a:p>
          </p:txBody>
        </p:sp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960" y="1979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>
              <a:off x="1451" y="1979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>
              <a:off x="1536" y="2123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H="1">
              <a:off x="971" y="1979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H="1">
              <a:off x="956" y="1972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28"/>
            <p:cNvSpPr>
              <a:spLocks noChangeShapeType="1"/>
            </p:cNvSpPr>
            <p:nvPr/>
          </p:nvSpPr>
          <p:spPr bwMode="auto">
            <a:xfrm flipH="1">
              <a:off x="1056" y="1979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Line 29"/>
            <p:cNvSpPr>
              <a:spLocks noChangeShapeType="1"/>
            </p:cNvSpPr>
            <p:nvPr/>
          </p:nvSpPr>
          <p:spPr bwMode="auto">
            <a:xfrm flipH="1">
              <a:off x="1248" y="2123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 flipH="1">
              <a:off x="960" y="1979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Line 31"/>
            <p:cNvSpPr>
              <a:spLocks noChangeShapeType="1"/>
            </p:cNvSpPr>
            <p:nvPr/>
          </p:nvSpPr>
          <p:spPr bwMode="auto">
            <a:xfrm flipH="1">
              <a:off x="1152" y="2027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Line 32"/>
            <p:cNvSpPr>
              <a:spLocks noChangeShapeType="1"/>
            </p:cNvSpPr>
            <p:nvPr/>
          </p:nvSpPr>
          <p:spPr bwMode="auto">
            <a:xfrm flipH="1">
              <a:off x="1355" y="2171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1757" name="Group 77"/>
          <p:cNvGrpSpPr>
            <a:grpSpLocks/>
          </p:cNvGrpSpPr>
          <p:nvPr/>
        </p:nvGrpSpPr>
        <p:grpSpPr bwMode="auto">
          <a:xfrm>
            <a:off x="1447800" y="4056063"/>
            <a:ext cx="6858000" cy="990600"/>
            <a:chOff x="912" y="2267"/>
            <a:chExt cx="4320" cy="624"/>
          </a:xfrm>
        </p:grpSpPr>
        <p:grpSp>
          <p:nvGrpSpPr>
            <p:cNvPr id="71714" name="Group 34"/>
            <p:cNvGrpSpPr>
              <a:grpSpLocks/>
            </p:cNvGrpSpPr>
            <p:nvPr/>
          </p:nvGrpSpPr>
          <p:grpSpPr bwMode="auto">
            <a:xfrm>
              <a:off x="912" y="2267"/>
              <a:ext cx="624" cy="624"/>
              <a:chOff x="1152" y="2544"/>
              <a:chExt cx="624" cy="624"/>
            </a:xfrm>
          </p:grpSpPr>
          <p:sp>
            <p:nvSpPr>
              <p:cNvPr id="71702" name="Text Box 22"/>
              <p:cNvSpPr txBox="1">
                <a:spLocks noChangeArrowheads="1"/>
              </p:cNvSpPr>
              <p:nvPr/>
            </p:nvSpPr>
            <p:spPr bwMode="auto">
              <a:xfrm>
                <a:off x="1152" y="288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front</a:t>
                </a:r>
              </a:p>
            </p:txBody>
          </p:sp>
          <p:sp>
            <p:nvSpPr>
              <p:cNvPr id="71713" name="Line 33"/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715" name="Group 35"/>
            <p:cNvGrpSpPr>
              <a:grpSpLocks/>
            </p:cNvGrpSpPr>
            <p:nvPr/>
          </p:nvGrpSpPr>
          <p:grpSpPr bwMode="auto">
            <a:xfrm>
              <a:off x="4608" y="2267"/>
              <a:ext cx="624" cy="624"/>
              <a:chOff x="1152" y="2544"/>
              <a:chExt cx="624" cy="624"/>
            </a:xfrm>
          </p:grpSpPr>
          <p:sp>
            <p:nvSpPr>
              <p:cNvPr id="71716" name="Text Box 36"/>
              <p:cNvSpPr txBox="1">
                <a:spLocks noChangeArrowheads="1"/>
              </p:cNvSpPr>
              <p:nvPr/>
            </p:nvSpPr>
            <p:spPr bwMode="auto">
              <a:xfrm>
                <a:off x="1152" y="2880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rear</a:t>
                </a:r>
              </a:p>
            </p:txBody>
          </p:sp>
          <p:sp>
            <p:nvSpPr>
              <p:cNvPr id="71717" name="Line 37"/>
              <p:cNvSpPr>
                <a:spLocks noChangeShapeType="1"/>
              </p:cNvSpPr>
              <p:nvPr/>
            </p:nvSpPr>
            <p:spPr bwMode="auto">
              <a:xfrm flipV="1">
                <a:off x="1392" y="2544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756" name="Group 76"/>
          <p:cNvGrpSpPr>
            <a:grpSpLocks/>
          </p:cNvGrpSpPr>
          <p:nvPr/>
        </p:nvGrpSpPr>
        <p:grpSpPr bwMode="auto">
          <a:xfrm>
            <a:off x="2438400" y="5257800"/>
            <a:ext cx="4495800" cy="838200"/>
            <a:chOff x="1104" y="3024"/>
            <a:chExt cx="2832" cy="528"/>
          </a:xfrm>
        </p:grpSpPr>
        <p:grpSp>
          <p:nvGrpSpPr>
            <p:cNvPr id="71754" name="Group 74"/>
            <p:cNvGrpSpPr>
              <a:grpSpLocks/>
            </p:cNvGrpSpPr>
            <p:nvPr/>
          </p:nvGrpSpPr>
          <p:grpSpPr bwMode="auto">
            <a:xfrm>
              <a:off x="2016" y="3024"/>
              <a:ext cx="1920" cy="528"/>
              <a:chOff x="1488" y="3072"/>
              <a:chExt cx="1920" cy="528"/>
            </a:xfrm>
          </p:grpSpPr>
          <p:sp>
            <p:nvSpPr>
              <p:cNvPr id="71745" name="Text Box 65"/>
              <p:cNvSpPr txBox="1">
                <a:spLocks noChangeArrowheads="1"/>
              </p:cNvSpPr>
              <p:nvPr/>
            </p:nvSpPr>
            <p:spPr bwMode="auto">
              <a:xfrm>
                <a:off x="1488" y="3072"/>
                <a:ext cx="12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Q.front</a:t>
                </a:r>
              </a:p>
            </p:txBody>
          </p:sp>
          <p:sp>
            <p:nvSpPr>
              <p:cNvPr id="71748" name="Text Box 68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Q.rear</a:t>
                </a:r>
              </a:p>
            </p:txBody>
          </p:sp>
          <p:grpSp>
            <p:nvGrpSpPr>
              <p:cNvPr id="71751" name="Group 71"/>
              <p:cNvGrpSpPr>
                <a:grpSpLocks/>
              </p:cNvGrpSpPr>
              <p:nvPr/>
            </p:nvGrpSpPr>
            <p:grpSpPr bwMode="auto">
              <a:xfrm>
                <a:off x="2573" y="3209"/>
                <a:ext cx="835" cy="295"/>
                <a:chOff x="2573" y="3209"/>
                <a:chExt cx="835" cy="295"/>
              </a:xfrm>
            </p:grpSpPr>
            <p:sp>
              <p:nvSpPr>
                <p:cNvPr id="71734" name="Rectangle 54"/>
                <p:cNvSpPr>
                  <a:spLocks noChangeArrowheads="1"/>
                </p:cNvSpPr>
                <p:nvPr/>
              </p:nvSpPr>
              <p:spPr bwMode="auto">
                <a:xfrm>
                  <a:off x="2577" y="3216"/>
                  <a:ext cx="672" cy="2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1735" name="Line 55"/>
                <p:cNvSpPr>
                  <a:spLocks noChangeShapeType="1"/>
                </p:cNvSpPr>
                <p:nvPr/>
              </p:nvSpPr>
              <p:spPr bwMode="auto">
                <a:xfrm>
                  <a:off x="3068" y="3216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588" y="3216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8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573" y="3209"/>
                  <a:ext cx="24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39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2673" y="3216"/>
                  <a:ext cx="33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40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865" y="3360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4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577" y="3216"/>
                  <a:ext cx="33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4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2769" y="3264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4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972" y="3408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75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072" y="3227"/>
                  <a:ext cx="3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0</a:t>
                  </a:r>
                </a:p>
              </p:txBody>
            </p:sp>
          </p:grpSp>
          <p:sp>
            <p:nvSpPr>
              <p:cNvPr id="71752" name="Line 72"/>
              <p:cNvSpPr>
                <a:spLocks noChangeShapeType="1"/>
              </p:cNvSpPr>
              <p:nvPr/>
            </p:nvSpPr>
            <p:spPr bwMode="auto">
              <a:xfrm>
                <a:off x="2208" y="326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53" name="Line 73"/>
              <p:cNvSpPr>
                <a:spLocks noChangeShapeType="1"/>
              </p:cNvSpPr>
              <p:nvPr/>
            </p:nvSpPr>
            <p:spPr bwMode="auto">
              <a:xfrm>
                <a:off x="2208" y="34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55" name="Text Box 75"/>
            <p:cNvSpPr txBox="1">
              <a:spLocks noChangeArrowheads="1"/>
            </p:cNvSpPr>
            <p:nvPr/>
          </p:nvSpPr>
          <p:spPr bwMode="auto">
            <a:xfrm>
              <a:off x="1104" y="3168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空队列</a:t>
              </a:r>
            </a:p>
          </p:txBody>
        </p:sp>
      </p:grp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1371600" y="381000"/>
            <a:ext cx="71628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// ADT Queue</a:t>
            </a:r>
            <a:r>
              <a:rPr lang="zh-CN" altLang="en-US"/>
              <a:t>的表示与实现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// --- </a:t>
            </a:r>
            <a:r>
              <a:rPr lang="zh-CN" altLang="en-US"/>
              <a:t>单链队列 </a:t>
            </a:r>
            <a:r>
              <a:rPr lang="en-US" altLang="zh-CN"/>
              <a:t>--- </a:t>
            </a:r>
            <a:r>
              <a:rPr lang="zh-CN" altLang="en-US"/>
              <a:t>队列的链式存储结构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宋体" charset="-122"/>
              </a:rPr>
              <a:t>typedef struct</a:t>
            </a:r>
            <a:r>
              <a:rPr lang="en-US" altLang="zh-CN" b="0">
                <a:latin typeface="宋体" charset="-122"/>
              </a:rPr>
              <a:t> QNode 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宋体" charset="-122"/>
              </a:rPr>
              <a:t>	QElemType		data;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宋体" charset="-122"/>
              </a:rPr>
              <a:t>	struct QNode	*next;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宋体" charset="-122"/>
              </a:rPr>
              <a:t>}QNode, *QueuePtr;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b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>
                <a:latin typeface="宋体" charset="-122"/>
              </a:rPr>
              <a:t>typedef struct</a:t>
            </a:r>
            <a:r>
              <a:rPr lang="en-US" altLang="zh-CN" b="0">
                <a:latin typeface="宋体" charset="-122"/>
              </a:rPr>
              <a:t> {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宋体" charset="-122"/>
              </a:rPr>
              <a:t>	QueuePtr	front;	// </a:t>
            </a:r>
            <a:r>
              <a:rPr lang="zh-CN" altLang="en-US" b="0">
                <a:latin typeface="宋体" charset="-122"/>
              </a:rPr>
              <a:t>队头指针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0">
                <a:latin typeface="宋体" charset="-122"/>
              </a:rPr>
              <a:t>	</a:t>
            </a:r>
            <a:r>
              <a:rPr lang="en-US" altLang="zh-CN" b="0">
                <a:latin typeface="宋体" charset="-122"/>
              </a:rPr>
              <a:t>QueuePtr	rear;		// </a:t>
            </a:r>
            <a:r>
              <a:rPr lang="zh-CN" altLang="en-US" b="0">
                <a:latin typeface="宋体" charset="-122"/>
              </a:rPr>
              <a:t>队尾指针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b="0">
                <a:latin typeface="宋体" charset="-122"/>
              </a:rPr>
              <a:t>}LinkQueue;</a:t>
            </a:r>
            <a:endParaRPr lang="en-US" altLang="zh-CN" b="0" i="1">
              <a:solidFill>
                <a:srgbClr val="FF0000"/>
              </a:solidFill>
              <a:latin typeface="宋体" charset="-122"/>
            </a:endParaRPr>
          </a:p>
        </p:txBody>
      </p:sp>
    </p:spTree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队尾</a:t>
            </a:r>
            <a:r>
              <a:rPr lang="zh-CN" altLang="en-US"/>
              <a:t>插入新元素 </a:t>
            </a:r>
            <a:r>
              <a:rPr lang="en-US" altLang="zh-CN"/>
              <a:t>e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1371600" y="1066800"/>
            <a:ext cx="7620000" cy="537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/>
              <a:t>Status  EnQueue ( LinkQueue  &amp;Q, QElemType  e )</a:t>
            </a:r>
          </a:p>
          <a:p>
            <a:pPr>
              <a:spcBef>
                <a:spcPct val="50000"/>
              </a:spcBef>
            </a:pPr>
            <a:r>
              <a:rPr lang="en-US" altLang="zh-CN" sz="2200"/>
              <a:t>{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p = ( QueuePtr ) </a:t>
            </a:r>
            <a:r>
              <a:rPr lang="en-US" altLang="zh-CN">
                <a:solidFill>
                  <a:srgbClr val="FF0000"/>
                </a:solidFill>
              </a:rPr>
              <a:t>malloc</a:t>
            </a:r>
            <a:r>
              <a:rPr lang="en-US" altLang="zh-CN"/>
              <a:t> ( sizeof(QNode));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if ( !p )   exit (OVERFLOW);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p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&gt;data = e;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p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&gt;next = </a:t>
            </a:r>
            <a:r>
              <a:rPr lang="en-US" altLang="zh-CN">
                <a:solidFill>
                  <a:srgbClr val="FF0000"/>
                </a:solidFill>
              </a:rPr>
              <a:t>NULL</a:t>
            </a:r>
            <a:r>
              <a:rPr lang="en-US" altLang="zh-CN"/>
              <a:t>; /</a:t>
            </a:r>
            <a:r>
              <a:rPr lang="en-US" altLang="zh-CN">
                <a:solidFill>
                  <a:schemeClr val="tx2"/>
                </a:solidFill>
              </a:rPr>
              <a:t>/</a:t>
            </a:r>
            <a:r>
              <a:rPr lang="zh-CN" altLang="en-US">
                <a:solidFill>
                  <a:schemeClr val="tx2"/>
                </a:solidFill>
              </a:rPr>
              <a:t>申请新结点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Q.rear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&gt;next = p;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Q.rear = p;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插入在队尾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return  OK;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5" name="Text Box 27"/>
          <p:cNvSpPr txBox="1">
            <a:spLocks noChangeArrowheads="1"/>
          </p:cNvSpPr>
          <p:nvPr/>
        </p:nvSpPr>
        <p:spPr bwMode="auto">
          <a:xfrm>
            <a:off x="7256463" y="3048000"/>
            <a:ext cx="1049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sun</a:t>
            </a:r>
            <a:endParaRPr lang="en-US" altLang="zh-CN" baseline="-25000"/>
          </a:p>
        </p:txBody>
      </p:sp>
      <p:grpSp>
        <p:nvGrpSpPr>
          <p:cNvPr id="78876" name="Group 28"/>
          <p:cNvGrpSpPr>
            <a:grpSpLocks/>
          </p:cNvGrpSpPr>
          <p:nvPr/>
        </p:nvGrpSpPr>
        <p:grpSpPr bwMode="auto">
          <a:xfrm>
            <a:off x="6324600" y="3124200"/>
            <a:ext cx="1905000" cy="685800"/>
            <a:chOff x="1200" y="1776"/>
            <a:chExt cx="1200" cy="432"/>
          </a:xfrm>
        </p:grpSpPr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1728" y="1776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2208" y="17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Line 31"/>
            <p:cNvSpPr>
              <a:spLocks noChangeShapeType="1"/>
            </p:cNvSpPr>
            <p:nvPr/>
          </p:nvSpPr>
          <p:spPr bwMode="auto">
            <a:xfrm flipV="1">
              <a:off x="1440" y="1968"/>
              <a:ext cx="28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p</a:t>
              </a:r>
            </a:p>
          </p:txBody>
        </p:sp>
      </p:grpSp>
      <p:grpSp>
        <p:nvGrpSpPr>
          <p:cNvPr id="78891" name="Group 43"/>
          <p:cNvGrpSpPr>
            <a:grpSpLocks/>
          </p:cNvGrpSpPr>
          <p:nvPr/>
        </p:nvGrpSpPr>
        <p:grpSpPr bwMode="auto">
          <a:xfrm>
            <a:off x="1676400" y="838200"/>
            <a:ext cx="6248400" cy="1447800"/>
            <a:chOff x="1056" y="528"/>
            <a:chExt cx="3936" cy="912"/>
          </a:xfrm>
        </p:grpSpPr>
        <p:sp>
          <p:nvSpPr>
            <p:cNvPr id="78851" name="Rectangle 3"/>
            <p:cNvSpPr>
              <a:spLocks noChangeArrowheads="1"/>
            </p:cNvSpPr>
            <p:nvPr/>
          </p:nvSpPr>
          <p:spPr bwMode="auto">
            <a:xfrm>
              <a:off x="2160" y="115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2" name="Line 4"/>
            <p:cNvSpPr>
              <a:spLocks noChangeShapeType="1"/>
            </p:cNvSpPr>
            <p:nvPr/>
          </p:nvSpPr>
          <p:spPr bwMode="auto">
            <a:xfrm>
              <a:off x="264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3120" y="115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4" name="Line 6"/>
            <p:cNvSpPr>
              <a:spLocks noChangeShapeType="1"/>
            </p:cNvSpPr>
            <p:nvPr/>
          </p:nvSpPr>
          <p:spPr bwMode="auto">
            <a:xfrm>
              <a:off x="360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560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Text Box 9"/>
            <p:cNvSpPr txBox="1">
              <a:spLocks noChangeArrowheads="1"/>
            </p:cNvSpPr>
            <p:nvPr/>
          </p:nvSpPr>
          <p:spPr bwMode="auto">
            <a:xfrm>
              <a:off x="2160" y="1115"/>
              <a:ext cx="5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zhou</a:t>
              </a:r>
              <a:endParaRPr lang="en-US" altLang="zh-CN" baseline="-25000"/>
            </a:p>
          </p:txBody>
        </p:sp>
        <p:sp>
          <p:nvSpPr>
            <p:cNvPr id="78858" name="Text Box 10"/>
            <p:cNvSpPr txBox="1">
              <a:spLocks noChangeArrowheads="1"/>
            </p:cNvSpPr>
            <p:nvPr/>
          </p:nvSpPr>
          <p:spPr bwMode="auto">
            <a:xfrm>
              <a:off x="3216" y="1115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jin</a:t>
              </a:r>
              <a:endParaRPr lang="en-US" altLang="zh-CN" baseline="-25000"/>
            </a:p>
          </p:txBody>
        </p:sp>
        <p:sp>
          <p:nvSpPr>
            <p:cNvPr id="78859" name="Line 11"/>
            <p:cNvSpPr>
              <a:spLocks noChangeShapeType="1"/>
            </p:cNvSpPr>
            <p:nvPr/>
          </p:nvSpPr>
          <p:spPr bwMode="auto">
            <a:xfrm>
              <a:off x="2736" y="12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2"/>
            <p:cNvSpPr>
              <a:spLocks noChangeShapeType="1"/>
            </p:cNvSpPr>
            <p:nvPr/>
          </p:nvSpPr>
          <p:spPr bwMode="auto">
            <a:xfrm>
              <a:off x="3696" y="12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Text Box 13"/>
            <p:cNvSpPr txBox="1">
              <a:spLocks noChangeArrowheads="1"/>
            </p:cNvSpPr>
            <p:nvPr/>
          </p:nvSpPr>
          <p:spPr bwMode="auto">
            <a:xfrm>
              <a:off x="4560" y="1163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78862" name="Text Box 14"/>
            <p:cNvSpPr txBox="1">
              <a:spLocks noChangeArrowheads="1"/>
            </p:cNvSpPr>
            <p:nvPr/>
          </p:nvSpPr>
          <p:spPr bwMode="auto">
            <a:xfrm>
              <a:off x="4139" y="1115"/>
              <a:ext cx="6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xin</a:t>
              </a:r>
              <a:endParaRPr lang="en-US" altLang="zh-CN" baseline="-25000"/>
            </a:p>
          </p:txBody>
        </p:sp>
        <p:sp>
          <p:nvSpPr>
            <p:cNvPr id="78865" name="Rectangle 17"/>
            <p:cNvSpPr>
              <a:spLocks noChangeArrowheads="1"/>
            </p:cNvSpPr>
            <p:nvPr/>
          </p:nvSpPr>
          <p:spPr bwMode="auto">
            <a:xfrm>
              <a:off x="1200" y="1152"/>
              <a:ext cx="67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1691" y="115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Line 19"/>
            <p:cNvSpPr>
              <a:spLocks noChangeShapeType="1"/>
            </p:cNvSpPr>
            <p:nvPr/>
          </p:nvSpPr>
          <p:spPr bwMode="auto">
            <a:xfrm>
              <a:off x="1776" y="129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20"/>
            <p:cNvSpPr>
              <a:spLocks noChangeShapeType="1"/>
            </p:cNvSpPr>
            <p:nvPr/>
          </p:nvSpPr>
          <p:spPr bwMode="auto">
            <a:xfrm flipH="1">
              <a:off x="1211" y="1152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Line 21"/>
            <p:cNvSpPr>
              <a:spLocks noChangeShapeType="1"/>
            </p:cNvSpPr>
            <p:nvPr/>
          </p:nvSpPr>
          <p:spPr bwMode="auto">
            <a:xfrm flipH="1">
              <a:off x="1196" y="1145"/>
              <a:ext cx="24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Line 22"/>
            <p:cNvSpPr>
              <a:spLocks noChangeShapeType="1"/>
            </p:cNvSpPr>
            <p:nvPr/>
          </p:nvSpPr>
          <p:spPr bwMode="auto">
            <a:xfrm flipH="1">
              <a:off x="1296" y="1152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H="1">
              <a:off x="1488" y="1296"/>
              <a:ext cx="19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 flipH="1">
              <a:off x="1200" y="1152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 flipH="1">
              <a:off x="1392" y="120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 flipH="1">
              <a:off x="1595" y="13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8886" name="Group 38"/>
            <p:cNvGrpSpPr>
              <a:grpSpLocks/>
            </p:cNvGrpSpPr>
            <p:nvPr/>
          </p:nvGrpSpPr>
          <p:grpSpPr bwMode="auto">
            <a:xfrm>
              <a:off x="1056" y="528"/>
              <a:ext cx="1104" cy="576"/>
              <a:chOff x="1056" y="528"/>
              <a:chExt cx="1104" cy="576"/>
            </a:xfrm>
          </p:grpSpPr>
          <p:sp>
            <p:nvSpPr>
              <p:cNvPr id="78864" name="Text Box 16"/>
              <p:cNvSpPr txBox="1">
                <a:spLocks noChangeArrowheads="1"/>
              </p:cNvSpPr>
              <p:nvPr/>
            </p:nvSpPr>
            <p:spPr bwMode="auto">
              <a:xfrm>
                <a:off x="1056" y="528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Q.front</a:t>
                </a: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1536" y="81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8887" name="Group 39"/>
            <p:cNvGrpSpPr>
              <a:grpSpLocks/>
            </p:cNvGrpSpPr>
            <p:nvPr/>
          </p:nvGrpSpPr>
          <p:grpSpPr bwMode="auto">
            <a:xfrm>
              <a:off x="3888" y="528"/>
              <a:ext cx="1104" cy="576"/>
              <a:chOff x="1056" y="528"/>
              <a:chExt cx="1104" cy="576"/>
            </a:xfrm>
          </p:grpSpPr>
          <p:sp>
            <p:nvSpPr>
              <p:cNvPr id="78888" name="Text Box 40"/>
              <p:cNvSpPr txBox="1">
                <a:spLocks noChangeArrowheads="1"/>
              </p:cNvSpPr>
              <p:nvPr/>
            </p:nvSpPr>
            <p:spPr bwMode="auto">
              <a:xfrm>
                <a:off x="1056" y="528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Q.rear</a:t>
                </a:r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1536" y="81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8890" name="Text Box 42"/>
          <p:cNvSpPr txBox="1">
            <a:spLocks noChangeArrowheads="1"/>
          </p:cNvSpPr>
          <p:nvPr/>
        </p:nvSpPr>
        <p:spPr bwMode="auto">
          <a:xfrm>
            <a:off x="7934325" y="311785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grpSp>
        <p:nvGrpSpPr>
          <p:cNvPr id="78894" name="Group 46"/>
          <p:cNvGrpSpPr>
            <a:grpSpLocks/>
          </p:cNvGrpSpPr>
          <p:nvPr/>
        </p:nvGrpSpPr>
        <p:grpSpPr bwMode="auto">
          <a:xfrm>
            <a:off x="6934200" y="1905000"/>
            <a:ext cx="774700" cy="1325563"/>
            <a:chOff x="4368" y="1200"/>
            <a:chExt cx="488" cy="835"/>
          </a:xfrm>
        </p:grpSpPr>
        <p:sp>
          <p:nvSpPr>
            <p:cNvPr id="78892" name="Rectangle 44"/>
            <p:cNvSpPr>
              <a:spLocks noChangeArrowheads="1"/>
            </p:cNvSpPr>
            <p:nvPr/>
          </p:nvSpPr>
          <p:spPr bwMode="auto">
            <a:xfrm>
              <a:off x="4608" y="1200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3" name="Freeform 45"/>
            <p:cNvSpPr>
              <a:spLocks/>
            </p:cNvSpPr>
            <p:nvPr/>
          </p:nvSpPr>
          <p:spPr bwMode="auto">
            <a:xfrm>
              <a:off x="4368" y="1296"/>
              <a:ext cx="488" cy="739"/>
            </a:xfrm>
            <a:custGeom>
              <a:avLst/>
              <a:gdLst>
                <a:gd name="T0" fmla="*/ 318 w 488"/>
                <a:gd name="T1" fmla="*/ 0 h 739"/>
                <a:gd name="T2" fmla="*/ 431 w 488"/>
                <a:gd name="T3" fmla="*/ 11 h 739"/>
                <a:gd name="T4" fmla="*/ 488 w 488"/>
                <a:gd name="T5" fmla="*/ 113 h 739"/>
                <a:gd name="T6" fmla="*/ 477 w 488"/>
                <a:gd name="T7" fmla="*/ 203 h 739"/>
                <a:gd name="T8" fmla="*/ 409 w 488"/>
                <a:gd name="T9" fmla="*/ 260 h 739"/>
                <a:gd name="T10" fmla="*/ 126 w 488"/>
                <a:gd name="T11" fmla="*/ 429 h 739"/>
                <a:gd name="T12" fmla="*/ 70 w 488"/>
                <a:gd name="T13" fmla="*/ 508 h 739"/>
                <a:gd name="T14" fmla="*/ 47 w 488"/>
                <a:gd name="T15" fmla="*/ 542 h 739"/>
                <a:gd name="T16" fmla="*/ 59 w 488"/>
                <a:gd name="T17" fmla="*/ 723 h 739"/>
                <a:gd name="T18" fmla="*/ 138 w 488"/>
                <a:gd name="T19" fmla="*/ 734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739">
                  <a:moveTo>
                    <a:pt x="318" y="0"/>
                  </a:moveTo>
                  <a:cubicBezTo>
                    <a:pt x="356" y="4"/>
                    <a:pt x="395" y="0"/>
                    <a:pt x="431" y="11"/>
                  </a:cubicBezTo>
                  <a:cubicBezTo>
                    <a:pt x="468" y="22"/>
                    <a:pt x="488" y="113"/>
                    <a:pt x="488" y="113"/>
                  </a:cubicBezTo>
                  <a:cubicBezTo>
                    <a:pt x="484" y="143"/>
                    <a:pt x="487" y="175"/>
                    <a:pt x="477" y="203"/>
                  </a:cubicBezTo>
                  <a:cubicBezTo>
                    <a:pt x="469" y="226"/>
                    <a:pt x="426" y="246"/>
                    <a:pt x="409" y="260"/>
                  </a:cubicBezTo>
                  <a:cubicBezTo>
                    <a:pt x="338" y="318"/>
                    <a:pt x="217" y="400"/>
                    <a:pt x="126" y="429"/>
                  </a:cubicBezTo>
                  <a:cubicBezTo>
                    <a:pt x="107" y="455"/>
                    <a:pt x="88" y="482"/>
                    <a:pt x="70" y="508"/>
                  </a:cubicBezTo>
                  <a:cubicBezTo>
                    <a:pt x="62" y="519"/>
                    <a:pt x="47" y="542"/>
                    <a:pt x="47" y="542"/>
                  </a:cubicBezTo>
                  <a:cubicBezTo>
                    <a:pt x="29" y="597"/>
                    <a:pt x="0" y="676"/>
                    <a:pt x="59" y="723"/>
                  </a:cubicBezTo>
                  <a:cubicBezTo>
                    <a:pt x="79" y="739"/>
                    <a:pt x="117" y="734"/>
                    <a:pt x="138" y="734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898" name="Group 50"/>
          <p:cNvGrpSpPr>
            <a:grpSpLocks/>
          </p:cNvGrpSpPr>
          <p:nvPr/>
        </p:nvGrpSpPr>
        <p:grpSpPr bwMode="auto">
          <a:xfrm>
            <a:off x="6324600" y="627063"/>
            <a:ext cx="2438400" cy="3716337"/>
            <a:chOff x="3984" y="395"/>
            <a:chExt cx="1536" cy="2341"/>
          </a:xfrm>
        </p:grpSpPr>
        <p:sp>
          <p:nvSpPr>
            <p:cNvPr id="78895" name="Rectangle 47"/>
            <p:cNvSpPr>
              <a:spLocks noChangeArrowheads="1"/>
            </p:cNvSpPr>
            <p:nvPr/>
          </p:nvSpPr>
          <p:spPr bwMode="auto">
            <a:xfrm>
              <a:off x="3984" y="395"/>
              <a:ext cx="76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96" name="Text Box 48"/>
            <p:cNvSpPr txBox="1">
              <a:spLocks noChangeArrowheads="1"/>
            </p:cNvSpPr>
            <p:nvPr/>
          </p:nvSpPr>
          <p:spPr bwMode="auto">
            <a:xfrm>
              <a:off x="4464" y="2448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Q.rear</a:t>
              </a:r>
            </a:p>
          </p:txBody>
        </p:sp>
        <p:sp>
          <p:nvSpPr>
            <p:cNvPr id="78897" name="Line 49"/>
            <p:cNvSpPr>
              <a:spLocks noChangeShapeType="1"/>
            </p:cNvSpPr>
            <p:nvPr/>
          </p:nvSpPr>
          <p:spPr bwMode="auto">
            <a:xfrm flipV="1">
              <a:off x="4752" y="225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5" grpId="0" autoUpdateAnimBg="0"/>
      <p:bldP spid="7889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删除</a:t>
            </a:r>
            <a:r>
              <a:rPr lang="zh-CN" altLang="en-US">
                <a:solidFill>
                  <a:srgbClr val="FF0000"/>
                </a:solidFill>
              </a:rPr>
              <a:t>队头</a:t>
            </a:r>
            <a:r>
              <a:rPr lang="zh-CN" altLang="en-US"/>
              <a:t>元素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066800" y="685800"/>
            <a:ext cx="7924800" cy="5543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/>
              <a:t>Status  </a:t>
            </a:r>
            <a:r>
              <a:rPr lang="en-US" altLang="zh-CN" sz="2600" dirty="0" err="1"/>
              <a:t>DeQueue</a:t>
            </a:r>
            <a:r>
              <a:rPr lang="en-US" altLang="zh-CN" sz="2600" dirty="0"/>
              <a:t> ( </a:t>
            </a:r>
            <a:r>
              <a:rPr lang="en-US" altLang="zh-CN" sz="2600" dirty="0" err="1"/>
              <a:t>LinkQueue</a:t>
            </a:r>
            <a:r>
              <a:rPr lang="en-US" altLang="zh-CN" sz="2600" dirty="0"/>
              <a:t>  &amp;Q </a:t>
            </a:r>
            <a:r>
              <a:rPr lang="zh-CN" altLang="en-US" sz="2600" dirty="0"/>
              <a:t>，</a:t>
            </a:r>
            <a:r>
              <a:rPr lang="en-US" altLang="zh-CN" sz="2600" dirty="0" err="1"/>
              <a:t>QElemType</a:t>
            </a:r>
            <a:r>
              <a:rPr lang="en-US" altLang="zh-CN" sz="2600" dirty="0"/>
              <a:t>  &amp;e )</a:t>
            </a:r>
          </a:p>
          <a:p>
            <a:pPr>
              <a:spcBef>
                <a:spcPct val="50000"/>
              </a:spcBef>
            </a:pPr>
            <a:r>
              <a:rPr lang="en-US" altLang="zh-CN" sz="2200" dirty="0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if ( </a:t>
            </a:r>
            <a:r>
              <a:rPr lang="en-US" altLang="zh-CN" dirty="0" err="1"/>
              <a:t>Q.front</a:t>
            </a:r>
            <a:r>
              <a:rPr lang="en-US" altLang="zh-CN" dirty="0"/>
              <a:t> == </a:t>
            </a:r>
            <a:r>
              <a:rPr lang="en-US" altLang="zh-CN" dirty="0" err="1"/>
              <a:t>Q.rear</a:t>
            </a:r>
            <a:r>
              <a:rPr lang="en-US" altLang="zh-CN" dirty="0"/>
              <a:t> )   return  ERROR;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p = </a:t>
            </a:r>
            <a:r>
              <a:rPr lang="en-US" altLang="zh-CN" dirty="0" err="1"/>
              <a:t>Q.front</a:t>
            </a:r>
            <a:r>
              <a:rPr lang="en-US" altLang="zh-CN" dirty="0">
                <a:latin typeface="宋体" charset="-122"/>
              </a:rPr>
              <a:t>-</a:t>
            </a:r>
            <a:r>
              <a:rPr lang="en-US" altLang="zh-CN" dirty="0"/>
              <a:t>&gt;next;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e = p</a:t>
            </a:r>
            <a:r>
              <a:rPr lang="en-US" altLang="zh-CN" dirty="0">
                <a:latin typeface="宋体" charset="-122"/>
              </a:rPr>
              <a:t>-</a:t>
            </a:r>
            <a:r>
              <a:rPr lang="en-US" altLang="zh-CN" dirty="0"/>
              <a:t>&gt;data;   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取第一个结点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/>
              <a:t>    </a:t>
            </a:r>
            <a:r>
              <a:rPr lang="en-US" altLang="zh-CN" dirty="0" err="1"/>
              <a:t>Q.front</a:t>
            </a:r>
            <a:r>
              <a:rPr lang="en-US" altLang="zh-CN" dirty="0">
                <a:latin typeface="宋体" charset="-122"/>
              </a:rPr>
              <a:t>-</a:t>
            </a:r>
            <a:r>
              <a:rPr lang="en-US" altLang="zh-CN" dirty="0"/>
              <a:t>&gt;next = p</a:t>
            </a:r>
            <a:r>
              <a:rPr lang="en-US" altLang="zh-CN" dirty="0">
                <a:latin typeface="宋体" charset="-122"/>
              </a:rPr>
              <a:t>-</a:t>
            </a:r>
            <a:r>
              <a:rPr lang="en-US" altLang="zh-CN" dirty="0"/>
              <a:t>&gt;next;  </a:t>
            </a:r>
            <a:r>
              <a:rPr lang="en-US" altLang="zh-CN" dirty="0">
                <a:solidFill>
                  <a:schemeClr val="tx2"/>
                </a:solidFill>
              </a:rPr>
              <a:t>//</a:t>
            </a:r>
            <a:r>
              <a:rPr lang="zh-CN" altLang="en-US" dirty="0">
                <a:solidFill>
                  <a:schemeClr val="tx2"/>
                </a:solidFill>
              </a:rPr>
              <a:t>删除第一个结点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free ( p 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/>
              <a:t>    return  OK;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}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zh-CN" altLang="en-US" dirty="0"/>
              <a:t>这段代码有</a:t>
            </a:r>
            <a:r>
              <a:rPr lang="en-US" altLang="zh-CN" dirty="0"/>
              <a:t>bug</a:t>
            </a:r>
            <a:r>
              <a:rPr lang="zh-CN" altLang="en-US" dirty="0"/>
              <a:t>么？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6805526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1066800" y="15240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删除</a:t>
            </a:r>
            <a:r>
              <a:rPr lang="zh-CN" altLang="en-US">
                <a:solidFill>
                  <a:srgbClr val="FF0000"/>
                </a:solidFill>
              </a:rPr>
              <a:t>队头</a:t>
            </a:r>
            <a:r>
              <a:rPr lang="zh-CN" altLang="en-US"/>
              <a:t>元素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066800" y="685800"/>
            <a:ext cx="7924800" cy="533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/>
              <a:t>Status  DeQueue ( LinkQueue  &amp;Q </a:t>
            </a:r>
            <a:r>
              <a:rPr lang="zh-CN" altLang="en-US" sz="2600"/>
              <a:t>，</a:t>
            </a:r>
            <a:r>
              <a:rPr lang="en-US" altLang="zh-CN" sz="2600"/>
              <a:t>QElemType  &amp;e )</a:t>
            </a:r>
          </a:p>
          <a:p>
            <a:pPr>
              <a:spcBef>
                <a:spcPct val="50000"/>
              </a:spcBef>
            </a:pPr>
            <a:r>
              <a:rPr lang="en-US" altLang="zh-CN" sz="2200"/>
              <a:t>{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if ( Q.front == Q.rear )   return  ERROR;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p = Q.front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&gt;next;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e = p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&gt;data;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取第一个结点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Q.front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&gt;next = p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&gt;next;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删除第一个结点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if ( Q.rear == p )   Q.rear = Q.front;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    </a:t>
            </a:r>
            <a:r>
              <a:rPr lang="en-US" altLang="zh-CN">
                <a:solidFill>
                  <a:schemeClr val="tx2"/>
                </a:solidFill>
              </a:rPr>
              <a:t>//</a:t>
            </a:r>
            <a:r>
              <a:rPr lang="zh-CN" altLang="en-US">
                <a:solidFill>
                  <a:schemeClr val="tx2"/>
                </a:solidFill>
              </a:rPr>
              <a:t>若需要删除的队头结点就是为结点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    </a:t>
            </a:r>
            <a:r>
              <a:rPr lang="en-US" altLang="zh-CN"/>
              <a:t>free ( p 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return  OK;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}</a:t>
            </a: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44" name="Group 48"/>
          <p:cNvGrpSpPr>
            <a:grpSpLocks/>
          </p:cNvGrpSpPr>
          <p:nvPr/>
        </p:nvGrpSpPr>
        <p:grpSpPr bwMode="auto">
          <a:xfrm>
            <a:off x="990600" y="457200"/>
            <a:ext cx="7010400" cy="1524000"/>
            <a:chOff x="624" y="528"/>
            <a:chExt cx="4416" cy="960"/>
          </a:xfrm>
        </p:grpSpPr>
        <p:grpSp>
          <p:nvGrpSpPr>
            <p:cNvPr id="80898" name="Group 2"/>
            <p:cNvGrpSpPr>
              <a:grpSpLocks/>
            </p:cNvGrpSpPr>
            <p:nvPr/>
          </p:nvGrpSpPr>
          <p:grpSpPr bwMode="auto">
            <a:xfrm>
              <a:off x="624" y="864"/>
              <a:ext cx="4320" cy="624"/>
              <a:chOff x="624" y="864"/>
              <a:chExt cx="4320" cy="624"/>
            </a:xfrm>
          </p:grpSpPr>
          <p:sp>
            <p:nvSpPr>
              <p:cNvPr id="80899" name="Rectangle 3"/>
              <p:cNvSpPr>
                <a:spLocks noChangeArrowheads="1"/>
              </p:cNvSpPr>
              <p:nvPr/>
            </p:nvSpPr>
            <p:spPr bwMode="auto">
              <a:xfrm>
                <a:off x="2160" y="1200"/>
                <a:ext cx="6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0" name="Line 4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3120" y="1200"/>
                <a:ext cx="6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3600" y="12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4080" y="1200"/>
                <a:ext cx="6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5" name="Text Box 9"/>
              <p:cNvSpPr txBox="1">
                <a:spLocks noChangeArrowheads="1"/>
              </p:cNvSpPr>
              <p:nvPr/>
            </p:nvSpPr>
            <p:spPr bwMode="auto">
              <a:xfrm>
                <a:off x="2160" y="1163"/>
                <a:ext cx="5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zhou</a:t>
                </a:r>
                <a:endParaRPr lang="en-US" altLang="zh-CN" baseline="-25000"/>
              </a:p>
            </p:txBody>
          </p:sp>
          <p:sp>
            <p:nvSpPr>
              <p:cNvPr id="80906" name="Text Box 10"/>
              <p:cNvSpPr txBox="1">
                <a:spLocks noChangeArrowheads="1"/>
              </p:cNvSpPr>
              <p:nvPr/>
            </p:nvSpPr>
            <p:spPr bwMode="auto">
              <a:xfrm>
                <a:off x="3216" y="1163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jin</a:t>
                </a:r>
                <a:endParaRPr lang="en-US" altLang="zh-CN" baseline="-25000"/>
              </a:p>
            </p:txBody>
          </p:sp>
          <p:sp>
            <p:nvSpPr>
              <p:cNvPr id="80907" name="Line 11"/>
              <p:cNvSpPr>
                <a:spLocks noChangeShapeType="1"/>
              </p:cNvSpPr>
              <p:nvPr/>
            </p:nvSpPr>
            <p:spPr bwMode="auto">
              <a:xfrm>
                <a:off x="2736" y="134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8" name="Line 12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9" name="Text Box 13"/>
              <p:cNvSpPr txBox="1">
                <a:spLocks noChangeArrowheads="1"/>
              </p:cNvSpPr>
              <p:nvPr/>
            </p:nvSpPr>
            <p:spPr bwMode="auto">
              <a:xfrm>
                <a:off x="4560" y="1211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80910" name="Text Box 14"/>
              <p:cNvSpPr txBox="1">
                <a:spLocks noChangeArrowheads="1"/>
              </p:cNvSpPr>
              <p:nvPr/>
            </p:nvSpPr>
            <p:spPr bwMode="auto">
              <a:xfrm>
                <a:off x="4139" y="1163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xin</a:t>
                </a:r>
                <a:endParaRPr lang="en-US" altLang="zh-CN" baseline="-25000"/>
              </a:p>
            </p:txBody>
          </p:sp>
          <p:sp>
            <p:nvSpPr>
              <p:cNvPr id="80911" name="Freeform 15"/>
              <p:cNvSpPr>
                <a:spLocks/>
              </p:cNvSpPr>
              <p:nvPr/>
            </p:nvSpPr>
            <p:spPr bwMode="auto">
              <a:xfrm>
                <a:off x="912" y="1104"/>
                <a:ext cx="288" cy="240"/>
              </a:xfrm>
              <a:custGeom>
                <a:avLst/>
                <a:gdLst>
                  <a:gd name="T0" fmla="*/ 0 w 288"/>
                  <a:gd name="T1" fmla="*/ 0 h 240"/>
                  <a:gd name="T2" fmla="*/ 96 w 288"/>
                  <a:gd name="T3" fmla="*/ 192 h 240"/>
                  <a:gd name="T4" fmla="*/ 288 w 28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" h="240">
                    <a:moveTo>
                      <a:pt x="0" y="0"/>
                    </a:moveTo>
                    <a:cubicBezTo>
                      <a:pt x="24" y="76"/>
                      <a:pt x="48" y="152"/>
                      <a:pt x="96" y="192"/>
                    </a:cubicBezTo>
                    <a:cubicBezTo>
                      <a:pt x="144" y="232"/>
                      <a:pt x="216" y="236"/>
                      <a:pt x="288" y="24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2" name="Text Box 16"/>
              <p:cNvSpPr txBox="1">
                <a:spLocks noChangeArrowheads="1"/>
              </p:cNvSpPr>
              <p:nvPr/>
            </p:nvSpPr>
            <p:spPr bwMode="auto">
              <a:xfrm>
                <a:off x="624" y="86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  S</a:t>
                </a:r>
              </a:p>
            </p:txBody>
          </p:sp>
          <p:sp>
            <p:nvSpPr>
              <p:cNvPr id="80913" name="Rectangle 17"/>
              <p:cNvSpPr>
                <a:spLocks noChangeArrowheads="1"/>
              </p:cNvSpPr>
              <p:nvPr/>
            </p:nvSpPr>
            <p:spPr bwMode="auto">
              <a:xfrm>
                <a:off x="1200" y="1200"/>
                <a:ext cx="672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4" name="Line 18"/>
              <p:cNvSpPr>
                <a:spLocks noChangeShapeType="1"/>
              </p:cNvSpPr>
              <p:nvPr/>
            </p:nvSpPr>
            <p:spPr bwMode="auto">
              <a:xfrm>
                <a:off x="1691" y="1200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5" name="Line 19"/>
              <p:cNvSpPr>
                <a:spLocks noChangeShapeType="1"/>
              </p:cNvSpPr>
              <p:nvPr/>
            </p:nvSpPr>
            <p:spPr bwMode="auto">
              <a:xfrm>
                <a:off x="1776" y="134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6" name="Line 20"/>
              <p:cNvSpPr>
                <a:spLocks noChangeShapeType="1"/>
              </p:cNvSpPr>
              <p:nvPr/>
            </p:nvSpPr>
            <p:spPr bwMode="auto">
              <a:xfrm flipH="1">
                <a:off x="1211" y="120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7" name="Line 21"/>
              <p:cNvSpPr>
                <a:spLocks noChangeShapeType="1"/>
              </p:cNvSpPr>
              <p:nvPr/>
            </p:nvSpPr>
            <p:spPr bwMode="auto">
              <a:xfrm flipH="1">
                <a:off x="1196" y="1193"/>
                <a:ext cx="24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8" name="Line 22"/>
              <p:cNvSpPr>
                <a:spLocks noChangeShapeType="1"/>
              </p:cNvSpPr>
              <p:nvPr/>
            </p:nvSpPr>
            <p:spPr bwMode="auto">
              <a:xfrm flipH="1">
                <a:off x="1296" y="1200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19" name="Line 23"/>
              <p:cNvSpPr>
                <a:spLocks noChangeShapeType="1"/>
              </p:cNvSpPr>
              <p:nvPr/>
            </p:nvSpPr>
            <p:spPr bwMode="auto">
              <a:xfrm flipH="1">
                <a:off x="1488" y="1344"/>
                <a:ext cx="192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0" name="Line 24"/>
              <p:cNvSpPr>
                <a:spLocks noChangeShapeType="1"/>
              </p:cNvSpPr>
              <p:nvPr/>
            </p:nvSpPr>
            <p:spPr bwMode="auto">
              <a:xfrm flipH="1">
                <a:off x="1200" y="1200"/>
                <a:ext cx="33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1" name="Line 25"/>
              <p:cNvSpPr>
                <a:spLocks noChangeShapeType="1"/>
              </p:cNvSpPr>
              <p:nvPr/>
            </p:nvSpPr>
            <p:spPr bwMode="auto">
              <a:xfrm flipH="1">
                <a:off x="1392" y="1248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22" name="Line 26"/>
              <p:cNvSpPr>
                <a:spLocks noChangeShapeType="1"/>
              </p:cNvSpPr>
              <p:nvPr/>
            </p:nvSpPr>
            <p:spPr bwMode="auto">
              <a:xfrm flipH="1">
                <a:off x="1595" y="1392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0936" name="Rectangle 40"/>
            <p:cNvSpPr>
              <a:spLocks noChangeArrowheads="1"/>
            </p:cNvSpPr>
            <p:nvPr/>
          </p:nvSpPr>
          <p:spPr bwMode="auto">
            <a:xfrm>
              <a:off x="646" y="875"/>
              <a:ext cx="528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7" name="Text Box 41"/>
            <p:cNvSpPr txBox="1">
              <a:spLocks noChangeArrowheads="1"/>
            </p:cNvSpPr>
            <p:nvPr/>
          </p:nvSpPr>
          <p:spPr bwMode="auto">
            <a:xfrm>
              <a:off x="624" y="52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Q.front</a:t>
              </a:r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912" y="816"/>
              <a:ext cx="24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0940" name="Group 44"/>
            <p:cNvGrpSpPr>
              <a:grpSpLocks/>
            </p:cNvGrpSpPr>
            <p:nvPr/>
          </p:nvGrpSpPr>
          <p:grpSpPr bwMode="auto">
            <a:xfrm>
              <a:off x="4080" y="528"/>
              <a:ext cx="960" cy="624"/>
              <a:chOff x="1200" y="528"/>
              <a:chExt cx="960" cy="624"/>
            </a:xfrm>
          </p:grpSpPr>
          <p:sp>
            <p:nvSpPr>
              <p:cNvPr id="80941" name="Text Box 45"/>
              <p:cNvSpPr txBox="1">
                <a:spLocks noChangeArrowheads="1"/>
              </p:cNvSpPr>
              <p:nvPr/>
            </p:nvSpPr>
            <p:spPr bwMode="auto">
              <a:xfrm>
                <a:off x="1200" y="52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Q.rear</a:t>
                </a:r>
              </a:p>
            </p:txBody>
          </p:sp>
          <p:sp>
            <p:nvSpPr>
              <p:cNvPr id="80942" name="Line 46"/>
              <p:cNvSpPr>
                <a:spLocks noChangeShapeType="1"/>
              </p:cNvSpPr>
              <p:nvPr/>
            </p:nvSpPr>
            <p:spPr bwMode="auto">
              <a:xfrm>
                <a:off x="1488" y="81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0923" name="Group 27"/>
          <p:cNvGrpSpPr>
            <a:grpSpLocks/>
          </p:cNvGrpSpPr>
          <p:nvPr/>
        </p:nvGrpSpPr>
        <p:grpSpPr bwMode="auto">
          <a:xfrm>
            <a:off x="2590800" y="762000"/>
            <a:ext cx="990600" cy="838200"/>
            <a:chOff x="1632" y="720"/>
            <a:chExt cx="624" cy="528"/>
          </a:xfrm>
        </p:grpSpPr>
        <p:sp>
          <p:nvSpPr>
            <p:cNvPr id="80924" name="Freeform 28"/>
            <p:cNvSpPr>
              <a:spLocks/>
            </p:cNvSpPr>
            <p:nvPr/>
          </p:nvSpPr>
          <p:spPr bwMode="auto">
            <a:xfrm>
              <a:off x="1872" y="1008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96 w 288"/>
                <a:gd name="T3" fmla="*/ 192 h 240"/>
                <a:gd name="T4" fmla="*/ 288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24" y="76"/>
                    <a:pt x="48" y="152"/>
                    <a:pt x="96" y="192"/>
                  </a:cubicBezTo>
                  <a:cubicBezTo>
                    <a:pt x="144" y="232"/>
                    <a:pt x="216" y="236"/>
                    <a:pt x="288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Text Box 29"/>
            <p:cNvSpPr txBox="1">
              <a:spLocks noChangeArrowheads="1"/>
            </p:cNvSpPr>
            <p:nvPr/>
          </p:nvSpPr>
          <p:spPr bwMode="auto">
            <a:xfrm>
              <a:off x="1632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p</a:t>
              </a:r>
            </a:p>
          </p:txBody>
        </p:sp>
      </p:grpSp>
      <p:grpSp>
        <p:nvGrpSpPr>
          <p:cNvPr id="80926" name="Group 30"/>
          <p:cNvGrpSpPr>
            <a:grpSpLocks/>
          </p:cNvGrpSpPr>
          <p:nvPr/>
        </p:nvGrpSpPr>
        <p:grpSpPr bwMode="auto">
          <a:xfrm>
            <a:off x="2819400" y="1735138"/>
            <a:ext cx="2128838" cy="501650"/>
            <a:chOff x="1776" y="1333"/>
            <a:chExt cx="1341" cy="316"/>
          </a:xfrm>
        </p:grpSpPr>
        <p:sp>
          <p:nvSpPr>
            <p:cNvPr id="80927" name="Line 31"/>
            <p:cNvSpPr>
              <a:spLocks noChangeShapeType="1"/>
            </p:cNvSpPr>
            <p:nvPr/>
          </p:nvSpPr>
          <p:spPr bwMode="auto">
            <a:xfrm>
              <a:off x="1776" y="1344"/>
              <a:ext cx="38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Freeform 32"/>
            <p:cNvSpPr>
              <a:spLocks/>
            </p:cNvSpPr>
            <p:nvPr/>
          </p:nvSpPr>
          <p:spPr bwMode="auto">
            <a:xfrm>
              <a:off x="1795" y="1333"/>
              <a:ext cx="1322" cy="316"/>
            </a:xfrm>
            <a:custGeom>
              <a:avLst/>
              <a:gdLst>
                <a:gd name="T0" fmla="*/ 0 w 1322"/>
                <a:gd name="T1" fmla="*/ 0 h 316"/>
                <a:gd name="T2" fmla="*/ 57 w 1322"/>
                <a:gd name="T3" fmla="*/ 147 h 316"/>
                <a:gd name="T4" fmla="*/ 418 w 1322"/>
                <a:gd name="T5" fmla="*/ 316 h 316"/>
                <a:gd name="T6" fmla="*/ 994 w 1322"/>
                <a:gd name="T7" fmla="*/ 305 h 316"/>
                <a:gd name="T8" fmla="*/ 1164 w 1322"/>
                <a:gd name="T9" fmla="*/ 237 h 316"/>
                <a:gd name="T10" fmla="*/ 1232 w 1322"/>
                <a:gd name="T11" fmla="*/ 215 h 316"/>
                <a:gd name="T12" fmla="*/ 1322 w 1322"/>
                <a:gd name="T13" fmla="*/ 16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316">
                  <a:moveTo>
                    <a:pt x="0" y="0"/>
                  </a:moveTo>
                  <a:cubicBezTo>
                    <a:pt x="14" y="54"/>
                    <a:pt x="26" y="101"/>
                    <a:pt x="57" y="147"/>
                  </a:cubicBezTo>
                  <a:cubicBezTo>
                    <a:pt x="109" y="308"/>
                    <a:pt x="282" y="307"/>
                    <a:pt x="418" y="316"/>
                  </a:cubicBezTo>
                  <a:cubicBezTo>
                    <a:pt x="610" y="312"/>
                    <a:pt x="802" y="315"/>
                    <a:pt x="994" y="305"/>
                  </a:cubicBezTo>
                  <a:cubicBezTo>
                    <a:pt x="1044" y="302"/>
                    <a:pt x="1119" y="252"/>
                    <a:pt x="1164" y="237"/>
                  </a:cubicBezTo>
                  <a:cubicBezTo>
                    <a:pt x="1187" y="229"/>
                    <a:pt x="1232" y="215"/>
                    <a:pt x="1232" y="215"/>
                  </a:cubicBezTo>
                  <a:cubicBezTo>
                    <a:pt x="1262" y="194"/>
                    <a:pt x="1290" y="186"/>
                    <a:pt x="1322" y="16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929" name="Text Box 33"/>
          <p:cNvSpPr txBox="1">
            <a:spLocks noChangeArrowheads="1"/>
          </p:cNvSpPr>
          <p:nvPr/>
        </p:nvSpPr>
        <p:spPr bwMode="auto">
          <a:xfrm>
            <a:off x="2971800" y="2438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 = p 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 data = </a:t>
            </a:r>
            <a:r>
              <a:rPr lang="en-US" altLang="zh-CN" i="1"/>
              <a:t>zhou</a:t>
            </a:r>
          </a:p>
        </p:txBody>
      </p:sp>
      <p:grpSp>
        <p:nvGrpSpPr>
          <p:cNvPr id="80930" name="Group 34"/>
          <p:cNvGrpSpPr>
            <a:grpSpLocks/>
          </p:cNvGrpSpPr>
          <p:nvPr/>
        </p:nvGrpSpPr>
        <p:grpSpPr bwMode="auto">
          <a:xfrm>
            <a:off x="2743200" y="685800"/>
            <a:ext cx="2168525" cy="1354138"/>
            <a:chOff x="1728" y="683"/>
            <a:chExt cx="1366" cy="853"/>
          </a:xfrm>
        </p:grpSpPr>
        <p:grpSp>
          <p:nvGrpSpPr>
            <p:cNvPr id="80931" name="Group 35"/>
            <p:cNvGrpSpPr>
              <a:grpSpLocks/>
            </p:cNvGrpSpPr>
            <p:nvPr/>
          </p:nvGrpSpPr>
          <p:grpSpPr bwMode="auto">
            <a:xfrm>
              <a:off x="1728" y="683"/>
              <a:ext cx="410" cy="613"/>
              <a:chOff x="1728" y="683"/>
              <a:chExt cx="410" cy="613"/>
            </a:xfrm>
          </p:grpSpPr>
          <p:sp>
            <p:nvSpPr>
              <p:cNvPr id="80932" name="Rectangle 36"/>
              <p:cNvSpPr>
                <a:spLocks noChangeArrowheads="1"/>
              </p:cNvSpPr>
              <p:nvPr/>
            </p:nvSpPr>
            <p:spPr bwMode="auto">
              <a:xfrm>
                <a:off x="1728" y="683"/>
                <a:ext cx="336" cy="48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33" name="Rectangle 37"/>
              <p:cNvSpPr>
                <a:spLocks noChangeArrowheads="1"/>
              </p:cNvSpPr>
              <p:nvPr/>
            </p:nvSpPr>
            <p:spPr bwMode="auto">
              <a:xfrm>
                <a:off x="1898" y="912"/>
                <a:ext cx="240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0934" name="Rectangle 38"/>
            <p:cNvSpPr>
              <a:spLocks noChangeArrowheads="1"/>
            </p:cNvSpPr>
            <p:nvPr/>
          </p:nvSpPr>
          <p:spPr bwMode="auto">
            <a:xfrm>
              <a:off x="2064" y="1008"/>
              <a:ext cx="864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35" name="Rectangle 39"/>
            <p:cNvSpPr>
              <a:spLocks noChangeArrowheads="1"/>
            </p:cNvSpPr>
            <p:nvPr/>
          </p:nvSpPr>
          <p:spPr bwMode="auto">
            <a:xfrm>
              <a:off x="2854" y="1152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0994" name="Group 98"/>
          <p:cNvGrpSpPr>
            <a:grpSpLocks/>
          </p:cNvGrpSpPr>
          <p:nvPr/>
        </p:nvGrpSpPr>
        <p:grpSpPr bwMode="auto">
          <a:xfrm>
            <a:off x="4073525" y="762000"/>
            <a:ext cx="990600" cy="838200"/>
            <a:chOff x="1632" y="720"/>
            <a:chExt cx="624" cy="528"/>
          </a:xfrm>
        </p:grpSpPr>
        <p:sp>
          <p:nvSpPr>
            <p:cNvPr id="80995" name="Freeform 99"/>
            <p:cNvSpPr>
              <a:spLocks/>
            </p:cNvSpPr>
            <p:nvPr/>
          </p:nvSpPr>
          <p:spPr bwMode="auto">
            <a:xfrm>
              <a:off x="1872" y="1008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96 w 288"/>
                <a:gd name="T3" fmla="*/ 192 h 240"/>
                <a:gd name="T4" fmla="*/ 288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24" y="76"/>
                    <a:pt x="48" y="152"/>
                    <a:pt x="96" y="192"/>
                  </a:cubicBezTo>
                  <a:cubicBezTo>
                    <a:pt x="144" y="232"/>
                    <a:pt x="216" y="236"/>
                    <a:pt x="288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96" name="Text Box 100"/>
            <p:cNvSpPr txBox="1">
              <a:spLocks noChangeArrowheads="1"/>
            </p:cNvSpPr>
            <p:nvPr/>
          </p:nvSpPr>
          <p:spPr bwMode="auto">
            <a:xfrm>
              <a:off x="1632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p</a:t>
              </a:r>
            </a:p>
          </p:txBody>
        </p:sp>
      </p:grpSp>
      <p:sp>
        <p:nvSpPr>
          <p:cNvPr id="80997" name="Text Box 101"/>
          <p:cNvSpPr txBox="1">
            <a:spLocks noChangeArrowheads="1"/>
          </p:cNvSpPr>
          <p:nvPr/>
        </p:nvSpPr>
        <p:spPr bwMode="auto">
          <a:xfrm>
            <a:off x="3048000" y="2438400"/>
            <a:ext cx="3352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 = p 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 data = </a:t>
            </a:r>
            <a:r>
              <a:rPr lang="en-US" altLang="zh-CN" i="1"/>
              <a:t>jin</a:t>
            </a:r>
          </a:p>
        </p:txBody>
      </p:sp>
      <p:sp>
        <p:nvSpPr>
          <p:cNvPr id="81011" name="Rectangle 115"/>
          <p:cNvSpPr>
            <a:spLocks noChangeArrowheads="1"/>
          </p:cNvSpPr>
          <p:nvPr/>
        </p:nvSpPr>
        <p:spPr bwMode="auto">
          <a:xfrm>
            <a:off x="4014788" y="544513"/>
            <a:ext cx="24384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12" name="Group 116"/>
          <p:cNvGrpSpPr>
            <a:grpSpLocks/>
          </p:cNvGrpSpPr>
          <p:nvPr/>
        </p:nvGrpSpPr>
        <p:grpSpPr bwMode="auto">
          <a:xfrm>
            <a:off x="5603875" y="762000"/>
            <a:ext cx="990600" cy="838200"/>
            <a:chOff x="1632" y="720"/>
            <a:chExt cx="624" cy="528"/>
          </a:xfrm>
        </p:grpSpPr>
        <p:sp>
          <p:nvSpPr>
            <p:cNvPr id="81013" name="Freeform 117"/>
            <p:cNvSpPr>
              <a:spLocks/>
            </p:cNvSpPr>
            <p:nvPr/>
          </p:nvSpPr>
          <p:spPr bwMode="auto">
            <a:xfrm>
              <a:off x="1872" y="1008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96 w 288"/>
                <a:gd name="T3" fmla="*/ 192 h 240"/>
                <a:gd name="T4" fmla="*/ 288 w 28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40">
                  <a:moveTo>
                    <a:pt x="0" y="0"/>
                  </a:moveTo>
                  <a:cubicBezTo>
                    <a:pt x="24" y="76"/>
                    <a:pt x="48" y="152"/>
                    <a:pt x="96" y="192"/>
                  </a:cubicBezTo>
                  <a:cubicBezTo>
                    <a:pt x="144" y="232"/>
                    <a:pt x="216" y="236"/>
                    <a:pt x="288" y="24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14" name="Text Box 118"/>
            <p:cNvSpPr txBox="1">
              <a:spLocks noChangeArrowheads="1"/>
            </p:cNvSpPr>
            <p:nvPr/>
          </p:nvSpPr>
          <p:spPr bwMode="auto">
            <a:xfrm>
              <a:off x="1632" y="7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p</a:t>
              </a:r>
            </a:p>
          </p:txBody>
        </p:sp>
      </p:grpSp>
      <p:sp>
        <p:nvSpPr>
          <p:cNvPr id="81015" name="Text Box 119"/>
          <p:cNvSpPr txBox="1">
            <a:spLocks noChangeArrowheads="1"/>
          </p:cNvSpPr>
          <p:nvPr/>
        </p:nvSpPr>
        <p:spPr bwMode="auto">
          <a:xfrm>
            <a:off x="3124200" y="2438400"/>
            <a:ext cx="3352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e = p </a:t>
            </a:r>
            <a:r>
              <a:rPr lang="en-US" altLang="zh-CN">
                <a:latin typeface="宋体" charset="-122"/>
              </a:rPr>
              <a:t>-</a:t>
            </a:r>
            <a:r>
              <a:rPr lang="en-US" altLang="zh-CN"/>
              <a:t>&gt; data = </a:t>
            </a:r>
            <a:r>
              <a:rPr lang="en-US" altLang="zh-CN" i="1"/>
              <a:t>xin</a:t>
            </a:r>
          </a:p>
        </p:txBody>
      </p:sp>
      <p:sp>
        <p:nvSpPr>
          <p:cNvPr id="81061" name="Rectangle 165"/>
          <p:cNvSpPr>
            <a:spLocks noChangeArrowheads="1"/>
          </p:cNvSpPr>
          <p:nvPr/>
        </p:nvSpPr>
        <p:spPr bwMode="auto">
          <a:xfrm>
            <a:off x="5181600" y="228600"/>
            <a:ext cx="3581400" cy="220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63" name="Group 167"/>
          <p:cNvGrpSpPr>
            <a:grpSpLocks/>
          </p:cNvGrpSpPr>
          <p:nvPr/>
        </p:nvGrpSpPr>
        <p:grpSpPr bwMode="auto">
          <a:xfrm>
            <a:off x="2057400" y="304800"/>
            <a:ext cx="5562600" cy="1143000"/>
            <a:chOff x="1296" y="384"/>
            <a:chExt cx="3504" cy="720"/>
          </a:xfrm>
        </p:grpSpPr>
        <p:grpSp>
          <p:nvGrpSpPr>
            <p:cNvPr id="81058" name="Group 162"/>
            <p:cNvGrpSpPr>
              <a:grpSpLocks/>
            </p:cNvGrpSpPr>
            <p:nvPr/>
          </p:nvGrpSpPr>
          <p:grpSpPr bwMode="auto">
            <a:xfrm>
              <a:off x="1296" y="480"/>
              <a:ext cx="960" cy="624"/>
              <a:chOff x="1200" y="528"/>
              <a:chExt cx="960" cy="624"/>
            </a:xfrm>
          </p:grpSpPr>
          <p:sp>
            <p:nvSpPr>
              <p:cNvPr id="81059" name="Text Box 163"/>
              <p:cNvSpPr txBox="1">
                <a:spLocks noChangeArrowheads="1"/>
              </p:cNvSpPr>
              <p:nvPr/>
            </p:nvSpPr>
            <p:spPr bwMode="auto">
              <a:xfrm>
                <a:off x="1200" y="52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Q.rear</a:t>
                </a:r>
              </a:p>
            </p:txBody>
          </p:sp>
          <p:sp>
            <p:nvSpPr>
              <p:cNvPr id="81060" name="Line 164"/>
              <p:cNvSpPr>
                <a:spLocks noChangeShapeType="1"/>
              </p:cNvSpPr>
              <p:nvPr/>
            </p:nvSpPr>
            <p:spPr bwMode="auto">
              <a:xfrm>
                <a:off x="1488" y="81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062" name="Rectangle 166"/>
            <p:cNvSpPr>
              <a:spLocks noChangeArrowheads="1"/>
            </p:cNvSpPr>
            <p:nvPr/>
          </p:nvSpPr>
          <p:spPr bwMode="auto">
            <a:xfrm>
              <a:off x="4080" y="384"/>
              <a:ext cx="720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125" name="Group 229"/>
          <p:cNvGrpSpPr>
            <a:grpSpLocks/>
          </p:cNvGrpSpPr>
          <p:nvPr/>
        </p:nvGrpSpPr>
        <p:grpSpPr bwMode="auto">
          <a:xfrm>
            <a:off x="2725738" y="1625600"/>
            <a:ext cx="3733800" cy="719138"/>
            <a:chOff x="-576" y="3003"/>
            <a:chExt cx="2352" cy="453"/>
          </a:xfrm>
        </p:grpSpPr>
        <p:sp>
          <p:nvSpPr>
            <p:cNvPr id="81117" name="Rectangle 221"/>
            <p:cNvSpPr>
              <a:spLocks noChangeArrowheads="1"/>
            </p:cNvSpPr>
            <p:nvPr/>
          </p:nvSpPr>
          <p:spPr bwMode="auto">
            <a:xfrm>
              <a:off x="-498" y="3258"/>
              <a:ext cx="1566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118" name="Freeform 222"/>
            <p:cNvSpPr>
              <a:spLocks/>
            </p:cNvSpPr>
            <p:nvPr/>
          </p:nvSpPr>
          <p:spPr bwMode="auto">
            <a:xfrm>
              <a:off x="-480" y="3062"/>
              <a:ext cx="1307" cy="326"/>
            </a:xfrm>
            <a:custGeom>
              <a:avLst/>
              <a:gdLst>
                <a:gd name="T0" fmla="*/ 0 w 1322"/>
                <a:gd name="T1" fmla="*/ 0 h 316"/>
                <a:gd name="T2" fmla="*/ 57 w 1322"/>
                <a:gd name="T3" fmla="*/ 147 h 316"/>
                <a:gd name="T4" fmla="*/ 418 w 1322"/>
                <a:gd name="T5" fmla="*/ 316 h 316"/>
                <a:gd name="T6" fmla="*/ 994 w 1322"/>
                <a:gd name="T7" fmla="*/ 305 h 316"/>
                <a:gd name="T8" fmla="*/ 1164 w 1322"/>
                <a:gd name="T9" fmla="*/ 237 h 316"/>
                <a:gd name="T10" fmla="*/ 1232 w 1322"/>
                <a:gd name="T11" fmla="*/ 215 h 316"/>
                <a:gd name="T12" fmla="*/ 1322 w 1322"/>
                <a:gd name="T13" fmla="*/ 169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2" h="316">
                  <a:moveTo>
                    <a:pt x="0" y="0"/>
                  </a:moveTo>
                  <a:cubicBezTo>
                    <a:pt x="14" y="54"/>
                    <a:pt x="26" y="101"/>
                    <a:pt x="57" y="147"/>
                  </a:cubicBezTo>
                  <a:cubicBezTo>
                    <a:pt x="109" y="308"/>
                    <a:pt x="282" y="307"/>
                    <a:pt x="418" y="316"/>
                  </a:cubicBezTo>
                  <a:cubicBezTo>
                    <a:pt x="610" y="312"/>
                    <a:pt x="802" y="315"/>
                    <a:pt x="994" y="305"/>
                  </a:cubicBezTo>
                  <a:cubicBezTo>
                    <a:pt x="1044" y="302"/>
                    <a:pt x="1119" y="252"/>
                    <a:pt x="1164" y="237"/>
                  </a:cubicBezTo>
                  <a:cubicBezTo>
                    <a:pt x="1187" y="229"/>
                    <a:pt x="1232" y="215"/>
                    <a:pt x="1232" y="215"/>
                  </a:cubicBezTo>
                  <a:cubicBezTo>
                    <a:pt x="1262" y="194"/>
                    <a:pt x="1290" y="186"/>
                    <a:pt x="1322" y="169"/>
                  </a:cubicBez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121" name="Rectangle 225"/>
            <p:cNvSpPr>
              <a:spLocks noChangeArrowheads="1"/>
            </p:cNvSpPr>
            <p:nvPr/>
          </p:nvSpPr>
          <p:spPr bwMode="auto">
            <a:xfrm>
              <a:off x="-576" y="3003"/>
              <a:ext cx="142" cy="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123" name="Freeform 227"/>
            <p:cNvSpPr>
              <a:spLocks/>
            </p:cNvSpPr>
            <p:nvPr/>
          </p:nvSpPr>
          <p:spPr bwMode="auto">
            <a:xfrm>
              <a:off x="-480" y="3072"/>
              <a:ext cx="2256" cy="373"/>
            </a:xfrm>
            <a:custGeom>
              <a:avLst/>
              <a:gdLst>
                <a:gd name="T0" fmla="*/ 0 w 2282"/>
                <a:gd name="T1" fmla="*/ 0 h 362"/>
                <a:gd name="T2" fmla="*/ 102 w 2282"/>
                <a:gd name="T3" fmla="*/ 226 h 362"/>
                <a:gd name="T4" fmla="*/ 125 w 2282"/>
                <a:gd name="T5" fmla="*/ 260 h 362"/>
                <a:gd name="T6" fmla="*/ 554 w 2282"/>
                <a:gd name="T7" fmla="*/ 339 h 362"/>
                <a:gd name="T8" fmla="*/ 746 w 2282"/>
                <a:gd name="T9" fmla="*/ 362 h 362"/>
                <a:gd name="T10" fmla="*/ 1040 w 2282"/>
                <a:gd name="T11" fmla="*/ 350 h 362"/>
                <a:gd name="T12" fmla="*/ 1198 w 2282"/>
                <a:gd name="T13" fmla="*/ 305 h 362"/>
                <a:gd name="T14" fmla="*/ 1627 w 2282"/>
                <a:gd name="T15" fmla="*/ 294 h 362"/>
                <a:gd name="T16" fmla="*/ 1966 w 2282"/>
                <a:gd name="T17" fmla="*/ 260 h 362"/>
                <a:gd name="T18" fmla="*/ 2146 w 2282"/>
                <a:gd name="T19" fmla="*/ 203 h 362"/>
                <a:gd name="T20" fmla="*/ 2214 w 2282"/>
                <a:gd name="T21" fmla="*/ 181 h 362"/>
                <a:gd name="T22" fmla="*/ 2248 w 2282"/>
                <a:gd name="T23" fmla="*/ 170 h 362"/>
                <a:gd name="T24" fmla="*/ 2282 w 2282"/>
                <a:gd name="T25" fmla="*/ 13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2" h="362">
                  <a:moveTo>
                    <a:pt x="0" y="0"/>
                  </a:moveTo>
                  <a:cubicBezTo>
                    <a:pt x="18" y="86"/>
                    <a:pt x="25" y="174"/>
                    <a:pt x="102" y="226"/>
                  </a:cubicBezTo>
                  <a:cubicBezTo>
                    <a:pt x="110" y="237"/>
                    <a:pt x="113" y="253"/>
                    <a:pt x="125" y="260"/>
                  </a:cubicBezTo>
                  <a:cubicBezTo>
                    <a:pt x="225" y="322"/>
                    <a:pt x="472" y="329"/>
                    <a:pt x="554" y="339"/>
                  </a:cubicBezTo>
                  <a:cubicBezTo>
                    <a:pt x="618" y="347"/>
                    <a:pt x="746" y="362"/>
                    <a:pt x="746" y="362"/>
                  </a:cubicBezTo>
                  <a:cubicBezTo>
                    <a:pt x="844" y="358"/>
                    <a:pt x="942" y="357"/>
                    <a:pt x="1040" y="350"/>
                  </a:cubicBezTo>
                  <a:cubicBezTo>
                    <a:pt x="1094" y="346"/>
                    <a:pt x="1145" y="308"/>
                    <a:pt x="1198" y="305"/>
                  </a:cubicBezTo>
                  <a:cubicBezTo>
                    <a:pt x="1341" y="298"/>
                    <a:pt x="1484" y="298"/>
                    <a:pt x="1627" y="294"/>
                  </a:cubicBezTo>
                  <a:cubicBezTo>
                    <a:pt x="1740" y="283"/>
                    <a:pt x="1853" y="270"/>
                    <a:pt x="1966" y="260"/>
                  </a:cubicBezTo>
                  <a:cubicBezTo>
                    <a:pt x="2027" y="245"/>
                    <a:pt x="2086" y="223"/>
                    <a:pt x="2146" y="203"/>
                  </a:cubicBezTo>
                  <a:cubicBezTo>
                    <a:pt x="2169" y="195"/>
                    <a:pt x="2191" y="188"/>
                    <a:pt x="2214" y="181"/>
                  </a:cubicBezTo>
                  <a:cubicBezTo>
                    <a:pt x="2225" y="177"/>
                    <a:pt x="2248" y="170"/>
                    <a:pt x="2248" y="170"/>
                  </a:cubicBezTo>
                  <a:cubicBezTo>
                    <a:pt x="2259" y="159"/>
                    <a:pt x="2282" y="136"/>
                    <a:pt x="2282" y="13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147" name="Group 251"/>
          <p:cNvGrpSpPr>
            <a:grpSpLocks/>
          </p:cNvGrpSpPr>
          <p:nvPr/>
        </p:nvGrpSpPr>
        <p:grpSpPr bwMode="auto">
          <a:xfrm>
            <a:off x="2667000" y="1601788"/>
            <a:ext cx="3787775" cy="785812"/>
            <a:chOff x="1680" y="1201"/>
            <a:chExt cx="2386" cy="495"/>
          </a:xfrm>
        </p:grpSpPr>
        <p:sp>
          <p:nvSpPr>
            <p:cNvPr id="81129" name="Rectangle 233"/>
            <p:cNvSpPr>
              <a:spLocks noChangeArrowheads="1"/>
            </p:cNvSpPr>
            <p:nvPr/>
          </p:nvSpPr>
          <p:spPr bwMode="auto">
            <a:xfrm>
              <a:off x="1680" y="1462"/>
              <a:ext cx="1824" cy="23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138" name="Rectangle 242"/>
            <p:cNvSpPr>
              <a:spLocks noChangeArrowheads="1"/>
            </p:cNvSpPr>
            <p:nvPr/>
          </p:nvSpPr>
          <p:spPr bwMode="auto">
            <a:xfrm>
              <a:off x="3250" y="1429"/>
              <a:ext cx="816" cy="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1141" name="Group 245"/>
            <p:cNvGrpSpPr>
              <a:grpSpLocks/>
            </p:cNvGrpSpPr>
            <p:nvPr/>
          </p:nvGrpSpPr>
          <p:grpSpPr bwMode="auto">
            <a:xfrm>
              <a:off x="1702" y="1201"/>
              <a:ext cx="162" cy="250"/>
              <a:chOff x="1695" y="1178"/>
              <a:chExt cx="162" cy="250"/>
            </a:xfrm>
          </p:grpSpPr>
          <p:sp>
            <p:nvSpPr>
              <p:cNvPr id="81142" name="Rectangle 246"/>
              <p:cNvSpPr>
                <a:spLocks noChangeArrowheads="1"/>
              </p:cNvSpPr>
              <p:nvPr/>
            </p:nvSpPr>
            <p:spPr bwMode="auto">
              <a:xfrm>
                <a:off x="1713" y="1222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143" name="Text Box 247"/>
              <p:cNvSpPr txBox="1">
                <a:spLocks noChangeArrowheads="1"/>
              </p:cNvSpPr>
              <p:nvPr/>
            </p:nvSpPr>
            <p:spPr bwMode="auto">
              <a:xfrm>
                <a:off x="1695" y="1178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9" grpId="0" autoUpdateAnimBg="0"/>
      <p:bldP spid="80997" grpId="0" animBg="1" autoUpdateAnimBg="0"/>
      <p:bldP spid="81011" grpId="0" animBg="1"/>
      <p:bldP spid="81015" grpId="0" animBg="1" autoUpdateAnimBg="0"/>
      <p:bldP spid="8106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3" name="Text Box 23"/>
          <p:cNvSpPr txBox="1">
            <a:spLocks noChangeArrowheads="1"/>
          </p:cNvSpPr>
          <p:nvPr/>
        </p:nvSpPr>
        <p:spPr bwMode="auto">
          <a:xfrm>
            <a:off x="1600200" y="38862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用一组</a:t>
            </a:r>
            <a:r>
              <a:rPr lang="zh-CN" altLang="en-US" sz="2000">
                <a:solidFill>
                  <a:srgbClr val="FF0000"/>
                </a:solidFill>
              </a:rPr>
              <a:t>地址连续</a:t>
            </a:r>
            <a:r>
              <a:rPr lang="zh-CN" altLang="en-US" sz="2000"/>
              <a:t>的存储单元依次存放队头到队尾的元素。</a:t>
            </a:r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1600200" y="44196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指针 </a:t>
            </a:r>
            <a:r>
              <a:rPr lang="en-US" altLang="zh-CN" sz="2000">
                <a:solidFill>
                  <a:srgbClr val="FF0000"/>
                </a:solidFill>
              </a:rPr>
              <a:t>front 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rear</a:t>
            </a:r>
            <a:r>
              <a:rPr lang="en-US" altLang="zh-CN" sz="2000"/>
              <a:t> </a:t>
            </a:r>
            <a:r>
              <a:rPr lang="zh-CN" altLang="en-US" sz="2000"/>
              <a:t>分别指示队头和队尾下一个元素。</a:t>
            </a:r>
          </a:p>
        </p:txBody>
      </p:sp>
      <p:sp>
        <p:nvSpPr>
          <p:cNvPr id="81945" name="Text Box 25"/>
          <p:cNvSpPr txBox="1">
            <a:spLocks noChangeArrowheads="1"/>
          </p:cNvSpPr>
          <p:nvPr/>
        </p:nvSpPr>
        <p:spPr bwMode="auto">
          <a:xfrm>
            <a:off x="1600200" y="49530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令 </a:t>
            </a:r>
            <a:r>
              <a:rPr lang="en-US" altLang="zh-CN" sz="2000">
                <a:solidFill>
                  <a:srgbClr val="FF0000"/>
                </a:solidFill>
              </a:rPr>
              <a:t>front = rear = 0</a:t>
            </a:r>
            <a:r>
              <a:rPr lang="en-US" altLang="zh-CN" sz="2000"/>
              <a:t> </a:t>
            </a:r>
            <a:r>
              <a:rPr lang="zh-CN" altLang="en-US" sz="2000"/>
              <a:t>表示空队列，</a:t>
            </a:r>
            <a:r>
              <a:rPr lang="en-US" altLang="zh-CN" sz="2000">
                <a:solidFill>
                  <a:srgbClr val="FF0000"/>
                </a:solidFill>
              </a:rPr>
              <a:t>rear=MAXSIZE</a:t>
            </a:r>
            <a:r>
              <a:rPr lang="en-US" altLang="zh-CN" sz="2000"/>
              <a:t> </a:t>
            </a:r>
            <a:r>
              <a:rPr lang="zh-CN" altLang="en-US" sz="2000"/>
              <a:t>表示队满。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1600200" y="54864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每</a:t>
            </a:r>
            <a:r>
              <a:rPr lang="zh-CN" altLang="en-US" sz="2000">
                <a:solidFill>
                  <a:srgbClr val="FF0000"/>
                </a:solidFill>
              </a:rPr>
              <a:t>插入</a:t>
            </a:r>
            <a:r>
              <a:rPr lang="zh-CN" altLang="en-US" sz="2000"/>
              <a:t>一新元素，</a:t>
            </a:r>
            <a:r>
              <a:rPr lang="en-US" altLang="zh-CN" sz="2000">
                <a:solidFill>
                  <a:srgbClr val="FF0000"/>
                </a:solidFill>
              </a:rPr>
              <a:t>rear </a:t>
            </a:r>
            <a:r>
              <a:rPr lang="zh-CN" altLang="en-US" sz="2000">
                <a:solidFill>
                  <a:srgbClr val="FF0000"/>
                </a:solidFill>
              </a:rPr>
              <a:t>增 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，每</a:t>
            </a:r>
            <a:r>
              <a:rPr lang="zh-CN" altLang="en-US" sz="2000">
                <a:solidFill>
                  <a:srgbClr val="FF0000"/>
                </a:solidFill>
              </a:rPr>
              <a:t>删除</a:t>
            </a:r>
            <a:r>
              <a:rPr lang="zh-CN" altLang="en-US" sz="2000"/>
              <a:t>一元素，</a:t>
            </a:r>
            <a:r>
              <a:rPr lang="en-US" altLang="zh-CN" sz="2000">
                <a:solidFill>
                  <a:srgbClr val="FF0000"/>
                </a:solidFill>
              </a:rPr>
              <a:t>front </a:t>
            </a:r>
            <a:r>
              <a:rPr lang="zh-CN" altLang="en-US" sz="2000">
                <a:solidFill>
                  <a:srgbClr val="FF0000"/>
                </a:solidFill>
              </a:rPr>
              <a:t>增 </a:t>
            </a:r>
            <a:r>
              <a:rPr lang="en-US" altLang="zh-CN" sz="2000">
                <a:solidFill>
                  <a:srgbClr val="FF0000"/>
                </a:solidFill>
              </a:rPr>
              <a:t>1</a:t>
            </a:r>
            <a:r>
              <a:rPr lang="zh-CN" altLang="en-US" sz="2000"/>
              <a:t>。</a:t>
            </a:r>
          </a:p>
        </p:txBody>
      </p:sp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1219200" y="381000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2.  </a:t>
            </a:r>
            <a:r>
              <a:rPr lang="zh-CN" altLang="en-US"/>
              <a:t>顺序队列</a:t>
            </a:r>
            <a:r>
              <a:rPr lang="en-US" altLang="zh-CN"/>
              <a:t>—</a:t>
            </a:r>
            <a:r>
              <a:rPr lang="zh-CN" altLang="en-US"/>
              <a:t>顺序存储结构</a:t>
            </a:r>
          </a:p>
        </p:txBody>
      </p:sp>
      <p:grpSp>
        <p:nvGrpSpPr>
          <p:cNvPr id="81959" name="Group 39"/>
          <p:cNvGrpSpPr>
            <a:grpSpLocks/>
          </p:cNvGrpSpPr>
          <p:nvPr/>
        </p:nvGrpSpPr>
        <p:grpSpPr bwMode="auto">
          <a:xfrm>
            <a:off x="2514600" y="1355725"/>
            <a:ext cx="1447800" cy="2241550"/>
            <a:chOff x="1584" y="854"/>
            <a:chExt cx="912" cy="1412"/>
          </a:xfrm>
        </p:grpSpPr>
        <p:sp>
          <p:nvSpPr>
            <p:cNvPr id="81938" name="Line 18"/>
            <p:cNvSpPr>
              <a:spLocks noChangeShapeType="1"/>
            </p:cNvSpPr>
            <p:nvPr/>
          </p:nvSpPr>
          <p:spPr bwMode="auto">
            <a:xfrm>
              <a:off x="2112" y="204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>
              <a:off x="2112" y="109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Text Box 20"/>
            <p:cNvSpPr txBox="1">
              <a:spLocks noChangeArrowheads="1"/>
            </p:cNvSpPr>
            <p:nvPr/>
          </p:nvSpPr>
          <p:spPr bwMode="auto">
            <a:xfrm>
              <a:off x="1584" y="854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Q.rear</a:t>
              </a:r>
            </a:p>
          </p:txBody>
        </p:sp>
        <p:sp>
          <p:nvSpPr>
            <p:cNvPr id="81941" name="Text Box 21"/>
            <p:cNvSpPr txBox="1">
              <a:spLocks noChangeArrowheads="1"/>
            </p:cNvSpPr>
            <p:nvPr/>
          </p:nvSpPr>
          <p:spPr bwMode="auto">
            <a:xfrm>
              <a:off x="1584" y="201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Q.front</a:t>
              </a:r>
            </a:p>
          </p:txBody>
        </p:sp>
      </p:grpSp>
      <p:grpSp>
        <p:nvGrpSpPr>
          <p:cNvPr id="81958" name="Group 38"/>
          <p:cNvGrpSpPr>
            <a:grpSpLocks/>
          </p:cNvGrpSpPr>
          <p:nvPr/>
        </p:nvGrpSpPr>
        <p:grpSpPr bwMode="auto">
          <a:xfrm>
            <a:off x="3886200" y="1066800"/>
            <a:ext cx="2819400" cy="2309813"/>
            <a:chOff x="2448" y="672"/>
            <a:chExt cx="1776" cy="1455"/>
          </a:xfrm>
        </p:grpSpPr>
        <p:sp>
          <p:nvSpPr>
            <p:cNvPr id="81923" name="Line 3"/>
            <p:cNvSpPr>
              <a:spLocks noChangeShapeType="1"/>
            </p:cNvSpPr>
            <p:nvPr/>
          </p:nvSpPr>
          <p:spPr bwMode="auto">
            <a:xfrm>
              <a:off x="2688" y="67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4" name="Line 4"/>
            <p:cNvSpPr>
              <a:spLocks noChangeShapeType="1"/>
            </p:cNvSpPr>
            <p:nvPr/>
          </p:nvSpPr>
          <p:spPr bwMode="auto">
            <a:xfrm>
              <a:off x="3360" y="672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5" name="Line 5"/>
            <p:cNvSpPr>
              <a:spLocks noChangeShapeType="1"/>
            </p:cNvSpPr>
            <p:nvPr/>
          </p:nvSpPr>
          <p:spPr bwMode="auto">
            <a:xfrm>
              <a:off x="2688" y="67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>
              <a:off x="2688" y="91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2688" y="115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2688" y="139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2688" y="163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0" name="Line 10"/>
            <p:cNvSpPr>
              <a:spLocks noChangeShapeType="1"/>
            </p:cNvSpPr>
            <p:nvPr/>
          </p:nvSpPr>
          <p:spPr bwMode="auto">
            <a:xfrm>
              <a:off x="2688" y="187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688" y="2112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2448" y="67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  <p:sp>
          <p:nvSpPr>
            <p:cNvPr id="81933" name="Text Box 13"/>
            <p:cNvSpPr txBox="1">
              <a:spLocks noChangeArrowheads="1"/>
            </p:cNvSpPr>
            <p:nvPr/>
          </p:nvSpPr>
          <p:spPr bwMode="auto">
            <a:xfrm>
              <a:off x="2448" y="90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1934" name="Text Box 14"/>
            <p:cNvSpPr txBox="1">
              <a:spLocks noChangeArrowheads="1"/>
            </p:cNvSpPr>
            <p:nvPr/>
          </p:nvSpPr>
          <p:spPr bwMode="auto">
            <a:xfrm>
              <a:off x="2448" y="114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1935" name="Text Box 15"/>
            <p:cNvSpPr txBox="1">
              <a:spLocks noChangeArrowheads="1"/>
            </p:cNvSpPr>
            <p:nvPr/>
          </p:nvSpPr>
          <p:spPr bwMode="auto">
            <a:xfrm>
              <a:off x="2448" y="138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1936" name="Text Box 16"/>
            <p:cNvSpPr txBox="1">
              <a:spLocks noChangeArrowheads="1"/>
            </p:cNvSpPr>
            <p:nvPr/>
          </p:nvSpPr>
          <p:spPr bwMode="auto">
            <a:xfrm>
              <a:off x="2448" y="162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81937" name="Text Box 17"/>
            <p:cNvSpPr txBox="1">
              <a:spLocks noChangeArrowheads="1"/>
            </p:cNvSpPr>
            <p:nvPr/>
          </p:nvSpPr>
          <p:spPr bwMode="auto">
            <a:xfrm>
              <a:off x="2448" y="186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81947" name="Text Box 27"/>
            <p:cNvSpPr txBox="1">
              <a:spLocks noChangeArrowheads="1"/>
            </p:cNvSpPr>
            <p:nvPr/>
          </p:nvSpPr>
          <p:spPr bwMode="auto">
            <a:xfrm>
              <a:off x="3504" y="114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队尾</a:t>
              </a:r>
            </a:p>
          </p:txBody>
        </p:sp>
        <p:sp>
          <p:nvSpPr>
            <p:cNvPr id="81948" name="Text Box 28"/>
            <p:cNvSpPr txBox="1">
              <a:spLocks noChangeArrowheads="1"/>
            </p:cNvSpPr>
            <p:nvPr/>
          </p:nvSpPr>
          <p:spPr bwMode="auto">
            <a:xfrm>
              <a:off x="3504" y="187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队头</a:t>
              </a:r>
            </a:p>
          </p:txBody>
        </p:sp>
        <p:sp>
          <p:nvSpPr>
            <p:cNvPr id="81950" name="Text Box 30"/>
            <p:cNvSpPr txBox="1">
              <a:spLocks noChangeArrowheads="1"/>
            </p:cNvSpPr>
            <p:nvPr/>
          </p:nvSpPr>
          <p:spPr bwMode="auto">
            <a:xfrm>
              <a:off x="2891" y="183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81951" name="Text Box 31"/>
            <p:cNvSpPr txBox="1">
              <a:spLocks noChangeArrowheads="1"/>
            </p:cNvSpPr>
            <p:nvPr/>
          </p:nvSpPr>
          <p:spPr bwMode="auto">
            <a:xfrm>
              <a:off x="2891" y="15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81952" name="Text Box 32"/>
            <p:cNvSpPr txBox="1">
              <a:spLocks noChangeArrowheads="1"/>
            </p:cNvSpPr>
            <p:nvPr/>
          </p:nvSpPr>
          <p:spPr bwMode="auto">
            <a:xfrm>
              <a:off x="2891" y="135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sp>
          <p:nvSpPr>
            <p:cNvPr id="81953" name="Text Box 33"/>
            <p:cNvSpPr txBox="1">
              <a:spLocks noChangeArrowheads="1"/>
            </p:cNvSpPr>
            <p:nvPr/>
          </p:nvSpPr>
          <p:spPr bwMode="auto">
            <a:xfrm>
              <a:off x="2902" y="1115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3" grpId="0" autoUpdateAnimBg="0"/>
      <p:bldP spid="81944" grpId="0" autoUpdateAnimBg="0"/>
      <p:bldP spid="81945" grpId="0" autoUpdateAnimBg="0"/>
      <p:bldP spid="8194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插入、删除操作</a:t>
            </a:r>
          </a:p>
        </p:txBody>
      </p:sp>
      <p:grpSp>
        <p:nvGrpSpPr>
          <p:cNvPr id="82971" name="Group 27"/>
          <p:cNvGrpSpPr>
            <a:grpSpLocks/>
          </p:cNvGrpSpPr>
          <p:nvPr/>
        </p:nvGrpSpPr>
        <p:grpSpPr bwMode="auto">
          <a:xfrm>
            <a:off x="2971800" y="958850"/>
            <a:ext cx="4191000" cy="2835275"/>
            <a:chOff x="1776" y="518"/>
            <a:chExt cx="2640" cy="1786"/>
          </a:xfrm>
        </p:grpSpPr>
        <p:grpSp>
          <p:nvGrpSpPr>
            <p:cNvPr id="82949" name="Group 5"/>
            <p:cNvGrpSpPr>
              <a:grpSpLocks/>
            </p:cNvGrpSpPr>
            <p:nvPr/>
          </p:nvGrpSpPr>
          <p:grpSpPr bwMode="auto">
            <a:xfrm>
              <a:off x="1776" y="710"/>
              <a:ext cx="1776" cy="1594"/>
              <a:chOff x="528" y="960"/>
              <a:chExt cx="1776" cy="1594"/>
            </a:xfrm>
          </p:grpSpPr>
          <p:sp>
            <p:nvSpPr>
              <p:cNvPr id="82950" name="Line 6"/>
              <p:cNvSpPr>
                <a:spLocks noChangeShapeType="1"/>
              </p:cNvSpPr>
              <p:nvPr/>
            </p:nvSpPr>
            <p:spPr bwMode="auto">
              <a:xfrm>
                <a:off x="1632" y="960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1" name="Line 7"/>
              <p:cNvSpPr>
                <a:spLocks noChangeShapeType="1"/>
              </p:cNvSpPr>
              <p:nvPr/>
            </p:nvSpPr>
            <p:spPr bwMode="auto">
              <a:xfrm>
                <a:off x="2304" y="960"/>
                <a:ext cx="0" cy="14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2" name="Line 8"/>
              <p:cNvSpPr>
                <a:spLocks noChangeShapeType="1"/>
              </p:cNvSpPr>
              <p:nvPr/>
            </p:nvSpPr>
            <p:spPr bwMode="auto">
              <a:xfrm>
                <a:off x="1632" y="96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3" name="Line 9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4" name="Line 10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5" name="Line 11"/>
              <p:cNvSpPr>
                <a:spLocks noChangeShapeType="1"/>
              </p:cNvSpPr>
              <p:nvPr/>
            </p:nvSpPr>
            <p:spPr bwMode="auto">
              <a:xfrm>
                <a:off x="1632" y="16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6" name="Line 12"/>
              <p:cNvSpPr>
                <a:spLocks noChangeShapeType="1"/>
              </p:cNvSpPr>
              <p:nvPr/>
            </p:nvSpPr>
            <p:spPr bwMode="auto">
              <a:xfrm>
                <a:off x="1632" y="192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7" name="Line 13"/>
              <p:cNvSpPr>
                <a:spLocks noChangeShapeType="1"/>
              </p:cNvSpPr>
              <p:nvPr/>
            </p:nvSpPr>
            <p:spPr bwMode="auto">
              <a:xfrm>
                <a:off x="1632" y="216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8" name="Line 14"/>
              <p:cNvSpPr>
                <a:spLocks noChangeShapeType="1"/>
              </p:cNvSpPr>
              <p:nvPr/>
            </p:nvSpPr>
            <p:spPr bwMode="auto">
              <a:xfrm>
                <a:off x="1632" y="240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9" name="Text Box 15"/>
              <p:cNvSpPr txBox="1">
                <a:spLocks noChangeArrowheads="1"/>
              </p:cNvSpPr>
              <p:nvPr/>
            </p:nvSpPr>
            <p:spPr bwMode="auto">
              <a:xfrm>
                <a:off x="1392" y="96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82960" name="Text Box 16"/>
              <p:cNvSpPr txBox="1">
                <a:spLocks noChangeArrowheads="1"/>
              </p:cNvSpPr>
              <p:nvPr/>
            </p:nvSpPr>
            <p:spPr bwMode="auto">
              <a:xfrm>
                <a:off x="1392" y="119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82961" name="Text Box 17"/>
              <p:cNvSpPr txBox="1">
                <a:spLocks noChangeArrowheads="1"/>
              </p:cNvSpPr>
              <p:nvPr/>
            </p:nvSpPr>
            <p:spPr bwMode="auto">
              <a:xfrm>
                <a:off x="1392" y="143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82962" name="Text Box 18"/>
              <p:cNvSpPr txBox="1">
                <a:spLocks noChangeArrowheads="1"/>
              </p:cNvSpPr>
              <p:nvPr/>
            </p:nvSpPr>
            <p:spPr bwMode="auto">
              <a:xfrm>
                <a:off x="1392" y="167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82963" name="Text Box 19"/>
              <p:cNvSpPr txBox="1">
                <a:spLocks noChangeArrowheads="1"/>
              </p:cNvSpPr>
              <p:nvPr/>
            </p:nvSpPr>
            <p:spPr bwMode="auto">
              <a:xfrm>
                <a:off x="1392" y="191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82964" name="Text Box 20"/>
              <p:cNvSpPr txBox="1">
                <a:spLocks noChangeArrowheads="1"/>
              </p:cNvSpPr>
              <p:nvPr/>
            </p:nvSpPr>
            <p:spPr bwMode="auto">
              <a:xfrm>
                <a:off x="1392" y="215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82965" name="Line 21"/>
              <p:cNvSpPr>
                <a:spLocks noChangeShapeType="1"/>
              </p:cNvSpPr>
              <p:nvPr/>
            </p:nvSpPr>
            <p:spPr bwMode="auto">
              <a:xfrm>
                <a:off x="1056" y="235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6" name="Line 22"/>
              <p:cNvSpPr>
                <a:spLocks noChangeShapeType="1"/>
              </p:cNvSpPr>
              <p:nvPr/>
            </p:nvSpPr>
            <p:spPr bwMode="auto">
              <a:xfrm>
                <a:off x="1056" y="225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7" name="Text Box 23"/>
              <p:cNvSpPr txBox="1">
                <a:spLocks noChangeArrowheads="1"/>
              </p:cNvSpPr>
              <p:nvPr/>
            </p:nvSpPr>
            <p:spPr bwMode="auto">
              <a:xfrm>
                <a:off x="528" y="2016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Q.rear</a:t>
                </a:r>
              </a:p>
            </p:txBody>
          </p:sp>
          <p:sp>
            <p:nvSpPr>
              <p:cNvPr id="82968" name="Text Box 24"/>
              <p:cNvSpPr txBox="1">
                <a:spLocks noChangeArrowheads="1"/>
              </p:cNvSpPr>
              <p:nvPr/>
            </p:nvSpPr>
            <p:spPr bwMode="auto">
              <a:xfrm>
                <a:off x="528" y="2304"/>
                <a:ext cx="9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Q.front</a:t>
                </a:r>
              </a:p>
            </p:txBody>
          </p:sp>
        </p:grpSp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3696" y="518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队尾</a:t>
              </a:r>
            </a:p>
          </p:txBody>
        </p:sp>
        <p:sp>
          <p:nvSpPr>
            <p:cNvPr id="82970" name="Text Box 26"/>
            <p:cNvSpPr txBox="1">
              <a:spLocks noChangeArrowheads="1"/>
            </p:cNvSpPr>
            <p:nvPr/>
          </p:nvSpPr>
          <p:spPr bwMode="auto">
            <a:xfrm>
              <a:off x="3696" y="204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/>
                <a:t>队头</a:t>
              </a:r>
            </a:p>
          </p:txBody>
        </p:sp>
      </p:grpSp>
      <p:sp>
        <p:nvSpPr>
          <p:cNvPr id="82972" name="Text Box 28"/>
          <p:cNvSpPr txBox="1">
            <a:spLocks noChangeArrowheads="1"/>
          </p:cNvSpPr>
          <p:nvPr/>
        </p:nvSpPr>
        <p:spPr bwMode="auto">
          <a:xfrm>
            <a:off x="1828800" y="400685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1</a:t>
            </a:r>
            <a:r>
              <a:rPr lang="zh-CN" altLang="en-US" sz="2000"/>
              <a:t>；</a:t>
            </a:r>
          </a:p>
        </p:txBody>
      </p:sp>
      <p:grpSp>
        <p:nvGrpSpPr>
          <p:cNvPr id="83007" name="Group 63"/>
          <p:cNvGrpSpPr>
            <a:grpSpLocks/>
          </p:cNvGrpSpPr>
          <p:nvPr/>
        </p:nvGrpSpPr>
        <p:grpSpPr bwMode="auto">
          <a:xfrm>
            <a:off x="2836863" y="2651125"/>
            <a:ext cx="3452812" cy="871538"/>
            <a:chOff x="1787" y="1670"/>
            <a:chExt cx="2175" cy="549"/>
          </a:xfrm>
        </p:grpSpPr>
        <p:sp>
          <p:nvSpPr>
            <p:cNvPr id="82973" name="Text Box 29"/>
            <p:cNvSpPr txBox="1">
              <a:spLocks noChangeArrowheads="1"/>
            </p:cNvSpPr>
            <p:nvPr/>
          </p:nvSpPr>
          <p:spPr bwMode="auto">
            <a:xfrm>
              <a:off x="3194" y="1969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</a:p>
          </p:txBody>
        </p:sp>
        <p:grpSp>
          <p:nvGrpSpPr>
            <p:cNvPr id="82980" name="Group 36"/>
            <p:cNvGrpSpPr>
              <a:grpSpLocks/>
            </p:cNvGrpSpPr>
            <p:nvPr/>
          </p:nvGrpSpPr>
          <p:grpSpPr bwMode="auto">
            <a:xfrm>
              <a:off x="1787" y="1670"/>
              <a:ext cx="960" cy="476"/>
              <a:chOff x="1691" y="1584"/>
              <a:chExt cx="960" cy="476"/>
            </a:xfrm>
          </p:grpSpPr>
          <p:sp>
            <p:nvSpPr>
              <p:cNvPr id="82976" name="Rectangle 32"/>
              <p:cNvSpPr>
                <a:spLocks noChangeArrowheads="1"/>
              </p:cNvSpPr>
              <p:nvPr/>
            </p:nvSpPr>
            <p:spPr bwMode="auto">
              <a:xfrm>
                <a:off x="1691" y="1724"/>
                <a:ext cx="960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Line 33"/>
              <p:cNvSpPr>
                <a:spLocks noChangeShapeType="1"/>
              </p:cNvSpPr>
              <p:nvPr/>
            </p:nvSpPr>
            <p:spPr bwMode="auto">
              <a:xfrm>
                <a:off x="2304" y="18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8" name="Text Box 34"/>
              <p:cNvSpPr txBox="1">
                <a:spLocks noChangeArrowheads="1"/>
              </p:cNvSpPr>
              <p:nvPr/>
            </p:nvSpPr>
            <p:spPr bwMode="auto">
              <a:xfrm>
                <a:off x="1776" y="1584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Q.rear</a:t>
                </a:r>
              </a:p>
            </p:txBody>
          </p:sp>
        </p:grpSp>
      </p:grp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1828800" y="446405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2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3 </a:t>
            </a:r>
            <a:r>
              <a:rPr lang="zh-CN" altLang="en-US" sz="2000"/>
              <a:t>；</a:t>
            </a:r>
          </a:p>
        </p:txBody>
      </p:sp>
      <p:grpSp>
        <p:nvGrpSpPr>
          <p:cNvPr id="82987" name="Group 43"/>
          <p:cNvGrpSpPr>
            <a:grpSpLocks/>
          </p:cNvGrpSpPr>
          <p:nvPr/>
        </p:nvGrpSpPr>
        <p:grpSpPr bwMode="auto">
          <a:xfrm>
            <a:off x="2784475" y="1873250"/>
            <a:ext cx="3505200" cy="1311275"/>
            <a:chOff x="1643" y="1094"/>
            <a:chExt cx="2208" cy="826"/>
          </a:xfrm>
        </p:grpSpPr>
        <p:sp>
          <p:nvSpPr>
            <p:cNvPr id="82982" name="Text Box 38"/>
            <p:cNvSpPr txBox="1">
              <a:spLocks noChangeArrowheads="1"/>
            </p:cNvSpPr>
            <p:nvPr/>
          </p:nvSpPr>
          <p:spPr bwMode="auto">
            <a:xfrm>
              <a:off x="3083" y="1643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82983" name="Text Box 39"/>
            <p:cNvSpPr txBox="1">
              <a:spLocks noChangeArrowheads="1"/>
            </p:cNvSpPr>
            <p:nvPr/>
          </p:nvSpPr>
          <p:spPr bwMode="auto">
            <a:xfrm>
              <a:off x="3083" y="1403"/>
              <a:ext cx="7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</a:p>
          </p:txBody>
        </p:sp>
        <p:sp>
          <p:nvSpPr>
            <p:cNvPr id="82984" name="Rectangle 40"/>
            <p:cNvSpPr>
              <a:spLocks noChangeArrowheads="1"/>
            </p:cNvSpPr>
            <p:nvPr/>
          </p:nvSpPr>
          <p:spPr bwMode="auto">
            <a:xfrm>
              <a:off x="1643" y="1488"/>
              <a:ext cx="100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5" name="Line 41"/>
            <p:cNvSpPr>
              <a:spLocks noChangeShapeType="1"/>
            </p:cNvSpPr>
            <p:nvPr/>
          </p:nvSpPr>
          <p:spPr bwMode="auto">
            <a:xfrm>
              <a:off x="2304" y="13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Text Box 42"/>
            <p:cNvSpPr txBox="1">
              <a:spLocks noChangeArrowheads="1"/>
            </p:cNvSpPr>
            <p:nvPr/>
          </p:nvSpPr>
          <p:spPr bwMode="auto">
            <a:xfrm>
              <a:off x="1776" y="1094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Q.rear</a:t>
              </a:r>
            </a:p>
          </p:txBody>
        </p:sp>
      </p:grpSp>
      <p:sp>
        <p:nvSpPr>
          <p:cNvPr id="82989" name="Text Box 45"/>
          <p:cNvSpPr txBox="1">
            <a:spLocks noChangeArrowheads="1"/>
          </p:cNvSpPr>
          <p:nvPr/>
        </p:nvSpPr>
        <p:spPr bwMode="auto">
          <a:xfrm>
            <a:off x="1828800" y="4921250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删除元素 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2 </a:t>
            </a:r>
            <a:r>
              <a:rPr lang="zh-CN" altLang="en-US" sz="2000"/>
              <a:t>；</a:t>
            </a:r>
          </a:p>
        </p:txBody>
      </p:sp>
      <p:grpSp>
        <p:nvGrpSpPr>
          <p:cNvPr id="82997" name="Group 53"/>
          <p:cNvGrpSpPr>
            <a:grpSpLocks/>
          </p:cNvGrpSpPr>
          <p:nvPr/>
        </p:nvGrpSpPr>
        <p:grpSpPr bwMode="auto">
          <a:xfrm>
            <a:off x="2913063" y="2574925"/>
            <a:ext cx="2573337" cy="1219200"/>
            <a:chOff x="1739" y="1536"/>
            <a:chExt cx="1621" cy="768"/>
          </a:xfrm>
        </p:grpSpPr>
        <p:grpSp>
          <p:nvGrpSpPr>
            <p:cNvPr id="82994" name="Group 50"/>
            <p:cNvGrpSpPr>
              <a:grpSpLocks/>
            </p:cNvGrpSpPr>
            <p:nvPr/>
          </p:nvGrpSpPr>
          <p:grpSpPr bwMode="auto">
            <a:xfrm>
              <a:off x="1739" y="1691"/>
              <a:ext cx="1621" cy="613"/>
              <a:chOff x="1739" y="1691"/>
              <a:chExt cx="1621" cy="613"/>
            </a:xfrm>
          </p:grpSpPr>
          <p:sp>
            <p:nvSpPr>
              <p:cNvPr id="82990" name="Rectangle 46"/>
              <p:cNvSpPr>
                <a:spLocks noChangeArrowheads="1"/>
              </p:cNvSpPr>
              <p:nvPr/>
            </p:nvSpPr>
            <p:spPr bwMode="auto">
              <a:xfrm>
                <a:off x="1739" y="1968"/>
                <a:ext cx="912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1" name="Rectangle 47"/>
              <p:cNvSpPr>
                <a:spLocks noChangeArrowheads="1"/>
              </p:cNvSpPr>
              <p:nvPr/>
            </p:nvSpPr>
            <p:spPr bwMode="auto">
              <a:xfrm>
                <a:off x="3072" y="1691"/>
                <a:ext cx="2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93" name="Rectangle 49"/>
              <p:cNvSpPr>
                <a:spLocks noChangeArrowheads="1"/>
              </p:cNvSpPr>
              <p:nvPr/>
            </p:nvSpPr>
            <p:spPr bwMode="auto">
              <a:xfrm>
                <a:off x="3072" y="1931"/>
                <a:ext cx="288" cy="18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95" name="Line 51"/>
            <p:cNvSpPr>
              <a:spLocks noChangeShapeType="1"/>
            </p:cNvSpPr>
            <p:nvPr/>
          </p:nvSpPr>
          <p:spPr bwMode="auto">
            <a:xfrm>
              <a:off x="2304" y="15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6" name="Text Box 52"/>
            <p:cNvSpPr txBox="1">
              <a:spLocks noChangeArrowheads="1"/>
            </p:cNvSpPr>
            <p:nvPr/>
          </p:nvSpPr>
          <p:spPr bwMode="auto">
            <a:xfrm>
              <a:off x="1776" y="1536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Q.front</a:t>
              </a:r>
            </a:p>
          </p:txBody>
        </p:sp>
      </p:grp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1828800" y="5394325"/>
            <a:ext cx="3962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4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5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6 </a:t>
            </a:r>
            <a:r>
              <a:rPr lang="zh-CN" altLang="en-US" sz="2000"/>
              <a:t>；</a:t>
            </a:r>
          </a:p>
        </p:txBody>
      </p: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2684463" y="898525"/>
            <a:ext cx="3048000" cy="1524000"/>
            <a:chOff x="1595" y="480"/>
            <a:chExt cx="1920" cy="960"/>
          </a:xfrm>
        </p:grpSpPr>
        <p:sp>
          <p:nvSpPr>
            <p:cNvPr id="82999" name="Text Box 55"/>
            <p:cNvSpPr txBox="1">
              <a:spLocks noChangeArrowheads="1"/>
            </p:cNvSpPr>
            <p:nvPr/>
          </p:nvSpPr>
          <p:spPr bwMode="auto">
            <a:xfrm>
              <a:off x="3083" y="115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</a:p>
          </p:txBody>
        </p:sp>
        <p:sp>
          <p:nvSpPr>
            <p:cNvPr id="83000" name="Text Box 56"/>
            <p:cNvSpPr txBox="1">
              <a:spLocks noChangeArrowheads="1"/>
            </p:cNvSpPr>
            <p:nvPr/>
          </p:nvSpPr>
          <p:spPr bwMode="auto">
            <a:xfrm>
              <a:off x="3083" y="923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5</a:t>
              </a:r>
            </a:p>
          </p:txBody>
        </p:sp>
        <p:sp>
          <p:nvSpPr>
            <p:cNvPr id="83001" name="Text Box 57"/>
            <p:cNvSpPr txBox="1">
              <a:spLocks noChangeArrowheads="1"/>
            </p:cNvSpPr>
            <p:nvPr/>
          </p:nvSpPr>
          <p:spPr bwMode="auto">
            <a:xfrm>
              <a:off x="3083" y="683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6</a:t>
              </a:r>
            </a:p>
          </p:txBody>
        </p:sp>
        <p:sp>
          <p:nvSpPr>
            <p:cNvPr id="83002" name="Rectangle 58"/>
            <p:cNvSpPr>
              <a:spLocks noChangeArrowheads="1"/>
            </p:cNvSpPr>
            <p:nvPr/>
          </p:nvSpPr>
          <p:spPr bwMode="auto">
            <a:xfrm>
              <a:off x="1595" y="960"/>
              <a:ext cx="105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3" name="Line 59"/>
            <p:cNvSpPr>
              <a:spLocks noChangeShapeType="1"/>
            </p:cNvSpPr>
            <p:nvPr/>
          </p:nvSpPr>
          <p:spPr bwMode="auto">
            <a:xfrm>
              <a:off x="2304" y="6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4" name="Text Box 60"/>
            <p:cNvSpPr txBox="1">
              <a:spLocks noChangeArrowheads="1"/>
            </p:cNvSpPr>
            <p:nvPr/>
          </p:nvSpPr>
          <p:spPr bwMode="auto">
            <a:xfrm>
              <a:off x="1776" y="48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Q.rear</a:t>
              </a:r>
            </a:p>
          </p:txBody>
        </p:sp>
      </p:grpSp>
      <p:sp>
        <p:nvSpPr>
          <p:cNvPr id="83006" name="Text Box 62"/>
          <p:cNvSpPr txBox="1">
            <a:spLocks noChangeArrowheads="1"/>
          </p:cNvSpPr>
          <p:nvPr/>
        </p:nvSpPr>
        <p:spPr bwMode="auto">
          <a:xfrm>
            <a:off x="5029200" y="4191000"/>
            <a:ext cx="3581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/>
              <a:t>此时，</a:t>
            </a:r>
            <a:r>
              <a:rPr lang="zh-CN" altLang="en-US" sz="2000">
                <a:solidFill>
                  <a:srgbClr val="FF0000"/>
                </a:solidFill>
              </a:rPr>
              <a:t>队满</a:t>
            </a:r>
            <a:r>
              <a:rPr lang="zh-CN" altLang="en-US" sz="2000"/>
              <a:t>，无法再插入新的元素，但实际队列中的可用空间并未真的被占满。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2" grpId="0" autoUpdateAnimBg="0"/>
      <p:bldP spid="82981" grpId="0" autoUpdateAnimBg="0"/>
      <p:bldP spid="82989" grpId="0" autoUpdateAnimBg="0"/>
      <p:bldP spid="82998" grpId="0" autoUpdateAnimBg="0"/>
      <p:bldP spid="8300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Line 3"/>
          <p:cNvSpPr>
            <a:spLocks noChangeShapeType="1"/>
          </p:cNvSpPr>
          <p:nvPr/>
        </p:nvSpPr>
        <p:spPr bwMode="auto">
          <a:xfrm>
            <a:off x="2274888" y="28146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2" name="Line 4"/>
          <p:cNvSpPr>
            <a:spLocks noChangeShapeType="1"/>
          </p:cNvSpPr>
          <p:nvPr/>
        </p:nvSpPr>
        <p:spPr bwMode="auto">
          <a:xfrm>
            <a:off x="2259013" y="5008563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9493" name="Line 5"/>
          <p:cNvSpPr>
            <a:spLocks noChangeShapeType="1"/>
          </p:cNvSpPr>
          <p:nvPr/>
        </p:nvSpPr>
        <p:spPr bwMode="auto">
          <a:xfrm>
            <a:off x="3584575" y="28273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9494" name="Group 6"/>
          <p:cNvGrpSpPr>
            <a:grpSpLocks/>
          </p:cNvGrpSpPr>
          <p:nvPr/>
        </p:nvGrpSpPr>
        <p:grpSpPr bwMode="auto">
          <a:xfrm>
            <a:off x="854075" y="4591050"/>
            <a:ext cx="1295400" cy="457200"/>
            <a:chOff x="528" y="3360"/>
            <a:chExt cx="816" cy="288"/>
          </a:xfrm>
        </p:grpSpPr>
        <p:sp>
          <p:nvSpPr>
            <p:cNvPr id="319495" name="Line 7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496" name="Text Box 8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栈底</a:t>
              </a:r>
            </a:p>
          </p:txBody>
        </p:sp>
      </p:grpSp>
      <p:sp>
        <p:nvSpPr>
          <p:cNvPr id="319497" name="Rectangle 9"/>
          <p:cNvSpPr>
            <a:spLocks noChangeArrowheads="1"/>
          </p:cNvSpPr>
          <p:nvPr/>
        </p:nvSpPr>
        <p:spPr bwMode="auto">
          <a:xfrm>
            <a:off x="2295525" y="4484688"/>
            <a:ext cx="12588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a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9498" name="Text Box 10"/>
          <p:cNvSpPr txBox="1">
            <a:spLocks noChangeArrowheads="1"/>
          </p:cNvSpPr>
          <p:nvPr/>
        </p:nvSpPr>
        <p:spPr bwMode="auto">
          <a:xfrm>
            <a:off x="4625975" y="2978150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319499" name="Text Box 11"/>
          <p:cNvSpPr txBox="1">
            <a:spLocks noChangeArrowheads="1"/>
          </p:cNvSpPr>
          <p:nvPr/>
        </p:nvSpPr>
        <p:spPr bwMode="auto">
          <a:xfrm>
            <a:off x="4616450" y="3698875"/>
            <a:ext cx="351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4616450" y="4373563"/>
            <a:ext cx="351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出栈序列： 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 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319501" name="Rectangle 13"/>
          <p:cNvSpPr>
            <a:spLocks noChangeArrowheads="1"/>
          </p:cNvSpPr>
          <p:nvPr/>
        </p:nvSpPr>
        <p:spPr bwMode="auto">
          <a:xfrm>
            <a:off x="2279650" y="3973513"/>
            <a:ext cx="1271588" cy="49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algn="ctr"/>
            <a:r>
              <a:rPr kumimoji="0" lang="en-US" altLang="zh-CN" sz="3600" i="1">
                <a:latin typeface="Times New Roman" pitchFamily="18" charset="0"/>
                <a:ea typeface="宋体" pitchFamily="2" charset="-122"/>
              </a:rPr>
              <a:t>c</a:t>
            </a:r>
            <a:endParaRPr kumimoji="0" lang="en-US" altLang="zh-CN" sz="3600" i="1" baseline="-250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854075" y="4186238"/>
            <a:ext cx="1295400" cy="457200"/>
            <a:chOff x="528" y="3360"/>
            <a:chExt cx="816" cy="288"/>
          </a:xfrm>
        </p:grpSpPr>
        <p:sp>
          <p:nvSpPr>
            <p:cNvPr id="319503" name="Line 1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4" name="Text Box 1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grpSp>
        <p:nvGrpSpPr>
          <p:cNvPr id="319505" name="Group 17"/>
          <p:cNvGrpSpPr>
            <a:grpSpLocks/>
          </p:cNvGrpSpPr>
          <p:nvPr/>
        </p:nvGrpSpPr>
        <p:grpSpPr bwMode="auto">
          <a:xfrm>
            <a:off x="868363" y="3749675"/>
            <a:ext cx="1295400" cy="457200"/>
            <a:chOff x="528" y="3360"/>
            <a:chExt cx="816" cy="288"/>
          </a:xfrm>
        </p:grpSpPr>
        <p:sp>
          <p:nvSpPr>
            <p:cNvPr id="319506" name="Line 1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07" name="Text Box 1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400">
                  <a:latin typeface="Times New Roman" pitchFamily="18" charset="0"/>
                  <a:ea typeface="宋体" pitchFamily="2" charset="-122"/>
                </a:rPr>
                <a:t>栈顶</a:t>
              </a:r>
            </a:p>
          </p:txBody>
        </p:sp>
      </p:grpSp>
      <p:sp>
        <p:nvSpPr>
          <p:cNvPr id="319508" name="Text Box 20"/>
          <p:cNvSpPr txBox="1">
            <a:spLocks noChangeArrowheads="1"/>
          </p:cNvSpPr>
          <p:nvPr/>
        </p:nvSpPr>
        <p:spPr bwMode="auto">
          <a:xfrm>
            <a:off x="566738" y="5319713"/>
            <a:ext cx="8123237" cy="974725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栈只是对表插入和删除操作的位置进行了限制，并没有限定插入和删除操作进行的时间。</a:t>
            </a:r>
          </a:p>
        </p:txBody>
      </p:sp>
      <p:sp>
        <p:nvSpPr>
          <p:cNvPr id="319509" name="Text Box 21"/>
          <p:cNvSpPr txBox="1">
            <a:spLocks noChangeArrowheads="1"/>
          </p:cNvSpPr>
          <p:nvPr/>
        </p:nvSpPr>
        <p:spPr bwMode="auto">
          <a:xfrm>
            <a:off x="566738" y="1179513"/>
            <a:ext cx="8280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例：有三个元素按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a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b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、</a:t>
            </a:r>
            <a:r>
              <a:rPr kumimoji="0" lang="en-US" altLang="zh-CN" sz="2800" i="1">
                <a:latin typeface="Times New Roman" pitchFamily="18" charset="0"/>
                <a:ea typeface="宋体" pitchFamily="2" charset="-122"/>
              </a:rPr>
              <a:t>c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319511" name="Text Box 23"/>
          <p:cNvSpPr txBox="1">
            <a:spLocks noChangeArrowheads="1"/>
          </p:cNvSpPr>
          <p:nvPr/>
        </p:nvSpPr>
        <p:spPr bwMode="auto">
          <a:xfrm>
            <a:off x="522288" y="2349500"/>
            <a:ext cx="1935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 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情况</a:t>
            </a:r>
            <a:r>
              <a:rPr kumimoji="0" lang="en-US" altLang="zh-CN" sz="2800">
                <a:latin typeface="Times New Roman" pitchFamily="18" charset="0"/>
                <a:ea typeface="宋体" pitchFamily="2" charset="-122"/>
              </a:rPr>
              <a:t>2</a:t>
            </a:r>
            <a:r>
              <a:rPr kumimoji="0" lang="zh-CN" altLang="en-US" sz="2800">
                <a:latin typeface="Times New Roman" pitchFamily="18" charset="0"/>
                <a:ea typeface="宋体" pitchFamily="2" charset="-122"/>
              </a:rPr>
              <a:t>：</a:t>
            </a:r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2322513" y="323850"/>
            <a:ext cx="4394200" cy="519113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solidFill>
                  <a:srgbClr val="003399"/>
                </a:solidFill>
              </a:rPr>
              <a:t>栈的逻辑结构</a:t>
            </a:r>
          </a:p>
        </p:txBody>
      </p:sp>
      <p:grpSp>
        <p:nvGrpSpPr>
          <p:cNvPr id="319513" name="Group 25"/>
          <p:cNvGrpSpPr>
            <a:grpSpLocks/>
          </p:cNvGrpSpPr>
          <p:nvPr/>
        </p:nvGrpSpPr>
        <p:grpSpPr bwMode="auto">
          <a:xfrm>
            <a:off x="3427413" y="2303463"/>
            <a:ext cx="5716587" cy="598487"/>
            <a:chOff x="499" y="1650"/>
            <a:chExt cx="3929" cy="377"/>
          </a:xfrm>
        </p:grpSpPr>
        <p:graphicFrame>
          <p:nvGraphicFramePr>
            <p:cNvPr id="319514" name="Object 26"/>
            <p:cNvGraphicFramePr>
              <a:graphicFrameLocks noChangeAspect="1"/>
            </p:cNvGraphicFramePr>
            <p:nvPr/>
          </p:nvGraphicFramePr>
          <p:xfrm>
            <a:off x="499" y="1650"/>
            <a:ext cx="384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Clip" r:id="rId4" imgW="861120" imgH="844560" progId="MS_ClipArt_Gallery.5">
                    <p:embed/>
                  </p:oleObj>
                </mc:Choice>
                <mc:Fallback>
                  <p:oleObj name="Clip" r:id="rId4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650"/>
                          <a:ext cx="384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9515" name="Text Box 27"/>
            <p:cNvSpPr txBox="1">
              <a:spLocks noChangeArrowheads="1"/>
            </p:cNvSpPr>
            <p:nvPr/>
          </p:nvSpPr>
          <p:spPr bwMode="auto">
            <a:xfrm>
              <a:off x="924" y="1650"/>
              <a:ext cx="3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>
                  <a:solidFill>
                    <a:schemeClr val="hlink"/>
                  </a:solidFill>
                  <a:latin typeface="Times New Roman" pitchFamily="18" charset="0"/>
                  <a:ea typeface="宋体" pitchFamily="2" charset="-122"/>
                </a:rPr>
                <a:t>还有其他情况吗？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81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7" grpId="0" animBg="1"/>
      <p:bldP spid="319499" grpId="0"/>
      <p:bldP spid="319500" grpId="0"/>
      <p:bldP spid="319501" grpId="0" animBg="1"/>
      <p:bldP spid="319501" grpId="1" animBg="1"/>
      <p:bldP spid="319508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0600" y="762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3.  </a:t>
            </a:r>
            <a:r>
              <a:rPr lang="zh-CN" altLang="en-US"/>
              <a:t>循环队列</a:t>
            </a:r>
            <a:r>
              <a:rPr lang="en-US" altLang="zh-CN"/>
              <a:t>—</a:t>
            </a:r>
            <a:r>
              <a:rPr lang="zh-CN" altLang="en-US"/>
              <a:t>顺序存储结构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1524000" y="60960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将顺序队列改造为一个环状的空间。</a:t>
            </a:r>
          </a:p>
        </p:txBody>
      </p:sp>
      <p:grpSp>
        <p:nvGrpSpPr>
          <p:cNvPr id="83988" name="Group 20"/>
          <p:cNvGrpSpPr>
            <a:grpSpLocks/>
          </p:cNvGrpSpPr>
          <p:nvPr/>
        </p:nvGrpSpPr>
        <p:grpSpPr bwMode="auto">
          <a:xfrm>
            <a:off x="2819400" y="1127125"/>
            <a:ext cx="4495800" cy="2667000"/>
            <a:chOff x="2160" y="1296"/>
            <a:chExt cx="2832" cy="1680"/>
          </a:xfrm>
        </p:grpSpPr>
        <p:sp>
          <p:nvSpPr>
            <p:cNvPr id="83972" name="Oval 4"/>
            <p:cNvSpPr>
              <a:spLocks noChangeArrowheads="1"/>
            </p:cNvSpPr>
            <p:nvPr/>
          </p:nvSpPr>
          <p:spPr bwMode="auto">
            <a:xfrm>
              <a:off x="2160" y="1488"/>
              <a:ext cx="1536" cy="14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3" name="Oval 5"/>
            <p:cNvSpPr>
              <a:spLocks noChangeArrowheads="1"/>
            </p:cNvSpPr>
            <p:nvPr/>
          </p:nvSpPr>
          <p:spPr bwMode="auto">
            <a:xfrm>
              <a:off x="2614" y="1942"/>
              <a:ext cx="624" cy="5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4" name="Line 6"/>
            <p:cNvSpPr>
              <a:spLocks noChangeShapeType="1"/>
            </p:cNvSpPr>
            <p:nvPr/>
          </p:nvSpPr>
          <p:spPr bwMode="auto">
            <a:xfrm flipV="1">
              <a:off x="3168" y="1776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3264" y="225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3168" y="2448"/>
              <a:ext cx="336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3744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83978" name="Text Box 10"/>
            <p:cNvSpPr txBox="1">
              <a:spLocks noChangeArrowheads="1"/>
            </p:cNvSpPr>
            <p:nvPr/>
          </p:nvSpPr>
          <p:spPr bwMode="auto">
            <a:xfrm>
              <a:off x="3696" y="24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83980" name="Line 12"/>
            <p:cNvSpPr>
              <a:spLocks noChangeShapeType="1"/>
            </p:cNvSpPr>
            <p:nvPr/>
          </p:nvSpPr>
          <p:spPr bwMode="auto">
            <a:xfrm flipV="1">
              <a:off x="2976" y="1488"/>
              <a:ext cx="4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Text Box 13"/>
            <p:cNvSpPr txBox="1">
              <a:spLocks noChangeArrowheads="1"/>
            </p:cNvSpPr>
            <p:nvPr/>
          </p:nvSpPr>
          <p:spPr bwMode="auto">
            <a:xfrm>
              <a:off x="3216" y="1296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maxsize </a:t>
              </a:r>
              <a:r>
                <a:rPr lang="en-US" altLang="zh-CN" sz="2000">
                  <a:latin typeface="宋体" charset="-122"/>
                </a:rPr>
                <a:t>-</a:t>
              </a:r>
              <a:r>
                <a:rPr lang="en-US" altLang="zh-CN" sz="2000"/>
                <a:t> 1</a:t>
              </a:r>
            </a:p>
          </p:txBody>
        </p:sp>
        <p:sp>
          <p:nvSpPr>
            <p:cNvPr id="83982" name="Text Box 14"/>
            <p:cNvSpPr txBox="1">
              <a:spLocks noChangeArrowheads="1"/>
            </p:cNvSpPr>
            <p:nvPr/>
          </p:nvSpPr>
          <p:spPr bwMode="auto">
            <a:xfrm rot="-88189">
              <a:off x="2736" y="249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 rot="-1960478">
              <a:off x="2400" y="148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</a:t>
              </a:r>
            </a:p>
          </p:txBody>
        </p:sp>
        <p:sp>
          <p:nvSpPr>
            <p:cNvPr id="83984" name="Line 16"/>
            <p:cNvSpPr>
              <a:spLocks noChangeShapeType="1"/>
            </p:cNvSpPr>
            <p:nvPr/>
          </p:nvSpPr>
          <p:spPr bwMode="auto">
            <a:xfrm flipH="1">
              <a:off x="3840" y="1584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Text Box 17"/>
            <p:cNvSpPr txBox="1">
              <a:spLocks noChangeArrowheads="1"/>
            </p:cNvSpPr>
            <p:nvPr/>
          </p:nvSpPr>
          <p:spPr bwMode="auto">
            <a:xfrm>
              <a:off x="4176" y="13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Q.front</a:t>
              </a:r>
            </a:p>
          </p:txBody>
        </p:sp>
        <p:sp>
          <p:nvSpPr>
            <p:cNvPr id="83986" name="Line 18"/>
            <p:cNvSpPr>
              <a:spLocks noChangeShapeType="1"/>
            </p:cNvSpPr>
            <p:nvPr/>
          </p:nvSpPr>
          <p:spPr bwMode="auto">
            <a:xfrm flipH="1">
              <a:off x="3888" y="2112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7" name="Text Box 19"/>
            <p:cNvSpPr txBox="1">
              <a:spLocks noChangeArrowheads="1"/>
            </p:cNvSpPr>
            <p:nvPr/>
          </p:nvSpPr>
          <p:spPr bwMode="auto">
            <a:xfrm>
              <a:off x="4224" y="192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sp>
        <p:nvSpPr>
          <p:cNvPr id="83990" name="Text Box 22"/>
          <p:cNvSpPr txBox="1">
            <a:spLocks noChangeArrowheads="1"/>
          </p:cNvSpPr>
          <p:nvPr/>
        </p:nvSpPr>
        <p:spPr bwMode="auto">
          <a:xfrm>
            <a:off x="1219200" y="41148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指针 </a:t>
            </a:r>
            <a:r>
              <a:rPr lang="en-US" altLang="zh-CN" sz="2000">
                <a:solidFill>
                  <a:srgbClr val="FF0000"/>
                </a:solidFill>
              </a:rPr>
              <a:t>front </a:t>
            </a:r>
            <a:r>
              <a:rPr lang="zh-CN" altLang="en-US" sz="2000">
                <a:solidFill>
                  <a:srgbClr val="FF0000"/>
                </a:solidFill>
              </a:rPr>
              <a:t>、</a:t>
            </a:r>
            <a:r>
              <a:rPr lang="en-US" altLang="zh-CN" sz="2000">
                <a:solidFill>
                  <a:srgbClr val="FF0000"/>
                </a:solidFill>
              </a:rPr>
              <a:t>rear</a:t>
            </a:r>
            <a:r>
              <a:rPr lang="en-US" altLang="zh-CN" sz="2000"/>
              <a:t> </a:t>
            </a:r>
            <a:r>
              <a:rPr lang="zh-CN" altLang="en-US" sz="2000"/>
              <a:t>分别指示队头和队尾下一个元素。</a:t>
            </a:r>
          </a:p>
        </p:txBody>
      </p:sp>
      <p:sp>
        <p:nvSpPr>
          <p:cNvPr id="83991" name="Text Box 23"/>
          <p:cNvSpPr txBox="1">
            <a:spLocks noChangeArrowheads="1"/>
          </p:cNvSpPr>
          <p:nvPr/>
        </p:nvSpPr>
        <p:spPr bwMode="auto">
          <a:xfrm>
            <a:off x="1219200" y="46482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令 </a:t>
            </a:r>
            <a:r>
              <a:rPr lang="en-US" altLang="zh-CN" sz="2000">
                <a:solidFill>
                  <a:srgbClr val="FF0000"/>
                </a:solidFill>
              </a:rPr>
              <a:t>front = rear = 0</a:t>
            </a:r>
            <a:r>
              <a:rPr lang="en-US" altLang="zh-CN" sz="2000"/>
              <a:t> </a:t>
            </a:r>
            <a:r>
              <a:rPr lang="zh-CN" altLang="en-US" sz="2000"/>
              <a:t>表示空队列。</a:t>
            </a:r>
          </a:p>
        </p:txBody>
      </p:sp>
      <p:grpSp>
        <p:nvGrpSpPr>
          <p:cNvPr id="83994" name="Group 26"/>
          <p:cNvGrpSpPr>
            <a:grpSpLocks/>
          </p:cNvGrpSpPr>
          <p:nvPr/>
        </p:nvGrpSpPr>
        <p:grpSpPr bwMode="auto">
          <a:xfrm>
            <a:off x="1219200" y="5105400"/>
            <a:ext cx="7613650" cy="895350"/>
            <a:chOff x="768" y="3216"/>
            <a:chExt cx="4796" cy="564"/>
          </a:xfrm>
        </p:grpSpPr>
        <p:sp>
          <p:nvSpPr>
            <p:cNvPr id="83992" name="Text Box 24"/>
            <p:cNvSpPr txBox="1">
              <a:spLocks noChangeArrowheads="1"/>
            </p:cNvSpPr>
            <p:nvPr/>
          </p:nvSpPr>
          <p:spPr bwMode="auto">
            <a:xfrm>
              <a:off x="768" y="3216"/>
              <a:ext cx="3504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000"/>
                <a:t>每</a:t>
              </a:r>
              <a:r>
                <a:rPr lang="zh-CN" altLang="en-US" sz="2000">
                  <a:solidFill>
                    <a:srgbClr val="FF0000"/>
                  </a:solidFill>
                </a:rPr>
                <a:t>插入</a:t>
              </a:r>
              <a:r>
                <a:rPr lang="zh-CN" altLang="en-US" sz="2000"/>
                <a:t>一新元素，</a:t>
              </a:r>
              <a:r>
                <a:rPr lang="en-US" altLang="zh-CN" sz="2000">
                  <a:solidFill>
                    <a:schemeClr val="tx2"/>
                  </a:solidFill>
                </a:rPr>
                <a:t>rear = (rear + 1) % maxsize</a:t>
              </a:r>
              <a:r>
                <a:rPr lang="zh-CN" altLang="en-US" sz="2000"/>
                <a:t>，每</a:t>
              </a:r>
              <a:r>
                <a:rPr lang="zh-CN" altLang="en-US" sz="2000">
                  <a:solidFill>
                    <a:srgbClr val="FF0000"/>
                  </a:solidFill>
                </a:rPr>
                <a:t>删除</a:t>
              </a:r>
              <a:r>
                <a:rPr lang="zh-CN" altLang="en-US" sz="2000"/>
                <a:t>一元素，</a:t>
              </a:r>
              <a:r>
                <a:rPr lang="en-US" altLang="zh-CN" sz="2000">
                  <a:solidFill>
                    <a:schemeClr val="tx2"/>
                  </a:solidFill>
                </a:rPr>
                <a:t>front = (front + 1) % maxsize</a:t>
              </a:r>
              <a:r>
                <a:rPr lang="en-US" altLang="zh-CN" sz="2000">
                  <a:solidFill>
                    <a:srgbClr val="FF0000"/>
                  </a:solidFill>
                </a:rPr>
                <a:t> </a:t>
              </a:r>
              <a:r>
                <a:rPr lang="zh-CN" altLang="en-US" sz="2000"/>
                <a:t>。</a:t>
              </a:r>
            </a:p>
          </p:txBody>
        </p:sp>
        <p:sp>
          <p:nvSpPr>
            <p:cNvPr id="83993" name="Text Box 25"/>
            <p:cNvSpPr txBox="1">
              <a:spLocks noChangeArrowheads="1"/>
            </p:cNvSpPr>
            <p:nvPr/>
          </p:nvSpPr>
          <p:spPr bwMode="auto">
            <a:xfrm>
              <a:off x="4220" y="3530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//  % :  </a:t>
              </a:r>
              <a:r>
                <a:rPr lang="zh-CN" altLang="en-US" sz="2000"/>
                <a:t>求余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3990" grpId="0" autoUpdateAnimBg="0"/>
      <p:bldP spid="8399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1066800" y="3048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插入、删除操作</a:t>
            </a:r>
          </a:p>
        </p:txBody>
      </p:sp>
      <p:grpSp>
        <p:nvGrpSpPr>
          <p:cNvPr id="85025" name="Group 33"/>
          <p:cNvGrpSpPr>
            <a:grpSpLocks/>
          </p:cNvGrpSpPr>
          <p:nvPr/>
        </p:nvGrpSpPr>
        <p:grpSpPr bwMode="auto">
          <a:xfrm>
            <a:off x="2743200" y="1219200"/>
            <a:ext cx="4343400" cy="2362200"/>
            <a:chOff x="1920" y="1008"/>
            <a:chExt cx="2736" cy="1488"/>
          </a:xfrm>
        </p:grpSpPr>
        <p:sp>
          <p:nvSpPr>
            <p:cNvPr id="84995" name="Oval 3"/>
            <p:cNvSpPr>
              <a:spLocks noChangeArrowheads="1"/>
            </p:cNvSpPr>
            <p:nvPr/>
          </p:nvSpPr>
          <p:spPr bwMode="auto">
            <a:xfrm>
              <a:off x="1920" y="1008"/>
              <a:ext cx="1536" cy="14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2337" y="1414"/>
              <a:ext cx="698" cy="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2832" y="1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85001" name="Text Box 9"/>
            <p:cNvSpPr txBox="1">
              <a:spLocks noChangeArrowheads="1"/>
            </p:cNvSpPr>
            <p:nvPr/>
          </p:nvSpPr>
          <p:spPr bwMode="auto">
            <a:xfrm>
              <a:off x="2747" y="178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 flipH="1">
              <a:off x="3504" y="1248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Text Box 15"/>
            <p:cNvSpPr txBox="1">
              <a:spLocks noChangeArrowheads="1"/>
            </p:cNvSpPr>
            <p:nvPr/>
          </p:nvSpPr>
          <p:spPr bwMode="auto">
            <a:xfrm>
              <a:off x="3840" y="10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Q.front</a:t>
              </a:r>
            </a:p>
          </p:txBody>
        </p:sp>
        <p:sp>
          <p:nvSpPr>
            <p:cNvPr id="85008" name="Line 16"/>
            <p:cNvSpPr>
              <a:spLocks noChangeShapeType="1"/>
            </p:cNvSpPr>
            <p:nvPr/>
          </p:nvSpPr>
          <p:spPr bwMode="auto">
            <a:xfrm flipH="1">
              <a:off x="3552" y="177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3888" y="158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  <p:sp>
          <p:nvSpPr>
            <p:cNvPr id="85011" name="Line 19"/>
            <p:cNvSpPr>
              <a:spLocks noChangeShapeType="1"/>
            </p:cNvSpPr>
            <p:nvPr/>
          </p:nvSpPr>
          <p:spPr bwMode="auto">
            <a:xfrm flipV="1">
              <a:off x="2976" y="129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21"/>
            <p:cNvSpPr>
              <a:spLocks noChangeShapeType="1"/>
            </p:cNvSpPr>
            <p:nvPr/>
          </p:nvSpPr>
          <p:spPr bwMode="auto">
            <a:xfrm>
              <a:off x="3024" y="187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Line 23"/>
            <p:cNvSpPr>
              <a:spLocks noChangeShapeType="1"/>
            </p:cNvSpPr>
            <p:nvPr/>
          </p:nvSpPr>
          <p:spPr bwMode="auto">
            <a:xfrm>
              <a:off x="2736" y="2064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Line 25"/>
            <p:cNvSpPr>
              <a:spLocks noChangeShapeType="1"/>
            </p:cNvSpPr>
            <p:nvPr/>
          </p:nvSpPr>
          <p:spPr bwMode="auto">
            <a:xfrm flipH="1">
              <a:off x="2112" y="19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Line 26"/>
            <p:cNvSpPr>
              <a:spLocks noChangeShapeType="1"/>
            </p:cNvSpPr>
            <p:nvPr/>
          </p:nvSpPr>
          <p:spPr bwMode="auto">
            <a:xfrm flipH="1" flipV="1">
              <a:off x="2592" y="1008"/>
              <a:ext cx="4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Line 27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Text Box 28"/>
            <p:cNvSpPr txBox="1">
              <a:spLocks noChangeArrowheads="1"/>
            </p:cNvSpPr>
            <p:nvPr/>
          </p:nvSpPr>
          <p:spPr bwMode="auto">
            <a:xfrm>
              <a:off x="2522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5021" name="Text Box 29"/>
            <p:cNvSpPr txBox="1">
              <a:spLocks noChangeArrowheads="1"/>
            </p:cNvSpPr>
            <p:nvPr/>
          </p:nvSpPr>
          <p:spPr bwMode="auto">
            <a:xfrm>
              <a:off x="2363" y="167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2448" y="14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5023" name="Text Box 31"/>
            <p:cNvSpPr txBox="1">
              <a:spLocks noChangeArrowheads="1"/>
            </p:cNvSpPr>
            <p:nvPr/>
          </p:nvSpPr>
          <p:spPr bwMode="auto">
            <a:xfrm>
              <a:off x="2688" y="1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1371600" y="43434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初始，</a:t>
            </a:r>
            <a:r>
              <a:rPr lang="en-US" altLang="zh-CN" sz="2000"/>
              <a:t>Q.front = Q.rear = 0</a:t>
            </a:r>
            <a:r>
              <a:rPr lang="zh-CN" altLang="en-US" sz="2000"/>
              <a:t>，空队列。</a:t>
            </a:r>
          </a:p>
        </p:txBody>
      </p:sp>
      <p:sp>
        <p:nvSpPr>
          <p:cNvPr id="85026" name="Text Box 34"/>
          <p:cNvSpPr txBox="1">
            <a:spLocks noChangeArrowheads="1"/>
          </p:cNvSpPr>
          <p:nvPr/>
        </p:nvSpPr>
        <p:spPr bwMode="auto">
          <a:xfrm>
            <a:off x="1371600" y="48006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0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2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3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4 </a:t>
            </a:r>
            <a:r>
              <a:rPr lang="zh-CN" altLang="en-US" sz="2000"/>
              <a:t>； </a:t>
            </a:r>
          </a:p>
        </p:txBody>
      </p:sp>
      <p:sp>
        <p:nvSpPr>
          <p:cNvPr id="85027" name="Text Box 35"/>
          <p:cNvSpPr txBox="1">
            <a:spLocks noChangeArrowheads="1"/>
          </p:cNvSpPr>
          <p:nvPr/>
        </p:nvSpPr>
        <p:spPr bwMode="auto">
          <a:xfrm>
            <a:off x="5943600" y="381000"/>
            <a:ext cx="266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 = 6</a:t>
            </a:r>
          </a:p>
        </p:txBody>
      </p:sp>
      <p:grpSp>
        <p:nvGrpSpPr>
          <p:cNvPr id="85036" name="Group 44"/>
          <p:cNvGrpSpPr>
            <a:grpSpLocks/>
          </p:cNvGrpSpPr>
          <p:nvPr/>
        </p:nvGrpSpPr>
        <p:grpSpPr bwMode="auto">
          <a:xfrm>
            <a:off x="2971800" y="533400"/>
            <a:ext cx="4572000" cy="2759075"/>
            <a:chOff x="1872" y="432"/>
            <a:chExt cx="2880" cy="1738"/>
          </a:xfrm>
        </p:grpSpPr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2928" y="139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0</a:t>
              </a:r>
            </a:p>
          </p:txBody>
        </p:sp>
        <p:sp>
          <p:nvSpPr>
            <p:cNvPr id="85029" name="Text Box 37"/>
            <p:cNvSpPr txBox="1">
              <a:spLocks noChangeArrowheads="1"/>
            </p:cNvSpPr>
            <p:nvPr/>
          </p:nvSpPr>
          <p:spPr bwMode="auto">
            <a:xfrm>
              <a:off x="2736" y="1862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</a:p>
          </p:txBody>
        </p:sp>
        <p:sp>
          <p:nvSpPr>
            <p:cNvPr id="85030" name="Text Box 38"/>
            <p:cNvSpPr txBox="1">
              <a:spLocks noChangeArrowheads="1"/>
            </p:cNvSpPr>
            <p:nvPr/>
          </p:nvSpPr>
          <p:spPr bwMode="auto">
            <a:xfrm>
              <a:off x="2208" y="192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</a:p>
          </p:txBody>
        </p:sp>
        <p:sp>
          <p:nvSpPr>
            <p:cNvPr id="85031" name="Text Box 39"/>
            <p:cNvSpPr txBox="1">
              <a:spLocks noChangeArrowheads="1"/>
            </p:cNvSpPr>
            <p:nvPr/>
          </p:nvSpPr>
          <p:spPr bwMode="auto">
            <a:xfrm>
              <a:off x="1872" y="153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</a:p>
          </p:txBody>
        </p: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016" y="1056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3312" y="1488"/>
              <a:ext cx="144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4" name="Line 42"/>
            <p:cNvSpPr>
              <a:spLocks noChangeShapeType="1"/>
            </p:cNvSpPr>
            <p:nvPr/>
          </p:nvSpPr>
          <p:spPr bwMode="auto">
            <a:xfrm flipH="1">
              <a:off x="2784" y="528"/>
              <a:ext cx="96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Text Box 43"/>
            <p:cNvSpPr txBox="1">
              <a:spLocks noChangeArrowheads="1"/>
            </p:cNvSpPr>
            <p:nvPr/>
          </p:nvSpPr>
          <p:spPr bwMode="auto">
            <a:xfrm>
              <a:off x="2928" y="432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sp>
        <p:nvSpPr>
          <p:cNvPr id="85037" name="Text Box 45"/>
          <p:cNvSpPr txBox="1">
            <a:spLocks noChangeArrowheads="1"/>
          </p:cNvSpPr>
          <p:nvPr/>
        </p:nvSpPr>
        <p:spPr bwMode="auto">
          <a:xfrm>
            <a:off x="1371600" y="52578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删除元素 </a:t>
            </a:r>
            <a:r>
              <a:rPr lang="en-US" altLang="zh-CN" sz="2000"/>
              <a:t>J</a:t>
            </a:r>
            <a:r>
              <a:rPr lang="en-US" altLang="zh-CN" sz="2000" baseline="-25000"/>
              <a:t>0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； </a:t>
            </a:r>
          </a:p>
        </p:txBody>
      </p:sp>
      <p:grpSp>
        <p:nvGrpSpPr>
          <p:cNvPr id="85044" name="Group 52"/>
          <p:cNvGrpSpPr>
            <a:grpSpLocks/>
          </p:cNvGrpSpPr>
          <p:nvPr/>
        </p:nvGrpSpPr>
        <p:grpSpPr bwMode="auto">
          <a:xfrm>
            <a:off x="2057400" y="1295400"/>
            <a:ext cx="5181600" cy="2743200"/>
            <a:chOff x="1296" y="912"/>
            <a:chExt cx="3264" cy="1728"/>
          </a:xfrm>
        </p:grpSpPr>
        <p:grpSp>
          <p:nvGrpSpPr>
            <p:cNvPr id="85042" name="Group 50"/>
            <p:cNvGrpSpPr>
              <a:grpSpLocks/>
            </p:cNvGrpSpPr>
            <p:nvPr/>
          </p:nvGrpSpPr>
          <p:grpSpPr bwMode="auto">
            <a:xfrm>
              <a:off x="1296" y="1392"/>
              <a:ext cx="1872" cy="1248"/>
              <a:chOff x="1296" y="1392"/>
              <a:chExt cx="1872" cy="1248"/>
            </a:xfrm>
          </p:grpSpPr>
          <p:sp>
            <p:nvSpPr>
              <p:cNvPr id="85038" name="Rectangle 46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40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39" name="Rectangle 47"/>
              <p:cNvSpPr>
                <a:spLocks noChangeArrowheads="1"/>
              </p:cNvSpPr>
              <p:nvPr/>
            </p:nvSpPr>
            <p:spPr bwMode="auto">
              <a:xfrm>
                <a:off x="2773" y="1872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40" name="Line 48"/>
              <p:cNvSpPr>
                <a:spLocks noChangeShapeType="1"/>
              </p:cNvSpPr>
              <p:nvPr/>
            </p:nvSpPr>
            <p:spPr bwMode="auto">
              <a:xfrm flipV="1">
                <a:off x="2064" y="2304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41" name="Text Box 49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Q.front</a:t>
                </a:r>
              </a:p>
            </p:txBody>
          </p:sp>
        </p:grpSp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3264" y="912"/>
              <a:ext cx="129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1371600" y="5715000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5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6  </a:t>
            </a:r>
            <a:r>
              <a:rPr lang="zh-CN" altLang="en-US" sz="2000"/>
              <a:t>； </a:t>
            </a:r>
          </a:p>
        </p:txBody>
      </p:sp>
      <p:grpSp>
        <p:nvGrpSpPr>
          <p:cNvPr id="85051" name="Group 59"/>
          <p:cNvGrpSpPr>
            <a:grpSpLocks/>
          </p:cNvGrpSpPr>
          <p:nvPr/>
        </p:nvGrpSpPr>
        <p:grpSpPr bwMode="auto">
          <a:xfrm>
            <a:off x="4114800" y="550863"/>
            <a:ext cx="2895600" cy="3411537"/>
            <a:chOff x="2592" y="347"/>
            <a:chExt cx="1824" cy="2149"/>
          </a:xfrm>
        </p:grpSpPr>
        <p:sp>
          <p:nvSpPr>
            <p:cNvPr id="85046" name="Text Box 54"/>
            <p:cNvSpPr txBox="1">
              <a:spLocks noChangeArrowheads="1"/>
            </p:cNvSpPr>
            <p:nvPr/>
          </p:nvSpPr>
          <p:spPr bwMode="auto">
            <a:xfrm>
              <a:off x="2592" y="91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5</a:t>
              </a:r>
            </a:p>
          </p:txBody>
        </p:sp>
        <p:sp>
          <p:nvSpPr>
            <p:cNvPr id="85047" name="Text Box 55"/>
            <p:cNvSpPr txBox="1">
              <a:spLocks noChangeArrowheads="1"/>
            </p:cNvSpPr>
            <p:nvPr/>
          </p:nvSpPr>
          <p:spPr bwMode="auto">
            <a:xfrm>
              <a:off x="2928" y="1334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  <a:r>
                <a:rPr lang="en-US" altLang="zh-CN" sz="2000" baseline="-25000"/>
                <a:t>6</a:t>
              </a:r>
            </a:p>
          </p:txBody>
        </p:sp>
        <p:sp>
          <p:nvSpPr>
            <p:cNvPr id="85048" name="Rectangle 56"/>
            <p:cNvSpPr>
              <a:spLocks noChangeArrowheads="1"/>
            </p:cNvSpPr>
            <p:nvPr/>
          </p:nvSpPr>
          <p:spPr bwMode="auto">
            <a:xfrm>
              <a:off x="2721" y="347"/>
              <a:ext cx="960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9" name="Line 57"/>
            <p:cNvSpPr>
              <a:spLocks noChangeShapeType="1"/>
            </p:cNvSpPr>
            <p:nvPr/>
          </p:nvSpPr>
          <p:spPr bwMode="auto">
            <a:xfrm flipH="1" flipV="1">
              <a:off x="3120" y="2064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0" name="Text Box 58"/>
            <p:cNvSpPr txBox="1">
              <a:spLocks noChangeArrowheads="1"/>
            </p:cNvSpPr>
            <p:nvPr/>
          </p:nvSpPr>
          <p:spPr bwMode="auto">
            <a:xfrm>
              <a:off x="3408" y="220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4" grpId="0" autoUpdateAnimBg="0"/>
      <p:bldP spid="85026" grpId="0" autoUpdateAnimBg="0"/>
      <p:bldP spid="85037" grpId="0" autoUpdateAnimBg="0"/>
      <p:bldP spid="8504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2743200" y="898525"/>
            <a:ext cx="4343400" cy="2362200"/>
            <a:chOff x="1920" y="1008"/>
            <a:chExt cx="2736" cy="1488"/>
          </a:xfrm>
        </p:grpSpPr>
        <p:sp>
          <p:nvSpPr>
            <p:cNvPr id="86019" name="Oval 3"/>
            <p:cNvSpPr>
              <a:spLocks noChangeArrowheads="1"/>
            </p:cNvSpPr>
            <p:nvPr/>
          </p:nvSpPr>
          <p:spPr bwMode="auto">
            <a:xfrm>
              <a:off x="1920" y="1008"/>
              <a:ext cx="1536" cy="14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86020" name="Oval 4"/>
            <p:cNvSpPr>
              <a:spLocks noChangeArrowheads="1"/>
            </p:cNvSpPr>
            <p:nvPr/>
          </p:nvSpPr>
          <p:spPr bwMode="auto">
            <a:xfrm>
              <a:off x="2337" y="1414"/>
              <a:ext cx="698" cy="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2832" y="1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86022" name="Text Box 6"/>
            <p:cNvSpPr txBox="1">
              <a:spLocks noChangeArrowheads="1"/>
            </p:cNvSpPr>
            <p:nvPr/>
          </p:nvSpPr>
          <p:spPr bwMode="auto">
            <a:xfrm>
              <a:off x="2747" y="178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86023" name="Line 7"/>
            <p:cNvSpPr>
              <a:spLocks noChangeShapeType="1"/>
            </p:cNvSpPr>
            <p:nvPr/>
          </p:nvSpPr>
          <p:spPr bwMode="auto">
            <a:xfrm flipH="1">
              <a:off x="3504" y="1248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3840" y="10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Q.front</a:t>
              </a:r>
            </a:p>
          </p:txBody>
        </p:sp>
        <p:sp>
          <p:nvSpPr>
            <p:cNvPr id="86025" name="Line 9"/>
            <p:cNvSpPr>
              <a:spLocks noChangeShapeType="1"/>
            </p:cNvSpPr>
            <p:nvPr/>
          </p:nvSpPr>
          <p:spPr bwMode="auto">
            <a:xfrm flipH="1">
              <a:off x="3552" y="177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6" name="Text Box 10"/>
            <p:cNvSpPr txBox="1">
              <a:spLocks noChangeArrowheads="1"/>
            </p:cNvSpPr>
            <p:nvPr/>
          </p:nvSpPr>
          <p:spPr bwMode="auto">
            <a:xfrm>
              <a:off x="3888" y="158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  <p:sp>
          <p:nvSpPr>
            <p:cNvPr id="86027" name="Line 11"/>
            <p:cNvSpPr>
              <a:spLocks noChangeShapeType="1"/>
            </p:cNvSpPr>
            <p:nvPr/>
          </p:nvSpPr>
          <p:spPr bwMode="auto">
            <a:xfrm flipV="1">
              <a:off x="2976" y="129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3024" y="187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2736" y="2064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 flipH="1">
              <a:off x="2112" y="19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 flipH="1" flipV="1">
              <a:off x="2592" y="1008"/>
              <a:ext cx="4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2" name="Line 16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2522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86034" name="Text Box 18"/>
            <p:cNvSpPr txBox="1">
              <a:spLocks noChangeArrowheads="1"/>
            </p:cNvSpPr>
            <p:nvPr/>
          </p:nvSpPr>
          <p:spPr bwMode="auto">
            <a:xfrm>
              <a:off x="2363" y="167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2448" y="14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2688" y="1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1371600" y="4403725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初始，</a:t>
            </a:r>
            <a:r>
              <a:rPr lang="en-US" altLang="zh-CN" sz="2000">
                <a:solidFill>
                  <a:srgbClr val="FF0000"/>
                </a:solidFill>
              </a:rPr>
              <a:t>Q.front = Q.rear = 0 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空队列</a:t>
            </a:r>
            <a:r>
              <a:rPr lang="zh-CN" altLang="en-US" sz="2000"/>
              <a:t>。</a:t>
            </a:r>
          </a:p>
        </p:txBody>
      </p:sp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1371600" y="4937125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0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2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3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4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5 </a:t>
            </a:r>
            <a:r>
              <a:rPr lang="zh-CN" altLang="en-US" sz="2000"/>
              <a:t>； </a:t>
            </a: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648200" y="1676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0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4343400" y="2498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1</a:t>
            </a:r>
          </a:p>
        </p:txBody>
      </p: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3505200" y="2590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2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2971800" y="1965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3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3200400" y="12033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4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4114800" y="10668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J</a:t>
            </a:r>
            <a:r>
              <a:rPr lang="en-US" altLang="zh-CN" sz="2000" baseline="-25000"/>
              <a:t>5</a:t>
            </a:r>
          </a:p>
        </p:txBody>
      </p:sp>
      <p:grpSp>
        <p:nvGrpSpPr>
          <p:cNvPr id="86048" name="Group 32"/>
          <p:cNvGrpSpPr>
            <a:grpSpLocks/>
          </p:cNvGrpSpPr>
          <p:nvPr/>
        </p:nvGrpSpPr>
        <p:grpSpPr bwMode="auto">
          <a:xfrm>
            <a:off x="5029200" y="1905000"/>
            <a:ext cx="2514600" cy="1828800"/>
            <a:chOff x="3168" y="1200"/>
            <a:chExt cx="1584" cy="1152"/>
          </a:xfrm>
        </p:grpSpPr>
        <p:sp>
          <p:nvSpPr>
            <p:cNvPr id="86045" name="Rectangle 29"/>
            <p:cNvSpPr>
              <a:spLocks noChangeArrowheads="1"/>
            </p:cNvSpPr>
            <p:nvPr/>
          </p:nvSpPr>
          <p:spPr bwMode="auto">
            <a:xfrm>
              <a:off x="3349" y="1200"/>
              <a:ext cx="115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3600" y="2064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  <p:sp>
          <p:nvSpPr>
            <p:cNvPr id="86047" name="Line 31"/>
            <p:cNvSpPr>
              <a:spLocks noChangeShapeType="1"/>
            </p:cNvSpPr>
            <p:nvPr/>
          </p:nvSpPr>
          <p:spPr bwMode="auto">
            <a:xfrm flipH="1" flipV="1">
              <a:off x="3168" y="1920"/>
              <a:ext cx="38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2057400" y="2971800"/>
            <a:ext cx="4953000" cy="990600"/>
            <a:chOff x="1296" y="1872"/>
            <a:chExt cx="3120" cy="624"/>
          </a:xfrm>
        </p:grpSpPr>
        <p:sp>
          <p:nvSpPr>
            <p:cNvPr id="86049" name="Rectangle 33"/>
            <p:cNvSpPr>
              <a:spLocks noChangeArrowheads="1"/>
            </p:cNvSpPr>
            <p:nvPr/>
          </p:nvSpPr>
          <p:spPr bwMode="auto">
            <a:xfrm>
              <a:off x="3120" y="1872"/>
              <a:ext cx="1296" cy="6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0" name="Line 34"/>
            <p:cNvSpPr>
              <a:spLocks noChangeShapeType="1"/>
            </p:cNvSpPr>
            <p:nvPr/>
          </p:nvSpPr>
          <p:spPr bwMode="auto">
            <a:xfrm flipV="1">
              <a:off x="2016" y="2064"/>
              <a:ext cx="14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1" name="Text Box 35"/>
            <p:cNvSpPr txBox="1">
              <a:spLocks noChangeArrowheads="1"/>
            </p:cNvSpPr>
            <p:nvPr/>
          </p:nvSpPr>
          <p:spPr bwMode="auto">
            <a:xfrm>
              <a:off x="1296" y="2160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grpSp>
        <p:nvGrpSpPr>
          <p:cNvPr id="86056" name="Group 40"/>
          <p:cNvGrpSpPr>
            <a:grpSpLocks/>
          </p:cNvGrpSpPr>
          <p:nvPr/>
        </p:nvGrpSpPr>
        <p:grpSpPr bwMode="auto">
          <a:xfrm>
            <a:off x="1143000" y="1828800"/>
            <a:ext cx="2403475" cy="2179638"/>
            <a:chOff x="720" y="1152"/>
            <a:chExt cx="1514" cy="1373"/>
          </a:xfrm>
        </p:grpSpPr>
        <p:sp>
          <p:nvSpPr>
            <p:cNvPr id="86053" name="Rectangle 37"/>
            <p:cNvSpPr>
              <a:spLocks noChangeArrowheads="1"/>
            </p:cNvSpPr>
            <p:nvPr/>
          </p:nvSpPr>
          <p:spPr bwMode="auto">
            <a:xfrm>
              <a:off x="1082" y="2045"/>
              <a:ext cx="1152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4" name="Line 38"/>
            <p:cNvSpPr>
              <a:spLocks noChangeShapeType="1"/>
            </p:cNvSpPr>
            <p:nvPr/>
          </p:nvSpPr>
          <p:spPr bwMode="auto">
            <a:xfrm>
              <a:off x="1296" y="144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5" name="Text Box 39"/>
            <p:cNvSpPr txBox="1">
              <a:spLocks noChangeArrowheads="1"/>
            </p:cNvSpPr>
            <p:nvPr/>
          </p:nvSpPr>
          <p:spPr bwMode="auto">
            <a:xfrm>
              <a:off x="720" y="115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grpSp>
        <p:nvGrpSpPr>
          <p:cNvPr id="86060" name="Group 44"/>
          <p:cNvGrpSpPr>
            <a:grpSpLocks/>
          </p:cNvGrpSpPr>
          <p:nvPr/>
        </p:nvGrpSpPr>
        <p:grpSpPr bwMode="auto">
          <a:xfrm>
            <a:off x="1066800" y="457200"/>
            <a:ext cx="1981200" cy="2057400"/>
            <a:chOff x="672" y="288"/>
            <a:chExt cx="1248" cy="1296"/>
          </a:xfrm>
        </p:grpSpPr>
        <p:sp>
          <p:nvSpPr>
            <p:cNvPr id="86057" name="Rectangle 41"/>
            <p:cNvSpPr>
              <a:spLocks noChangeArrowheads="1"/>
            </p:cNvSpPr>
            <p:nvPr/>
          </p:nvSpPr>
          <p:spPr bwMode="auto">
            <a:xfrm>
              <a:off x="672" y="1104"/>
              <a:ext cx="1008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58" name="Line 42"/>
            <p:cNvSpPr>
              <a:spLocks noChangeShapeType="1"/>
            </p:cNvSpPr>
            <p:nvPr/>
          </p:nvSpPr>
          <p:spPr bwMode="auto">
            <a:xfrm>
              <a:off x="1632" y="480"/>
              <a:ext cx="288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9" name="Text Box 43"/>
            <p:cNvSpPr txBox="1">
              <a:spLocks noChangeArrowheads="1"/>
            </p:cNvSpPr>
            <p:nvPr/>
          </p:nvSpPr>
          <p:spPr bwMode="auto">
            <a:xfrm>
              <a:off x="960" y="288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grpSp>
        <p:nvGrpSpPr>
          <p:cNvPr id="86064" name="Group 48"/>
          <p:cNvGrpSpPr>
            <a:grpSpLocks/>
          </p:cNvGrpSpPr>
          <p:nvPr/>
        </p:nvGrpSpPr>
        <p:grpSpPr bwMode="auto">
          <a:xfrm>
            <a:off x="1143000" y="304800"/>
            <a:ext cx="5181600" cy="914400"/>
            <a:chOff x="720" y="192"/>
            <a:chExt cx="3264" cy="576"/>
          </a:xfrm>
        </p:grpSpPr>
        <p:sp>
          <p:nvSpPr>
            <p:cNvPr id="86061" name="Rectangle 45"/>
            <p:cNvSpPr>
              <a:spLocks noChangeArrowheads="1"/>
            </p:cNvSpPr>
            <p:nvPr/>
          </p:nvSpPr>
          <p:spPr bwMode="auto">
            <a:xfrm>
              <a:off x="720" y="240"/>
              <a:ext cx="1200" cy="5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2" name="Line 46"/>
            <p:cNvSpPr>
              <a:spLocks noChangeShapeType="1"/>
            </p:cNvSpPr>
            <p:nvPr/>
          </p:nvSpPr>
          <p:spPr bwMode="auto">
            <a:xfrm flipH="1">
              <a:off x="2832" y="336"/>
              <a:ext cx="9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3" name="Text Box 47"/>
            <p:cNvSpPr txBox="1">
              <a:spLocks noChangeArrowheads="1"/>
            </p:cNvSpPr>
            <p:nvPr/>
          </p:nvSpPr>
          <p:spPr bwMode="auto">
            <a:xfrm>
              <a:off x="2976" y="192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grpSp>
        <p:nvGrpSpPr>
          <p:cNvPr id="86068" name="Group 52"/>
          <p:cNvGrpSpPr>
            <a:grpSpLocks/>
          </p:cNvGrpSpPr>
          <p:nvPr/>
        </p:nvGrpSpPr>
        <p:grpSpPr bwMode="auto">
          <a:xfrm>
            <a:off x="4460875" y="322263"/>
            <a:ext cx="3006725" cy="1887537"/>
            <a:chOff x="2810" y="203"/>
            <a:chExt cx="1894" cy="1189"/>
          </a:xfrm>
        </p:grpSpPr>
        <p:sp>
          <p:nvSpPr>
            <p:cNvPr id="86065" name="Rectangle 49"/>
            <p:cNvSpPr>
              <a:spLocks noChangeArrowheads="1"/>
            </p:cNvSpPr>
            <p:nvPr/>
          </p:nvSpPr>
          <p:spPr bwMode="auto">
            <a:xfrm>
              <a:off x="2810" y="203"/>
              <a:ext cx="1008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66" name="Line 50"/>
            <p:cNvSpPr>
              <a:spLocks noChangeShapeType="1"/>
            </p:cNvSpPr>
            <p:nvPr/>
          </p:nvSpPr>
          <p:spPr bwMode="auto">
            <a:xfrm flipH="1">
              <a:off x="3360" y="129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67" name="Text Box 51"/>
            <p:cNvSpPr txBox="1">
              <a:spLocks noChangeArrowheads="1"/>
            </p:cNvSpPr>
            <p:nvPr/>
          </p:nvSpPr>
          <p:spPr bwMode="auto">
            <a:xfrm>
              <a:off x="3696" y="110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</p:grpSp>
      <p:sp>
        <p:nvSpPr>
          <p:cNvPr id="86069" name="Text Box 53"/>
          <p:cNvSpPr txBox="1">
            <a:spLocks noChangeArrowheads="1"/>
          </p:cNvSpPr>
          <p:nvPr/>
        </p:nvSpPr>
        <p:spPr bwMode="auto">
          <a:xfrm>
            <a:off x="1371600" y="54864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Q.front = Q.rear = 0 </a:t>
            </a:r>
            <a:r>
              <a:rPr lang="zh-CN" altLang="en-US" sz="2000"/>
              <a:t>，</a:t>
            </a:r>
            <a:r>
              <a:rPr lang="zh-CN" altLang="en-US" sz="2000">
                <a:solidFill>
                  <a:srgbClr val="FF0000"/>
                </a:solidFill>
              </a:rPr>
              <a:t>满队列</a:t>
            </a:r>
            <a:r>
              <a:rPr lang="zh-CN" altLang="en-US" sz="2000"/>
              <a:t>。</a:t>
            </a:r>
          </a:p>
        </p:txBody>
      </p:sp>
      <p:sp>
        <p:nvSpPr>
          <p:cNvPr id="86070" name="Text Box 54"/>
          <p:cNvSpPr txBox="1">
            <a:spLocks noChangeArrowheads="1"/>
          </p:cNvSpPr>
          <p:nvPr/>
        </p:nvSpPr>
        <p:spPr bwMode="auto">
          <a:xfrm>
            <a:off x="7086600" y="3048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maxsize = 6</a:t>
            </a:r>
          </a:p>
        </p:txBody>
      </p:sp>
      <p:sp>
        <p:nvSpPr>
          <p:cNvPr id="86071" name="Text Box 55"/>
          <p:cNvSpPr txBox="1">
            <a:spLocks noChangeArrowheads="1"/>
          </p:cNvSpPr>
          <p:nvPr/>
        </p:nvSpPr>
        <p:spPr bwMode="auto">
          <a:xfrm>
            <a:off x="762000" y="762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问题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7" grpId="0" autoUpdateAnimBg="0"/>
      <p:bldP spid="86038" grpId="0" autoUpdateAnimBg="0"/>
      <p:bldP spid="86039" grpId="0" autoUpdateAnimBg="0"/>
      <p:bldP spid="86040" grpId="0" autoUpdateAnimBg="0"/>
      <p:bldP spid="86041" grpId="0" autoUpdateAnimBg="0"/>
      <p:bldP spid="86042" grpId="0" autoUpdateAnimBg="0"/>
      <p:bldP spid="86043" grpId="0" autoUpdateAnimBg="0"/>
      <p:bldP spid="86044" grpId="0" autoUpdateAnimBg="0"/>
      <p:bldP spid="86069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故无法通过 </a:t>
            </a:r>
            <a:r>
              <a:rPr lang="en-US" altLang="zh-CN"/>
              <a:t>front = rear = 0 </a:t>
            </a:r>
            <a:r>
              <a:rPr lang="zh-CN" altLang="en-US"/>
              <a:t>来分辨队空或队满。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143000" y="9144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解决方案</a:t>
            </a:r>
            <a:r>
              <a:rPr lang="en-US" altLang="zh-CN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447800" y="1477963"/>
            <a:ext cx="7239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/>
              <a:t>特殊空间，规定 </a:t>
            </a:r>
            <a:r>
              <a:rPr lang="en-US" altLang="zh-CN" sz="2200">
                <a:solidFill>
                  <a:srgbClr val="FF0000"/>
                </a:solidFill>
              </a:rPr>
              <a:t>front </a:t>
            </a:r>
            <a:r>
              <a:rPr lang="zh-CN" altLang="en-US" sz="2200"/>
              <a:t>与</a:t>
            </a:r>
            <a:r>
              <a:rPr lang="en-US" altLang="zh-CN" sz="2200">
                <a:solidFill>
                  <a:srgbClr val="FF0000"/>
                </a:solidFill>
              </a:rPr>
              <a:t>rear</a:t>
            </a:r>
            <a:r>
              <a:rPr lang="en-US" altLang="zh-CN" sz="2200"/>
              <a:t> </a:t>
            </a:r>
            <a:r>
              <a:rPr lang="zh-CN" altLang="en-US" sz="2200"/>
              <a:t>之间总空出一个空间。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133600" y="2101850"/>
            <a:ext cx="365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队空</a:t>
            </a:r>
            <a:r>
              <a:rPr lang="en-US" altLang="zh-CN" sz="2000">
                <a:solidFill>
                  <a:srgbClr val="FF0000"/>
                </a:solidFill>
              </a:rPr>
              <a:t>:     </a:t>
            </a:r>
            <a:r>
              <a:rPr lang="en-US" altLang="zh-CN" sz="2000"/>
              <a:t>Q.front == Q.rear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133600" y="2590800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队满</a:t>
            </a:r>
            <a:r>
              <a:rPr lang="en-US" altLang="zh-CN" sz="2000">
                <a:solidFill>
                  <a:srgbClr val="FF0000"/>
                </a:solidFill>
              </a:rPr>
              <a:t>:     </a:t>
            </a:r>
            <a:r>
              <a:rPr lang="en-US" altLang="zh-CN" sz="2000"/>
              <a:t>Q.front == (Q.rear + 1) </a:t>
            </a:r>
            <a:r>
              <a:rPr lang="en-US" altLang="zh-CN" sz="2000">
                <a:solidFill>
                  <a:srgbClr val="FF0000"/>
                </a:solidFill>
              </a:rPr>
              <a:t>%</a:t>
            </a:r>
            <a:r>
              <a:rPr lang="en-US" altLang="zh-CN" sz="2000"/>
              <a:t> maxsize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87113" name="Group 73"/>
          <p:cNvGrpSpPr>
            <a:grpSpLocks/>
          </p:cNvGrpSpPr>
          <p:nvPr/>
        </p:nvGrpSpPr>
        <p:grpSpPr bwMode="auto">
          <a:xfrm>
            <a:off x="3276600" y="3124200"/>
            <a:ext cx="4343400" cy="2971800"/>
            <a:chOff x="2064" y="1968"/>
            <a:chExt cx="2736" cy="1872"/>
          </a:xfrm>
        </p:grpSpPr>
        <p:grpSp>
          <p:nvGrpSpPr>
            <p:cNvPr id="87107" name="Group 67"/>
            <p:cNvGrpSpPr>
              <a:grpSpLocks/>
            </p:cNvGrpSpPr>
            <p:nvPr/>
          </p:nvGrpSpPr>
          <p:grpSpPr bwMode="auto">
            <a:xfrm>
              <a:off x="2064" y="1968"/>
              <a:ext cx="2736" cy="1872"/>
              <a:chOff x="2064" y="1968"/>
              <a:chExt cx="2736" cy="1872"/>
            </a:xfrm>
          </p:grpSpPr>
          <p:sp>
            <p:nvSpPr>
              <p:cNvPr id="87067" name="Oval 27"/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536" cy="14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87068" name="Oval 28"/>
              <p:cNvSpPr>
                <a:spLocks noChangeArrowheads="1"/>
              </p:cNvSpPr>
              <p:nvPr/>
            </p:nvSpPr>
            <p:spPr bwMode="auto">
              <a:xfrm>
                <a:off x="2481" y="2758"/>
                <a:ext cx="698" cy="65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069" name="Text Box 29"/>
              <p:cNvSpPr txBox="1">
                <a:spLocks noChangeArrowheads="1"/>
              </p:cNvSpPr>
              <p:nvPr/>
            </p:nvSpPr>
            <p:spPr bwMode="auto">
              <a:xfrm>
                <a:off x="2976" y="294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87070" name="Text Box 30"/>
              <p:cNvSpPr txBox="1">
                <a:spLocks noChangeArrowheads="1"/>
              </p:cNvSpPr>
              <p:nvPr/>
            </p:nvSpPr>
            <p:spPr bwMode="auto">
              <a:xfrm>
                <a:off x="2891" y="3131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87071" name="Line 31"/>
              <p:cNvSpPr>
                <a:spLocks noChangeShapeType="1"/>
              </p:cNvSpPr>
              <p:nvPr/>
            </p:nvSpPr>
            <p:spPr bwMode="auto">
              <a:xfrm flipH="1">
                <a:off x="3648" y="2592"/>
                <a:ext cx="336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2" name="Text Box 32"/>
              <p:cNvSpPr txBox="1">
                <a:spLocks noChangeArrowheads="1"/>
              </p:cNvSpPr>
              <p:nvPr/>
            </p:nvSpPr>
            <p:spPr bwMode="auto">
              <a:xfrm>
                <a:off x="3984" y="2400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Q.front</a:t>
                </a:r>
              </a:p>
            </p:txBody>
          </p:sp>
          <p:sp>
            <p:nvSpPr>
              <p:cNvPr id="87074" name="Text Box 34"/>
              <p:cNvSpPr txBox="1">
                <a:spLocks noChangeArrowheads="1"/>
              </p:cNvSpPr>
              <p:nvPr/>
            </p:nvSpPr>
            <p:spPr bwMode="auto">
              <a:xfrm>
                <a:off x="4032" y="292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87075" name="Line 35"/>
              <p:cNvSpPr>
                <a:spLocks noChangeShapeType="1"/>
              </p:cNvSpPr>
              <p:nvPr/>
            </p:nvSpPr>
            <p:spPr bwMode="auto">
              <a:xfrm flipV="1">
                <a:off x="3120" y="2640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6" name="Line 36"/>
              <p:cNvSpPr>
                <a:spLocks noChangeShapeType="1"/>
              </p:cNvSpPr>
              <p:nvPr/>
            </p:nvSpPr>
            <p:spPr bwMode="auto">
              <a:xfrm>
                <a:off x="3168" y="3216"/>
                <a:ext cx="38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7" name="Line 37"/>
              <p:cNvSpPr>
                <a:spLocks noChangeShapeType="1"/>
              </p:cNvSpPr>
              <p:nvPr/>
            </p:nvSpPr>
            <p:spPr bwMode="auto">
              <a:xfrm>
                <a:off x="2880" y="3408"/>
                <a:ext cx="96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8" name="Line 38"/>
              <p:cNvSpPr>
                <a:spLocks noChangeShapeType="1"/>
              </p:cNvSpPr>
              <p:nvPr/>
            </p:nvSpPr>
            <p:spPr bwMode="auto">
              <a:xfrm flipH="1">
                <a:off x="2256" y="3312"/>
                <a:ext cx="336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79" name="Line 39"/>
              <p:cNvSpPr>
                <a:spLocks noChangeShapeType="1"/>
              </p:cNvSpPr>
              <p:nvPr/>
            </p:nvSpPr>
            <p:spPr bwMode="auto">
              <a:xfrm flipH="1" flipV="1">
                <a:off x="2736" y="2352"/>
                <a:ext cx="48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0" name="Line 40"/>
              <p:cNvSpPr>
                <a:spLocks noChangeShapeType="1"/>
              </p:cNvSpPr>
              <p:nvPr/>
            </p:nvSpPr>
            <p:spPr bwMode="auto">
              <a:xfrm flipH="1" flipV="1">
                <a:off x="2112" y="2832"/>
                <a:ext cx="38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1" name="Text Box 41"/>
              <p:cNvSpPr txBox="1">
                <a:spLocks noChangeArrowheads="1"/>
              </p:cNvSpPr>
              <p:nvPr/>
            </p:nvSpPr>
            <p:spPr bwMode="auto">
              <a:xfrm>
                <a:off x="2666" y="316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87082" name="Text Box 42"/>
              <p:cNvSpPr txBox="1">
                <a:spLocks noChangeArrowheads="1"/>
              </p:cNvSpPr>
              <p:nvPr/>
            </p:nvSpPr>
            <p:spPr bwMode="auto">
              <a:xfrm>
                <a:off x="2507" y="301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3</a:t>
                </a:r>
              </a:p>
            </p:txBody>
          </p:sp>
          <p:sp>
            <p:nvSpPr>
              <p:cNvPr id="87083" name="Text Box 43"/>
              <p:cNvSpPr txBox="1">
                <a:spLocks noChangeArrowheads="1"/>
              </p:cNvSpPr>
              <p:nvPr/>
            </p:nvSpPr>
            <p:spPr bwMode="auto">
              <a:xfrm>
                <a:off x="2592" y="2784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87084" name="Text Box 44"/>
              <p:cNvSpPr txBox="1">
                <a:spLocks noChangeArrowheads="1"/>
              </p:cNvSpPr>
              <p:nvPr/>
            </p:nvSpPr>
            <p:spPr bwMode="auto">
              <a:xfrm>
                <a:off x="2832" y="2736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5</a:t>
                </a:r>
              </a:p>
            </p:txBody>
          </p:sp>
          <p:sp>
            <p:nvSpPr>
              <p:cNvPr id="87085" name="Text Box 45"/>
              <p:cNvSpPr txBox="1">
                <a:spLocks noChangeArrowheads="1"/>
              </p:cNvSpPr>
              <p:nvPr/>
            </p:nvSpPr>
            <p:spPr bwMode="auto">
              <a:xfrm>
                <a:off x="3264" y="2842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0</a:t>
                </a:r>
              </a:p>
            </p:txBody>
          </p:sp>
          <p:sp>
            <p:nvSpPr>
              <p:cNvPr id="87086" name="Text Box 46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87087" name="Text Box 47"/>
              <p:cNvSpPr txBox="1">
                <a:spLocks noChangeArrowheads="1"/>
              </p:cNvSpPr>
              <p:nvPr/>
            </p:nvSpPr>
            <p:spPr bwMode="auto">
              <a:xfrm>
                <a:off x="2544" y="341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87088" name="Text Box 48"/>
              <p:cNvSpPr txBox="1">
                <a:spLocks noChangeArrowheads="1"/>
              </p:cNvSpPr>
              <p:nvPr/>
            </p:nvSpPr>
            <p:spPr bwMode="auto">
              <a:xfrm>
                <a:off x="2208" y="302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3</a:t>
                </a:r>
              </a:p>
            </p:txBody>
          </p:sp>
          <p:sp>
            <p:nvSpPr>
              <p:cNvPr id="87089" name="Text Box 49"/>
              <p:cNvSpPr txBox="1">
                <a:spLocks noChangeArrowheads="1"/>
              </p:cNvSpPr>
              <p:nvPr/>
            </p:nvSpPr>
            <p:spPr bwMode="auto">
              <a:xfrm>
                <a:off x="2352" y="254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4</a:t>
                </a:r>
              </a:p>
            </p:txBody>
          </p:sp>
          <p:sp>
            <p:nvSpPr>
              <p:cNvPr id="87105" name="Text Box 65"/>
              <p:cNvSpPr txBox="1">
                <a:spLocks noChangeArrowheads="1"/>
              </p:cNvSpPr>
              <p:nvPr/>
            </p:nvSpPr>
            <p:spPr bwMode="auto">
              <a:xfrm>
                <a:off x="3312" y="1968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Q.rear</a:t>
                </a:r>
              </a:p>
            </p:txBody>
          </p:sp>
          <p:sp>
            <p:nvSpPr>
              <p:cNvPr id="87106" name="Line 66"/>
              <p:cNvSpPr>
                <a:spLocks noChangeShapeType="1"/>
              </p:cNvSpPr>
              <p:nvPr/>
            </p:nvSpPr>
            <p:spPr bwMode="auto">
              <a:xfrm flipH="1">
                <a:off x="3168" y="2112"/>
                <a:ext cx="96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08" name="Line 68"/>
            <p:cNvSpPr>
              <a:spLocks noChangeShapeType="1"/>
            </p:cNvSpPr>
            <p:nvPr/>
          </p:nvSpPr>
          <p:spPr bwMode="auto">
            <a:xfrm flipH="1">
              <a:off x="2758" y="235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Line 69"/>
            <p:cNvSpPr>
              <a:spLocks noChangeShapeType="1"/>
            </p:cNvSpPr>
            <p:nvPr/>
          </p:nvSpPr>
          <p:spPr bwMode="auto">
            <a:xfrm flipH="1">
              <a:off x="2784" y="237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0" name="Line 70"/>
            <p:cNvSpPr>
              <a:spLocks noChangeShapeType="1"/>
            </p:cNvSpPr>
            <p:nvPr/>
          </p:nvSpPr>
          <p:spPr bwMode="auto">
            <a:xfrm flipH="1">
              <a:off x="2858" y="2437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Line 71"/>
            <p:cNvSpPr>
              <a:spLocks noChangeShapeType="1"/>
            </p:cNvSpPr>
            <p:nvPr/>
          </p:nvSpPr>
          <p:spPr bwMode="auto">
            <a:xfrm flipH="1">
              <a:off x="2976" y="2485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Line 72"/>
            <p:cNvSpPr>
              <a:spLocks noChangeShapeType="1"/>
            </p:cNvSpPr>
            <p:nvPr/>
          </p:nvSpPr>
          <p:spPr bwMode="auto">
            <a:xfrm flipH="1">
              <a:off x="3050" y="2570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15" name="Group 87"/>
          <p:cNvGrpSpPr>
            <a:grpSpLocks/>
          </p:cNvGrpSpPr>
          <p:nvPr/>
        </p:nvGrpSpPr>
        <p:grpSpPr bwMode="auto">
          <a:xfrm>
            <a:off x="2743200" y="762000"/>
            <a:ext cx="4343400" cy="2362200"/>
            <a:chOff x="1920" y="1008"/>
            <a:chExt cx="2736" cy="1488"/>
          </a:xfrm>
        </p:grpSpPr>
        <p:sp>
          <p:nvSpPr>
            <p:cNvPr id="99416" name="Oval 88"/>
            <p:cNvSpPr>
              <a:spLocks noChangeArrowheads="1"/>
            </p:cNvSpPr>
            <p:nvPr/>
          </p:nvSpPr>
          <p:spPr bwMode="auto">
            <a:xfrm>
              <a:off x="1920" y="1008"/>
              <a:ext cx="1536" cy="14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99417" name="Oval 89"/>
            <p:cNvSpPr>
              <a:spLocks noChangeArrowheads="1"/>
            </p:cNvSpPr>
            <p:nvPr/>
          </p:nvSpPr>
          <p:spPr bwMode="auto">
            <a:xfrm>
              <a:off x="2337" y="1414"/>
              <a:ext cx="698" cy="6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418" name="Text Box 90"/>
            <p:cNvSpPr txBox="1">
              <a:spLocks noChangeArrowheads="1"/>
            </p:cNvSpPr>
            <p:nvPr/>
          </p:nvSpPr>
          <p:spPr bwMode="auto">
            <a:xfrm>
              <a:off x="2832" y="16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99419" name="Text Box 91"/>
            <p:cNvSpPr txBox="1">
              <a:spLocks noChangeArrowheads="1"/>
            </p:cNvSpPr>
            <p:nvPr/>
          </p:nvSpPr>
          <p:spPr bwMode="auto">
            <a:xfrm>
              <a:off x="2747" y="1787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</a:t>
              </a:r>
            </a:p>
          </p:txBody>
        </p:sp>
        <p:sp>
          <p:nvSpPr>
            <p:cNvPr id="99420" name="Line 92"/>
            <p:cNvSpPr>
              <a:spLocks noChangeShapeType="1"/>
            </p:cNvSpPr>
            <p:nvPr/>
          </p:nvSpPr>
          <p:spPr bwMode="auto">
            <a:xfrm flipH="1">
              <a:off x="3504" y="1248"/>
              <a:ext cx="336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1" name="Text Box 93"/>
            <p:cNvSpPr txBox="1">
              <a:spLocks noChangeArrowheads="1"/>
            </p:cNvSpPr>
            <p:nvPr/>
          </p:nvSpPr>
          <p:spPr bwMode="auto">
            <a:xfrm>
              <a:off x="3840" y="10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Q.front</a:t>
              </a:r>
            </a:p>
          </p:txBody>
        </p:sp>
        <p:sp>
          <p:nvSpPr>
            <p:cNvPr id="99422" name="Line 94"/>
            <p:cNvSpPr>
              <a:spLocks noChangeShapeType="1"/>
            </p:cNvSpPr>
            <p:nvPr/>
          </p:nvSpPr>
          <p:spPr bwMode="auto">
            <a:xfrm flipH="1">
              <a:off x="3552" y="177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3" name="Text Box 95"/>
            <p:cNvSpPr txBox="1">
              <a:spLocks noChangeArrowheads="1"/>
            </p:cNvSpPr>
            <p:nvPr/>
          </p:nvSpPr>
          <p:spPr bwMode="auto">
            <a:xfrm>
              <a:off x="3888" y="158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FF0000"/>
                  </a:solidFill>
                </a:rPr>
                <a:t>Q.rear</a:t>
              </a:r>
            </a:p>
          </p:txBody>
        </p:sp>
        <p:sp>
          <p:nvSpPr>
            <p:cNvPr id="99424" name="Line 96"/>
            <p:cNvSpPr>
              <a:spLocks noChangeShapeType="1"/>
            </p:cNvSpPr>
            <p:nvPr/>
          </p:nvSpPr>
          <p:spPr bwMode="auto">
            <a:xfrm flipV="1">
              <a:off x="2976" y="1296"/>
              <a:ext cx="28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5" name="Line 97"/>
            <p:cNvSpPr>
              <a:spLocks noChangeShapeType="1"/>
            </p:cNvSpPr>
            <p:nvPr/>
          </p:nvSpPr>
          <p:spPr bwMode="auto">
            <a:xfrm>
              <a:off x="3024" y="1872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6" name="Line 98"/>
            <p:cNvSpPr>
              <a:spLocks noChangeShapeType="1"/>
            </p:cNvSpPr>
            <p:nvPr/>
          </p:nvSpPr>
          <p:spPr bwMode="auto">
            <a:xfrm>
              <a:off x="2736" y="2064"/>
              <a:ext cx="9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7" name="Line 99"/>
            <p:cNvSpPr>
              <a:spLocks noChangeShapeType="1"/>
            </p:cNvSpPr>
            <p:nvPr/>
          </p:nvSpPr>
          <p:spPr bwMode="auto">
            <a:xfrm flipH="1">
              <a:off x="2112" y="1968"/>
              <a:ext cx="33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8" name="Line 100"/>
            <p:cNvSpPr>
              <a:spLocks noChangeShapeType="1"/>
            </p:cNvSpPr>
            <p:nvPr/>
          </p:nvSpPr>
          <p:spPr bwMode="auto">
            <a:xfrm flipH="1" flipV="1">
              <a:off x="2592" y="1008"/>
              <a:ext cx="4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9" name="Line 101"/>
            <p:cNvSpPr>
              <a:spLocks noChangeShapeType="1"/>
            </p:cNvSpPr>
            <p:nvPr/>
          </p:nvSpPr>
          <p:spPr bwMode="auto">
            <a:xfrm flipH="1" flipV="1">
              <a:off x="1968" y="1488"/>
              <a:ext cx="38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0" name="Text Box 102"/>
            <p:cNvSpPr txBox="1">
              <a:spLocks noChangeArrowheads="1"/>
            </p:cNvSpPr>
            <p:nvPr/>
          </p:nvSpPr>
          <p:spPr bwMode="auto">
            <a:xfrm>
              <a:off x="2522" y="182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2</a:t>
              </a:r>
            </a:p>
          </p:txBody>
        </p:sp>
        <p:sp>
          <p:nvSpPr>
            <p:cNvPr id="99431" name="Text Box 103"/>
            <p:cNvSpPr txBox="1">
              <a:spLocks noChangeArrowheads="1"/>
            </p:cNvSpPr>
            <p:nvPr/>
          </p:nvSpPr>
          <p:spPr bwMode="auto">
            <a:xfrm>
              <a:off x="2363" y="167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3</a:t>
              </a:r>
            </a:p>
          </p:txBody>
        </p:sp>
        <p:sp>
          <p:nvSpPr>
            <p:cNvPr id="99432" name="Text Box 104"/>
            <p:cNvSpPr txBox="1">
              <a:spLocks noChangeArrowheads="1"/>
            </p:cNvSpPr>
            <p:nvPr/>
          </p:nvSpPr>
          <p:spPr bwMode="auto">
            <a:xfrm>
              <a:off x="2448" y="144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4</a:t>
              </a:r>
            </a:p>
          </p:txBody>
        </p:sp>
        <p:sp>
          <p:nvSpPr>
            <p:cNvPr id="99433" name="Text Box 105"/>
            <p:cNvSpPr txBox="1">
              <a:spLocks noChangeArrowheads="1"/>
            </p:cNvSpPr>
            <p:nvPr/>
          </p:nvSpPr>
          <p:spPr bwMode="auto">
            <a:xfrm>
              <a:off x="2688" y="1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5</a:t>
              </a:r>
            </a:p>
          </p:txBody>
        </p:sp>
      </p:grpSp>
      <p:sp>
        <p:nvSpPr>
          <p:cNvPr id="99434" name="Text Box 106"/>
          <p:cNvSpPr txBox="1">
            <a:spLocks noChangeArrowheads="1"/>
          </p:cNvSpPr>
          <p:nvPr/>
        </p:nvSpPr>
        <p:spPr bwMode="auto">
          <a:xfrm>
            <a:off x="914400" y="3733800"/>
            <a:ext cx="533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初始，</a:t>
            </a:r>
            <a:r>
              <a:rPr lang="en-US" altLang="zh-CN" sz="2000">
                <a:solidFill>
                  <a:srgbClr val="FF0000"/>
                </a:solidFill>
              </a:rPr>
              <a:t>Q.front = Q.rear = 0</a:t>
            </a:r>
            <a:r>
              <a:rPr lang="zh-CN" altLang="en-US" sz="2000"/>
              <a:t>，空队列。</a:t>
            </a:r>
          </a:p>
        </p:txBody>
      </p:sp>
      <p:sp>
        <p:nvSpPr>
          <p:cNvPr id="99435" name="Text Box 107"/>
          <p:cNvSpPr txBox="1">
            <a:spLocks noChangeArrowheads="1"/>
          </p:cNvSpPr>
          <p:nvPr/>
        </p:nvSpPr>
        <p:spPr bwMode="auto">
          <a:xfrm>
            <a:off x="914400" y="4191000"/>
            <a:ext cx="502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0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2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3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4 </a:t>
            </a:r>
            <a:r>
              <a:rPr lang="zh-CN" altLang="en-US" sz="2000"/>
              <a:t>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99436" name="Text Box 108"/>
          <p:cNvSpPr txBox="1">
            <a:spLocks noChangeArrowheads="1"/>
          </p:cNvSpPr>
          <p:nvPr/>
        </p:nvSpPr>
        <p:spPr bwMode="auto">
          <a:xfrm>
            <a:off x="7010400" y="457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maxsize = 6</a:t>
            </a:r>
          </a:p>
        </p:txBody>
      </p:sp>
      <p:sp>
        <p:nvSpPr>
          <p:cNvPr id="99446" name="Text Box 118"/>
          <p:cNvSpPr txBox="1">
            <a:spLocks noChangeArrowheads="1"/>
          </p:cNvSpPr>
          <p:nvPr/>
        </p:nvSpPr>
        <p:spPr bwMode="auto">
          <a:xfrm>
            <a:off x="914400" y="5013325"/>
            <a:ext cx="6705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删除元素 </a:t>
            </a:r>
            <a:r>
              <a:rPr lang="en-US" altLang="zh-CN" sz="2000"/>
              <a:t>J</a:t>
            </a:r>
            <a:r>
              <a:rPr lang="en-US" altLang="zh-CN" sz="2000" baseline="-25000"/>
              <a:t>0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1 </a:t>
            </a:r>
            <a:r>
              <a:rPr lang="zh-CN" altLang="en-US" sz="2000"/>
              <a:t>； </a:t>
            </a:r>
          </a:p>
        </p:txBody>
      </p:sp>
      <p:sp>
        <p:nvSpPr>
          <p:cNvPr id="99454" name="Text Box 126"/>
          <p:cNvSpPr txBox="1">
            <a:spLocks noChangeArrowheads="1"/>
          </p:cNvSpPr>
          <p:nvPr/>
        </p:nvSpPr>
        <p:spPr bwMode="auto">
          <a:xfrm>
            <a:off x="914400" y="5470525"/>
            <a:ext cx="754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/>
              <a:t>插入元素 </a:t>
            </a:r>
            <a:r>
              <a:rPr lang="en-US" altLang="zh-CN" sz="2000"/>
              <a:t>J</a:t>
            </a:r>
            <a:r>
              <a:rPr lang="en-US" altLang="zh-CN" sz="2000" baseline="-25000"/>
              <a:t>5 </a:t>
            </a:r>
            <a:r>
              <a:rPr lang="zh-CN" altLang="en-US" sz="2000"/>
              <a:t>、</a:t>
            </a:r>
            <a:r>
              <a:rPr lang="en-US" altLang="zh-CN" sz="2000"/>
              <a:t>J</a:t>
            </a:r>
            <a:r>
              <a:rPr lang="en-US" altLang="zh-CN" sz="2000" baseline="-25000"/>
              <a:t>6  </a:t>
            </a:r>
            <a:r>
              <a:rPr lang="zh-CN" altLang="en-US" sz="2000"/>
              <a:t>；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99467" name="Group 139"/>
          <p:cNvGrpSpPr>
            <a:grpSpLocks/>
          </p:cNvGrpSpPr>
          <p:nvPr/>
        </p:nvGrpSpPr>
        <p:grpSpPr bwMode="auto">
          <a:xfrm>
            <a:off x="2971800" y="76200"/>
            <a:ext cx="4572000" cy="2759075"/>
            <a:chOff x="1872" y="336"/>
            <a:chExt cx="2880" cy="1738"/>
          </a:xfrm>
        </p:grpSpPr>
        <p:grpSp>
          <p:nvGrpSpPr>
            <p:cNvPr id="99437" name="Group 109"/>
            <p:cNvGrpSpPr>
              <a:grpSpLocks/>
            </p:cNvGrpSpPr>
            <p:nvPr/>
          </p:nvGrpSpPr>
          <p:grpSpPr bwMode="auto">
            <a:xfrm>
              <a:off x="1872" y="336"/>
              <a:ext cx="2880" cy="1738"/>
              <a:chOff x="1872" y="432"/>
              <a:chExt cx="2880" cy="1738"/>
            </a:xfrm>
          </p:grpSpPr>
          <p:sp>
            <p:nvSpPr>
              <p:cNvPr id="99438" name="Text Box 110"/>
              <p:cNvSpPr txBox="1">
                <a:spLocks noChangeArrowheads="1"/>
              </p:cNvSpPr>
              <p:nvPr/>
            </p:nvSpPr>
            <p:spPr bwMode="auto">
              <a:xfrm>
                <a:off x="2928" y="139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0</a:t>
                </a:r>
              </a:p>
            </p:txBody>
          </p:sp>
          <p:sp>
            <p:nvSpPr>
              <p:cNvPr id="99439" name="Text Box 111"/>
              <p:cNvSpPr txBox="1">
                <a:spLocks noChangeArrowheads="1"/>
              </p:cNvSpPr>
              <p:nvPr/>
            </p:nvSpPr>
            <p:spPr bwMode="auto">
              <a:xfrm>
                <a:off x="2736" y="1862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1</a:t>
                </a:r>
              </a:p>
            </p:txBody>
          </p:sp>
          <p:sp>
            <p:nvSpPr>
              <p:cNvPr id="99440" name="Text Box 112"/>
              <p:cNvSpPr txBox="1">
                <a:spLocks noChangeArrowheads="1"/>
              </p:cNvSpPr>
              <p:nvPr/>
            </p:nvSpPr>
            <p:spPr bwMode="auto">
              <a:xfrm>
                <a:off x="2208" y="19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2</a:t>
                </a:r>
              </a:p>
            </p:txBody>
          </p:sp>
          <p:sp>
            <p:nvSpPr>
              <p:cNvPr id="99441" name="Text Box 113"/>
              <p:cNvSpPr txBox="1">
                <a:spLocks noChangeArrowheads="1"/>
              </p:cNvSpPr>
              <p:nvPr/>
            </p:nvSpPr>
            <p:spPr bwMode="auto">
              <a:xfrm>
                <a:off x="1872" y="1536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3</a:t>
                </a:r>
              </a:p>
            </p:txBody>
          </p:sp>
          <p:sp>
            <p:nvSpPr>
              <p:cNvPr id="99442" name="Text Box 114"/>
              <p:cNvSpPr txBox="1">
                <a:spLocks noChangeArrowheads="1"/>
              </p:cNvSpPr>
              <p:nvPr/>
            </p:nvSpPr>
            <p:spPr bwMode="auto">
              <a:xfrm>
                <a:off x="2016" y="1056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/>
                  <a:t>J</a:t>
                </a:r>
                <a:r>
                  <a:rPr lang="en-US" altLang="zh-CN" sz="2000" baseline="-25000"/>
                  <a:t>4</a:t>
                </a:r>
              </a:p>
            </p:txBody>
          </p:sp>
          <p:sp>
            <p:nvSpPr>
              <p:cNvPr id="99443" name="Rectangle 115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1440" cy="4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444" name="Line 116"/>
              <p:cNvSpPr>
                <a:spLocks noChangeShapeType="1"/>
              </p:cNvSpPr>
              <p:nvPr/>
            </p:nvSpPr>
            <p:spPr bwMode="auto">
              <a:xfrm flipH="1">
                <a:off x="2784" y="528"/>
                <a:ext cx="96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45" name="Text Box 117"/>
              <p:cNvSpPr txBox="1">
                <a:spLocks noChangeArrowheads="1"/>
              </p:cNvSpPr>
              <p:nvPr/>
            </p:nvSpPr>
            <p:spPr bwMode="auto">
              <a:xfrm>
                <a:off x="2928" y="43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Q.rear</a:t>
                </a:r>
              </a:p>
            </p:txBody>
          </p:sp>
        </p:grpSp>
        <p:grpSp>
          <p:nvGrpSpPr>
            <p:cNvPr id="99461" name="Group 133"/>
            <p:cNvGrpSpPr>
              <a:grpSpLocks/>
            </p:cNvGrpSpPr>
            <p:nvPr/>
          </p:nvGrpSpPr>
          <p:grpSpPr bwMode="auto">
            <a:xfrm>
              <a:off x="2433" y="768"/>
              <a:ext cx="580" cy="454"/>
              <a:chOff x="742" y="2452"/>
              <a:chExt cx="580" cy="454"/>
            </a:xfrm>
          </p:grpSpPr>
          <p:sp>
            <p:nvSpPr>
              <p:cNvPr id="99462" name="Line 134"/>
              <p:cNvSpPr>
                <a:spLocks noChangeShapeType="1"/>
              </p:cNvSpPr>
              <p:nvPr/>
            </p:nvSpPr>
            <p:spPr bwMode="auto">
              <a:xfrm flipH="1">
                <a:off x="742" y="245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63" name="Line 135"/>
              <p:cNvSpPr>
                <a:spLocks noChangeShapeType="1"/>
              </p:cNvSpPr>
              <p:nvPr/>
            </p:nvSpPr>
            <p:spPr bwMode="auto">
              <a:xfrm flipH="1">
                <a:off x="768" y="2474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64" name="Line 136"/>
              <p:cNvSpPr>
                <a:spLocks noChangeShapeType="1"/>
              </p:cNvSpPr>
              <p:nvPr/>
            </p:nvSpPr>
            <p:spPr bwMode="auto">
              <a:xfrm flipH="1">
                <a:off x="842" y="2533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65" name="Line 137"/>
              <p:cNvSpPr>
                <a:spLocks noChangeShapeType="1"/>
              </p:cNvSpPr>
              <p:nvPr/>
            </p:nvSpPr>
            <p:spPr bwMode="auto">
              <a:xfrm flipH="1">
                <a:off x="960" y="2581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66" name="Line 138"/>
              <p:cNvSpPr>
                <a:spLocks noChangeShapeType="1"/>
              </p:cNvSpPr>
              <p:nvPr/>
            </p:nvSpPr>
            <p:spPr bwMode="auto">
              <a:xfrm flipH="1">
                <a:off x="1034" y="2666"/>
                <a:ext cx="288" cy="2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9468" name="Group 140"/>
          <p:cNvGrpSpPr>
            <a:grpSpLocks/>
          </p:cNvGrpSpPr>
          <p:nvPr/>
        </p:nvGrpSpPr>
        <p:grpSpPr bwMode="auto">
          <a:xfrm>
            <a:off x="2057400" y="914400"/>
            <a:ext cx="5181600" cy="2743200"/>
            <a:chOff x="1296" y="912"/>
            <a:chExt cx="3264" cy="1728"/>
          </a:xfrm>
        </p:grpSpPr>
        <p:grpSp>
          <p:nvGrpSpPr>
            <p:cNvPr id="99469" name="Group 141"/>
            <p:cNvGrpSpPr>
              <a:grpSpLocks/>
            </p:cNvGrpSpPr>
            <p:nvPr/>
          </p:nvGrpSpPr>
          <p:grpSpPr bwMode="auto">
            <a:xfrm>
              <a:off x="1296" y="1392"/>
              <a:ext cx="1872" cy="1248"/>
              <a:chOff x="1296" y="1392"/>
              <a:chExt cx="1872" cy="1248"/>
            </a:xfrm>
          </p:grpSpPr>
          <p:sp>
            <p:nvSpPr>
              <p:cNvPr id="99470" name="Rectangle 142"/>
              <p:cNvSpPr>
                <a:spLocks noChangeArrowheads="1"/>
              </p:cNvSpPr>
              <p:nvPr/>
            </p:nvSpPr>
            <p:spPr bwMode="auto">
              <a:xfrm>
                <a:off x="2928" y="1392"/>
                <a:ext cx="240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471" name="Rectangle 143"/>
              <p:cNvSpPr>
                <a:spLocks noChangeArrowheads="1"/>
              </p:cNvSpPr>
              <p:nvPr/>
            </p:nvSpPr>
            <p:spPr bwMode="auto">
              <a:xfrm>
                <a:off x="2773" y="1872"/>
                <a:ext cx="192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472" name="Line 144"/>
              <p:cNvSpPr>
                <a:spLocks noChangeShapeType="1"/>
              </p:cNvSpPr>
              <p:nvPr/>
            </p:nvSpPr>
            <p:spPr bwMode="auto">
              <a:xfrm flipV="1">
                <a:off x="2064" y="2304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73" name="Text Box 145"/>
              <p:cNvSpPr txBox="1">
                <a:spLocks noChangeArrowheads="1"/>
              </p:cNvSpPr>
              <p:nvPr/>
            </p:nvSpPr>
            <p:spPr bwMode="auto">
              <a:xfrm>
                <a:off x="1296" y="2352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FF0000"/>
                    </a:solidFill>
                  </a:rPr>
                  <a:t>Q.front</a:t>
                </a:r>
              </a:p>
            </p:txBody>
          </p:sp>
        </p:grpSp>
        <p:sp>
          <p:nvSpPr>
            <p:cNvPr id="99474" name="Rectangle 146"/>
            <p:cNvSpPr>
              <a:spLocks noChangeArrowheads="1"/>
            </p:cNvSpPr>
            <p:nvPr/>
          </p:nvSpPr>
          <p:spPr bwMode="auto">
            <a:xfrm>
              <a:off x="3264" y="912"/>
              <a:ext cx="129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498" name="Group 170"/>
          <p:cNvGrpSpPr>
            <a:grpSpLocks/>
          </p:cNvGrpSpPr>
          <p:nvPr/>
        </p:nvGrpSpPr>
        <p:grpSpPr bwMode="auto">
          <a:xfrm>
            <a:off x="3862388" y="76200"/>
            <a:ext cx="3148012" cy="3411538"/>
            <a:chOff x="2433" y="336"/>
            <a:chExt cx="1983" cy="2149"/>
          </a:xfrm>
        </p:grpSpPr>
        <p:grpSp>
          <p:nvGrpSpPr>
            <p:cNvPr id="99488" name="Group 160"/>
            <p:cNvGrpSpPr>
              <a:grpSpLocks/>
            </p:cNvGrpSpPr>
            <p:nvPr/>
          </p:nvGrpSpPr>
          <p:grpSpPr bwMode="auto">
            <a:xfrm>
              <a:off x="2433" y="336"/>
              <a:ext cx="1983" cy="2149"/>
              <a:chOff x="2433" y="336"/>
              <a:chExt cx="1983" cy="2149"/>
            </a:xfrm>
          </p:grpSpPr>
          <p:grpSp>
            <p:nvGrpSpPr>
              <p:cNvPr id="99475" name="Group 147"/>
              <p:cNvGrpSpPr>
                <a:grpSpLocks/>
              </p:cNvGrpSpPr>
              <p:nvPr/>
            </p:nvGrpSpPr>
            <p:grpSpPr bwMode="auto">
              <a:xfrm>
                <a:off x="2433" y="768"/>
                <a:ext cx="580" cy="454"/>
                <a:chOff x="742" y="2452"/>
                <a:chExt cx="580" cy="454"/>
              </a:xfrm>
            </p:grpSpPr>
            <p:sp>
              <p:nvSpPr>
                <p:cNvPr id="99476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742" y="2452"/>
                  <a:ext cx="144" cy="144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477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768" y="247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478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842" y="2533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479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60" y="2581"/>
                  <a:ext cx="288" cy="288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48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1034" y="2666"/>
                  <a:ext cx="288" cy="240"/>
                </a:xfrm>
                <a:prstGeom prst="lin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9482" name="Group 154"/>
              <p:cNvGrpSpPr>
                <a:grpSpLocks/>
              </p:cNvGrpSpPr>
              <p:nvPr/>
            </p:nvGrpSpPr>
            <p:grpSpPr bwMode="auto">
              <a:xfrm>
                <a:off x="2592" y="336"/>
                <a:ext cx="1824" cy="2149"/>
                <a:chOff x="2592" y="347"/>
                <a:chExt cx="1824" cy="2149"/>
              </a:xfrm>
            </p:grpSpPr>
            <p:sp>
              <p:nvSpPr>
                <p:cNvPr id="99483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592" y="912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J</a:t>
                  </a:r>
                  <a:r>
                    <a:rPr lang="en-US" altLang="zh-CN" sz="2000" baseline="-25000"/>
                    <a:t>5</a:t>
                  </a:r>
                </a:p>
              </p:txBody>
            </p:sp>
            <p:sp>
              <p:nvSpPr>
                <p:cNvPr id="99484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2928" y="1334"/>
                  <a:ext cx="57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000"/>
                    <a:t>J</a:t>
                  </a:r>
                  <a:r>
                    <a:rPr lang="en-US" altLang="zh-CN" sz="2000" baseline="-25000"/>
                    <a:t>6</a:t>
                  </a:r>
                </a:p>
              </p:txBody>
            </p:sp>
            <p:sp>
              <p:nvSpPr>
                <p:cNvPr id="99485" name="Rectangle 157"/>
                <p:cNvSpPr>
                  <a:spLocks noChangeArrowheads="1"/>
                </p:cNvSpPr>
                <p:nvPr/>
              </p:nvSpPr>
              <p:spPr bwMode="auto">
                <a:xfrm>
                  <a:off x="2721" y="347"/>
                  <a:ext cx="960" cy="4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486" name="Line 158"/>
                <p:cNvSpPr>
                  <a:spLocks noChangeShapeType="1"/>
                </p:cNvSpPr>
                <p:nvPr/>
              </p:nvSpPr>
              <p:spPr bwMode="auto">
                <a:xfrm flipH="1" flipV="1">
                  <a:off x="3120" y="2064"/>
                  <a:ext cx="240" cy="24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stealth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487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3408" y="2208"/>
                  <a:ext cx="10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>
                      <a:solidFill>
                        <a:srgbClr val="FF0000"/>
                      </a:solidFill>
                    </a:rPr>
                    <a:t>Q.rear</a:t>
                  </a:r>
                </a:p>
              </p:txBody>
            </p:sp>
          </p:grpSp>
        </p:grpSp>
        <p:grpSp>
          <p:nvGrpSpPr>
            <p:cNvPr id="99497" name="Group 169"/>
            <p:cNvGrpSpPr>
              <a:grpSpLocks/>
            </p:cNvGrpSpPr>
            <p:nvPr/>
          </p:nvGrpSpPr>
          <p:grpSpPr bwMode="auto">
            <a:xfrm>
              <a:off x="2566" y="1706"/>
              <a:ext cx="650" cy="465"/>
              <a:chOff x="2566" y="1706"/>
              <a:chExt cx="650" cy="465"/>
            </a:xfrm>
          </p:grpSpPr>
          <p:sp>
            <p:nvSpPr>
              <p:cNvPr id="99489" name="Line 161"/>
              <p:cNvSpPr>
                <a:spLocks noChangeShapeType="1"/>
              </p:cNvSpPr>
              <p:nvPr/>
            </p:nvSpPr>
            <p:spPr bwMode="auto">
              <a:xfrm>
                <a:off x="2773" y="1706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0" name="Line 162"/>
              <p:cNvSpPr>
                <a:spLocks noChangeShapeType="1"/>
              </p:cNvSpPr>
              <p:nvPr/>
            </p:nvSpPr>
            <p:spPr bwMode="auto">
              <a:xfrm>
                <a:off x="2688" y="1776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1" name="Line 163"/>
              <p:cNvSpPr>
                <a:spLocks noChangeShapeType="1"/>
              </p:cNvSpPr>
              <p:nvPr/>
            </p:nvSpPr>
            <p:spPr bwMode="auto">
              <a:xfrm>
                <a:off x="2618" y="1835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2" name="Line 164"/>
              <p:cNvSpPr>
                <a:spLocks noChangeShapeType="1"/>
              </p:cNvSpPr>
              <p:nvPr/>
            </p:nvSpPr>
            <p:spPr bwMode="auto">
              <a:xfrm>
                <a:off x="2566" y="189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3" name="Line 165"/>
              <p:cNvSpPr>
                <a:spLocks noChangeShapeType="1"/>
              </p:cNvSpPr>
              <p:nvPr/>
            </p:nvSpPr>
            <p:spPr bwMode="auto">
              <a:xfrm>
                <a:off x="2592" y="1968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4" name="Line 166"/>
              <p:cNvSpPr>
                <a:spLocks noChangeShapeType="1"/>
              </p:cNvSpPr>
              <p:nvPr/>
            </p:nvSpPr>
            <p:spPr bwMode="auto">
              <a:xfrm>
                <a:off x="2581" y="2031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5" name="Line 167"/>
              <p:cNvSpPr>
                <a:spLocks noChangeShapeType="1"/>
              </p:cNvSpPr>
              <p:nvPr/>
            </p:nvSpPr>
            <p:spPr bwMode="auto">
              <a:xfrm>
                <a:off x="2603" y="2101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96" name="Line 168"/>
              <p:cNvSpPr>
                <a:spLocks noChangeShapeType="1"/>
              </p:cNvSpPr>
              <p:nvPr/>
            </p:nvSpPr>
            <p:spPr bwMode="auto">
              <a:xfrm>
                <a:off x="2625" y="2171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9499" name="Text Box 171"/>
          <p:cNvSpPr txBox="1">
            <a:spLocks noChangeArrowheads="1"/>
          </p:cNvSpPr>
          <p:nvPr/>
        </p:nvSpPr>
        <p:spPr bwMode="auto">
          <a:xfrm>
            <a:off x="914400" y="4572000"/>
            <a:ext cx="548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Q.front == (Q.rear + 1) % maxsize </a:t>
            </a:r>
            <a:r>
              <a:rPr lang="zh-CN" altLang="en-US" sz="2000"/>
              <a:t>队满</a:t>
            </a:r>
          </a:p>
        </p:txBody>
      </p:sp>
      <p:sp>
        <p:nvSpPr>
          <p:cNvPr id="99500" name="Text Box 172"/>
          <p:cNvSpPr txBox="1">
            <a:spLocks noChangeArrowheads="1"/>
          </p:cNvSpPr>
          <p:nvPr/>
        </p:nvSpPr>
        <p:spPr bwMode="auto">
          <a:xfrm>
            <a:off x="914400" y="5943600"/>
            <a:ext cx="6858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Q.front == (Q.rear + 1) % maxsize </a:t>
            </a:r>
            <a:r>
              <a:rPr lang="zh-CN" altLang="en-US" sz="2000"/>
              <a:t>队满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4" grpId="0" autoUpdateAnimBg="0"/>
      <p:bldP spid="99435" grpId="0" autoUpdateAnimBg="0"/>
      <p:bldP spid="99446" grpId="0" autoUpdateAnimBg="0"/>
      <p:bldP spid="99454" grpId="0" autoUpdateAnimBg="0"/>
      <p:bldP spid="99499" grpId="0" autoUpdateAnimBg="0"/>
      <p:bldP spid="9950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833106" y="893729"/>
            <a:ext cx="577215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1 </a:t>
            </a:r>
            <a:r>
              <a:rPr lang="zh-CN" altLang="en-US" sz="3600" b="0" dirty="0"/>
              <a:t>行                </a:t>
            </a:r>
            <a:r>
              <a:rPr lang="en-US" altLang="zh-CN" sz="3600" b="0" dirty="0"/>
              <a:t>1     1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2 </a:t>
            </a:r>
            <a:r>
              <a:rPr lang="zh-CN" altLang="en-US" sz="3600" b="0" dirty="0"/>
              <a:t>行             </a:t>
            </a:r>
            <a:r>
              <a:rPr lang="en-US" altLang="zh-CN" sz="3600" b="0" dirty="0"/>
              <a:t>1    2     1  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3 </a:t>
            </a:r>
            <a:r>
              <a:rPr lang="zh-CN" altLang="en-US" sz="3600" b="0" dirty="0"/>
              <a:t>行         </a:t>
            </a:r>
            <a:r>
              <a:rPr lang="en-US" altLang="zh-CN" sz="3600" b="0" dirty="0"/>
              <a:t>1     3     3     1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4 </a:t>
            </a:r>
            <a:r>
              <a:rPr lang="zh-CN" altLang="en-US" sz="3600" b="0" dirty="0"/>
              <a:t>行     </a:t>
            </a:r>
            <a:r>
              <a:rPr lang="en-US" altLang="zh-CN" sz="3600" b="0" dirty="0"/>
              <a:t>1     4     6     4</a:t>
            </a:r>
            <a:r>
              <a:rPr lang="en-US" altLang="zh-CN" sz="4000" b="0" dirty="0"/>
              <a:t>      1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806450" y="228600"/>
            <a:ext cx="818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0" dirty="0"/>
              <a:t>例、计算二项式系数值（杨辉三角）</a:t>
            </a:r>
          </a:p>
        </p:txBody>
      </p:sp>
      <p:sp>
        <p:nvSpPr>
          <p:cNvPr id="2" name="等腰三角形 1"/>
          <p:cNvSpPr/>
          <p:nvPr/>
        </p:nvSpPr>
        <p:spPr bwMode="auto">
          <a:xfrm rot="10800000">
            <a:off x="4461362" y="1531929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6" name="等腰三角形 5"/>
          <p:cNvSpPr/>
          <p:nvPr/>
        </p:nvSpPr>
        <p:spPr bwMode="auto">
          <a:xfrm rot="10800000">
            <a:off x="4029314" y="2396025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 rot="10800000">
            <a:off x="4829786" y="2396025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 rot="10800000">
            <a:off x="3503157" y="1577134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 rot="10800000">
            <a:off x="5325458" y="1538224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等腰三角形 9"/>
          <p:cNvSpPr/>
          <p:nvPr/>
        </p:nvSpPr>
        <p:spPr bwMode="auto">
          <a:xfrm rot="10800000">
            <a:off x="3165218" y="2396026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1" name="等腰三角形 10"/>
          <p:cNvSpPr/>
          <p:nvPr/>
        </p:nvSpPr>
        <p:spPr bwMode="auto">
          <a:xfrm rot="10800000">
            <a:off x="5613490" y="2369895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2" name="等腰三角形 11"/>
          <p:cNvSpPr/>
          <p:nvPr/>
        </p:nvSpPr>
        <p:spPr bwMode="auto">
          <a:xfrm rot="10800000">
            <a:off x="2938472" y="3260121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3" name="等腰三角形 12"/>
          <p:cNvSpPr/>
          <p:nvPr/>
        </p:nvSpPr>
        <p:spPr bwMode="auto">
          <a:xfrm rot="10800000">
            <a:off x="3620197" y="3260121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4" name="等腰三角形 13"/>
          <p:cNvSpPr/>
          <p:nvPr/>
        </p:nvSpPr>
        <p:spPr bwMode="auto">
          <a:xfrm rot="10800000">
            <a:off x="4461362" y="3240477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5" name="等腰三角形 14"/>
          <p:cNvSpPr/>
          <p:nvPr/>
        </p:nvSpPr>
        <p:spPr bwMode="auto">
          <a:xfrm rot="10800000">
            <a:off x="5209631" y="3227317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6" name="等腰三角形 15"/>
          <p:cNvSpPr/>
          <p:nvPr/>
        </p:nvSpPr>
        <p:spPr bwMode="auto">
          <a:xfrm rot="10800000">
            <a:off x="6117546" y="3227317"/>
            <a:ext cx="432048" cy="43204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031308-E07F-4045-8743-CD1DF94DA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 b="9051"/>
          <a:stretch/>
        </p:blipFill>
        <p:spPr bwMode="auto">
          <a:xfrm>
            <a:off x="6293409" y="1072300"/>
            <a:ext cx="2736304" cy="187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35E9352-2F34-46B8-AFAB-D068F841F5AE}"/>
              </a:ext>
            </a:extLst>
          </p:cNvPr>
          <p:cNvSpPr txBox="1"/>
          <p:nvPr/>
        </p:nvSpPr>
        <p:spPr>
          <a:xfrm>
            <a:off x="1004978" y="4333675"/>
            <a:ext cx="77768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二项式系数表为在我国被称为贾宪三角或杨辉三角，一般认为是北宋数学家贾宪所首创。它记载于杨辉的</a:t>
            </a:r>
            <a:r>
              <a:rPr lang="en-US" altLang="zh-CN" dirty="0"/>
              <a:t>《</a:t>
            </a:r>
            <a:r>
              <a:rPr lang="zh-CN" altLang="en-US" dirty="0"/>
              <a:t>详解九章算法</a:t>
            </a:r>
            <a:r>
              <a:rPr lang="en-US" altLang="zh-CN" dirty="0"/>
              <a:t>》</a:t>
            </a:r>
            <a:r>
              <a:rPr lang="zh-CN" altLang="en-US" dirty="0"/>
              <a:t>（注明“贾宪用此术”）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在欧洲，帕斯卡（</a:t>
            </a:r>
            <a:r>
              <a:rPr lang="en-US" altLang="zh-CN" dirty="0"/>
              <a:t>1623-1662</a:t>
            </a:r>
            <a:r>
              <a:rPr lang="zh-CN" altLang="en-US" dirty="0"/>
              <a:t>）在</a:t>
            </a:r>
            <a:r>
              <a:rPr lang="en-US" altLang="zh-CN" dirty="0"/>
              <a:t>1654</a:t>
            </a:r>
            <a:r>
              <a:rPr lang="zh-CN" altLang="en-US" dirty="0"/>
              <a:t>年发现这一规律，所以这个表又叫做帕斯卡三角形。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帕斯卡的发现比杨辉要迟</a:t>
            </a:r>
            <a:r>
              <a:rPr lang="en-US" altLang="zh-CN" dirty="0"/>
              <a:t>393</a:t>
            </a:r>
            <a:r>
              <a:rPr lang="zh-CN" altLang="en-US" dirty="0"/>
              <a:t>年，比贾宪迟</a:t>
            </a:r>
            <a:r>
              <a:rPr lang="en-US" altLang="zh-CN" dirty="0"/>
              <a:t>600</a:t>
            </a:r>
            <a:r>
              <a:rPr lang="zh-CN" altLang="en-US" dirty="0"/>
              <a:t>年。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E1379FA-A482-4240-A5EF-39AC715C4EDB}"/>
              </a:ext>
            </a:extLst>
          </p:cNvPr>
          <p:cNvSpPr txBox="1"/>
          <p:nvPr/>
        </p:nvSpPr>
        <p:spPr>
          <a:xfrm>
            <a:off x="6909606" y="3231936"/>
            <a:ext cx="22278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(1 + x)ⁿ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展开后</a:t>
            </a:r>
            <a:r>
              <a:rPr lang="en-US" altLang="zh-CN" i="0" dirty="0">
                <a:solidFill>
                  <a:srgbClr val="333333"/>
                </a:solidFill>
                <a:effectLst/>
                <a:latin typeface="Helvetica Neue"/>
              </a:rPr>
              <a:t>x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Helvetica Neue"/>
              </a:rPr>
              <a:t>的系数</a:t>
            </a:r>
            <a:endParaRPr lang="zh-CN" altLang="en-US" dirty="0"/>
          </a:p>
        </p:txBody>
      </p:sp>
    </p:spTree>
  </p:cSld>
  <p:clrMapOvr>
    <a:masterClrMapping/>
  </p:clrMapOvr>
  <p:transition>
    <p:pull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5896723-9372-4B2F-8C8C-58DA1DCDEB38}"/>
              </a:ext>
            </a:extLst>
          </p:cNvPr>
          <p:cNvSpPr txBox="1"/>
          <p:nvPr/>
        </p:nvSpPr>
        <p:spPr>
          <a:xfrm>
            <a:off x="971600" y="404664"/>
            <a:ext cx="7416824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贾宪，北宋人，在约</a:t>
            </a:r>
            <a:r>
              <a:rPr lang="en-US" altLang="zh-CN" sz="1800" dirty="0"/>
              <a:t>1050</a:t>
            </a:r>
            <a:r>
              <a:rPr lang="zh-CN" altLang="en-US" sz="1800" dirty="0"/>
              <a:t>年完成</a:t>
            </a:r>
            <a:r>
              <a:rPr lang="en-US" altLang="zh-CN" sz="1800" dirty="0"/>
              <a:t>《</a:t>
            </a:r>
            <a:r>
              <a:rPr lang="zh-CN" altLang="en-US" sz="1800" dirty="0"/>
              <a:t>黄帝九章算经细草</a:t>
            </a:r>
            <a:r>
              <a:rPr lang="en-US" altLang="zh-CN" sz="1800" dirty="0"/>
              <a:t>》</a:t>
            </a:r>
            <a:r>
              <a:rPr lang="zh-CN" altLang="en-US" sz="1800" dirty="0"/>
              <a:t>、</a:t>
            </a:r>
            <a:r>
              <a:rPr lang="en-US" altLang="zh-CN" sz="1800" dirty="0"/>
              <a:t>《</a:t>
            </a:r>
            <a:r>
              <a:rPr lang="zh-CN" altLang="en-US" sz="1800" dirty="0"/>
              <a:t>释锁算书</a:t>
            </a:r>
            <a:r>
              <a:rPr lang="en-US" altLang="zh-CN" sz="1800" dirty="0"/>
              <a:t>》</a:t>
            </a:r>
            <a:r>
              <a:rPr lang="zh-CN" altLang="en-US" sz="1800" dirty="0"/>
              <a:t>、</a:t>
            </a:r>
            <a:r>
              <a:rPr lang="en-US" altLang="zh-CN" sz="1800" dirty="0"/>
              <a:t>《</a:t>
            </a:r>
            <a:r>
              <a:rPr lang="zh-CN" altLang="en-US" sz="1800" dirty="0"/>
              <a:t>算法斅古集</a:t>
            </a:r>
            <a:r>
              <a:rPr lang="en-US" altLang="zh-CN" sz="1800" dirty="0"/>
              <a:t>》</a:t>
            </a:r>
            <a:r>
              <a:rPr lang="zh-CN" altLang="en-US" sz="1800" dirty="0"/>
              <a:t>等著作，成为数学研究的里程碑。</a:t>
            </a:r>
            <a:endParaRPr lang="en-US" altLang="zh-CN" sz="1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杨辉，字谦光，是南宋时期的杰出数学家，出生于钱塘（今浙江杭州）。与秦九韶、李冶、朱世杰并称为“宋元数学四大家”。</a:t>
            </a:r>
            <a:endParaRPr lang="en-US" altLang="zh-CN" sz="18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为数学科学的发展做出了卓越的贡献。</a:t>
            </a:r>
            <a:endParaRPr lang="en-US" altLang="zh-CN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他通过对民间乘除捷算法的总结和推广，发展出了一种利用</a:t>
            </a:r>
            <a:r>
              <a:rPr lang="zh-CN" altLang="en-US" sz="1800" dirty="0">
                <a:solidFill>
                  <a:srgbClr val="00B050"/>
                </a:solidFill>
              </a:rPr>
              <a:t>垛积术</a:t>
            </a:r>
            <a:r>
              <a:rPr lang="zh-CN" altLang="en-US" sz="1800" dirty="0"/>
              <a:t>进行乘法和除法运算的技巧，大大提高了计算速度和效率。</a:t>
            </a:r>
            <a:endParaRPr lang="en-US" altLang="zh-CN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此外，杨辉还是世界上第一个系统研究</a:t>
            </a:r>
            <a:r>
              <a:rPr lang="zh-CN" altLang="en-US" sz="1800" dirty="0">
                <a:solidFill>
                  <a:srgbClr val="00B050"/>
                </a:solidFill>
              </a:rPr>
              <a:t>纵横图</a:t>
            </a:r>
            <a:r>
              <a:rPr lang="zh-CN" altLang="en-US" sz="1800" dirty="0"/>
              <a:t>（即杨辉三角）构成规律的数学家，他的发现不仅为代数学打下了基础，同时也对组合数学和概率论等领域的发展产生了深远影响。</a:t>
            </a:r>
            <a:endParaRPr lang="en-US" altLang="zh-CN" sz="1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/>
              <a:t>他的主要著作包括</a:t>
            </a:r>
            <a:r>
              <a:rPr lang="en-US" altLang="zh-CN" sz="1800" dirty="0"/>
              <a:t>《</a:t>
            </a:r>
            <a:r>
              <a:rPr lang="zh-CN" altLang="en-US" sz="1800" dirty="0"/>
              <a:t>详解九章算法</a:t>
            </a:r>
            <a:r>
              <a:rPr lang="en-US" altLang="zh-CN" sz="1800" dirty="0"/>
              <a:t>》《</a:t>
            </a:r>
            <a:r>
              <a:rPr lang="zh-CN" altLang="en-US" sz="1800" dirty="0"/>
              <a:t>日用算法</a:t>
            </a:r>
            <a:r>
              <a:rPr lang="en-US" altLang="zh-CN" sz="1800" dirty="0"/>
              <a:t>》《</a:t>
            </a:r>
            <a:r>
              <a:rPr lang="zh-CN" altLang="en-US" sz="1800" dirty="0"/>
              <a:t>乘除通变本末</a:t>
            </a:r>
            <a:r>
              <a:rPr lang="en-US" altLang="zh-CN" sz="1800" dirty="0"/>
              <a:t>》《</a:t>
            </a:r>
            <a:r>
              <a:rPr lang="zh-CN" altLang="en-US" sz="1800" dirty="0"/>
              <a:t>田亩比类乘除捷法</a:t>
            </a:r>
            <a:r>
              <a:rPr lang="en-US" altLang="zh-CN" sz="1800" dirty="0"/>
              <a:t>》</a:t>
            </a:r>
            <a:r>
              <a:rPr lang="zh-CN" altLang="en-US" sz="1800" dirty="0"/>
              <a:t>等，这些作品在数学教育领域有着深远的影响，并且流传到了朝鲜、日本等国家。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E6DE1F-D34D-40A4-86E6-61BAA689CC55}"/>
              </a:ext>
            </a:extLst>
          </p:cNvPr>
          <p:cNvSpPr txBox="1"/>
          <p:nvPr/>
        </p:nvSpPr>
        <p:spPr>
          <a:xfrm>
            <a:off x="1331640" y="6309320"/>
            <a:ext cx="74168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https://baike.baidu.com/item/%E6%9D%A8%E8%BE%89/24967?fr=ge_ala</a:t>
            </a:r>
          </a:p>
        </p:txBody>
      </p:sp>
    </p:spTree>
    <p:extLst>
      <p:ext uri="{BB962C8B-B14F-4D97-AF65-F5344CB8AC3E}">
        <p14:creationId xmlns:p14="http://schemas.microsoft.com/office/powerpoint/2010/main" val="4032670420"/>
      </p:ext>
    </p:extLst>
  </p:cSld>
  <p:clrMapOvr>
    <a:masterClrMapping/>
  </p:clrMapOvr>
  <p:transition spd="slow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DE61279-1D25-4C0E-99FB-58BA6EBF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3602"/>
            <a:ext cx="2839201" cy="14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42BA99-2035-4C24-8C0D-1C8BC8C37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01563"/>
            <a:ext cx="2694368" cy="13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774A96-8C44-4A8A-87A8-DF679A6F5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0" y="2487124"/>
            <a:ext cx="2736304" cy="13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4778B46-1442-499E-AE63-700225D78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246" y="2421463"/>
            <a:ext cx="2948567" cy="144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FBCE80-E2D8-459F-A5B6-F004CB834549}"/>
              </a:ext>
            </a:extLst>
          </p:cNvPr>
          <p:cNvSpPr txBox="1"/>
          <p:nvPr/>
        </p:nvSpPr>
        <p:spPr>
          <a:xfrm>
            <a:off x="1619672" y="6414398"/>
            <a:ext cx="71465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https://baijiahao.baidu.com/s?id=1607063654204393620&amp;wfr=spider&amp;for=pc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5D27974-96DF-20A6-CCD4-9613BA890F36}"/>
              </a:ext>
            </a:extLst>
          </p:cNvPr>
          <p:cNvSpPr txBox="1"/>
          <p:nvPr/>
        </p:nvSpPr>
        <p:spPr>
          <a:xfrm>
            <a:off x="1311080" y="2024877"/>
            <a:ext cx="201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/>
            </a:lvl1pPr>
          </a:lstStyle>
          <a:p>
            <a:r>
              <a:rPr lang="zh-CN" altLang="en-US" dirty="0"/>
              <a:t>第三层是三角数列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ED5880-2D70-0EA7-6711-F3B1BD193D6D}"/>
              </a:ext>
            </a:extLst>
          </p:cNvPr>
          <p:cNvSpPr txBox="1"/>
          <p:nvPr/>
        </p:nvSpPr>
        <p:spPr>
          <a:xfrm>
            <a:off x="4067944" y="126066"/>
            <a:ext cx="45856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/>
            </a:lvl1pPr>
          </a:lstStyle>
          <a:p>
            <a:r>
              <a:rPr lang="zh-CN" altLang="en-US" dirty="0"/>
              <a:t>第二层是自然数列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BA946A-5EF7-F688-3D02-90ABB3EA96D3}"/>
              </a:ext>
            </a:extLst>
          </p:cNvPr>
          <p:cNvSpPr txBox="1"/>
          <p:nvPr/>
        </p:nvSpPr>
        <p:spPr>
          <a:xfrm>
            <a:off x="4768156" y="2076526"/>
            <a:ext cx="3885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/>
            </a:lvl1pPr>
          </a:lstStyle>
          <a:p>
            <a:r>
              <a:rPr lang="zh-CN" altLang="en-US" dirty="0"/>
              <a:t>三角数列相邻数字相加可得方数数列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912D91-8D47-4EEB-97DD-466CF561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967" y="2449803"/>
            <a:ext cx="1676753" cy="6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7A63E54-63BA-465D-A5F2-25936BEB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144" y="4857759"/>
            <a:ext cx="2770616" cy="138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ABDAE73-86CB-427F-BB8B-B5E6E908C450}"/>
              </a:ext>
            </a:extLst>
          </p:cNvPr>
          <p:cNvSpPr txBox="1"/>
          <p:nvPr/>
        </p:nvSpPr>
        <p:spPr>
          <a:xfrm>
            <a:off x="1102018" y="4262800"/>
            <a:ext cx="2883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每一层的数字之和是一个</a:t>
            </a:r>
            <a:r>
              <a:rPr lang="en-US" altLang="zh-CN" sz="1600" dirty="0"/>
              <a:t>2</a:t>
            </a:r>
            <a:r>
              <a:rPr lang="zh-CN" altLang="en-US" sz="1600" dirty="0"/>
              <a:t>倍增长的数列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C39E996-3CC0-4973-9A2F-53E8B580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42426"/>
            <a:ext cx="3264024" cy="15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F09D786-A8CB-4492-B849-F1183BA177CE}"/>
              </a:ext>
            </a:extLst>
          </p:cNvPr>
          <p:cNvSpPr txBox="1"/>
          <p:nvPr/>
        </p:nvSpPr>
        <p:spPr>
          <a:xfrm>
            <a:off x="5652120" y="4197293"/>
            <a:ext cx="21183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600"/>
            </a:lvl1pPr>
          </a:lstStyle>
          <a:p>
            <a:r>
              <a:rPr lang="zh-CN" altLang="en-US" dirty="0"/>
              <a:t>斐波那契数列</a:t>
            </a: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8980F097-9BA2-45A2-BA6D-A7DA955B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728" y="4249488"/>
            <a:ext cx="1212803" cy="76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74145"/>
      </p:ext>
    </p:extLst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17112" y="1196752"/>
            <a:ext cx="7661072" cy="350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1 </a:t>
            </a:r>
            <a:r>
              <a:rPr lang="zh-CN" altLang="en-US" sz="3600" b="0" dirty="0"/>
              <a:t>行     </a:t>
            </a:r>
            <a:r>
              <a:rPr lang="en-US" altLang="zh-CN" sz="3600" b="0" dirty="0"/>
              <a:t>0     1     </a:t>
            </a:r>
            <a:r>
              <a:rPr lang="en-US" altLang="zh-CN" sz="3600" b="0" dirty="0">
                <a:solidFill>
                  <a:srgbClr val="FF0000"/>
                </a:solidFill>
              </a:rPr>
              <a:t>1    0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2 </a:t>
            </a:r>
            <a:r>
              <a:rPr lang="zh-CN" altLang="en-US" sz="3600" b="0" dirty="0"/>
              <a:t>行     </a:t>
            </a:r>
            <a:r>
              <a:rPr lang="en-US" altLang="zh-CN" sz="3600" b="0" dirty="0">
                <a:solidFill>
                  <a:srgbClr val="FF0000"/>
                </a:solidFill>
              </a:rPr>
              <a:t>0</a:t>
            </a:r>
            <a:r>
              <a:rPr lang="en-US" altLang="zh-CN" sz="3600" b="0" dirty="0"/>
              <a:t>     1     2     1     0  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3 </a:t>
            </a:r>
            <a:r>
              <a:rPr lang="zh-CN" altLang="en-US" sz="3600" b="0" dirty="0"/>
              <a:t>行     </a:t>
            </a:r>
            <a:r>
              <a:rPr lang="en-US" altLang="zh-CN" sz="3600" b="0" dirty="0">
                <a:solidFill>
                  <a:srgbClr val="FF0000"/>
                </a:solidFill>
              </a:rPr>
              <a:t>0</a:t>
            </a:r>
            <a:r>
              <a:rPr lang="en-US" altLang="zh-CN" sz="3600" b="0" dirty="0"/>
              <a:t>     1     3     3     1       0</a:t>
            </a:r>
          </a:p>
          <a:p>
            <a:pPr>
              <a:lnSpc>
                <a:spcPct val="150000"/>
              </a:lnSpc>
            </a:pPr>
            <a:r>
              <a:rPr lang="zh-CN" altLang="en-US" sz="3600" b="0" dirty="0"/>
              <a:t>第 </a:t>
            </a:r>
            <a:r>
              <a:rPr lang="en-US" altLang="zh-CN" sz="3600" b="0" dirty="0"/>
              <a:t>4 </a:t>
            </a:r>
            <a:r>
              <a:rPr lang="zh-CN" altLang="en-US" sz="3600" b="0" dirty="0"/>
              <a:t>行     </a:t>
            </a:r>
            <a:r>
              <a:rPr lang="en-US" altLang="zh-CN" sz="3600" b="0" dirty="0">
                <a:solidFill>
                  <a:srgbClr val="FF0000"/>
                </a:solidFill>
              </a:rPr>
              <a:t>0</a:t>
            </a:r>
            <a:r>
              <a:rPr lang="en-US" altLang="zh-CN" sz="3600" b="0" dirty="0"/>
              <a:t>     1     4     6     4</a:t>
            </a:r>
            <a:r>
              <a:rPr lang="en-US" altLang="zh-CN" sz="4000" b="0" dirty="0"/>
              <a:t>      1      0</a:t>
            </a: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806450" y="228600"/>
            <a:ext cx="818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0" dirty="0"/>
              <a:t>例、计算二项式系数值（杨辉三角）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838200" y="4764088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b="0" dirty="0">
                <a:ea typeface="楷体_GB2312" pitchFamily="49" charset="-122"/>
              </a:rPr>
              <a:t>设第 </a:t>
            </a:r>
            <a:r>
              <a:rPr lang="en-US" altLang="zh-CN" sz="3200" b="0" dirty="0">
                <a:ea typeface="楷体_GB2312" pitchFamily="49" charset="-122"/>
              </a:rPr>
              <a:t>i-1</a:t>
            </a:r>
            <a:r>
              <a:rPr lang="zh-CN" altLang="en-US" sz="3200" b="0" dirty="0">
                <a:ea typeface="楷体_GB2312" pitchFamily="49" charset="-122"/>
              </a:rPr>
              <a:t>行的值</a:t>
            </a:r>
            <a:r>
              <a:rPr lang="zh-CN" altLang="en-US" sz="3200" b="0" dirty="0"/>
              <a:t>：</a:t>
            </a:r>
            <a:r>
              <a:rPr lang="en-US" altLang="zh-CN" sz="3200" b="0" dirty="0"/>
              <a:t>(a[</a:t>
            </a:r>
            <a:r>
              <a:rPr lang="en-US" altLang="zh-CN" sz="3200" b="0" dirty="0">
                <a:solidFill>
                  <a:srgbClr val="FF0000"/>
                </a:solidFill>
              </a:rPr>
              <a:t>0</a:t>
            </a:r>
            <a:r>
              <a:rPr lang="en-US" altLang="zh-CN" sz="3200" b="0" dirty="0"/>
              <a:t>]=0) a[1]..a[</a:t>
            </a:r>
            <a:r>
              <a:rPr lang="en-US" altLang="zh-CN" sz="3200" b="0" dirty="0" err="1"/>
              <a:t>i</a:t>
            </a:r>
            <a:r>
              <a:rPr lang="en-US" altLang="zh-CN" sz="3200" b="0" dirty="0"/>
              <a:t>] (a[</a:t>
            </a:r>
            <a:r>
              <a:rPr lang="en-US" altLang="zh-CN" sz="3200" b="0" dirty="0">
                <a:solidFill>
                  <a:srgbClr val="FF0000"/>
                </a:solidFill>
              </a:rPr>
              <a:t>i+1</a:t>
            </a:r>
            <a:r>
              <a:rPr lang="en-US" altLang="zh-CN" sz="3200" b="0" dirty="0"/>
              <a:t>]=0)</a:t>
            </a:r>
          </a:p>
          <a:p>
            <a:pPr>
              <a:lnSpc>
                <a:spcPct val="125000"/>
              </a:lnSpc>
            </a:pPr>
            <a:r>
              <a:rPr lang="zh-CN" altLang="en-US" sz="3200" b="0" dirty="0">
                <a:ea typeface="楷体_GB2312" pitchFamily="49" charset="-122"/>
              </a:rPr>
              <a:t>则第 </a:t>
            </a:r>
            <a:r>
              <a:rPr lang="en-US" altLang="zh-CN" sz="3200" b="0" dirty="0" err="1">
                <a:ea typeface="楷体_GB2312" pitchFamily="49" charset="-122"/>
              </a:rPr>
              <a:t>i</a:t>
            </a:r>
            <a:r>
              <a:rPr lang="en-US" altLang="zh-CN" sz="3200" b="0" dirty="0">
                <a:ea typeface="楷体_GB2312" pitchFamily="49" charset="-122"/>
              </a:rPr>
              <a:t> </a:t>
            </a:r>
            <a:r>
              <a:rPr lang="zh-CN" altLang="en-US" sz="3200" b="0" dirty="0">
                <a:ea typeface="楷体_GB2312" pitchFamily="49" charset="-122"/>
              </a:rPr>
              <a:t>行的值</a:t>
            </a:r>
            <a:r>
              <a:rPr lang="zh-CN" altLang="en-US" sz="3200" b="0" dirty="0"/>
              <a:t>：</a:t>
            </a:r>
            <a:r>
              <a:rPr lang="en-US" altLang="zh-CN" sz="3200" b="0" dirty="0"/>
              <a:t>b[j] = a[j-1]+a[j], j=1,2,…,i+1</a:t>
            </a:r>
          </a:p>
        </p:txBody>
      </p:sp>
      <p:sp>
        <p:nvSpPr>
          <p:cNvPr id="2" name="直角三角形 1"/>
          <p:cNvSpPr/>
          <p:nvPr/>
        </p:nvSpPr>
        <p:spPr bwMode="auto">
          <a:xfrm rot="10800000">
            <a:off x="2305610" y="3543410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7" name="直角三角形 6"/>
          <p:cNvSpPr/>
          <p:nvPr/>
        </p:nvSpPr>
        <p:spPr bwMode="auto">
          <a:xfrm rot="10800000">
            <a:off x="3069304" y="3543411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8" name="直角三角形 7"/>
          <p:cNvSpPr/>
          <p:nvPr/>
        </p:nvSpPr>
        <p:spPr bwMode="auto">
          <a:xfrm rot="10800000">
            <a:off x="3847648" y="3543412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9" name="直角三角形 8"/>
          <p:cNvSpPr/>
          <p:nvPr/>
        </p:nvSpPr>
        <p:spPr bwMode="auto">
          <a:xfrm rot="10800000">
            <a:off x="4725488" y="3543413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0" name="直角三角形 9"/>
          <p:cNvSpPr/>
          <p:nvPr/>
        </p:nvSpPr>
        <p:spPr bwMode="auto">
          <a:xfrm rot="10800000">
            <a:off x="5661592" y="3569745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1" name="直角三角形 10"/>
          <p:cNvSpPr/>
          <p:nvPr/>
        </p:nvSpPr>
        <p:spPr bwMode="auto">
          <a:xfrm rot="10800000">
            <a:off x="2276981" y="1834952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2" name="直角三角形 11"/>
          <p:cNvSpPr/>
          <p:nvPr/>
        </p:nvSpPr>
        <p:spPr bwMode="auto">
          <a:xfrm rot="10800000">
            <a:off x="3089868" y="1834952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3" name="直角三角形 12"/>
          <p:cNvSpPr/>
          <p:nvPr/>
        </p:nvSpPr>
        <p:spPr bwMode="auto">
          <a:xfrm rot="10800000">
            <a:off x="3847648" y="1865012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 rot="10800000">
            <a:off x="2276980" y="2699048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5" name="直角三角形 14"/>
          <p:cNvSpPr/>
          <p:nvPr/>
        </p:nvSpPr>
        <p:spPr bwMode="auto">
          <a:xfrm rot="10800000">
            <a:off x="3090975" y="2699049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6" name="直角三角形 15"/>
          <p:cNvSpPr/>
          <p:nvPr/>
        </p:nvSpPr>
        <p:spPr bwMode="auto">
          <a:xfrm rot="10800000">
            <a:off x="3847647" y="2699050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 rot="10800000">
            <a:off x="4653480" y="2735053"/>
            <a:ext cx="547669" cy="432049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宋体" charset="-122"/>
            </a:endParaRPr>
          </a:p>
        </p:txBody>
      </p:sp>
      <p:sp>
        <p:nvSpPr>
          <p:cNvPr id="18" name="Text Box 41">
            <a:extLst>
              <a:ext uri="{FF2B5EF4-FFF2-40B4-BE49-F238E27FC236}">
                <a16:creationId xmlns:a16="http://schemas.microsoft.com/office/drawing/2014/main" id="{A815961D-0BEB-4E7E-912C-747965D0F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702" y="1017727"/>
            <a:ext cx="2615989" cy="258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800000"/>
                </a:solidFill>
              </a:rPr>
              <a:t>do {</a:t>
            </a:r>
            <a:endParaRPr lang="en-US" altLang="zh-CN" sz="1400" b="0" dirty="0">
              <a:solidFill>
                <a:srgbClr val="8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    </a:t>
            </a:r>
            <a:r>
              <a:rPr lang="en-US" altLang="zh-CN" sz="1400" b="0" dirty="0" err="1">
                <a:solidFill>
                  <a:srgbClr val="800000"/>
                </a:solidFill>
              </a:rPr>
              <a:t>DeQueue</a:t>
            </a:r>
            <a:r>
              <a:rPr lang="en-US" altLang="zh-CN" sz="1400" b="0" dirty="0">
                <a:solidFill>
                  <a:srgbClr val="800000"/>
                </a:solidFill>
              </a:rPr>
              <a:t>(Q, s);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    </a:t>
            </a:r>
            <a:r>
              <a:rPr lang="en-US" altLang="zh-CN" sz="1400" b="0" dirty="0" err="1">
                <a:solidFill>
                  <a:srgbClr val="800000"/>
                </a:solidFill>
              </a:rPr>
              <a:t>GetHead</a:t>
            </a:r>
            <a:r>
              <a:rPr lang="en-US" altLang="zh-CN" sz="1400" b="0" dirty="0">
                <a:solidFill>
                  <a:srgbClr val="800000"/>
                </a:solidFill>
              </a:rPr>
              <a:t>(Q, 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    </a:t>
            </a:r>
            <a:r>
              <a:rPr lang="en-US" altLang="zh-CN" sz="1400" b="0" dirty="0" err="1">
                <a:solidFill>
                  <a:srgbClr val="800000"/>
                </a:solidFill>
              </a:rPr>
              <a:t>EnQueue</a:t>
            </a:r>
            <a:r>
              <a:rPr lang="en-US" altLang="zh-CN" sz="1400" b="0" dirty="0">
                <a:solidFill>
                  <a:srgbClr val="800000"/>
                </a:solidFill>
              </a:rPr>
              <a:t>(Q, </a:t>
            </a:r>
            <a:r>
              <a:rPr lang="en-US" altLang="zh-CN" sz="1400" b="0" dirty="0" err="1">
                <a:solidFill>
                  <a:srgbClr val="800000"/>
                </a:solidFill>
              </a:rPr>
              <a:t>s+e</a:t>
            </a:r>
            <a:r>
              <a:rPr lang="en-US" altLang="zh-CN" sz="1400" b="0" dirty="0">
                <a:solidFill>
                  <a:srgbClr val="800000"/>
                </a:solidFill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  </a:t>
            </a:r>
            <a:r>
              <a:rPr lang="en-US" altLang="zh-CN" sz="1400" dirty="0">
                <a:solidFill>
                  <a:srgbClr val="800000"/>
                </a:solidFill>
              </a:rPr>
              <a:t>  if</a:t>
            </a:r>
            <a:r>
              <a:rPr lang="en-US" altLang="zh-CN" sz="1400" b="0" dirty="0">
                <a:solidFill>
                  <a:srgbClr val="800000"/>
                </a:solidFill>
              </a:rPr>
              <a:t> (e!=0) </a:t>
            </a:r>
            <a:r>
              <a:rPr lang="en-US" altLang="zh-CN" sz="1400" b="0" dirty="0" err="1">
                <a:solidFill>
                  <a:srgbClr val="800000"/>
                </a:solidFill>
              </a:rPr>
              <a:t>printf</a:t>
            </a:r>
            <a:r>
              <a:rPr lang="en-US" altLang="zh-CN" sz="1400" b="0" dirty="0">
                <a:solidFill>
                  <a:srgbClr val="800000"/>
                </a:solidFill>
              </a:rPr>
              <a:t> (e);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  </a:t>
            </a:r>
            <a:r>
              <a:rPr lang="en-US" altLang="zh-CN" sz="1400" dirty="0">
                <a:solidFill>
                  <a:srgbClr val="800000"/>
                </a:solidFill>
              </a:rPr>
              <a:t>  else if</a:t>
            </a:r>
            <a:r>
              <a:rPr lang="en-US" altLang="zh-CN" sz="1400" b="0" dirty="0">
                <a:solidFill>
                  <a:srgbClr val="800000"/>
                </a:solidFill>
              </a:rPr>
              <a:t> (s == 1) //e==0 </a:t>
            </a:r>
            <a:r>
              <a:rPr lang="en-US" altLang="zh-CN" sz="1400" b="0" dirty="0">
                <a:solidFill>
                  <a:srgbClr val="FF0000"/>
                </a:solidFill>
              </a:rPr>
              <a:t>a[i+1]=0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b="0" dirty="0">
                <a:solidFill>
                  <a:srgbClr val="800000"/>
                </a:solidFill>
              </a:rPr>
              <a:t>	</a:t>
            </a:r>
            <a:r>
              <a:rPr lang="en-US" altLang="zh-CN" sz="1400" b="0" dirty="0" err="1">
                <a:solidFill>
                  <a:srgbClr val="800000"/>
                </a:solidFill>
              </a:rPr>
              <a:t>EnQueue</a:t>
            </a:r>
            <a:r>
              <a:rPr lang="en-US" altLang="zh-CN" sz="1400" b="0" dirty="0">
                <a:solidFill>
                  <a:srgbClr val="800000"/>
                </a:solidFill>
              </a:rPr>
              <a:t>(Q, 0);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800000"/>
                </a:solidFill>
              </a:rPr>
              <a:t>} while</a:t>
            </a:r>
            <a:r>
              <a:rPr lang="en-US" altLang="zh-CN" sz="1400" b="0" dirty="0">
                <a:solidFill>
                  <a:srgbClr val="800000"/>
                </a:solidFill>
              </a:rPr>
              <a:t> (!</a:t>
            </a:r>
            <a:r>
              <a:rPr lang="en-US" altLang="zh-CN" sz="1400" b="0" dirty="0" err="1">
                <a:solidFill>
                  <a:srgbClr val="800000"/>
                </a:solidFill>
              </a:rPr>
              <a:t>QueueOverFlow</a:t>
            </a:r>
            <a:r>
              <a:rPr lang="en-US" altLang="zh-CN" sz="1400" b="0" dirty="0">
                <a:solidFill>
                  <a:srgbClr val="800000"/>
                </a:solidFill>
              </a:rPr>
              <a:t>(Q));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1200" b="0" dirty="0">
                <a:solidFill>
                  <a:srgbClr val="800000"/>
                </a:solidFill>
              </a:rPr>
              <a:t>/* </a:t>
            </a:r>
            <a:r>
              <a:rPr lang="zh-CN" altLang="en-US" sz="1200" b="0" dirty="0">
                <a:solidFill>
                  <a:srgbClr val="800000"/>
                </a:solidFill>
              </a:rPr>
              <a:t>为图示方便，这里令</a:t>
            </a:r>
            <a:r>
              <a:rPr lang="en-US" altLang="zh-CN" sz="1200" b="0" dirty="0">
                <a:solidFill>
                  <a:srgbClr val="800000"/>
                </a:solidFill>
              </a:rPr>
              <a:t>rear==front</a:t>
            </a:r>
            <a:r>
              <a:rPr lang="zh-CN" altLang="en-US" sz="1200" b="0" dirty="0">
                <a:solidFill>
                  <a:srgbClr val="800000"/>
                </a:solidFill>
              </a:rPr>
              <a:t>且元素为</a:t>
            </a:r>
            <a:r>
              <a:rPr lang="en-US" altLang="zh-CN" sz="1200" b="0" dirty="0">
                <a:solidFill>
                  <a:srgbClr val="800000"/>
                </a:solidFill>
              </a:rPr>
              <a:t>0</a:t>
            </a:r>
            <a:r>
              <a:rPr lang="zh-CN" altLang="en-US" sz="1200" b="0" dirty="0">
                <a:solidFill>
                  <a:srgbClr val="800000"/>
                </a:solidFill>
              </a:rPr>
              <a:t>，实际上可定义</a:t>
            </a:r>
            <a:r>
              <a:rPr lang="en-US" altLang="zh-CN" sz="1200" b="0" dirty="0">
                <a:solidFill>
                  <a:srgbClr val="800000"/>
                </a:solidFill>
              </a:rPr>
              <a:t>length</a:t>
            </a:r>
            <a:r>
              <a:rPr lang="zh-CN" altLang="en-US" sz="1200" b="0" dirty="0">
                <a:solidFill>
                  <a:srgbClr val="800000"/>
                </a:solidFill>
              </a:rPr>
              <a:t>更长来解决，比如为</a:t>
            </a:r>
            <a:r>
              <a:rPr lang="en-US" altLang="zh-CN" sz="1200" b="0" dirty="0">
                <a:solidFill>
                  <a:srgbClr val="800000"/>
                </a:solidFill>
              </a:rPr>
              <a:t>10</a:t>
            </a:r>
            <a:r>
              <a:rPr lang="zh-CN" altLang="en-US" sz="1200" b="0" dirty="0">
                <a:solidFill>
                  <a:srgbClr val="800000"/>
                </a:solidFill>
              </a:rPr>
              <a:t>。 *</a:t>
            </a:r>
            <a:r>
              <a:rPr lang="en-US" altLang="zh-CN" sz="1200" b="0" dirty="0">
                <a:solidFill>
                  <a:srgbClr val="80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04954689"/>
      </p:ext>
    </p:extLst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990600" y="228600"/>
            <a:ext cx="5724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solidFill>
                  <a:srgbClr val="800000"/>
                </a:solidFill>
              </a:rPr>
              <a:t>利用循环队列计算的过程：</a:t>
            </a:r>
            <a:endParaRPr lang="zh-CN" altLang="en-US" sz="3600" b="0" dirty="0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003900" y="970484"/>
            <a:ext cx="4993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0" dirty="0"/>
              <a:t>假设只计算三行，设队列的最大容量为 </a:t>
            </a:r>
            <a:r>
              <a:rPr lang="en-US" altLang="zh-CN" sz="2000" b="0" dirty="0"/>
              <a:t>5</a:t>
            </a:r>
            <a:r>
              <a:rPr lang="zh-CN" altLang="en-US" sz="2000" b="0" dirty="0"/>
              <a:t>。</a:t>
            </a:r>
            <a:endParaRPr lang="zh-CN" altLang="en-US" b="0" dirty="0"/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7684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23018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28352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auto">
          <a:xfrm>
            <a:off x="12350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33686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 flipV="1">
            <a:off x="1463675" y="24780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 flipV="1">
            <a:off x="3673475" y="24780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387475" y="26050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3597275" y="26050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61880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67214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71" name="Rectangle 15"/>
          <p:cNvSpPr>
            <a:spLocks noChangeArrowheads="1"/>
          </p:cNvSpPr>
          <p:nvPr/>
        </p:nvSpPr>
        <p:spPr bwMode="auto">
          <a:xfrm>
            <a:off x="72548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72" name="Rectangle 16"/>
          <p:cNvSpPr>
            <a:spLocks noChangeArrowheads="1"/>
          </p:cNvSpPr>
          <p:nvPr/>
        </p:nvSpPr>
        <p:spPr bwMode="auto">
          <a:xfrm>
            <a:off x="56546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CC99"/>
                </a:solidFill>
              </a:rPr>
              <a:t>0</a:t>
            </a:r>
          </a:p>
        </p:txBody>
      </p:sp>
      <p:sp>
        <p:nvSpPr>
          <p:cNvPr id="121873" name="Rectangle 17"/>
          <p:cNvSpPr>
            <a:spLocks noChangeArrowheads="1"/>
          </p:cNvSpPr>
          <p:nvPr/>
        </p:nvSpPr>
        <p:spPr bwMode="auto">
          <a:xfrm>
            <a:off x="7788275" y="1944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 flipV="1">
            <a:off x="6416675" y="24780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 flipV="1">
            <a:off x="5959475" y="24780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6340475" y="26050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877" name="Text Box 21"/>
          <p:cNvSpPr txBox="1">
            <a:spLocks noChangeArrowheads="1"/>
          </p:cNvSpPr>
          <p:nvPr/>
        </p:nvSpPr>
        <p:spPr bwMode="auto">
          <a:xfrm>
            <a:off x="5032375" y="26050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878" name="Rectangle 22"/>
          <p:cNvSpPr>
            <a:spLocks noChangeArrowheads="1"/>
          </p:cNvSpPr>
          <p:nvPr/>
        </p:nvSpPr>
        <p:spPr bwMode="auto">
          <a:xfrm>
            <a:off x="61880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CC99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79" name="Rectangle 23"/>
          <p:cNvSpPr>
            <a:spLocks noChangeArrowheads="1"/>
          </p:cNvSpPr>
          <p:nvPr/>
        </p:nvSpPr>
        <p:spPr bwMode="auto">
          <a:xfrm>
            <a:off x="67214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80" name="Rectangle 24"/>
          <p:cNvSpPr>
            <a:spLocks noChangeArrowheads="1"/>
          </p:cNvSpPr>
          <p:nvPr/>
        </p:nvSpPr>
        <p:spPr bwMode="auto">
          <a:xfrm>
            <a:off x="72548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81" name="Rectangle 25"/>
          <p:cNvSpPr>
            <a:spLocks noChangeArrowheads="1"/>
          </p:cNvSpPr>
          <p:nvPr/>
        </p:nvSpPr>
        <p:spPr bwMode="auto">
          <a:xfrm>
            <a:off x="56546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1882" name="Rectangle 26"/>
          <p:cNvSpPr>
            <a:spLocks noChangeArrowheads="1"/>
          </p:cNvSpPr>
          <p:nvPr/>
        </p:nvSpPr>
        <p:spPr bwMode="auto">
          <a:xfrm>
            <a:off x="77882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 flipV="1">
            <a:off x="7026275" y="41544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 flipV="1">
            <a:off x="6492875" y="41544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6950075" y="42814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5565775" y="429577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887" name="Rectangle 31"/>
          <p:cNvSpPr>
            <a:spLocks noChangeArrowheads="1"/>
          </p:cNvSpPr>
          <p:nvPr/>
        </p:nvSpPr>
        <p:spPr bwMode="auto">
          <a:xfrm>
            <a:off x="62642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88" name="Rectangle 32"/>
          <p:cNvSpPr>
            <a:spLocks noChangeArrowheads="1"/>
          </p:cNvSpPr>
          <p:nvPr/>
        </p:nvSpPr>
        <p:spPr bwMode="auto">
          <a:xfrm>
            <a:off x="67976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CC99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73310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90" name="Rectangle 34"/>
          <p:cNvSpPr>
            <a:spLocks noChangeArrowheads="1"/>
          </p:cNvSpPr>
          <p:nvPr/>
        </p:nvSpPr>
        <p:spPr bwMode="auto">
          <a:xfrm>
            <a:off x="57308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1891" name="Rectangle 35"/>
          <p:cNvSpPr>
            <a:spLocks noChangeArrowheads="1"/>
          </p:cNvSpPr>
          <p:nvPr/>
        </p:nvSpPr>
        <p:spPr bwMode="auto">
          <a:xfrm>
            <a:off x="78644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 flipV="1">
            <a:off x="7635875" y="59070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 flipV="1">
            <a:off x="7102475" y="59070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894" name="Text Box 38"/>
          <p:cNvSpPr txBox="1">
            <a:spLocks noChangeArrowheads="1"/>
          </p:cNvSpPr>
          <p:nvPr/>
        </p:nvSpPr>
        <p:spPr bwMode="auto">
          <a:xfrm>
            <a:off x="7559675" y="60340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895" name="Text Box 39"/>
          <p:cNvSpPr txBox="1">
            <a:spLocks noChangeArrowheads="1"/>
          </p:cNvSpPr>
          <p:nvPr/>
        </p:nvSpPr>
        <p:spPr bwMode="auto">
          <a:xfrm>
            <a:off x="6175375" y="604837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896" name="Rectangle 40"/>
          <p:cNvSpPr>
            <a:spLocks noChangeArrowheads="1"/>
          </p:cNvSpPr>
          <p:nvPr/>
        </p:nvSpPr>
        <p:spPr bwMode="auto">
          <a:xfrm>
            <a:off x="18446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897" name="Rectangle 41"/>
          <p:cNvSpPr>
            <a:spLocks noChangeArrowheads="1"/>
          </p:cNvSpPr>
          <p:nvPr/>
        </p:nvSpPr>
        <p:spPr bwMode="auto">
          <a:xfrm>
            <a:off x="23780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98" name="Rectangle 42"/>
          <p:cNvSpPr>
            <a:spLocks noChangeArrowheads="1"/>
          </p:cNvSpPr>
          <p:nvPr/>
        </p:nvSpPr>
        <p:spPr bwMode="auto">
          <a:xfrm>
            <a:off x="29114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FF505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899" name="Rectangle 43"/>
          <p:cNvSpPr>
            <a:spLocks noChangeArrowheads="1"/>
          </p:cNvSpPr>
          <p:nvPr/>
        </p:nvSpPr>
        <p:spPr bwMode="auto">
          <a:xfrm>
            <a:off x="13112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1900" name="Rectangle 44"/>
          <p:cNvSpPr>
            <a:spLocks noChangeArrowheads="1"/>
          </p:cNvSpPr>
          <p:nvPr/>
        </p:nvSpPr>
        <p:spPr bwMode="auto">
          <a:xfrm>
            <a:off x="3444875" y="53736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 flipV="1">
            <a:off x="3051175" y="59070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02" name="Text Box 46"/>
          <p:cNvSpPr txBox="1">
            <a:spLocks noChangeArrowheads="1"/>
          </p:cNvSpPr>
          <p:nvPr/>
        </p:nvSpPr>
        <p:spPr bwMode="auto">
          <a:xfrm>
            <a:off x="3216275" y="60340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903" name="Text Box 47"/>
          <p:cNvSpPr txBox="1">
            <a:spLocks noChangeArrowheads="1"/>
          </p:cNvSpPr>
          <p:nvPr/>
        </p:nvSpPr>
        <p:spPr bwMode="auto">
          <a:xfrm>
            <a:off x="2136775" y="604837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904" name="Rectangle 48"/>
          <p:cNvSpPr>
            <a:spLocks noChangeArrowheads="1"/>
          </p:cNvSpPr>
          <p:nvPr/>
        </p:nvSpPr>
        <p:spPr bwMode="auto">
          <a:xfrm>
            <a:off x="17811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905" name="Rectangle 49"/>
          <p:cNvSpPr>
            <a:spLocks noChangeArrowheads="1"/>
          </p:cNvSpPr>
          <p:nvPr/>
        </p:nvSpPr>
        <p:spPr bwMode="auto">
          <a:xfrm>
            <a:off x="23145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1906" name="Rectangle 50"/>
          <p:cNvSpPr>
            <a:spLocks noChangeArrowheads="1"/>
          </p:cNvSpPr>
          <p:nvPr/>
        </p:nvSpPr>
        <p:spPr bwMode="auto">
          <a:xfrm>
            <a:off x="28479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907" name="Rectangle 51"/>
          <p:cNvSpPr>
            <a:spLocks noChangeArrowheads="1"/>
          </p:cNvSpPr>
          <p:nvPr/>
        </p:nvSpPr>
        <p:spPr bwMode="auto">
          <a:xfrm>
            <a:off x="12477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1908" name="Rectangle 52"/>
          <p:cNvSpPr>
            <a:spLocks noChangeArrowheads="1"/>
          </p:cNvSpPr>
          <p:nvPr/>
        </p:nvSpPr>
        <p:spPr bwMode="auto">
          <a:xfrm>
            <a:off x="3381375" y="3621088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 flipV="1">
            <a:off x="3749675" y="41544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 flipV="1">
            <a:off x="3521075" y="4154488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1" name="Text Box 55"/>
          <p:cNvSpPr txBox="1">
            <a:spLocks noChangeArrowheads="1"/>
          </p:cNvSpPr>
          <p:nvPr/>
        </p:nvSpPr>
        <p:spPr bwMode="auto">
          <a:xfrm>
            <a:off x="3673475" y="4281488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1912" name="Text Box 56"/>
          <p:cNvSpPr txBox="1">
            <a:spLocks noChangeArrowheads="1"/>
          </p:cNvSpPr>
          <p:nvPr/>
        </p:nvSpPr>
        <p:spPr bwMode="auto">
          <a:xfrm>
            <a:off x="2593975" y="4295775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 flipV="1">
            <a:off x="3292475" y="5907088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4" name="AutoShape 58"/>
          <p:cNvSpPr>
            <a:spLocks noChangeArrowheads="1"/>
          </p:cNvSpPr>
          <p:nvPr/>
        </p:nvSpPr>
        <p:spPr bwMode="auto">
          <a:xfrm>
            <a:off x="4130675" y="1716088"/>
            <a:ext cx="1371600" cy="304800"/>
          </a:xfrm>
          <a:prstGeom prst="curvedDownArrow">
            <a:avLst>
              <a:gd name="adj1" fmla="val 50521"/>
              <a:gd name="adj2" fmla="val 151563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5" name="AutoShape 59"/>
          <p:cNvSpPr>
            <a:spLocks noChangeArrowheads="1"/>
          </p:cNvSpPr>
          <p:nvPr/>
        </p:nvSpPr>
        <p:spPr bwMode="auto">
          <a:xfrm>
            <a:off x="8397875" y="2478088"/>
            <a:ext cx="609600" cy="1295400"/>
          </a:xfrm>
          <a:prstGeom prst="curvedLeftArrow">
            <a:avLst>
              <a:gd name="adj1" fmla="val 24949"/>
              <a:gd name="adj2" fmla="val 67449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6" name="AutoShape 60"/>
          <p:cNvSpPr>
            <a:spLocks noChangeArrowheads="1"/>
          </p:cNvSpPr>
          <p:nvPr/>
        </p:nvSpPr>
        <p:spPr bwMode="auto">
          <a:xfrm rot="-10942741">
            <a:off x="777875" y="3924300"/>
            <a:ext cx="454025" cy="1524000"/>
          </a:xfrm>
          <a:prstGeom prst="curvedLeftArrow">
            <a:avLst>
              <a:gd name="adj1" fmla="val 39409"/>
              <a:gd name="adj2" fmla="val 106542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7" name="AutoShape 61"/>
          <p:cNvSpPr>
            <a:spLocks noChangeArrowheads="1"/>
          </p:cNvSpPr>
          <p:nvPr/>
        </p:nvSpPr>
        <p:spPr bwMode="auto">
          <a:xfrm rot="-16370087">
            <a:off x="4810125" y="5678488"/>
            <a:ext cx="381000" cy="1295400"/>
          </a:xfrm>
          <a:prstGeom prst="curvedLeftArrow">
            <a:avLst>
              <a:gd name="adj1" fmla="val 39919"/>
              <a:gd name="adj2" fmla="val 107919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918" name="AutoShape 62"/>
          <p:cNvSpPr>
            <a:spLocks noChangeArrowheads="1"/>
          </p:cNvSpPr>
          <p:nvPr/>
        </p:nvSpPr>
        <p:spPr bwMode="auto">
          <a:xfrm>
            <a:off x="8474075" y="4078288"/>
            <a:ext cx="533400" cy="1524000"/>
          </a:xfrm>
          <a:prstGeom prst="curvedLeftArrow">
            <a:avLst>
              <a:gd name="adj1" fmla="val 33545"/>
              <a:gd name="adj2" fmla="val 90688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41EA5788-FB37-404B-9B13-584B76239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674" y="180588"/>
            <a:ext cx="2615989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dirty="0">
                <a:solidFill>
                  <a:srgbClr val="800000"/>
                </a:solidFill>
              </a:rPr>
              <a:t>do {</a:t>
            </a:r>
            <a:endParaRPr lang="en-US" altLang="zh-CN" sz="900" b="0" dirty="0">
              <a:solidFill>
                <a:srgbClr val="8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    </a:t>
            </a:r>
            <a:r>
              <a:rPr lang="en-US" altLang="zh-CN" sz="900" b="0" dirty="0" err="1">
                <a:solidFill>
                  <a:srgbClr val="800000"/>
                </a:solidFill>
              </a:rPr>
              <a:t>DeQueue</a:t>
            </a:r>
            <a:r>
              <a:rPr lang="en-US" altLang="zh-CN" sz="900" b="0" dirty="0">
                <a:solidFill>
                  <a:srgbClr val="800000"/>
                </a:solidFill>
              </a:rPr>
              <a:t>(Q, s);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    </a:t>
            </a:r>
            <a:r>
              <a:rPr lang="en-US" altLang="zh-CN" sz="900" b="0" dirty="0" err="1">
                <a:solidFill>
                  <a:srgbClr val="800000"/>
                </a:solidFill>
              </a:rPr>
              <a:t>GetHead</a:t>
            </a:r>
            <a:r>
              <a:rPr lang="en-US" altLang="zh-CN" sz="900" b="0" dirty="0">
                <a:solidFill>
                  <a:srgbClr val="800000"/>
                </a:solidFill>
              </a:rPr>
              <a:t>(Q, 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    </a:t>
            </a:r>
            <a:r>
              <a:rPr lang="en-US" altLang="zh-CN" sz="900" b="0" dirty="0" err="1">
                <a:solidFill>
                  <a:srgbClr val="800000"/>
                </a:solidFill>
              </a:rPr>
              <a:t>EnQueue</a:t>
            </a:r>
            <a:r>
              <a:rPr lang="en-US" altLang="zh-CN" sz="900" b="0" dirty="0">
                <a:solidFill>
                  <a:srgbClr val="800000"/>
                </a:solidFill>
              </a:rPr>
              <a:t>(Q, </a:t>
            </a:r>
            <a:r>
              <a:rPr lang="en-US" altLang="zh-CN" sz="900" b="0" dirty="0" err="1">
                <a:solidFill>
                  <a:srgbClr val="800000"/>
                </a:solidFill>
              </a:rPr>
              <a:t>s+e</a:t>
            </a:r>
            <a:r>
              <a:rPr lang="en-US" altLang="zh-CN" sz="900" b="0" dirty="0">
                <a:solidFill>
                  <a:srgbClr val="800000"/>
                </a:solidFill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  </a:t>
            </a:r>
            <a:r>
              <a:rPr lang="en-US" altLang="zh-CN" sz="900" dirty="0">
                <a:solidFill>
                  <a:srgbClr val="800000"/>
                </a:solidFill>
              </a:rPr>
              <a:t>  if</a:t>
            </a:r>
            <a:r>
              <a:rPr lang="en-US" altLang="zh-CN" sz="900" b="0" dirty="0">
                <a:solidFill>
                  <a:srgbClr val="800000"/>
                </a:solidFill>
              </a:rPr>
              <a:t> (e!=0) </a:t>
            </a:r>
            <a:r>
              <a:rPr lang="en-US" altLang="zh-CN" sz="900" b="0" dirty="0" err="1">
                <a:solidFill>
                  <a:srgbClr val="800000"/>
                </a:solidFill>
              </a:rPr>
              <a:t>printf</a:t>
            </a:r>
            <a:r>
              <a:rPr lang="en-US" altLang="zh-CN" sz="900" b="0" dirty="0">
                <a:solidFill>
                  <a:srgbClr val="800000"/>
                </a:solidFill>
              </a:rPr>
              <a:t> (e);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  </a:t>
            </a:r>
            <a:r>
              <a:rPr lang="en-US" altLang="zh-CN" sz="900" dirty="0">
                <a:solidFill>
                  <a:srgbClr val="800000"/>
                </a:solidFill>
              </a:rPr>
              <a:t>  else if</a:t>
            </a:r>
            <a:r>
              <a:rPr lang="en-US" altLang="zh-CN" sz="900" b="0" dirty="0">
                <a:solidFill>
                  <a:srgbClr val="800000"/>
                </a:solidFill>
              </a:rPr>
              <a:t> (s == 1) //e==0 </a:t>
            </a:r>
            <a:r>
              <a:rPr lang="en-US" altLang="zh-CN" sz="900" b="0" dirty="0">
                <a:solidFill>
                  <a:srgbClr val="FF0000"/>
                </a:solidFill>
              </a:rPr>
              <a:t>a[i+1]=0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b="0" dirty="0">
                <a:solidFill>
                  <a:srgbClr val="800000"/>
                </a:solidFill>
              </a:rPr>
              <a:t>	</a:t>
            </a:r>
            <a:r>
              <a:rPr lang="en-US" altLang="zh-CN" sz="900" b="0" dirty="0" err="1">
                <a:solidFill>
                  <a:srgbClr val="800000"/>
                </a:solidFill>
              </a:rPr>
              <a:t>EnQueue</a:t>
            </a:r>
            <a:r>
              <a:rPr lang="en-US" altLang="zh-CN" sz="900" b="0" dirty="0">
                <a:solidFill>
                  <a:srgbClr val="800000"/>
                </a:solidFill>
              </a:rPr>
              <a:t>(Q, 0); 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900" dirty="0">
                <a:solidFill>
                  <a:srgbClr val="800000"/>
                </a:solidFill>
              </a:rPr>
              <a:t>} while</a:t>
            </a:r>
            <a:r>
              <a:rPr lang="en-US" altLang="zh-CN" sz="900" b="0" dirty="0">
                <a:solidFill>
                  <a:srgbClr val="800000"/>
                </a:solidFill>
              </a:rPr>
              <a:t> (!</a:t>
            </a:r>
            <a:r>
              <a:rPr lang="en-US" altLang="zh-CN" sz="900" b="0" dirty="0" err="1">
                <a:solidFill>
                  <a:srgbClr val="800000"/>
                </a:solidFill>
              </a:rPr>
              <a:t>QueueOverFlow</a:t>
            </a:r>
            <a:r>
              <a:rPr lang="en-US" altLang="zh-CN" sz="900" b="0" dirty="0">
                <a:solidFill>
                  <a:srgbClr val="800000"/>
                </a:solidFill>
              </a:rPr>
              <a:t>(Q));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800" b="0" dirty="0">
                <a:solidFill>
                  <a:srgbClr val="800000"/>
                </a:solidFill>
              </a:rPr>
              <a:t>/* </a:t>
            </a:r>
            <a:r>
              <a:rPr lang="zh-CN" altLang="en-US" sz="800" b="0" dirty="0">
                <a:solidFill>
                  <a:srgbClr val="800000"/>
                </a:solidFill>
              </a:rPr>
              <a:t>为图示方便，这里令</a:t>
            </a:r>
            <a:r>
              <a:rPr lang="en-US" altLang="zh-CN" sz="800" b="0" dirty="0">
                <a:solidFill>
                  <a:srgbClr val="800000"/>
                </a:solidFill>
              </a:rPr>
              <a:t>rear==front</a:t>
            </a:r>
            <a:r>
              <a:rPr lang="zh-CN" altLang="en-US" sz="800" b="0" dirty="0">
                <a:solidFill>
                  <a:srgbClr val="800000"/>
                </a:solidFill>
              </a:rPr>
              <a:t>且元素为</a:t>
            </a:r>
            <a:r>
              <a:rPr lang="en-US" altLang="zh-CN" sz="800" b="0" dirty="0">
                <a:solidFill>
                  <a:srgbClr val="800000"/>
                </a:solidFill>
              </a:rPr>
              <a:t>0</a:t>
            </a:r>
            <a:r>
              <a:rPr lang="zh-CN" altLang="en-US" sz="800" b="0" dirty="0">
                <a:solidFill>
                  <a:srgbClr val="800000"/>
                </a:solidFill>
              </a:rPr>
              <a:t>，实际上可定义</a:t>
            </a:r>
            <a:r>
              <a:rPr lang="en-US" altLang="zh-CN" sz="800" b="0" dirty="0">
                <a:solidFill>
                  <a:srgbClr val="800000"/>
                </a:solidFill>
              </a:rPr>
              <a:t>length</a:t>
            </a:r>
            <a:r>
              <a:rPr lang="zh-CN" altLang="en-US" sz="800" b="0" dirty="0">
                <a:solidFill>
                  <a:srgbClr val="800000"/>
                </a:solidFill>
              </a:rPr>
              <a:t>更长来解决，比如为</a:t>
            </a:r>
            <a:r>
              <a:rPr lang="en-US" altLang="zh-CN" sz="800" b="0" dirty="0">
                <a:solidFill>
                  <a:srgbClr val="800000"/>
                </a:solidFill>
              </a:rPr>
              <a:t>10</a:t>
            </a:r>
            <a:r>
              <a:rPr lang="zh-CN" altLang="en-US" sz="800" b="0" dirty="0">
                <a:solidFill>
                  <a:srgbClr val="800000"/>
                </a:solidFill>
              </a:rPr>
              <a:t>。 *</a:t>
            </a:r>
            <a:r>
              <a:rPr lang="en-US" altLang="zh-CN" sz="800" b="0" dirty="0">
                <a:solidFill>
                  <a:srgbClr val="800000"/>
                </a:solidFill>
              </a:rPr>
              <a:t>/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21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21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2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21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121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1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21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21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500" fill="hold"/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utoUpdateAnimBg="0"/>
      <p:bldP spid="121860" grpId="0" animBg="1" autoUpdateAnimBg="0"/>
      <p:bldP spid="121861" grpId="0" animBg="1" autoUpdateAnimBg="0"/>
      <p:bldP spid="121862" grpId="0" animBg="1" autoUpdateAnimBg="0"/>
      <p:bldP spid="121863" grpId="0" animBg="1" autoUpdateAnimBg="0"/>
      <p:bldP spid="121864" grpId="0" animBg="1"/>
      <p:bldP spid="121865" grpId="0" animBg="1"/>
      <p:bldP spid="121866" grpId="0" animBg="1"/>
      <p:bldP spid="121867" grpId="0" autoUpdateAnimBg="0"/>
      <p:bldP spid="121868" grpId="0" autoUpdateAnimBg="0"/>
      <p:bldP spid="121869" grpId="0" animBg="1" autoUpdateAnimBg="0"/>
      <p:bldP spid="121870" grpId="0" animBg="1" autoUpdateAnimBg="0"/>
      <p:bldP spid="121871" grpId="0" animBg="1" autoUpdateAnimBg="0"/>
      <p:bldP spid="121872" grpId="0" animBg="1" autoUpdateAnimBg="0"/>
      <p:bldP spid="121873" grpId="0" animBg="1" autoUpdateAnimBg="0"/>
      <p:bldP spid="121874" grpId="0" animBg="1"/>
      <p:bldP spid="121875" grpId="0" animBg="1"/>
      <p:bldP spid="121876" grpId="0" autoUpdateAnimBg="0"/>
      <p:bldP spid="121877" grpId="0" autoUpdateAnimBg="0"/>
      <p:bldP spid="121878" grpId="0" animBg="1" autoUpdateAnimBg="0"/>
      <p:bldP spid="121879" grpId="0" animBg="1" autoUpdateAnimBg="0"/>
      <p:bldP spid="121880" grpId="0" animBg="1" autoUpdateAnimBg="0"/>
      <p:bldP spid="121881" grpId="0" animBg="1" autoUpdateAnimBg="0"/>
      <p:bldP spid="121882" grpId="0" animBg="1" autoUpdateAnimBg="0"/>
      <p:bldP spid="121883" grpId="0" animBg="1"/>
      <p:bldP spid="121884" grpId="0" animBg="1"/>
      <p:bldP spid="121885" grpId="0" autoUpdateAnimBg="0"/>
      <p:bldP spid="121886" grpId="0" autoUpdateAnimBg="0"/>
      <p:bldP spid="121887" grpId="0" animBg="1" autoUpdateAnimBg="0"/>
      <p:bldP spid="121888" grpId="0" animBg="1" autoUpdateAnimBg="0"/>
      <p:bldP spid="121889" grpId="0" animBg="1" autoUpdateAnimBg="0"/>
      <p:bldP spid="121890" grpId="0" animBg="1" autoUpdateAnimBg="0"/>
      <p:bldP spid="121891" grpId="0" animBg="1" autoUpdateAnimBg="0"/>
      <p:bldP spid="121892" grpId="0" animBg="1"/>
      <p:bldP spid="121893" grpId="0" animBg="1"/>
      <p:bldP spid="121894" grpId="0" autoUpdateAnimBg="0"/>
      <p:bldP spid="121895" grpId="0" autoUpdateAnimBg="0"/>
      <p:bldP spid="121896" grpId="0" animBg="1" autoUpdateAnimBg="0"/>
      <p:bldP spid="121897" grpId="0" animBg="1" autoUpdateAnimBg="0"/>
      <p:bldP spid="121898" grpId="0" animBg="1" autoUpdateAnimBg="0"/>
      <p:bldP spid="121899" grpId="0" animBg="1" autoUpdateAnimBg="0"/>
      <p:bldP spid="121900" grpId="0" animBg="1" autoUpdateAnimBg="0"/>
      <p:bldP spid="121901" grpId="0" animBg="1"/>
      <p:bldP spid="121902" grpId="0" autoUpdateAnimBg="0"/>
      <p:bldP spid="121903" grpId="0" autoUpdateAnimBg="0"/>
      <p:bldP spid="121904" grpId="0" animBg="1" autoUpdateAnimBg="0"/>
      <p:bldP spid="121905" grpId="0" animBg="1" autoUpdateAnimBg="0"/>
      <p:bldP spid="121906" grpId="0" animBg="1" autoUpdateAnimBg="0"/>
      <p:bldP spid="121907" grpId="0" animBg="1" autoUpdateAnimBg="0"/>
      <p:bldP spid="121908" grpId="0" animBg="1" autoUpdateAnimBg="0"/>
      <p:bldP spid="121909" grpId="0" animBg="1"/>
      <p:bldP spid="121910" grpId="0" animBg="1"/>
      <p:bldP spid="121911" grpId="0" autoUpdateAnimBg="0"/>
      <p:bldP spid="121912" grpId="0" autoUpdateAnimBg="0"/>
      <p:bldP spid="121913" grpId="0" animBg="1"/>
      <p:bldP spid="121914" grpId="0" animBg="1"/>
      <p:bldP spid="121915" grpId="0" animBg="1"/>
      <p:bldP spid="121916" grpId="0" animBg="1"/>
      <p:bldP spid="121917" grpId="0" animBg="1"/>
      <p:bldP spid="1219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73B9-1983-4A78-BFD3-AC7EA438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chemeClr val="tx2"/>
                </a:solidFill>
              </a:rPr>
              <a:t>给定</a:t>
            </a:r>
            <a:r>
              <a:rPr lang="en-US" altLang="zh-CN" sz="2800" dirty="0">
                <a:solidFill>
                  <a:schemeClr val="tx2"/>
                </a:solidFill>
              </a:rPr>
              <a:t>n</a:t>
            </a:r>
            <a:r>
              <a:rPr lang="zh-CN" altLang="en-US" sz="2800" dirty="0">
                <a:solidFill>
                  <a:schemeClr val="tx2"/>
                </a:solidFill>
              </a:rPr>
              <a:t> 个数顺序入栈，他们的出栈顺序有多少种？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1A6D-936A-45BC-9931-469BD547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37EB21E-B6E2-4AA7-9AFD-B2734AFFCBD7}"/>
              </a:ext>
            </a:extLst>
          </p:cNvPr>
          <p:cNvGrpSpPr/>
          <p:nvPr/>
        </p:nvGrpSpPr>
        <p:grpSpPr>
          <a:xfrm>
            <a:off x="811248" y="1052736"/>
            <a:ext cx="7359359" cy="4562213"/>
            <a:chOff x="602104" y="1194791"/>
            <a:chExt cx="7359359" cy="456221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8E245DD-D6D7-4796-A37C-F40CD6608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67" y="1533426"/>
              <a:ext cx="7351696" cy="371355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E32B110-E608-4390-B835-26733EF9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4" y="5318793"/>
              <a:ext cx="6573167" cy="4382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A0304FF-9AB1-4191-9E3E-5130A226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560" y="1194791"/>
              <a:ext cx="6011114" cy="362001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0A7381BB-97EB-4001-B603-BCD4A14B0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509" y="5743851"/>
            <a:ext cx="1105054" cy="4096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38C6B5-8F54-4B6A-960D-2806A47FDD12}"/>
              </a:ext>
            </a:extLst>
          </p:cNvPr>
          <p:cNvSpPr txBox="1"/>
          <p:nvPr/>
        </p:nvSpPr>
        <p:spPr>
          <a:xfrm>
            <a:off x="7668344" y="6308725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卡塔兰数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E904C0-F065-4A1F-A51E-7DE245006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5736" y="5717907"/>
            <a:ext cx="4496006" cy="9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45239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1993900" y="11430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2527300" y="11430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060700" y="11430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1460500" y="11430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3594100" y="11430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3962400" y="16764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 flipV="1">
            <a:off x="3733800" y="1676400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3886200" y="18034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2890" name="Text Box 10"/>
          <p:cNvSpPr txBox="1">
            <a:spLocks noChangeArrowheads="1"/>
          </p:cNvSpPr>
          <p:nvPr/>
        </p:nvSpPr>
        <p:spPr bwMode="auto">
          <a:xfrm>
            <a:off x="2806700" y="18176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1993900" y="3200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2527300" y="3200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3060700" y="3200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460500" y="3200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2</a:t>
            </a:r>
            <a:endParaRPr lang="en-US" altLang="zh-CN" sz="3600" b="0"/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3594100" y="32004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3</a:t>
            </a:r>
            <a:endParaRPr lang="en-US" altLang="zh-CN" sz="3600" b="0"/>
          </a:p>
        </p:txBody>
      </p:sp>
      <p:sp>
        <p:nvSpPr>
          <p:cNvPr id="122896" name="Line 16"/>
          <p:cNvSpPr>
            <a:spLocks noChangeShapeType="1"/>
          </p:cNvSpPr>
          <p:nvPr/>
        </p:nvSpPr>
        <p:spPr bwMode="auto">
          <a:xfrm flipV="1">
            <a:off x="1828800" y="37338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V="1">
            <a:off x="1612900" y="3733800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1752600" y="38608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685800" y="38750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19939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chemeClr val="accent2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25273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30607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903" name="Rectangle 23"/>
          <p:cNvSpPr>
            <a:spLocks noChangeArrowheads="1"/>
          </p:cNvSpPr>
          <p:nvPr/>
        </p:nvSpPr>
        <p:spPr bwMode="auto">
          <a:xfrm>
            <a:off x="14605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3</a:t>
            </a:r>
            <a:endParaRPr lang="en-US" altLang="zh-CN" sz="3600" b="0"/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35941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3</a:t>
            </a:r>
            <a:endParaRPr lang="en-US" altLang="zh-CN" sz="3600" b="0"/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V="1">
            <a:off x="2374900" y="57912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 flipV="1">
            <a:off x="2146300" y="5791200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2298700" y="59182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2908" name="Text Box 28"/>
          <p:cNvSpPr txBox="1">
            <a:spLocks noChangeArrowheads="1"/>
          </p:cNvSpPr>
          <p:nvPr/>
        </p:nvSpPr>
        <p:spPr bwMode="auto">
          <a:xfrm>
            <a:off x="1219200" y="59324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2909" name="Rectangle 29"/>
          <p:cNvSpPr>
            <a:spLocks noChangeArrowheads="1"/>
          </p:cNvSpPr>
          <p:nvPr/>
        </p:nvSpPr>
        <p:spPr bwMode="auto">
          <a:xfrm>
            <a:off x="61849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>
                <a:solidFill>
                  <a:srgbClr val="CC00CC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910" name="Rectangle 30"/>
          <p:cNvSpPr>
            <a:spLocks noChangeArrowheads="1"/>
          </p:cNvSpPr>
          <p:nvPr/>
        </p:nvSpPr>
        <p:spPr bwMode="auto">
          <a:xfrm>
            <a:off x="67183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0</a:t>
            </a:r>
            <a:endParaRPr lang="en-US" altLang="zh-CN" sz="3600" b="0"/>
          </a:p>
        </p:txBody>
      </p: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72517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1</a:t>
            </a:r>
            <a:endParaRPr lang="en-US" altLang="zh-CN" sz="3600" b="0"/>
          </a:p>
        </p:txBody>
      </p:sp>
      <p:sp>
        <p:nvSpPr>
          <p:cNvPr id="122912" name="Rectangle 32"/>
          <p:cNvSpPr>
            <a:spLocks noChangeArrowheads="1"/>
          </p:cNvSpPr>
          <p:nvPr/>
        </p:nvSpPr>
        <p:spPr bwMode="auto">
          <a:xfrm>
            <a:off x="56515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3</a:t>
            </a:r>
            <a:endParaRPr lang="en-US" altLang="zh-CN" sz="3600" b="0"/>
          </a:p>
        </p:txBody>
      </p:sp>
      <p:sp>
        <p:nvSpPr>
          <p:cNvPr id="122913" name="Rectangle 33"/>
          <p:cNvSpPr>
            <a:spLocks noChangeArrowheads="1"/>
          </p:cNvSpPr>
          <p:nvPr/>
        </p:nvSpPr>
        <p:spPr bwMode="auto">
          <a:xfrm>
            <a:off x="7785100" y="5257800"/>
            <a:ext cx="5334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600" b="0">
                <a:solidFill>
                  <a:srgbClr val="800000"/>
                </a:solidFill>
              </a:rPr>
              <a:t>3</a:t>
            </a:r>
            <a:endParaRPr lang="en-US" altLang="zh-CN" sz="3600" b="0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 flipV="1">
            <a:off x="7086600" y="5791200"/>
            <a:ext cx="0" cy="7620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5" name="Line 35"/>
          <p:cNvSpPr>
            <a:spLocks noChangeShapeType="1"/>
          </p:cNvSpPr>
          <p:nvPr/>
        </p:nvSpPr>
        <p:spPr bwMode="auto">
          <a:xfrm flipV="1">
            <a:off x="6858000" y="5791200"/>
            <a:ext cx="0" cy="762000"/>
          </a:xfrm>
          <a:prstGeom prst="line">
            <a:avLst/>
          </a:prstGeom>
          <a:noFill/>
          <a:ln w="25400">
            <a:solidFill>
              <a:srgbClr val="CC00CC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6" name="Text Box 36"/>
          <p:cNvSpPr txBox="1">
            <a:spLocks noChangeArrowheads="1"/>
          </p:cNvSpPr>
          <p:nvPr/>
        </p:nvSpPr>
        <p:spPr bwMode="auto">
          <a:xfrm>
            <a:off x="7010400" y="5918200"/>
            <a:ext cx="1004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accent2"/>
                </a:solidFill>
              </a:rPr>
              <a:t>q.front</a:t>
            </a:r>
            <a:endParaRPr lang="en-US" altLang="zh-CN" sz="3600" b="0">
              <a:solidFill>
                <a:schemeClr val="accent2"/>
              </a:solidFill>
            </a:endParaRPr>
          </a:p>
        </p:txBody>
      </p:sp>
      <p:sp>
        <p:nvSpPr>
          <p:cNvPr id="122917" name="Text Box 37"/>
          <p:cNvSpPr txBox="1">
            <a:spLocks noChangeArrowheads="1"/>
          </p:cNvSpPr>
          <p:nvPr/>
        </p:nvSpPr>
        <p:spPr bwMode="auto">
          <a:xfrm>
            <a:off x="5930900" y="5932488"/>
            <a:ext cx="88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rgbClr val="CC00CC"/>
                </a:solidFill>
              </a:rPr>
              <a:t>q.rear</a:t>
            </a:r>
            <a:endParaRPr lang="en-US" altLang="zh-CN" sz="3600" b="0">
              <a:solidFill>
                <a:srgbClr val="CC00CC"/>
              </a:solidFill>
            </a:endParaRPr>
          </a:p>
        </p:txBody>
      </p:sp>
      <p:sp>
        <p:nvSpPr>
          <p:cNvPr id="122918" name="AutoShape 38"/>
          <p:cNvSpPr>
            <a:spLocks noChangeArrowheads="1"/>
          </p:cNvSpPr>
          <p:nvPr/>
        </p:nvSpPr>
        <p:spPr bwMode="auto">
          <a:xfrm>
            <a:off x="838200" y="1752600"/>
            <a:ext cx="533400" cy="1676400"/>
          </a:xfrm>
          <a:prstGeom prst="curvedRightArrow">
            <a:avLst>
              <a:gd name="adj1" fmla="val 27762"/>
              <a:gd name="adj2" fmla="val 90619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19" name="AutoShape 39"/>
          <p:cNvSpPr>
            <a:spLocks noChangeArrowheads="1"/>
          </p:cNvSpPr>
          <p:nvPr/>
        </p:nvSpPr>
        <p:spPr bwMode="auto">
          <a:xfrm>
            <a:off x="838200" y="3733800"/>
            <a:ext cx="533400" cy="1752600"/>
          </a:xfrm>
          <a:prstGeom prst="curvedRightArrow">
            <a:avLst>
              <a:gd name="adj1" fmla="val 29024"/>
              <a:gd name="adj2" fmla="val 94738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0" name="AutoShape 40"/>
          <p:cNvSpPr>
            <a:spLocks noChangeArrowheads="1"/>
          </p:cNvSpPr>
          <p:nvPr/>
        </p:nvSpPr>
        <p:spPr bwMode="auto">
          <a:xfrm>
            <a:off x="4114800" y="5867400"/>
            <a:ext cx="1752600" cy="533400"/>
          </a:xfrm>
          <a:prstGeom prst="curvedUpArrow">
            <a:avLst>
              <a:gd name="adj1" fmla="val 22970"/>
              <a:gd name="adj2" fmla="val 88684"/>
              <a:gd name="adj3" fmla="val 33333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4800600" y="76200"/>
            <a:ext cx="4191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do {</a:t>
            </a:r>
            <a:endParaRPr lang="en-US" altLang="zh-CN" b="0" dirty="0">
              <a:solidFill>
                <a:srgbClr val="800000"/>
              </a:solidFill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    </a:t>
            </a:r>
            <a:r>
              <a:rPr lang="en-US" altLang="zh-CN" b="0" dirty="0" err="1">
                <a:solidFill>
                  <a:srgbClr val="800000"/>
                </a:solidFill>
              </a:rPr>
              <a:t>DeQueue</a:t>
            </a:r>
            <a:r>
              <a:rPr lang="en-US" altLang="zh-CN" b="0" dirty="0">
                <a:solidFill>
                  <a:srgbClr val="800000"/>
                </a:solidFill>
              </a:rPr>
              <a:t>(Q, s);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    </a:t>
            </a:r>
            <a:r>
              <a:rPr lang="en-US" altLang="zh-CN" b="0" dirty="0" err="1">
                <a:solidFill>
                  <a:srgbClr val="800000"/>
                </a:solidFill>
              </a:rPr>
              <a:t>GetHead</a:t>
            </a:r>
            <a:r>
              <a:rPr lang="en-US" altLang="zh-CN" b="0" dirty="0">
                <a:solidFill>
                  <a:srgbClr val="800000"/>
                </a:solidFill>
              </a:rPr>
              <a:t>(Q, 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    </a:t>
            </a:r>
            <a:r>
              <a:rPr lang="en-US" altLang="zh-CN" b="0" dirty="0" err="1">
                <a:solidFill>
                  <a:srgbClr val="800000"/>
                </a:solidFill>
              </a:rPr>
              <a:t>EnQueue</a:t>
            </a:r>
            <a:r>
              <a:rPr lang="en-US" altLang="zh-CN" b="0" dirty="0">
                <a:solidFill>
                  <a:srgbClr val="800000"/>
                </a:solidFill>
              </a:rPr>
              <a:t>(Q, </a:t>
            </a:r>
            <a:r>
              <a:rPr lang="en-US" altLang="zh-CN" b="0" dirty="0" err="1">
                <a:solidFill>
                  <a:srgbClr val="800000"/>
                </a:solidFill>
              </a:rPr>
              <a:t>s+e</a:t>
            </a:r>
            <a:r>
              <a:rPr lang="en-US" altLang="zh-CN" b="0" dirty="0">
                <a:solidFill>
                  <a:srgbClr val="800000"/>
                </a:solidFill>
              </a:rPr>
              <a:t>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  </a:t>
            </a:r>
            <a:r>
              <a:rPr lang="en-US" altLang="zh-CN" dirty="0">
                <a:solidFill>
                  <a:srgbClr val="800000"/>
                </a:solidFill>
              </a:rPr>
              <a:t>  if</a:t>
            </a:r>
            <a:r>
              <a:rPr lang="en-US" altLang="zh-CN" b="0" dirty="0">
                <a:solidFill>
                  <a:srgbClr val="800000"/>
                </a:solidFill>
              </a:rPr>
              <a:t> (e!=0) </a:t>
            </a:r>
            <a:r>
              <a:rPr lang="en-US" altLang="zh-CN" b="0" dirty="0" err="1">
                <a:solidFill>
                  <a:srgbClr val="800000"/>
                </a:solidFill>
              </a:rPr>
              <a:t>printf</a:t>
            </a:r>
            <a:r>
              <a:rPr lang="en-US" altLang="zh-CN" b="0" dirty="0">
                <a:solidFill>
                  <a:srgbClr val="800000"/>
                </a:solidFill>
              </a:rPr>
              <a:t> (e);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  </a:t>
            </a:r>
            <a:r>
              <a:rPr lang="en-US" altLang="zh-CN" dirty="0">
                <a:solidFill>
                  <a:srgbClr val="800000"/>
                </a:solidFill>
              </a:rPr>
              <a:t>  else if</a:t>
            </a:r>
            <a:r>
              <a:rPr lang="en-US" altLang="zh-CN" b="0" dirty="0">
                <a:solidFill>
                  <a:srgbClr val="800000"/>
                </a:solidFill>
              </a:rPr>
              <a:t> (s == 1) // a[i+1]=0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rgbClr val="800000"/>
                </a:solidFill>
              </a:rPr>
              <a:t>	</a:t>
            </a:r>
            <a:r>
              <a:rPr lang="en-US" altLang="zh-CN" b="0" dirty="0" err="1">
                <a:solidFill>
                  <a:srgbClr val="800000"/>
                </a:solidFill>
              </a:rPr>
              <a:t>EnQueue</a:t>
            </a:r>
            <a:r>
              <a:rPr lang="en-US" altLang="zh-CN" b="0" dirty="0">
                <a:solidFill>
                  <a:srgbClr val="800000"/>
                </a:solidFill>
              </a:rPr>
              <a:t>(Q, 0);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800000"/>
                </a:solidFill>
              </a:rPr>
              <a:t>} while</a:t>
            </a:r>
            <a:r>
              <a:rPr lang="en-US" altLang="zh-CN" b="0" dirty="0">
                <a:solidFill>
                  <a:srgbClr val="800000"/>
                </a:solidFill>
              </a:rPr>
              <a:t> (!</a:t>
            </a:r>
            <a:r>
              <a:rPr lang="en-US" altLang="zh-CN" b="0" dirty="0" err="1">
                <a:solidFill>
                  <a:srgbClr val="800000"/>
                </a:solidFill>
              </a:rPr>
              <a:t>QueueOverFlow</a:t>
            </a:r>
            <a:r>
              <a:rPr lang="en-US" altLang="zh-CN" b="0" dirty="0">
                <a:solidFill>
                  <a:srgbClr val="800000"/>
                </a:solidFill>
              </a:rPr>
              <a:t>(Q));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0" dirty="0">
                <a:solidFill>
                  <a:srgbClr val="800000"/>
                </a:solidFill>
              </a:rPr>
              <a:t>/* </a:t>
            </a:r>
            <a:r>
              <a:rPr lang="zh-CN" altLang="en-US" sz="2000" b="0" dirty="0">
                <a:solidFill>
                  <a:srgbClr val="800000"/>
                </a:solidFill>
              </a:rPr>
              <a:t>为图示方便，这里令</a:t>
            </a:r>
            <a:r>
              <a:rPr lang="en-US" altLang="zh-CN" sz="2000" b="0" dirty="0">
                <a:solidFill>
                  <a:srgbClr val="800000"/>
                </a:solidFill>
              </a:rPr>
              <a:t>rear==front</a:t>
            </a:r>
            <a:r>
              <a:rPr lang="zh-CN" altLang="en-US" sz="2000" b="0" dirty="0">
                <a:solidFill>
                  <a:srgbClr val="800000"/>
                </a:solidFill>
              </a:rPr>
              <a:t>且元素为</a:t>
            </a:r>
            <a:r>
              <a:rPr lang="en-US" altLang="zh-CN" sz="2000" b="0" dirty="0">
                <a:solidFill>
                  <a:srgbClr val="800000"/>
                </a:solidFill>
              </a:rPr>
              <a:t>0</a:t>
            </a:r>
            <a:r>
              <a:rPr lang="zh-CN" altLang="en-US" sz="2000" b="0" dirty="0">
                <a:solidFill>
                  <a:srgbClr val="800000"/>
                </a:solidFill>
              </a:rPr>
              <a:t>，实际上可定义</a:t>
            </a:r>
            <a:r>
              <a:rPr lang="en-US" altLang="zh-CN" sz="2000" b="0" dirty="0">
                <a:solidFill>
                  <a:srgbClr val="800000"/>
                </a:solidFill>
              </a:rPr>
              <a:t>length</a:t>
            </a:r>
            <a:r>
              <a:rPr lang="zh-CN" altLang="en-US" sz="2000" b="0" dirty="0">
                <a:solidFill>
                  <a:srgbClr val="800000"/>
                </a:solidFill>
              </a:rPr>
              <a:t>更长来解决，比如为</a:t>
            </a:r>
            <a:r>
              <a:rPr lang="en-US" altLang="zh-CN" sz="2000" b="0" dirty="0">
                <a:solidFill>
                  <a:srgbClr val="800000"/>
                </a:solidFill>
              </a:rPr>
              <a:t>10</a:t>
            </a:r>
            <a:r>
              <a:rPr lang="zh-CN" altLang="en-US" sz="2000" b="0" dirty="0">
                <a:solidFill>
                  <a:srgbClr val="800000"/>
                </a:solidFill>
              </a:rPr>
              <a:t>。 *</a:t>
            </a:r>
            <a:r>
              <a:rPr lang="en-US" altLang="zh-CN" sz="2000" b="0" dirty="0">
                <a:solidFill>
                  <a:srgbClr val="800000"/>
                </a:solidFill>
              </a:rPr>
              <a:t>/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22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22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22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1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animBg="1" autoUpdateAnimBg="0"/>
      <p:bldP spid="122883" grpId="0" animBg="1" autoUpdateAnimBg="0"/>
      <p:bldP spid="122884" grpId="0" animBg="1" autoUpdateAnimBg="0"/>
      <p:bldP spid="122885" grpId="0" animBg="1" autoUpdateAnimBg="0"/>
      <p:bldP spid="122886" grpId="0" animBg="1" autoUpdateAnimBg="0"/>
      <p:bldP spid="122887" grpId="0" animBg="1"/>
      <p:bldP spid="122888" grpId="0" animBg="1"/>
      <p:bldP spid="122889" grpId="0" autoUpdateAnimBg="0"/>
      <p:bldP spid="122890" grpId="0" autoUpdateAnimBg="0"/>
      <p:bldP spid="122891" grpId="0" animBg="1" autoUpdateAnimBg="0"/>
      <p:bldP spid="122892" grpId="0" animBg="1" autoUpdateAnimBg="0"/>
      <p:bldP spid="122893" grpId="0" animBg="1" autoUpdateAnimBg="0"/>
      <p:bldP spid="122894" grpId="0" animBg="1" autoUpdateAnimBg="0"/>
      <p:bldP spid="122895" grpId="0" animBg="1" autoUpdateAnimBg="0"/>
      <p:bldP spid="122896" grpId="0" animBg="1"/>
      <p:bldP spid="122897" grpId="0" animBg="1"/>
      <p:bldP spid="122898" grpId="0" autoUpdateAnimBg="0"/>
      <p:bldP spid="122899" grpId="0" autoUpdateAnimBg="0"/>
      <p:bldP spid="122900" grpId="0" animBg="1" autoUpdateAnimBg="0"/>
      <p:bldP spid="122901" grpId="0" animBg="1" autoUpdateAnimBg="0"/>
      <p:bldP spid="122902" grpId="0" animBg="1" autoUpdateAnimBg="0"/>
      <p:bldP spid="122903" grpId="0" animBg="1" autoUpdateAnimBg="0"/>
      <p:bldP spid="122904" grpId="0" animBg="1" autoUpdateAnimBg="0"/>
      <p:bldP spid="122905" grpId="0" animBg="1"/>
      <p:bldP spid="122906" grpId="0" animBg="1"/>
      <p:bldP spid="122907" grpId="0" autoUpdateAnimBg="0"/>
      <p:bldP spid="122908" grpId="0" autoUpdateAnimBg="0"/>
      <p:bldP spid="122909" grpId="0" animBg="1" autoUpdateAnimBg="0"/>
      <p:bldP spid="122910" grpId="0" animBg="1" autoUpdateAnimBg="0"/>
      <p:bldP spid="122911" grpId="0" animBg="1" autoUpdateAnimBg="0"/>
      <p:bldP spid="122912" grpId="0" animBg="1" autoUpdateAnimBg="0"/>
      <p:bldP spid="122913" grpId="0" animBg="1" autoUpdateAnimBg="0"/>
      <p:bldP spid="122914" grpId="0" animBg="1"/>
      <p:bldP spid="122915" grpId="0" animBg="1"/>
      <p:bldP spid="122916" grpId="0" autoUpdateAnimBg="0"/>
      <p:bldP spid="122917" grpId="0" autoUpdateAnimBg="0"/>
      <p:bldP spid="122918" grpId="0" animBg="1"/>
      <p:bldP spid="122919" grpId="0" animBg="1"/>
      <p:bldP spid="122920" grpId="0" animBg="1"/>
      <p:bldP spid="122921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922338" y="987425"/>
            <a:ext cx="776446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</a:pPr>
            <a:r>
              <a:rPr lang="en-US" altLang="zh-CN" sz="2800"/>
              <a:t>1. </a:t>
            </a:r>
            <a:r>
              <a:rPr lang="zh-CN" altLang="en-US" sz="2800"/>
              <a:t>掌握栈和队列类型的特点，并能在相应的应用问题中正确选用它们。</a:t>
            </a:r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914400" y="2424113"/>
            <a:ext cx="8001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800"/>
              <a:t>2. </a:t>
            </a:r>
            <a:r>
              <a:rPr lang="zh-CN" altLang="en-US" sz="2800"/>
              <a:t>熟练掌握栈类型的两种实现方法，特别应注意栈满和栈空的条件以及它们的描述方法。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927100" y="3816350"/>
            <a:ext cx="82169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800"/>
              <a:t>3. </a:t>
            </a:r>
            <a:r>
              <a:rPr lang="zh-CN" altLang="en-US" sz="2800"/>
              <a:t>熟练掌握循环队列和链队列的基本操作实现算法，特别注意队满和队空的描述方法。</a:t>
            </a: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927100" y="5187950"/>
            <a:ext cx="82169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15000"/>
              </a:lnSpc>
            </a:pPr>
            <a:r>
              <a:rPr lang="en-US" altLang="zh-CN" sz="2800"/>
              <a:t>4. </a:t>
            </a:r>
            <a:r>
              <a:rPr lang="zh-CN" altLang="en-US" sz="2800"/>
              <a:t>理解递归算法执行过程中栈的状态变化过程。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2940050" y="152400"/>
            <a:ext cx="3260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>
                <a:solidFill>
                  <a:srgbClr val="FF6600"/>
                </a:solidFill>
                <a:ea typeface="隶书" pitchFamily="49" charset="-122"/>
              </a:rPr>
              <a:t>本章学习要点</a:t>
            </a:r>
            <a:endParaRPr lang="zh-CN" altLang="en-US" sz="4000" b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8" grpId="0" autoUpdateAnimBg="0"/>
      <p:bldP spid="123909" grpId="0" autoUpdateAnimBg="0"/>
      <p:bldP spid="123910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5029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>
                <a:solidFill>
                  <a:schemeClr val="tx1"/>
                </a:solidFill>
              </a:rPr>
              <a:t>练习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90600" lvl="1" indent="-533400"/>
            <a:r>
              <a:rPr lang="zh-CN" altLang="en-US" dirty="0"/>
              <a:t>队列通常采用两种存储结构是</a:t>
            </a:r>
            <a:r>
              <a:rPr lang="en-US" altLang="zh-CN" dirty="0"/>
              <a:t>(      )</a:t>
            </a:r>
            <a:r>
              <a:rPr lang="zh-CN" altLang="en-US" dirty="0"/>
              <a:t>。 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．顺序存储结构和链表存储结构   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B</a:t>
            </a:r>
            <a:r>
              <a:rPr lang="zh-CN" altLang="en-US" dirty="0"/>
              <a:t>．散列方式和索引方式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dirty="0"/>
              <a:t>C</a:t>
            </a:r>
            <a:r>
              <a:rPr lang="zh-CN" altLang="en-US" dirty="0"/>
              <a:t>．链表存储结构和数组            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D</a:t>
            </a:r>
            <a:r>
              <a:rPr lang="zh-CN" altLang="en-US" dirty="0"/>
              <a:t>．线性存储结构和非线性存储结构</a:t>
            </a:r>
          </a:p>
        </p:txBody>
      </p:sp>
    </p:spTree>
  </p:cSld>
  <p:clrMapOvr>
    <a:masterClrMapping/>
  </p:clrMapOvr>
  <p:transition spd="slow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268760"/>
            <a:ext cx="822960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栈和队列都是（　　　）。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A</a:t>
            </a:r>
            <a:r>
              <a:rPr lang="zh-CN" altLang="en-US" sz="2800" dirty="0"/>
              <a:t>．链式存储的线性结构     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B</a:t>
            </a:r>
            <a:r>
              <a:rPr lang="zh-CN" altLang="en-US" sz="2800" dirty="0"/>
              <a:t>．顺序存储的线性结构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C</a:t>
            </a:r>
            <a:r>
              <a:rPr lang="zh-CN" altLang="en-US" sz="2800" dirty="0"/>
              <a:t>．限制存取位置的线性结构 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</a:t>
            </a:r>
            <a:r>
              <a:rPr lang="en-US" altLang="zh-CN" sz="2800" dirty="0"/>
              <a:t>D</a:t>
            </a:r>
            <a:r>
              <a:rPr lang="zh-CN" altLang="en-US" sz="2800" dirty="0"/>
              <a:t>．限制存取位置的非线性结构</a:t>
            </a:r>
            <a:endParaRPr lang="en-US" altLang="zh-CN" sz="2800" dirty="0"/>
          </a:p>
          <a:p>
            <a:pPr marL="990600" lvl="1" indent="-533400"/>
            <a:r>
              <a:rPr lang="zh-CN" altLang="en-US" dirty="0"/>
              <a:t>栈的插入与删除操作在（   ）进行。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A</a:t>
            </a:r>
            <a:r>
              <a:rPr lang="zh-CN" altLang="en-US" sz="2800" dirty="0"/>
              <a:t>．栈顶              </a:t>
            </a:r>
            <a:r>
              <a:rPr lang="en-US" altLang="zh-CN" sz="2800" dirty="0"/>
              <a:t>B</a:t>
            </a:r>
            <a:r>
              <a:rPr lang="zh-CN" altLang="en-US" sz="2800" dirty="0"/>
              <a:t>．栈底          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dirty="0"/>
              <a:t>      </a:t>
            </a:r>
            <a:r>
              <a:rPr lang="en-US" altLang="zh-CN" sz="2800" dirty="0"/>
              <a:t>C</a:t>
            </a:r>
            <a:r>
              <a:rPr lang="zh-CN" altLang="en-US" sz="2800" dirty="0"/>
              <a:t>．任意位置      </a:t>
            </a:r>
            <a:r>
              <a:rPr lang="en-US" altLang="zh-CN" sz="2800" dirty="0"/>
              <a:t>D</a:t>
            </a:r>
            <a:r>
              <a:rPr lang="zh-CN" altLang="en-US" sz="2800" dirty="0"/>
              <a:t>．指定位置</a:t>
            </a:r>
            <a:endParaRPr lang="en-US" altLang="zh-CN" sz="2800" dirty="0"/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5029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>
                <a:solidFill>
                  <a:schemeClr val="tx1"/>
                </a:solidFill>
              </a:rPr>
              <a:t>练习</a:t>
            </a:r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90600" lvl="1" indent="-533400"/>
            <a:r>
              <a:rPr lang="zh-CN" altLang="en-US" dirty="0"/>
              <a:t>若让元素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依次进栈，则出栈次序不可能出现（    ）种情况。</a:t>
            </a:r>
          </a:p>
          <a:p>
            <a:pPr marL="609600" indent="-609600">
              <a:buFont typeface="Wingdings" pitchFamily="2" charset="2"/>
              <a:buNone/>
            </a:pPr>
            <a:r>
              <a:rPr lang="zh-CN" altLang="en-US" sz="2800" dirty="0"/>
              <a:t>         </a:t>
            </a:r>
            <a:r>
              <a:rPr lang="en-US" altLang="zh-CN" sz="2800" dirty="0"/>
              <a:t>A</a:t>
            </a:r>
            <a:r>
              <a:rPr lang="zh-CN" altLang="en-US" sz="2800" dirty="0"/>
              <a:t>．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     B</a:t>
            </a:r>
            <a:r>
              <a:rPr lang="zh-CN" altLang="en-US" sz="2800" dirty="0"/>
              <a:t>．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3     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altLang="zh-CN" sz="2800" dirty="0"/>
              <a:t>         C</a:t>
            </a:r>
            <a:r>
              <a:rPr lang="zh-CN" altLang="en-US" sz="2800" dirty="0"/>
              <a:t>．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      D</a:t>
            </a:r>
            <a:r>
              <a:rPr lang="zh-CN" altLang="en-US" sz="2800" dirty="0"/>
              <a:t>．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对于给定的结点序列</a:t>
            </a:r>
            <a:r>
              <a:rPr lang="en-US" altLang="zh-CN" dirty="0" err="1"/>
              <a:t>abcdef</a:t>
            </a:r>
            <a:r>
              <a:rPr lang="zh-CN" altLang="en-US" dirty="0"/>
              <a:t>，规定进栈只能从序列的左端开始。通过栈的操作，能得到的序列为（     ）。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        </a:t>
            </a:r>
            <a:r>
              <a:rPr lang="en-US" altLang="zh-CN" sz="2800" dirty="0"/>
              <a:t>A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abcfed</a:t>
            </a:r>
            <a:r>
              <a:rPr lang="en-US" altLang="zh-CN" sz="2800" dirty="0"/>
              <a:t>     B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cabfed</a:t>
            </a:r>
            <a:r>
              <a:rPr lang="en-US" altLang="zh-CN" sz="2800" dirty="0"/>
              <a:t>       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C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abcfde</a:t>
            </a:r>
            <a:r>
              <a:rPr lang="en-US" altLang="zh-CN" sz="2800" dirty="0"/>
              <a:t>      D</a:t>
            </a:r>
            <a:r>
              <a:rPr lang="zh-CN" altLang="en-US" sz="2800" dirty="0"/>
              <a:t>．</a:t>
            </a:r>
            <a:r>
              <a:rPr lang="en-US" altLang="zh-CN" sz="2800" dirty="0" err="1"/>
              <a:t>cbafde</a:t>
            </a:r>
            <a:endParaRPr lang="en-US" altLang="zh-CN" sz="2800" dirty="0"/>
          </a:p>
          <a:p>
            <a:pPr marL="609600" indent="-609600">
              <a:buFont typeface="Wingdings" pitchFamily="2" charset="2"/>
              <a:buNone/>
            </a:pPr>
            <a:endParaRPr lang="zh-CN" altLang="en-US" sz="2800" dirty="0"/>
          </a:p>
          <a:p>
            <a:pPr marL="990600" lvl="1" indent="-533400"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5029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>
                <a:solidFill>
                  <a:schemeClr val="tx1"/>
                </a:solidFill>
              </a:rPr>
              <a:t>练习</a:t>
            </a:r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90600" lvl="1" indent="-533400"/>
            <a:r>
              <a:rPr lang="zh-CN" altLang="en-US" dirty="0"/>
              <a:t>一个队列的入队序列是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，则队列的输出序列为</a:t>
            </a:r>
            <a:r>
              <a:rPr lang="en-US" altLang="zh-CN" dirty="0"/>
              <a:t>________</a:t>
            </a:r>
            <a:r>
              <a:rPr lang="zh-CN" altLang="en-US" dirty="0"/>
              <a:t>。</a:t>
            </a:r>
          </a:p>
          <a:p>
            <a:pPr marL="990600" lvl="1" indent="-533400"/>
            <a:endParaRPr lang="en-US" altLang="zh-CN" dirty="0"/>
          </a:p>
          <a:p>
            <a:pPr marL="990600" lvl="1" indent="-533400"/>
            <a:r>
              <a:rPr lang="zh-CN" altLang="en-US" dirty="0"/>
              <a:t>中缀算术表达式</a:t>
            </a:r>
            <a:r>
              <a:rPr lang="en-US" altLang="zh-CN" dirty="0"/>
              <a:t>5+6/(23-(6+15))*8 </a:t>
            </a:r>
            <a:r>
              <a:rPr lang="zh-CN" altLang="en-US" dirty="0"/>
              <a:t>所对应的后缀算术表达式为</a:t>
            </a:r>
            <a:r>
              <a:rPr lang="en-US" altLang="zh-CN" dirty="0"/>
              <a:t>__________</a:t>
            </a:r>
            <a:r>
              <a:rPr lang="zh-CN" altLang="en-US" dirty="0"/>
              <a:t>。</a:t>
            </a:r>
          </a:p>
          <a:p>
            <a:pPr marL="990600" lvl="1" indent="-533400"/>
            <a:endParaRPr lang="en-US" altLang="zh-CN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50292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>
                <a:solidFill>
                  <a:schemeClr val="tx1"/>
                </a:solidFill>
              </a:rPr>
              <a:t>练习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143000" y="3810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基本操作包括</a:t>
            </a:r>
            <a:r>
              <a:rPr lang="en-US" altLang="zh-CN"/>
              <a:t>: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259632" y="908720"/>
            <a:ext cx="506841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 err="1"/>
              <a:t>InitStack</a:t>
            </a:r>
            <a:r>
              <a:rPr lang="en-US" altLang="zh-CN" sz="2000" dirty="0"/>
              <a:t>( &amp;S )</a:t>
            </a:r>
            <a:r>
              <a:rPr lang="zh-CN" altLang="en-US" sz="2000" dirty="0"/>
              <a:t>：构造空栈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StackEmpty</a:t>
            </a:r>
            <a:r>
              <a:rPr lang="en-US" altLang="zh-CN" sz="2000" dirty="0"/>
              <a:t> ( S )</a:t>
            </a:r>
            <a:r>
              <a:rPr lang="zh-CN" altLang="en-US" sz="2000" dirty="0"/>
              <a:t>：判断栈空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Push ( &amp;S</a:t>
            </a:r>
            <a:r>
              <a:rPr lang="zh-CN" altLang="en-US" sz="2000" dirty="0"/>
              <a:t>，</a:t>
            </a:r>
            <a:r>
              <a:rPr lang="en-US" altLang="zh-CN" sz="2000" dirty="0"/>
              <a:t>e )</a:t>
            </a:r>
            <a:r>
              <a:rPr lang="zh-CN" altLang="en-US" sz="2000" dirty="0"/>
              <a:t>：进栈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/>
              <a:t>Pop ( &amp;S</a:t>
            </a:r>
            <a:r>
              <a:rPr lang="zh-CN" altLang="en-US" sz="2000" dirty="0"/>
              <a:t>，</a:t>
            </a:r>
            <a:r>
              <a:rPr lang="en-US" altLang="zh-CN" sz="2000" dirty="0"/>
              <a:t>&amp;e )</a:t>
            </a:r>
            <a:r>
              <a:rPr lang="zh-CN" altLang="en-US" sz="2000" dirty="0"/>
              <a:t>：退栈</a:t>
            </a:r>
            <a:r>
              <a:rPr lang="en-US" altLang="zh-CN" sz="2000" dirty="0"/>
              <a:t>/</a:t>
            </a:r>
            <a:r>
              <a:rPr lang="zh-CN" altLang="en-US" sz="2000" dirty="0"/>
              <a:t>出栈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GetTop</a:t>
            </a:r>
            <a:r>
              <a:rPr lang="en-US" altLang="zh-CN" sz="2000" dirty="0"/>
              <a:t> ( S</a:t>
            </a:r>
            <a:r>
              <a:rPr lang="zh-CN" altLang="en-US" sz="2000" dirty="0"/>
              <a:t>，</a:t>
            </a:r>
            <a:r>
              <a:rPr lang="en-US" altLang="zh-CN" sz="2000" dirty="0"/>
              <a:t>&amp;e )</a:t>
            </a:r>
            <a:r>
              <a:rPr lang="zh-CN" altLang="en-US" sz="2000" dirty="0"/>
              <a:t>：取栈顶元素（不退栈）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DestroyStack</a:t>
            </a:r>
            <a:r>
              <a:rPr lang="en-US" altLang="zh-CN" sz="2000" dirty="0"/>
              <a:t> ( &amp;S )</a:t>
            </a:r>
            <a:r>
              <a:rPr lang="zh-CN" altLang="en-US" sz="2000" dirty="0"/>
              <a:t>：销毁栈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ClearStack</a:t>
            </a:r>
            <a:r>
              <a:rPr lang="en-US" altLang="zh-CN" sz="2000" dirty="0"/>
              <a:t> ( &amp;S )</a:t>
            </a:r>
            <a:r>
              <a:rPr lang="zh-CN" altLang="en-US" sz="2000" dirty="0"/>
              <a:t>：清空栈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StackLength</a:t>
            </a:r>
            <a:r>
              <a:rPr lang="en-US" altLang="zh-CN" sz="2000" dirty="0"/>
              <a:t> ( S )</a:t>
            </a:r>
            <a:r>
              <a:rPr lang="zh-CN" altLang="en-US" sz="2000" dirty="0"/>
              <a:t>：栈长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zh-CN" sz="2000" dirty="0" err="1"/>
              <a:t>StackTraverse</a:t>
            </a:r>
            <a:r>
              <a:rPr lang="en-US" altLang="zh-CN" sz="2000" dirty="0"/>
              <a:t> ( S</a:t>
            </a:r>
            <a:r>
              <a:rPr lang="zh-CN" altLang="en-US" sz="2000" dirty="0"/>
              <a:t>，</a:t>
            </a:r>
            <a:r>
              <a:rPr lang="en-US" altLang="zh-CN" sz="2000" dirty="0"/>
              <a:t>visit( ) )</a:t>
            </a:r>
            <a:r>
              <a:rPr lang="zh-CN" altLang="en-US" sz="2000" dirty="0"/>
              <a:t>：遍历</a:t>
            </a:r>
            <a:endParaRPr lang="en-US" altLang="zh-CN" sz="2000" dirty="0"/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0.0"/>
  <p:tag name="PROBLEMBLANK" val="[{&quot;num&quot;:1,&quot;caseSensitive&quot;:false,&quot;fuzzyMatch&quot;:false,&quot;Score&quot;:10.0,&quot;answers&quot;:[&quot;# / (&quot;]}]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计算机网络">
  <a:themeElements>
    <a:clrScheme name="">
      <a:dk1>
        <a:srgbClr val="0000FF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DA"/>
      </a:accent4>
      <a:accent5>
        <a:srgbClr val="AAE2CA"/>
      </a:accent5>
      <a:accent6>
        <a:srgbClr val="2D2DB9"/>
      </a:accent6>
      <a:hlink>
        <a:srgbClr val="0000FF"/>
      </a:hlink>
      <a:folHlink>
        <a:srgbClr val="6699FF"/>
      </a:folHlink>
    </a:clrScheme>
    <a:fontScheme name="计算机网络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计算机网络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计算机网络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计算机网络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操作系统">
  <a:themeElements>
    <a:clrScheme name="操作系统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操作系统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CFDC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CFDC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操作系统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操作系统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操作系统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操作系统">
  <a:themeElements>
    <a:clrScheme name="操作系统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操作系统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CFDC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CFDC6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107763" dir="2700000" algn="ctr" rotWithShape="0">
                  <a:schemeClr val="bg2"/>
                </a:outerShdw>
              </a:effectLst>
            </a14:hiddenEffects>
          </a:ext>
          <a:ext uri="{53640926-AAD7-44D8-BBD7-CCE9431645EC}">
            <a14:shadowObscured xmlns:a14="http://schemas.microsoft.com/office/drawing/2010/main" val="1"/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itchFamily="49" charset="-122"/>
            <a:ea typeface="黑体" pitchFamily="49" charset="-122"/>
          </a:defRPr>
        </a:defPPr>
      </a:lstStyle>
    </a:lnDef>
  </a:objectDefaults>
  <a:extraClrSchemeLst>
    <a:extraClrScheme>
      <a:clrScheme name="操作系统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操作系统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操作系统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操作系统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G:\课件\计算机网络.pot</Template>
  <TotalTime>6189</TotalTime>
  <Words>7245</Words>
  <Application>Microsoft Office PowerPoint</Application>
  <PresentationFormat>全屏显示(4:3)</PresentationFormat>
  <Paragraphs>1178</Paragraphs>
  <Slides>85</Slides>
  <Notes>2</Notes>
  <HiddenSlides>0</HiddenSlides>
  <MMClips>0</MMClips>
  <ScaleCrop>false</ScaleCrop>
  <HeadingPairs>
    <vt:vector size="10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  <vt:variant>
        <vt:lpstr>自定义放映</vt:lpstr>
      </vt:variant>
      <vt:variant>
        <vt:i4>1</vt:i4>
      </vt:variant>
    </vt:vector>
  </HeadingPairs>
  <TitlesOfParts>
    <vt:vector size="102" baseType="lpstr">
      <vt:lpstr>Helvetica Neue</vt:lpstr>
      <vt:lpstr>黑体</vt:lpstr>
      <vt:lpstr>宋体</vt:lpstr>
      <vt:lpstr>Microsoft Yahei</vt:lpstr>
      <vt:lpstr>Microsoft Yahei</vt:lpstr>
      <vt:lpstr>幼圆</vt:lpstr>
      <vt:lpstr>Arial</vt:lpstr>
      <vt:lpstr>Calibri</vt:lpstr>
      <vt:lpstr>Tahoma</vt:lpstr>
      <vt:lpstr>Times New Roman</vt:lpstr>
      <vt:lpstr>Wingdings</vt:lpstr>
      <vt:lpstr>计算机网络</vt:lpstr>
      <vt:lpstr>操作系统</vt:lpstr>
      <vt:lpstr>1_操作系统</vt:lpstr>
      <vt:lpstr>Clip</vt:lpstr>
      <vt:lpstr>位图图像</vt:lpstr>
      <vt:lpstr>将十进制正整数转化为十六进制字符串输出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给定n 个数顺序入栈，他们的出栈顺序有多少种？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将十进制用栈转化为八（十六）进制字符串输出</vt:lpstr>
      <vt:lpstr>PowerPoint 演示文稿</vt:lpstr>
      <vt:lpstr>PowerPoint 演示文稿</vt:lpstr>
      <vt:lpstr>PowerPoint 演示文稿</vt:lpstr>
      <vt:lpstr>PowerPoint 演示文稿</vt:lpstr>
      <vt:lpstr>讨论</vt:lpstr>
      <vt:lpstr>PowerPoint 演示文稿</vt:lpstr>
      <vt:lpstr>PowerPoint 演示文稿</vt:lpstr>
      <vt:lpstr>计算 2+4-3*6</vt:lpstr>
      <vt:lpstr>计算 2+4-3*6</vt:lpstr>
      <vt:lpstr>算法3.4 算术表达式求值的算符优先算法</vt:lpstr>
      <vt:lpstr>计算</vt:lpstr>
      <vt:lpstr>计算</vt:lpstr>
      <vt:lpstr>PowerPoint 演示文稿</vt:lpstr>
      <vt:lpstr>表达式</vt:lpstr>
      <vt:lpstr>中缀表达式转后缀表达式的算法</vt:lpstr>
      <vt:lpstr>求下述中缀表达式的后缀表达式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四：栈与递归的实现</vt:lpstr>
      <vt:lpstr>PowerPoint 演示文稿</vt:lpstr>
      <vt:lpstr>Tower of Hanoi问题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练习</vt:lpstr>
      <vt:lpstr>练习</vt:lpstr>
      <vt:lpstr>练习</vt:lpstr>
      <vt:lpstr>课件</vt:lpstr>
    </vt:vector>
  </TitlesOfParts>
  <Company>dlut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yuhong</dc:creator>
  <cp:lastModifiedBy>Zhicheng Dou</cp:lastModifiedBy>
  <cp:revision>549</cp:revision>
  <dcterms:created xsi:type="dcterms:W3CDTF">2003-01-01T13:35:53Z</dcterms:created>
  <dcterms:modified xsi:type="dcterms:W3CDTF">2025-10-09T04:40:43Z</dcterms:modified>
</cp:coreProperties>
</file>