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398" r:id="rId3"/>
    <p:sldId id="578" r:id="rId4"/>
    <p:sldId id="622" r:id="rId5"/>
    <p:sldId id="623" r:id="rId6"/>
    <p:sldId id="668" r:id="rId7"/>
    <p:sldId id="669" r:id="rId8"/>
    <p:sldId id="670" r:id="rId9"/>
    <p:sldId id="671" r:id="rId10"/>
    <p:sldId id="579" r:id="rId11"/>
    <p:sldId id="672" r:id="rId12"/>
    <p:sldId id="630" r:id="rId13"/>
    <p:sldId id="626" r:id="rId14"/>
    <p:sldId id="673" r:id="rId15"/>
    <p:sldId id="629" r:id="rId16"/>
    <p:sldId id="631" r:id="rId17"/>
    <p:sldId id="634" r:id="rId18"/>
    <p:sldId id="632" r:id="rId19"/>
    <p:sldId id="635" r:id="rId20"/>
    <p:sldId id="636" r:id="rId21"/>
    <p:sldId id="637" r:id="rId22"/>
    <p:sldId id="638" r:id="rId23"/>
    <p:sldId id="639" r:id="rId24"/>
    <p:sldId id="660" r:id="rId25"/>
    <p:sldId id="661" r:id="rId26"/>
    <p:sldId id="640" r:id="rId27"/>
    <p:sldId id="641" r:id="rId28"/>
    <p:sldId id="642" r:id="rId29"/>
    <p:sldId id="644" r:id="rId30"/>
    <p:sldId id="645" r:id="rId31"/>
    <p:sldId id="646" r:id="rId32"/>
    <p:sldId id="658" r:id="rId33"/>
    <p:sldId id="647" r:id="rId34"/>
    <p:sldId id="675" r:id="rId35"/>
    <p:sldId id="663" r:id="rId36"/>
    <p:sldId id="662" r:id="rId37"/>
    <p:sldId id="665" r:id="rId38"/>
    <p:sldId id="664" r:id="rId39"/>
    <p:sldId id="666" r:id="rId40"/>
    <p:sldId id="667" r:id="rId41"/>
    <p:sldId id="583" r:id="rId42"/>
    <p:sldId id="648" r:id="rId43"/>
    <p:sldId id="674" r:id="rId44"/>
    <p:sldId id="649" r:id="rId45"/>
    <p:sldId id="653" r:id="rId46"/>
    <p:sldId id="650" r:id="rId47"/>
    <p:sldId id="682" r:id="rId48"/>
    <p:sldId id="683" r:id="rId49"/>
    <p:sldId id="678" r:id="rId50"/>
  </p:sldIdLst>
  <p:sldSz cx="6858000" cy="5143500"/>
  <p:notesSz cx="6858000" cy="9144000"/>
  <p:embeddedFontLst>
    <p:embeddedFont>
      <p:font typeface="Montserrat" panose="02010600030101010101" charset="0"/>
      <p:regular r:id="rId52"/>
      <p:bold r:id="rId53"/>
      <p:italic r:id="rId54"/>
      <p:boldItalic r:id="rId55"/>
    </p:embeddedFont>
    <p:embeddedFont>
      <p:font typeface="Lato" panose="02010600030101010101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微软雅黑" panose="020B0503020204020204" pitchFamily="34" charset="-122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16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03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94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57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11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Ability </a:t>
            </a:r>
            <a:r>
              <a:rPr lang="en-US" altLang="zh-CN" sz="2000" dirty="0"/>
              <a:t>to manipulate objects in </a:t>
            </a:r>
            <a:r>
              <a:rPr lang="en-US" altLang="zh-CN" sz="2000" dirty="0" smtClean="0"/>
              <a:t>a </a:t>
            </a:r>
            <a:r>
              <a:rPr lang="en-US" altLang="zh-CN" sz="2000" dirty="0" smtClean="0">
                <a:solidFill>
                  <a:srgbClr val="00B050"/>
                </a:solidFill>
              </a:rPr>
              <a:t>type-independent</a:t>
            </a:r>
            <a:r>
              <a:rPr lang="en-US" altLang="zh-CN" sz="2000" dirty="0" smtClean="0"/>
              <a:t> way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Already </a:t>
            </a:r>
            <a:r>
              <a:rPr lang="en-US" altLang="zh-CN" sz="2000" dirty="0"/>
              <a:t>done to an extent via </a:t>
            </a:r>
            <a:r>
              <a:rPr lang="en-US" altLang="zh-CN" sz="2000" dirty="0" smtClean="0"/>
              <a:t>overriding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Derived class </a:t>
            </a:r>
            <a:r>
              <a:rPr lang="en-US" altLang="zh-CN" sz="2000" dirty="0"/>
              <a:t>overrides a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function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Can </a:t>
            </a:r>
            <a:r>
              <a:rPr lang="en-US" altLang="zh-CN" sz="2000" dirty="0"/>
              <a:t>take it further using subtyping,</a:t>
            </a:r>
          </a:p>
          <a:p>
            <a:pPr marL="109535" indent="0">
              <a:buNone/>
            </a:pPr>
            <a:r>
              <a:rPr lang="en-US" altLang="zh-CN" sz="2000" dirty="0" smtClean="0"/>
              <a:t>     -i.e., </a:t>
            </a:r>
            <a:r>
              <a:rPr lang="en-US" altLang="zh-CN" sz="2000" dirty="0"/>
              <a:t>inclusion polymorphism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    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Polymorphism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93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pointer of a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type can point to </a:t>
            </a:r>
            <a:r>
              <a:rPr lang="en-US" altLang="zh-CN" sz="2000" dirty="0" smtClean="0"/>
              <a:t>an object </a:t>
            </a:r>
            <a:r>
              <a:rPr lang="en-US" altLang="zh-CN" sz="2000" dirty="0"/>
              <a:t>of a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type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 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Why </a:t>
            </a:r>
            <a:r>
              <a:rPr lang="en-US" altLang="zh-CN" sz="2000" dirty="0"/>
              <a:t>is this valid?</a:t>
            </a:r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94738" y="2641341"/>
            <a:ext cx="12927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Upcasting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pointer of a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type can point to </a:t>
            </a:r>
            <a:r>
              <a:rPr lang="en-US" altLang="zh-CN" sz="2000" dirty="0" smtClean="0"/>
              <a:t>an object </a:t>
            </a:r>
            <a:r>
              <a:rPr lang="en-US" altLang="zh-CN" sz="2000" dirty="0"/>
              <a:t>of a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type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 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Why </a:t>
            </a:r>
            <a:r>
              <a:rPr lang="en-US" altLang="zh-CN" sz="2000" dirty="0"/>
              <a:t>is this valid</a:t>
            </a:r>
            <a:r>
              <a:rPr lang="en-US" altLang="zh-CN" sz="2000" dirty="0" smtClean="0"/>
              <a:t>?</a:t>
            </a:r>
          </a:p>
          <a:p>
            <a:pPr marL="109535" indent="0">
              <a:buNone/>
            </a:pPr>
            <a:r>
              <a:rPr lang="en-US" altLang="zh-CN" sz="2000" dirty="0" smtClean="0"/>
              <a:t>    – </a:t>
            </a:r>
            <a:r>
              <a:rPr lang="en-US" altLang="zh-CN" sz="2000" dirty="0"/>
              <a:t>because </a:t>
            </a:r>
            <a:r>
              <a:rPr lang="en-US" altLang="zh-CN" sz="2000" dirty="0" err="1"/>
              <a:t>mySUV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is-a </a:t>
            </a:r>
            <a:r>
              <a:rPr lang="en-US" altLang="zh-CN" sz="2000" dirty="0" smtClean="0"/>
              <a:t>Car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94738" y="2641341"/>
            <a:ext cx="12927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Upcasting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pointer of a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type can point to </a:t>
            </a:r>
            <a:r>
              <a:rPr lang="en-US" altLang="zh-CN" sz="2000" dirty="0" smtClean="0"/>
              <a:t>an object </a:t>
            </a:r>
            <a:r>
              <a:rPr lang="en-US" altLang="zh-CN" sz="2000" dirty="0"/>
              <a:t>of a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type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 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Then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</a:t>
            </a:r>
            <a:r>
              <a:rPr lang="en-US" altLang="zh-CN" sz="2000" dirty="0" err="1" smtClean="0"/>
              <a:t>myCar</a:t>
            </a:r>
            <a:r>
              <a:rPr lang="en-US" altLang="zh-CN" sz="2000" dirty="0" smtClean="0"/>
              <a:t>;  </a:t>
            </a:r>
            <a:endParaRPr lang="en-US" altLang="zh-CN" sz="2000" dirty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/>
              <a:t>* </a:t>
            </a:r>
            <a:r>
              <a:rPr lang="en-US" altLang="zh-CN" sz="2000" dirty="0" err="1" smtClean="0"/>
              <a:t>suvPtr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&amp;</a:t>
            </a:r>
            <a:r>
              <a:rPr lang="en-US" altLang="zh-CN" sz="2000" dirty="0" err="1" smtClean="0"/>
              <a:t>myCar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94738" y="2641341"/>
            <a:ext cx="12927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Upcasting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07777" y="4534383"/>
            <a:ext cx="268897" cy="382279"/>
            <a:chOff x="4915877" y="3501292"/>
            <a:chExt cx="711200" cy="80723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5092262" y="4466273"/>
            <a:ext cx="1497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Downcasting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pointer of a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type can point to </a:t>
            </a:r>
            <a:r>
              <a:rPr lang="en-US" altLang="zh-CN" sz="2000" dirty="0" smtClean="0"/>
              <a:t>an object </a:t>
            </a:r>
            <a:r>
              <a:rPr lang="en-US" altLang="zh-CN" sz="2000" dirty="0"/>
              <a:t>of a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type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 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mySUV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Then 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Car </a:t>
            </a:r>
            <a:r>
              <a:rPr lang="en-US" altLang="zh-CN" sz="2000" dirty="0" err="1" smtClean="0"/>
              <a:t>myCar</a:t>
            </a:r>
            <a:r>
              <a:rPr lang="en-US" altLang="zh-CN" sz="2000" dirty="0" smtClean="0"/>
              <a:t>;  </a:t>
            </a:r>
            <a:endParaRPr lang="en-US" altLang="zh-CN" sz="2000" dirty="0"/>
          </a:p>
          <a:p>
            <a:pPr marL="109535" indent="0" algn="ctr">
              <a:buNone/>
            </a:pPr>
            <a:r>
              <a:rPr lang="en-US" altLang="zh-CN" sz="2000" dirty="0" smtClean="0"/>
              <a:t>SUV </a:t>
            </a:r>
            <a:r>
              <a:rPr lang="en-US" altLang="zh-CN" sz="2000" dirty="0"/>
              <a:t>* </a:t>
            </a:r>
            <a:r>
              <a:rPr lang="en-US" altLang="zh-CN" sz="2000" dirty="0" err="1" smtClean="0"/>
              <a:t>suvPtr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>
                <a:solidFill>
                  <a:srgbClr val="00B050"/>
                </a:solidFill>
              </a:rPr>
              <a:t>(SUV *)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myCar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94738" y="2641341"/>
            <a:ext cx="12927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Upcasting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262" y="4466273"/>
            <a:ext cx="1497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Downcasting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4135" y="4540469"/>
            <a:ext cx="18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Insecure</a:t>
            </a:r>
            <a:r>
              <a:rPr lang="zh-CN" altLang="en-US" sz="2000" dirty="0" smtClean="0">
                <a:solidFill>
                  <a:srgbClr val="00B050"/>
                </a:solidFill>
              </a:rPr>
              <a:t>！！！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Polymorphism: Car Rental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59740" y="1699155"/>
            <a:ext cx="58788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33400" algn="ctr">
              <a:lnSpc>
                <a:spcPct val="100000"/>
              </a:lnSpc>
            </a:pPr>
            <a:r>
              <a:rPr sz="2000" b="1" spc="-25" dirty="0">
                <a:solidFill>
                  <a:srgbClr val="006FC0"/>
                </a:solidFill>
                <a:latin typeface="Courier New"/>
                <a:cs typeface="Courier New"/>
              </a:rPr>
              <a:t>vect</a:t>
            </a:r>
            <a:r>
              <a:rPr sz="2000" b="1" spc="-35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2000" b="1" spc="-20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15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sz="2000" b="1" spc="-25" dirty="0">
                <a:solidFill>
                  <a:srgbClr val="006FC0"/>
                </a:solidFill>
                <a:latin typeface="Courier New"/>
                <a:cs typeface="Courier New"/>
              </a:rPr>
              <a:t>Car</a:t>
            </a:r>
            <a:r>
              <a:rPr sz="2000" b="1" spc="-30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000" b="1" spc="-20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D50092"/>
                </a:solidFill>
                <a:latin typeface="Courier New"/>
                <a:cs typeface="Courier New"/>
              </a:rPr>
              <a:t>rent</a:t>
            </a:r>
            <a:r>
              <a:rPr sz="2000" b="1" spc="-35" dirty="0">
                <a:solidFill>
                  <a:srgbClr val="D50092"/>
                </a:solidFill>
                <a:latin typeface="Courier New"/>
                <a:cs typeface="Courier New"/>
              </a:rPr>
              <a:t>a</a:t>
            </a:r>
            <a:r>
              <a:rPr sz="2000" b="1" spc="-25" dirty="0">
                <a:solidFill>
                  <a:srgbClr val="D50092"/>
                </a:solidFill>
                <a:latin typeface="Courier New"/>
                <a:cs typeface="Courier New"/>
              </a:rPr>
              <a:t>lLis</a:t>
            </a:r>
            <a:r>
              <a:rPr sz="2000" b="1" spc="-30" dirty="0">
                <a:solidFill>
                  <a:srgbClr val="D50092"/>
                </a:solidFill>
                <a:latin typeface="Courier New"/>
                <a:cs typeface="Courier New"/>
              </a:rPr>
              <a:t>t</a:t>
            </a:r>
            <a:r>
              <a:rPr sz="2000" b="1" spc="-20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  <a:endParaRPr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86394"/>
              </p:ext>
            </p:extLst>
          </p:nvPr>
        </p:nvGraphicFramePr>
        <p:xfrm>
          <a:off x="61595" y="2938142"/>
          <a:ext cx="6727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515831" y="3807293"/>
            <a:ext cx="6050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We can </a:t>
            </a:r>
            <a:r>
              <a:rPr lang="en-US" altLang="zh-CN" sz="2000" dirty="0">
                <a:solidFill>
                  <a:schemeClr val="bg1"/>
                </a:solidFill>
              </a:rPr>
              <a:t>populate the vector </a:t>
            </a:r>
            <a:r>
              <a:rPr lang="en-US" altLang="zh-CN" sz="2000" dirty="0" smtClean="0">
                <a:solidFill>
                  <a:schemeClr val="bg1"/>
                </a:solidFill>
              </a:rPr>
              <a:t>with any </a:t>
            </a:r>
            <a:r>
              <a:rPr lang="en-US" altLang="zh-CN" sz="2000" dirty="0">
                <a:solidFill>
                  <a:schemeClr val="bg1"/>
                </a:solidFill>
              </a:rPr>
              <a:t>of Car’s </a:t>
            </a:r>
            <a:r>
              <a:rPr lang="en-US" altLang="zh-CN" sz="2000" dirty="0" smtClean="0">
                <a:solidFill>
                  <a:schemeClr val="bg1"/>
                </a:solidFill>
              </a:rPr>
              <a:t>derived </a:t>
            </a:r>
            <a:r>
              <a:rPr lang="en-US" altLang="zh-CN" sz="2000" dirty="0">
                <a:solidFill>
                  <a:schemeClr val="bg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7596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Base </a:t>
            </a:r>
            <a:r>
              <a:rPr lang="en-US" altLang="zh-CN" sz="2000" dirty="0"/>
              <a:t>classes do not inherit from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classes</a:t>
            </a:r>
          </a:p>
          <a:p>
            <a:pPr marL="109535" indent="0">
              <a:buNone/>
            </a:pPr>
            <a:r>
              <a:rPr lang="en-US" altLang="zh-CN" sz="2000" dirty="0" smtClean="0"/>
              <a:t>    – </a:t>
            </a:r>
            <a:r>
              <a:rPr lang="en-US" altLang="zh-CN" sz="2000" dirty="0"/>
              <a:t>what about public member variables and functions?</a:t>
            </a:r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Polymorphism: Car Rental</a:t>
            </a:r>
          </a:p>
        </p:txBody>
      </p:sp>
    </p:spTree>
    <p:extLst>
      <p:ext uri="{BB962C8B-B14F-4D97-AF65-F5344CB8AC3E}">
        <p14:creationId xmlns:p14="http://schemas.microsoft.com/office/powerpoint/2010/main" val="12693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Base </a:t>
            </a:r>
            <a:r>
              <a:rPr lang="en-US" altLang="zh-CN" sz="2000" dirty="0"/>
              <a:t>classes do not inherit from </a:t>
            </a:r>
            <a:r>
              <a:rPr lang="en-US" altLang="zh-CN" sz="2000" dirty="0" smtClean="0"/>
              <a:t>derived classes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– not even public member variables and functions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/>
              <a:t>Car * </a:t>
            </a:r>
            <a:r>
              <a:rPr lang="en-US" altLang="zh-CN" sz="2000" dirty="0" err="1"/>
              <a:t>carPtr</a:t>
            </a:r>
            <a:r>
              <a:rPr lang="en-US" altLang="zh-CN" sz="2000" dirty="0"/>
              <a:t> = &amp;</a:t>
            </a:r>
            <a:r>
              <a:rPr lang="en-US" altLang="zh-CN" sz="2000" dirty="0" err="1"/>
              <a:t>mySUV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(1)will </a:t>
            </a:r>
            <a:r>
              <a:rPr lang="en-US" altLang="zh-CN" sz="2000" dirty="0"/>
              <a:t>this work?</a:t>
            </a:r>
          </a:p>
          <a:p>
            <a:pPr marL="109535" indent="0" algn="ctr">
              <a:buNone/>
            </a:pP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RepaintSUV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Polymorphism: Car Rental</a:t>
            </a:r>
          </a:p>
        </p:txBody>
      </p:sp>
      <p:sp>
        <p:nvSpPr>
          <p:cNvPr id="5" name="矩形 4"/>
          <p:cNvSpPr/>
          <p:nvPr/>
        </p:nvSpPr>
        <p:spPr>
          <a:xfrm>
            <a:off x="1162590" y="3951716"/>
            <a:ext cx="5290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</a:rPr>
              <a:t>RepaintCar</a:t>
            </a:r>
            <a:r>
              <a:rPr lang="en-US" altLang="zh-CN" sz="2000" dirty="0">
                <a:solidFill>
                  <a:srgbClr val="00B050"/>
                </a:solidFill>
              </a:rPr>
              <a:t>() is a function of the Car child class, not the Vehicle class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567448" y="3434192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5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Base </a:t>
            </a:r>
            <a:r>
              <a:rPr lang="en-US" altLang="zh-CN" sz="2000" dirty="0"/>
              <a:t>classes do not inherit from </a:t>
            </a:r>
            <a:r>
              <a:rPr lang="en-US" altLang="zh-CN" sz="2000" dirty="0" smtClean="0"/>
              <a:t>derived classes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– not even public member variables and functions</a:t>
            </a:r>
          </a:p>
          <a:p>
            <a:endParaRPr lang="en-US" altLang="zh-CN" sz="2000" dirty="0" smtClean="0"/>
          </a:p>
          <a:p>
            <a:pPr marL="109535" indent="0" algn="ctr">
              <a:buNone/>
            </a:pPr>
            <a:r>
              <a:rPr lang="en-US" altLang="zh-CN" sz="2000" dirty="0"/>
              <a:t>Car * </a:t>
            </a:r>
            <a:r>
              <a:rPr lang="en-US" altLang="zh-CN" sz="2000" dirty="0" err="1"/>
              <a:t>carPtr</a:t>
            </a:r>
            <a:r>
              <a:rPr lang="en-US" altLang="zh-CN" sz="2000" dirty="0"/>
              <a:t> = &amp;</a:t>
            </a:r>
            <a:r>
              <a:rPr lang="en-US" altLang="zh-CN" sz="2000" dirty="0" err="1"/>
              <a:t>mySUV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(2)which </a:t>
            </a:r>
            <a:r>
              <a:rPr lang="en-US" altLang="zh-CN" sz="2000" dirty="0"/>
              <a:t>version of </a:t>
            </a:r>
            <a:r>
              <a:rPr lang="en-US" altLang="zh-CN" sz="2000" dirty="0" err="1"/>
              <a:t>PrintSpecs</a:t>
            </a:r>
            <a:r>
              <a:rPr lang="en-US" altLang="zh-CN" sz="2000" dirty="0"/>
              <a:t>() does this call</a:t>
            </a:r>
            <a:r>
              <a:rPr lang="en-US" altLang="zh-CN" sz="2000" dirty="0" smtClean="0"/>
              <a:t>?</a:t>
            </a:r>
          </a:p>
          <a:p>
            <a:endParaRPr lang="en-US" altLang="zh-CN" sz="2000" dirty="0"/>
          </a:p>
          <a:p>
            <a:pPr marL="109535" indent="0" algn="ctr">
              <a:buNone/>
            </a:pP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-&gt;</a:t>
            </a:r>
            <a:r>
              <a:rPr lang="en-US" altLang="zh-CN" sz="2000" dirty="0" err="1"/>
              <a:t>PrintSpecs</a:t>
            </a:r>
            <a:r>
              <a:rPr lang="en-US" altLang="zh-CN" sz="2000" dirty="0"/>
              <a:t>();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Polymorphism: Car Rental</a:t>
            </a:r>
          </a:p>
        </p:txBody>
      </p:sp>
      <p:sp>
        <p:nvSpPr>
          <p:cNvPr id="5" name="矩形 4"/>
          <p:cNvSpPr/>
          <p:nvPr/>
        </p:nvSpPr>
        <p:spPr>
          <a:xfrm>
            <a:off x="2540230" y="4259493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Car::</a:t>
            </a:r>
            <a:r>
              <a:rPr lang="en-US" altLang="zh-CN" sz="2000" dirty="0" err="1">
                <a:solidFill>
                  <a:srgbClr val="00B050"/>
                </a:solidFill>
              </a:rPr>
              <a:t>PrintSpecs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37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Virtual </a:t>
            </a:r>
            <a:r>
              <a:rPr lang="en-US" altLang="zh-CN" sz="2000" dirty="0" smtClean="0"/>
              <a:t>functions can </a:t>
            </a:r>
            <a:r>
              <a:rPr lang="en-US" altLang="zh-CN" sz="2000" dirty="0"/>
              <a:t>grant access to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methods </a:t>
            </a:r>
            <a:r>
              <a:rPr lang="en-US" altLang="zh-CN" sz="2000" dirty="0" smtClean="0"/>
              <a:t>by using </a:t>
            </a:r>
            <a:r>
              <a:rPr lang="en-US" altLang="zh-CN" sz="2000" dirty="0"/>
              <a:t>virtual functions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Virtual </a:t>
            </a:r>
            <a:r>
              <a:rPr lang="en-US" altLang="zh-CN" sz="2000" dirty="0"/>
              <a:t>functions are how C++ </a:t>
            </a:r>
            <a:r>
              <a:rPr lang="en-US" altLang="zh-CN" sz="2000" dirty="0" smtClean="0"/>
              <a:t>implements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late </a:t>
            </a:r>
            <a:r>
              <a:rPr lang="en-US" altLang="zh-CN" sz="2000" i="1" dirty="0">
                <a:solidFill>
                  <a:srgbClr val="00B050"/>
                </a:solidFill>
              </a:rPr>
              <a:t>binding</a:t>
            </a:r>
          </a:p>
          <a:p>
            <a:pPr marL="109535" indent="0">
              <a:buNone/>
            </a:pPr>
            <a:r>
              <a:rPr lang="en-US" altLang="zh-CN" sz="2000" dirty="0" smtClean="0"/>
              <a:t>     – used when the derived class implementation is unknown or variable at base class creation time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3527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02261" y="133797"/>
            <a:ext cx="6166552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 smtClean="0"/>
              <a:t>11 </a:t>
            </a:r>
            <a:r>
              <a:rPr lang="en-US" altLang="zh-CN" sz="3300" dirty="0"/>
              <a:t>Polymorphic Public Inheritance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02261" y="1481576"/>
            <a:ext cx="6511781" cy="197724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Upcasting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</a:t>
            </a:r>
            <a:r>
              <a:rPr lang="en-US" altLang="zh-CN" sz="2000" dirty="0" err="1"/>
              <a:t>downcasting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Virtual </a:t>
            </a:r>
            <a:r>
              <a:rPr lang="en-US" altLang="zh-CN" sz="2000" dirty="0"/>
              <a:t>member functions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Early </a:t>
            </a:r>
            <a:r>
              <a:rPr lang="en-US" altLang="zh-CN" sz="2000" dirty="0"/>
              <a:t>(static) binding and late (dynamic) binding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Pure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functions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Abstract base classes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Simply </a:t>
            </a:r>
            <a:r>
              <a:rPr lang="en-US" altLang="zh-CN" sz="2000" dirty="0"/>
              <a:t>put, </a:t>
            </a:r>
            <a:r>
              <a:rPr lang="en-US" altLang="zh-CN" sz="2000" dirty="0" smtClean="0">
                <a:solidFill>
                  <a:srgbClr val="FFFF00"/>
                </a:solidFill>
              </a:rPr>
              <a:t>late binding </a:t>
            </a:r>
            <a:r>
              <a:rPr lang="en-US" altLang="zh-CN" sz="2000" dirty="0"/>
              <a:t>is determined </a:t>
            </a:r>
            <a:r>
              <a:rPr lang="en-US" altLang="zh-CN" sz="2000" dirty="0">
                <a:solidFill>
                  <a:srgbClr val="FFFF00"/>
                </a:solidFill>
              </a:rPr>
              <a:t>at run time</a:t>
            </a:r>
          </a:p>
          <a:p>
            <a:pPr marL="109535" indent="0">
              <a:buNone/>
            </a:pPr>
            <a:r>
              <a:rPr lang="en-US" altLang="zh-CN" sz="2000" dirty="0" smtClean="0"/>
              <a:t>    – </a:t>
            </a:r>
            <a:r>
              <a:rPr lang="en-US" altLang="zh-CN" sz="2000" dirty="0"/>
              <a:t>as opposed to at compile time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That is, I </a:t>
            </a:r>
            <a:r>
              <a:rPr lang="en-US" altLang="zh-CN" sz="2000" dirty="0"/>
              <a:t>don’t know for sure how this function is going to be implemented, so wait until it’s used and then get the implementation from the object instance.</a:t>
            </a:r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Functions: Late Binding</a:t>
            </a:r>
          </a:p>
        </p:txBody>
      </p:sp>
    </p:spTree>
    <p:extLst>
      <p:ext uri="{BB962C8B-B14F-4D97-AF65-F5344CB8AC3E}">
        <p14:creationId xmlns:p14="http://schemas.microsoft.com/office/powerpoint/2010/main" val="13695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Declare </a:t>
            </a:r>
            <a:r>
              <a:rPr lang="en-US" altLang="zh-CN" sz="2000" dirty="0"/>
              <a:t>the function in the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</a:t>
            </a:r>
            <a:r>
              <a:rPr lang="en-US" altLang="zh-CN" sz="2000" dirty="0" smtClean="0"/>
              <a:t>with the </a:t>
            </a:r>
            <a:r>
              <a:rPr lang="en-US" altLang="zh-CN" sz="2000" dirty="0"/>
              <a:t>keyword </a:t>
            </a:r>
            <a:r>
              <a:rPr lang="en-US" altLang="zh-CN" sz="2000" dirty="0">
                <a:solidFill>
                  <a:srgbClr val="00B050"/>
                </a:solidFill>
              </a:rPr>
              <a:t>virtual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front:</a:t>
            </a:r>
            <a:endParaRPr lang="en-US" altLang="zh-CN" sz="2000" dirty="0"/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virtual </a:t>
            </a:r>
            <a:r>
              <a:rPr lang="en-US" altLang="zh-CN" sz="2000" dirty="0"/>
              <a:t>void </a:t>
            </a:r>
            <a:r>
              <a:rPr lang="en-US" altLang="zh-CN" sz="2000" dirty="0" err="1" smtClean="0"/>
              <a:t>PrintSpecs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Note only </a:t>
            </a:r>
            <a:r>
              <a:rPr lang="en-US" altLang="zh-CN" sz="2000" dirty="0"/>
              <a:t>use virtual with the </a:t>
            </a:r>
            <a:r>
              <a:rPr lang="en-US" altLang="zh-CN" sz="2000" dirty="0" smtClean="0"/>
              <a:t>prototype, but </a:t>
            </a:r>
            <a:endParaRPr lang="en-US" altLang="zh-CN" sz="2000" dirty="0"/>
          </a:p>
          <a:p>
            <a:pPr marL="109535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virtual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void </a:t>
            </a:r>
            <a:r>
              <a:rPr lang="en-US" altLang="zh-CN" sz="2000" dirty="0" smtClean="0">
                <a:solidFill>
                  <a:srgbClr val="FFFF00"/>
                </a:solidFill>
              </a:rPr>
              <a:t>Car:: </a:t>
            </a:r>
            <a:r>
              <a:rPr lang="en-US" altLang="zh-CN" sz="2000" dirty="0" err="1"/>
              <a:t>PrintSpecs</a:t>
            </a:r>
            <a:r>
              <a:rPr lang="en-US" altLang="zh-CN" sz="2000" dirty="0" smtClean="0"/>
              <a:t>(){ … }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Functions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87751" y="3115043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corresponding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function </a:t>
            </a:r>
            <a:r>
              <a:rPr lang="en-US" altLang="zh-CN" sz="2000" dirty="0" smtClean="0"/>
              <a:t>does not </a:t>
            </a:r>
            <a:r>
              <a:rPr lang="en-US" altLang="zh-CN" sz="2000" dirty="0"/>
              <a:t>require the virtual keyword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But</a:t>
            </a:r>
            <a:r>
              <a:rPr lang="en-US" altLang="zh-CN" sz="2000" dirty="0"/>
              <a:t>…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42025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corresponding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 function </a:t>
            </a:r>
            <a:r>
              <a:rPr lang="en-US" altLang="zh-CN" sz="2000" dirty="0" smtClean="0"/>
              <a:t>does not </a:t>
            </a:r>
            <a:r>
              <a:rPr lang="en-US" altLang="zh-CN" sz="2000" dirty="0"/>
              <a:t>require the virtual keyword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Should </a:t>
            </a:r>
            <a:r>
              <a:rPr lang="en-US" altLang="zh-CN" sz="2000" dirty="0"/>
              <a:t>still include it, for clarity’s sake</a:t>
            </a:r>
          </a:p>
          <a:p>
            <a:pPr marL="109535" indent="0">
              <a:buNone/>
            </a:pPr>
            <a:r>
              <a:rPr lang="en-US" altLang="zh-CN" sz="2000" dirty="0" smtClean="0"/>
              <a:t>    – </a:t>
            </a:r>
            <a:r>
              <a:rPr lang="en-US" altLang="zh-CN" sz="2000" dirty="0"/>
              <a:t>makes it obvious the function is virtual, even without looking at the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So </a:t>
            </a:r>
            <a:r>
              <a:rPr lang="en-US" altLang="zh-CN" sz="2000" dirty="0"/>
              <a:t>inside the </a:t>
            </a:r>
            <a:r>
              <a:rPr lang="en-US" altLang="zh-CN" sz="2000" dirty="0" smtClean="0"/>
              <a:t>derived </a:t>
            </a:r>
            <a:r>
              <a:rPr lang="en-US" altLang="zh-CN" sz="2000" dirty="0" smtClean="0">
                <a:solidFill>
                  <a:srgbClr val="FFFF00"/>
                </a:solidFill>
              </a:rPr>
              <a:t>SUV</a:t>
            </a:r>
            <a:r>
              <a:rPr lang="en-US" altLang="zh-CN" sz="2000" dirty="0" smtClean="0"/>
              <a:t> class: </a:t>
            </a:r>
          </a:p>
          <a:p>
            <a:pPr marL="109535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virtual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PrintSpecs</a:t>
            </a:r>
            <a:r>
              <a:rPr lang="en-US" altLang="zh-CN" sz="2000" dirty="0" smtClean="0"/>
              <a:t>();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28321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Functions</a:t>
            </a:r>
          </a:p>
        </p:txBody>
      </p:sp>
      <p:sp>
        <p:nvSpPr>
          <p:cNvPr id="5" name="矩形 4"/>
          <p:cNvSpPr/>
          <p:nvPr/>
        </p:nvSpPr>
        <p:spPr>
          <a:xfrm>
            <a:off x="826253" y="603927"/>
            <a:ext cx="5256043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SUV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Functions</a:t>
            </a:r>
          </a:p>
        </p:txBody>
      </p:sp>
      <p:sp>
        <p:nvSpPr>
          <p:cNvPr id="5" name="矩形 4"/>
          <p:cNvSpPr/>
          <p:nvPr/>
        </p:nvSpPr>
        <p:spPr>
          <a:xfrm>
            <a:off x="826253" y="603927"/>
            <a:ext cx="5256043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SUV : </a:t>
            </a:r>
            <a:r>
              <a:rPr lang="en-US" altLang="zh-CN" sz="1800" dirty="0">
                <a:solidFill>
                  <a:schemeClr val="tx1"/>
                </a:solidFill>
              </a:rPr>
              <a:t>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virtual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If </a:t>
            </a:r>
            <a:r>
              <a:rPr lang="en-US" altLang="zh-CN" sz="2000" dirty="0"/>
              <a:t>our </a:t>
            </a:r>
            <a:r>
              <a:rPr lang="en-US" altLang="zh-CN" sz="2000" dirty="0" err="1"/>
              <a:t>PrintSpecs</a:t>
            </a:r>
            <a:r>
              <a:rPr lang="en-US" altLang="zh-CN" sz="2000" dirty="0" smtClean="0"/>
              <a:t>() </a:t>
            </a:r>
            <a:r>
              <a:rPr lang="en-US" altLang="zh-CN" sz="2000" dirty="0"/>
              <a:t>function is </a:t>
            </a:r>
            <a:r>
              <a:rPr lang="en-US" altLang="zh-CN" sz="2000" dirty="0" smtClean="0"/>
              <a:t>virtual, how </a:t>
            </a:r>
            <a:r>
              <a:rPr lang="en-US" altLang="zh-CN" sz="2000" dirty="0"/>
              <a:t>does the compiler know which </a:t>
            </a:r>
            <a:r>
              <a:rPr lang="en-US" altLang="zh-CN" sz="2000" dirty="0" smtClean="0"/>
              <a:t>base class’s </a:t>
            </a:r>
            <a:r>
              <a:rPr lang="en-US" altLang="zh-CN" sz="2000" dirty="0"/>
              <a:t>version of the function to call?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402719" y="2641341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9868"/>
              </p:ext>
            </p:extLst>
          </p:nvPr>
        </p:nvGraphicFramePr>
        <p:xfrm>
          <a:off x="61597" y="3182967"/>
          <a:ext cx="6727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If </a:t>
            </a:r>
            <a:r>
              <a:rPr lang="en-US" altLang="zh-CN" sz="2000" dirty="0"/>
              <a:t>our </a:t>
            </a:r>
            <a:r>
              <a:rPr lang="en-US" altLang="zh-CN" sz="2000" dirty="0" err="1"/>
              <a:t>PrintSpecs</a:t>
            </a:r>
            <a:r>
              <a:rPr lang="en-US" altLang="zh-CN" sz="2000" dirty="0" smtClean="0"/>
              <a:t>() </a:t>
            </a:r>
            <a:r>
              <a:rPr lang="en-US" altLang="zh-CN" sz="2000" dirty="0"/>
              <a:t>function is </a:t>
            </a:r>
            <a:r>
              <a:rPr lang="en-US" altLang="zh-CN" sz="2000" dirty="0" smtClean="0"/>
              <a:t>virtual, how </a:t>
            </a:r>
            <a:r>
              <a:rPr lang="en-US" altLang="zh-CN" sz="2000" dirty="0"/>
              <a:t>does the compiler know which </a:t>
            </a:r>
            <a:r>
              <a:rPr lang="en-US" altLang="zh-CN" sz="2000" dirty="0" smtClean="0"/>
              <a:t>base class’s </a:t>
            </a:r>
            <a:r>
              <a:rPr lang="en-US" altLang="zh-CN" sz="2000" dirty="0"/>
              <a:t>version of the function to call</a:t>
            </a:r>
            <a:r>
              <a:rPr lang="en-US" altLang="zh-CN" sz="2000" dirty="0" smtClean="0"/>
              <a:t>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compiler uses </a:t>
            </a:r>
            <a:r>
              <a:rPr lang="en-US" altLang="zh-CN" sz="2000" i="1" dirty="0">
                <a:solidFill>
                  <a:srgbClr val="00B050"/>
                </a:solidFill>
              </a:rPr>
              <a:t>virtual function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tables </a:t>
            </a:r>
            <a:r>
              <a:rPr lang="en-US" altLang="zh-CN" sz="2000" dirty="0" smtClean="0"/>
              <a:t>whenever </a:t>
            </a:r>
            <a:r>
              <a:rPr lang="en-US" altLang="zh-CN" sz="2000" dirty="0"/>
              <a:t>we use polymorphism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Virtual </a:t>
            </a:r>
            <a:r>
              <a:rPr lang="en-US" altLang="zh-CN" sz="2000" dirty="0"/>
              <a:t>function tables are created for:</a:t>
            </a:r>
          </a:p>
          <a:p>
            <a:pPr marL="109535" indent="0">
              <a:buNone/>
            </a:pPr>
            <a:r>
              <a:rPr lang="en-US" altLang="zh-CN" sz="2000" dirty="0" smtClean="0"/>
              <a:t>     – </a:t>
            </a:r>
            <a:r>
              <a:rPr lang="en-US" altLang="zh-CN" sz="2000" dirty="0"/>
              <a:t>what types of classes?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35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If our </a:t>
            </a:r>
            <a:r>
              <a:rPr lang="en-US" altLang="zh-CN" sz="2000" dirty="0" err="1"/>
              <a:t>PrintSpecs</a:t>
            </a:r>
            <a:r>
              <a:rPr lang="en-US" altLang="zh-CN" sz="2000" dirty="0"/>
              <a:t>() function is virtual, how does the compiler know which base class’s version of the function to call?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compiler uses </a:t>
            </a:r>
            <a:r>
              <a:rPr lang="en-US" altLang="zh-CN" sz="2000" i="1" dirty="0">
                <a:solidFill>
                  <a:srgbClr val="00B050"/>
                </a:solidFill>
              </a:rPr>
              <a:t>virtual function tables </a:t>
            </a:r>
            <a:r>
              <a:rPr lang="en-US" altLang="zh-CN" sz="2000" dirty="0"/>
              <a:t>whenever we use polymorphism</a:t>
            </a:r>
          </a:p>
          <a:p>
            <a:endParaRPr lang="en-US" altLang="zh-CN" sz="2000" dirty="0"/>
          </a:p>
          <a:p>
            <a:r>
              <a:rPr lang="en-US" altLang="zh-CN" sz="2000" dirty="0"/>
              <a:t>Virtual function tables are created for: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– classes with virtual functions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derived </a:t>
            </a:r>
            <a:r>
              <a:rPr lang="en-US" altLang="zh-CN" sz="2000" dirty="0"/>
              <a:t>classes of those classes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69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The compiler adds a hidden variable for </a:t>
            </a:r>
            <a:r>
              <a:rPr lang="en-US" altLang="zh-CN" sz="2000" dirty="0">
                <a:solidFill>
                  <a:srgbClr val="FFFF00"/>
                </a:solidFill>
              </a:rPr>
              <a:t>each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object</a:t>
            </a:r>
          </a:p>
          <a:p>
            <a:r>
              <a:rPr lang="en-US" altLang="zh-CN" sz="2000" spc="-5" dirty="0" smtClean="0"/>
              <a:t>i.e., </a:t>
            </a:r>
            <a:r>
              <a:rPr lang="en-US" altLang="zh-CN" sz="2000" spc="-5" dirty="0" smtClean="0">
                <a:solidFill>
                  <a:srgbClr val="FFFF00"/>
                </a:solidFill>
              </a:rPr>
              <a:t>Virtua</a:t>
            </a:r>
            <a:r>
              <a:rPr lang="en-US" altLang="zh-CN" sz="2000" dirty="0" smtClean="0">
                <a:solidFill>
                  <a:srgbClr val="FFFF00"/>
                </a:solidFill>
              </a:rPr>
              <a:t>l</a:t>
            </a:r>
            <a:r>
              <a:rPr lang="en-US" altLang="zh-CN" sz="2000" spc="20" dirty="0" smtClean="0">
                <a:solidFill>
                  <a:srgbClr val="FFFF00"/>
                </a:solidFill>
              </a:rPr>
              <a:t> </a:t>
            </a:r>
            <a:r>
              <a:rPr lang="en-US" altLang="zh-CN" sz="2000" spc="-340" dirty="0" smtClean="0">
                <a:solidFill>
                  <a:srgbClr val="FFFF00"/>
                </a:solidFill>
              </a:rPr>
              <a:t>T</a:t>
            </a:r>
            <a:r>
              <a:rPr lang="en-US" altLang="zh-CN" sz="2000" dirty="0" smtClean="0">
                <a:solidFill>
                  <a:srgbClr val="FFFF00"/>
                </a:solidFill>
              </a:rPr>
              <a:t>able </a:t>
            </a:r>
            <a:r>
              <a:rPr lang="en-US" altLang="zh-CN" sz="2000" spc="-70" dirty="0" smtClean="0">
                <a:solidFill>
                  <a:srgbClr val="FFFF00"/>
                </a:solidFill>
              </a:rPr>
              <a:t>P</a:t>
            </a:r>
            <a:r>
              <a:rPr lang="en-US" altLang="zh-CN" sz="2000" spc="-5" dirty="0" smtClean="0">
                <a:solidFill>
                  <a:srgbClr val="FFFF00"/>
                </a:solidFill>
              </a:rPr>
              <a:t>oi</a:t>
            </a:r>
            <a:r>
              <a:rPr lang="en-US" altLang="zh-CN" sz="2000" spc="-25" dirty="0" smtClean="0">
                <a:solidFill>
                  <a:srgbClr val="FFFF00"/>
                </a:solidFill>
              </a:rPr>
              <a:t>n</a:t>
            </a:r>
            <a:r>
              <a:rPr lang="en-US" altLang="zh-CN" sz="2000" spc="-50" dirty="0" smtClean="0">
                <a:solidFill>
                  <a:srgbClr val="FFFF00"/>
                </a:solidFill>
              </a:rPr>
              <a:t>t</a:t>
            </a:r>
            <a:r>
              <a:rPr lang="en-US" altLang="zh-CN" sz="2000" dirty="0" smtClean="0">
                <a:solidFill>
                  <a:srgbClr val="FFFF00"/>
                </a:solidFill>
              </a:rPr>
              <a:t>er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9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82048"/>
              </p:ext>
            </p:extLst>
          </p:nvPr>
        </p:nvGraphicFramePr>
        <p:xfrm>
          <a:off x="61597" y="2529147"/>
          <a:ext cx="6727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Objects of the derived class </a:t>
            </a:r>
            <a:r>
              <a:rPr lang="en-US" altLang="zh-CN" sz="2000" dirty="0" smtClean="0"/>
              <a:t>use the </a:t>
            </a:r>
            <a:r>
              <a:rPr lang="en-US" altLang="zh-CN" sz="2000" dirty="0"/>
              <a:t>base-class methods without change. </a:t>
            </a:r>
            <a:endParaRPr lang="en-US" altLang="zh-CN" sz="2000" dirty="0" smtClean="0"/>
          </a:p>
          <a:p>
            <a:r>
              <a:rPr lang="en-US" altLang="zh-CN" sz="2000" dirty="0" smtClean="0"/>
              <a:t>But </a:t>
            </a:r>
            <a:r>
              <a:rPr lang="en-US" altLang="zh-CN" sz="2000" dirty="0"/>
              <a:t>you can encounter situations in which </a:t>
            </a:r>
            <a:r>
              <a:rPr lang="en-US" altLang="zh-CN" sz="2000" dirty="0" smtClean="0"/>
              <a:t>you want </a:t>
            </a:r>
            <a:r>
              <a:rPr lang="en-US" altLang="zh-CN" sz="2000" dirty="0"/>
              <a:t>a method to behave differently for the derived class than it does for the base class.</a:t>
            </a:r>
          </a:p>
          <a:p>
            <a:r>
              <a:rPr lang="en-US" altLang="zh-CN" sz="2000" dirty="0"/>
              <a:t>That is, the way a particular method behaves may depend on the object that invokes 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Polymorphic Public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004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compiler adds a hidden </a:t>
            </a:r>
            <a:r>
              <a:rPr lang="en-US" altLang="zh-CN" sz="2000" dirty="0" smtClean="0"/>
              <a:t>variable for </a:t>
            </a:r>
            <a:r>
              <a:rPr lang="en-US" altLang="zh-CN" sz="2000" dirty="0" smtClean="0">
                <a:solidFill>
                  <a:srgbClr val="FFFF00"/>
                </a:solidFill>
              </a:rPr>
              <a:t>each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object</a:t>
            </a:r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en-US" altLang="zh-CN" sz="2000" spc="-5" dirty="0"/>
              <a:t>i.e., </a:t>
            </a:r>
            <a:r>
              <a:rPr lang="en-US" altLang="zh-CN" sz="2000" spc="-5" dirty="0">
                <a:solidFill>
                  <a:srgbClr val="FFFF00"/>
                </a:solidFill>
              </a:rPr>
              <a:t>Virtua</a:t>
            </a:r>
            <a:r>
              <a:rPr lang="en-US" altLang="zh-CN" sz="2000" dirty="0">
                <a:solidFill>
                  <a:srgbClr val="FFFF00"/>
                </a:solidFill>
              </a:rPr>
              <a:t>l</a:t>
            </a:r>
            <a:r>
              <a:rPr lang="en-US" altLang="zh-CN" sz="2000" spc="20" dirty="0">
                <a:solidFill>
                  <a:srgbClr val="FFFF00"/>
                </a:solidFill>
              </a:rPr>
              <a:t> </a:t>
            </a:r>
            <a:r>
              <a:rPr lang="en-US" altLang="zh-CN" sz="2000" spc="-34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able </a:t>
            </a:r>
            <a:r>
              <a:rPr lang="en-US" altLang="zh-CN" sz="2000" spc="-70" dirty="0">
                <a:solidFill>
                  <a:srgbClr val="FFFF00"/>
                </a:solidFill>
              </a:rPr>
              <a:t>P</a:t>
            </a:r>
            <a:r>
              <a:rPr lang="en-US" altLang="zh-CN" sz="2000" spc="-5" dirty="0">
                <a:solidFill>
                  <a:srgbClr val="FFFF00"/>
                </a:solidFill>
              </a:rPr>
              <a:t>oi</a:t>
            </a:r>
            <a:r>
              <a:rPr lang="en-US" altLang="zh-CN" sz="2000" spc="-25" dirty="0">
                <a:solidFill>
                  <a:srgbClr val="FFFF00"/>
                </a:solidFill>
              </a:rPr>
              <a:t>n</a:t>
            </a:r>
            <a:r>
              <a:rPr lang="en-US" altLang="zh-CN" sz="2000" spc="-5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er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7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23892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9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compiler also adds a virtual table </a:t>
            </a:r>
            <a:r>
              <a:rPr lang="en-US" altLang="zh-CN" sz="2000" dirty="0" smtClean="0"/>
              <a:t>of functions </a:t>
            </a:r>
            <a:r>
              <a:rPr lang="en-US" altLang="zh-CN" sz="2000" dirty="0"/>
              <a:t>for </a:t>
            </a:r>
            <a:r>
              <a:rPr lang="en-US" altLang="zh-CN" sz="2000" dirty="0">
                <a:solidFill>
                  <a:srgbClr val="FFFF00"/>
                </a:solidFill>
              </a:rPr>
              <a:t>each class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70080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61597" y="3973830"/>
            <a:ext cx="1601384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SUV 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762670" y="3975306"/>
            <a:ext cx="161007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2005" y="3967035"/>
            <a:ext cx="1513735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9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082500" y="3967035"/>
            <a:ext cx="171904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dan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3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Each </a:t>
            </a:r>
            <a:r>
              <a:rPr lang="en-US" altLang="zh-CN" sz="2000" dirty="0"/>
              <a:t>virtual table has pointers to </a:t>
            </a:r>
            <a:r>
              <a:rPr lang="en-US" altLang="zh-CN" sz="2000" dirty="0" smtClean="0"/>
              <a:t>each of </a:t>
            </a:r>
            <a:r>
              <a:rPr lang="en-US" altLang="zh-CN" sz="2000" dirty="0"/>
              <a:t>the virtual functions of that class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9375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61597" y="3973830"/>
            <a:ext cx="1601384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SUV 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762670" y="3975306"/>
            <a:ext cx="161007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2005" y="3967035"/>
            <a:ext cx="1513735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9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082500" y="3967035"/>
            <a:ext cx="171904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dan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1596" y="4215743"/>
            <a:ext cx="1601383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pointing to </a:t>
            </a:r>
          </a:p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SUV::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762669" y="4230364"/>
            <a:ext cx="161007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Jeep::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3472429" y="4215743"/>
            <a:ext cx="152331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Van::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5082500" y="4213256"/>
            <a:ext cx="1719040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</a:p>
          <a:p>
            <a:pPr marL="84455"/>
            <a:r>
              <a:rPr lang="en-US" altLang="zh-CN" b="1" dirty="0" smtClean="0">
                <a:solidFill>
                  <a:srgbClr val="FFFF00"/>
                </a:solidFill>
                <a:latin typeface="Calibri"/>
                <a:cs typeface="Calibri"/>
              </a:rPr>
              <a:t>Se</a:t>
            </a:r>
            <a:r>
              <a:rPr lang="en-US" altLang="zh-CN" b="1" spc="-10" dirty="0" smtClean="0">
                <a:solidFill>
                  <a:srgbClr val="FFFF00"/>
                </a:solidFill>
                <a:latin typeface="Calibri"/>
                <a:cs typeface="Calibri"/>
              </a:rPr>
              <a:t>dan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3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Each </a:t>
            </a:r>
            <a:r>
              <a:rPr lang="en-US" altLang="zh-CN" sz="2000" dirty="0"/>
              <a:t>virtual table has pointers to </a:t>
            </a:r>
            <a:r>
              <a:rPr lang="en-US" altLang="zh-CN" sz="2000" dirty="0" smtClean="0"/>
              <a:t>each of </a:t>
            </a:r>
            <a:r>
              <a:rPr lang="en-US" altLang="zh-CN" sz="2000" dirty="0"/>
              <a:t>the virtual functions of that class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78304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61597" y="3973830"/>
            <a:ext cx="1601384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SUV 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762670" y="3975306"/>
            <a:ext cx="161007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2005" y="3967035"/>
            <a:ext cx="1513735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9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082500" y="3967035"/>
            <a:ext cx="171904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dan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1596" y="4215743"/>
            <a:ext cx="1601383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pointing to </a:t>
            </a:r>
          </a:p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SUV::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762669" y="4230364"/>
            <a:ext cx="161007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Jeep::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3472429" y="4215743"/>
            <a:ext cx="152331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Van::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5082500" y="4213256"/>
            <a:ext cx="1719040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</a:p>
          <a:p>
            <a:pPr marL="84455"/>
            <a:r>
              <a:rPr lang="en-US" altLang="zh-CN" b="1" dirty="0" smtClean="0">
                <a:solidFill>
                  <a:srgbClr val="FFFF00"/>
                </a:solidFill>
                <a:latin typeface="Calibri"/>
                <a:cs typeface="Calibri"/>
              </a:rPr>
              <a:t>Se</a:t>
            </a:r>
            <a:r>
              <a:rPr lang="en-US" altLang="zh-CN" b="1" spc="-10" dirty="0" smtClean="0">
                <a:solidFill>
                  <a:srgbClr val="FFFF00"/>
                </a:solidFill>
                <a:latin typeface="Calibri"/>
                <a:cs typeface="Calibri"/>
              </a:rPr>
              <a:t>dan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71418" y="3121572"/>
            <a:ext cx="0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277638" y="3121572"/>
            <a:ext cx="7252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30766" y="3121572"/>
            <a:ext cx="24115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69069" y="3121572"/>
            <a:ext cx="816825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401439" y="3121572"/>
            <a:ext cx="2086071" cy="8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56034" y="3121572"/>
            <a:ext cx="995311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733725" y="3121572"/>
            <a:ext cx="1042116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05461" y="3121572"/>
            <a:ext cx="17477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657" y="939520"/>
            <a:ext cx="631788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NOTE:</a:t>
            </a:r>
            <a:r>
              <a:rPr lang="en-US" altLang="zh-CN" sz="2000" dirty="0" smtClean="0"/>
              <a:t> if derived class doesn’t redefine virtual methods, its virtual table stores virtual methods from base class. For example, Van class.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Implementation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8157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61597" y="3973830"/>
            <a:ext cx="1601384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SUV 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762670" y="3975306"/>
            <a:ext cx="161007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2005" y="3967035"/>
            <a:ext cx="1513735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9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082500" y="3967035"/>
            <a:ext cx="171904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dan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1596" y="4215743"/>
            <a:ext cx="1601383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pointing to </a:t>
            </a:r>
          </a:p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SUV::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762669" y="4230364"/>
            <a:ext cx="161007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Jeep::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3472429" y="4215743"/>
            <a:ext cx="152331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b="1" spc="-15" dirty="0" smtClean="0">
                <a:solidFill>
                  <a:srgbClr val="00B0F0"/>
                </a:solidFill>
                <a:latin typeface="Calibri"/>
                <a:cs typeface="Calibri"/>
              </a:rPr>
              <a:t>Car::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5082500" y="4213256"/>
            <a:ext cx="1719040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</a:p>
          <a:p>
            <a:pPr marL="84455"/>
            <a:r>
              <a:rPr lang="en-US" altLang="zh-CN" b="1" dirty="0" smtClean="0">
                <a:solidFill>
                  <a:srgbClr val="FFFF00"/>
                </a:solidFill>
                <a:latin typeface="Calibri"/>
                <a:cs typeface="Calibri"/>
              </a:rPr>
              <a:t>Se</a:t>
            </a:r>
            <a:r>
              <a:rPr lang="en-US" altLang="zh-CN" b="1" spc="-10" dirty="0" smtClean="0">
                <a:solidFill>
                  <a:srgbClr val="FFFF00"/>
                </a:solidFill>
                <a:latin typeface="Calibri"/>
                <a:cs typeface="Calibri"/>
              </a:rPr>
              <a:t>dan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71418" y="3121572"/>
            <a:ext cx="0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277638" y="3121572"/>
            <a:ext cx="7252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30766" y="3121572"/>
            <a:ext cx="24115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69069" y="3121572"/>
            <a:ext cx="816825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401439" y="3121572"/>
            <a:ext cx="2086071" cy="8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56034" y="3121572"/>
            <a:ext cx="995311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733725" y="3121572"/>
            <a:ext cx="1042116" cy="85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05461" y="3121572"/>
            <a:ext cx="17477" cy="84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Three necessary mechanisms </a:t>
            </a:r>
            <a:r>
              <a:rPr lang="en-US" altLang="zh-CN" sz="2000" dirty="0"/>
              <a:t>for implementing </a:t>
            </a:r>
            <a:r>
              <a:rPr lang="en-US" altLang="zh-CN" sz="2000" dirty="0" smtClean="0"/>
              <a:t>inclusion polymorphic (late binding) in C++: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(</a:t>
            </a:r>
            <a:r>
              <a:rPr lang="en-US" altLang="zh-CN" sz="2000" dirty="0"/>
              <a:t>1) </a:t>
            </a:r>
            <a:r>
              <a:rPr lang="en-US" altLang="zh-CN" sz="2000" dirty="0" smtClean="0"/>
              <a:t>Public inheritance</a:t>
            </a:r>
          </a:p>
          <a:p>
            <a:pPr marL="109535" indent="0">
              <a:buNone/>
            </a:pPr>
            <a:r>
              <a:rPr lang="en-US" altLang="zh-CN" sz="2000" dirty="0" smtClean="0"/>
              <a:t>     (2) </a:t>
            </a:r>
            <a:r>
              <a:rPr lang="en-US" altLang="zh-CN" sz="2000" dirty="0"/>
              <a:t>Using virtual </a:t>
            </a:r>
            <a:r>
              <a:rPr lang="en-US" altLang="zh-CN" sz="2000" dirty="0" smtClean="0"/>
              <a:t>methods//and overriding</a:t>
            </a:r>
          </a:p>
          <a:p>
            <a:pPr marL="109535" indent="0">
              <a:buNone/>
            </a:pPr>
            <a:r>
              <a:rPr lang="en-US" altLang="zh-CN" sz="2000" dirty="0" smtClean="0"/>
              <a:t>     (3) Pointer or reference to base class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Polymorphism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85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Polymorphism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0569" y="569002"/>
            <a:ext cx="4521432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SUV</a:t>
            </a:r>
            <a:r>
              <a:rPr lang="en-US" altLang="zh-CN" sz="1800" dirty="0" smtClean="0">
                <a:solidFill>
                  <a:srgbClr val="FF0000"/>
                </a:solidFill>
              </a:rPr>
              <a:t>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virtual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412865" y="3292849"/>
            <a:ext cx="1992891" cy="465082"/>
          </a:xfrm>
          <a:prstGeom prst="wedgeRectCallout">
            <a:avLst>
              <a:gd name="adj1" fmla="val -32801"/>
              <a:gd name="adj2" fmla="val -8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Public inheritance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483406" y="1264431"/>
            <a:ext cx="2347878" cy="465082"/>
          </a:xfrm>
          <a:prstGeom prst="wedgeRectCallout">
            <a:avLst>
              <a:gd name="adj1" fmla="val -81147"/>
              <a:gd name="adj2" fmla="val 11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Using virtual methods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1284" y="2246587"/>
            <a:ext cx="2958017" cy="160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main(){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SUV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Car </a:t>
            </a:r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carPtr</a:t>
            </a:r>
            <a:r>
              <a:rPr lang="en-US" altLang="zh-CN" sz="1800" dirty="0">
                <a:solidFill>
                  <a:schemeClr val="tx1"/>
                </a:solidFill>
              </a:rPr>
              <a:t> = &amp;</a:t>
            </a:r>
            <a:r>
              <a:rPr lang="en-US" altLang="zh-CN" sz="1800" dirty="0" err="1">
                <a:solidFill>
                  <a:schemeClr val="tx1"/>
                </a:solidFill>
              </a:rPr>
              <a:t>mySUV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carPtr</a:t>
            </a:r>
            <a:r>
              <a:rPr lang="en-US" altLang="zh-CN" sz="1800" dirty="0" smtClean="0">
                <a:solidFill>
                  <a:srgbClr val="FF0000"/>
                </a:solidFill>
              </a:rPr>
              <a:t>-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</a:rPr>
              <a:t>PrintSpecs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537652" y="3765814"/>
            <a:ext cx="2285999" cy="465082"/>
          </a:xfrm>
          <a:prstGeom prst="wedgeRectCallout">
            <a:avLst>
              <a:gd name="adj1" fmla="val -51969"/>
              <a:gd name="adj2" fmla="val -10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Pointer </a:t>
            </a:r>
            <a:r>
              <a:rPr lang="en-US" altLang="zh-CN" sz="1600" b="1" dirty="0" smtClean="0"/>
              <a:t>to </a:t>
            </a:r>
            <a:r>
              <a:rPr lang="en-US" altLang="zh-CN" sz="1600" b="1" dirty="0"/>
              <a:t>base class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1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/>
              <a:t>Polymorphism</a:t>
            </a:r>
            <a:endParaRPr lang="en-US" altLang="zh-CN" sz="2400" dirty="0"/>
          </a:p>
        </p:txBody>
      </p:sp>
      <p:sp>
        <p:nvSpPr>
          <p:cNvPr id="5" name="object 14"/>
          <p:cNvSpPr txBox="1"/>
          <p:nvPr/>
        </p:nvSpPr>
        <p:spPr>
          <a:xfrm>
            <a:off x="132663" y="2159815"/>
            <a:ext cx="58788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400" spc="-45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 smtClean="0">
                <a:solidFill>
                  <a:schemeClr val="bg1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ourier New"/>
                <a:cs typeface="Courier New"/>
              </a:rPr>
              <a:t>Car</a:t>
            </a:r>
            <a:r>
              <a:rPr sz="2400" b="1" dirty="0">
                <a:solidFill>
                  <a:schemeClr val="bg1"/>
                </a:solidFill>
                <a:latin typeface="Courier New"/>
                <a:cs typeface="Courier New"/>
              </a:rPr>
              <a:t>*</a:t>
            </a:r>
            <a:r>
              <a:rPr sz="2400" b="1" spc="-11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objects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3790"/>
              </p:ext>
            </p:extLst>
          </p:nvPr>
        </p:nvGraphicFramePr>
        <p:xfrm>
          <a:off x="61597" y="2529147"/>
          <a:ext cx="6727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3">
                  <a:extLst>
                    <a:ext uri="{9D8B030D-6E8A-4147-A177-3AD203B41FA5}">
                      <a16:colId xmlns:a16="http://schemas.microsoft.com/office/drawing/2014/main" val="32763489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734698803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900440981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4200546797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28439315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3322180555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827606620"/>
                    </a:ext>
                  </a:extLst>
                </a:gridCol>
                <a:gridCol w="840963">
                  <a:extLst>
                    <a:ext uri="{9D8B030D-6E8A-4147-A177-3AD203B41FA5}">
                      <a16:colId xmlns:a16="http://schemas.microsoft.com/office/drawing/2014/main" val="287176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Van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2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49403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vptr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4665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tabLst>
                          <a:tab pos="495300" algn="l"/>
                        </a:tabLst>
                      </a:pP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u="heavy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4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tr</a:t>
                      </a:r>
                      <a:endParaRPr sz="1400" dirty="0">
                        <a:solidFill>
                          <a:srgbClr val="00B05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71547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61597" y="3973830"/>
            <a:ext cx="1601384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SUV 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762670" y="3975306"/>
            <a:ext cx="161007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b="1" spc="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2005" y="3967035"/>
            <a:ext cx="1513735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9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5082500" y="3967035"/>
            <a:ext cx="1719040" cy="24622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b="1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dan</a:t>
            </a:r>
            <a:r>
              <a:rPr sz="16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virtua</a:t>
            </a:r>
            <a:r>
              <a:rPr sz="1600" b="1" spc="-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1596" y="4215743"/>
            <a:ext cx="1601383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pointing to </a:t>
            </a:r>
          </a:p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SUV::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762669" y="4230364"/>
            <a:ext cx="161007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Jeep::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3472429" y="4215743"/>
            <a:ext cx="1523311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Van::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5082500" y="4213256"/>
            <a:ext cx="1719040" cy="43088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/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lang="en-US" altLang="zh-CN" b="1" spc="-15" dirty="0" smtClean="0">
                <a:solidFill>
                  <a:srgbClr val="FFFF00"/>
                </a:solidFill>
                <a:latin typeface="Calibri"/>
                <a:cs typeface="Calibri"/>
              </a:rPr>
              <a:t>pointing </a:t>
            </a:r>
            <a:r>
              <a:rPr lang="en-US" altLang="zh-CN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</a:p>
          <a:p>
            <a:pPr marL="84455"/>
            <a:r>
              <a:rPr lang="en-US" altLang="zh-CN" b="1" dirty="0" smtClean="0">
                <a:solidFill>
                  <a:srgbClr val="FFFF00"/>
                </a:solidFill>
                <a:latin typeface="Calibri"/>
                <a:cs typeface="Calibri"/>
              </a:rPr>
              <a:t>Se</a:t>
            </a:r>
            <a:r>
              <a:rPr lang="en-US" altLang="zh-CN" b="1" spc="-10" dirty="0" smtClean="0">
                <a:solidFill>
                  <a:srgbClr val="FFFF00"/>
                </a:solidFill>
                <a:latin typeface="Calibri"/>
                <a:cs typeface="Calibri"/>
              </a:rPr>
              <a:t>dan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::</a:t>
            </a:r>
            <a:r>
              <a:rPr lang="en-US" b="1" spc="-15" dirty="0" err="1" smtClean="0">
                <a:solidFill>
                  <a:srgbClr val="FFFF00"/>
                </a:solidFill>
                <a:latin typeface="Calibri"/>
                <a:cs typeface="Calibri"/>
              </a:rPr>
              <a:t>PrintSpec</a:t>
            </a:r>
            <a:r>
              <a:rPr lang="en-US" b="1" spc="-15" dirty="0" smtClean="0">
                <a:solidFill>
                  <a:srgbClr val="FFFF00"/>
                </a:solidFill>
                <a:latin typeface="Calibri"/>
                <a:cs typeface="Calibri"/>
              </a:rPr>
              <a:t>();</a:t>
            </a:r>
            <a:endParaRPr lang="en-US" b="1" spc="-15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71418" y="3137338"/>
            <a:ext cx="1548" cy="82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277638" y="3137338"/>
            <a:ext cx="7252" cy="82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30766" y="3137338"/>
            <a:ext cx="24115" cy="83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674476" y="3137338"/>
            <a:ext cx="911418" cy="83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401439" y="3137338"/>
            <a:ext cx="2030892" cy="795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003331" y="3137338"/>
            <a:ext cx="948014" cy="82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733725" y="3137338"/>
            <a:ext cx="1073647" cy="83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05461" y="3137338"/>
            <a:ext cx="1711" cy="82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2663" y="1311213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Car </a:t>
            </a:r>
            <a:r>
              <a:rPr lang="en-US" altLang="zh-CN" sz="1800" dirty="0">
                <a:solidFill>
                  <a:srgbClr val="00B050"/>
                </a:solidFill>
              </a:rPr>
              <a:t>* </a:t>
            </a:r>
            <a:r>
              <a:rPr lang="en-US" altLang="zh-CN" sz="1800" dirty="0" err="1">
                <a:solidFill>
                  <a:schemeClr val="bg1"/>
                </a:solidFill>
              </a:rPr>
              <a:t>carPtr</a:t>
            </a:r>
            <a:r>
              <a:rPr lang="en-US" altLang="zh-CN" sz="1800" dirty="0">
                <a:solidFill>
                  <a:schemeClr val="bg1"/>
                </a:solidFill>
              </a:rPr>
              <a:t> = &amp;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mySUV</a:t>
            </a:r>
            <a:r>
              <a:rPr lang="en-US" altLang="zh-CN" sz="1800" dirty="0">
                <a:solidFill>
                  <a:schemeClr val="bg1"/>
                </a:solidFill>
              </a:rPr>
              <a:t>;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 smtClean="0">
                <a:solidFill>
                  <a:srgbClr val="00B050"/>
                </a:solidFill>
              </a:rPr>
              <a:t>carPtr</a:t>
            </a:r>
            <a:r>
              <a:rPr lang="en-US" altLang="zh-CN" sz="1800" dirty="0" smtClean="0">
                <a:solidFill>
                  <a:srgbClr val="00B050"/>
                </a:solidFill>
              </a:rPr>
              <a:t>-</a:t>
            </a:r>
            <a:r>
              <a:rPr lang="en-US" altLang="zh-CN" sz="1800" dirty="0">
                <a:solidFill>
                  <a:srgbClr val="00B050"/>
                </a:solidFill>
              </a:rPr>
              <a:t>&gt;</a:t>
            </a:r>
            <a:r>
              <a:rPr lang="en-US" altLang="zh-CN" sz="1800" dirty="0" err="1">
                <a:solidFill>
                  <a:schemeClr val="bg1"/>
                </a:solidFill>
              </a:rPr>
              <a:t>PrintSpecs</a:t>
            </a:r>
            <a:r>
              <a:rPr lang="en-US" altLang="zh-CN" sz="18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"/>
          </p:nvPr>
        </p:nvSpPr>
        <p:spPr>
          <a:xfrm>
            <a:off x="2941094" y="674512"/>
            <a:ext cx="3898210" cy="1706202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1800" dirty="0" smtClean="0"/>
              <a:t>(1) Compiler: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carPtr</a:t>
            </a:r>
            <a:r>
              <a:rPr lang="en-US" altLang="zh-CN" sz="1800" dirty="0" smtClean="0">
                <a:solidFill>
                  <a:schemeClr val="bg1"/>
                </a:solidFill>
              </a:rPr>
              <a:t> is a base Car *;</a:t>
            </a:r>
          </a:p>
          <a:p>
            <a:pPr marL="109535" indent="0">
              <a:buNone/>
            </a:pPr>
            <a:r>
              <a:rPr lang="en-US" altLang="zh-CN" sz="1800" dirty="0" smtClean="0"/>
              <a:t>(2) Runtime: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carPtr</a:t>
            </a:r>
            <a:r>
              <a:rPr lang="en-US" altLang="zh-CN" sz="1800" dirty="0" smtClean="0">
                <a:solidFill>
                  <a:schemeClr val="bg1"/>
                </a:solidFill>
              </a:rPr>
              <a:t> is pointing to object of SUV class practically;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(3</a:t>
            </a:r>
            <a:r>
              <a:rPr lang="en-US" altLang="zh-CN" sz="1800" dirty="0">
                <a:solidFill>
                  <a:schemeClr val="bg1"/>
                </a:solidFill>
              </a:rPr>
              <a:t>)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carPtr</a:t>
            </a:r>
            <a:r>
              <a:rPr lang="en-US" altLang="zh-CN" sz="1800" dirty="0" smtClean="0">
                <a:solidFill>
                  <a:schemeClr val="bg1"/>
                </a:solidFill>
              </a:rPr>
              <a:t> is calling virtual function;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(4) Complete calling via virtual table.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937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Polymorphism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0569" y="569002"/>
            <a:ext cx="4521432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SUV</a:t>
            </a:r>
            <a:r>
              <a:rPr lang="en-US" altLang="zh-CN" sz="1800" dirty="0" smtClean="0">
                <a:solidFill>
                  <a:srgbClr val="FF0000"/>
                </a:solidFill>
              </a:rPr>
              <a:t>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virtual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1248" y="3300732"/>
            <a:ext cx="184731" cy="307777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483405" y="3300732"/>
            <a:ext cx="1992891" cy="465082"/>
          </a:xfrm>
          <a:prstGeom prst="wedgeRectCallout">
            <a:avLst>
              <a:gd name="adj1" fmla="val -32801"/>
              <a:gd name="adj2" fmla="val -8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Public inheritance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483406" y="1264431"/>
            <a:ext cx="2347878" cy="465082"/>
          </a:xfrm>
          <a:prstGeom prst="wedgeRectCallout">
            <a:avLst>
              <a:gd name="adj1" fmla="val -81147"/>
              <a:gd name="adj2" fmla="val 11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Using virtual methods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1284" y="2246587"/>
            <a:ext cx="2958017" cy="160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main(){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SUV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Car &amp;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carRef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carRef.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PrintSpecs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219522" y="3765814"/>
            <a:ext cx="2569779" cy="465082"/>
          </a:xfrm>
          <a:prstGeom prst="wedgeRectCallout">
            <a:avLst>
              <a:gd name="adj1" fmla="val -41030"/>
              <a:gd name="adj2" fmla="val -117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/>
              <a:t>Reference to </a:t>
            </a:r>
            <a:r>
              <a:rPr lang="en-US" altLang="zh-CN" sz="1600" b="1" dirty="0"/>
              <a:t>base class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Polymorphism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0569" y="569002"/>
            <a:ext cx="4521432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SUV</a:t>
            </a:r>
            <a:r>
              <a:rPr lang="en-US" altLang="zh-CN" sz="1800" dirty="0" smtClean="0">
                <a:solidFill>
                  <a:srgbClr val="FF0000"/>
                </a:solidFill>
              </a:rPr>
              <a:t>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virtual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rgbClr val="7030A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RepaintSUV</a:t>
            </a:r>
            <a:r>
              <a:rPr lang="en-US" altLang="zh-CN" sz="1800" dirty="0" smtClean="0">
                <a:solidFill>
                  <a:srgbClr val="7030A0"/>
                </a:solidFill>
              </a:rPr>
              <a:t>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00" dirty="0" smtClean="0">
                <a:solidFill>
                  <a:srgbClr val="7030A0"/>
                </a:solidFill>
              </a:rPr>
              <a:t> c)</a:t>
            </a:r>
            <a:r>
              <a:rPr lang="en-US" altLang="zh-CN" sz="1800" dirty="0" smtClean="0">
                <a:solidFill>
                  <a:schemeClr val="tx1"/>
                </a:solidFill>
              </a:rPr>
              <a:t>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1248" y="3300732"/>
            <a:ext cx="184731" cy="307777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483405" y="3300732"/>
            <a:ext cx="1992891" cy="465082"/>
          </a:xfrm>
          <a:prstGeom prst="wedgeRectCallout">
            <a:avLst>
              <a:gd name="adj1" fmla="val -32801"/>
              <a:gd name="adj2" fmla="val -8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Public inheritance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483406" y="1264431"/>
            <a:ext cx="2347878" cy="465082"/>
          </a:xfrm>
          <a:prstGeom prst="wedgeRectCallout">
            <a:avLst>
              <a:gd name="adj1" fmla="val -81147"/>
              <a:gd name="adj2" fmla="val 11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Using virtual methods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1284" y="2246587"/>
            <a:ext cx="2958017" cy="160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main(){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SUV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Car &amp;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carRef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carRef.</a:t>
            </a:r>
            <a:r>
              <a:rPr lang="en-US" altLang="zh-CN" sz="1800" i="1" dirty="0" err="1" smtClean="0">
                <a:solidFill>
                  <a:srgbClr val="7030A0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(1);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2331" y="315391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69512" y="3533273"/>
            <a:ext cx="268897" cy="382279"/>
            <a:chOff x="4915877" y="3501292"/>
            <a:chExt cx="711200" cy="80723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3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This </a:t>
            </a:r>
            <a:r>
              <a:rPr lang="en-US" altLang="zh-CN" sz="2000" dirty="0"/>
              <a:t>more sophisticated behavior is termed </a:t>
            </a:r>
            <a:r>
              <a:rPr lang="en-US" altLang="zh-CN" sz="2000" i="1" dirty="0">
                <a:solidFill>
                  <a:srgbClr val="00B050"/>
                </a:solidFill>
              </a:rPr>
              <a:t>polymorphic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because you </a:t>
            </a:r>
            <a:r>
              <a:rPr lang="en-US" altLang="zh-CN" sz="2000" dirty="0"/>
              <a:t>can have multiple behaviors for a method, depending on the context.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Polymorphic Public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9412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Functions: </a:t>
            </a:r>
            <a:r>
              <a:rPr lang="en-US" altLang="zh-CN" sz="2000" dirty="0" smtClean="0"/>
              <a:t>Polymorphism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0569" y="569002"/>
            <a:ext cx="4521432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50"/>
                </a:solidFill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&lt;&lt;“Car”};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SUV</a:t>
            </a:r>
            <a:r>
              <a:rPr lang="en-US" altLang="zh-CN" sz="1800" dirty="0" smtClean="0">
                <a:solidFill>
                  <a:srgbClr val="FF0000"/>
                </a:solidFill>
              </a:rPr>
              <a:t>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virtual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</a:t>
            </a:r>
            <a:r>
              <a:rPr lang="en-US" altLang="zh-CN" sz="1800" dirty="0" err="1">
                <a:solidFill>
                  <a:srgbClr val="00B050"/>
                </a:solidFill>
              </a:rPr>
              <a:t>PrintSpecs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&lt;&lt;“SUV”};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RepaintSUV</a:t>
            </a:r>
            <a:r>
              <a:rPr lang="en-US" altLang="zh-CN" sz="1800" dirty="0" smtClean="0">
                <a:solidFill>
                  <a:srgbClr val="7030A0"/>
                </a:solidFill>
              </a:rPr>
              <a:t>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00" dirty="0" smtClean="0">
                <a:solidFill>
                  <a:srgbClr val="7030A0"/>
                </a:solidFill>
              </a:rPr>
              <a:t> c)</a:t>
            </a:r>
            <a:r>
              <a:rPr lang="en-US" altLang="zh-CN" sz="1800" dirty="0" smtClean="0">
                <a:solidFill>
                  <a:schemeClr val="tx1"/>
                </a:solidFill>
              </a:rPr>
              <a:t>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1248" y="3300732"/>
            <a:ext cx="184731" cy="307777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483405" y="3300732"/>
            <a:ext cx="1992891" cy="465082"/>
          </a:xfrm>
          <a:prstGeom prst="wedgeRectCallout">
            <a:avLst>
              <a:gd name="adj1" fmla="val -32801"/>
              <a:gd name="adj2" fmla="val -8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Public inheritance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483406" y="1264431"/>
            <a:ext cx="2347878" cy="465082"/>
          </a:xfrm>
          <a:prstGeom prst="wedgeRectCallout">
            <a:avLst>
              <a:gd name="adj1" fmla="val -81147"/>
              <a:gd name="adj2" fmla="val 11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/>
              <a:t>Using virtual methods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1284" y="2246587"/>
            <a:ext cx="2958017" cy="160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main(){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SUV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Car &amp;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carRef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mySUV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carRef.</a:t>
            </a:r>
            <a:r>
              <a:rPr lang="en-US" altLang="zh-CN" sz="1800" i="1" dirty="0" err="1" smtClean="0">
                <a:solidFill>
                  <a:srgbClr val="7030A0"/>
                </a:solidFill>
              </a:rPr>
              <a:t>RepaintSUV</a:t>
            </a:r>
            <a:r>
              <a:rPr lang="en-US" altLang="zh-CN" sz="1800" dirty="0" smtClean="0">
                <a:solidFill>
                  <a:schemeClr val="tx1"/>
                </a:solidFill>
              </a:rPr>
              <a:t>(1);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2331" y="315391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69512" y="3533273"/>
            <a:ext cx="268897" cy="382279"/>
            <a:chOff x="4915877" y="3501292"/>
            <a:chExt cx="711200" cy="80723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r>
              <a:rPr lang="en-US" altLang="zh-CN" sz="2000" spc="-5" dirty="0"/>
              <a:t>Virtua</a:t>
            </a:r>
            <a:r>
              <a:rPr lang="en-US" altLang="zh-CN" sz="2000" dirty="0"/>
              <a:t>l</a:t>
            </a:r>
            <a:r>
              <a:rPr lang="en-US" altLang="zh-CN" sz="2000" spc="20" dirty="0"/>
              <a:t> </a:t>
            </a:r>
            <a:r>
              <a:rPr lang="en-US" altLang="zh-CN" sz="2000" spc="-114" dirty="0" smtClean="0"/>
              <a:t>E</a:t>
            </a:r>
            <a:r>
              <a:rPr lang="en-US" altLang="zh-CN" sz="2000" spc="-50" dirty="0" smtClean="0"/>
              <a:t>v</a:t>
            </a:r>
            <a:r>
              <a:rPr lang="en-US" altLang="zh-CN" sz="2000" dirty="0" smtClean="0"/>
              <a:t>e</a:t>
            </a:r>
            <a:r>
              <a:rPr lang="en-US" altLang="zh-CN" sz="2000" spc="15" dirty="0" smtClean="0"/>
              <a:t>ry</a:t>
            </a:r>
            <a:r>
              <a:rPr lang="en-US" altLang="zh-CN" sz="2000" dirty="0" smtClean="0"/>
              <a:t>thing?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In </a:t>
            </a:r>
            <a:r>
              <a:rPr lang="en-US" altLang="zh-CN" sz="2000" dirty="0"/>
              <a:t>Java, all functions are virtual by default</a:t>
            </a:r>
          </a:p>
          <a:p>
            <a:pPr marL="109535" indent="0">
              <a:buNone/>
            </a:pPr>
            <a:r>
              <a:rPr lang="en-US" altLang="zh-CN" sz="2000" dirty="0" smtClean="0"/>
              <a:t>    – </a:t>
            </a:r>
            <a:r>
              <a:rPr lang="en-US" altLang="zh-CN" sz="2000" dirty="0"/>
              <a:t>everything seems to work fine for Java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Why </a:t>
            </a:r>
            <a:r>
              <a:rPr lang="en-US" altLang="zh-CN" sz="2000" dirty="0"/>
              <a:t>don’t we make all our </a:t>
            </a:r>
            <a:r>
              <a:rPr lang="en-US" altLang="zh-CN" sz="2000" dirty="0" smtClean="0"/>
              <a:t>functions virtual </a:t>
            </a:r>
            <a:r>
              <a:rPr lang="en-US" altLang="zh-CN" sz="2000" dirty="0"/>
              <a:t>in C++ classes</a:t>
            </a:r>
            <a:r>
              <a:rPr lang="en-US" altLang="zh-CN" sz="2000" dirty="0" smtClean="0"/>
              <a:t>?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6231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r>
              <a:rPr lang="en-US" altLang="zh-CN" sz="2000" spc="-5" dirty="0"/>
              <a:t>Virtua</a:t>
            </a:r>
            <a:r>
              <a:rPr lang="en-US" altLang="zh-CN" sz="2000" dirty="0"/>
              <a:t>l</a:t>
            </a:r>
            <a:r>
              <a:rPr lang="en-US" altLang="zh-CN" sz="2000" spc="20" dirty="0"/>
              <a:t> </a:t>
            </a:r>
            <a:r>
              <a:rPr lang="en-US" altLang="zh-CN" sz="2000" spc="-114" dirty="0"/>
              <a:t>E</a:t>
            </a:r>
            <a:r>
              <a:rPr lang="en-US" altLang="zh-CN" sz="2000" spc="-50" dirty="0"/>
              <a:t>v</a:t>
            </a:r>
            <a:r>
              <a:rPr lang="en-US" altLang="zh-CN" sz="2000" dirty="0"/>
              <a:t>e</a:t>
            </a:r>
            <a:r>
              <a:rPr lang="en-US" altLang="zh-CN" sz="2000" spc="15" dirty="0"/>
              <a:t>ry</a:t>
            </a:r>
            <a:r>
              <a:rPr lang="en-US" altLang="zh-CN" sz="2000" dirty="0"/>
              <a:t>thing?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Java, all functions are virtual by default</a:t>
            </a:r>
          </a:p>
          <a:p>
            <a:pPr marL="109535" indent="0">
              <a:buNone/>
            </a:pPr>
            <a:r>
              <a:rPr lang="en-US" altLang="zh-CN" sz="2000" dirty="0"/>
              <a:t>    – everything seems to work fine for 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Why don’t we make all our functions virtual in C++ classes?</a:t>
            </a:r>
          </a:p>
          <a:p>
            <a:pPr marL="109535" indent="0">
              <a:buNone/>
            </a:pPr>
            <a:r>
              <a:rPr lang="en-US" altLang="zh-CN" sz="2000" dirty="0" smtClean="0"/>
              <a:t>    - (1)non-virtual </a:t>
            </a:r>
            <a:r>
              <a:rPr lang="en-US" altLang="zh-CN" sz="2000" dirty="0"/>
              <a:t>functions can’t be </a:t>
            </a:r>
            <a:r>
              <a:rPr lang="en-US" altLang="zh-CN" sz="2000" dirty="0" smtClean="0"/>
              <a:t>accessed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  (</a:t>
            </a:r>
            <a:r>
              <a:rPr lang="en-US" altLang="zh-CN" sz="2000" dirty="0"/>
              <a:t>in the context of </a:t>
            </a:r>
            <a:r>
              <a:rPr lang="en-US" altLang="zh-CN" sz="2000" dirty="0" smtClean="0"/>
              <a:t>base </a:t>
            </a:r>
            <a:r>
              <a:rPr lang="en-US" altLang="zh-CN" sz="2000" dirty="0"/>
              <a:t>class pointers)</a:t>
            </a:r>
          </a:p>
          <a:p>
            <a:pPr marL="109535" indent="0">
              <a:buNone/>
            </a:pPr>
            <a:r>
              <a:rPr lang="en-US" altLang="zh-CN" sz="2000" dirty="0" smtClean="0"/>
              <a:t>    - (2)creates </a:t>
            </a:r>
            <a:r>
              <a:rPr lang="en-US" altLang="zh-CN" sz="2000" dirty="0"/>
              <a:t>unnecessary overhead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Virtual </a:t>
            </a:r>
            <a:r>
              <a:rPr lang="en-US" altLang="zh-CN" sz="2400" dirty="0" smtClean="0"/>
              <a:t>Functions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6908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= new SUV;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</a:t>
            </a:r>
          </a:p>
          <a:p>
            <a:pPr marL="109535" indent="0">
              <a:buNone/>
            </a:pPr>
            <a:r>
              <a:rPr lang="en-US" altLang="zh-CN" sz="2000" dirty="0" smtClean="0"/>
              <a:t>	delete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Destructors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4572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Car *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 = new SUV;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</a:t>
            </a:r>
          </a:p>
          <a:p>
            <a:pPr marL="109535" indent="0">
              <a:buNone/>
            </a:pPr>
            <a:r>
              <a:rPr lang="en-US" altLang="zh-CN" sz="2000" dirty="0" smtClean="0"/>
              <a:t>	delete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any class with virtual functions, </a:t>
            </a:r>
            <a:r>
              <a:rPr lang="en-US" altLang="zh-CN" sz="2000" dirty="0" smtClean="0"/>
              <a:t>you must </a:t>
            </a:r>
            <a:r>
              <a:rPr lang="en-US" altLang="zh-CN" sz="2000" dirty="0"/>
              <a:t>declare a virtual destructor as well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Why</a:t>
            </a:r>
            <a:r>
              <a:rPr lang="en-US" altLang="zh-CN" sz="2000" dirty="0"/>
              <a:t>?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Destructors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0604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 smtClean="0"/>
              <a:t>	Car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carPtr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new SUV;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	delete </a:t>
            </a:r>
            <a:r>
              <a:rPr lang="en-US" altLang="zh-CN" sz="2000" dirty="0" err="1" smtClean="0"/>
              <a:t>carPtr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any class with virtual functions, </a:t>
            </a:r>
            <a:r>
              <a:rPr lang="en-US" altLang="zh-CN" sz="2000" dirty="0" smtClean="0"/>
              <a:t>you must </a:t>
            </a:r>
            <a:r>
              <a:rPr lang="en-US" altLang="zh-CN" sz="2000" dirty="0"/>
              <a:t>declare a virtual destructor as well</a:t>
            </a:r>
          </a:p>
          <a:p>
            <a:endParaRPr lang="en-US" altLang="zh-CN" sz="2000" dirty="0"/>
          </a:p>
          <a:p>
            <a:r>
              <a:rPr lang="en-US" altLang="zh-CN" sz="2400" spc="-5" dirty="0" smtClean="0">
                <a:latin typeface="Calibri"/>
                <a:cs typeface="Calibri"/>
              </a:rPr>
              <a:t>Because non</a:t>
            </a:r>
            <a:r>
              <a:rPr lang="en-US" altLang="zh-CN" sz="2400" dirty="0" smtClean="0">
                <a:latin typeface="Calibri"/>
                <a:cs typeface="Calibri"/>
              </a:rPr>
              <a:t>-virt</a:t>
            </a:r>
            <a:r>
              <a:rPr lang="en-US" altLang="zh-CN" sz="2400" spc="-15" dirty="0" smtClean="0">
                <a:latin typeface="Calibri"/>
                <a:cs typeface="Calibri"/>
              </a:rPr>
              <a:t>u</a:t>
            </a:r>
            <a:r>
              <a:rPr lang="en-US" altLang="zh-CN" sz="2400" dirty="0" smtClean="0">
                <a:latin typeface="Calibri"/>
                <a:cs typeface="Calibri"/>
              </a:rPr>
              <a:t>al</a:t>
            </a:r>
            <a:r>
              <a:rPr lang="en-US" altLang="zh-CN" sz="2400" spc="20" dirty="0" smtClean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de</a:t>
            </a:r>
            <a:r>
              <a:rPr lang="en-US" altLang="zh-CN" sz="2400" spc="-40" dirty="0">
                <a:latin typeface="Calibri"/>
                <a:cs typeface="Calibri"/>
              </a:rPr>
              <a:t>s</a:t>
            </a:r>
            <a:r>
              <a:rPr lang="en-US" altLang="zh-CN" sz="2400" dirty="0">
                <a:latin typeface="Calibri"/>
                <a:cs typeface="Calibri"/>
              </a:rPr>
              <a:t>tr</a:t>
            </a:r>
            <a:r>
              <a:rPr lang="en-US" altLang="zh-CN" sz="2400" spc="-10" dirty="0">
                <a:latin typeface="Calibri"/>
                <a:cs typeface="Calibri"/>
              </a:rPr>
              <a:t>u</a:t>
            </a:r>
            <a:r>
              <a:rPr lang="en-US" altLang="zh-CN" sz="2400" dirty="0">
                <a:latin typeface="Calibri"/>
                <a:cs typeface="Calibri"/>
              </a:rPr>
              <a:t>c</a:t>
            </a:r>
            <a:r>
              <a:rPr lang="en-US" altLang="zh-CN" sz="2400" spc="-45" dirty="0">
                <a:latin typeface="Calibri"/>
                <a:cs typeface="Calibri"/>
              </a:rPr>
              <a:t>t</a:t>
            </a:r>
            <a:r>
              <a:rPr lang="en-US" altLang="zh-CN" sz="2400" spc="-5" dirty="0">
                <a:latin typeface="Calibri"/>
                <a:cs typeface="Calibri"/>
              </a:rPr>
              <a:t>o</a:t>
            </a:r>
            <a:r>
              <a:rPr lang="en-US" altLang="zh-CN" sz="2400" spc="-60" dirty="0">
                <a:latin typeface="Calibri"/>
                <a:cs typeface="Calibri"/>
              </a:rPr>
              <a:t>r</a:t>
            </a:r>
            <a:r>
              <a:rPr lang="en-US" altLang="zh-CN" sz="2400" dirty="0">
                <a:latin typeface="Calibri"/>
                <a:cs typeface="Calibri"/>
              </a:rPr>
              <a:t>s</a:t>
            </a:r>
            <a:r>
              <a:rPr lang="en-US" altLang="zh-CN" sz="2400" spc="10" dirty="0">
                <a:latin typeface="Calibri"/>
                <a:cs typeface="Calibri"/>
              </a:rPr>
              <a:t> </a:t>
            </a:r>
            <a:r>
              <a:rPr lang="en-US" altLang="zh-CN" sz="2400" dirty="0">
                <a:latin typeface="Calibri"/>
                <a:cs typeface="Calibri"/>
              </a:rPr>
              <a:t>will</a:t>
            </a:r>
            <a:r>
              <a:rPr lang="en-US" altLang="zh-CN" sz="2400" spc="5" dirty="0">
                <a:latin typeface="Calibri"/>
                <a:cs typeface="Calibri"/>
              </a:rPr>
              <a:t> </a:t>
            </a:r>
            <a:r>
              <a:rPr lang="en-US" altLang="zh-CN" sz="2400" spc="-5" dirty="0">
                <a:latin typeface="Calibri"/>
                <a:cs typeface="Calibri"/>
              </a:rPr>
              <a:t>only </a:t>
            </a:r>
            <a:r>
              <a:rPr lang="en-US" altLang="zh-CN" sz="2400" dirty="0">
                <a:latin typeface="Calibri"/>
                <a:cs typeface="Calibri"/>
              </a:rPr>
              <a:t>i</a:t>
            </a:r>
            <a:r>
              <a:rPr lang="en-US" altLang="zh-CN" sz="2400" spc="-55" dirty="0">
                <a:latin typeface="Calibri"/>
                <a:cs typeface="Calibri"/>
              </a:rPr>
              <a:t>n</a:t>
            </a:r>
            <a:r>
              <a:rPr lang="en-US" altLang="zh-CN" sz="2400" spc="-20" dirty="0">
                <a:latin typeface="Calibri"/>
                <a:cs typeface="Calibri"/>
              </a:rPr>
              <a:t>v</a:t>
            </a:r>
            <a:r>
              <a:rPr lang="en-US" altLang="zh-CN" sz="2400" dirty="0">
                <a:latin typeface="Calibri"/>
                <a:cs typeface="Calibri"/>
              </a:rPr>
              <a:t>o</a:t>
            </a:r>
            <a:r>
              <a:rPr lang="en-US" altLang="zh-CN" sz="2400" spc="-110" dirty="0">
                <a:latin typeface="Calibri"/>
                <a:cs typeface="Calibri"/>
              </a:rPr>
              <a:t>k</a:t>
            </a:r>
            <a:r>
              <a:rPr lang="en-US" altLang="zh-CN" sz="2400" dirty="0">
                <a:latin typeface="Calibri"/>
                <a:cs typeface="Calibri"/>
              </a:rPr>
              <a:t>e t</a:t>
            </a:r>
            <a:r>
              <a:rPr lang="en-US" altLang="zh-CN" sz="2400" spc="-10" dirty="0">
                <a:latin typeface="Calibri"/>
                <a:cs typeface="Calibri"/>
              </a:rPr>
              <a:t>h</a:t>
            </a:r>
            <a:r>
              <a:rPr lang="en-US" altLang="zh-CN" sz="2400" dirty="0">
                <a:latin typeface="Calibri"/>
                <a:cs typeface="Calibri"/>
              </a:rPr>
              <a:t>e base clas</a:t>
            </a:r>
            <a:r>
              <a:rPr lang="en-US" altLang="zh-CN" sz="2400" spc="-15" dirty="0">
                <a:latin typeface="Calibri"/>
                <a:cs typeface="Calibri"/>
              </a:rPr>
              <a:t>s</a:t>
            </a:r>
            <a:r>
              <a:rPr lang="en-US" altLang="zh-CN" sz="2400" spc="-190" dirty="0">
                <a:latin typeface="Calibri"/>
                <a:cs typeface="Calibri"/>
              </a:rPr>
              <a:t>’</a:t>
            </a:r>
            <a:r>
              <a:rPr lang="en-US" altLang="zh-CN" sz="2400" dirty="0">
                <a:latin typeface="Calibri"/>
                <a:cs typeface="Calibri"/>
              </a:rPr>
              <a:t>s </a:t>
            </a:r>
            <a:r>
              <a:rPr lang="en-US" altLang="zh-CN" sz="2400" spc="-5" dirty="0" smtClean="0">
                <a:latin typeface="Calibri"/>
                <a:cs typeface="Calibri"/>
              </a:rPr>
              <a:t>de</a:t>
            </a:r>
            <a:r>
              <a:rPr lang="en-US" altLang="zh-CN" sz="2400" spc="-40" dirty="0" smtClean="0">
                <a:latin typeface="Calibri"/>
                <a:cs typeface="Calibri"/>
              </a:rPr>
              <a:t>s</a:t>
            </a:r>
            <a:r>
              <a:rPr lang="en-US" altLang="zh-CN" sz="2400" dirty="0" smtClean="0">
                <a:latin typeface="Calibri"/>
                <a:cs typeface="Calibri"/>
              </a:rPr>
              <a:t>tr</a:t>
            </a:r>
            <a:r>
              <a:rPr lang="en-US" altLang="zh-CN" sz="2400" spc="-10" dirty="0" smtClean="0">
                <a:latin typeface="Calibri"/>
                <a:cs typeface="Calibri"/>
              </a:rPr>
              <a:t>u</a:t>
            </a:r>
            <a:r>
              <a:rPr lang="en-US" altLang="zh-CN" sz="2400" dirty="0" smtClean="0">
                <a:latin typeface="Calibri"/>
                <a:cs typeface="Calibri"/>
              </a:rPr>
              <a:t>c</a:t>
            </a:r>
            <a:r>
              <a:rPr lang="en-US" altLang="zh-CN" sz="2400" spc="-45" dirty="0" smtClean="0">
                <a:latin typeface="Calibri"/>
                <a:cs typeface="Calibri"/>
              </a:rPr>
              <a:t>t</a:t>
            </a:r>
            <a:r>
              <a:rPr lang="en-US" altLang="zh-CN" sz="2400" spc="-5" dirty="0" smtClean="0">
                <a:latin typeface="Calibri"/>
                <a:cs typeface="Calibri"/>
              </a:rPr>
              <a:t>or</a:t>
            </a:r>
            <a:endParaRPr lang="en-US" altLang="zh-CN" sz="2400" dirty="0">
              <a:latin typeface="Calibri"/>
              <a:cs typeface="Calibri"/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Destructors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6992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r>
              <a:rPr lang="en-US" altLang="zh-CN" sz="2000" dirty="0" smtClean="0"/>
              <a:t>But not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thing </a:t>
            </a:r>
            <a:r>
              <a:rPr lang="en-US" altLang="zh-CN" sz="2000" dirty="0"/>
              <a:t>for </a:t>
            </a:r>
            <a:r>
              <a:rPr lang="en-US" altLang="zh-CN" sz="2000" dirty="0" smtClean="0"/>
              <a:t>constructors</a:t>
            </a:r>
            <a:r>
              <a:rPr lang="en-US" altLang="zh-CN" sz="2000" dirty="0"/>
              <a:t>...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We </a:t>
            </a:r>
            <a:r>
              <a:rPr lang="en-US" altLang="zh-CN" sz="2000" dirty="0"/>
              <a:t>use polymorphism and virtual functions to manipulate objects without knowing type or having complete information about the object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When </a:t>
            </a:r>
            <a:r>
              <a:rPr lang="en-US" altLang="zh-CN" sz="2000" dirty="0"/>
              <a:t>we construct an </a:t>
            </a:r>
            <a:r>
              <a:rPr lang="en-US" altLang="zh-CN" sz="2000" dirty="0" smtClean="0"/>
              <a:t>object, we </a:t>
            </a:r>
            <a:r>
              <a:rPr lang="en-US" altLang="zh-CN" sz="2000" dirty="0"/>
              <a:t>have complete information</a:t>
            </a:r>
          </a:p>
          <a:p>
            <a:pPr marL="109535" indent="0">
              <a:buNone/>
            </a:pPr>
            <a:r>
              <a:rPr lang="en-US" altLang="zh-CN" sz="2000" dirty="0" smtClean="0"/>
              <a:t>     – </a:t>
            </a:r>
            <a:r>
              <a:rPr lang="en-US" altLang="zh-CN" sz="2000" dirty="0"/>
              <a:t>there’s no reason to have a virtual constructor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Virtual </a:t>
            </a:r>
            <a:r>
              <a:rPr lang="en-US" altLang="zh-CN" sz="2400" dirty="0" smtClean="0"/>
              <a:t>Constructors?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76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364" y="992213"/>
            <a:ext cx="6085730" cy="2911200"/>
          </a:xfrm>
        </p:spPr>
        <p:txBody>
          <a:bodyPr/>
          <a:lstStyle/>
          <a:p>
            <a:r>
              <a:rPr lang="en-US" altLang="zh-CN" sz="2000" dirty="0"/>
              <a:t>C++ has a way to provide an unimplemented function by using a pure virtual function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pure virtual function has </a:t>
            </a:r>
            <a:r>
              <a:rPr lang="en-US" altLang="zh-CN" sz="2000" b="1" dirty="0">
                <a:solidFill>
                  <a:srgbClr val="00B0F0"/>
                </a:solidFill>
              </a:rPr>
              <a:t>= 0</a:t>
            </a:r>
            <a:r>
              <a:rPr lang="en-US" altLang="zh-CN" sz="2000" dirty="0"/>
              <a:t> at the end of its </a:t>
            </a:r>
            <a:r>
              <a:rPr lang="en-US" altLang="zh-CN" sz="2000" dirty="0" smtClean="0"/>
              <a:t>declaration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Pure </a:t>
            </a:r>
            <a:r>
              <a:rPr lang="en-US" altLang="zh-CN" sz="2400" dirty="0" smtClean="0"/>
              <a:t>Virtual Functions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894145" y="2672255"/>
            <a:ext cx="5256043" cy="205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Shape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area()</a:t>
            </a:r>
            <a:r>
              <a:rPr lang="en-US" altLang="zh-CN" sz="1800" dirty="0" smtClean="0">
                <a:solidFill>
                  <a:schemeClr val="tx1"/>
                </a:solidFill>
              </a:rPr>
              <a:t>{          };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3094521" y="407249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/>
                </a:solidFill>
              </a:rPr>
              <a:t>???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97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364" y="992213"/>
            <a:ext cx="6085730" cy="2911200"/>
          </a:xfrm>
        </p:spPr>
        <p:txBody>
          <a:bodyPr/>
          <a:lstStyle/>
          <a:p>
            <a:r>
              <a:rPr lang="en-US" altLang="zh-CN" sz="2000" dirty="0"/>
              <a:t>C++ has a way to provide an unimplemented function by using a pure virtual function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pure virtual function has </a:t>
            </a:r>
            <a:r>
              <a:rPr lang="en-US" altLang="zh-CN" sz="2000" b="1" dirty="0">
                <a:solidFill>
                  <a:srgbClr val="00B0F0"/>
                </a:solidFill>
              </a:rPr>
              <a:t>= 0</a:t>
            </a:r>
            <a:r>
              <a:rPr lang="en-US" altLang="zh-CN" sz="2000" dirty="0"/>
              <a:t> at the end of its </a:t>
            </a:r>
            <a:r>
              <a:rPr lang="en-US" altLang="zh-CN" sz="2000" dirty="0" smtClean="0"/>
              <a:t>declaration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Pure </a:t>
            </a:r>
            <a:r>
              <a:rPr lang="en-US" altLang="zh-CN" sz="2400" dirty="0" smtClean="0"/>
              <a:t>Virtual Functions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894145" y="2672255"/>
            <a:ext cx="5256043" cy="205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Shape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void area()</a:t>
            </a:r>
            <a:r>
              <a:rPr lang="en-US" altLang="zh-CN" sz="1800" b="1" dirty="0">
                <a:solidFill>
                  <a:srgbClr val="00B0F0"/>
                </a:solidFill>
              </a:rPr>
              <a:t> = 0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22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r>
              <a:rPr lang="en-US" altLang="zh-CN" sz="2000" dirty="0"/>
              <a:t>When a class declaration contains a pure virtual function, </a:t>
            </a:r>
            <a:r>
              <a:rPr lang="en-US" altLang="zh-CN" sz="2000" dirty="0" smtClean="0"/>
              <a:t>the class is called </a:t>
            </a:r>
            <a:r>
              <a:rPr lang="en-US" altLang="zh-CN" sz="2000" dirty="0"/>
              <a:t>as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Abstract Base Class </a:t>
            </a:r>
            <a:r>
              <a:rPr lang="en-US" altLang="zh-CN" sz="2000" dirty="0" smtClean="0"/>
              <a:t>(or </a:t>
            </a:r>
            <a:r>
              <a:rPr lang="en-US" altLang="zh-CN" sz="2000" dirty="0" smtClean="0">
                <a:solidFill>
                  <a:srgbClr val="00B050"/>
                </a:solidFill>
              </a:rPr>
              <a:t>Abstract Class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You </a:t>
            </a:r>
            <a:r>
              <a:rPr lang="en-US" altLang="zh-CN" sz="2000" dirty="0"/>
              <a:t>can’t create an object of Abstract Base Class 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Abstract Base Class </a:t>
            </a:r>
            <a:r>
              <a:rPr lang="en-US" altLang="zh-CN" sz="2000" dirty="0" smtClean="0"/>
              <a:t>exist </a:t>
            </a:r>
            <a:r>
              <a:rPr lang="en-US" altLang="zh-CN" sz="2000" dirty="0"/>
              <a:t>solely to serve as base classes.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Abstract Base Classes (ABC)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97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 smtClean="0"/>
              <a:t>Three key </a:t>
            </a:r>
            <a:r>
              <a:rPr lang="en-US" altLang="zh-CN" sz="2000" dirty="0"/>
              <a:t>mechanisms for implementing polymorphic public </a:t>
            </a:r>
            <a:r>
              <a:rPr lang="en-US" altLang="zh-CN" sz="2000" dirty="0" smtClean="0"/>
              <a:t>inheritance in C++:</a:t>
            </a:r>
            <a:endParaRPr lang="en-US" altLang="zh-CN" sz="2000" dirty="0"/>
          </a:p>
          <a:p>
            <a:r>
              <a:rPr lang="en-US" altLang="zh-CN" sz="2000" dirty="0" smtClean="0"/>
              <a:t>(1) Redefining </a:t>
            </a:r>
            <a:r>
              <a:rPr lang="en-US" altLang="zh-CN" sz="2000" dirty="0"/>
              <a:t>base-class methods in a derived class</a:t>
            </a:r>
          </a:p>
          <a:p>
            <a:r>
              <a:rPr lang="en-US" altLang="zh-CN" sz="2000" dirty="0" smtClean="0"/>
              <a:t>(2) Using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methods</a:t>
            </a:r>
          </a:p>
          <a:p>
            <a:r>
              <a:rPr lang="en-US" altLang="zh-CN" sz="2000" dirty="0" smtClean="0"/>
              <a:t>(3) Base class pointer or reference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Polymorphic Public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1088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Car example</a:t>
            </a:r>
            <a:endParaRPr sz="1700" dirty="0"/>
          </a:p>
        </p:txBody>
      </p:sp>
      <p:sp>
        <p:nvSpPr>
          <p:cNvPr id="5" name="object 4"/>
          <p:cNvSpPr txBox="1"/>
          <p:nvPr/>
        </p:nvSpPr>
        <p:spPr>
          <a:xfrm>
            <a:off x="2716026" y="887335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Car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411232" y="1286252"/>
            <a:ext cx="193055" cy="632567"/>
          </a:xfrm>
          <a:custGeom>
            <a:avLst/>
            <a:gdLst/>
            <a:ahLst/>
            <a:cxnLst/>
            <a:rect l="l" t="t" r="r" b="b"/>
            <a:pathLst>
              <a:path w="257175" h="842010">
                <a:moveTo>
                  <a:pt x="128400" y="113313"/>
                </a:moveTo>
                <a:lnTo>
                  <a:pt x="99866" y="162097"/>
                </a:lnTo>
                <a:lnTo>
                  <a:pt x="99866" y="841628"/>
                </a:lnTo>
                <a:lnTo>
                  <a:pt x="157016" y="841628"/>
                </a:lnTo>
                <a:lnTo>
                  <a:pt x="157016" y="162400"/>
                </a:lnTo>
                <a:lnTo>
                  <a:pt x="128400" y="113313"/>
                </a:lnTo>
                <a:close/>
              </a:path>
              <a:path w="257175" h="842010">
                <a:moveTo>
                  <a:pt x="161545" y="56768"/>
                </a:moveTo>
                <a:lnTo>
                  <a:pt x="157016" y="56768"/>
                </a:lnTo>
                <a:lnTo>
                  <a:pt x="157016" y="162400"/>
                </a:lnTo>
                <a:lnTo>
                  <a:pt x="203752" y="242569"/>
                </a:lnTo>
                <a:lnTo>
                  <a:pt x="212031" y="251599"/>
                </a:lnTo>
                <a:lnTo>
                  <a:pt x="222880" y="256241"/>
                </a:lnTo>
                <a:lnTo>
                  <a:pt x="234718" y="256095"/>
                </a:lnTo>
                <a:lnTo>
                  <a:pt x="247209" y="247383"/>
                </a:lnTo>
                <a:lnTo>
                  <a:pt x="254434" y="237361"/>
                </a:lnTo>
                <a:lnTo>
                  <a:pt x="256753" y="226824"/>
                </a:lnTo>
                <a:lnTo>
                  <a:pt x="254530" y="216563"/>
                </a:lnTo>
                <a:lnTo>
                  <a:pt x="253155" y="213867"/>
                </a:lnTo>
                <a:lnTo>
                  <a:pt x="161545" y="56768"/>
                </a:lnTo>
                <a:close/>
              </a:path>
              <a:path w="257175" h="842010">
                <a:moveTo>
                  <a:pt x="128441" y="0"/>
                </a:moveTo>
                <a:lnTo>
                  <a:pt x="3727" y="213867"/>
                </a:lnTo>
                <a:lnTo>
                  <a:pt x="0" y="225507"/>
                </a:lnTo>
                <a:lnTo>
                  <a:pt x="1343" y="237260"/>
                </a:lnTo>
                <a:lnTo>
                  <a:pt x="7349" y="247505"/>
                </a:lnTo>
                <a:lnTo>
                  <a:pt x="20708" y="253950"/>
                </a:lnTo>
                <a:lnTo>
                  <a:pt x="32730" y="255421"/>
                </a:lnTo>
                <a:lnTo>
                  <a:pt x="42931" y="252543"/>
                </a:lnTo>
                <a:lnTo>
                  <a:pt x="50825" y="245942"/>
                </a:lnTo>
                <a:lnTo>
                  <a:pt x="99866" y="162097"/>
                </a:lnTo>
                <a:lnTo>
                  <a:pt x="99866" y="56768"/>
                </a:lnTo>
                <a:lnTo>
                  <a:pt x="161545" y="56768"/>
                </a:lnTo>
                <a:lnTo>
                  <a:pt x="128441" y="0"/>
                </a:lnTo>
                <a:close/>
              </a:path>
              <a:path w="257175" h="842010">
                <a:moveTo>
                  <a:pt x="157016" y="71119"/>
                </a:moveTo>
                <a:lnTo>
                  <a:pt x="153079" y="71119"/>
                </a:lnTo>
                <a:lnTo>
                  <a:pt x="128400" y="113313"/>
                </a:lnTo>
                <a:lnTo>
                  <a:pt x="157016" y="162400"/>
                </a:lnTo>
                <a:lnTo>
                  <a:pt x="157016" y="71119"/>
                </a:lnTo>
                <a:close/>
              </a:path>
              <a:path w="257175" h="842010">
                <a:moveTo>
                  <a:pt x="157016" y="56768"/>
                </a:moveTo>
                <a:lnTo>
                  <a:pt x="99866" y="56768"/>
                </a:lnTo>
                <a:lnTo>
                  <a:pt x="99866" y="162097"/>
                </a:lnTo>
                <a:lnTo>
                  <a:pt x="128400" y="113313"/>
                </a:lnTo>
                <a:lnTo>
                  <a:pt x="103803" y="71119"/>
                </a:lnTo>
                <a:lnTo>
                  <a:pt x="157016" y="71119"/>
                </a:lnTo>
                <a:lnTo>
                  <a:pt x="157016" y="56768"/>
                </a:lnTo>
                <a:close/>
              </a:path>
              <a:path w="257175" h="842010">
                <a:moveTo>
                  <a:pt x="153079" y="71119"/>
                </a:moveTo>
                <a:lnTo>
                  <a:pt x="103803" y="71119"/>
                </a:lnTo>
                <a:lnTo>
                  <a:pt x="128400" y="113313"/>
                </a:lnTo>
                <a:lnTo>
                  <a:pt x="153079" y="7111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73044"/>
              </p:ext>
            </p:extLst>
          </p:nvPr>
        </p:nvGraphicFramePr>
        <p:xfrm>
          <a:off x="871759" y="1918820"/>
          <a:ext cx="4864111" cy="431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0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57150">
                      <a:solidFill>
                        <a:srgbClr val="1F487C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1F487C"/>
                      </a:solidFill>
                      <a:prstDash val="solid"/>
                    </a:lnL>
                    <a:lnR w="57150">
                      <a:solidFill>
                        <a:srgbClr val="1F487C"/>
                      </a:solidFill>
                      <a:prstDash val="solid"/>
                    </a:lnR>
                    <a:lnT w="57150">
                      <a:solidFill>
                        <a:srgbClr val="1F487C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1F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rgbClr val="1F487C"/>
                      </a:solidFill>
                      <a:prstDash val="solid"/>
                    </a:lnR>
                    <a:lnT w="57150">
                      <a:solidFill>
                        <a:srgbClr val="1F487C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1F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rgbClr val="1F487C"/>
                      </a:solidFill>
                      <a:prstDash val="solid"/>
                    </a:lnR>
                    <a:lnT w="57150">
                      <a:solidFill>
                        <a:srgbClr val="1F487C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6619"/>
              </p:ext>
            </p:extLst>
          </p:nvPr>
        </p:nvGraphicFramePr>
        <p:xfrm>
          <a:off x="747142" y="2349962"/>
          <a:ext cx="53281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59">
                  <a:extLst>
                    <a:ext uri="{9D8B030D-6E8A-4147-A177-3AD203B41FA5}">
                      <a16:colId xmlns:a16="http://schemas.microsoft.com/office/drawing/2014/main" val="4067993095"/>
                    </a:ext>
                  </a:extLst>
                </a:gridCol>
                <a:gridCol w="183557">
                  <a:extLst>
                    <a:ext uri="{9D8B030D-6E8A-4147-A177-3AD203B41FA5}">
                      <a16:colId xmlns:a16="http://schemas.microsoft.com/office/drawing/2014/main" val="4164211858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3579951960"/>
                    </a:ext>
                  </a:extLst>
                </a:gridCol>
                <a:gridCol w="211987">
                  <a:extLst>
                    <a:ext uri="{9D8B030D-6E8A-4147-A177-3AD203B41FA5}">
                      <a16:colId xmlns:a16="http://schemas.microsoft.com/office/drawing/2014/main" val="2368478446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1973686263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820697807"/>
                    </a:ext>
                  </a:extLst>
                </a:gridCol>
              </a:tblGrid>
              <a:tr h="357446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SUV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Sedan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lang="en-US" sz="2400" spc="-19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9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 Jeep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56524"/>
                  </a:ext>
                </a:extLst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25691"/>
              </p:ext>
            </p:extLst>
          </p:nvPr>
        </p:nvGraphicFramePr>
        <p:xfrm>
          <a:off x="1323026" y="3216590"/>
          <a:ext cx="4562524" cy="1813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32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Seda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7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3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Jee</a:t>
                      </a:r>
                      <a:r>
                        <a:rPr sz="1800" b="1" spc="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solidFill>
                          <a:srgbClr val="00B05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Car example</a:t>
            </a:r>
            <a:endParaRPr sz="1700" dirty="0"/>
          </a:p>
        </p:txBody>
      </p:sp>
      <p:sp>
        <p:nvSpPr>
          <p:cNvPr id="10" name="矩形 9"/>
          <p:cNvSpPr/>
          <p:nvPr/>
        </p:nvSpPr>
        <p:spPr>
          <a:xfrm>
            <a:off x="826253" y="603927"/>
            <a:ext cx="5256043" cy="450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…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rgbClr val="00B0F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PrintSpecs</a:t>
            </a:r>
            <a:r>
              <a:rPr lang="en-US" altLang="zh-CN" sz="1800" dirty="0" smtClean="0">
                <a:solidFill>
                  <a:srgbClr val="00B0F0"/>
                </a:solidFill>
              </a:rPr>
              <a:t>(){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cout</a:t>
            </a:r>
            <a:r>
              <a:rPr lang="en-US" altLang="zh-CN" sz="1800" dirty="0" smtClean="0">
                <a:solidFill>
                  <a:srgbClr val="00B0F0"/>
                </a:solidFill>
              </a:rPr>
              <a:t>&lt;&lt;“Car”};</a:t>
            </a:r>
            <a:endParaRPr lang="en-US" altLang="zh-CN" sz="1800" dirty="0">
              <a:solidFill>
                <a:srgbClr val="00B0F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class SUV</a:t>
            </a:r>
            <a:r>
              <a:rPr lang="en-US" altLang="zh-CN" sz="1800" dirty="0">
                <a:solidFill>
                  <a:srgbClr val="FF0000"/>
                </a:solidFill>
              </a:rPr>
              <a:t> : public </a:t>
            </a:r>
            <a:r>
              <a:rPr lang="en-US" altLang="zh-CN" sz="1800" dirty="0" smtClean="0">
                <a:solidFill>
                  <a:schemeClr val="tx1"/>
                </a:solidFill>
              </a:rPr>
              <a:t>Car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color;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00B0F0"/>
                </a:solidFill>
              </a:rPr>
              <a:t>void </a:t>
            </a:r>
            <a:r>
              <a:rPr lang="en-US" altLang="zh-CN" sz="1800" dirty="0" err="1">
                <a:solidFill>
                  <a:srgbClr val="00B0F0"/>
                </a:solidFill>
              </a:rPr>
              <a:t>PrintSpecs</a:t>
            </a:r>
            <a:r>
              <a:rPr lang="en-US" altLang="zh-CN" sz="1800" dirty="0">
                <a:solidFill>
                  <a:srgbClr val="00B0F0"/>
                </a:solidFill>
              </a:rPr>
              <a:t>(){</a:t>
            </a:r>
            <a:r>
              <a:rPr lang="en-US" altLang="zh-CN" sz="1800" dirty="0" err="1">
                <a:solidFill>
                  <a:srgbClr val="00B0F0"/>
                </a:solidFill>
              </a:rPr>
              <a:t>cout</a:t>
            </a:r>
            <a:r>
              <a:rPr lang="en-US" altLang="zh-CN" sz="1800" dirty="0" smtClean="0">
                <a:solidFill>
                  <a:srgbClr val="00B0F0"/>
                </a:solidFill>
              </a:rPr>
              <a:t>&lt;&lt;“SUV”};//overriding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rgbClr val="7030A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RepaintSUV</a:t>
            </a:r>
            <a:r>
              <a:rPr lang="en-US" altLang="zh-CN" sz="1800" dirty="0" smtClean="0">
                <a:solidFill>
                  <a:srgbClr val="7030A0"/>
                </a:solidFill>
              </a:rPr>
              <a:t>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00" dirty="0" smtClean="0">
                <a:solidFill>
                  <a:srgbClr val="7030A0"/>
                </a:solidFill>
              </a:rPr>
              <a:t> c){color=c};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We want to implement a catalog of different types of cars available for rental.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could we do this?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Car example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5163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We want to implement a catalog of different types of cars available for </a:t>
            </a:r>
            <a:r>
              <a:rPr lang="en-US" altLang="zh-CN" sz="2000" dirty="0" smtClean="0"/>
              <a:t>rental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could we do this?</a:t>
            </a:r>
          </a:p>
          <a:p>
            <a:endParaRPr lang="en-US" altLang="zh-CN" sz="2000" dirty="0"/>
          </a:p>
          <a:p>
            <a:r>
              <a:rPr lang="en-US" altLang="zh-CN" sz="2000" dirty="0"/>
              <a:t>We can accomplish this with a single vector</a:t>
            </a:r>
          </a:p>
          <a:p>
            <a:pPr marL="109535" indent="0">
              <a:buNone/>
            </a:pPr>
            <a:r>
              <a:rPr lang="en-US" altLang="zh-CN" sz="2000" dirty="0"/>
              <a:t>     – using polymorphism</a:t>
            </a:r>
          </a:p>
          <a:p>
            <a:pPr marL="109535" indent="0">
              <a:buNone/>
            </a:pP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Car example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0276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2963</TotalTime>
  <Words>2470</Words>
  <Application>Microsoft Office PowerPoint</Application>
  <PresentationFormat>Custom</PresentationFormat>
  <Paragraphs>604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Courier New</vt:lpstr>
      <vt:lpstr>Montserrat</vt:lpstr>
      <vt:lpstr>Lato</vt:lpstr>
      <vt:lpstr>Calibri</vt:lpstr>
      <vt:lpstr>微软雅黑</vt:lpstr>
      <vt:lpstr>Times New Roman</vt:lpstr>
      <vt:lpstr>宋体</vt:lpstr>
      <vt:lpstr>Arial</vt:lpstr>
      <vt:lpstr>Wingdings</vt:lpstr>
      <vt:lpstr>Focus</vt:lpstr>
      <vt:lpstr>C++ Programming Design</vt:lpstr>
      <vt:lpstr>#11 Polymorphic Public Inheritance</vt:lpstr>
      <vt:lpstr>Polymorphic Public Inheritance</vt:lpstr>
      <vt:lpstr>Polymorphic Public Inheritance</vt:lpstr>
      <vt:lpstr>Polymorphic Public Inheritance</vt:lpstr>
      <vt:lpstr>A Car example</vt:lpstr>
      <vt:lpstr>A Car example</vt:lpstr>
      <vt:lpstr>A Car example</vt:lpstr>
      <vt:lpstr>A Car example</vt:lpstr>
      <vt:lpstr>Polymorphism</vt:lpstr>
      <vt:lpstr>Using Polymorphism</vt:lpstr>
      <vt:lpstr>Using Polymorphism</vt:lpstr>
      <vt:lpstr>Using Polymorphism</vt:lpstr>
      <vt:lpstr>Using Polymorphism</vt:lpstr>
      <vt:lpstr>Using Polymorphism: Car Rental</vt:lpstr>
      <vt:lpstr>Using Polymorphism: Car Rental</vt:lpstr>
      <vt:lpstr>Using Polymorphism: Car Rental</vt:lpstr>
      <vt:lpstr>Using Polymorphism: Car Rental</vt:lpstr>
      <vt:lpstr>Virtual Functions</vt:lpstr>
      <vt:lpstr>Virtual Functions: Late Binding</vt:lpstr>
      <vt:lpstr>Using Virtual Functions</vt:lpstr>
      <vt:lpstr>Using Virtual Functions</vt:lpstr>
      <vt:lpstr>Using Virtual Functions</vt:lpstr>
      <vt:lpstr>Using Virtual Functions</vt:lpstr>
      <vt:lpstr>Using Virtual Functions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Implementation</vt:lpstr>
      <vt:lpstr>Using Virtual Functions: Polymorphism</vt:lpstr>
      <vt:lpstr>Using Virtual Functions: Polymorphism</vt:lpstr>
      <vt:lpstr>Using Virtual Functions: Polymorphism</vt:lpstr>
      <vt:lpstr>Using Virtual Functions: Polymorphism</vt:lpstr>
      <vt:lpstr>Using Virtual Functions: Polymorphism</vt:lpstr>
      <vt:lpstr>Using Virtual Functions: Polymorphism</vt:lpstr>
      <vt:lpstr>Using Virtual Functions</vt:lpstr>
      <vt:lpstr>Using Virtual Functions</vt:lpstr>
      <vt:lpstr>Virtual Destructors</vt:lpstr>
      <vt:lpstr>Virtual Destructors</vt:lpstr>
      <vt:lpstr>Virtual Destructors</vt:lpstr>
      <vt:lpstr>Virtual Constructors?</vt:lpstr>
      <vt:lpstr>Pure Virtual Functions</vt:lpstr>
      <vt:lpstr>Pure Virtual Functions</vt:lpstr>
      <vt:lpstr>Abstract Base Classes (ABC)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250</cp:revision>
  <dcterms:modified xsi:type="dcterms:W3CDTF">2022-11-18T14:00:27Z</dcterms:modified>
</cp:coreProperties>
</file>