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73" r:id="rId2"/>
  </p:sldMasterIdLst>
  <p:notesMasterIdLst>
    <p:notesMasterId r:id="rId53"/>
  </p:notesMasterIdLst>
  <p:handoutMasterIdLst>
    <p:handoutMasterId r:id="rId54"/>
  </p:handoutMasterIdLst>
  <p:sldIdLst>
    <p:sldId id="1220" r:id="rId3"/>
    <p:sldId id="1222" r:id="rId4"/>
    <p:sldId id="1262" r:id="rId5"/>
    <p:sldId id="1263" r:id="rId6"/>
    <p:sldId id="1264" r:id="rId7"/>
    <p:sldId id="1265" r:id="rId8"/>
    <p:sldId id="1266" r:id="rId9"/>
    <p:sldId id="1261" r:id="rId10"/>
    <p:sldId id="1043" r:id="rId11"/>
    <p:sldId id="1178" r:id="rId12"/>
    <p:sldId id="1037" r:id="rId13"/>
    <p:sldId id="1038" r:id="rId14"/>
    <p:sldId id="1268" r:id="rId15"/>
    <p:sldId id="1047" r:id="rId16"/>
    <p:sldId id="1216" r:id="rId17"/>
    <p:sldId id="1048" r:id="rId18"/>
    <p:sldId id="1217" r:id="rId19"/>
    <p:sldId id="1218" r:id="rId20"/>
    <p:sldId id="1219" r:id="rId21"/>
    <p:sldId id="1073" r:id="rId22"/>
    <p:sldId id="1139" r:id="rId23"/>
    <p:sldId id="1075" r:id="rId24"/>
    <p:sldId id="1140" r:id="rId25"/>
    <p:sldId id="1076" r:id="rId26"/>
    <p:sldId id="1213" r:id="rId27"/>
    <p:sldId id="1141" r:id="rId28"/>
    <p:sldId id="1142" r:id="rId29"/>
    <p:sldId id="1077" r:id="rId30"/>
    <p:sldId id="1078" r:id="rId31"/>
    <p:sldId id="1210" r:id="rId32"/>
    <p:sldId id="1079" r:id="rId33"/>
    <p:sldId id="1080" r:id="rId34"/>
    <p:sldId id="1081" r:id="rId35"/>
    <p:sldId id="1082" r:id="rId36"/>
    <p:sldId id="1136" r:id="rId37"/>
    <p:sldId id="1144" r:id="rId38"/>
    <p:sldId id="1145" r:id="rId39"/>
    <p:sldId id="1274" r:id="rId40"/>
    <p:sldId id="1275" r:id="rId41"/>
    <p:sldId id="1146" r:id="rId42"/>
    <p:sldId id="1147" r:id="rId43"/>
    <p:sldId id="1296" r:id="rId44"/>
    <p:sldId id="1297" r:id="rId45"/>
    <p:sldId id="1299" r:id="rId46"/>
    <p:sldId id="1300" r:id="rId47"/>
    <p:sldId id="1301" r:id="rId48"/>
    <p:sldId id="1302" r:id="rId49"/>
    <p:sldId id="1303" r:id="rId50"/>
    <p:sldId id="1304" r:id="rId51"/>
    <p:sldId id="876" r:id="rId52"/>
  </p:sldIdLst>
  <p:sldSz cx="9144000" cy="6858000" type="screen4x3"/>
  <p:notesSz cx="9144000" cy="68580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584"/>
    <a:srgbClr val="12357C"/>
    <a:srgbClr val="133984"/>
    <a:srgbClr val="00FF00"/>
    <a:srgbClr val="FFFF00"/>
    <a:srgbClr val="DDDDDD"/>
    <a:srgbClr val="93052E"/>
    <a:srgbClr val="9227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21" autoAdjust="0"/>
    <p:restoredTop sz="51940" autoAdjust="0"/>
  </p:normalViewPr>
  <p:slideViewPr>
    <p:cSldViewPr snapToObjects="1">
      <p:cViewPr varScale="1">
        <p:scale>
          <a:sx n="57" d="100"/>
          <a:sy n="57" d="100"/>
        </p:scale>
        <p:origin x="2832" y="30"/>
      </p:cViewPr>
      <p:guideLst>
        <p:guide orient="horz" pos="2352"/>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100" d="100"/>
        <a:sy n="100" d="100"/>
      </p:scale>
      <p:origin x="0" y="6570"/>
    </p:cViewPr>
  </p:sorterViewPr>
  <p:notesViewPr>
    <p:cSldViewPr snapToObjects="1">
      <p:cViewPr varScale="1">
        <p:scale>
          <a:sx n="75" d="100"/>
          <a:sy n="75" d="100"/>
        </p:scale>
        <p:origin x="-912"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_rels/viewProps.xml.rels><?xml version="1.0" encoding="UTF-8" standalone="yes"?>
<Relationships xmlns="http://schemas.openxmlformats.org/package/2006/relationships"><Relationship Id="rId8" Type="http://schemas.openxmlformats.org/officeDocument/2006/relationships/slide" Target="slides/slide49.xml"/><Relationship Id="rId3" Type="http://schemas.openxmlformats.org/officeDocument/2006/relationships/slide" Target="slides/slide44.xml"/><Relationship Id="rId7" Type="http://schemas.openxmlformats.org/officeDocument/2006/relationships/slide" Target="slides/slide48.xml"/><Relationship Id="rId2" Type="http://schemas.openxmlformats.org/officeDocument/2006/relationships/slide" Target="slides/slide43.xml"/><Relationship Id="rId1" Type="http://schemas.openxmlformats.org/officeDocument/2006/relationships/slide" Target="slides/slide21.xml"/><Relationship Id="rId6" Type="http://schemas.openxmlformats.org/officeDocument/2006/relationships/slide" Target="slides/slide47.xml"/><Relationship Id="rId5" Type="http://schemas.openxmlformats.org/officeDocument/2006/relationships/slide" Target="slides/slide46.xml"/><Relationship Id="rId4" Type="http://schemas.openxmlformats.org/officeDocument/2006/relationships/slide" Target="slides/slide4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75779" name="Rectangle 3"/>
          <p:cNvSpPr>
            <a:spLocks noGrp="1" noChangeArrowheads="1"/>
          </p:cNvSpPr>
          <p:nvPr>
            <p:ph type="dt" sz="quarter"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ea typeface="宋体" panose="02010600030101010101" pitchFamily="2" charset="-122"/>
              </a:defRPr>
            </a:lvl1pPr>
          </a:lstStyle>
          <a:p>
            <a:pPr>
              <a:defRPr/>
            </a:pPr>
            <a:endParaRPr lang="en-US" altLang="zh-CN"/>
          </a:p>
        </p:txBody>
      </p:sp>
      <p:sp>
        <p:nvSpPr>
          <p:cNvPr id="75780" name="Rectangle 4"/>
          <p:cNvSpPr>
            <a:spLocks noGrp="1" noChangeArrowheads="1"/>
          </p:cNvSpPr>
          <p:nvPr>
            <p:ph type="ftr" sz="quarter" idx="2"/>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75781" name="Rectangle 5"/>
          <p:cNvSpPr>
            <a:spLocks noGrp="1" noChangeArrowheads="1"/>
          </p:cNvSpPr>
          <p:nvPr>
            <p:ph type="sldNum" sz="quarter" idx="3"/>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8EAE1928-9D4C-49B6-AAF6-367633392B04}" type="slidenum">
              <a:rPr lang="en-US" altLang="zh-CN"/>
              <a:pPr>
                <a:defRPr/>
              </a:pPr>
              <a:t>‹#›</a:t>
            </a:fld>
            <a:endParaRPr lang="en-US" altLang="zh-CN"/>
          </a:p>
        </p:txBody>
      </p:sp>
    </p:spTree>
    <p:extLst>
      <p:ext uri="{BB962C8B-B14F-4D97-AF65-F5344CB8AC3E}">
        <p14:creationId xmlns:p14="http://schemas.microsoft.com/office/powerpoint/2010/main" val="3316271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ea typeface="宋体" panose="02010600030101010101"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31B0A9D7-2049-40C3-89F4-FDE8A803A61B}" type="slidenum">
              <a:rPr lang="en-US" altLang="zh-CN"/>
              <a:pPr>
                <a:defRPr/>
              </a:pPr>
              <a:t>‹#›</a:t>
            </a:fld>
            <a:endParaRPr lang="en-US" altLang="zh-CN"/>
          </a:p>
        </p:txBody>
      </p:sp>
    </p:spTree>
    <p:extLst>
      <p:ext uri="{BB962C8B-B14F-4D97-AF65-F5344CB8AC3E}">
        <p14:creationId xmlns:p14="http://schemas.microsoft.com/office/powerpoint/2010/main" val="140630330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FA4841EF-E585-44AF-AE85-F1852AF758AD}" type="slidenum">
              <a:rPr lang="en-US" altLang="zh-CN" sz="1200">
                <a:ea typeface="宋体" panose="02010600030101010101" pitchFamily="2" charset="-122"/>
              </a:rPr>
              <a:pPr algn="r"/>
              <a:t>1</a:t>
            </a:fld>
            <a:endParaRPr lang="en-US" altLang="zh-CN" sz="1200">
              <a:ea typeface="宋体" panose="02010600030101010101" pitchFamily="2" charset="-122"/>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1414734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10</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为什么要找出</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bug</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如此困难？</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pPr eaLnBrk="1" hangingPunct="1"/>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构建可靠的软件并非易事。软件具有高度的复杂性，并受多种内部和外部因素的影响：</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pPr eaLnBrk="1" hangingPunct="1"/>
            <a:r>
              <a:rPr lang="zh-CN" altLang="en-US" dirty="0" smtClean="0"/>
              <a:t>架构复杂</a:t>
            </a:r>
            <a:r>
              <a:rPr lang="zh-CN" altLang="en-US" dirty="0" smtClean="0"/>
              <a:t>度</a:t>
            </a:r>
            <a:endParaRPr lang="en-US" altLang="zh-CN" dirty="0" smtClean="0"/>
          </a:p>
          <a:p>
            <a:pPr eaLnBrk="1" hangingPunct="1"/>
            <a:r>
              <a:rPr lang="zh-CN" altLang="en-US" dirty="0" smtClean="0"/>
              <a:t>软件</a:t>
            </a:r>
            <a:r>
              <a:rPr lang="zh-CN" altLang="en-US" dirty="0" smtClean="0"/>
              <a:t>依赖</a:t>
            </a:r>
            <a:r>
              <a:rPr lang="zh-CN" altLang="en-US" dirty="0" smtClean="0"/>
              <a:t>关系</a:t>
            </a:r>
            <a:endParaRPr lang="en-US" altLang="zh-CN" dirty="0" smtClean="0"/>
          </a:p>
          <a:p>
            <a:pPr eaLnBrk="1" hangingPunct="1"/>
            <a:r>
              <a:rPr lang="zh-CN" altLang="en-US" dirty="0" smtClean="0"/>
              <a:t>开发费用</a:t>
            </a:r>
            <a:endParaRPr lang="en-US" altLang="zh-CN" dirty="0" smtClean="0"/>
          </a:p>
          <a:p>
            <a:pPr eaLnBrk="1" hangingPunct="1"/>
            <a:r>
              <a:rPr lang="zh-CN" altLang="en-US" dirty="0" smtClean="0"/>
              <a:t>相容性问题</a:t>
            </a:r>
            <a:endParaRPr lang="en-US" altLang="zh-CN" dirty="0" smtClean="0"/>
          </a:p>
          <a:p>
            <a:pPr eaLnBrk="1" hangingPunct="1"/>
            <a:r>
              <a:rPr lang="zh-CN" altLang="en-US" dirty="0" smtClean="0"/>
              <a:t>代码</a:t>
            </a:r>
            <a:r>
              <a:rPr lang="zh-CN" altLang="en-US" dirty="0" smtClean="0"/>
              <a:t>不是</a:t>
            </a:r>
            <a:r>
              <a:rPr lang="en-US" altLang="zh-CN" dirty="0" smtClean="0"/>
              <a:t>bug</a:t>
            </a:r>
            <a:r>
              <a:rPr lang="zh-CN" altLang="en-US" dirty="0" smtClean="0"/>
              <a:t>的唯一</a:t>
            </a:r>
            <a:r>
              <a:rPr lang="zh-CN" altLang="en-US" dirty="0" smtClean="0"/>
              <a:t>来源</a:t>
            </a:r>
            <a:endParaRPr lang="en-US" altLang="zh-CN" dirty="0" smtClean="0"/>
          </a:p>
          <a:p>
            <a:pPr eaLnBrk="1" hangingPunct="1"/>
            <a:r>
              <a:rPr lang="zh-CN" altLang="en-US" dirty="0" smtClean="0"/>
              <a:t>团队合作</a:t>
            </a:r>
            <a:endParaRPr lang="zh-CN" altLang="zh-CN" dirty="0" smtClean="0"/>
          </a:p>
        </p:txBody>
      </p:sp>
    </p:spTree>
    <p:extLst>
      <p:ext uri="{BB962C8B-B14F-4D97-AF65-F5344CB8AC3E}">
        <p14:creationId xmlns:p14="http://schemas.microsoft.com/office/powerpoint/2010/main" val="4015958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11</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3556225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12</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寻找错误</a:t>
            </a:r>
            <a:endParaRPr lang="en-US" altLang="zh-CN" dirty="0" smtClean="0"/>
          </a:p>
          <a:p>
            <a:pPr eaLnBrk="1" hangingPunct="1"/>
            <a:r>
              <a:rPr lang="zh-CN" altLang="en-US" dirty="0" smtClean="0"/>
              <a:t>尽早</a:t>
            </a:r>
            <a:r>
              <a:rPr lang="zh-CN" altLang="en-US" dirty="0" smtClean="0"/>
              <a:t>在软件开发过程</a:t>
            </a:r>
            <a:r>
              <a:rPr lang="zh-CN" altLang="en-US" dirty="0" smtClean="0"/>
              <a:t>中</a:t>
            </a:r>
            <a:endParaRPr lang="en-US" altLang="zh-CN" dirty="0" smtClean="0"/>
          </a:p>
          <a:p>
            <a:pPr eaLnBrk="1" hangingPunct="1"/>
            <a:r>
              <a:rPr lang="zh-CN" altLang="en-US" dirty="0" smtClean="0"/>
              <a:t>并</a:t>
            </a:r>
            <a:r>
              <a:rPr lang="zh-CN" altLang="en-US" dirty="0" smtClean="0"/>
              <a:t>确保将其改了，修复了。</a:t>
            </a:r>
            <a:endParaRPr lang="en-US" altLang="zh-CN" dirty="0" smtClean="0"/>
          </a:p>
          <a:p>
            <a:pPr eaLnBrk="1" hangingPunct="1"/>
            <a:endParaRPr lang="en-US" altLang="zh-CN" dirty="0" smtClean="0"/>
          </a:p>
          <a:p>
            <a:pPr eaLnBrk="1" hangingPunct="1"/>
            <a:r>
              <a:rPr lang="zh-CN" altLang="en-US" dirty="0" smtClean="0"/>
              <a:t>建议</a:t>
            </a:r>
            <a:r>
              <a:rPr lang="zh-CN" altLang="en-US" dirty="0" smtClean="0"/>
              <a:t>：千万注意不要陷入无法达到的完美境界的危险漩涡</a:t>
            </a:r>
            <a:r>
              <a:rPr lang="zh-CN" altLang="en-US" dirty="0" smtClean="0"/>
              <a:t>中</a:t>
            </a:r>
            <a:endParaRPr lang="zh-CN" altLang="zh-CN" dirty="0" smtClean="0"/>
          </a:p>
        </p:txBody>
      </p:sp>
    </p:spTree>
    <p:extLst>
      <p:ext uri="{BB962C8B-B14F-4D97-AF65-F5344CB8AC3E}">
        <p14:creationId xmlns:p14="http://schemas.microsoft.com/office/powerpoint/2010/main" val="1125453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13</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提高质量</a:t>
            </a:r>
          </a:p>
          <a:p>
            <a:pPr eaLnBrk="1" hangingPunct="1"/>
            <a:r>
              <a:rPr lang="zh-CN" altLang="en-US" dirty="0" smtClean="0"/>
              <a:t>降低成本</a:t>
            </a:r>
          </a:p>
          <a:p>
            <a:pPr eaLnBrk="1" hangingPunct="1"/>
            <a:r>
              <a:rPr lang="zh-CN" altLang="en-US" dirty="0" smtClean="0"/>
              <a:t>保持客户满意度</a:t>
            </a:r>
            <a:endParaRPr lang="zh-CN" altLang="zh-CN" dirty="0" smtClean="0"/>
          </a:p>
        </p:txBody>
      </p:sp>
    </p:spTree>
    <p:extLst>
      <p:ext uri="{BB962C8B-B14F-4D97-AF65-F5344CB8AC3E}">
        <p14:creationId xmlns:p14="http://schemas.microsoft.com/office/powerpoint/2010/main" val="577133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14</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b="1" dirty="0" smtClean="0"/>
              <a:t>探索</a:t>
            </a:r>
            <a:r>
              <a:rPr lang="zh-CN" altLang="en-US" b="1" dirty="0" smtClean="0"/>
              <a:t>者</a:t>
            </a:r>
            <a:endParaRPr lang="en-US" altLang="zh-CN" dirty="0" smtClean="0"/>
          </a:p>
          <a:p>
            <a:pPr eaLnBrk="1" hangingPunct="1"/>
            <a:r>
              <a:rPr lang="zh-CN" altLang="en-US" b="1" dirty="0" smtClean="0"/>
              <a:t>故障排除</a:t>
            </a:r>
            <a:r>
              <a:rPr lang="zh-CN" altLang="en-US" b="1" dirty="0" smtClean="0"/>
              <a:t>员</a:t>
            </a:r>
            <a:endParaRPr lang="en-US" altLang="zh-CN" b="1" dirty="0" smtClean="0"/>
          </a:p>
          <a:p>
            <a:pPr eaLnBrk="1" hangingPunct="1"/>
            <a:r>
              <a:rPr lang="zh-CN" altLang="en-US" b="1" dirty="0" smtClean="0"/>
              <a:t>不</a:t>
            </a:r>
            <a:r>
              <a:rPr lang="zh-CN" altLang="en-US" b="1" dirty="0" smtClean="0"/>
              <a:t>抛弃，不</a:t>
            </a:r>
            <a:r>
              <a:rPr lang="zh-CN" altLang="en-US" b="1" dirty="0" smtClean="0"/>
              <a:t>放弃</a:t>
            </a:r>
            <a:endParaRPr lang="en-US" altLang="zh-CN" dirty="0" smtClean="0"/>
          </a:p>
          <a:p>
            <a:pPr eaLnBrk="1" hangingPunct="1"/>
            <a:r>
              <a:rPr lang="zh-CN" altLang="en-US" b="1" dirty="0" smtClean="0"/>
              <a:t>创造性</a:t>
            </a:r>
            <a:endParaRPr lang="en-US" altLang="zh-CN" dirty="0" smtClean="0"/>
          </a:p>
          <a:p>
            <a:pPr eaLnBrk="1" hangingPunct="1"/>
            <a:r>
              <a:rPr lang="zh-CN" altLang="en-US" b="1" dirty="0" smtClean="0"/>
              <a:t>完美主义</a:t>
            </a:r>
            <a:r>
              <a:rPr lang="zh-CN" altLang="en-US" b="1" dirty="0" smtClean="0"/>
              <a:t>者</a:t>
            </a:r>
            <a:endParaRPr lang="en-US" altLang="zh-CN" b="1" dirty="0" smtClean="0"/>
          </a:p>
          <a:p>
            <a:pPr eaLnBrk="1" hangingPunct="1"/>
            <a:r>
              <a:rPr lang="zh-CN" altLang="en-US" b="1" dirty="0" smtClean="0"/>
              <a:t>能行</a:t>
            </a:r>
            <a:r>
              <a:rPr lang="zh-CN" altLang="en-US" b="1" dirty="0" smtClean="0"/>
              <a:t>使良好的</a:t>
            </a:r>
            <a:r>
              <a:rPr lang="zh-CN" altLang="en-US" b="1" dirty="0" smtClean="0"/>
              <a:t>判断力</a:t>
            </a:r>
            <a:endParaRPr lang="en-US" altLang="zh-CN" b="1" dirty="0" smtClean="0"/>
          </a:p>
          <a:p>
            <a:pPr eaLnBrk="1" hangingPunct="1"/>
            <a:r>
              <a:rPr lang="zh-CN" altLang="en-US" b="1" dirty="0" smtClean="0"/>
              <a:t>注重</a:t>
            </a:r>
            <a:r>
              <a:rPr lang="zh-CN" altLang="en-US" b="1" dirty="0" smtClean="0"/>
              <a:t>机智和</a:t>
            </a:r>
            <a:r>
              <a:rPr lang="zh-CN" altLang="en-US" b="1" dirty="0" smtClean="0"/>
              <a:t>外交</a:t>
            </a:r>
            <a:endParaRPr lang="en-US" altLang="zh-CN" b="1" dirty="0" smtClean="0"/>
          </a:p>
          <a:p>
            <a:pPr eaLnBrk="1" hangingPunct="1"/>
            <a:r>
              <a:rPr lang="zh-CN" altLang="en-US" b="1" dirty="0" smtClean="0"/>
              <a:t>善于说服</a:t>
            </a:r>
            <a:endParaRPr lang="zh-CN" altLang="zh-CN" dirty="0" smtClean="0"/>
          </a:p>
        </p:txBody>
      </p:sp>
    </p:spTree>
    <p:extLst>
      <p:ext uri="{BB962C8B-B14F-4D97-AF65-F5344CB8AC3E}">
        <p14:creationId xmlns:p14="http://schemas.microsoft.com/office/powerpoint/2010/main" val="3856472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15</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672139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16</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1574289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17</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3550925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18</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31370791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19</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软件产品</a:t>
            </a:r>
            <a:r>
              <a:rPr lang="zh-CN" altLang="en-US" dirty="0" smtClean="0"/>
              <a:t>包含哪些主要组件</a:t>
            </a:r>
          </a:p>
          <a:p>
            <a:pPr eaLnBrk="1" hangingPunct="1"/>
            <a:r>
              <a:rPr lang="zh-CN" altLang="en-US" dirty="0" smtClean="0"/>
              <a:t>不同</a:t>
            </a:r>
            <a:r>
              <a:rPr lang="zh-CN" altLang="en-US" dirty="0" smtClean="0"/>
              <a:t>的人和技能对软件产品有何贡献</a:t>
            </a:r>
          </a:p>
          <a:p>
            <a:pPr eaLnBrk="1" hangingPunct="1"/>
            <a:r>
              <a:rPr lang="zh-CN" altLang="en-US" dirty="0" smtClean="0"/>
              <a:t>软件</a:t>
            </a:r>
            <a:r>
              <a:rPr lang="zh-CN" altLang="en-US" dirty="0" smtClean="0"/>
              <a:t>如何从一个想法发展到最终产品</a:t>
            </a:r>
            <a:endParaRPr lang="zh-CN" altLang="zh-CN" dirty="0" smtClean="0"/>
          </a:p>
        </p:txBody>
      </p:sp>
    </p:spTree>
    <p:extLst>
      <p:ext uri="{BB962C8B-B14F-4D97-AF65-F5344CB8AC3E}">
        <p14:creationId xmlns:p14="http://schemas.microsoft.com/office/powerpoint/2010/main" val="4199314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5F5927A-54F0-4D8D-A258-6A84A3EF3DAE}" type="slidenum">
              <a:rPr lang="en-US" altLang="zh-CN" sz="1200">
                <a:ea typeface="宋体" panose="02010600030101010101" pitchFamily="2" charset="-122"/>
              </a:rPr>
              <a:pPr algn="r"/>
              <a:t>2</a:t>
            </a:fld>
            <a:endParaRPr lang="en-US" altLang="zh-CN" sz="1200">
              <a:ea typeface="宋体" panose="02010600030101010101" pitchFamily="2" charset="-122"/>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29260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20</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产品</a:t>
            </a:r>
            <a:r>
              <a:rPr lang="zh-CN" altLang="en-US" dirty="0" smtClean="0"/>
              <a:t>说明书</a:t>
            </a:r>
            <a:endParaRPr lang="en-US" altLang="zh-CN" dirty="0" smtClean="0"/>
          </a:p>
          <a:p>
            <a:pPr eaLnBrk="1" hangingPunct="1"/>
            <a:r>
              <a:rPr lang="zh-CN" altLang="en-US" dirty="0" smtClean="0"/>
              <a:t>产品审查</a:t>
            </a:r>
            <a:endParaRPr lang="en-US" altLang="zh-CN" dirty="0" smtClean="0"/>
          </a:p>
          <a:p>
            <a:pPr eaLnBrk="1" hangingPunct="1"/>
            <a:r>
              <a:rPr lang="zh-CN" altLang="en-US" dirty="0" smtClean="0"/>
              <a:t>设计文档</a:t>
            </a:r>
            <a:endParaRPr lang="en-US" altLang="zh-CN" dirty="0" smtClean="0"/>
          </a:p>
          <a:p>
            <a:pPr eaLnBrk="1" hangingPunct="1"/>
            <a:r>
              <a:rPr lang="zh-CN" altLang="en-US" dirty="0" smtClean="0"/>
              <a:t>进度表</a:t>
            </a:r>
            <a:endParaRPr lang="en-US" altLang="zh-CN" dirty="0" smtClean="0"/>
          </a:p>
          <a:p>
            <a:pPr eaLnBrk="1" hangingPunct="1"/>
            <a:r>
              <a:rPr lang="zh-CN" altLang="en-US" dirty="0" smtClean="0"/>
              <a:t>以前版本的反馈</a:t>
            </a:r>
            <a:endParaRPr lang="en-US" altLang="zh-CN" dirty="0" smtClean="0"/>
          </a:p>
          <a:p>
            <a:pPr eaLnBrk="1" hangingPunct="1"/>
            <a:r>
              <a:rPr lang="zh-CN" altLang="en-US" dirty="0" smtClean="0"/>
              <a:t>竞争对手的信息</a:t>
            </a:r>
            <a:endParaRPr lang="en-US" altLang="zh-CN" dirty="0" smtClean="0"/>
          </a:p>
          <a:p>
            <a:pPr eaLnBrk="1" hangingPunct="1"/>
            <a:r>
              <a:rPr lang="zh-CN" altLang="en-US" dirty="0" smtClean="0"/>
              <a:t>测试计划</a:t>
            </a:r>
            <a:endParaRPr lang="en-US" altLang="zh-CN" dirty="0" smtClean="0"/>
          </a:p>
          <a:p>
            <a:pPr eaLnBrk="1" hangingPunct="1"/>
            <a:r>
              <a:rPr lang="zh-CN" altLang="en-US" dirty="0" smtClean="0"/>
              <a:t>用户调查</a:t>
            </a:r>
            <a:endParaRPr lang="en-US" altLang="zh-CN" dirty="0" smtClean="0"/>
          </a:p>
          <a:p>
            <a:pPr eaLnBrk="1" hangingPunct="1"/>
            <a:r>
              <a:rPr lang="zh-CN" altLang="en-US" dirty="0" smtClean="0"/>
              <a:t>易用性测试</a:t>
            </a:r>
            <a:endParaRPr lang="en-US" altLang="zh-CN" dirty="0" smtClean="0"/>
          </a:p>
          <a:p>
            <a:pPr eaLnBrk="1" hangingPunct="1"/>
            <a:r>
              <a:rPr lang="zh-CN" altLang="en-US" dirty="0" smtClean="0"/>
              <a:t>外观说明</a:t>
            </a:r>
            <a:endParaRPr lang="en-US" altLang="zh-CN" dirty="0" smtClean="0"/>
          </a:p>
          <a:p>
            <a:pPr eaLnBrk="1" hangingPunct="1"/>
            <a:r>
              <a:rPr lang="zh-CN" altLang="en-US" dirty="0" smtClean="0"/>
              <a:t>软件系统结构</a:t>
            </a:r>
            <a:endParaRPr lang="en-US" altLang="zh-CN" dirty="0" smtClean="0"/>
          </a:p>
          <a:p>
            <a:pPr eaLnBrk="1" hangingPunct="1"/>
            <a:r>
              <a:rPr lang="zh-CN" altLang="en-US" dirty="0" smtClean="0"/>
              <a:t>软件代码等等</a:t>
            </a:r>
            <a:endParaRPr lang="en-US" altLang="zh-CN" dirty="0" smtClean="0"/>
          </a:p>
        </p:txBody>
      </p:sp>
    </p:spTree>
    <p:extLst>
      <p:ext uri="{BB962C8B-B14F-4D97-AF65-F5344CB8AC3E}">
        <p14:creationId xmlns:p14="http://schemas.microsoft.com/office/powerpoint/2010/main" val="622662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5186" name="Rectangle 2"/>
          <p:cNvSpPr>
            <a:spLocks noGrp="1" noRot="1" noChangeAspect="1" noChangeArrowheads="1" noTextEdit="1"/>
          </p:cNvSpPr>
          <p:nvPr>
            <p:ph type="sldImg"/>
          </p:nvPr>
        </p:nvSpPr>
        <p:spPr>
          <a:xfrm>
            <a:off x="2716213" y="304800"/>
            <a:ext cx="4162425" cy="3122613"/>
          </a:xfrm>
          <a:ln/>
        </p:spPr>
      </p:sp>
      <p:sp>
        <p:nvSpPr>
          <p:cNvPr id="124518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dirty="0" smtClean="0"/>
              <a:t>客户</a:t>
            </a:r>
            <a:r>
              <a:rPr lang="zh-CN" altLang="en-US" dirty="0" smtClean="0"/>
              <a:t>需求（调查，竞争信息，反馈）</a:t>
            </a:r>
            <a:endParaRPr lang="en-US" altLang="zh-CN" dirty="0" smtClean="0"/>
          </a:p>
          <a:p>
            <a:r>
              <a:rPr lang="en-US" altLang="zh-CN" dirty="0" smtClean="0"/>
              <a:t>MRD</a:t>
            </a:r>
            <a:r>
              <a:rPr lang="zh-CN" altLang="en-US" dirty="0" smtClean="0"/>
              <a:t>（任务</a:t>
            </a:r>
            <a:r>
              <a:rPr lang="en-US" altLang="zh-CN" dirty="0" smtClean="0"/>
              <a:t>/</a:t>
            </a:r>
            <a:r>
              <a:rPr lang="zh-CN" altLang="en-US" dirty="0" smtClean="0"/>
              <a:t>功能描述，可用性数据）</a:t>
            </a:r>
            <a:r>
              <a:rPr lang="en-US" altLang="zh-CN" dirty="0" smtClean="0"/>
              <a:t>v</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市场需求文档，简称为</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MRD</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。（英文全称</a:t>
            </a:r>
            <a:r>
              <a:rPr lang="en-US" altLang="zh-CN" sz="1200" b="1" i="1" kern="1200" dirty="0" smtClean="0">
                <a:solidFill>
                  <a:schemeClr val="tx1"/>
                </a:solidFill>
                <a:effectLst/>
                <a:latin typeface="Arial" panose="020B0604020202020204" pitchFamily="34" charset="0"/>
                <a:ea typeface="宋体" panose="02010600030101010101" pitchFamily="2" charset="-122"/>
                <a:cs typeface="+mn-cs"/>
              </a:rPr>
              <a:t>Market Requirement Document</a:t>
            </a:r>
            <a:r>
              <a:rPr lang="zh-CN" altLang="en-US" sz="1200" b="1" i="1"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1" i="1" kern="1200" dirty="0" smtClean="0">
                <a:solidFill>
                  <a:schemeClr val="tx1"/>
                </a:solidFill>
                <a:effectLst/>
                <a:latin typeface="Arial" panose="020B0604020202020204" pitchFamily="34" charset="0"/>
                <a:ea typeface="宋体" panose="02010600030101010101" pitchFamily="2" charset="-122"/>
                <a:cs typeface="+mn-cs"/>
              </a:rPr>
              <a:t>MRD</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endParaRPr lang="en-US" altLang="zh-CN" dirty="0" smtClean="0"/>
          </a:p>
          <a:p>
            <a:r>
              <a:rPr lang="zh-CN" altLang="en-US" dirty="0" smtClean="0"/>
              <a:t>产品说明书</a:t>
            </a:r>
            <a:endParaRPr lang="en-US" altLang="zh-CN" dirty="0" smtClean="0"/>
          </a:p>
          <a:p>
            <a:r>
              <a:rPr lang="zh-CN" altLang="en-US" dirty="0" smtClean="0"/>
              <a:t>软件设计文档（架构，功能实现，接口协议）</a:t>
            </a:r>
            <a:endParaRPr lang="en-US" altLang="zh-CN" dirty="0" smtClean="0"/>
          </a:p>
          <a:p>
            <a:r>
              <a:rPr lang="zh-CN" altLang="en-US" dirty="0" smtClean="0"/>
              <a:t>测试测试（计划，测试用例，质量保证里程碑报告）</a:t>
            </a:r>
            <a:endParaRPr lang="en-US" altLang="zh-CN" dirty="0" smtClean="0"/>
          </a:p>
          <a:p>
            <a:r>
              <a:rPr lang="zh-CN" altLang="en-US" dirty="0" smtClean="0"/>
              <a:t>网上帮助</a:t>
            </a:r>
            <a:endParaRPr lang="en-US" altLang="zh-CN" dirty="0" smtClean="0"/>
          </a:p>
          <a:p>
            <a:r>
              <a:rPr lang="zh-CN" altLang="en-US" dirty="0" smtClean="0"/>
              <a:t>发行说明</a:t>
            </a:r>
            <a:r>
              <a:rPr lang="en-US" altLang="zh-CN" dirty="0" smtClean="0"/>
              <a:t>/</a:t>
            </a:r>
            <a:r>
              <a:rPr lang="zh-CN" altLang="en-US" dirty="0" smtClean="0"/>
              <a:t>自述，用户文档，帮助手册</a:t>
            </a:r>
            <a:endParaRPr lang="en-US" altLang="zh-CN" dirty="0" smtClean="0"/>
          </a:p>
          <a:p>
            <a:r>
              <a:rPr lang="zh-CN" altLang="en-US" dirty="0" smtClean="0"/>
              <a:t>发部包</a:t>
            </a:r>
            <a:endParaRPr lang="en-US" altLang="zh-CN" dirty="0" smtClean="0"/>
          </a:p>
          <a:p>
            <a:endParaRPr lang="zh-CN" altLang="en-US" dirty="0"/>
          </a:p>
        </p:txBody>
      </p:sp>
    </p:spTree>
    <p:extLst>
      <p:ext uri="{BB962C8B-B14F-4D97-AF65-F5344CB8AC3E}">
        <p14:creationId xmlns:p14="http://schemas.microsoft.com/office/powerpoint/2010/main" val="4158445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22</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软件开发团队必须确定客户的需求。为了满足客户的需求，产品开发小组必须摸清楚客户所想，不能凭空想象。</a:t>
            </a:r>
            <a:endParaRPr lang="en-US" altLang="zh-CN" dirty="0" smtClean="0"/>
          </a:p>
          <a:p>
            <a:pPr eaLnBrk="1" hangingPunct="1"/>
            <a:endParaRPr lang="en-US" altLang="zh-CN" dirty="0" smtClean="0"/>
          </a:p>
          <a:p>
            <a:pPr eaLnBrk="1" hangingPunct="1"/>
            <a:r>
              <a:rPr lang="zh-CN" altLang="en-US" dirty="0" smtClean="0"/>
              <a:t>收集的数据用于指导规范工作。有些正规的有些不正规的，这些数据被用来研究、题练、分析，最后确定软件产品应该具有哪些功能。</a:t>
            </a:r>
            <a:endParaRPr lang="zh-CN" altLang="zh-CN" dirty="0" smtClean="0"/>
          </a:p>
        </p:txBody>
      </p:sp>
    </p:spTree>
    <p:extLst>
      <p:ext uri="{BB962C8B-B14F-4D97-AF65-F5344CB8AC3E}">
        <p14:creationId xmlns:p14="http://schemas.microsoft.com/office/powerpoint/2010/main" val="413671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82" name="Rectangle 2"/>
          <p:cNvSpPr>
            <a:spLocks noGrp="1" noRot="1" noChangeAspect="1" noChangeArrowheads="1" noTextEdit="1"/>
          </p:cNvSpPr>
          <p:nvPr>
            <p:ph type="sldImg"/>
          </p:nvPr>
        </p:nvSpPr>
        <p:spPr>
          <a:xfrm>
            <a:off x="2716213" y="304800"/>
            <a:ext cx="4162425" cy="3122613"/>
          </a:xfrm>
          <a:ln/>
        </p:spPr>
      </p:sp>
      <p:sp>
        <p:nvSpPr>
          <p:cNvPr id="1249283"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1200" dirty="0" smtClean="0">
                <a:latin typeface="Cambria" panose="02040503050406030204" pitchFamily="18" charset="0"/>
              </a:rPr>
              <a:t>一</a:t>
            </a:r>
            <a:r>
              <a:rPr lang="zh-CN" altLang="en-US" sz="1200" dirty="0" smtClean="0">
                <a:latin typeface="Cambria" panose="02040503050406030204" pitchFamily="18" charset="0"/>
              </a:rPr>
              <a:t>个项目管理问题</a:t>
            </a:r>
            <a:r>
              <a:rPr lang="en-US" altLang="zh-CN" sz="1200" dirty="0" smtClean="0">
                <a:latin typeface="Cambria" panose="02040503050406030204" pitchFamily="18" charset="0"/>
              </a:rPr>
              <a:t>-</a:t>
            </a:r>
            <a:r>
              <a:rPr lang="zh-CN" altLang="en-US" sz="1200" dirty="0" smtClean="0">
                <a:latin typeface="Cambria" panose="02040503050406030204" pitchFamily="18" charset="0"/>
              </a:rPr>
              <a:t>但一个棘手的</a:t>
            </a:r>
            <a:r>
              <a:rPr lang="zh-CN" altLang="en-US" sz="1200" dirty="0" smtClean="0">
                <a:latin typeface="Cambria" panose="02040503050406030204" pitchFamily="18" charset="0"/>
              </a:rPr>
              <a:t>问题</a:t>
            </a:r>
            <a:endParaRPr lang="en-US" altLang="zh-CN" sz="1200" dirty="0" smtClean="0">
              <a:latin typeface="Cambria" panose="02040503050406030204" pitchFamily="18" charset="0"/>
            </a:endParaRPr>
          </a:p>
          <a:p>
            <a:endParaRPr lang="en-US" altLang="zh-CN" sz="1200" dirty="0" smtClean="0">
              <a:latin typeface="Cambria" panose="02040503050406030204" pitchFamily="18" charset="0"/>
            </a:endParaRPr>
          </a:p>
          <a:p>
            <a:r>
              <a:rPr lang="zh-CN" altLang="en-US" sz="1200" dirty="0" smtClean="0">
                <a:latin typeface="Cambria" panose="02040503050406030204" pitchFamily="18" charset="0"/>
              </a:rPr>
              <a:t>就我们的目的而言，可验证性至关重要：</a:t>
            </a:r>
            <a:endParaRPr lang="en-US" altLang="zh-CN" sz="1200" dirty="0" smtClean="0">
              <a:latin typeface="Cambria" panose="02040503050406030204" pitchFamily="18" charset="0"/>
            </a:endParaRPr>
          </a:p>
          <a:p>
            <a:r>
              <a:rPr lang="zh-CN" altLang="en-US" sz="1200" dirty="0" smtClean="0">
                <a:latin typeface="Cambria" panose="02040503050406030204" pitchFamily="18" charset="0"/>
              </a:rPr>
              <a:t>系统</a:t>
            </a:r>
            <a:r>
              <a:rPr lang="zh-CN" altLang="en-US" sz="1200" dirty="0" smtClean="0">
                <a:latin typeface="Cambria" panose="02040503050406030204" pitchFamily="18" charset="0"/>
              </a:rPr>
              <a:t>应该易于使用，并且用户错误应该最少。</a:t>
            </a:r>
            <a:endParaRPr lang="en-US" altLang="zh-CN" sz="1200" dirty="0" smtClean="0">
              <a:latin typeface="Cambria" panose="02040503050406030204" pitchFamily="18" charset="0"/>
            </a:endParaRPr>
          </a:p>
          <a:p>
            <a:r>
              <a:rPr lang="zh-CN" altLang="en-US" sz="1200" dirty="0" smtClean="0">
                <a:latin typeface="Cambria" panose="02040503050406030204" pitchFamily="18" charset="0"/>
              </a:rPr>
              <a:t>经验</a:t>
            </a:r>
            <a:r>
              <a:rPr lang="zh-CN" altLang="en-US" sz="1200" dirty="0" smtClean="0">
                <a:latin typeface="Cambria" panose="02040503050406030204" pitchFamily="18" charset="0"/>
              </a:rPr>
              <a:t>丰富的控制器应该经过总共两个小时的培训后才能使用所有系统功能。经过培训后，有经验的控制员平均每天犯错误的次数不会超过两次</a:t>
            </a:r>
            <a:r>
              <a:rPr lang="zh-CN" altLang="en-US" sz="1200" dirty="0" smtClean="0">
                <a:latin typeface="Cambria" panose="02040503050406030204" pitchFamily="18" charset="0"/>
              </a:rPr>
              <a:t>。</a:t>
            </a:r>
            <a:endParaRPr lang="en-US" altLang="zh-CN" sz="1200" dirty="0" smtClean="0">
              <a:latin typeface="Cambria" panose="02040503050406030204" pitchFamily="18" charset="0"/>
            </a:endParaRPr>
          </a:p>
        </p:txBody>
      </p:sp>
    </p:spTree>
    <p:extLst>
      <p:ext uri="{BB962C8B-B14F-4D97-AF65-F5344CB8AC3E}">
        <p14:creationId xmlns:p14="http://schemas.microsoft.com/office/powerpoint/2010/main" val="30133132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24</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该</a:t>
            </a:r>
            <a:r>
              <a:rPr lang="zh-CN" altLang="en-US" dirty="0" smtClean="0"/>
              <a:t>产品说明书从客户需求和其他来源获取数据，并定义：</a:t>
            </a:r>
            <a:endParaRPr lang="en-US" altLang="zh-CN" dirty="0" smtClean="0"/>
          </a:p>
          <a:p>
            <a:pPr eaLnBrk="1" hangingPunct="1"/>
            <a:r>
              <a:rPr lang="zh-CN" altLang="en-US" dirty="0" smtClean="0"/>
              <a:t>软件的功能（功能要求）。</a:t>
            </a:r>
            <a:endParaRPr lang="en-US" altLang="zh-CN" dirty="0" smtClean="0"/>
          </a:p>
          <a:p>
            <a:pPr eaLnBrk="1" hangingPunct="1"/>
            <a:r>
              <a:rPr lang="zh-CN" altLang="en-US" dirty="0" smtClean="0"/>
              <a:t>这些功能的约束（非功能要求）。</a:t>
            </a:r>
            <a:endParaRPr lang="en-US" altLang="zh-CN" dirty="0" smtClean="0"/>
          </a:p>
          <a:p>
            <a:pPr eaLnBrk="1" hangingPunct="1"/>
            <a:endParaRPr lang="en-US" altLang="zh-CN" dirty="0" smtClean="0"/>
          </a:p>
          <a:p>
            <a:pPr eaLnBrk="1" hangingPunct="1"/>
            <a:r>
              <a:rPr lang="zh-CN" altLang="en-US" dirty="0" smtClean="0"/>
              <a:t>规格</a:t>
            </a:r>
            <a:r>
              <a:rPr lang="zh-CN" altLang="en-US" dirty="0" smtClean="0"/>
              <a:t>可以是：</a:t>
            </a:r>
            <a:endParaRPr lang="en-US" altLang="zh-CN" dirty="0" smtClean="0"/>
          </a:p>
          <a:p>
            <a:pPr eaLnBrk="1" hangingPunct="1"/>
            <a:r>
              <a:rPr lang="zh-CN" altLang="en-US" dirty="0" smtClean="0"/>
              <a:t>正规的（例如，航空航天业），死板的</a:t>
            </a:r>
            <a:endParaRPr lang="en-US" altLang="zh-CN" dirty="0" smtClean="0"/>
          </a:p>
          <a:p>
            <a:pPr eaLnBrk="1" hangingPunct="1"/>
            <a:r>
              <a:rPr lang="zh-CN" altLang="en-US" dirty="0" smtClean="0"/>
              <a:t>非正式（）在纸上写</a:t>
            </a:r>
            <a:r>
              <a:rPr lang="zh-CN" altLang="en-US" dirty="0" smtClean="0"/>
              <a:t>。</a:t>
            </a:r>
            <a:endParaRPr lang="en-US" altLang="zh-CN" dirty="0" smtClean="0"/>
          </a:p>
        </p:txBody>
      </p:sp>
    </p:spTree>
    <p:extLst>
      <p:ext uri="{BB962C8B-B14F-4D97-AF65-F5344CB8AC3E}">
        <p14:creationId xmlns:p14="http://schemas.microsoft.com/office/powerpoint/2010/main" val="13810581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9DD2D7-94F3-4C10-ACD1-DBCFDB5FAF41}" type="slidenum">
              <a:rPr lang="zh-CN" altLang="en-US"/>
              <a:pPr/>
              <a:t>25</a:t>
            </a:fld>
            <a:endParaRPr lang="en-US" altLang="zh-CN"/>
          </a:p>
        </p:txBody>
      </p:sp>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p:txBody>
          <a:bodyPr/>
          <a:lstStyle/>
          <a:p>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677192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0306" name="Rectangle 2"/>
          <p:cNvSpPr>
            <a:spLocks noGrp="1" noRot="1" noChangeAspect="1" noChangeArrowheads="1" noTextEdit="1"/>
          </p:cNvSpPr>
          <p:nvPr>
            <p:ph type="sldImg"/>
          </p:nvPr>
        </p:nvSpPr>
        <p:spPr>
          <a:xfrm>
            <a:off x="2716213" y="304800"/>
            <a:ext cx="4162425" cy="3122613"/>
          </a:xfrm>
          <a:ln/>
        </p:spPr>
      </p:sp>
      <p:sp>
        <p:nvSpPr>
          <p:cNvPr id="125030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dirty="0" smtClean="0"/>
              <a:t>如何对这些需求进行</a:t>
            </a:r>
            <a:r>
              <a:rPr lang="zh-CN" altLang="en-US" dirty="0" smtClean="0"/>
              <a:t>量化</a:t>
            </a:r>
            <a:endParaRPr lang="en-US" altLang="zh-CN" dirty="0" smtClean="0"/>
          </a:p>
          <a:p>
            <a:endParaRPr lang="en-US" altLang="zh-CN" dirty="0" smtClean="0"/>
          </a:p>
          <a:p>
            <a:r>
              <a:rPr lang="zh-CN" altLang="en-US" dirty="0" smtClean="0"/>
              <a:t>速度</a:t>
            </a:r>
            <a:endParaRPr lang="en-US" altLang="zh-CN" dirty="0" smtClean="0"/>
          </a:p>
          <a:p>
            <a:r>
              <a:rPr lang="zh-CN" altLang="en-US" dirty="0" smtClean="0"/>
              <a:t>尺寸</a:t>
            </a:r>
            <a:endParaRPr lang="en-US" altLang="zh-CN" dirty="0" smtClean="0"/>
          </a:p>
          <a:p>
            <a:r>
              <a:rPr lang="zh-CN" altLang="en-US" dirty="0" smtClean="0"/>
              <a:t>使用</a:t>
            </a:r>
            <a:r>
              <a:rPr lang="zh-CN" altLang="en-US" dirty="0" smtClean="0"/>
              <a:t>方便</a:t>
            </a:r>
            <a:endParaRPr lang="zh-CN" altLang="en-US" dirty="0"/>
          </a:p>
        </p:txBody>
      </p:sp>
    </p:spTree>
    <p:extLst>
      <p:ext uri="{BB962C8B-B14F-4D97-AF65-F5344CB8AC3E}">
        <p14:creationId xmlns:p14="http://schemas.microsoft.com/office/powerpoint/2010/main" val="40122926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330" name="Rectangle 2"/>
          <p:cNvSpPr>
            <a:spLocks noGrp="1" noRot="1" noChangeAspect="1" noChangeArrowheads="1" noTextEdit="1"/>
          </p:cNvSpPr>
          <p:nvPr>
            <p:ph type="sldImg"/>
          </p:nvPr>
        </p:nvSpPr>
        <p:spPr>
          <a:xfrm>
            <a:off x="2716213" y="304800"/>
            <a:ext cx="4162425" cy="3122613"/>
          </a:xfrm>
          <a:ln/>
        </p:spPr>
      </p:sp>
      <p:sp>
        <p:nvSpPr>
          <p:cNvPr id="1251331"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dirty="0" smtClean="0"/>
              <a:t>可靠性</a:t>
            </a:r>
            <a:endParaRPr lang="en-US" altLang="zh-CN" dirty="0" smtClean="0"/>
          </a:p>
          <a:p>
            <a:r>
              <a:rPr lang="zh-CN" altLang="en-US" dirty="0" smtClean="0"/>
              <a:t>坚固性</a:t>
            </a:r>
            <a:endParaRPr lang="en-US" altLang="zh-CN" dirty="0" smtClean="0"/>
          </a:p>
          <a:p>
            <a:r>
              <a:rPr lang="zh-CN" altLang="en-US" dirty="0" smtClean="0"/>
              <a:t>可移植性</a:t>
            </a:r>
            <a:endParaRPr lang="zh-CN" altLang="en-US" dirty="0"/>
          </a:p>
        </p:txBody>
      </p:sp>
    </p:spTree>
    <p:extLst>
      <p:ext uri="{BB962C8B-B14F-4D97-AF65-F5344CB8AC3E}">
        <p14:creationId xmlns:p14="http://schemas.microsoft.com/office/powerpoint/2010/main" val="17035099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28</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42245201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29</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793891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假设有</a:t>
            </a:r>
            <a:r>
              <a:rPr lang="en-US" altLang="zh-CN" dirty="0" smtClean="0"/>
              <a:t>100</a:t>
            </a:r>
            <a:r>
              <a:rPr lang="zh-CN" altLang="en-US" dirty="0" smtClean="0"/>
              <a:t>个故障，发现和修复每一个的成本是</a:t>
            </a:r>
            <a:r>
              <a:rPr lang="en-US" altLang="zh-CN" dirty="0" smtClean="0"/>
              <a:t>1000</a:t>
            </a:r>
            <a:endParaRPr lang="zh-CN" altLang="zh-CN" dirty="0" smtClean="0"/>
          </a:p>
        </p:txBody>
      </p:sp>
    </p:spTree>
    <p:extLst>
      <p:ext uri="{BB962C8B-B14F-4D97-AF65-F5344CB8AC3E}">
        <p14:creationId xmlns:p14="http://schemas.microsoft.com/office/powerpoint/2010/main" val="19762825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30</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25003144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31</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zh-CN" dirty="0" smtClean="0"/>
          </a:p>
          <a:p>
            <a:pPr eaLnBrk="1" hangingPunct="1"/>
            <a:r>
              <a:rPr lang="zh-CN" altLang="en-US" dirty="0" smtClean="0"/>
              <a:t>软件设计文档</a:t>
            </a:r>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10234863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32</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2793091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33</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测试</a:t>
            </a:r>
            <a:r>
              <a:rPr lang="zh-CN" altLang="en-US" dirty="0" smtClean="0"/>
              <a:t>文档</a:t>
            </a:r>
            <a:endParaRPr lang="en-US" altLang="zh-CN" dirty="0" smtClean="0"/>
          </a:p>
          <a:p>
            <a:pPr eaLnBrk="1" hangingPunct="1"/>
            <a:endParaRPr lang="en-US" altLang="zh-CN" dirty="0" smtClean="0"/>
          </a:p>
          <a:p>
            <a:pPr eaLnBrk="1" hangingPunct="1"/>
            <a:r>
              <a:rPr lang="zh-CN" altLang="en-US" dirty="0" smtClean="0"/>
              <a:t>测试计划</a:t>
            </a:r>
            <a:endParaRPr lang="en-US" altLang="zh-CN" dirty="0" smtClean="0"/>
          </a:p>
          <a:p>
            <a:pPr eaLnBrk="1" hangingPunct="1"/>
            <a:r>
              <a:rPr lang="zh-CN" altLang="en-US" dirty="0" smtClean="0"/>
              <a:t>质量</a:t>
            </a:r>
            <a:r>
              <a:rPr lang="zh-CN" altLang="en-US" dirty="0" smtClean="0"/>
              <a:t>目标</a:t>
            </a:r>
            <a:endParaRPr lang="en-US" altLang="zh-CN" dirty="0" smtClean="0"/>
          </a:p>
          <a:p>
            <a:pPr eaLnBrk="1" hangingPunct="1"/>
            <a:r>
              <a:rPr lang="zh-CN" altLang="en-US" dirty="0" smtClean="0"/>
              <a:t>测试用例</a:t>
            </a:r>
            <a:endParaRPr lang="en-US" altLang="zh-CN" dirty="0" smtClean="0"/>
          </a:p>
          <a:p>
            <a:pPr eaLnBrk="1" hangingPunct="1"/>
            <a:endParaRPr lang="en-US" altLang="zh-CN" dirty="0" smtClean="0"/>
          </a:p>
          <a:p>
            <a:pPr eaLnBrk="1" hangingPunct="1"/>
            <a:r>
              <a:rPr lang="zh-CN" altLang="en-US" dirty="0" smtClean="0"/>
              <a:t>错误报告</a:t>
            </a:r>
            <a:endParaRPr lang="en-US" altLang="zh-CN" dirty="0" smtClean="0"/>
          </a:p>
          <a:p>
            <a:pPr eaLnBrk="1" hangingPunct="1"/>
            <a:endParaRPr lang="en-US" altLang="zh-CN" dirty="0" smtClean="0"/>
          </a:p>
          <a:p>
            <a:pPr eaLnBrk="1" hangingPunct="1"/>
            <a:r>
              <a:rPr lang="zh-CN" altLang="en-US" dirty="0" smtClean="0"/>
              <a:t>测试工具和自动测试，</a:t>
            </a:r>
            <a:endParaRPr lang="en-US" altLang="zh-CN" dirty="0" smtClean="0"/>
          </a:p>
          <a:p>
            <a:pPr eaLnBrk="1" hangingPunct="1"/>
            <a:endParaRPr lang="en-US" altLang="zh-CN" dirty="0" smtClean="0"/>
          </a:p>
          <a:p>
            <a:pPr eaLnBrk="1" hangingPunct="1"/>
            <a:r>
              <a:rPr lang="zh-CN" altLang="en-US" dirty="0" smtClean="0"/>
              <a:t>度量统计和</a:t>
            </a:r>
            <a:r>
              <a:rPr lang="zh-CN" altLang="en-US" dirty="0" smtClean="0"/>
              <a:t>总结</a:t>
            </a:r>
            <a:endParaRPr lang="en-US" altLang="zh-CN" dirty="0" smtClean="0"/>
          </a:p>
        </p:txBody>
      </p:sp>
    </p:spTree>
    <p:extLst>
      <p:ext uri="{BB962C8B-B14F-4D97-AF65-F5344CB8AC3E}">
        <p14:creationId xmlns:p14="http://schemas.microsoft.com/office/powerpoint/2010/main" val="18275530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34</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rtl="0"/>
            <a:r>
              <a:rPr lang="zh-CN" altLang="en-US" sz="1200" kern="1200" dirty="0" smtClean="0">
                <a:solidFill>
                  <a:schemeClr val="tx1"/>
                </a:solidFill>
                <a:effectLst/>
                <a:latin typeface="Arial" panose="020B0604020202020204" pitchFamily="34" charset="0"/>
                <a:ea typeface="宋体" panose="02010600030101010101" pitchFamily="2" charset="-122"/>
                <a:cs typeface="+mn-cs"/>
              </a:rPr>
              <a:t>项目</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经理 </a:t>
            </a:r>
            <a:endParaRPr lang="en-US" altLang="zh-CN" sz="1200" kern="1200" dirty="0" smtClean="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smtClean="0">
              <a:solidFill>
                <a:schemeClr val="tx1"/>
              </a:solidFill>
              <a:effectLst/>
              <a:latin typeface="Arial" panose="020B0604020202020204" pitchFamily="34" charset="0"/>
              <a:ea typeface="宋体" panose="02010600030101010101" pitchFamily="2" charset="-122"/>
              <a:cs typeface="+mn-cs"/>
            </a:endParaRPr>
          </a:p>
          <a:p>
            <a:pPr rtl="0"/>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软件架构师，系统工程师 </a:t>
            </a:r>
            <a:endParaRPr lang="en-US" altLang="zh-CN" sz="1200" kern="1200" dirty="0" smtClean="0">
              <a:solidFill>
                <a:schemeClr val="tx1"/>
              </a:solidFill>
              <a:effectLst/>
              <a:latin typeface="Arial" panose="020B0604020202020204" pitchFamily="34" charset="0"/>
              <a:ea typeface="宋体" panose="02010600030101010101" pitchFamily="2" charset="-122"/>
              <a:cs typeface="+mn-cs"/>
            </a:endParaRPr>
          </a:p>
          <a:p>
            <a:pPr rtl="0"/>
            <a:endParaRPr lang="en-US" altLang="zh-CN" sz="1200" kern="1200" dirty="0" smtClean="0">
              <a:solidFill>
                <a:schemeClr val="tx1"/>
              </a:solidFill>
              <a:effectLst/>
              <a:latin typeface="Arial" panose="020B0604020202020204" pitchFamily="34" charset="0"/>
              <a:ea typeface="宋体" panose="02010600030101010101" pitchFamily="2" charset="-122"/>
              <a:cs typeface="+mn-cs"/>
            </a:endParaRPr>
          </a:p>
          <a:p>
            <a:pPr rtl="0"/>
            <a:r>
              <a:rPr lang="zh-CN" altLang="en-US" sz="1200" kern="1200" dirty="0" smtClean="0">
                <a:solidFill>
                  <a:schemeClr val="tx1"/>
                </a:solidFill>
                <a:effectLst/>
                <a:latin typeface="Arial" panose="020B0604020202020204" pitchFamily="34" charset="0"/>
                <a:ea typeface="宋体" panose="02010600030101010101" pitchFamily="2" charset="-122"/>
                <a:cs typeface="+mn-cs"/>
              </a:rPr>
              <a:t> 程序员，开发人员，编码人员 </a:t>
            </a:r>
            <a:endParaRPr lang="en-US" altLang="zh-CN" sz="1200" kern="1200" dirty="0" smtClean="0">
              <a:solidFill>
                <a:schemeClr val="tx1"/>
              </a:solidFill>
              <a:effectLst/>
              <a:latin typeface="Arial" panose="020B0604020202020204" pitchFamily="34" charset="0"/>
              <a:ea typeface="宋体" panose="02010600030101010101" pitchFamily="2" charset="-122"/>
              <a:cs typeface="+mn-cs"/>
            </a:endParaRPr>
          </a:p>
          <a:p>
            <a:pPr rtl="0"/>
            <a:endParaRPr lang="en-US" altLang="zh-CN" sz="1200" kern="1200" dirty="0" smtClean="0">
              <a:solidFill>
                <a:schemeClr val="tx1"/>
              </a:solidFill>
              <a:effectLst/>
              <a:latin typeface="Arial" panose="020B0604020202020204" pitchFamily="34" charset="0"/>
              <a:ea typeface="宋体" panose="02010600030101010101" pitchFamily="2" charset="-122"/>
              <a:cs typeface="+mn-cs"/>
            </a:endParaRPr>
          </a:p>
          <a:p>
            <a:pPr rtl="0"/>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测试人员，质量保证</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人员</a:t>
            </a:r>
            <a:endParaRPr lang="en-US" altLang="zh-CN" sz="1200" kern="1200" dirty="0" smtClean="0">
              <a:solidFill>
                <a:schemeClr val="tx1"/>
              </a:solidFill>
              <a:effectLst/>
              <a:latin typeface="Arial" panose="020B0604020202020204" pitchFamily="34" charset="0"/>
              <a:ea typeface="宋体" panose="02010600030101010101" pitchFamily="2" charset="-122"/>
              <a:cs typeface="+mn-cs"/>
            </a:endParaRPr>
          </a:p>
          <a:p>
            <a:pPr rtl="0"/>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技术</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作者</a:t>
            </a:r>
            <a:endParaRPr lang="en-US" altLang="zh-CN" sz="1200" kern="1200" dirty="0" smtClean="0">
              <a:solidFill>
                <a:schemeClr val="tx1"/>
              </a:solidFill>
              <a:effectLst/>
              <a:latin typeface="Arial" panose="020B0604020202020204" pitchFamily="34" charset="0"/>
              <a:ea typeface="宋体" panose="02010600030101010101" pitchFamily="2" charset="-122"/>
              <a:cs typeface="+mn-cs"/>
            </a:endParaRPr>
          </a:p>
          <a:p>
            <a:pPr rtl="0"/>
            <a:endParaRPr lang="en-US" altLang="zh-CN" sz="1200" kern="1200" dirty="0" smtClean="0">
              <a:solidFill>
                <a:schemeClr val="tx1"/>
              </a:solidFill>
              <a:effectLst/>
              <a:latin typeface="Arial" panose="020B0604020202020204" pitchFamily="34" charset="0"/>
              <a:ea typeface="宋体" panose="02010600030101010101" pitchFamily="2" charset="-122"/>
              <a:cs typeface="+mn-cs"/>
            </a:endParaRPr>
          </a:p>
          <a:p>
            <a:pPr rtl="0"/>
            <a:endParaRPr lang="en-US" altLang="zh-CN" sz="1200" kern="1200" dirty="0" smtClean="0">
              <a:solidFill>
                <a:schemeClr val="tx1"/>
              </a:solidFill>
              <a:effectLst/>
              <a:latin typeface="Arial" panose="020B0604020202020204" pitchFamily="34" charset="0"/>
              <a:ea typeface="宋体" panose="02010600030101010101" pitchFamily="2" charset="-122"/>
              <a:cs typeface="+mn-cs"/>
            </a:endParaRPr>
          </a:p>
          <a:p>
            <a:pPr rtl="0"/>
            <a:r>
              <a:rPr lang="zh-CN" altLang="en-US" sz="1200" kern="1200" dirty="0" smtClean="0">
                <a:solidFill>
                  <a:schemeClr val="tx1"/>
                </a:solidFill>
                <a:effectLst/>
                <a:latin typeface="Arial" panose="020B0604020202020204" pitchFamily="34" charset="0"/>
                <a:ea typeface="宋体" panose="02010600030101010101" pitchFamily="2" charset="-122"/>
                <a:cs typeface="+mn-cs"/>
              </a:rPr>
              <a:t>配置管理员，构建</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员</a:t>
            </a:r>
            <a:endParaRPr lang="en-US" altLang="zh-CN" sz="1200" kern="1200" dirty="0" smtClean="0">
              <a:solidFill>
                <a:schemeClr val="tx1"/>
              </a:solidFill>
              <a:effectLst/>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181127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7154" name="Rectangle 2"/>
          <p:cNvSpPr>
            <a:spLocks noGrp="1" noRot="1" noChangeAspect="1" noChangeArrowheads="1" noTextEdit="1"/>
          </p:cNvSpPr>
          <p:nvPr>
            <p:ph type="sldImg"/>
          </p:nvPr>
        </p:nvSpPr>
        <p:spPr>
          <a:xfrm>
            <a:off x="2716213" y="304800"/>
            <a:ext cx="4162425" cy="3122613"/>
          </a:xfrm>
          <a:ln/>
        </p:spPr>
      </p:sp>
      <p:sp>
        <p:nvSpPr>
          <p:cNvPr id="1457155"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5834288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2594" name="Rectangle 2"/>
          <p:cNvSpPr>
            <a:spLocks noGrp="1" noRot="1" noChangeAspect="1" noChangeArrowheads="1" noTextEdit="1"/>
          </p:cNvSpPr>
          <p:nvPr>
            <p:ph type="sldImg"/>
          </p:nvPr>
        </p:nvSpPr>
        <p:spPr>
          <a:xfrm>
            <a:off x="2716213" y="304800"/>
            <a:ext cx="4162425" cy="3122613"/>
          </a:xfrm>
          <a:ln/>
        </p:spPr>
      </p:sp>
      <p:sp>
        <p:nvSpPr>
          <p:cNvPr id="1262595"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Tree>
    <p:extLst>
      <p:ext uri="{BB962C8B-B14F-4D97-AF65-F5344CB8AC3E}">
        <p14:creationId xmlns:p14="http://schemas.microsoft.com/office/powerpoint/2010/main" val="14631031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3618" name="Rectangle 2"/>
          <p:cNvSpPr>
            <a:spLocks noGrp="1" noRot="1" noChangeAspect="1" noChangeArrowheads="1" noTextEdit="1"/>
          </p:cNvSpPr>
          <p:nvPr>
            <p:ph type="sldImg"/>
          </p:nvPr>
        </p:nvSpPr>
        <p:spPr>
          <a:xfrm>
            <a:off x="2716213" y="304800"/>
            <a:ext cx="4162425" cy="3122613"/>
          </a:xfrm>
          <a:ln/>
        </p:spPr>
      </p:sp>
      <p:sp>
        <p:nvSpPr>
          <p:cNvPr id="126361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Software Development Life Cycle</a:t>
            </a:r>
          </a:p>
          <a:p>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endParaRPr lang="zh-CN" altLang="en-US" dirty="0"/>
          </a:p>
        </p:txBody>
      </p:sp>
    </p:spTree>
    <p:extLst>
      <p:ext uri="{BB962C8B-B14F-4D97-AF65-F5344CB8AC3E}">
        <p14:creationId xmlns:p14="http://schemas.microsoft.com/office/powerpoint/2010/main" val="39375964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8738" name="Rectangle 2"/>
          <p:cNvSpPr>
            <a:spLocks noGrp="1" noRot="1" noChangeAspect="1" noChangeArrowheads="1" noTextEdit="1"/>
          </p:cNvSpPr>
          <p:nvPr>
            <p:ph type="sldImg"/>
          </p:nvPr>
        </p:nvSpPr>
        <p:spPr>
          <a:xfrm>
            <a:off x="2716213" y="304800"/>
            <a:ext cx="4162425" cy="3122613"/>
          </a:xfrm>
          <a:ln/>
        </p:spPr>
      </p:sp>
      <p:sp>
        <p:nvSpPr>
          <p:cNvPr id="126873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Tree>
    <p:extLst>
      <p:ext uri="{BB962C8B-B14F-4D97-AF65-F5344CB8AC3E}">
        <p14:creationId xmlns:p14="http://schemas.microsoft.com/office/powerpoint/2010/main" val="19381447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8738" name="Rectangle 2"/>
          <p:cNvSpPr>
            <a:spLocks noGrp="1" noRot="1" noChangeAspect="1" noChangeArrowheads="1" noTextEdit="1"/>
          </p:cNvSpPr>
          <p:nvPr>
            <p:ph type="sldImg"/>
          </p:nvPr>
        </p:nvSpPr>
        <p:spPr>
          <a:xfrm>
            <a:off x="2716213" y="304800"/>
            <a:ext cx="4162425" cy="3122613"/>
          </a:xfrm>
          <a:ln/>
        </p:spPr>
      </p:sp>
      <p:sp>
        <p:nvSpPr>
          <p:cNvPr id="126873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Tree>
    <p:extLst>
      <p:ext uri="{BB962C8B-B14F-4D97-AF65-F5344CB8AC3E}">
        <p14:creationId xmlns:p14="http://schemas.microsoft.com/office/powerpoint/2010/main" val="3340617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4</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修复错误的成本呈</a:t>
            </a:r>
            <a:r>
              <a:rPr lang="zh-CN" altLang="en-US" dirty="0" smtClean="0"/>
              <a:t>指数增长</a:t>
            </a:r>
            <a:endParaRPr lang="en-US" altLang="zh-CN" dirty="0" smtClean="0"/>
          </a:p>
        </p:txBody>
      </p:sp>
    </p:spTree>
    <p:extLst>
      <p:ext uri="{BB962C8B-B14F-4D97-AF65-F5344CB8AC3E}">
        <p14:creationId xmlns:p14="http://schemas.microsoft.com/office/powerpoint/2010/main" val="41873306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8738" name="Rectangle 2"/>
          <p:cNvSpPr>
            <a:spLocks noGrp="1" noRot="1" noChangeAspect="1" noChangeArrowheads="1" noTextEdit="1"/>
          </p:cNvSpPr>
          <p:nvPr>
            <p:ph type="sldImg"/>
          </p:nvPr>
        </p:nvSpPr>
        <p:spPr>
          <a:xfrm>
            <a:off x="2716213" y="304800"/>
            <a:ext cx="4162425" cy="3122613"/>
          </a:xfrm>
          <a:ln/>
        </p:spPr>
      </p:sp>
      <p:sp>
        <p:nvSpPr>
          <p:cNvPr id="126873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Tree>
    <p:extLst>
      <p:ext uri="{BB962C8B-B14F-4D97-AF65-F5344CB8AC3E}">
        <p14:creationId xmlns:p14="http://schemas.microsoft.com/office/powerpoint/2010/main" val="4529814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0786" name="Rectangle 2"/>
          <p:cNvSpPr>
            <a:spLocks noGrp="1" noRot="1" noChangeAspect="1" noChangeArrowheads="1" noTextEdit="1"/>
          </p:cNvSpPr>
          <p:nvPr>
            <p:ph type="sldImg"/>
          </p:nvPr>
        </p:nvSpPr>
        <p:spPr>
          <a:xfrm>
            <a:off x="2716213" y="304800"/>
            <a:ext cx="4162425" cy="3122613"/>
          </a:xfrm>
          <a:ln/>
        </p:spPr>
      </p:sp>
      <p:sp>
        <p:nvSpPr>
          <p:cNvPr id="127078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zh-CN" dirty="0" smtClean="0"/>
          </a:p>
        </p:txBody>
      </p:sp>
    </p:spTree>
    <p:extLst>
      <p:ext uri="{BB962C8B-B14F-4D97-AF65-F5344CB8AC3E}">
        <p14:creationId xmlns:p14="http://schemas.microsoft.com/office/powerpoint/2010/main" val="12309054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42</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en-US" altLang="zh-CN" dirty="0" smtClean="0"/>
              <a:t>TDD</a:t>
            </a:r>
            <a:r>
              <a:rPr lang="zh-CN" altLang="en-US" dirty="0" smtClean="0"/>
              <a:t>是测试驱动开发（</a:t>
            </a:r>
            <a:r>
              <a:rPr lang="en-US" altLang="zh-CN" dirty="0" smtClean="0"/>
              <a:t>Test-Driven Development</a:t>
            </a:r>
            <a:r>
              <a:rPr lang="zh-CN" altLang="en-US" dirty="0" smtClean="0"/>
              <a:t>）</a:t>
            </a:r>
            <a:endParaRPr lang="zh-CN" altLang="zh-CN" dirty="0" smtClean="0"/>
          </a:p>
        </p:txBody>
      </p:sp>
    </p:spTree>
    <p:extLst>
      <p:ext uri="{BB962C8B-B14F-4D97-AF65-F5344CB8AC3E}">
        <p14:creationId xmlns:p14="http://schemas.microsoft.com/office/powerpoint/2010/main" val="25089633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5186" name="Rectangle 2"/>
          <p:cNvSpPr>
            <a:spLocks noGrp="1" noRot="1" noChangeAspect="1" noChangeArrowheads="1" noTextEdit="1"/>
          </p:cNvSpPr>
          <p:nvPr>
            <p:ph type="sldImg"/>
          </p:nvPr>
        </p:nvSpPr>
        <p:spPr>
          <a:xfrm>
            <a:off x="2716213" y="304800"/>
            <a:ext cx="4162425" cy="3122613"/>
          </a:xfrm>
          <a:ln/>
        </p:spPr>
      </p:sp>
      <p:sp>
        <p:nvSpPr>
          <p:cNvPr id="124518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dirty="0" smtClean="0"/>
              <a:t>传统</a:t>
            </a:r>
            <a:r>
              <a:rPr lang="zh-CN" altLang="en-US" dirty="0" smtClean="0"/>
              <a:t>软件开发方法的哲学</a:t>
            </a:r>
          </a:p>
          <a:p>
            <a:r>
              <a:rPr lang="zh-CN" altLang="en-US" dirty="0" smtClean="0"/>
              <a:t>前期分析</a:t>
            </a:r>
          </a:p>
          <a:p>
            <a:r>
              <a:rPr lang="zh-CN" altLang="en-US" dirty="0" smtClean="0"/>
              <a:t>扩展建模</a:t>
            </a:r>
          </a:p>
          <a:p>
            <a:r>
              <a:rPr lang="zh-CN" altLang="en-US" dirty="0" smtClean="0"/>
              <a:t>尽早发现</a:t>
            </a:r>
            <a:r>
              <a:rPr lang="zh-CN" altLang="en-US" dirty="0" smtClean="0"/>
              <a:t>问题</a:t>
            </a:r>
            <a:endParaRPr lang="en-US" altLang="zh-CN" dirty="0" smtClean="0"/>
          </a:p>
        </p:txBody>
      </p:sp>
    </p:spTree>
    <p:extLst>
      <p:ext uri="{BB962C8B-B14F-4D97-AF65-F5344CB8AC3E}">
        <p14:creationId xmlns:p14="http://schemas.microsoft.com/office/powerpoint/2010/main" val="30304906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5186" name="Rectangle 2"/>
          <p:cNvSpPr>
            <a:spLocks noGrp="1" noRot="1" noChangeAspect="1" noChangeArrowheads="1" noTextEdit="1"/>
          </p:cNvSpPr>
          <p:nvPr>
            <p:ph type="sldImg"/>
          </p:nvPr>
        </p:nvSpPr>
        <p:spPr>
          <a:xfrm>
            <a:off x="2716213" y="304800"/>
            <a:ext cx="4162425" cy="3122613"/>
          </a:xfrm>
          <a:ln/>
        </p:spPr>
      </p:sp>
      <p:sp>
        <p:nvSpPr>
          <p:cNvPr id="124518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Tree>
    <p:extLst>
      <p:ext uri="{BB962C8B-B14F-4D97-AF65-F5344CB8AC3E}">
        <p14:creationId xmlns:p14="http://schemas.microsoft.com/office/powerpoint/2010/main" val="6430708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5186" name="Rectangle 2"/>
          <p:cNvSpPr>
            <a:spLocks noGrp="1" noRot="1" noChangeAspect="1" noChangeArrowheads="1" noTextEdit="1"/>
          </p:cNvSpPr>
          <p:nvPr>
            <p:ph type="sldImg"/>
          </p:nvPr>
        </p:nvSpPr>
        <p:spPr>
          <a:xfrm>
            <a:off x="2716213" y="304800"/>
            <a:ext cx="4162425" cy="3122613"/>
          </a:xfrm>
          <a:ln/>
        </p:spPr>
      </p:sp>
      <p:sp>
        <p:nvSpPr>
          <p:cNvPr id="124518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dirty="0" smtClean="0"/>
              <a:t>敏捷</a:t>
            </a:r>
            <a:r>
              <a:rPr lang="zh-CN" altLang="en-US" dirty="0" smtClean="0"/>
              <a:t>方法不适用</a:t>
            </a:r>
            <a:r>
              <a:rPr lang="zh-CN" altLang="en-US" dirty="0" smtClean="0"/>
              <a:t>于当前的许多软件项目开始</a:t>
            </a:r>
          </a:p>
          <a:p>
            <a:endParaRPr lang="zh-CN" altLang="en-US" dirty="0" smtClean="0"/>
          </a:p>
          <a:p>
            <a:r>
              <a:rPr lang="zh-CN" altLang="en-US" dirty="0" smtClean="0"/>
              <a:t>需求很快</a:t>
            </a:r>
            <a:r>
              <a:rPr lang="zh-CN" altLang="en-US" dirty="0" smtClean="0"/>
              <a:t>就会过时</a:t>
            </a:r>
          </a:p>
          <a:p>
            <a:endParaRPr lang="zh-CN" altLang="en-US" dirty="0" smtClean="0"/>
          </a:p>
          <a:p>
            <a:r>
              <a:rPr lang="zh-CN" altLang="en-US" dirty="0" smtClean="0"/>
              <a:t>敏捷方法期望软件从小开始，随着时间的推移而</a:t>
            </a:r>
            <a:r>
              <a:rPr lang="zh-CN" altLang="en-US" dirty="0" smtClean="0"/>
              <a:t>发展</a:t>
            </a:r>
            <a:endParaRPr lang="zh-CN" altLang="en-US" dirty="0" smtClean="0"/>
          </a:p>
        </p:txBody>
      </p:sp>
    </p:spTree>
    <p:extLst>
      <p:ext uri="{BB962C8B-B14F-4D97-AF65-F5344CB8AC3E}">
        <p14:creationId xmlns:p14="http://schemas.microsoft.com/office/powerpoint/2010/main" val="7547805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5186" name="Rectangle 2"/>
          <p:cNvSpPr>
            <a:spLocks noGrp="1" noRot="1" noChangeAspect="1" noChangeArrowheads="1" noTextEdit="1"/>
          </p:cNvSpPr>
          <p:nvPr>
            <p:ph type="sldImg"/>
          </p:nvPr>
        </p:nvSpPr>
        <p:spPr>
          <a:xfrm>
            <a:off x="2716213" y="304800"/>
            <a:ext cx="4162425" cy="3122613"/>
          </a:xfrm>
          <a:ln/>
        </p:spPr>
      </p:sp>
      <p:sp>
        <p:nvSpPr>
          <p:cNvPr id="124518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zh-CN" dirty="0" smtClean="0"/>
          </a:p>
          <a:p>
            <a:r>
              <a:rPr lang="zh-CN" altLang="en-US" dirty="0" smtClean="0"/>
              <a:t>在传统方法中，我们试图在开始时完全定义所有正确的行为</a:t>
            </a:r>
          </a:p>
          <a:p>
            <a:endParaRPr lang="en-US" altLang="zh-CN" dirty="0" smtClean="0"/>
          </a:p>
          <a:p>
            <a:r>
              <a:rPr lang="zh-CN" altLang="en-US" dirty="0" smtClean="0"/>
              <a:t>在</a:t>
            </a:r>
            <a:r>
              <a:rPr lang="zh-CN" altLang="en-US" dirty="0" smtClean="0"/>
              <a:t>敏捷方法中，我们将正确性重新定义为相对于一组特定的</a:t>
            </a:r>
            <a:r>
              <a:rPr lang="zh-CN" altLang="en-US" dirty="0" smtClean="0"/>
              <a:t>测试</a:t>
            </a:r>
            <a:endParaRPr lang="zh-CN" altLang="en-US" dirty="0" smtClean="0"/>
          </a:p>
        </p:txBody>
      </p:sp>
    </p:spTree>
    <p:extLst>
      <p:ext uri="{BB962C8B-B14F-4D97-AF65-F5344CB8AC3E}">
        <p14:creationId xmlns:p14="http://schemas.microsoft.com/office/powerpoint/2010/main" val="37621051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5186" name="Rectangle 2"/>
          <p:cNvSpPr>
            <a:spLocks noGrp="1" noRot="1" noChangeAspect="1" noChangeArrowheads="1" noTextEdit="1"/>
          </p:cNvSpPr>
          <p:nvPr>
            <p:ph type="sldImg"/>
          </p:nvPr>
        </p:nvSpPr>
        <p:spPr>
          <a:xfrm>
            <a:off x="2716213" y="304800"/>
            <a:ext cx="4162425" cy="3122613"/>
          </a:xfrm>
          <a:ln/>
        </p:spPr>
      </p:sp>
      <p:sp>
        <p:nvSpPr>
          <p:cNvPr id="124518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zh-CN" dirty="0" smtClean="0"/>
          </a:p>
          <a:p>
            <a:r>
              <a:rPr lang="zh-CN" altLang="en-US" dirty="0" smtClean="0"/>
              <a:t>测试工具有效地运行所有自动化测试，并向开发人员报告结果</a:t>
            </a:r>
            <a:endParaRPr lang="en-US" altLang="zh-CN" dirty="0" smtClean="0"/>
          </a:p>
          <a:p>
            <a:endParaRPr lang="en-US" altLang="zh-CN" dirty="0" smtClean="0"/>
          </a:p>
          <a:p>
            <a:r>
              <a:rPr lang="zh-CN" altLang="en-US" dirty="0" smtClean="0"/>
              <a:t>测试必须自动化</a:t>
            </a:r>
          </a:p>
          <a:p>
            <a:endParaRPr lang="zh-CN" altLang="en-US" dirty="0" smtClean="0"/>
          </a:p>
          <a:p>
            <a:r>
              <a:rPr lang="zh-CN" altLang="en-US" dirty="0" smtClean="0"/>
              <a:t>每个测试都必须包含一个</a:t>
            </a:r>
            <a:r>
              <a:rPr lang="zh-CN" altLang="en-US" dirty="0" smtClean="0"/>
              <a:t>测试周期，</a:t>
            </a:r>
            <a:r>
              <a:rPr lang="zh-CN" altLang="en-US" dirty="0" smtClean="0"/>
              <a:t>它可以评估该测试是否正确执行</a:t>
            </a:r>
          </a:p>
          <a:p>
            <a:endParaRPr lang="zh-CN" altLang="en-US" dirty="0" smtClean="0"/>
          </a:p>
        </p:txBody>
      </p:sp>
    </p:spTree>
    <p:extLst>
      <p:ext uri="{BB962C8B-B14F-4D97-AF65-F5344CB8AC3E}">
        <p14:creationId xmlns:p14="http://schemas.microsoft.com/office/powerpoint/2010/main" val="13008551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5186" name="Rectangle 2"/>
          <p:cNvSpPr>
            <a:spLocks noGrp="1" noRot="1" noChangeAspect="1" noChangeArrowheads="1" noTextEdit="1"/>
          </p:cNvSpPr>
          <p:nvPr>
            <p:ph type="sldImg"/>
          </p:nvPr>
        </p:nvSpPr>
        <p:spPr>
          <a:xfrm>
            <a:off x="2716213" y="304800"/>
            <a:ext cx="4162425" cy="3122613"/>
          </a:xfrm>
          <a:ln/>
        </p:spPr>
      </p:sp>
      <p:sp>
        <p:nvSpPr>
          <p:cNvPr id="124518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dirty="0" smtClean="0"/>
              <a:t>当软件的当前版本可以在任何时间针对所有测试运行时，敏捷方法工作得最好</a:t>
            </a:r>
            <a:endParaRPr lang="en-US" altLang="zh-CN" dirty="0" smtClean="0"/>
          </a:p>
          <a:p>
            <a:endParaRPr lang="en-US" altLang="zh-CN" dirty="0" smtClean="0"/>
          </a:p>
        </p:txBody>
      </p:sp>
    </p:spTree>
    <p:extLst>
      <p:ext uri="{BB962C8B-B14F-4D97-AF65-F5344CB8AC3E}">
        <p14:creationId xmlns:p14="http://schemas.microsoft.com/office/powerpoint/2010/main" val="22401007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5186" name="Rectangle 2"/>
          <p:cNvSpPr>
            <a:spLocks noGrp="1" noRot="1" noChangeAspect="1" noChangeArrowheads="1" noTextEdit="1"/>
          </p:cNvSpPr>
          <p:nvPr>
            <p:ph type="sldImg"/>
          </p:nvPr>
        </p:nvSpPr>
        <p:spPr>
          <a:xfrm>
            <a:off x="2716213" y="304800"/>
            <a:ext cx="4162425" cy="3122613"/>
          </a:xfrm>
          <a:ln/>
        </p:spPr>
      </p:sp>
      <p:sp>
        <p:nvSpPr>
          <p:cNvPr id="124518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Tree>
    <p:extLst>
      <p:ext uri="{BB962C8B-B14F-4D97-AF65-F5344CB8AC3E}">
        <p14:creationId xmlns:p14="http://schemas.microsoft.com/office/powerpoint/2010/main" val="986982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554285-12D1-4372-BFC3-D2DA9E2329E0}" type="slidenum">
              <a:rPr lang="zh-CN" altLang="en-US"/>
              <a:pPr/>
              <a:t>5</a:t>
            </a:fld>
            <a:endParaRPr lang="en-US" altLang="zh-CN"/>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26421414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50</a:t>
            </a:fld>
            <a:endParaRPr lang="en-US" altLang="zh-CN"/>
          </a:p>
        </p:txBody>
      </p:sp>
    </p:spTree>
    <p:extLst>
      <p:ext uri="{BB962C8B-B14F-4D97-AF65-F5344CB8AC3E}">
        <p14:creationId xmlns:p14="http://schemas.microsoft.com/office/powerpoint/2010/main" val="1016435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78C6FC-09BD-4D48-8582-46241909C8AE}" type="slidenum">
              <a:rPr lang="zh-CN" altLang="en-US"/>
              <a:pPr/>
              <a:t>6</a:t>
            </a:fld>
            <a:endParaRPr lang="en-US" altLang="zh-CN"/>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578370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Rectangle 2"/>
          <p:cNvSpPr>
            <a:spLocks noGrp="1" noRot="1" noChangeAspect="1" noChangeArrowheads="1" noTextEdit="1"/>
          </p:cNvSpPr>
          <p:nvPr>
            <p:ph type="sldImg"/>
          </p:nvPr>
        </p:nvSpPr>
        <p:spPr>
          <a:xfrm>
            <a:off x="2716213" y="304800"/>
            <a:ext cx="4162425" cy="3122613"/>
          </a:xfrm>
          <a:ln/>
        </p:spPr>
      </p:sp>
      <p:sp>
        <p:nvSpPr>
          <p:cNvPr id="1235971"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481573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8</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673299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9</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zh-CN" dirty="0" smtClean="0"/>
          </a:p>
        </p:txBody>
      </p:sp>
    </p:spTree>
    <p:extLst>
      <p:ext uri="{BB962C8B-B14F-4D97-AF65-F5344CB8AC3E}">
        <p14:creationId xmlns:p14="http://schemas.microsoft.com/office/powerpoint/2010/main" val="362497534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5" desc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7" descr="北方交通大学—世纪钟（校钟）"/>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48338" y="179388"/>
            <a:ext cx="8429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8" descr="北方交通大学—思源楼"/>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29500" y="184150"/>
            <a:ext cx="9525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9" descr="09525834336"/>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591300" y="179388"/>
            <a:ext cx="8382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descr="19楼"/>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382000" y="184150"/>
            <a:ext cx="7620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2" descr="20055131012136649"/>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867275" y="184150"/>
            <a:ext cx="881063"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3" name="Rectangle 9"/>
          <p:cNvSpPr>
            <a:spLocks noGrp="1" noChangeArrowheads="1"/>
          </p:cNvSpPr>
          <p:nvPr>
            <p:ph type="ctrTitle"/>
          </p:nvPr>
        </p:nvSpPr>
        <p:spPr>
          <a:xfrm>
            <a:off x="685800" y="1798638"/>
            <a:ext cx="7772400" cy="1470025"/>
          </a:xfrm>
          <a:extLst>
            <a:ext uri="{91240B29-F687-4F45-9708-019B960494DF}">
              <a14:hiddenLine xmlns:a14="http://schemas.microsoft.com/office/drawing/2010/main" w="9525">
                <a:solidFill>
                  <a:schemeClr val="tx1"/>
                </a:solidFill>
                <a:miter lim="800000"/>
                <a:headEnd/>
                <a:tailEnd/>
              </a14:hiddenLine>
            </a:ext>
          </a:extLst>
        </p:spPr>
        <p:txBody>
          <a:bodyPr tIns="45720" anchor="ctr"/>
          <a:lstStyle>
            <a:lvl1pPr>
              <a:defRPr sz="4400"/>
            </a:lvl1pPr>
          </a:lstStyle>
          <a:p>
            <a:pPr lvl="0"/>
            <a:r>
              <a:rPr lang="zh-CN" altLang="en-US" noProof="0" dirty="0" smtClean="0"/>
              <a:t>单击此处编辑母版标题样式</a:t>
            </a:r>
          </a:p>
        </p:txBody>
      </p:sp>
      <p:sp>
        <p:nvSpPr>
          <p:cNvPr id="57354" name="Rectangle 10"/>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pPr lvl="0"/>
            <a:r>
              <a:rPr lang="zh-CN" altLang="en-US" noProof="0" smtClean="0"/>
              <a:t>单击此处编辑母版副标题样式</a:t>
            </a:r>
          </a:p>
        </p:txBody>
      </p:sp>
      <p:pic>
        <p:nvPicPr>
          <p:cNvPr id="10" name="Picture 2" descr="https://timgsa.baidu.com/timg?image&amp;quality=80&amp;size=b9999_10000&amp;sec=1583378920329&amp;di=e25020f7c280b3bc5a1a0bc6e7f7af6c&amp;imgtype=0&amp;src=http%3A%2F%2Fimg.sanhao.com%2Fcommunity_news%2F12877%2F20170314150347967.jp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68916" y="56935"/>
            <a:ext cx="2277422" cy="933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093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84906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81825" y="152400"/>
            <a:ext cx="2162175" cy="6181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0538" y="152400"/>
            <a:ext cx="6338887" cy="6181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68447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A8224893-DBDA-4BFA-9CE1-4BFE7CD0F8CF}" type="datetime1">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pic>
        <p:nvPicPr>
          <p:cNvPr id="7" name="Picture 27" descr="北方交通大学—世纪钟（校钟）"/>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48338" y="179388"/>
            <a:ext cx="8429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8" descr="北方交通大学—思源楼"/>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429500" y="184150"/>
            <a:ext cx="9525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9" descr="09525834336"/>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591300" y="179388"/>
            <a:ext cx="8382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1" descr="19楼"/>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382000" y="184150"/>
            <a:ext cx="7620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2" descr="20055131012136649"/>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867275" y="184150"/>
            <a:ext cx="881063"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https://timgsa.baidu.com/timg?image&amp;quality=80&amp;size=b9999_10000&amp;sec=1583378920329&amp;di=e25020f7c280b3bc5a1a0bc6e7f7af6c&amp;imgtype=0&amp;src=http%3A%2F%2Fimg.sanhao.com%2Fcommunity_news%2F12877%2F20170314150347967.jp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68916" y="56935"/>
            <a:ext cx="2277422" cy="933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338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B2D3E9E-A95C-48F2-B4BF-A71542E0BE9A}" type="datetime1">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098742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A50F84E2-2D7A-43CF-AC90-352A289A783A}" type="datetime1">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098563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12952B5-7A2F-4CC8-B7CE-9234E21C2837}" type="datetime1">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004896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4" name="Content Placeholder 3"/>
          <p:cNvSpPr>
            <a:spLocks noGrp="1"/>
          </p:cNvSpPr>
          <p:nvPr>
            <p:ph sz="half" idx="2"/>
          </p:nvPr>
        </p:nvSpPr>
        <p:spPr>
          <a:xfrm>
            <a:off x="633845" y="2507551"/>
            <a:ext cx="3867150" cy="36805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6" name="Content Placeholder 5"/>
          <p:cNvSpPr>
            <a:spLocks noGrp="1"/>
          </p:cNvSpPr>
          <p:nvPr>
            <p:ph sz="quarter" idx="4"/>
          </p:nvPr>
        </p:nvSpPr>
        <p:spPr>
          <a:xfrm>
            <a:off x="4629150" y="2507551"/>
            <a:ext cx="3886201" cy="36805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CE1DA07A-9201-4B4B-BAF2-015AFA30F520}" type="datetime1">
              <a:rPr lang="en-US" smtClean="0"/>
              <a:t>9/7/2022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600569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9/7/2022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22367508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1">
              <a:rPr lang="en-US" smtClean="0"/>
              <a:t>9/7/2022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7559506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AF6E2C9B-5FA2-460D-9BE7-B0812FC2A6FF}" type="datetime1">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027312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909060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D374940-A916-4C8B-9648-02A2D3898F9E}" type="datetime1">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574058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F4E5243-F52A-4D37-9694-EB26C6C31910}" type="datetime1">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9284927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3A77B6E1-634A-48DC-9E8B-D894023267EF}" type="datetime1">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8756358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710972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0538"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1538"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41613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32054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391194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626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718844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979282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1026" name="Picture 12" descr="badgeb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279525" y="1131888"/>
            <a:ext cx="7092950" cy="53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ChangeArrowheads="1"/>
          </p:cNvSpPr>
          <p:nvPr/>
        </p:nvSpPr>
        <p:spPr bwMode="auto">
          <a:xfrm>
            <a:off x="287338" y="990600"/>
            <a:ext cx="4318000" cy="28575"/>
          </a:xfrm>
          <a:prstGeom prst="rect">
            <a:avLst/>
          </a:prstGeom>
          <a:gradFill rotWithShape="1">
            <a:gsLst>
              <a:gs pos="0">
                <a:srgbClr val="FFFFFF"/>
              </a:gs>
              <a:gs pos="100000">
                <a:srgbClr val="133984"/>
              </a:gs>
            </a:gsLst>
            <a:lin ang="0" scaled="1"/>
          </a:gradFill>
          <a:ln>
            <a:noFill/>
          </a:ln>
          <a:effectLst/>
          <a:extLst>
            <a:ext uri="{91240B29-F687-4F45-9708-019B960494DF}">
              <a14:hiddenLine xmlns:a14="http://schemas.microsoft.com/office/drawing/2010/main" w="19050" algn="ctr">
                <a:solidFill>
                  <a:srgbClr val="16388A"/>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028" name="Rectangle 3"/>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ffectLst/>
          <a:extLst>
            <a:ext uri="{91240B29-F687-4F45-9708-019B960494DF}">
              <a14:hiddenLine xmlns:a14="http://schemas.microsoft.com/office/drawing/2010/main" w="19050" algn="ctr">
                <a:solidFill>
                  <a:srgbClr val="16388A"/>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029" name="Rectangle 4"/>
          <p:cNvSpPr>
            <a:spLocks noGrp="1" noChangeArrowheads="1"/>
          </p:cNvSpPr>
          <p:nvPr>
            <p:ph type="title"/>
          </p:nvPr>
        </p:nvSpPr>
        <p:spPr bwMode="auto">
          <a:xfrm>
            <a:off x="2438400" y="152400"/>
            <a:ext cx="6705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1030" name="Rectangle 5"/>
          <p:cNvSpPr>
            <a:spLocks noGrp="1" noChangeArrowheads="1"/>
          </p:cNvSpPr>
          <p:nvPr>
            <p:ph type="body" idx="1"/>
          </p:nvPr>
        </p:nvSpPr>
        <p:spPr bwMode="auto">
          <a:xfrm>
            <a:off x="490538" y="1268413"/>
            <a:ext cx="8229600" cy="506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pic>
        <p:nvPicPr>
          <p:cNvPr id="2050" name="Picture 2" descr="https://timgsa.baidu.com/timg?image&amp;quality=80&amp;size=b9999_10000&amp;sec=1583378920329&amp;di=e25020f7c280b3bc5a1a0bc6e7f7af6c&amp;imgtype=0&amp;src=http%3A%2F%2Fimg.sanhao.com%2Fcommunity_news%2F12877%2F20170314150347967.jp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68916" y="56935"/>
            <a:ext cx="2277422" cy="93366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p:txStyles>
    <p:title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16"/>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9/7/2022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a:t>
            </a:fld>
            <a:endParaRPr lang="en-US"/>
          </a:p>
        </p:txBody>
      </p:sp>
      <p:pic>
        <p:nvPicPr>
          <p:cNvPr id="7" name="Picture 12" descr="badgeb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279525" y="1131888"/>
            <a:ext cx="7092950" cy="53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https://timgsa.baidu.com/timg?image&amp;quality=80&amp;size=b9999_10000&amp;sec=1583378920329&amp;di=e25020f7c280b3bc5a1a0bc6e7f7af6c&amp;imgtype=0&amp;src=http%3A%2F%2Fimg.sanhao.com%2Fcommunity_news%2F12877%2F20170314150347967.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68916" y="56935"/>
            <a:ext cx="2277422" cy="933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00116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png"/><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3.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2400" y="1752600"/>
            <a:ext cx="8839200" cy="1927225"/>
          </a:xfrm>
        </p:spPr>
        <p:txBody>
          <a:bodyPr/>
          <a:lstStyle/>
          <a:p>
            <a:pPr algn="ctr" eaLnBrk="1" hangingPunct="1"/>
            <a:r>
              <a:rPr lang="en-US" altLang="zh-CN" sz="4000" dirty="0">
                <a:latin typeface="Arial" panose="020B0604020202020204" pitchFamily="34" charset="0"/>
                <a:cs typeface="Arial" panose="020B0604020202020204" pitchFamily="34" charset="0"/>
              </a:rPr>
              <a:t>Software Testing and Quality Assurance</a:t>
            </a:r>
            <a:endParaRPr lang="zh-CN" altLang="zh-CN" sz="4000" dirty="0" smtClean="0">
              <a:latin typeface="Arial" panose="020B0604020202020204" pitchFamily="34" charset="0"/>
              <a:cs typeface="Arial" panose="020B0604020202020204" pitchFamily="34" charset="0"/>
            </a:endParaRPr>
          </a:p>
        </p:txBody>
      </p:sp>
      <p:sp>
        <p:nvSpPr>
          <p:cNvPr id="5123" name="Rectangle 3"/>
          <p:cNvSpPr>
            <a:spLocks noGrp="1" noChangeArrowheads="1"/>
          </p:cNvSpPr>
          <p:nvPr>
            <p:ph type="subTitle" idx="1"/>
          </p:nvPr>
        </p:nvSpPr>
        <p:spPr>
          <a:xfrm>
            <a:off x="1600200" y="4419600"/>
            <a:ext cx="6172200" cy="1524000"/>
          </a:xfrm>
        </p:spPr>
        <p:txBody>
          <a:bodyPr/>
          <a:lstStyle/>
          <a:p>
            <a:pPr eaLnBrk="1" hangingPunct="1"/>
            <a:r>
              <a:rPr lang="en-US" altLang="zh-CN" sz="1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rPr>
              <a:t>Haiming Liu</a:t>
            </a:r>
          </a:p>
          <a:p>
            <a:pPr eaLnBrk="1" hangingPunct="1"/>
            <a:r>
              <a:rPr lang="en-US" altLang="zh-CN" sz="1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rPr>
              <a:t>liuhaiming@bjtu.edu.cn</a:t>
            </a:r>
            <a:endParaRPr lang="en-US" altLang="zh-CN" sz="1800" b="1" dirty="0">
              <a:solidFill>
                <a:srgbClr val="133984"/>
              </a:solidFill>
              <a:latin typeface="Arial" panose="020B0604020202020204" pitchFamily="34" charset="0"/>
              <a:ea typeface="华文新魏" panose="02010800040101010101" pitchFamily="2" charset="-122"/>
              <a:cs typeface="Arial" panose="020B0604020202020204" pitchFamily="34" charset="0"/>
            </a:endParaRPr>
          </a:p>
          <a:p>
            <a:pPr eaLnBrk="1" hangingPunct="1"/>
            <a:r>
              <a:rPr lang="en-US" altLang="zh-CN" sz="1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rPr>
              <a:t>School of Software Engineering</a:t>
            </a:r>
          </a:p>
          <a:p>
            <a:pPr eaLnBrk="1" hangingPunct="1"/>
            <a:r>
              <a:rPr lang="en-US" altLang="zh-CN" sz="1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rPr>
              <a:t>Beijing Jiaotong University</a:t>
            </a:r>
            <a:endParaRPr lang="zh-CN" altLang="zh-CN" sz="2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endParaRPr>
          </a:p>
        </p:txBody>
      </p:sp>
    </p:spTree>
    <p:extLst>
      <p:ext uri="{BB962C8B-B14F-4D97-AF65-F5344CB8AC3E}">
        <p14:creationId xmlns:p14="http://schemas.microsoft.com/office/powerpoint/2010/main" val="3488383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24971" y="1295400"/>
            <a:ext cx="85344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Cambria" panose="02040503050406030204" pitchFamily="18" charset="0"/>
              </a:rPr>
              <a:t>Why can’t software engineers develop software that just works?</a:t>
            </a:r>
          </a:p>
          <a:p>
            <a:pPr lvl="1" eaLnBrk="1" hangingPunct="1"/>
            <a:r>
              <a:rPr lang="en-US" altLang="zh-CN" dirty="0">
                <a:latin typeface="Cambria" panose="02040503050406030204" pitchFamily="18" charset="0"/>
              </a:rPr>
              <a:t>Building reliable software is not a trivial process. Software has a big level of complexity that is impacted by multiple inside and outside factors</a:t>
            </a:r>
            <a:r>
              <a:rPr lang="en-US" altLang="zh-CN" dirty="0" smtClean="0">
                <a:latin typeface="Cambria" panose="02040503050406030204" pitchFamily="18" charset="0"/>
              </a:rPr>
              <a:t>:</a:t>
            </a:r>
          </a:p>
          <a:p>
            <a:pPr lvl="1" eaLnBrk="1" hangingPunct="1"/>
            <a:r>
              <a:rPr lang="en-US" altLang="zh-CN" dirty="0">
                <a:latin typeface="Cambria" panose="02040503050406030204" pitchFamily="18" charset="0"/>
              </a:rPr>
              <a:t>1. Architecture </a:t>
            </a:r>
            <a:r>
              <a:rPr lang="en-US" altLang="zh-CN" dirty="0" smtClean="0">
                <a:latin typeface="Cambria" panose="02040503050406030204" pitchFamily="18" charset="0"/>
              </a:rPr>
              <a:t>Complexity</a:t>
            </a:r>
          </a:p>
          <a:p>
            <a:pPr lvl="1" eaLnBrk="1" hangingPunct="1"/>
            <a:r>
              <a:rPr lang="en-US" altLang="zh-CN" dirty="0">
                <a:latin typeface="Cambria" panose="02040503050406030204" pitchFamily="18" charset="0"/>
              </a:rPr>
              <a:t>2. Software </a:t>
            </a:r>
            <a:r>
              <a:rPr lang="en-US" altLang="zh-CN" dirty="0" smtClean="0">
                <a:latin typeface="Cambria" panose="02040503050406030204" pitchFamily="18" charset="0"/>
              </a:rPr>
              <a:t>Dependencies</a:t>
            </a:r>
          </a:p>
          <a:p>
            <a:pPr lvl="1" eaLnBrk="1" hangingPunct="1"/>
            <a:r>
              <a:rPr lang="en-US" altLang="zh-CN" dirty="0">
                <a:latin typeface="Cambria" panose="02040503050406030204" pitchFamily="18" charset="0"/>
              </a:rPr>
              <a:t>3. Development </a:t>
            </a:r>
            <a:r>
              <a:rPr lang="en-US" altLang="zh-CN" dirty="0" smtClean="0">
                <a:latin typeface="Cambria" panose="02040503050406030204" pitchFamily="18" charset="0"/>
              </a:rPr>
              <a:t>cost</a:t>
            </a:r>
          </a:p>
          <a:p>
            <a:pPr lvl="1" eaLnBrk="1" hangingPunct="1"/>
            <a:r>
              <a:rPr lang="en-US" altLang="zh-CN" dirty="0">
                <a:latin typeface="Cambria" panose="02040503050406030204" pitchFamily="18" charset="0"/>
              </a:rPr>
              <a:t>4. Compatibility </a:t>
            </a:r>
            <a:r>
              <a:rPr lang="en-US" altLang="zh-CN" dirty="0" smtClean="0">
                <a:latin typeface="Cambria" panose="02040503050406030204" pitchFamily="18" charset="0"/>
              </a:rPr>
              <a:t>issues</a:t>
            </a:r>
          </a:p>
          <a:p>
            <a:pPr lvl="1" eaLnBrk="1" hangingPunct="1"/>
            <a:r>
              <a:rPr lang="en-US" altLang="zh-CN" dirty="0" smtClean="0">
                <a:latin typeface="Cambria" panose="02040503050406030204" pitchFamily="18" charset="0"/>
              </a:rPr>
              <a:t>5. Code </a:t>
            </a:r>
            <a:r>
              <a:rPr lang="en-US" altLang="zh-CN" dirty="0">
                <a:latin typeface="Cambria" panose="02040503050406030204" pitchFamily="18" charset="0"/>
              </a:rPr>
              <a:t>is not the only source of </a:t>
            </a:r>
            <a:r>
              <a:rPr lang="en-US" altLang="zh-CN" dirty="0" smtClean="0">
                <a:latin typeface="Cambria" panose="02040503050406030204" pitchFamily="18" charset="0"/>
              </a:rPr>
              <a:t>bugs</a:t>
            </a:r>
          </a:p>
          <a:p>
            <a:pPr lvl="1" eaLnBrk="1" hangingPunct="1"/>
            <a:r>
              <a:rPr lang="en-US" altLang="zh-CN" dirty="0" smtClean="0">
                <a:latin typeface="Cambria" panose="02040503050406030204" pitchFamily="18" charset="0"/>
              </a:rPr>
              <a:t>6. Team-work</a:t>
            </a:r>
            <a:endParaRPr lang="en-US" altLang="zh-CN" dirty="0">
              <a:latin typeface="Cambria" panose="02040503050406030204" pitchFamily="18" charset="0"/>
            </a:endParaRPr>
          </a:p>
          <a:p>
            <a:pPr lvl="1" eaLnBrk="1" hangingPunct="1"/>
            <a:endParaRPr lang="en-US" altLang="zh-CN" dirty="0" smtClean="0">
              <a:latin typeface="Cambria" panose="02040503050406030204" pitchFamily="18" charset="0"/>
            </a:endParaRPr>
          </a:p>
          <a:p>
            <a:pPr lvl="1" eaLnBrk="1" hangingPunct="1"/>
            <a:endParaRPr lang="en-US" altLang="zh-CN" dirty="0" smtClean="0">
              <a:latin typeface="Cambria" panose="02040503050406030204" pitchFamily="18" charset="0"/>
            </a:endParaRPr>
          </a:p>
        </p:txBody>
      </p:sp>
      <p:pic>
        <p:nvPicPr>
          <p:cNvPr id="2" name="图片 1"/>
          <p:cNvPicPr>
            <a:picLocks noChangeAspect="1"/>
          </p:cNvPicPr>
          <p:nvPr/>
        </p:nvPicPr>
        <p:blipFill>
          <a:blip r:embed="rId4"/>
          <a:stretch>
            <a:fillRect/>
          </a:stretch>
        </p:blipFill>
        <p:spPr>
          <a:xfrm>
            <a:off x="2057400" y="3505200"/>
            <a:ext cx="5086350" cy="2857500"/>
          </a:xfrm>
          <a:prstGeom prst="rect">
            <a:avLst/>
          </a:prstGeom>
        </p:spPr>
      </p:pic>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74537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2"/>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096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eaLnBrk="1" hangingPunct="1"/>
            <a:r>
              <a:rPr lang="en-US" altLang="zh-CN" sz="3200" dirty="0" smtClean="0">
                <a:latin typeface="Cambria" panose="02040503050406030204" pitchFamily="18" charset="0"/>
              </a:rPr>
              <a:t>Discussion …</a:t>
            </a:r>
          </a:p>
        </p:txBody>
      </p:sp>
      <p:sp>
        <p:nvSpPr>
          <p:cNvPr id="4" name="Rectangle 3"/>
          <p:cNvSpPr txBox="1">
            <a:spLocks noChangeArrowheads="1"/>
          </p:cNvSpPr>
          <p:nvPr/>
        </p:nvSpPr>
        <p:spPr bwMode="auto">
          <a:xfrm>
            <a:off x="457200" y="2133600"/>
            <a:ext cx="8305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Cambria" panose="02040503050406030204" pitchFamily="18" charset="0"/>
              </a:rPr>
              <a:t>Do you think bug free software is unattainable?</a:t>
            </a:r>
          </a:p>
          <a:p>
            <a:pPr lvl="1" eaLnBrk="1" hangingPunct="1"/>
            <a:r>
              <a:rPr lang="en-US" altLang="zh-CN" dirty="0" smtClean="0">
                <a:latin typeface="Cambria" panose="02040503050406030204" pitchFamily="18" charset="0"/>
              </a:rPr>
              <a:t>Are their technical barriers that make this impossible?</a:t>
            </a:r>
          </a:p>
          <a:p>
            <a:pPr lvl="1" eaLnBrk="1" hangingPunct="1"/>
            <a:r>
              <a:rPr lang="en-US" altLang="zh-CN" dirty="0" smtClean="0">
                <a:latin typeface="Cambria" panose="02040503050406030204" pitchFamily="18" charset="0"/>
              </a:rPr>
              <a:t>Is it just a question of time before we can do this?</a:t>
            </a:r>
          </a:p>
          <a:p>
            <a:pPr lvl="1" eaLnBrk="1" hangingPunct="1"/>
            <a:r>
              <a:rPr lang="en-US" altLang="zh-CN" dirty="0" smtClean="0">
                <a:latin typeface="Cambria" panose="02040503050406030204" pitchFamily="18" charset="0"/>
              </a:rPr>
              <a:t>Are we missing technology or processes?</a:t>
            </a:r>
          </a:p>
          <a:p>
            <a:pPr eaLnBrk="1" hangingPunct="1"/>
            <a:endParaRPr lang="en-US" altLang="zh-CN" dirty="0" smtClean="0">
              <a:latin typeface="Cambria" panose="02040503050406030204" pitchFamily="18" charset="0"/>
            </a:endParaRPr>
          </a:p>
        </p:txBody>
      </p:sp>
    </p:spTree>
    <p:extLst>
      <p:ext uri="{BB962C8B-B14F-4D97-AF65-F5344CB8AC3E}">
        <p14:creationId xmlns:p14="http://schemas.microsoft.com/office/powerpoint/2010/main" val="202016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5800" y="1143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eaLnBrk="1" hangingPunct="1"/>
            <a:r>
              <a:rPr lang="en-US" altLang="zh-CN" sz="3200" dirty="0" smtClean="0">
                <a:latin typeface="Cambria" panose="02040503050406030204" pitchFamily="18" charset="0"/>
              </a:rPr>
              <a:t>Goal of a software tester</a:t>
            </a:r>
          </a:p>
        </p:txBody>
      </p:sp>
      <p:sp>
        <p:nvSpPr>
          <p:cNvPr id="4" name="Rectangle 3"/>
          <p:cNvSpPr txBox="1">
            <a:spLocks noChangeArrowheads="1"/>
          </p:cNvSpPr>
          <p:nvPr/>
        </p:nvSpPr>
        <p:spPr bwMode="auto">
          <a:xfrm>
            <a:off x="685800" y="1981200"/>
            <a:ext cx="82296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90000"/>
              </a:lnSpc>
            </a:pPr>
            <a:r>
              <a:rPr lang="en-US" altLang="zh-CN" dirty="0" smtClean="0">
                <a:latin typeface="Cambria" panose="02040503050406030204" pitchFamily="18" charset="0"/>
              </a:rPr>
              <a:t>… to </a:t>
            </a:r>
            <a:r>
              <a:rPr lang="en-US" altLang="zh-CN" i="1" dirty="0" smtClean="0">
                <a:latin typeface="Cambria" panose="02040503050406030204" pitchFamily="18" charset="0"/>
              </a:rPr>
              <a:t>find</a:t>
            </a:r>
            <a:r>
              <a:rPr lang="en-US" altLang="zh-CN" dirty="0" smtClean="0">
                <a:latin typeface="Cambria" panose="02040503050406030204" pitchFamily="18" charset="0"/>
              </a:rPr>
              <a:t> bugs </a:t>
            </a:r>
          </a:p>
          <a:p>
            <a:pPr eaLnBrk="1" hangingPunct="1">
              <a:lnSpc>
                <a:spcPct val="90000"/>
              </a:lnSpc>
            </a:pPr>
            <a:r>
              <a:rPr lang="en-US" altLang="zh-CN" dirty="0" smtClean="0">
                <a:latin typeface="Cambria" panose="02040503050406030204" pitchFamily="18" charset="0"/>
              </a:rPr>
              <a:t>… as </a:t>
            </a:r>
            <a:r>
              <a:rPr lang="en-US" altLang="zh-CN" i="1" dirty="0" smtClean="0">
                <a:latin typeface="Cambria" panose="02040503050406030204" pitchFamily="18" charset="0"/>
              </a:rPr>
              <a:t>early</a:t>
            </a:r>
            <a:r>
              <a:rPr lang="en-US" altLang="zh-CN" dirty="0" smtClean="0">
                <a:latin typeface="Cambria" panose="02040503050406030204" pitchFamily="18" charset="0"/>
              </a:rPr>
              <a:t> in the software development processes as possible</a:t>
            </a:r>
          </a:p>
          <a:p>
            <a:pPr eaLnBrk="1" hangingPunct="1">
              <a:lnSpc>
                <a:spcPct val="90000"/>
              </a:lnSpc>
            </a:pPr>
            <a:r>
              <a:rPr lang="en-US" altLang="zh-CN" dirty="0" smtClean="0">
                <a:latin typeface="Cambria" panose="02040503050406030204" pitchFamily="18" charset="0"/>
              </a:rPr>
              <a:t>… and make sure they get </a:t>
            </a:r>
            <a:r>
              <a:rPr lang="en-US" altLang="zh-CN" i="1" dirty="0" smtClean="0">
                <a:latin typeface="Cambria" panose="02040503050406030204" pitchFamily="18" charset="0"/>
              </a:rPr>
              <a:t>fixed</a:t>
            </a:r>
            <a:r>
              <a:rPr lang="en-US" altLang="zh-CN" dirty="0" smtClean="0">
                <a:latin typeface="Cambria" panose="02040503050406030204" pitchFamily="18" charset="0"/>
              </a:rPr>
              <a:t>.</a:t>
            </a:r>
          </a:p>
          <a:p>
            <a:pPr eaLnBrk="1" hangingPunct="1">
              <a:lnSpc>
                <a:spcPct val="90000"/>
              </a:lnSpc>
            </a:pPr>
            <a:endParaRPr lang="en-US" altLang="zh-CN" dirty="0" smtClean="0">
              <a:latin typeface="Cambria" panose="02040503050406030204" pitchFamily="18" charset="0"/>
            </a:endParaRPr>
          </a:p>
          <a:p>
            <a:pPr eaLnBrk="1" hangingPunct="1">
              <a:lnSpc>
                <a:spcPct val="90000"/>
              </a:lnSpc>
            </a:pPr>
            <a:r>
              <a:rPr lang="en-US" altLang="zh-CN" b="1" dirty="0" smtClean="0">
                <a:latin typeface="Cambria" panose="02040503050406030204" pitchFamily="18" charset="0"/>
              </a:rPr>
              <a:t>Advice:</a:t>
            </a:r>
            <a:r>
              <a:rPr lang="en-US" altLang="zh-CN" dirty="0" smtClean="0">
                <a:latin typeface="Cambria" panose="02040503050406030204" pitchFamily="18" charset="0"/>
              </a:rPr>
              <a:t> Be careful not to get caught in the dangerous spiral of unattainable perfection.</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4821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1219200" y="-76200"/>
            <a:ext cx="7543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eaLnBrk="1" hangingPunct="1"/>
            <a:r>
              <a:rPr lang="en-US" altLang="zh-CN" sz="3200" dirty="0">
                <a:latin typeface="Cambria" panose="02040503050406030204" pitchFamily="18" charset="0"/>
              </a:rPr>
              <a:t>Summary:</a:t>
            </a:r>
            <a:br>
              <a:rPr lang="en-US" altLang="zh-CN" sz="3200" dirty="0">
                <a:latin typeface="Cambria" panose="02040503050406030204" pitchFamily="18" charset="0"/>
              </a:rPr>
            </a:br>
            <a:r>
              <a:rPr lang="en-US" altLang="zh-CN" sz="3200" dirty="0">
                <a:latin typeface="Cambria" panose="02040503050406030204" pitchFamily="18" charset="0"/>
              </a:rPr>
              <a:t>Why Do We Test Software ?</a:t>
            </a:r>
            <a:endParaRPr lang="en-US" altLang="zh-CN" sz="3200" dirty="0" smtClean="0">
              <a:latin typeface="Cambria" panose="02040503050406030204" pitchFamily="18" charset="0"/>
            </a:endParaRPr>
          </a:p>
        </p:txBody>
      </p:sp>
      <p:sp>
        <p:nvSpPr>
          <p:cNvPr id="3" name="矩形 2"/>
          <p:cNvSpPr/>
          <p:nvPr/>
        </p:nvSpPr>
        <p:spPr>
          <a:xfrm>
            <a:off x="1005114" y="3276600"/>
            <a:ext cx="7010400" cy="1200329"/>
          </a:xfrm>
          <a:prstGeom prst="rect">
            <a:avLst/>
          </a:prstGeom>
        </p:spPr>
        <p:txBody>
          <a:bodyPr wrap="square">
            <a:spAutoFit/>
          </a:bodyPr>
          <a:lstStyle/>
          <a:p>
            <a:pPr marL="457200" indent="-457200">
              <a:buFont typeface="+mj-lt"/>
              <a:buAutoNum type="arabicPeriod"/>
            </a:pPr>
            <a:r>
              <a:rPr lang="en-US" altLang="zh-CN" dirty="0">
                <a:solidFill>
                  <a:srgbClr val="132584"/>
                </a:solidFill>
                <a:latin typeface="Cambria" panose="02040503050406030204" pitchFamily="18" charset="0"/>
                <a:ea typeface="Cambria" panose="02040503050406030204" pitchFamily="18" charset="0"/>
              </a:rPr>
              <a:t>Improve quality </a:t>
            </a:r>
          </a:p>
          <a:p>
            <a:pPr marL="457200" indent="-457200">
              <a:buFont typeface="+mj-lt"/>
              <a:buAutoNum type="arabicPeriod"/>
            </a:pPr>
            <a:r>
              <a:rPr lang="en-US" altLang="zh-CN" dirty="0">
                <a:solidFill>
                  <a:srgbClr val="132584"/>
                </a:solidFill>
                <a:latin typeface="Cambria" panose="02040503050406030204" pitchFamily="18" charset="0"/>
                <a:ea typeface="Cambria" panose="02040503050406030204" pitchFamily="18" charset="0"/>
              </a:rPr>
              <a:t>Reduce cost</a:t>
            </a:r>
          </a:p>
          <a:p>
            <a:pPr marL="457200" indent="-457200">
              <a:buFont typeface="+mj-lt"/>
              <a:buAutoNum type="arabicPeriod"/>
            </a:pPr>
            <a:r>
              <a:rPr lang="en-US" altLang="zh-CN" dirty="0">
                <a:solidFill>
                  <a:srgbClr val="132584"/>
                </a:solidFill>
                <a:latin typeface="Cambria" panose="02040503050406030204" pitchFamily="18" charset="0"/>
                <a:ea typeface="Cambria" panose="02040503050406030204" pitchFamily="18" charset="0"/>
              </a:rPr>
              <a:t>Preserve customer satisfaction</a:t>
            </a:r>
          </a:p>
        </p:txBody>
      </p:sp>
      <p:sp>
        <p:nvSpPr>
          <p:cNvPr id="4" name="矩形 3"/>
          <p:cNvSpPr/>
          <p:nvPr/>
        </p:nvSpPr>
        <p:spPr>
          <a:xfrm>
            <a:off x="990600" y="1828800"/>
            <a:ext cx="7645400" cy="954107"/>
          </a:xfrm>
          <a:prstGeom prst="rect">
            <a:avLst/>
          </a:prstGeom>
        </p:spPr>
        <p:txBody>
          <a:bodyPr wrap="square">
            <a:spAutoFit/>
          </a:bodyPr>
          <a:lstStyle/>
          <a:p>
            <a:r>
              <a:rPr lang="en-US" altLang="zh-CN" sz="2800" b="1" dirty="0">
                <a:solidFill>
                  <a:srgbClr val="132584"/>
                </a:solidFill>
                <a:latin typeface="Cambria" panose="02040503050406030204" pitchFamily="18" charset="0"/>
                <a:ea typeface="Cambria" panose="02040503050406030204" pitchFamily="18" charset="0"/>
              </a:rPr>
              <a:t>A tester’s goal is to eliminate faults as early as possible</a:t>
            </a:r>
          </a:p>
        </p:txBody>
      </p:sp>
    </p:spTree>
    <p:extLst>
      <p:ext uri="{BB962C8B-B14F-4D97-AF65-F5344CB8AC3E}">
        <p14:creationId xmlns:p14="http://schemas.microsoft.com/office/powerpoint/2010/main" val="196039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457200" y="1066800"/>
            <a:ext cx="8382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eaLnBrk="1" hangingPunct="1"/>
            <a:r>
              <a:rPr lang="en-US" altLang="zh-CN" sz="3200" dirty="0" smtClean="0">
                <a:latin typeface="Cambria" panose="02040503050406030204" pitchFamily="18" charset="0"/>
              </a:rPr>
              <a:t>What to look for when interviewing someone for the position of software tester</a:t>
            </a:r>
            <a:endParaRPr lang="en-US" altLang="zh-CN" dirty="0" smtClean="0">
              <a:latin typeface="Cambria" panose="02040503050406030204" pitchFamily="18" charset="0"/>
            </a:endParaRPr>
          </a:p>
        </p:txBody>
      </p:sp>
      <p:sp>
        <p:nvSpPr>
          <p:cNvPr id="4" name="Rectangle 3"/>
          <p:cNvSpPr txBox="1">
            <a:spLocks noChangeArrowheads="1"/>
          </p:cNvSpPr>
          <p:nvPr/>
        </p:nvSpPr>
        <p:spPr bwMode="auto">
          <a:xfrm>
            <a:off x="685800" y="2286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90000"/>
              </a:lnSpc>
            </a:pPr>
            <a:r>
              <a:rPr lang="en-US" altLang="zh-CN" dirty="0" smtClean="0">
                <a:latin typeface="Cambria" panose="02040503050406030204" pitchFamily="18" charset="0"/>
              </a:rPr>
              <a:t>Are they explorers?</a:t>
            </a:r>
          </a:p>
          <a:p>
            <a:pPr eaLnBrk="1" hangingPunct="1">
              <a:lnSpc>
                <a:spcPct val="90000"/>
              </a:lnSpc>
            </a:pPr>
            <a:r>
              <a:rPr lang="en-US" altLang="zh-CN" dirty="0" smtClean="0">
                <a:latin typeface="Cambria" panose="02040503050406030204" pitchFamily="18" charset="0"/>
              </a:rPr>
              <a:t>Are they troubleshooters?</a:t>
            </a:r>
          </a:p>
          <a:p>
            <a:pPr eaLnBrk="1" hangingPunct="1">
              <a:lnSpc>
                <a:spcPct val="90000"/>
              </a:lnSpc>
            </a:pPr>
            <a:r>
              <a:rPr lang="en-US" altLang="zh-CN" dirty="0" smtClean="0">
                <a:latin typeface="Cambria" panose="02040503050406030204" pitchFamily="18" charset="0"/>
              </a:rPr>
              <a:t>Are they relentless?</a:t>
            </a:r>
          </a:p>
          <a:p>
            <a:pPr eaLnBrk="1" hangingPunct="1">
              <a:lnSpc>
                <a:spcPct val="90000"/>
              </a:lnSpc>
            </a:pPr>
            <a:r>
              <a:rPr lang="en-US" altLang="zh-CN" dirty="0" smtClean="0">
                <a:latin typeface="Cambria" panose="02040503050406030204" pitchFamily="18" charset="0"/>
              </a:rPr>
              <a:t>Are they creative?</a:t>
            </a:r>
          </a:p>
          <a:p>
            <a:pPr eaLnBrk="1" hangingPunct="1">
              <a:lnSpc>
                <a:spcPct val="90000"/>
              </a:lnSpc>
            </a:pPr>
            <a:r>
              <a:rPr lang="en-US" altLang="zh-CN" dirty="0" smtClean="0">
                <a:latin typeface="Cambria" panose="02040503050406030204" pitchFamily="18" charset="0"/>
              </a:rPr>
              <a:t>Are they perfectionists (within reason)?</a:t>
            </a:r>
          </a:p>
          <a:p>
            <a:pPr eaLnBrk="1" hangingPunct="1">
              <a:lnSpc>
                <a:spcPct val="90000"/>
              </a:lnSpc>
            </a:pPr>
            <a:r>
              <a:rPr lang="en-US" altLang="zh-CN" dirty="0" smtClean="0">
                <a:latin typeface="Cambria" panose="02040503050406030204" pitchFamily="18" charset="0"/>
              </a:rPr>
              <a:t>Do they exercise good judgment?</a:t>
            </a:r>
          </a:p>
          <a:p>
            <a:pPr eaLnBrk="1" hangingPunct="1">
              <a:lnSpc>
                <a:spcPct val="90000"/>
              </a:lnSpc>
            </a:pPr>
            <a:r>
              <a:rPr lang="en-US" altLang="zh-CN" dirty="0" smtClean="0">
                <a:latin typeface="Cambria" panose="02040503050406030204" pitchFamily="18" charset="0"/>
              </a:rPr>
              <a:t>Are they tactful and diplomatic?</a:t>
            </a:r>
          </a:p>
          <a:p>
            <a:pPr eaLnBrk="1" hangingPunct="1">
              <a:lnSpc>
                <a:spcPct val="90000"/>
              </a:lnSpc>
            </a:pPr>
            <a:r>
              <a:rPr lang="en-US" altLang="zh-CN" dirty="0" smtClean="0">
                <a:latin typeface="Cambria" panose="02040503050406030204" pitchFamily="18" charset="0"/>
              </a:rPr>
              <a:t>Are they persuasive?</a:t>
            </a:r>
          </a:p>
          <a:p>
            <a:pPr eaLnBrk="1" hangingPunct="1">
              <a:lnSpc>
                <a:spcPct val="90000"/>
              </a:lnSpc>
            </a:pPr>
            <a:endParaRPr lang="en-US" altLang="zh-CN" dirty="0" smtClean="0">
              <a:latin typeface="Cambria" panose="02040503050406030204" pitchFamily="18" charset="0"/>
            </a:endParaRPr>
          </a:p>
        </p:txBody>
      </p:sp>
      <p:sp>
        <p:nvSpPr>
          <p:cNvPr id="5" name="标题 4"/>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41329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500"/>
                                        <p:tgtEl>
                                          <p:spTgt spid="4">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fade">
                                      <p:cBhvr>
                                        <p:cTn id="30" dur="500"/>
                                        <p:tgtEl>
                                          <p:spTgt spid="4">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fade">
                                      <p:cBhvr>
                                        <p:cTn id="33"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50383" y="1143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eaLnBrk="1" hangingPunct="1"/>
            <a:r>
              <a:rPr lang="en-US" altLang="zh-CN" sz="3200" dirty="0">
                <a:latin typeface="Cambria" panose="02040503050406030204" pitchFamily="18" charset="0"/>
              </a:rPr>
              <a:t>Software Testing Is Fun!</a:t>
            </a:r>
            <a:endParaRPr lang="en-US" altLang="zh-CN" sz="3200" dirty="0" smtClean="0">
              <a:latin typeface="Cambria" panose="02040503050406030204" pitchFamily="18" charset="0"/>
            </a:endParaRPr>
          </a:p>
        </p:txBody>
      </p:sp>
      <p:sp>
        <p:nvSpPr>
          <p:cNvPr id="4" name="Rectangle 3"/>
          <p:cNvSpPr txBox="1">
            <a:spLocks noChangeArrowheads="1"/>
          </p:cNvSpPr>
          <p:nvPr/>
        </p:nvSpPr>
        <p:spPr bwMode="auto">
          <a:xfrm>
            <a:off x="304800" y="2209800"/>
            <a:ext cx="8305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lnSpc>
                <a:spcPct val="90000"/>
              </a:lnSpc>
              <a:buFont typeface="Arial" panose="020B0604020202020204" pitchFamily="34" charset="0"/>
              <a:buChar char="•"/>
            </a:pPr>
            <a:r>
              <a:rPr lang="en-US" altLang="zh-CN" dirty="0">
                <a:latin typeface="Cambria" panose="02040503050406030204" pitchFamily="18" charset="0"/>
              </a:rPr>
              <a:t>A fundamental trait of software testers is that they simply like to break things. </a:t>
            </a:r>
            <a:endParaRPr lang="en-US" altLang="zh-CN" dirty="0" smtClean="0">
              <a:latin typeface="Cambria" panose="02040503050406030204" pitchFamily="18" charset="0"/>
            </a:endParaRPr>
          </a:p>
          <a:p>
            <a:pPr algn="just" eaLnBrk="1" hangingPunct="1">
              <a:lnSpc>
                <a:spcPct val="90000"/>
              </a:lnSpc>
              <a:buFont typeface="Arial" panose="020B0604020202020204" pitchFamily="34" charset="0"/>
              <a:buChar char="•"/>
            </a:pPr>
            <a:r>
              <a:rPr lang="en-US" altLang="zh-CN" dirty="0" smtClean="0">
                <a:latin typeface="Cambria" panose="02040503050406030204" pitchFamily="18" charset="0"/>
              </a:rPr>
              <a:t>They live </a:t>
            </a:r>
            <a:r>
              <a:rPr lang="en-US" altLang="zh-CN" dirty="0">
                <a:latin typeface="Cambria" panose="02040503050406030204" pitchFamily="18" charset="0"/>
              </a:rPr>
              <a:t>to find those elusive system crashes. They take great satisfaction in laying </a:t>
            </a:r>
            <a:r>
              <a:rPr lang="en-US" altLang="zh-CN" dirty="0" smtClean="0">
                <a:latin typeface="Cambria" panose="02040503050406030204" pitchFamily="18" charset="0"/>
              </a:rPr>
              <a:t>to waste </a:t>
            </a:r>
            <a:r>
              <a:rPr lang="en-US" altLang="zh-CN" dirty="0">
                <a:latin typeface="Cambria" panose="02040503050406030204" pitchFamily="18" charset="0"/>
              </a:rPr>
              <a:t>the most complex programs. </a:t>
            </a:r>
            <a:endParaRPr lang="en-US" altLang="zh-CN" dirty="0" smtClean="0">
              <a:latin typeface="Cambria" panose="02040503050406030204" pitchFamily="18" charset="0"/>
            </a:endParaRPr>
          </a:p>
          <a:p>
            <a:pPr algn="just" eaLnBrk="1" hangingPunct="1">
              <a:lnSpc>
                <a:spcPct val="90000"/>
              </a:lnSpc>
              <a:buFont typeface="Arial" panose="020B0604020202020204" pitchFamily="34" charset="0"/>
              <a:buChar char="•"/>
            </a:pPr>
            <a:r>
              <a:rPr lang="en-US" altLang="zh-CN" dirty="0" smtClean="0">
                <a:latin typeface="Cambria" panose="02040503050406030204" pitchFamily="18" charset="0"/>
              </a:rPr>
              <a:t>They’re </a:t>
            </a:r>
            <a:r>
              <a:rPr lang="en-US" altLang="zh-CN" dirty="0">
                <a:latin typeface="Cambria" panose="02040503050406030204" pitchFamily="18" charset="0"/>
              </a:rPr>
              <a:t>often seen jumping up and down in </a:t>
            </a:r>
            <a:r>
              <a:rPr lang="en-US" altLang="zh-CN" dirty="0" smtClean="0">
                <a:latin typeface="Cambria" panose="02040503050406030204" pitchFamily="18" charset="0"/>
              </a:rPr>
              <a:t>glee, giving </a:t>
            </a:r>
            <a:r>
              <a:rPr lang="en-US" altLang="zh-CN" dirty="0">
                <a:latin typeface="Cambria" panose="02040503050406030204" pitchFamily="18" charset="0"/>
              </a:rPr>
              <a:t>each other high-fives, and doing a little dance when they bring a system to </a:t>
            </a:r>
            <a:r>
              <a:rPr lang="en-US" altLang="zh-CN" dirty="0" smtClean="0">
                <a:latin typeface="Cambria" panose="02040503050406030204" pitchFamily="18" charset="0"/>
              </a:rPr>
              <a:t>its knees</a:t>
            </a:r>
            <a:r>
              <a:rPr lang="en-US" altLang="zh-CN" dirty="0">
                <a:latin typeface="Cambria" panose="02040503050406030204" pitchFamily="18" charset="0"/>
              </a:rPr>
              <a:t>. </a:t>
            </a:r>
            <a:endParaRPr lang="en-US" altLang="zh-CN" dirty="0" smtClean="0">
              <a:latin typeface="Cambria" panose="02040503050406030204" pitchFamily="18" charset="0"/>
            </a:endParaRPr>
          </a:p>
          <a:p>
            <a:pPr algn="just" eaLnBrk="1" hangingPunct="1">
              <a:lnSpc>
                <a:spcPct val="90000"/>
              </a:lnSpc>
              <a:buFont typeface="Arial" panose="020B0604020202020204" pitchFamily="34" charset="0"/>
              <a:buChar char="•"/>
            </a:pPr>
            <a:r>
              <a:rPr lang="en-US" altLang="zh-CN" dirty="0" smtClean="0">
                <a:latin typeface="Cambria" panose="02040503050406030204" pitchFamily="18" charset="0"/>
              </a:rPr>
              <a:t>It’s </a:t>
            </a:r>
            <a:r>
              <a:rPr lang="en-US" altLang="zh-CN" dirty="0">
                <a:latin typeface="Cambria" panose="02040503050406030204" pitchFamily="18" charset="0"/>
              </a:rPr>
              <a:t>the simple joys of life that matter the most.</a:t>
            </a:r>
            <a:endParaRPr lang="en-US" altLang="zh-CN" dirty="0" smtClean="0">
              <a:latin typeface="Cambria" panose="02040503050406030204" pitchFamily="18" charset="0"/>
            </a:endParaRP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723894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50383" y="1143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eaLnBrk="1" hangingPunct="1"/>
            <a:r>
              <a:rPr lang="en-US" altLang="zh-CN" sz="3200" dirty="0" smtClean="0">
                <a:latin typeface="Cambria" panose="02040503050406030204" pitchFamily="18" charset="0"/>
              </a:rPr>
              <a:t>You now know …</a:t>
            </a:r>
          </a:p>
        </p:txBody>
      </p:sp>
      <p:sp>
        <p:nvSpPr>
          <p:cNvPr id="4" name="Rectangle 3"/>
          <p:cNvSpPr txBox="1">
            <a:spLocks noChangeArrowheads="1"/>
          </p:cNvSpPr>
          <p:nvPr/>
        </p:nvSpPr>
        <p:spPr bwMode="auto">
          <a:xfrm>
            <a:off x="6096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90000"/>
              </a:lnSpc>
            </a:pPr>
            <a:r>
              <a:rPr lang="en-US" altLang="zh-CN" dirty="0" smtClean="0">
                <a:latin typeface="Cambria" panose="02040503050406030204" pitchFamily="18" charset="0"/>
              </a:rPr>
              <a:t>… what is a bug</a:t>
            </a:r>
          </a:p>
          <a:p>
            <a:pPr eaLnBrk="1" hangingPunct="1">
              <a:lnSpc>
                <a:spcPct val="90000"/>
              </a:lnSpc>
            </a:pPr>
            <a:r>
              <a:rPr lang="en-US" altLang="zh-CN" dirty="0" smtClean="0">
                <a:latin typeface="Cambria" panose="02040503050406030204" pitchFamily="18" charset="0"/>
              </a:rPr>
              <a:t>… the relationship between specification and bugs</a:t>
            </a:r>
          </a:p>
          <a:p>
            <a:pPr eaLnBrk="1" hangingPunct="1">
              <a:lnSpc>
                <a:spcPct val="90000"/>
              </a:lnSpc>
            </a:pPr>
            <a:r>
              <a:rPr lang="en-US" altLang="zh-CN" dirty="0" smtClean="0">
                <a:latin typeface="Cambria" panose="02040503050406030204" pitchFamily="18" charset="0"/>
              </a:rPr>
              <a:t>… the cost of a bug relative to when it is found</a:t>
            </a:r>
          </a:p>
          <a:p>
            <a:pPr eaLnBrk="1" hangingPunct="1">
              <a:lnSpc>
                <a:spcPct val="90000"/>
              </a:lnSpc>
            </a:pPr>
            <a:r>
              <a:rPr lang="en-US" altLang="zh-CN" dirty="0" smtClean="0">
                <a:latin typeface="Cambria" panose="02040503050406030204" pitchFamily="18" charset="0"/>
              </a:rPr>
              <a:t>… the unattainable goal of perfect software</a:t>
            </a:r>
          </a:p>
          <a:p>
            <a:pPr eaLnBrk="1" hangingPunct="1">
              <a:lnSpc>
                <a:spcPct val="90000"/>
              </a:lnSpc>
            </a:pPr>
            <a:r>
              <a:rPr lang="en-US" altLang="zh-CN" dirty="0" smtClean="0">
                <a:latin typeface="Cambria" panose="02040503050406030204" pitchFamily="18" charset="0"/>
              </a:rPr>
              <a:t>… the goal of the software tester </a:t>
            </a:r>
          </a:p>
          <a:p>
            <a:pPr eaLnBrk="1" hangingPunct="1">
              <a:lnSpc>
                <a:spcPct val="90000"/>
              </a:lnSpc>
            </a:pPr>
            <a:r>
              <a:rPr lang="en-US" altLang="zh-CN" dirty="0" smtClean="0">
                <a:latin typeface="Cambria" panose="02040503050406030204" pitchFamily="18" charset="0"/>
              </a:rPr>
              <a:t>… valuable attributes of a software tester</a:t>
            </a:r>
          </a:p>
          <a:p>
            <a:pPr eaLnBrk="1" hangingPunct="1">
              <a:lnSpc>
                <a:spcPct val="90000"/>
              </a:lnSpc>
            </a:pPr>
            <a:endParaRPr lang="en-US" altLang="zh-CN" dirty="0" smtClean="0">
              <a:latin typeface="Cambria" panose="02040503050406030204" pitchFamily="18" charset="0"/>
            </a:endParaRPr>
          </a:p>
          <a:p>
            <a:pPr eaLnBrk="1" hangingPunct="1">
              <a:lnSpc>
                <a:spcPct val="90000"/>
              </a:lnSpc>
            </a:pPr>
            <a:endParaRPr lang="en-US" altLang="zh-CN" dirty="0" smtClean="0">
              <a:latin typeface="Cambria" panose="02040503050406030204" pitchFamily="18" charset="0"/>
            </a:endParaRPr>
          </a:p>
          <a:p>
            <a:pPr eaLnBrk="1" hangingPunct="1">
              <a:lnSpc>
                <a:spcPct val="90000"/>
              </a:lnSpc>
            </a:pPr>
            <a:endParaRPr lang="en-US" altLang="zh-CN" dirty="0" smtClean="0">
              <a:latin typeface="Cambria" panose="02040503050406030204" pitchFamily="18" charset="0"/>
            </a:endParaRP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72767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685800" y="2743200"/>
            <a:ext cx="8077200" cy="838200"/>
          </a:xfrm>
        </p:spPr>
        <p:txBody>
          <a:bodyPr/>
          <a:lstStyle/>
          <a:p>
            <a:pPr algn="ctr" eaLnBrk="1" hangingPunct="1"/>
            <a:r>
              <a:rPr lang="en-US" altLang="zh-CN" sz="4000" dirty="0">
                <a:latin typeface="Cambria" panose="02040503050406030204" pitchFamily="18" charset="0"/>
              </a:rPr>
              <a:t>The Software Development</a:t>
            </a:r>
            <a:br>
              <a:rPr lang="en-US" altLang="zh-CN" sz="4000" dirty="0">
                <a:latin typeface="Cambria" panose="02040503050406030204" pitchFamily="18" charset="0"/>
              </a:rPr>
            </a:br>
            <a:r>
              <a:rPr lang="en-US" altLang="zh-CN" sz="4000" dirty="0">
                <a:latin typeface="Cambria" panose="02040503050406030204" pitchFamily="18" charset="0"/>
              </a:rPr>
              <a:t>Process</a:t>
            </a:r>
            <a:endParaRPr lang="zh-CN" altLang="zh-CN" dirty="0" smtClean="0">
              <a:latin typeface="Cambria" panose="02040503050406030204" pitchFamily="18" charset="0"/>
            </a:endParaRPr>
          </a:p>
        </p:txBody>
      </p:sp>
      <p:sp>
        <p:nvSpPr>
          <p:cNvPr id="3" name="Rectangle 16"/>
          <p:cNvSpPr txBox="1">
            <a:spLocks noChangeArrowheads="1"/>
          </p:cNvSpPr>
          <p:nvPr/>
        </p:nvSpPr>
        <p:spPr bwMode="auto">
          <a:xfrm>
            <a:off x="2057400" y="152400"/>
            <a:ext cx="6705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eaLnBrk="1" hangingPunct="1"/>
            <a:r>
              <a:rPr lang="en-US" altLang="zh-CN" sz="4000" smtClean="0">
                <a:latin typeface="Cambria" panose="02040503050406030204" pitchFamily="18" charset="0"/>
              </a:rPr>
              <a:t>Principle of Testing</a:t>
            </a:r>
            <a:endParaRPr lang="zh-CN" altLang="zh-CN" dirty="0" smtClean="0">
              <a:latin typeface="Cambria" panose="02040503050406030204" pitchFamily="18" charset="0"/>
            </a:endParaRPr>
          </a:p>
        </p:txBody>
      </p:sp>
    </p:spTree>
    <p:extLst>
      <p:ext uri="{BB962C8B-B14F-4D97-AF65-F5344CB8AC3E}">
        <p14:creationId xmlns:p14="http://schemas.microsoft.com/office/powerpoint/2010/main" val="37321698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76200" y="1648437"/>
            <a:ext cx="895035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en-US" altLang="zh-CN" sz="2400" dirty="0">
                <a:latin typeface="Cambria" panose="02040503050406030204" pitchFamily="18" charset="0"/>
              </a:rPr>
              <a:t>To be an effective software tester, it’s important to have at least a high-level understanding </a:t>
            </a:r>
            <a:r>
              <a:rPr lang="en-US" altLang="zh-CN" sz="2400" dirty="0" smtClean="0">
                <a:latin typeface="Cambria" panose="02040503050406030204" pitchFamily="18" charset="0"/>
              </a:rPr>
              <a:t>of the </a:t>
            </a:r>
            <a:r>
              <a:rPr lang="en-US" altLang="zh-CN" sz="2400" dirty="0">
                <a:latin typeface="Cambria" panose="02040503050406030204" pitchFamily="18" charset="0"/>
              </a:rPr>
              <a:t>overall process used to develop </a:t>
            </a:r>
            <a:r>
              <a:rPr lang="en-US" altLang="zh-CN" sz="2400" dirty="0" smtClean="0">
                <a:latin typeface="Cambria" panose="02040503050406030204" pitchFamily="18" charset="0"/>
              </a:rPr>
              <a:t>software</a:t>
            </a:r>
          </a:p>
          <a:p>
            <a:pPr algn="just" eaLnBrk="1" hangingPunct="1"/>
            <a:r>
              <a:rPr lang="en-US" altLang="zh-CN" sz="2400" dirty="0" smtClean="0">
                <a:latin typeface="Cambria" panose="02040503050406030204" pitchFamily="18" charset="0"/>
              </a:rPr>
              <a:t>The </a:t>
            </a:r>
            <a:r>
              <a:rPr lang="en-US" altLang="zh-CN" sz="2400" dirty="0">
                <a:latin typeface="Cambria" panose="02040503050406030204" pitchFamily="18" charset="0"/>
              </a:rPr>
              <a:t>creation of a new software product may involve dozens, hundreds, </a:t>
            </a:r>
            <a:r>
              <a:rPr lang="en-US" altLang="zh-CN" sz="2400" dirty="0" smtClean="0">
                <a:latin typeface="Cambria" panose="02040503050406030204" pitchFamily="18" charset="0"/>
              </a:rPr>
              <a:t>even thousands </a:t>
            </a:r>
            <a:r>
              <a:rPr lang="en-US" altLang="zh-CN" sz="2400" dirty="0">
                <a:latin typeface="Cambria" panose="02040503050406030204" pitchFamily="18" charset="0"/>
              </a:rPr>
              <a:t>of team members all playing different roles and working together under tight </a:t>
            </a:r>
            <a:r>
              <a:rPr lang="en-US" altLang="zh-CN" sz="2400" dirty="0" smtClean="0">
                <a:latin typeface="Cambria" panose="02040503050406030204" pitchFamily="18" charset="0"/>
              </a:rPr>
              <a:t>schedules</a:t>
            </a:r>
            <a:endParaRPr lang="en-US" altLang="zh-CN" sz="2400" dirty="0">
              <a:latin typeface="Cambria" panose="02040503050406030204" pitchFamily="18" charset="0"/>
            </a:endParaRPr>
          </a:p>
          <a:p>
            <a:pPr algn="just" eaLnBrk="1" hangingPunct="1"/>
            <a:r>
              <a:rPr lang="en-US" altLang="zh-CN" sz="2400" dirty="0">
                <a:latin typeface="Cambria" panose="02040503050406030204" pitchFamily="18" charset="0"/>
              </a:rPr>
              <a:t>The specifics of what these people do, how they interact, and how they make </a:t>
            </a:r>
            <a:r>
              <a:rPr lang="en-US" altLang="zh-CN" sz="2400" dirty="0" smtClean="0">
                <a:latin typeface="Cambria" panose="02040503050406030204" pitchFamily="18" charset="0"/>
              </a:rPr>
              <a:t>decisions are </a:t>
            </a:r>
            <a:r>
              <a:rPr lang="en-US" altLang="zh-CN" sz="2400" dirty="0">
                <a:latin typeface="Cambria" panose="02040503050406030204" pitchFamily="18" charset="0"/>
              </a:rPr>
              <a:t>all part of the software development process</a:t>
            </a:r>
            <a:endParaRPr lang="en-US" altLang="zh-CN" sz="2400" dirty="0" smtClean="0">
              <a:latin typeface="Cambria" panose="02040503050406030204" pitchFamily="18" charset="0"/>
            </a:endParaRPr>
          </a:p>
        </p:txBody>
      </p:sp>
    </p:spTree>
    <p:extLst>
      <p:ext uri="{BB962C8B-B14F-4D97-AF65-F5344CB8AC3E}">
        <p14:creationId xmlns:p14="http://schemas.microsoft.com/office/powerpoint/2010/main" val="406074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112552" y="1524000"/>
            <a:ext cx="895035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altLang="zh-CN" dirty="0">
                <a:latin typeface="Cambria" panose="02040503050406030204" pitchFamily="18" charset="0"/>
              </a:rPr>
              <a:t>With this knowledge you’ll have a better understanding of how best to apply the </a:t>
            </a:r>
            <a:r>
              <a:rPr lang="en-US" altLang="zh-CN" dirty="0" smtClean="0">
                <a:latin typeface="Cambria" panose="02040503050406030204" pitchFamily="18" charset="0"/>
              </a:rPr>
              <a:t>software testing </a:t>
            </a:r>
            <a:r>
              <a:rPr lang="en-US" altLang="zh-CN" dirty="0">
                <a:latin typeface="Cambria" panose="02040503050406030204" pitchFamily="18" charset="0"/>
              </a:rPr>
              <a:t>skills you learn in the later </a:t>
            </a:r>
            <a:r>
              <a:rPr lang="en-US" altLang="zh-CN" dirty="0" smtClean="0">
                <a:latin typeface="Cambria" panose="02040503050406030204" pitchFamily="18" charset="0"/>
              </a:rPr>
              <a:t>class</a:t>
            </a:r>
          </a:p>
          <a:p>
            <a:pPr marL="0" indent="0" algn="just" eaLnBrk="1" hangingPunct="1">
              <a:buNone/>
            </a:pPr>
            <a:endParaRPr lang="en-US" altLang="zh-CN" dirty="0" smtClean="0">
              <a:latin typeface="Cambria" panose="02040503050406030204" pitchFamily="18" charset="0"/>
            </a:endParaRPr>
          </a:p>
          <a:p>
            <a:pPr marL="0" indent="0" algn="just" eaLnBrk="1" hangingPunct="1">
              <a:buNone/>
            </a:pPr>
            <a:r>
              <a:rPr lang="en-US" altLang="zh-CN" sz="2400" dirty="0">
                <a:latin typeface="Cambria" panose="02040503050406030204" pitchFamily="18" charset="0"/>
              </a:rPr>
              <a:t>• What major components go into a software product</a:t>
            </a:r>
          </a:p>
          <a:p>
            <a:pPr marL="0" indent="0" algn="just" eaLnBrk="1" hangingPunct="1">
              <a:buNone/>
            </a:pPr>
            <a:r>
              <a:rPr lang="en-US" altLang="zh-CN" sz="2400" dirty="0">
                <a:latin typeface="Cambria" panose="02040503050406030204" pitchFamily="18" charset="0"/>
              </a:rPr>
              <a:t>• What different people and skills contribute to a software product</a:t>
            </a:r>
          </a:p>
          <a:p>
            <a:pPr marL="0" indent="0" algn="just" eaLnBrk="1" hangingPunct="1">
              <a:buNone/>
            </a:pPr>
            <a:r>
              <a:rPr lang="en-US" altLang="zh-CN" sz="2400" dirty="0">
                <a:latin typeface="Cambria" panose="02040503050406030204" pitchFamily="18" charset="0"/>
              </a:rPr>
              <a:t>• How software progresses from an idea to a final product</a:t>
            </a:r>
            <a:endParaRPr lang="en-US" altLang="zh-CN" sz="2400" dirty="0" smtClean="0">
              <a:latin typeface="Cambria" panose="02040503050406030204" pitchFamily="18" charset="0"/>
            </a:endParaRPr>
          </a:p>
        </p:txBody>
      </p:sp>
    </p:spTree>
    <p:extLst>
      <p:ext uri="{BB962C8B-B14F-4D97-AF65-F5344CB8AC3E}">
        <p14:creationId xmlns:p14="http://schemas.microsoft.com/office/powerpoint/2010/main" val="320877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4" end="4"/>
                                            </p:txEl>
                                          </p:spTgt>
                                        </p:tgtEl>
                                        <p:attrNameLst>
                                          <p:attrName>style.visibility</p:attrName>
                                        </p:attrNameLst>
                                      </p:cBhvr>
                                      <p:to>
                                        <p:strVal val="visible"/>
                                      </p:to>
                                    </p:set>
                                    <p:animEffect transition="in" filter="fade">
                                      <p:cBhvr>
                                        <p:cTn id="12" dur="500"/>
                                        <p:tgtEl>
                                          <p:spTgt spid="8">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6822" y="1800285"/>
            <a:ext cx="8157955" cy="4524315"/>
          </a:xfrm>
          <a:prstGeom prst="rect">
            <a:avLst/>
          </a:prstGeom>
        </p:spPr>
        <p:txBody>
          <a:bodyPr wrap="square">
            <a:spAutoFit/>
          </a:bodyPr>
          <a:lstStyle/>
          <a:p>
            <a:r>
              <a:rPr lang="en-US" altLang="zh-CN" dirty="0">
                <a:solidFill>
                  <a:srgbClr val="132584"/>
                </a:solidFill>
                <a:latin typeface="Cambria" panose="02040503050406030204" pitchFamily="18" charset="0"/>
              </a:rPr>
              <a:t>Week 1:            The basic concepts and theories of testing</a:t>
            </a:r>
          </a:p>
          <a:p>
            <a:r>
              <a:rPr lang="en-US" altLang="zh-CN" dirty="0" smtClean="0">
                <a:solidFill>
                  <a:srgbClr val="FF0000"/>
                </a:solidFill>
                <a:latin typeface="Cambria" panose="02040503050406030204" pitchFamily="18" charset="0"/>
              </a:rPr>
              <a:t>Week 2-3:        Principles of Testing</a:t>
            </a:r>
          </a:p>
          <a:p>
            <a:r>
              <a:rPr lang="en-US" altLang="zh-CN" dirty="0" smtClean="0">
                <a:solidFill>
                  <a:srgbClr val="132584"/>
                </a:solidFill>
                <a:latin typeface="Cambria" panose="02040503050406030204" pitchFamily="18" charset="0"/>
              </a:rPr>
              <a:t>Week </a:t>
            </a:r>
            <a:r>
              <a:rPr lang="en-US" altLang="zh-CN" dirty="0">
                <a:solidFill>
                  <a:srgbClr val="132584"/>
                </a:solidFill>
                <a:latin typeface="Cambria" panose="02040503050406030204" pitchFamily="18" charset="0"/>
              </a:rPr>
              <a:t>4:            Test Cases</a:t>
            </a:r>
          </a:p>
          <a:p>
            <a:r>
              <a:rPr lang="en-US" altLang="zh-CN" dirty="0">
                <a:solidFill>
                  <a:srgbClr val="132584"/>
                </a:solidFill>
                <a:latin typeface="Cambria" panose="02040503050406030204" pitchFamily="18" charset="0"/>
              </a:rPr>
              <a:t>Week 5-6:        Black Box Testing </a:t>
            </a:r>
          </a:p>
          <a:p>
            <a:r>
              <a:rPr lang="en-US" altLang="zh-CN" dirty="0">
                <a:solidFill>
                  <a:srgbClr val="132584"/>
                </a:solidFill>
                <a:latin typeface="Cambria" panose="02040503050406030204" pitchFamily="18" charset="0"/>
              </a:rPr>
              <a:t>Week 7-9:        White Box Testing</a:t>
            </a:r>
          </a:p>
          <a:p>
            <a:r>
              <a:rPr lang="en-US" altLang="zh-CN" dirty="0">
                <a:solidFill>
                  <a:srgbClr val="132584"/>
                </a:solidFill>
                <a:latin typeface="Cambria" panose="02040503050406030204" pitchFamily="18" charset="0"/>
              </a:rPr>
              <a:t>Week 10:	Integration Testing and System Testing </a:t>
            </a:r>
          </a:p>
          <a:p>
            <a:r>
              <a:rPr lang="en-US" altLang="zh-CN" dirty="0" smtClean="0">
                <a:solidFill>
                  <a:srgbClr val="132584"/>
                </a:solidFill>
                <a:latin typeface="Cambria" panose="02040503050406030204" pitchFamily="18" charset="0"/>
              </a:rPr>
              <a:t>Week 11:  	</a:t>
            </a:r>
            <a:r>
              <a:rPr lang="en-US" altLang="zh-CN" dirty="0">
                <a:solidFill>
                  <a:srgbClr val="132584"/>
                </a:solidFill>
                <a:latin typeface="Cambria" panose="02040503050406030204" pitchFamily="18" charset="0"/>
              </a:rPr>
              <a:t>Usability Testing and Accessibility Testing</a:t>
            </a:r>
          </a:p>
          <a:p>
            <a:r>
              <a:rPr lang="en-US" altLang="zh-CN" dirty="0" smtClean="0">
                <a:solidFill>
                  <a:srgbClr val="132584"/>
                </a:solidFill>
                <a:latin typeface="Cambria" panose="02040503050406030204" pitchFamily="18" charset="0"/>
              </a:rPr>
              <a:t>Week 12:        	</a:t>
            </a:r>
            <a:r>
              <a:rPr lang="en-US" altLang="zh-CN" dirty="0">
                <a:solidFill>
                  <a:srgbClr val="132584"/>
                </a:solidFill>
                <a:latin typeface="Cambria" panose="02040503050406030204" pitchFamily="18" charset="0"/>
              </a:rPr>
              <a:t>Security </a:t>
            </a:r>
            <a:r>
              <a:rPr lang="en-US" altLang="zh-CN" dirty="0" smtClean="0">
                <a:solidFill>
                  <a:srgbClr val="132584"/>
                </a:solidFill>
                <a:latin typeface="Cambria" panose="02040503050406030204" pitchFamily="18" charset="0"/>
              </a:rPr>
              <a:t>Testing</a:t>
            </a:r>
          </a:p>
          <a:p>
            <a:r>
              <a:rPr lang="en-US" altLang="zh-CN" dirty="0" smtClean="0">
                <a:solidFill>
                  <a:srgbClr val="132584"/>
                </a:solidFill>
                <a:latin typeface="Cambria" panose="02040503050406030204" pitchFamily="18" charset="0"/>
              </a:rPr>
              <a:t>Week 13:	</a:t>
            </a:r>
            <a:r>
              <a:rPr lang="en-US" altLang="zh-CN" dirty="0">
                <a:solidFill>
                  <a:srgbClr val="132584"/>
                </a:solidFill>
                <a:latin typeface="Cambria" panose="02040503050406030204" pitchFamily="18" charset="0"/>
              </a:rPr>
              <a:t>Mutation </a:t>
            </a:r>
            <a:r>
              <a:rPr lang="en-US" altLang="zh-CN" dirty="0" smtClean="0">
                <a:solidFill>
                  <a:srgbClr val="132584"/>
                </a:solidFill>
                <a:latin typeface="Cambria" panose="02040503050406030204" pitchFamily="18" charset="0"/>
              </a:rPr>
              <a:t>Testing</a:t>
            </a:r>
          </a:p>
          <a:p>
            <a:r>
              <a:rPr lang="en-US" altLang="zh-CN" dirty="0">
                <a:solidFill>
                  <a:srgbClr val="132584"/>
                </a:solidFill>
                <a:latin typeface="Cambria" panose="02040503050406030204" pitchFamily="18" charset="0"/>
              </a:rPr>
              <a:t>Week 14</a:t>
            </a:r>
            <a:r>
              <a:rPr lang="en-US" altLang="zh-CN" dirty="0" smtClean="0">
                <a:solidFill>
                  <a:srgbClr val="132584"/>
                </a:solidFill>
                <a:latin typeface="Cambria" panose="02040503050406030204" pitchFamily="18" charset="0"/>
              </a:rPr>
              <a:t>:</a:t>
            </a:r>
            <a:r>
              <a:rPr lang="en-US" altLang="zh-CN" dirty="0">
                <a:solidFill>
                  <a:srgbClr val="132584"/>
                </a:solidFill>
                <a:latin typeface="Cambria" panose="02040503050406030204" pitchFamily="18" charset="0"/>
              </a:rPr>
              <a:t>	</a:t>
            </a:r>
            <a:r>
              <a:rPr lang="en-US" altLang="zh-CN" dirty="0" smtClean="0">
                <a:solidFill>
                  <a:srgbClr val="132584"/>
                </a:solidFill>
                <a:latin typeface="Cambria" panose="02040503050406030204" pitchFamily="18" charset="0"/>
              </a:rPr>
              <a:t>Software Quality</a:t>
            </a:r>
          </a:p>
          <a:p>
            <a:r>
              <a:rPr lang="en-US" altLang="zh-CN" dirty="0" smtClean="0">
                <a:solidFill>
                  <a:srgbClr val="132584"/>
                </a:solidFill>
                <a:latin typeface="Cambria" panose="02040503050406030204" pitchFamily="18" charset="0"/>
              </a:rPr>
              <a:t>Week 15:	Review I</a:t>
            </a:r>
          </a:p>
          <a:p>
            <a:r>
              <a:rPr lang="en-US" altLang="zh-CN" dirty="0" smtClean="0">
                <a:solidFill>
                  <a:srgbClr val="132584"/>
                </a:solidFill>
                <a:latin typeface="Cambria" panose="02040503050406030204" pitchFamily="18" charset="0"/>
              </a:rPr>
              <a:t>Week 16:	</a:t>
            </a:r>
            <a:r>
              <a:rPr lang="en-US" altLang="zh-CN" dirty="0">
                <a:solidFill>
                  <a:srgbClr val="132584"/>
                </a:solidFill>
                <a:latin typeface="Cambria" panose="02040503050406030204" pitchFamily="18" charset="0"/>
              </a:rPr>
              <a:t>Review </a:t>
            </a:r>
            <a:r>
              <a:rPr lang="en-US" altLang="zh-CN" dirty="0" smtClean="0">
                <a:solidFill>
                  <a:srgbClr val="132584"/>
                </a:solidFill>
                <a:latin typeface="Cambria" panose="02040503050406030204" pitchFamily="18" charset="0"/>
              </a:rPr>
              <a:t>II</a:t>
            </a:r>
          </a:p>
        </p:txBody>
      </p:sp>
      <p:sp>
        <p:nvSpPr>
          <p:cNvPr id="2" name="标题 1"/>
          <p:cNvSpPr>
            <a:spLocks noGrp="1"/>
          </p:cNvSpPr>
          <p:nvPr>
            <p:ph type="title"/>
          </p:nvPr>
        </p:nvSpPr>
        <p:spPr>
          <a:xfrm>
            <a:off x="1524000" y="230973"/>
            <a:ext cx="6705600" cy="838200"/>
          </a:xfrm>
        </p:spPr>
        <p:txBody>
          <a:bodyPr>
            <a:normAutofit fontScale="90000"/>
          </a:bodyPr>
          <a:lstStyle/>
          <a:p>
            <a:r>
              <a:rPr lang="en-US" altLang="zh-CN" dirty="0"/>
              <a:t>16 Weeks Plan</a:t>
            </a:r>
            <a:br>
              <a:rPr lang="en-US" altLang="zh-CN" dirty="0"/>
            </a:br>
            <a:endParaRPr lang="zh-CN" altLang="en-US" dirty="0"/>
          </a:p>
        </p:txBody>
      </p:sp>
    </p:spTree>
    <p:extLst>
      <p:ext uri="{BB962C8B-B14F-4D97-AF65-F5344CB8AC3E}">
        <p14:creationId xmlns:p14="http://schemas.microsoft.com/office/powerpoint/2010/main" val="21997925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762000" y="1295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eaLnBrk="1" hangingPunct="1"/>
            <a:r>
              <a:rPr lang="en-US" altLang="zh-CN" sz="3600" dirty="0" smtClean="0">
                <a:latin typeface="Cambria" panose="02040503050406030204" pitchFamily="18" charset="0"/>
              </a:rPr>
              <a:t>Software effort</a:t>
            </a:r>
          </a:p>
        </p:txBody>
      </p:sp>
      <p:sp>
        <p:nvSpPr>
          <p:cNvPr id="6" name="Rectangle 3"/>
          <p:cNvSpPr txBox="1">
            <a:spLocks noChangeArrowheads="1"/>
          </p:cNvSpPr>
          <p:nvPr/>
        </p:nvSpPr>
        <p:spPr bwMode="auto">
          <a:xfrm>
            <a:off x="152400" y="2667000"/>
            <a:ext cx="4495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90000"/>
              </a:lnSpc>
            </a:pPr>
            <a:r>
              <a:rPr lang="en-US" altLang="zh-CN" dirty="0" smtClean="0">
                <a:latin typeface="Cambria" panose="02040503050406030204" pitchFamily="18" charset="0"/>
              </a:rPr>
              <a:t>Specification</a:t>
            </a:r>
          </a:p>
          <a:p>
            <a:pPr eaLnBrk="1" hangingPunct="1">
              <a:lnSpc>
                <a:spcPct val="90000"/>
              </a:lnSpc>
            </a:pPr>
            <a:r>
              <a:rPr lang="en-US" altLang="zh-CN" dirty="0" smtClean="0">
                <a:latin typeface="Cambria" panose="02040503050406030204" pitchFamily="18" charset="0"/>
              </a:rPr>
              <a:t>Product reviews</a:t>
            </a:r>
          </a:p>
          <a:p>
            <a:pPr eaLnBrk="1" hangingPunct="1">
              <a:lnSpc>
                <a:spcPct val="90000"/>
              </a:lnSpc>
            </a:pPr>
            <a:r>
              <a:rPr lang="en-US" altLang="zh-CN" dirty="0" smtClean="0">
                <a:latin typeface="Cambria" panose="02040503050406030204" pitchFamily="18" charset="0"/>
              </a:rPr>
              <a:t>Design</a:t>
            </a:r>
          </a:p>
          <a:p>
            <a:pPr eaLnBrk="1" hangingPunct="1">
              <a:lnSpc>
                <a:spcPct val="90000"/>
              </a:lnSpc>
            </a:pPr>
            <a:r>
              <a:rPr lang="en-US" altLang="zh-CN" dirty="0" smtClean="0">
                <a:latin typeface="Cambria" panose="02040503050406030204" pitchFamily="18" charset="0"/>
              </a:rPr>
              <a:t>Scheduling</a:t>
            </a:r>
          </a:p>
          <a:p>
            <a:pPr eaLnBrk="1" hangingPunct="1">
              <a:lnSpc>
                <a:spcPct val="90000"/>
              </a:lnSpc>
            </a:pPr>
            <a:r>
              <a:rPr lang="en-US" altLang="zh-CN" dirty="0" smtClean="0">
                <a:latin typeface="Cambria" panose="02040503050406030204" pitchFamily="18" charset="0"/>
              </a:rPr>
              <a:t>Feedback</a:t>
            </a:r>
          </a:p>
          <a:p>
            <a:pPr eaLnBrk="1" hangingPunct="1">
              <a:lnSpc>
                <a:spcPct val="90000"/>
              </a:lnSpc>
            </a:pPr>
            <a:r>
              <a:rPr lang="en-US" altLang="zh-CN" dirty="0" smtClean="0">
                <a:latin typeface="Cambria" panose="02040503050406030204" pitchFamily="18" charset="0"/>
              </a:rPr>
              <a:t>Competitive information </a:t>
            </a:r>
          </a:p>
          <a:p>
            <a:pPr marL="0" indent="0" eaLnBrk="1" hangingPunct="1">
              <a:lnSpc>
                <a:spcPct val="90000"/>
              </a:lnSpc>
              <a:buNone/>
            </a:pPr>
            <a:r>
              <a:rPr lang="en-US" altLang="zh-CN" dirty="0" smtClean="0">
                <a:latin typeface="Cambria" panose="02040503050406030204" pitchFamily="18" charset="0"/>
              </a:rPr>
              <a:t>       acquisition</a:t>
            </a:r>
          </a:p>
        </p:txBody>
      </p:sp>
      <p:sp>
        <p:nvSpPr>
          <p:cNvPr id="7" name="Rectangle 3"/>
          <p:cNvSpPr txBox="1">
            <a:spLocks noChangeArrowheads="1"/>
          </p:cNvSpPr>
          <p:nvPr/>
        </p:nvSpPr>
        <p:spPr bwMode="auto">
          <a:xfrm>
            <a:off x="4495800" y="2667000"/>
            <a:ext cx="4267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90000"/>
              </a:lnSpc>
            </a:pPr>
            <a:r>
              <a:rPr lang="en-US" altLang="zh-CN" dirty="0" smtClean="0">
                <a:latin typeface="Cambria" panose="02040503050406030204" pitchFamily="18" charset="0"/>
              </a:rPr>
              <a:t>Test planning</a:t>
            </a:r>
          </a:p>
          <a:p>
            <a:pPr eaLnBrk="1" hangingPunct="1">
              <a:lnSpc>
                <a:spcPct val="90000"/>
              </a:lnSpc>
            </a:pPr>
            <a:r>
              <a:rPr lang="en-US" altLang="zh-CN" dirty="0" smtClean="0">
                <a:latin typeface="Cambria" panose="02040503050406030204" pitchFamily="18" charset="0"/>
              </a:rPr>
              <a:t>Customer surveying</a:t>
            </a:r>
          </a:p>
          <a:p>
            <a:pPr eaLnBrk="1" hangingPunct="1">
              <a:lnSpc>
                <a:spcPct val="90000"/>
              </a:lnSpc>
            </a:pPr>
            <a:r>
              <a:rPr lang="en-US" altLang="zh-CN" dirty="0" smtClean="0">
                <a:latin typeface="Cambria" panose="02040503050406030204" pitchFamily="18" charset="0"/>
              </a:rPr>
              <a:t>Usability data gathering</a:t>
            </a:r>
          </a:p>
          <a:p>
            <a:pPr eaLnBrk="1" hangingPunct="1">
              <a:lnSpc>
                <a:spcPct val="90000"/>
              </a:lnSpc>
            </a:pPr>
            <a:r>
              <a:rPr lang="en-US" altLang="zh-CN" dirty="0" smtClean="0">
                <a:latin typeface="Cambria" panose="02040503050406030204" pitchFamily="18" charset="0"/>
              </a:rPr>
              <a:t>Look and feel specification</a:t>
            </a:r>
          </a:p>
          <a:p>
            <a:pPr eaLnBrk="1" hangingPunct="1">
              <a:lnSpc>
                <a:spcPct val="90000"/>
              </a:lnSpc>
            </a:pPr>
            <a:r>
              <a:rPr lang="en-US" altLang="zh-CN" dirty="0" smtClean="0">
                <a:latin typeface="Cambria" panose="02040503050406030204" pitchFamily="18" charset="0"/>
              </a:rPr>
              <a:t>Software architecture</a:t>
            </a:r>
          </a:p>
          <a:p>
            <a:pPr eaLnBrk="1" hangingPunct="1">
              <a:lnSpc>
                <a:spcPct val="90000"/>
              </a:lnSpc>
            </a:pPr>
            <a:r>
              <a:rPr lang="en-US" altLang="zh-CN" dirty="0" smtClean="0">
                <a:latin typeface="Cambria" panose="02040503050406030204" pitchFamily="18" charset="0"/>
              </a:rPr>
              <a:t>Programming</a:t>
            </a:r>
          </a:p>
          <a:p>
            <a:pPr eaLnBrk="1" hangingPunct="1">
              <a:lnSpc>
                <a:spcPct val="90000"/>
              </a:lnSpc>
            </a:pPr>
            <a:r>
              <a:rPr lang="en-US" altLang="zh-CN" dirty="0" smtClean="0">
                <a:latin typeface="Cambria" panose="02040503050406030204" pitchFamily="18" charset="0"/>
              </a:rPr>
              <a:t>…</a:t>
            </a:r>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70997" y="943950"/>
            <a:ext cx="2406203" cy="1593719"/>
          </a:xfrm>
          <a:prstGeom prst="rect">
            <a:avLst/>
          </a:prstGeom>
        </p:spPr>
      </p:pic>
      <p:sp>
        <p:nvSpPr>
          <p:cNvPr id="8" name="标题 2"/>
          <p:cNvSpPr txBox="1">
            <a:spLocks/>
          </p:cNvSpPr>
          <p:nvPr/>
        </p:nvSpPr>
        <p:spPr bwMode="auto">
          <a:xfrm>
            <a:off x="2209800" y="125324"/>
            <a:ext cx="6705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Product Components</a:t>
            </a:r>
            <a:endParaRPr lang="zh-CN" altLang="en-US" sz="3600" dirty="0">
              <a:latin typeface="Cambria" panose="02040503050406030204" pitchFamily="18" charset="0"/>
            </a:endParaRPr>
          </a:p>
        </p:txBody>
      </p:sp>
    </p:spTree>
    <p:extLst>
      <p:ext uri="{BB962C8B-B14F-4D97-AF65-F5344CB8AC3E}">
        <p14:creationId xmlns:p14="http://schemas.microsoft.com/office/powerpoint/2010/main" val="999662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fade">
                                      <p:cBhvr>
                                        <p:cTn id="16" dur="500"/>
                                        <p:tgtEl>
                                          <p:spTgt spid="6">
                                            <p:txEl>
                                              <p:pRg st="1" end="1"/>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500"/>
                                        <p:tgtEl>
                                          <p:spTgt spid="6">
                                            <p:txEl>
                                              <p:pRg st="2" end="2"/>
                                            </p:txEl>
                                          </p:spTgt>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fade">
                                      <p:cBhvr>
                                        <p:cTn id="24" dur="500"/>
                                        <p:tgtEl>
                                          <p:spTgt spid="6">
                                            <p:txEl>
                                              <p:pRg st="3" end="3"/>
                                            </p:txEl>
                                          </p:spTgt>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fade">
                                      <p:cBhvr>
                                        <p:cTn id="28" dur="500"/>
                                        <p:tgtEl>
                                          <p:spTgt spid="6">
                                            <p:txEl>
                                              <p:pRg st="4" end="4"/>
                                            </p:txEl>
                                          </p:spTgt>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6">
                                            <p:txEl>
                                              <p:pRg st="6" end="6"/>
                                            </p:txEl>
                                          </p:spTgt>
                                        </p:tgtEl>
                                        <p:attrNameLst>
                                          <p:attrName>style.visibility</p:attrName>
                                        </p:attrNameLst>
                                      </p:cBhvr>
                                      <p:to>
                                        <p:strVal val="visible"/>
                                      </p:to>
                                    </p:set>
                                    <p:animEffect transition="in" filter="fade">
                                      <p:cBhvr>
                                        <p:cTn id="36" dur="500"/>
                                        <p:tgtEl>
                                          <p:spTgt spid="6">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
                                            <p:txEl>
                                              <p:pRg st="0" end="0"/>
                                            </p:txEl>
                                          </p:spTgt>
                                        </p:tgtEl>
                                        <p:attrNameLst>
                                          <p:attrName>style.visibility</p:attrName>
                                        </p:attrNameLst>
                                      </p:cBhvr>
                                      <p:to>
                                        <p:strVal val="visible"/>
                                      </p:to>
                                    </p:set>
                                    <p:animEffect transition="in" filter="fade">
                                      <p:cBhvr>
                                        <p:cTn id="41" dur="500"/>
                                        <p:tgtEl>
                                          <p:spTgt spid="7">
                                            <p:txEl>
                                              <p:pRg st="0" end="0"/>
                                            </p:txEl>
                                          </p:spTgt>
                                        </p:tgtEl>
                                      </p:cBhvr>
                                    </p:animEffect>
                                  </p:childTnLst>
                                </p:cTn>
                              </p:par>
                            </p:childTnLst>
                          </p:cTn>
                        </p:par>
                        <p:par>
                          <p:cTn id="42" fill="hold">
                            <p:stCondLst>
                              <p:cond delay="500"/>
                            </p:stCondLst>
                            <p:childTnLst>
                              <p:par>
                                <p:cTn id="43" presetID="10" presetClass="entr" presetSubtype="0" fill="hold" nodeType="afterEffect">
                                  <p:stCondLst>
                                    <p:cond delay="0"/>
                                  </p:stCondLst>
                                  <p:childTnLst>
                                    <p:set>
                                      <p:cBhvr>
                                        <p:cTn id="44" dur="1" fill="hold">
                                          <p:stCondLst>
                                            <p:cond delay="0"/>
                                          </p:stCondLst>
                                        </p:cTn>
                                        <p:tgtEl>
                                          <p:spTgt spid="7">
                                            <p:txEl>
                                              <p:pRg st="1" end="1"/>
                                            </p:txEl>
                                          </p:spTgt>
                                        </p:tgtEl>
                                        <p:attrNameLst>
                                          <p:attrName>style.visibility</p:attrName>
                                        </p:attrNameLst>
                                      </p:cBhvr>
                                      <p:to>
                                        <p:strVal val="visible"/>
                                      </p:to>
                                    </p:set>
                                    <p:animEffect transition="in" filter="fade">
                                      <p:cBhvr>
                                        <p:cTn id="45" dur="500"/>
                                        <p:tgtEl>
                                          <p:spTgt spid="7">
                                            <p:txEl>
                                              <p:pRg st="1" end="1"/>
                                            </p:txEl>
                                          </p:spTgt>
                                        </p:tgtEl>
                                      </p:cBhvr>
                                    </p:animEffect>
                                  </p:childTnLst>
                                </p:cTn>
                              </p:par>
                            </p:childTnLst>
                          </p:cTn>
                        </p:par>
                        <p:par>
                          <p:cTn id="46" fill="hold">
                            <p:stCondLst>
                              <p:cond delay="1000"/>
                            </p:stCondLst>
                            <p:childTnLst>
                              <p:par>
                                <p:cTn id="47" presetID="10" presetClass="entr" presetSubtype="0" fill="hold" nodeType="afterEffect">
                                  <p:stCondLst>
                                    <p:cond delay="0"/>
                                  </p:stCondLst>
                                  <p:childTnLst>
                                    <p:set>
                                      <p:cBhvr>
                                        <p:cTn id="48" dur="1" fill="hold">
                                          <p:stCondLst>
                                            <p:cond delay="0"/>
                                          </p:stCondLst>
                                        </p:cTn>
                                        <p:tgtEl>
                                          <p:spTgt spid="7">
                                            <p:txEl>
                                              <p:pRg st="2" end="2"/>
                                            </p:txEl>
                                          </p:spTgt>
                                        </p:tgtEl>
                                        <p:attrNameLst>
                                          <p:attrName>style.visibility</p:attrName>
                                        </p:attrNameLst>
                                      </p:cBhvr>
                                      <p:to>
                                        <p:strVal val="visible"/>
                                      </p:to>
                                    </p:set>
                                    <p:animEffect transition="in" filter="fade">
                                      <p:cBhvr>
                                        <p:cTn id="49" dur="500"/>
                                        <p:tgtEl>
                                          <p:spTgt spid="7">
                                            <p:txEl>
                                              <p:pRg st="2" end="2"/>
                                            </p:txEl>
                                          </p:spTgt>
                                        </p:tgtEl>
                                      </p:cBhvr>
                                    </p:animEffect>
                                  </p:childTnLst>
                                </p:cTn>
                              </p:par>
                            </p:childTnLst>
                          </p:cTn>
                        </p:par>
                        <p:par>
                          <p:cTn id="50" fill="hold">
                            <p:stCondLst>
                              <p:cond delay="1500"/>
                            </p:stCondLst>
                            <p:childTnLst>
                              <p:par>
                                <p:cTn id="51" presetID="10" presetClass="entr" presetSubtype="0" fill="hold" nodeType="afterEffect">
                                  <p:stCondLst>
                                    <p:cond delay="0"/>
                                  </p:stCondLst>
                                  <p:childTnLst>
                                    <p:set>
                                      <p:cBhvr>
                                        <p:cTn id="52" dur="1" fill="hold">
                                          <p:stCondLst>
                                            <p:cond delay="0"/>
                                          </p:stCondLst>
                                        </p:cTn>
                                        <p:tgtEl>
                                          <p:spTgt spid="7">
                                            <p:txEl>
                                              <p:pRg st="3" end="3"/>
                                            </p:txEl>
                                          </p:spTgt>
                                        </p:tgtEl>
                                        <p:attrNameLst>
                                          <p:attrName>style.visibility</p:attrName>
                                        </p:attrNameLst>
                                      </p:cBhvr>
                                      <p:to>
                                        <p:strVal val="visible"/>
                                      </p:to>
                                    </p:set>
                                    <p:animEffect transition="in" filter="fade">
                                      <p:cBhvr>
                                        <p:cTn id="53" dur="500"/>
                                        <p:tgtEl>
                                          <p:spTgt spid="7">
                                            <p:txEl>
                                              <p:pRg st="3" end="3"/>
                                            </p:txEl>
                                          </p:spTgt>
                                        </p:tgtEl>
                                      </p:cBhvr>
                                    </p:animEffect>
                                  </p:childTnLst>
                                </p:cTn>
                              </p:par>
                            </p:childTnLst>
                          </p:cTn>
                        </p:par>
                        <p:par>
                          <p:cTn id="54" fill="hold">
                            <p:stCondLst>
                              <p:cond delay="2000"/>
                            </p:stCondLst>
                            <p:childTnLst>
                              <p:par>
                                <p:cTn id="55" presetID="10" presetClass="entr" presetSubtype="0" fill="hold" nodeType="afterEffect">
                                  <p:stCondLst>
                                    <p:cond delay="0"/>
                                  </p:stCondLst>
                                  <p:childTnLst>
                                    <p:set>
                                      <p:cBhvr>
                                        <p:cTn id="56" dur="1" fill="hold">
                                          <p:stCondLst>
                                            <p:cond delay="0"/>
                                          </p:stCondLst>
                                        </p:cTn>
                                        <p:tgtEl>
                                          <p:spTgt spid="7">
                                            <p:txEl>
                                              <p:pRg st="4" end="4"/>
                                            </p:txEl>
                                          </p:spTgt>
                                        </p:tgtEl>
                                        <p:attrNameLst>
                                          <p:attrName>style.visibility</p:attrName>
                                        </p:attrNameLst>
                                      </p:cBhvr>
                                      <p:to>
                                        <p:strVal val="visible"/>
                                      </p:to>
                                    </p:set>
                                    <p:animEffect transition="in" filter="fade">
                                      <p:cBhvr>
                                        <p:cTn id="57" dur="500"/>
                                        <p:tgtEl>
                                          <p:spTgt spid="7">
                                            <p:txEl>
                                              <p:pRg st="4" end="4"/>
                                            </p:txEl>
                                          </p:spTgt>
                                        </p:tgtEl>
                                      </p:cBhvr>
                                    </p:animEffect>
                                  </p:childTnLst>
                                </p:cTn>
                              </p:par>
                            </p:childTnLst>
                          </p:cTn>
                        </p:par>
                        <p:par>
                          <p:cTn id="58" fill="hold">
                            <p:stCondLst>
                              <p:cond delay="2500"/>
                            </p:stCondLst>
                            <p:childTnLst>
                              <p:par>
                                <p:cTn id="59" presetID="10" presetClass="entr" presetSubtype="0" fill="hold" nodeType="afterEffect">
                                  <p:stCondLst>
                                    <p:cond delay="0"/>
                                  </p:stCondLst>
                                  <p:childTnLst>
                                    <p:set>
                                      <p:cBhvr>
                                        <p:cTn id="60" dur="1" fill="hold">
                                          <p:stCondLst>
                                            <p:cond delay="0"/>
                                          </p:stCondLst>
                                        </p:cTn>
                                        <p:tgtEl>
                                          <p:spTgt spid="7">
                                            <p:txEl>
                                              <p:pRg st="5" end="5"/>
                                            </p:txEl>
                                          </p:spTgt>
                                        </p:tgtEl>
                                        <p:attrNameLst>
                                          <p:attrName>style.visibility</p:attrName>
                                        </p:attrNameLst>
                                      </p:cBhvr>
                                      <p:to>
                                        <p:strVal val="visible"/>
                                      </p:to>
                                    </p:set>
                                    <p:animEffect transition="in" filter="fade">
                                      <p:cBhvr>
                                        <p:cTn id="61" dur="500"/>
                                        <p:tgtEl>
                                          <p:spTgt spid="7">
                                            <p:txEl>
                                              <p:pRg st="5" end="5"/>
                                            </p:txEl>
                                          </p:spTgt>
                                        </p:tgtEl>
                                      </p:cBhvr>
                                    </p:animEffect>
                                  </p:childTnLst>
                                </p:cTn>
                              </p:par>
                            </p:childTnLst>
                          </p:cTn>
                        </p:par>
                        <p:par>
                          <p:cTn id="62" fill="hold">
                            <p:stCondLst>
                              <p:cond delay="3000"/>
                            </p:stCondLst>
                            <p:childTnLst>
                              <p:par>
                                <p:cTn id="63" presetID="10" presetClass="entr" presetSubtype="0" fill="hold" nodeType="afterEffect">
                                  <p:stCondLst>
                                    <p:cond delay="0"/>
                                  </p:stCondLst>
                                  <p:childTnLst>
                                    <p:set>
                                      <p:cBhvr>
                                        <p:cTn id="64" dur="1" fill="hold">
                                          <p:stCondLst>
                                            <p:cond delay="0"/>
                                          </p:stCondLst>
                                        </p:cTn>
                                        <p:tgtEl>
                                          <p:spTgt spid="7">
                                            <p:txEl>
                                              <p:pRg st="6" end="6"/>
                                            </p:txEl>
                                          </p:spTgt>
                                        </p:tgtEl>
                                        <p:attrNameLst>
                                          <p:attrName>style.visibility</p:attrName>
                                        </p:attrNameLst>
                                      </p:cBhvr>
                                      <p:to>
                                        <p:strVal val="visible"/>
                                      </p:to>
                                    </p:set>
                                    <p:animEffect transition="in" filter="fade">
                                      <p:cBhvr>
                                        <p:cTn id="65" dur="500"/>
                                        <p:tgtEl>
                                          <p:spTgt spid="7">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fade">
                                      <p:cBhvr>
                                        <p:cTn id="7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506" name="Rectangle 2"/>
          <p:cNvSpPr>
            <a:spLocks noGrp="1" noChangeArrowheads="1"/>
          </p:cNvSpPr>
          <p:nvPr>
            <p:ph type="title"/>
          </p:nvPr>
        </p:nvSpPr>
        <p:spPr/>
        <p:txBody>
          <a:bodyPr/>
          <a:lstStyle/>
          <a:p>
            <a:r>
              <a:rPr lang="en-US" altLang="zh-CN" sz="4000" dirty="0">
                <a:solidFill>
                  <a:srgbClr val="132584"/>
                </a:solidFill>
                <a:latin typeface="Cambria" panose="02040503050406030204" pitchFamily="18" charset="0"/>
              </a:rPr>
              <a:t>Product Components</a:t>
            </a:r>
          </a:p>
        </p:txBody>
      </p:sp>
      <p:sp>
        <p:nvSpPr>
          <p:cNvPr id="1045507" name="Rectangle 3"/>
          <p:cNvSpPr>
            <a:spLocks noGrp="1" noChangeArrowheads="1"/>
          </p:cNvSpPr>
          <p:nvPr>
            <p:ph idx="1"/>
          </p:nvPr>
        </p:nvSpPr>
        <p:spPr>
          <a:xfrm>
            <a:off x="457200" y="1295400"/>
            <a:ext cx="8610600" cy="4752975"/>
          </a:xfrm>
        </p:spPr>
        <p:txBody>
          <a:bodyPr/>
          <a:lstStyle/>
          <a:p>
            <a:pPr marL="381000" indent="-381000">
              <a:lnSpc>
                <a:spcPct val="110000"/>
              </a:lnSpc>
              <a:buFontTx/>
              <a:buAutoNum type="arabicPeriod"/>
            </a:pPr>
            <a:r>
              <a:rPr lang="en-US" altLang="zh-CN" sz="2200" dirty="0">
                <a:latin typeface="Cambria" panose="02040503050406030204" pitchFamily="18" charset="0"/>
              </a:rPr>
              <a:t>Customer Requirements (Surveys, competitive info, Feedback)</a:t>
            </a:r>
          </a:p>
          <a:p>
            <a:pPr marL="381000" indent="-381000">
              <a:lnSpc>
                <a:spcPct val="110000"/>
              </a:lnSpc>
              <a:buFontTx/>
              <a:buAutoNum type="arabicPeriod"/>
            </a:pPr>
            <a:r>
              <a:rPr lang="en-US" altLang="zh-CN" sz="2200" dirty="0">
                <a:latin typeface="Cambria" panose="02040503050406030204" pitchFamily="18" charset="0"/>
              </a:rPr>
              <a:t>MRD (Task/Feature description, Usability Data)</a:t>
            </a:r>
          </a:p>
          <a:p>
            <a:pPr marL="381000" indent="-381000">
              <a:lnSpc>
                <a:spcPct val="110000"/>
              </a:lnSpc>
              <a:buFontTx/>
              <a:buAutoNum type="arabicPeriod"/>
            </a:pPr>
            <a:r>
              <a:rPr lang="en-US" altLang="zh-CN" sz="2200" dirty="0" smtClean="0">
                <a:latin typeface="Cambria" panose="02040503050406030204" pitchFamily="18" charset="0"/>
              </a:rPr>
              <a:t>Specifications</a:t>
            </a:r>
            <a:endParaRPr lang="en-US" altLang="zh-CN" sz="2200" dirty="0">
              <a:latin typeface="Cambria" panose="02040503050406030204" pitchFamily="18" charset="0"/>
            </a:endParaRPr>
          </a:p>
          <a:p>
            <a:pPr marL="381000" indent="-381000">
              <a:lnSpc>
                <a:spcPct val="110000"/>
              </a:lnSpc>
              <a:buFontTx/>
              <a:buAutoNum type="arabicPeriod"/>
            </a:pPr>
            <a:r>
              <a:rPr lang="en-US" altLang="zh-CN" sz="2200" dirty="0">
                <a:latin typeface="Cambria" panose="02040503050406030204" pitchFamily="18" charset="0"/>
              </a:rPr>
              <a:t>Schedule</a:t>
            </a:r>
          </a:p>
          <a:p>
            <a:pPr marL="381000" indent="-381000">
              <a:lnSpc>
                <a:spcPct val="110000"/>
              </a:lnSpc>
              <a:buFontTx/>
              <a:buAutoNum type="arabicPeriod"/>
            </a:pPr>
            <a:r>
              <a:rPr lang="en-US" altLang="zh-CN" sz="2200" dirty="0">
                <a:latin typeface="Cambria" panose="02040503050406030204" pitchFamily="18" charset="0"/>
              </a:rPr>
              <a:t>Design Docs (Architecture, Feature implementation, Interface agreement)</a:t>
            </a:r>
          </a:p>
          <a:p>
            <a:pPr marL="381000" indent="-381000">
              <a:lnSpc>
                <a:spcPct val="110000"/>
              </a:lnSpc>
              <a:buFontTx/>
              <a:buAutoNum type="arabicPeriod"/>
            </a:pPr>
            <a:r>
              <a:rPr lang="en-US" altLang="zh-CN" sz="2200" dirty="0">
                <a:latin typeface="Cambria" panose="02040503050406030204" pitchFamily="18" charset="0"/>
              </a:rPr>
              <a:t>Test Documents (Plans, test cases, QA Milestone reports)</a:t>
            </a:r>
          </a:p>
          <a:p>
            <a:pPr marL="381000" indent="-381000">
              <a:lnSpc>
                <a:spcPct val="110000"/>
              </a:lnSpc>
              <a:buFontTx/>
              <a:buAutoNum type="arabicPeriod"/>
            </a:pPr>
            <a:r>
              <a:rPr lang="en-US" altLang="zh-CN" sz="2200" dirty="0">
                <a:latin typeface="Cambria" panose="02040503050406030204" pitchFamily="18" charset="0"/>
              </a:rPr>
              <a:t>Online help</a:t>
            </a:r>
          </a:p>
          <a:p>
            <a:pPr marL="381000" indent="-381000">
              <a:lnSpc>
                <a:spcPct val="110000"/>
              </a:lnSpc>
              <a:buFontTx/>
              <a:buAutoNum type="arabicPeriod"/>
            </a:pPr>
            <a:r>
              <a:rPr lang="en-US" altLang="zh-CN" sz="2200" dirty="0">
                <a:latin typeface="Cambria" panose="02040503050406030204" pitchFamily="18" charset="0"/>
              </a:rPr>
              <a:t>Release Notes / Read Me</a:t>
            </a:r>
          </a:p>
          <a:p>
            <a:pPr marL="381000" indent="-381000">
              <a:lnSpc>
                <a:spcPct val="110000"/>
              </a:lnSpc>
              <a:buFontTx/>
              <a:buAutoNum type="arabicPeriod"/>
            </a:pPr>
            <a:r>
              <a:rPr lang="en-US" altLang="zh-CN" sz="2200" dirty="0">
                <a:solidFill>
                  <a:srgbClr val="132584"/>
                </a:solidFill>
                <a:latin typeface="Cambria" panose="02040503050406030204" pitchFamily="18" charset="0"/>
              </a:rPr>
              <a:t>Release packages</a:t>
            </a:r>
          </a:p>
        </p:txBody>
      </p:sp>
      <p:sp>
        <p:nvSpPr>
          <p:cNvPr id="2" name="矩形 1"/>
          <p:cNvSpPr/>
          <p:nvPr/>
        </p:nvSpPr>
        <p:spPr>
          <a:xfrm>
            <a:off x="1752600" y="5817542"/>
            <a:ext cx="7772400" cy="461665"/>
          </a:xfrm>
          <a:prstGeom prst="rect">
            <a:avLst/>
          </a:prstGeom>
        </p:spPr>
        <p:txBody>
          <a:bodyPr wrap="square">
            <a:spAutoFit/>
          </a:bodyPr>
          <a:lstStyle/>
          <a:p>
            <a:r>
              <a:rPr lang="en-US" altLang="zh-CN" b="1" i="1" dirty="0">
                <a:solidFill>
                  <a:srgbClr val="FF0000"/>
                </a:solidFill>
                <a:ea typeface="宋体" panose="02010600030101010101" pitchFamily="2" charset="-122"/>
              </a:rPr>
              <a:t>Market Requirement Document</a:t>
            </a:r>
            <a:r>
              <a:rPr lang="zh-CN" altLang="en-US" b="1" i="1" dirty="0">
                <a:solidFill>
                  <a:srgbClr val="FF0000"/>
                </a:solidFill>
                <a:ea typeface="宋体" panose="02010600030101010101" pitchFamily="2" charset="-122"/>
              </a:rPr>
              <a:t>，</a:t>
            </a:r>
            <a:r>
              <a:rPr lang="en-US" altLang="zh-CN" b="1" i="1" dirty="0">
                <a:solidFill>
                  <a:srgbClr val="FF0000"/>
                </a:solidFill>
                <a:ea typeface="宋体" panose="02010600030101010101" pitchFamily="2" charset="-122"/>
              </a:rPr>
              <a:t>MRD</a:t>
            </a:r>
            <a:endParaRPr lang="zh-CN" altLang="en-US" dirty="0">
              <a:solidFill>
                <a:srgbClr val="FF0000"/>
              </a:solidFill>
            </a:endParaRPr>
          </a:p>
        </p:txBody>
      </p:sp>
    </p:spTree>
    <p:extLst>
      <p:ext uri="{BB962C8B-B14F-4D97-AF65-F5344CB8AC3E}">
        <p14:creationId xmlns:p14="http://schemas.microsoft.com/office/powerpoint/2010/main" val="1892713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5800" y="1143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eaLnBrk="1" hangingPunct="1"/>
            <a:r>
              <a:rPr lang="en-US" altLang="zh-CN" sz="3200" dirty="0" smtClean="0">
                <a:latin typeface="Cambria" panose="02040503050406030204" pitchFamily="18" charset="0"/>
              </a:rPr>
              <a:t>Customer requirements</a:t>
            </a:r>
          </a:p>
        </p:txBody>
      </p:sp>
      <p:sp>
        <p:nvSpPr>
          <p:cNvPr id="4" name="Rectangle 3"/>
          <p:cNvSpPr txBox="1">
            <a:spLocks noChangeArrowheads="1"/>
          </p:cNvSpPr>
          <p:nvPr/>
        </p:nvSpPr>
        <p:spPr bwMode="auto">
          <a:xfrm>
            <a:off x="228600" y="1828800"/>
            <a:ext cx="8686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90000"/>
              </a:lnSpc>
            </a:pPr>
            <a:r>
              <a:rPr lang="en-US" altLang="zh-CN" i="1" dirty="0" smtClean="0">
                <a:solidFill>
                  <a:srgbClr val="FF0000"/>
                </a:solidFill>
                <a:latin typeface="Cambria" panose="02040503050406030204" pitchFamily="18" charset="0"/>
              </a:rPr>
              <a:t>The software development team must determine what the customer wants.</a:t>
            </a:r>
            <a:endParaRPr lang="en-US" altLang="zh-CN" dirty="0" smtClean="0">
              <a:solidFill>
                <a:srgbClr val="FF0000"/>
              </a:solidFill>
              <a:latin typeface="Cambria" panose="02040503050406030204" pitchFamily="18" charset="0"/>
            </a:endParaRPr>
          </a:p>
          <a:p>
            <a:pPr eaLnBrk="1" hangingPunct="1">
              <a:lnSpc>
                <a:spcPct val="90000"/>
              </a:lnSpc>
            </a:pPr>
            <a:r>
              <a:rPr lang="en-US" altLang="zh-CN" dirty="0" smtClean="0">
                <a:latin typeface="Cambria" panose="02040503050406030204" pitchFamily="18" charset="0"/>
              </a:rPr>
              <a:t>How can you do this?</a:t>
            </a:r>
          </a:p>
          <a:p>
            <a:pPr lvl="1" eaLnBrk="1" hangingPunct="1">
              <a:lnSpc>
                <a:spcPct val="90000"/>
              </a:lnSpc>
            </a:pPr>
            <a:r>
              <a:rPr lang="en-US" altLang="zh-CN" dirty="0" smtClean="0">
                <a:latin typeface="Cambria" panose="02040503050406030204" pitchFamily="18" charset="0"/>
              </a:rPr>
              <a:t>Guess?</a:t>
            </a:r>
          </a:p>
          <a:p>
            <a:pPr lvl="1" eaLnBrk="1" hangingPunct="1">
              <a:lnSpc>
                <a:spcPct val="90000"/>
              </a:lnSpc>
            </a:pPr>
            <a:r>
              <a:rPr lang="en-US" altLang="zh-CN" dirty="0" smtClean="0">
                <a:latin typeface="Cambria" panose="02040503050406030204" pitchFamily="18" charset="0"/>
              </a:rPr>
              <a:t>Collect detailed information from surveys?</a:t>
            </a:r>
          </a:p>
          <a:p>
            <a:pPr lvl="1" eaLnBrk="1" hangingPunct="1">
              <a:lnSpc>
                <a:spcPct val="90000"/>
              </a:lnSpc>
            </a:pPr>
            <a:r>
              <a:rPr lang="en-US" altLang="zh-CN" dirty="0" smtClean="0">
                <a:latin typeface="Cambria" panose="02040503050406030204" pitchFamily="18" charset="0"/>
              </a:rPr>
              <a:t>Get feedback from a previous version of the software?</a:t>
            </a:r>
          </a:p>
          <a:p>
            <a:pPr lvl="1" eaLnBrk="1" hangingPunct="1">
              <a:lnSpc>
                <a:spcPct val="90000"/>
              </a:lnSpc>
            </a:pPr>
            <a:r>
              <a:rPr lang="en-US" altLang="zh-CN" dirty="0" smtClean="0">
                <a:latin typeface="Cambria" panose="02040503050406030204" pitchFamily="18" charset="0"/>
              </a:rPr>
              <a:t>Read reviews in magazines?</a:t>
            </a:r>
          </a:p>
          <a:p>
            <a:pPr lvl="1" eaLnBrk="1" hangingPunct="1">
              <a:lnSpc>
                <a:spcPct val="90000"/>
              </a:lnSpc>
            </a:pPr>
            <a:r>
              <a:rPr lang="en-US" altLang="zh-CN" dirty="0" smtClean="0">
                <a:latin typeface="Cambria" panose="02040503050406030204" pitchFamily="18" charset="0"/>
              </a:rPr>
              <a:t>Get information about the competition?</a:t>
            </a:r>
          </a:p>
          <a:p>
            <a:pPr lvl="1" eaLnBrk="1" hangingPunct="1">
              <a:lnSpc>
                <a:spcPct val="90000"/>
              </a:lnSpc>
            </a:pPr>
            <a:r>
              <a:rPr lang="en-US" altLang="zh-CN" dirty="0" smtClean="0">
                <a:latin typeface="Cambria" panose="02040503050406030204" pitchFamily="18" charset="0"/>
              </a:rPr>
              <a:t>Other ways?</a:t>
            </a:r>
          </a:p>
          <a:p>
            <a:pPr eaLnBrk="1" hangingPunct="1">
              <a:lnSpc>
                <a:spcPct val="90000"/>
              </a:lnSpc>
            </a:pPr>
            <a:r>
              <a:rPr lang="en-US" altLang="zh-CN" dirty="0" smtClean="0">
                <a:latin typeface="Cambria" panose="02040503050406030204" pitchFamily="18" charset="0"/>
              </a:rPr>
              <a:t>The collected data is used to guide the specification effort.</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86689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Effect transition="in" filter="fade">
                                      <p:cBhvr>
                                        <p:cTn id="5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2786" name="Rectangle 2"/>
          <p:cNvSpPr>
            <a:spLocks noGrp="1" noChangeArrowheads="1"/>
          </p:cNvSpPr>
          <p:nvPr>
            <p:ph type="title"/>
          </p:nvPr>
        </p:nvSpPr>
        <p:spPr>
          <a:xfrm>
            <a:off x="922973" y="1219200"/>
            <a:ext cx="7162800" cy="755650"/>
          </a:xfrm>
        </p:spPr>
        <p:txBody>
          <a:bodyPr/>
          <a:lstStyle/>
          <a:p>
            <a:r>
              <a:rPr lang="en-US" altLang="zh-CN" dirty="0">
                <a:solidFill>
                  <a:srgbClr val="132584"/>
                </a:solidFill>
                <a:latin typeface="Cambria" panose="02040503050406030204" pitchFamily="18" charset="0"/>
              </a:rPr>
              <a:t>Writing MRD AND SPEC</a:t>
            </a:r>
          </a:p>
        </p:txBody>
      </p:sp>
      <p:sp>
        <p:nvSpPr>
          <p:cNvPr id="1142788" name="Rectangle 4"/>
          <p:cNvSpPr>
            <a:spLocks noChangeArrowheads="1"/>
          </p:cNvSpPr>
          <p:nvPr/>
        </p:nvSpPr>
        <p:spPr bwMode="auto">
          <a:xfrm>
            <a:off x="457200" y="2057400"/>
            <a:ext cx="8458200" cy="3693319"/>
          </a:xfrm>
          <a:prstGeom prst="rect">
            <a:avLst/>
          </a:prstGeom>
          <a:noFill/>
          <a:ln>
            <a:noFill/>
          </a:ln>
          <a:effectLst/>
          <a:extLst>
            <a:ext uri="{909E8E84-426E-40DD-AFC4-6F175D3DCCD1}">
              <a14:hiddenFill xmlns:a14="http://schemas.microsoft.com/office/drawing/2010/main">
                <a:solidFill>
                  <a:srgbClr val="C0C0C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buClr>
                <a:schemeClr val="accent1"/>
              </a:buClr>
              <a:buSzPct val="122000"/>
            </a:pPr>
            <a:r>
              <a:rPr lang="en-US" altLang="zh-CN" sz="2400" b="1" dirty="0" smtClean="0">
                <a:solidFill>
                  <a:srgbClr val="12357C"/>
                </a:solidFill>
                <a:latin typeface="Cambria" panose="02040503050406030204" pitchFamily="18" charset="0"/>
              </a:rPr>
              <a:t>A </a:t>
            </a:r>
            <a:r>
              <a:rPr lang="en-US" altLang="zh-CN" sz="2400" b="1" dirty="0">
                <a:solidFill>
                  <a:srgbClr val="12357C"/>
                </a:solidFill>
                <a:latin typeface="Cambria" panose="02040503050406030204" pitchFamily="18" charset="0"/>
              </a:rPr>
              <a:t>project management issue - but a difficult one</a:t>
            </a:r>
            <a:endParaRPr lang="zh-CN" altLang="en-US" sz="2400" b="1" dirty="0">
              <a:solidFill>
                <a:srgbClr val="12357C"/>
              </a:solidFill>
              <a:latin typeface="Cambria" panose="02040503050406030204" pitchFamily="18" charset="0"/>
            </a:endParaRPr>
          </a:p>
          <a:p>
            <a:pPr>
              <a:buClr>
                <a:schemeClr val="accent1"/>
              </a:buClr>
              <a:buSzPct val="122000"/>
              <a:buFontTx/>
              <a:buChar char="•"/>
            </a:pPr>
            <a:endParaRPr lang="zh-CN" altLang="en-US" sz="2400" b="1" dirty="0">
              <a:solidFill>
                <a:srgbClr val="12357C"/>
              </a:solidFill>
              <a:latin typeface="Cambria" panose="02040503050406030204" pitchFamily="18" charset="0"/>
            </a:endParaRPr>
          </a:p>
          <a:p>
            <a:pPr>
              <a:buClr>
                <a:schemeClr val="accent1"/>
              </a:buClr>
              <a:buSzPct val="122000"/>
            </a:pPr>
            <a:r>
              <a:rPr lang="en-US" altLang="zh-CN" sz="2400" b="1" dirty="0">
                <a:solidFill>
                  <a:srgbClr val="12357C"/>
                </a:solidFill>
                <a:latin typeface="Cambria" panose="02040503050406030204" pitchFamily="18" charset="0"/>
              </a:rPr>
              <a:t>For our purposes, verifiability is critical:</a:t>
            </a:r>
          </a:p>
          <a:p>
            <a:pPr lvl="1">
              <a:buClr>
                <a:schemeClr val="accent1"/>
              </a:buClr>
              <a:buSzPct val="122000"/>
            </a:pPr>
            <a:r>
              <a:rPr lang="en-US" altLang="zh-CN" sz="2000" dirty="0" smtClean="0">
                <a:solidFill>
                  <a:srgbClr val="12357C"/>
                </a:solidFill>
                <a:latin typeface="Cambria" panose="02040503050406030204" pitchFamily="18" charset="0"/>
              </a:rPr>
              <a:t>The </a:t>
            </a:r>
            <a:r>
              <a:rPr lang="en-US" altLang="zh-CN" sz="2000" dirty="0">
                <a:solidFill>
                  <a:srgbClr val="12357C"/>
                </a:solidFill>
                <a:latin typeface="Cambria" panose="02040503050406030204" pitchFamily="18" charset="0"/>
              </a:rPr>
              <a:t>system should be easy to use and user errors should be minimal</a:t>
            </a:r>
            <a:r>
              <a:rPr lang="en-US" altLang="zh-CN" sz="2000" dirty="0" smtClean="0">
                <a:solidFill>
                  <a:srgbClr val="12357C"/>
                </a:solidFill>
                <a:latin typeface="Cambria" panose="02040503050406030204" pitchFamily="18" charset="0"/>
              </a:rPr>
              <a:t>.</a:t>
            </a:r>
            <a:endParaRPr lang="en-US" altLang="zh-CN" sz="2000" dirty="0">
              <a:solidFill>
                <a:srgbClr val="12357C"/>
              </a:solidFill>
              <a:latin typeface="Cambria" panose="02040503050406030204" pitchFamily="18" charset="0"/>
            </a:endParaRPr>
          </a:p>
          <a:p>
            <a:pPr lvl="1">
              <a:buClr>
                <a:schemeClr val="accent1"/>
              </a:buClr>
              <a:buSzPct val="122000"/>
            </a:pPr>
            <a:r>
              <a:rPr lang="en-US" altLang="zh-CN" sz="2000" dirty="0" smtClean="0">
                <a:solidFill>
                  <a:srgbClr val="12357C"/>
                </a:solidFill>
                <a:latin typeface="Cambria" panose="02040503050406030204" pitchFamily="18" charset="0"/>
              </a:rPr>
              <a:t>Experienced </a:t>
            </a:r>
            <a:r>
              <a:rPr lang="en-US" altLang="zh-CN" sz="2000" dirty="0">
                <a:solidFill>
                  <a:srgbClr val="12357C"/>
                </a:solidFill>
                <a:latin typeface="Cambria" panose="02040503050406030204" pitchFamily="18" charset="0"/>
              </a:rPr>
              <a:t>controllers should be able to use all the system functions after a total of two-hours of training. </a:t>
            </a:r>
            <a:endParaRPr lang="en-US" altLang="zh-CN" sz="2000" dirty="0" smtClean="0">
              <a:solidFill>
                <a:srgbClr val="12357C"/>
              </a:solidFill>
              <a:latin typeface="Cambria" panose="02040503050406030204" pitchFamily="18" charset="0"/>
            </a:endParaRPr>
          </a:p>
          <a:p>
            <a:pPr lvl="1">
              <a:buClr>
                <a:schemeClr val="accent1"/>
              </a:buClr>
              <a:buSzPct val="122000"/>
            </a:pPr>
            <a:r>
              <a:rPr lang="en-US" altLang="zh-CN" sz="2000" dirty="0" smtClean="0">
                <a:solidFill>
                  <a:srgbClr val="12357C"/>
                </a:solidFill>
                <a:latin typeface="Cambria" panose="02040503050406030204" pitchFamily="18" charset="0"/>
              </a:rPr>
              <a:t>After </a:t>
            </a:r>
            <a:r>
              <a:rPr lang="en-US" altLang="zh-CN" sz="2000" dirty="0">
                <a:solidFill>
                  <a:srgbClr val="12357C"/>
                </a:solidFill>
                <a:latin typeface="Cambria" panose="02040503050406030204" pitchFamily="18" charset="0"/>
              </a:rPr>
              <a:t>training, the average number of errors made by the experienced controllers will not exceed two per day.</a:t>
            </a:r>
          </a:p>
          <a:p>
            <a:pPr lvl="1">
              <a:buClr>
                <a:schemeClr val="accent1"/>
              </a:buClr>
              <a:buSzPct val="122000"/>
              <a:buFontTx/>
              <a:buChar char="•"/>
            </a:pPr>
            <a:endParaRPr lang="en-US" altLang="zh-CN" sz="2000" dirty="0">
              <a:solidFill>
                <a:srgbClr val="12357C"/>
              </a:solidFill>
              <a:latin typeface="Cambria" panose="02040503050406030204" pitchFamily="18" charset="0"/>
            </a:endParaRPr>
          </a:p>
          <a:p>
            <a:pPr lvl="1">
              <a:buClr>
                <a:schemeClr val="accent1"/>
              </a:buClr>
              <a:buSzPct val="122000"/>
              <a:buFontTx/>
              <a:buChar char="•"/>
            </a:pPr>
            <a:r>
              <a:rPr lang="en-US" altLang="zh-CN" sz="2000" dirty="0">
                <a:solidFill>
                  <a:srgbClr val="12357C"/>
                </a:solidFill>
                <a:latin typeface="Cambria" panose="02040503050406030204" pitchFamily="18" charset="0"/>
              </a:rPr>
              <a:t>But there are still problems. What are they?</a:t>
            </a:r>
          </a:p>
          <a:p>
            <a:pPr lvl="1" algn="ctr">
              <a:lnSpc>
                <a:spcPct val="90000"/>
              </a:lnSpc>
              <a:spcBef>
                <a:spcPct val="50000"/>
              </a:spcBef>
              <a:spcAft>
                <a:spcPts val="900"/>
              </a:spcAft>
              <a:buClr>
                <a:schemeClr val="accent1"/>
              </a:buClr>
              <a:buFontTx/>
              <a:buChar char="•"/>
            </a:pPr>
            <a:endParaRPr lang="en-US" altLang="zh-CN" sz="2000" dirty="0">
              <a:latin typeface="Cambria" panose="02040503050406030204" pitchFamily="18" charset="0"/>
            </a:endParaRPr>
          </a:p>
        </p:txBody>
      </p:sp>
      <p:cxnSp>
        <p:nvCxnSpPr>
          <p:cNvPr id="4" name="直接连接符 3"/>
          <p:cNvCxnSpPr/>
          <p:nvPr/>
        </p:nvCxnSpPr>
        <p:spPr bwMode="auto">
          <a:xfrm>
            <a:off x="922973" y="4358081"/>
            <a:ext cx="1371600" cy="0"/>
          </a:xfrm>
          <a:prstGeom prst="line">
            <a:avLst/>
          </a:prstGeom>
          <a:solidFill>
            <a:srgbClr val="DDDDDD"/>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0746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27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4278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4278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4278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4278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4278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278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5800" y="1143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eaLnBrk="1" hangingPunct="1"/>
            <a:r>
              <a:rPr lang="en-US" altLang="zh-CN" sz="3200" dirty="0" smtClean="0">
                <a:latin typeface="Cambria" panose="02040503050406030204" pitchFamily="18" charset="0"/>
              </a:rPr>
              <a:t>Specification</a:t>
            </a:r>
            <a:br>
              <a:rPr lang="en-US" altLang="zh-CN" sz="3200" dirty="0" smtClean="0">
                <a:latin typeface="Cambria" panose="02040503050406030204" pitchFamily="18" charset="0"/>
              </a:rPr>
            </a:br>
            <a:r>
              <a:rPr lang="en-US" altLang="zh-CN" sz="2000" dirty="0" smtClean="0">
                <a:solidFill>
                  <a:srgbClr val="FF0000"/>
                </a:solidFill>
                <a:latin typeface="Cambria" panose="02040503050406030204" pitchFamily="18" charset="0"/>
              </a:rPr>
              <a:t>“If you don't know where you're going any road will take you there”</a:t>
            </a:r>
            <a:endParaRPr lang="en-US" altLang="zh-CN" sz="3200" dirty="0" smtClean="0">
              <a:solidFill>
                <a:srgbClr val="FF0000"/>
              </a:solidFill>
              <a:latin typeface="Cambria" panose="02040503050406030204" pitchFamily="18" charset="0"/>
            </a:endParaRPr>
          </a:p>
        </p:txBody>
      </p:sp>
      <p:sp>
        <p:nvSpPr>
          <p:cNvPr id="4" name="Rectangle 3"/>
          <p:cNvSpPr txBox="1">
            <a:spLocks noChangeArrowheads="1"/>
          </p:cNvSpPr>
          <p:nvPr/>
        </p:nvSpPr>
        <p:spPr bwMode="auto">
          <a:xfrm>
            <a:off x="304800" y="2438400"/>
            <a:ext cx="8534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90000"/>
              </a:lnSpc>
            </a:pPr>
            <a:r>
              <a:rPr lang="en-US" altLang="zh-CN" dirty="0" smtClean="0">
                <a:latin typeface="Cambria" panose="02040503050406030204" pitchFamily="18" charset="0"/>
              </a:rPr>
              <a:t>The specification takes the data from the customer requirements and other sources and defines:</a:t>
            </a:r>
          </a:p>
          <a:p>
            <a:pPr lvl="1" eaLnBrk="1" hangingPunct="1">
              <a:lnSpc>
                <a:spcPct val="90000"/>
              </a:lnSpc>
            </a:pPr>
            <a:r>
              <a:rPr lang="en-US" altLang="zh-CN" dirty="0" smtClean="0">
                <a:solidFill>
                  <a:srgbClr val="FF0000"/>
                </a:solidFill>
                <a:latin typeface="Cambria" panose="02040503050406030204" pitchFamily="18" charset="0"/>
              </a:rPr>
              <a:t>The features of the software </a:t>
            </a:r>
            <a:r>
              <a:rPr lang="en-US" altLang="zh-CN" dirty="0" smtClean="0">
                <a:latin typeface="Cambria" panose="02040503050406030204" pitchFamily="18" charset="0"/>
              </a:rPr>
              <a:t>(functional requirements).</a:t>
            </a:r>
          </a:p>
          <a:p>
            <a:pPr lvl="1" eaLnBrk="1" hangingPunct="1">
              <a:lnSpc>
                <a:spcPct val="90000"/>
              </a:lnSpc>
            </a:pPr>
            <a:r>
              <a:rPr lang="en-US" altLang="zh-CN" dirty="0" smtClean="0">
                <a:solidFill>
                  <a:srgbClr val="FF0000"/>
                </a:solidFill>
                <a:latin typeface="Cambria" panose="02040503050406030204" pitchFamily="18" charset="0"/>
              </a:rPr>
              <a:t>The constraints on these features </a:t>
            </a:r>
            <a:r>
              <a:rPr lang="en-US" altLang="zh-CN" dirty="0" smtClean="0">
                <a:latin typeface="Cambria" panose="02040503050406030204" pitchFamily="18" charset="0"/>
              </a:rPr>
              <a:t>(non-functional requirements).</a:t>
            </a:r>
          </a:p>
          <a:p>
            <a:pPr eaLnBrk="1" hangingPunct="1">
              <a:lnSpc>
                <a:spcPct val="90000"/>
              </a:lnSpc>
            </a:pPr>
            <a:r>
              <a:rPr lang="en-US" altLang="zh-CN" dirty="0" smtClean="0">
                <a:latin typeface="Cambria" panose="02040503050406030204" pitchFamily="18" charset="0"/>
              </a:rPr>
              <a:t>Specifications can be:</a:t>
            </a:r>
          </a:p>
          <a:p>
            <a:pPr lvl="1" eaLnBrk="1" hangingPunct="1">
              <a:lnSpc>
                <a:spcPct val="90000"/>
              </a:lnSpc>
            </a:pPr>
            <a:r>
              <a:rPr lang="en-US" altLang="zh-CN" dirty="0" smtClean="0">
                <a:solidFill>
                  <a:srgbClr val="FF0000"/>
                </a:solidFill>
                <a:latin typeface="Cambria" panose="02040503050406030204" pitchFamily="18" charset="0"/>
              </a:rPr>
              <a:t>formal</a:t>
            </a:r>
            <a:r>
              <a:rPr lang="en-US" altLang="zh-CN" dirty="0" smtClean="0">
                <a:latin typeface="Cambria" panose="02040503050406030204" pitchFamily="18" charset="0"/>
              </a:rPr>
              <a:t> (e.g., aerospace industry), rigid</a:t>
            </a:r>
          </a:p>
          <a:p>
            <a:pPr lvl="1" eaLnBrk="1" hangingPunct="1">
              <a:lnSpc>
                <a:spcPct val="90000"/>
              </a:lnSpc>
            </a:pPr>
            <a:r>
              <a:rPr lang="en-US" altLang="zh-CN" dirty="0" smtClean="0">
                <a:solidFill>
                  <a:srgbClr val="FF0000"/>
                </a:solidFill>
                <a:latin typeface="Cambria" panose="02040503050406030204" pitchFamily="18" charset="0"/>
              </a:rPr>
              <a:t>informal</a:t>
            </a:r>
            <a:r>
              <a:rPr lang="en-US" altLang="zh-CN" dirty="0" smtClean="0">
                <a:latin typeface="Cambria" panose="02040503050406030204" pitchFamily="18" charset="0"/>
              </a:rPr>
              <a:t> (e.g., a .com start up), on a cocktail napkin or a whiteboard.</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11347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500"/>
                                        <p:tgtEl>
                                          <p:spTgt spid="4">
                                            <p:txEl>
                                              <p:pRg st="4" end="4"/>
                                            </p:txEl>
                                          </p:spTgt>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Effect transition="in" filter="fade">
                                      <p:cBhvr>
                                        <p:cTn id="33"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5"/>
          <p:cNvSpPr>
            <a:spLocks noGrp="1"/>
          </p:cNvSpPr>
          <p:nvPr>
            <p:ph type="sldNum" sz="quarter" idx="4294967295"/>
          </p:nvPr>
        </p:nvSpPr>
        <p:spPr/>
        <p:txBody>
          <a:bodyPr/>
          <a:lstStyle/>
          <a:p>
            <a:fld id="{9B9B8C38-9CDD-45AC-AC2C-14EE04337B55}" type="slidenum">
              <a:rPr lang="zh-CN" altLang="en-US"/>
              <a:pPr/>
              <a:t>25</a:t>
            </a:fld>
            <a:endParaRPr lang="en-US" altLang="zh-CN"/>
          </a:p>
        </p:txBody>
      </p:sp>
      <p:sp>
        <p:nvSpPr>
          <p:cNvPr id="220163" name="Text Box 3"/>
          <p:cNvSpPr txBox="1">
            <a:spLocks noChangeArrowheads="1"/>
          </p:cNvSpPr>
          <p:nvPr/>
        </p:nvSpPr>
        <p:spPr bwMode="auto">
          <a:xfrm>
            <a:off x="663575" y="5346700"/>
            <a:ext cx="576262" cy="530225"/>
          </a:xfrm>
          <a:prstGeom prst="rect">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400" b="1" dirty="0">
                <a:effectLst/>
                <a:latin typeface="Arial" panose="020B0604020202020204" pitchFamily="34" charset="0"/>
                <a:ea typeface="宋体" panose="02010600030101010101" pitchFamily="2" charset="-122"/>
              </a:rPr>
              <a:t>Unit Test</a:t>
            </a:r>
          </a:p>
        </p:txBody>
      </p:sp>
      <p:sp>
        <p:nvSpPr>
          <p:cNvPr id="220164" name="Text Box 4"/>
          <p:cNvSpPr txBox="1">
            <a:spLocks noChangeArrowheads="1"/>
          </p:cNvSpPr>
          <p:nvPr/>
        </p:nvSpPr>
        <p:spPr bwMode="auto">
          <a:xfrm>
            <a:off x="1954213" y="3619500"/>
            <a:ext cx="1116012" cy="530225"/>
          </a:xfrm>
          <a:prstGeom prst="rect">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400" b="1">
                <a:effectLst/>
                <a:latin typeface="Arial" panose="020B0604020202020204" pitchFamily="34" charset="0"/>
                <a:ea typeface="宋体" panose="02010600030101010101" pitchFamily="2" charset="-122"/>
              </a:rPr>
              <a:t>Integration Test</a:t>
            </a:r>
          </a:p>
        </p:txBody>
      </p:sp>
      <p:sp>
        <p:nvSpPr>
          <p:cNvPr id="220165" name="Text Box 5"/>
          <p:cNvSpPr txBox="1">
            <a:spLocks noChangeArrowheads="1"/>
          </p:cNvSpPr>
          <p:nvPr/>
        </p:nvSpPr>
        <p:spPr bwMode="auto">
          <a:xfrm>
            <a:off x="3467100" y="3619500"/>
            <a:ext cx="1008063" cy="530225"/>
          </a:xfrm>
          <a:prstGeom prst="rect">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400" b="1">
                <a:effectLst/>
                <a:latin typeface="Arial" panose="020B0604020202020204" pitchFamily="34" charset="0"/>
                <a:ea typeface="宋体" panose="02010600030101010101" pitchFamily="2" charset="-122"/>
              </a:rPr>
              <a:t>Function Test</a:t>
            </a:r>
          </a:p>
        </p:txBody>
      </p:sp>
      <p:sp>
        <p:nvSpPr>
          <p:cNvPr id="220166" name="Text Box 6"/>
          <p:cNvSpPr txBox="1">
            <a:spLocks noChangeArrowheads="1"/>
          </p:cNvSpPr>
          <p:nvPr/>
        </p:nvSpPr>
        <p:spPr bwMode="auto">
          <a:xfrm>
            <a:off x="6059488" y="3619500"/>
            <a:ext cx="1223962" cy="530225"/>
          </a:xfrm>
          <a:prstGeom prst="rect">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400" b="1">
                <a:effectLst/>
                <a:latin typeface="Arial" panose="020B0604020202020204" pitchFamily="34" charset="0"/>
                <a:ea typeface="宋体" panose="02010600030101010101" pitchFamily="2" charset="-122"/>
              </a:rPr>
              <a:t>Acceptance Test</a:t>
            </a:r>
          </a:p>
        </p:txBody>
      </p:sp>
      <p:sp>
        <p:nvSpPr>
          <p:cNvPr id="220167" name="Text Box 7"/>
          <p:cNvSpPr txBox="1">
            <a:spLocks noChangeArrowheads="1"/>
          </p:cNvSpPr>
          <p:nvPr/>
        </p:nvSpPr>
        <p:spPr bwMode="auto">
          <a:xfrm>
            <a:off x="7642225" y="3619500"/>
            <a:ext cx="1260475" cy="530225"/>
          </a:xfrm>
          <a:prstGeom prst="rect">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400" b="1">
                <a:effectLst/>
                <a:latin typeface="Arial" panose="020B0604020202020204" pitchFamily="34" charset="0"/>
                <a:ea typeface="宋体" panose="02010600030101010101" pitchFamily="2" charset="-122"/>
              </a:rPr>
              <a:t>Installation Test</a:t>
            </a:r>
          </a:p>
        </p:txBody>
      </p:sp>
      <p:sp>
        <p:nvSpPr>
          <p:cNvPr id="220168" name="Text Box 8"/>
          <p:cNvSpPr txBox="1">
            <a:spLocks noChangeArrowheads="1"/>
          </p:cNvSpPr>
          <p:nvPr/>
        </p:nvSpPr>
        <p:spPr bwMode="auto">
          <a:xfrm>
            <a:off x="4833938" y="3619500"/>
            <a:ext cx="900112" cy="530225"/>
          </a:xfrm>
          <a:prstGeom prst="rect">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400" b="1">
                <a:effectLst/>
                <a:latin typeface="Arial" panose="020B0604020202020204" pitchFamily="34" charset="0"/>
                <a:ea typeface="宋体" panose="02010600030101010101" pitchFamily="2" charset="-122"/>
              </a:rPr>
              <a:t>System Test</a:t>
            </a:r>
          </a:p>
        </p:txBody>
      </p:sp>
      <p:sp>
        <p:nvSpPr>
          <p:cNvPr id="220169" name="Text Box 9"/>
          <p:cNvSpPr txBox="1">
            <a:spLocks noChangeArrowheads="1"/>
          </p:cNvSpPr>
          <p:nvPr/>
        </p:nvSpPr>
        <p:spPr bwMode="auto">
          <a:xfrm>
            <a:off x="658813" y="2070100"/>
            <a:ext cx="576262" cy="530225"/>
          </a:xfrm>
          <a:prstGeom prst="rect">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400" b="1">
                <a:effectLst/>
                <a:latin typeface="Arial" panose="020B0604020202020204" pitchFamily="34" charset="0"/>
                <a:ea typeface="宋体" panose="02010600030101010101" pitchFamily="2" charset="-122"/>
              </a:rPr>
              <a:t>Unit Test</a:t>
            </a:r>
          </a:p>
        </p:txBody>
      </p:sp>
      <p:sp>
        <p:nvSpPr>
          <p:cNvPr id="220170" name="Text Box 10"/>
          <p:cNvSpPr txBox="1">
            <a:spLocks noChangeArrowheads="1"/>
          </p:cNvSpPr>
          <p:nvPr/>
        </p:nvSpPr>
        <p:spPr bwMode="auto">
          <a:xfrm>
            <a:off x="622300" y="3006725"/>
            <a:ext cx="576263" cy="530225"/>
          </a:xfrm>
          <a:prstGeom prst="rect">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400" b="1">
                <a:effectLst/>
                <a:latin typeface="Arial" panose="020B0604020202020204" pitchFamily="34" charset="0"/>
                <a:ea typeface="宋体" panose="02010600030101010101" pitchFamily="2" charset="-122"/>
              </a:rPr>
              <a:t>Unit Test</a:t>
            </a:r>
          </a:p>
        </p:txBody>
      </p:sp>
      <p:sp>
        <p:nvSpPr>
          <p:cNvPr id="220171" name="Line 11"/>
          <p:cNvSpPr>
            <a:spLocks noChangeShapeType="1"/>
          </p:cNvSpPr>
          <p:nvPr/>
        </p:nvSpPr>
        <p:spPr bwMode="auto">
          <a:xfrm>
            <a:off x="1558925" y="1890713"/>
            <a:ext cx="0" cy="4464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220172" name="Line 12"/>
          <p:cNvSpPr>
            <a:spLocks noChangeShapeType="1"/>
          </p:cNvSpPr>
          <p:nvPr/>
        </p:nvSpPr>
        <p:spPr bwMode="auto">
          <a:xfrm>
            <a:off x="1233488" y="2322513"/>
            <a:ext cx="288925" cy="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220173" name="Line 13"/>
          <p:cNvSpPr>
            <a:spLocks noChangeShapeType="1"/>
          </p:cNvSpPr>
          <p:nvPr/>
        </p:nvSpPr>
        <p:spPr bwMode="auto">
          <a:xfrm>
            <a:off x="1198563" y="3330575"/>
            <a:ext cx="360362" cy="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220174" name="Line 14"/>
          <p:cNvSpPr>
            <a:spLocks noChangeShapeType="1"/>
          </p:cNvSpPr>
          <p:nvPr/>
        </p:nvSpPr>
        <p:spPr bwMode="auto">
          <a:xfrm>
            <a:off x="1239837" y="5670550"/>
            <a:ext cx="360363" cy="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220175" name="Line 15"/>
          <p:cNvSpPr>
            <a:spLocks noChangeShapeType="1"/>
          </p:cNvSpPr>
          <p:nvPr/>
        </p:nvSpPr>
        <p:spPr bwMode="auto">
          <a:xfrm>
            <a:off x="1558925" y="3906838"/>
            <a:ext cx="360363" cy="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220176" name="Line 16"/>
          <p:cNvSpPr>
            <a:spLocks noChangeShapeType="1"/>
          </p:cNvSpPr>
          <p:nvPr/>
        </p:nvSpPr>
        <p:spPr bwMode="auto">
          <a:xfrm>
            <a:off x="3070225" y="3906838"/>
            <a:ext cx="360363" cy="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220177" name="Line 17"/>
          <p:cNvSpPr>
            <a:spLocks noChangeShapeType="1"/>
          </p:cNvSpPr>
          <p:nvPr/>
        </p:nvSpPr>
        <p:spPr bwMode="auto">
          <a:xfrm>
            <a:off x="2530475" y="2611438"/>
            <a:ext cx="0" cy="1008062"/>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220178" name="Line 18"/>
          <p:cNvSpPr>
            <a:spLocks noChangeShapeType="1"/>
          </p:cNvSpPr>
          <p:nvPr/>
        </p:nvSpPr>
        <p:spPr bwMode="auto">
          <a:xfrm>
            <a:off x="7283450" y="3906838"/>
            <a:ext cx="360363" cy="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220179" name="Line 19"/>
          <p:cNvSpPr>
            <a:spLocks noChangeShapeType="1"/>
          </p:cNvSpPr>
          <p:nvPr/>
        </p:nvSpPr>
        <p:spPr bwMode="auto">
          <a:xfrm>
            <a:off x="5734050" y="3870325"/>
            <a:ext cx="360363" cy="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220180" name="Line 20"/>
          <p:cNvSpPr>
            <a:spLocks noChangeShapeType="1"/>
          </p:cNvSpPr>
          <p:nvPr/>
        </p:nvSpPr>
        <p:spPr bwMode="auto">
          <a:xfrm>
            <a:off x="4475163" y="3906838"/>
            <a:ext cx="360362" cy="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220181" name="Line 21"/>
          <p:cNvSpPr>
            <a:spLocks noChangeShapeType="1"/>
          </p:cNvSpPr>
          <p:nvPr/>
        </p:nvSpPr>
        <p:spPr bwMode="auto">
          <a:xfrm>
            <a:off x="8255000" y="2611438"/>
            <a:ext cx="0" cy="1008062"/>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220182" name="Line 22"/>
          <p:cNvSpPr>
            <a:spLocks noChangeShapeType="1"/>
          </p:cNvSpPr>
          <p:nvPr/>
        </p:nvSpPr>
        <p:spPr bwMode="auto">
          <a:xfrm>
            <a:off x="6670675" y="2574925"/>
            <a:ext cx="0" cy="1008063"/>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220183" name="Line 23"/>
          <p:cNvSpPr>
            <a:spLocks noChangeShapeType="1"/>
          </p:cNvSpPr>
          <p:nvPr/>
        </p:nvSpPr>
        <p:spPr bwMode="auto">
          <a:xfrm>
            <a:off x="5302250" y="2574925"/>
            <a:ext cx="0" cy="1008063"/>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220184" name="Line 24"/>
          <p:cNvSpPr>
            <a:spLocks noChangeShapeType="1"/>
          </p:cNvSpPr>
          <p:nvPr/>
        </p:nvSpPr>
        <p:spPr bwMode="auto">
          <a:xfrm>
            <a:off x="3970338" y="2574925"/>
            <a:ext cx="3175" cy="1046163"/>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220185" name="Line 25"/>
          <p:cNvSpPr>
            <a:spLocks noChangeShapeType="1"/>
          </p:cNvSpPr>
          <p:nvPr/>
        </p:nvSpPr>
        <p:spPr bwMode="auto">
          <a:xfrm>
            <a:off x="8291513" y="4159250"/>
            <a:ext cx="0" cy="97155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220186" name="Text Box 26"/>
          <p:cNvSpPr txBox="1">
            <a:spLocks noChangeArrowheads="1"/>
          </p:cNvSpPr>
          <p:nvPr/>
        </p:nvSpPr>
        <p:spPr bwMode="auto">
          <a:xfrm>
            <a:off x="724246" y="3594302"/>
            <a:ext cx="428625" cy="1692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eaVert">
            <a:spAutoFit/>
          </a:bodyPr>
          <a:lstStyle/>
          <a:p>
            <a:pPr algn="ctr" eaLnBrk="1" hangingPunct="1">
              <a:spcBef>
                <a:spcPct val="50000"/>
              </a:spcBef>
            </a:pPr>
            <a:r>
              <a:rPr lang="en-US" altLang="zh-CN" sz="1600" b="1" dirty="0">
                <a:solidFill>
                  <a:schemeClr val="folHlink"/>
                </a:solidFill>
                <a:effectLst/>
                <a:latin typeface="Arial" panose="020B0604020202020204" pitchFamily="34" charset="0"/>
                <a:ea typeface="宋体" panose="02010600030101010101" pitchFamily="2" charset="-122"/>
              </a:rPr>
              <a:t>Components</a:t>
            </a:r>
          </a:p>
        </p:txBody>
      </p:sp>
      <p:sp>
        <p:nvSpPr>
          <p:cNvPr id="220187" name="Rectangle 27"/>
          <p:cNvSpPr>
            <a:spLocks noChangeArrowheads="1"/>
          </p:cNvSpPr>
          <p:nvPr/>
        </p:nvSpPr>
        <p:spPr bwMode="auto">
          <a:xfrm>
            <a:off x="1701800" y="2035175"/>
            <a:ext cx="1435100"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400" b="1" dirty="0">
                <a:effectLst/>
                <a:latin typeface="Arial" panose="020B0604020202020204" pitchFamily="34" charset="0"/>
                <a:ea typeface="宋体" panose="02010600030101010101" pitchFamily="2" charset="-122"/>
              </a:rPr>
              <a:t>Design Specification</a:t>
            </a:r>
          </a:p>
        </p:txBody>
      </p:sp>
      <p:sp>
        <p:nvSpPr>
          <p:cNvPr id="220188" name="Rectangle 28"/>
          <p:cNvSpPr>
            <a:spLocks noChangeArrowheads="1"/>
          </p:cNvSpPr>
          <p:nvPr/>
        </p:nvSpPr>
        <p:spPr bwMode="auto">
          <a:xfrm>
            <a:off x="3214688" y="1819275"/>
            <a:ext cx="1435100" cy="730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400" b="1" dirty="0">
                <a:effectLst/>
                <a:latin typeface="Arial" panose="020B0604020202020204" pitchFamily="34" charset="0"/>
                <a:ea typeface="宋体" panose="02010600030101010101" pitchFamily="2" charset="-122"/>
              </a:rPr>
              <a:t>System Functional requirements</a:t>
            </a:r>
          </a:p>
        </p:txBody>
      </p:sp>
      <p:sp>
        <p:nvSpPr>
          <p:cNvPr id="220189" name="Rectangle 29"/>
          <p:cNvSpPr>
            <a:spLocks noChangeArrowheads="1"/>
          </p:cNvSpPr>
          <p:nvPr/>
        </p:nvSpPr>
        <p:spPr bwMode="auto">
          <a:xfrm>
            <a:off x="4583113" y="1819275"/>
            <a:ext cx="1404937" cy="730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400" b="1">
                <a:effectLst/>
                <a:latin typeface="Arial" panose="020B0604020202020204" pitchFamily="34" charset="0"/>
                <a:ea typeface="宋体" panose="02010600030101010101" pitchFamily="2" charset="-122"/>
              </a:rPr>
              <a:t>Other software requirements</a:t>
            </a:r>
          </a:p>
        </p:txBody>
      </p:sp>
      <p:sp>
        <p:nvSpPr>
          <p:cNvPr id="220190" name="Rectangle 30"/>
          <p:cNvSpPr>
            <a:spLocks noChangeArrowheads="1"/>
          </p:cNvSpPr>
          <p:nvPr/>
        </p:nvSpPr>
        <p:spPr bwMode="auto">
          <a:xfrm>
            <a:off x="6022975" y="1819275"/>
            <a:ext cx="1435100" cy="730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400" b="1">
                <a:effectLst/>
                <a:latin typeface="Arial" panose="020B0604020202020204" pitchFamily="34" charset="0"/>
                <a:ea typeface="宋体" panose="02010600030101010101" pitchFamily="2" charset="-122"/>
              </a:rPr>
              <a:t>Customer requirements Specification</a:t>
            </a:r>
          </a:p>
        </p:txBody>
      </p:sp>
      <p:sp>
        <p:nvSpPr>
          <p:cNvPr id="220191" name="Rectangle 31"/>
          <p:cNvSpPr>
            <a:spLocks noChangeArrowheads="1"/>
          </p:cNvSpPr>
          <p:nvPr/>
        </p:nvSpPr>
        <p:spPr bwMode="auto">
          <a:xfrm>
            <a:off x="7570788" y="2035175"/>
            <a:ext cx="1331912"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400" b="1">
                <a:effectLst/>
                <a:latin typeface="Arial" panose="020B0604020202020204" pitchFamily="34" charset="0"/>
                <a:ea typeface="宋体" panose="02010600030101010101" pitchFamily="2" charset="-122"/>
              </a:rPr>
              <a:t>User Environment</a:t>
            </a:r>
          </a:p>
        </p:txBody>
      </p:sp>
      <p:sp>
        <p:nvSpPr>
          <p:cNvPr id="220192" name="Rectangle 32"/>
          <p:cNvSpPr>
            <a:spLocks noChangeArrowheads="1"/>
          </p:cNvSpPr>
          <p:nvPr/>
        </p:nvSpPr>
        <p:spPr bwMode="auto">
          <a:xfrm>
            <a:off x="2530475" y="4303713"/>
            <a:ext cx="1435100"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400" b="1">
                <a:effectLst/>
                <a:latin typeface="Arial" panose="020B0604020202020204" pitchFamily="34" charset="0"/>
                <a:ea typeface="宋体" panose="02010600030101010101" pitchFamily="2" charset="-122"/>
              </a:rPr>
              <a:t>Integrated modules</a:t>
            </a:r>
          </a:p>
        </p:txBody>
      </p:sp>
      <p:sp>
        <p:nvSpPr>
          <p:cNvPr id="220193" name="Rectangle 33"/>
          <p:cNvSpPr>
            <a:spLocks noChangeArrowheads="1"/>
          </p:cNvSpPr>
          <p:nvPr/>
        </p:nvSpPr>
        <p:spPr bwMode="auto">
          <a:xfrm>
            <a:off x="4114800" y="4267200"/>
            <a:ext cx="1223963"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400" b="1">
                <a:effectLst/>
                <a:latin typeface="Arial" panose="020B0604020202020204" pitchFamily="34" charset="0"/>
                <a:ea typeface="宋体" panose="02010600030101010101" pitchFamily="2" charset="-122"/>
              </a:rPr>
              <a:t>Functioning system</a:t>
            </a:r>
          </a:p>
        </p:txBody>
      </p:sp>
      <p:sp>
        <p:nvSpPr>
          <p:cNvPr id="220194" name="Rectangle 34"/>
          <p:cNvSpPr>
            <a:spLocks noChangeArrowheads="1"/>
          </p:cNvSpPr>
          <p:nvPr/>
        </p:nvSpPr>
        <p:spPr bwMode="auto">
          <a:xfrm>
            <a:off x="5446713" y="4267200"/>
            <a:ext cx="1081087" cy="730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400" b="1">
                <a:effectLst/>
                <a:latin typeface="Arial" panose="020B0604020202020204" pitchFamily="34" charset="0"/>
                <a:ea typeface="宋体" panose="02010600030101010101" pitchFamily="2" charset="-122"/>
              </a:rPr>
              <a:t>Verified, validated software</a:t>
            </a:r>
          </a:p>
        </p:txBody>
      </p:sp>
      <p:sp>
        <p:nvSpPr>
          <p:cNvPr id="220195" name="Rectangle 35"/>
          <p:cNvSpPr>
            <a:spLocks noChangeArrowheads="1"/>
          </p:cNvSpPr>
          <p:nvPr/>
        </p:nvSpPr>
        <p:spPr bwMode="auto">
          <a:xfrm>
            <a:off x="6994525" y="4230688"/>
            <a:ext cx="1079500"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400" b="1">
                <a:effectLst/>
                <a:latin typeface="Arial" panose="020B0604020202020204" pitchFamily="34" charset="0"/>
                <a:ea typeface="宋体" panose="02010600030101010101" pitchFamily="2" charset="-122"/>
              </a:rPr>
              <a:t>Accepted test</a:t>
            </a:r>
          </a:p>
        </p:txBody>
      </p:sp>
      <p:sp>
        <p:nvSpPr>
          <p:cNvPr id="220196" name="Rectangle 36"/>
          <p:cNvSpPr>
            <a:spLocks noChangeArrowheads="1"/>
          </p:cNvSpPr>
          <p:nvPr/>
        </p:nvSpPr>
        <p:spPr bwMode="auto">
          <a:xfrm>
            <a:off x="7750175" y="5094288"/>
            <a:ext cx="1044575" cy="581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600" b="1">
                <a:effectLst/>
                <a:latin typeface="Arial" panose="020B0604020202020204" pitchFamily="34" charset="0"/>
                <a:ea typeface="宋体" panose="02010600030101010101" pitchFamily="2" charset="-122"/>
              </a:rPr>
              <a:t>System in use</a:t>
            </a:r>
          </a:p>
        </p:txBody>
      </p:sp>
      <p:sp>
        <p:nvSpPr>
          <p:cNvPr id="2" name="标题 1"/>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407146178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810" name="Rectangle 2"/>
          <p:cNvSpPr>
            <a:spLocks noGrp="1" noChangeArrowheads="1"/>
          </p:cNvSpPr>
          <p:nvPr>
            <p:ph type="title"/>
          </p:nvPr>
        </p:nvSpPr>
        <p:spPr>
          <a:xfrm>
            <a:off x="990600" y="1152525"/>
            <a:ext cx="7275512" cy="666750"/>
          </a:xfrm>
        </p:spPr>
        <p:txBody>
          <a:bodyPr/>
          <a:lstStyle/>
          <a:p>
            <a:r>
              <a:rPr lang="en-US" altLang="zh-CN" sz="3200" dirty="0">
                <a:latin typeface="Cambria" panose="02040503050406030204" pitchFamily="18" charset="0"/>
              </a:rPr>
              <a:t>SOME WAYS TO QUANTIFY</a:t>
            </a:r>
            <a:r>
              <a:rPr lang="en-US" altLang="zh-CN" sz="1600" dirty="0">
                <a:latin typeface="Cambria" panose="02040503050406030204" pitchFamily="18" charset="0"/>
              </a:rPr>
              <a:t> </a:t>
            </a:r>
          </a:p>
        </p:txBody>
      </p:sp>
      <p:sp>
        <p:nvSpPr>
          <p:cNvPr id="1143812" name="Rectangle 4"/>
          <p:cNvSpPr>
            <a:spLocks noChangeArrowheads="1"/>
          </p:cNvSpPr>
          <p:nvPr/>
        </p:nvSpPr>
        <p:spPr bwMode="auto">
          <a:xfrm>
            <a:off x="496887" y="1981200"/>
            <a:ext cx="8189913" cy="4062651"/>
          </a:xfrm>
          <a:prstGeom prst="rect">
            <a:avLst/>
          </a:prstGeom>
          <a:noFill/>
          <a:ln>
            <a:noFill/>
          </a:ln>
          <a:effectLst/>
          <a:extLst>
            <a:ext uri="{909E8E84-426E-40DD-AFC4-6F175D3DCCD1}">
              <a14:hiddenFill xmlns:a14="http://schemas.microsoft.com/office/drawing/2010/main">
                <a:solidFill>
                  <a:srgbClr val="C0C0C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r>
              <a:rPr lang="en-US" altLang="zh-CN" sz="2400" b="1" dirty="0">
                <a:solidFill>
                  <a:srgbClr val="000099"/>
                </a:solidFill>
                <a:latin typeface="Cambria" panose="02040503050406030204" pitchFamily="18" charset="0"/>
              </a:rPr>
              <a:t>Speed: </a:t>
            </a:r>
          </a:p>
          <a:p>
            <a:pPr lvl="1"/>
            <a:r>
              <a:rPr lang="en-US" altLang="zh-CN" sz="2400" dirty="0">
                <a:latin typeface="Cambria" panose="02040503050406030204" pitchFamily="18" charset="0"/>
              </a:rPr>
              <a:t>Processed transactions/second; user-response time; screen refresh time.</a:t>
            </a:r>
          </a:p>
          <a:p>
            <a:pPr lvl="1"/>
            <a:endParaRPr lang="en-US" altLang="zh-CN" sz="2400" dirty="0">
              <a:latin typeface="Cambria" panose="02040503050406030204" pitchFamily="18" charset="0"/>
            </a:endParaRPr>
          </a:p>
          <a:p>
            <a:r>
              <a:rPr lang="en-US" altLang="zh-CN" sz="2400" b="1" dirty="0">
                <a:solidFill>
                  <a:srgbClr val="000099"/>
                </a:solidFill>
                <a:latin typeface="Cambria" panose="02040503050406030204" pitchFamily="18" charset="0"/>
              </a:rPr>
              <a:t>Size:</a:t>
            </a:r>
            <a:r>
              <a:rPr lang="en-US" altLang="zh-CN" sz="2400" dirty="0">
                <a:solidFill>
                  <a:srgbClr val="000099"/>
                </a:solidFill>
                <a:latin typeface="Cambria" panose="02040503050406030204" pitchFamily="18" charset="0"/>
              </a:rPr>
              <a:t> </a:t>
            </a:r>
          </a:p>
          <a:p>
            <a:pPr lvl="1"/>
            <a:r>
              <a:rPr lang="en-US" altLang="zh-CN" sz="2400" dirty="0">
                <a:latin typeface="Cambria" panose="02040503050406030204" pitchFamily="18" charset="0"/>
              </a:rPr>
              <a:t>Number of bytes; number of records; number of transactions.</a:t>
            </a:r>
          </a:p>
          <a:p>
            <a:pPr lvl="1"/>
            <a:endParaRPr lang="en-US" altLang="zh-CN" sz="2400" dirty="0">
              <a:latin typeface="Cambria" panose="02040503050406030204" pitchFamily="18" charset="0"/>
            </a:endParaRPr>
          </a:p>
          <a:p>
            <a:r>
              <a:rPr lang="en-US" altLang="zh-CN" sz="2400" b="1" dirty="0">
                <a:solidFill>
                  <a:srgbClr val="000099"/>
                </a:solidFill>
                <a:latin typeface="Cambria" panose="02040503050406030204" pitchFamily="18" charset="0"/>
              </a:rPr>
              <a:t>Ease of use:</a:t>
            </a:r>
            <a:r>
              <a:rPr lang="en-US" altLang="zh-CN" sz="2400" dirty="0">
                <a:solidFill>
                  <a:srgbClr val="000099"/>
                </a:solidFill>
                <a:latin typeface="Cambria" panose="02040503050406030204" pitchFamily="18" charset="0"/>
              </a:rPr>
              <a:t> </a:t>
            </a:r>
          </a:p>
          <a:p>
            <a:pPr lvl="1"/>
            <a:r>
              <a:rPr lang="en-US" altLang="zh-CN" sz="2400" dirty="0">
                <a:latin typeface="Cambria" panose="02040503050406030204" pitchFamily="18" charset="0"/>
              </a:rPr>
              <a:t>Training time; number of help frames; define classes of users objectively</a:t>
            </a:r>
          </a:p>
        </p:txBody>
      </p:sp>
    </p:spTree>
    <p:extLst>
      <p:ext uri="{BB962C8B-B14F-4D97-AF65-F5344CB8AC3E}">
        <p14:creationId xmlns:p14="http://schemas.microsoft.com/office/powerpoint/2010/main" val="34889107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4837" name="Rectangle 5"/>
          <p:cNvSpPr>
            <a:spLocks noChangeArrowheads="1"/>
          </p:cNvSpPr>
          <p:nvPr/>
        </p:nvSpPr>
        <p:spPr bwMode="auto">
          <a:xfrm>
            <a:off x="457200" y="2033349"/>
            <a:ext cx="8382000" cy="4062651"/>
          </a:xfrm>
          <a:prstGeom prst="rect">
            <a:avLst/>
          </a:prstGeom>
          <a:noFill/>
          <a:ln>
            <a:noFill/>
          </a:ln>
          <a:effectLst/>
          <a:extLst>
            <a:ext uri="{909E8E84-426E-40DD-AFC4-6F175D3DCCD1}">
              <a14:hiddenFill xmlns:a14="http://schemas.microsoft.com/office/drawing/2010/main">
                <a:solidFill>
                  <a:srgbClr val="C0C0C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r>
              <a:rPr lang="en-US" altLang="zh-CN" sz="2400" b="1" dirty="0">
                <a:solidFill>
                  <a:srgbClr val="000099"/>
                </a:solidFill>
                <a:latin typeface="Cambria" panose="02040503050406030204" pitchFamily="18" charset="0"/>
              </a:rPr>
              <a:t>Reliability:</a:t>
            </a:r>
            <a:r>
              <a:rPr lang="en-US" altLang="zh-CN" sz="2400" dirty="0">
                <a:solidFill>
                  <a:srgbClr val="000099"/>
                </a:solidFill>
                <a:latin typeface="Cambria" panose="02040503050406030204" pitchFamily="18" charset="0"/>
              </a:rPr>
              <a:t> </a:t>
            </a:r>
          </a:p>
          <a:p>
            <a:pPr lvl="1"/>
            <a:r>
              <a:rPr lang="en-US" altLang="zh-CN" sz="2400" dirty="0">
                <a:latin typeface="Cambria" panose="02040503050406030204" pitchFamily="18" charset="0"/>
              </a:rPr>
              <a:t>Mean time to failure; probability of unavailability; rate of failure occurrence; availability.</a:t>
            </a:r>
          </a:p>
          <a:p>
            <a:pPr lvl="1"/>
            <a:endParaRPr lang="en-US" altLang="zh-CN" sz="2400" dirty="0">
              <a:latin typeface="Cambria" panose="02040503050406030204" pitchFamily="18" charset="0"/>
            </a:endParaRPr>
          </a:p>
          <a:p>
            <a:r>
              <a:rPr lang="en-US" altLang="zh-CN" sz="2400" b="1" dirty="0">
                <a:solidFill>
                  <a:srgbClr val="000099"/>
                </a:solidFill>
                <a:latin typeface="Cambria" panose="02040503050406030204" pitchFamily="18" charset="0"/>
              </a:rPr>
              <a:t>Robustness:</a:t>
            </a:r>
            <a:r>
              <a:rPr lang="en-US" altLang="zh-CN" sz="2400" dirty="0">
                <a:solidFill>
                  <a:srgbClr val="000099"/>
                </a:solidFill>
                <a:latin typeface="Cambria" panose="02040503050406030204" pitchFamily="18" charset="0"/>
              </a:rPr>
              <a:t> </a:t>
            </a:r>
          </a:p>
          <a:p>
            <a:pPr lvl="1"/>
            <a:r>
              <a:rPr lang="en-US" altLang="zh-CN" sz="2400" dirty="0">
                <a:latin typeface="Cambria" panose="02040503050406030204" pitchFamily="18" charset="0"/>
              </a:rPr>
              <a:t>Time to restart after failure; percentage of events causing failure; probability of data corruption on failure.</a:t>
            </a:r>
          </a:p>
          <a:p>
            <a:pPr lvl="1"/>
            <a:endParaRPr lang="en-US" altLang="zh-CN" sz="2400" dirty="0">
              <a:latin typeface="Cambria" panose="02040503050406030204" pitchFamily="18" charset="0"/>
            </a:endParaRPr>
          </a:p>
          <a:p>
            <a:r>
              <a:rPr lang="en-US" altLang="zh-CN" sz="2400" b="1" dirty="0">
                <a:solidFill>
                  <a:srgbClr val="000099"/>
                </a:solidFill>
                <a:latin typeface="Cambria" panose="02040503050406030204" pitchFamily="18" charset="0"/>
              </a:rPr>
              <a:t>Portability:</a:t>
            </a:r>
            <a:r>
              <a:rPr lang="en-US" altLang="zh-CN" sz="2400" dirty="0">
                <a:solidFill>
                  <a:srgbClr val="000099"/>
                </a:solidFill>
                <a:latin typeface="Cambria" panose="02040503050406030204" pitchFamily="18" charset="0"/>
              </a:rPr>
              <a:t> </a:t>
            </a:r>
          </a:p>
          <a:p>
            <a:pPr lvl="1"/>
            <a:r>
              <a:rPr lang="en-US" altLang="zh-CN" sz="2400" dirty="0">
                <a:latin typeface="Cambria" panose="02040503050406030204" pitchFamily="18" charset="0"/>
              </a:rPr>
              <a:t>Percentage of target-dependent statements; number of target systems.</a:t>
            </a:r>
            <a:endParaRPr lang="zh-CN" altLang="en-US" sz="2400" dirty="0">
              <a:latin typeface="Cambria" panose="02040503050406030204" pitchFamily="18" charset="0"/>
            </a:endParaRPr>
          </a:p>
        </p:txBody>
      </p:sp>
      <p:sp>
        <p:nvSpPr>
          <p:cNvPr id="6" name="Rectangle 2"/>
          <p:cNvSpPr txBox="1">
            <a:spLocks noChangeArrowheads="1"/>
          </p:cNvSpPr>
          <p:nvPr/>
        </p:nvSpPr>
        <p:spPr bwMode="auto">
          <a:xfrm>
            <a:off x="990600" y="1152525"/>
            <a:ext cx="7275512"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smtClean="0">
                <a:latin typeface="Cambria" panose="02040503050406030204" pitchFamily="18" charset="0"/>
              </a:rPr>
              <a:t>SOME WAYS TO QUANTIFY</a:t>
            </a:r>
            <a:r>
              <a:rPr lang="en-US" altLang="zh-CN" sz="1600" smtClean="0">
                <a:latin typeface="Cambria" panose="02040503050406030204" pitchFamily="18" charset="0"/>
              </a:rPr>
              <a:t> </a:t>
            </a:r>
            <a:endParaRPr lang="en-US" altLang="zh-CN" sz="1600" dirty="0">
              <a:latin typeface="Cambria" panose="02040503050406030204" pitchFamily="18" charset="0"/>
            </a:endParaRPr>
          </a:p>
        </p:txBody>
      </p:sp>
    </p:spTree>
    <p:extLst>
      <p:ext uri="{BB962C8B-B14F-4D97-AF65-F5344CB8AC3E}">
        <p14:creationId xmlns:p14="http://schemas.microsoft.com/office/powerpoint/2010/main" val="18570580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09600" y="1143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eaLnBrk="1" hangingPunct="1"/>
            <a:r>
              <a:rPr lang="en-US" altLang="zh-CN" sz="3200" dirty="0" smtClean="0">
                <a:latin typeface="Cambria" panose="02040503050406030204" pitchFamily="18" charset="0"/>
              </a:rPr>
              <a:t>Schedules</a:t>
            </a:r>
          </a:p>
        </p:txBody>
      </p:sp>
      <p:sp>
        <p:nvSpPr>
          <p:cNvPr id="4" name="Rectangle 3"/>
          <p:cNvSpPr txBox="1">
            <a:spLocks noChangeArrowheads="1"/>
          </p:cNvSpPr>
          <p:nvPr/>
        </p:nvSpPr>
        <p:spPr bwMode="auto">
          <a:xfrm>
            <a:off x="304800" y="1905000"/>
            <a:ext cx="8610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Cambria" panose="02040503050406030204" pitchFamily="18" charset="0"/>
              </a:rPr>
              <a:t>The goals of scheduling are to know:</a:t>
            </a:r>
          </a:p>
          <a:p>
            <a:pPr lvl="1" eaLnBrk="1" hangingPunct="1"/>
            <a:r>
              <a:rPr lang="en-US" altLang="zh-CN" dirty="0" smtClean="0">
                <a:latin typeface="Cambria" panose="02040503050406030204" pitchFamily="18" charset="0"/>
              </a:rPr>
              <a:t>What work needs to be completed?</a:t>
            </a:r>
          </a:p>
          <a:p>
            <a:pPr lvl="1" eaLnBrk="1" hangingPunct="1"/>
            <a:r>
              <a:rPr lang="en-US" altLang="zh-CN" dirty="0" smtClean="0">
                <a:latin typeface="Cambria" panose="02040503050406030204" pitchFamily="18" charset="0"/>
              </a:rPr>
              <a:t>How much work is left to do?</a:t>
            </a:r>
          </a:p>
          <a:p>
            <a:pPr lvl="1" eaLnBrk="1" hangingPunct="1"/>
            <a:r>
              <a:rPr lang="en-US" altLang="zh-CN" dirty="0" smtClean="0">
                <a:latin typeface="Cambria" panose="02040503050406030204" pitchFamily="18" charset="0"/>
              </a:rPr>
              <a:t>When will the work be finished?</a:t>
            </a:r>
          </a:p>
          <a:p>
            <a:pPr lvl="1" eaLnBrk="1" hangingPunct="1"/>
            <a:r>
              <a:rPr lang="en-US" altLang="zh-CN" dirty="0" smtClean="0">
                <a:latin typeface="Cambria" panose="02040503050406030204" pitchFamily="18" charset="0"/>
              </a:rPr>
              <a:t>Who will finish each task?</a:t>
            </a:r>
          </a:p>
          <a:p>
            <a:pPr lvl="1" eaLnBrk="1" hangingPunct="1"/>
            <a:r>
              <a:rPr lang="en-US" altLang="zh-CN" dirty="0" smtClean="0">
                <a:latin typeface="Cambria" panose="02040503050406030204" pitchFamily="18" charset="0"/>
              </a:rPr>
              <a:t>Other measurable queries.</a:t>
            </a:r>
          </a:p>
          <a:p>
            <a:pPr eaLnBrk="1" hangingPunct="1"/>
            <a:r>
              <a:rPr lang="en-US" altLang="zh-CN" dirty="0" smtClean="0">
                <a:latin typeface="Cambria" panose="02040503050406030204" pitchFamily="18" charset="0"/>
              </a:rPr>
              <a:t>A </a:t>
            </a:r>
            <a:r>
              <a:rPr lang="en-US" altLang="zh-CN" b="1" dirty="0" smtClean="0">
                <a:solidFill>
                  <a:srgbClr val="FF0000"/>
                </a:solidFill>
                <a:latin typeface="Cambria" panose="02040503050406030204" pitchFamily="18" charset="0"/>
              </a:rPr>
              <a:t>Gantt chart</a:t>
            </a:r>
            <a:r>
              <a:rPr lang="en-US" altLang="zh-CN" dirty="0" smtClean="0">
                <a:solidFill>
                  <a:srgbClr val="FF0000"/>
                </a:solidFill>
                <a:latin typeface="Cambria" panose="02040503050406030204" pitchFamily="18" charset="0"/>
              </a:rPr>
              <a:t> </a:t>
            </a:r>
            <a:r>
              <a:rPr lang="en-US" altLang="zh-CN" dirty="0" smtClean="0">
                <a:latin typeface="Cambria" panose="02040503050406030204" pitchFamily="18" charset="0"/>
              </a:rPr>
              <a:t>is a popular type of bar chart that illustrates a project schedule. </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8982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500"/>
                                        <p:tgtEl>
                                          <p:spTgt spid="4">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5800" y="1066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eaLnBrk="1" hangingPunct="1"/>
            <a:r>
              <a:rPr lang="en-US" altLang="zh-CN" sz="3200" dirty="0" smtClean="0">
                <a:latin typeface="Cambria" panose="02040503050406030204" pitchFamily="18" charset="0"/>
              </a:rPr>
              <a:t>Gantt Chart</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905000"/>
            <a:ext cx="6858000" cy="4120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13612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1066800" y="152400"/>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eaLnBrk="1" hangingPunct="1"/>
            <a:r>
              <a:rPr lang="en-US" altLang="zh-CN" sz="3200" dirty="0">
                <a:latin typeface="Cambria" panose="02040503050406030204" pitchFamily="18" charset="0"/>
              </a:rPr>
              <a:t>Cost of Late Testing</a:t>
            </a:r>
            <a:endParaRPr lang="en-US" altLang="zh-CN" sz="3200" dirty="0" smtClean="0">
              <a:latin typeface="Cambria" panose="02040503050406030204" pitchFamily="18" charset="0"/>
            </a:endParaRPr>
          </a:p>
        </p:txBody>
      </p:sp>
      <p:sp>
        <p:nvSpPr>
          <p:cNvPr id="5" name="TextBox 12"/>
          <p:cNvSpPr txBox="1"/>
          <p:nvPr/>
        </p:nvSpPr>
        <p:spPr>
          <a:xfrm>
            <a:off x="122334" y="1508820"/>
            <a:ext cx="525780" cy="400110"/>
          </a:xfrm>
          <a:prstGeom prst="rect">
            <a:avLst/>
          </a:prstGeom>
          <a:no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132584"/>
                </a:solidFill>
                <a:effectLst/>
                <a:uLnTx/>
                <a:uFillTx/>
                <a:latin typeface="Times New Roman" pitchFamily="18" charset="0"/>
                <a:ea typeface="+mn-ea"/>
                <a:cs typeface="+mn-cs"/>
              </a:rPr>
              <a:t>60</a:t>
            </a:r>
            <a:endParaRPr kumimoji="0" lang="en-US" sz="2000" b="1" i="0" u="none" strike="noStrike" kern="1200" cap="none" spc="0" normalizeH="0" baseline="0" noProof="0" dirty="0">
              <a:ln>
                <a:noFill/>
              </a:ln>
              <a:solidFill>
                <a:srgbClr val="132584"/>
              </a:solidFill>
              <a:effectLst/>
              <a:uLnTx/>
              <a:uFillTx/>
              <a:latin typeface="Times New Roman" pitchFamily="18" charset="0"/>
              <a:ea typeface="+mn-ea"/>
              <a:cs typeface="+mn-cs"/>
            </a:endParaRPr>
          </a:p>
        </p:txBody>
      </p:sp>
      <p:grpSp>
        <p:nvGrpSpPr>
          <p:cNvPr id="6" name="Group 70"/>
          <p:cNvGrpSpPr/>
          <p:nvPr/>
        </p:nvGrpSpPr>
        <p:grpSpPr>
          <a:xfrm>
            <a:off x="122334" y="1736699"/>
            <a:ext cx="6749848" cy="2900399"/>
            <a:chOff x="186690" y="1588049"/>
            <a:chExt cx="6749848" cy="2900399"/>
          </a:xfrm>
        </p:grpSpPr>
        <p:cxnSp>
          <p:nvCxnSpPr>
            <p:cNvPr id="9" name="Straight Connector 6"/>
            <p:cNvCxnSpPr/>
            <p:nvPr/>
          </p:nvCxnSpPr>
          <p:spPr>
            <a:xfrm>
              <a:off x="712470" y="1592580"/>
              <a:ext cx="62167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7"/>
            <p:cNvCxnSpPr/>
            <p:nvPr/>
          </p:nvCxnSpPr>
          <p:spPr>
            <a:xfrm>
              <a:off x="712470" y="2049145"/>
              <a:ext cx="62167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8"/>
            <p:cNvCxnSpPr/>
            <p:nvPr/>
          </p:nvCxnSpPr>
          <p:spPr>
            <a:xfrm>
              <a:off x="712470" y="2505710"/>
              <a:ext cx="62227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9"/>
            <p:cNvCxnSpPr/>
            <p:nvPr/>
          </p:nvCxnSpPr>
          <p:spPr>
            <a:xfrm>
              <a:off x="712470" y="2962275"/>
              <a:ext cx="62167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0"/>
            <p:cNvCxnSpPr/>
            <p:nvPr/>
          </p:nvCxnSpPr>
          <p:spPr>
            <a:xfrm>
              <a:off x="712470" y="3418840"/>
              <a:ext cx="62227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1"/>
            <p:cNvCxnSpPr/>
            <p:nvPr/>
          </p:nvCxnSpPr>
          <p:spPr>
            <a:xfrm>
              <a:off x="712470" y="3875405"/>
              <a:ext cx="62167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3"/>
            <p:cNvSpPr txBox="1"/>
            <p:nvPr/>
          </p:nvSpPr>
          <p:spPr>
            <a:xfrm>
              <a:off x="186690" y="1810385"/>
              <a:ext cx="525780" cy="400110"/>
            </a:xfrm>
            <a:prstGeom prst="rect">
              <a:avLst/>
            </a:prstGeom>
            <a:no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132584"/>
                  </a:solidFill>
                  <a:effectLst/>
                  <a:uLnTx/>
                  <a:uFillTx/>
                  <a:latin typeface="Cambria" panose="02040503050406030204" pitchFamily="18" charset="0"/>
                  <a:ea typeface="Cambria" panose="02040503050406030204" pitchFamily="18" charset="0"/>
                </a:rPr>
                <a:t>50</a:t>
              </a:r>
              <a:endParaRPr kumimoji="0" lang="en-US" sz="2000" b="1" i="0" u="none" strike="noStrike" kern="1200" cap="none" spc="0" normalizeH="0" baseline="0" noProof="0" dirty="0">
                <a:ln>
                  <a:noFill/>
                </a:ln>
                <a:solidFill>
                  <a:srgbClr val="132584"/>
                </a:solidFill>
                <a:effectLst/>
                <a:uLnTx/>
                <a:uFillTx/>
                <a:latin typeface="Cambria" panose="02040503050406030204" pitchFamily="18" charset="0"/>
                <a:ea typeface="Cambria" panose="02040503050406030204" pitchFamily="18" charset="0"/>
              </a:endParaRPr>
            </a:p>
          </p:txBody>
        </p:sp>
        <p:sp>
          <p:nvSpPr>
            <p:cNvPr id="16" name="TextBox 14"/>
            <p:cNvSpPr txBox="1"/>
            <p:nvPr/>
          </p:nvSpPr>
          <p:spPr>
            <a:xfrm>
              <a:off x="186690" y="2260600"/>
              <a:ext cx="525780" cy="400110"/>
            </a:xfrm>
            <a:prstGeom prst="rect">
              <a:avLst/>
            </a:prstGeom>
            <a:no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132584"/>
                  </a:solidFill>
                  <a:effectLst/>
                  <a:uLnTx/>
                  <a:uFillTx/>
                  <a:latin typeface="Cambria" panose="02040503050406030204" pitchFamily="18" charset="0"/>
                  <a:ea typeface="Cambria" panose="02040503050406030204" pitchFamily="18" charset="0"/>
                </a:rPr>
                <a:t>40</a:t>
              </a:r>
              <a:endParaRPr kumimoji="0" lang="en-US" sz="2000" b="1" i="0" u="none" strike="noStrike" kern="1200" cap="none" spc="0" normalizeH="0" baseline="0" noProof="0" dirty="0">
                <a:ln>
                  <a:noFill/>
                </a:ln>
                <a:solidFill>
                  <a:srgbClr val="132584"/>
                </a:solidFill>
                <a:effectLst/>
                <a:uLnTx/>
                <a:uFillTx/>
                <a:latin typeface="Cambria" panose="02040503050406030204" pitchFamily="18" charset="0"/>
                <a:ea typeface="Cambria" panose="02040503050406030204" pitchFamily="18" charset="0"/>
              </a:endParaRPr>
            </a:p>
          </p:txBody>
        </p:sp>
        <p:sp>
          <p:nvSpPr>
            <p:cNvPr id="17" name="TextBox 16"/>
            <p:cNvSpPr txBox="1"/>
            <p:nvPr/>
          </p:nvSpPr>
          <p:spPr>
            <a:xfrm>
              <a:off x="186690" y="2710815"/>
              <a:ext cx="525780" cy="400110"/>
            </a:xfrm>
            <a:prstGeom prst="rect">
              <a:avLst/>
            </a:prstGeom>
            <a:no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132584"/>
                  </a:solidFill>
                  <a:effectLst/>
                  <a:uLnTx/>
                  <a:uFillTx/>
                  <a:latin typeface="Cambria" panose="02040503050406030204" pitchFamily="18" charset="0"/>
                  <a:ea typeface="Cambria" panose="02040503050406030204" pitchFamily="18" charset="0"/>
                </a:rPr>
                <a:t>30</a:t>
              </a:r>
              <a:endParaRPr kumimoji="0" lang="en-US" sz="2000" b="1" i="0" u="none" strike="noStrike" kern="1200" cap="none" spc="0" normalizeH="0" baseline="0" noProof="0" dirty="0">
                <a:ln>
                  <a:noFill/>
                </a:ln>
                <a:solidFill>
                  <a:srgbClr val="132584"/>
                </a:solidFill>
                <a:effectLst/>
                <a:uLnTx/>
                <a:uFillTx/>
                <a:latin typeface="Cambria" panose="02040503050406030204" pitchFamily="18" charset="0"/>
                <a:ea typeface="Cambria" panose="02040503050406030204" pitchFamily="18" charset="0"/>
              </a:endParaRPr>
            </a:p>
          </p:txBody>
        </p:sp>
        <p:sp>
          <p:nvSpPr>
            <p:cNvPr id="18" name="TextBox 17"/>
            <p:cNvSpPr txBox="1"/>
            <p:nvPr/>
          </p:nvSpPr>
          <p:spPr>
            <a:xfrm>
              <a:off x="186690" y="3161030"/>
              <a:ext cx="525780" cy="400110"/>
            </a:xfrm>
            <a:prstGeom prst="rect">
              <a:avLst/>
            </a:prstGeom>
            <a:no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132584"/>
                  </a:solidFill>
                  <a:effectLst/>
                  <a:uLnTx/>
                  <a:uFillTx/>
                  <a:latin typeface="Cambria" panose="02040503050406030204" pitchFamily="18" charset="0"/>
                  <a:ea typeface="Cambria" panose="02040503050406030204" pitchFamily="18" charset="0"/>
                </a:rPr>
                <a:t>20</a:t>
              </a:r>
              <a:endParaRPr kumimoji="0" lang="en-US" sz="2000" b="1" i="0" u="none" strike="noStrike" kern="1200" cap="none" spc="0" normalizeH="0" baseline="0" noProof="0" dirty="0">
                <a:ln>
                  <a:noFill/>
                </a:ln>
                <a:solidFill>
                  <a:srgbClr val="132584"/>
                </a:solidFill>
                <a:effectLst/>
                <a:uLnTx/>
                <a:uFillTx/>
                <a:latin typeface="Cambria" panose="02040503050406030204" pitchFamily="18" charset="0"/>
                <a:ea typeface="Cambria" panose="02040503050406030204" pitchFamily="18" charset="0"/>
              </a:endParaRPr>
            </a:p>
          </p:txBody>
        </p:sp>
        <p:sp>
          <p:nvSpPr>
            <p:cNvPr id="19" name="TextBox 18"/>
            <p:cNvSpPr txBox="1"/>
            <p:nvPr/>
          </p:nvSpPr>
          <p:spPr>
            <a:xfrm>
              <a:off x="186690" y="3611245"/>
              <a:ext cx="525780" cy="400110"/>
            </a:xfrm>
            <a:prstGeom prst="rect">
              <a:avLst/>
            </a:prstGeom>
            <a:no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132584"/>
                  </a:solidFill>
                  <a:effectLst/>
                  <a:uLnTx/>
                  <a:uFillTx/>
                  <a:latin typeface="Cambria" panose="02040503050406030204" pitchFamily="18" charset="0"/>
                  <a:ea typeface="Cambria" panose="02040503050406030204" pitchFamily="18" charset="0"/>
                </a:rPr>
                <a:t>10</a:t>
              </a:r>
              <a:endParaRPr kumimoji="0" lang="en-US" sz="2000" b="1" i="0" u="none" strike="noStrike" kern="1200" cap="none" spc="0" normalizeH="0" baseline="0" noProof="0" dirty="0">
                <a:ln>
                  <a:noFill/>
                </a:ln>
                <a:solidFill>
                  <a:srgbClr val="132584"/>
                </a:solidFill>
                <a:effectLst/>
                <a:uLnTx/>
                <a:uFillTx/>
                <a:latin typeface="Cambria" panose="02040503050406030204" pitchFamily="18" charset="0"/>
                <a:ea typeface="Cambria" panose="02040503050406030204" pitchFamily="18" charset="0"/>
              </a:endParaRPr>
            </a:p>
          </p:txBody>
        </p:sp>
        <p:sp>
          <p:nvSpPr>
            <p:cNvPr id="20" name="TextBox 19"/>
            <p:cNvSpPr txBox="1"/>
            <p:nvPr/>
          </p:nvSpPr>
          <p:spPr>
            <a:xfrm>
              <a:off x="186690" y="4061460"/>
              <a:ext cx="525780" cy="400110"/>
            </a:xfrm>
            <a:prstGeom prst="rect">
              <a:avLst/>
            </a:prstGeom>
            <a:no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132584"/>
                  </a:solidFill>
                  <a:effectLst/>
                  <a:uLnTx/>
                  <a:uFillTx/>
                  <a:latin typeface="Cambria" panose="02040503050406030204" pitchFamily="18" charset="0"/>
                  <a:ea typeface="Cambria" panose="02040503050406030204" pitchFamily="18" charset="0"/>
                </a:rPr>
                <a:t>0</a:t>
              </a:r>
              <a:endParaRPr kumimoji="0" lang="en-US" sz="2000" b="1" i="0" u="none" strike="noStrike" kern="1200" cap="none" spc="0" normalizeH="0" baseline="0" noProof="0" dirty="0">
                <a:ln>
                  <a:noFill/>
                </a:ln>
                <a:solidFill>
                  <a:srgbClr val="132584"/>
                </a:solidFill>
                <a:effectLst/>
                <a:uLnTx/>
                <a:uFillTx/>
                <a:latin typeface="Cambria" panose="02040503050406030204" pitchFamily="18" charset="0"/>
                <a:ea typeface="Cambria" panose="02040503050406030204" pitchFamily="18" charset="0"/>
              </a:endParaRPr>
            </a:p>
          </p:txBody>
        </p:sp>
        <p:cxnSp>
          <p:nvCxnSpPr>
            <p:cNvPr id="21" name="Straight Connector 23"/>
            <p:cNvCxnSpPr/>
            <p:nvPr/>
          </p:nvCxnSpPr>
          <p:spPr>
            <a:xfrm rot="5400000">
              <a:off x="6856034"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8"/>
            <p:cNvCxnSpPr/>
            <p:nvPr/>
          </p:nvCxnSpPr>
          <p:spPr>
            <a:xfrm rot="5400000">
              <a:off x="1834052"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9"/>
            <p:cNvCxnSpPr/>
            <p:nvPr/>
          </p:nvCxnSpPr>
          <p:spPr>
            <a:xfrm rot="5400000">
              <a:off x="2838449"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30"/>
            <p:cNvCxnSpPr/>
            <p:nvPr/>
          </p:nvCxnSpPr>
          <p:spPr>
            <a:xfrm rot="5400000">
              <a:off x="3842846"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31"/>
            <p:cNvCxnSpPr/>
            <p:nvPr/>
          </p:nvCxnSpPr>
          <p:spPr>
            <a:xfrm rot="5400000">
              <a:off x="4847243"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32"/>
            <p:cNvCxnSpPr/>
            <p:nvPr/>
          </p:nvCxnSpPr>
          <p:spPr>
            <a:xfrm rot="5400000">
              <a:off x="5851640"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33"/>
            <p:cNvCxnSpPr/>
            <p:nvPr/>
          </p:nvCxnSpPr>
          <p:spPr>
            <a:xfrm rot="5400000">
              <a:off x="829655"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39"/>
            <p:cNvCxnSpPr/>
            <p:nvPr/>
          </p:nvCxnSpPr>
          <p:spPr>
            <a:xfrm rot="5400000">
              <a:off x="-454818" y="2953026"/>
              <a:ext cx="272995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5"/>
            <p:cNvCxnSpPr/>
            <p:nvPr/>
          </p:nvCxnSpPr>
          <p:spPr>
            <a:xfrm>
              <a:off x="712470" y="4327440"/>
              <a:ext cx="62227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Rectangle 45"/>
          <p:cNvSpPr/>
          <p:nvPr/>
        </p:nvSpPr>
        <p:spPr>
          <a:xfrm>
            <a:off x="5473362" y="4018213"/>
            <a:ext cx="204717" cy="46039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imes New Roman"/>
              <a:ea typeface="+mn-ea"/>
              <a:cs typeface="+mn-cs"/>
            </a:endParaRPr>
          </a:p>
        </p:txBody>
      </p:sp>
      <p:sp>
        <p:nvSpPr>
          <p:cNvPr id="31" name="Rectangle 47"/>
          <p:cNvSpPr/>
          <p:nvPr/>
        </p:nvSpPr>
        <p:spPr>
          <a:xfrm>
            <a:off x="4274755" y="3572941"/>
            <a:ext cx="204717" cy="90567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imes New Roman"/>
              <a:ea typeface="+mn-ea"/>
              <a:cs typeface="+mn-cs"/>
            </a:endParaRPr>
          </a:p>
        </p:txBody>
      </p:sp>
      <p:sp>
        <p:nvSpPr>
          <p:cNvPr id="32" name="Rectangle 48"/>
          <p:cNvSpPr/>
          <p:nvPr/>
        </p:nvSpPr>
        <p:spPr>
          <a:xfrm>
            <a:off x="4477395" y="4272655"/>
            <a:ext cx="204717" cy="2059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imes New Roman"/>
              <a:ea typeface="+mn-ea"/>
              <a:cs typeface="+mn-cs"/>
            </a:endParaRPr>
          </a:p>
        </p:txBody>
      </p:sp>
      <p:sp>
        <p:nvSpPr>
          <p:cNvPr id="33" name="Rectangle 49"/>
          <p:cNvSpPr/>
          <p:nvPr/>
        </p:nvSpPr>
        <p:spPr>
          <a:xfrm>
            <a:off x="3056003" y="2197365"/>
            <a:ext cx="204717" cy="2281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imes New Roman"/>
              <a:ea typeface="+mn-ea"/>
              <a:cs typeface="+mn-cs"/>
            </a:endParaRPr>
          </a:p>
        </p:txBody>
      </p:sp>
      <p:sp>
        <p:nvSpPr>
          <p:cNvPr id="34" name="Rectangle 50"/>
          <p:cNvSpPr/>
          <p:nvPr/>
        </p:nvSpPr>
        <p:spPr>
          <a:xfrm>
            <a:off x="3258666" y="3572941"/>
            <a:ext cx="204717" cy="90567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imes New Roman"/>
              <a:ea typeface="+mn-ea"/>
              <a:cs typeface="+mn-cs"/>
            </a:endParaRPr>
          </a:p>
        </p:txBody>
      </p:sp>
      <p:sp>
        <p:nvSpPr>
          <p:cNvPr id="35" name="Rectangle 51"/>
          <p:cNvSpPr/>
          <p:nvPr/>
        </p:nvSpPr>
        <p:spPr>
          <a:xfrm>
            <a:off x="3456908" y="4415779"/>
            <a:ext cx="204717" cy="628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imes New Roman"/>
              <a:ea typeface="+mn-ea"/>
              <a:cs typeface="+mn-cs"/>
            </a:endParaRPr>
          </a:p>
        </p:txBody>
      </p:sp>
      <p:sp>
        <p:nvSpPr>
          <p:cNvPr id="36" name="Rectangle 52"/>
          <p:cNvSpPr/>
          <p:nvPr/>
        </p:nvSpPr>
        <p:spPr>
          <a:xfrm>
            <a:off x="2052085" y="2650589"/>
            <a:ext cx="204717" cy="1828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imes New Roman"/>
              <a:ea typeface="+mn-ea"/>
              <a:cs typeface="+mn-cs"/>
            </a:endParaRPr>
          </a:p>
        </p:txBody>
      </p:sp>
      <p:sp>
        <p:nvSpPr>
          <p:cNvPr id="37" name="Rectangle 53"/>
          <p:cNvSpPr/>
          <p:nvPr/>
        </p:nvSpPr>
        <p:spPr>
          <a:xfrm>
            <a:off x="2261313" y="3883041"/>
            <a:ext cx="204717" cy="59557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imes New Roman"/>
              <a:ea typeface="+mn-ea"/>
              <a:cs typeface="+mn-cs"/>
            </a:endParaRPr>
          </a:p>
        </p:txBody>
      </p:sp>
      <p:sp>
        <p:nvSpPr>
          <p:cNvPr id="38" name="Rectangle 54"/>
          <p:cNvSpPr/>
          <p:nvPr/>
        </p:nvSpPr>
        <p:spPr>
          <a:xfrm>
            <a:off x="2468256" y="4431681"/>
            <a:ext cx="204717" cy="469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imes New Roman"/>
              <a:ea typeface="+mn-ea"/>
              <a:cs typeface="+mn-cs"/>
            </a:endParaRPr>
          </a:p>
        </p:txBody>
      </p:sp>
      <p:sp>
        <p:nvSpPr>
          <p:cNvPr id="39" name="Rectangle 55"/>
          <p:cNvSpPr/>
          <p:nvPr/>
        </p:nvSpPr>
        <p:spPr>
          <a:xfrm>
            <a:off x="1056118" y="4034116"/>
            <a:ext cx="204717" cy="44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imes New Roman"/>
              <a:ea typeface="+mn-ea"/>
              <a:cs typeface="+mn-cs"/>
            </a:endParaRPr>
          </a:p>
        </p:txBody>
      </p:sp>
      <p:sp>
        <p:nvSpPr>
          <p:cNvPr id="40" name="Rectangle 56"/>
          <p:cNvSpPr/>
          <p:nvPr/>
        </p:nvSpPr>
        <p:spPr>
          <a:xfrm>
            <a:off x="1256904" y="4201094"/>
            <a:ext cx="204717" cy="27751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imes New Roman"/>
              <a:ea typeface="+mn-ea"/>
              <a:cs typeface="+mn-cs"/>
            </a:endParaRPr>
          </a:p>
        </p:txBody>
      </p:sp>
      <p:sp>
        <p:nvSpPr>
          <p:cNvPr id="41" name="Rectangle 57"/>
          <p:cNvSpPr/>
          <p:nvPr/>
        </p:nvSpPr>
        <p:spPr>
          <a:xfrm>
            <a:off x="1457023" y="4415779"/>
            <a:ext cx="204717" cy="628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imes New Roman"/>
              <a:ea typeface="+mn-ea"/>
              <a:cs typeface="+mn-cs"/>
            </a:endParaRPr>
          </a:p>
        </p:txBody>
      </p:sp>
      <p:sp>
        <p:nvSpPr>
          <p:cNvPr id="42" name="Rectangle 73"/>
          <p:cNvSpPr/>
          <p:nvPr/>
        </p:nvSpPr>
        <p:spPr>
          <a:xfrm>
            <a:off x="6485232" y="2205316"/>
            <a:ext cx="204717" cy="227329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imes New Roman"/>
              <a:ea typeface="+mn-ea"/>
              <a:cs typeface="+mn-cs"/>
            </a:endParaRPr>
          </a:p>
        </p:txBody>
      </p:sp>
      <p:sp>
        <p:nvSpPr>
          <p:cNvPr id="43" name="TextBox 80"/>
          <p:cNvSpPr txBox="1"/>
          <p:nvPr/>
        </p:nvSpPr>
        <p:spPr>
          <a:xfrm rot="19048443">
            <a:off x="-192438" y="5154981"/>
            <a:ext cx="2160270" cy="400110"/>
          </a:xfrm>
          <a:prstGeom prst="rect">
            <a:avLst/>
          </a:prstGeom>
          <a:noFill/>
        </p:spPr>
        <p:txBody>
          <a:bodyPr wrap="square" rtlCol="0" anchor="ctr">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132584"/>
                </a:solidFill>
                <a:effectLst/>
                <a:uLnTx/>
                <a:uFillTx/>
                <a:latin typeface="Cambria" panose="02040503050406030204" pitchFamily="18" charset="0"/>
                <a:ea typeface="Cambria" panose="02040503050406030204" pitchFamily="18" charset="0"/>
              </a:rPr>
              <a:t>Requirements</a:t>
            </a:r>
            <a:endParaRPr kumimoji="0" lang="en-US" sz="2000" b="1" i="0" u="none" strike="noStrike" kern="1200" cap="none" spc="0" normalizeH="0" baseline="0" noProof="0" dirty="0">
              <a:ln>
                <a:noFill/>
              </a:ln>
              <a:solidFill>
                <a:srgbClr val="132584"/>
              </a:solidFill>
              <a:effectLst/>
              <a:uLnTx/>
              <a:uFillTx/>
              <a:latin typeface="Cambria" panose="02040503050406030204" pitchFamily="18" charset="0"/>
              <a:ea typeface="Cambria" panose="02040503050406030204" pitchFamily="18" charset="0"/>
            </a:endParaRPr>
          </a:p>
        </p:txBody>
      </p:sp>
      <p:sp>
        <p:nvSpPr>
          <p:cNvPr id="44" name="TextBox 86"/>
          <p:cNvSpPr txBox="1"/>
          <p:nvPr/>
        </p:nvSpPr>
        <p:spPr>
          <a:xfrm>
            <a:off x="6975645" y="2731830"/>
            <a:ext cx="2152357" cy="132343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smtClean="0">
                <a:ln>
                  <a:noFill/>
                </a:ln>
                <a:solidFill>
                  <a:srgbClr val="132584"/>
                </a:solidFill>
                <a:effectLst/>
                <a:uLnTx/>
                <a:uFillTx/>
                <a:latin typeface="Cambria" panose="02040503050406030204" pitchFamily="18" charset="0"/>
                <a:ea typeface="Cambria" panose="02040503050406030204" pitchFamily="18" charset="0"/>
              </a:rPr>
              <a:t>Fault origin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1" i="0" u="none" strike="noStrike" kern="1200" cap="none" spc="0" normalizeH="0" baseline="0" noProof="0" dirty="0" smtClean="0">
              <a:ln>
                <a:noFill/>
              </a:ln>
              <a:solidFill>
                <a:srgbClr val="132584"/>
              </a:solidFill>
              <a:effectLst/>
              <a:uLnTx/>
              <a:uFillTx/>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smtClean="0">
                <a:ln>
                  <a:noFill/>
                </a:ln>
                <a:solidFill>
                  <a:srgbClr val="132584"/>
                </a:solidFill>
                <a:effectLst/>
                <a:uLnTx/>
                <a:uFillTx/>
                <a:latin typeface="Cambria" panose="02040503050406030204" pitchFamily="18" charset="0"/>
                <a:ea typeface="Cambria" panose="02040503050406030204" pitchFamily="18" charset="0"/>
              </a:rPr>
              <a:t>Fault detection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1" i="0" u="none" strike="noStrike" kern="1200" cap="none" spc="0" normalizeH="0" baseline="0" noProof="0" dirty="0" smtClean="0">
              <a:ln>
                <a:noFill/>
              </a:ln>
              <a:solidFill>
                <a:srgbClr val="132584"/>
              </a:solidFill>
              <a:effectLst/>
              <a:uLnTx/>
              <a:uFillTx/>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smtClean="0">
                <a:ln>
                  <a:noFill/>
                </a:ln>
                <a:solidFill>
                  <a:srgbClr val="132584"/>
                </a:solidFill>
                <a:effectLst/>
                <a:uLnTx/>
                <a:uFillTx/>
                <a:latin typeface="Cambria" panose="02040503050406030204" pitchFamily="18" charset="0"/>
                <a:ea typeface="Cambria" panose="02040503050406030204" pitchFamily="18" charset="0"/>
              </a:rPr>
              <a:t>Unit cost (X)</a:t>
            </a:r>
            <a:endParaRPr kumimoji="0" lang="en-US" sz="1600" b="1" i="0" u="none" strike="noStrike" kern="1200" cap="none" spc="0" normalizeH="0" baseline="0" noProof="0" dirty="0">
              <a:ln>
                <a:noFill/>
              </a:ln>
              <a:solidFill>
                <a:srgbClr val="132584"/>
              </a:solidFill>
              <a:effectLst/>
              <a:uLnTx/>
              <a:uFillTx/>
              <a:latin typeface="Cambria" panose="02040503050406030204" pitchFamily="18" charset="0"/>
              <a:ea typeface="Cambria" panose="02040503050406030204" pitchFamily="18" charset="0"/>
            </a:endParaRPr>
          </a:p>
        </p:txBody>
      </p:sp>
      <p:sp>
        <p:nvSpPr>
          <p:cNvPr id="45" name="Rectangle 87"/>
          <p:cNvSpPr/>
          <p:nvPr/>
        </p:nvSpPr>
        <p:spPr>
          <a:xfrm>
            <a:off x="6879905" y="2806681"/>
            <a:ext cx="160349" cy="1637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imes New Roman"/>
              <a:ea typeface="+mn-ea"/>
              <a:cs typeface="+mn-cs"/>
            </a:endParaRPr>
          </a:p>
        </p:txBody>
      </p:sp>
      <p:sp>
        <p:nvSpPr>
          <p:cNvPr id="46" name="Rectangle 90"/>
          <p:cNvSpPr/>
          <p:nvPr/>
        </p:nvSpPr>
        <p:spPr>
          <a:xfrm>
            <a:off x="6879905" y="3312501"/>
            <a:ext cx="160349" cy="16379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imes New Roman"/>
              <a:ea typeface="+mn-ea"/>
              <a:cs typeface="+mn-cs"/>
            </a:endParaRPr>
          </a:p>
        </p:txBody>
      </p:sp>
      <p:sp>
        <p:nvSpPr>
          <p:cNvPr id="47" name="Rectangle 91"/>
          <p:cNvSpPr/>
          <p:nvPr/>
        </p:nvSpPr>
        <p:spPr>
          <a:xfrm>
            <a:off x="6879905" y="3781694"/>
            <a:ext cx="160349" cy="16379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imes New Roman"/>
              <a:ea typeface="+mn-ea"/>
              <a:cs typeface="+mn-cs"/>
            </a:endParaRPr>
          </a:p>
        </p:txBody>
      </p:sp>
      <p:sp>
        <p:nvSpPr>
          <p:cNvPr id="48" name="TextBox 94"/>
          <p:cNvSpPr txBox="1">
            <a:spLocks noChangeArrowheads="1"/>
          </p:cNvSpPr>
          <p:nvPr/>
        </p:nvSpPr>
        <p:spPr bwMode="auto">
          <a:xfrm>
            <a:off x="795434" y="1689795"/>
            <a:ext cx="5396029" cy="400110"/>
          </a:xfrm>
          <a:prstGeom prst="rect">
            <a:avLst/>
          </a:prstGeom>
          <a:noFill/>
          <a:ln w="9525">
            <a:noFill/>
            <a:miter lim="800000"/>
            <a:headEnd/>
            <a:tailEnd/>
          </a:ln>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132584"/>
                </a:solidFill>
                <a:effectLst/>
                <a:uLnTx/>
                <a:uFillTx/>
                <a:latin typeface="Cambria" panose="02040503050406030204" pitchFamily="18" charset="0"/>
                <a:ea typeface="Cambria" panose="02040503050406030204" pitchFamily="18" charset="0"/>
              </a:rPr>
              <a:t>Assume $</a:t>
            </a:r>
            <a:r>
              <a:rPr kumimoji="0" lang="en-US" sz="2000" b="1" i="0" u="none" strike="noStrike" kern="1200" cap="none" spc="0" normalizeH="0" baseline="0" noProof="0" dirty="0" smtClean="0">
                <a:ln>
                  <a:noFill/>
                </a:ln>
                <a:solidFill>
                  <a:srgbClr val="132584"/>
                </a:solidFill>
                <a:effectLst/>
                <a:uLnTx/>
                <a:uFillTx/>
                <a:latin typeface="Cambria" panose="02040503050406030204" pitchFamily="18" charset="0"/>
                <a:ea typeface="Cambria" panose="02040503050406030204" pitchFamily="18" charset="0"/>
              </a:rPr>
              <a:t>1000 </a:t>
            </a:r>
            <a:r>
              <a:rPr kumimoji="0" lang="en-US" sz="2000" b="1" i="0" u="none" strike="noStrike" kern="1200" cap="none" spc="0" normalizeH="0" baseline="0" noProof="0" dirty="0">
                <a:ln>
                  <a:noFill/>
                </a:ln>
                <a:solidFill>
                  <a:srgbClr val="132584"/>
                </a:solidFill>
                <a:effectLst/>
                <a:uLnTx/>
                <a:uFillTx/>
                <a:latin typeface="Cambria" panose="02040503050406030204" pitchFamily="18" charset="0"/>
                <a:ea typeface="Cambria" panose="02040503050406030204" pitchFamily="18" charset="0"/>
              </a:rPr>
              <a:t>unit cost, per fault, 100 faults</a:t>
            </a:r>
          </a:p>
        </p:txBody>
      </p:sp>
      <p:grpSp>
        <p:nvGrpSpPr>
          <p:cNvPr id="49" name="Group 26"/>
          <p:cNvGrpSpPr>
            <a:grpSpLocks/>
          </p:cNvGrpSpPr>
          <p:nvPr/>
        </p:nvGrpSpPr>
        <p:grpSpPr bwMode="auto">
          <a:xfrm rot="1822050">
            <a:off x="1218662" y="3777993"/>
            <a:ext cx="668337" cy="384175"/>
            <a:chOff x="1088924" y="5651404"/>
            <a:chExt cx="668593" cy="383459"/>
          </a:xfrm>
        </p:grpSpPr>
        <p:sp>
          <p:nvSpPr>
            <p:cNvPr id="50" name="Oval 12"/>
            <p:cNvSpPr>
              <a:spLocks noChangeArrowheads="1"/>
            </p:cNvSpPr>
            <p:nvPr/>
          </p:nvSpPr>
          <p:spPr bwMode="auto">
            <a:xfrm>
              <a:off x="1120878" y="5651404"/>
              <a:ext cx="604684" cy="383459"/>
            </a:xfrm>
            <a:prstGeom prst="ellipse">
              <a:avLst/>
            </a:prstGeom>
            <a:solidFill>
              <a:srgbClr val="FF0000"/>
            </a:solidFill>
            <a:ln w="12700" algn="ctr">
              <a:solidFill>
                <a:schemeClr val="tx1"/>
              </a:solidFill>
              <a:round/>
              <a:headEnd type="none" w="sm" len="sm"/>
              <a:tailEnd type="none" w="sm" len="sm"/>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FAFD00"/>
                </a:solidFill>
                <a:effectLst/>
                <a:uLnTx/>
                <a:uFillTx/>
                <a:latin typeface="Times New Roman" pitchFamily="18" charset="0"/>
                <a:ea typeface="+mn-ea"/>
                <a:cs typeface="+mn-cs"/>
              </a:endParaRPr>
            </a:p>
          </p:txBody>
        </p:sp>
        <p:sp>
          <p:nvSpPr>
            <p:cNvPr id="51" name="TextBox 11"/>
            <p:cNvSpPr txBox="1">
              <a:spLocks noChangeArrowheads="1"/>
            </p:cNvSpPr>
            <p:nvPr/>
          </p:nvSpPr>
          <p:spPr bwMode="auto">
            <a:xfrm>
              <a:off x="1088924" y="5658467"/>
              <a:ext cx="668593" cy="369332"/>
            </a:xfrm>
            <a:prstGeom prst="rect">
              <a:avLst/>
            </a:prstGeom>
            <a:noFill/>
            <a:ln w="9525">
              <a:noFill/>
              <a:miter lim="800000"/>
              <a:headEnd/>
              <a:tailEnd/>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AFD00"/>
                  </a:solidFill>
                  <a:effectLst/>
                  <a:uLnTx/>
                  <a:uFillTx/>
                  <a:latin typeface="Times New Roman" pitchFamily="18" charset="0"/>
                  <a:ea typeface="+mn-ea"/>
                  <a:cs typeface="+mn-cs"/>
                </a:rPr>
                <a:t>$6K</a:t>
              </a:r>
            </a:p>
          </p:txBody>
        </p:sp>
      </p:grpSp>
      <p:grpSp>
        <p:nvGrpSpPr>
          <p:cNvPr id="52" name="Group 27"/>
          <p:cNvGrpSpPr>
            <a:grpSpLocks/>
          </p:cNvGrpSpPr>
          <p:nvPr/>
        </p:nvGrpSpPr>
        <p:grpSpPr bwMode="auto">
          <a:xfrm rot="2197571">
            <a:off x="2230534" y="3498910"/>
            <a:ext cx="704850" cy="382588"/>
            <a:chOff x="2322873" y="5651404"/>
            <a:chExt cx="705462" cy="383459"/>
          </a:xfrm>
        </p:grpSpPr>
        <p:sp>
          <p:nvSpPr>
            <p:cNvPr id="53" name="Oval 14"/>
            <p:cNvSpPr>
              <a:spLocks noChangeArrowheads="1"/>
            </p:cNvSpPr>
            <p:nvPr/>
          </p:nvSpPr>
          <p:spPr bwMode="auto">
            <a:xfrm>
              <a:off x="2373262" y="5651404"/>
              <a:ext cx="604684" cy="383459"/>
            </a:xfrm>
            <a:prstGeom prst="ellipse">
              <a:avLst/>
            </a:prstGeom>
            <a:solidFill>
              <a:srgbClr val="FF0000"/>
            </a:solidFill>
            <a:ln w="12700" algn="ctr">
              <a:solidFill>
                <a:schemeClr val="tx1"/>
              </a:solidFill>
              <a:round/>
              <a:headEnd type="none" w="sm" len="sm"/>
              <a:tailEnd type="none" w="sm" len="sm"/>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FAFD00"/>
                </a:solidFill>
                <a:effectLst/>
                <a:uLnTx/>
                <a:uFillTx/>
                <a:latin typeface="Times New Roman" pitchFamily="18" charset="0"/>
                <a:ea typeface="+mn-ea"/>
                <a:cs typeface="+mn-cs"/>
              </a:endParaRPr>
            </a:p>
          </p:txBody>
        </p:sp>
        <p:sp>
          <p:nvSpPr>
            <p:cNvPr id="54" name="TextBox 15"/>
            <p:cNvSpPr txBox="1">
              <a:spLocks noChangeArrowheads="1"/>
            </p:cNvSpPr>
            <p:nvPr/>
          </p:nvSpPr>
          <p:spPr bwMode="auto">
            <a:xfrm>
              <a:off x="2322873" y="5658467"/>
              <a:ext cx="705462" cy="369332"/>
            </a:xfrm>
            <a:prstGeom prst="rect">
              <a:avLst/>
            </a:prstGeom>
            <a:noFill/>
            <a:ln w="9525">
              <a:noFill/>
              <a:miter lim="800000"/>
              <a:headEnd/>
              <a:tailEnd/>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AFD00"/>
                  </a:solidFill>
                  <a:effectLst/>
                  <a:uLnTx/>
                  <a:uFillTx/>
                  <a:latin typeface="Times New Roman" pitchFamily="18" charset="0"/>
                  <a:ea typeface="+mn-ea"/>
                  <a:cs typeface="+mn-cs"/>
                </a:rPr>
                <a:t>$13K</a:t>
              </a:r>
            </a:p>
          </p:txBody>
        </p:sp>
      </p:grpSp>
      <p:grpSp>
        <p:nvGrpSpPr>
          <p:cNvPr id="55" name="Group 28"/>
          <p:cNvGrpSpPr>
            <a:grpSpLocks/>
          </p:cNvGrpSpPr>
          <p:nvPr/>
        </p:nvGrpSpPr>
        <p:grpSpPr bwMode="auto">
          <a:xfrm rot="2053068">
            <a:off x="3230659" y="3192205"/>
            <a:ext cx="725488" cy="382588"/>
            <a:chOff x="3492911" y="5651404"/>
            <a:chExt cx="725128" cy="383459"/>
          </a:xfrm>
        </p:grpSpPr>
        <p:sp>
          <p:nvSpPr>
            <p:cNvPr id="56" name="Oval 16"/>
            <p:cNvSpPr>
              <a:spLocks noChangeArrowheads="1"/>
            </p:cNvSpPr>
            <p:nvPr/>
          </p:nvSpPr>
          <p:spPr bwMode="auto">
            <a:xfrm>
              <a:off x="3553133" y="5651404"/>
              <a:ext cx="604684" cy="383459"/>
            </a:xfrm>
            <a:prstGeom prst="ellipse">
              <a:avLst/>
            </a:prstGeom>
            <a:solidFill>
              <a:srgbClr val="FF0000"/>
            </a:solidFill>
            <a:ln w="12700" algn="ctr">
              <a:solidFill>
                <a:schemeClr val="tx1"/>
              </a:solidFill>
              <a:round/>
              <a:headEnd type="none" w="sm" len="sm"/>
              <a:tailEnd type="none" w="sm" len="sm"/>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FAFD00"/>
                </a:solidFill>
                <a:effectLst/>
                <a:uLnTx/>
                <a:uFillTx/>
                <a:latin typeface="Times New Roman" pitchFamily="18" charset="0"/>
                <a:ea typeface="+mn-ea"/>
                <a:cs typeface="+mn-cs"/>
              </a:endParaRPr>
            </a:p>
          </p:txBody>
        </p:sp>
        <p:sp>
          <p:nvSpPr>
            <p:cNvPr id="57" name="TextBox 17"/>
            <p:cNvSpPr txBox="1">
              <a:spLocks noChangeArrowheads="1"/>
            </p:cNvSpPr>
            <p:nvPr/>
          </p:nvSpPr>
          <p:spPr bwMode="auto">
            <a:xfrm>
              <a:off x="3492911" y="5658467"/>
              <a:ext cx="725128" cy="369332"/>
            </a:xfrm>
            <a:prstGeom prst="rect">
              <a:avLst/>
            </a:prstGeom>
            <a:noFill/>
            <a:ln w="9525">
              <a:noFill/>
              <a:miter lim="800000"/>
              <a:headEnd/>
              <a:tailEnd/>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AFD00"/>
                  </a:solidFill>
                  <a:effectLst/>
                  <a:uLnTx/>
                  <a:uFillTx/>
                  <a:latin typeface="Times New Roman" pitchFamily="18" charset="0"/>
                  <a:ea typeface="+mn-ea"/>
                  <a:cs typeface="+mn-cs"/>
                </a:rPr>
                <a:t>$20K</a:t>
              </a:r>
            </a:p>
          </p:txBody>
        </p:sp>
      </p:grpSp>
      <p:grpSp>
        <p:nvGrpSpPr>
          <p:cNvPr id="58" name="Group 30"/>
          <p:cNvGrpSpPr>
            <a:grpSpLocks/>
          </p:cNvGrpSpPr>
          <p:nvPr/>
        </p:nvGrpSpPr>
        <p:grpSpPr bwMode="auto">
          <a:xfrm rot="2354308">
            <a:off x="5171537" y="2441000"/>
            <a:ext cx="876300" cy="382588"/>
            <a:chOff x="5626511" y="5651404"/>
            <a:chExt cx="877528" cy="383459"/>
          </a:xfrm>
        </p:grpSpPr>
        <p:sp>
          <p:nvSpPr>
            <p:cNvPr id="59" name="Oval 22"/>
            <p:cNvSpPr>
              <a:spLocks noChangeArrowheads="1"/>
            </p:cNvSpPr>
            <p:nvPr/>
          </p:nvSpPr>
          <p:spPr bwMode="auto">
            <a:xfrm>
              <a:off x="5695951" y="5651404"/>
              <a:ext cx="738648" cy="383459"/>
            </a:xfrm>
            <a:prstGeom prst="ellipse">
              <a:avLst/>
            </a:prstGeom>
            <a:solidFill>
              <a:srgbClr val="FF0000"/>
            </a:solidFill>
            <a:ln w="12700" algn="ctr">
              <a:solidFill>
                <a:schemeClr val="tx1"/>
              </a:solidFill>
              <a:round/>
              <a:headEnd type="none" w="sm" len="sm"/>
              <a:tailEnd type="none" w="sm" len="sm"/>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FAFD00"/>
                </a:solidFill>
                <a:effectLst/>
                <a:uLnTx/>
                <a:uFillTx/>
                <a:latin typeface="Times New Roman" pitchFamily="18" charset="0"/>
                <a:ea typeface="+mn-ea"/>
                <a:cs typeface="+mn-cs"/>
              </a:endParaRPr>
            </a:p>
          </p:txBody>
        </p:sp>
        <p:sp>
          <p:nvSpPr>
            <p:cNvPr id="60" name="TextBox 23"/>
            <p:cNvSpPr txBox="1">
              <a:spLocks noChangeArrowheads="1"/>
            </p:cNvSpPr>
            <p:nvPr/>
          </p:nvSpPr>
          <p:spPr bwMode="auto">
            <a:xfrm>
              <a:off x="5626511" y="5658467"/>
              <a:ext cx="877528" cy="369332"/>
            </a:xfrm>
            <a:prstGeom prst="rect">
              <a:avLst/>
            </a:prstGeom>
            <a:noFill/>
            <a:ln w="9525">
              <a:noFill/>
              <a:miter lim="800000"/>
              <a:headEnd/>
              <a:tailEnd/>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AFD00"/>
                  </a:solidFill>
                  <a:effectLst/>
                  <a:uLnTx/>
                  <a:uFillTx/>
                  <a:latin typeface="Times New Roman" pitchFamily="18" charset="0"/>
                  <a:ea typeface="+mn-ea"/>
                  <a:cs typeface="+mn-cs"/>
                </a:rPr>
                <a:t>$360K</a:t>
              </a:r>
            </a:p>
          </p:txBody>
        </p:sp>
      </p:grpSp>
      <p:grpSp>
        <p:nvGrpSpPr>
          <p:cNvPr id="61" name="Group 31"/>
          <p:cNvGrpSpPr>
            <a:grpSpLocks/>
          </p:cNvGrpSpPr>
          <p:nvPr/>
        </p:nvGrpSpPr>
        <p:grpSpPr bwMode="auto">
          <a:xfrm rot="-1487245">
            <a:off x="5994497" y="1771393"/>
            <a:ext cx="877887" cy="382587"/>
            <a:chOff x="6806382" y="5651404"/>
            <a:chExt cx="877528" cy="383459"/>
          </a:xfrm>
        </p:grpSpPr>
        <p:sp>
          <p:nvSpPr>
            <p:cNvPr id="62" name="Oval 24"/>
            <p:cNvSpPr>
              <a:spLocks noChangeArrowheads="1"/>
            </p:cNvSpPr>
            <p:nvPr/>
          </p:nvSpPr>
          <p:spPr bwMode="auto">
            <a:xfrm>
              <a:off x="6875822" y="5651404"/>
              <a:ext cx="738648" cy="383459"/>
            </a:xfrm>
            <a:prstGeom prst="ellipse">
              <a:avLst/>
            </a:prstGeom>
            <a:solidFill>
              <a:srgbClr val="FF0000"/>
            </a:solidFill>
            <a:ln w="12700" algn="ctr">
              <a:solidFill>
                <a:schemeClr val="tx1"/>
              </a:solidFill>
              <a:round/>
              <a:headEnd type="none" w="sm" len="sm"/>
              <a:tailEnd type="none" w="sm" len="sm"/>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FAFD00"/>
                </a:solidFill>
                <a:effectLst/>
                <a:uLnTx/>
                <a:uFillTx/>
                <a:latin typeface="Times New Roman" pitchFamily="18" charset="0"/>
                <a:ea typeface="+mn-ea"/>
                <a:cs typeface="+mn-cs"/>
              </a:endParaRPr>
            </a:p>
          </p:txBody>
        </p:sp>
        <p:sp>
          <p:nvSpPr>
            <p:cNvPr id="63" name="TextBox 25"/>
            <p:cNvSpPr txBox="1">
              <a:spLocks noChangeArrowheads="1"/>
            </p:cNvSpPr>
            <p:nvPr/>
          </p:nvSpPr>
          <p:spPr bwMode="auto">
            <a:xfrm>
              <a:off x="6806382" y="5658467"/>
              <a:ext cx="877528" cy="369332"/>
            </a:xfrm>
            <a:prstGeom prst="rect">
              <a:avLst/>
            </a:prstGeom>
            <a:noFill/>
            <a:ln w="9525">
              <a:noFill/>
              <a:miter lim="800000"/>
              <a:headEnd/>
              <a:tailEnd/>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AFD00"/>
                  </a:solidFill>
                  <a:effectLst/>
                  <a:uLnTx/>
                  <a:uFillTx/>
                  <a:latin typeface="Times New Roman" pitchFamily="18" charset="0"/>
                  <a:ea typeface="+mn-ea"/>
                  <a:cs typeface="+mn-cs"/>
                </a:rPr>
                <a:t>$250K</a:t>
              </a:r>
            </a:p>
          </p:txBody>
        </p:sp>
      </p:grpSp>
      <p:sp>
        <p:nvSpPr>
          <p:cNvPr id="64" name="Rectangle 75"/>
          <p:cNvSpPr/>
          <p:nvPr/>
        </p:nvSpPr>
        <p:spPr>
          <a:xfrm>
            <a:off x="6276394" y="4232640"/>
            <a:ext cx="204717" cy="24597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imes New Roman"/>
              <a:ea typeface="+mn-ea"/>
              <a:cs typeface="+mn-cs"/>
            </a:endParaRPr>
          </a:p>
        </p:txBody>
      </p:sp>
      <p:sp>
        <p:nvSpPr>
          <p:cNvPr id="65" name="Rectangle 76"/>
          <p:cNvSpPr/>
          <p:nvPr/>
        </p:nvSpPr>
        <p:spPr>
          <a:xfrm>
            <a:off x="5271259" y="2840692"/>
            <a:ext cx="204717" cy="16379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imes New Roman"/>
              <a:ea typeface="+mn-ea"/>
              <a:cs typeface="+mn-cs"/>
            </a:endParaRPr>
          </a:p>
        </p:txBody>
      </p:sp>
      <p:grpSp>
        <p:nvGrpSpPr>
          <p:cNvPr id="66" name="Group 29"/>
          <p:cNvGrpSpPr>
            <a:grpSpLocks/>
          </p:cNvGrpSpPr>
          <p:nvPr/>
        </p:nvGrpSpPr>
        <p:grpSpPr bwMode="auto">
          <a:xfrm rot="1653092">
            <a:off x="4203460" y="3207285"/>
            <a:ext cx="877887" cy="382587"/>
            <a:chOff x="4412227" y="5651404"/>
            <a:chExt cx="877528" cy="383459"/>
          </a:xfrm>
        </p:grpSpPr>
        <p:sp>
          <p:nvSpPr>
            <p:cNvPr id="67" name="Oval 20"/>
            <p:cNvSpPr>
              <a:spLocks noChangeArrowheads="1"/>
            </p:cNvSpPr>
            <p:nvPr/>
          </p:nvSpPr>
          <p:spPr bwMode="auto">
            <a:xfrm>
              <a:off x="4481667" y="5651404"/>
              <a:ext cx="738648" cy="383459"/>
            </a:xfrm>
            <a:prstGeom prst="ellipse">
              <a:avLst/>
            </a:prstGeom>
            <a:solidFill>
              <a:srgbClr val="FF0000"/>
            </a:solidFill>
            <a:ln w="12700" algn="ctr">
              <a:solidFill>
                <a:schemeClr val="tx1"/>
              </a:solidFill>
              <a:round/>
              <a:headEnd type="none" w="sm" len="sm"/>
              <a:tailEnd type="none" w="sm" len="sm"/>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FAFD00"/>
                </a:solidFill>
                <a:effectLst/>
                <a:uLnTx/>
                <a:uFillTx/>
                <a:latin typeface="Times New Roman" pitchFamily="18" charset="0"/>
                <a:ea typeface="+mn-ea"/>
                <a:cs typeface="+mn-cs"/>
              </a:endParaRPr>
            </a:p>
          </p:txBody>
        </p:sp>
        <p:sp>
          <p:nvSpPr>
            <p:cNvPr id="68" name="TextBox 21"/>
            <p:cNvSpPr txBox="1">
              <a:spLocks noChangeArrowheads="1"/>
            </p:cNvSpPr>
            <p:nvPr/>
          </p:nvSpPr>
          <p:spPr bwMode="auto">
            <a:xfrm>
              <a:off x="4412227" y="5658467"/>
              <a:ext cx="8775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AFD00"/>
                  </a:solidFill>
                  <a:effectLst/>
                  <a:uLnTx/>
                  <a:uFillTx/>
                  <a:latin typeface="Times New Roman" pitchFamily="18" charset="0"/>
                  <a:ea typeface="+mn-ea"/>
                  <a:cs typeface="+mn-cs"/>
                </a:rPr>
                <a:t>$100K</a:t>
              </a:r>
            </a:p>
          </p:txBody>
        </p:sp>
      </p:grpSp>
      <p:sp>
        <p:nvSpPr>
          <p:cNvPr id="70" name="TextBox 81"/>
          <p:cNvSpPr txBox="1"/>
          <p:nvPr/>
        </p:nvSpPr>
        <p:spPr>
          <a:xfrm rot="19048443">
            <a:off x="1308415" y="5408444"/>
            <a:ext cx="2641499" cy="400110"/>
          </a:xfrm>
          <a:prstGeom prst="rect">
            <a:avLst/>
          </a:prstGeom>
          <a:noFill/>
        </p:spPr>
        <p:txBody>
          <a:bodyPr wrap="square" rtlCol="0" anchor="ctr">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err="1" smtClean="0">
                <a:ln>
                  <a:noFill/>
                </a:ln>
                <a:solidFill>
                  <a:srgbClr val="132584"/>
                </a:solidFill>
                <a:effectLst/>
                <a:uLnTx/>
                <a:uFillTx/>
                <a:latin typeface="Cambria" panose="02040503050406030204" pitchFamily="18" charset="0"/>
                <a:ea typeface="Cambria" panose="02040503050406030204" pitchFamily="18" charset="0"/>
              </a:rPr>
              <a:t>Prog</a:t>
            </a:r>
            <a:r>
              <a:rPr kumimoji="0" lang="en-US" sz="2000" b="1" i="0" u="none" strike="noStrike" kern="1200" cap="none" spc="0" normalizeH="0" baseline="0" noProof="0" dirty="0" smtClean="0">
                <a:ln>
                  <a:noFill/>
                </a:ln>
                <a:solidFill>
                  <a:srgbClr val="132584"/>
                </a:solidFill>
                <a:effectLst/>
                <a:uLnTx/>
                <a:uFillTx/>
                <a:latin typeface="Cambria" panose="02040503050406030204" pitchFamily="18" charset="0"/>
                <a:ea typeface="Cambria" panose="02040503050406030204" pitchFamily="18" charset="0"/>
              </a:rPr>
              <a:t> / Unit Test</a:t>
            </a:r>
          </a:p>
        </p:txBody>
      </p:sp>
      <p:sp>
        <p:nvSpPr>
          <p:cNvPr id="71" name="TextBox 82"/>
          <p:cNvSpPr txBox="1"/>
          <p:nvPr/>
        </p:nvSpPr>
        <p:spPr>
          <a:xfrm rot="19048443">
            <a:off x="369120" y="5389538"/>
            <a:ext cx="2585557" cy="400110"/>
          </a:xfrm>
          <a:prstGeom prst="rect">
            <a:avLst/>
          </a:prstGeom>
          <a:noFill/>
        </p:spPr>
        <p:txBody>
          <a:bodyPr wrap="square" rtlCol="0" anchor="ctr">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132584"/>
                </a:solidFill>
                <a:effectLst/>
                <a:uLnTx/>
                <a:uFillTx/>
                <a:latin typeface="Cambria" panose="02040503050406030204" pitchFamily="18" charset="0"/>
                <a:ea typeface="Cambria" panose="02040503050406030204" pitchFamily="18" charset="0"/>
              </a:rPr>
              <a:t>Design</a:t>
            </a:r>
            <a:endParaRPr kumimoji="0" lang="en-US" sz="2000" b="1" i="0" u="none" strike="noStrike" kern="1200" cap="none" spc="0" normalizeH="0" baseline="0" noProof="0" dirty="0">
              <a:ln>
                <a:noFill/>
              </a:ln>
              <a:solidFill>
                <a:srgbClr val="132584"/>
              </a:solidFill>
              <a:effectLst/>
              <a:uLnTx/>
              <a:uFillTx/>
              <a:latin typeface="Cambria" panose="02040503050406030204" pitchFamily="18" charset="0"/>
              <a:ea typeface="Cambria" panose="02040503050406030204" pitchFamily="18" charset="0"/>
            </a:endParaRPr>
          </a:p>
        </p:txBody>
      </p:sp>
      <p:sp>
        <p:nvSpPr>
          <p:cNvPr id="72" name="TextBox 83"/>
          <p:cNvSpPr txBox="1"/>
          <p:nvPr/>
        </p:nvSpPr>
        <p:spPr>
          <a:xfrm rot="19048443">
            <a:off x="2121095" y="5591621"/>
            <a:ext cx="2912939" cy="400110"/>
          </a:xfrm>
          <a:prstGeom prst="rect">
            <a:avLst/>
          </a:prstGeom>
          <a:noFill/>
        </p:spPr>
        <p:txBody>
          <a:bodyPr wrap="square" rtlCol="0" anchor="ctr">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132584"/>
                </a:solidFill>
                <a:effectLst/>
                <a:uLnTx/>
                <a:uFillTx/>
                <a:latin typeface="Cambria" panose="02040503050406030204" pitchFamily="18" charset="0"/>
                <a:ea typeface="Cambria" panose="02040503050406030204" pitchFamily="18" charset="0"/>
              </a:rPr>
              <a:t>Integration Test</a:t>
            </a:r>
            <a:endParaRPr kumimoji="0" lang="en-US" sz="2000" b="1" i="0" u="none" strike="noStrike" kern="1200" cap="none" spc="0" normalizeH="0" baseline="0" noProof="0" dirty="0">
              <a:ln>
                <a:noFill/>
              </a:ln>
              <a:solidFill>
                <a:srgbClr val="132584"/>
              </a:solidFill>
              <a:effectLst/>
              <a:uLnTx/>
              <a:uFillTx/>
              <a:latin typeface="Cambria" panose="02040503050406030204" pitchFamily="18" charset="0"/>
              <a:ea typeface="Cambria" panose="02040503050406030204" pitchFamily="18" charset="0"/>
            </a:endParaRPr>
          </a:p>
        </p:txBody>
      </p:sp>
      <p:sp>
        <p:nvSpPr>
          <p:cNvPr id="73" name="TextBox 84"/>
          <p:cNvSpPr txBox="1"/>
          <p:nvPr/>
        </p:nvSpPr>
        <p:spPr>
          <a:xfrm rot="19048443">
            <a:off x="3119913" y="5591621"/>
            <a:ext cx="2912939" cy="400110"/>
          </a:xfrm>
          <a:prstGeom prst="rect">
            <a:avLst/>
          </a:prstGeom>
          <a:noFill/>
        </p:spPr>
        <p:txBody>
          <a:bodyPr wrap="square" rtlCol="0" anchor="ctr">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132584"/>
                </a:solidFill>
                <a:effectLst/>
                <a:uLnTx/>
                <a:uFillTx/>
                <a:latin typeface="Cambria" panose="02040503050406030204" pitchFamily="18" charset="0"/>
                <a:ea typeface="Cambria" panose="02040503050406030204" pitchFamily="18" charset="0"/>
              </a:rPr>
              <a:t>System Test</a:t>
            </a:r>
            <a:endParaRPr kumimoji="0" lang="en-US" sz="2000" b="1" i="0" u="none" strike="noStrike" kern="1200" cap="none" spc="0" normalizeH="0" baseline="0" noProof="0" dirty="0">
              <a:ln>
                <a:noFill/>
              </a:ln>
              <a:solidFill>
                <a:srgbClr val="132584"/>
              </a:solidFill>
              <a:effectLst/>
              <a:uLnTx/>
              <a:uFillTx/>
              <a:latin typeface="Cambria" panose="02040503050406030204" pitchFamily="18" charset="0"/>
              <a:ea typeface="Cambria" panose="02040503050406030204" pitchFamily="18" charset="0"/>
            </a:endParaRPr>
          </a:p>
        </p:txBody>
      </p:sp>
      <p:sp>
        <p:nvSpPr>
          <p:cNvPr id="74" name="TextBox 85"/>
          <p:cNvSpPr txBox="1"/>
          <p:nvPr/>
        </p:nvSpPr>
        <p:spPr>
          <a:xfrm rot="19048443">
            <a:off x="4153019" y="5591621"/>
            <a:ext cx="2912939" cy="400110"/>
          </a:xfrm>
          <a:prstGeom prst="rect">
            <a:avLst/>
          </a:prstGeom>
          <a:noFill/>
        </p:spPr>
        <p:txBody>
          <a:bodyPr wrap="square" rtlCol="0" anchor="ctr">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132584"/>
                </a:solidFill>
                <a:effectLst/>
                <a:uLnTx/>
                <a:uFillTx/>
                <a:latin typeface="Cambria" panose="02040503050406030204" pitchFamily="18" charset="0"/>
                <a:ea typeface="Cambria" panose="02040503050406030204" pitchFamily="18" charset="0"/>
              </a:rPr>
              <a:t>Post-Deployment</a:t>
            </a:r>
            <a:endParaRPr kumimoji="0" lang="en-US" sz="2000" b="1" i="0" u="none" strike="noStrike" kern="1200" cap="none" spc="0" normalizeH="0" baseline="0" noProof="0" dirty="0">
              <a:ln>
                <a:noFill/>
              </a:ln>
              <a:solidFill>
                <a:srgbClr val="132584"/>
              </a:solidFill>
              <a:effectLst/>
              <a:uLnTx/>
              <a:uFillTx/>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28640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10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dissolve">
                                      <p:cBhvr>
                                        <p:cTn id="12" dur="10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dissolve">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dissolve">
                                      <p:cBhvr>
                                        <p:cTn id="22" dur="500"/>
                                        <p:tgtEl>
                                          <p:spTgt spid="5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dissolve">
                                      <p:cBhvr>
                                        <p:cTn id="27" dur="1000"/>
                                        <p:tgtEl>
                                          <p:spTgt spid="6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dissolve">
                                      <p:cBhvr>
                                        <p:cTn id="32" dur="500"/>
                                        <p:tgtEl>
                                          <p:spTgt spid="5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dissolve">
                                      <p:cBhvr>
                                        <p:cTn id="3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5800" y="1066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eaLnBrk="1" hangingPunct="1"/>
            <a:r>
              <a:rPr lang="en-US" altLang="zh-CN" sz="3200" dirty="0" smtClean="0">
                <a:latin typeface="Cambria" panose="02040503050406030204" pitchFamily="18" charset="0"/>
              </a:rPr>
              <a:t>Gantt Chart</a:t>
            </a:r>
          </a:p>
        </p:txBody>
      </p:sp>
      <p:pic>
        <p:nvPicPr>
          <p:cNvPr id="2" name="图片 1"/>
          <p:cNvPicPr>
            <a:picLocks noChangeAspect="1"/>
          </p:cNvPicPr>
          <p:nvPr/>
        </p:nvPicPr>
        <p:blipFill>
          <a:blip r:embed="rId3"/>
          <a:stretch>
            <a:fillRect/>
          </a:stretch>
        </p:blipFill>
        <p:spPr>
          <a:xfrm>
            <a:off x="0" y="2209800"/>
            <a:ext cx="9077325" cy="2087962"/>
          </a:xfrm>
          <a:prstGeom prst="rect">
            <a:avLst/>
          </a:prstGeom>
        </p:spPr>
      </p:pic>
      <p:sp>
        <p:nvSpPr>
          <p:cNvPr id="4" name="标题 3"/>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74562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096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eaLnBrk="1" hangingPunct="1"/>
            <a:r>
              <a:rPr lang="en-US" altLang="zh-CN" sz="3200" dirty="0" smtClean="0">
                <a:latin typeface="Cambria" panose="02040503050406030204" pitchFamily="18" charset="0"/>
              </a:rPr>
              <a:t>Design</a:t>
            </a:r>
          </a:p>
        </p:txBody>
      </p:sp>
      <p:sp>
        <p:nvSpPr>
          <p:cNvPr id="4" name="Rectangle 3"/>
          <p:cNvSpPr txBox="1">
            <a:spLocks noChangeArrowheads="1"/>
          </p:cNvSpPr>
          <p:nvPr/>
        </p:nvSpPr>
        <p:spPr bwMode="auto">
          <a:xfrm>
            <a:off x="1524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Cambria" panose="02040503050406030204" pitchFamily="18" charset="0"/>
              </a:rPr>
              <a:t>Before coding begins on non-trivial software projects, a set of design documents are created to serve as blueprints.</a:t>
            </a:r>
          </a:p>
          <a:p>
            <a:pPr lvl="1" eaLnBrk="1" hangingPunct="1"/>
            <a:r>
              <a:rPr lang="en-US" altLang="zh-CN" dirty="0" smtClean="0">
                <a:latin typeface="Cambria" panose="02040503050406030204" pitchFamily="18" charset="0"/>
              </a:rPr>
              <a:t>Software Architecture</a:t>
            </a:r>
          </a:p>
          <a:p>
            <a:pPr lvl="1" eaLnBrk="1" hangingPunct="1"/>
            <a:r>
              <a:rPr lang="en-US" altLang="zh-CN" dirty="0" smtClean="0">
                <a:latin typeface="Cambria" panose="02040503050406030204" pitchFamily="18" charset="0"/>
              </a:rPr>
              <a:t>Data flow diagram</a:t>
            </a:r>
          </a:p>
          <a:p>
            <a:pPr lvl="1" eaLnBrk="1" hangingPunct="1"/>
            <a:r>
              <a:rPr lang="en-US" altLang="zh-CN" dirty="0" smtClean="0">
                <a:latin typeface="Cambria" panose="02040503050406030204" pitchFamily="18" charset="0"/>
              </a:rPr>
              <a:t>State transition diagram</a:t>
            </a:r>
          </a:p>
          <a:p>
            <a:pPr lvl="1" eaLnBrk="1" hangingPunct="1"/>
            <a:r>
              <a:rPr lang="en-US" altLang="zh-CN" dirty="0" smtClean="0">
                <a:latin typeface="Cambria" panose="02040503050406030204" pitchFamily="18" charset="0"/>
              </a:rPr>
              <a:t>Flowchart</a:t>
            </a:r>
          </a:p>
          <a:p>
            <a:pPr lvl="1" eaLnBrk="1" hangingPunct="1"/>
            <a:r>
              <a:rPr lang="en-US" altLang="zh-CN" dirty="0" smtClean="0">
                <a:latin typeface="Cambria" panose="02040503050406030204" pitchFamily="18" charset="0"/>
              </a:rPr>
              <a:t>Commented code</a:t>
            </a:r>
          </a:p>
        </p:txBody>
      </p:sp>
      <p:pic>
        <p:nvPicPr>
          <p:cNvPr id="5" name="Picture 4" descr="dotOmni"/>
          <p:cNvPicPr>
            <a:picLocks noChangeAspect="1" noChangeArrowheads="1"/>
          </p:cNvPicPr>
          <p:nvPr/>
        </p:nvPicPr>
        <p:blipFill>
          <a:blip r:embed="rId4">
            <a:extLst>
              <a:ext uri="{28A0092B-C50C-407E-A947-70E740481C1C}">
                <a14:useLocalDpi xmlns:a14="http://schemas.microsoft.com/office/drawing/2010/main" val="0"/>
              </a:ext>
            </a:extLst>
          </a:blip>
          <a:srcRect t="1389" r="223" b="14195"/>
          <a:stretch>
            <a:fillRect/>
          </a:stretch>
        </p:blipFill>
        <p:spPr bwMode="auto">
          <a:xfrm>
            <a:off x="4572000" y="3276600"/>
            <a:ext cx="4267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572590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5800" y="1143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eaLnBrk="1" hangingPunct="1"/>
            <a:r>
              <a:rPr lang="en-US" altLang="zh-CN" sz="3200" dirty="0" smtClean="0">
                <a:latin typeface="Cambria" panose="02040503050406030204" pitchFamily="18" charset="0"/>
              </a:rPr>
              <a:t>Source code … of course</a:t>
            </a:r>
          </a:p>
        </p:txBody>
      </p:sp>
      <p:sp>
        <p:nvSpPr>
          <p:cNvPr id="4" name="Rectangle 3"/>
          <p:cNvSpPr txBox="1">
            <a:spLocks noChangeArrowheads="1"/>
          </p:cNvSpPr>
          <p:nvPr/>
        </p:nvSpPr>
        <p:spPr bwMode="auto">
          <a:xfrm>
            <a:off x="228600" y="1905000"/>
            <a:ext cx="8763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Cambria" panose="02040503050406030204" pitchFamily="18" charset="0"/>
              </a:rPr>
              <a:t>The ultimate specification of the software!</a:t>
            </a:r>
          </a:p>
          <a:p>
            <a:pPr eaLnBrk="1" hangingPunct="1"/>
            <a:r>
              <a:rPr lang="en-US" altLang="zh-CN" dirty="0" smtClean="0">
                <a:latin typeface="Cambria" panose="02040503050406030204" pitchFamily="18" charset="0"/>
              </a:rPr>
              <a:t>‘Code is king’ philosophy is still prevalent. </a:t>
            </a:r>
          </a:p>
          <a:p>
            <a:pPr eaLnBrk="1" hangingPunct="1"/>
            <a:r>
              <a:rPr lang="en-US" altLang="zh-CN" dirty="0" smtClean="0">
                <a:latin typeface="Cambria" panose="02040503050406030204" pitchFamily="18" charset="0"/>
              </a:rPr>
              <a:t>Many programming languages and tools to choose from.</a:t>
            </a:r>
          </a:p>
        </p:txBody>
      </p:sp>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l="705" t="2357" r="4225" b="3340"/>
          <a:stretch>
            <a:fillRect/>
          </a:stretch>
        </p:blipFill>
        <p:spPr bwMode="auto">
          <a:xfrm>
            <a:off x="5638800" y="3657600"/>
            <a:ext cx="3048000" cy="270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23770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5800" y="1143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eaLnBrk="1" hangingPunct="1"/>
            <a:r>
              <a:rPr lang="en-US" altLang="zh-CN" sz="3200" dirty="0" smtClean="0">
                <a:latin typeface="Cambria" panose="02040503050406030204" pitchFamily="18" charset="0"/>
              </a:rPr>
              <a:t>Test documents</a:t>
            </a:r>
          </a:p>
        </p:txBody>
      </p:sp>
      <p:sp>
        <p:nvSpPr>
          <p:cNvPr id="4" name="Rectangle 3"/>
          <p:cNvSpPr txBox="1">
            <a:spLocks noChangeArrowheads="1"/>
          </p:cNvSpPr>
          <p:nvPr/>
        </p:nvSpPr>
        <p:spPr bwMode="auto">
          <a:xfrm>
            <a:off x="304800" y="1752600"/>
            <a:ext cx="8610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90000"/>
              </a:lnSpc>
            </a:pPr>
            <a:r>
              <a:rPr lang="en-US" altLang="zh-CN" dirty="0" smtClean="0">
                <a:latin typeface="Cambria" panose="02040503050406030204" pitchFamily="18" charset="0"/>
              </a:rPr>
              <a:t>Test plan</a:t>
            </a:r>
          </a:p>
          <a:p>
            <a:pPr lvl="1" eaLnBrk="1" hangingPunct="1">
              <a:lnSpc>
                <a:spcPct val="90000"/>
              </a:lnSpc>
            </a:pPr>
            <a:r>
              <a:rPr lang="en-US" altLang="zh-CN" dirty="0" smtClean="0">
                <a:latin typeface="Cambria" panose="02040503050406030204" pitchFamily="18" charset="0"/>
              </a:rPr>
              <a:t>Quality objectives, resource needs, schedules, assignments, methods, etc.</a:t>
            </a:r>
          </a:p>
          <a:p>
            <a:pPr eaLnBrk="1" hangingPunct="1">
              <a:lnSpc>
                <a:spcPct val="90000"/>
              </a:lnSpc>
            </a:pPr>
            <a:r>
              <a:rPr lang="en-US" altLang="zh-CN" dirty="0" smtClean="0">
                <a:latin typeface="Cambria" panose="02040503050406030204" pitchFamily="18" charset="0"/>
              </a:rPr>
              <a:t>Test cases</a:t>
            </a:r>
          </a:p>
          <a:p>
            <a:pPr lvl="1" eaLnBrk="1" hangingPunct="1">
              <a:lnSpc>
                <a:spcPct val="90000"/>
              </a:lnSpc>
            </a:pPr>
            <a:r>
              <a:rPr lang="en-US" altLang="zh-CN" dirty="0" smtClean="0">
                <a:latin typeface="Cambria" panose="02040503050406030204" pitchFamily="18" charset="0"/>
              </a:rPr>
              <a:t>Inputs and expected outputs.</a:t>
            </a:r>
          </a:p>
          <a:p>
            <a:pPr eaLnBrk="1" hangingPunct="1">
              <a:lnSpc>
                <a:spcPct val="90000"/>
              </a:lnSpc>
            </a:pPr>
            <a:r>
              <a:rPr lang="en-US" altLang="zh-CN" dirty="0" smtClean="0">
                <a:latin typeface="Cambria" panose="02040503050406030204" pitchFamily="18" charset="0"/>
              </a:rPr>
              <a:t>Bug reports</a:t>
            </a:r>
          </a:p>
          <a:p>
            <a:pPr lvl="1" eaLnBrk="1" hangingPunct="1">
              <a:lnSpc>
                <a:spcPct val="90000"/>
              </a:lnSpc>
            </a:pPr>
            <a:r>
              <a:rPr lang="en-US" altLang="zh-CN" dirty="0" smtClean="0">
                <a:latin typeface="Cambria" panose="02040503050406030204" pitchFamily="18" charset="0"/>
              </a:rPr>
              <a:t>E.g., the Bugzilla web-based bug tracker.</a:t>
            </a:r>
          </a:p>
          <a:p>
            <a:pPr eaLnBrk="1" hangingPunct="1">
              <a:lnSpc>
                <a:spcPct val="90000"/>
              </a:lnSpc>
            </a:pPr>
            <a:r>
              <a:rPr lang="en-US" altLang="zh-CN" dirty="0" smtClean="0">
                <a:latin typeface="Cambria" panose="02040503050406030204" pitchFamily="18" charset="0"/>
              </a:rPr>
              <a:t>Test tools and automation</a:t>
            </a:r>
          </a:p>
          <a:p>
            <a:pPr eaLnBrk="1" hangingPunct="1">
              <a:lnSpc>
                <a:spcPct val="90000"/>
              </a:lnSpc>
            </a:pPr>
            <a:r>
              <a:rPr lang="en-US" altLang="zh-CN" dirty="0" smtClean="0">
                <a:latin typeface="Cambria" panose="02040503050406030204" pitchFamily="18" charset="0"/>
              </a:rPr>
              <a:t>Metrics, statistics, and summaries</a:t>
            </a:r>
          </a:p>
          <a:p>
            <a:pPr lvl="1" eaLnBrk="1" hangingPunct="1">
              <a:lnSpc>
                <a:spcPct val="90000"/>
              </a:lnSpc>
            </a:pPr>
            <a:r>
              <a:rPr lang="en-US" altLang="zh-CN" dirty="0" smtClean="0">
                <a:latin typeface="Cambria" panose="02040503050406030204" pitchFamily="18" charset="0"/>
              </a:rPr>
              <a:t>Number of unresolved bugs, mean time to repair a bug, etc.</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81168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fade">
                                      <p:cBhvr>
                                        <p:cTn id="36" dur="500"/>
                                        <p:tgtEl>
                                          <p:spTgt spid="4">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Effect transition="in" filter="fade">
                                      <p:cBhvr>
                                        <p:cTn id="41" dur="500"/>
                                        <p:tgtEl>
                                          <p:spTgt spid="4">
                                            <p:txEl>
                                              <p:pRg st="7" end="7"/>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8" end="8"/>
                                            </p:txEl>
                                          </p:spTgt>
                                        </p:tgtEl>
                                        <p:attrNameLst>
                                          <p:attrName>style.visibility</p:attrName>
                                        </p:attrNameLst>
                                      </p:cBhvr>
                                      <p:to>
                                        <p:strVal val="visible"/>
                                      </p:to>
                                    </p:set>
                                    <p:animEffect transition="in" filter="fade">
                                      <p:cBhvr>
                                        <p:cTn id="44"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09600" y="1066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eaLnBrk="1" hangingPunct="1"/>
            <a:r>
              <a:rPr lang="en-US" altLang="zh-CN" sz="3200" dirty="0" smtClean="0">
                <a:latin typeface="Cambria" panose="02040503050406030204" pitchFamily="18" charset="0"/>
              </a:rPr>
              <a:t>Software Project Staff</a:t>
            </a:r>
          </a:p>
        </p:txBody>
      </p:sp>
      <p:sp>
        <p:nvSpPr>
          <p:cNvPr id="4" name="Rectangle 3"/>
          <p:cNvSpPr txBox="1">
            <a:spLocks noChangeArrowheads="1"/>
          </p:cNvSpPr>
          <p:nvPr/>
        </p:nvSpPr>
        <p:spPr bwMode="auto">
          <a:xfrm>
            <a:off x="304800" y="1752600"/>
            <a:ext cx="8610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90000"/>
              </a:lnSpc>
            </a:pPr>
            <a:r>
              <a:rPr lang="en-US" altLang="zh-CN" sz="2400" dirty="0" smtClean="0">
                <a:latin typeface="Cambria" panose="02040503050406030204" pitchFamily="18" charset="0"/>
              </a:rPr>
              <a:t>Project managers</a:t>
            </a:r>
          </a:p>
          <a:p>
            <a:pPr lvl="1" eaLnBrk="1" hangingPunct="1">
              <a:lnSpc>
                <a:spcPct val="90000"/>
              </a:lnSpc>
            </a:pPr>
            <a:r>
              <a:rPr lang="en-US" altLang="zh-CN" sz="2000" dirty="0" smtClean="0">
                <a:latin typeface="Cambria" panose="02040503050406030204" pitchFamily="18" charset="0"/>
              </a:rPr>
              <a:t>Write product specification, manage the schedule, critical decision tradeoffs</a:t>
            </a:r>
          </a:p>
          <a:p>
            <a:pPr eaLnBrk="1" hangingPunct="1">
              <a:lnSpc>
                <a:spcPct val="90000"/>
              </a:lnSpc>
            </a:pPr>
            <a:r>
              <a:rPr lang="en-US" altLang="zh-CN" sz="2400" dirty="0" smtClean="0">
                <a:latin typeface="Cambria" panose="02040503050406030204" pitchFamily="18" charset="0"/>
              </a:rPr>
              <a:t>Software architects, system engineers</a:t>
            </a:r>
          </a:p>
          <a:p>
            <a:pPr lvl="1" eaLnBrk="1" hangingPunct="1">
              <a:lnSpc>
                <a:spcPct val="90000"/>
              </a:lnSpc>
            </a:pPr>
            <a:r>
              <a:rPr lang="en-US" altLang="zh-CN" sz="2000" dirty="0" smtClean="0">
                <a:latin typeface="Cambria" panose="02040503050406030204" pitchFamily="18" charset="0"/>
              </a:rPr>
              <a:t>Design the software, work closely with programmers</a:t>
            </a:r>
          </a:p>
          <a:p>
            <a:pPr eaLnBrk="1" hangingPunct="1">
              <a:lnSpc>
                <a:spcPct val="90000"/>
              </a:lnSpc>
            </a:pPr>
            <a:r>
              <a:rPr lang="en-US" altLang="zh-CN" sz="2400" dirty="0" smtClean="0">
                <a:latin typeface="Cambria" panose="02040503050406030204" pitchFamily="18" charset="0"/>
              </a:rPr>
              <a:t>Programmers, developers, coders</a:t>
            </a:r>
          </a:p>
          <a:p>
            <a:pPr lvl="1" eaLnBrk="1" hangingPunct="1">
              <a:lnSpc>
                <a:spcPct val="90000"/>
              </a:lnSpc>
            </a:pPr>
            <a:r>
              <a:rPr lang="en-US" altLang="zh-CN" sz="2000" dirty="0" smtClean="0">
                <a:latin typeface="Cambria" panose="02040503050406030204" pitchFamily="18" charset="0"/>
              </a:rPr>
              <a:t>Write code, fix bugs</a:t>
            </a:r>
          </a:p>
          <a:p>
            <a:pPr eaLnBrk="1" hangingPunct="1">
              <a:lnSpc>
                <a:spcPct val="90000"/>
              </a:lnSpc>
            </a:pPr>
            <a:r>
              <a:rPr lang="en-US" altLang="zh-CN" sz="2400" dirty="0" smtClean="0">
                <a:latin typeface="Cambria" panose="02040503050406030204" pitchFamily="18" charset="0"/>
              </a:rPr>
              <a:t>Testers, quality assurance staff</a:t>
            </a:r>
          </a:p>
          <a:p>
            <a:pPr lvl="1" eaLnBrk="1" hangingPunct="1">
              <a:lnSpc>
                <a:spcPct val="90000"/>
              </a:lnSpc>
            </a:pPr>
            <a:r>
              <a:rPr lang="en-US" altLang="zh-CN" sz="2000" dirty="0" smtClean="0">
                <a:latin typeface="Cambria" panose="02040503050406030204" pitchFamily="18" charset="0"/>
              </a:rPr>
              <a:t>Find bugs, document bugs, track progress of open bugs</a:t>
            </a:r>
          </a:p>
          <a:p>
            <a:pPr eaLnBrk="1" hangingPunct="1">
              <a:lnSpc>
                <a:spcPct val="90000"/>
              </a:lnSpc>
            </a:pPr>
            <a:r>
              <a:rPr lang="en-US" altLang="zh-CN" sz="2400" dirty="0" smtClean="0">
                <a:latin typeface="Cambria" panose="02040503050406030204" pitchFamily="18" charset="0"/>
              </a:rPr>
              <a:t>Technical writers</a:t>
            </a:r>
          </a:p>
          <a:p>
            <a:pPr lvl="1" eaLnBrk="1" hangingPunct="1">
              <a:lnSpc>
                <a:spcPct val="90000"/>
              </a:lnSpc>
            </a:pPr>
            <a:r>
              <a:rPr lang="en-US" altLang="zh-CN" sz="2000" dirty="0" smtClean="0">
                <a:latin typeface="Cambria" panose="02040503050406030204" pitchFamily="18" charset="0"/>
              </a:rPr>
              <a:t>Write manuals, on line documentation</a:t>
            </a:r>
          </a:p>
          <a:p>
            <a:pPr eaLnBrk="1" hangingPunct="1">
              <a:lnSpc>
                <a:spcPct val="90000"/>
              </a:lnSpc>
            </a:pPr>
            <a:r>
              <a:rPr lang="en-US" altLang="zh-CN" sz="2400" dirty="0" smtClean="0">
                <a:latin typeface="Cambria" panose="02040503050406030204" pitchFamily="18" charset="0"/>
              </a:rPr>
              <a:t>Configuration managers, builders</a:t>
            </a:r>
          </a:p>
          <a:p>
            <a:pPr lvl="1" eaLnBrk="1" hangingPunct="1">
              <a:lnSpc>
                <a:spcPct val="90000"/>
              </a:lnSpc>
            </a:pPr>
            <a:r>
              <a:rPr lang="en-US" altLang="zh-CN" sz="2000" dirty="0" smtClean="0">
                <a:latin typeface="Cambria" panose="02040503050406030204" pitchFamily="18" charset="0"/>
              </a:rPr>
              <a:t>Packaging and code, documents, and specifications</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17776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fade">
                                      <p:cBhvr>
                                        <p:cTn id="36" dur="500"/>
                                        <p:tgtEl>
                                          <p:spTgt spid="4">
                                            <p:txEl>
                                              <p:pRg st="6" end="6"/>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fade">
                                      <p:cBhvr>
                                        <p:cTn id="39" dur="500"/>
                                        <p:tgtEl>
                                          <p:spTgt spid="4">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8" end="8"/>
                                            </p:txEl>
                                          </p:spTgt>
                                        </p:tgtEl>
                                        <p:attrNameLst>
                                          <p:attrName>style.visibility</p:attrName>
                                        </p:attrNameLst>
                                      </p:cBhvr>
                                      <p:to>
                                        <p:strVal val="visible"/>
                                      </p:to>
                                    </p:set>
                                    <p:animEffect transition="in" filter="fade">
                                      <p:cBhvr>
                                        <p:cTn id="44" dur="500"/>
                                        <p:tgtEl>
                                          <p:spTgt spid="4">
                                            <p:txEl>
                                              <p:pRg st="8" end="8"/>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fade">
                                      <p:cBhvr>
                                        <p:cTn id="47" dur="500"/>
                                        <p:tgtEl>
                                          <p:spTgt spid="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10" end="10"/>
                                            </p:txEl>
                                          </p:spTgt>
                                        </p:tgtEl>
                                        <p:attrNameLst>
                                          <p:attrName>style.visibility</p:attrName>
                                        </p:attrNameLst>
                                      </p:cBhvr>
                                      <p:to>
                                        <p:strVal val="visible"/>
                                      </p:to>
                                    </p:set>
                                    <p:animEffect transition="in" filter="fade">
                                      <p:cBhvr>
                                        <p:cTn id="52" dur="500"/>
                                        <p:tgtEl>
                                          <p:spTgt spid="4">
                                            <p:txEl>
                                              <p:pRg st="10" end="1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animEffect transition="in" filter="fade">
                                      <p:cBhvr>
                                        <p:cTn id="55"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6130" name="Rectangle 2"/>
          <p:cNvSpPr>
            <a:spLocks noGrp="1" noChangeArrowheads="1"/>
          </p:cNvSpPr>
          <p:nvPr>
            <p:ph type="title"/>
          </p:nvPr>
        </p:nvSpPr>
        <p:spPr>
          <a:xfrm>
            <a:off x="1447800" y="228600"/>
            <a:ext cx="7772400" cy="1143000"/>
          </a:xfrm>
        </p:spPr>
        <p:txBody>
          <a:bodyPr/>
          <a:lstStyle/>
          <a:p>
            <a:r>
              <a:rPr lang="en-US" altLang="zh-CN" sz="3600" dirty="0">
                <a:solidFill>
                  <a:srgbClr val="132584"/>
                </a:solidFill>
                <a:latin typeface="Cambria" panose="02040503050406030204" pitchFamily="18" charset="0"/>
              </a:rPr>
              <a:t>DEBUGGING vs. TESTING</a:t>
            </a:r>
          </a:p>
        </p:txBody>
      </p:sp>
      <p:sp>
        <p:nvSpPr>
          <p:cNvPr id="1456131" name="Text Box 3"/>
          <p:cNvSpPr txBox="1">
            <a:spLocks noChangeArrowheads="1"/>
          </p:cNvSpPr>
          <p:nvPr/>
        </p:nvSpPr>
        <p:spPr bwMode="auto">
          <a:xfrm>
            <a:off x="721822" y="4114800"/>
            <a:ext cx="7696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1" dirty="0">
                <a:latin typeface="Cambria" panose="02040503050406030204" pitchFamily="18" charset="0"/>
              </a:rPr>
              <a:t>THERE IS A FUNDAMENTAL CONFLICT BETWEEN THESE ROLES</a:t>
            </a:r>
          </a:p>
        </p:txBody>
      </p:sp>
      <p:sp>
        <p:nvSpPr>
          <p:cNvPr id="1456132" name="Rectangle 4"/>
          <p:cNvSpPr>
            <a:spLocks noChangeArrowheads="1"/>
          </p:cNvSpPr>
          <p:nvPr/>
        </p:nvSpPr>
        <p:spPr bwMode="auto">
          <a:xfrm>
            <a:off x="721822" y="1447800"/>
            <a:ext cx="6408737" cy="2277547"/>
          </a:xfrm>
          <a:prstGeom prst="rect">
            <a:avLst/>
          </a:prstGeom>
          <a:noFill/>
          <a:ln>
            <a:noFill/>
          </a:ln>
          <a:effectLst/>
          <a:extLst>
            <a:ext uri="{909E8E84-426E-40DD-AFC4-6F175D3DCCD1}">
              <a14:hiddenFill xmlns:a14="http://schemas.microsoft.com/office/drawing/2010/main">
                <a:solidFill>
                  <a:srgbClr val="C0C0C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altLang="zh-CN" sz="2800" b="1" dirty="0">
                <a:solidFill>
                  <a:srgbClr val="000099"/>
                </a:solidFill>
                <a:latin typeface="Cambria" panose="02040503050406030204" pitchFamily="18" charset="0"/>
              </a:rPr>
              <a:t>TESTER</a:t>
            </a:r>
            <a:r>
              <a:rPr lang="en-US" altLang="zh-CN" sz="2400" dirty="0">
                <a:solidFill>
                  <a:srgbClr val="000099"/>
                </a:solidFill>
                <a:latin typeface="Cambria" panose="02040503050406030204" pitchFamily="18" charset="0"/>
              </a:rPr>
              <a:t>                         </a:t>
            </a:r>
            <a:r>
              <a:rPr lang="en-US" altLang="zh-CN" sz="2400" b="1" dirty="0">
                <a:latin typeface="Cambria" panose="02040503050406030204" pitchFamily="18" charset="0"/>
              </a:rPr>
              <a:t> </a:t>
            </a:r>
            <a:r>
              <a:rPr lang="en-US" altLang="zh-CN" sz="2800" b="1" dirty="0">
                <a:solidFill>
                  <a:srgbClr val="000099"/>
                </a:solidFill>
                <a:latin typeface="Cambria" panose="02040503050406030204" pitchFamily="18" charset="0"/>
              </a:rPr>
              <a:t>DEBUGGER</a:t>
            </a:r>
          </a:p>
          <a:p>
            <a:pPr lvl="1">
              <a:buClr>
                <a:schemeClr val="accent1"/>
              </a:buClr>
              <a:buFontTx/>
              <a:buChar char="•"/>
            </a:pPr>
            <a:r>
              <a:rPr lang="en-US" altLang="zh-CN" sz="2400" dirty="0">
                <a:latin typeface="Cambria" panose="02040503050406030204" pitchFamily="18" charset="0"/>
              </a:rPr>
              <a:t> Developer                         </a:t>
            </a:r>
            <a:r>
              <a:rPr lang="en-US" altLang="zh-CN" sz="2400" dirty="0" err="1">
                <a:latin typeface="Cambria" panose="02040503050406030204" pitchFamily="18" charset="0"/>
              </a:rPr>
              <a:t>Developer</a:t>
            </a:r>
            <a:endParaRPr lang="en-US" altLang="zh-CN" sz="2400" dirty="0">
              <a:latin typeface="Cambria" panose="02040503050406030204" pitchFamily="18" charset="0"/>
            </a:endParaRPr>
          </a:p>
          <a:p>
            <a:pPr lvl="1">
              <a:buClr>
                <a:schemeClr val="accent1"/>
              </a:buClr>
              <a:buFontTx/>
              <a:buChar char="•"/>
            </a:pPr>
            <a:r>
              <a:rPr lang="en-US" altLang="zh-CN" sz="2400" dirty="0">
                <a:latin typeface="Cambria" panose="02040503050406030204" pitchFamily="18" charset="0"/>
              </a:rPr>
              <a:t> Test team                          Analyst</a:t>
            </a:r>
          </a:p>
          <a:p>
            <a:pPr lvl="1">
              <a:buClr>
                <a:schemeClr val="accent1"/>
              </a:buClr>
              <a:buFontTx/>
              <a:buChar char="•"/>
            </a:pPr>
            <a:r>
              <a:rPr lang="en-US" altLang="zh-CN" sz="2400" dirty="0">
                <a:latin typeface="Cambria" panose="02040503050406030204" pitchFamily="18" charset="0"/>
              </a:rPr>
              <a:t> QA team</a:t>
            </a:r>
          </a:p>
          <a:p>
            <a:pPr lvl="1">
              <a:buClr>
                <a:schemeClr val="accent1"/>
              </a:buClr>
              <a:buFontTx/>
              <a:buChar char="•"/>
            </a:pPr>
            <a:r>
              <a:rPr lang="en-US" altLang="zh-CN" sz="2400" dirty="0">
                <a:latin typeface="Cambria" panose="02040503050406030204" pitchFamily="18" charset="0"/>
              </a:rPr>
              <a:t> End user</a:t>
            </a:r>
          </a:p>
          <a:p>
            <a:endParaRPr lang="en-US" altLang="zh-CN" sz="2400" dirty="0">
              <a:latin typeface="Cambria" panose="02040503050406030204" pitchFamily="18" charset="0"/>
            </a:endParaRPr>
          </a:p>
        </p:txBody>
      </p:sp>
      <p:pic>
        <p:nvPicPr>
          <p:cNvPr id="2" name="图片 1"/>
          <p:cNvPicPr>
            <a:picLocks noChangeAspect="1"/>
          </p:cNvPicPr>
          <p:nvPr/>
        </p:nvPicPr>
        <p:blipFill>
          <a:blip r:embed="rId3"/>
          <a:stretch>
            <a:fillRect/>
          </a:stretch>
        </p:blipFill>
        <p:spPr>
          <a:xfrm>
            <a:off x="1143000" y="1295400"/>
            <a:ext cx="6134100" cy="4293870"/>
          </a:xfrm>
          <a:prstGeom prst="rect">
            <a:avLst/>
          </a:prstGeom>
        </p:spPr>
      </p:pic>
      <p:pic>
        <p:nvPicPr>
          <p:cNvPr id="5122" name="Picture 2" descr="Reasons why developers are not good testers - QATestLab Blo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109" y="1438275"/>
            <a:ext cx="8429625" cy="4410076"/>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5"/>
          <a:stretch>
            <a:fillRect/>
          </a:stretch>
        </p:blipFill>
        <p:spPr>
          <a:xfrm>
            <a:off x="838200" y="1262063"/>
            <a:ext cx="7143750" cy="4762500"/>
          </a:xfrm>
          <a:prstGeom prst="rect">
            <a:avLst/>
          </a:prstGeom>
        </p:spPr>
      </p:pic>
    </p:spTree>
    <p:extLst>
      <p:ext uri="{BB962C8B-B14F-4D97-AF65-F5344CB8AC3E}">
        <p14:creationId xmlns:p14="http://schemas.microsoft.com/office/powerpoint/2010/main" val="4250961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512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61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4114" name="Rectangle 2"/>
          <p:cNvSpPr>
            <a:spLocks noGrp="1" noChangeArrowheads="1"/>
          </p:cNvSpPr>
          <p:nvPr>
            <p:ph type="title"/>
          </p:nvPr>
        </p:nvSpPr>
        <p:spPr>
          <a:xfrm>
            <a:off x="1676400" y="232361"/>
            <a:ext cx="8135937" cy="666750"/>
          </a:xfrm>
        </p:spPr>
        <p:txBody>
          <a:bodyPr/>
          <a:lstStyle/>
          <a:p>
            <a:r>
              <a:rPr lang="en-US" altLang="zh-CN" sz="3200" dirty="0">
                <a:latin typeface="Cambria" panose="02040503050406030204" pitchFamily="18" charset="0"/>
              </a:rPr>
              <a:t>Software Development Life Cycle</a:t>
            </a:r>
          </a:p>
        </p:txBody>
      </p:sp>
      <p:sp>
        <p:nvSpPr>
          <p:cNvPr id="1114118" name="Text Box 6"/>
          <p:cNvSpPr txBox="1">
            <a:spLocks noChangeArrowheads="1"/>
          </p:cNvSpPr>
          <p:nvPr/>
        </p:nvSpPr>
        <p:spPr bwMode="auto">
          <a:xfrm>
            <a:off x="228600" y="5510291"/>
            <a:ext cx="82454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400" u="sng" dirty="0">
                <a:latin typeface="Cambria" panose="02040503050406030204" pitchFamily="18" charset="0"/>
              </a:rPr>
              <a:t>Many different models are possible for sequencing </a:t>
            </a:r>
          </a:p>
          <a:p>
            <a:pPr algn="ctr" eaLnBrk="0" hangingPunct="0"/>
            <a:r>
              <a:rPr lang="en-US" altLang="zh-CN" sz="2400" u="sng" dirty="0">
                <a:latin typeface="Cambria" panose="02040503050406030204" pitchFamily="18" charset="0"/>
              </a:rPr>
              <a:t>these activities!</a:t>
            </a:r>
          </a:p>
        </p:txBody>
      </p:sp>
      <p:sp>
        <p:nvSpPr>
          <p:cNvPr id="1114119" name="Rectangle 7"/>
          <p:cNvSpPr>
            <a:spLocks noChangeArrowheads="1"/>
          </p:cNvSpPr>
          <p:nvPr/>
        </p:nvSpPr>
        <p:spPr bwMode="auto">
          <a:xfrm>
            <a:off x="457200" y="1458913"/>
            <a:ext cx="7912100" cy="1107996"/>
          </a:xfrm>
          <a:prstGeom prst="rect">
            <a:avLst/>
          </a:prstGeom>
          <a:noFill/>
          <a:ln>
            <a:noFill/>
          </a:ln>
          <a:effectLst/>
          <a:extLst>
            <a:ext uri="{909E8E84-426E-40DD-AFC4-6F175D3DCCD1}">
              <a14:hiddenFill xmlns:a14="http://schemas.microsoft.com/office/drawing/2010/main">
                <a:solidFill>
                  <a:srgbClr val="C0C0C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r>
              <a:rPr lang="en-US" altLang="zh-CN" sz="2400" b="1" dirty="0">
                <a:latin typeface="Cambria" panose="02040503050406030204" pitchFamily="18" charset="0"/>
              </a:rPr>
              <a:t>Begins</a:t>
            </a:r>
            <a:r>
              <a:rPr lang="en-US" altLang="zh-CN" sz="2400" dirty="0">
                <a:latin typeface="Cambria" panose="02040503050406030204" pitchFamily="18" charset="0"/>
              </a:rPr>
              <a:t> when an application is first conceived.</a:t>
            </a:r>
          </a:p>
          <a:p>
            <a:r>
              <a:rPr lang="en-US" altLang="zh-CN" sz="2400" b="1" dirty="0">
                <a:latin typeface="Cambria" panose="02040503050406030204" pitchFamily="18" charset="0"/>
              </a:rPr>
              <a:t>Ends</a:t>
            </a:r>
            <a:r>
              <a:rPr lang="en-US" altLang="zh-CN" sz="2400" dirty="0">
                <a:latin typeface="Cambria" panose="02040503050406030204" pitchFamily="18" charset="0"/>
              </a:rPr>
              <a:t> when it is no longer in use. </a:t>
            </a:r>
          </a:p>
          <a:p>
            <a:r>
              <a:rPr lang="en-US" altLang="zh-CN" sz="2400" b="1" dirty="0">
                <a:latin typeface="Cambria" panose="02040503050406030204" pitchFamily="18" charset="0"/>
              </a:rPr>
              <a:t>Includes:</a:t>
            </a:r>
          </a:p>
        </p:txBody>
      </p:sp>
      <p:sp>
        <p:nvSpPr>
          <p:cNvPr id="1114120" name="Rectangle 8"/>
          <p:cNvSpPr>
            <a:spLocks noChangeArrowheads="1"/>
          </p:cNvSpPr>
          <p:nvPr/>
        </p:nvSpPr>
        <p:spPr bwMode="auto">
          <a:xfrm>
            <a:off x="457200" y="2819400"/>
            <a:ext cx="3097212" cy="2133600"/>
          </a:xfrm>
          <a:prstGeom prst="rect">
            <a:avLst/>
          </a:prstGeom>
          <a:noFill/>
          <a:ln>
            <a:noFill/>
          </a:ln>
          <a:effectLst/>
          <a:extLst>
            <a:ext uri="{909E8E84-426E-40DD-AFC4-6F175D3DCCD1}">
              <a14:hiddenFill xmlns:a14="http://schemas.microsoft.com/office/drawing/2010/main">
                <a:solidFill>
                  <a:srgbClr val="C0C0C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altLang="zh-CN" sz="2000" dirty="0">
                <a:solidFill>
                  <a:srgbClr val="000099"/>
                </a:solidFill>
                <a:latin typeface="Cambria" panose="02040503050406030204" pitchFamily="18" charset="0"/>
              </a:rPr>
              <a:t>Initial conception</a:t>
            </a:r>
          </a:p>
          <a:p>
            <a:r>
              <a:rPr lang="en-US" altLang="zh-CN" sz="2000" dirty="0">
                <a:solidFill>
                  <a:srgbClr val="000099"/>
                </a:solidFill>
                <a:latin typeface="Cambria" panose="02040503050406030204" pitchFamily="18" charset="0"/>
              </a:rPr>
              <a:t>Requirements/ specification analysis</a:t>
            </a:r>
          </a:p>
          <a:p>
            <a:r>
              <a:rPr lang="en-US" altLang="zh-CN" sz="2000" dirty="0">
                <a:solidFill>
                  <a:srgbClr val="000099"/>
                </a:solidFill>
                <a:latin typeface="Cambria" panose="02040503050406030204" pitchFamily="18" charset="0"/>
              </a:rPr>
              <a:t>Functional design</a:t>
            </a:r>
          </a:p>
          <a:p>
            <a:r>
              <a:rPr lang="en-US" altLang="zh-CN" sz="2000" dirty="0">
                <a:solidFill>
                  <a:srgbClr val="000099"/>
                </a:solidFill>
                <a:latin typeface="Cambria" panose="02040503050406030204" pitchFamily="18" charset="0"/>
              </a:rPr>
              <a:t>Internal design</a:t>
            </a:r>
          </a:p>
          <a:p>
            <a:r>
              <a:rPr lang="en-US" altLang="zh-CN" sz="2000" dirty="0">
                <a:solidFill>
                  <a:srgbClr val="000099"/>
                </a:solidFill>
                <a:latin typeface="Cambria" panose="02040503050406030204" pitchFamily="18" charset="0"/>
              </a:rPr>
              <a:t>Documentation planning</a:t>
            </a:r>
          </a:p>
          <a:p>
            <a:r>
              <a:rPr lang="en-US" altLang="zh-CN" sz="2000" dirty="0">
                <a:solidFill>
                  <a:srgbClr val="000099"/>
                </a:solidFill>
                <a:latin typeface="Cambria" panose="02040503050406030204" pitchFamily="18" charset="0"/>
              </a:rPr>
              <a:t>Test planning</a:t>
            </a:r>
          </a:p>
        </p:txBody>
      </p:sp>
      <p:sp>
        <p:nvSpPr>
          <p:cNvPr id="1114122" name="Rectangle 10"/>
          <p:cNvSpPr>
            <a:spLocks noChangeArrowheads="1"/>
          </p:cNvSpPr>
          <p:nvPr/>
        </p:nvSpPr>
        <p:spPr bwMode="auto">
          <a:xfrm>
            <a:off x="4695781" y="2819400"/>
            <a:ext cx="2717800" cy="2438400"/>
          </a:xfrm>
          <a:prstGeom prst="rect">
            <a:avLst/>
          </a:prstGeom>
          <a:noFill/>
          <a:ln>
            <a:noFill/>
          </a:ln>
          <a:effectLst/>
          <a:extLst>
            <a:ext uri="{909E8E84-426E-40DD-AFC4-6F175D3DCCD1}">
              <a14:hiddenFill xmlns:a14="http://schemas.microsoft.com/office/drawing/2010/main">
                <a:solidFill>
                  <a:srgbClr val="C0C0C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altLang="zh-CN" sz="2000" dirty="0">
                <a:solidFill>
                  <a:srgbClr val="000099"/>
                </a:solidFill>
                <a:latin typeface="Cambria" panose="02040503050406030204" pitchFamily="18" charset="0"/>
              </a:rPr>
              <a:t>Coding</a:t>
            </a:r>
          </a:p>
          <a:p>
            <a:r>
              <a:rPr lang="en-US" altLang="zh-CN" sz="2000" dirty="0">
                <a:solidFill>
                  <a:srgbClr val="000099"/>
                </a:solidFill>
                <a:latin typeface="Cambria" panose="02040503050406030204" pitchFamily="18" charset="0"/>
              </a:rPr>
              <a:t>Documenting</a:t>
            </a:r>
          </a:p>
          <a:p>
            <a:r>
              <a:rPr lang="en-US" altLang="zh-CN" sz="2000" dirty="0">
                <a:solidFill>
                  <a:srgbClr val="000099"/>
                </a:solidFill>
                <a:latin typeface="Cambria" panose="02040503050406030204" pitchFamily="18" charset="0"/>
              </a:rPr>
              <a:t>Integration</a:t>
            </a:r>
          </a:p>
          <a:p>
            <a:r>
              <a:rPr lang="en-US" altLang="zh-CN" sz="2000" dirty="0">
                <a:solidFill>
                  <a:srgbClr val="000099"/>
                </a:solidFill>
                <a:latin typeface="Cambria" panose="02040503050406030204" pitchFamily="18" charset="0"/>
              </a:rPr>
              <a:t>Testing</a:t>
            </a:r>
          </a:p>
          <a:p>
            <a:r>
              <a:rPr lang="en-US" altLang="zh-CN" sz="2000" dirty="0">
                <a:solidFill>
                  <a:srgbClr val="000099"/>
                </a:solidFill>
                <a:latin typeface="Cambria" panose="02040503050406030204" pitchFamily="18" charset="0"/>
              </a:rPr>
              <a:t>Maintenance</a:t>
            </a:r>
          </a:p>
          <a:p>
            <a:r>
              <a:rPr lang="en-US" altLang="zh-CN" sz="2000" dirty="0">
                <a:solidFill>
                  <a:srgbClr val="000099"/>
                </a:solidFill>
                <a:latin typeface="Cambria" panose="02040503050406030204" pitchFamily="18" charset="0"/>
              </a:rPr>
              <a:t>Updates</a:t>
            </a:r>
          </a:p>
          <a:p>
            <a:r>
              <a:rPr lang="en-US" altLang="zh-CN" sz="2000" dirty="0">
                <a:solidFill>
                  <a:srgbClr val="000099"/>
                </a:solidFill>
                <a:latin typeface="Cambria" panose="02040503050406030204" pitchFamily="18" charset="0"/>
              </a:rPr>
              <a:t>Retesting</a:t>
            </a:r>
          </a:p>
          <a:p>
            <a:r>
              <a:rPr lang="en-US" altLang="zh-CN" sz="2000" dirty="0">
                <a:solidFill>
                  <a:srgbClr val="000099"/>
                </a:solidFill>
                <a:latin typeface="Cambria" panose="02040503050406030204" pitchFamily="18" charset="0"/>
              </a:rPr>
              <a:t>Phase-out</a:t>
            </a:r>
            <a:endParaRPr lang="zh-CN" altLang="en-US" sz="2000" dirty="0">
              <a:solidFill>
                <a:srgbClr val="000099"/>
              </a:solidFill>
              <a:latin typeface="Cambria" panose="02040503050406030204" pitchFamily="18" charset="0"/>
            </a:endParaRPr>
          </a:p>
        </p:txBody>
      </p:sp>
    </p:spTree>
    <p:extLst>
      <p:ext uri="{BB962C8B-B14F-4D97-AF65-F5344CB8AC3E}">
        <p14:creationId xmlns:p14="http://schemas.microsoft.com/office/powerpoint/2010/main" val="29651992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0258" name="Rectangle 2"/>
          <p:cNvSpPr>
            <a:spLocks noGrp="1" noChangeArrowheads="1"/>
          </p:cNvSpPr>
          <p:nvPr>
            <p:ph type="title"/>
          </p:nvPr>
        </p:nvSpPr>
        <p:spPr/>
        <p:txBody>
          <a:bodyPr/>
          <a:lstStyle/>
          <a:p>
            <a:r>
              <a:rPr lang="en-US" altLang="zh-CN" sz="4000" dirty="0">
                <a:latin typeface="Cambria" panose="02040503050406030204" pitchFamily="18" charset="0"/>
              </a:rPr>
              <a:t>Activities in SDLC</a:t>
            </a:r>
          </a:p>
        </p:txBody>
      </p:sp>
      <p:sp>
        <p:nvSpPr>
          <p:cNvPr id="1120259" name="Text Box 3"/>
          <p:cNvSpPr txBox="1">
            <a:spLocks noChangeArrowheads="1"/>
          </p:cNvSpPr>
          <p:nvPr/>
        </p:nvSpPr>
        <p:spPr bwMode="auto">
          <a:xfrm>
            <a:off x="179388" y="1557338"/>
            <a:ext cx="1476375" cy="317500"/>
          </a:xfrm>
          <a:prstGeom prst="rect">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1400" b="1">
                <a:latin typeface="Arial Narrow" panose="020B0606020202030204" pitchFamily="34" charset="0"/>
              </a:rPr>
              <a:t>Project Planning</a:t>
            </a:r>
          </a:p>
        </p:txBody>
      </p:sp>
      <p:sp>
        <p:nvSpPr>
          <p:cNvPr id="1120260" name="Text Box 4"/>
          <p:cNvSpPr txBox="1">
            <a:spLocks noChangeArrowheads="1"/>
          </p:cNvSpPr>
          <p:nvPr/>
        </p:nvSpPr>
        <p:spPr bwMode="auto">
          <a:xfrm>
            <a:off x="1655763" y="1557338"/>
            <a:ext cx="1476375" cy="317500"/>
          </a:xfrm>
          <a:prstGeom prst="rect">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1400" b="1"/>
              <a:t>Analysis</a:t>
            </a:r>
          </a:p>
        </p:txBody>
      </p:sp>
      <p:sp>
        <p:nvSpPr>
          <p:cNvPr id="1120261" name="Text Box 5"/>
          <p:cNvSpPr txBox="1">
            <a:spLocks noChangeArrowheads="1"/>
          </p:cNvSpPr>
          <p:nvPr/>
        </p:nvSpPr>
        <p:spPr bwMode="auto">
          <a:xfrm>
            <a:off x="3132138" y="1557338"/>
            <a:ext cx="1476375" cy="317500"/>
          </a:xfrm>
          <a:prstGeom prst="rect">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1400" b="1"/>
              <a:t>Design</a:t>
            </a:r>
          </a:p>
        </p:txBody>
      </p:sp>
      <p:sp>
        <p:nvSpPr>
          <p:cNvPr id="1120262" name="Text Box 6"/>
          <p:cNvSpPr txBox="1">
            <a:spLocks noChangeArrowheads="1"/>
          </p:cNvSpPr>
          <p:nvPr/>
        </p:nvSpPr>
        <p:spPr bwMode="auto">
          <a:xfrm>
            <a:off x="4608513" y="1557338"/>
            <a:ext cx="1728787" cy="317500"/>
          </a:xfrm>
          <a:prstGeom prst="rect">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1400" b="1" dirty="0"/>
              <a:t>Implement</a:t>
            </a:r>
          </a:p>
        </p:txBody>
      </p:sp>
      <p:sp>
        <p:nvSpPr>
          <p:cNvPr id="1120263" name="Text Box 7"/>
          <p:cNvSpPr txBox="1">
            <a:spLocks noChangeArrowheads="1"/>
          </p:cNvSpPr>
          <p:nvPr/>
        </p:nvSpPr>
        <p:spPr bwMode="auto">
          <a:xfrm>
            <a:off x="6337300" y="1557338"/>
            <a:ext cx="1476375" cy="317500"/>
          </a:xfrm>
          <a:prstGeom prst="rect">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1400" b="1"/>
              <a:t>Test</a:t>
            </a:r>
          </a:p>
        </p:txBody>
      </p:sp>
      <p:sp>
        <p:nvSpPr>
          <p:cNvPr id="1120264" name="Text Box 8"/>
          <p:cNvSpPr txBox="1">
            <a:spLocks noChangeArrowheads="1"/>
          </p:cNvSpPr>
          <p:nvPr/>
        </p:nvSpPr>
        <p:spPr bwMode="auto">
          <a:xfrm>
            <a:off x="7740650" y="1557338"/>
            <a:ext cx="1187450" cy="317500"/>
          </a:xfrm>
          <a:prstGeom prst="rect">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1400" b="1"/>
              <a:t>Roll-out</a:t>
            </a:r>
          </a:p>
        </p:txBody>
      </p:sp>
      <p:sp>
        <p:nvSpPr>
          <p:cNvPr id="1120265" name="Text Box 9"/>
          <p:cNvSpPr txBox="1">
            <a:spLocks noChangeArrowheads="1"/>
          </p:cNvSpPr>
          <p:nvPr/>
        </p:nvSpPr>
        <p:spPr bwMode="auto">
          <a:xfrm>
            <a:off x="323850" y="2133600"/>
            <a:ext cx="1295400" cy="530225"/>
          </a:xfrm>
          <a:prstGeom prst="rect">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1400" b="1">
                <a:latin typeface="Arial Narrow" panose="020B0606020202030204" pitchFamily="34" charset="0"/>
              </a:rPr>
              <a:t>Initiate project &amp; Organize</a:t>
            </a:r>
          </a:p>
        </p:txBody>
      </p:sp>
      <p:sp>
        <p:nvSpPr>
          <p:cNvPr id="1120266" name="Text Box 10"/>
          <p:cNvSpPr txBox="1">
            <a:spLocks noChangeArrowheads="1"/>
          </p:cNvSpPr>
          <p:nvPr/>
        </p:nvSpPr>
        <p:spPr bwMode="auto">
          <a:xfrm>
            <a:off x="323850" y="2781300"/>
            <a:ext cx="1295400" cy="742950"/>
          </a:xfrm>
          <a:prstGeom prst="rect">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1400" b="1">
                <a:latin typeface="Arial Narrow" panose="020B0606020202030204" pitchFamily="34" charset="0"/>
              </a:rPr>
              <a:t>Project Definition &amp; Planning</a:t>
            </a:r>
          </a:p>
        </p:txBody>
      </p:sp>
      <p:sp>
        <p:nvSpPr>
          <p:cNvPr id="1120267" name="Text Box 11"/>
          <p:cNvSpPr txBox="1">
            <a:spLocks noChangeArrowheads="1"/>
          </p:cNvSpPr>
          <p:nvPr/>
        </p:nvSpPr>
        <p:spPr bwMode="auto">
          <a:xfrm>
            <a:off x="323850" y="3681413"/>
            <a:ext cx="1295400" cy="742950"/>
          </a:xfrm>
          <a:prstGeom prst="rect">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1400" b="1">
                <a:latin typeface="Arial Narrow" panose="020B0606020202030204" pitchFamily="34" charset="0"/>
              </a:rPr>
              <a:t>Management Review &amp; Approval</a:t>
            </a:r>
          </a:p>
        </p:txBody>
      </p:sp>
      <p:sp>
        <p:nvSpPr>
          <p:cNvPr id="1120268" name="Text Box 12"/>
          <p:cNvSpPr txBox="1">
            <a:spLocks noChangeArrowheads="1"/>
          </p:cNvSpPr>
          <p:nvPr/>
        </p:nvSpPr>
        <p:spPr bwMode="auto">
          <a:xfrm>
            <a:off x="1763713" y="2457450"/>
            <a:ext cx="649287" cy="530225"/>
          </a:xfrm>
          <a:prstGeom prst="rect">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1400" b="1">
                <a:latin typeface="Arial Narrow" panose="020B0606020202030204" pitchFamily="34" charset="0"/>
              </a:rPr>
              <a:t>User Req’ts</a:t>
            </a:r>
          </a:p>
        </p:txBody>
      </p:sp>
      <p:sp>
        <p:nvSpPr>
          <p:cNvPr id="1120269" name="Text Box 13"/>
          <p:cNvSpPr txBox="1">
            <a:spLocks noChangeArrowheads="1"/>
          </p:cNvSpPr>
          <p:nvPr/>
        </p:nvSpPr>
        <p:spPr bwMode="auto">
          <a:xfrm>
            <a:off x="2376488" y="2457450"/>
            <a:ext cx="827087" cy="530225"/>
          </a:xfrm>
          <a:prstGeom prst="rect">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1400" b="1">
                <a:latin typeface="Arial Narrow" panose="020B0606020202030204" pitchFamily="34" charset="0"/>
              </a:rPr>
              <a:t>Req’ts Analysis</a:t>
            </a:r>
          </a:p>
        </p:txBody>
      </p:sp>
      <p:sp>
        <p:nvSpPr>
          <p:cNvPr id="1120270" name="Text Box 14"/>
          <p:cNvSpPr txBox="1">
            <a:spLocks noChangeArrowheads="1"/>
          </p:cNvSpPr>
          <p:nvPr/>
        </p:nvSpPr>
        <p:spPr bwMode="auto">
          <a:xfrm>
            <a:off x="1908175" y="3429000"/>
            <a:ext cx="1295400" cy="530225"/>
          </a:xfrm>
          <a:prstGeom prst="rect">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1400" b="1">
                <a:latin typeface="Arial Narrow" panose="020B0606020202030204" pitchFamily="34" charset="0"/>
              </a:rPr>
              <a:t>Quality Requirements</a:t>
            </a:r>
          </a:p>
        </p:txBody>
      </p:sp>
      <p:sp>
        <p:nvSpPr>
          <p:cNvPr id="1120271" name="Text Box 15"/>
          <p:cNvSpPr txBox="1">
            <a:spLocks noChangeArrowheads="1"/>
          </p:cNvSpPr>
          <p:nvPr/>
        </p:nvSpPr>
        <p:spPr bwMode="auto">
          <a:xfrm>
            <a:off x="3382963" y="2205038"/>
            <a:ext cx="827087" cy="530225"/>
          </a:xfrm>
          <a:prstGeom prst="rect">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1400" b="1">
                <a:latin typeface="Arial Narrow" panose="020B0606020202030204" pitchFamily="34" charset="0"/>
              </a:rPr>
              <a:t>UI Design</a:t>
            </a:r>
          </a:p>
        </p:txBody>
      </p:sp>
      <p:sp>
        <p:nvSpPr>
          <p:cNvPr id="1120272" name="Text Box 16"/>
          <p:cNvSpPr txBox="1">
            <a:spLocks noChangeArrowheads="1"/>
          </p:cNvSpPr>
          <p:nvPr/>
        </p:nvSpPr>
        <p:spPr bwMode="auto">
          <a:xfrm>
            <a:off x="3382963" y="2889250"/>
            <a:ext cx="936625" cy="530225"/>
          </a:xfrm>
          <a:prstGeom prst="rect">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1400" b="1">
                <a:latin typeface="Arial Narrow" panose="020B0606020202030204" pitchFamily="34" charset="0"/>
              </a:rPr>
              <a:t>Technical Design</a:t>
            </a:r>
          </a:p>
        </p:txBody>
      </p:sp>
      <p:sp>
        <p:nvSpPr>
          <p:cNvPr id="1120273" name="Text Box 17"/>
          <p:cNvSpPr txBox="1">
            <a:spLocks noChangeArrowheads="1"/>
          </p:cNvSpPr>
          <p:nvPr/>
        </p:nvSpPr>
        <p:spPr bwMode="auto">
          <a:xfrm>
            <a:off x="3384550" y="3573463"/>
            <a:ext cx="1008063" cy="530225"/>
          </a:xfrm>
          <a:prstGeom prst="rect">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1400" b="1">
                <a:latin typeface="Arial Narrow" panose="020B0606020202030204" pitchFamily="34" charset="0"/>
              </a:rPr>
              <a:t>Quality Verification</a:t>
            </a:r>
          </a:p>
        </p:txBody>
      </p:sp>
      <p:sp>
        <p:nvSpPr>
          <p:cNvPr id="1120274" name="Text Box 18"/>
          <p:cNvSpPr txBox="1">
            <a:spLocks noChangeArrowheads="1"/>
          </p:cNvSpPr>
          <p:nvPr/>
        </p:nvSpPr>
        <p:spPr bwMode="auto">
          <a:xfrm>
            <a:off x="4535488" y="2889250"/>
            <a:ext cx="792162" cy="530225"/>
          </a:xfrm>
          <a:prstGeom prst="rect">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1400" b="1">
                <a:latin typeface="Arial Narrow" panose="020B0606020202030204" pitchFamily="34" charset="0"/>
              </a:rPr>
              <a:t>Detailed Design</a:t>
            </a:r>
          </a:p>
        </p:txBody>
      </p:sp>
      <p:sp>
        <p:nvSpPr>
          <p:cNvPr id="1120275" name="Line 19"/>
          <p:cNvSpPr>
            <a:spLocks noChangeShapeType="1"/>
          </p:cNvSpPr>
          <p:nvPr/>
        </p:nvSpPr>
        <p:spPr bwMode="auto">
          <a:xfrm>
            <a:off x="4319588" y="3176588"/>
            <a:ext cx="21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1120276" name="Text Box 20"/>
          <p:cNvSpPr txBox="1">
            <a:spLocks noChangeArrowheads="1"/>
          </p:cNvSpPr>
          <p:nvPr/>
        </p:nvSpPr>
        <p:spPr bwMode="auto">
          <a:xfrm>
            <a:off x="5472113" y="2997200"/>
            <a:ext cx="757237" cy="317500"/>
          </a:xfrm>
          <a:prstGeom prst="rect">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1400" b="1">
                <a:latin typeface="Arial Narrow" panose="020B0606020202030204" pitchFamily="34" charset="0"/>
              </a:rPr>
              <a:t>Coding</a:t>
            </a:r>
          </a:p>
        </p:txBody>
      </p:sp>
      <p:sp>
        <p:nvSpPr>
          <p:cNvPr id="1120277" name="Text Box 21"/>
          <p:cNvSpPr txBox="1">
            <a:spLocks noChangeArrowheads="1"/>
          </p:cNvSpPr>
          <p:nvPr/>
        </p:nvSpPr>
        <p:spPr bwMode="auto">
          <a:xfrm>
            <a:off x="6443663" y="2889250"/>
            <a:ext cx="1008062" cy="742950"/>
          </a:xfrm>
          <a:prstGeom prst="rect">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1400" b="1">
                <a:latin typeface="Arial Narrow" panose="020B0606020202030204" pitchFamily="34" charset="0"/>
              </a:rPr>
              <a:t>Perform Integration Test</a:t>
            </a:r>
          </a:p>
        </p:txBody>
      </p:sp>
      <p:sp>
        <p:nvSpPr>
          <p:cNvPr id="1120278" name="Line 22"/>
          <p:cNvSpPr>
            <a:spLocks noChangeShapeType="1"/>
          </p:cNvSpPr>
          <p:nvPr/>
        </p:nvSpPr>
        <p:spPr bwMode="auto">
          <a:xfrm>
            <a:off x="6227763" y="3176588"/>
            <a:ext cx="21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1120279" name="Text Box 23"/>
          <p:cNvSpPr txBox="1">
            <a:spLocks noChangeArrowheads="1"/>
          </p:cNvSpPr>
          <p:nvPr/>
        </p:nvSpPr>
        <p:spPr bwMode="auto">
          <a:xfrm>
            <a:off x="8243888" y="2997200"/>
            <a:ext cx="755650" cy="530225"/>
          </a:xfrm>
          <a:prstGeom prst="rect">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1400" b="1">
                <a:latin typeface="Arial Narrow" panose="020B0606020202030204" pitchFamily="34" charset="0"/>
              </a:rPr>
              <a:t>Convert Site</a:t>
            </a:r>
          </a:p>
        </p:txBody>
      </p:sp>
      <p:sp>
        <p:nvSpPr>
          <p:cNvPr id="1120280" name="Line 24"/>
          <p:cNvSpPr>
            <a:spLocks noChangeShapeType="1"/>
          </p:cNvSpPr>
          <p:nvPr/>
        </p:nvSpPr>
        <p:spPr bwMode="auto">
          <a:xfrm>
            <a:off x="7632700" y="3176588"/>
            <a:ext cx="21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1120281" name="Text Box 25"/>
          <p:cNvSpPr txBox="1">
            <a:spLocks noChangeArrowheads="1"/>
          </p:cNvSpPr>
          <p:nvPr/>
        </p:nvSpPr>
        <p:spPr bwMode="auto">
          <a:xfrm>
            <a:off x="7488238" y="2889250"/>
            <a:ext cx="792162" cy="742950"/>
          </a:xfrm>
          <a:prstGeom prst="rect">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1400" b="1">
                <a:latin typeface="Arial Narrow" panose="020B0606020202030204" pitchFamily="34" charset="0"/>
              </a:rPr>
              <a:t>Perform System Test</a:t>
            </a:r>
          </a:p>
        </p:txBody>
      </p:sp>
      <p:sp>
        <p:nvSpPr>
          <p:cNvPr id="1120282" name="Line 26"/>
          <p:cNvSpPr>
            <a:spLocks noChangeShapeType="1"/>
          </p:cNvSpPr>
          <p:nvPr/>
        </p:nvSpPr>
        <p:spPr bwMode="auto">
          <a:xfrm flipV="1">
            <a:off x="1619250" y="2374900"/>
            <a:ext cx="36513" cy="9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1120283" name="Line 27"/>
          <p:cNvSpPr>
            <a:spLocks noChangeShapeType="1"/>
          </p:cNvSpPr>
          <p:nvPr/>
        </p:nvSpPr>
        <p:spPr bwMode="auto">
          <a:xfrm>
            <a:off x="1692275" y="2384425"/>
            <a:ext cx="0" cy="1765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1120284" name="Line 28"/>
          <p:cNvSpPr>
            <a:spLocks noChangeShapeType="1"/>
          </p:cNvSpPr>
          <p:nvPr/>
        </p:nvSpPr>
        <p:spPr bwMode="auto">
          <a:xfrm>
            <a:off x="1619250" y="3141663"/>
            <a:ext cx="730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1120285" name="Line 29"/>
          <p:cNvSpPr>
            <a:spLocks noChangeShapeType="1"/>
          </p:cNvSpPr>
          <p:nvPr/>
        </p:nvSpPr>
        <p:spPr bwMode="auto">
          <a:xfrm flipH="1">
            <a:off x="1619250" y="2384425"/>
            <a:ext cx="730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1120286" name="Line 30"/>
          <p:cNvSpPr>
            <a:spLocks noChangeShapeType="1"/>
          </p:cNvSpPr>
          <p:nvPr/>
        </p:nvSpPr>
        <p:spPr bwMode="auto">
          <a:xfrm>
            <a:off x="1692275" y="2744788"/>
            <a:ext cx="714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1120287" name="Line 31"/>
          <p:cNvSpPr>
            <a:spLocks noChangeShapeType="1"/>
          </p:cNvSpPr>
          <p:nvPr/>
        </p:nvSpPr>
        <p:spPr bwMode="auto">
          <a:xfrm>
            <a:off x="1692275" y="3717925"/>
            <a:ext cx="21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1120288" name="Line 32"/>
          <p:cNvSpPr>
            <a:spLocks noChangeShapeType="1"/>
          </p:cNvSpPr>
          <p:nvPr/>
        </p:nvSpPr>
        <p:spPr bwMode="auto">
          <a:xfrm>
            <a:off x="3203575" y="2744788"/>
            <a:ext cx="730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1120289" name="Line 33"/>
          <p:cNvSpPr>
            <a:spLocks noChangeShapeType="1"/>
          </p:cNvSpPr>
          <p:nvPr/>
        </p:nvSpPr>
        <p:spPr bwMode="auto">
          <a:xfrm>
            <a:off x="3276600" y="2420938"/>
            <a:ext cx="0" cy="2989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1120290" name="Line 34"/>
          <p:cNvSpPr>
            <a:spLocks noChangeShapeType="1"/>
          </p:cNvSpPr>
          <p:nvPr/>
        </p:nvSpPr>
        <p:spPr bwMode="auto">
          <a:xfrm>
            <a:off x="3276600" y="3176588"/>
            <a:ext cx="1079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1120291" name="Line 35"/>
          <p:cNvSpPr>
            <a:spLocks noChangeShapeType="1"/>
          </p:cNvSpPr>
          <p:nvPr/>
        </p:nvSpPr>
        <p:spPr bwMode="auto">
          <a:xfrm>
            <a:off x="3276600" y="2420938"/>
            <a:ext cx="1079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1120292" name="Line 36"/>
          <p:cNvSpPr>
            <a:spLocks noChangeShapeType="1"/>
          </p:cNvSpPr>
          <p:nvPr/>
        </p:nvSpPr>
        <p:spPr bwMode="auto">
          <a:xfrm>
            <a:off x="5327650" y="3141663"/>
            <a:ext cx="1444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1120293" name="Line 37"/>
          <p:cNvSpPr>
            <a:spLocks noChangeShapeType="1"/>
          </p:cNvSpPr>
          <p:nvPr/>
        </p:nvSpPr>
        <p:spPr bwMode="auto">
          <a:xfrm>
            <a:off x="7451725" y="3176588"/>
            <a:ext cx="365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1120294" name="Line 38"/>
          <p:cNvSpPr>
            <a:spLocks noChangeShapeType="1"/>
          </p:cNvSpPr>
          <p:nvPr/>
        </p:nvSpPr>
        <p:spPr bwMode="auto">
          <a:xfrm>
            <a:off x="3276600" y="3825875"/>
            <a:ext cx="1079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1120295" name="Line 39"/>
          <p:cNvSpPr>
            <a:spLocks noChangeShapeType="1"/>
          </p:cNvSpPr>
          <p:nvPr/>
        </p:nvSpPr>
        <p:spPr bwMode="auto">
          <a:xfrm>
            <a:off x="3203575" y="3609975"/>
            <a:ext cx="714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1120296" name="Line 40"/>
          <p:cNvSpPr>
            <a:spLocks noChangeShapeType="1"/>
          </p:cNvSpPr>
          <p:nvPr/>
        </p:nvSpPr>
        <p:spPr bwMode="auto">
          <a:xfrm>
            <a:off x="1584325" y="4149725"/>
            <a:ext cx="1079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1120297" name="Text Box 41"/>
          <p:cNvSpPr txBox="1">
            <a:spLocks noChangeArrowheads="1"/>
          </p:cNvSpPr>
          <p:nvPr/>
        </p:nvSpPr>
        <p:spPr bwMode="auto">
          <a:xfrm>
            <a:off x="3384550" y="4257675"/>
            <a:ext cx="2447925" cy="317500"/>
          </a:xfrm>
          <a:prstGeom prst="rect">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1400" b="1">
                <a:latin typeface="Arial Narrow" panose="020B0606020202030204" pitchFamily="34" charset="0"/>
              </a:rPr>
              <a:t>Test Planning &amp; Preparation</a:t>
            </a:r>
          </a:p>
        </p:txBody>
      </p:sp>
      <p:sp>
        <p:nvSpPr>
          <p:cNvPr id="1120298" name="Text Box 42"/>
          <p:cNvSpPr txBox="1">
            <a:spLocks noChangeArrowheads="1"/>
          </p:cNvSpPr>
          <p:nvPr/>
        </p:nvSpPr>
        <p:spPr bwMode="auto">
          <a:xfrm>
            <a:off x="3384550" y="4725988"/>
            <a:ext cx="2447925" cy="317500"/>
          </a:xfrm>
          <a:prstGeom prst="rect">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1400" b="1">
                <a:latin typeface="Arial Narrow" panose="020B0606020202030204" pitchFamily="34" charset="0"/>
              </a:rPr>
              <a:t>User Procedure &amp; Training</a:t>
            </a:r>
          </a:p>
        </p:txBody>
      </p:sp>
      <p:sp>
        <p:nvSpPr>
          <p:cNvPr id="1120299" name="Text Box 43"/>
          <p:cNvSpPr txBox="1">
            <a:spLocks noChangeArrowheads="1"/>
          </p:cNvSpPr>
          <p:nvPr/>
        </p:nvSpPr>
        <p:spPr bwMode="auto">
          <a:xfrm>
            <a:off x="3384550" y="5265738"/>
            <a:ext cx="2447925" cy="317500"/>
          </a:xfrm>
          <a:prstGeom prst="rect">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1400" b="1">
                <a:latin typeface="Arial Narrow" panose="020B0606020202030204" pitchFamily="34" charset="0"/>
              </a:rPr>
              <a:t>Roll-out Planning &amp; Preparation</a:t>
            </a:r>
          </a:p>
        </p:txBody>
      </p:sp>
      <p:sp>
        <p:nvSpPr>
          <p:cNvPr id="1120300" name="Line 44"/>
          <p:cNvSpPr>
            <a:spLocks noChangeShapeType="1"/>
          </p:cNvSpPr>
          <p:nvPr/>
        </p:nvSpPr>
        <p:spPr bwMode="auto">
          <a:xfrm>
            <a:off x="3276600" y="4437063"/>
            <a:ext cx="1079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1120301" name="Line 45"/>
          <p:cNvSpPr>
            <a:spLocks noChangeShapeType="1"/>
          </p:cNvSpPr>
          <p:nvPr/>
        </p:nvSpPr>
        <p:spPr bwMode="auto">
          <a:xfrm>
            <a:off x="3276600" y="4905375"/>
            <a:ext cx="1079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1120302" name="Line 46"/>
          <p:cNvSpPr>
            <a:spLocks noChangeShapeType="1"/>
          </p:cNvSpPr>
          <p:nvPr/>
        </p:nvSpPr>
        <p:spPr bwMode="auto">
          <a:xfrm>
            <a:off x="3276600" y="5410200"/>
            <a:ext cx="1079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1120303" name="Line 47"/>
          <p:cNvSpPr>
            <a:spLocks noChangeShapeType="1"/>
          </p:cNvSpPr>
          <p:nvPr/>
        </p:nvSpPr>
        <p:spPr bwMode="auto">
          <a:xfrm>
            <a:off x="6335713" y="3176588"/>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1120304" name="Line 48"/>
          <p:cNvSpPr>
            <a:spLocks noChangeShapeType="1"/>
          </p:cNvSpPr>
          <p:nvPr/>
        </p:nvSpPr>
        <p:spPr bwMode="auto">
          <a:xfrm flipH="1">
            <a:off x="5832475" y="4402138"/>
            <a:ext cx="4683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1120305" name="Line 49"/>
          <p:cNvSpPr>
            <a:spLocks noChangeShapeType="1"/>
          </p:cNvSpPr>
          <p:nvPr/>
        </p:nvSpPr>
        <p:spPr bwMode="auto">
          <a:xfrm>
            <a:off x="6948488" y="3644900"/>
            <a:ext cx="0" cy="1189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1120306" name="Line 50"/>
          <p:cNvSpPr>
            <a:spLocks noChangeShapeType="1"/>
          </p:cNvSpPr>
          <p:nvPr/>
        </p:nvSpPr>
        <p:spPr bwMode="auto">
          <a:xfrm flipH="1">
            <a:off x="5832475" y="4833938"/>
            <a:ext cx="11160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1120307" name="Line 51"/>
          <p:cNvSpPr>
            <a:spLocks noChangeShapeType="1"/>
          </p:cNvSpPr>
          <p:nvPr/>
        </p:nvSpPr>
        <p:spPr bwMode="auto">
          <a:xfrm>
            <a:off x="8280400" y="3321050"/>
            <a:ext cx="0" cy="21240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1120308" name="Line 52"/>
          <p:cNvSpPr>
            <a:spLocks noChangeShapeType="1"/>
          </p:cNvSpPr>
          <p:nvPr/>
        </p:nvSpPr>
        <p:spPr bwMode="auto">
          <a:xfrm flipH="1">
            <a:off x="5832475" y="5445125"/>
            <a:ext cx="24479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Tree>
    <p:extLst>
      <p:ext uri="{BB962C8B-B14F-4D97-AF65-F5344CB8AC3E}">
        <p14:creationId xmlns:p14="http://schemas.microsoft.com/office/powerpoint/2010/main" val="314898462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746" name="Rectangle 2"/>
          <p:cNvSpPr>
            <a:spLocks noGrp="1" noChangeArrowheads="1"/>
          </p:cNvSpPr>
          <p:nvPr>
            <p:ph type="title"/>
          </p:nvPr>
        </p:nvSpPr>
        <p:spPr>
          <a:xfrm>
            <a:off x="990600" y="269372"/>
            <a:ext cx="7672387" cy="779463"/>
          </a:xfrm>
        </p:spPr>
        <p:txBody>
          <a:bodyPr/>
          <a:lstStyle/>
          <a:p>
            <a:r>
              <a:rPr lang="en-US" altLang="zh-CN" dirty="0">
                <a:latin typeface="Cambria" panose="02040503050406030204" pitchFamily="18" charset="0"/>
              </a:rPr>
              <a:t>Big-Bang Model</a:t>
            </a:r>
          </a:p>
        </p:txBody>
      </p:sp>
      <p:pic>
        <p:nvPicPr>
          <p:cNvPr id="2" name="图片 1"/>
          <p:cNvPicPr>
            <a:picLocks noChangeAspect="1"/>
          </p:cNvPicPr>
          <p:nvPr/>
        </p:nvPicPr>
        <p:blipFill rotWithShape="1">
          <a:blip r:embed="rId3"/>
          <a:srcRect b="12795"/>
          <a:stretch/>
        </p:blipFill>
        <p:spPr>
          <a:xfrm>
            <a:off x="1447800" y="1143000"/>
            <a:ext cx="5898286" cy="3388941"/>
          </a:xfrm>
          <a:prstGeom prst="rect">
            <a:avLst/>
          </a:prstGeom>
        </p:spPr>
      </p:pic>
      <p:sp>
        <p:nvSpPr>
          <p:cNvPr id="3" name="矩形 2"/>
          <p:cNvSpPr/>
          <p:nvPr/>
        </p:nvSpPr>
        <p:spPr>
          <a:xfrm>
            <a:off x="1295400" y="4648200"/>
            <a:ext cx="7696200" cy="1569660"/>
          </a:xfrm>
          <a:prstGeom prst="rect">
            <a:avLst/>
          </a:prstGeom>
        </p:spPr>
        <p:txBody>
          <a:bodyPr wrap="square">
            <a:spAutoFit/>
          </a:bodyPr>
          <a:lstStyle/>
          <a:p>
            <a:r>
              <a:rPr lang="en-US" altLang="zh-CN" dirty="0">
                <a:solidFill>
                  <a:srgbClr val="12357C"/>
                </a:solidFill>
                <a:latin typeface="Cambria Math" panose="02040503050406030204" pitchFamily="18" charset="0"/>
                <a:ea typeface="Cambria Math" panose="02040503050406030204" pitchFamily="18" charset="0"/>
              </a:rPr>
              <a:t>In most cases, there is little to no formal testing done under the big-bang model. </a:t>
            </a:r>
            <a:endParaRPr lang="en-US" altLang="zh-CN" dirty="0" smtClean="0">
              <a:solidFill>
                <a:srgbClr val="12357C"/>
              </a:solidFill>
              <a:latin typeface="Cambria Math" panose="02040503050406030204" pitchFamily="18" charset="0"/>
              <a:ea typeface="Cambria Math" panose="02040503050406030204" pitchFamily="18" charset="0"/>
            </a:endParaRPr>
          </a:p>
          <a:p>
            <a:r>
              <a:rPr lang="en-US" altLang="zh-CN" dirty="0" smtClean="0">
                <a:solidFill>
                  <a:srgbClr val="12357C"/>
                </a:solidFill>
                <a:latin typeface="Cambria Math" panose="02040503050406030204" pitchFamily="18" charset="0"/>
                <a:ea typeface="Cambria Math" panose="02040503050406030204" pitchFamily="18" charset="0"/>
              </a:rPr>
              <a:t>If </a:t>
            </a:r>
            <a:r>
              <a:rPr lang="en-US" altLang="zh-CN" dirty="0">
                <a:solidFill>
                  <a:srgbClr val="12357C"/>
                </a:solidFill>
                <a:latin typeface="Cambria Math" panose="02040503050406030204" pitchFamily="18" charset="0"/>
                <a:ea typeface="Cambria Math" panose="02040503050406030204" pitchFamily="18" charset="0"/>
              </a:rPr>
              <a:t>you are called in to test a product under the big-bang model, you have both an easy and a difficult task.</a:t>
            </a:r>
            <a:endParaRPr lang="zh-CN" altLang="en-US" dirty="0">
              <a:solidFill>
                <a:srgbClr val="12357C"/>
              </a:solidFill>
              <a:latin typeface="Cambria Math" panose="02040503050406030204" pitchFamily="18" charset="0"/>
            </a:endParaRPr>
          </a:p>
        </p:txBody>
      </p:sp>
      <p:sp>
        <p:nvSpPr>
          <p:cNvPr id="4" name="矩形 3"/>
          <p:cNvSpPr/>
          <p:nvPr/>
        </p:nvSpPr>
        <p:spPr>
          <a:xfrm>
            <a:off x="1939954" y="912167"/>
            <a:ext cx="7086600" cy="461665"/>
          </a:xfrm>
          <a:prstGeom prst="rect">
            <a:avLst/>
          </a:prstGeom>
        </p:spPr>
        <p:txBody>
          <a:bodyPr wrap="square">
            <a:spAutoFit/>
          </a:bodyPr>
          <a:lstStyle/>
          <a:p>
            <a:r>
              <a:rPr lang="en-US" altLang="zh-CN" b="1" dirty="0">
                <a:solidFill>
                  <a:srgbClr val="FF0000"/>
                </a:solidFill>
                <a:latin typeface="Cambria Math" panose="02040503050406030204" pitchFamily="18" charset="0"/>
                <a:ea typeface="Cambria Math" panose="02040503050406030204" pitchFamily="18" charset="0"/>
              </a:rPr>
              <a:t>Try to stay away from testing in this model.</a:t>
            </a:r>
            <a:endParaRPr lang="zh-CN" altLang="en-US" b="1" dirty="0">
              <a:solidFill>
                <a:srgbClr val="FF0000"/>
              </a:solidFill>
              <a:latin typeface="Cambria Math" panose="02040503050406030204" pitchFamily="18" charset="0"/>
            </a:endParaRPr>
          </a:p>
        </p:txBody>
      </p:sp>
    </p:spTree>
    <p:extLst>
      <p:ext uri="{BB962C8B-B14F-4D97-AF65-F5344CB8AC3E}">
        <p14:creationId xmlns:p14="http://schemas.microsoft.com/office/powerpoint/2010/main" val="30461089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746" name="Rectangle 2"/>
          <p:cNvSpPr>
            <a:spLocks noGrp="1" noChangeArrowheads="1"/>
          </p:cNvSpPr>
          <p:nvPr>
            <p:ph type="title"/>
          </p:nvPr>
        </p:nvSpPr>
        <p:spPr>
          <a:xfrm>
            <a:off x="990600" y="269372"/>
            <a:ext cx="7672387" cy="779463"/>
          </a:xfrm>
        </p:spPr>
        <p:txBody>
          <a:bodyPr/>
          <a:lstStyle/>
          <a:p>
            <a:r>
              <a:rPr lang="en-US" altLang="zh-CN" dirty="0">
                <a:latin typeface="Cambria" panose="02040503050406030204" pitchFamily="18" charset="0"/>
              </a:rPr>
              <a:t>Code-and-Fix Model</a:t>
            </a:r>
          </a:p>
        </p:txBody>
      </p:sp>
      <p:sp>
        <p:nvSpPr>
          <p:cNvPr id="3" name="矩形 2"/>
          <p:cNvSpPr/>
          <p:nvPr/>
        </p:nvSpPr>
        <p:spPr>
          <a:xfrm>
            <a:off x="1066800" y="4191000"/>
            <a:ext cx="7696200" cy="2308324"/>
          </a:xfrm>
          <a:prstGeom prst="rect">
            <a:avLst/>
          </a:prstGeom>
        </p:spPr>
        <p:txBody>
          <a:bodyPr wrap="square">
            <a:spAutoFit/>
          </a:bodyPr>
          <a:lstStyle/>
          <a:p>
            <a:r>
              <a:rPr lang="en-US" altLang="zh-CN" dirty="0">
                <a:solidFill>
                  <a:srgbClr val="12357C"/>
                </a:solidFill>
                <a:latin typeface="Cambria Math" panose="02040503050406030204" pitchFamily="18" charset="0"/>
                <a:ea typeface="Cambria Math" panose="02040503050406030204" pitchFamily="18" charset="0"/>
              </a:rPr>
              <a:t>A team using this approach usually starts with a rough idea of what they want, does some simple design, and then proceeds into a long repeating cycle of coding, testing, and fixing bugs. </a:t>
            </a:r>
            <a:endParaRPr lang="en-US" altLang="zh-CN" dirty="0" smtClean="0">
              <a:solidFill>
                <a:srgbClr val="12357C"/>
              </a:solidFill>
              <a:latin typeface="Cambria Math" panose="02040503050406030204" pitchFamily="18" charset="0"/>
              <a:ea typeface="Cambria Math" panose="02040503050406030204" pitchFamily="18" charset="0"/>
            </a:endParaRPr>
          </a:p>
          <a:p>
            <a:r>
              <a:rPr lang="en-US" altLang="zh-CN" dirty="0" smtClean="0">
                <a:solidFill>
                  <a:srgbClr val="12357C"/>
                </a:solidFill>
                <a:latin typeface="Cambria Math" panose="02040503050406030204" pitchFamily="18" charset="0"/>
                <a:ea typeface="Cambria Math" panose="02040503050406030204" pitchFamily="18" charset="0"/>
              </a:rPr>
              <a:t>At </a:t>
            </a:r>
            <a:r>
              <a:rPr lang="en-US" altLang="zh-CN" dirty="0">
                <a:solidFill>
                  <a:srgbClr val="12357C"/>
                </a:solidFill>
                <a:latin typeface="Cambria Math" panose="02040503050406030204" pitchFamily="18" charset="0"/>
                <a:ea typeface="Cambria Math" panose="02040503050406030204" pitchFamily="18" charset="0"/>
              </a:rPr>
              <a:t>some point they decide that enough is enough and release the product.</a:t>
            </a:r>
            <a:endParaRPr lang="zh-CN" altLang="en-US" dirty="0">
              <a:solidFill>
                <a:srgbClr val="12357C"/>
              </a:solidFill>
              <a:latin typeface="Cambria Math" panose="02040503050406030204" pitchFamily="18" charset="0"/>
            </a:endParaRPr>
          </a:p>
        </p:txBody>
      </p:sp>
      <p:pic>
        <p:nvPicPr>
          <p:cNvPr id="5" name="图片 4"/>
          <p:cNvPicPr>
            <a:picLocks noChangeAspect="1"/>
          </p:cNvPicPr>
          <p:nvPr/>
        </p:nvPicPr>
        <p:blipFill>
          <a:blip r:embed="rId3"/>
          <a:stretch>
            <a:fillRect/>
          </a:stretch>
        </p:blipFill>
        <p:spPr>
          <a:xfrm>
            <a:off x="2362200" y="2209800"/>
            <a:ext cx="4705224" cy="2133600"/>
          </a:xfrm>
          <a:prstGeom prst="rect">
            <a:avLst/>
          </a:prstGeom>
        </p:spPr>
      </p:pic>
      <p:pic>
        <p:nvPicPr>
          <p:cNvPr id="6" name="图片 5"/>
          <p:cNvPicPr>
            <a:picLocks noChangeAspect="1"/>
          </p:cNvPicPr>
          <p:nvPr/>
        </p:nvPicPr>
        <p:blipFill>
          <a:blip r:embed="rId4"/>
          <a:stretch>
            <a:fillRect/>
          </a:stretch>
        </p:blipFill>
        <p:spPr>
          <a:xfrm>
            <a:off x="1447800" y="2088334"/>
            <a:ext cx="6667500" cy="2266950"/>
          </a:xfrm>
          <a:prstGeom prst="rect">
            <a:avLst/>
          </a:prstGeom>
        </p:spPr>
      </p:pic>
      <p:sp>
        <p:nvSpPr>
          <p:cNvPr id="7" name="矩形 6"/>
          <p:cNvSpPr/>
          <p:nvPr/>
        </p:nvSpPr>
        <p:spPr>
          <a:xfrm>
            <a:off x="1127271" y="1143000"/>
            <a:ext cx="7010400" cy="830997"/>
          </a:xfrm>
          <a:prstGeom prst="rect">
            <a:avLst/>
          </a:prstGeom>
        </p:spPr>
        <p:txBody>
          <a:bodyPr wrap="square">
            <a:spAutoFit/>
          </a:bodyPr>
          <a:lstStyle/>
          <a:p>
            <a:r>
              <a:rPr lang="en-US" altLang="zh-CN" b="1" dirty="0">
                <a:solidFill>
                  <a:srgbClr val="FF0000"/>
                </a:solidFill>
              </a:rPr>
              <a:t>“There’s never time to do it right, but there’s always time to do it over.”</a:t>
            </a:r>
            <a:endParaRPr lang="zh-CN" altLang="en-US" b="1" dirty="0">
              <a:solidFill>
                <a:srgbClr val="FF0000"/>
              </a:solidFill>
            </a:endParaRPr>
          </a:p>
        </p:txBody>
      </p:sp>
    </p:spTree>
    <p:extLst>
      <p:ext uri="{BB962C8B-B14F-4D97-AF65-F5344CB8AC3E}">
        <p14:creationId xmlns:p14="http://schemas.microsoft.com/office/powerpoint/2010/main" val="12084573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eaLnBrk="1" hangingPunct="1"/>
            <a:r>
              <a:rPr lang="en-US" altLang="zh-CN" dirty="0" smtClean="0">
                <a:latin typeface="Cambria" panose="02040503050406030204" pitchFamily="18" charset="0"/>
              </a:rPr>
              <a:t>Relative cost of bugs</a:t>
            </a:r>
            <a:br>
              <a:rPr lang="en-US" altLang="zh-CN" dirty="0" smtClean="0">
                <a:latin typeface="Cambria" panose="02040503050406030204" pitchFamily="18" charset="0"/>
              </a:rPr>
            </a:br>
            <a:r>
              <a:rPr lang="en-US" altLang="zh-CN" sz="3600" dirty="0" smtClean="0">
                <a:latin typeface="Cambria" panose="02040503050406030204" pitchFamily="18" charset="0"/>
              </a:rPr>
              <a:t>“bugs found later cost more to fix”</a:t>
            </a:r>
            <a:endParaRPr lang="en-US" altLang="zh-CN" dirty="0" smtClean="0">
              <a:latin typeface="Cambria" panose="02040503050406030204" pitchFamily="18" charset="0"/>
            </a:endParaRPr>
          </a:p>
        </p:txBody>
      </p:sp>
      <p:sp>
        <p:nvSpPr>
          <p:cNvPr id="4" name="Rectangle 3"/>
          <p:cNvSpPr txBox="1">
            <a:spLocks noChangeArrowheads="1"/>
          </p:cNvSpPr>
          <p:nvPr/>
        </p:nvSpPr>
        <p:spPr bwMode="auto">
          <a:xfrm>
            <a:off x="381000" y="2514600"/>
            <a:ext cx="8534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Cambria" panose="02040503050406030204" pitchFamily="18" charset="0"/>
              </a:rPr>
              <a:t>Cost to fix a bug increases </a:t>
            </a:r>
            <a:r>
              <a:rPr lang="en-US" altLang="zh-CN" dirty="0" smtClean="0">
                <a:solidFill>
                  <a:srgbClr val="FF0000"/>
                </a:solidFill>
                <a:latin typeface="Cambria" panose="02040503050406030204" pitchFamily="18" charset="0"/>
              </a:rPr>
              <a:t>exponentially</a:t>
            </a:r>
            <a:r>
              <a:rPr lang="en-US" altLang="zh-CN" dirty="0" smtClean="0">
                <a:latin typeface="Cambria" panose="02040503050406030204" pitchFamily="18" charset="0"/>
              </a:rPr>
              <a:t> (10</a:t>
            </a:r>
            <a:r>
              <a:rPr lang="en-US" altLang="zh-CN" baseline="30000" dirty="0" smtClean="0">
                <a:latin typeface="Cambria" panose="02040503050406030204" pitchFamily="18" charset="0"/>
              </a:rPr>
              <a:t>x</a:t>
            </a:r>
            <a:r>
              <a:rPr lang="en-US" altLang="zh-CN" dirty="0" smtClean="0">
                <a:latin typeface="Cambria" panose="02040503050406030204" pitchFamily="18" charset="0"/>
              </a:rPr>
              <a:t>)</a:t>
            </a:r>
          </a:p>
          <a:p>
            <a:pPr lvl="1" eaLnBrk="1" hangingPunct="1"/>
            <a:r>
              <a:rPr lang="en-US" altLang="zh-CN" dirty="0" smtClean="0">
                <a:latin typeface="Cambria" panose="02040503050406030204" pitchFamily="18" charset="0"/>
              </a:rPr>
              <a:t>i.e., it increases tenfold as time increases</a:t>
            </a:r>
          </a:p>
          <a:p>
            <a:pPr eaLnBrk="1" hangingPunct="1"/>
            <a:r>
              <a:rPr lang="en-US" altLang="zh-CN" dirty="0" smtClean="0">
                <a:latin typeface="Cambria" panose="02040503050406030204" pitchFamily="18" charset="0"/>
              </a:rPr>
              <a:t>E.g., a bug found during specification costs $1 to fix.</a:t>
            </a:r>
          </a:p>
          <a:p>
            <a:pPr eaLnBrk="1" hangingPunct="1"/>
            <a:r>
              <a:rPr lang="en-US" altLang="zh-CN" dirty="0" smtClean="0">
                <a:latin typeface="Cambria" panose="02040503050406030204" pitchFamily="18" charset="0"/>
              </a:rPr>
              <a:t>… if found in design cost is $10</a:t>
            </a:r>
          </a:p>
          <a:p>
            <a:pPr eaLnBrk="1" hangingPunct="1"/>
            <a:r>
              <a:rPr lang="en-US" altLang="zh-CN" dirty="0" smtClean="0">
                <a:latin typeface="Cambria" panose="02040503050406030204" pitchFamily="18" charset="0"/>
              </a:rPr>
              <a:t>… if found in code cost is $100</a:t>
            </a:r>
          </a:p>
          <a:p>
            <a:pPr eaLnBrk="1" hangingPunct="1"/>
            <a:r>
              <a:rPr lang="en-US" altLang="zh-CN" dirty="0" smtClean="0">
                <a:latin typeface="Cambria" panose="02040503050406030204" pitchFamily="18" charset="0"/>
              </a:rPr>
              <a:t>… if found in released software cost is </a:t>
            </a:r>
            <a:r>
              <a:rPr lang="en-US" altLang="zh-CN" dirty="0" smtClean="0">
                <a:solidFill>
                  <a:srgbClr val="FF0000"/>
                </a:solidFill>
                <a:latin typeface="Cambria" panose="02040503050406030204" pitchFamily="18" charset="0"/>
              </a:rPr>
              <a:t>$1000</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15650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746" name="Rectangle 2"/>
          <p:cNvSpPr>
            <a:spLocks noGrp="1" noChangeArrowheads="1"/>
          </p:cNvSpPr>
          <p:nvPr>
            <p:ph type="title"/>
          </p:nvPr>
        </p:nvSpPr>
        <p:spPr>
          <a:xfrm>
            <a:off x="1463300" y="208037"/>
            <a:ext cx="7672387" cy="779463"/>
          </a:xfrm>
        </p:spPr>
        <p:txBody>
          <a:bodyPr/>
          <a:lstStyle/>
          <a:p>
            <a:r>
              <a:rPr lang="en-US" altLang="zh-CN" dirty="0">
                <a:latin typeface="Cambria" panose="02040503050406030204" pitchFamily="18" charset="0"/>
              </a:rPr>
              <a:t>Waterfall Model with Prototyping</a:t>
            </a:r>
          </a:p>
        </p:txBody>
      </p:sp>
      <p:sp>
        <p:nvSpPr>
          <p:cNvPr id="1183747" name="Text Box 3"/>
          <p:cNvSpPr txBox="1">
            <a:spLocks noChangeArrowheads="1"/>
          </p:cNvSpPr>
          <p:nvPr/>
        </p:nvSpPr>
        <p:spPr bwMode="auto">
          <a:xfrm>
            <a:off x="1039812" y="1219200"/>
            <a:ext cx="1476375" cy="530225"/>
          </a:xfrm>
          <a:prstGeom prst="rect">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1400" b="1">
                <a:latin typeface="Cambria" panose="02040503050406030204" pitchFamily="18" charset="0"/>
              </a:rPr>
              <a:t>Requirements Analysis</a:t>
            </a:r>
          </a:p>
        </p:txBody>
      </p:sp>
      <p:sp>
        <p:nvSpPr>
          <p:cNvPr id="1183748" name="Text Box 4"/>
          <p:cNvSpPr txBox="1">
            <a:spLocks noChangeArrowheads="1"/>
          </p:cNvSpPr>
          <p:nvPr/>
        </p:nvSpPr>
        <p:spPr bwMode="auto">
          <a:xfrm>
            <a:off x="1795462" y="1831975"/>
            <a:ext cx="1476375" cy="593725"/>
          </a:xfrm>
          <a:prstGeom prst="rect">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1600" b="1">
                <a:latin typeface="Cambria" panose="02040503050406030204" pitchFamily="18" charset="0"/>
              </a:rPr>
              <a:t>System Design</a:t>
            </a:r>
          </a:p>
        </p:txBody>
      </p:sp>
      <p:sp>
        <p:nvSpPr>
          <p:cNvPr id="1183749" name="Text Box 5"/>
          <p:cNvSpPr txBox="1">
            <a:spLocks noChangeArrowheads="1"/>
          </p:cNvSpPr>
          <p:nvPr/>
        </p:nvSpPr>
        <p:spPr bwMode="auto">
          <a:xfrm>
            <a:off x="2552700" y="2479675"/>
            <a:ext cx="1476375" cy="530225"/>
          </a:xfrm>
          <a:prstGeom prst="rect">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1400" b="1">
                <a:latin typeface="Cambria" panose="02040503050406030204" pitchFamily="18" charset="0"/>
              </a:rPr>
              <a:t>Program Design</a:t>
            </a:r>
          </a:p>
        </p:txBody>
      </p:sp>
      <p:sp>
        <p:nvSpPr>
          <p:cNvPr id="1183750" name="Text Box 6"/>
          <p:cNvSpPr txBox="1">
            <a:spLocks noChangeArrowheads="1"/>
          </p:cNvSpPr>
          <p:nvPr/>
        </p:nvSpPr>
        <p:spPr bwMode="auto">
          <a:xfrm>
            <a:off x="3308350" y="3127375"/>
            <a:ext cx="1476375" cy="530225"/>
          </a:xfrm>
          <a:prstGeom prst="rect">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1400" b="1">
                <a:latin typeface="Cambria" panose="02040503050406030204" pitchFamily="18" charset="0"/>
              </a:rPr>
              <a:t>Coding Unit Test</a:t>
            </a:r>
          </a:p>
        </p:txBody>
      </p:sp>
      <p:sp>
        <p:nvSpPr>
          <p:cNvPr id="1183751" name="Text Box 7"/>
          <p:cNvSpPr txBox="1">
            <a:spLocks noChangeArrowheads="1"/>
          </p:cNvSpPr>
          <p:nvPr/>
        </p:nvSpPr>
        <p:spPr bwMode="auto">
          <a:xfrm>
            <a:off x="3956050" y="3740150"/>
            <a:ext cx="1476375" cy="530225"/>
          </a:xfrm>
          <a:prstGeom prst="rect">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1400" b="1">
                <a:latin typeface="Cambria" panose="02040503050406030204" pitchFamily="18" charset="0"/>
              </a:rPr>
              <a:t>Integration Testing</a:t>
            </a:r>
          </a:p>
        </p:txBody>
      </p:sp>
      <p:sp>
        <p:nvSpPr>
          <p:cNvPr id="1183752" name="Text Box 8"/>
          <p:cNvSpPr txBox="1">
            <a:spLocks noChangeArrowheads="1"/>
          </p:cNvSpPr>
          <p:nvPr/>
        </p:nvSpPr>
        <p:spPr bwMode="auto">
          <a:xfrm>
            <a:off x="4713287" y="4387850"/>
            <a:ext cx="1476375" cy="307777"/>
          </a:xfrm>
          <a:prstGeom prst="rect">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1400" b="1">
                <a:latin typeface="Cambria" panose="02040503050406030204" pitchFamily="18" charset="0"/>
              </a:rPr>
              <a:t>System Testing</a:t>
            </a:r>
          </a:p>
        </p:txBody>
      </p:sp>
      <p:sp>
        <p:nvSpPr>
          <p:cNvPr id="1183753" name="Text Box 9"/>
          <p:cNvSpPr txBox="1">
            <a:spLocks noChangeArrowheads="1"/>
          </p:cNvSpPr>
          <p:nvPr/>
        </p:nvSpPr>
        <p:spPr bwMode="auto">
          <a:xfrm>
            <a:off x="5503862" y="5072062"/>
            <a:ext cx="1476375" cy="530225"/>
          </a:xfrm>
          <a:prstGeom prst="rect">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1400" b="1">
                <a:latin typeface="Cambria" panose="02040503050406030204" pitchFamily="18" charset="0"/>
              </a:rPr>
              <a:t>Acceptance Testing</a:t>
            </a:r>
          </a:p>
        </p:txBody>
      </p:sp>
      <p:sp>
        <p:nvSpPr>
          <p:cNvPr id="1183754" name="Text Box 10"/>
          <p:cNvSpPr txBox="1">
            <a:spLocks noChangeArrowheads="1"/>
          </p:cNvSpPr>
          <p:nvPr/>
        </p:nvSpPr>
        <p:spPr bwMode="auto">
          <a:xfrm>
            <a:off x="6296025" y="5756275"/>
            <a:ext cx="1476375" cy="530225"/>
          </a:xfrm>
          <a:prstGeom prst="rect">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1400" b="1">
                <a:latin typeface="Cambria" panose="02040503050406030204" pitchFamily="18" charset="0"/>
              </a:rPr>
              <a:t>Operation maintenance</a:t>
            </a:r>
          </a:p>
        </p:txBody>
      </p:sp>
      <p:sp>
        <p:nvSpPr>
          <p:cNvPr id="1183755" name="Arc 11"/>
          <p:cNvSpPr>
            <a:spLocks/>
          </p:cNvSpPr>
          <p:nvPr/>
        </p:nvSpPr>
        <p:spPr bwMode="auto">
          <a:xfrm>
            <a:off x="2552700" y="1366986"/>
            <a:ext cx="184731"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latin typeface="Cambria" panose="02040503050406030204" pitchFamily="18" charset="0"/>
            </a:endParaRPr>
          </a:p>
        </p:txBody>
      </p:sp>
      <p:sp>
        <p:nvSpPr>
          <p:cNvPr id="1183756" name="Arc 12"/>
          <p:cNvSpPr>
            <a:spLocks/>
          </p:cNvSpPr>
          <p:nvPr/>
        </p:nvSpPr>
        <p:spPr bwMode="auto">
          <a:xfrm>
            <a:off x="3271837" y="2051199"/>
            <a:ext cx="184731"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latin typeface="Cambria" panose="02040503050406030204" pitchFamily="18" charset="0"/>
            </a:endParaRPr>
          </a:p>
        </p:txBody>
      </p:sp>
      <p:sp>
        <p:nvSpPr>
          <p:cNvPr id="1183757" name="Arc 13"/>
          <p:cNvSpPr>
            <a:spLocks/>
          </p:cNvSpPr>
          <p:nvPr/>
        </p:nvSpPr>
        <p:spPr bwMode="auto">
          <a:xfrm>
            <a:off x="4029075" y="2662386"/>
            <a:ext cx="184731"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latin typeface="Cambria" panose="02040503050406030204" pitchFamily="18" charset="0"/>
            </a:endParaRPr>
          </a:p>
        </p:txBody>
      </p:sp>
      <p:sp>
        <p:nvSpPr>
          <p:cNvPr id="1183758" name="Arc 14"/>
          <p:cNvSpPr>
            <a:spLocks/>
          </p:cNvSpPr>
          <p:nvPr/>
        </p:nvSpPr>
        <p:spPr bwMode="auto">
          <a:xfrm>
            <a:off x="4784725" y="3310086"/>
            <a:ext cx="184731"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latin typeface="Cambria" panose="02040503050406030204" pitchFamily="18" charset="0"/>
            </a:endParaRPr>
          </a:p>
        </p:txBody>
      </p:sp>
      <p:sp>
        <p:nvSpPr>
          <p:cNvPr id="1183759" name="Arc 15"/>
          <p:cNvSpPr>
            <a:spLocks/>
          </p:cNvSpPr>
          <p:nvPr/>
        </p:nvSpPr>
        <p:spPr bwMode="auto">
          <a:xfrm>
            <a:off x="5468937" y="3922861"/>
            <a:ext cx="184731"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latin typeface="Cambria" panose="02040503050406030204" pitchFamily="18" charset="0"/>
            </a:endParaRPr>
          </a:p>
        </p:txBody>
      </p:sp>
      <p:sp>
        <p:nvSpPr>
          <p:cNvPr id="1183760" name="Arc 16"/>
          <p:cNvSpPr>
            <a:spLocks/>
          </p:cNvSpPr>
          <p:nvPr/>
        </p:nvSpPr>
        <p:spPr bwMode="auto">
          <a:xfrm>
            <a:off x="6224587" y="4641999"/>
            <a:ext cx="184731"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latin typeface="Cambria" panose="02040503050406030204" pitchFamily="18" charset="0"/>
            </a:endParaRPr>
          </a:p>
        </p:txBody>
      </p:sp>
      <p:sp>
        <p:nvSpPr>
          <p:cNvPr id="1183761" name="Arc 17"/>
          <p:cNvSpPr>
            <a:spLocks/>
          </p:cNvSpPr>
          <p:nvPr/>
        </p:nvSpPr>
        <p:spPr bwMode="auto">
          <a:xfrm>
            <a:off x="6980237" y="5326211"/>
            <a:ext cx="184731" cy="4616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latin typeface="Cambria" panose="02040503050406030204" pitchFamily="18" charset="0"/>
            </a:endParaRPr>
          </a:p>
        </p:txBody>
      </p:sp>
      <p:sp>
        <p:nvSpPr>
          <p:cNvPr id="1183762" name="Text Box 18"/>
          <p:cNvSpPr txBox="1">
            <a:spLocks noChangeArrowheads="1"/>
          </p:cNvSpPr>
          <p:nvPr/>
        </p:nvSpPr>
        <p:spPr bwMode="auto">
          <a:xfrm>
            <a:off x="1004887" y="4243387"/>
            <a:ext cx="1835150" cy="400110"/>
          </a:xfrm>
          <a:prstGeom prst="rect">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2000" b="1" dirty="0">
                <a:latin typeface="Cambria" panose="02040503050406030204" pitchFamily="18" charset="0"/>
              </a:rPr>
              <a:t>Prototyping</a:t>
            </a:r>
          </a:p>
        </p:txBody>
      </p:sp>
      <p:sp>
        <p:nvSpPr>
          <p:cNvPr id="1183763" name="Line 19"/>
          <p:cNvSpPr>
            <a:spLocks noChangeShapeType="1"/>
          </p:cNvSpPr>
          <p:nvPr/>
        </p:nvSpPr>
        <p:spPr bwMode="auto">
          <a:xfrm>
            <a:off x="1184275" y="1795462"/>
            <a:ext cx="0" cy="2376488"/>
          </a:xfrm>
          <a:prstGeom prst="line">
            <a:avLst/>
          </a:prstGeom>
          <a:noFill/>
          <a:ln w="1905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latin typeface="Cambria" panose="02040503050406030204" pitchFamily="18" charset="0"/>
            </a:endParaRPr>
          </a:p>
        </p:txBody>
      </p:sp>
      <p:sp>
        <p:nvSpPr>
          <p:cNvPr id="1183764" name="Line 20"/>
          <p:cNvSpPr>
            <a:spLocks noChangeShapeType="1"/>
          </p:cNvSpPr>
          <p:nvPr/>
        </p:nvSpPr>
        <p:spPr bwMode="auto">
          <a:xfrm flipV="1">
            <a:off x="1363662" y="1795462"/>
            <a:ext cx="0" cy="2376488"/>
          </a:xfrm>
          <a:prstGeom prst="line">
            <a:avLst/>
          </a:prstGeom>
          <a:noFill/>
          <a:ln w="1905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latin typeface="Cambria" panose="02040503050406030204" pitchFamily="18" charset="0"/>
            </a:endParaRPr>
          </a:p>
        </p:txBody>
      </p:sp>
      <p:sp>
        <p:nvSpPr>
          <p:cNvPr id="1183765" name="Line 21"/>
          <p:cNvSpPr>
            <a:spLocks noChangeShapeType="1"/>
          </p:cNvSpPr>
          <p:nvPr/>
        </p:nvSpPr>
        <p:spPr bwMode="auto">
          <a:xfrm>
            <a:off x="1905000" y="2479675"/>
            <a:ext cx="0" cy="1692275"/>
          </a:xfrm>
          <a:prstGeom prst="line">
            <a:avLst/>
          </a:prstGeom>
          <a:noFill/>
          <a:ln w="1905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latin typeface="Cambria" panose="02040503050406030204" pitchFamily="18" charset="0"/>
            </a:endParaRPr>
          </a:p>
        </p:txBody>
      </p:sp>
      <p:sp>
        <p:nvSpPr>
          <p:cNvPr id="1183766" name="Line 22"/>
          <p:cNvSpPr>
            <a:spLocks noChangeShapeType="1"/>
          </p:cNvSpPr>
          <p:nvPr/>
        </p:nvSpPr>
        <p:spPr bwMode="auto">
          <a:xfrm>
            <a:off x="2732087" y="3019425"/>
            <a:ext cx="0" cy="1189037"/>
          </a:xfrm>
          <a:prstGeom prst="line">
            <a:avLst/>
          </a:prstGeom>
          <a:noFill/>
          <a:ln w="1905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latin typeface="Cambria" panose="02040503050406030204" pitchFamily="18" charset="0"/>
            </a:endParaRPr>
          </a:p>
        </p:txBody>
      </p:sp>
      <p:sp>
        <p:nvSpPr>
          <p:cNvPr id="1183767" name="Line 23"/>
          <p:cNvSpPr>
            <a:spLocks noChangeShapeType="1"/>
          </p:cNvSpPr>
          <p:nvPr/>
        </p:nvSpPr>
        <p:spPr bwMode="auto">
          <a:xfrm flipV="1">
            <a:off x="2084387" y="2443162"/>
            <a:ext cx="0" cy="1692275"/>
          </a:xfrm>
          <a:prstGeom prst="line">
            <a:avLst/>
          </a:prstGeom>
          <a:noFill/>
          <a:ln w="1905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latin typeface="Cambria" panose="02040503050406030204" pitchFamily="18" charset="0"/>
            </a:endParaRPr>
          </a:p>
        </p:txBody>
      </p:sp>
      <p:sp>
        <p:nvSpPr>
          <p:cNvPr id="1183768" name="Line 24"/>
          <p:cNvSpPr>
            <a:spLocks noChangeShapeType="1"/>
          </p:cNvSpPr>
          <p:nvPr/>
        </p:nvSpPr>
        <p:spPr bwMode="auto">
          <a:xfrm flipV="1">
            <a:off x="2624137" y="3019425"/>
            <a:ext cx="0" cy="1152525"/>
          </a:xfrm>
          <a:prstGeom prst="line">
            <a:avLst/>
          </a:prstGeom>
          <a:noFill/>
          <a:ln w="1905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latin typeface="Cambria" panose="02040503050406030204" pitchFamily="18" charset="0"/>
            </a:endParaRPr>
          </a:p>
        </p:txBody>
      </p:sp>
      <p:sp>
        <p:nvSpPr>
          <p:cNvPr id="1183769" name="Arc 25"/>
          <p:cNvSpPr>
            <a:spLocks/>
          </p:cNvSpPr>
          <p:nvPr/>
        </p:nvSpPr>
        <p:spPr bwMode="auto">
          <a:xfrm rot="10800000" flipH="1" flipV="1">
            <a:off x="2583180" y="1370310"/>
            <a:ext cx="3606482" cy="295230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chemeClr val="accent2"/>
            </a:solidFill>
            <a:prstDash val="sysDot"/>
            <a:round/>
            <a:headEnd type="triangle" w="med" len="me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nchor="ctr">
            <a:spAutoFit/>
          </a:bodyPr>
          <a:lstStyle/>
          <a:p>
            <a:endParaRPr lang="zh-CN" altLang="en-US">
              <a:latin typeface="Cambria" panose="02040503050406030204" pitchFamily="18" charset="0"/>
            </a:endParaRPr>
          </a:p>
        </p:txBody>
      </p:sp>
      <p:sp>
        <p:nvSpPr>
          <p:cNvPr id="1183771" name="Text Box 27"/>
          <p:cNvSpPr txBox="1">
            <a:spLocks noChangeArrowheads="1"/>
          </p:cNvSpPr>
          <p:nvPr/>
        </p:nvSpPr>
        <p:spPr bwMode="auto">
          <a:xfrm>
            <a:off x="891082" y="4878358"/>
            <a:ext cx="3024188"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a:spcBef>
                <a:spcPct val="50000"/>
              </a:spcBef>
            </a:pPr>
            <a:r>
              <a:rPr lang="en-US" altLang="zh-CN" b="1" dirty="0">
                <a:solidFill>
                  <a:schemeClr val="bg2"/>
                </a:solidFill>
                <a:latin typeface="Cambria" panose="02040503050406030204" pitchFamily="18" charset="0"/>
              </a:rPr>
              <a:t>User/Customer</a:t>
            </a:r>
          </a:p>
        </p:txBody>
      </p:sp>
    </p:spTree>
    <p:extLst>
      <p:ext uri="{BB962C8B-B14F-4D97-AF65-F5344CB8AC3E}">
        <p14:creationId xmlns:p14="http://schemas.microsoft.com/office/powerpoint/2010/main" val="181630432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1282" name="Rectangle 2"/>
          <p:cNvSpPr>
            <a:spLocks noGrp="1" noChangeArrowheads="1"/>
          </p:cNvSpPr>
          <p:nvPr>
            <p:ph type="title"/>
          </p:nvPr>
        </p:nvSpPr>
        <p:spPr>
          <a:xfrm>
            <a:off x="1727200" y="299545"/>
            <a:ext cx="7488238" cy="719137"/>
          </a:xfrm>
        </p:spPr>
        <p:txBody>
          <a:bodyPr/>
          <a:lstStyle/>
          <a:p>
            <a:r>
              <a:rPr lang="en-US" altLang="en-US" sz="2000" dirty="0">
                <a:latin typeface="Cambria" panose="02040503050406030204" pitchFamily="18" charset="0"/>
              </a:rPr>
              <a:t>Rapid Application Development (RAD)</a:t>
            </a:r>
            <a:r>
              <a:rPr lang="en-US" altLang="zh-CN" sz="2000" dirty="0">
                <a:latin typeface="Cambria" panose="02040503050406030204" pitchFamily="18" charset="0"/>
              </a:rPr>
              <a:t> -</a:t>
            </a:r>
            <a:r>
              <a:rPr lang="en-US" altLang="en-US" sz="2000" dirty="0">
                <a:latin typeface="Cambria" panose="02040503050406030204" pitchFamily="18" charset="0"/>
              </a:rPr>
              <a:t> </a:t>
            </a:r>
            <a:r>
              <a:rPr lang="en-US" altLang="zh-CN" sz="2000" dirty="0">
                <a:latin typeface="Cambria" panose="02040503050406030204" pitchFamily="18" charset="0"/>
              </a:rPr>
              <a:t>V </a:t>
            </a:r>
            <a:r>
              <a:rPr lang="en-US" altLang="en-US" sz="2000" dirty="0">
                <a:latin typeface="Cambria" panose="02040503050406030204" pitchFamily="18" charset="0"/>
              </a:rPr>
              <a:t>Model</a:t>
            </a:r>
          </a:p>
        </p:txBody>
      </p:sp>
      <p:sp>
        <p:nvSpPr>
          <p:cNvPr id="1121305" name="Text Box 25"/>
          <p:cNvSpPr txBox="1">
            <a:spLocks noChangeArrowheads="1"/>
          </p:cNvSpPr>
          <p:nvPr/>
        </p:nvSpPr>
        <p:spPr bwMode="auto">
          <a:xfrm>
            <a:off x="358775" y="5059748"/>
            <a:ext cx="2376488"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2000" b="1">
                <a:solidFill>
                  <a:schemeClr val="folHlink"/>
                </a:solidFill>
                <a:latin typeface="Cambria" panose="02040503050406030204" pitchFamily="18" charset="0"/>
              </a:rPr>
              <a:t>Design/Analysis</a:t>
            </a:r>
          </a:p>
        </p:txBody>
      </p:sp>
      <p:grpSp>
        <p:nvGrpSpPr>
          <p:cNvPr id="1121308" name="Group 28"/>
          <p:cNvGrpSpPr>
            <a:grpSpLocks/>
          </p:cNvGrpSpPr>
          <p:nvPr/>
        </p:nvGrpSpPr>
        <p:grpSpPr bwMode="auto">
          <a:xfrm>
            <a:off x="1114425" y="1206885"/>
            <a:ext cx="7853364" cy="5041515"/>
            <a:chOff x="702" y="912"/>
            <a:chExt cx="4947" cy="3289"/>
          </a:xfrm>
        </p:grpSpPr>
        <p:sp>
          <p:nvSpPr>
            <p:cNvPr id="1121283" name="Text Box 3"/>
            <p:cNvSpPr txBox="1">
              <a:spLocks noChangeArrowheads="1"/>
            </p:cNvSpPr>
            <p:nvPr/>
          </p:nvSpPr>
          <p:spPr bwMode="auto">
            <a:xfrm>
              <a:off x="702" y="1207"/>
              <a:ext cx="930" cy="301"/>
            </a:xfrm>
            <a:prstGeom prst="rect">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1200" b="1">
                  <a:latin typeface="Cambria" panose="02040503050406030204" pitchFamily="18" charset="0"/>
                </a:rPr>
                <a:t>Requirements Analysis</a:t>
              </a:r>
            </a:p>
          </p:txBody>
        </p:sp>
        <p:sp>
          <p:nvSpPr>
            <p:cNvPr id="1121284" name="Text Box 4"/>
            <p:cNvSpPr txBox="1">
              <a:spLocks noChangeArrowheads="1"/>
            </p:cNvSpPr>
            <p:nvPr/>
          </p:nvSpPr>
          <p:spPr bwMode="auto">
            <a:xfrm>
              <a:off x="1020" y="2069"/>
              <a:ext cx="930" cy="201"/>
            </a:xfrm>
            <a:prstGeom prst="rect">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1400" b="1">
                  <a:latin typeface="Cambria" panose="02040503050406030204" pitchFamily="18" charset="0"/>
                </a:rPr>
                <a:t>System Design</a:t>
              </a:r>
            </a:p>
          </p:txBody>
        </p:sp>
        <p:sp>
          <p:nvSpPr>
            <p:cNvPr id="1121285" name="Text Box 5"/>
            <p:cNvSpPr txBox="1">
              <a:spLocks noChangeArrowheads="1"/>
            </p:cNvSpPr>
            <p:nvPr/>
          </p:nvSpPr>
          <p:spPr bwMode="auto">
            <a:xfrm>
              <a:off x="1609" y="2976"/>
              <a:ext cx="930" cy="181"/>
            </a:xfrm>
            <a:prstGeom prst="rect">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1200" b="1">
                  <a:latin typeface="Cambria" panose="02040503050406030204" pitchFamily="18" charset="0"/>
                </a:rPr>
                <a:t>Program Design</a:t>
              </a:r>
            </a:p>
          </p:txBody>
        </p:sp>
        <p:sp>
          <p:nvSpPr>
            <p:cNvPr id="1121286" name="Text Box 6"/>
            <p:cNvSpPr txBox="1">
              <a:spLocks noChangeArrowheads="1"/>
            </p:cNvSpPr>
            <p:nvPr/>
          </p:nvSpPr>
          <p:spPr bwMode="auto">
            <a:xfrm>
              <a:off x="2516" y="3815"/>
              <a:ext cx="930" cy="181"/>
            </a:xfrm>
            <a:prstGeom prst="rect">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1200" b="1">
                  <a:latin typeface="Cambria" panose="02040503050406030204" pitchFamily="18" charset="0"/>
                </a:rPr>
                <a:t>Coding</a:t>
              </a:r>
            </a:p>
          </p:txBody>
        </p:sp>
        <p:sp>
          <p:nvSpPr>
            <p:cNvPr id="1121287" name="Text Box 7"/>
            <p:cNvSpPr txBox="1">
              <a:spLocks noChangeArrowheads="1"/>
            </p:cNvSpPr>
            <p:nvPr/>
          </p:nvSpPr>
          <p:spPr bwMode="auto">
            <a:xfrm>
              <a:off x="3242" y="2953"/>
              <a:ext cx="1180" cy="301"/>
            </a:xfrm>
            <a:prstGeom prst="rect">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1200" b="1">
                  <a:latin typeface="Cambria" panose="02040503050406030204" pitchFamily="18" charset="0"/>
                </a:rPr>
                <a:t>Unit Test Integration Testing</a:t>
              </a:r>
            </a:p>
          </p:txBody>
        </p:sp>
        <p:sp>
          <p:nvSpPr>
            <p:cNvPr id="1121288" name="Text Box 8"/>
            <p:cNvSpPr txBox="1">
              <a:spLocks noChangeArrowheads="1"/>
            </p:cNvSpPr>
            <p:nvPr/>
          </p:nvSpPr>
          <p:spPr bwMode="auto">
            <a:xfrm>
              <a:off x="3650" y="2250"/>
              <a:ext cx="930" cy="181"/>
            </a:xfrm>
            <a:prstGeom prst="rect">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1200" b="1">
                  <a:latin typeface="Cambria" panose="02040503050406030204" pitchFamily="18" charset="0"/>
                </a:rPr>
                <a:t>System Testing</a:t>
              </a:r>
            </a:p>
          </p:txBody>
        </p:sp>
        <p:sp>
          <p:nvSpPr>
            <p:cNvPr id="1121289" name="Text Box 9"/>
            <p:cNvSpPr txBox="1">
              <a:spLocks noChangeArrowheads="1"/>
            </p:cNvSpPr>
            <p:nvPr/>
          </p:nvSpPr>
          <p:spPr bwMode="auto">
            <a:xfrm>
              <a:off x="3968" y="1547"/>
              <a:ext cx="930" cy="301"/>
            </a:xfrm>
            <a:prstGeom prst="rect">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1200" b="1">
                  <a:latin typeface="Cambria" panose="02040503050406030204" pitchFamily="18" charset="0"/>
                </a:rPr>
                <a:t>Acceptance Testing</a:t>
              </a:r>
            </a:p>
          </p:txBody>
        </p:sp>
        <p:sp>
          <p:nvSpPr>
            <p:cNvPr id="1121290" name="Text Box 10"/>
            <p:cNvSpPr txBox="1">
              <a:spLocks noChangeArrowheads="1"/>
            </p:cNvSpPr>
            <p:nvPr/>
          </p:nvSpPr>
          <p:spPr bwMode="auto">
            <a:xfrm>
              <a:off x="4467" y="912"/>
              <a:ext cx="930" cy="301"/>
            </a:xfrm>
            <a:prstGeom prst="rect">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1200" b="1">
                  <a:latin typeface="Cambria" panose="02040503050406030204" pitchFamily="18" charset="0"/>
                </a:rPr>
                <a:t>Operation maintenance</a:t>
              </a:r>
            </a:p>
          </p:txBody>
        </p:sp>
        <p:sp>
          <p:nvSpPr>
            <p:cNvPr id="1121291" name="Line 11"/>
            <p:cNvSpPr>
              <a:spLocks noChangeShapeType="1"/>
            </p:cNvSpPr>
            <p:nvPr/>
          </p:nvSpPr>
          <p:spPr bwMode="auto">
            <a:xfrm>
              <a:off x="1088" y="1547"/>
              <a:ext cx="295" cy="476"/>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2000">
                <a:latin typeface="Cambria" panose="02040503050406030204" pitchFamily="18" charset="0"/>
              </a:endParaRPr>
            </a:p>
          </p:txBody>
        </p:sp>
        <p:sp>
          <p:nvSpPr>
            <p:cNvPr id="1121292" name="Line 12"/>
            <p:cNvSpPr>
              <a:spLocks noChangeShapeType="1"/>
            </p:cNvSpPr>
            <p:nvPr/>
          </p:nvSpPr>
          <p:spPr bwMode="auto">
            <a:xfrm>
              <a:off x="1507" y="2316"/>
              <a:ext cx="488" cy="637"/>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nchor="ctr">
              <a:spAutoFit/>
            </a:bodyPr>
            <a:lstStyle/>
            <a:p>
              <a:endParaRPr lang="zh-CN" altLang="en-US" sz="2000">
                <a:latin typeface="Cambria" panose="02040503050406030204" pitchFamily="18" charset="0"/>
              </a:endParaRPr>
            </a:p>
          </p:txBody>
        </p:sp>
        <p:sp>
          <p:nvSpPr>
            <p:cNvPr id="1121293" name="Line 13"/>
            <p:cNvSpPr>
              <a:spLocks noChangeShapeType="1"/>
            </p:cNvSpPr>
            <p:nvPr/>
          </p:nvSpPr>
          <p:spPr bwMode="auto">
            <a:xfrm>
              <a:off x="2131" y="3180"/>
              <a:ext cx="794" cy="635"/>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nchor="ctr">
              <a:spAutoFit/>
            </a:bodyPr>
            <a:lstStyle/>
            <a:p>
              <a:endParaRPr lang="zh-CN" altLang="en-US" sz="2000">
                <a:latin typeface="Cambria" panose="02040503050406030204" pitchFamily="18" charset="0"/>
              </a:endParaRPr>
            </a:p>
          </p:txBody>
        </p:sp>
        <p:sp>
          <p:nvSpPr>
            <p:cNvPr id="1121294" name="Line 14"/>
            <p:cNvSpPr>
              <a:spLocks noChangeShapeType="1"/>
            </p:cNvSpPr>
            <p:nvPr/>
          </p:nvSpPr>
          <p:spPr bwMode="auto">
            <a:xfrm flipV="1">
              <a:off x="2993" y="3273"/>
              <a:ext cx="725" cy="542"/>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nchor="ctr">
              <a:spAutoFit/>
            </a:bodyPr>
            <a:lstStyle/>
            <a:p>
              <a:endParaRPr lang="zh-CN" altLang="en-US" sz="2000">
                <a:latin typeface="Cambria" panose="02040503050406030204" pitchFamily="18" charset="0"/>
              </a:endParaRPr>
            </a:p>
          </p:txBody>
        </p:sp>
        <p:sp>
          <p:nvSpPr>
            <p:cNvPr id="1121295" name="Line 15"/>
            <p:cNvSpPr>
              <a:spLocks noChangeShapeType="1"/>
            </p:cNvSpPr>
            <p:nvPr/>
          </p:nvSpPr>
          <p:spPr bwMode="auto">
            <a:xfrm flipV="1">
              <a:off x="3900" y="2441"/>
              <a:ext cx="323" cy="512"/>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nchor="ctr">
              <a:spAutoFit/>
            </a:bodyPr>
            <a:lstStyle/>
            <a:p>
              <a:endParaRPr lang="zh-CN" altLang="en-US" sz="2000">
                <a:latin typeface="Cambria" panose="02040503050406030204" pitchFamily="18" charset="0"/>
              </a:endParaRPr>
            </a:p>
          </p:txBody>
        </p:sp>
        <p:sp>
          <p:nvSpPr>
            <p:cNvPr id="1121296" name="Line 16"/>
            <p:cNvSpPr>
              <a:spLocks noChangeShapeType="1"/>
            </p:cNvSpPr>
            <p:nvPr/>
          </p:nvSpPr>
          <p:spPr bwMode="auto">
            <a:xfrm flipV="1">
              <a:off x="4240" y="1887"/>
              <a:ext cx="227" cy="363"/>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2000">
                <a:latin typeface="Cambria" panose="02040503050406030204" pitchFamily="18" charset="0"/>
              </a:endParaRPr>
            </a:p>
          </p:txBody>
        </p:sp>
        <p:sp>
          <p:nvSpPr>
            <p:cNvPr id="1121297" name="Line 17"/>
            <p:cNvSpPr>
              <a:spLocks noChangeShapeType="1"/>
            </p:cNvSpPr>
            <p:nvPr/>
          </p:nvSpPr>
          <p:spPr bwMode="auto">
            <a:xfrm flipV="1">
              <a:off x="4580" y="1230"/>
              <a:ext cx="250" cy="317"/>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2000">
                <a:latin typeface="Cambria" panose="02040503050406030204" pitchFamily="18" charset="0"/>
              </a:endParaRPr>
            </a:p>
          </p:txBody>
        </p:sp>
        <p:sp>
          <p:nvSpPr>
            <p:cNvPr id="1121298" name="Line 18"/>
            <p:cNvSpPr>
              <a:spLocks noChangeShapeType="1"/>
            </p:cNvSpPr>
            <p:nvPr/>
          </p:nvSpPr>
          <p:spPr bwMode="auto">
            <a:xfrm>
              <a:off x="2539" y="3135"/>
              <a:ext cx="681" cy="0"/>
            </a:xfrm>
            <a:prstGeom prst="line">
              <a:avLst/>
            </a:prstGeom>
            <a:noFill/>
            <a:ln w="28575">
              <a:solidFill>
                <a:schemeClr val="tx1"/>
              </a:solidFill>
              <a:prstDash val="dash"/>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2000">
                <a:latin typeface="Cambria" panose="02040503050406030204" pitchFamily="18" charset="0"/>
              </a:endParaRPr>
            </a:p>
          </p:txBody>
        </p:sp>
        <p:sp>
          <p:nvSpPr>
            <p:cNvPr id="1121299" name="Line 19"/>
            <p:cNvSpPr>
              <a:spLocks noChangeShapeType="1"/>
            </p:cNvSpPr>
            <p:nvPr/>
          </p:nvSpPr>
          <p:spPr bwMode="auto">
            <a:xfrm>
              <a:off x="1949" y="2205"/>
              <a:ext cx="1679" cy="249"/>
            </a:xfrm>
            <a:prstGeom prst="line">
              <a:avLst/>
            </a:prstGeom>
            <a:noFill/>
            <a:ln w="28575">
              <a:solidFill>
                <a:schemeClr val="tx1"/>
              </a:solidFill>
              <a:prstDash val="dash"/>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2000">
                <a:latin typeface="Cambria" panose="02040503050406030204" pitchFamily="18" charset="0"/>
              </a:endParaRPr>
            </a:p>
          </p:txBody>
        </p:sp>
        <p:sp>
          <p:nvSpPr>
            <p:cNvPr id="1121300" name="Line 20"/>
            <p:cNvSpPr>
              <a:spLocks noChangeShapeType="1"/>
            </p:cNvSpPr>
            <p:nvPr/>
          </p:nvSpPr>
          <p:spPr bwMode="auto">
            <a:xfrm>
              <a:off x="1655" y="1366"/>
              <a:ext cx="2313" cy="317"/>
            </a:xfrm>
            <a:prstGeom prst="line">
              <a:avLst/>
            </a:prstGeom>
            <a:noFill/>
            <a:ln w="28575">
              <a:solidFill>
                <a:schemeClr val="tx1"/>
              </a:solidFill>
              <a:prstDash val="dash"/>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2000">
                <a:latin typeface="Cambria" panose="02040503050406030204" pitchFamily="18" charset="0"/>
              </a:endParaRPr>
            </a:p>
          </p:txBody>
        </p:sp>
        <p:sp>
          <p:nvSpPr>
            <p:cNvPr id="1121301" name="Text Box 21"/>
            <p:cNvSpPr txBox="1">
              <a:spLocks noChangeArrowheads="1"/>
            </p:cNvSpPr>
            <p:nvPr/>
          </p:nvSpPr>
          <p:spPr bwMode="auto">
            <a:xfrm>
              <a:off x="2352" y="2561"/>
              <a:ext cx="1157" cy="26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2000" dirty="0">
                  <a:latin typeface="Cambria" panose="02040503050406030204" pitchFamily="18" charset="0"/>
                </a:rPr>
                <a:t>Verify design</a:t>
              </a:r>
            </a:p>
          </p:txBody>
        </p:sp>
        <p:sp>
          <p:nvSpPr>
            <p:cNvPr id="1121302" name="Text Box 22"/>
            <p:cNvSpPr txBox="1">
              <a:spLocks noChangeArrowheads="1"/>
            </p:cNvSpPr>
            <p:nvPr/>
          </p:nvSpPr>
          <p:spPr bwMode="auto">
            <a:xfrm>
              <a:off x="2114" y="1116"/>
              <a:ext cx="1678" cy="26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pPr>
              <a:r>
                <a:rPr lang="en-US" altLang="zh-CN" sz="2000" dirty="0">
                  <a:latin typeface="Cambria" panose="02040503050406030204" pitchFamily="18" charset="0"/>
                </a:rPr>
                <a:t>Validate requirements</a:t>
              </a:r>
            </a:p>
          </p:txBody>
        </p:sp>
        <p:sp>
          <p:nvSpPr>
            <p:cNvPr id="1121303" name="Oval 23"/>
            <p:cNvSpPr>
              <a:spLocks noChangeArrowheads="1"/>
            </p:cNvSpPr>
            <p:nvPr/>
          </p:nvSpPr>
          <p:spPr bwMode="auto">
            <a:xfrm>
              <a:off x="2471" y="3767"/>
              <a:ext cx="998" cy="367"/>
            </a:xfrm>
            <a:prstGeom prst="ellipse">
              <a:avLst/>
            </a:prstGeom>
            <a:noFill/>
            <a:ln w="9525" algn="ctr">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nchor="ctr">
              <a:spAutoFit/>
            </a:bodyPr>
            <a:lstStyle/>
            <a:p>
              <a:endParaRPr lang="zh-CN" altLang="en-US" sz="2000">
                <a:latin typeface="Cambria" panose="02040503050406030204" pitchFamily="18" charset="0"/>
              </a:endParaRPr>
            </a:p>
          </p:txBody>
        </p:sp>
        <p:sp>
          <p:nvSpPr>
            <p:cNvPr id="1121304" name="Line 24"/>
            <p:cNvSpPr>
              <a:spLocks noChangeShapeType="1"/>
            </p:cNvSpPr>
            <p:nvPr/>
          </p:nvSpPr>
          <p:spPr bwMode="auto">
            <a:xfrm>
              <a:off x="2947" y="935"/>
              <a:ext cx="0" cy="3266"/>
            </a:xfrm>
            <a:prstGeom prst="line">
              <a:avLst/>
            </a:prstGeom>
            <a:noFill/>
            <a:ln w="28575" cap="rnd">
              <a:solidFill>
                <a:schemeClr val="fo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2000">
                <a:latin typeface="Cambria" panose="02040503050406030204" pitchFamily="18" charset="0"/>
              </a:endParaRPr>
            </a:p>
          </p:txBody>
        </p:sp>
        <p:sp>
          <p:nvSpPr>
            <p:cNvPr id="1121306" name="Text Box 26"/>
            <p:cNvSpPr txBox="1">
              <a:spLocks noChangeArrowheads="1"/>
            </p:cNvSpPr>
            <p:nvPr/>
          </p:nvSpPr>
          <p:spPr bwMode="auto">
            <a:xfrm>
              <a:off x="4417" y="3531"/>
              <a:ext cx="1232" cy="26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algn="ctr">
                <a:spcBef>
                  <a:spcPct val="50000"/>
                </a:spcBef>
              </a:pPr>
              <a:r>
                <a:rPr lang="en-US" altLang="zh-CN" sz="2000" b="1" dirty="0">
                  <a:solidFill>
                    <a:schemeClr val="folHlink"/>
                  </a:solidFill>
                  <a:latin typeface="Cambria" panose="02040503050406030204" pitchFamily="18" charset="0"/>
                </a:rPr>
                <a:t>Verify/testing</a:t>
              </a:r>
            </a:p>
          </p:txBody>
        </p:sp>
      </p:grpSp>
    </p:spTree>
    <p:extLst>
      <p:ext uri="{BB962C8B-B14F-4D97-AF65-F5344CB8AC3E}">
        <p14:creationId xmlns:p14="http://schemas.microsoft.com/office/powerpoint/2010/main" val="120194217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685800" y="3962400"/>
            <a:ext cx="8077200" cy="838200"/>
          </a:xfrm>
        </p:spPr>
        <p:txBody>
          <a:bodyPr/>
          <a:lstStyle/>
          <a:p>
            <a:pPr algn="ctr" eaLnBrk="1" hangingPunct="1"/>
            <a:r>
              <a:rPr lang="en-US" altLang="zh-CN" sz="4000" dirty="0">
                <a:latin typeface="Cambria" panose="02040503050406030204" pitchFamily="18" charset="0"/>
              </a:rPr>
              <a:t>Test-Driven Development</a:t>
            </a:r>
            <a:r>
              <a:rPr lang="en-US" altLang="zh-CN" sz="4000" dirty="0" smtClean="0">
                <a:latin typeface="Cambria" panose="02040503050406030204" pitchFamily="18" charset="0"/>
              </a:rPr>
              <a:t/>
            </a:r>
            <a:br>
              <a:rPr lang="en-US" altLang="zh-CN" sz="4000" dirty="0" smtClean="0">
                <a:latin typeface="Cambria" panose="02040503050406030204" pitchFamily="18" charset="0"/>
              </a:rPr>
            </a:br>
            <a:endParaRPr lang="zh-CN" altLang="zh-CN" dirty="0" smtClean="0">
              <a:latin typeface="Cambria" panose="02040503050406030204" pitchFamily="18" charset="0"/>
            </a:endParaRPr>
          </a:p>
        </p:txBody>
      </p:sp>
      <p:sp>
        <p:nvSpPr>
          <p:cNvPr id="4" name="Rectangle 16"/>
          <p:cNvSpPr txBox="1">
            <a:spLocks noChangeArrowheads="1"/>
          </p:cNvSpPr>
          <p:nvPr/>
        </p:nvSpPr>
        <p:spPr bwMode="auto">
          <a:xfrm>
            <a:off x="685800" y="2286000"/>
            <a:ext cx="8077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algn="ctr" eaLnBrk="1" hangingPunct="1"/>
            <a:r>
              <a:rPr lang="en-US" altLang="zh-CN" sz="4000" dirty="0">
                <a:latin typeface="Cambria" panose="02040503050406030204" pitchFamily="18" charset="0"/>
              </a:rPr>
              <a:t>Putting Testing First</a:t>
            </a:r>
            <a:r>
              <a:rPr lang="en-US" altLang="zh-CN" sz="4000" dirty="0" smtClean="0">
                <a:latin typeface="Cambria" panose="02040503050406030204" pitchFamily="18" charset="0"/>
              </a:rPr>
              <a:t/>
            </a:r>
            <a:br>
              <a:rPr lang="en-US" altLang="zh-CN" sz="4000" dirty="0" smtClean="0">
                <a:latin typeface="Cambria" panose="02040503050406030204" pitchFamily="18" charset="0"/>
              </a:rPr>
            </a:br>
            <a:endParaRPr lang="zh-CN" altLang="zh-CN" dirty="0" smtClean="0">
              <a:latin typeface="Cambria" panose="02040503050406030204" pitchFamily="18" charset="0"/>
            </a:endParaRPr>
          </a:p>
        </p:txBody>
      </p:sp>
    </p:spTree>
    <p:extLst>
      <p:ext uri="{BB962C8B-B14F-4D97-AF65-F5344CB8AC3E}">
        <p14:creationId xmlns:p14="http://schemas.microsoft.com/office/powerpoint/2010/main" val="95645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506" name="Rectangle 2"/>
          <p:cNvSpPr>
            <a:spLocks noGrp="1" noChangeArrowheads="1"/>
          </p:cNvSpPr>
          <p:nvPr>
            <p:ph type="title"/>
          </p:nvPr>
        </p:nvSpPr>
        <p:spPr>
          <a:xfrm>
            <a:off x="2057400" y="228600"/>
            <a:ext cx="7391400" cy="838200"/>
          </a:xfrm>
        </p:spPr>
        <p:txBody>
          <a:bodyPr/>
          <a:lstStyle/>
          <a:p>
            <a:r>
              <a:rPr lang="en-US" altLang="zh-CN" sz="3200" dirty="0">
                <a:solidFill>
                  <a:srgbClr val="132584"/>
                </a:solidFill>
                <a:latin typeface="Cambria" panose="02040503050406030204" pitchFamily="18" charset="0"/>
              </a:rPr>
              <a:t>The Increased Emphasis on Testing</a:t>
            </a:r>
          </a:p>
        </p:txBody>
      </p:sp>
      <p:sp>
        <p:nvSpPr>
          <p:cNvPr id="39" name="Content Placeholder 2"/>
          <p:cNvSpPr txBox="1">
            <a:spLocks/>
          </p:cNvSpPr>
          <p:nvPr/>
        </p:nvSpPr>
        <p:spPr bwMode="auto">
          <a:xfrm>
            <a:off x="304800" y="1905000"/>
            <a:ext cx="9250261" cy="35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latin typeface="Cambria Math" panose="02040503050406030204" pitchFamily="18" charset="0"/>
                <a:ea typeface="Cambria Math" panose="02040503050406030204" pitchFamily="18" charset="0"/>
              </a:rPr>
              <a:t>Philosophy of </a:t>
            </a:r>
            <a:r>
              <a:rPr lang="en-US" altLang="zh-CN" dirty="0">
                <a:solidFill>
                  <a:srgbClr val="FF0000"/>
                </a:solidFill>
                <a:latin typeface="Cambria Math" panose="02040503050406030204" pitchFamily="18" charset="0"/>
                <a:ea typeface="Cambria Math" panose="02040503050406030204" pitchFamily="18" charset="0"/>
              </a:rPr>
              <a:t>traditional</a:t>
            </a:r>
            <a:r>
              <a:rPr lang="en-US" altLang="zh-CN" dirty="0">
                <a:latin typeface="Cambria Math" panose="02040503050406030204" pitchFamily="18" charset="0"/>
                <a:ea typeface="Cambria Math" panose="02040503050406030204" pitchFamily="18" charset="0"/>
              </a:rPr>
              <a:t> software development methods</a:t>
            </a:r>
          </a:p>
          <a:p>
            <a:r>
              <a:rPr lang="en-US" dirty="0" smtClean="0">
                <a:solidFill>
                  <a:srgbClr val="FF0000"/>
                </a:solidFill>
                <a:latin typeface="Cambria Math" panose="02040503050406030204" pitchFamily="18" charset="0"/>
                <a:ea typeface="Cambria Math" panose="02040503050406030204" pitchFamily="18" charset="0"/>
              </a:rPr>
              <a:t>Upfront</a:t>
            </a:r>
            <a:r>
              <a:rPr lang="en-US" dirty="0" smtClean="0">
                <a:latin typeface="Cambria Math" panose="02040503050406030204" pitchFamily="18" charset="0"/>
                <a:ea typeface="Cambria Math" panose="02040503050406030204" pitchFamily="18" charset="0"/>
              </a:rPr>
              <a:t> analysis</a:t>
            </a:r>
          </a:p>
          <a:p>
            <a:r>
              <a:rPr lang="en-US" dirty="0" smtClean="0">
                <a:latin typeface="Cambria Math" panose="02040503050406030204" pitchFamily="18" charset="0"/>
                <a:ea typeface="Cambria Math" panose="02040503050406030204" pitchFamily="18" charset="0"/>
              </a:rPr>
              <a:t>Extensive </a:t>
            </a:r>
            <a:r>
              <a:rPr lang="en-US" dirty="0" smtClean="0">
                <a:solidFill>
                  <a:srgbClr val="FF0000"/>
                </a:solidFill>
                <a:latin typeface="Cambria Math" panose="02040503050406030204" pitchFamily="18" charset="0"/>
                <a:ea typeface="Cambria Math" panose="02040503050406030204" pitchFamily="18" charset="0"/>
              </a:rPr>
              <a:t>modeling</a:t>
            </a:r>
          </a:p>
          <a:p>
            <a:r>
              <a:rPr lang="en-US" dirty="0" smtClean="0">
                <a:latin typeface="Cambria Math" panose="02040503050406030204" pitchFamily="18" charset="0"/>
                <a:ea typeface="Cambria Math" panose="02040503050406030204" pitchFamily="18" charset="0"/>
              </a:rPr>
              <a:t>Reveal </a:t>
            </a:r>
            <a:r>
              <a:rPr lang="en-US" dirty="0" smtClean="0">
                <a:solidFill>
                  <a:srgbClr val="FF0000"/>
                </a:solidFill>
                <a:latin typeface="Cambria Math" panose="02040503050406030204" pitchFamily="18" charset="0"/>
                <a:ea typeface="Cambria Math" panose="02040503050406030204" pitchFamily="18" charset="0"/>
              </a:rPr>
              <a:t>problems</a:t>
            </a:r>
            <a:r>
              <a:rPr lang="en-US" dirty="0" smtClean="0">
                <a:latin typeface="Cambria Math" panose="02040503050406030204" pitchFamily="18" charset="0"/>
                <a:ea typeface="Cambria Math" panose="02040503050406030204" pitchFamily="18" charset="0"/>
              </a:rPr>
              <a:t> as early as possible</a:t>
            </a:r>
          </a:p>
          <a:p>
            <a:endParaRPr lang="en-US" sz="2400" dirty="0"/>
          </a:p>
        </p:txBody>
      </p:sp>
    </p:spTree>
    <p:extLst>
      <p:ext uri="{BB962C8B-B14F-4D97-AF65-F5344CB8AC3E}">
        <p14:creationId xmlns:p14="http://schemas.microsoft.com/office/powerpoint/2010/main" val="13749742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506" name="Rectangle 2"/>
          <p:cNvSpPr>
            <a:spLocks noGrp="1" noChangeArrowheads="1"/>
          </p:cNvSpPr>
          <p:nvPr>
            <p:ph type="title"/>
          </p:nvPr>
        </p:nvSpPr>
        <p:spPr>
          <a:xfrm>
            <a:off x="2057400" y="228600"/>
            <a:ext cx="7391400" cy="838200"/>
          </a:xfrm>
        </p:spPr>
        <p:txBody>
          <a:bodyPr/>
          <a:lstStyle/>
          <a:p>
            <a:r>
              <a:rPr lang="en-US" altLang="zh-CN" sz="3200" dirty="0">
                <a:solidFill>
                  <a:srgbClr val="132584"/>
                </a:solidFill>
                <a:latin typeface="Cambria" panose="02040503050406030204" pitchFamily="18" charset="0"/>
              </a:rPr>
              <a:t>The Increased Emphasis on Testing</a:t>
            </a:r>
          </a:p>
        </p:txBody>
      </p:sp>
      <p:sp>
        <p:nvSpPr>
          <p:cNvPr id="41" name="Content Placeholder 2"/>
          <p:cNvSpPr txBox="1">
            <a:spLocks/>
          </p:cNvSpPr>
          <p:nvPr/>
        </p:nvSpPr>
        <p:spPr bwMode="auto">
          <a:xfrm>
            <a:off x="152400" y="1676400"/>
            <a:ext cx="9296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latin typeface="Cambria Math" panose="02040503050406030204" pitchFamily="18" charset="0"/>
                <a:ea typeface="Cambria Math" panose="02040503050406030204" pitchFamily="18" charset="0"/>
              </a:rPr>
              <a:t>These are true if requirements are always </a:t>
            </a:r>
            <a:r>
              <a:rPr lang="en-US" sz="2400" dirty="0" smtClean="0">
                <a:solidFill>
                  <a:srgbClr val="FF0000"/>
                </a:solidFill>
                <a:latin typeface="Cambria Math" panose="02040503050406030204" pitchFamily="18" charset="0"/>
                <a:ea typeface="Cambria Math" panose="02040503050406030204" pitchFamily="18" charset="0"/>
              </a:rPr>
              <a:t>complete</a:t>
            </a:r>
            <a:r>
              <a:rPr lang="en-US" sz="2400" dirty="0" smtClean="0">
                <a:latin typeface="Cambria Math" panose="02040503050406030204" pitchFamily="18" charset="0"/>
                <a:ea typeface="Cambria Math" panose="02040503050406030204" pitchFamily="18" charset="0"/>
              </a:rPr>
              <a:t> and </a:t>
            </a:r>
            <a:r>
              <a:rPr lang="en-US" sz="2400" dirty="0" smtClean="0">
                <a:solidFill>
                  <a:srgbClr val="FF0000"/>
                </a:solidFill>
                <a:latin typeface="Cambria Math" panose="02040503050406030204" pitchFamily="18" charset="0"/>
                <a:ea typeface="Cambria Math" panose="02040503050406030204" pitchFamily="18" charset="0"/>
              </a:rPr>
              <a:t>current</a:t>
            </a:r>
          </a:p>
          <a:p>
            <a:r>
              <a:rPr lang="en-US" sz="2400" dirty="0" smtClean="0">
                <a:latin typeface="Cambria Math" panose="02040503050406030204" pitchFamily="18" charset="0"/>
                <a:ea typeface="Cambria Math" panose="02040503050406030204" pitchFamily="18" charset="0"/>
              </a:rPr>
              <a:t>But those annoying customers keep </a:t>
            </a:r>
            <a:r>
              <a:rPr lang="en-US" sz="2400" dirty="0" smtClean="0">
                <a:solidFill>
                  <a:srgbClr val="FF0000"/>
                </a:solidFill>
                <a:latin typeface="Cambria Math" panose="02040503050406030204" pitchFamily="18" charset="0"/>
                <a:ea typeface="Cambria Math" panose="02040503050406030204" pitchFamily="18" charset="0"/>
              </a:rPr>
              <a:t>changing</a:t>
            </a:r>
            <a:r>
              <a:rPr lang="en-US" sz="2400" dirty="0" smtClean="0">
                <a:latin typeface="Cambria Math" panose="02040503050406030204" pitchFamily="18" charset="0"/>
                <a:ea typeface="Cambria Math" panose="02040503050406030204" pitchFamily="18" charset="0"/>
              </a:rPr>
              <a:t> their minds!</a:t>
            </a:r>
          </a:p>
          <a:p>
            <a:pPr lvl="1"/>
            <a:r>
              <a:rPr lang="en-US" dirty="0" smtClean="0">
                <a:latin typeface="Cambria Math" panose="02040503050406030204" pitchFamily="18" charset="0"/>
                <a:ea typeface="Cambria Math" panose="02040503050406030204" pitchFamily="18" charset="0"/>
              </a:rPr>
              <a:t>Humans are naturally good at approximating</a:t>
            </a:r>
          </a:p>
          <a:p>
            <a:pPr lvl="1"/>
            <a:r>
              <a:rPr lang="en-US" dirty="0" smtClean="0">
                <a:latin typeface="Cambria Math" panose="02040503050406030204" pitchFamily="18" charset="0"/>
                <a:ea typeface="Cambria Math" panose="02040503050406030204" pitchFamily="18" charset="0"/>
              </a:rPr>
              <a:t>But pretty bad at perfecting</a:t>
            </a:r>
          </a:p>
          <a:p>
            <a:r>
              <a:rPr lang="en-US" sz="2400" dirty="0" smtClean="0">
                <a:latin typeface="Cambria Math" panose="02040503050406030204" pitchFamily="18" charset="0"/>
                <a:ea typeface="Cambria Math" panose="02040503050406030204" pitchFamily="18" charset="0"/>
              </a:rPr>
              <a:t>These two </a:t>
            </a:r>
            <a:r>
              <a:rPr lang="en-US" sz="2400" dirty="0" smtClean="0">
                <a:solidFill>
                  <a:srgbClr val="FF0000"/>
                </a:solidFill>
                <a:latin typeface="Cambria Math" panose="02040503050406030204" pitchFamily="18" charset="0"/>
                <a:ea typeface="Cambria Math" panose="02040503050406030204" pitchFamily="18" charset="0"/>
              </a:rPr>
              <a:t>assumptions</a:t>
            </a:r>
            <a:r>
              <a:rPr lang="en-US" sz="2400" dirty="0" smtClean="0">
                <a:latin typeface="Cambria Math" panose="02040503050406030204" pitchFamily="18" charset="0"/>
                <a:ea typeface="Cambria Math" panose="02040503050406030204" pitchFamily="18" charset="0"/>
              </a:rPr>
              <a:t> have made software engineering frustrating and difficult for decades</a:t>
            </a:r>
          </a:p>
          <a:p>
            <a:pPr marL="0" indent="0">
              <a:buNone/>
            </a:pPr>
            <a:endParaRPr lang="en-US" sz="2000" dirty="0"/>
          </a:p>
        </p:txBody>
      </p:sp>
      <p:sp>
        <p:nvSpPr>
          <p:cNvPr id="5" name="Text Box 4"/>
          <p:cNvSpPr txBox="1">
            <a:spLocks noChangeArrowheads="1"/>
          </p:cNvSpPr>
          <p:nvPr/>
        </p:nvSpPr>
        <p:spPr bwMode="auto">
          <a:xfrm>
            <a:off x="2743200" y="5181600"/>
            <a:ext cx="3815882" cy="523220"/>
          </a:xfrm>
          <a:prstGeom prst="rect">
            <a:avLst/>
          </a:prstGeom>
          <a:noFill/>
          <a:ln w="12700">
            <a:solidFill>
              <a:schemeClr val="tx1"/>
            </a:solidFill>
            <a:miter lim="800000"/>
            <a:headEnd type="none" w="sm" len="sm"/>
            <a:tailEnd type="none" w="sm" len="sm"/>
          </a:ln>
        </p:spPr>
        <p:txBody>
          <a:bodyPr wrap="square">
            <a:spAutoFit/>
          </a:bodyPr>
          <a:lstStyle>
            <a:lvl1pPr marL="457200" indent="-457200">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marL="457200" marR="0" lvl="0" indent="-457200" algn="r" defTabSz="914400" rtl="0" eaLnBrk="0" fontAlgn="base" latinLnBrk="0" hangingPunct="0">
              <a:lnSpc>
                <a:spcPct val="100000"/>
              </a:lnSpc>
              <a:spcBef>
                <a:spcPct val="0"/>
              </a:spcBef>
              <a:spcAft>
                <a:spcPct val="0"/>
              </a:spcAft>
              <a:buClrTx/>
              <a:buSzTx/>
              <a:buFont typeface="Monotype Sorts" charset="2"/>
              <a:buNone/>
              <a:tabLst/>
              <a:defRPr/>
            </a:pPr>
            <a:r>
              <a:rPr kumimoji="0" lang="en-US" sz="2800" b="0" i="0" u="none" strike="noStrike" kern="1200" cap="none" spc="0" normalizeH="0" baseline="0" noProof="0" dirty="0" smtClean="0">
                <a:ln>
                  <a:noFill/>
                </a:ln>
                <a:solidFill>
                  <a:srgbClr val="133984"/>
                </a:solidFill>
                <a:effectLst/>
                <a:uLnTx/>
                <a:uFillTx/>
                <a:latin typeface="Cambria Math" panose="02040503050406030204" pitchFamily="18" charset="0"/>
                <a:ea typeface="Cambria Math" panose="02040503050406030204" pitchFamily="18" charset="0"/>
              </a:rPr>
              <a:t>Thus, agile methods …</a:t>
            </a:r>
            <a:endParaRPr kumimoji="0" lang="en-US" sz="2800" b="0" i="0" u="sng" strike="noStrike" kern="1200" cap="none" spc="0" normalizeH="0" baseline="0" noProof="0" dirty="0">
              <a:ln>
                <a:noFill/>
              </a:ln>
              <a:solidFill>
                <a:srgbClr val="133984"/>
              </a:solidFill>
              <a:effectLst/>
              <a:uLnTx/>
              <a:uFillTx/>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338328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506" name="Rectangle 2"/>
          <p:cNvSpPr>
            <a:spLocks noGrp="1" noChangeArrowheads="1"/>
          </p:cNvSpPr>
          <p:nvPr>
            <p:ph type="title"/>
          </p:nvPr>
        </p:nvSpPr>
        <p:spPr>
          <a:xfrm>
            <a:off x="1066800" y="304800"/>
            <a:ext cx="7391400" cy="838200"/>
          </a:xfrm>
        </p:spPr>
        <p:txBody>
          <a:bodyPr/>
          <a:lstStyle/>
          <a:p>
            <a:r>
              <a:rPr lang="en-US" altLang="zh-CN" sz="3200" dirty="0" smtClean="0">
                <a:solidFill>
                  <a:srgbClr val="132584"/>
                </a:solidFill>
                <a:latin typeface="Cambria" panose="02040503050406030204" pitchFamily="18" charset="0"/>
              </a:rPr>
              <a:t>Why </a:t>
            </a:r>
            <a:r>
              <a:rPr lang="en-US" altLang="zh-CN" sz="3200" dirty="0">
                <a:solidFill>
                  <a:srgbClr val="132584"/>
                </a:solidFill>
                <a:latin typeface="Cambria" panose="02040503050406030204" pitchFamily="18" charset="0"/>
              </a:rPr>
              <a:t>Be Agile ?</a:t>
            </a:r>
          </a:p>
        </p:txBody>
      </p:sp>
      <p:sp>
        <p:nvSpPr>
          <p:cNvPr id="41" name="Content Placeholder 2"/>
          <p:cNvSpPr txBox="1">
            <a:spLocks/>
          </p:cNvSpPr>
          <p:nvPr/>
        </p:nvSpPr>
        <p:spPr bwMode="auto">
          <a:xfrm>
            <a:off x="152400" y="1188440"/>
            <a:ext cx="9104851" cy="445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Cambria Math" panose="02040503050406030204" pitchFamily="18" charset="0"/>
                <a:ea typeface="Cambria Math" panose="02040503050406030204" pitchFamily="18" charset="0"/>
              </a:rPr>
              <a:t>Agile methods start by recognizing that neither </a:t>
            </a:r>
            <a:r>
              <a:rPr lang="en-US" sz="2400" dirty="0">
                <a:solidFill>
                  <a:srgbClr val="FF0000"/>
                </a:solidFill>
                <a:latin typeface="Cambria Math" panose="02040503050406030204" pitchFamily="18" charset="0"/>
                <a:ea typeface="Cambria Math" panose="02040503050406030204" pitchFamily="18" charset="0"/>
              </a:rPr>
              <a:t>assumption</a:t>
            </a:r>
            <a:r>
              <a:rPr lang="en-US" sz="2400" dirty="0">
                <a:latin typeface="Cambria Math" panose="02040503050406030204" pitchFamily="18" charset="0"/>
                <a:ea typeface="Cambria Math" panose="02040503050406030204" pitchFamily="18" charset="0"/>
              </a:rPr>
              <a:t> is valid for many current software projects</a:t>
            </a:r>
          </a:p>
          <a:p>
            <a:r>
              <a:rPr lang="en-US" sz="2400" dirty="0">
                <a:latin typeface="Cambria Math" panose="02040503050406030204" pitchFamily="18" charset="0"/>
                <a:ea typeface="Cambria Math" panose="02040503050406030204" pitchFamily="18" charset="0"/>
              </a:rPr>
              <a:t>Software engineers are </a:t>
            </a:r>
            <a:r>
              <a:rPr lang="en-US" sz="2400" dirty="0">
                <a:solidFill>
                  <a:srgbClr val="FF0000"/>
                </a:solidFill>
                <a:latin typeface="Cambria Math" panose="02040503050406030204" pitchFamily="18" charset="0"/>
                <a:ea typeface="Cambria Math" panose="02040503050406030204" pitchFamily="18" charset="0"/>
              </a:rPr>
              <a:t>not good at developing requirements</a:t>
            </a:r>
          </a:p>
          <a:p>
            <a:r>
              <a:rPr lang="en-US" sz="2400" dirty="0">
                <a:latin typeface="Cambria Math" panose="02040503050406030204" pitchFamily="18" charset="0"/>
                <a:ea typeface="Cambria Math" panose="02040503050406030204" pitchFamily="18" charset="0"/>
              </a:rPr>
              <a:t>We do not anticipate many </a:t>
            </a:r>
            <a:r>
              <a:rPr lang="en-US" sz="2400" dirty="0">
                <a:solidFill>
                  <a:srgbClr val="FF0000"/>
                </a:solidFill>
                <a:latin typeface="Cambria Math" panose="02040503050406030204" pitchFamily="18" charset="0"/>
                <a:ea typeface="Cambria Math" panose="02040503050406030204" pitchFamily="18" charset="0"/>
              </a:rPr>
              <a:t>changes</a:t>
            </a:r>
          </a:p>
          <a:p>
            <a:r>
              <a:rPr lang="en-US" sz="2400" dirty="0">
                <a:latin typeface="Cambria Math" panose="02040503050406030204" pitchFamily="18" charset="0"/>
                <a:ea typeface="Cambria Math" panose="02040503050406030204" pitchFamily="18" charset="0"/>
              </a:rPr>
              <a:t>Many of the changes we do anticipate are </a:t>
            </a:r>
            <a:r>
              <a:rPr lang="en-US" sz="2400" dirty="0">
                <a:solidFill>
                  <a:srgbClr val="FF0000"/>
                </a:solidFill>
                <a:latin typeface="Cambria Math" panose="02040503050406030204" pitchFamily="18" charset="0"/>
                <a:ea typeface="Cambria Math" panose="02040503050406030204" pitchFamily="18" charset="0"/>
              </a:rPr>
              <a:t>not needed</a:t>
            </a:r>
          </a:p>
          <a:p>
            <a:pPr marL="0" indent="0">
              <a:buNone/>
            </a:pPr>
            <a:r>
              <a:rPr lang="en-US" sz="2400" dirty="0">
                <a:latin typeface="Cambria Math" panose="02040503050406030204" pitchFamily="18" charset="0"/>
                <a:ea typeface="Cambria Math" panose="02040503050406030204" pitchFamily="18" charset="0"/>
              </a:rPr>
              <a:t>Requirements (and other “non-executable artifacts”) tend to go </a:t>
            </a:r>
            <a:r>
              <a:rPr lang="en-US" sz="2400" dirty="0">
                <a:solidFill>
                  <a:srgbClr val="FF0000"/>
                </a:solidFill>
                <a:latin typeface="Cambria Math" panose="02040503050406030204" pitchFamily="18" charset="0"/>
                <a:ea typeface="Cambria Math" panose="02040503050406030204" pitchFamily="18" charset="0"/>
              </a:rPr>
              <a:t>out of date</a:t>
            </a:r>
            <a:r>
              <a:rPr lang="en-US" sz="2400" dirty="0">
                <a:latin typeface="Cambria Math" panose="02040503050406030204" pitchFamily="18" charset="0"/>
                <a:ea typeface="Cambria Math" panose="02040503050406030204" pitchFamily="18" charset="0"/>
              </a:rPr>
              <a:t> very quickly</a:t>
            </a:r>
          </a:p>
          <a:p>
            <a:r>
              <a:rPr lang="en-US" sz="2400" dirty="0">
                <a:latin typeface="Cambria Math" panose="02040503050406030204" pitchFamily="18" charset="0"/>
                <a:ea typeface="Cambria Math" panose="02040503050406030204" pitchFamily="18" charset="0"/>
              </a:rPr>
              <a:t>We seldom take time to </a:t>
            </a:r>
            <a:r>
              <a:rPr lang="en-US" sz="2400" dirty="0">
                <a:solidFill>
                  <a:srgbClr val="FF0000"/>
                </a:solidFill>
                <a:latin typeface="Cambria Math" panose="02040503050406030204" pitchFamily="18" charset="0"/>
                <a:ea typeface="Cambria Math" panose="02040503050406030204" pitchFamily="18" charset="0"/>
              </a:rPr>
              <a:t>update</a:t>
            </a:r>
            <a:r>
              <a:rPr lang="en-US" sz="2400" dirty="0">
                <a:latin typeface="Cambria Math" panose="02040503050406030204" pitchFamily="18" charset="0"/>
                <a:ea typeface="Cambria Math" panose="02040503050406030204" pitchFamily="18" charset="0"/>
              </a:rPr>
              <a:t> them</a:t>
            </a:r>
          </a:p>
          <a:p>
            <a:r>
              <a:rPr lang="en-US" sz="2400" dirty="0">
                <a:latin typeface="Cambria Math" panose="02040503050406030204" pitchFamily="18" charset="0"/>
                <a:ea typeface="Cambria Math" panose="02040503050406030204" pitchFamily="18" charset="0"/>
              </a:rPr>
              <a:t>Many current software projects </a:t>
            </a:r>
            <a:r>
              <a:rPr lang="en-US" sz="2400" dirty="0">
                <a:solidFill>
                  <a:srgbClr val="FF0000"/>
                </a:solidFill>
                <a:latin typeface="Cambria Math" panose="02040503050406030204" pitchFamily="18" charset="0"/>
                <a:ea typeface="Cambria Math" panose="02040503050406030204" pitchFamily="18" charset="0"/>
              </a:rPr>
              <a:t>change continuously</a:t>
            </a:r>
          </a:p>
          <a:p>
            <a:pPr marL="0" indent="0">
              <a:buNone/>
            </a:pPr>
            <a:r>
              <a:rPr lang="en-US" sz="2400" dirty="0">
                <a:latin typeface="Cambria Math" panose="02040503050406030204" pitchFamily="18" charset="0"/>
                <a:ea typeface="Cambria Math" panose="02040503050406030204" pitchFamily="18" charset="0"/>
              </a:rPr>
              <a:t>Agile methods expect software to </a:t>
            </a:r>
            <a:r>
              <a:rPr lang="en-US" sz="2400" dirty="0">
                <a:solidFill>
                  <a:srgbClr val="FF0000"/>
                </a:solidFill>
                <a:latin typeface="Cambria Math" panose="02040503050406030204" pitchFamily="18" charset="0"/>
                <a:ea typeface="Cambria Math" panose="02040503050406030204" pitchFamily="18" charset="0"/>
              </a:rPr>
              <a:t>start small and evolve over time</a:t>
            </a:r>
          </a:p>
          <a:p>
            <a:r>
              <a:rPr lang="en-US" sz="2400" dirty="0">
                <a:latin typeface="Cambria Math" panose="02040503050406030204" pitchFamily="18" charset="0"/>
                <a:ea typeface="Cambria Math" panose="02040503050406030204" pitchFamily="18" charset="0"/>
              </a:rPr>
              <a:t>Embraces software evolution instead of fighting it</a:t>
            </a:r>
          </a:p>
          <a:p>
            <a:pPr marL="0" indent="0">
              <a:buNone/>
            </a:pPr>
            <a:endParaRPr lang="en-US" sz="2000" dirty="0"/>
          </a:p>
        </p:txBody>
      </p:sp>
    </p:spTree>
    <p:extLst>
      <p:ext uri="{BB962C8B-B14F-4D97-AF65-F5344CB8AC3E}">
        <p14:creationId xmlns:p14="http://schemas.microsoft.com/office/powerpoint/2010/main" val="134977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506" name="Rectangle 2"/>
          <p:cNvSpPr>
            <a:spLocks noGrp="1" noChangeArrowheads="1"/>
          </p:cNvSpPr>
          <p:nvPr>
            <p:ph type="title"/>
          </p:nvPr>
        </p:nvSpPr>
        <p:spPr>
          <a:xfrm>
            <a:off x="1734424" y="228600"/>
            <a:ext cx="7391400" cy="838200"/>
          </a:xfrm>
        </p:spPr>
        <p:txBody>
          <a:bodyPr/>
          <a:lstStyle/>
          <a:p>
            <a:r>
              <a:rPr lang="en-US" altLang="zh-CN" sz="3200" dirty="0">
                <a:solidFill>
                  <a:srgbClr val="132584"/>
                </a:solidFill>
                <a:latin typeface="Cambria" panose="02040503050406030204" pitchFamily="18" charset="0"/>
              </a:rPr>
              <a:t>A Limited View of Correctness</a:t>
            </a:r>
          </a:p>
        </p:txBody>
      </p:sp>
      <p:sp>
        <p:nvSpPr>
          <p:cNvPr id="41" name="Content Placeholder 2"/>
          <p:cNvSpPr txBox="1">
            <a:spLocks/>
          </p:cNvSpPr>
          <p:nvPr/>
        </p:nvSpPr>
        <p:spPr bwMode="auto">
          <a:xfrm>
            <a:off x="53131" y="1524000"/>
            <a:ext cx="9104851" cy="445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latin typeface="Cambria Math" panose="02040503050406030204" pitchFamily="18" charset="0"/>
                <a:ea typeface="Cambria Math" panose="02040503050406030204" pitchFamily="18" charset="0"/>
              </a:rPr>
              <a:t>In </a:t>
            </a:r>
            <a:r>
              <a:rPr lang="en-US" sz="2400" dirty="0">
                <a:latin typeface="Cambria Math" panose="02040503050406030204" pitchFamily="18" charset="0"/>
                <a:ea typeface="Cambria Math" panose="02040503050406030204" pitchFamily="18" charset="0"/>
              </a:rPr>
              <a:t>traditional methods, we try to define all correct behavior completely, at the beginning</a:t>
            </a:r>
          </a:p>
          <a:p>
            <a:r>
              <a:rPr lang="en-US" sz="2400" dirty="0">
                <a:latin typeface="Cambria Math" panose="02040503050406030204" pitchFamily="18" charset="0"/>
                <a:ea typeface="Cambria Math" panose="02040503050406030204" pitchFamily="18" charset="0"/>
              </a:rPr>
              <a:t>What is correctness?</a:t>
            </a:r>
          </a:p>
          <a:p>
            <a:r>
              <a:rPr lang="en-US" sz="2400" dirty="0">
                <a:latin typeface="Cambria Math" panose="02040503050406030204" pitchFamily="18" charset="0"/>
                <a:ea typeface="Cambria Math" panose="02040503050406030204" pitchFamily="18" charset="0"/>
              </a:rPr>
              <a:t>Does “correctness” mean anything in large engineering products?</a:t>
            </a:r>
          </a:p>
          <a:p>
            <a:r>
              <a:rPr lang="en-US" sz="2400" dirty="0">
                <a:latin typeface="Cambria Math" panose="02040503050406030204" pitchFamily="18" charset="0"/>
                <a:ea typeface="Cambria Math" panose="02040503050406030204" pitchFamily="18" charset="0"/>
              </a:rPr>
              <a:t> People are VERY BAD at completely defining correctness</a:t>
            </a:r>
          </a:p>
          <a:p>
            <a:pPr marL="0" indent="0">
              <a:buNone/>
            </a:pPr>
            <a:r>
              <a:rPr lang="en-US" sz="2400" dirty="0">
                <a:latin typeface="Cambria Math" panose="02040503050406030204" pitchFamily="18" charset="0"/>
                <a:ea typeface="Cambria Math" panose="02040503050406030204" pitchFamily="18" charset="0"/>
              </a:rPr>
              <a:t>In agile methods, we redefine correctness to be relative to a specific set of tests</a:t>
            </a:r>
          </a:p>
          <a:p>
            <a:r>
              <a:rPr lang="en-US" sz="2400" dirty="0">
                <a:latin typeface="Cambria Math" panose="02040503050406030204" pitchFamily="18" charset="0"/>
                <a:ea typeface="Cambria Math" panose="02040503050406030204" pitchFamily="18" charset="0"/>
              </a:rPr>
              <a:t>If the software behaves correctly on the tests, it is “correct”</a:t>
            </a:r>
          </a:p>
          <a:p>
            <a:r>
              <a:rPr lang="en-US" sz="2400" dirty="0">
                <a:latin typeface="Cambria Math" panose="02040503050406030204" pitchFamily="18" charset="0"/>
                <a:ea typeface="Cambria Math" panose="02040503050406030204" pitchFamily="18" charset="0"/>
              </a:rPr>
              <a:t>Instead of defining all behaviors, we demonstrate some behaviors</a:t>
            </a:r>
          </a:p>
          <a:p>
            <a:pPr marL="0" indent="0">
              <a:buNone/>
            </a:pPr>
            <a:endParaRPr lang="en-US" sz="2000" dirty="0"/>
          </a:p>
        </p:txBody>
      </p:sp>
    </p:spTree>
    <p:extLst>
      <p:ext uri="{BB962C8B-B14F-4D97-AF65-F5344CB8AC3E}">
        <p14:creationId xmlns:p14="http://schemas.microsoft.com/office/powerpoint/2010/main" val="12521895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506" name="Rectangle 2"/>
          <p:cNvSpPr>
            <a:spLocks noGrp="1" noChangeArrowheads="1"/>
          </p:cNvSpPr>
          <p:nvPr>
            <p:ph type="title"/>
          </p:nvPr>
        </p:nvSpPr>
        <p:spPr>
          <a:xfrm>
            <a:off x="1734424" y="228600"/>
            <a:ext cx="7391400" cy="838200"/>
          </a:xfrm>
        </p:spPr>
        <p:txBody>
          <a:bodyPr/>
          <a:lstStyle/>
          <a:p>
            <a:r>
              <a:rPr lang="en-US" altLang="zh-CN" sz="3200" dirty="0">
                <a:solidFill>
                  <a:srgbClr val="132584"/>
                </a:solidFill>
                <a:latin typeface="Cambria" panose="02040503050406030204" pitchFamily="18" charset="0"/>
              </a:rPr>
              <a:t>Test Harnesses Verify Correctness</a:t>
            </a:r>
          </a:p>
        </p:txBody>
      </p:sp>
      <p:sp>
        <p:nvSpPr>
          <p:cNvPr id="41" name="Content Placeholder 2"/>
          <p:cNvSpPr txBox="1">
            <a:spLocks/>
          </p:cNvSpPr>
          <p:nvPr/>
        </p:nvSpPr>
        <p:spPr bwMode="auto">
          <a:xfrm>
            <a:off x="152400" y="2743200"/>
            <a:ext cx="9104851" cy="445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latin typeface="Cambria Math" panose="02040503050406030204" pitchFamily="18" charset="0"/>
                <a:ea typeface="Cambria Math" panose="02040503050406030204" pitchFamily="18" charset="0"/>
              </a:rPr>
              <a:t>Tests </a:t>
            </a:r>
            <a:r>
              <a:rPr lang="en-US" sz="2400" dirty="0">
                <a:latin typeface="Cambria Math" panose="02040503050406030204" pitchFamily="18" charset="0"/>
                <a:ea typeface="Cambria Math" panose="02040503050406030204" pitchFamily="18" charset="0"/>
              </a:rPr>
              <a:t>must be </a:t>
            </a:r>
            <a:r>
              <a:rPr lang="en-US" sz="2400" dirty="0">
                <a:solidFill>
                  <a:srgbClr val="FF0000"/>
                </a:solidFill>
                <a:latin typeface="Cambria Math" panose="02040503050406030204" pitchFamily="18" charset="0"/>
                <a:ea typeface="Cambria Math" panose="02040503050406030204" pitchFamily="18" charset="0"/>
              </a:rPr>
              <a:t>automated</a:t>
            </a:r>
          </a:p>
          <a:p>
            <a:r>
              <a:rPr lang="en-US" sz="2400" dirty="0">
                <a:latin typeface="Cambria Math" panose="02040503050406030204" pitchFamily="18" charset="0"/>
                <a:ea typeface="Cambria Math" panose="02040503050406030204" pitchFamily="18" charset="0"/>
              </a:rPr>
              <a:t>Test automation is a </a:t>
            </a:r>
            <a:r>
              <a:rPr lang="en-US" sz="2400" dirty="0">
                <a:solidFill>
                  <a:srgbClr val="FF0000"/>
                </a:solidFill>
                <a:latin typeface="Cambria Math" panose="02040503050406030204" pitchFamily="18" charset="0"/>
                <a:ea typeface="Cambria Math" panose="02040503050406030204" pitchFamily="18" charset="0"/>
              </a:rPr>
              <a:t>prerequisite</a:t>
            </a:r>
            <a:r>
              <a:rPr lang="en-US" sz="2400" dirty="0">
                <a:latin typeface="Cambria Math" panose="02040503050406030204" pitchFamily="18" charset="0"/>
                <a:ea typeface="Cambria Math" panose="02040503050406030204" pitchFamily="18" charset="0"/>
              </a:rPr>
              <a:t> to test driven development</a:t>
            </a:r>
          </a:p>
          <a:p>
            <a:pPr marL="0" indent="0">
              <a:buNone/>
            </a:pPr>
            <a:r>
              <a:rPr lang="en-US" sz="2400" dirty="0">
                <a:latin typeface="Cambria Math" panose="02040503050406030204" pitchFamily="18" charset="0"/>
                <a:ea typeface="Cambria Math" panose="02040503050406030204" pitchFamily="18" charset="0"/>
              </a:rPr>
              <a:t>Every test must include </a:t>
            </a:r>
            <a:r>
              <a:rPr lang="en-US" sz="2400" dirty="0">
                <a:solidFill>
                  <a:srgbClr val="FF0000"/>
                </a:solidFill>
                <a:latin typeface="Cambria Math" panose="02040503050406030204" pitchFamily="18" charset="0"/>
                <a:ea typeface="Cambria Math" panose="02040503050406030204" pitchFamily="18" charset="0"/>
              </a:rPr>
              <a:t>a test oracle </a:t>
            </a:r>
            <a:r>
              <a:rPr lang="en-US" sz="2400" dirty="0">
                <a:latin typeface="Cambria Math" panose="02040503050406030204" pitchFamily="18" charset="0"/>
                <a:ea typeface="Cambria Math" panose="02040503050406030204" pitchFamily="18" charset="0"/>
              </a:rPr>
              <a:t>that can evaluate whether that test executed correctly</a:t>
            </a:r>
          </a:p>
          <a:p>
            <a:r>
              <a:rPr lang="en-US" sz="2400" dirty="0">
                <a:latin typeface="Cambria Math" panose="02040503050406030204" pitchFamily="18" charset="0"/>
                <a:ea typeface="Cambria Math" panose="02040503050406030204" pitchFamily="18" charset="0"/>
              </a:rPr>
              <a:t>The tests replace the </a:t>
            </a:r>
            <a:r>
              <a:rPr lang="en-US" sz="2400" dirty="0">
                <a:solidFill>
                  <a:srgbClr val="FF0000"/>
                </a:solidFill>
                <a:latin typeface="Cambria Math" panose="02040503050406030204" pitchFamily="18" charset="0"/>
                <a:ea typeface="Cambria Math" panose="02040503050406030204" pitchFamily="18" charset="0"/>
              </a:rPr>
              <a:t>requirements</a:t>
            </a:r>
          </a:p>
          <a:p>
            <a:r>
              <a:rPr lang="en-US" sz="2400" dirty="0">
                <a:latin typeface="Cambria Math" panose="02040503050406030204" pitchFamily="18" charset="0"/>
                <a:ea typeface="Cambria Math" panose="02040503050406030204" pitchFamily="18" charset="0"/>
              </a:rPr>
              <a:t>Tests must be </a:t>
            </a:r>
            <a:r>
              <a:rPr lang="en-US" sz="2400" dirty="0">
                <a:solidFill>
                  <a:srgbClr val="FF0000"/>
                </a:solidFill>
                <a:latin typeface="Cambria Math" panose="02040503050406030204" pitchFamily="18" charset="0"/>
                <a:ea typeface="Cambria Math" panose="02040503050406030204" pitchFamily="18" charset="0"/>
              </a:rPr>
              <a:t>high quality </a:t>
            </a:r>
            <a:r>
              <a:rPr lang="en-US" sz="2400" dirty="0">
                <a:latin typeface="Cambria Math" panose="02040503050406030204" pitchFamily="18" charset="0"/>
                <a:ea typeface="Cambria Math" panose="02040503050406030204" pitchFamily="18" charset="0"/>
              </a:rPr>
              <a:t>and must </a:t>
            </a:r>
            <a:r>
              <a:rPr lang="en-US" sz="2400" dirty="0">
                <a:solidFill>
                  <a:srgbClr val="FF0000"/>
                </a:solidFill>
                <a:latin typeface="Cambria Math" panose="02040503050406030204" pitchFamily="18" charset="0"/>
                <a:ea typeface="Cambria Math" panose="02040503050406030204" pitchFamily="18" charset="0"/>
              </a:rPr>
              <a:t>run quickly</a:t>
            </a:r>
          </a:p>
          <a:p>
            <a:r>
              <a:rPr lang="en-US" sz="2400" dirty="0">
                <a:latin typeface="Cambria Math" panose="02040503050406030204" pitchFamily="18" charset="0"/>
                <a:ea typeface="Cambria Math" panose="02040503050406030204" pitchFamily="18" charset="0"/>
              </a:rPr>
              <a:t>We run tests </a:t>
            </a:r>
            <a:r>
              <a:rPr lang="en-US" sz="2400" dirty="0">
                <a:solidFill>
                  <a:srgbClr val="FF0000"/>
                </a:solidFill>
                <a:latin typeface="Cambria Math" panose="02040503050406030204" pitchFamily="18" charset="0"/>
                <a:ea typeface="Cambria Math" panose="02040503050406030204" pitchFamily="18" charset="0"/>
              </a:rPr>
              <a:t>every time </a:t>
            </a:r>
            <a:r>
              <a:rPr lang="en-US" sz="2400" dirty="0">
                <a:latin typeface="Cambria Math" panose="02040503050406030204" pitchFamily="18" charset="0"/>
                <a:ea typeface="Cambria Math" panose="02040503050406030204" pitchFamily="18" charset="0"/>
              </a:rPr>
              <a:t>we make a change to the software</a:t>
            </a:r>
          </a:p>
          <a:p>
            <a:pPr marL="0" indent="0">
              <a:buNone/>
            </a:pPr>
            <a:endParaRPr lang="en-US" sz="2000" dirty="0"/>
          </a:p>
        </p:txBody>
      </p:sp>
      <p:sp>
        <p:nvSpPr>
          <p:cNvPr id="4" name="Text Box 6"/>
          <p:cNvSpPr txBox="1">
            <a:spLocks noChangeArrowheads="1"/>
          </p:cNvSpPr>
          <p:nvPr/>
        </p:nvSpPr>
        <p:spPr bwMode="auto">
          <a:xfrm>
            <a:off x="381000" y="1524000"/>
            <a:ext cx="8262938" cy="830997"/>
          </a:xfrm>
          <a:prstGeom prst="rect">
            <a:avLst/>
          </a:prstGeom>
          <a:noFill/>
          <a:ln w="12700">
            <a:solidFill>
              <a:schemeClr val="tx2"/>
            </a:solidFill>
            <a:miter lim="800000"/>
            <a:headEnd type="none" w="sm" len="sm"/>
            <a:tailEnd type="none" w="sm" len="sm"/>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b="0" u="none" strike="noStrike" kern="1200" cap="none" spc="0" normalizeH="0" baseline="0" noProof="0" dirty="0" smtClean="0">
                <a:ln>
                  <a:noFill/>
                </a:ln>
                <a:solidFill>
                  <a:srgbClr val="12357C"/>
                </a:solidFill>
                <a:effectLst/>
                <a:uLnTx/>
                <a:uFillTx/>
                <a:latin typeface="Cambria Math" panose="02040503050406030204" pitchFamily="18" charset="0"/>
                <a:ea typeface="Cambria Math" panose="02040503050406030204" pitchFamily="18" charset="0"/>
                <a:cs typeface="Arial" pitchFamily="34" charset="0"/>
              </a:rPr>
              <a:t>A </a:t>
            </a:r>
            <a:r>
              <a:rPr kumimoji="0" lang="en-US" b="0" u="none" strike="noStrike" kern="1200" cap="none" spc="0" normalizeH="0" baseline="0" noProof="0" dirty="0" smtClean="0">
                <a:ln>
                  <a:noFill/>
                </a:ln>
                <a:solidFill>
                  <a:srgbClr val="FF0000"/>
                </a:solidFill>
                <a:effectLst/>
                <a:uLnTx/>
                <a:uFillTx/>
                <a:latin typeface="Cambria Math" panose="02040503050406030204" pitchFamily="18" charset="0"/>
                <a:ea typeface="Cambria Math" panose="02040503050406030204" pitchFamily="18" charset="0"/>
                <a:cs typeface="Arial" pitchFamily="34" charset="0"/>
              </a:rPr>
              <a:t>test harness </a:t>
            </a:r>
            <a:r>
              <a:rPr kumimoji="0" lang="en-US" b="0" u="none" strike="noStrike" kern="1200" cap="none" spc="0" normalizeH="0" baseline="0" noProof="0" dirty="0" smtClean="0">
                <a:ln>
                  <a:noFill/>
                </a:ln>
                <a:solidFill>
                  <a:srgbClr val="12357C"/>
                </a:solidFill>
                <a:effectLst/>
                <a:uLnTx/>
                <a:uFillTx/>
                <a:latin typeface="Cambria Math" panose="02040503050406030204" pitchFamily="18" charset="0"/>
                <a:ea typeface="Cambria Math" panose="02040503050406030204" pitchFamily="18" charset="0"/>
                <a:cs typeface="Arial" pitchFamily="34" charset="0"/>
              </a:rPr>
              <a:t>runs </a:t>
            </a:r>
            <a:r>
              <a:rPr kumimoji="0" lang="en-US" b="0" u="none" strike="noStrike" kern="1200" cap="none" spc="0" normalizeH="0" baseline="0" noProof="0" dirty="0">
                <a:ln>
                  <a:noFill/>
                </a:ln>
                <a:solidFill>
                  <a:srgbClr val="12357C"/>
                </a:solidFill>
                <a:effectLst/>
                <a:uLnTx/>
                <a:uFillTx/>
                <a:latin typeface="Cambria Math" panose="02040503050406030204" pitchFamily="18" charset="0"/>
                <a:ea typeface="Cambria Math" panose="02040503050406030204" pitchFamily="18" charset="0"/>
                <a:cs typeface="Arial" pitchFamily="34" charset="0"/>
              </a:rPr>
              <a:t>all automated </a:t>
            </a:r>
            <a:r>
              <a:rPr kumimoji="0" lang="en-US" b="0" u="none" strike="noStrike" kern="1200" cap="none" spc="0" normalizeH="0" baseline="0" noProof="0" dirty="0" smtClean="0">
                <a:ln>
                  <a:noFill/>
                </a:ln>
                <a:solidFill>
                  <a:srgbClr val="12357C"/>
                </a:solidFill>
                <a:effectLst/>
                <a:uLnTx/>
                <a:uFillTx/>
                <a:latin typeface="Cambria Math" panose="02040503050406030204" pitchFamily="18" charset="0"/>
                <a:ea typeface="Cambria Math" panose="02040503050406030204" pitchFamily="18" charset="0"/>
                <a:cs typeface="Arial" pitchFamily="34" charset="0"/>
              </a:rPr>
              <a:t>tests efficiently and reports results to the developers</a:t>
            </a:r>
            <a:endParaRPr kumimoji="0" lang="en-US" b="0" u="none" strike="noStrike" kern="1200" cap="none" spc="0" normalizeH="0" baseline="0" noProof="0" dirty="0">
              <a:ln>
                <a:noFill/>
              </a:ln>
              <a:solidFill>
                <a:srgbClr val="12357C"/>
              </a:solidFill>
              <a:effectLst/>
              <a:uLnTx/>
              <a:uFillTx/>
              <a:latin typeface="Cambria Math" panose="02040503050406030204" pitchFamily="18" charset="0"/>
              <a:ea typeface="Cambria Math" panose="02040503050406030204" pitchFamily="18" charset="0"/>
              <a:cs typeface="Arial" pitchFamily="34" charset="0"/>
            </a:endParaRPr>
          </a:p>
        </p:txBody>
      </p:sp>
    </p:spTree>
    <p:extLst>
      <p:ext uri="{BB962C8B-B14F-4D97-AF65-F5344CB8AC3E}">
        <p14:creationId xmlns:p14="http://schemas.microsoft.com/office/powerpoint/2010/main" val="690612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228600" y="3429000"/>
            <a:ext cx="9104851" cy="445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Cambria Math" panose="02040503050406030204" pitchFamily="18" charset="0"/>
                <a:ea typeface="Cambria Math" panose="02040503050406030204" pitchFamily="18" charset="0"/>
              </a:rPr>
              <a:t>Mistakes are caught earlier</a:t>
            </a:r>
          </a:p>
          <a:p>
            <a:pPr marL="0" indent="0">
              <a:buNone/>
            </a:pPr>
            <a:r>
              <a:rPr lang="en-US" sz="2400" dirty="0">
                <a:latin typeface="Cambria Math" panose="02040503050406030204" pitchFamily="18" charset="0"/>
                <a:ea typeface="Cambria Math" panose="02040503050406030204" pitchFamily="18" charset="0"/>
              </a:rPr>
              <a:t>Other developers are aware of changes early</a:t>
            </a:r>
          </a:p>
          <a:p>
            <a:pPr marL="0" indent="0">
              <a:buNone/>
            </a:pPr>
            <a:r>
              <a:rPr lang="en-US" sz="2400" dirty="0">
                <a:latin typeface="Cambria Math" panose="02040503050406030204" pitchFamily="18" charset="0"/>
                <a:ea typeface="Cambria Math" panose="02040503050406030204" pitchFamily="18" charset="0"/>
              </a:rPr>
              <a:t>The rebuild and </a:t>
            </a:r>
            <a:r>
              <a:rPr lang="en-US" sz="2400" dirty="0" err="1">
                <a:latin typeface="Cambria Math" panose="02040503050406030204" pitchFamily="18" charset="0"/>
                <a:ea typeface="Cambria Math" panose="02040503050406030204" pitchFamily="18" charset="0"/>
              </a:rPr>
              <a:t>reverify</a:t>
            </a:r>
            <a:r>
              <a:rPr lang="en-US" sz="2400" dirty="0">
                <a:latin typeface="Cambria Math" panose="02040503050406030204" pitchFamily="18" charset="0"/>
                <a:ea typeface="Cambria Math" panose="02040503050406030204" pitchFamily="18" charset="0"/>
              </a:rPr>
              <a:t> must happen as soon as possible</a:t>
            </a:r>
          </a:p>
          <a:p>
            <a:r>
              <a:rPr lang="en-US" sz="2400" dirty="0" smtClean="0">
                <a:latin typeface="Cambria Math" panose="02040503050406030204" pitchFamily="18" charset="0"/>
                <a:ea typeface="Cambria Math" panose="02040503050406030204" pitchFamily="18" charset="0"/>
              </a:rPr>
              <a:t>Thus, </a:t>
            </a:r>
            <a:r>
              <a:rPr lang="en-US" sz="2400" dirty="0">
                <a:latin typeface="Cambria Math" panose="02040503050406030204" pitchFamily="18" charset="0"/>
                <a:ea typeface="Cambria Math" panose="02040503050406030204" pitchFamily="18" charset="0"/>
              </a:rPr>
              <a:t>tests need to execute </a:t>
            </a:r>
            <a:r>
              <a:rPr lang="en-US" sz="2400" dirty="0" smtClean="0">
                <a:latin typeface="Cambria Math" panose="02040503050406030204" pitchFamily="18" charset="0"/>
                <a:ea typeface="Cambria Math" panose="02040503050406030204" pitchFamily="18" charset="0"/>
              </a:rPr>
              <a:t>quickly</a:t>
            </a:r>
            <a:endParaRPr lang="en-US" sz="2400" dirty="0">
              <a:latin typeface="Cambria Math" panose="02040503050406030204" pitchFamily="18" charset="0"/>
              <a:ea typeface="Cambria Math" panose="02040503050406030204" pitchFamily="18" charset="0"/>
            </a:endParaRPr>
          </a:p>
        </p:txBody>
      </p:sp>
      <p:sp>
        <p:nvSpPr>
          <p:cNvPr id="1045506" name="Rectangle 2"/>
          <p:cNvSpPr>
            <a:spLocks noGrp="1" noChangeArrowheads="1"/>
          </p:cNvSpPr>
          <p:nvPr>
            <p:ph type="title"/>
          </p:nvPr>
        </p:nvSpPr>
        <p:spPr>
          <a:xfrm>
            <a:off x="1734424" y="228600"/>
            <a:ext cx="7391400" cy="838200"/>
          </a:xfrm>
        </p:spPr>
        <p:txBody>
          <a:bodyPr/>
          <a:lstStyle/>
          <a:p>
            <a:r>
              <a:rPr lang="en-US" altLang="zh-CN" sz="3200" dirty="0">
                <a:solidFill>
                  <a:srgbClr val="132584"/>
                </a:solidFill>
                <a:latin typeface="Cambria" panose="02040503050406030204" pitchFamily="18" charset="0"/>
              </a:rPr>
              <a:t>Continuous Integration</a:t>
            </a:r>
          </a:p>
        </p:txBody>
      </p:sp>
      <p:sp>
        <p:nvSpPr>
          <p:cNvPr id="41" name="Content Placeholder 2"/>
          <p:cNvSpPr txBox="1">
            <a:spLocks/>
          </p:cNvSpPr>
          <p:nvPr/>
        </p:nvSpPr>
        <p:spPr bwMode="auto">
          <a:xfrm>
            <a:off x="228600" y="1066800"/>
            <a:ext cx="9104851" cy="1050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Cambria Math" panose="02040503050406030204" pitchFamily="18" charset="0"/>
                <a:ea typeface="Cambria Math" panose="02040503050406030204" pitchFamily="18" charset="0"/>
              </a:rPr>
              <a:t>Agile methods work best when the current version of the software can be run against all tests at any time</a:t>
            </a:r>
          </a:p>
          <a:p>
            <a:pPr marL="0" indent="0">
              <a:buNone/>
            </a:pPr>
            <a:endParaRPr lang="en-US" sz="2000" dirty="0"/>
          </a:p>
        </p:txBody>
      </p:sp>
      <p:sp>
        <p:nvSpPr>
          <p:cNvPr id="4" name="Text Box 6"/>
          <p:cNvSpPr txBox="1">
            <a:spLocks noChangeArrowheads="1"/>
          </p:cNvSpPr>
          <p:nvPr/>
        </p:nvSpPr>
        <p:spPr bwMode="auto">
          <a:xfrm>
            <a:off x="458600" y="2116123"/>
            <a:ext cx="8262938" cy="1200329"/>
          </a:xfrm>
          <a:prstGeom prst="rect">
            <a:avLst/>
          </a:prstGeom>
          <a:noFill/>
          <a:ln w="12700">
            <a:solidFill>
              <a:schemeClr val="tx2"/>
            </a:solidFill>
            <a:miter lim="800000"/>
            <a:headEnd type="none" w="sm" len="sm"/>
            <a:tailEnd type="none" w="sm" len="sm"/>
          </a:ln>
          <a:effectLst/>
        </p:spPr>
        <p:txBody>
          <a:bodyPr>
            <a:spAutoFit/>
          </a:bodyPr>
          <a:lstStyle/>
          <a:p>
            <a:pPr lvl="0" algn="ctr">
              <a:spcBef>
                <a:spcPct val="50000"/>
              </a:spcBef>
              <a:defRPr/>
            </a:pPr>
            <a:r>
              <a:rPr lang="en-US" dirty="0" smtClean="0">
                <a:solidFill>
                  <a:srgbClr val="FF0000"/>
                </a:solidFill>
                <a:latin typeface="Cambria Math" panose="02040503050406030204" pitchFamily="18" charset="0"/>
                <a:ea typeface="Cambria Math" panose="02040503050406030204" pitchFamily="18" charset="0"/>
                <a:cs typeface="Arial" pitchFamily="34" charset="0"/>
              </a:rPr>
              <a:t>A continuous integration server</a:t>
            </a:r>
            <a:r>
              <a:rPr lang="en-US" dirty="0" smtClean="0">
                <a:solidFill>
                  <a:srgbClr val="12357C"/>
                </a:solidFill>
                <a:latin typeface="Cambria Math" panose="02040503050406030204" pitchFamily="18" charset="0"/>
                <a:ea typeface="Cambria Math" panose="02040503050406030204" pitchFamily="18" charset="0"/>
                <a:cs typeface="Arial" pitchFamily="34" charset="0"/>
              </a:rPr>
              <a:t> rebuilds the system, returns, and </a:t>
            </a:r>
            <a:r>
              <a:rPr lang="en-US" dirty="0" err="1" smtClean="0">
                <a:solidFill>
                  <a:srgbClr val="12357C"/>
                </a:solidFill>
                <a:latin typeface="Cambria Math" panose="02040503050406030204" pitchFamily="18" charset="0"/>
                <a:ea typeface="Cambria Math" panose="02040503050406030204" pitchFamily="18" charset="0"/>
                <a:cs typeface="Arial" pitchFamily="34" charset="0"/>
              </a:rPr>
              <a:t>reverifies</a:t>
            </a:r>
            <a:r>
              <a:rPr lang="en-US" dirty="0" smtClean="0">
                <a:solidFill>
                  <a:srgbClr val="12357C"/>
                </a:solidFill>
                <a:latin typeface="Cambria Math" panose="02040503050406030204" pitchFamily="18" charset="0"/>
                <a:ea typeface="Cambria Math" panose="02040503050406030204" pitchFamily="18" charset="0"/>
                <a:cs typeface="Arial" pitchFamily="34" charset="0"/>
              </a:rPr>
              <a:t> tests whenever any update is checked into the repository</a:t>
            </a:r>
            <a:endParaRPr lang="en-US" dirty="0">
              <a:solidFill>
                <a:srgbClr val="12357C"/>
              </a:solidFill>
              <a:latin typeface="Cambria Math" panose="02040503050406030204" pitchFamily="18" charset="0"/>
              <a:ea typeface="Cambria Math" panose="02040503050406030204" pitchFamily="18" charset="0"/>
              <a:cs typeface="Arial" pitchFamily="34" charset="0"/>
            </a:endParaRPr>
          </a:p>
        </p:txBody>
      </p:sp>
      <p:sp>
        <p:nvSpPr>
          <p:cNvPr id="5" name="Text Box 6"/>
          <p:cNvSpPr txBox="1">
            <a:spLocks noChangeArrowheads="1"/>
          </p:cNvSpPr>
          <p:nvPr/>
        </p:nvSpPr>
        <p:spPr bwMode="auto">
          <a:xfrm>
            <a:off x="483067" y="5562600"/>
            <a:ext cx="8262938" cy="830997"/>
          </a:xfrm>
          <a:prstGeom prst="rect">
            <a:avLst/>
          </a:prstGeom>
          <a:noFill/>
          <a:ln w="12700">
            <a:solidFill>
              <a:schemeClr val="tx2"/>
            </a:solidFill>
            <a:miter lim="800000"/>
            <a:headEnd type="none" w="sm" len="sm"/>
            <a:tailEnd type="none" w="sm" len="sm"/>
          </a:ln>
          <a:effectLst/>
        </p:spPr>
        <p:txBody>
          <a:bodyPr>
            <a:spAutoFit/>
          </a:bodyPr>
          <a:lstStyle/>
          <a:p>
            <a:pPr lvl="0" algn="ctr">
              <a:spcBef>
                <a:spcPct val="50000"/>
              </a:spcBef>
              <a:defRPr/>
            </a:pPr>
            <a:r>
              <a:rPr lang="en-US" dirty="0">
                <a:solidFill>
                  <a:srgbClr val="FF0000"/>
                </a:solidFill>
                <a:latin typeface="Cambria Math" panose="02040503050406030204" pitchFamily="18" charset="0"/>
                <a:ea typeface="Cambria Math" panose="02040503050406030204" pitchFamily="18" charset="0"/>
                <a:cs typeface="Arial" pitchFamily="34" charset="0"/>
              </a:rPr>
              <a:t>A continuous integration server </a:t>
            </a:r>
            <a:r>
              <a:rPr lang="en-US" dirty="0">
                <a:solidFill>
                  <a:srgbClr val="12357C"/>
                </a:solidFill>
                <a:latin typeface="Cambria Math" panose="02040503050406030204" pitchFamily="18" charset="0"/>
                <a:ea typeface="Cambria Math" panose="02040503050406030204" pitchFamily="18" charset="0"/>
                <a:cs typeface="Arial" pitchFamily="34" charset="0"/>
              </a:rPr>
              <a:t>doesn’t just run tests, it decides if a modified system is still correct</a:t>
            </a:r>
          </a:p>
        </p:txBody>
      </p:sp>
    </p:spTree>
    <p:extLst>
      <p:ext uri="{BB962C8B-B14F-4D97-AF65-F5344CB8AC3E}">
        <p14:creationId xmlns:p14="http://schemas.microsoft.com/office/powerpoint/2010/main" val="34721305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506" name="Rectangle 2"/>
          <p:cNvSpPr>
            <a:spLocks noGrp="1" noChangeArrowheads="1"/>
          </p:cNvSpPr>
          <p:nvPr>
            <p:ph type="title"/>
          </p:nvPr>
        </p:nvSpPr>
        <p:spPr>
          <a:xfrm>
            <a:off x="1734424" y="228600"/>
            <a:ext cx="7391400" cy="838200"/>
          </a:xfrm>
        </p:spPr>
        <p:txBody>
          <a:bodyPr/>
          <a:lstStyle/>
          <a:p>
            <a:r>
              <a:rPr lang="en-US" altLang="zh-CN" sz="3200" dirty="0">
                <a:solidFill>
                  <a:srgbClr val="132584"/>
                </a:solidFill>
                <a:latin typeface="Cambria" panose="02040503050406030204" pitchFamily="18" charset="0"/>
              </a:rPr>
              <a:t>Acceptance Tests in Agile Methods</a:t>
            </a:r>
          </a:p>
        </p:txBody>
      </p:sp>
      <p:sp>
        <p:nvSpPr>
          <p:cNvPr id="36" name="Date Placeholder 2"/>
          <p:cNvSpPr txBox="1">
            <a:spLocks/>
          </p:cNvSpPr>
          <p:nvPr/>
        </p:nvSpPr>
        <p:spPr bwMode="auto">
          <a:xfrm>
            <a:off x="35391" y="6568158"/>
            <a:ext cx="3844925" cy="246062"/>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defPPr>
              <a:defRPr lang="zh-CN"/>
            </a:defPPr>
            <a:lvl1pPr algn="l" rtl="0" eaLnBrk="0" fontAlgn="base" hangingPunct="0">
              <a:spcBef>
                <a:spcPct val="0"/>
              </a:spcBef>
              <a:spcAft>
                <a:spcPct val="0"/>
              </a:spcAft>
              <a:defRPr sz="900" b="0"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9pPr>
          </a:lstStyle>
          <a:p>
            <a:pPr>
              <a:defRPr/>
            </a:pPr>
            <a:r>
              <a:rPr lang="en-US" smtClean="0">
                <a:solidFill>
                  <a:srgbClr val="FFFFFF"/>
                </a:solidFill>
                <a:latin typeface="Times New Roman" pitchFamily="18" charset="0"/>
              </a:rPr>
              <a:t>Introduction to Software Testing, Edition 2  (Ch 4)</a:t>
            </a:r>
            <a:endParaRPr lang="en-US">
              <a:solidFill>
                <a:srgbClr val="FFFFFF"/>
              </a:solidFill>
              <a:latin typeface="Times New Roman" pitchFamily="18" charset="0"/>
            </a:endParaRPr>
          </a:p>
        </p:txBody>
      </p:sp>
      <p:sp>
        <p:nvSpPr>
          <p:cNvPr id="37" name="Footer Placeholder 3"/>
          <p:cNvSpPr txBox="1">
            <a:spLocks/>
          </p:cNvSpPr>
          <p:nvPr/>
        </p:nvSpPr>
        <p:spPr bwMode="auto">
          <a:xfrm>
            <a:off x="4105275" y="6560220"/>
            <a:ext cx="2895600" cy="254000"/>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defPPr>
              <a:defRPr lang="zh-CN"/>
            </a:defPPr>
            <a:lvl1pPr algn="ctr" rtl="0" eaLnBrk="0" fontAlgn="base" hangingPunct="0">
              <a:spcBef>
                <a:spcPct val="0"/>
              </a:spcBef>
              <a:spcAft>
                <a:spcPct val="0"/>
              </a:spcAft>
              <a:defRPr sz="900" b="0"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9pPr>
          </a:lstStyle>
          <a:p>
            <a:pPr>
              <a:defRPr/>
            </a:pPr>
            <a:r>
              <a:rPr lang="en-US" smtClean="0">
                <a:solidFill>
                  <a:srgbClr val="FFFFFF"/>
                </a:solidFill>
                <a:latin typeface="Times New Roman" pitchFamily="18" charset="0"/>
              </a:rPr>
              <a:t>© Ammann &amp; Offutt</a:t>
            </a:r>
            <a:endParaRPr lang="en-US">
              <a:solidFill>
                <a:srgbClr val="FFFFFF"/>
              </a:solidFill>
              <a:latin typeface="Times New Roman" pitchFamily="18" charset="0"/>
            </a:endParaRPr>
          </a:p>
        </p:txBody>
      </p:sp>
      <p:sp>
        <p:nvSpPr>
          <p:cNvPr id="38" name="Slide Number Placeholder 4"/>
          <p:cNvSpPr txBox="1">
            <a:spLocks/>
          </p:cNvSpPr>
          <p:nvPr/>
        </p:nvSpPr>
        <p:spPr bwMode="auto">
          <a:xfrm>
            <a:off x="7194550" y="6552283"/>
            <a:ext cx="1905000" cy="261937"/>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defPPr>
              <a:defRPr lang="zh-CN"/>
            </a:defPPr>
            <a:lvl1pPr algn="r" rtl="0" eaLnBrk="0" fontAlgn="base" hangingPunct="0">
              <a:spcBef>
                <a:spcPct val="0"/>
              </a:spcBef>
              <a:spcAft>
                <a:spcPct val="0"/>
              </a:spcAft>
              <a:defRPr sz="900" b="0"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9pPr>
          </a:lstStyle>
          <a:p>
            <a:pPr>
              <a:defRPr/>
            </a:pPr>
            <a:fld id="{7CA1E189-A5E4-460C-B525-E80730F3D25C}" type="slidenum">
              <a:rPr lang="en-US" smtClean="0">
                <a:solidFill>
                  <a:srgbClr val="FFFFFF"/>
                </a:solidFill>
                <a:latin typeface="Times New Roman" pitchFamily="18" charset="0"/>
              </a:rPr>
              <a:pPr>
                <a:defRPr/>
              </a:pPr>
              <a:t>49</a:t>
            </a:fld>
            <a:endParaRPr lang="en-US" dirty="0">
              <a:solidFill>
                <a:srgbClr val="FFFFFF"/>
              </a:solidFill>
              <a:latin typeface="Times New Roman" pitchFamily="18" charset="0"/>
            </a:endParaRPr>
          </a:p>
        </p:txBody>
      </p:sp>
      <p:sp>
        <p:nvSpPr>
          <p:cNvPr id="39" name="Rectangle 7"/>
          <p:cNvSpPr/>
          <p:nvPr/>
        </p:nvSpPr>
        <p:spPr bwMode="auto">
          <a:xfrm>
            <a:off x="2946695" y="991391"/>
            <a:ext cx="1867242" cy="1342730"/>
          </a:xfrm>
          <a:prstGeom prst="rect">
            <a:avLst/>
          </a:prstGeom>
          <a:noFill/>
          <a:ln w="381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132584"/>
                </a:solidFill>
                <a:effectLst/>
                <a:uLnTx/>
                <a:uFillTx/>
                <a:latin typeface="Cambria Math" panose="02040503050406030204" pitchFamily="18" charset="0"/>
                <a:ea typeface="Cambria Math" panose="02040503050406030204" pitchFamily="18" charset="0"/>
              </a:rPr>
              <a:t>Acceptance Test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132584"/>
                </a:solidFill>
                <a:effectLst/>
                <a:uLnTx/>
                <a:uFillTx/>
                <a:latin typeface="Cambria Math" panose="02040503050406030204" pitchFamily="18" charset="0"/>
                <a:ea typeface="Cambria Math" panose="02040503050406030204" pitchFamily="18" charset="0"/>
              </a:rPr>
              <a:t>(</a:t>
            </a:r>
            <a:r>
              <a:rPr kumimoji="0" lang="en-US" b="0" i="1" u="none" strike="noStrike" kern="0" cap="none" spc="0" normalizeH="0" baseline="0" noProof="0" dirty="0" smtClean="0">
                <a:ln>
                  <a:noFill/>
                </a:ln>
                <a:solidFill>
                  <a:srgbClr val="132584"/>
                </a:solidFill>
                <a:effectLst/>
                <a:uLnTx/>
                <a:uFillTx/>
                <a:latin typeface="Cambria Math" panose="02040503050406030204" pitchFamily="18" charset="0"/>
                <a:ea typeface="Cambria Math" panose="02040503050406030204" pitchFamily="18" charset="0"/>
              </a:rPr>
              <a:t>Failing</a:t>
            </a:r>
            <a:r>
              <a:rPr kumimoji="0" lang="en-US" b="0" i="0" u="none" strike="noStrike" kern="0" cap="none" spc="0" normalizeH="0" baseline="0" noProof="0" dirty="0" smtClean="0">
                <a:ln>
                  <a:noFill/>
                </a:ln>
                <a:solidFill>
                  <a:srgbClr val="132584"/>
                </a:solidFill>
                <a:effectLst/>
                <a:uLnTx/>
                <a:uFillTx/>
                <a:latin typeface="Cambria Math" panose="02040503050406030204" pitchFamily="18" charset="0"/>
                <a:ea typeface="Cambria Math" panose="02040503050406030204" pitchFamily="18" charset="0"/>
              </a:rPr>
              <a:t>)</a:t>
            </a:r>
          </a:p>
        </p:txBody>
      </p:sp>
      <p:sp>
        <p:nvSpPr>
          <p:cNvPr id="40" name="Rounded Rectangle 9"/>
          <p:cNvSpPr/>
          <p:nvPr/>
        </p:nvSpPr>
        <p:spPr bwMode="auto">
          <a:xfrm>
            <a:off x="517347" y="1165501"/>
            <a:ext cx="1335505" cy="994510"/>
          </a:xfrm>
          <a:prstGeom prst="roundRect">
            <a:avLst/>
          </a:prstGeom>
          <a:noFill/>
          <a:ln w="381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132584"/>
                </a:solidFill>
                <a:effectLst/>
                <a:uLnTx/>
                <a:uFillTx/>
                <a:latin typeface="Cambria Math" panose="02040503050406030204" pitchFamily="18" charset="0"/>
                <a:ea typeface="Cambria Math" panose="02040503050406030204" pitchFamily="18" charset="0"/>
              </a:rPr>
              <a:t>User Story</a:t>
            </a:r>
          </a:p>
        </p:txBody>
      </p:sp>
      <p:sp>
        <p:nvSpPr>
          <p:cNvPr id="42" name="Rounded Rectangle 10"/>
          <p:cNvSpPr/>
          <p:nvPr/>
        </p:nvSpPr>
        <p:spPr bwMode="auto">
          <a:xfrm>
            <a:off x="5867400" y="1211647"/>
            <a:ext cx="1335505" cy="902218"/>
          </a:xfrm>
          <a:prstGeom prst="roundRect">
            <a:avLst/>
          </a:prstGeom>
          <a:noFill/>
          <a:ln w="381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132584"/>
                </a:solidFill>
                <a:effectLst/>
                <a:uLnTx/>
                <a:uFillTx/>
                <a:latin typeface="Cambria Math" panose="02040503050406030204" pitchFamily="18" charset="0"/>
                <a:ea typeface="Cambria Math" panose="02040503050406030204" pitchFamily="18" charset="0"/>
              </a:rPr>
              <a:t>TDD Test 1</a:t>
            </a:r>
          </a:p>
        </p:txBody>
      </p:sp>
      <p:sp>
        <p:nvSpPr>
          <p:cNvPr id="43" name="Oval 11"/>
          <p:cNvSpPr/>
          <p:nvPr/>
        </p:nvSpPr>
        <p:spPr bwMode="auto">
          <a:xfrm>
            <a:off x="6436895" y="2647232"/>
            <a:ext cx="2574758" cy="1395664"/>
          </a:xfrm>
          <a:prstGeom prst="ellipse">
            <a:avLst/>
          </a:prstGeom>
          <a:noFill/>
          <a:ln w="381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132584"/>
                </a:solidFill>
                <a:effectLst/>
                <a:uLnTx/>
                <a:uFillTx/>
                <a:latin typeface="Cambria Math" panose="02040503050406030204" pitchFamily="18" charset="0"/>
                <a:ea typeface="Cambria Math" panose="02040503050406030204" pitchFamily="18" charset="0"/>
              </a:rPr>
              <a:t>Change software &amp; Refactor</a:t>
            </a:r>
          </a:p>
        </p:txBody>
      </p:sp>
      <p:sp>
        <p:nvSpPr>
          <p:cNvPr id="44" name="Rounded Rectangle 12"/>
          <p:cNvSpPr/>
          <p:nvPr/>
        </p:nvSpPr>
        <p:spPr bwMode="auto">
          <a:xfrm>
            <a:off x="7056521" y="4576262"/>
            <a:ext cx="1335505" cy="902218"/>
          </a:xfrm>
          <a:prstGeom prst="roundRect">
            <a:avLst/>
          </a:prstGeom>
          <a:noFill/>
          <a:ln w="381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132584"/>
                </a:solidFill>
                <a:effectLst/>
                <a:uLnTx/>
                <a:uFillTx/>
                <a:latin typeface="Cambria Math" panose="02040503050406030204" pitchFamily="18" charset="0"/>
                <a:ea typeface="Cambria Math" panose="02040503050406030204" pitchFamily="18" charset="0"/>
              </a:rPr>
              <a:t>TDD Test 2</a:t>
            </a:r>
          </a:p>
        </p:txBody>
      </p:sp>
      <p:sp>
        <p:nvSpPr>
          <p:cNvPr id="45" name="Oval 13"/>
          <p:cNvSpPr/>
          <p:nvPr/>
        </p:nvSpPr>
        <p:spPr bwMode="auto">
          <a:xfrm>
            <a:off x="3807158" y="5185832"/>
            <a:ext cx="2574758" cy="1395664"/>
          </a:xfrm>
          <a:prstGeom prst="ellipse">
            <a:avLst/>
          </a:prstGeom>
          <a:noFill/>
          <a:ln w="381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132584"/>
                </a:solidFill>
                <a:effectLst/>
                <a:uLnTx/>
                <a:uFillTx/>
                <a:latin typeface="Cambria Math" panose="02040503050406030204" pitchFamily="18" charset="0"/>
                <a:ea typeface="Cambria Math" panose="02040503050406030204" pitchFamily="18" charset="0"/>
              </a:rPr>
              <a:t>Change software &amp; Refactor</a:t>
            </a:r>
          </a:p>
        </p:txBody>
      </p:sp>
      <p:sp>
        <p:nvSpPr>
          <p:cNvPr id="46" name="Rectangle 14"/>
          <p:cNvSpPr/>
          <p:nvPr/>
        </p:nvSpPr>
        <p:spPr bwMode="auto">
          <a:xfrm>
            <a:off x="251479" y="3621357"/>
            <a:ext cx="1867242" cy="1342730"/>
          </a:xfrm>
          <a:prstGeom prst="rect">
            <a:avLst/>
          </a:prstGeom>
          <a:noFill/>
          <a:ln w="381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132584"/>
                </a:solidFill>
                <a:effectLst/>
                <a:uLnTx/>
                <a:uFillTx/>
                <a:latin typeface="Cambria Math" panose="02040503050406030204" pitchFamily="18" charset="0"/>
                <a:ea typeface="Cambria Math" panose="02040503050406030204" pitchFamily="18" charset="0"/>
              </a:rPr>
              <a:t>Acceptance Test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132584"/>
                </a:solidFill>
                <a:effectLst/>
                <a:uLnTx/>
                <a:uFillTx/>
                <a:latin typeface="Cambria Math" panose="02040503050406030204" pitchFamily="18" charset="0"/>
                <a:ea typeface="Cambria Math" panose="02040503050406030204" pitchFamily="18" charset="0"/>
              </a:rPr>
              <a:t>(</a:t>
            </a:r>
            <a:r>
              <a:rPr kumimoji="0" lang="en-US" b="0" i="1" u="none" strike="noStrike" kern="0" cap="none" spc="0" normalizeH="0" baseline="0" noProof="0" dirty="0" smtClean="0">
                <a:ln>
                  <a:noFill/>
                </a:ln>
                <a:solidFill>
                  <a:srgbClr val="132584"/>
                </a:solidFill>
                <a:effectLst/>
                <a:uLnTx/>
                <a:uFillTx/>
                <a:latin typeface="Cambria Math" panose="02040503050406030204" pitchFamily="18" charset="0"/>
                <a:ea typeface="Cambria Math" panose="02040503050406030204" pitchFamily="18" charset="0"/>
              </a:rPr>
              <a:t>Passing</a:t>
            </a:r>
            <a:r>
              <a:rPr kumimoji="0" lang="en-US" b="0" i="0" u="none" strike="noStrike" kern="0" cap="none" spc="0" normalizeH="0" baseline="0" noProof="0" dirty="0" smtClean="0">
                <a:ln>
                  <a:noFill/>
                </a:ln>
                <a:solidFill>
                  <a:srgbClr val="132584"/>
                </a:solidFill>
                <a:effectLst/>
                <a:uLnTx/>
                <a:uFillTx/>
                <a:latin typeface="Cambria Math" panose="02040503050406030204" pitchFamily="18" charset="0"/>
                <a:ea typeface="Cambria Math" panose="02040503050406030204" pitchFamily="18" charset="0"/>
              </a:rPr>
              <a:t>)</a:t>
            </a:r>
          </a:p>
        </p:txBody>
      </p:sp>
      <p:cxnSp>
        <p:nvCxnSpPr>
          <p:cNvPr id="47" name="Straight Arrow Connector 16"/>
          <p:cNvCxnSpPr>
            <a:stCxn id="40" idx="3"/>
            <a:endCxn id="39" idx="1"/>
          </p:cNvCxnSpPr>
          <p:nvPr/>
        </p:nvCxnSpPr>
        <p:spPr bwMode="auto">
          <a:xfrm>
            <a:off x="1852852" y="1662756"/>
            <a:ext cx="1093843" cy="0"/>
          </a:xfrm>
          <a:prstGeom prst="straightConnector1">
            <a:avLst/>
          </a:prstGeom>
          <a:solidFill>
            <a:srgbClr val="FF9900"/>
          </a:solidFill>
          <a:ln w="38100" cap="flat" cmpd="sng" algn="ctr">
            <a:solidFill>
              <a:schemeClr val="tx1"/>
            </a:solidFill>
            <a:prstDash val="solid"/>
            <a:round/>
            <a:headEnd type="none" w="sm" len="sm"/>
            <a:tailEnd type="arrow"/>
          </a:ln>
          <a:effectLst/>
        </p:spPr>
      </p:cxnSp>
      <p:cxnSp>
        <p:nvCxnSpPr>
          <p:cNvPr id="48" name="Straight Arrow Connector 17"/>
          <p:cNvCxnSpPr>
            <a:stCxn id="39" idx="3"/>
            <a:endCxn id="42" idx="1"/>
          </p:cNvCxnSpPr>
          <p:nvPr/>
        </p:nvCxnSpPr>
        <p:spPr bwMode="auto">
          <a:xfrm>
            <a:off x="4813937" y="1662756"/>
            <a:ext cx="1053463" cy="0"/>
          </a:xfrm>
          <a:prstGeom prst="straightConnector1">
            <a:avLst/>
          </a:prstGeom>
          <a:solidFill>
            <a:srgbClr val="FF9900"/>
          </a:solidFill>
          <a:ln w="38100" cap="flat" cmpd="sng" algn="ctr">
            <a:solidFill>
              <a:schemeClr val="tx1"/>
            </a:solidFill>
            <a:prstDash val="solid"/>
            <a:round/>
            <a:headEnd type="none" w="sm" len="sm"/>
            <a:tailEnd type="arrow"/>
          </a:ln>
          <a:effectLst/>
        </p:spPr>
      </p:cxnSp>
      <p:cxnSp>
        <p:nvCxnSpPr>
          <p:cNvPr id="49" name="Straight Arrow Connector 20"/>
          <p:cNvCxnSpPr>
            <a:stCxn id="43" idx="4"/>
            <a:endCxn id="44" idx="0"/>
          </p:cNvCxnSpPr>
          <p:nvPr/>
        </p:nvCxnSpPr>
        <p:spPr bwMode="auto">
          <a:xfrm>
            <a:off x="7724274" y="4042896"/>
            <a:ext cx="0" cy="533366"/>
          </a:xfrm>
          <a:prstGeom prst="straightConnector1">
            <a:avLst/>
          </a:prstGeom>
          <a:solidFill>
            <a:srgbClr val="FF9900"/>
          </a:solidFill>
          <a:ln w="38100" cap="flat" cmpd="sng" algn="ctr">
            <a:solidFill>
              <a:schemeClr val="tx1"/>
            </a:solidFill>
            <a:prstDash val="solid"/>
            <a:round/>
            <a:headEnd type="none" w="sm" len="sm"/>
            <a:tailEnd type="arrow"/>
          </a:ln>
          <a:effectLst/>
        </p:spPr>
      </p:cxnSp>
      <p:cxnSp>
        <p:nvCxnSpPr>
          <p:cNvPr id="50" name="Curved Connector 22"/>
          <p:cNvCxnSpPr>
            <a:stCxn id="42" idx="3"/>
            <a:endCxn id="43" idx="0"/>
          </p:cNvCxnSpPr>
          <p:nvPr/>
        </p:nvCxnSpPr>
        <p:spPr bwMode="auto">
          <a:xfrm>
            <a:off x="7202905" y="1662756"/>
            <a:ext cx="521369" cy="984476"/>
          </a:xfrm>
          <a:prstGeom prst="curvedConnector2">
            <a:avLst/>
          </a:prstGeom>
          <a:solidFill>
            <a:srgbClr val="FF9900"/>
          </a:solidFill>
          <a:ln w="38100" cap="flat" cmpd="sng" algn="ctr">
            <a:solidFill>
              <a:schemeClr val="tx1"/>
            </a:solidFill>
            <a:prstDash val="solid"/>
            <a:round/>
            <a:headEnd type="none" w="sm" len="sm"/>
            <a:tailEnd type="arrow"/>
          </a:ln>
          <a:effectLst/>
        </p:spPr>
      </p:cxnSp>
      <p:cxnSp>
        <p:nvCxnSpPr>
          <p:cNvPr id="51" name="Curved Connector 26"/>
          <p:cNvCxnSpPr>
            <a:stCxn id="44" idx="2"/>
            <a:endCxn id="45" idx="6"/>
          </p:cNvCxnSpPr>
          <p:nvPr/>
        </p:nvCxnSpPr>
        <p:spPr bwMode="auto">
          <a:xfrm rot="5400000">
            <a:off x="6850503" y="5009893"/>
            <a:ext cx="405184" cy="1342358"/>
          </a:xfrm>
          <a:prstGeom prst="curvedConnector2">
            <a:avLst/>
          </a:prstGeom>
          <a:solidFill>
            <a:srgbClr val="FF9900"/>
          </a:solidFill>
          <a:ln w="38100" cap="flat" cmpd="sng" algn="ctr">
            <a:solidFill>
              <a:schemeClr val="tx1"/>
            </a:solidFill>
            <a:prstDash val="solid"/>
            <a:round/>
            <a:headEnd type="none" w="sm" len="sm"/>
            <a:tailEnd type="arrow"/>
          </a:ln>
          <a:effectLst/>
        </p:spPr>
      </p:cxnSp>
      <p:grpSp>
        <p:nvGrpSpPr>
          <p:cNvPr id="52" name="Group 37"/>
          <p:cNvGrpSpPr/>
          <p:nvPr/>
        </p:nvGrpSpPr>
        <p:grpSpPr>
          <a:xfrm>
            <a:off x="2231022" y="5799443"/>
            <a:ext cx="689818" cy="168442"/>
            <a:chOff x="3260558" y="3595437"/>
            <a:chExt cx="689818" cy="168442"/>
          </a:xfrm>
        </p:grpSpPr>
        <p:sp>
          <p:nvSpPr>
            <p:cNvPr id="53" name="Oval 34"/>
            <p:cNvSpPr/>
            <p:nvPr/>
          </p:nvSpPr>
          <p:spPr bwMode="auto">
            <a:xfrm>
              <a:off x="3260558" y="3595437"/>
              <a:ext cx="168442" cy="168442"/>
            </a:xfrm>
            <a:prstGeom prst="ellipse">
              <a:avLst/>
            </a:prstGeom>
            <a:solidFill>
              <a:srgbClr val="000099">
                <a:lumMod val="60000"/>
                <a:lumOff val="40000"/>
              </a:srgbClr>
            </a:solidFill>
            <a:ln w="38100" cap="flat" cmpd="sng" algn="ctr">
              <a:solidFill>
                <a:srgbClr val="5CB9E7">
                  <a:lumMod val="60000"/>
                  <a:lumOff val="40000"/>
                </a:srgb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smtClean="0">
                <a:ln>
                  <a:noFill/>
                </a:ln>
                <a:solidFill>
                  <a:srgbClr val="FAFD00"/>
                </a:solidFill>
                <a:effectLst/>
                <a:uLnTx/>
                <a:uFillTx/>
                <a:latin typeface="Times New Roman" pitchFamily="18" charset="0"/>
              </a:endParaRPr>
            </a:p>
          </p:txBody>
        </p:sp>
        <p:sp>
          <p:nvSpPr>
            <p:cNvPr id="54" name="Oval 35"/>
            <p:cNvSpPr/>
            <p:nvPr/>
          </p:nvSpPr>
          <p:spPr bwMode="auto">
            <a:xfrm>
              <a:off x="3521246" y="3595437"/>
              <a:ext cx="168442" cy="168442"/>
            </a:xfrm>
            <a:prstGeom prst="ellipse">
              <a:avLst/>
            </a:prstGeom>
            <a:solidFill>
              <a:srgbClr val="000099">
                <a:lumMod val="60000"/>
                <a:lumOff val="40000"/>
              </a:srgbClr>
            </a:solidFill>
            <a:ln w="38100" cap="flat" cmpd="sng" algn="ctr">
              <a:solidFill>
                <a:srgbClr val="5CB9E7">
                  <a:lumMod val="60000"/>
                  <a:lumOff val="40000"/>
                </a:srgb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smtClean="0">
                <a:ln>
                  <a:noFill/>
                </a:ln>
                <a:solidFill>
                  <a:srgbClr val="FAFD00"/>
                </a:solidFill>
                <a:effectLst/>
                <a:uLnTx/>
                <a:uFillTx/>
                <a:latin typeface="Times New Roman" pitchFamily="18" charset="0"/>
              </a:endParaRPr>
            </a:p>
          </p:txBody>
        </p:sp>
        <p:sp>
          <p:nvSpPr>
            <p:cNvPr id="55" name="Oval 36"/>
            <p:cNvSpPr/>
            <p:nvPr/>
          </p:nvSpPr>
          <p:spPr bwMode="auto">
            <a:xfrm>
              <a:off x="3781934" y="3595437"/>
              <a:ext cx="168442" cy="168442"/>
            </a:xfrm>
            <a:prstGeom prst="ellipse">
              <a:avLst/>
            </a:prstGeom>
            <a:solidFill>
              <a:srgbClr val="000099">
                <a:lumMod val="60000"/>
                <a:lumOff val="40000"/>
              </a:srgbClr>
            </a:solidFill>
            <a:ln w="38100" cap="flat" cmpd="sng" algn="ctr">
              <a:solidFill>
                <a:srgbClr val="5CB9E7">
                  <a:lumMod val="60000"/>
                  <a:lumOff val="40000"/>
                </a:srgb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smtClean="0">
                <a:ln>
                  <a:noFill/>
                </a:ln>
                <a:solidFill>
                  <a:srgbClr val="FAFD00"/>
                </a:solidFill>
                <a:effectLst/>
                <a:uLnTx/>
                <a:uFillTx/>
                <a:latin typeface="Times New Roman" pitchFamily="18" charset="0"/>
              </a:endParaRPr>
            </a:p>
          </p:txBody>
        </p:sp>
      </p:grpSp>
      <p:cxnSp>
        <p:nvCxnSpPr>
          <p:cNvPr id="56" name="Straight Arrow Connector 38"/>
          <p:cNvCxnSpPr/>
          <p:nvPr/>
        </p:nvCxnSpPr>
        <p:spPr bwMode="auto">
          <a:xfrm flipH="1">
            <a:off x="3022758" y="5883664"/>
            <a:ext cx="784400" cy="0"/>
          </a:xfrm>
          <a:prstGeom prst="straightConnector1">
            <a:avLst/>
          </a:prstGeom>
          <a:solidFill>
            <a:srgbClr val="FF9900"/>
          </a:solidFill>
          <a:ln w="38100" cap="flat" cmpd="sng" algn="ctr">
            <a:solidFill>
              <a:schemeClr val="tx1"/>
            </a:solidFill>
            <a:prstDash val="solid"/>
            <a:round/>
            <a:headEnd type="none" w="sm" len="sm"/>
            <a:tailEnd type="arrow"/>
          </a:ln>
          <a:effectLst/>
        </p:spPr>
      </p:cxnSp>
      <p:cxnSp>
        <p:nvCxnSpPr>
          <p:cNvPr id="57" name="Curved Connector 41"/>
          <p:cNvCxnSpPr>
            <a:endCxn id="46" idx="2"/>
          </p:cNvCxnSpPr>
          <p:nvPr/>
        </p:nvCxnSpPr>
        <p:spPr bwMode="auto">
          <a:xfrm rot="10800000">
            <a:off x="1185101" y="4964088"/>
            <a:ext cx="949669" cy="920475"/>
          </a:xfrm>
          <a:prstGeom prst="curvedConnector2">
            <a:avLst/>
          </a:prstGeom>
          <a:solidFill>
            <a:srgbClr val="FF9900"/>
          </a:solidFill>
          <a:ln w="38100" cap="flat" cmpd="sng" algn="ctr">
            <a:solidFill>
              <a:schemeClr val="tx1"/>
            </a:solidFill>
            <a:prstDash val="solid"/>
            <a:round/>
            <a:headEnd type="none" w="sm" len="sm"/>
            <a:tailEnd type="arrow"/>
          </a:ln>
          <a:effectLst/>
        </p:spPr>
      </p:cxnSp>
      <p:cxnSp>
        <p:nvCxnSpPr>
          <p:cNvPr id="58" name="Straight Arrow Connector 46"/>
          <p:cNvCxnSpPr>
            <a:stCxn id="46" idx="0"/>
            <a:endCxn id="40" idx="2"/>
          </p:cNvCxnSpPr>
          <p:nvPr/>
        </p:nvCxnSpPr>
        <p:spPr bwMode="auto">
          <a:xfrm flipV="1">
            <a:off x="1185100" y="2160011"/>
            <a:ext cx="0" cy="1461346"/>
          </a:xfrm>
          <a:prstGeom prst="straightConnector1">
            <a:avLst/>
          </a:prstGeom>
          <a:solidFill>
            <a:srgbClr val="FF9900"/>
          </a:solidFill>
          <a:ln w="38100" cap="flat" cmpd="sng" algn="ctr">
            <a:solidFill>
              <a:schemeClr val="tx1"/>
            </a:solidFill>
            <a:prstDash val="solid"/>
            <a:round/>
            <a:headEnd type="none" w="sm" len="sm"/>
            <a:tailEnd type="arrow"/>
          </a:ln>
          <a:effectLst/>
        </p:spPr>
      </p:cxnSp>
      <p:sp>
        <p:nvSpPr>
          <p:cNvPr id="59" name="TextBox 49"/>
          <p:cNvSpPr txBox="1"/>
          <p:nvPr/>
        </p:nvSpPr>
        <p:spPr>
          <a:xfrm>
            <a:off x="3865552" y="3238727"/>
            <a:ext cx="1465021" cy="830997"/>
          </a:xfrm>
          <a:prstGeom prst="rect">
            <a:avLst/>
          </a:prstGeom>
          <a:noFill/>
        </p:spPr>
        <p:txBody>
          <a:bodyPr wrap="square" rtlCol="0">
            <a:spAutoFit/>
          </a:bodyPr>
          <a:lstStyle/>
          <a:p>
            <a:pPr algn="ctr"/>
            <a:r>
              <a:rPr lang="en-US" dirty="0" smtClean="0">
                <a:solidFill>
                  <a:srgbClr val="FF0000"/>
                </a:solidFill>
                <a:latin typeface="Cambria Math" panose="02040503050406030204" pitchFamily="18" charset="0"/>
                <a:ea typeface="Cambria Math" panose="02040503050406030204" pitchFamily="18" charset="0"/>
              </a:rPr>
              <a:t>Tests archived</a:t>
            </a:r>
            <a:endParaRPr lang="en-US" dirty="0">
              <a:solidFill>
                <a:srgbClr val="FF0000"/>
              </a:solidFill>
              <a:latin typeface="Cambria Math" panose="02040503050406030204" pitchFamily="18" charset="0"/>
              <a:ea typeface="Cambria Math" panose="02040503050406030204" pitchFamily="18" charset="0"/>
            </a:endParaRPr>
          </a:p>
        </p:txBody>
      </p:sp>
      <p:cxnSp>
        <p:nvCxnSpPr>
          <p:cNvPr id="60" name="Straight Arrow Connector 51"/>
          <p:cNvCxnSpPr>
            <a:stCxn id="59" idx="0"/>
          </p:cNvCxnSpPr>
          <p:nvPr/>
        </p:nvCxnSpPr>
        <p:spPr bwMode="auto">
          <a:xfrm flipH="1" flipV="1">
            <a:off x="4162927" y="2490537"/>
            <a:ext cx="435136" cy="748190"/>
          </a:xfrm>
          <a:prstGeom prst="straightConnector1">
            <a:avLst/>
          </a:prstGeom>
          <a:solidFill>
            <a:srgbClr val="FF9900"/>
          </a:solidFill>
          <a:ln w="28575" cap="flat" cmpd="sng" algn="ctr">
            <a:solidFill>
              <a:srgbClr val="00B050"/>
            </a:solidFill>
            <a:prstDash val="solid"/>
            <a:round/>
            <a:headEnd type="none" w="sm" len="sm"/>
            <a:tailEnd type="arrow"/>
          </a:ln>
          <a:effectLst/>
        </p:spPr>
      </p:cxnSp>
      <p:cxnSp>
        <p:nvCxnSpPr>
          <p:cNvPr id="61" name="Straight Arrow Connector 53"/>
          <p:cNvCxnSpPr/>
          <p:nvPr/>
        </p:nvCxnSpPr>
        <p:spPr bwMode="auto">
          <a:xfrm flipV="1">
            <a:off x="4969042" y="2160011"/>
            <a:ext cx="898358" cy="1185053"/>
          </a:xfrm>
          <a:prstGeom prst="straightConnector1">
            <a:avLst/>
          </a:prstGeom>
          <a:solidFill>
            <a:srgbClr val="FF9900"/>
          </a:solidFill>
          <a:ln w="28575" cap="flat" cmpd="sng" algn="ctr">
            <a:solidFill>
              <a:srgbClr val="00B050"/>
            </a:solidFill>
            <a:prstDash val="solid"/>
            <a:round/>
            <a:headEnd type="none" w="sm" len="sm"/>
            <a:tailEnd type="arrow"/>
          </a:ln>
          <a:effectLst/>
        </p:spPr>
      </p:cxnSp>
      <p:cxnSp>
        <p:nvCxnSpPr>
          <p:cNvPr id="62" name="Straight Arrow Connector 55"/>
          <p:cNvCxnSpPr/>
          <p:nvPr/>
        </p:nvCxnSpPr>
        <p:spPr bwMode="auto">
          <a:xfrm>
            <a:off x="5094537" y="3654225"/>
            <a:ext cx="1727368" cy="922037"/>
          </a:xfrm>
          <a:prstGeom prst="straightConnector1">
            <a:avLst/>
          </a:prstGeom>
          <a:solidFill>
            <a:srgbClr val="FF9900"/>
          </a:solidFill>
          <a:ln w="28575" cap="flat" cmpd="sng" algn="ctr">
            <a:solidFill>
              <a:srgbClr val="00B050"/>
            </a:solidFill>
            <a:prstDash val="solid"/>
            <a:round/>
            <a:headEnd type="none" w="sm" len="sm"/>
            <a:tailEnd type="arrow"/>
          </a:ln>
          <a:effectLst/>
        </p:spPr>
      </p:cxnSp>
      <p:sp>
        <p:nvSpPr>
          <p:cNvPr id="63" name="TextBox 58"/>
          <p:cNvSpPr txBox="1"/>
          <p:nvPr/>
        </p:nvSpPr>
        <p:spPr>
          <a:xfrm>
            <a:off x="2135775" y="4258108"/>
            <a:ext cx="2833267" cy="1569660"/>
          </a:xfrm>
          <a:prstGeom prst="rect">
            <a:avLst/>
          </a:prstGeom>
          <a:noFill/>
        </p:spPr>
        <p:txBody>
          <a:bodyPr wrap="square" rtlCol="0">
            <a:spAutoFit/>
          </a:bodyPr>
          <a:lstStyle/>
          <a:p>
            <a:r>
              <a:rPr lang="en-US" dirty="0" smtClean="0">
                <a:solidFill>
                  <a:srgbClr val="FF0000"/>
                </a:solidFill>
                <a:latin typeface="Cambria Math" panose="02040503050406030204" pitchFamily="18" charset="0"/>
                <a:ea typeface="Cambria Math" panose="02040503050406030204" pitchFamily="18" charset="0"/>
              </a:rPr>
              <a:t>Continue adding TDD tests until acceptance test passes</a:t>
            </a:r>
            <a:endParaRPr lang="en-US" dirty="0">
              <a:solidFill>
                <a:srgbClr val="FF0000"/>
              </a:solidFill>
              <a:latin typeface="Cambria Math" panose="02040503050406030204" pitchFamily="18" charset="0"/>
              <a:ea typeface="Cambria Math" panose="02040503050406030204" pitchFamily="18" charset="0"/>
            </a:endParaRPr>
          </a:p>
        </p:txBody>
      </p:sp>
      <p:sp>
        <p:nvSpPr>
          <p:cNvPr id="64" name="TextBox 59"/>
          <p:cNvSpPr txBox="1"/>
          <p:nvPr/>
        </p:nvSpPr>
        <p:spPr>
          <a:xfrm>
            <a:off x="6472992" y="5848467"/>
            <a:ext cx="2574758" cy="1200329"/>
          </a:xfrm>
          <a:prstGeom prst="rect">
            <a:avLst/>
          </a:prstGeom>
          <a:noFill/>
        </p:spPr>
        <p:txBody>
          <a:bodyPr wrap="square" rtlCol="0">
            <a:spAutoFit/>
          </a:bodyPr>
          <a:lstStyle/>
          <a:p>
            <a:r>
              <a:rPr lang="en-US" dirty="0" smtClean="0">
                <a:solidFill>
                  <a:srgbClr val="FF0000"/>
                </a:solidFill>
                <a:latin typeface="Cambria Math" panose="02040503050406030204" pitchFamily="18" charset="0"/>
                <a:ea typeface="Cambria Math" panose="02040503050406030204" pitchFamily="18" charset="0"/>
              </a:rPr>
              <a:t>Refactoring avoids maintenance debt</a:t>
            </a:r>
            <a:endParaRPr lang="en-US" dirty="0">
              <a:solidFill>
                <a:srgbClr val="FF0000"/>
              </a:solidFill>
              <a:latin typeface="Cambria Math" panose="02040503050406030204" pitchFamily="18" charset="0"/>
              <a:ea typeface="Cambria Math" panose="02040503050406030204" pitchFamily="18" charset="0"/>
            </a:endParaRPr>
          </a:p>
        </p:txBody>
      </p:sp>
      <p:cxnSp>
        <p:nvCxnSpPr>
          <p:cNvPr id="65" name="Straight Arrow Connector 60"/>
          <p:cNvCxnSpPr/>
          <p:nvPr/>
        </p:nvCxnSpPr>
        <p:spPr bwMode="auto">
          <a:xfrm flipH="1">
            <a:off x="5763126" y="6193684"/>
            <a:ext cx="709867" cy="70281"/>
          </a:xfrm>
          <a:prstGeom prst="straightConnector1">
            <a:avLst/>
          </a:prstGeom>
          <a:solidFill>
            <a:srgbClr val="FF9900"/>
          </a:solidFill>
          <a:ln w="28575" cap="flat" cmpd="sng" algn="ctr">
            <a:solidFill>
              <a:srgbClr val="00B050"/>
            </a:solidFill>
            <a:prstDash val="solid"/>
            <a:round/>
            <a:headEnd type="none" w="sm" len="sm"/>
            <a:tailEnd type="arrow"/>
          </a:ln>
          <a:effectLst/>
        </p:spPr>
      </p:cxnSp>
    </p:spTree>
    <p:extLst>
      <p:ext uri="{BB962C8B-B14F-4D97-AF65-F5344CB8AC3E}">
        <p14:creationId xmlns:p14="http://schemas.microsoft.com/office/powerpoint/2010/main" val="2899415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left)">
                                      <p:cBhvr>
                                        <p:cTn id="12" dur="500"/>
                                        <p:tgtEl>
                                          <p:spTgt spid="4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wipe(left)">
                                      <p:cBhvr>
                                        <p:cTn id="21" dur="500"/>
                                        <p:tgtEl>
                                          <p:spTgt spid="48"/>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wipe(up)">
                                      <p:cBhvr>
                                        <p:cTn id="30" dur="500"/>
                                        <p:tgtEl>
                                          <p:spTgt spid="50"/>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up)">
                                      <p:cBhvr>
                                        <p:cTn id="39" dur="500"/>
                                        <p:tgtEl>
                                          <p:spTgt spid="49"/>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500"/>
                                        <p:tgtEl>
                                          <p:spTgt spid="4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wipe(right)">
                                      <p:cBhvr>
                                        <p:cTn id="48" dur="500"/>
                                        <p:tgtEl>
                                          <p:spTgt spid="51"/>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fade">
                                      <p:cBhvr>
                                        <p:cTn id="52" dur="500"/>
                                        <p:tgtEl>
                                          <p:spTgt spid="4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nodeType="click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wipe(right)">
                                      <p:cBhvr>
                                        <p:cTn id="57" dur="500"/>
                                        <p:tgtEl>
                                          <p:spTgt spid="56"/>
                                        </p:tgtEl>
                                      </p:cBhvr>
                                    </p:animEffect>
                                  </p:childTnLst>
                                </p:cTn>
                              </p:par>
                            </p:childTnLst>
                          </p:cTn>
                        </p:par>
                        <p:par>
                          <p:cTn id="58" fill="hold">
                            <p:stCondLst>
                              <p:cond delay="500"/>
                            </p:stCondLst>
                            <p:childTnLst>
                              <p:par>
                                <p:cTn id="59" presetID="22" presetClass="entr" presetSubtype="2" fill="hold" nodeType="after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wipe(right)">
                                      <p:cBhvr>
                                        <p:cTn id="61" dur="500"/>
                                        <p:tgtEl>
                                          <p:spTgt spid="52"/>
                                        </p:tgtEl>
                                      </p:cBhvr>
                                    </p:animEffect>
                                  </p:childTnLst>
                                </p:cTn>
                              </p:par>
                            </p:childTnLst>
                          </p:cTn>
                        </p:par>
                        <p:par>
                          <p:cTn id="62" fill="hold">
                            <p:stCondLst>
                              <p:cond delay="1000"/>
                            </p:stCondLst>
                            <p:childTnLst>
                              <p:par>
                                <p:cTn id="63" presetID="22" presetClass="entr" presetSubtype="2" fill="hold" nodeType="after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wipe(right)">
                                      <p:cBhvr>
                                        <p:cTn id="65" dur="500"/>
                                        <p:tgtEl>
                                          <p:spTgt spid="57"/>
                                        </p:tgtEl>
                                      </p:cBhvr>
                                    </p:animEffect>
                                  </p:childTnLst>
                                </p:cTn>
                              </p:par>
                            </p:childTnLst>
                          </p:cTn>
                        </p:par>
                        <p:par>
                          <p:cTn id="66" fill="hold">
                            <p:stCondLst>
                              <p:cond delay="1500"/>
                            </p:stCondLst>
                            <p:childTnLst>
                              <p:par>
                                <p:cTn id="67" presetID="10" presetClass="entr" presetSubtype="0"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fade">
                                      <p:cBhvr>
                                        <p:cTn id="69" dur="500"/>
                                        <p:tgtEl>
                                          <p:spTgt spid="46"/>
                                        </p:tgtEl>
                                      </p:cBhvr>
                                    </p:animEffect>
                                  </p:childTnLst>
                                </p:cTn>
                              </p:par>
                            </p:childTnLst>
                          </p:cTn>
                        </p:par>
                        <p:par>
                          <p:cTn id="70" fill="hold">
                            <p:stCondLst>
                              <p:cond delay="2000"/>
                            </p:stCondLst>
                            <p:childTnLst>
                              <p:par>
                                <p:cTn id="71" presetID="22" presetClass="entr" presetSubtype="4" fill="hold" nodeType="after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wipe(down)">
                                      <p:cBhvr>
                                        <p:cTn id="73" dur="500"/>
                                        <p:tgtEl>
                                          <p:spTgt spid="58"/>
                                        </p:tgtEl>
                                      </p:cBhvr>
                                    </p:animEffect>
                                  </p:childTnLst>
                                </p:cTn>
                              </p:par>
                            </p:childTnLst>
                          </p:cTn>
                        </p:par>
                        <p:par>
                          <p:cTn id="74" fill="hold">
                            <p:stCondLst>
                              <p:cond delay="2500"/>
                            </p:stCondLst>
                            <p:childTnLst>
                              <p:par>
                                <p:cTn id="75" presetID="22" presetClass="entr" presetSubtype="1" fill="hold" grpId="0" nodeType="afterEffect">
                                  <p:stCondLst>
                                    <p:cond delay="0"/>
                                  </p:stCondLst>
                                  <p:childTnLst>
                                    <p:set>
                                      <p:cBhvr>
                                        <p:cTn id="76" dur="1" fill="hold">
                                          <p:stCondLst>
                                            <p:cond delay="0"/>
                                          </p:stCondLst>
                                        </p:cTn>
                                        <p:tgtEl>
                                          <p:spTgt spid="63"/>
                                        </p:tgtEl>
                                        <p:attrNameLst>
                                          <p:attrName>style.visibility</p:attrName>
                                        </p:attrNameLst>
                                      </p:cBhvr>
                                      <p:to>
                                        <p:strVal val="visible"/>
                                      </p:to>
                                    </p:set>
                                    <p:animEffect transition="in" filter="wipe(up)">
                                      <p:cBhvr>
                                        <p:cTn id="77" dur="1000"/>
                                        <p:tgtEl>
                                          <p:spTgt spid="63"/>
                                        </p:tgtEl>
                                      </p:cBhvr>
                                    </p:animEffect>
                                  </p:childTnLst>
                                </p:cTn>
                              </p:par>
                            </p:childTnLst>
                          </p:cTn>
                        </p:par>
                        <p:par>
                          <p:cTn id="78" fill="hold">
                            <p:stCondLst>
                              <p:cond delay="3500"/>
                            </p:stCondLst>
                            <p:childTnLst>
                              <p:par>
                                <p:cTn id="79" presetID="22" presetClass="entr" presetSubtype="8" fill="hold" grpId="0" nodeType="afterEffect">
                                  <p:stCondLst>
                                    <p:cond delay="0"/>
                                  </p:stCondLst>
                                  <p:childTnLst>
                                    <p:set>
                                      <p:cBhvr>
                                        <p:cTn id="80" dur="1" fill="hold">
                                          <p:stCondLst>
                                            <p:cond delay="0"/>
                                          </p:stCondLst>
                                        </p:cTn>
                                        <p:tgtEl>
                                          <p:spTgt spid="64"/>
                                        </p:tgtEl>
                                        <p:attrNameLst>
                                          <p:attrName>style.visibility</p:attrName>
                                        </p:attrNameLst>
                                      </p:cBhvr>
                                      <p:to>
                                        <p:strVal val="visible"/>
                                      </p:to>
                                    </p:set>
                                    <p:animEffect transition="in" filter="wipe(left)">
                                      <p:cBhvr>
                                        <p:cTn id="81" dur="1000"/>
                                        <p:tgtEl>
                                          <p:spTgt spid="64"/>
                                        </p:tgtEl>
                                      </p:cBhvr>
                                    </p:animEffect>
                                  </p:childTnLst>
                                </p:cTn>
                              </p:par>
                            </p:childTnLst>
                          </p:cTn>
                        </p:par>
                        <p:par>
                          <p:cTn id="82" fill="hold">
                            <p:stCondLst>
                              <p:cond delay="4500"/>
                            </p:stCondLst>
                            <p:childTnLst>
                              <p:par>
                                <p:cTn id="83" presetID="22" presetClass="entr" presetSubtype="2" fill="hold" nodeType="afterEffect">
                                  <p:stCondLst>
                                    <p:cond delay="0"/>
                                  </p:stCondLst>
                                  <p:childTnLst>
                                    <p:set>
                                      <p:cBhvr>
                                        <p:cTn id="84" dur="1" fill="hold">
                                          <p:stCondLst>
                                            <p:cond delay="0"/>
                                          </p:stCondLst>
                                        </p:cTn>
                                        <p:tgtEl>
                                          <p:spTgt spid="65"/>
                                        </p:tgtEl>
                                        <p:attrNameLst>
                                          <p:attrName>style.visibility</p:attrName>
                                        </p:attrNameLst>
                                      </p:cBhvr>
                                      <p:to>
                                        <p:strVal val="visible"/>
                                      </p:to>
                                    </p:set>
                                    <p:animEffect transition="in" filter="wipe(right)">
                                      <p:cBhvr>
                                        <p:cTn id="85" dur="500"/>
                                        <p:tgtEl>
                                          <p:spTgt spid="65"/>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59"/>
                                        </p:tgtEl>
                                        <p:attrNameLst>
                                          <p:attrName>style.visibility</p:attrName>
                                        </p:attrNameLst>
                                      </p:cBhvr>
                                      <p:to>
                                        <p:strVal val="visible"/>
                                      </p:to>
                                    </p:set>
                                    <p:animEffect transition="in" filter="wipe(left)">
                                      <p:cBhvr>
                                        <p:cTn id="90" dur="1000"/>
                                        <p:tgtEl>
                                          <p:spTgt spid="59"/>
                                        </p:tgtEl>
                                      </p:cBhvr>
                                    </p:animEffect>
                                  </p:childTnLst>
                                </p:cTn>
                              </p:par>
                            </p:childTnLst>
                          </p:cTn>
                        </p:par>
                        <p:par>
                          <p:cTn id="91" fill="hold">
                            <p:stCondLst>
                              <p:cond delay="1000"/>
                            </p:stCondLst>
                            <p:childTnLst>
                              <p:par>
                                <p:cTn id="92" presetID="22" presetClass="entr" presetSubtype="4" fill="hold" nodeType="afterEffect">
                                  <p:stCondLst>
                                    <p:cond delay="0"/>
                                  </p:stCondLst>
                                  <p:childTnLst>
                                    <p:set>
                                      <p:cBhvr>
                                        <p:cTn id="93" dur="1" fill="hold">
                                          <p:stCondLst>
                                            <p:cond delay="0"/>
                                          </p:stCondLst>
                                        </p:cTn>
                                        <p:tgtEl>
                                          <p:spTgt spid="60"/>
                                        </p:tgtEl>
                                        <p:attrNameLst>
                                          <p:attrName>style.visibility</p:attrName>
                                        </p:attrNameLst>
                                      </p:cBhvr>
                                      <p:to>
                                        <p:strVal val="visible"/>
                                      </p:to>
                                    </p:set>
                                    <p:animEffect transition="in" filter="wipe(down)">
                                      <p:cBhvr>
                                        <p:cTn id="94" dur="500"/>
                                        <p:tgtEl>
                                          <p:spTgt spid="60"/>
                                        </p:tgtEl>
                                      </p:cBhvr>
                                    </p:animEffect>
                                  </p:childTnLst>
                                </p:cTn>
                              </p:par>
                              <p:par>
                                <p:cTn id="95" presetID="22" presetClass="entr" presetSubtype="4" fill="hold" nodeType="withEffect">
                                  <p:stCondLst>
                                    <p:cond delay="0"/>
                                  </p:stCondLst>
                                  <p:childTnLst>
                                    <p:set>
                                      <p:cBhvr>
                                        <p:cTn id="96" dur="1" fill="hold">
                                          <p:stCondLst>
                                            <p:cond delay="0"/>
                                          </p:stCondLst>
                                        </p:cTn>
                                        <p:tgtEl>
                                          <p:spTgt spid="61"/>
                                        </p:tgtEl>
                                        <p:attrNameLst>
                                          <p:attrName>style.visibility</p:attrName>
                                        </p:attrNameLst>
                                      </p:cBhvr>
                                      <p:to>
                                        <p:strVal val="visible"/>
                                      </p:to>
                                    </p:set>
                                    <p:animEffect transition="in" filter="wipe(down)">
                                      <p:cBhvr>
                                        <p:cTn id="97" dur="500"/>
                                        <p:tgtEl>
                                          <p:spTgt spid="61"/>
                                        </p:tgtEl>
                                      </p:cBhvr>
                                    </p:animEffect>
                                  </p:childTnLst>
                                </p:cTn>
                              </p:par>
                              <p:par>
                                <p:cTn id="98" presetID="22" presetClass="entr" presetSubtype="1" fill="hold" nodeType="withEffect">
                                  <p:stCondLst>
                                    <p:cond delay="0"/>
                                  </p:stCondLst>
                                  <p:childTnLst>
                                    <p:set>
                                      <p:cBhvr>
                                        <p:cTn id="99" dur="1" fill="hold">
                                          <p:stCondLst>
                                            <p:cond delay="0"/>
                                          </p:stCondLst>
                                        </p:cTn>
                                        <p:tgtEl>
                                          <p:spTgt spid="62"/>
                                        </p:tgtEl>
                                        <p:attrNameLst>
                                          <p:attrName>style.visibility</p:attrName>
                                        </p:attrNameLst>
                                      </p:cBhvr>
                                      <p:to>
                                        <p:strVal val="visible"/>
                                      </p:to>
                                    </p:set>
                                    <p:animEffect transition="in" filter="wipe(up)">
                                      <p:cBhvr>
                                        <p:cTn id="100"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2" grpId="0" animBg="1"/>
      <p:bldP spid="43" grpId="0" animBg="1"/>
      <p:bldP spid="44" grpId="0" animBg="1"/>
      <p:bldP spid="45" grpId="0" animBg="1"/>
      <p:bldP spid="46" grpId="0" animBg="1"/>
      <p:bldP spid="59" grpId="0"/>
      <p:bldP spid="63" grpId="0"/>
      <p:bldP spid="6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a:xfrm>
            <a:off x="7086600" y="6356350"/>
            <a:ext cx="2057400" cy="365125"/>
          </a:xfrm>
          <a:prstGeom prst="rect">
            <a:avLst/>
          </a:prstGeom>
        </p:spPr>
        <p:txBody>
          <a:bodyPr/>
          <a:lstStyle/>
          <a:p>
            <a:fld id="{7834C281-2015-4835-8E7C-65DADEE0D35E}" type="slidenum">
              <a:rPr lang="zh-CN" altLang="en-US"/>
              <a:pPr/>
              <a:t>5</a:t>
            </a:fld>
            <a:endParaRPr lang="en-US" altLang="zh-CN"/>
          </a:p>
        </p:txBody>
      </p:sp>
      <p:pic>
        <p:nvPicPr>
          <p:cNvPr id="1638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47800"/>
            <a:ext cx="8172450"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146387386"/>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a:xfrm>
            <a:off x="838200" y="2492375"/>
            <a:ext cx="7772400" cy="1470025"/>
          </a:xfrm>
        </p:spPr>
        <p:txBody>
          <a:bodyPr/>
          <a:lstStyle/>
          <a:p>
            <a:pPr eaLnBrk="1" hangingPunct="1"/>
            <a:r>
              <a:rPr lang="en-US" altLang="zh-CN" dirty="0" smtClean="0">
                <a:latin typeface="Cambria" panose="02040503050406030204" pitchFamily="18" charset="0"/>
              </a:rPr>
              <a:t>To be continued…</a:t>
            </a:r>
            <a:br>
              <a:rPr lang="en-US" altLang="zh-CN" dirty="0" smtClean="0">
                <a:latin typeface="Cambria" panose="02040503050406030204" pitchFamily="18" charset="0"/>
              </a:rPr>
            </a:br>
            <a:r>
              <a:rPr lang="en-US" altLang="zh-CN" sz="3600" dirty="0" smtClean="0">
                <a:latin typeface="Cambria" panose="02040503050406030204" pitchFamily="18" charset="0"/>
              </a:rPr>
              <a:t>See you next </a:t>
            </a:r>
            <a:r>
              <a:rPr lang="en-US" altLang="zh-CN" sz="3600" dirty="0" smtClean="0">
                <a:latin typeface="Cambria" panose="02040503050406030204" pitchFamily="18" charset="0"/>
              </a:rPr>
              <a:t>week</a:t>
            </a:r>
            <a:r>
              <a:rPr lang="zh-CN" altLang="en-US" sz="3600" smtClean="0">
                <a:latin typeface="Cambria" panose="02040503050406030204" pitchFamily="18" charset="0"/>
              </a:rPr>
              <a:t>？</a:t>
            </a:r>
            <a:endParaRPr lang="zh-CN" altLang="en-US" sz="3600"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a:xfrm>
            <a:off x="7086600" y="6356350"/>
            <a:ext cx="2057400" cy="365125"/>
          </a:xfrm>
          <a:prstGeom prst="rect">
            <a:avLst/>
          </a:prstGeom>
        </p:spPr>
        <p:txBody>
          <a:bodyPr/>
          <a:lstStyle/>
          <a:p>
            <a:fld id="{6716C4C5-4140-4171-8AAB-F1B94987D476}" type="slidenum">
              <a:rPr lang="zh-CN" altLang="en-US"/>
              <a:pPr/>
              <a:t>6</a:t>
            </a:fld>
            <a:endParaRPr lang="en-US" altLang="zh-CN"/>
          </a:p>
        </p:txBody>
      </p:sp>
      <p:graphicFrame>
        <p:nvGraphicFramePr>
          <p:cNvPr id="164867" name="Object 3"/>
          <p:cNvGraphicFramePr>
            <a:graphicFrameLocks noChangeAspect="1"/>
          </p:cNvGraphicFramePr>
          <p:nvPr/>
        </p:nvGraphicFramePr>
        <p:xfrm>
          <a:off x="762000" y="1676400"/>
          <a:ext cx="7869238" cy="4752975"/>
        </p:xfrm>
        <a:graphic>
          <a:graphicData uri="http://schemas.openxmlformats.org/presentationml/2006/ole">
            <mc:AlternateContent xmlns:mc="http://schemas.openxmlformats.org/markup-compatibility/2006">
              <mc:Choice xmlns:v="urn:schemas-microsoft-com:vml" Requires="v">
                <p:oleObj spid="_x0000_s1034" name="位图图像" r:id="rId4" imgW="7868748" imgH="4753639" progId="Paint.Picture">
                  <p:embed/>
                </p:oleObj>
              </mc:Choice>
              <mc:Fallback>
                <p:oleObj name="位图图像" r:id="rId4" imgW="7868748" imgH="4753639" progId="Paint.Picture">
                  <p:embed/>
                  <p:pic>
                    <p:nvPicPr>
                      <p:cNvPr id="16486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676400"/>
                        <a:ext cx="7869238"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39111868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410" name="Rectangle 2"/>
          <p:cNvSpPr>
            <a:spLocks noGrp="1" noChangeArrowheads="1"/>
          </p:cNvSpPr>
          <p:nvPr>
            <p:ph type="title"/>
          </p:nvPr>
        </p:nvSpPr>
        <p:spPr>
          <a:xfrm>
            <a:off x="1752600" y="1143000"/>
            <a:ext cx="5008563" cy="879475"/>
          </a:xfrm>
        </p:spPr>
        <p:txBody>
          <a:bodyPr/>
          <a:lstStyle/>
          <a:p>
            <a:r>
              <a:rPr lang="en-US" altLang="zh-CN" i="1" dirty="0">
                <a:solidFill>
                  <a:schemeClr val="hlink"/>
                </a:solidFill>
                <a:latin typeface="Cambria" panose="02040503050406030204" pitchFamily="18" charset="0"/>
              </a:rPr>
              <a:t>The Cost of bugs</a:t>
            </a:r>
          </a:p>
        </p:txBody>
      </p:sp>
      <p:graphicFrame>
        <p:nvGraphicFramePr>
          <p:cNvPr id="1041412" name="Object 4"/>
          <p:cNvGraphicFramePr>
            <a:graphicFrameLocks noChangeAspect="1"/>
          </p:cNvGraphicFramePr>
          <p:nvPr>
            <p:extLst/>
          </p:nvPr>
        </p:nvGraphicFramePr>
        <p:xfrm>
          <a:off x="2133600" y="1977571"/>
          <a:ext cx="10210800" cy="6812024"/>
        </p:xfrm>
        <a:graphic>
          <a:graphicData uri="http://schemas.openxmlformats.org/presentationml/2006/ole">
            <mc:AlternateContent xmlns:mc="http://schemas.openxmlformats.org/markup-compatibility/2006">
              <mc:Choice xmlns:v="urn:schemas-microsoft-com:vml" Requires="v">
                <p:oleObj spid="_x0000_s2058" name="Chart" r:id="rId4" imgW="12192000" imgH="8134219" progId="MSGraph.Chart.8">
                  <p:embed followColorScheme="full"/>
                </p:oleObj>
              </mc:Choice>
              <mc:Fallback>
                <p:oleObj name="Chart" r:id="rId4" imgW="12192000" imgH="8134219" progId="MSGraph.Chart.8">
                  <p:embed followColorScheme="full"/>
                  <p:pic>
                    <p:nvPicPr>
                      <p:cNvPr id="1041412" name="Object 4"/>
                      <p:cNvPicPr>
                        <a:picLocks noChangeAspect="1" noChangeArrowheads="1"/>
                      </p:cNvPicPr>
                      <p:nvPr/>
                    </p:nvPicPr>
                    <p:blipFill>
                      <a:blip r:embed="rId5"/>
                      <a:srcRect/>
                      <a:stretch>
                        <a:fillRect/>
                      </a:stretch>
                    </p:blipFill>
                    <p:spPr bwMode="auto">
                      <a:xfrm>
                        <a:off x="2133600" y="1977571"/>
                        <a:ext cx="10210800" cy="681202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440783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1066800" y="152400"/>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eaLnBrk="1" hangingPunct="1"/>
            <a:r>
              <a:rPr lang="en-US" altLang="zh-CN" sz="3200" dirty="0">
                <a:latin typeface="Cambria" panose="02040503050406030204" pitchFamily="18" charset="0"/>
              </a:rPr>
              <a:t>Cost of Not Testing</a:t>
            </a:r>
            <a:endParaRPr lang="en-US" altLang="zh-CN" sz="3200" dirty="0" smtClean="0">
              <a:latin typeface="Cambria" panose="02040503050406030204" pitchFamily="18" charset="0"/>
            </a:endParaRPr>
          </a:p>
        </p:txBody>
      </p:sp>
      <p:sp>
        <p:nvSpPr>
          <p:cNvPr id="2" name="矩形 1"/>
          <p:cNvSpPr/>
          <p:nvPr/>
        </p:nvSpPr>
        <p:spPr>
          <a:xfrm>
            <a:off x="304800" y="1295400"/>
            <a:ext cx="8610600" cy="3108543"/>
          </a:xfrm>
          <a:prstGeom prst="rect">
            <a:avLst/>
          </a:prstGeom>
        </p:spPr>
        <p:txBody>
          <a:bodyPr wrap="square">
            <a:spAutoFit/>
          </a:bodyPr>
          <a:lstStyle/>
          <a:p>
            <a:pPr marL="457200" indent="-457200" algn="just">
              <a:buFont typeface="+mj-lt"/>
              <a:buAutoNum type="arabicPeriod"/>
            </a:pPr>
            <a:r>
              <a:rPr lang="en-US" altLang="zh-CN" sz="2800" dirty="0">
                <a:solidFill>
                  <a:srgbClr val="12357C"/>
                </a:solidFill>
                <a:latin typeface="Cambria" panose="02040503050406030204" pitchFamily="18" charset="0"/>
                <a:ea typeface="Cambria" panose="02040503050406030204" pitchFamily="18" charset="0"/>
              </a:rPr>
              <a:t>Testing is the most time consuming and expensive part of software development</a:t>
            </a:r>
          </a:p>
          <a:p>
            <a:pPr marL="457200" indent="-457200" algn="just">
              <a:buFont typeface="+mj-lt"/>
              <a:buAutoNum type="arabicPeriod"/>
            </a:pPr>
            <a:r>
              <a:rPr lang="en-US" altLang="zh-CN" sz="2800" dirty="0">
                <a:solidFill>
                  <a:srgbClr val="12357C"/>
                </a:solidFill>
                <a:latin typeface="Cambria" panose="02040503050406030204" pitchFamily="18" charset="0"/>
                <a:ea typeface="Cambria" panose="02040503050406030204" pitchFamily="18" charset="0"/>
              </a:rPr>
              <a:t>Not testing is even more expensive</a:t>
            </a:r>
          </a:p>
          <a:p>
            <a:pPr marL="457200" indent="-457200" algn="just">
              <a:buFont typeface="+mj-lt"/>
              <a:buAutoNum type="arabicPeriod"/>
            </a:pPr>
            <a:r>
              <a:rPr lang="en-US" altLang="zh-CN" sz="2800" dirty="0">
                <a:solidFill>
                  <a:srgbClr val="12357C"/>
                </a:solidFill>
                <a:latin typeface="Cambria" panose="02040503050406030204" pitchFamily="18" charset="0"/>
                <a:ea typeface="Cambria" panose="02040503050406030204" pitchFamily="18" charset="0"/>
              </a:rPr>
              <a:t>If we have too little testing effort early, the cost of testing increases</a:t>
            </a:r>
          </a:p>
          <a:p>
            <a:pPr marL="457200" indent="-457200" algn="just">
              <a:buFont typeface="+mj-lt"/>
              <a:buAutoNum type="arabicPeriod"/>
            </a:pPr>
            <a:r>
              <a:rPr lang="en-US" altLang="zh-CN" sz="2800" dirty="0">
                <a:solidFill>
                  <a:srgbClr val="12357C"/>
                </a:solidFill>
                <a:latin typeface="Cambria" panose="02040503050406030204" pitchFamily="18" charset="0"/>
                <a:ea typeface="Cambria" panose="02040503050406030204" pitchFamily="18" charset="0"/>
              </a:rPr>
              <a:t>Planning for testing after development is prohibitively expensive</a:t>
            </a:r>
          </a:p>
        </p:txBody>
      </p:sp>
      <p:sp>
        <p:nvSpPr>
          <p:cNvPr id="7" name="Text Box 4"/>
          <p:cNvSpPr txBox="1">
            <a:spLocks noChangeArrowheads="1"/>
          </p:cNvSpPr>
          <p:nvPr/>
        </p:nvSpPr>
        <p:spPr bwMode="auto">
          <a:xfrm>
            <a:off x="1592925" y="4794308"/>
            <a:ext cx="5987600" cy="954107"/>
          </a:xfrm>
          <a:prstGeom prst="rect">
            <a:avLst/>
          </a:prstGeom>
          <a:noFill/>
          <a:ln w="12700">
            <a:solidFill>
              <a:srgbClr val="000000"/>
            </a:solidFill>
            <a:miter lim="800000"/>
            <a:headEnd type="none" w="sm" len="sm"/>
            <a:tailEnd type="none" w="sm" len="sm"/>
          </a:ln>
          <a:effectLst/>
        </p:spPr>
        <p:txBody>
          <a:bodyPr wrap="square">
            <a:spAutoFit/>
          </a:bodyPr>
          <a:lstStyle/>
          <a:p>
            <a:pPr algn="ctr">
              <a:spcBef>
                <a:spcPct val="50000"/>
              </a:spcBef>
              <a:defRPr/>
            </a:pPr>
            <a:r>
              <a:rPr lang="en-US" sz="2800" dirty="0" smtClean="0">
                <a:solidFill>
                  <a:srgbClr val="132584"/>
                </a:solidFill>
                <a:latin typeface="Cambria" panose="02040503050406030204" pitchFamily="18" charset="0"/>
                <a:ea typeface="Cambria" panose="02040503050406030204" pitchFamily="18" charset="0"/>
                <a:cs typeface="Arial" pitchFamily="34" charset="0"/>
              </a:rPr>
              <a:t>Poor Program </a:t>
            </a:r>
            <a:r>
              <a:rPr lang="en-US" sz="2800" dirty="0">
                <a:solidFill>
                  <a:srgbClr val="132584"/>
                </a:solidFill>
                <a:latin typeface="Cambria" panose="02040503050406030204" pitchFamily="18" charset="0"/>
                <a:ea typeface="Cambria" panose="02040503050406030204" pitchFamily="18" charset="0"/>
                <a:cs typeface="Arial" pitchFamily="34" charset="0"/>
              </a:rPr>
              <a:t>Managers </a:t>
            </a:r>
            <a:r>
              <a:rPr lang="en-US" sz="2800" dirty="0" smtClean="0">
                <a:solidFill>
                  <a:srgbClr val="132584"/>
                </a:solidFill>
                <a:latin typeface="Cambria" panose="02040503050406030204" pitchFamily="18" charset="0"/>
                <a:ea typeface="Cambria" panose="02040503050406030204" pitchFamily="18" charset="0"/>
                <a:cs typeface="Arial" pitchFamily="34" charset="0"/>
              </a:rPr>
              <a:t>might say</a:t>
            </a:r>
            <a:r>
              <a:rPr lang="en-US" sz="2800" dirty="0">
                <a:solidFill>
                  <a:srgbClr val="132584"/>
                </a:solidFill>
                <a:latin typeface="Cambria" panose="02040503050406030204" pitchFamily="18" charset="0"/>
                <a:ea typeface="Cambria" panose="02040503050406030204" pitchFamily="18" charset="0"/>
                <a:cs typeface="Arial" pitchFamily="34" charset="0"/>
              </a:rPr>
              <a:t>: “Testing is too expensive.”</a:t>
            </a:r>
          </a:p>
        </p:txBody>
      </p:sp>
    </p:spTree>
    <p:extLst>
      <p:ext uri="{BB962C8B-B14F-4D97-AF65-F5344CB8AC3E}">
        <p14:creationId xmlns:p14="http://schemas.microsoft.com/office/powerpoint/2010/main" val="4221006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711200" y="1052286"/>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eaLnBrk="1" hangingPunct="1"/>
            <a:r>
              <a:rPr lang="en-US" altLang="zh-CN" sz="3200" dirty="0" smtClean="0">
                <a:latin typeface="Cambria" panose="02040503050406030204" pitchFamily="18" charset="0"/>
              </a:rPr>
              <a:t>Bug Free Software</a:t>
            </a:r>
            <a:r>
              <a:rPr lang="zh-CN" altLang="en-US" sz="3200" dirty="0" smtClean="0">
                <a:latin typeface="Cambria" panose="02040503050406030204" pitchFamily="18" charset="0"/>
              </a:rPr>
              <a:t>？</a:t>
            </a:r>
            <a:endParaRPr lang="en-US" altLang="zh-CN" sz="3200" dirty="0" smtClean="0">
              <a:latin typeface="Cambria" panose="02040503050406030204" pitchFamily="18" charset="0"/>
            </a:endParaRPr>
          </a:p>
        </p:txBody>
      </p:sp>
      <p:sp>
        <p:nvSpPr>
          <p:cNvPr id="4" name="Rectangle 3"/>
          <p:cNvSpPr txBox="1">
            <a:spLocks noChangeArrowheads="1"/>
          </p:cNvSpPr>
          <p:nvPr/>
        </p:nvSpPr>
        <p:spPr bwMode="auto">
          <a:xfrm>
            <a:off x="47170" y="1618343"/>
            <a:ext cx="9096829"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Cambria" panose="02040503050406030204" pitchFamily="18" charset="0"/>
              </a:rPr>
              <a:t>Software is in the news for the wrong reason</a:t>
            </a:r>
          </a:p>
          <a:p>
            <a:pPr lvl="1" eaLnBrk="1" hangingPunct="1"/>
            <a:r>
              <a:rPr lang="en-US" altLang="zh-CN" dirty="0" smtClean="0">
                <a:latin typeface="Cambria" panose="02040503050406030204" pitchFamily="18" charset="0"/>
              </a:rPr>
              <a:t>Security breach, Mars Lander lost, hackers getting credit card information, etc.</a:t>
            </a:r>
          </a:p>
          <a:p>
            <a:pPr eaLnBrk="1" hangingPunct="1"/>
            <a:r>
              <a:rPr lang="en-US" altLang="zh-CN" dirty="0">
                <a:latin typeface="Cambria" panose="02040503050406030204" pitchFamily="18" charset="0"/>
              </a:rPr>
              <a:t>A bug free world?</a:t>
            </a:r>
          </a:p>
          <a:p>
            <a:pPr eaLnBrk="1" hangingPunct="1"/>
            <a:r>
              <a:rPr lang="en-US" altLang="zh-CN" sz="2400" dirty="0">
                <a:latin typeface="Cambria" panose="02040503050406030204" pitchFamily="18" charset="0"/>
              </a:rPr>
              <a:t>Just imagine a world where every mobile app on your phone works perfectly. Your apps never crash and they always do exactly what you expect them to. Every website that you’re browsing adapts perfectly to your screen and everything just works. Companies don’t lose millions of dollars and customers never complain about software bugs, because they just don’t exist. That’s a great dream, but how real is it?</a:t>
            </a:r>
            <a:endParaRPr lang="en-US" altLang="zh-CN" sz="2400" dirty="0" smtClean="0">
              <a:latin typeface="Cambria" panose="02040503050406030204" pitchFamily="18" charset="0"/>
            </a:endParaRP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26997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20070815模板</Template>
  <TotalTime>18448</TotalTime>
  <Words>3105</Words>
  <Application>Microsoft Office PowerPoint</Application>
  <PresentationFormat>全屏显示(4:3)</PresentationFormat>
  <Paragraphs>553</Paragraphs>
  <Slides>50</Slides>
  <Notes>50</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2</vt:i4>
      </vt:variant>
      <vt:variant>
        <vt:lpstr>幻灯片标题</vt:lpstr>
      </vt:variant>
      <vt:variant>
        <vt:i4>50</vt:i4>
      </vt:variant>
    </vt:vector>
  </HeadingPairs>
  <TitlesOfParts>
    <vt:vector size="66" baseType="lpstr">
      <vt:lpstr>Monotype Sorts</vt:lpstr>
      <vt:lpstr>黑体</vt:lpstr>
      <vt:lpstr>华文新魏</vt:lpstr>
      <vt:lpstr>宋体</vt:lpstr>
      <vt:lpstr>Arial</vt:lpstr>
      <vt:lpstr>Arial Narrow</vt:lpstr>
      <vt:lpstr>Calibri</vt:lpstr>
      <vt:lpstr>Calibri Light</vt:lpstr>
      <vt:lpstr>Cambria</vt:lpstr>
      <vt:lpstr>Cambria Math</vt:lpstr>
      <vt:lpstr>Times New Roman</vt:lpstr>
      <vt:lpstr>Wingdings 2</vt:lpstr>
      <vt:lpstr>1_自定义设计方案</vt:lpstr>
      <vt:lpstr>HDOfficeLightV0</vt:lpstr>
      <vt:lpstr>位图图像</vt:lpstr>
      <vt:lpstr>Chart</vt:lpstr>
      <vt:lpstr>Software Testing and Quality Assurance</vt:lpstr>
      <vt:lpstr>16 Weeks Plan </vt:lpstr>
      <vt:lpstr>PowerPoint 演示文稿</vt:lpstr>
      <vt:lpstr>PowerPoint 演示文稿</vt:lpstr>
      <vt:lpstr>PowerPoint 演示文稿</vt:lpstr>
      <vt:lpstr>PowerPoint 演示文稿</vt:lpstr>
      <vt:lpstr>The Cost of bugs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Software Development Process</vt:lpstr>
      <vt:lpstr>PowerPoint 演示文稿</vt:lpstr>
      <vt:lpstr>PowerPoint 演示文稿</vt:lpstr>
      <vt:lpstr>PowerPoint 演示文稿</vt:lpstr>
      <vt:lpstr>Product Components</vt:lpstr>
      <vt:lpstr>PowerPoint 演示文稿</vt:lpstr>
      <vt:lpstr>Writing MRD AND SPEC</vt:lpstr>
      <vt:lpstr>PowerPoint 演示文稿</vt:lpstr>
      <vt:lpstr>PowerPoint 演示文稿</vt:lpstr>
      <vt:lpstr>SOME WAYS TO QUANTIFY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DEBUGGING vs. TESTING</vt:lpstr>
      <vt:lpstr>Software Development Life Cycle</vt:lpstr>
      <vt:lpstr>Activities in SDLC</vt:lpstr>
      <vt:lpstr>Big-Bang Model</vt:lpstr>
      <vt:lpstr>Code-and-Fix Model</vt:lpstr>
      <vt:lpstr>Waterfall Model with Prototyping</vt:lpstr>
      <vt:lpstr>Rapid Application Development (RAD) - V Model</vt:lpstr>
      <vt:lpstr>Test-Driven Development </vt:lpstr>
      <vt:lpstr>The Increased Emphasis on Testing</vt:lpstr>
      <vt:lpstr>The Increased Emphasis on Testing</vt:lpstr>
      <vt:lpstr>Why Be Agile ?</vt:lpstr>
      <vt:lpstr>A Limited View of Correctness</vt:lpstr>
      <vt:lpstr>Test Harnesses Verify Correctness</vt:lpstr>
      <vt:lpstr>Continuous Integration</vt:lpstr>
      <vt:lpstr>Acceptance Tests in Agile Methods</vt:lpstr>
      <vt:lpstr>To be continued… See you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ShoppingCHE</dc:creator>
  <cp:lastModifiedBy>Liu haiming</cp:lastModifiedBy>
  <cp:revision>2727</cp:revision>
  <cp:lastPrinted>1601-01-01T00:00:00Z</cp:lastPrinted>
  <dcterms:created xsi:type="dcterms:W3CDTF">1601-01-01T00:00:00Z</dcterms:created>
  <dcterms:modified xsi:type="dcterms:W3CDTF">2022-09-07T01:34:16Z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