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492" r:id="rId6"/>
    <p:sldId id="493" r:id="rId7"/>
    <p:sldId id="436" r:id="rId8"/>
    <p:sldId id="437" r:id="rId9"/>
    <p:sldId id="418" r:id="rId10"/>
    <p:sldId id="439" r:id="rId11"/>
    <p:sldId id="440" r:id="rId12"/>
    <p:sldId id="438" r:id="rId13"/>
    <p:sldId id="444" r:id="rId14"/>
    <p:sldId id="494" r:id="rId15"/>
    <p:sldId id="451" r:id="rId16"/>
    <p:sldId id="450" r:id="rId17"/>
    <p:sldId id="449" r:id="rId18"/>
    <p:sldId id="448" r:id="rId19"/>
    <p:sldId id="445" r:id="rId20"/>
    <p:sldId id="478" r:id="rId21"/>
    <p:sldId id="441" r:id="rId22"/>
    <p:sldId id="452" r:id="rId23"/>
    <p:sldId id="442" r:id="rId24"/>
    <p:sldId id="453" r:id="rId25"/>
    <p:sldId id="458" r:id="rId26"/>
    <p:sldId id="454" r:id="rId27"/>
    <p:sldId id="459" r:id="rId28"/>
    <p:sldId id="489" r:id="rId29"/>
    <p:sldId id="460" r:id="rId30"/>
    <p:sldId id="461" r:id="rId31"/>
    <p:sldId id="455" r:id="rId32"/>
    <p:sldId id="464" r:id="rId33"/>
    <p:sldId id="491" r:id="rId34"/>
    <p:sldId id="490" r:id="rId35"/>
    <p:sldId id="462" r:id="rId36"/>
    <p:sldId id="463" r:id="rId37"/>
    <p:sldId id="465" r:id="rId38"/>
    <p:sldId id="466" r:id="rId39"/>
    <p:sldId id="467" r:id="rId40"/>
    <p:sldId id="496" r:id="rId41"/>
    <p:sldId id="495" r:id="rId42"/>
    <p:sldId id="468" r:id="rId43"/>
    <p:sldId id="474" r:id="rId44"/>
    <p:sldId id="470" r:id="rId45"/>
    <p:sldId id="469" r:id="rId46"/>
    <p:sldId id="487" r:id="rId47"/>
    <p:sldId id="485" r:id="rId48"/>
    <p:sldId id="488" r:id="rId49"/>
    <p:sldId id="471" r:id="rId50"/>
    <p:sldId id="475" r:id="rId51"/>
    <p:sldId id="477" r:id="rId52"/>
    <p:sldId id="476" r:id="rId53"/>
    <p:sldId id="479" r:id="rId54"/>
    <p:sldId id="480" r:id="rId55"/>
  </p:sldIdLst>
  <p:sldSz cx="6858000" cy="5143500"/>
  <p:notesSz cx="6858000" cy="9144000"/>
  <p:embeddedFontLst>
    <p:embeddedFont>
      <p:font typeface="Montserrat" panose="00000500000000000000"/>
      <p:regular r:id="rId59"/>
    </p:embeddedFont>
    <p:embeddedFont>
      <p:font typeface="Lato" panose="020F0502020204030203"/>
      <p:regular r:id="rId60"/>
    </p:embeddedFont>
    <p:embeddedFont>
      <p:font typeface="微软雅黑" panose="020B0503020204020204" pitchFamily="34" charset="-122"/>
      <p:regular r:id="rId61"/>
    </p:embeddedFont>
    <p:embeddedFont>
      <p:font typeface="Arial Black" panose="020B0A04020102020204" pitchFamily="34" charset="0"/>
      <p:bold r:id="rId62"/>
    </p:embeddedFont>
  </p:embeddedFontLst>
  <p:custDataLst>
    <p:tags r:id="rId6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gs" Target="tags/tag1.xml"/><Relationship Id="rId62" Type="http://schemas.openxmlformats.org/officeDocument/2006/relationships/font" Target="fonts/font4.fntdata"/><Relationship Id="rId61" Type="http://schemas.openxmlformats.org/officeDocument/2006/relationships/font" Target="fonts/font3.fntdata"/><Relationship Id="rId60" Type="http://schemas.openxmlformats.org/officeDocument/2006/relationships/font" Target="fonts/font2.fntdata"/><Relationship Id="rId6" Type="http://schemas.openxmlformats.org/officeDocument/2006/relationships/slide" Target="slides/slide3.xml"/><Relationship Id="rId59" Type="http://schemas.openxmlformats.org/officeDocument/2006/relationships/font" Target="fonts/font1.fntdata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>
            <a:fillRect/>
          </a:stretch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>
            <a:fillRect/>
          </a:stretch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/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>
            <a:fillRect/>
          </a:stretch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/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>
            <a:fillRect/>
          </a:stretch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/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/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>
            <a:fillRect/>
          </a:stretch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304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52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52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52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52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05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GB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Program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-GB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GB" sz="2000" dirty="0"/>
              <a:t>Session </a:t>
            </a:r>
            <a:r>
              <a:rPr lang="en-GB" sz="2000" dirty="0" smtClean="0"/>
              <a:t>#</a:t>
            </a:r>
            <a:r>
              <a:rPr lang="en-US" altLang="zh-CN" sz="2000" dirty="0" smtClean="0"/>
              <a:t>6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r>
              <a:rPr lang="en-US" altLang="zh-CN" sz="2000" dirty="0"/>
              <a:t>Member </a:t>
            </a:r>
            <a:r>
              <a:rPr lang="en-US" altLang="zh-CN" sz="2000" dirty="0" smtClean="0"/>
              <a:t>function (method) definitions </a:t>
            </a:r>
            <a:r>
              <a:rPr lang="en-US" altLang="zh-CN" sz="2000" dirty="0"/>
              <a:t>are much like regular function definitions. </a:t>
            </a:r>
            <a:endParaRPr lang="en-US" altLang="zh-CN" sz="2000" dirty="0" smtClean="0"/>
          </a:p>
          <a:p>
            <a:r>
              <a:rPr lang="en-US" altLang="zh-CN" sz="2000" dirty="0"/>
              <a:t>Member </a:t>
            </a:r>
            <a:r>
              <a:rPr lang="en-US" altLang="zh-CN" sz="2000" dirty="0" smtClean="0"/>
              <a:t>functions </a:t>
            </a:r>
            <a:r>
              <a:rPr lang="en-US" altLang="zh-CN" sz="2000" dirty="0"/>
              <a:t>have two special characteristics: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 smtClean="0"/>
              <a:t>     (1) When </a:t>
            </a:r>
            <a:r>
              <a:rPr lang="en-US" altLang="zh-CN" sz="2000" dirty="0"/>
              <a:t>you define a member function, you use the scope-resolution operator (</a:t>
            </a:r>
            <a:r>
              <a:rPr lang="en-US" altLang="zh-CN" sz="2000" dirty="0">
                <a:solidFill>
                  <a:srgbClr val="FF0000"/>
                </a:solidFill>
              </a:rPr>
              <a:t>::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to identify </a:t>
            </a:r>
            <a:r>
              <a:rPr lang="en-US" altLang="zh-CN" sz="2000" dirty="0"/>
              <a:t>the class to which the function belongs.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 smtClean="0"/>
              <a:t>     (2) Class </a:t>
            </a:r>
            <a:r>
              <a:rPr lang="en-US" altLang="zh-CN" sz="2000" dirty="0"/>
              <a:t>methods can access the private components of the class.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000" dirty="0" smtClean="0"/>
              <a:t>Member </a:t>
            </a:r>
            <a:r>
              <a:rPr lang="en-US" altLang="zh-CN" sz="2000" dirty="0"/>
              <a:t>Functions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000" dirty="0" smtClean="0"/>
              <a:t>Member </a:t>
            </a:r>
            <a:r>
              <a:rPr lang="en-US" altLang="zh-CN" sz="2000" dirty="0"/>
              <a:t>Functions</a:t>
            </a:r>
            <a:endParaRPr sz="1700" dirty="0"/>
          </a:p>
        </p:txBody>
      </p:sp>
      <p:sp>
        <p:nvSpPr>
          <p:cNvPr id="2" name="矩形 1"/>
          <p:cNvSpPr/>
          <p:nvPr/>
        </p:nvSpPr>
        <p:spPr>
          <a:xfrm>
            <a:off x="992554" y="2657694"/>
            <a:ext cx="4439140" cy="28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79077" y="823134"/>
            <a:ext cx="3946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Implementing </a:t>
            </a:r>
            <a:r>
              <a:rPr lang="en-US" altLang="zh-CN" dirty="0" smtClean="0">
                <a:solidFill>
                  <a:srgbClr val="FF0000"/>
                </a:solidFill>
              </a:rPr>
              <a:t>Class Member Function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5415" y="2163073"/>
            <a:ext cx="2454031" cy="338554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Inline</a:t>
            </a:r>
            <a:r>
              <a:rPr lang="en-US" altLang="zh-CN" sz="1600" dirty="0" smtClean="0"/>
              <a:t> function by default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000" dirty="0" smtClean="0"/>
              <a:t>Member </a:t>
            </a:r>
            <a:r>
              <a:rPr lang="en-US" altLang="zh-CN" sz="2000" dirty="0"/>
              <a:t>Functions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9077" y="823134"/>
            <a:ext cx="3946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Implementing </a:t>
            </a:r>
            <a:r>
              <a:rPr lang="en-US" altLang="zh-CN" dirty="0" smtClean="0">
                <a:solidFill>
                  <a:srgbClr val="FF0000"/>
                </a:solidFill>
              </a:rPr>
              <a:t>Class Member Function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0862" y="1192103"/>
            <a:ext cx="3251199" cy="116955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b="1" dirty="0" smtClean="0">
                <a:solidFill>
                  <a:srgbClr val="00B050"/>
                </a:solidFill>
              </a:rPr>
              <a:t>            </a:t>
            </a:r>
            <a:r>
              <a:rPr lang="en-US" altLang="zh-CN" dirty="0" smtClean="0"/>
              <a:t>update(double </a:t>
            </a:r>
            <a:r>
              <a:rPr lang="en-US" altLang="zh-CN" dirty="0"/>
              <a:t>price)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share_val</a:t>
            </a:r>
            <a:r>
              <a:rPr lang="en-US" altLang="zh-CN" dirty="0" smtClean="0"/>
              <a:t> </a:t>
            </a:r>
            <a:r>
              <a:rPr lang="en-US" altLang="zh-CN" dirty="0"/>
              <a:t>= price;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set_tot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961293" y="3890401"/>
            <a:ext cx="2657230" cy="28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000" dirty="0" smtClean="0"/>
              <a:t>Member </a:t>
            </a:r>
            <a:r>
              <a:rPr lang="en-US" altLang="zh-CN" sz="2000" dirty="0"/>
              <a:t>Functions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9077" y="823134"/>
            <a:ext cx="3946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Implementing </a:t>
            </a:r>
            <a:r>
              <a:rPr lang="en-US" altLang="zh-CN" dirty="0" smtClean="0">
                <a:solidFill>
                  <a:srgbClr val="FF0000"/>
                </a:solidFill>
              </a:rPr>
              <a:t>Class Member Function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0862" y="1192103"/>
            <a:ext cx="3251199" cy="116955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b="1" dirty="0">
                <a:solidFill>
                  <a:srgbClr val="00B050"/>
                </a:solidFill>
              </a:rPr>
              <a:t>Stock</a:t>
            </a:r>
            <a:r>
              <a:rPr lang="en-US" altLang="zh-CN" b="1" dirty="0">
                <a:solidFill>
                  <a:srgbClr val="00B0F0"/>
                </a:solidFill>
              </a:rPr>
              <a:t>::</a:t>
            </a:r>
            <a:r>
              <a:rPr lang="en-US" altLang="zh-CN" dirty="0"/>
              <a:t>update(double price)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share_val</a:t>
            </a:r>
            <a:r>
              <a:rPr lang="en-US" altLang="zh-CN" dirty="0" smtClean="0"/>
              <a:t> </a:t>
            </a:r>
            <a:r>
              <a:rPr lang="en-US" altLang="zh-CN" dirty="0"/>
              <a:t>= price;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set_tot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4688835" y="1944971"/>
            <a:ext cx="2048426" cy="515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Placed in .</a:t>
            </a:r>
            <a:r>
              <a:rPr lang="en-US" altLang="zh-CN" sz="1800" dirty="0" err="1" smtClean="0"/>
              <a:t>cpp</a:t>
            </a:r>
            <a:r>
              <a:rPr lang="en-US" altLang="zh-CN" sz="1800" dirty="0" smtClean="0"/>
              <a:t> file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961293" y="3890401"/>
            <a:ext cx="2657230" cy="28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000" dirty="0" smtClean="0"/>
              <a:t>Member </a:t>
            </a:r>
            <a:r>
              <a:rPr lang="en-US" altLang="zh-CN" sz="2000" dirty="0"/>
              <a:t>Functions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4581" y="4146490"/>
            <a:ext cx="1513309" cy="289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79077" y="823134"/>
            <a:ext cx="3946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Implementing </a:t>
            </a:r>
            <a:r>
              <a:rPr lang="en-US" altLang="zh-CN" dirty="0" smtClean="0">
                <a:solidFill>
                  <a:srgbClr val="FF0000"/>
                </a:solidFill>
              </a:rPr>
              <a:t>Class Member Function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951" y="1123786"/>
            <a:ext cx="3259014" cy="160043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inline</a:t>
            </a:r>
            <a:r>
              <a:rPr lang="en-US" altLang="zh-CN" dirty="0"/>
              <a:t> void </a:t>
            </a:r>
            <a:r>
              <a:rPr lang="en-US" altLang="zh-CN" b="1" dirty="0">
                <a:solidFill>
                  <a:srgbClr val="00B050"/>
                </a:solidFill>
              </a:rPr>
              <a:t>Stock</a:t>
            </a:r>
            <a:r>
              <a:rPr lang="en-US" altLang="zh-CN" b="1" dirty="0">
                <a:solidFill>
                  <a:srgbClr val="00B0F0"/>
                </a:solidFill>
              </a:rPr>
              <a:t>::</a:t>
            </a:r>
            <a:r>
              <a:rPr lang="en-US" altLang="zh-CN" dirty="0"/>
              <a:t>show()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"Company: " &lt;&lt; company</a:t>
            </a:r>
            <a:endParaRPr lang="en-US" altLang="zh-CN" dirty="0"/>
          </a:p>
          <a:p>
            <a:r>
              <a:rPr lang="en-US" altLang="zh-CN" dirty="0"/>
              <a:t>&lt;&lt; " Shares: " &lt;&lt; shares &lt;&lt; ‘\n’</a:t>
            </a:r>
            <a:endParaRPr lang="en-US" altLang="zh-CN" dirty="0"/>
          </a:p>
          <a:p>
            <a:r>
              <a:rPr lang="en-US" altLang="zh-CN" dirty="0"/>
              <a:t>&lt;&lt; " Share Price: $" &lt;&lt; </a:t>
            </a:r>
            <a:r>
              <a:rPr lang="en-US" altLang="zh-CN" dirty="0" err="1"/>
              <a:t>share_val</a:t>
            </a:r>
            <a:endParaRPr lang="en-US" altLang="zh-CN" dirty="0"/>
          </a:p>
          <a:p>
            <a:r>
              <a:rPr lang="en-US" altLang="zh-CN" dirty="0"/>
              <a:t>&lt;&lt; " Total Worth: $" &lt;&lt; </a:t>
            </a:r>
            <a:r>
              <a:rPr lang="en-US" altLang="zh-CN" dirty="0" err="1"/>
              <a:t>total_val</a:t>
            </a:r>
            <a:r>
              <a:rPr lang="en-US" altLang="zh-CN" dirty="0"/>
              <a:t> &lt;&lt; ‘\n’;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 </a:t>
            </a:r>
            <a:r>
              <a:rPr lang="en-US" altLang="zh-CN" sz="2400" dirty="0" smtClean="0"/>
              <a:t>.h file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156678" y="580294"/>
            <a:ext cx="4962769" cy="4548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// stock00.h -- </a:t>
            </a:r>
            <a:r>
              <a:rPr lang="en-US" altLang="zh-CN" dirty="0">
                <a:solidFill>
                  <a:srgbClr val="FF0000"/>
                </a:solidFill>
              </a:rPr>
              <a:t>Stock class interface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// version 00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#</a:t>
            </a:r>
            <a:r>
              <a:rPr lang="en-US" altLang="zh-CN" dirty="0" err="1">
                <a:solidFill>
                  <a:schemeClr val="tx1"/>
                </a:solidFill>
              </a:rPr>
              <a:t>ifndef</a:t>
            </a:r>
            <a:r>
              <a:rPr lang="en-US" altLang="zh-CN" dirty="0">
                <a:solidFill>
                  <a:schemeClr val="tx1"/>
                </a:solidFill>
              </a:rPr>
              <a:t> STOCK00_H_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#define STOCK00_H_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#include &lt;string&gt;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class Stock </a:t>
            </a:r>
            <a:r>
              <a:rPr lang="en-US" altLang="zh-CN" dirty="0">
                <a:solidFill>
                  <a:srgbClr val="FF0000"/>
                </a:solidFill>
              </a:rPr>
              <a:t>// class declaration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private: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std</a:t>
            </a:r>
            <a:r>
              <a:rPr lang="en-US" altLang="zh-CN" dirty="0">
                <a:solidFill>
                  <a:schemeClr val="tx1"/>
                </a:solidFill>
              </a:rPr>
              <a:t>::string company;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long </a:t>
            </a:r>
            <a:r>
              <a:rPr lang="en-US" altLang="zh-CN" dirty="0">
                <a:solidFill>
                  <a:schemeClr val="tx1"/>
                </a:solidFill>
              </a:rPr>
              <a:t>shares;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double </a:t>
            </a:r>
            <a:r>
              <a:rPr lang="en-US" altLang="zh-CN" dirty="0" err="1">
                <a:solidFill>
                  <a:schemeClr val="tx1"/>
                </a:solidFill>
              </a:rPr>
              <a:t>share_val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double </a:t>
            </a:r>
            <a:r>
              <a:rPr lang="en-US" altLang="zh-CN" dirty="0" err="1">
                <a:solidFill>
                  <a:schemeClr val="tx1"/>
                </a:solidFill>
              </a:rPr>
              <a:t>total_val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 err="1">
                <a:solidFill>
                  <a:schemeClr val="tx1"/>
                </a:solidFill>
              </a:rPr>
              <a:t>set_tot</a:t>
            </a:r>
            <a:r>
              <a:rPr lang="en-US" altLang="zh-CN" dirty="0">
                <a:solidFill>
                  <a:schemeClr val="tx1"/>
                </a:solidFill>
              </a:rPr>
              <a:t>() { </a:t>
            </a:r>
            <a:r>
              <a:rPr lang="en-US" altLang="zh-CN" dirty="0" err="1">
                <a:solidFill>
                  <a:schemeClr val="tx1"/>
                </a:solidFill>
              </a:rPr>
              <a:t>total_val</a:t>
            </a:r>
            <a:r>
              <a:rPr lang="en-US" altLang="zh-CN" dirty="0">
                <a:solidFill>
                  <a:schemeClr val="tx1"/>
                </a:solidFill>
              </a:rPr>
              <a:t> = shares * </a:t>
            </a:r>
            <a:r>
              <a:rPr lang="en-US" altLang="zh-CN" dirty="0" err="1">
                <a:solidFill>
                  <a:schemeClr val="tx1"/>
                </a:solidFill>
              </a:rPr>
              <a:t>share_val</a:t>
            </a:r>
            <a:r>
              <a:rPr lang="en-US" altLang="zh-CN" dirty="0">
                <a:solidFill>
                  <a:schemeClr val="tx1"/>
                </a:solidFill>
              </a:rPr>
              <a:t>;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public: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>
                <a:solidFill>
                  <a:schemeClr val="tx1"/>
                </a:solidFill>
              </a:rPr>
              <a:t>acquire(</a:t>
            </a:r>
            <a:r>
              <a:rPr lang="en-US" altLang="zh-CN" dirty="0" err="1">
                <a:solidFill>
                  <a:schemeClr val="tx1"/>
                </a:solidFill>
              </a:rPr>
              <a:t>const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std</a:t>
            </a:r>
            <a:r>
              <a:rPr lang="en-US" altLang="zh-CN" dirty="0">
                <a:solidFill>
                  <a:schemeClr val="tx1"/>
                </a:solidFill>
              </a:rPr>
              <a:t>::string &amp; co, long n, double </a:t>
            </a:r>
            <a:r>
              <a:rPr lang="en-US" altLang="zh-CN" dirty="0" err="1">
                <a:solidFill>
                  <a:schemeClr val="tx1"/>
                </a:solidFill>
              </a:rPr>
              <a:t>pr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>
                <a:solidFill>
                  <a:schemeClr val="tx1"/>
                </a:solidFill>
              </a:rPr>
              <a:t>buy(long </a:t>
            </a: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, double price);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>
                <a:solidFill>
                  <a:schemeClr val="tx1"/>
                </a:solidFill>
              </a:rPr>
              <a:t>sell(long </a:t>
            </a:r>
            <a:r>
              <a:rPr lang="en-US" altLang="zh-CN" dirty="0" err="1">
                <a:solidFill>
                  <a:schemeClr val="tx1"/>
                </a:solidFill>
              </a:rPr>
              <a:t>num</a:t>
            </a:r>
            <a:r>
              <a:rPr lang="en-US" altLang="zh-CN" dirty="0">
                <a:solidFill>
                  <a:schemeClr val="tx1"/>
                </a:solidFill>
              </a:rPr>
              <a:t>, double price);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>
                <a:solidFill>
                  <a:schemeClr val="tx1"/>
                </a:solidFill>
              </a:rPr>
              <a:t>update(double price);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void </a:t>
            </a:r>
            <a:r>
              <a:rPr lang="en-US" altLang="zh-CN" dirty="0">
                <a:solidFill>
                  <a:schemeClr val="tx1"/>
                </a:solidFill>
              </a:rPr>
              <a:t>show();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}; // note semicolon at the end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#</a:t>
            </a:r>
            <a:r>
              <a:rPr lang="en-US" altLang="zh-CN" dirty="0" err="1">
                <a:solidFill>
                  <a:schemeClr val="tx1"/>
                </a:solidFill>
              </a:rPr>
              <a:t>endif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123786"/>
            <a:ext cx="6434977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.</a:t>
            </a:r>
            <a:r>
              <a:rPr lang="en-US" sz="2400" dirty="0" err="1" smtClean="0"/>
              <a:t>cpp</a:t>
            </a:r>
            <a:r>
              <a:rPr lang="en-US" sz="2400" dirty="0" smtClean="0"/>
              <a:t> file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890954" y="823134"/>
            <a:ext cx="5439508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// stock00.cpp -- </a:t>
            </a:r>
            <a:r>
              <a:rPr lang="en-US" altLang="zh-CN" sz="1600" dirty="0">
                <a:solidFill>
                  <a:srgbClr val="FF0000"/>
                </a:solidFill>
              </a:rPr>
              <a:t>implementing the Stock class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// version 00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#include &lt;</a:t>
            </a:r>
            <a:r>
              <a:rPr lang="en-US" altLang="zh-CN" sz="1600" dirty="0" err="1">
                <a:solidFill>
                  <a:schemeClr val="tx1"/>
                </a:solidFill>
              </a:rPr>
              <a:t>iostream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#include "stock00.h "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void </a:t>
            </a:r>
            <a:r>
              <a:rPr lang="en-US" altLang="zh-CN" sz="1600" b="1" dirty="0">
                <a:solidFill>
                  <a:srgbClr val="00B050"/>
                </a:solidFill>
              </a:rPr>
              <a:t>Stock::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</a:rPr>
              <a:t>share_val</a:t>
            </a:r>
            <a:r>
              <a:rPr lang="en-US" altLang="zh-CN" sz="1600" dirty="0">
                <a:solidFill>
                  <a:schemeClr val="tx1"/>
                </a:solidFill>
              </a:rPr>
              <a:t> = price;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     </a:t>
            </a:r>
            <a:r>
              <a:rPr lang="en-US" altLang="zh-CN" sz="1600" dirty="0" err="1">
                <a:solidFill>
                  <a:schemeClr val="tx1"/>
                </a:solidFill>
              </a:rPr>
              <a:t>set_tot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240" y="1359162"/>
            <a:ext cx="6699061" cy="2911200"/>
          </a:xfrm>
        </p:spPr>
        <p:txBody>
          <a:bodyPr/>
          <a:lstStyle/>
          <a:p>
            <a:r>
              <a:rPr lang="en-US" altLang="zh-CN" sz="2000" dirty="0" smtClean="0"/>
              <a:t>Three ways of object definition (Stock as example)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/>
              <a:t>(1) Object definition after class declaration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	Stock </a:t>
            </a:r>
            <a:r>
              <a:rPr lang="en-US" altLang="zh-CN" sz="2000" dirty="0" err="1"/>
              <a:t>kate</a:t>
            </a:r>
            <a:r>
              <a:rPr lang="en-US" altLang="zh-CN" sz="2000" dirty="0"/>
              <a:t>, joe; 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(2) Class declaration and object definition simultaneously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	class Stock{…} </a:t>
            </a:r>
            <a:r>
              <a:rPr lang="en-US" altLang="zh-CN" sz="2000" dirty="0" err="1"/>
              <a:t>kate</a:t>
            </a:r>
            <a:r>
              <a:rPr lang="en-US" altLang="zh-CN" sz="2000" dirty="0"/>
              <a:t>, joe;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(3) Object definition of anonymous class: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	class {…} </a:t>
            </a:r>
            <a:r>
              <a:rPr lang="en-US" altLang="zh-CN" sz="2000" dirty="0" err="1"/>
              <a:t>kate</a:t>
            </a:r>
            <a:r>
              <a:rPr lang="en-US" altLang="zh-CN" sz="2000" dirty="0"/>
              <a:t>, joe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marL="109220" indent="0">
              <a:buNone/>
            </a:pPr>
            <a:endParaRPr lang="en-US" altLang="zh-CN" sz="2000" dirty="0"/>
          </a:p>
          <a:p>
            <a:pPr marL="109220" indent="0">
              <a:buNone/>
            </a:pP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Object Definition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6253" y="1043071"/>
            <a:ext cx="5366875" cy="2911200"/>
          </a:xfrm>
        </p:spPr>
        <p:txBody>
          <a:bodyPr/>
          <a:lstStyle/>
          <a:p>
            <a:r>
              <a:rPr lang="en-US" altLang="zh-CN" sz="2000" dirty="0" smtClean="0"/>
              <a:t>Using objects directly or by reference: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	 </a:t>
            </a:r>
            <a:r>
              <a:rPr lang="en-US" altLang="zh-CN" sz="2000" dirty="0" err="1"/>
              <a:t>kate</a:t>
            </a:r>
            <a:r>
              <a:rPr lang="en-US" altLang="zh-CN" sz="2000" dirty="0" err="1">
                <a:solidFill>
                  <a:srgbClr val="FF0000"/>
                </a:solidFill>
              </a:rPr>
              <a:t>.</a:t>
            </a:r>
            <a:r>
              <a:rPr lang="en-US" altLang="zh-CN" sz="2000" dirty="0" err="1"/>
              <a:t>show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Using objects </a:t>
            </a:r>
            <a:r>
              <a:rPr lang="en-US" altLang="zh-CN" sz="2000" dirty="0" smtClean="0"/>
              <a:t>by pointers to objects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(1) Object pointer definition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	Stock </a:t>
            </a:r>
            <a:r>
              <a:rPr lang="en-US" altLang="zh-CN" sz="2000" dirty="0" err="1" smtClean="0"/>
              <a:t>kate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Stock * </a:t>
            </a:r>
            <a:r>
              <a:rPr lang="en-US" altLang="zh-CN" sz="2000" dirty="0" smtClean="0"/>
              <a:t>s =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kate</a:t>
            </a:r>
            <a:r>
              <a:rPr lang="en-US" altLang="zh-CN" sz="2000" dirty="0" smtClean="0"/>
              <a:t>; 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(2) Using objects by pointers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-&gt;</a:t>
            </a:r>
            <a:r>
              <a:rPr lang="en-US" altLang="zh-CN" sz="2000" dirty="0" smtClean="0"/>
              <a:t>show();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400" dirty="0"/>
              <a:t>Using </a:t>
            </a:r>
            <a:r>
              <a:rPr lang="en-US" sz="2400" dirty="0" smtClean="0"/>
              <a:t>Objects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088" y="578338"/>
            <a:ext cx="5536111" cy="4565162"/>
          </a:xfrm>
          <a:prstGeom prst="rect">
            <a:avLst/>
          </a:prstGeom>
        </p:spPr>
      </p:pic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Using Objects</a:t>
            </a:r>
            <a:endParaRPr sz="1700" dirty="0"/>
          </a:p>
        </p:txBody>
      </p:sp>
      <p:sp>
        <p:nvSpPr>
          <p:cNvPr id="3" name="矩形 2"/>
          <p:cNvSpPr/>
          <p:nvPr/>
        </p:nvSpPr>
        <p:spPr>
          <a:xfrm>
            <a:off x="2837461" y="1505607"/>
            <a:ext cx="1387366" cy="1079938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647498" y="823134"/>
            <a:ext cx="512378" cy="6824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803228" y="1062245"/>
            <a:ext cx="620110" cy="4433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88931" y="685800"/>
            <a:ext cx="2948152" cy="520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90948" y="898455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9" name="椭圆 8"/>
          <p:cNvSpPr/>
          <p:nvPr/>
        </p:nvSpPr>
        <p:spPr>
          <a:xfrm>
            <a:off x="5509173" y="3924555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1194182" y="3946455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1" name="椭圆 10"/>
          <p:cNvSpPr/>
          <p:nvPr/>
        </p:nvSpPr>
        <p:spPr>
          <a:xfrm>
            <a:off x="5229277" y="965719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335417" y="4302919"/>
            <a:ext cx="1095840" cy="29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19161" y="4302919"/>
            <a:ext cx="1095840" cy="29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33792" y="378162"/>
            <a:ext cx="6073104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-GB" altLang="zh-CN" sz="3300" dirty="0" smtClean="0"/>
              <a:t>#</a:t>
            </a:r>
            <a:r>
              <a:rPr lang="en-US" altLang="zh-CN" sz="3300" dirty="0"/>
              <a:t>6 Objects and Classes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40812" y="1029536"/>
            <a:ext cx="6259064" cy="91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Object-oriented programming reviewing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How </a:t>
            </a:r>
            <a:r>
              <a:rPr lang="en-US" altLang="zh-CN" sz="2000" dirty="0"/>
              <a:t>to define and implement a class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and private class access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Class </a:t>
            </a:r>
            <a:r>
              <a:rPr lang="en-US" altLang="zh-CN" sz="2000" dirty="0"/>
              <a:t>data members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Class </a:t>
            </a:r>
            <a:r>
              <a:rPr lang="en-US" altLang="zh-CN" sz="2000" dirty="0"/>
              <a:t>methods (also called class function members)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Creating </a:t>
            </a:r>
            <a:r>
              <a:rPr lang="en-US" altLang="zh-CN" sz="2000" dirty="0"/>
              <a:t>and using class </a:t>
            </a:r>
            <a:r>
              <a:rPr lang="en-US" altLang="zh-CN" sz="2000" dirty="0" smtClean="0"/>
              <a:t>objects</a:t>
            </a:r>
            <a:endParaRPr lang="en-US" altLang="zh-CN" sz="2000" dirty="0" smtClean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Class constructors and destructors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class and 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member </a:t>
            </a:r>
            <a:r>
              <a:rPr lang="en-US" altLang="zh-CN" sz="2000" dirty="0"/>
              <a:t>functions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The this pointer</a:t>
            </a:r>
            <a:endParaRPr lang="en-US" altLang="zh-CN" sz="2000" dirty="0"/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Creating arrays of objects</a:t>
            </a: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Problem</a:t>
            </a:r>
            <a:endParaRPr sz="17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1003001" y="998740"/>
            <a:ext cx="4866353" cy="2911200"/>
          </a:xfrm>
        </p:spPr>
        <p:txBody>
          <a:bodyPr/>
          <a:lstStyle/>
          <a:p>
            <a:pPr marL="109220" indent="0">
              <a:buNone/>
            </a:pP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5561" y="1740494"/>
            <a:ext cx="2995885" cy="2649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220" indent="0"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main()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{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Stock </a:t>
            </a:r>
            <a:r>
              <a:rPr lang="en-US" altLang="zh-CN" sz="1600" dirty="0" err="1">
                <a:solidFill>
                  <a:schemeClr val="tx1"/>
                </a:solidFill>
              </a:rPr>
              <a:t>kate</a:t>
            </a:r>
            <a:r>
              <a:rPr lang="en-US" altLang="zh-CN" sz="1600" dirty="0">
                <a:solidFill>
                  <a:schemeClr val="tx1"/>
                </a:solidFill>
              </a:rPr>
              <a:t>, joe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kate.show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</a:rPr>
              <a:t>joe.show</a:t>
            </a:r>
            <a:r>
              <a:rPr lang="en-US" altLang="zh-CN" sz="1600" dirty="0" smtClean="0">
                <a:solidFill>
                  <a:schemeClr val="tx1"/>
                </a:solidFill>
              </a:rPr>
              <a:t>();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return 0;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810" y="823134"/>
            <a:ext cx="4464635" cy="1476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86347"/>
          <a:stretch>
            <a:fillRect/>
          </a:stretch>
        </p:blipFill>
        <p:spPr>
          <a:xfrm>
            <a:off x="-5201" y="3728545"/>
            <a:ext cx="6863201" cy="251904"/>
          </a:xfrm>
          <a:prstGeom prst="rect">
            <a:avLst/>
          </a:prstGeom>
        </p:spPr>
      </p:pic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400" dirty="0" smtClean="0"/>
              <a:t>Object initialization</a:t>
            </a:r>
            <a:endParaRPr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460" b="12003"/>
          <a:stretch>
            <a:fillRect/>
          </a:stretch>
        </p:blipFill>
        <p:spPr>
          <a:xfrm>
            <a:off x="-5202" y="1464048"/>
            <a:ext cx="6863201" cy="16310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68704" y="3728545"/>
            <a:ext cx="2238741" cy="24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400" dirty="0" smtClean="0"/>
              <a:t>Object initialization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09031" y="1219457"/>
            <a:ext cx="6343462" cy="2911200"/>
          </a:xfrm>
        </p:spPr>
        <p:txBody>
          <a:bodyPr/>
          <a:lstStyle/>
          <a:p>
            <a:r>
              <a:rPr lang="en-US" altLang="zh-CN" sz="2000" dirty="0"/>
              <a:t>To create an object from a class, you will have to call a constructor. </a:t>
            </a:r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constructor is </a:t>
            </a:r>
            <a:r>
              <a:rPr lang="en-US" altLang="zh-CN" sz="2000" dirty="0" smtClean="0"/>
              <a:t>to </a:t>
            </a:r>
            <a:r>
              <a:rPr lang="en-US" altLang="zh-CN" sz="2000" dirty="0"/>
              <a:t>assign default values to you freshly created object or allow a user to assign them as he wants.</a:t>
            </a:r>
            <a:endParaRPr lang="en-US" altLang="zh-CN" sz="2000" dirty="0"/>
          </a:p>
          <a:p>
            <a:r>
              <a:rPr lang="en-US" altLang="zh-CN" sz="2000" dirty="0"/>
              <a:t>A constructor is </a:t>
            </a:r>
            <a:r>
              <a:rPr lang="en-US" altLang="zh-CN" sz="2000" dirty="0">
                <a:solidFill>
                  <a:srgbClr val="FF0000"/>
                </a:solidFill>
              </a:rPr>
              <a:t>a special </a:t>
            </a:r>
            <a:r>
              <a:rPr lang="en-US" altLang="zh-CN" sz="2000" dirty="0" smtClean="0">
                <a:solidFill>
                  <a:srgbClr val="FF0000"/>
                </a:solidFill>
              </a:rPr>
              <a:t>member </a:t>
            </a:r>
            <a:r>
              <a:rPr lang="en-US" altLang="zh-CN" sz="2000" dirty="0">
                <a:solidFill>
                  <a:srgbClr val="FF0000"/>
                </a:solidFill>
              </a:rPr>
              <a:t>function </a:t>
            </a:r>
            <a:r>
              <a:rPr lang="en-US" altLang="zh-CN" sz="2000" dirty="0"/>
              <a:t>of a class which initializes objects of a class. 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400" dirty="0" smtClean="0"/>
              <a:t>Object initialization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588785" y="940259"/>
            <a:ext cx="6343462" cy="2911200"/>
          </a:xfrm>
        </p:spPr>
        <p:txBody>
          <a:bodyPr/>
          <a:lstStyle/>
          <a:p>
            <a:pPr marL="109220" indent="0">
              <a:buNone/>
            </a:pPr>
            <a:r>
              <a:rPr lang="en-US" altLang="zh-CN" sz="2000" dirty="0"/>
              <a:t>A constructor is different from normal functions in following ways: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 smtClean="0"/>
              <a:t>(1)Constructor </a:t>
            </a:r>
            <a:r>
              <a:rPr lang="en-US" altLang="zh-CN" sz="2000" dirty="0"/>
              <a:t>has same name as the class itself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 smtClean="0"/>
              <a:t>(2)Constructors </a:t>
            </a:r>
            <a:r>
              <a:rPr lang="en-US" altLang="zh-CN" sz="2000" dirty="0"/>
              <a:t>don’t have return type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 smtClean="0"/>
              <a:t>(3)A </a:t>
            </a:r>
            <a:r>
              <a:rPr lang="en-US" altLang="zh-CN" sz="2000" dirty="0"/>
              <a:t>constructor is automatically called when </a:t>
            </a:r>
            <a:r>
              <a:rPr lang="en-US" altLang="zh-CN" sz="2000" dirty="0" smtClean="0"/>
              <a:t>create </a:t>
            </a:r>
            <a:r>
              <a:rPr lang="en-US" altLang="zh-CN" sz="2000" dirty="0"/>
              <a:t>object(instance of class).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 smtClean="0"/>
              <a:t>(4)If </a:t>
            </a:r>
            <a:r>
              <a:rPr lang="en-US" altLang="zh-CN" sz="2000" dirty="0"/>
              <a:t>we do not specify a constructor, C++ compiler generates a </a:t>
            </a:r>
            <a:r>
              <a:rPr lang="en-US" altLang="zh-CN" sz="2000" dirty="0">
                <a:solidFill>
                  <a:srgbClr val="FF0000"/>
                </a:solidFill>
              </a:rPr>
              <a:t>default constructor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expects no parameters and has an empty body).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000" dirty="0"/>
              <a:t>Default Constructors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62208" y="1051734"/>
            <a:ext cx="6343462" cy="2911200"/>
          </a:xfrm>
        </p:spPr>
        <p:txBody>
          <a:bodyPr/>
          <a:lstStyle/>
          <a:p>
            <a:r>
              <a:rPr lang="en-US" altLang="zh-CN" sz="2000" dirty="0" smtClean="0"/>
              <a:t>1)A </a:t>
            </a:r>
            <a:r>
              <a:rPr lang="en-US" altLang="zh-CN" sz="2000" dirty="0"/>
              <a:t>default constructor is a constructor that is used to create an object when you don’t </a:t>
            </a:r>
            <a:r>
              <a:rPr lang="en-US" altLang="zh-CN" sz="2000" dirty="0" smtClean="0"/>
              <a:t>provide explicit </a:t>
            </a:r>
            <a:r>
              <a:rPr lang="en-US" altLang="zh-CN" sz="2000" dirty="0"/>
              <a:t>initialization values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 smtClean="0"/>
              <a:t>That </a:t>
            </a:r>
            <a:r>
              <a:rPr lang="en-US" altLang="zh-CN" sz="2000" dirty="0"/>
              <a:t>is, it’s a constructor used for declarations like </a:t>
            </a:r>
            <a:r>
              <a:rPr lang="en-US" altLang="zh-CN" sz="2000" dirty="0" smtClean="0"/>
              <a:t>this: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Stock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kate</a:t>
            </a:r>
            <a:r>
              <a:rPr lang="en-US" altLang="zh-CN" sz="2000" dirty="0" smtClean="0">
                <a:solidFill>
                  <a:srgbClr val="FF0000"/>
                </a:solidFill>
              </a:rPr>
              <a:t>, joe;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2)For </a:t>
            </a:r>
            <a:r>
              <a:rPr lang="en-US" altLang="zh-CN" sz="2000" dirty="0"/>
              <a:t>the Stock class, the default constructor would look like </a:t>
            </a:r>
            <a:r>
              <a:rPr lang="en-US" altLang="zh-CN" sz="2000" dirty="0" smtClean="0"/>
              <a:t>this: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		 </a:t>
            </a:r>
            <a:r>
              <a:rPr lang="en-US" altLang="zh-CN" sz="2000" dirty="0" smtClean="0">
                <a:solidFill>
                  <a:srgbClr val="FF0000"/>
                </a:solidFill>
              </a:rPr>
              <a:t>Stock</a:t>
            </a:r>
            <a:r>
              <a:rPr lang="en-US" altLang="zh-CN" sz="2000" dirty="0">
                <a:solidFill>
                  <a:srgbClr val="FF0000"/>
                </a:solidFill>
              </a:rPr>
              <a:t>::Stock</a:t>
            </a:r>
            <a:r>
              <a:rPr lang="en-US" altLang="zh-CN" sz="2000" dirty="0" smtClean="0">
                <a:solidFill>
                  <a:srgbClr val="FF0000"/>
                </a:solidFill>
              </a:rPr>
              <a:t>(  ) {    </a:t>
            </a:r>
            <a:r>
              <a:rPr lang="en-US" altLang="zh-CN" sz="2000" dirty="0">
                <a:solidFill>
                  <a:srgbClr val="FF0000"/>
                </a:solidFill>
              </a:rPr>
              <a:t>}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000" dirty="0"/>
              <a:t>Default Constructors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19154" y="1319747"/>
            <a:ext cx="6538846" cy="2911200"/>
          </a:xfrm>
        </p:spPr>
        <p:txBody>
          <a:bodyPr/>
          <a:lstStyle/>
          <a:p>
            <a:r>
              <a:rPr lang="en-US" altLang="zh-CN" sz="2000" dirty="0" smtClean="0"/>
              <a:t>3) </a:t>
            </a:r>
            <a:r>
              <a:rPr lang="en-US" altLang="zh-CN" sz="2000" dirty="0"/>
              <a:t>A curious fact about default constructors is that the compiler provides one only if </a:t>
            </a:r>
            <a:r>
              <a:rPr lang="en-US" altLang="zh-CN" sz="2000" dirty="0" smtClean="0"/>
              <a:t>you don’t </a:t>
            </a:r>
            <a:r>
              <a:rPr lang="en-US" altLang="zh-CN" sz="2000" dirty="0"/>
              <a:t>define any constructors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 smtClean="0"/>
              <a:t>After </a:t>
            </a:r>
            <a:r>
              <a:rPr lang="en-US" altLang="zh-CN" sz="2000" dirty="0"/>
              <a:t>you define any constructor for a class, the responsibility for providing a default constructor for that class passes from the compiler to you. 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000" dirty="0"/>
              <a:t>Default Constructors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93401" y="1083265"/>
            <a:ext cx="6322709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For example: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If you provide a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nondefault</a:t>
            </a:r>
            <a:r>
              <a:rPr lang="en-US" altLang="zh-CN" sz="2000" dirty="0" smtClean="0">
                <a:solidFill>
                  <a:schemeClr val="bg1"/>
                </a:solidFill>
              </a:rPr>
              <a:t> constructor, such as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 algn="ctr">
              <a:spcBef>
                <a:spcPts val="120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Stock(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string &amp; co, long n, </a:t>
            </a:r>
            <a:r>
              <a:rPr lang="en-US" altLang="zh-CN" sz="2000" dirty="0" smtClean="0">
                <a:solidFill>
                  <a:srgbClr val="FF0000"/>
                </a:solidFill>
              </a:rPr>
              <a:t>double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109220" indent="0"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and </a:t>
            </a:r>
            <a:r>
              <a:rPr lang="en-US" altLang="zh-CN" sz="2000" dirty="0">
                <a:solidFill>
                  <a:schemeClr val="bg1"/>
                </a:solidFill>
              </a:rPr>
              <a:t>don’t provide your own version of a default constructor, then a declaration </a:t>
            </a:r>
            <a:r>
              <a:rPr lang="en-US" altLang="zh-CN" sz="2000" dirty="0" smtClean="0">
                <a:solidFill>
                  <a:schemeClr val="bg1"/>
                </a:solidFill>
              </a:rPr>
              <a:t>like: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 algn="ctr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Stock </a:t>
            </a:r>
            <a:r>
              <a:rPr lang="en-US" altLang="zh-CN" sz="2000" dirty="0">
                <a:solidFill>
                  <a:srgbClr val="FF0000"/>
                </a:solidFill>
              </a:rPr>
              <a:t>stock1; 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59477" y="3428327"/>
            <a:ext cx="268897" cy="382279"/>
            <a:chOff x="4915877" y="3501292"/>
            <a:chExt cx="711200" cy="80723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000" dirty="0"/>
              <a:t>Default Constructors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93401" y="897138"/>
            <a:ext cx="6538846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4) </a:t>
            </a:r>
            <a:r>
              <a:rPr lang="en-US" altLang="zh-CN" sz="2000" dirty="0">
                <a:solidFill>
                  <a:schemeClr val="bg1"/>
                </a:solidFill>
              </a:rPr>
              <a:t>You can have only one default </a:t>
            </a:r>
            <a:r>
              <a:rPr lang="en-US" altLang="zh-CN" sz="2000" dirty="0" smtClean="0">
                <a:solidFill>
                  <a:schemeClr val="bg1"/>
                </a:solidFill>
              </a:rPr>
              <a:t>constructor.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 user-provided </a:t>
            </a:r>
            <a:r>
              <a:rPr lang="en-US" altLang="zh-CN" sz="2000" dirty="0">
                <a:solidFill>
                  <a:schemeClr val="bg1"/>
                </a:solidFill>
              </a:rPr>
              <a:t>default constructor typically provides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implicit initialization for all member values.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example: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116" y="2451466"/>
            <a:ext cx="5078452" cy="1987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400" dirty="0" smtClean="0"/>
              <a:t>Overloading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93401" y="897138"/>
            <a:ext cx="6538846" cy="2911200"/>
          </a:xfrm>
        </p:spPr>
        <p:txBody>
          <a:bodyPr/>
          <a:lstStyle/>
          <a:p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76" y="697549"/>
            <a:ext cx="6539357" cy="430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</a:t>
            </a:r>
            <a:r>
              <a:rPr lang="en-US" sz="2800" dirty="0" smtClean="0"/>
              <a:t>: </a:t>
            </a:r>
            <a:r>
              <a:rPr lang="en-US" sz="2400" dirty="0"/>
              <a:t>Using Constructors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-28629" y="1381695"/>
            <a:ext cx="6960876" cy="2911200"/>
          </a:xfrm>
        </p:spPr>
        <p:txBody>
          <a:bodyPr/>
          <a:lstStyle/>
          <a:p>
            <a:r>
              <a:rPr lang="en-US" altLang="zh-CN" sz="2000" dirty="0"/>
              <a:t>Stock first; </a:t>
            </a:r>
            <a:r>
              <a:rPr lang="en-US" altLang="zh-CN" sz="2000" dirty="0">
                <a:solidFill>
                  <a:srgbClr val="00B050"/>
                </a:solidFill>
              </a:rPr>
              <a:t>// calls default constructor implicitly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Stock first = Stock(); </a:t>
            </a:r>
            <a:r>
              <a:rPr lang="en-US" altLang="zh-CN" sz="2000" dirty="0">
                <a:solidFill>
                  <a:srgbClr val="00B050"/>
                </a:solidFill>
              </a:rPr>
              <a:t>// calls it explicitly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Stock *</a:t>
            </a:r>
            <a:r>
              <a:rPr lang="en-US" altLang="zh-CN" sz="2000" dirty="0" err="1"/>
              <a:t>prelief</a:t>
            </a:r>
            <a:r>
              <a:rPr lang="en-US" altLang="zh-CN" sz="2000" dirty="0"/>
              <a:t> = new Stock; </a:t>
            </a:r>
            <a:r>
              <a:rPr lang="en-US" altLang="zh-CN" sz="2000" dirty="0">
                <a:solidFill>
                  <a:srgbClr val="00B050"/>
                </a:solidFill>
              </a:rPr>
              <a:t>// calls it </a:t>
            </a:r>
            <a:r>
              <a:rPr lang="en-US" altLang="zh-CN" sz="2000" dirty="0" smtClean="0">
                <a:solidFill>
                  <a:srgbClr val="00B050"/>
                </a:solidFill>
              </a:rPr>
              <a:t>implicitly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/>
              <a:t>Stock first("Concrete Conglomerate"); </a:t>
            </a:r>
            <a:r>
              <a:rPr lang="en-US" altLang="zh-CN" sz="2000" dirty="0">
                <a:solidFill>
                  <a:srgbClr val="00B050"/>
                </a:solidFill>
              </a:rPr>
              <a:t>// calls constructor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en-US" altLang="zh-CN" sz="2000" dirty="0"/>
              <a:t>Stock second(); </a:t>
            </a:r>
            <a:r>
              <a:rPr lang="en-US" altLang="zh-CN" sz="2000" dirty="0">
                <a:solidFill>
                  <a:srgbClr val="00B050"/>
                </a:solidFill>
              </a:rPr>
              <a:t>// declares a </a:t>
            </a:r>
            <a:r>
              <a:rPr lang="en-US" altLang="zh-CN" sz="2000" dirty="0" smtClean="0">
                <a:solidFill>
                  <a:srgbClr val="00B050"/>
                </a:solidFill>
              </a:rPr>
              <a:t>function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86056" y="2900182"/>
            <a:ext cx="268897" cy="382279"/>
            <a:chOff x="4915877" y="3501292"/>
            <a:chExt cx="711200" cy="80723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791201" y="1461476"/>
            <a:ext cx="359507" cy="319898"/>
            <a:chOff x="5164470" y="3529769"/>
            <a:chExt cx="994056" cy="7502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4907797" y="1821041"/>
            <a:ext cx="359507" cy="319898"/>
            <a:chOff x="5164470" y="3529769"/>
            <a:chExt cx="994056" cy="75027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611447" y="2172437"/>
            <a:ext cx="359507" cy="319898"/>
            <a:chOff x="5164470" y="3529769"/>
            <a:chExt cx="994056" cy="75027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503839" y="2589652"/>
            <a:ext cx="359507" cy="319898"/>
            <a:chOff x="5164470" y="3529769"/>
            <a:chExt cx="994056" cy="750278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297207"/>
            <a:ext cx="6434977" cy="2911200"/>
          </a:xfrm>
        </p:spPr>
        <p:txBody>
          <a:bodyPr/>
          <a:lstStyle/>
          <a:p>
            <a:r>
              <a:rPr lang="en-US" altLang="zh-CN" sz="2000" u="sng" dirty="0"/>
              <a:t>Object</a:t>
            </a:r>
            <a:endParaRPr lang="en-US" altLang="zh-CN" sz="2000" u="sng" dirty="0"/>
          </a:p>
          <a:p>
            <a:br>
              <a:rPr lang="en-US" altLang="zh-CN" sz="2000" dirty="0"/>
            </a:br>
            <a:r>
              <a:rPr lang="en-US" altLang="zh-CN" sz="2000" dirty="0"/>
              <a:t>Any entity that has state and behavior is known as an object. It can be physical and logical.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For </a:t>
            </a:r>
            <a:r>
              <a:rPr lang="en-US" altLang="zh-CN" sz="2000" dirty="0"/>
              <a:t>example: chair, pen, table, keyboard, </a:t>
            </a:r>
            <a:r>
              <a:rPr lang="en-US" altLang="zh-CN" sz="2000" dirty="0" smtClean="0"/>
              <a:t>bike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etc. 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OOP (Object-Oriented Programming)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 Constructors: </a:t>
            </a:r>
            <a:r>
              <a:rPr lang="en-US" sz="2400" dirty="0" smtClean="0">
                <a:solidFill>
                  <a:srgbClr val="00B050"/>
                </a:solidFill>
              </a:rPr>
              <a:t>C++11</a:t>
            </a:r>
            <a:endParaRPr sz="3200" dirty="0">
              <a:solidFill>
                <a:srgbClr val="00B050"/>
              </a:solidFill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54324" y="1412955"/>
            <a:ext cx="6343462" cy="2911200"/>
          </a:xfrm>
        </p:spPr>
        <p:txBody>
          <a:bodyPr/>
          <a:lstStyle/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24" y="1614317"/>
            <a:ext cx="6386329" cy="10506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35921" y="3374445"/>
            <a:ext cx="5159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The </a:t>
            </a:r>
            <a:r>
              <a:rPr lang="en-US" altLang="zh-CN" sz="2400" dirty="0">
                <a:solidFill>
                  <a:srgbClr val="00B050"/>
                </a:solidFill>
              </a:rPr>
              <a:t>brace contents </a:t>
            </a:r>
            <a:r>
              <a:rPr lang="en-US" altLang="zh-CN" sz="2400" dirty="0" smtClean="0">
                <a:solidFill>
                  <a:srgbClr val="00B050"/>
                </a:solidFill>
              </a:rPr>
              <a:t>must match </a:t>
            </a:r>
            <a:r>
              <a:rPr lang="en-US" altLang="zh-CN" sz="2400" dirty="0">
                <a:solidFill>
                  <a:srgbClr val="00B050"/>
                </a:solidFill>
              </a:rPr>
              <a:t>the argument list of a </a:t>
            </a:r>
            <a:r>
              <a:rPr lang="en-US" altLang="zh-CN" sz="2400" dirty="0" smtClean="0">
                <a:solidFill>
                  <a:srgbClr val="00B050"/>
                </a:solidFill>
              </a:rPr>
              <a:t>constructor !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1098" y="731210"/>
            <a:ext cx="3712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C000"/>
                </a:solidFill>
              </a:rPr>
              <a:t>Stock::Stock(</a:t>
            </a:r>
            <a:r>
              <a:rPr lang="en-US" altLang="zh-CN" sz="1800" dirty="0" err="1">
                <a:solidFill>
                  <a:srgbClr val="FFC000"/>
                </a:solidFill>
              </a:rPr>
              <a:t>const</a:t>
            </a:r>
            <a:r>
              <a:rPr lang="en-US" altLang="zh-CN" sz="1800" dirty="0">
                <a:solidFill>
                  <a:srgbClr val="FFC000"/>
                </a:solidFill>
              </a:rPr>
              <a:t> </a:t>
            </a:r>
            <a:r>
              <a:rPr lang="en-US" altLang="zh-CN" sz="1800" dirty="0" err="1">
                <a:solidFill>
                  <a:srgbClr val="FFC000"/>
                </a:solidFill>
              </a:rPr>
              <a:t>std</a:t>
            </a:r>
            <a:r>
              <a:rPr lang="en-US" altLang="zh-CN" sz="1800" dirty="0">
                <a:solidFill>
                  <a:srgbClr val="FFC000"/>
                </a:solidFill>
              </a:rPr>
              <a:t>::string &amp; co, long n = 0, double </a:t>
            </a:r>
            <a:r>
              <a:rPr lang="en-US" altLang="zh-CN" sz="1800" dirty="0" err="1">
                <a:solidFill>
                  <a:srgbClr val="FFC000"/>
                </a:solidFill>
              </a:rPr>
              <a:t>pr</a:t>
            </a:r>
            <a:r>
              <a:rPr lang="en-US" altLang="zh-CN" sz="1800" dirty="0">
                <a:solidFill>
                  <a:srgbClr val="FFC000"/>
                </a:solidFill>
              </a:rPr>
              <a:t> = 0.0);</a:t>
            </a:r>
            <a:endParaRPr lang="zh-CN" altLang="en-US" sz="1800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4427" y="2886400"/>
            <a:ext cx="1849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</a:rPr>
              <a:t>Stock</a:t>
            </a:r>
            <a:r>
              <a:rPr lang="en-US" altLang="zh-CN" sz="1800" dirty="0" smtClean="0">
                <a:solidFill>
                  <a:srgbClr val="00B050"/>
                </a:solidFill>
              </a:rPr>
              <a:t>::Stock();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5269" y="2317115"/>
            <a:ext cx="1868614" cy="28419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64828" y="2506717"/>
            <a:ext cx="528144" cy="3796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25268" y="1706815"/>
            <a:ext cx="6180483" cy="578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7" idx="1"/>
          </p:cNvCxnSpPr>
          <p:nvPr/>
        </p:nvCxnSpPr>
        <p:spPr>
          <a:xfrm flipV="1">
            <a:off x="1147188" y="1054376"/>
            <a:ext cx="543910" cy="6524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Destructors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54924" y="1326244"/>
            <a:ext cx="6424248" cy="29112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/>
                </a:solidFill>
              </a:rPr>
              <a:t>When you use a constructor to create an object, the program undertakes the </a:t>
            </a:r>
            <a:r>
              <a:rPr lang="en-US" altLang="zh-CN" sz="2000" dirty="0" smtClean="0">
                <a:solidFill>
                  <a:schemeClr val="bg1"/>
                </a:solidFill>
              </a:rPr>
              <a:t>responsibility of </a:t>
            </a:r>
            <a:r>
              <a:rPr lang="en-US" altLang="zh-CN" sz="2000" dirty="0">
                <a:solidFill>
                  <a:schemeClr val="bg1"/>
                </a:solidFill>
              </a:rPr>
              <a:t>tracking that object until it expires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At </a:t>
            </a:r>
            <a:r>
              <a:rPr lang="en-US" altLang="zh-CN" sz="2000" dirty="0">
                <a:solidFill>
                  <a:schemeClr val="bg1"/>
                </a:solidFill>
              </a:rPr>
              <a:t>that time, the program automatically calls a special member function </a:t>
            </a:r>
            <a:r>
              <a:rPr lang="en-US" altLang="zh-CN" sz="2000" dirty="0" smtClean="0">
                <a:solidFill>
                  <a:schemeClr val="bg1"/>
                </a:solidFill>
              </a:rPr>
              <a:t>‘destructor’.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Destructors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91863" y="1373541"/>
            <a:ext cx="6424248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The </a:t>
            </a:r>
            <a:r>
              <a:rPr lang="en-US" altLang="zh-CN" sz="2000" dirty="0">
                <a:solidFill>
                  <a:schemeClr val="bg1"/>
                </a:solidFill>
              </a:rPr>
              <a:t>destructor should </a:t>
            </a:r>
            <a:r>
              <a:rPr lang="en-US" altLang="zh-CN" sz="2000" dirty="0" smtClean="0">
                <a:solidFill>
                  <a:schemeClr val="bg1"/>
                </a:solidFill>
              </a:rPr>
              <a:t>clean up </a:t>
            </a:r>
            <a:r>
              <a:rPr lang="en-US" altLang="zh-CN" sz="2000" dirty="0">
                <a:solidFill>
                  <a:schemeClr val="bg1"/>
                </a:solidFill>
              </a:rPr>
              <a:t>any debris, so it actually serves a useful purpose.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For example: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If </a:t>
            </a:r>
            <a:r>
              <a:rPr lang="en-US" altLang="zh-CN" sz="2000" dirty="0">
                <a:solidFill>
                  <a:schemeClr val="bg1"/>
                </a:solidFill>
              </a:rPr>
              <a:t>your constructor </a:t>
            </a:r>
            <a:r>
              <a:rPr lang="en-US" altLang="zh-CN" sz="2000" dirty="0" smtClean="0">
                <a:solidFill>
                  <a:schemeClr val="bg1"/>
                </a:solidFill>
              </a:rPr>
              <a:t>uses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new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 allocate memory, the destructor should use </a:t>
            </a:r>
            <a:r>
              <a:rPr lang="en-US" altLang="zh-CN" sz="2000" i="1" dirty="0">
                <a:solidFill>
                  <a:srgbClr val="00B050"/>
                </a:solidFill>
              </a:rPr>
              <a:t>delete</a:t>
            </a:r>
            <a:r>
              <a:rPr lang="en-US" altLang="zh-CN" sz="2000" dirty="0">
                <a:solidFill>
                  <a:schemeClr val="bg1"/>
                </a:solidFill>
              </a:rPr>
              <a:t> to free that memory.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</a:t>
            </a:r>
            <a:r>
              <a:rPr lang="en-US" sz="2400" dirty="0" smtClean="0"/>
              <a:t>Destructors: </a:t>
            </a:r>
            <a:r>
              <a:rPr lang="en-US" altLang="zh-CN" sz="2400" dirty="0" smtClean="0"/>
              <a:t>Definition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33752" y="1271065"/>
            <a:ext cx="6424248" cy="2911200"/>
          </a:xfrm>
        </p:spPr>
        <p:txBody>
          <a:bodyPr/>
          <a:lstStyle/>
          <a:p>
            <a:r>
              <a:rPr lang="en-US" altLang="zh-CN" sz="2000" dirty="0"/>
              <a:t>Destructors have same name as the class preceded by a tilde </a:t>
            </a:r>
            <a:r>
              <a:rPr lang="en-US" altLang="zh-CN" sz="2000" dirty="0" smtClean="0"/>
              <a:t>~</a:t>
            </a:r>
            <a:endParaRPr lang="en-US" altLang="zh-CN" sz="2000" dirty="0" smtClean="0"/>
          </a:p>
          <a:p>
            <a:r>
              <a:rPr lang="en-US" altLang="zh-CN" sz="2000" dirty="0" smtClean="0"/>
              <a:t>Destructors </a:t>
            </a:r>
            <a:r>
              <a:rPr lang="en-US" altLang="zh-CN" sz="2000" dirty="0"/>
              <a:t>don’t take any argument and don’t return anything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 smtClean="0"/>
              <a:t>Example: </a:t>
            </a:r>
            <a:endParaRPr lang="en-US" altLang="zh-CN" sz="2000" dirty="0" smtClean="0"/>
          </a:p>
          <a:p>
            <a:pPr marL="109220" indent="0" algn="ctr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~</a:t>
            </a:r>
            <a:r>
              <a:rPr lang="en-US" altLang="zh-CN" sz="2000" dirty="0">
                <a:solidFill>
                  <a:srgbClr val="00B050"/>
                </a:solidFill>
              </a:rPr>
              <a:t>Stock</a:t>
            </a:r>
            <a:r>
              <a:rPr lang="en-US" altLang="zh-CN" sz="2000" dirty="0" smtClean="0">
                <a:solidFill>
                  <a:srgbClr val="00B050"/>
                </a:solidFill>
              </a:rPr>
              <a:t>();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Destructors: Definition</a:t>
            </a:r>
            <a:endParaRPr sz="1600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826253" y="947872"/>
            <a:ext cx="5607000" cy="2911200"/>
          </a:xfrm>
        </p:spPr>
        <p:txBody>
          <a:bodyPr/>
          <a:lstStyle/>
          <a:p>
            <a:r>
              <a:rPr lang="en-US" altLang="zh-CN" sz="2000" dirty="0" smtClean="0"/>
              <a:t>(1)Stock</a:t>
            </a:r>
            <a:r>
              <a:rPr lang="en-US" altLang="zh-CN" sz="2000" dirty="0"/>
              <a:t>::~Stock</a:t>
            </a:r>
            <a:r>
              <a:rPr lang="en-US" altLang="zh-CN" sz="2000" dirty="0" smtClean="0"/>
              <a:t>()</a:t>
            </a:r>
            <a:r>
              <a:rPr lang="en-US" altLang="zh-CN" sz="2000" dirty="0" smtClean="0">
                <a:solidFill>
                  <a:srgbClr val="00B050"/>
                </a:solidFill>
              </a:rPr>
              <a:t>//Default </a:t>
            </a:r>
            <a:r>
              <a:rPr lang="en-US" altLang="zh-CN" sz="2000" dirty="0">
                <a:solidFill>
                  <a:srgbClr val="00B050"/>
                </a:solidFill>
              </a:rPr>
              <a:t>destructor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/>
              <a:t>     { 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10922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(2) Stock::~Stock()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smtClean="0">
                <a:solidFill>
                  <a:srgbClr val="00B050"/>
                </a:solidFill>
              </a:rPr>
              <a:t>User-defined </a:t>
            </a:r>
            <a:r>
              <a:rPr lang="en-US" altLang="zh-CN" sz="2000" dirty="0">
                <a:solidFill>
                  <a:srgbClr val="00B050"/>
                </a:solidFill>
              </a:rPr>
              <a:t>destructor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/>
              <a:t>     {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&lt;&lt; "Bye, " &lt;&lt; company &lt;&lt; "!\n";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 smtClean="0"/>
              <a:t>     }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 smtClean="0"/>
              <a:t>     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altLang="zh-CN" sz="2400" dirty="0" smtClean="0"/>
              <a:t>Object and </a:t>
            </a:r>
            <a:r>
              <a:rPr lang="en-US" sz="2400" dirty="0" smtClean="0"/>
              <a:t>Member </a:t>
            </a:r>
            <a:r>
              <a:rPr lang="en-US" sz="2400" dirty="0"/>
              <a:t>Functions</a:t>
            </a:r>
            <a:endParaRPr sz="16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56310" y="928227"/>
            <a:ext cx="6775937" cy="2911200"/>
          </a:xfrm>
        </p:spPr>
        <p:txBody>
          <a:bodyPr/>
          <a:lstStyle/>
          <a:p>
            <a:r>
              <a:rPr lang="en-US" altLang="zh-CN" sz="2000" dirty="0" smtClean="0"/>
              <a:t>(1) 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Object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     Consider </a:t>
            </a:r>
            <a:r>
              <a:rPr lang="en-US" altLang="zh-CN" sz="2000" dirty="0"/>
              <a:t>the following </a:t>
            </a:r>
            <a:r>
              <a:rPr lang="en-US" altLang="zh-CN" sz="2000" dirty="0" smtClean="0"/>
              <a:t>codes: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>
                <a:solidFill>
                  <a:srgbClr val="00B05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Stock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land = Stock("</a:t>
            </a:r>
            <a:r>
              <a:rPr lang="en-US" altLang="zh-CN" sz="2000" dirty="0" err="1"/>
              <a:t>Kludgehorn</a:t>
            </a:r>
            <a:r>
              <a:rPr lang="en-US" altLang="zh-CN" sz="2000" dirty="0"/>
              <a:t> Properties");</a:t>
            </a:r>
            <a:endParaRPr lang="en-US" altLang="zh-CN" sz="2000" dirty="0"/>
          </a:p>
          <a:p>
            <a:pPr marL="10922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land.show</a:t>
            </a:r>
            <a:r>
              <a:rPr lang="en-US" altLang="zh-CN" sz="2000" dirty="0" smtClean="0"/>
              <a:t>();</a:t>
            </a:r>
            <a:endParaRPr lang="en-US" altLang="zh-CN" sz="2000" dirty="0" smtClean="0"/>
          </a:p>
          <a:p>
            <a:r>
              <a:rPr lang="en-US" altLang="zh-CN" sz="2000" dirty="0" smtClean="0"/>
              <a:t>(2)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Object only calling to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Member Functions</a:t>
            </a:r>
            <a:endParaRPr lang="en-US" altLang="zh-CN" sz="2000" dirty="0"/>
          </a:p>
          <a:p>
            <a:r>
              <a:rPr lang="en-US" altLang="zh-CN" sz="2000" dirty="0" smtClean="0"/>
              <a:t>(3) 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Member </a:t>
            </a:r>
            <a:r>
              <a:rPr lang="en-US" altLang="zh-CN" sz="2000" dirty="0"/>
              <a:t>Functions Declaration </a:t>
            </a:r>
            <a:r>
              <a:rPr lang="en-US" altLang="zh-CN" sz="2000" dirty="0" smtClean="0"/>
              <a:t>and Definition:</a:t>
            </a:r>
            <a:endParaRPr lang="en-US" altLang="zh-CN" sz="2000" dirty="0" smtClean="0"/>
          </a:p>
          <a:p>
            <a:pPr marL="109220" indent="0" algn="ctr">
              <a:buNone/>
            </a:pPr>
            <a:r>
              <a:rPr lang="en-US" altLang="zh-CN" sz="2000" dirty="0" smtClean="0"/>
              <a:t>     void </a:t>
            </a:r>
            <a:r>
              <a:rPr lang="en-US" altLang="zh-CN" sz="2000" dirty="0"/>
              <a:t>show() </a:t>
            </a:r>
            <a:r>
              <a:rPr lang="en-US" altLang="zh-CN" sz="2000" dirty="0" err="1">
                <a:solidFill>
                  <a:srgbClr val="00B050"/>
                </a:solidFill>
              </a:rPr>
              <a:t>const</a:t>
            </a:r>
            <a:r>
              <a:rPr lang="en-US" altLang="zh-CN" sz="2000" dirty="0" smtClean="0"/>
              <a:t>; //Declaration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and                         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void </a:t>
            </a:r>
            <a:r>
              <a:rPr lang="en-US" altLang="zh-CN" sz="2000" b="1" dirty="0">
                <a:solidFill>
                  <a:schemeClr val="bg1"/>
                </a:solidFill>
              </a:rPr>
              <a:t>Stock::</a:t>
            </a:r>
            <a:r>
              <a:rPr lang="en-US" altLang="zh-CN" sz="2000" dirty="0"/>
              <a:t>show</a:t>
            </a:r>
            <a:r>
              <a:rPr lang="en-US" altLang="zh-CN" sz="2000" dirty="0" smtClean="0"/>
              <a:t>()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const</a:t>
            </a:r>
            <a:r>
              <a:rPr lang="en-US" altLang="zh-CN" sz="2000" dirty="0" smtClean="0"/>
              <a:t>{   //Definition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</a:t>
            </a:r>
            <a:r>
              <a:rPr lang="en-US" altLang="zh-CN" sz="2000" dirty="0" err="1" smtClean="0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"Company: </a:t>
            </a:r>
            <a:r>
              <a:rPr lang="en-US" altLang="zh-CN" sz="2000" dirty="0" smtClean="0"/>
              <a:t>“…….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}</a:t>
            </a:r>
            <a:endParaRPr lang="en-US" altLang="zh-CN" sz="2000" dirty="0"/>
          </a:p>
          <a:p>
            <a:pPr marL="109220" indent="0">
              <a:buNone/>
            </a:pP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124160" y="2088258"/>
            <a:ext cx="268897" cy="382279"/>
            <a:chOff x="4915877" y="3501292"/>
            <a:chExt cx="711200" cy="80723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29069" y="3561753"/>
            <a:ext cx="6123353" cy="1033895"/>
          </a:xfrm>
        </p:spPr>
        <p:txBody>
          <a:bodyPr/>
          <a:lstStyle/>
          <a:p>
            <a:pPr marL="109220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How </a:t>
            </a:r>
            <a:r>
              <a:rPr lang="en-US" altLang="zh-CN" sz="2000" dirty="0">
                <a:solidFill>
                  <a:srgbClr val="00B050"/>
                </a:solidFill>
              </a:rPr>
              <a:t>do you provide the member function </a:t>
            </a:r>
            <a:r>
              <a:rPr lang="en-US" altLang="zh-CN" sz="2000" dirty="0" smtClean="0">
                <a:solidFill>
                  <a:srgbClr val="00B050"/>
                </a:solidFill>
              </a:rPr>
              <a:t>with </a:t>
            </a:r>
            <a:r>
              <a:rPr lang="en-US" altLang="zh-CN" sz="2000" dirty="0">
                <a:solidFill>
                  <a:srgbClr val="00B050"/>
                </a:solidFill>
              </a:rPr>
              <a:t>two objects to </a:t>
            </a:r>
            <a:r>
              <a:rPr lang="en-US" altLang="zh-CN" sz="2000" dirty="0" smtClean="0">
                <a:solidFill>
                  <a:srgbClr val="00B050"/>
                </a:solidFill>
              </a:rPr>
              <a:t>compare, that is, </a:t>
            </a:r>
            <a:r>
              <a:rPr lang="en-US" altLang="zh-CN" sz="2000" dirty="0" err="1">
                <a:solidFill>
                  <a:srgbClr val="00B050"/>
                </a:solidFill>
              </a:rPr>
              <a:t>topval</a:t>
            </a:r>
            <a:r>
              <a:rPr lang="en-US" altLang="zh-CN" sz="2000" dirty="0">
                <a:solidFill>
                  <a:srgbClr val="00B050"/>
                </a:solidFill>
              </a:rPr>
              <a:t>() </a:t>
            </a:r>
            <a:r>
              <a:rPr lang="en-US" altLang="zh-CN" sz="2000" dirty="0" smtClean="0">
                <a:solidFill>
                  <a:srgbClr val="00B050"/>
                </a:solidFill>
              </a:rPr>
              <a:t>? </a:t>
            </a:r>
            <a:endParaRPr lang="en-US" altLang="zh-CN" sz="2000" dirty="0" smtClean="0">
              <a:solidFill>
                <a:srgbClr val="00B05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94" y="717331"/>
            <a:ext cx="4934724" cy="2554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29139" y="823134"/>
            <a:ext cx="6123353" cy="2911200"/>
          </a:xfrm>
        </p:spPr>
        <p:txBody>
          <a:bodyPr/>
          <a:lstStyle/>
          <a:p>
            <a:r>
              <a:rPr lang="en-US" altLang="zh-CN" sz="2000" dirty="0" smtClean="0"/>
              <a:t>Implementation </a:t>
            </a:r>
            <a:r>
              <a:rPr lang="en-US" altLang="zh-CN" sz="2000" dirty="0"/>
              <a:t>of </a:t>
            </a:r>
            <a:r>
              <a:rPr lang="en-US" altLang="zh-CN" sz="2000" dirty="0" err="1"/>
              <a:t>topval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sp>
        <p:nvSpPr>
          <p:cNvPr id="5" name="矩形 4"/>
          <p:cNvSpPr/>
          <p:nvPr/>
        </p:nvSpPr>
        <p:spPr>
          <a:xfrm>
            <a:off x="629139" y="1602221"/>
            <a:ext cx="5757732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22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const</a:t>
            </a:r>
            <a:r>
              <a:rPr lang="en-US" altLang="zh-CN" sz="1600" dirty="0">
                <a:solidFill>
                  <a:srgbClr val="FF0000"/>
                </a:solidFill>
              </a:rPr>
              <a:t> Stock &amp; </a:t>
            </a:r>
            <a:r>
              <a:rPr lang="en-US" altLang="zh-CN" sz="1600" dirty="0" smtClean="0">
                <a:solidFill>
                  <a:schemeClr val="tx1"/>
                </a:solidFill>
              </a:rPr>
              <a:t>Stock::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topval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Stock &amp; s) </a:t>
            </a:r>
            <a:r>
              <a:rPr lang="en-US" altLang="zh-CN" sz="1600" dirty="0" err="1">
                <a:solidFill>
                  <a:srgbClr val="00B050"/>
                </a:solidFill>
              </a:rPr>
              <a:t>const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{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sz="11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29139" y="823134"/>
            <a:ext cx="6123353" cy="2911200"/>
          </a:xfrm>
        </p:spPr>
        <p:txBody>
          <a:bodyPr/>
          <a:lstStyle/>
          <a:p>
            <a:r>
              <a:rPr lang="en-US" altLang="zh-CN" sz="2000" dirty="0" smtClean="0"/>
              <a:t>Implementation </a:t>
            </a:r>
            <a:r>
              <a:rPr lang="en-US" altLang="zh-CN" sz="2000" dirty="0"/>
              <a:t>of </a:t>
            </a:r>
            <a:r>
              <a:rPr lang="en-US" altLang="zh-CN" sz="2000" dirty="0" err="1"/>
              <a:t>topval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sp>
        <p:nvSpPr>
          <p:cNvPr id="5" name="矩形 4"/>
          <p:cNvSpPr/>
          <p:nvPr/>
        </p:nvSpPr>
        <p:spPr>
          <a:xfrm>
            <a:off x="629139" y="1602221"/>
            <a:ext cx="5757732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22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const</a:t>
            </a:r>
            <a:r>
              <a:rPr lang="en-US" altLang="zh-CN" sz="1600" dirty="0">
                <a:solidFill>
                  <a:srgbClr val="FF0000"/>
                </a:solidFill>
              </a:rPr>
              <a:t> Stock &amp; </a:t>
            </a:r>
            <a:r>
              <a:rPr lang="en-US" altLang="zh-CN" sz="1600" dirty="0" smtClean="0">
                <a:solidFill>
                  <a:schemeClr val="tx1"/>
                </a:solidFill>
              </a:rPr>
              <a:t>Stock::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topval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Stock &amp; s) </a:t>
            </a:r>
            <a:r>
              <a:rPr lang="en-US" altLang="zh-CN" sz="1600" dirty="0" err="1">
                <a:solidFill>
                  <a:srgbClr val="00B050"/>
                </a:solidFill>
              </a:rPr>
              <a:t>const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{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>	if 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s.total_val</a:t>
            </a:r>
            <a:r>
              <a:rPr lang="en-US" altLang="zh-CN" sz="1600" dirty="0">
                <a:solidFill>
                  <a:schemeClr val="tx1"/>
                </a:solidFill>
              </a:rPr>
              <a:t> &gt; </a:t>
            </a:r>
            <a:r>
              <a:rPr lang="en-US" altLang="zh-CN" sz="1600" dirty="0" err="1">
                <a:solidFill>
                  <a:schemeClr val="tx1"/>
                </a:solidFill>
              </a:rPr>
              <a:t>total_val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		return 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dirty="0" smtClean="0">
                <a:solidFill>
                  <a:schemeClr val="tx1"/>
                </a:solidFill>
              </a:rPr>
              <a:t>;            </a:t>
            </a:r>
            <a:r>
              <a:rPr lang="en-US" altLang="zh-CN" sz="1800" dirty="0">
                <a:solidFill>
                  <a:schemeClr val="tx1"/>
                </a:solidFill>
              </a:rPr>
              <a:t>// argument object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29139" y="823134"/>
            <a:ext cx="6123353" cy="2911200"/>
          </a:xfrm>
        </p:spPr>
        <p:txBody>
          <a:bodyPr/>
          <a:lstStyle/>
          <a:p>
            <a:r>
              <a:rPr lang="en-US" altLang="zh-CN" sz="2000" dirty="0" smtClean="0"/>
              <a:t>Implementation </a:t>
            </a:r>
            <a:r>
              <a:rPr lang="en-US" altLang="zh-CN" sz="2000" dirty="0"/>
              <a:t>of </a:t>
            </a:r>
            <a:r>
              <a:rPr lang="en-US" altLang="zh-CN" sz="2000" dirty="0" err="1"/>
              <a:t>topval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sp>
        <p:nvSpPr>
          <p:cNvPr id="5" name="矩形 4"/>
          <p:cNvSpPr/>
          <p:nvPr/>
        </p:nvSpPr>
        <p:spPr>
          <a:xfrm>
            <a:off x="629139" y="1602221"/>
            <a:ext cx="5757732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220" indent="0">
              <a:buNone/>
            </a:pPr>
            <a:r>
              <a:rPr lang="en-US" altLang="zh-CN" sz="1600" dirty="0" err="1">
                <a:solidFill>
                  <a:srgbClr val="FF0000"/>
                </a:solidFill>
              </a:rPr>
              <a:t>const</a:t>
            </a:r>
            <a:r>
              <a:rPr lang="en-US" altLang="zh-CN" sz="1600" dirty="0">
                <a:solidFill>
                  <a:srgbClr val="FF0000"/>
                </a:solidFill>
              </a:rPr>
              <a:t> Stock &amp; </a:t>
            </a:r>
            <a:r>
              <a:rPr lang="en-US" altLang="zh-CN" sz="1600" dirty="0" smtClean="0">
                <a:solidFill>
                  <a:schemeClr val="tx1"/>
                </a:solidFill>
              </a:rPr>
              <a:t>Stock::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topval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Stock &amp; s) </a:t>
            </a:r>
            <a:r>
              <a:rPr lang="en-US" altLang="zh-CN" sz="1600" dirty="0" err="1">
                <a:solidFill>
                  <a:srgbClr val="00B050"/>
                </a:solidFill>
              </a:rPr>
              <a:t>const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{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>	if 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s.total_val</a:t>
            </a:r>
            <a:r>
              <a:rPr lang="en-US" altLang="zh-CN" sz="1600" dirty="0">
                <a:solidFill>
                  <a:schemeClr val="tx1"/>
                </a:solidFill>
              </a:rPr>
              <a:t> &gt; </a:t>
            </a:r>
            <a:r>
              <a:rPr lang="en-US" altLang="zh-CN" sz="1600" dirty="0" err="1">
                <a:solidFill>
                  <a:schemeClr val="tx1"/>
                </a:solidFill>
              </a:rPr>
              <a:t>total_val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		return 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dirty="0" smtClean="0">
                <a:solidFill>
                  <a:schemeClr val="tx1"/>
                </a:solidFill>
              </a:rPr>
              <a:t>;            </a:t>
            </a:r>
            <a:r>
              <a:rPr lang="en-US" altLang="zh-CN" sz="1800" dirty="0">
                <a:solidFill>
                  <a:schemeClr val="tx1"/>
                </a:solidFill>
              </a:rPr>
              <a:t>// argument object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else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	return </a:t>
            </a:r>
            <a:r>
              <a:rPr lang="en-US" altLang="zh-CN" sz="1800" dirty="0">
                <a:solidFill>
                  <a:srgbClr val="FF0000"/>
                </a:solidFill>
              </a:rPr>
              <a:t>?????;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// </a:t>
            </a:r>
            <a:r>
              <a:rPr lang="en-US" altLang="zh-CN" sz="1800" dirty="0">
                <a:solidFill>
                  <a:schemeClr val="tx1"/>
                </a:solidFill>
              </a:rPr>
              <a:t>invoking object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202614"/>
            <a:ext cx="6434977" cy="2911200"/>
          </a:xfrm>
        </p:spPr>
        <p:txBody>
          <a:bodyPr/>
          <a:lstStyle/>
          <a:p>
            <a:r>
              <a:rPr lang="en-US" altLang="zh-CN" sz="2000" u="sng" dirty="0" smtClean="0"/>
              <a:t>Class</a:t>
            </a:r>
            <a:endParaRPr lang="en-US" altLang="zh-CN" sz="2000" u="sng" dirty="0" smtClean="0"/>
          </a:p>
          <a:p>
            <a:endParaRPr lang="en-US" altLang="zh-CN" sz="2000" u="sng" dirty="0"/>
          </a:p>
          <a:p>
            <a:r>
              <a:rPr lang="en-US" altLang="zh-CN" sz="2000" dirty="0"/>
              <a:t>It is a user defined data type, which holds its own data members and member functions, which can be accessed and used by creating an instance of that class.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A </a:t>
            </a:r>
            <a:r>
              <a:rPr lang="en-US" altLang="zh-CN" sz="2000" dirty="0"/>
              <a:t>class is like a blueprint for an object.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OOP (Object-Oriented Programming)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36955" y="565226"/>
            <a:ext cx="6123353" cy="2911200"/>
          </a:xfrm>
        </p:spPr>
        <p:txBody>
          <a:bodyPr/>
          <a:lstStyle/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253" y="565226"/>
            <a:ext cx="5504209" cy="4397543"/>
          </a:xfrm>
          <a:prstGeom prst="rect">
            <a:avLst/>
          </a:prstGeom>
        </p:spPr>
      </p:pic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sp>
        <p:nvSpPr>
          <p:cNvPr id="6" name="矩形 5"/>
          <p:cNvSpPr/>
          <p:nvPr/>
        </p:nvSpPr>
        <p:spPr>
          <a:xfrm>
            <a:off x="2305538" y="3282462"/>
            <a:ext cx="2766647" cy="429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25869" y="4106917"/>
            <a:ext cx="804041" cy="2601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3027" y="4113042"/>
            <a:ext cx="804041" cy="2601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393195" y="1102804"/>
            <a:ext cx="6464805" cy="2911200"/>
          </a:xfrm>
        </p:spPr>
        <p:txBody>
          <a:bodyPr/>
          <a:lstStyle/>
          <a:p>
            <a:r>
              <a:rPr lang="en-US" altLang="zh-CN" sz="2000" dirty="0" smtClean="0"/>
              <a:t>Each member function, including constructors and destructors, has a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this</a:t>
            </a:r>
            <a:r>
              <a:rPr lang="en-US" altLang="zh-CN" sz="2000" dirty="0" smtClean="0"/>
              <a:t> pointer. </a:t>
            </a:r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special property of the </a:t>
            </a:r>
            <a:r>
              <a:rPr lang="en-US" altLang="zh-CN" sz="2000" i="1" dirty="0">
                <a:solidFill>
                  <a:srgbClr val="00B050"/>
                </a:solidFill>
              </a:rPr>
              <a:t>this</a:t>
            </a:r>
            <a:r>
              <a:rPr lang="en-US" altLang="zh-CN" sz="2000" dirty="0"/>
              <a:t> pointer is that it points to the invoking object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 smtClean="0"/>
              <a:t>If </a:t>
            </a:r>
            <a:r>
              <a:rPr lang="en-US" altLang="zh-CN" sz="2000" dirty="0"/>
              <a:t>a method needs </a:t>
            </a:r>
            <a:r>
              <a:rPr lang="en-US" altLang="zh-CN" sz="2000" dirty="0" smtClean="0"/>
              <a:t>to refer </a:t>
            </a:r>
            <a:r>
              <a:rPr lang="en-US" altLang="zh-CN" sz="2000" dirty="0"/>
              <a:t>to the invoking object as a whole, it can use the expression </a:t>
            </a:r>
            <a:r>
              <a:rPr lang="en-US" altLang="zh-CN" sz="2000" i="1" dirty="0">
                <a:solidFill>
                  <a:srgbClr val="00B050"/>
                </a:solidFill>
              </a:rPr>
              <a:t>*this</a:t>
            </a:r>
            <a:r>
              <a:rPr lang="en-US" altLang="zh-CN" sz="2000" dirty="0"/>
              <a:t>. </a:t>
            </a:r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09416" y="1184062"/>
            <a:ext cx="6748584" cy="2911200"/>
          </a:xfrm>
        </p:spPr>
        <p:txBody>
          <a:bodyPr/>
          <a:lstStyle/>
          <a:p>
            <a:r>
              <a:rPr lang="en-US" altLang="zh-CN" sz="2000" dirty="0" smtClean="0"/>
              <a:t>For example, the following function prototypes: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dirty="0" err="1" smtClean="0"/>
              <a:t>const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Stock &amp; Stock::</a:t>
            </a:r>
            <a:r>
              <a:rPr lang="en-US" altLang="zh-CN" sz="1800" dirty="0" err="1"/>
              <a:t>topval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Stock &amp; s) </a:t>
            </a:r>
            <a:r>
              <a:rPr lang="en-US" altLang="zh-CN" sz="1800" dirty="0" err="1" smtClean="0"/>
              <a:t>const</a:t>
            </a:r>
            <a:endParaRPr lang="en-US" altLang="zh-CN" sz="1800" dirty="0" smtClean="0"/>
          </a:p>
          <a:p>
            <a:pPr marL="109220" indent="0">
              <a:buNone/>
            </a:pPr>
            <a:endParaRPr lang="en-US" altLang="zh-CN" sz="2800" b="1" dirty="0" smtClean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const</a:t>
            </a:r>
            <a:r>
              <a:rPr lang="en-US" altLang="zh-CN" sz="1800" dirty="0" smtClean="0"/>
              <a:t> Stock &amp; Stock::</a:t>
            </a:r>
            <a:r>
              <a:rPr lang="en-US" altLang="zh-CN" sz="1800" dirty="0" err="1" smtClean="0"/>
              <a:t>topval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const</a:t>
            </a:r>
            <a:r>
              <a:rPr lang="en-US" altLang="zh-CN" sz="1800" dirty="0" smtClean="0"/>
              <a:t> Stock &amp; s, </a:t>
            </a:r>
            <a:r>
              <a:rPr lang="en-US" altLang="zh-CN" sz="1800" dirty="0" smtClean="0">
                <a:solidFill>
                  <a:srgbClr val="FF0000"/>
                </a:solidFill>
              </a:rPr>
              <a:t>Stock * this</a:t>
            </a:r>
            <a:r>
              <a:rPr lang="en-US" altLang="zh-CN" sz="1800" dirty="0" smtClean="0"/>
              <a:t>) </a:t>
            </a:r>
            <a:r>
              <a:rPr lang="en-US" altLang="zh-CN" sz="1800" dirty="0" err="1" smtClean="0"/>
              <a:t>const</a:t>
            </a:r>
            <a:endParaRPr lang="en-US" altLang="zh-CN" sz="1800" dirty="0" smtClean="0"/>
          </a:p>
          <a:p>
            <a:pPr marL="109220" indent="0">
              <a:buNone/>
            </a:pP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AND when function callings:</a:t>
            </a:r>
            <a:endParaRPr lang="en-US" altLang="zh-CN" sz="2000" dirty="0" smtClean="0"/>
          </a:p>
          <a:p>
            <a:pPr marL="109220" indent="0">
              <a:spcAft>
                <a:spcPts val="1200"/>
              </a:spcAft>
              <a:buNone/>
            </a:pPr>
            <a:r>
              <a:rPr lang="en-US" altLang="zh-CN" sz="2000" dirty="0" smtClean="0"/>
              <a:t>                                          </a:t>
            </a:r>
            <a:r>
              <a:rPr lang="en-US" altLang="zh-CN" sz="2000" dirty="0" err="1" smtClean="0"/>
              <a:t>nero.topval</a:t>
            </a:r>
            <a:r>
              <a:rPr lang="en-US" altLang="zh-CN" sz="2000" dirty="0" smtClean="0"/>
              <a:t>(jinx);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 smtClean="0"/>
              <a:t>		 </a:t>
            </a:r>
            <a:endParaRPr lang="en-US" altLang="zh-CN" sz="2000" dirty="0" smtClean="0"/>
          </a:p>
          <a:p>
            <a:pPr marL="10922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nero.topval</a:t>
            </a:r>
            <a:r>
              <a:rPr lang="en-US" altLang="zh-CN" sz="2000" dirty="0" smtClean="0"/>
              <a:t>(jinx,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nero</a:t>
            </a:r>
            <a:r>
              <a:rPr lang="en-US" altLang="zh-CN" sz="2000" dirty="0" smtClean="0"/>
              <a:t>);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Pointer: An explanation</a:t>
            </a:r>
            <a:endParaRPr sz="16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415692" y="2696308"/>
            <a:ext cx="1000370" cy="1398954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上下箭头 5"/>
          <p:cNvSpPr/>
          <p:nvPr/>
        </p:nvSpPr>
        <p:spPr>
          <a:xfrm>
            <a:off x="3231459" y="1954924"/>
            <a:ext cx="252249" cy="449318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下箭头 6"/>
          <p:cNvSpPr/>
          <p:nvPr/>
        </p:nvSpPr>
        <p:spPr>
          <a:xfrm>
            <a:off x="3278284" y="3810000"/>
            <a:ext cx="252249" cy="449318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36955" y="565226"/>
            <a:ext cx="6123353" cy="2911200"/>
          </a:xfrm>
        </p:spPr>
        <p:txBody>
          <a:bodyPr/>
          <a:lstStyle/>
          <a:p>
            <a:endParaRPr lang="zh-CN" altLang="en-US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Pointer</a:t>
            </a:r>
            <a:endParaRPr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016" y="588874"/>
            <a:ext cx="5859351" cy="45782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22769" y="3573352"/>
            <a:ext cx="547077" cy="23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30977" y="3214816"/>
            <a:ext cx="1139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rgbClr val="7030A0"/>
                </a:solidFill>
              </a:rPr>
              <a:t>this-&gt;</a:t>
            </a:r>
            <a:r>
              <a:rPr lang="en-US" altLang="zh-CN" sz="1100" b="1" dirty="0" smtClean="0">
                <a:solidFill>
                  <a:srgbClr val="00B050"/>
                </a:solidFill>
              </a:rPr>
              <a:t>total-</a:t>
            </a:r>
            <a:r>
              <a:rPr lang="en-US" altLang="zh-CN" sz="1100" b="1" dirty="0" err="1" smtClean="0">
                <a:solidFill>
                  <a:srgbClr val="00B050"/>
                </a:solidFill>
              </a:rPr>
              <a:t>val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50627" y="3050692"/>
            <a:ext cx="1048407" cy="4257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528013" y="799486"/>
            <a:ext cx="512378" cy="6824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69446" y="685800"/>
            <a:ext cx="2870568" cy="496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71463" y="874807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914400" y="4279272"/>
            <a:ext cx="1411014" cy="261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611412" y="1005301"/>
            <a:ext cx="804043" cy="476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048734" y="1005207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532366" y="4279272"/>
            <a:ext cx="1411014" cy="261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40524" y="4106917"/>
            <a:ext cx="430939" cy="1723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294470" y="4106917"/>
            <a:ext cx="430939" cy="1723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0511" y="3915338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21" name="椭圆 20"/>
          <p:cNvSpPr/>
          <p:nvPr/>
        </p:nvSpPr>
        <p:spPr>
          <a:xfrm>
            <a:off x="676939" y="3915338"/>
            <a:ext cx="245736" cy="24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1040524" y="2509344"/>
            <a:ext cx="430939" cy="1723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294470" y="2524044"/>
            <a:ext cx="430939" cy="1723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3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Pointer: Another usage</a:t>
            </a:r>
            <a:endParaRPr sz="1600" dirty="0"/>
          </a:p>
        </p:txBody>
      </p:sp>
      <p:sp>
        <p:nvSpPr>
          <p:cNvPr id="8" name="矩形 7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rgbClr val="00B050"/>
                </a:solidFill>
              </a:rPr>
              <a:t>      double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sz="1600" dirty="0" smtClean="0">
                <a:solidFill>
                  <a:srgbClr val="00B050"/>
                </a:solidFill>
              </a:rPr>
              <a:t>;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      void </a:t>
            </a:r>
            <a:r>
              <a:rPr lang="en-US" altLang="zh-CN" sz="1600" dirty="0">
                <a:solidFill>
                  <a:srgbClr val="00B050"/>
                </a:solidFill>
              </a:rPr>
              <a:t>update(double price);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0862" y="1192103"/>
            <a:ext cx="3251199" cy="116955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Stock::update(double </a:t>
            </a:r>
            <a:r>
              <a:rPr lang="en-US" altLang="zh-CN" dirty="0">
                <a:solidFill>
                  <a:srgbClr val="00B050"/>
                </a:solidFill>
              </a:rPr>
              <a:t>price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00B050"/>
                </a:solidFill>
              </a:rPr>
              <a:t>price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set_tot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Pointer: Another usage</a:t>
            </a:r>
            <a:endParaRPr sz="1600" dirty="0"/>
          </a:p>
        </p:txBody>
      </p:sp>
      <p:sp>
        <p:nvSpPr>
          <p:cNvPr id="6" name="矩形 5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00B050"/>
                </a:solidFill>
              </a:rPr>
              <a:t>double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00B050"/>
                </a:solidFill>
              </a:rPr>
              <a:t>void </a:t>
            </a:r>
            <a:r>
              <a:rPr lang="en-US" altLang="zh-CN" sz="1600" dirty="0">
                <a:solidFill>
                  <a:srgbClr val="00B050"/>
                </a:solidFill>
              </a:rPr>
              <a:t>update(double </a:t>
            </a:r>
            <a:r>
              <a:rPr lang="en-US" altLang="zh-CN" sz="1600" dirty="0" err="1">
                <a:solidFill>
                  <a:srgbClr val="FF0000"/>
                </a:solidFill>
              </a:rPr>
              <a:t>share_val</a:t>
            </a:r>
            <a:r>
              <a:rPr lang="en-US" altLang="zh-CN" sz="1600" dirty="0">
                <a:solidFill>
                  <a:srgbClr val="00B050"/>
                </a:solidFill>
              </a:rPr>
              <a:t>);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0862" y="1192103"/>
            <a:ext cx="3251199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Stock::update(double </a:t>
            </a:r>
            <a:r>
              <a:rPr lang="en-US" altLang="zh-CN" dirty="0" err="1">
                <a:solidFill>
                  <a:srgbClr val="FF0000"/>
                </a:solidFill>
              </a:rPr>
              <a:t>share_val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dirty="0" smtClean="0"/>
              <a:t> =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share_val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set_tot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this Pointer: Another usage</a:t>
            </a:r>
            <a:endParaRPr sz="1600" dirty="0"/>
          </a:p>
        </p:txBody>
      </p:sp>
      <p:sp>
        <p:nvSpPr>
          <p:cNvPr id="6" name="矩形 5"/>
          <p:cNvSpPr/>
          <p:nvPr/>
        </p:nvSpPr>
        <p:spPr>
          <a:xfrm>
            <a:off x="648658" y="823134"/>
            <a:ext cx="5846307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00B050"/>
                </a:solidFill>
              </a:rPr>
              <a:t>double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set_tot</a:t>
            </a:r>
            <a:r>
              <a:rPr lang="en-US" altLang="zh-CN" sz="1600" dirty="0" smtClean="0">
                <a:solidFill>
                  <a:schemeClr val="tx1"/>
                </a:solidFill>
              </a:rPr>
              <a:t>() {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 = shares *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 }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00B050"/>
                </a:solidFill>
              </a:rPr>
              <a:t>void </a:t>
            </a:r>
            <a:r>
              <a:rPr lang="en-US" altLang="zh-CN" sz="1600" dirty="0">
                <a:solidFill>
                  <a:srgbClr val="00B050"/>
                </a:solidFill>
              </a:rPr>
              <a:t>update(double </a:t>
            </a:r>
            <a:r>
              <a:rPr lang="en-US" altLang="zh-CN" sz="1600" dirty="0" err="1">
                <a:solidFill>
                  <a:srgbClr val="FF0000"/>
                </a:solidFill>
              </a:rPr>
              <a:t>share_val</a:t>
            </a:r>
            <a:r>
              <a:rPr lang="en-US" altLang="zh-CN" sz="1600" dirty="0">
                <a:solidFill>
                  <a:srgbClr val="00B050"/>
                </a:solidFill>
              </a:rPr>
              <a:t>);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0862" y="1192103"/>
            <a:ext cx="3251199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Stock::update(double </a:t>
            </a:r>
            <a:r>
              <a:rPr lang="en-US" altLang="zh-CN" dirty="0" err="1">
                <a:solidFill>
                  <a:srgbClr val="FF0000"/>
                </a:solidFill>
              </a:rPr>
              <a:t>share_val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7030A0"/>
                </a:solidFill>
              </a:rPr>
              <a:t>this-&gt;</a:t>
            </a:r>
            <a:r>
              <a:rPr lang="en-US" altLang="zh-CN" dirty="0" err="1" smtClean="0">
                <a:solidFill>
                  <a:srgbClr val="00B050"/>
                </a:solidFill>
              </a:rPr>
              <a:t>share_val</a:t>
            </a:r>
            <a:r>
              <a:rPr lang="en-US" altLang="zh-CN" dirty="0" smtClean="0"/>
              <a:t> =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share_val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set_tot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89186" y="760609"/>
            <a:ext cx="6107723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(1) Define an array of objects: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 algn="ctr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Stock </a:t>
            </a:r>
            <a:r>
              <a:rPr lang="en-US" altLang="zh-CN" sz="2000" dirty="0" err="1">
                <a:solidFill>
                  <a:srgbClr val="00B050"/>
                </a:solidFill>
              </a:rPr>
              <a:t>mystuff</a:t>
            </a:r>
            <a:r>
              <a:rPr lang="en-US" altLang="zh-CN" sz="2000" dirty="0">
                <a:solidFill>
                  <a:srgbClr val="00B050"/>
                </a:solidFill>
              </a:rPr>
              <a:t>[4];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(2) Use array of objects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 algn="ctr">
              <a:buNone/>
            </a:pPr>
            <a:r>
              <a:rPr lang="en-US" altLang="zh-CN" sz="2000" dirty="0" err="1" smtClean="0">
                <a:solidFill>
                  <a:srgbClr val="00B050"/>
                </a:solidFill>
              </a:rPr>
              <a:t>mystuff</a:t>
            </a:r>
            <a:r>
              <a:rPr lang="en-US" altLang="zh-CN" sz="2000" dirty="0" smtClean="0">
                <a:solidFill>
                  <a:srgbClr val="00B050"/>
                </a:solidFill>
              </a:rPr>
              <a:t>[0</a:t>
            </a:r>
            <a:r>
              <a:rPr lang="en-US" altLang="zh-CN" sz="2000" dirty="0">
                <a:solidFill>
                  <a:srgbClr val="00B050"/>
                </a:solidFill>
              </a:rPr>
              <a:t>].update(); </a:t>
            </a:r>
            <a:endParaRPr lang="zh-CN" altLang="en-US" sz="2000" dirty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(3)Initialize array of objects by calling constructors: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922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Stock </a:t>
            </a:r>
            <a:r>
              <a:rPr lang="en-US" altLang="zh-CN" sz="2000" dirty="0" smtClean="0">
                <a:solidFill>
                  <a:srgbClr val="00B050"/>
                </a:solidFill>
              </a:rPr>
              <a:t>stocks[10] </a:t>
            </a:r>
            <a:r>
              <a:rPr lang="en-US" altLang="zh-CN" sz="2000" dirty="0">
                <a:solidFill>
                  <a:srgbClr val="00B050"/>
                </a:solidFill>
              </a:rPr>
              <a:t>= {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	Stock</a:t>
            </a:r>
            <a:r>
              <a:rPr lang="en-US" altLang="zh-CN" sz="2000" dirty="0">
                <a:solidFill>
                  <a:srgbClr val="00B050"/>
                </a:solidFill>
              </a:rPr>
              <a:t>("</a:t>
            </a:r>
            <a:r>
              <a:rPr lang="en-US" altLang="zh-CN" sz="2000" dirty="0" err="1">
                <a:solidFill>
                  <a:srgbClr val="00B050"/>
                </a:solidFill>
              </a:rPr>
              <a:t>NanoSmart</a:t>
            </a:r>
            <a:r>
              <a:rPr lang="en-US" altLang="zh-CN" sz="2000" dirty="0">
                <a:solidFill>
                  <a:srgbClr val="00B050"/>
                </a:solidFill>
              </a:rPr>
              <a:t>", 12.5, 20),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	Stock</a:t>
            </a:r>
            <a:r>
              <a:rPr lang="en-US" altLang="zh-CN" sz="2000" dirty="0">
                <a:solidFill>
                  <a:srgbClr val="00B050"/>
                </a:solidFill>
              </a:rPr>
              <a:t>(),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	Stock</a:t>
            </a:r>
            <a:r>
              <a:rPr lang="en-US" altLang="zh-CN" sz="2000" dirty="0">
                <a:solidFill>
                  <a:srgbClr val="00B050"/>
                </a:solidFill>
              </a:rPr>
              <a:t>("Monolithic Obelisks", 130, 3.25),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10922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};</a:t>
            </a:r>
            <a:endParaRPr lang="en-US" altLang="zh-CN" sz="2000" dirty="0" smtClean="0">
              <a:solidFill>
                <a:srgbClr val="00B05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An Array of Objects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402494" y="1182641"/>
            <a:ext cx="6123353" cy="2911200"/>
          </a:xfrm>
        </p:spPr>
        <p:txBody>
          <a:bodyPr/>
          <a:lstStyle/>
          <a:p>
            <a:r>
              <a:rPr lang="en-US" altLang="zh-CN" sz="2000" dirty="0"/>
              <a:t>(1) Class scope applies to names defined in a </a:t>
            </a:r>
            <a:r>
              <a:rPr lang="en-US" altLang="zh-CN" sz="2000" dirty="0" smtClean="0"/>
              <a:t>class.</a:t>
            </a:r>
            <a:endParaRPr lang="en-US" altLang="zh-CN" sz="2000" dirty="0" smtClean="0"/>
          </a:p>
          <a:p>
            <a:r>
              <a:rPr lang="en-US" altLang="zh-CN" sz="2000" dirty="0" smtClean="0"/>
              <a:t>(2</a:t>
            </a:r>
            <a:r>
              <a:rPr lang="en-US" altLang="zh-CN" sz="2000" dirty="0"/>
              <a:t>) Items that have class scope are known within the class </a:t>
            </a:r>
            <a:r>
              <a:rPr lang="en-US" altLang="zh-CN" sz="2000" dirty="0" smtClean="0"/>
              <a:t>but not </a:t>
            </a:r>
            <a:r>
              <a:rPr lang="en-US" altLang="zh-CN" sz="2000" dirty="0"/>
              <a:t>outside the class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/>
              <a:t>(3) </a:t>
            </a:r>
            <a:r>
              <a:rPr lang="en-US" altLang="zh-CN" sz="2000" dirty="0" smtClean="0"/>
              <a:t>You </a:t>
            </a:r>
            <a:r>
              <a:rPr lang="en-US" altLang="zh-CN" sz="2000" dirty="0"/>
              <a:t>can use the same class member names in different </a:t>
            </a:r>
            <a:r>
              <a:rPr lang="en-US" altLang="zh-CN" sz="2000" dirty="0" smtClean="0"/>
              <a:t>classes without </a:t>
            </a:r>
            <a:r>
              <a:rPr lang="en-US" altLang="zh-CN" sz="2000" dirty="0"/>
              <a:t>conflict. </a:t>
            </a:r>
            <a:endParaRPr lang="en-US" altLang="zh-CN" sz="2000" dirty="0" smtClean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Scope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402494" y="1182641"/>
            <a:ext cx="6123353" cy="2911200"/>
          </a:xfrm>
        </p:spPr>
        <p:txBody>
          <a:bodyPr/>
          <a:lstStyle/>
          <a:p>
            <a:r>
              <a:rPr lang="en-US" altLang="zh-CN" sz="2000" dirty="0" smtClean="0"/>
              <a:t>(</a:t>
            </a:r>
            <a:r>
              <a:rPr lang="en-US" altLang="zh-CN" sz="2000" dirty="0"/>
              <a:t>4) </a:t>
            </a:r>
            <a:r>
              <a:rPr lang="en-US" altLang="zh-CN" sz="2000" dirty="0" smtClean="0">
                <a:solidFill>
                  <a:srgbClr val="00B050"/>
                </a:solidFill>
              </a:rPr>
              <a:t>Class </a:t>
            </a:r>
            <a:r>
              <a:rPr lang="en-US" altLang="zh-CN" sz="2000" dirty="0">
                <a:solidFill>
                  <a:srgbClr val="00B050"/>
                </a:solidFill>
              </a:rPr>
              <a:t>scope means you can’t directly access members of a class from the outside </a:t>
            </a:r>
            <a:r>
              <a:rPr lang="en-US" altLang="zh-CN" sz="2000" dirty="0" smtClean="0">
                <a:solidFill>
                  <a:srgbClr val="00B050"/>
                </a:solidFill>
              </a:rPr>
              <a:t>world, even </a:t>
            </a:r>
            <a:r>
              <a:rPr lang="en-US" altLang="zh-CN" sz="2000" dirty="0">
                <a:solidFill>
                  <a:srgbClr val="00B050"/>
                </a:solidFill>
              </a:rPr>
              <a:t>for public function members.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Scope</a:t>
            </a:r>
            <a:endParaRPr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67" y="2453688"/>
            <a:ext cx="6552606" cy="99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2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21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5A3FB5-6558-4B7E-9678-C34FBACDA47C}" type="slidenum">
              <a:rPr lang="zh-CN" altLang="en-US" sz="1050">
                <a:latin typeface="Arial Black" panose="020B0A04020102020204" pitchFamily="34" charset="0"/>
              </a:rPr>
            </a:fld>
            <a:endParaRPr lang="en-US" altLang="zh-CN" sz="1050">
              <a:latin typeface="Arial Black" panose="020B0A040201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53025" y="1328976"/>
          <a:ext cx="1704975" cy="281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5"/>
              </a:tblGrid>
              <a:tr h="2815828">
                <a:tc>
                  <a:txBody>
                    <a:bodyPr/>
                    <a:lstStyle/>
                    <a:p>
                      <a:endParaRPr lang="en-US" altLang="zh-CN" sz="1500" dirty="0" smtClean="0"/>
                    </a:p>
                  </a:txBody>
                  <a:tcPr marL="68653" marR="68653" marT="34274" marB="34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21223" r="12186" b="9047"/>
          <a:stretch>
            <a:fillRect/>
          </a:stretch>
        </p:blipFill>
        <p:spPr bwMode="auto">
          <a:xfrm>
            <a:off x="3153966" y="2168128"/>
            <a:ext cx="750094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标注 7"/>
          <p:cNvSpPr/>
          <p:nvPr/>
        </p:nvSpPr>
        <p:spPr>
          <a:xfrm>
            <a:off x="44053" y="1703613"/>
            <a:ext cx="2983707" cy="1993106"/>
          </a:xfrm>
          <a:prstGeom prst="rightArrowCallout">
            <a:avLst>
              <a:gd name="adj1" fmla="val 25000"/>
              <a:gd name="adj2" fmla="val 24044"/>
              <a:gd name="adj3" fmla="val 26434"/>
              <a:gd name="adj4" fmla="val 70234"/>
            </a:avLst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177011" y="3763419"/>
            <a:ext cx="1454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endParaRPr lang="zh-CN" altLang="en-US" sz="18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"/>
          <a:stretch>
            <a:fillRect/>
          </a:stretch>
        </p:blipFill>
        <p:spPr bwMode="auto">
          <a:xfrm>
            <a:off x="648891" y="1759571"/>
            <a:ext cx="676275" cy="87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8" b="20618"/>
          <a:stretch>
            <a:fillRect/>
          </a:stretch>
        </p:blipFill>
        <p:spPr bwMode="auto">
          <a:xfrm>
            <a:off x="84534" y="2654921"/>
            <a:ext cx="695325" cy="76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8" t="3426" r="6522" b="-2"/>
          <a:stretch>
            <a:fillRect/>
          </a:stretch>
        </p:blipFill>
        <p:spPr bwMode="auto">
          <a:xfrm>
            <a:off x="987028" y="2729931"/>
            <a:ext cx="823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753792" y="2501146"/>
            <a:ext cx="1400174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Abstraction</a:t>
            </a:r>
            <a:endParaRPr lang="zh-CN" altLang="en-US" sz="16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4"/>
          <p:cNvSpPr txBox="1">
            <a:spLocks noChangeArrowheads="1"/>
          </p:cNvSpPr>
          <p:nvPr/>
        </p:nvSpPr>
        <p:spPr bwMode="auto">
          <a:xfrm>
            <a:off x="648891" y="3775472"/>
            <a:ext cx="9870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endParaRPr lang="zh-CN" altLang="en-US" sz="18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79231" y="1744504"/>
            <a:ext cx="1452563" cy="9584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  <a:endParaRPr lang="en-US" altLang="zh-CN" sz="10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05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HairColor</a:t>
            </a: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0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05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EyeNumber</a:t>
            </a: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0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10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279231" y="2813685"/>
            <a:ext cx="1452563" cy="9572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5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0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05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CountEyeNum</a:t>
            </a: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0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05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SetHairColor</a:t>
            </a: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0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10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右箭头标注 16"/>
          <p:cNvSpPr/>
          <p:nvPr/>
        </p:nvSpPr>
        <p:spPr>
          <a:xfrm>
            <a:off x="3087291" y="1921669"/>
            <a:ext cx="2065734" cy="1585913"/>
          </a:xfrm>
          <a:prstGeom prst="rightArrowCallout">
            <a:avLst>
              <a:gd name="adj1" fmla="val 32207"/>
              <a:gd name="adj2" fmla="val 28603"/>
              <a:gd name="adj3" fmla="val 25000"/>
              <a:gd name="adj4" fmla="val 43791"/>
            </a:avLst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807777" y="2512219"/>
            <a:ext cx="16272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Encapsulation</a:t>
            </a:r>
            <a:endParaRPr lang="zh-CN" altLang="en-US" sz="18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153025" y="1025366"/>
          <a:ext cx="1704975" cy="29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5"/>
              </a:tblGrid>
              <a:tr h="296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class Minion</a:t>
                      </a:r>
                      <a:endParaRPr lang="zh-CN" altLang="en-US" sz="1500" dirty="0"/>
                    </a:p>
                  </a:txBody>
                  <a:tcPr marL="68653" marR="68653" marT="33940" marB="339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382816" y="1530192"/>
            <a:ext cx="1245394" cy="2214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chemeClr val="accent6"/>
                </a:solidFill>
              </a:rPr>
              <a:t>data</a:t>
            </a:r>
            <a:endParaRPr lang="zh-CN" altLang="en-US" sz="1050" dirty="0">
              <a:solidFill>
                <a:schemeClr val="accent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61423" y="3770948"/>
            <a:ext cx="1335419" cy="285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accent6"/>
                </a:solidFill>
              </a:rPr>
              <a:t>manipulation</a:t>
            </a:r>
            <a:endParaRPr lang="zh-CN" altLang="en-US" sz="1050" dirty="0">
              <a:solidFill>
                <a:schemeClr val="accent6"/>
              </a:solidFill>
            </a:endParaRPr>
          </a:p>
        </p:txBody>
      </p:sp>
      <p:sp>
        <p:nvSpPr>
          <p:cNvPr id="22" name="Google Shape;146;p15"/>
          <p:cNvSpPr txBox="1"/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r>
              <a:rPr lang="en-US" sz="2400" dirty="0" smtClean="0"/>
              <a:t>OOP (Object-Oriented Programming)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20" grpId="0" animBg="1"/>
      <p:bldP spid="2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97878" y="1151379"/>
            <a:ext cx="6123353" cy="29112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926780" y="1492738"/>
            <a:ext cx="5324870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22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class Bakery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Months = 12;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double </a:t>
            </a:r>
            <a:r>
              <a:rPr lang="en-US" altLang="zh-CN" sz="1800" dirty="0">
                <a:solidFill>
                  <a:schemeClr val="tx1"/>
                </a:solidFill>
              </a:rPr>
              <a:t>costs[Months];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...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Scope Constants</a:t>
            </a:r>
            <a:endParaRPr sz="1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494105" y="2415839"/>
            <a:ext cx="268897" cy="382279"/>
            <a:chOff x="4915877" y="3501292"/>
            <a:chExt cx="711200" cy="80723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915877" y="3501292"/>
              <a:ext cx="711200" cy="8072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5005753" y="3501292"/>
              <a:ext cx="531447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97878" y="1151379"/>
            <a:ext cx="6123353" cy="29112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926780" y="1492738"/>
            <a:ext cx="5324870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class Bakery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private: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</a:rPr>
              <a:t>enum</a:t>
            </a:r>
            <a:r>
              <a:rPr lang="en-US" altLang="zh-CN" sz="1800" dirty="0">
                <a:solidFill>
                  <a:schemeClr val="tx1"/>
                </a:solidFill>
              </a:rPr>
              <a:t> {Months = 12</a:t>
            </a:r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double costs[Months];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...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}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Scope Constants</a:t>
            </a:r>
            <a:endParaRPr sz="1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197540" y="2371333"/>
            <a:ext cx="359507" cy="319898"/>
            <a:chOff x="5164470" y="3529769"/>
            <a:chExt cx="994056" cy="7502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97878" y="1151379"/>
            <a:ext cx="6123353" cy="29112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926780" y="1492738"/>
            <a:ext cx="5324870" cy="2396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class Bakery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private: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B050"/>
                </a:solidFill>
              </a:rPr>
              <a:t>static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const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Months = 12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double costs[Months];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...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22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}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6105994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/>
              <a:t>Class Scope Constants</a:t>
            </a:r>
            <a:endParaRPr sz="1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889201" y="2371333"/>
            <a:ext cx="359507" cy="319898"/>
            <a:chOff x="5164470" y="3529769"/>
            <a:chExt cx="994056" cy="7502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164470" y="3904908"/>
              <a:ext cx="462607" cy="375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600643" y="3529769"/>
              <a:ext cx="557883" cy="7502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2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21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5A3FB5-6558-4B7E-9678-C34FBACDA47C}" type="slidenum">
              <a:rPr lang="zh-CN" altLang="en-US" sz="1050">
                <a:latin typeface="Arial Black" panose="020B0A04020102020204" pitchFamily="34" charset="0"/>
              </a:rPr>
            </a:fld>
            <a:endParaRPr lang="en-US" altLang="zh-CN" sz="1050">
              <a:latin typeface="Arial Black" panose="020B0A04020102020204" pitchFamily="34" charset="0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21223" r="12186" b="9047"/>
          <a:stretch>
            <a:fillRect/>
          </a:stretch>
        </p:blipFill>
        <p:spPr bwMode="auto">
          <a:xfrm>
            <a:off x="3153966" y="2168128"/>
            <a:ext cx="750094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标注 7"/>
          <p:cNvSpPr/>
          <p:nvPr/>
        </p:nvSpPr>
        <p:spPr>
          <a:xfrm>
            <a:off x="44053" y="1703613"/>
            <a:ext cx="2983707" cy="1993106"/>
          </a:xfrm>
          <a:prstGeom prst="rightArrowCallout">
            <a:avLst>
              <a:gd name="adj1" fmla="val 25000"/>
              <a:gd name="adj2" fmla="val 24044"/>
              <a:gd name="adj3" fmla="val 26434"/>
              <a:gd name="adj4" fmla="val 70234"/>
            </a:avLst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"/>
          <a:stretch>
            <a:fillRect/>
          </a:stretch>
        </p:blipFill>
        <p:spPr bwMode="auto">
          <a:xfrm>
            <a:off x="648891" y="1759571"/>
            <a:ext cx="676275" cy="87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8" b="20618"/>
          <a:stretch>
            <a:fillRect/>
          </a:stretch>
        </p:blipFill>
        <p:spPr bwMode="auto">
          <a:xfrm>
            <a:off x="84534" y="2654921"/>
            <a:ext cx="695325" cy="76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8" t="3426" r="6522" b="-2"/>
          <a:stretch>
            <a:fillRect/>
          </a:stretch>
        </p:blipFill>
        <p:spPr bwMode="auto">
          <a:xfrm>
            <a:off x="987028" y="2729931"/>
            <a:ext cx="823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753792" y="2501146"/>
            <a:ext cx="1400174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Abstraction</a:t>
            </a:r>
            <a:endParaRPr lang="zh-CN" altLang="en-US" sz="16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右箭头标注 16"/>
          <p:cNvSpPr/>
          <p:nvPr/>
        </p:nvSpPr>
        <p:spPr>
          <a:xfrm>
            <a:off x="3087291" y="1921669"/>
            <a:ext cx="2065734" cy="1585913"/>
          </a:xfrm>
          <a:prstGeom prst="rightArrowCallout">
            <a:avLst>
              <a:gd name="adj1" fmla="val 32207"/>
              <a:gd name="adj2" fmla="val 28603"/>
              <a:gd name="adj3" fmla="val 25000"/>
              <a:gd name="adj4" fmla="val 43791"/>
            </a:avLst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817476" y="2552772"/>
            <a:ext cx="16272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Instantiation</a:t>
            </a:r>
            <a:endParaRPr lang="zh-CN" altLang="en-US" sz="18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Google Shape;146;p15"/>
          <p:cNvSpPr txBox="1"/>
          <p:nvPr/>
        </p:nvSpPr>
        <p:spPr>
          <a:xfrm>
            <a:off x="826253" y="137559"/>
            <a:ext cx="5963048" cy="6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 panose="00000500000000000000"/>
              <a:buNone/>
              <a:defRPr sz="1800" b="0" i="0" u="none" strike="noStrike" cap="none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r>
              <a:rPr lang="en-US" sz="2400" dirty="0" smtClean="0"/>
              <a:t>OOP (Object-Oriented Programming)</a:t>
            </a:r>
            <a:endParaRPr lang="en-US" sz="2400" dirty="0"/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5219700" y="1746051"/>
            <a:ext cx="1463650" cy="1937148"/>
            <a:chOff x="1058953" y="2748304"/>
            <a:chExt cx="1951271" cy="2582521"/>
          </a:xfrm>
        </p:grpSpPr>
        <p:pic>
          <p:nvPicPr>
            <p:cNvPr id="25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2"/>
            <a:stretch>
              <a:fillRect/>
            </a:stretch>
          </p:blipFill>
          <p:spPr bwMode="auto">
            <a:xfrm>
              <a:off x="1411016" y="2748304"/>
              <a:ext cx="1327320" cy="121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953" y="4077072"/>
              <a:ext cx="863630" cy="12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图片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128" y="4005064"/>
              <a:ext cx="864096" cy="1223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文本框 7"/>
          <p:cNvSpPr txBox="1">
            <a:spLocks noChangeArrowheads="1"/>
          </p:cNvSpPr>
          <p:nvPr/>
        </p:nvSpPr>
        <p:spPr bwMode="auto">
          <a:xfrm>
            <a:off x="3177011" y="3763419"/>
            <a:ext cx="1454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endParaRPr lang="zh-CN" altLang="en-US" sz="18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14"/>
          <p:cNvSpPr txBox="1">
            <a:spLocks noChangeArrowheads="1"/>
          </p:cNvSpPr>
          <p:nvPr/>
        </p:nvSpPr>
        <p:spPr bwMode="auto">
          <a:xfrm>
            <a:off x="648891" y="3775472"/>
            <a:ext cx="9870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endParaRPr lang="zh-CN" altLang="en-US" sz="18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14"/>
          <p:cNvSpPr txBox="1">
            <a:spLocks noChangeArrowheads="1"/>
          </p:cNvSpPr>
          <p:nvPr/>
        </p:nvSpPr>
        <p:spPr bwMode="auto">
          <a:xfrm>
            <a:off x="5608945" y="3807043"/>
            <a:ext cx="9870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endParaRPr lang="zh-CN" altLang="en-US" sz="1800" b="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432196" y="4189517"/>
            <a:ext cx="1434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real world</a:t>
            </a:r>
            <a:endParaRPr lang="zh-CN" altLang="en-US" sz="1800" b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14"/>
          <p:cNvSpPr txBox="1">
            <a:spLocks noChangeArrowheads="1"/>
          </p:cNvSpPr>
          <p:nvPr/>
        </p:nvSpPr>
        <p:spPr bwMode="auto">
          <a:xfrm>
            <a:off x="4998471" y="4204912"/>
            <a:ext cx="1859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program world</a:t>
            </a:r>
            <a:endParaRPr lang="zh-CN" altLang="en-US" sz="1800" b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4324" y="1412955"/>
            <a:ext cx="6343462" cy="2911200"/>
          </a:xfr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 smtClean="0"/>
              <a:t>Classes and Objects: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declaration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1600" y="919866"/>
            <a:ext cx="6596185" cy="4031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530225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class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Classname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{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dat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member;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methods / function member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100405" y="633423"/>
            <a:ext cx="1367692" cy="359442"/>
          </a:xfrm>
          <a:prstGeom prst="wedgeRectCallout">
            <a:avLst>
              <a:gd name="adj1" fmla="val -41314"/>
              <a:gd name="adj2" fmla="val 136771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+mn-lt"/>
                <a:ea typeface="+mn-ea"/>
              </a:rPr>
              <a:t>Keyword </a:t>
            </a:r>
            <a:endParaRPr lang="zh-CN" altLang="en-US" sz="18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13252" y="1123694"/>
            <a:ext cx="1410625" cy="388811"/>
          </a:xfrm>
          <a:prstGeom prst="wedgeRectCallout">
            <a:avLst>
              <a:gd name="adj1" fmla="val -86773"/>
              <a:gd name="adj2" fmla="val 12038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latin typeface="+mn-lt"/>
                <a:ea typeface="+mn-ea"/>
              </a:rPr>
              <a:t>Class name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91413" y="2180619"/>
            <a:ext cx="1613941" cy="514934"/>
          </a:xfrm>
          <a:prstGeom prst="wedgeRectCallout">
            <a:avLst>
              <a:gd name="adj1" fmla="val 62874"/>
              <a:gd name="adj2" fmla="val 78515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5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rgbClr val="FF0000"/>
                </a:solidFill>
                <a:latin typeface="+mn-lt"/>
                <a:ea typeface="+mn-ea"/>
              </a:rPr>
              <a:t>Public Member </a:t>
            </a:r>
            <a:r>
              <a:rPr lang="en-US" altLang="zh-CN" sz="1600" dirty="0" err="1" smtClean="0">
                <a:solidFill>
                  <a:srgbClr val="FF0000"/>
                </a:solidFill>
                <a:latin typeface="+mn-lt"/>
                <a:ea typeface="+mn-ea"/>
              </a:rPr>
              <a:t>Qualifer</a:t>
            </a:r>
            <a:endParaRPr lang="zh-CN" altLang="en-US" sz="16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567302" y="1991611"/>
            <a:ext cx="2116206" cy="613245"/>
          </a:xfrm>
          <a:prstGeom prst="wedgeRectCallout">
            <a:avLst>
              <a:gd name="adj1" fmla="val -67545"/>
              <a:gd name="adj2" fmla="val 674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latin typeface="+mn-lt"/>
                <a:ea typeface="+mn-ea"/>
              </a:rPr>
              <a:t>Describing static property of object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45513" y="1240665"/>
            <a:ext cx="1705740" cy="563399"/>
          </a:xfrm>
          <a:prstGeom prst="wedgeRectCallout">
            <a:avLst>
              <a:gd name="adj1" fmla="val 61615"/>
              <a:gd name="adj2" fmla="val 93838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5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rgbClr val="FF0000"/>
                </a:solidFill>
                <a:latin typeface="+mn-lt"/>
                <a:ea typeface="+mn-ea"/>
              </a:rPr>
              <a:t>Private Member </a:t>
            </a:r>
            <a:r>
              <a:rPr lang="en-US" altLang="zh-CN" sz="1600" dirty="0" err="1" smtClean="0">
                <a:solidFill>
                  <a:srgbClr val="FF0000"/>
                </a:solidFill>
                <a:latin typeface="+mn-lt"/>
                <a:ea typeface="+mn-ea"/>
              </a:rPr>
              <a:t>Qualifer</a:t>
            </a:r>
            <a:endParaRPr lang="zh-CN" altLang="en-US" sz="16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239634" y="4383857"/>
            <a:ext cx="1624283" cy="344451"/>
          </a:xfrm>
          <a:prstGeom prst="wedgeRectCallout">
            <a:avLst>
              <a:gd name="adj1" fmla="val -52066"/>
              <a:gd name="adj2" fmla="val -12244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dirty="0" smtClean="0">
                <a:latin typeface="+mn-lt"/>
                <a:ea typeface="+mn-ea"/>
              </a:rPr>
              <a:t>End of Class</a:t>
            </a:r>
            <a:endParaRPr lang="zh-CN" altLang="en-US" sz="1800" b="1" dirty="0">
              <a:latin typeface="+mn-lt"/>
              <a:ea typeface="+mn-ea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4408676" y="3211006"/>
            <a:ext cx="2124561" cy="571937"/>
          </a:xfrm>
          <a:prstGeom prst="wedgeRectCallout">
            <a:avLst>
              <a:gd name="adj1" fmla="val -63003"/>
              <a:gd name="adj2" fmla="val -4419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1600" b="1" dirty="0"/>
              <a:t>Describing </a:t>
            </a:r>
            <a:r>
              <a:rPr lang="en-US" altLang="zh-CN" sz="1600" b="1" dirty="0" smtClean="0"/>
              <a:t>dynamic property </a:t>
            </a:r>
            <a:r>
              <a:rPr lang="en-US" altLang="zh-CN" sz="1600" b="1" dirty="0"/>
              <a:t>of object</a:t>
            </a:r>
            <a:endParaRPr lang="zh-CN" altLang="en-US" sz="1600" b="1" dirty="0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45513" y="3782943"/>
            <a:ext cx="1797538" cy="541212"/>
          </a:xfrm>
          <a:prstGeom prst="wedgeRectCallout">
            <a:avLst>
              <a:gd name="adj1" fmla="val 52113"/>
              <a:gd name="adj2" fmla="val -91215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5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0000"/>
                </a:solidFill>
              </a:rPr>
              <a:t>Protected </a:t>
            </a:r>
            <a:r>
              <a:rPr lang="en-US" altLang="zh-CN" sz="1600" dirty="0">
                <a:solidFill>
                  <a:srgbClr val="FF0000"/>
                </a:solidFill>
              </a:rPr>
              <a:t>Member </a:t>
            </a:r>
            <a:r>
              <a:rPr lang="en-US" altLang="zh-CN" sz="1600" dirty="0" err="1">
                <a:solidFill>
                  <a:srgbClr val="FF0000"/>
                </a:solidFill>
              </a:rPr>
              <a:t>Qualifer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Classes and Objects: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Class declaration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0954" y="823134"/>
            <a:ext cx="5439508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private: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void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set_tot</a:t>
            </a:r>
            <a:r>
              <a:rPr lang="en-US" altLang="zh-CN" sz="1600" dirty="0" smtClean="0">
                <a:solidFill>
                  <a:srgbClr val="FF0000"/>
                </a:solidFill>
              </a:rPr>
              <a:t>() {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total_val</a:t>
            </a:r>
            <a:r>
              <a:rPr lang="en-US" altLang="zh-CN" sz="1600" dirty="0" smtClean="0">
                <a:solidFill>
                  <a:srgbClr val="FF0000"/>
                </a:solidFill>
              </a:rPr>
              <a:t> = shares *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share_val</a:t>
            </a:r>
            <a:r>
              <a:rPr lang="en-US" altLang="zh-CN" sz="1600" dirty="0" smtClean="0">
                <a:solidFill>
                  <a:srgbClr val="FF0000"/>
                </a:solidFill>
              </a:rPr>
              <a:t>; }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07777" y="1055077"/>
            <a:ext cx="1944346" cy="515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Placed in .h file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Classes and Objects: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Class declaration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0954" y="823134"/>
            <a:ext cx="5439508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class Stock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char company[30];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</a:rPr>
              <a:t> shares;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share_val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total_val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lvl="3"/>
            <a:r>
              <a:rPr lang="en-US" altLang="zh-CN" sz="16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void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set_tot</a:t>
            </a:r>
            <a:r>
              <a:rPr lang="en-US" altLang="zh-CN" sz="1600" dirty="0" smtClean="0">
                <a:solidFill>
                  <a:srgbClr val="FF0000"/>
                </a:solidFill>
              </a:rPr>
              <a:t>() {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total_val</a:t>
            </a:r>
            <a:r>
              <a:rPr lang="en-US" altLang="zh-CN" sz="1600" dirty="0" smtClean="0">
                <a:solidFill>
                  <a:srgbClr val="FF0000"/>
                </a:solidFill>
              </a:rPr>
              <a:t> = shares *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share_val</a:t>
            </a:r>
            <a:r>
              <a:rPr lang="en-US" altLang="zh-CN" sz="1600" dirty="0" smtClean="0">
                <a:solidFill>
                  <a:srgbClr val="FF0000"/>
                </a:solidFill>
              </a:rPr>
              <a:t>; }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public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acquire(</a:t>
            </a:r>
            <a:r>
              <a:rPr lang="en-US" altLang="zh-CN" sz="1600" dirty="0" err="1">
                <a:solidFill>
                  <a:schemeClr val="tx1"/>
                </a:solidFill>
              </a:rPr>
              <a:t>const</a:t>
            </a:r>
            <a:r>
              <a:rPr lang="en-US" altLang="zh-CN" sz="1600" dirty="0">
                <a:solidFill>
                  <a:schemeClr val="tx1"/>
                </a:solidFill>
              </a:rPr>
              <a:t> char * co, 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n, double </a:t>
            </a:r>
            <a:r>
              <a:rPr lang="en-US" altLang="zh-CN" sz="1600" dirty="0" err="1">
                <a:solidFill>
                  <a:schemeClr val="tx1"/>
                </a:solidFill>
              </a:rPr>
              <a:t>pr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buy(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sell(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</a:t>
            </a:r>
            <a:r>
              <a:rPr lang="en-US" altLang="zh-CN" sz="1600" dirty="0">
                <a:solidFill>
                  <a:schemeClr val="tx1"/>
                </a:solidFill>
              </a:rPr>
              <a:t>, 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update(double price);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  void </a:t>
            </a:r>
            <a:r>
              <a:rPr lang="en-US" altLang="zh-CN" sz="1600" dirty="0">
                <a:solidFill>
                  <a:schemeClr val="tx1"/>
                </a:solidFill>
              </a:rPr>
              <a:t>show();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};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362009" y="1119898"/>
            <a:ext cx="2131915" cy="388811"/>
          </a:xfrm>
          <a:prstGeom prst="wedgeRectCallout">
            <a:avLst>
              <a:gd name="adj1" fmla="val -116100"/>
              <a:gd name="adj2" fmla="val 9646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1600" b="1" dirty="0">
                <a:latin typeface="+mn-lt"/>
                <a:ea typeface="+mn-ea"/>
              </a:rPr>
              <a:t>private by default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07777" y="1055077"/>
            <a:ext cx="1944346" cy="515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Placed in .h file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ags/tag1.xml><?xml version="1.0" encoding="utf-8"?>
<p:tagLst xmlns:p="http://schemas.openxmlformats.org/presentationml/2006/main">
  <p:tag name="KSO_WPP_MARK_KEY" val="f53d071e-6a7f-43fe-9684-2781d441c0be"/>
  <p:tag name="COMMONDATA" val="eyJoZGlkIjoiZjAyZmU5NDM2YmNjZDE2ZTg0OWYyZGZiMmE4M2E0OWQifQ=="/>
</p:tagLst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13232</Words>
  <Application>WPS 演示</Application>
  <PresentationFormat>Custom</PresentationFormat>
  <Paragraphs>665</Paragraphs>
  <Slides>52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Arial</vt:lpstr>
      <vt:lpstr>宋体</vt:lpstr>
      <vt:lpstr>Wingdings</vt:lpstr>
      <vt:lpstr>Arial</vt:lpstr>
      <vt:lpstr>Montserrat</vt:lpstr>
      <vt:lpstr>Lato</vt:lpstr>
      <vt:lpstr>微软雅黑</vt:lpstr>
      <vt:lpstr>Arial Black</vt:lpstr>
      <vt:lpstr>Times New Roman</vt:lpstr>
      <vt:lpstr>Arial Unicode MS</vt:lpstr>
      <vt:lpstr>Focus</vt:lpstr>
      <vt:lpstr>C++ Programming Design</vt:lpstr>
      <vt:lpstr>#6 Objects and Classes</vt:lpstr>
      <vt:lpstr>OOP (Object-Oriented Programming)</vt:lpstr>
      <vt:lpstr>OOP (Object-Oriented Programming)</vt:lpstr>
      <vt:lpstr>PowerPoint 演示文稿</vt:lpstr>
      <vt:lpstr>PowerPoint 演示文稿</vt:lpstr>
      <vt:lpstr>Classes and Objects: Class declaration</vt:lpstr>
      <vt:lpstr>Classes and Objects: Class declaration</vt:lpstr>
      <vt:lpstr>Classes and Objects: Class declaration</vt:lpstr>
      <vt:lpstr>Classes and Objects: Member Functions</vt:lpstr>
      <vt:lpstr>Classes and Objects: Member Functions</vt:lpstr>
      <vt:lpstr>Classes and Objects: Member Functions</vt:lpstr>
      <vt:lpstr>Classes and Objects: Member Functions</vt:lpstr>
      <vt:lpstr>Classes and Objects: Member Functions</vt:lpstr>
      <vt:lpstr>Classes and Objects:  .h file</vt:lpstr>
      <vt:lpstr>Classes and Objects: .cpp file</vt:lpstr>
      <vt:lpstr>Classes and Objects: Object Definition</vt:lpstr>
      <vt:lpstr>Classes and Objects: Using Objects</vt:lpstr>
      <vt:lpstr>Classes and Objects: Using Objects</vt:lpstr>
      <vt:lpstr>Classes and Objects: Problem</vt:lpstr>
      <vt:lpstr>Class Constructors: Object initialization</vt:lpstr>
      <vt:lpstr>Class Constructors: Object initialization</vt:lpstr>
      <vt:lpstr>Class Constructors: Object initialization</vt:lpstr>
      <vt:lpstr>Class Constructors: Default Constructors</vt:lpstr>
      <vt:lpstr>Class Constructors: Default Constructors</vt:lpstr>
      <vt:lpstr>Class Constructors: Default Constructors</vt:lpstr>
      <vt:lpstr>Class Constructors: Default Constructors</vt:lpstr>
      <vt:lpstr>Class Constructors: Overloading</vt:lpstr>
      <vt:lpstr>Class Constructors: Using Constructors</vt:lpstr>
      <vt:lpstr>Class Constructors: C++11</vt:lpstr>
      <vt:lpstr>Class Destructors</vt:lpstr>
      <vt:lpstr>Class Destructors</vt:lpstr>
      <vt:lpstr>Class Destructors: Definition</vt:lpstr>
      <vt:lpstr>Class Destructors: Definition</vt:lpstr>
      <vt:lpstr>const Object and Member Functions</vt:lpstr>
      <vt:lpstr>this Pointer</vt:lpstr>
      <vt:lpstr>this Pointer</vt:lpstr>
      <vt:lpstr>this Pointer</vt:lpstr>
      <vt:lpstr>this Pointer</vt:lpstr>
      <vt:lpstr>this Pointer</vt:lpstr>
      <vt:lpstr>this Pointer</vt:lpstr>
      <vt:lpstr>this Pointer: An explanation</vt:lpstr>
      <vt:lpstr>this Pointer</vt:lpstr>
      <vt:lpstr>this Pointer: Another usage</vt:lpstr>
      <vt:lpstr>this Pointer: Another usage</vt:lpstr>
      <vt:lpstr>this Pointer: Another usage</vt:lpstr>
      <vt:lpstr>An Array of Objects</vt:lpstr>
      <vt:lpstr>Class Scope</vt:lpstr>
      <vt:lpstr>Class Scope</vt:lpstr>
      <vt:lpstr>Class Scope Constants</vt:lpstr>
      <vt:lpstr>Class Scope Constants</vt:lpstr>
      <vt:lpstr>Class Scope Constants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lizonghui</dc:creator>
  <cp:lastModifiedBy>ZXC</cp:lastModifiedBy>
  <cp:revision>171</cp:revision>
  <dcterms:created xsi:type="dcterms:W3CDTF">2022-10-25T14:35:08Z</dcterms:created>
  <dcterms:modified xsi:type="dcterms:W3CDTF">2022-10-25T14:51:57Z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37AC51C6719A4D3E94ECE0C28FAFA10F</vt:lpwstr>
  </property>
  <property fmtid="{D5CDD505-2E9C-101B-9397-08002B2CF9AE}" pid="3" name="KSOProductBuildVer">
    <vt:lpwstr>2052-11.1.0.12598</vt:lpwstr>
  </property>
</Properties>
</file>