
<file path=[Content_Types].xml><?xml version="1.0" encoding="utf-8"?>
<Types xmlns="http://schemas.openxmlformats.org/package/2006/content-types">
  <Default Extension="jpeg" ContentType="image/jpeg"/>
  <Default Extension="JPG" ContentType="image/.jp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6"/>
  </p:handoutMasterIdLst>
  <p:sldIdLst>
    <p:sldId id="1294" r:id="rId3"/>
    <p:sldId id="1390" r:id="rId5"/>
    <p:sldId id="1383" r:id="rId6"/>
    <p:sldId id="1367" r:id="rId7"/>
    <p:sldId id="1297" r:id="rId8"/>
    <p:sldId id="1302" r:id="rId9"/>
    <p:sldId id="1392" r:id="rId10"/>
    <p:sldId id="1303" r:id="rId11"/>
    <p:sldId id="1399" r:id="rId12"/>
    <p:sldId id="1397" r:id="rId13"/>
    <p:sldId id="1400" r:id="rId14"/>
    <p:sldId id="1379" r:id="rId15"/>
    <p:sldId id="1304" r:id="rId16"/>
    <p:sldId id="1305" r:id="rId17"/>
    <p:sldId id="1306" r:id="rId18"/>
    <p:sldId id="1307" r:id="rId19"/>
    <p:sldId id="1308" r:id="rId20"/>
    <p:sldId id="1309" r:id="rId21"/>
    <p:sldId id="1310" r:id="rId22"/>
    <p:sldId id="1311" r:id="rId23"/>
    <p:sldId id="1312" r:id="rId24"/>
    <p:sldId id="1313" r:id="rId25"/>
    <p:sldId id="1314" r:id="rId26"/>
    <p:sldId id="1315" r:id="rId27"/>
    <p:sldId id="1317" r:id="rId28"/>
    <p:sldId id="1318" r:id="rId29"/>
    <p:sldId id="1319" r:id="rId30"/>
    <p:sldId id="1320" r:id="rId31"/>
    <p:sldId id="1321" r:id="rId32"/>
    <p:sldId id="1322" r:id="rId33"/>
    <p:sldId id="1323" r:id="rId34"/>
    <p:sldId id="1324" r:id="rId35"/>
    <p:sldId id="1325" r:id="rId36"/>
    <p:sldId id="1326" r:id="rId37"/>
    <p:sldId id="1327" r:id="rId38"/>
    <p:sldId id="1328" r:id="rId39"/>
    <p:sldId id="1329" r:id="rId40"/>
    <p:sldId id="1330" r:id="rId41"/>
    <p:sldId id="1331" r:id="rId42"/>
    <p:sldId id="1333" r:id="rId43"/>
    <p:sldId id="1334" r:id="rId44"/>
    <p:sldId id="876" r:id="rId45"/>
  </p:sldIdLst>
  <p:sldSz cx="9144000" cy="6858000" type="screen4x3"/>
  <p:notesSz cx="9144000" cy="6858000"/>
  <p:custDataLst>
    <p:tags r:id="rId50"/>
  </p:custDataLst>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357C"/>
    <a:srgbClr val="132584"/>
    <a:srgbClr val="133984"/>
    <a:srgbClr val="00FF00"/>
    <a:srgbClr val="FFFF00"/>
    <a:srgbClr val="DDDDDD"/>
    <a:srgbClr val="93052E"/>
    <a:srgbClr val="9227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62" autoAdjust="0"/>
    <p:restoredTop sz="47522" autoAdjust="0"/>
  </p:normalViewPr>
  <p:slideViewPr>
    <p:cSldViewPr snapToObjects="1">
      <p:cViewPr varScale="1">
        <p:scale>
          <a:sx n="52" d="100"/>
          <a:sy n="52" d="100"/>
        </p:scale>
        <p:origin x="3246" y="30"/>
      </p:cViewPr>
      <p:guideLst>
        <p:guide orient="horz" pos="235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570"/>
    </p:cViewPr>
  </p:sorterViewPr>
  <p:notesViewPr>
    <p:cSldViewPr snapToObjects="1">
      <p:cViewPr varScale="1">
        <p:scale>
          <a:sx n="75" d="100"/>
          <a:sy n="75" d="100"/>
        </p:scale>
        <p:origin x="-912"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gs" Target="tags/tag1.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smtClean="0">
                <a:ea typeface="宋体" panose="02010600030101010101" pitchFamily="2" charset="-122"/>
              </a:defRPr>
            </a:lvl1pPr>
          </a:lstStyle>
          <a:p>
            <a:pPr>
              <a:defRPr/>
            </a:pPr>
            <a:endParaRPr lang="en-US" altLang="zh-CN"/>
          </a:p>
        </p:txBody>
      </p:sp>
      <p:sp>
        <p:nvSpPr>
          <p:cNvPr id="75779" name="Rectangle 3"/>
          <p:cNvSpPr>
            <a:spLocks noGrp="1" noChangeArrowheads="1"/>
          </p:cNvSpPr>
          <p:nvPr>
            <p:ph type="dt" sz="quarter"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smtClean="0">
                <a:ea typeface="宋体" panose="02010600030101010101" pitchFamily="2" charset="-122"/>
              </a:defRPr>
            </a:lvl1pPr>
          </a:lstStyle>
          <a:p>
            <a:pPr>
              <a:defRPr/>
            </a:pPr>
            <a:endParaRPr lang="en-US" altLang="zh-CN"/>
          </a:p>
        </p:txBody>
      </p:sp>
      <p:sp>
        <p:nvSpPr>
          <p:cNvPr id="75780" name="Rectangle 4"/>
          <p:cNvSpPr>
            <a:spLocks noGrp="1" noChangeArrowheads="1"/>
          </p:cNvSpPr>
          <p:nvPr>
            <p:ph type="ftr" sz="quarter" idx="2"/>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smtClean="0">
                <a:ea typeface="宋体" panose="02010600030101010101" pitchFamily="2" charset="-122"/>
              </a:defRPr>
            </a:lvl1pPr>
          </a:lstStyle>
          <a:p>
            <a:pPr>
              <a:defRPr/>
            </a:pPr>
            <a:endParaRPr lang="en-US" altLang="zh-CN"/>
          </a:p>
        </p:txBody>
      </p:sp>
      <p:sp>
        <p:nvSpPr>
          <p:cNvPr id="75781" name="Rectangle 5"/>
          <p:cNvSpPr>
            <a:spLocks noGrp="1" noChangeArrowheads="1"/>
          </p:cNvSpPr>
          <p:nvPr>
            <p:ph type="sldNum" sz="quarter" idx="3"/>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smtClean="0">
                <a:ea typeface="宋体" panose="02010600030101010101" pitchFamily="2" charset="-122"/>
              </a:defRPr>
            </a:lvl1pPr>
          </a:lstStyle>
          <a:p>
            <a:pPr>
              <a:defRPr/>
            </a:pPr>
            <a:fld id="{8EAE1928-9D4C-49B6-AAF6-367633392B04}" type="slidenum">
              <a:rPr lang="en-US" altLang="zh-CN"/>
            </a:fld>
            <a:endParaRPr lang="en-US" altLang="zh-CN"/>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smtClean="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smtClean="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5"/>
          <p:cNvSpPr>
            <a:spLocks noGrp="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5126" name="Rectangle 6"/>
          <p:cNvSpPr>
            <a:spLocks noGrp="1" noChangeArrowheads="1"/>
          </p:cNvSpPr>
          <p:nvPr>
            <p:ph type="ftr" sz="quarter" idx="4"/>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smtClean="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smtClean="0">
                <a:ea typeface="宋体" panose="02010600030101010101" pitchFamily="2" charset="-122"/>
              </a:defRPr>
            </a:lvl1pPr>
          </a:lstStyle>
          <a:p>
            <a:pPr>
              <a:defRPr/>
            </a:pPr>
            <a:fld id="{31B0A9D7-2049-40C3-89F4-FDE8A803A61B}" type="slidenum">
              <a:rPr lang="en-US" altLang="zh-CN"/>
            </a:fld>
            <a:endParaRPr lang="en-US" altLang="zh-CN"/>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FA4841EF-E585-44AF-AE85-F1852AF758AD}"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6147" name="Rectangle 2"/>
          <p:cNvSpPr>
            <a:spLocks noGrp="1" noRot="1" noChangeAspect="1" noChangeArrowheads="1" noTextEdit="1"/>
          </p:cNvSpPr>
          <p:nvPr>
            <p:ph type="sldImg"/>
          </p:nvPr>
        </p:nvSpPr>
        <p:spPr/>
      </p:sp>
      <p:sp>
        <p:nvSpPr>
          <p:cNvPr id="6148"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r>
              <a:rPr lang="zh-CN" altLang="en-US" dirty="0" smtClean="0"/>
              <a:t>黑盒测试的特点：</a:t>
            </a:r>
            <a:endParaRPr lang="en-US" altLang="zh-CN" dirty="0" smtClean="0"/>
          </a:p>
          <a:p>
            <a:pPr eaLnBrk="1" hangingPunct="1"/>
            <a:r>
              <a:rPr lang="zh-CN" altLang="en-US" dirty="0" smtClean="0"/>
              <a:t>程序被视为黑匣子。</a:t>
            </a:r>
            <a:endParaRPr lang="en-US" altLang="zh-CN" dirty="0" smtClean="0"/>
          </a:p>
          <a:p>
            <a:pPr eaLnBrk="1" hangingPunct="1"/>
            <a:r>
              <a:rPr lang="zh-CN" altLang="en-US" dirty="0" smtClean="0"/>
              <a:t>实施细节无关紧要。</a:t>
            </a:r>
            <a:endParaRPr lang="en-US" altLang="zh-CN" dirty="0" smtClean="0"/>
          </a:p>
          <a:p>
            <a:pPr eaLnBrk="1" hangingPunct="1"/>
            <a:r>
              <a:rPr lang="zh-CN" altLang="en-US" dirty="0" smtClean="0"/>
              <a:t>需要最终用户的观点。</a:t>
            </a:r>
            <a:endParaRPr lang="en-US" altLang="zh-CN" dirty="0" smtClean="0"/>
          </a:p>
          <a:p>
            <a:pPr eaLnBrk="1" hangingPunct="1"/>
            <a:r>
              <a:rPr lang="zh-CN" altLang="en-US" dirty="0" smtClean="0"/>
              <a:t>条件不精确。</a:t>
            </a:r>
            <a:endParaRPr lang="en-US" altLang="zh-CN" dirty="0" smtClean="0"/>
          </a:p>
          <a:p>
            <a:pPr eaLnBrk="1" hangingPunct="1"/>
            <a:r>
              <a:rPr lang="zh-CN" altLang="en-US" dirty="0" smtClean="0"/>
              <a:t>测试计划可以提早开始。</a:t>
            </a:r>
            <a:endParaRPr lang="zh-CN" altLang="zh-CN"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r>
              <a:rPr lang="zh-CN" altLang="en-US" dirty="0" smtClean="0"/>
              <a:t>静态测试指的是 测试不运行的部分，检查和审核</a:t>
            </a:r>
            <a:endParaRPr lang="en-US" altLang="zh-CN" dirty="0" smtClean="0"/>
          </a:p>
          <a:p>
            <a:pPr eaLnBrk="1" hangingPunct="1"/>
            <a:r>
              <a:rPr lang="zh-CN" altLang="en-US" dirty="0" smtClean="0"/>
              <a:t>动态测试要求 使用和运行软件</a:t>
            </a:r>
            <a:endParaRPr lang="en-US" altLang="zh-CN"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r>
              <a:rPr lang="zh-CN" altLang="en-US" dirty="0" smtClean="0"/>
              <a:t>原始用户需求通常是：</a:t>
            </a:r>
            <a:endParaRPr lang="en-US" altLang="zh-CN" dirty="0" smtClean="0"/>
          </a:p>
          <a:p>
            <a:pPr eaLnBrk="1" hangingPunct="1"/>
            <a:r>
              <a:rPr lang="zh-CN" altLang="en-US" dirty="0" smtClean="0"/>
              <a:t>模糊的</a:t>
            </a:r>
            <a:endParaRPr lang="en-US" altLang="zh-CN" dirty="0" smtClean="0"/>
          </a:p>
          <a:p>
            <a:pPr eaLnBrk="1" hangingPunct="1"/>
            <a:r>
              <a:rPr lang="zh-CN" altLang="en-US" dirty="0" smtClean="0"/>
              <a:t>矛盾的</a:t>
            </a:r>
            <a:endParaRPr lang="en-US" altLang="zh-CN" dirty="0" smtClean="0"/>
          </a:p>
          <a:p>
            <a:pPr eaLnBrk="1" hangingPunct="1"/>
            <a:r>
              <a:rPr lang="zh-CN" altLang="en-US" dirty="0" smtClean="0"/>
              <a:t>不切实际或无法实施</a:t>
            </a:r>
            <a:endParaRPr lang="en-US" altLang="zh-CN" dirty="0" smtClean="0"/>
          </a:p>
          <a:p>
            <a:pPr eaLnBrk="1" hangingPunct="1"/>
            <a:r>
              <a:rPr lang="zh-CN" altLang="en-US" dirty="0" smtClean="0"/>
              <a:t>过于具体只</a:t>
            </a:r>
            <a:endParaRPr lang="en-US" altLang="zh-CN" dirty="0" smtClean="0"/>
          </a:p>
          <a:p>
            <a:pPr eaLnBrk="1" hangingPunct="1"/>
            <a:r>
              <a:rPr lang="zh-CN" altLang="en-US" dirty="0" smtClean="0"/>
              <a:t>是错误的</a:t>
            </a:r>
            <a:endParaRPr lang="en-US" altLang="zh-CN" dirty="0" smtClean="0"/>
          </a:p>
          <a:p>
            <a:pPr eaLnBrk="1" hangingPunct="1"/>
            <a:r>
              <a:rPr lang="zh-CN" altLang="en-US" dirty="0" smtClean="0"/>
              <a:t>产品说明书的目的是以最小的“意外”获得一组可用的需求，从中可以设计和实施系统。</a:t>
            </a:r>
            <a:endParaRPr lang="zh-CN" altLang="zh-CN"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r>
              <a:rPr lang="zh-CN" altLang="en-US" dirty="0" smtClean="0"/>
              <a:t>项目规范文档</a:t>
            </a:r>
            <a:endParaRPr lang="en-US" altLang="zh-CN" dirty="0" smtClean="0"/>
          </a:p>
          <a:p>
            <a:pPr eaLnBrk="1" hangingPunct="1"/>
            <a:endParaRPr lang="en-US" altLang="zh-CN" dirty="0" smtClean="0"/>
          </a:p>
          <a:p>
            <a:pPr eaLnBrk="1" hangingPunct="1"/>
            <a:r>
              <a:rPr lang="zh-CN" altLang="en-US" dirty="0" smtClean="0"/>
              <a:t>有关系统开发人员要求的正式声明。</a:t>
            </a:r>
            <a:endParaRPr lang="en-US" altLang="zh-CN" dirty="0" smtClean="0"/>
          </a:p>
          <a:p>
            <a:pPr eaLnBrk="1" hangingPunct="1"/>
            <a:r>
              <a:rPr lang="zh-CN" altLang="en-US" dirty="0" smtClean="0"/>
              <a:t>用作维护的参考文件。</a:t>
            </a:r>
            <a:endParaRPr lang="zh-CN" altLang="zh-CN"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r>
              <a:rPr lang="zh-CN" altLang="en-US" dirty="0" smtClean="0"/>
              <a:t>功能性：系统要执行的精确任务或功能。</a:t>
            </a:r>
            <a:endParaRPr lang="en-US" altLang="zh-CN" dirty="0" smtClean="0"/>
          </a:p>
          <a:p>
            <a:pPr eaLnBrk="1" hangingPunct="1"/>
            <a:r>
              <a:rPr lang="zh-CN" altLang="en-US" dirty="0" smtClean="0"/>
              <a:t>非功能性的：通常是对系统或其结构的某种约束</a:t>
            </a:r>
            <a:endParaRPr lang="en-US" altLang="zh-CN"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r>
              <a:rPr lang="zh-CN" altLang="en-US" dirty="0" smtClean="0"/>
              <a:t>产品说明书里的需求</a:t>
            </a:r>
            <a:endParaRPr lang="en-US" altLang="zh-CN" dirty="0" smtClean="0"/>
          </a:p>
          <a:p>
            <a:pPr eaLnBrk="1" hangingPunct="1"/>
            <a:endParaRPr lang="en-US" altLang="zh-CN" dirty="0" smtClean="0"/>
          </a:p>
          <a:p>
            <a:pPr eaLnBrk="1" hangingPunct="1"/>
            <a:r>
              <a:rPr lang="zh-CN" altLang="en-US" dirty="0" smtClean="0"/>
              <a:t>应随需求的发展而轻松更改。</a:t>
            </a:r>
            <a:endParaRPr lang="en-US" altLang="zh-CN" dirty="0" smtClean="0"/>
          </a:p>
          <a:p>
            <a:pPr eaLnBrk="1" hangingPunct="1"/>
            <a:r>
              <a:rPr lang="zh-CN" altLang="en-US" dirty="0" smtClean="0"/>
              <a:t>系统更新时必须保持最新。</a:t>
            </a:r>
            <a:endParaRPr lang="en-US" altLang="zh-CN" dirty="0" smtClean="0"/>
          </a:p>
          <a:p>
            <a:pPr eaLnBrk="1" hangingPunct="1"/>
            <a:endParaRPr lang="en-US" altLang="zh-CN" dirty="0" smtClean="0"/>
          </a:p>
          <a:p>
            <a:pPr eaLnBrk="1" hangingPunct="1"/>
            <a:r>
              <a:rPr lang="zh-CN" altLang="en-US" dirty="0" smtClean="0"/>
              <a:t>预见的问题</a:t>
            </a:r>
            <a:endParaRPr lang="en-US" altLang="zh-CN" dirty="0" smtClean="0"/>
          </a:p>
          <a:p>
            <a:pPr eaLnBrk="1" hangingPunct="1"/>
            <a:r>
              <a:rPr lang="zh-CN" altLang="en-US" dirty="0" smtClean="0"/>
              <a:t>预期的发展：</a:t>
            </a:r>
            <a:endParaRPr lang="en-US" altLang="zh-CN" dirty="0" smtClean="0"/>
          </a:p>
          <a:p>
            <a:pPr eaLnBrk="1" hangingPunct="1"/>
            <a:r>
              <a:rPr lang="zh-CN" altLang="en-US" dirty="0" smtClean="0"/>
              <a:t>对意外事件</a:t>
            </a:r>
            <a:r>
              <a:rPr lang="en-US" altLang="zh-CN" dirty="0" smtClean="0"/>
              <a:t>/</a:t>
            </a:r>
            <a:r>
              <a:rPr lang="zh-CN" altLang="en-US" dirty="0" smtClean="0"/>
              <a:t>使用的响应：</a:t>
            </a:r>
            <a:endParaRPr lang="zh-CN" altLang="zh-CN"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Software Requirements Specification</a:t>
            </a:r>
            <a:endParaRPr lang="zh-CN" altLang="zh-CN"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r>
              <a:rPr lang="zh-CN" altLang="en-US" dirty="0" smtClean="0"/>
              <a:t>产品说明书侧重于确定客户需要什么，而不是如何实现它。</a:t>
            </a:r>
            <a:endParaRPr lang="en-US" altLang="zh-CN" dirty="0" smtClean="0"/>
          </a:p>
          <a:p>
            <a:pPr eaLnBrk="1" hangingPunct="1"/>
            <a:r>
              <a:rPr lang="zh-CN" altLang="en-US" dirty="0" smtClean="0"/>
              <a:t>产品说明书很难正确； 它需要良好的沟通能力。</a:t>
            </a:r>
            <a:endParaRPr lang="en-US" altLang="zh-CN" dirty="0" smtClean="0"/>
          </a:p>
          <a:p>
            <a:pPr eaLnBrk="1" hangingPunct="1"/>
            <a:r>
              <a:rPr lang="zh-CN" altLang="en-US" dirty="0" smtClean="0"/>
              <a:t>需求可能会随着时间而变化。</a:t>
            </a:r>
            <a:endParaRPr lang="en-US" altLang="zh-CN" dirty="0" smtClean="0"/>
          </a:p>
          <a:p>
            <a:pPr eaLnBrk="1" hangingPunct="1"/>
            <a:r>
              <a:rPr lang="zh-CN" altLang="en-US" dirty="0" smtClean="0"/>
              <a:t>需求规格说明需要迭代。</a:t>
            </a:r>
            <a:endParaRPr lang="en-US" altLang="zh-CN" dirty="0" smtClean="0"/>
          </a:p>
          <a:p>
            <a:pPr eaLnBrk="1" hangingPunct="1"/>
            <a:r>
              <a:rPr lang="zh-CN" altLang="en-US" dirty="0" smtClean="0"/>
              <a:t>客户通常对自己想要的东西不太了解。</a:t>
            </a:r>
            <a:endParaRPr lang="en-US" altLang="zh-CN" dirty="0" smtClean="0"/>
          </a:p>
          <a:p>
            <a:pPr eaLnBrk="1" hangingPunct="1"/>
            <a:r>
              <a:rPr lang="zh-CN" altLang="en-US" dirty="0" smtClean="0"/>
              <a:t>在需求阶段创建的错误在以后修复时非常昂贵。</a:t>
            </a:r>
            <a:endParaRPr lang="zh-CN" altLang="zh-CN"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r>
              <a:rPr lang="zh-CN" altLang="en-US" dirty="0" smtClean="0"/>
              <a:t>这里也是开始尝试用思维导图来进行知识点的整理</a:t>
            </a:r>
            <a:endParaRPr lang="zh-CN" altLang="zh-CN"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r>
              <a:rPr lang="zh-CN" altLang="en-US" dirty="0" smtClean="0"/>
              <a:t>让人们检查规范，以发现异常和缺陷。</a:t>
            </a:r>
            <a:endParaRPr lang="en-US" altLang="zh-CN" dirty="0" smtClean="0"/>
          </a:p>
          <a:p>
            <a:pPr eaLnBrk="1" hangingPunct="1"/>
            <a:r>
              <a:rPr lang="zh-CN" altLang="en-US" dirty="0" smtClean="0"/>
              <a:t>不需要执行系统，因此可以在实施之前使用。</a:t>
            </a:r>
            <a:endParaRPr lang="en-US" altLang="zh-CN" dirty="0" smtClean="0"/>
          </a:p>
          <a:p>
            <a:pPr eaLnBrk="1" hangingPunct="1"/>
            <a:r>
              <a:rPr lang="zh-CN" altLang="en-US" dirty="0" smtClean="0"/>
              <a:t>发现错误的有效技术。</a:t>
            </a:r>
            <a:endParaRPr lang="zh-CN" altLang="zh-CN"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r>
              <a:rPr lang="zh-CN" altLang="en-US" dirty="0" smtClean="0"/>
              <a:t>审查和测试是互补的，并不与验证技术相反。</a:t>
            </a:r>
            <a:endParaRPr lang="en-US" altLang="zh-CN" dirty="0" smtClean="0"/>
          </a:p>
          <a:p>
            <a:pPr eaLnBrk="1" hangingPunct="1"/>
            <a:r>
              <a:rPr lang="zh-CN" altLang="en-US" dirty="0" smtClean="0"/>
              <a:t>两者都应在</a:t>
            </a:r>
            <a:r>
              <a:rPr lang="en-US" altLang="zh-CN" dirty="0" smtClean="0"/>
              <a:t>V</a:t>
            </a:r>
            <a:r>
              <a:rPr lang="zh-CN" altLang="en-US" dirty="0" smtClean="0"/>
              <a:t>＆</a:t>
            </a:r>
            <a:r>
              <a:rPr lang="en-US" altLang="zh-CN" dirty="0" smtClean="0"/>
              <a:t>V</a:t>
            </a:r>
            <a:r>
              <a:rPr lang="zh-CN" altLang="en-US" dirty="0" smtClean="0"/>
              <a:t>过程中使用。</a:t>
            </a:r>
            <a:endParaRPr lang="en-US" altLang="zh-CN" dirty="0" smtClean="0"/>
          </a:p>
          <a:p>
            <a:pPr eaLnBrk="1" hangingPunct="1"/>
            <a:r>
              <a:rPr lang="zh-CN" altLang="en-US" dirty="0" smtClean="0"/>
              <a:t>审核可以检查是否符合规范，但不能符合客户的实际要求。</a:t>
            </a:r>
            <a:endParaRPr lang="en-US" altLang="zh-CN" dirty="0" smtClean="0"/>
          </a:p>
          <a:p>
            <a:pPr eaLnBrk="1" hangingPunct="1"/>
            <a:r>
              <a:rPr lang="zh-CN" altLang="en-US" dirty="0" smtClean="0"/>
              <a:t>评论无法检查非功能性特征，例如性能，可用性等。</a:t>
            </a:r>
            <a:endParaRPr lang="zh-CN" altLang="zh-CN"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r>
              <a:rPr lang="zh-CN" altLang="en-US" dirty="0" smtClean="0"/>
              <a:t>必须提供精确的规格。</a:t>
            </a:r>
            <a:endParaRPr lang="en-US" altLang="zh-CN" dirty="0" smtClean="0"/>
          </a:p>
          <a:p>
            <a:pPr eaLnBrk="1" hangingPunct="1"/>
            <a:r>
              <a:rPr lang="zh-CN" altLang="en-US" dirty="0" smtClean="0"/>
              <a:t>团队成员必须熟悉组织标准。</a:t>
            </a:r>
            <a:endParaRPr lang="en-US" altLang="zh-CN" dirty="0" smtClean="0"/>
          </a:p>
          <a:p>
            <a:pPr eaLnBrk="1" hangingPunct="1"/>
            <a:r>
              <a:rPr lang="zh-CN" altLang="en-US" dirty="0" smtClean="0"/>
              <a:t>管理层必须接受审查将在软件过程的早期增加成本。</a:t>
            </a:r>
            <a:endParaRPr lang="en-US" altLang="zh-CN" dirty="0" smtClean="0"/>
          </a:p>
          <a:p>
            <a:pPr eaLnBrk="1" hangingPunct="1"/>
            <a:r>
              <a:rPr lang="zh-CN" altLang="en-US" dirty="0" smtClean="0"/>
              <a:t>管理层不得将评论用于员工评估。</a:t>
            </a:r>
            <a:endParaRPr lang="zh-CN" altLang="zh-CN"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r>
              <a:rPr lang="zh-CN" altLang="en-US" dirty="0" smtClean="0"/>
              <a:t>识别软件系统规范中的错误的过程。</a:t>
            </a:r>
            <a:endParaRPr lang="en-US" altLang="zh-CN" dirty="0" smtClean="0"/>
          </a:p>
          <a:p>
            <a:pPr eaLnBrk="1" hangingPunct="1"/>
            <a:r>
              <a:rPr lang="zh-CN" altLang="en-US" dirty="0" smtClean="0"/>
              <a:t>审查应发现在生产规格文件时所犯的错误以及在需求工程过程中较早时所犯的错误。</a:t>
            </a:r>
            <a:endParaRPr lang="zh-CN" altLang="zh-CN"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r>
              <a:rPr lang="zh-CN" altLang="en-US" dirty="0" smtClean="0"/>
              <a:t>常规审查方法的局限性</a:t>
            </a:r>
            <a:endParaRPr lang="en-US" altLang="zh-CN" dirty="0" smtClean="0"/>
          </a:p>
          <a:p>
            <a:pPr eaLnBrk="1" hangingPunct="1"/>
            <a:endParaRPr lang="en-US" altLang="zh-CN" dirty="0" smtClean="0"/>
          </a:p>
          <a:p>
            <a:pPr eaLnBrk="1" hangingPunct="1"/>
            <a:r>
              <a:rPr lang="zh-CN" altLang="en-US" dirty="0" smtClean="0"/>
              <a:t>信息太多</a:t>
            </a:r>
            <a:endParaRPr lang="en-US" altLang="zh-CN" dirty="0" smtClean="0"/>
          </a:p>
          <a:p>
            <a:pPr eaLnBrk="1" hangingPunct="1"/>
            <a:r>
              <a:rPr lang="zh-CN" altLang="en-US" dirty="0" smtClean="0"/>
              <a:t>总体目标不熟悉。</a:t>
            </a:r>
            <a:endParaRPr lang="en-US" altLang="zh-CN" dirty="0" smtClean="0"/>
          </a:p>
          <a:p>
            <a:pPr eaLnBrk="1" hangingPunct="1"/>
            <a:r>
              <a:rPr lang="zh-CN" altLang="en-US" dirty="0" smtClean="0"/>
              <a:t>没有得到全面而完整的评估。</a:t>
            </a:r>
            <a:endParaRPr lang="en-US" altLang="zh-CN" dirty="0" smtClean="0"/>
          </a:p>
          <a:p>
            <a:pPr eaLnBrk="1" hangingPunct="1"/>
            <a:r>
              <a:rPr lang="zh-CN" altLang="en-US" dirty="0" smtClean="0"/>
              <a:t>互动有限。</a:t>
            </a:r>
            <a:endParaRPr lang="zh-CN" alt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5F5927A-54F0-4D8D-A258-6A84A3EF3DA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28675" name="Rectangle 2"/>
          <p:cNvSpPr>
            <a:spLocks noGrp="1" noRot="1" noChangeAspect="1" noChangeArrowheads="1" noTextEdit="1"/>
          </p:cNvSpPr>
          <p:nvPr>
            <p:ph type="sldImg"/>
          </p:nvPr>
        </p:nvSpPr>
        <p:spPr/>
      </p:sp>
      <p:sp>
        <p:nvSpPr>
          <p:cNvPr id="28676"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r>
              <a:rPr lang="zh-CN" altLang="en-US" dirty="0" smtClean="0"/>
              <a:t>更好的方法：主动规范审查过程</a:t>
            </a:r>
            <a:endParaRPr lang="en-US" altLang="zh-CN" dirty="0" smtClean="0"/>
          </a:p>
          <a:p>
            <a:pPr eaLnBrk="1" hangingPunct="1"/>
            <a:endParaRPr lang="en-US" altLang="zh-CN"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r>
              <a:rPr lang="zh-CN" altLang="en-US" dirty="0" smtClean="0"/>
              <a:t>产品说明书属性检查清单</a:t>
            </a:r>
            <a:endParaRPr lang="en-US" altLang="zh-CN" dirty="0" smtClean="0"/>
          </a:p>
          <a:p>
            <a:pPr eaLnBrk="1" hangingPunct="1"/>
            <a:r>
              <a:rPr lang="zh-CN" altLang="en-US" dirty="0" smtClean="0"/>
              <a:t>完整性 </a:t>
            </a:r>
            <a:endParaRPr lang="en-US" altLang="zh-CN" dirty="0" smtClean="0"/>
          </a:p>
          <a:p>
            <a:pPr eaLnBrk="1" hangingPunct="1"/>
            <a:r>
              <a:rPr lang="zh-CN" altLang="en-US" dirty="0" smtClean="0"/>
              <a:t>准确性 </a:t>
            </a:r>
            <a:endParaRPr lang="en-US" altLang="zh-CN" dirty="0" smtClean="0"/>
          </a:p>
          <a:p>
            <a:pPr eaLnBrk="1" hangingPunct="1"/>
            <a:r>
              <a:rPr lang="zh-CN" altLang="en-US" dirty="0" smtClean="0"/>
              <a:t>精确  </a:t>
            </a:r>
            <a:endParaRPr lang="en-US" altLang="zh-CN" dirty="0" smtClean="0"/>
          </a:p>
          <a:p>
            <a:pPr eaLnBrk="1" hangingPunct="1"/>
            <a:r>
              <a:rPr lang="zh-CN" altLang="en-US" dirty="0" smtClean="0"/>
              <a:t>一致性 </a:t>
            </a:r>
            <a:endParaRPr lang="en-US" altLang="zh-CN" dirty="0" smtClean="0"/>
          </a:p>
          <a:p>
            <a:pPr eaLnBrk="1" hangingPunct="1"/>
            <a:r>
              <a:rPr lang="zh-CN" altLang="en-US" dirty="0" smtClean="0"/>
              <a:t>关联  </a:t>
            </a:r>
            <a:endParaRPr lang="en-US" altLang="zh-CN" dirty="0" smtClean="0"/>
          </a:p>
          <a:p>
            <a:pPr eaLnBrk="1" hangingPunct="1"/>
            <a:r>
              <a:rPr lang="zh-CN" altLang="en-US" dirty="0" smtClean="0"/>
              <a:t>可行性  </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pPr eaLnBrk="1" hangingPunct="1"/>
            <a:r>
              <a:rPr lang="zh-CN" altLang="en-US" dirty="0" smtClean="0"/>
              <a:t>无代码</a:t>
            </a:r>
            <a:r>
              <a:rPr lang="en-US" altLang="zh-CN" dirty="0" smtClean="0"/>
              <a:t>/</a:t>
            </a:r>
            <a:r>
              <a:rPr lang="zh-CN" altLang="en-US" dirty="0" smtClean="0"/>
              <a:t>无设计 </a:t>
            </a:r>
            <a:endParaRPr lang="en-US" altLang="zh-CN" dirty="0" smtClean="0"/>
          </a:p>
          <a:p>
            <a:pPr eaLnBrk="1" hangingPunct="1"/>
            <a:r>
              <a:rPr lang="zh-CN" altLang="en-US" dirty="0" smtClean="0"/>
              <a:t>可测性</a:t>
            </a:r>
            <a:endParaRPr lang="zh-CN" altLang="zh-CN"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r>
              <a:rPr lang="zh-CN" altLang="en-US" dirty="0" smtClean="0"/>
              <a:t>产品说明书用语检查清单</a:t>
            </a:r>
            <a:endParaRPr lang="en-US" altLang="zh-CN" dirty="0" smtClean="0"/>
          </a:p>
          <a:p>
            <a:pPr eaLnBrk="1" hangingPunct="1"/>
            <a:endParaRPr lang="en-US" altLang="zh-CN" dirty="0" smtClean="0"/>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、总是、每一种、所有、没有、从不。</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2</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、当然、因此、明显、显然、必然。</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3</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、某些、有时、常常、通常、惯常、经常、大多、几乎。</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4</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、等等、诸如此类、依次类推、例如。</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5</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、良好、迅速、廉价、高效、小、稳定。</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6</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、处理、进行、拒绝、跳过、排除。</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7</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、如果</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那么</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（没有否则）。</a:t>
            </a:r>
            <a:b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br>
            <a:endParaRPr lang="zh-CN" altLang="zh-CN"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endParaRPr lang="en-US" altLang="zh-CN" dirty="0" smtClean="0"/>
          </a:p>
          <a:p>
            <a:pPr eaLnBrk="1" hangingPunct="1"/>
            <a:endParaRPr lang="en-US" altLang="zh-CN"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r>
              <a:rPr lang="zh-CN" altLang="en-US" dirty="0" smtClean="0"/>
              <a:t>审稿人专注于最适合评估的领域</a:t>
            </a:r>
            <a:endParaRPr lang="en-US" altLang="zh-CN" dirty="0" smtClean="0"/>
          </a:p>
          <a:p>
            <a:pPr eaLnBrk="1" hangingPunct="1"/>
            <a:r>
              <a:rPr lang="zh-CN" altLang="en-US" dirty="0" smtClean="0"/>
              <a:t>与产品说明书作者的一对一交流使人们更容易说话。</a:t>
            </a:r>
            <a:endParaRPr lang="en-US" altLang="zh-CN" dirty="0" smtClean="0"/>
          </a:p>
          <a:p>
            <a:pPr eaLnBrk="1" hangingPunct="1"/>
            <a:r>
              <a:rPr lang="zh-CN" altLang="en-US" dirty="0" smtClean="0"/>
              <a:t>几乎没有发现错误并不一定表明该规范是正确的。</a:t>
            </a:r>
            <a:endParaRPr lang="en-US" altLang="zh-CN"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r>
              <a:rPr lang="en-US" altLang="zh-CN" dirty="0" smtClean="0"/>
              <a:t>…</a:t>
            </a:r>
            <a:r>
              <a:rPr lang="zh-CN" altLang="en-US" dirty="0" smtClean="0"/>
              <a:t>什么是产品说明书</a:t>
            </a:r>
            <a:endParaRPr lang="en-US" altLang="zh-CN" dirty="0" smtClean="0"/>
          </a:p>
          <a:p>
            <a:pPr eaLnBrk="1" hangingPunct="1"/>
            <a:r>
              <a:rPr lang="en-US" altLang="zh-CN" dirty="0" smtClean="0"/>
              <a:t>…</a:t>
            </a:r>
            <a:r>
              <a:rPr lang="zh-CN" altLang="en-US" dirty="0" smtClean="0"/>
              <a:t>如何查看（测试）产品说明书</a:t>
            </a:r>
            <a:endParaRPr lang="en-US" altLang="zh-CN" dirty="0" smtClean="0"/>
          </a:p>
          <a:p>
            <a:pPr marL="0" marR="0" lvl="0" indent="0" algn="l" defTabSz="914400" rtl="0" eaLnBrk="1" fontAlgn="base" latinLnBrk="0" hangingPunct="1">
              <a:lnSpc>
                <a:spcPct val="100000"/>
              </a:lnSpc>
              <a:spcBef>
                <a:spcPct val="30000"/>
              </a:spcBef>
              <a:spcAft>
                <a:spcPct val="0"/>
              </a:spcAft>
              <a:buClrTx/>
              <a:buSzTx/>
              <a:buFontTx/>
              <a:buNone/>
              <a:defRPr/>
            </a:pPr>
            <a:r>
              <a:rPr lang="en-US" altLang="zh-CN" dirty="0" smtClean="0"/>
              <a:t>…“</a:t>
            </a:r>
            <a:r>
              <a:rPr lang="zh-CN" altLang="en-US" dirty="0" smtClean="0"/>
              <a:t>积极的”产品说明书审查流程的好处</a:t>
            </a:r>
            <a:endParaRPr lang="zh-CN" altLang="zh-CN"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rtl="0"/>
            <a:endParaRPr lang="en-US" altLang="zh-CN" sz="1200" kern="1200" dirty="0" smtClean="0">
              <a:solidFill>
                <a:schemeClr val="tx1"/>
              </a:solidFill>
              <a:effectLst/>
              <a:latin typeface="Arial" panose="020B0604020202020204" pitchFamily="34" charset="0"/>
              <a:ea typeface="宋体" panose="02010600030101010101" pitchFamily="2" charset="-122"/>
              <a:cs typeface="+mn-cs"/>
            </a:endParaRPr>
          </a:p>
          <a:p>
            <a:pPr rtl="0"/>
            <a:endParaRPr lang="en-US" altLang="zh-CN" sz="1200" kern="1200" dirty="0" smtClean="0">
              <a:solidFill>
                <a:schemeClr val="tx1"/>
              </a:solidFill>
              <a:effectLst/>
              <a:latin typeface="Arial" panose="020B0604020202020204" pitchFamily="34" charset="0"/>
              <a:ea typeface="宋体" panose="02010600030101010101" pitchFamily="2" charset="-122"/>
              <a:cs typeface="+mn-cs"/>
            </a:endParaRPr>
          </a:p>
          <a:p>
            <a:pPr rtl="0"/>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检查产品说明书</a:t>
            </a:r>
            <a:endParaRPr lang="en-US" altLang="zh-CN" dirty="0" smtClean="0"/>
          </a:p>
          <a:p>
            <a:pPr eaLnBrk="1" hangingPunct="1"/>
            <a:r>
              <a:rPr lang="zh-CN" altLang="en-US" dirty="0" smtClean="0"/>
              <a:t>您不需要代码即可开始测试。</a:t>
            </a:r>
            <a:endParaRPr lang="en-US" altLang="zh-CN" dirty="0" smtClean="0"/>
          </a:p>
          <a:p>
            <a:pPr eaLnBrk="1" hangingPunct="1"/>
            <a:r>
              <a:rPr lang="zh-CN" altLang="en-US" dirty="0" smtClean="0"/>
              <a:t>测试</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产品说明数</a:t>
            </a:r>
            <a:r>
              <a:rPr lang="zh-CN" altLang="en-US" dirty="0" smtClean="0"/>
              <a:t>可以节省时间和成本。</a:t>
            </a:r>
            <a:endParaRPr lang="en-US" altLang="zh-CN" dirty="0" smtClean="0"/>
          </a:p>
          <a:p>
            <a:pPr eaLnBrk="1" hangingPunct="1"/>
            <a:r>
              <a:rPr lang="zh-CN" altLang="en-US" dirty="0" smtClean="0"/>
              <a:t>同样，</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产品说明数</a:t>
            </a:r>
            <a:r>
              <a:rPr lang="zh-CN" altLang="en-US" dirty="0" smtClean="0"/>
              <a:t>错误占所有错误的</a:t>
            </a:r>
            <a:r>
              <a:rPr lang="en-US" altLang="zh-CN" dirty="0" smtClean="0"/>
              <a:t>55</a:t>
            </a:r>
            <a:r>
              <a:rPr lang="zh-CN" altLang="en-US" dirty="0" smtClean="0"/>
              <a:t>％左右。</a:t>
            </a:r>
            <a:endParaRPr lang="en-US" altLang="zh-CN" dirty="0" smtClean="0"/>
          </a:p>
          <a:p>
            <a:pPr eaLnBrk="1" hangingPunct="1"/>
            <a:r>
              <a:rPr lang="zh-CN" altLang="en-US" dirty="0" smtClean="0"/>
              <a:t>该</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产品说明数</a:t>
            </a:r>
            <a:r>
              <a:rPr lang="zh-CN" altLang="en-US" dirty="0" smtClean="0"/>
              <a:t>通常是使用文字和图片描述软件功能和非功能方面的书面文档。</a:t>
            </a:r>
            <a:endParaRPr lang="zh-CN" altLang="zh-CN"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r>
              <a:rPr lang="zh-CN" altLang="en-US" dirty="0" smtClean="0"/>
              <a:t>要对</a:t>
            </a:r>
            <a:r>
              <a:rPr lang="en-US" altLang="zh-CN" dirty="0" smtClean="0"/>
              <a:t>SPEC</a:t>
            </a:r>
            <a:r>
              <a:rPr lang="zh-CN" altLang="en-US" dirty="0" smtClean="0"/>
              <a:t>进行审查，首先我们要知道什么是</a:t>
            </a:r>
            <a:r>
              <a:rPr lang="en-US" altLang="zh-CN" dirty="0" smtClean="0"/>
              <a:t>SPEC</a:t>
            </a:r>
            <a:endParaRPr lang="en-US" altLang="zh-CN" dirty="0" smtClean="0"/>
          </a:p>
          <a:p>
            <a:pPr eaLnBrk="1" hangingPunct="1"/>
            <a:r>
              <a:rPr lang="zh-CN" altLang="en-US" dirty="0" smtClean="0"/>
              <a:t>软件需求</a:t>
            </a:r>
            <a:r>
              <a:rPr lang="en-US" altLang="zh-CN" dirty="0" smtClean="0"/>
              <a:t>Specification</a:t>
            </a:r>
            <a:r>
              <a:rPr lang="zh-CN" altLang="en-US" dirty="0" smtClean="0"/>
              <a:t>：概述</a:t>
            </a:r>
            <a:endParaRPr lang="en-US" altLang="zh-CN" dirty="0" smtClean="0"/>
          </a:p>
          <a:p>
            <a:pPr eaLnBrk="1" hangingPunct="1"/>
            <a:r>
              <a:rPr lang="zh-CN" altLang="en-US" dirty="0" smtClean="0"/>
              <a:t>基本目标：了解用户所感知的问题。</a:t>
            </a:r>
            <a:endParaRPr lang="en-US" altLang="zh-CN" dirty="0" smtClean="0"/>
          </a:p>
          <a:p>
            <a:pPr eaLnBrk="1" hangingPunct="1"/>
            <a:r>
              <a:rPr lang="en-US" altLang="zh-CN" dirty="0" smtClean="0"/>
              <a:t>Specification</a:t>
            </a:r>
            <a:r>
              <a:rPr lang="zh-CN" altLang="en-US" dirty="0" smtClean="0"/>
              <a:t>的活动是以问题为导向的。</a:t>
            </a:r>
            <a:endParaRPr lang="en-US" altLang="zh-CN" dirty="0" smtClean="0"/>
          </a:p>
          <a:p>
            <a:pPr eaLnBrk="1" hangingPunct="1"/>
            <a:r>
              <a:rPr lang="en-US" altLang="zh-CN" dirty="0" smtClean="0"/>
              <a:t>Specification</a:t>
            </a:r>
            <a:r>
              <a:rPr lang="zh-CN" altLang="en-US" dirty="0" smtClean="0"/>
              <a:t>完成后，进行软件设计：</a:t>
            </a:r>
            <a:endParaRPr lang="en-US" altLang="zh-CN"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r>
              <a:rPr lang="zh-CN" altLang="en-US" dirty="0" smtClean="0"/>
              <a:t>产品说明书的关键是客户与开发人员之间的良好沟通。</a:t>
            </a:r>
            <a:endParaRPr lang="en-US" altLang="zh-CN" dirty="0" smtClean="0"/>
          </a:p>
          <a:p>
            <a:pPr eaLnBrk="1" hangingPunct="1"/>
            <a:r>
              <a:rPr lang="zh-CN" altLang="en-US" dirty="0" smtClean="0"/>
              <a:t>以产品说明书文档为指导。</a:t>
            </a:r>
            <a:endParaRPr lang="en-US" altLang="zh-CN" dirty="0" smtClean="0"/>
          </a:p>
          <a:p>
            <a:pPr eaLnBrk="1" hangingPunct="1"/>
            <a:r>
              <a:rPr lang="zh-CN" altLang="en-US" dirty="0" smtClean="0"/>
              <a:t>基本上，这是确定和建立客户对拟议软件系统的准确期望的过程。</a:t>
            </a:r>
            <a:endParaRPr lang="zh-CN" altLang="zh-CN"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15"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7" descr="北方交通大学—世纪钟（校钟）"/>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48338" y="179388"/>
            <a:ext cx="8429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8" descr="北方交通大学—思源楼"/>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29500" y="184150"/>
            <a:ext cx="9525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9" descr="09525834336"/>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591300" y="179388"/>
            <a:ext cx="8382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descr="19楼"/>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382000" y="184150"/>
            <a:ext cx="7620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2" descr="20055131012136649"/>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867275" y="184150"/>
            <a:ext cx="88106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3" name="Rectangle 9"/>
          <p:cNvSpPr>
            <a:spLocks noGrp="1" noChangeArrowheads="1"/>
          </p:cNvSpPr>
          <p:nvPr>
            <p:ph type="ctrTitle"/>
          </p:nvPr>
        </p:nvSpPr>
        <p:spPr>
          <a:xfrm>
            <a:off x="685800" y="1798638"/>
            <a:ext cx="7772400" cy="1470025"/>
          </a:xfrm>
          <a:extLst>
            <a:ext uri="{91240B29-F687-4F45-9708-019B960494DF}">
              <a14:hiddenLine xmlns:a14="http://schemas.microsoft.com/office/drawing/2010/main" w="9525">
                <a:solidFill>
                  <a:schemeClr val="tx1"/>
                </a:solidFill>
                <a:miter lim="800000"/>
                <a:headEnd/>
                <a:tailEnd/>
              </a14:hiddenLine>
            </a:ext>
          </a:extLst>
        </p:spPr>
        <p:txBody>
          <a:bodyPr tIns="45720" anchor="ctr"/>
          <a:lstStyle>
            <a:lvl1pPr>
              <a:defRPr sz="4400"/>
            </a:lvl1pPr>
          </a:lstStyle>
          <a:p>
            <a:pPr lvl="0"/>
            <a:r>
              <a:rPr lang="zh-CN" altLang="en-US" noProof="0" dirty="0" smtClean="0"/>
              <a:t>单击此处编辑母版标题样式</a:t>
            </a:r>
            <a:endParaRPr lang="zh-CN" altLang="en-US" noProof="0" dirty="0" smtClean="0"/>
          </a:p>
        </p:txBody>
      </p:sp>
      <p:sp>
        <p:nvSpPr>
          <p:cNvPr id="57354" name="Rectangle 10"/>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pPr lvl="0"/>
            <a:r>
              <a:rPr lang="zh-CN" altLang="en-US" noProof="0" smtClean="0"/>
              <a:t>单击此处编辑母版副标题样式</a:t>
            </a:r>
            <a:endParaRPr lang="zh-CN" altLang="en-US" noProof="0" smtClean="0"/>
          </a:p>
        </p:txBody>
      </p:sp>
      <p:pic>
        <p:nvPicPr>
          <p:cNvPr id="10" name="Picture 2" descr="https://timgsa.baidu.com/timg?image&amp;quality=80&amp;size=b9999_10000&amp;sec=1583378920329&amp;di=e25020f7c280b3bc5a1a0bc6e7f7af6c&amp;imgtype=0&amp;src=http%3A%2F%2Fimg.sanhao.com%2Fcommunity_news%2F12877%2F20170314150347967.jp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68916" y="56935"/>
            <a:ext cx="2277422" cy="9336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1825" y="152400"/>
            <a:ext cx="2162175" cy="6181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0538" y="152400"/>
            <a:ext cx="6338887" cy="6181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0538" y="1268413"/>
            <a:ext cx="4038600" cy="506571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81538" y="1268413"/>
            <a:ext cx="4038600" cy="506571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0.png"/><Relationship Id="rId14" Type="http://schemas.openxmlformats.org/officeDocument/2006/relationships/image" Target="../media/image7.jpeg"/><Relationship Id="rId13" Type="http://schemas.openxmlformats.org/officeDocument/2006/relationships/image" Target="../media/image9.jpeg"/><Relationship Id="rId12" Type="http://schemas.openxmlformats.org/officeDocument/2006/relationships/image" Target="../media/image8.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a:srcRect/>
          <a:stretch>
            <a:fillRect/>
          </a:stretch>
        </a:blipFill>
        <a:effectLst/>
      </p:bgPr>
    </p:bg>
    <p:spTree>
      <p:nvGrpSpPr>
        <p:cNvPr id="1" name=""/>
        <p:cNvGrpSpPr/>
        <p:nvPr/>
      </p:nvGrpSpPr>
      <p:grpSpPr>
        <a:xfrm>
          <a:off x="0" y="0"/>
          <a:ext cx="0" cy="0"/>
          <a:chOff x="0" y="0"/>
          <a:chExt cx="0" cy="0"/>
        </a:xfrm>
      </p:grpSpPr>
      <p:pic>
        <p:nvPicPr>
          <p:cNvPr id="1026" name="Picture 12" descr="badgeb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279525" y="1131888"/>
            <a:ext cx="7092950"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ChangeArrowheads="1"/>
          </p:cNvSpPr>
          <p:nvPr/>
        </p:nvSpPr>
        <p:spPr bwMode="auto">
          <a:xfrm>
            <a:off x="287338" y="990600"/>
            <a:ext cx="4318000" cy="28575"/>
          </a:xfrm>
          <a:prstGeom prst="rect">
            <a:avLst/>
          </a:prstGeom>
          <a:gradFill rotWithShape="1">
            <a:gsLst>
              <a:gs pos="0">
                <a:srgbClr val="FFFFFF"/>
              </a:gs>
              <a:gs pos="100000">
                <a:srgbClr val="133984"/>
              </a:gs>
            </a:gsLst>
            <a:lin ang="0" scaled="1"/>
          </a:gradFill>
          <a:ln>
            <a:noFill/>
          </a:ln>
          <a:effectLst/>
          <a:extLst>
            <a:ext uri="{91240B29-F687-4F45-9708-019B960494DF}">
              <a14:hiddenLine xmlns:a14="http://schemas.microsoft.com/office/drawing/2010/main" w="19050">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28" name="Rectangle 3"/>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ffectLst/>
          <a:extLst>
            <a:ext uri="{91240B29-F687-4F45-9708-019B960494DF}">
              <a14:hiddenLine xmlns:a14="http://schemas.microsoft.com/office/drawing/2010/main" w="19050">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29" name="Rectangle 4"/>
          <p:cNvSpPr>
            <a:spLocks noGrp="1" noChangeArrowheads="1"/>
          </p:cNvSpPr>
          <p:nvPr>
            <p:ph type="title"/>
          </p:nvPr>
        </p:nvSpPr>
        <p:spPr bwMode="auto">
          <a:xfrm>
            <a:off x="2438400" y="152400"/>
            <a:ext cx="6705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p>
            <a:pPr lvl="0"/>
            <a:r>
              <a:rPr lang="zh-CN" altLang="en-US" smtClean="0"/>
              <a:t>单击此处编辑母版标题样式</a:t>
            </a:r>
            <a:endParaRPr lang="zh-CN" altLang="en-US" smtClean="0"/>
          </a:p>
        </p:txBody>
      </p:sp>
      <p:sp>
        <p:nvSpPr>
          <p:cNvPr id="1030" name="Rectangle 5"/>
          <p:cNvSpPr>
            <a:spLocks noGrp="1" noChangeArrowheads="1"/>
          </p:cNvSpPr>
          <p:nvPr>
            <p:ph type="body" idx="1"/>
          </p:nvPr>
        </p:nvSpPr>
        <p:spPr bwMode="auto">
          <a:xfrm>
            <a:off x="490538" y="1268413"/>
            <a:ext cx="8229600" cy="506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pic>
        <p:nvPicPr>
          <p:cNvPr id="2050" name="Picture 2" descr="https://timgsa.baidu.com/timg?image&amp;quality=80&amp;size=b9999_10000&amp;sec=1583378920329&amp;di=e25020f7c280b3bc5a1a0bc6e7f7af6c&amp;imgtype=0&amp;src=http%3A%2F%2Fimg.sanhao.com%2Fcommunity_news%2F12877%2F20170314150347967.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68916" y="56935"/>
            <a:ext cx="2277422" cy="93366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p:titleStyle>
    <p:bodyStyle>
      <a:lvl1pPr marL="449580" indent="-449580" algn="l" rtl="0" eaLnBrk="0" fontAlgn="base" hangingPunct="0">
        <a:lnSpc>
          <a:spcPct val="110000"/>
        </a:lnSpc>
        <a:spcBef>
          <a:spcPct val="20000"/>
        </a:spcBef>
        <a:spcAft>
          <a:spcPct val="0"/>
        </a:spcAft>
        <a:buSzPct val="120000"/>
        <a:buBlip>
          <a:blip r:embed="rId15"/>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7.jpeg"/><Relationship Id="rId1"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1.tiff"/></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jpeg"/><Relationship Id="rId2" Type="http://schemas.openxmlformats.org/officeDocument/2006/relationships/hyperlink" Target="https://en.wikipedia.org/wiki/Specification_language" TargetMode="Externa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hyperlink" Target="https://en.wikipedia.org/wiki/International_Telecommunication_Union" TargetMode="External"/><Relationship Id="rId3" Type="http://schemas.openxmlformats.org/officeDocument/2006/relationships/hyperlink" Target="https://en.wikipedia.org/wiki/Specification_and_Description_Language" TargetMode="External"/><Relationship Id="rId2" Type="http://schemas.openxmlformats.org/officeDocument/2006/relationships/hyperlink" Target="https://en.wikipedia.org/wiki/Interaction_diagram" TargetMode="Externa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hyperlink" Target="https://en.wikipedia.org/wiki/Software_engineering" TargetMode="External"/><Relationship Id="rId2" Type="http://schemas.openxmlformats.org/officeDocument/2006/relationships/hyperlink" Target="https://en.wikipedia.org/wiki/Modeling_language" TargetMode="Externa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hyperlink" Target="https://en.wikipedia.org/wiki/Distributed_systems" TargetMode="External"/><Relationship Id="rId3" Type="http://schemas.openxmlformats.org/officeDocument/2006/relationships/hyperlink" Target="https://en.wikipedia.org/wiki/Modeling_language" TargetMode="External"/><Relationship Id="rId2" Type="http://schemas.openxmlformats.org/officeDocument/2006/relationships/hyperlink" Target="https://en.wikipedia.org/wiki/Mathematical" TargetMode="Externa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hyperlink" Target="https://en.wikipedia.org/wiki/Computer_program" TargetMode="External"/><Relationship Id="rId3" Type="http://schemas.openxmlformats.org/officeDocument/2006/relationships/hyperlink" Target="https://en.wikipedia.org/wiki/Specification_language" TargetMode="External"/><Relationship Id="rId2" Type="http://schemas.openxmlformats.org/officeDocument/2006/relationships/hyperlink" Target="https://en.wikipedia.org/wiki/Formal_specification" TargetMode="Externa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 y="1752600"/>
            <a:ext cx="8839200" cy="1927225"/>
          </a:xfrm>
        </p:spPr>
        <p:txBody>
          <a:bodyPr/>
          <a:lstStyle/>
          <a:p>
            <a:pPr algn="ctr" eaLnBrk="1" hangingPunct="1"/>
            <a:r>
              <a:rPr lang="en-US" altLang="zh-CN" sz="4000" dirty="0">
                <a:latin typeface="Arial" panose="020B0604020202020204" pitchFamily="34" charset="0"/>
                <a:cs typeface="Arial" panose="020B0604020202020204" pitchFamily="34" charset="0"/>
              </a:rPr>
              <a:t>Software Testing and Quality Assurance</a:t>
            </a:r>
            <a:endParaRPr lang="zh-CN" altLang="zh-CN" sz="4000" dirty="0" smtClean="0">
              <a:latin typeface="Arial" panose="020B0604020202020204" pitchFamily="34" charset="0"/>
              <a:cs typeface="Arial" panose="020B0604020202020204" pitchFamily="34" charset="0"/>
            </a:endParaRPr>
          </a:p>
        </p:txBody>
      </p:sp>
      <p:sp>
        <p:nvSpPr>
          <p:cNvPr id="5123" name="Rectangle 3"/>
          <p:cNvSpPr>
            <a:spLocks noGrp="1" noChangeArrowheads="1"/>
          </p:cNvSpPr>
          <p:nvPr>
            <p:ph type="subTitle" idx="1"/>
          </p:nvPr>
        </p:nvSpPr>
        <p:spPr>
          <a:xfrm>
            <a:off x="1600200" y="4419600"/>
            <a:ext cx="6172200" cy="1524000"/>
          </a:xfrm>
        </p:spPr>
        <p:txBody>
          <a:bodyPr/>
          <a:lstStyle/>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Haiming Liu</a:t>
            </a:r>
            <a:endPar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endParaRPr>
          </a:p>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liuhaiming@bjtu.edu.cn</a:t>
            </a:r>
            <a:endParaRPr lang="en-US" altLang="zh-CN" sz="1800" b="1" dirty="0">
              <a:solidFill>
                <a:srgbClr val="133984"/>
              </a:solidFill>
              <a:latin typeface="Arial" panose="020B0604020202020204" pitchFamily="34" charset="0"/>
              <a:ea typeface="华文新魏" panose="02010800040101010101" pitchFamily="2" charset="-122"/>
              <a:cs typeface="Arial" panose="020B0604020202020204" pitchFamily="34" charset="0"/>
            </a:endParaRPr>
          </a:p>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School of Software Engineering</a:t>
            </a:r>
            <a:endPar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endParaRPr>
          </a:p>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Beijing Jiaotong University</a:t>
            </a:r>
            <a:endParaRPr lang="zh-CN" altLang="zh-CN" sz="2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smtClean="0">
                <a:latin typeface="Cambria" panose="02040503050406030204" pitchFamily="18" charset="0"/>
              </a:rPr>
              <a:t>Black-box testing</a:t>
            </a:r>
            <a:endParaRPr lang="en-US" altLang="zh-CN" sz="3200" dirty="0">
              <a:latin typeface="Cambria" panose="02040503050406030204" pitchFamily="18" charset="0"/>
            </a:endParaRPr>
          </a:p>
        </p:txBody>
      </p:sp>
      <p:sp>
        <p:nvSpPr>
          <p:cNvPr id="4" name="Rectangle 3"/>
          <p:cNvSpPr txBox="1">
            <a:spLocks noChangeArrowheads="1"/>
          </p:cNvSpPr>
          <p:nvPr/>
        </p:nvSpPr>
        <p:spPr bwMode="auto">
          <a:xfrm>
            <a:off x="228600" y="21336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mbria" panose="02040503050406030204" pitchFamily="18" charset="0"/>
              </a:rPr>
              <a:t>Characteristics of Black-box testing:</a:t>
            </a:r>
            <a:endParaRPr lang="en-US" altLang="zh-CN" dirty="0" smtClean="0">
              <a:latin typeface="Cambria" panose="02040503050406030204" pitchFamily="18" charset="0"/>
            </a:endParaRPr>
          </a:p>
          <a:p>
            <a:pPr lvl="1"/>
            <a:r>
              <a:rPr lang="en-US" altLang="zh-CN" dirty="0" smtClean="0">
                <a:latin typeface="Cambria" panose="02040503050406030204" pitchFamily="18" charset="0"/>
              </a:rPr>
              <a:t>Program is treated as a black box.</a:t>
            </a:r>
            <a:endParaRPr lang="en-US" altLang="zh-CN" dirty="0" smtClean="0">
              <a:latin typeface="Cambria" panose="02040503050406030204" pitchFamily="18" charset="0"/>
            </a:endParaRPr>
          </a:p>
          <a:p>
            <a:pPr lvl="1"/>
            <a:r>
              <a:rPr lang="en-US" altLang="zh-CN" dirty="0" smtClean="0">
                <a:latin typeface="Cambria" panose="02040503050406030204" pitchFamily="18" charset="0"/>
              </a:rPr>
              <a:t>Implementation details do not matter. </a:t>
            </a:r>
            <a:endParaRPr lang="en-US" altLang="zh-CN" dirty="0" smtClean="0">
              <a:latin typeface="Cambria" panose="02040503050406030204" pitchFamily="18" charset="0"/>
            </a:endParaRPr>
          </a:p>
          <a:p>
            <a:pPr lvl="1"/>
            <a:r>
              <a:rPr lang="en-US" altLang="zh-CN" dirty="0" smtClean="0">
                <a:latin typeface="Cambria" panose="02040503050406030204" pitchFamily="18" charset="0"/>
              </a:rPr>
              <a:t>Requires an end-user perspective.</a:t>
            </a:r>
            <a:endParaRPr lang="en-US" altLang="zh-CN" dirty="0" smtClean="0">
              <a:latin typeface="Cambria" panose="02040503050406030204" pitchFamily="18" charset="0"/>
            </a:endParaRPr>
          </a:p>
          <a:p>
            <a:pPr lvl="1"/>
            <a:r>
              <a:rPr lang="en-US" altLang="zh-CN" dirty="0" smtClean="0">
                <a:latin typeface="Cambria" panose="02040503050406030204" pitchFamily="18" charset="0"/>
              </a:rPr>
              <a:t>Criteria are not precise.</a:t>
            </a:r>
            <a:endParaRPr lang="en-US" altLang="zh-CN" dirty="0" smtClean="0">
              <a:latin typeface="Cambria" panose="02040503050406030204" pitchFamily="18" charset="0"/>
            </a:endParaRPr>
          </a:p>
          <a:p>
            <a:pPr lvl="1"/>
            <a:r>
              <a:rPr lang="en-US" altLang="zh-CN" dirty="0" smtClean="0">
                <a:latin typeface="Cambria" panose="02040503050406030204" pitchFamily="18" charset="0"/>
              </a:rPr>
              <a:t>Test planning can begin early.</a:t>
            </a:r>
            <a:endParaRPr lang="en-US" altLang="zh-CN" dirty="0">
              <a:latin typeface="Cambria" panose="02040503050406030204" pitchFamily="18" charset="0"/>
            </a:endParaRPr>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r="48800"/>
          <a:stretch>
            <a:fillRect/>
          </a:stretch>
        </p:blipFill>
        <p:spPr>
          <a:xfrm>
            <a:off x="6477000" y="2133600"/>
            <a:ext cx="2438400" cy="3105150"/>
          </a:xfrm>
          <a:prstGeom prst="rect">
            <a:avLst/>
          </a:prstGeom>
        </p:spPr>
      </p:pic>
      <p:sp>
        <p:nvSpPr>
          <p:cNvPr id="2" name="标题 1"/>
          <p:cNvSpPr>
            <a:spLocks noGrp="1"/>
          </p:cNvSpPr>
          <p:nvPr>
            <p:ph type="title"/>
          </p:nvPr>
        </p:nvSpPr>
        <p:spPr/>
        <p:txBody>
          <a:bodyPr/>
          <a:lstStyle/>
          <a:p>
            <a:endParaRPr lang="zh-CN" altLang="en-US"/>
          </a:p>
        </p:txBody>
      </p:sp>
      <p:sp>
        <p:nvSpPr>
          <p:cNvPr id="6" name="矩形 5"/>
          <p:cNvSpPr/>
          <p:nvPr/>
        </p:nvSpPr>
        <p:spPr>
          <a:xfrm>
            <a:off x="228600" y="5638800"/>
            <a:ext cx="8915400" cy="830997"/>
          </a:xfrm>
          <a:prstGeom prst="rect">
            <a:avLst/>
          </a:prstGeom>
        </p:spPr>
        <p:txBody>
          <a:bodyPr wrap="square">
            <a:spAutoFit/>
          </a:bodyPr>
          <a:lstStyle/>
          <a:p>
            <a:r>
              <a:rPr lang="en-US" altLang="zh-CN" dirty="0"/>
              <a:t>Black-box testing, also called </a:t>
            </a:r>
            <a:r>
              <a:rPr lang="en-US" altLang="zh-CN" b="1" dirty="0">
                <a:solidFill>
                  <a:srgbClr val="FF0000"/>
                </a:solidFill>
              </a:rPr>
              <a:t>functional </a:t>
            </a:r>
            <a:r>
              <a:rPr lang="en-US" altLang="zh-CN" b="1" dirty="0" smtClean="0">
                <a:solidFill>
                  <a:srgbClr val="FF0000"/>
                </a:solidFill>
              </a:rPr>
              <a:t>testing </a:t>
            </a:r>
            <a:r>
              <a:rPr lang="en-US" altLang="zh-CN" dirty="0" smtClean="0"/>
              <a:t>or </a:t>
            </a:r>
            <a:r>
              <a:rPr lang="en-US" altLang="zh-CN" b="1" dirty="0" smtClean="0">
                <a:solidFill>
                  <a:srgbClr val="FF0000"/>
                </a:solidFill>
              </a:rPr>
              <a:t>behavioral testing</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smtClean="0">
                <a:latin typeface="Cambria" panose="02040503050406030204" pitchFamily="18" charset="0"/>
              </a:rPr>
              <a:t>White-box testing</a:t>
            </a:r>
            <a:endParaRPr lang="en-US" altLang="zh-CN" sz="3200" dirty="0">
              <a:latin typeface="Cambria" panose="02040503050406030204" pitchFamily="18" charset="0"/>
            </a:endParaRPr>
          </a:p>
        </p:txBody>
      </p:sp>
      <p:sp>
        <p:nvSpPr>
          <p:cNvPr id="4" name="Rectangle 3"/>
          <p:cNvSpPr txBox="1">
            <a:spLocks noChangeArrowheads="1"/>
          </p:cNvSpPr>
          <p:nvPr/>
        </p:nvSpPr>
        <p:spPr bwMode="auto">
          <a:xfrm>
            <a:off x="16164" y="1870364"/>
            <a:ext cx="88392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CN" dirty="0">
                <a:latin typeface="Cambria" panose="02040503050406030204" pitchFamily="18" charset="0"/>
              </a:rPr>
              <a:t>In white-box testing (sometimes called clear-box testing), the software tester has access to </a:t>
            </a:r>
            <a:r>
              <a:rPr lang="en-US" altLang="zh-CN" dirty="0" smtClean="0">
                <a:latin typeface="Cambria" panose="02040503050406030204" pitchFamily="18" charset="0"/>
              </a:rPr>
              <a:t>the program’s </a:t>
            </a:r>
            <a:r>
              <a:rPr lang="en-US" altLang="zh-CN" dirty="0">
                <a:latin typeface="Cambria" panose="02040503050406030204" pitchFamily="18" charset="0"/>
              </a:rPr>
              <a:t>code and can examine it for clues to help him with his testing—he can see inside </a:t>
            </a:r>
            <a:r>
              <a:rPr lang="en-US" altLang="zh-CN" dirty="0" smtClean="0">
                <a:latin typeface="Cambria" panose="02040503050406030204" pitchFamily="18" charset="0"/>
              </a:rPr>
              <a:t>the box</a:t>
            </a:r>
            <a:r>
              <a:rPr lang="en-US" altLang="zh-CN" dirty="0">
                <a:latin typeface="Cambria" panose="02040503050406030204" pitchFamily="18" charset="0"/>
              </a:rPr>
              <a:t>. Based on what he sees, the tester may determine that certain numbers are more or </a:t>
            </a:r>
            <a:r>
              <a:rPr lang="en-US" altLang="zh-CN" dirty="0" smtClean="0">
                <a:latin typeface="Cambria" panose="02040503050406030204" pitchFamily="18" charset="0"/>
              </a:rPr>
              <a:t>less likely </a:t>
            </a:r>
            <a:r>
              <a:rPr lang="en-US" altLang="zh-CN" dirty="0">
                <a:latin typeface="Cambria" panose="02040503050406030204" pitchFamily="18" charset="0"/>
              </a:rPr>
              <a:t>to fail and can tailor his testing based on that information.</a:t>
            </a:r>
            <a:endParaRPr lang="en-US" altLang="zh-CN" dirty="0" smtClean="0">
              <a:latin typeface="Cambria" panose="02040503050406030204" pitchFamily="18" charset="0"/>
            </a:endParaRPr>
          </a:p>
        </p:txBody>
      </p:sp>
      <p:sp>
        <p:nvSpPr>
          <p:cNvPr id="2" name="标题 1"/>
          <p:cNvSpPr>
            <a:spLocks noGrp="1"/>
          </p:cNvSpPr>
          <p:nvPr>
            <p:ph type="title"/>
          </p:nvPr>
        </p:nvSpPr>
        <p:spPr/>
        <p:txBody>
          <a:bodyPr/>
          <a:lstStyle/>
          <a:p>
            <a:endParaRPr lang="zh-CN" altLang="en-US"/>
          </a:p>
        </p:txBody>
      </p:sp>
      <p:sp>
        <p:nvSpPr>
          <p:cNvPr id="8" name="矩形 7"/>
          <p:cNvSpPr/>
          <p:nvPr/>
        </p:nvSpPr>
        <p:spPr>
          <a:xfrm>
            <a:off x="381000" y="5410200"/>
            <a:ext cx="8915400" cy="830997"/>
          </a:xfrm>
          <a:prstGeom prst="rect">
            <a:avLst/>
          </a:prstGeom>
        </p:spPr>
        <p:txBody>
          <a:bodyPr wrap="square">
            <a:spAutoFit/>
          </a:bodyPr>
          <a:lstStyle/>
          <a:p>
            <a:r>
              <a:rPr lang="en-US" altLang="zh-CN" dirty="0"/>
              <a:t>It is also called </a:t>
            </a:r>
            <a:r>
              <a:rPr lang="en-US" altLang="zh-CN" b="1" dirty="0">
                <a:solidFill>
                  <a:srgbClr val="FF0000"/>
                </a:solidFill>
              </a:rPr>
              <a:t>glass box testing </a:t>
            </a:r>
            <a:r>
              <a:rPr lang="en-US" altLang="zh-CN" dirty="0"/>
              <a:t>or </a:t>
            </a:r>
            <a:r>
              <a:rPr lang="en-US" altLang="zh-CN" b="1" dirty="0">
                <a:solidFill>
                  <a:srgbClr val="FF0000"/>
                </a:solidFill>
              </a:rPr>
              <a:t>clear box testing </a:t>
            </a:r>
            <a:r>
              <a:rPr lang="en-US" altLang="zh-CN" dirty="0"/>
              <a:t>or </a:t>
            </a:r>
            <a:r>
              <a:rPr lang="en-US" altLang="zh-CN" b="1" dirty="0">
                <a:solidFill>
                  <a:srgbClr val="FF0000"/>
                </a:solidFill>
              </a:rPr>
              <a:t>structural testing</a:t>
            </a:r>
            <a:r>
              <a:rPr lang="en-US" altLang="zh-CN" dirty="0"/>
              <a:t>.</a:t>
            </a:r>
            <a:endParaRPr lang="en-US" altLang="zh-CN" dirty="0"/>
          </a:p>
        </p:txBody>
      </p:sp>
      <p:pic>
        <p:nvPicPr>
          <p:cNvPr id="9" name="图片 8"/>
          <p:cNvPicPr>
            <a:picLocks noChangeAspect="1"/>
          </p:cNvPicPr>
          <p:nvPr/>
        </p:nvPicPr>
        <p:blipFill>
          <a:blip r:embed="rId2"/>
          <a:stretch>
            <a:fillRect/>
          </a:stretch>
        </p:blipFill>
        <p:spPr>
          <a:xfrm>
            <a:off x="1676400" y="2438689"/>
            <a:ext cx="5867400" cy="3057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2327" y="1186873"/>
            <a:ext cx="888307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CN" sz="2400" b="1" dirty="0" smtClean="0">
                <a:solidFill>
                  <a:srgbClr val="FF0000"/>
                </a:solidFill>
                <a:latin typeface="Cambria" panose="02040503050406030204" pitchFamily="18" charset="0"/>
              </a:rPr>
              <a:t>Static </a:t>
            </a:r>
            <a:r>
              <a:rPr lang="en-US" altLang="zh-CN" sz="2400" b="1" dirty="0">
                <a:solidFill>
                  <a:srgbClr val="FF0000"/>
                </a:solidFill>
                <a:latin typeface="Cambria" panose="02040503050406030204" pitchFamily="18" charset="0"/>
              </a:rPr>
              <a:t>Testing </a:t>
            </a:r>
            <a:r>
              <a:rPr lang="en-US" altLang="zh-CN" sz="2400" dirty="0">
                <a:latin typeface="Cambria" panose="02040503050406030204" pitchFamily="18" charset="0"/>
              </a:rPr>
              <a:t>is a type of a Software Testing method which is performed to check the defects in software without actually executing the code of the software application. Static testing is performed in early stage of development to avoid errors as it is easier to find sources of failures and it can be fixed easily. The errors that can’t not be found using Dynamic Testing, can be easily found by Static Testing.</a:t>
            </a:r>
            <a:endParaRPr lang="en-US" altLang="zh-CN" sz="2400" dirty="0">
              <a:latin typeface="Cambria" panose="02040503050406030204" pitchFamily="18" charset="0"/>
            </a:endParaRPr>
          </a:p>
          <a:p>
            <a:pPr marL="0" indent="0" algn="just">
              <a:buNone/>
            </a:pPr>
            <a:endParaRPr lang="en-US" altLang="zh-CN" sz="2400" dirty="0" smtClean="0">
              <a:latin typeface="Cambria" panose="02040503050406030204" pitchFamily="18" charset="0"/>
            </a:endParaRPr>
          </a:p>
          <a:p>
            <a:pPr algn="just"/>
            <a:r>
              <a:rPr lang="en-US" altLang="zh-CN" sz="2400" b="1" dirty="0" smtClean="0">
                <a:solidFill>
                  <a:srgbClr val="FF0000"/>
                </a:solidFill>
                <a:latin typeface="Cambria" panose="02040503050406030204" pitchFamily="18" charset="0"/>
              </a:rPr>
              <a:t>Dynamic </a:t>
            </a:r>
            <a:r>
              <a:rPr lang="en-US" altLang="zh-CN" sz="2400" b="1" dirty="0">
                <a:solidFill>
                  <a:srgbClr val="FF0000"/>
                </a:solidFill>
                <a:latin typeface="Cambria" panose="02040503050406030204" pitchFamily="18" charset="0"/>
              </a:rPr>
              <a:t>Testing </a:t>
            </a:r>
            <a:r>
              <a:rPr lang="en-US" altLang="zh-CN" sz="2400" dirty="0">
                <a:latin typeface="Cambria" panose="02040503050406030204" pitchFamily="18" charset="0"/>
              </a:rPr>
              <a:t>is a type of Software Testing which is performed to analyze the dynamic behavior of the code. It includes the testing of the software for the input values and output values that are analyzed.</a:t>
            </a:r>
            <a:endParaRPr lang="en-US" altLang="zh-CN" sz="2400" dirty="0">
              <a:latin typeface="Cambria" panose="02040503050406030204" pitchFamily="18" charset="0"/>
            </a:endParaRPr>
          </a:p>
        </p:txBody>
      </p:sp>
      <p:sp>
        <p:nvSpPr>
          <p:cNvPr id="2" name="标题 1"/>
          <p:cNvSpPr>
            <a:spLocks noGrp="1"/>
          </p:cNvSpPr>
          <p:nvPr>
            <p:ph type="title"/>
          </p:nvPr>
        </p:nvSpPr>
        <p:spPr>
          <a:xfrm>
            <a:off x="2209800" y="152400"/>
            <a:ext cx="6705600" cy="838200"/>
          </a:xfrm>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smtClean="0">
                <a:latin typeface="Cambria" panose="02040503050406030204" pitchFamily="18" charset="0"/>
              </a:rPr>
              <a:t>The purpose of specification</a:t>
            </a:r>
            <a:endParaRPr lang="en-US" altLang="zh-CN" dirty="0">
              <a:latin typeface="Cambria" panose="02040503050406030204" pitchFamily="18" charset="0"/>
            </a:endParaRPr>
          </a:p>
        </p:txBody>
      </p:sp>
      <p:sp>
        <p:nvSpPr>
          <p:cNvPr id="4" name="Rectangle 3"/>
          <p:cNvSpPr txBox="1">
            <a:spLocks noChangeArrowheads="1"/>
          </p:cNvSpPr>
          <p:nvPr/>
        </p:nvSpPr>
        <p:spPr bwMode="auto">
          <a:xfrm>
            <a:off x="457200" y="1905000"/>
            <a:ext cx="83820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600" dirty="0" smtClean="0">
                <a:latin typeface="Cambria" panose="02040503050406030204" pitchFamily="18" charset="0"/>
              </a:rPr>
              <a:t>Raw user requirements are often:</a:t>
            </a:r>
            <a:endParaRPr lang="en-US" altLang="zh-CN" sz="2600" dirty="0" smtClean="0">
              <a:latin typeface="Cambria" panose="02040503050406030204" pitchFamily="18" charset="0"/>
            </a:endParaRPr>
          </a:p>
          <a:p>
            <a:pPr lvl="1">
              <a:lnSpc>
                <a:spcPct val="90000"/>
              </a:lnSpc>
            </a:pPr>
            <a:r>
              <a:rPr lang="en-US" altLang="zh-CN" dirty="0" smtClean="0">
                <a:latin typeface="Cambria" panose="02040503050406030204" pitchFamily="18" charset="0"/>
              </a:rPr>
              <a:t>vague</a:t>
            </a:r>
            <a:endParaRPr lang="en-US" altLang="zh-CN" dirty="0" smtClean="0">
              <a:latin typeface="Cambria" panose="02040503050406030204" pitchFamily="18" charset="0"/>
            </a:endParaRPr>
          </a:p>
          <a:p>
            <a:pPr lvl="1">
              <a:lnSpc>
                <a:spcPct val="90000"/>
              </a:lnSpc>
            </a:pPr>
            <a:r>
              <a:rPr lang="en-US" altLang="zh-CN" dirty="0" smtClean="0">
                <a:latin typeface="Cambria" panose="02040503050406030204" pitchFamily="18" charset="0"/>
              </a:rPr>
              <a:t>contradictory</a:t>
            </a:r>
            <a:endParaRPr lang="en-US" altLang="zh-CN" dirty="0" smtClean="0">
              <a:latin typeface="Cambria" panose="02040503050406030204" pitchFamily="18" charset="0"/>
            </a:endParaRPr>
          </a:p>
          <a:p>
            <a:pPr lvl="1">
              <a:lnSpc>
                <a:spcPct val="90000"/>
              </a:lnSpc>
            </a:pPr>
            <a:r>
              <a:rPr lang="en-US" altLang="zh-CN" dirty="0" smtClean="0">
                <a:latin typeface="Cambria" panose="02040503050406030204" pitchFamily="18" charset="0"/>
              </a:rPr>
              <a:t>impractical or impossible to implement</a:t>
            </a:r>
            <a:endParaRPr lang="en-US" altLang="zh-CN" dirty="0" smtClean="0">
              <a:latin typeface="Cambria" panose="02040503050406030204" pitchFamily="18" charset="0"/>
            </a:endParaRPr>
          </a:p>
          <a:p>
            <a:pPr lvl="1">
              <a:lnSpc>
                <a:spcPct val="90000"/>
              </a:lnSpc>
            </a:pPr>
            <a:r>
              <a:rPr lang="en-US" altLang="zh-CN" dirty="0" smtClean="0">
                <a:latin typeface="Cambria" panose="02040503050406030204" pitchFamily="18" charset="0"/>
              </a:rPr>
              <a:t>overly concrete</a:t>
            </a:r>
            <a:endParaRPr lang="en-US" altLang="zh-CN" dirty="0" smtClean="0">
              <a:latin typeface="Cambria" panose="02040503050406030204" pitchFamily="18" charset="0"/>
            </a:endParaRPr>
          </a:p>
          <a:p>
            <a:pPr lvl="1">
              <a:lnSpc>
                <a:spcPct val="90000"/>
              </a:lnSpc>
            </a:pPr>
            <a:r>
              <a:rPr lang="en-US" altLang="zh-CN" dirty="0" smtClean="0">
                <a:latin typeface="Cambria" panose="02040503050406030204" pitchFamily="18" charset="0"/>
              </a:rPr>
              <a:t>just plain wrong</a:t>
            </a:r>
            <a:endParaRPr lang="en-US" altLang="zh-CN" dirty="0" smtClean="0">
              <a:latin typeface="Cambria" panose="02040503050406030204" pitchFamily="18" charset="0"/>
            </a:endParaRPr>
          </a:p>
          <a:p>
            <a:r>
              <a:rPr lang="en-US" altLang="zh-CN" sz="2600" dirty="0" smtClean="0">
                <a:latin typeface="Cambria" panose="02040503050406030204" pitchFamily="18" charset="0"/>
              </a:rPr>
              <a:t>The purpose of specification is to get </a:t>
            </a:r>
            <a:r>
              <a:rPr lang="en-US" altLang="zh-CN" sz="2600" dirty="0" smtClean="0">
                <a:solidFill>
                  <a:srgbClr val="FF0000"/>
                </a:solidFill>
                <a:latin typeface="Cambria" panose="02040503050406030204" pitchFamily="18" charset="0"/>
              </a:rPr>
              <a:t>a usable set of requirements</a:t>
            </a:r>
            <a:r>
              <a:rPr lang="en-US" altLang="zh-CN" sz="2600" dirty="0" smtClean="0">
                <a:latin typeface="Cambria" panose="02040503050406030204" pitchFamily="18" charset="0"/>
              </a:rPr>
              <a:t> from which the system may be designed and implemented, with </a:t>
            </a:r>
            <a:r>
              <a:rPr lang="en-US" altLang="zh-CN" sz="2600" dirty="0" smtClean="0">
                <a:solidFill>
                  <a:srgbClr val="FF0000"/>
                </a:solidFill>
                <a:latin typeface="Cambria" panose="02040503050406030204" pitchFamily="18" charset="0"/>
              </a:rPr>
              <a:t>minimal “surprises”.</a:t>
            </a:r>
            <a:endParaRPr lang="en-US" altLang="zh-CN" sz="2600" dirty="0">
              <a:solidFill>
                <a:srgbClr val="FF0000"/>
              </a:solidFill>
              <a:latin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smtClean="0">
                <a:latin typeface="Cambria" panose="02040503050406030204" pitchFamily="18" charset="0"/>
              </a:rPr>
              <a:t>The Specification document</a:t>
            </a:r>
            <a:endParaRPr lang="en-US" altLang="zh-CN" dirty="0">
              <a:latin typeface="Cambria" panose="02040503050406030204" pitchFamily="18" charset="0"/>
            </a:endParaRPr>
          </a:p>
        </p:txBody>
      </p:sp>
      <p:sp>
        <p:nvSpPr>
          <p:cNvPr id="4" name="Rectangle 3"/>
          <p:cNvSpPr txBox="1">
            <a:spLocks noChangeArrowheads="1"/>
          </p:cNvSpPr>
          <p:nvPr/>
        </p:nvSpPr>
        <p:spPr bwMode="auto">
          <a:xfrm>
            <a:off x="457200" y="1981200"/>
            <a:ext cx="80772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600" dirty="0" smtClean="0">
                <a:latin typeface="Cambria" panose="02040503050406030204" pitchFamily="18" charset="0"/>
              </a:rPr>
              <a:t>The official statement of what is required of the system developers.</a:t>
            </a:r>
            <a:endParaRPr lang="en-US" altLang="zh-CN" sz="2600" dirty="0" smtClean="0">
              <a:latin typeface="Cambria" panose="02040503050406030204" pitchFamily="18" charset="0"/>
            </a:endParaRPr>
          </a:p>
          <a:p>
            <a:pPr lvl="1"/>
            <a:r>
              <a:rPr lang="en-US" altLang="zh-CN" dirty="0" smtClean="0">
                <a:latin typeface="Cambria" panose="02040503050406030204" pitchFamily="18" charset="0"/>
              </a:rPr>
              <a:t>Includes </a:t>
            </a:r>
            <a:r>
              <a:rPr lang="en-US" altLang="zh-CN" dirty="0" smtClean="0">
                <a:solidFill>
                  <a:srgbClr val="FF0000"/>
                </a:solidFill>
                <a:latin typeface="Cambria" panose="02040503050406030204" pitchFamily="18" charset="0"/>
              </a:rPr>
              <a:t>system models, requirements definition, and requirements specification</a:t>
            </a:r>
            <a:r>
              <a:rPr lang="en-US" altLang="zh-CN" dirty="0" smtClean="0">
                <a:latin typeface="Cambria" panose="02040503050406030204" pitchFamily="18" charset="0"/>
              </a:rPr>
              <a:t>.</a:t>
            </a:r>
            <a:endParaRPr lang="en-US" altLang="zh-CN" dirty="0" smtClean="0">
              <a:latin typeface="Cambria" panose="02040503050406030204" pitchFamily="18" charset="0"/>
            </a:endParaRPr>
          </a:p>
          <a:p>
            <a:pPr lvl="1"/>
            <a:r>
              <a:rPr lang="en-US" altLang="zh-CN" dirty="0" smtClean="0">
                <a:latin typeface="Cambria" panose="02040503050406030204" pitchFamily="18" charset="0"/>
              </a:rPr>
              <a:t>Not a design document. </a:t>
            </a:r>
            <a:endParaRPr lang="en-US" altLang="zh-CN" dirty="0" smtClean="0">
              <a:latin typeface="Cambria" panose="02040503050406030204" pitchFamily="18" charset="0"/>
            </a:endParaRPr>
          </a:p>
          <a:p>
            <a:pPr lvl="1"/>
            <a:r>
              <a:rPr lang="en-US" altLang="zh-CN" dirty="0" smtClean="0">
                <a:latin typeface="Cambria" panose="02040503050406030204" pitchFamily="18" charset="0"/>
              </a:rPr>
              <a:t>States </a:t>
            </a:r>
            <a:r>
              <a:rPr lang="en-US" altLang="zh-CN" dirty="0" smtClean="0">
                <a:solidFill>
                  <a:srgbClr val="FF0000"/>
                </a:solidFill>
                <a:latin typeface="Cambria" panose="02040503050406030204" pitchFamily="18" charset="0"/>
              </a:rPr>
              <a:t>functional and non-functional </a:t>
            </a:r>
            <a:r>
              <a:rPr lang="en-US" altLang="zh-CN" dirty="0" smtClean="0">
                <a:latin typeface="Cambria" panose="02040503050406030204" pitchFamily="18" charset="0"/>
              </a:rPr>
              <a:t>requirements.</a:t>
            </a:r>
            <a:endParaRPr lang="en-US" altLang="zh-CN" dirty="0" smtClean="0">
              <a:latin typeface="Cambria" panose="02040503050406030204" pitchFamily="18" charset="0"/>
            </a:endParaRPr>
          </a:p>
          <a:p>
            <a:r>
              <a:rPr lang="en-US" altLang="zh-CN" sz="2600" dirty="0" smtClean="0">
                <a:latin typeface="Cambria" panose="02040503050406030204" pitchFamily="18" charset="0"/>
              </a:rPr>
              <a:t>Serves as a reference document for maintenance.</a:t>
            </a:r>
            <a:endParaRPr lang="en-US" altLang="zh-CN" sz="2600" dirty="0" smtClean="0">
              <a:latin typeface="Cambria" panose="02040503050406030204" pitchFamily="18" charset="0"/>
            </a:endParaRPr>
          </a:p>
          <a:p>
            <a:endParaRPr lang="en-US" altLang="zh-CN" dirty="0">
              <a:latin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7620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smtClean="0">
                <a:latin typeface="Cambria" panose="02040503050406030204" pitchFamily="18" charset="0"/>
              </a:rPr>
              <a:t>Two kinds of requirements</a:t>
            </a:r>
            <a:endParaRPr lang="en-US" altLang="zh-CN" dirty="0">
              <a:latin typeface="Cambria" panose="02040503050406030204" pitchFamily="18" charset="0"/>
            </a:endParaRPr>
          </a:p>
        </p:txBody>
      </p:sp>
      <p:sp>
        <p:nvSpPr>
          <p:cNvPr id="4" name="Rectangle 3"/>
          <p:cNvSpPr txBox="1">
            <a:spLocks noChangeArrowheads="1"/>
          </p:cNvSpPr>
          <p:nvPr/>
        </p:nvSpPr>
        <p:spPr bwMode="auto">
          <a:xfrm>
            <a:off x="381000" y="2133600"/>
            <a:ext cx="8382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400" b="1" u="sng" dirty="0" smtClean="0">
                <a:latin typeface="Cambria" panose="02040503050406030204" pitchFamily="18" charset="0"/>
              </a:rPr>
              <a:t>Functional:</a:t>
            </a:r>
            <a:r>
              <a:rPr lang="en-US" altLang="zh-CN" sz="2400" dirty="0" smtClean="0">
                <a:latin typeface="Cambria" panose="02040503050406030204" pitchFamily="18" charset="0"/>
              </a:rPr>
              <a:t>  The </a:t>
            </a:r>
            <a:r>
              <a:rPr lang="en-US" altLang="zh-CN" sz="2400" dirty="0" smtClean="0">
                <a:solidFill>
                  <a:srgbClr val="FF0000"/>
                </a:solidFill>
                <a:latin typeface="Cambria" panose="02040503050406030204" pitchFamily="18" charset="0"/>
              </a:rPr>
              <a:t>precise tasks or functions </a:t>
            </a:r>
            <a:r>
              <a:rPr lang="en-US" altLang="zh-CN" sz="2400" dirty="0" smtClean="0">
                <a:latin typeface="Cambria" panose="02040503050406030204" pitchFamily="18" charset="0"/>
              </a:rPr>
              <a:t>the system is to perform.</a:t>
            </a:r>
            <a:endParaRPr lang="en-US" altLang="zh-CN" sz="2400" dirty="0" smtClean="0">
              <a:latin typeface="Cambria" panose="02040503050406030204" pitchFamily="18" charset="0"/>
            </a:endParaRPr>
          </a:p>
          <a:p>
            <a:pPr lvl="1">
              <a:lnSpc>
                <a:spcPct val="90000"/>
              </a:lnSpc>
            </a:pPr>
            <a:r>
              <a:rPr lang="en-US" altLang="zh-CN" i="1" dirty="0" smtClean="0">
                <a:latin typeface="Cambria" panose="02040503050406030204" pitchFamily="18" charset="0"/>
              </a:rPr>
              <a:t>e.g.,</a:t>
            </a:r>
            <a:r>
              <a:rPr lang="en-US" altLang="zh-CN" dirty="0" smtClean="0">
                <a:latin typeface="Cambria" panose="02040503050406030204" pitchFamily="18" charset="0"/>
              </a:rPr>
              <a:t> details of a flight reservation system</a:t>
            </a:r>
            <a:endParaRPr lang="en-US" altLang="zh-CN" dirty="0" smtClean="0">
              <a:latin typeface="Cambria" panose="02040503050406030204" pitchFamily="18" charset="0"/>
            </a:endParaRPr>
          </a:p>
          <a:p>
            <a:pPr lvl="1">
              <a:lnSpc>
                <a:spcPct val="90000"/>
              </a:lnSpc>
            </a:pPr>
            <a:endParaRPr lang="en-US" altLang="zh-CN" dirty="0" smtClean="0">
              <a:latin typeface="Cambria" panose="02040503050406030204" pitchFamily="18" charset="0"/>
            </a:endParaRPr>
          </a:p>
          <a:p>
            <a:pPr>
              <a:lnSpc>
                <a:spcPct val="90000"/>
              </a:lnSpc>
            </a:pPr>
            <a:r>
              <a:rPr lang="en-US" altLang="zh-CN" sz="2400" b="1" u="sng" dirty="0" smtClean="0">
                <a:latin typeface="Cambria" panose="02040503050406030204" pitchFamily="18" charset="0"/>
              </a:rPr>
              <a:t>Non-functional:</a:t>
            </a:r>
            <a:r>
              <a:rPr lang="en-US" altLang="zh-CN" sz="2400" dirty="0" smtClean="0">
                <a:latin typeface="Cambria" panose="02040503050406030204" pitchFamily="18" charset="0"/>
              </a:rPr>
              <a:t>  Usually, </a:t>
            </a:r>
            <a:r>
              <a:rPr lang="en-US" altLang="zh-CN" sz="2400" dirty="0" smtClean="0">
                <a:solidFill>
                  <a:srgbClr val="FF0000"/>
                </a:solidFill>
                <a:latin typeface="Cambria" panose="02040503050406030204" pitchFamily="18" charset="0"/>
              </a:rPr>
              <a:t>a constraint of some kind </a:t>
            </a:r>
            <a:r>
              <a:rPr lang="en-US" altLang="zh-CN" sz="2400" dirty="0" smtClean="0">
                <a:latin typeface="Cambria" panose="02040503050406030204" pitchFamily="18" charset="0"/>
              </a:rPr>
              <a:t>on the system or its construction</a:t>
            </a:r>
            <a:endParaRPr lang="en-US" altLang="zh-CN" sz="2400" dirty="0" smtClean="0">
              <a:latin typeface="Cambria" panose="02040503050406030204" pitchFamily="18" charset="0"/>
            </a:endParaRPr>
          </a:p>
          <a:p>
            <a:pPr lvl="1">
              <a:lnSpc>
                <a:spcPct val="90000"/>
              </a:lnSpc>
            </a:pPr>
            <a:r>
              <a:rPr lang="en-US" altLang="zh-CN" i="1" dirty="0" smtClean="0">
                <a:latin typeface="Cambria" panose="02040503050406030204" pitchFamily="18" charset="0"/>
              </a:rPr>
              <a:t>e.g.,</a:t>
            </a:r>
            <a:r>
              <a:rPr lang="en-US" altLang="zh-CN" dirty="0" smtClean="0">
                <a:latin typeface="Cambria" panose="02040503050406030204" pitchFamily="18" charset="0"/>
              </a:rPr>
              <a:t> expected performance and memory requirements, process model used, implementation language and platform, compatibility with other tools, deadlines, ...</a:t>
            </a:r>
            <a:endParaRPr lang="en-US" altLang="zh-CN" dirty="0" smtClean="0">
              <a:latin typeface="Cambria" panose="02040503050406030204" pitchFamily="18" charset="0"/>
            </a:endParaRPr>
          </a:p>
          <a:p>
            <a:pPr>
              <a:lnSpc>
                <a:spcPct val="90000"/>
              </a:lnSpc>
            </a:pPr>
            <a:endParaRPr lang="en-US" altLang="zh-CN" dirty="0">
              <a:latin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762000" y="12192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smtClean="0">
                <a:latin typeface="Cambria" panose="02040503050406030204" pitchFamily="18" charset="0"/>
              </a:rPr>
              <a:t>Specification document “requirements”</a:t>
            </a:r>
            <a:endParaRPr lang="en-US" altLang="zh-CN" dirty="0">
              <a:latin typeface="Cambria" panose="02040503050406030204" pitchFamily="18" charset="0"/>
            </a:endParaRPr>
          </a:p>
        </p:txBody>
      </p:sp>
      <p:sp>
        <p:nvSpPr>
          <p:cNvPr id="4" name="Rectangle 3"/>
          <p:cNvSpPr txBox="1">
            <a:spLocks noChangeArrowheads="1"/>
          </p:cNvSpPr>
          <p:nvPr/>
        </p:nvSpPr>
        <p:spPr bwMode="auto">
          <a:xfrm>
            <a:off x="381000" y="2057400"/>
            <a:ext cx="8305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600" dirty="0" smtClean="0">
                <a:latin typeface="Cambria" panose="02040503050406030204" pitchFamily="18" charset="0"/>
              </a:rPr>
              <a:t>Should be </a:t>
            </a:r>
            <a:r>
              <a:rPr lang="en-US" altLang="zh-CN" sz="2600" dirty="0" smtClean="0">
                <a:solidFill>
                  <a:srgbClr val="FF0000"/>
                </a:solidFill>
                <a:latin typeface="Cambria" panose="02040503050406030204" pitchFamily="18" charset="0"/>
              </a:rPr>
              <a:t>easy to change</a:t>
            </a:r>
            <a:r>
              <a:rPr lang="en-US" altLang="zh-CN" sz="2600" dirty="0" smtClean="0">
                <a:latin typeface="Cambria" panose="02040503050406030204" pitchFamily="18" charset="0"/>
              </a:rPr>
              <a:t> as requirements evolve.</a:t>
            </a:r>
            <a:endParaRPr lang="en-US" altLang="zh-CN" sz="2600" dirty="0" smtClean="0">
              <a:latin typeface="Cambria" panose="02040503050406030204" pitchFamily="18" charset="0"/>
            </a:endParaRPr>
          </a:p>
          <a:p>
            <a:r>
              <a:rPr lang="en-US" altLang="zh-CN" sz="2600" dirty="0" smtClean="0">
                <a:latin typeface="Cambria" panose="02040503050406030204" pitchFamily="18" charset="0"/>
              </a:rPr>
              <a:t>Must be kept </a:t>
            </a:r>
            <a:r>
              <a:rPr lang="en-US" altLang="zh-CN" sz="2600" dirty="0" smtClean="0">
                <a:solidFill>
                  <a:srgbClr val="FF0000"/>
                </a:solidFill>
                <a:latin typeface="Cambria" panose="02040503050406030204" pitchFamily="18" charset="0"/>
              </a:rPr>
              <a:t>up-to-date</a:t>
            </a:r>
            <a:r>
              <a:rPr lang="en-US" altLang="zh-CN" sz="2600" dirty="0" smtClean="0">
                <a:latin typeface="Cambria" panose="02040503050406030204" pitchFamily="18" charset="0"/>
              </a:rPr>
              <a:t> as system changes.</a:t>
            </a:r>
            <a:endParaRPr lang="en-US" altLang="zh-CN" sz="2600" dirty="0">
              <a:latin typeface="Cambria" panose="02040503050406030204" pitchFamily="18" charset="0"/>
            </a:endParaRPr>
          </a:p>
        </p:txBody>
      </p:sp>
      <p:sp>
        <p:nvSpPr>
          <p:cNvPr id="5" name="Rectangle 3"/>
          <p:cNvSpPr txBox="1">
            <a:spLocks noChangeArrowheads="1"/>
          </p:cNvSpPr>
          <p:nvPr/>
        </p:nvSpPr>
        <p:spPr bwMode="auto">
          <a:xfrm>
            <a:off x="381000" y="3099516"/>
            <a:ext cx="83820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600" dirty="0" smtClean="0">
                <a:latin typeface="Cambria" panose="02040503050406030204" pitchFamily="18" charset="0"/>
              </a:rPr>
              <a:t>Foreseen problems: </a:t>
            </a:r>
            <a:endParaRPr lang="en-US" altLang="zh-CN" sz="2600" dirty="0" smtClean="0">
              <a:latin typeface="Cambria" panose="02040503050406030204" pitchFamily="18" charset="0"/>
            </a:endParaRPr>
          </a:p>
          <a:p>
            <a:pPr lvl="1">
              <a:lnSpc>
                <a:spcPct val="90000"/>
              </a:lnSpc>
            </a:pPr>
            <a:r>
              <a:rPr lang="en-US" altLang="zh-CN" dirty="0" smtClean="0">
                <a:latin typeface="Cambria" panose="02040503050406030204" pitchFamily="18" charset="0"/>
              </a:rPr>
              <a:t> “won’t support Win-3.x apps”</a:t>
            </a:r>
            <a:endParaRPr lang="en-US" altLang="zh-CN" dirty="0" smtClean="0">
              <a:latin typeface="Cambria" panose="02040503050406030204" pitchFamily="18" charset="0"/>
            </a:endParaRPr>
          </a:p>
          <a:p>
            <a:pPr>
              <a:lnSpc>
                <a:spcPct val="90000"/>
              </a:lnSpc>
            </a:pPr>
            <a:r>
              <a:rPr lang="en-US" altLang="zh-CN" sz="2600" dirty="0" smtClean="0">
                <a:latin typeface="Cambria" panose="02040503050406030204" pitchFamily="18" charset="0"/>
              </a:rPr>
              <a:t>Expected evolution: </a:t>
            </a:r>
            <a:endParaRPr lang="en-US" altLang="zh-CN" sz="2600" dirty="0" smtClean="0">
              <a:latin typeface="Cambria" panose="02040503050406030204" pitchFamily="18" charset="0"/>
            </a:endParaRPr>
          </a:p>
          <a:p>
            <a:pPr lvl="1">
              <a:lnSpc>
                <a:spcPct val="90000"/>
              </a:lnSpc>
            </a:pPr>
            <a:r>
              <a:rPr lang="en-US" altLang="zh-CN" dirty="0" smtClean="0">
                <a:latin typeface="Cambria" panose="02040503050406030204" pitchFamily="18" charset="0"/>
              </a:rPr>
              <a:t>“will port to </a:t>
            </a:r>
            <a:r>
              <a:rPr lang="en-US" altLang="zh-CN" dirty="0" err="1" smtClean="0">
                <a:latin typeface="Cambria" panose="02040503050406030204" pitchFamily="18" charset="0"/>
              </a:rPr>
              <a:t>MacOS</a:t>
            </a:r>
            <a:r>
              <a:rPr lang="en-US" altLang="zh-CN" dirty="0" smtClean="0">
                <a:latin typeface="Cambria" panose="02040503050406030204" pitchFamily="18" charset="0"/>
              </a:rPr>
              <a:t> in next version”</a:t>
            </a:r>
            <a:endParaRPr lang="en-US" altLang="zh-CN" dirty="0" smtClean="0">
              <a:latin typeface="Cambria" panose="02040503050406030204" pitchFamily="18" charset="0"/>
            </a:endParaRPr>
          </a:p>
          <a:p>
            <a:pPr>
              <a:lnSpc>
                <a:spcPct val="90000"/>
              </a:lnSpc>
            </a:pPr>
            <a:r>
              <a:rPr lang="en-US" altLang="zh-CN" sz="2600" dirty="0" smtClean="0">
                <a:latin typeface="Cambria" panose="02040503050406030204" pitchFamily="18" charset="0"/>
              </a:rPr>
              <a:t>Response to unexpected events/usage:</a:t>
            </a:r>
            <a:endParaRPr lang="en-US" altLang="zh-CN" sz="2600" dirty="0" smtClean="0">
              <a:latin typeface="Cambria" panose="02040503050406030204" pitchFamily="18" charset="0"/>
            </a:endParaRPr>
          </a:p>
          <a:p>
            <a:pPr lvl="1">
              <a:lnSpc>
                <a:spcPct val="90000"/>
              </a:lnSpc>
            </a:pPr>
            <a:r>
              <a:rPr lang="en-US" altLang="zh-CN" dirty="0" smtClean="0">
                <a:latin typeface="Cambria" panose="02040503050406030204" pitchFamily="18" charset="0"/>
              </a:rPr>
              <a:t> “if input data in old format, will auto-convert”</a:t>
            </a:r>
            <a:endParaRPr lang="en-US" altLang="zh-CN" dirty="0" smtClean="0">
              <a:latin typeface="Cambria" panose="02040503050406030204" pitchFamily="18" charset="0"/>
            </a:endParaRPr>
          </a:p>
          <a:p>
            <a:pPr>
              <a:lnSpc>
                <a:spcPct val="90000"/>
              </a:lnSpc>
            </a:pPr>
            <a:endParaRPr lang="en-US" altLang="zh-CN" dirty="0">
              <a:latin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fade">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fade">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fade">
                                      <p:cBhvr>
                                        <p:cTn id="4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066800"/>
            <a:ext cx="10363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a:latin typeface="Cambria" panose="02040503050406030204" pitchFamily="18" charset="0"/>
              </a:rPr>
              <a:t>Software Requirements </a:t>
            </a:r>
            <a:r>
              <a:rPr lang="en-US" altLang="zh-CN" dirty="0" smtClean="0">
                <a:latin typeface="Cambria" panose="02040503050406030204" pitchFamily="18" charset="0"/>
              </a:rPr>
              <a:t>Specification Structure</a:t>
            </a:r>
            <a:endParaRPr lang="en-US" altLang="zh-CN" dirty="0">
              <a:latin typeface="Cambria" panose="02040503050406030204" pitchFamily="18" charset="0"/>
            </a:endParaRPr>
          </a:p>
        </p:txBody>
      </p:sp>
      <p:sp>
        <p:nvSpPr>
          <p:cNvPr id="4" name="Rectangle 3"/>
          <p:cNvSpPr txBox="1">
            <a:spLocks noChangeArrowheads="1"/>
          </p:cNvSpPr>
          <p:nvPr/>
        </p:nvSpPr>
        <p:spPr bwMode="auto">
          <a:xfrm>
            <a:off x="457200" y="1905000"/>
            <a:ext cx="8305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Introduction (describe need for system)</a:t>
            </a:r>
            <a:endParaRPr lang="en-US" altLang="zh-CN" dirty="0" smtClean="0">
              <a:latin typeface="Cambria" panose="02040503050406030204" pitchFamily="18" charset="0"/>
            </a:endParaRPr>
          </a:p>
          <a:p>
            <a:pPr>
              <a:lnSpc>
                <a:spcPct val="90000"/>
              </a:lnSpc>
            </a:pPr>
            <a:r>
              <a:rPr lang="en-US" altLang="zh-CN" dirty="0" smtClean="0">
                <a:latin typeface="Cambria" panose="02040503050406030204" pitchFamily="18" charset="0"/>
              </a:rPr>
              <a:t>Functional Requirements</a:t>
            </a:r>
            <a:endParaRPr lang="en-US" altLang="zh-CN" dirty="0" smtClean="0">
              <a:latin typeface="Cambria" panose="02040503050406030204" pitchFamily="18" charset="0"/>
            </a:endParaRPr>
          </a:p>
          <a:p>
            <a:pPr>
              <a:lnSpc>
                <a:spcPct val="90000"/>
              </a:lnSpc>
            </a:pPr>
            <a:r>
              <a:rPr lang="en-US" altLang="zh-CN" dirty="0" smtClean="0">
                <a:latin typeface="Cambria" panose="02040503050406030204" pitchFamily="18" charset="0"/>
              </a:rPr>
              <a:t>Non-Functional Requirements</a:t>
            </a:r>
            <a:endParaRPr lang="en-US" altLang="zh-CN" dirty="0" smtClean="0">
              <a:latin typeface="Cambria" panose="02040503050406030204" pitchFamily="18" charset="0"/>
            </a:endParaRPr>
          </a:p>
          <a:p>
            <a:pPr>
              <a:lnSpc>
                <a:spcPct val="90000"/>
              </a:lnSpc>
            </a:pPr>
            <a:r>
              <a:rPr lang="en-US" altLang="zh-CN" dirty="0" smtClean="0">
                <a:latin typeface="Cambria" panose="02040503050406030204" pitchFamily="18" charset="0"/>
              </a:rPr>
              <a:t>System Evolution (describe anticipated changes)</a:t>
            </a:r>
            <a:endParaRPr lang="en-US" altLang="zh-CN" dirty="0" smtClean="0">
              <a:latin typeface="Cambria" panose="02040503050406030204" pitchFamily="18" charset="0"/>
            </a:endParaRPr>
          </a:p>
          <a:p>
            <a:pPr>
              <a:lnSpc>
                <a:spcPct val="90000"/>
              </a:lnSpc>
            </a:pPr>
            <a:r>
              <a:rPr lang="en-US" altLang="zh-CN" dirty="0" smtClean="0">
                <a:latin typeface="Cambria" panose="02040503050406030204" pitchFamily="18" charset="0"/>
              </a:rPr>
              <a:t>Glossary (technical and/or new jargon)</a:t>
            </a:r>
            <a:endParaRPr lang="en-US" altLang="zh-CN" dirty="0" smtClean="0">
              <a:latin typeface="Cambria" panose="02040503050406030204" pitchFamily="18" charset="0"/>
            </a:endParaRPr>
          </a:p>
          <a:p>
            <a:pPr>
              <a:lnSpc>
                <a:spcPct val="90000"/>
              </a:lnSpc>
            </a:pPr>
            <a:r>
              <a:rPr lang="en-US" altLang="zh-CN" dirty="0" smtClean="0">
                <a:latin typeface="Cambria" panose="02040503050406030204" pitchFamily="18" charset="0"/>
              </a:rPr>
              <a:t>Appendices</a:t>
            </a:r>
            <a:endParaRPr lang="en-US" altLang="zh-CN" dirty="0" smtClean="0">
              <a:latin typeface="Cambria" panose="02040503050406030204" pitchFamily="18" charset="0"/>
            </a:endParaRPr>
          </a:p>
          <a:p>
            <a:pPr>
              <a:lnSpc>
                <a:spcPct val="90000"/>
              </a:lnSpc>
            </a:pPr>
            <a:r>
              <a:rPr lang="en-US" altLang="zh-CN" dirty="0" smtClean="0">
                <a:latin typeface="Cambria" panose="02040503050406030204" pitchFamily="18" charset="0"/>
              </a:rPr>
              <a:t>Index</a:t>
            </a:r>
            <a:endParaRPr lang="en-US" altLang="zh-CN" dirty="0" smtClean="0">
              <a:latin typeface="Cambria" panose="02040503050406030204" pitchFamily="18" charset="0"/>
            </a:endParaRPr>
          </a:p>
          <a:p>
            <a:pPr>
              <a:lnSpc>
                <a:spcPct val="90000"/>
              </a:lnSpc>
            </a:pPr>
            <a:endParaRPr lang="en-US" altLang="zh-CN" dirty="0">
              <a:latin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762000" y="11430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smtClean="0">
                <a:latin typeface="Cambria" panose="02040503050406030204" pitchFamily="18" charset="0"/>
              </a:rPr>
              <a:t>Specification structure</a:t>
            </a:r>
            <a:endParaRPr lang="en-US" altLang="zh-CN" dirty="0">
              <a:latin typeface="Cambria" panose="02040503050406030204" pitchFamily="18" charset="0"/>
            </a:endParaRPr>
          </a:p>
        </p:txBody>
      </p:sp>
      <p:pic>
        <p:nvPicPr>
          <p:cNvPr id="13314" name="Picture 2" descr="Image result for srs documen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722120"/>
            <a:ext cx="3840654" cy="445008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layout of airline database system for software requirements specification docu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914525"/>
            <a:ext cx="3683348" cy="4552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smtClean="0">
                <a:latin typeface="Cambria" panose="02040503050406030204" pitchFamily="18" charset="0"/>
              </a:rPr>
              <a:t>To summarize …</a:t>
            </a:r>
            <a:endParaRPr lang="en-US" altLang="zh-CN" sz="3200" dirty="0">
              <a:latin typeface="Cambria" panose="02040503050406030204" pitchFamily="18" charset="0"/>
            </a:endParaRPr>
          </a:p>
        </p:txBody>
      </p:sp>
      <p:sp>
        <p:nvSpPr>
          <p:cNvPr id="4" name="Rectangle 3"/>
          <p:cNvSpPr txBox="1">
            <a:spLocks noChangeArrowheads="1"/>
          </p:cNvSpPr>
          <p:nvPr/>
        </p:nvSpPr>
        <p:spPr bwMode="auto">
          <a:xfrm>
            <a:off x="381000" y="1905000"/>
            <a:ext cx="8458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600" dirty="0" smtClean="0">
                <a:latin typeface="Cambria" panose="02040503050406030204" pitchFamily="18" charset="0"/>
              </a:rPr>
              <a:t>Specification focuses on determining </a:t>
            </a:r>
            <a:r>
              <a:rPr lang="en-US" altLang="zh-CN" sz="2600" i="1" dirty="0" smtClean="0">
                <a:solidFill>
                  <a:srgbClr val="FF0000"/>
                </a:solidFill>
                <a:latin typeface="Cambria" panose="02040503050406030204" pitchFamily="18" charset="0"/>
              </a:rPr>
              <a:t>what</a:t>
            </a:r>
            <a:r>
              <a:rPr lang="en-US" altLang="zh-CN" sz="2600" dirty="0" smtClean="0">
                <a:latin typeface="Cambria" panose="02040503050406030204" pitchFamily="18" charset="0"/>
              </a:rPr>
              <a:t> the customer wants, and not </a:t>
            </a:r>
            <a:r>
              <a:rPr lang="en-US" altLang="zh-CN" sz="2600" i="1" dirty="0" smtClean="0">
                <a:solidFill>
                  <a:srgbClr val="FF0000"/>
                </a:solidFill>
                <a:latin typeface="Cambria" panose="02040503050406030204" pitchFamily="18" charset="0"/>
              </a:rPr>
              <a:t>how</a:t>
            </a:r>
            <a:r>
              <a:rPr lang="en-US" altLang="zh-CN" sz="2600" dirty="0" smtClean="0">
                <a:latin typeface="Cambria" panose="02040503050406030204" pitchFamily="18" charset="0"/>
              </a:rPr>
              <a:t> it will be implemented.</a:t>
            </a:r>
            <a:endParaRPr lang="en-US" altLang="zh-CN" sz="2600" dirty="0" smtClean="0">
              <a:latin typeface="Cambria" panose="02040503050406030204" pitchFamily="18" charset="0"/>
            </a:endParaRPr>
          </a:p>
          <a:p>
            <a:pPr>
              <a:lnSpc>
                <a:spcPct val="90000"/>
              </a:lnSpc>
            </a:pPr>
            <a:r>
              <a:rPr lang="en-US" altLang="zh-CN" sz="2600" dirty="0" smtClean="0">
                <a:latin typeface="Cambria" panose="02040503050406030204" pitchFamily="18" charset="0"/>
              </a:rPr>
              <a:t>Specification is </a:t>
            </a:r>
            <a:r>
              <a:rPr lang="en-US" altLang="zh-CN" sz="2600" dirty="0" smtClean="0">
                <a:solidFill>
                  <a:srgbClr val="FF0000"/>
                </a:solidFill>
                <a:latin typeface="Cambria" panose="02040503050406030204" pitchFamily="18" charset="0"/>
              </a:rPr>
              <a:t>hard</a:t>
            </a:r>
            <a:r>
              <a:rPr lang="en-US" altLang="zh-CN" sz="2600" dirty="0" smtClean="0">
                <a:latin typeface="Cambria" panose="02040503050406030204" pitchFamily="18" charset="0"/>
              </a:rPr>
              <a:t> to get </a:t>
            </a:r>
            <a:r>
              <a:rPr lang="en-US" altLang="zh-CN" sz="2600" dirty="0" smtClean="0">
                <a:solidFill>
                  <a:srgbClr val="FF0000"/>
                </a:solidFill>
                <a:latin typeface="Cambria" panose="02040503050406030204" pitchFamily="18" charset="0"/>
              </a:rPr>
              <a:t>correct</a:t>
            </a:r>
            <a:r>
              <a:rPr lang="en-US" altLang="zh-CN" sz="2600" dirty="0" smtClean="0">
                <a:latin typeface="Cambria" panose="02040503050406030204" pitchFamily="18" charset="0"/>
              </a:rPr>
              <a:t>; it requires </a:t>
            </a:r>
            <a:r>
              <a:rPr lang="en-US" altLang="zh-CN" sz="2600" dirty="0" smtClean="0">
                <a:solidFill>
                  <a:srgbClr val="FF0000"/>
                </a:solidFill>
                <a:latin typeface="Cambria" panose="02040503050406030204" pitchFamily="18" charset="0"/>
              </a:rPr>
              <a:t>good communication</a:t>
            </a:r>
            <a:r>
              <a:rPr lang="en-US" altLang="zh-CN" sz="2600" dirty="0" smtClean="0">
                <a:latin typeface="Cambria" panose="02040503050406030204" pitchFamily="18" charset="0"/>
              </a:rPr>
              <a:t> skills.</a:t>
            </a:r>
            <a:endParaRPr lang="en-US" altLang="zh-CN" sz="2600" dirty="0" smtClean="0">
              <a:latin typeface="Cambria" panose="02040503050406030204" pitchFamily="18" charset="0"/>
            </a:endParaRPr>
          </a:p>
          <a:p>
            <a:pPr>
              <a:lnSpc>
                <a:spcPct val="90000"/>
              </a:lnSpc>
            </a:pPr>
            <a:r>
              <a:rPr lang="en-US" altLang="zh-CN" sz="2600" dirty="0" smtClean="0">
                <a:latin typeface="Cambria" panose="02040503050406030204" pitchFamily="18" charset="0"/>
              </a:rPr>
              <a:t>Requirements may </a:t>
            </a:r>
            <a:r>
              <a:rPr lang="en-US" altLang="zh-CN" sz="2600" i="1" dirty="0" smtClean="0">
                <a:solidFill>
                  <a:srgbClr val="FF0000"/>
                </a:solidFill>
                <a:latin typeface="Cambria" panose="02040503050406030204" pitchFamily="18" charset="0"/>
              </a:rPr>
              <a:t>change</a:t>
            </a:r>
            <a:r>
              <a:rPr lang="en-US" altLang="zh-CN" sz="2600" dirty="0" smtClean="0">
                <a:latin typeface="Cambria" panose="02040503050406030204" pitchFamily="18" charset="0"/>
              </a:rPr>
              <a:t> over time.</a:t>
            </a:r>
            <a:endParaRPr lang="en-US" altLang="zh-CN" sz="2600" dirty="0" smtClean="0">
              <a:latin typeface="Cambria" panose="02040503050406030204" pitchFamily="18" charset="0"/>
            </a:endParaRPr>
          </a:p>
          <a:p>
            <a:pPr>
              <a:lnSpc>
                <a:spcPct val="90000"/>
              </a:lnSpc>
            </a:pPr>
            <a:r>
              <a:rPr lang="en-US" altLang="zh-CN" sz="2600" dirty="0" smtClean="0">
                <a:latin typeface="Cambria" panose="02040503050406030204" pitchFamily="18" charset="0"/>
              </a:rPr>
              <a:t>Requirements specification requires </a:t>
            </a:r>
            <a:r>
              <a:rPr lang="en-US" altLang="zh-CN" sz="2600" dirty="0" smtClean="0">
                <a:solidFill>
                  <a:srgbClr val="FF0000"/>
                </a:solidFill>
                <a:latin typeface="Cambria" panose="02040503050406030204" pitchFamily="18" charset="0"/>
              </a:rPr>
              <a:t>iteration</a:t>
            </a:r>
            <a:r>
              <a:rPr lang="en-US" altLang="zh-CN" sz="2600" dirty="0" smtClean="0">
                <a:latin typeface="Cambria" panose="02040503050406030204" pitchFamily="18" charset="0"/>
              </a:rPr>
              <a:t>.</a:t>
            </a:r>
            <a:endParaRPr lang="en-US" altLang="zh-CN" sz="2600" dirty="0" smtClean="0">
              <a:latin typeface="Cambria" panose="02040503050406030204" pitchFamily="18" charset="0"/>
            </a:endParaRPr>
          </a:p>
          <a:p>
            <a:pPr>
              <a:lnSpc>
                <a:spcPct val="90000"/>
              </a:lnSpc>
            </a:pPr>
            <a:r>
              <a:rPr lang="en-US" altLang="zh-CN" sz="2600" dirty="0" smtClean="0">
                <a:latin typeface="Cambria" panose="02040503050406030204" pitchFamily="18" charset="0"/>
              </a:rPr>
              <a:t>The customer often doesn’t have good </a:t>
            </a:r>
            <a:r>
              <a:rPr lang="en-US" altLang="zh-CN" sz="2600" dirty="0" smtClean="0">
                <a:solidFill>
                  <a:srgbClr val="FF0000"/>
                </a:solidFill>
                <a:latin typeface="Cambria" panose="02040503050406030204" pitchFamily="18" charset="0"/>
              </a:rPr>
              <a:t>grasp</a:t>
            </a:r>
            <a:r>
              <a:rPr lang="en-US" altLang="zh-CN" sz="2600" dirty="0" smtClean="0">
                <a:latin typeface="Cambria" panose="02040503050406030204" pitchFamily="18" charset="0"/>
              </a:rPr>
              <a:t> of what he wants.</a:t>
            </a:r>
            <a:endParaRPr lang="en-US" altLang="zh-CN" sz="2600" dirty="0" smtClean="0">
              <a:latin typeface="Cambria" panose="02040503050406030204" pitchFamily="18" charset="0"/>
            </a:endParaRPr>
          </a:p>
          <a:p>
            <a:pPr>
              <a:lnSpc>
                <a:spcPct val="90000"/>
              </a:lnSpc>
            </a:pPr>
            <a:r>
              <a:rPr lang="en-US" altLang="zh-CN" sz="2600" dirty="0" smtClean="0">
                <a:latin typeface="Cambria" panose="02040503050406030204" pitchFamily="18" charset="0"/>
              </a:rPr>
              <a:t>Bugs created in the requirements stage are </a:t>
            </a:r>
            <a:r>
              <a:rPr lang="en-US" altLang="zh-CN" sz="2600" dirty="0" smtClean="0">
                <a:solidFill>
                  <a:srgbClr val="FF0000"/>
                </a:solidFill>
                <a:latin typeface="Cambria" panose="02040503050406030204" pitchFamily="18" charset="0"/>
              </a:rPr>
              <a:t>very expensive</a:t>
            </a:r>
            <a:r>
              <a:rPr lang="en-US" altLang="zh-CN" sz="2600" dirty="0" smtClean="0">
                <a:latin typeface="Cambria" panose="02040503050406030204" pitchFamily="18" charset="0"/>
              </a:rPr>
              <a:t> to fix later.</a:t>
            </a:r>
            <a:endParaRPr lang="en-US" altLang="zh-CN" sz="2600" dirty="0">
              <a:latin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914400"/>
            <a:ext cx="9144000" cy="36981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GB" altLang="zh-CN" dirty="0" smtClean="0">
                <a:latin typeface="Cambria" panose="02040503050406030204" pitchFamily="18" charset="0"/>
              </a:rPr>
              <a:t>Specification Languages and Tools</a:t>
            </a:r>
            <a:endParaRPr lang="en-GB" altLang="zh-CN" dirty="0">
              <a:latin typeface="Cambria" panose="02040503050406030204" pitchFamily="18" charset="0"/>
            </a:endParaRPr>
          </a:p>
        </p:txBody>
      </p:sp>
      <p:sp>
        <p:nvSpPr>
          <p:cNvPr id="4" name="Rectangle 3"/>
          <p:cNvSpPr txBox="1">
            <a:spLocks noChangeArrowheads="1"/>
          </p:cNvSpPr>
          <p:nvPr/>
        </p:nvSpPr>
        <p:spPr bwMode="auto">
          <a:xfrm>
            <a:off x="381000" y="1981200"/>
            <a:ext cx="83820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GB" altLang="zh-CN" dirty="0" smtClean="0">
                <a:latin typeface="Cambria" panose="02040503050406030204" pitchFamily="18" charset="0"/>
              </a:rPr>
              <a:t>SDL (Specification and Description Language)</a:t>
            </a:r>
            <a:endParaRPr lang="en-GB" altLang="zh-CN" dirty="0" smtClean="0">
              <a:latin typeface="Cambria" panose="02040503050406030204" pitchFamily="18" charset="0"/>
            </a:endParaRPr>
          </a:p>
          <a:p>
            <a:pPr>
              <a:lnSpc>
                <a:spcPct val="90000"/>
              </a:lnSpc>
            </a:pPr>
            <a:r>
              <a:rPr lang="en-US" altLang="zh-CN" dirty="0" smtClean="0">
                <a:latin typeface="Cambria" panose="02040503050406030204" pitchFamily="18" charset="0"/>
              </a:rPr>
              <a:t>SDL </a:t>
            </a:r>
            <a:r>
              <a:rPr lang="en-US" altLang="zh-CN" dirty="0">
                <a:latin typeface="Cambria" panose="02040503050406030204" pitchFamily="18" charset="0"/>
              </a:rPr>
              <a:t>is a </a:t>
            </a:r>
            <a:r>
              <a:rPr lang="en-US" altLang="zh-CN" dirty="0">
                <a:latin typeface="Cambria" panose="02040503050406030204" pitchFamily="18" charset="0"/>
                <a:hlinkClick r:id="rId2" tooltip="Specification language"/>
              </a:rPr>
              <a:t>specification language</a:t>
            </a:r>
            <a:r>
              <a:rPr lang="en-US" altLang="zh-CN" dirty="0">
                <a:latin typeface="Cambria" panose="02040503050406030204" pitchFamily="18" charset="0"/>
              </a:rPr>
              <a:t> targeted at the unambiguous specification and description of the </a:t>
            </a:r>
            <a:r>
              <a:rPr lang="en-US" altLang="zh-CN" dirty="0" err="1">
                <a:latin typeface="Cambria" panose="02040503050406030204" pitchFamily="18" charset="0"/>
              </a:rPr>
              <a:t>behaviour</a:t>
            </a:r>
            <a:r>
              <a:rPr lang="en-US" altLang="zh-CN" dirty="0">
                <a:latin typeface="Cambria" panose="02040503050406030204" pitchFamily="18" charset="0"/>
              </a:rPr>
              <a:t> of reactive and distributed systems</a:t>
            </a:r>
            <a:r>
              <a:rPr lang="en-US" altLang="zh-CN" dirty="0"/>
              <a:t>.</a:t>
            </a:r>
            <a:endParaRPr lang="en-GB" altLang="zh-CN" dirty="0" smtClean="0">
              <a:latin typeface="Cambria" panose="02040503050406030204" pitchFamily="18" charset="0"/>
            </a:endParaRPr>
          </a:p>
          <a:p>
            <a:pPr lvl="1">
              <a:lnSpc>
                <a:spcPct val="90000"/>
              </a:lnSpc>
            </a:pPr>
            <a:endParaRPr lang="en-GB" altLang="zh-CN" dirty="0">
              <a:latin typeface="Cambria" panose="02040503050406030204" pitchFamily="18"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3962400"/>
            <a:ext cx="6048664" cy="23622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0" y="0"/>
            <a:ext cx="5070593"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GB" altLang="zh-CN" dirty="0" smtClean="0">
                <a:latin typeface="Cambria" panose="02040503050406030204" pitchFamily="18" charset="0"/>
              </a:rPr>
              <a:t>Specification Languages and Tools</a:t>
            </a:r>
            <a:endParaRPr lang="en-GB" altLang="zh-CN" dirty="0">
              <a:latin typeface="Cambria" panose="02040503050406030204" pitchFamily="18" charset="0"/>
            </a:endParaRPr>
          </a:p>
        </p:txBody>
      </p:sp>
      <p:sp>
        <p:nvSpPr>
          <p:cNvPr id="4" name="Rectangle 3"/>
          <p:cNvSpPr txBox="1">
            <a:spLocks noChangeArrowheads="1"/>
          </p:cNvSpPr>
          <p:nvPr/>
        </p:nvSpPr>
        <p:spPr bwMode="auto">
          <a:xfrm>
            <a:off x="381000" y="1981200"/>
            <a:ext cx="83820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GB" altLang="zh-CN" dirty="0" smtClean="0">
                <a:latin typeface="Cambria" panose="02040503050406030204" pitchFamily="18" charset="0"/>
              </a:rPr>
              <a:t>MSC (Message Sequence Chart)</a:t>
            </a:r>
            <a:endParaRPr lang="en-GB" altLang="zh-CN" dirty="0" smtClean="0">
              <a:latin typeface="Cambria" panose="02040503050406030204" pitchFamily="18" charset="0"/>
            </a:endParaRPr>
          </a:p>
          <a:p>
            <a:pPr>
              <a:lnSpc>
                <a:spcPct val="90000"/>
              </a:lnSpc>
            </a:pPr>
            <a:r>
              <a:rPr lang="en-US" altLang="zh-CN" dirty="0" smtClean="0">
                <a:latin typeface="Cambria" panose="02040503050406030204" pitchFamily="18" charset="0"/>
              </a:rPr>
              <a:t>MSC </a:t>
            </a:r>
            <a:r>
              <a:rPr lang="en-US" altLang="zh-CN" dirty="0">
                <a:latin typeface="Cambria" panose="02040503050406030204" pitchFamily="18" charset="0"/>
              </a:rPr>
              <a:t>is an </a:t>
            </a:r>
            <a:r>
              <a:rPr lang="en-US" altLang="zh-CN" dirty="0">
                <a:latin typeface="Cambria" panose="02040503050406030204" pitchFamily="18" charset="0"/>
                <a:hlinkClick r:id="rId2" tooltip="Interaction diagram"/>
              </a:rPr>
              <a:t>interaction diagram</a:t>
            </a:r>
            <a:r>
              <a:rPr lang="en-US" altLang="zh-CN" dirty="0">
                <a:latin typeface="Cambria" panose="02040503050406030204" pitchFamily="18" charset="0"/>
              </a:rPr>
              <a:t> from the </a:t>
            </a:r>
            <a:r>
              <a:rPr lang="en-US" altLang="zh-CN" dirty="0">
                <a:latin typeface="Cambria" panose="02040503050406030204" pitchFamily="18" charset="0"/>
                <a:hlinkClick r:id="rId3" tooltip="Specification and Description Language"/>
              </a:rPr>
              <a:t>SDL</a:t>
            </a:r>
            <a:r>
              <a:rPr lang="en-US" altLang="zh-CN" dirty="0">
                <a:latin typeface="Cambria" panose="02040503050406030204" pitchFamily="18" charset="0"/>
              </a:rPr>
              <a:t> family standardized by the </a:t>
            </a:r>
            <a:r>
              <a:rPr lang="en-US" altLang="zh-CN" dirty="0">
                <a:latin typeface="Cambria" panose="02040503050406030204" pitchFamily="18" charset="0"/>
                <a:hlinkClick r:id="rId4" tooltip="International Telecommunication Union"/>
              </a:rPr>
              <a:t>International Telecommunication Union</a:t>
            </a:r>
            <a:r>
              <a:rPr lang="en-US" altLang="zh-CN" dirty="0">
                <a:latin typeface="Cambria" panose="02040503050406030204" pitchFamily="18" charset="0"/>
              </a:rPr>
              <a:t>.</a:t>
            </a:r>
            <a:endParaRPr lang="en-GB" altLang="zh-CN" dirty="0">
              <a:latin typeface="Cambria" panose="02040503050406030204" pitchFamily="18" charset="0"/>
            </a:endParaRPr>
          </a:p>
        </p:txBody>
      </p:sp>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3810000"/>
            <a:ext cx="3667456" cy="2827918"/>
          </a:xfrm>
          <a:prstGeom prst="rect">
            <a:avLst/>
          </a:prstGeom>
        </p:spPr>
      </p:pic>
      <p:pic>
        <p:nvPicPr>
          <p:cNvPr id="7" name="图片 6"/>
          <p:cNvPicPr>
            <a:picLocks noChangeAspect="1"/>
          </p:cNvPicPr>
          <p:nvPr/>
        </p:nvPicPr>
        <p:blipFill rotWithShape="1">
          <a:blip r:embed="rId6">
            <a:extLst>
              <a:ext uri="{28A0092B-C50C-407E-A947-70E740481C1C}">
                <a14:useLocalDpi xmlns:a14="http://schemas.microsoft.com/office/drawing/2010/main" val="0"/>
              </a:ext>
            </a:extLst>
          </a:blip>
          <a:srcRect b="4445"/>
          <a:stretch>
            <a:fillRect/>
          </a:stretch>
        </p:blipFill>
        <p:spPr>
          <a:xfrm>
            <a:off x="3270077" y="-9459"/>
            <a:ext cx="5787213" cy="6781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GB" altLang="zh-CN" dirty="0" smtClean="0">
                <a:latin typeface="Cambria" panose="02040503050406030204" pitchFamily="18" charset="0"/>
              </a:rPr>
              <a:t>Specification Languages and Tools</a:t>
            </a:r>
            <a:endParaRPr lang="en-GB" altLang="zh-CN" dirty="0">
              <a:latin typeface="Cambria" panose="02040503050406030204" pitchFamily="18" charset="0"/>
            </a:endParaRPr>
          </a:p>
        </p:txBody>
      </p:sp>
      <p:sp>
        <p:nvSpPr>
          <p:cNvPr id="4" name="Rectangle 3"/>
          <p:cNvSpPr txBox="1">
            <a:spLocks noChangeArrowheads="1"/>
          </p:cNvSpPr>
          <p:nvPr/>
        </p:nvSpPr>
        <p:spPr bwMode="auto">
          <a:xfrm>
            <a:off x="228600" y="1981200"/>
            <a:ext cx="8534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UML (Unified </a:t>
            </a:r>
            <a:r>
              <a:rPr lang="en-US" altLang="zh-CN" dirty="0">
                <a:latin typeface="Cambria" panose="02040503050406030204" pitchFamily="18" charset="0"/>
              </a:rPr>
              <a:t>Modeling </a:t>
            </a:r>
            <a:r>
              <a:rPr lang="en-US" altLang="zh-CN" dirty="0" smtClean="0">
                <a:latin typeface="Cambria" panose="02040503050406030204" pitchFamily="18" charset="0"/>
              </a:rPr>
              <a:t>Language)</a:t>
            </a:r>
            <a:endParaRPr lang="en-US" altLang="zh-CN" dirty="0" smtClean="0">
              <a:latin typeface="Cambria" panose="02040503050406030204" pitchFamily="18" charset="0"/>
            </a:endParaRPr>
          </a:p>
          <a:p>
            <a:pPr>
              <a:lnSpc>
                <a:spcPct val="90000"/>
              </a:lnSpc>
            </a:pPr>
            <a:r>
              <a:rPr lang="en-US" altLang="zh-CN" dirty="0" smtClean="0">
                <a:latin typeface="Cambria" panose="02040503050406030204" pitchFamily="18" charset="0"/>
              </a:rPr>
              <a:t>UML is a general-purpose, developmental, </a:t>
            </a:r>
            <a:r>
              <a:rPr lang="en-US" altLang="zh-CN" dirty="0" smtClean="0">
                <a:latin typeface="Cambria" panose="02040503050406030204" pitchFamily="18" charset="0"/>
                <a:hlinkClick r:id="rId2" tooltip="Modeling language"/>
              </a:rPr>
              <a:t>modeling language</a:t>
            </a:r>
            <a:r>
              <a:rPr lang="en-US" altLang="zh-CN" dirty="0" smtClean="0">
                <a:latin typeface="Cambria" panose="02040503050406030204" pitchFamily="18" charset="0"/>
              </a:rPr>
              <a:t> in the field of </a:t>
            </a:r>
            <a:r>
              <a:rPr lang="en-US" altLang="zh-CN" dirty="0" smtClean="0">
                <a:latin typeface="Cambria" panose="02040503050406030204" pitchFamily="18" charset="0"/>
                <a:hlinkClick r:id="rId3" tooltip="Software engineering"/>
              </a:rPr>
              <a:t>software engineering</a:t>
            </a:r>
            <a:r>
              <a:rPr lang="en-US" altLang="zh-CN" dirty="0" smtClean="0">
                <a:latin typeface="Cambria" panose="02040503050406030204" pitchFamily="18" charset="0"/>
              </a:rPr>
              <a:t>, that is intended to provide a standard way to visualize the design of a system.</a:t>
            </a:r>
            <a:endParaRPr lang="en-GB" altLang="zh-CN" dirty="0">
              <a:latin typeface="Cambria" panose="02040503050406030204" pitchFamily="18"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8664" y="893618"/>
            <a:ext cx="5267325" cy="5705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GB" altLang="zh-CN" dirty="0" smtClean="0">
                <a:latin typeface="Cambria" panose="02040503050406030204" pitchFamily="18" charset="0"/>
              </a:rPr>
              <a:t>Specification Languages and Tools</a:t>
            </a:r>
            <a:endParaRPr lang="en-GB" altLang="zh-CN" dirty="0">
              <a:latin typeface="Cambria" panose="02040503050406030204" pitchFamily="18" charset="0"/>
            </a:endParaRPr>
          </a:p>
        </p:txBody>
      </p:sp>
      <p:sp>
        <p:nvSpPr>
          <p:cNvPr id="4" name="Rectangle 3"/>
          <p:cNvSpPr txBox="1">
            <a:spLocks noChangeArrowheads="1"/>
          </p:cNvSpPr>
          <p:nvPr/>
        </p:nvSpPr>
        <p:spPr bwMode="auto">
          <a:xfrm>
            <a:off x="228600" y="1981200"/>
            <a:ext cx="8534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Petri Net</a:t>
            </a:r>
            <a:endParaRPr lang="en-US" altLang="zh-CN" dirty="0" smtClean="0">
              <a:latin typeface="Cambria" panose="02040503050406030204" pitchFamily="18" charset="0"/>
            </a:endParaRPr>
          </a:p>
          <a:p>
            <a:pPr>
              <a:lnSpc>
                <a:spcPct val="90000"/>
              </a:lnSpc>
            </a:pPr>
            <a:r>
              <a:rPr lang="en-US" altLang="zh-CN" dirty="0" smtClean="0">
                <a:latin typeface="Cambria" panose="02040503050406030204" pitchFamily="18" charset="0"/>
              </a:rPr>
              <a:t>Petri </a:t>
            </a:r>
            <a:r>
              <a:rPr lang="en-US" altLang="zh-CN" dirty="0">
                <a:latin typeface="Cambria" panose="02040503050406030204" pitchFamily="18" charset="0"/>
              </a:rPr>
              <a:t>N</a:t>
            </a:r>
            <a:r>
              <a:rPr lang="en-US" altLang="zh-CN" dirty="0" smtClean="0">
                <a:latin typeface="Cambria" panose="02040503050406030204" pitchFamily="18" charset="0"/>
              </a:rPr>
              <a:t>et</a:t>
            </a:r>
            <a:r>
              <a:rPr lang="en-US" altLang="zh-CN" dirty="0">
                <a:latin typeface="Cambria" panose="02040503050406030204" pitchFamily="18" charset="0"/>
              </a:rPr>
              <a:t> is one of several </a:t>
            </a:r>
            <a:r>
              <a:rPr lang="en-US" altLang="zh-CN" dirty="0">
                <a:latin typeface="Cambria" panose="02040503050406030204" pitchFamily="18" charset="0"/>
                <a:hlinkClick r:id="rId2" tooltip="Mathematical"/>
              </a:rPr>
              <a:t>mathematical</a:t>
            </a:r>
            <a:r>
              <a:rPr lang="en-US" altLang="zh-CN" dirty="0">
                <a:latin typeface="Cambria" panose="02040503050406030204" pitchFamily="18" charset="0"/>
              </a:rPr>
              <a:t> </a:t>
            </a:r>
            <a:r>
              <a:rPr lang="en-US" altLang="zh-CN" dirty="0">
                <a:latin typeface="Cambria" panose="02040503050406030204" pitchFamily="18" charset="0"/>
                <a:hlinkClick r:id="rId3" tooltip="Modeling language"/>
              </a:rPr>
              <a:t>modeling languages</a:t>
            </a:r>
            <a:r>
              <a:rPr lang="en-US" altLang="zh-CN" dirty="0">
                <a:latin typeface="Cambria" panose="02040503050406030204" pitchFamily="18" charset="0"/>
              </a:rPr>
              <a:t> for the description of </a:t>
            </a:r>
            <a:r>
              <a:rPr lang="en-US" altLang="zh-CN" dirty="0">
                <a:latin typeface="Cambria" panose="02040503050406030204" pitchFamily="18" charset="0"/>
                <a:hlinkClick r:id="rId4" tooltip="Distributed systems"/>
              </a:rPr>
              <a:t>distributed systems</a:t>
            </a:r>
            <a:r>
              <a:rPr lang="en-US" altLang="zh-CN" dirty="0">
                <a:latin typeface="Cambria" panose="02040503050406030204" pitchFamily="18" charset="0"/>
              </a:rPr>
              <a:t>.</a:t>
            </a:r>
            <a:endParaRPr lang="en-GB" altLang="zh-CN" dirty="0">
              <a:latin typeface="Cambria" panose="02040503050406030204" pitchFamily="18" charset="0"/>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8399" y="3962400"/>
            <a:ext cx="4346223" cy="2133600"/>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 y="3657600"/>
            <a:ext cx="7772400" cy="30069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2"/>
                                        </p:tgtEl>
                                      </p:cBhvr>
                                    </p:animEffect>
                                    <p:set>
                                      <p:cBhvr>
                                        <p:cTn id="22" dur="1" fill="hold">
                                          <p:stCondLst>
                                            <p:cond delay="499"/>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GB" altLang="zh-CN" dirty="0" smtClean="0">
                <a:latin typeface="Cambria" panose="02040503050406030204" pitchFamily="18" charset="0"/>
              </a:rPr>
              <a:t>Specification Languages and Tools</a:t>
            </a:r>
            <a:endParaRPr lang="en-GB" altLang="zh-CN" dirty="0">
              <a:latin typeface="Cambria" panose="02040503050406030204" pitchFamily="18" charset="0"/>
            </a:endParaRPr>
          </a:p>
        </p:txBody>
      </p:sp>
      <p:sp>
        <p:nvSpPr>
          <p:cNvPr id="4" name="Rectangle 3"/>
          <p:cNvSpPr txBox="1">
            <a:spLocks noChangeArrowheads="1"/>
          </p:cNvSpPr>
          <p:nvPr/>
        </p:nvSpPr>
        <p:spPr bwMode="auto">
          <a:xfrm>
            <a:off x="228600" y="1981200"/>
            <a:ext cx="8534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Z notation</a:t>
            </a:r>
            <a:endParaRPr lang="en-US" altLang="zh-CN" dirty="0" smtClean="0">
              <a:latin typeface="Cambria" panose="02040503050406030204" pitchFamily="18" charset="0"/>
            </a:endParaRPr>
          </a:p>
          <a:p>
            <a:pPr>
              <a:lnSpc>
                <a:spcPct val="90000"/>
              </a:lnSpc>
            </a:pPr>
            <a:r>
              <a:rPr lang="en-US" altLang="zh-CN" dirty="0" smtClean="0">
                <a:latin typeface="Cambria" panose="02040503050406030204" pitchFamily="18" charset="0"/>
              </a:rPr>
              <a:t>Z notation</a:t>
            </a:r>
            <a:r>
              <a:rPr lang="en-US" altLang="zh-CN" dirty="0">
                <a:latin typeface="Cambria" panose="02040503050406030204" pitchFamily="18" charset="0"/>
              </a:rPr>
              <a:t> is a </a:t>
            </a:r>
            <a:r>
              <a:rPr lang="en-US" altLang="zh-CN" dirty="0">
                <a:latin typeface="Cambria" panose="02040503050406030204" pitchFamily="18" charset="0"/>
                <a:hlinkClick r:id="rId2" tooltip="Formal specification"/>
              </a:rPr>
              <a:t>formal</a:t>
            </a:r>
            <a:r>
              <a:rPr lang="en-US" altLang="zh-CN" dirty="0">
                <a:latin typeface="Cambria" panose="02040503050406030204" pitchFamily="18" charset="0"/>
              </a:rPr>
              <a:t> </a:t>
            </a:r>
            <a:r>
              <a:rPr lang="en-US" altLang="zh-CN" dirty="0">
                <a:latin typeface="Cambria" panose="02040503050406030204" pitchFamily="18" charset="0"/>
                <a:hlinkClick r:id="rId3" tooltip="Specification language"/>
              </a:rPr>
              <a:t>specification language</a:t>
            </a:r>
            <a:r>
              <a:rPr lang="en-US" altLang="zh-CN" dirty="0">
                <a:latin typeface="Cambria" panose="02040503050406030204" pitchFamily="18" charset="0"/>
              </a:rPr>
              <a:t> used for describing and modelling computing systems. It is targeted at the clear specification of </a:t>
            </a:r>
            <a:r>
              <a:rPr lang="en-US" altLang="zh-CN" dirty="0">
                <a:latin typeface="Cambria" panose="02040503050406030204" pitchFamily="18" charset="0"/>
                <a:hlinkClick r:id="rId4" tooltip="Computer program"/>
              </a:rPr>
              <a:t>computer programs</a:t>
            </a:r>
            <a:r>
              <a:rPr lang="en-US" altLang="zh-CN" dirty="0">
                <a:latin typeface="Cambria" panose="02040503050406030204" pitchFamily="18" charset="0"/>
              </a:rPr>
              <a:t> and computer-based systems in general.</a:t>
            </a:r>
            <a:endParaRPr lang="en-GB" altLang="zh-CN" dirty="0">
              <a:latin typeface="Cambria" panose="02040503050406030204" pitchFamily="18" charset="0"/>
            </a:endParaRPr>
          </a:p>
        </p:txBody>
      </p:sp>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3445" y="23611"/>
            <a:ext cx="3048755" cy="67263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GB" altLang="zh-CN" dirty="0" smtClean="0">
                <a:latin typeface="Cambria" panose="02040503050406030204" pitchFamily="18" charset="0"/>
              </a:rPr>
              <a:t>Specification reviews</a:t>
            </a:r>
            <a:endParaRPr lang="en-GB" altLang="zh-CN" dirty="0">
              <a:latin typeface="Cambria" panose="02040503050406030204" pitchFamily="18" charset="0"/>
            </a:endParaRPr>
          </a:p>
        </p:txBody>
      </p:sp>
      <p:sp>
        <p:nvSpPr>
          <p:cNvPr id="4" name="Rectangle 3"/>
          <p:cNvSpPr txBox="1">
            <a:spLocks noChangeArrowheads="1"/>
          </p:cNvSpPr>
          <p:nvPr/>
        </p:nvSpPr>
        <p:spPr bwMode="auto">
          <a:xfrm>
            <a:off x="381000" y="1981200"/>
            <a:ext cx="8382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GB" altLang="zh-CN" dirty="0" smtClean="0">
                <a:latin typeface="Cambria" panose="02040503050406030204" pitchFamily="18" charset="0"/>
              </a:rPr>
              <a:t>Involve people examining the specification with the aim of </a:t>
            </a:r>
            <a:r>
              <a:rPr lang="en-GB" altLang="zh-CN" dirty="0" smtClean="0">
                <a:solidFill>
                  <a:srgbClr val="FF0000"/>
                </a:solidFill>
                <a:latin typeface="Cambria" panose="02040503050406030204" pitchFamily="18" charset="0"/>
              </a:rPr>
              <a:t>discovering anomalies</a:t>
            </a:r>
            <a:r>
              <a:rPr lang="en-GB" altLang="zh-CN" dirty="0" smtClean="0">
                <a:latin typeface="Cambria" panose="02040503050406030204" pitchFamily="18" charset="0"/>
              </a:rPr>
              <a:t> and </a:t>
            </a:r>
            <a:r>
              <a:rPr lang="en-GB" altLang="zh-CN" dirty="0" smtClean="0">
                <a:solidFill>
                  <a:srgbClr val="FF0000"/>
                </a:solidFill>
                <a:latin typeface="Cambria" panose="02040503050406030204" pitchFamily="18" charset="0"/>
              </a:rPr>
              <a:t>defects</a:t>
            </a:r>
            <a:r>
              <a:rPr lang="en-GB" altLang="zh-CN" dirty="0" smtClean="0">
                <a:latin typeface="Cambria" panose="02040503050406030204" pitchFamily="18" charset="0"/>
              </a:rPr>
              <a:t>.</a:t>
            </a:r>
            <a:endParaRPr lang="en-GB" altLang="zh-CN" dirty="0" smtClean="0">
              <a:latin typeface="Cambria" panose="02040503050406030204" pitchFamily="18" charset="0"/>
            </a:endParaRPr>
          </a:p>
          <a:p>
            <a:pPr lvl="1">
              <a:lnSpc>
                <a:spcPct val="90000"/>
              </a:lnSpc>
            </a:pPr>
            <a:r>
              <a:rPr lang="en-GB" altLang="zh-CN" dirty="0" smtClean="0">
                <a:latin typeface="Cambria" panose="02040503050406030204" pitchFamily="18" charset="0"/>
              </a:rPr>
              <a:t>Reviewers reuse domain knowledge so they are likely to have seen the types of error that commonly arise.</a:t>
            </a:r>
            <a:endParaRPr lang="en-GB" altLang="zh-CN" dirty="0" smtClean="0">
              <a:latin typeface="Cambria" panose="02040503050406030204" pitchFamily="18" charset="0"/>
            </a:endParaRPr>
          </a:p>
          <a:p>
            <a:pPr>
              <a:lnSpc>
                <a:spcPct val="90000"/>
              </a:lnSpc>
            </a:pPr>
            <a:r>
              <a:rPr lang="en-GB" altLang="zh-CN" dirty="0" smtClean="0">
                <a:solidFill>
                  <a:srgbClr val="FF0000"/>
                </a:solidFill>
                <a:latin typeface="Cambria" panose="02040503050406030204" pitchFamily="18" charset="0"/>
              </a:rPr>
              <a:t>Does not require the execution</a:t>
            </a:r>
            <a:r>
              <a:rPr lang="en-GB" altLang="zh-CN" dirty="0" smtClean="0">
                <a:latin typeface="Cambria" panose="02040503050406030204" pitchFamily="18" charset="0"/>
              </a:rPr>
              <a:t> of a system so may be used </a:t>
            </a:r>
            <a:r>
              <a:rPr lang="en-GB" altLang="zh-CN" dirty="0" smtClean="0">
                <a:solidFill>
                  <a:srgbClr val="FF0000"/>
                </a:solidFill>
                <a:latin typeface="Cambria" panose="02040503050406030204" pitchFamily="18" charset="0"/>
              </a:rPr>
              <a:t>before implementation</a:t>
            </a:r>
            <a:r>
              <a:rPr lang="en-GB" altLang="zh-CN" dirty="0" smtClean="0">
                <a:latin typeface="Cambria" panose="02040503050406030204" pitchFamily="18" charset="0"/>
              </a:rPr>
              <a:t>.</a:t>
            </a:r>
            <a:endParaRPr lang="en-GB" altLang="zh-CN" dirty="0" smtClean="0">
              <a:latin typeface="Cambria" panose="02040503050406030204" pitchFamily="18" charset="0"/>
            </a:endParaRPr>
          </a:p>
          <a:p>
            <a:pPr>
              <a:lnSpc>
                <a:spcPct val="90000"/>
              </a:lnSpc>
            </a:pPr>
            <a:r>
              <a:rPr lang="en-GB" altLang="zh-CN" dirty="0" smtClean="0">
                <a:latin typeface="Cambria" panose="02040503050406030204" pitchFamily="18" charset="0"/>
              </a:rPr>
              <a:t>Effective technique for discovering errors.</a:t>
            </a:r>
            <a:endParaRPr lang="en-GB" altLang="zh-CN" dirty="0" smtClean="0">
              <a:latin typeface="Cambria" panose="02040503050406030204" pitchFamily="18" charset="0"/>
            </a:endParaRPr>
          </a:p>
          <a:p>
            <a:pPr lvl="1">
              <a:lnSpc>
                <a:spcPct val="90000"/>
              </a:lnSpc>
            </a:pPr>
            <a:endParaRPr lang="en-GB" altLang="zh-CN" dirty="0">
              <a:latin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GB" altLang="zh-CN" dirty="0" smtClean="0">
                <a:latin typeface="Cambria" panose="02040503050406030204" pitchFamily="18" charset="0"/>
              </a:rPr>
              <a:t>Reviews and testing</a:t>
            </a:r>
            <a:endParaRPr lang="en-GB" altLang="zh-CN" dirty="0">
              <a:latin typeface="Cambria" panose="02040503050406030204" pitchFamily="18" charset="0"/>
            </a:endParaRPr>
          </a:p>
        </p:txBody>
      </p:sp>
      <p:sp>
        <p:nvSpPr>
          <p:cNvPr id="4" name="Rectangle 3"/>
          <p:cNvSpPr txBox="1">
            <a:spLocks noChangeArrowheads="1"/>
          </p:cNvSpPr>
          <p:nvPr/>
        </p:nvSpPr>
        <p:spPr bwMode="auto">
          <a:xfrm>
            <a:off x="304800" y="1942563"/>
            <a:ext cx="8382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GB" altLang="zh-CN" dirty="0" smtClean="0">
                <a:latin typeface="Cambria" panose="02040503050406030204" pitchFamily="18" charset="0"/>
              </a:rPr>
              <a:t>Reviews and testing are </a:t>
            </a:r>
            <a:r>
              <a:rPr lang="en-GB" altLang="zh-CN" dirty="0" smtClean="0">
                <a:solidFill>
                  <a:srgbClr val="FF0000"/>
                </a:solidFill>
                <a:latin typeface="Cambria" panose="02040503050406030204" pitchFamily="18" charset="0"/>
              </a:rPr>
              <a:t>complementary</a:t>
            </a:r>
            <a:r>
              <a:rPr lang="en-GB" altLang="zh-CN" dirty="0" smtClean="0">
                <a:latin typeface="Cambria" panose="02040503050406030204" pitchFamily="18" charset="0"/>
              </a:rPr>
              <a:t> and </a:t>
            </a:r>
            <a:r>
              <a:rPr lang="en-GB" altLang="zh-CN" dirty="0" smtClean="0">
                <a:solidFill>
                  <a:srgbClr val="FF0000"/>
                </a:solidFill>
                <a:latin typeface="Cambria" panose="02040503050406030204" pitchFamily="18" charset="0"/>
              </a:rPr>
              <a:t>not opposing</a:t>
            </a:r>
            <a:r>
              <a:rPr lang="en-GB" altLang="zh-CN" dirty="0" smtClean="0">
                <a:latin typeface="Cambria" panose="02040503050406030204" pitchFamily="18" charset="0"/>
              </a:rPr>
              <a:t> verification techniques.</a:t>
            </a:r>
            <a:endParaRPr lang="en-GB" altLang="zh-CN" dirty="0" smtClean="0">
              <a:latin typeface="Cambria" panose="02040503050406030204" pitchFamily="18" charset="0"/>
            </a:endParaRPr>
          </a:p>
          <a:p>
            <a:pPr>
              <a:lnSpc>
                <a:spcPct val="90000"/>
              </a:lnSpc>
            </a:pPr>
            <a:r>
              <a:rPr lang="en-GB" altLang="zh-CN" dirty="0" smtClean="0">
                <a:latin typeface="Cambria" panose="02040503050406030204" pitchFamily="18" charset="0"/>
              </a:rPr>
              <a:t>Both should be used during the </a:t>
            </a:r>
            <a:r>
              <a:rPr lang="en-GB" altLang="zh-CN" dirty="0" smtClean="0">
                <a:solidFill>
                  <a:srgbClr val="FF0000"/>
                </a:solidFill>
                <a:latin typeface="Cambria" panose="02040503050406030204" pitchFamily="18" charset="0"/>
              </a:rPr>
              <a:t>V &amp; V </a:t>
            </a:r>
            <a:r>
              <a:rPr lang="en-GB" altLang="zh-CN" dirty="0" smtClean="0">
                <a:latin typeface="Cambria" panose="02040503050406030204" pitchFamily="18" charset="0"/>
              </a:rPr>
              <a:t>process.</a:t>
            </a:r>
            <a:endParaRPr lang="en-GB" altLang="zh-CN" dirty="0" smtClean="0">
              <a:latin typeface="Cambria" panose="02040503050406030204" pitchFamily="18" charset="0"/>
            </a:endParaRPr>
          </a:p>
          <a:p>
            <a:pPr>
              <a:lnSpc>
                <a:spcPct val="90000"/>
              </a:lnSpc>
            </a:pPr>
            <a:r>
              <a:rPr lang="en-GB" altLang="zh-CN" dirty="0" smtClean="0">
                <a:latin typeface="Cambria" panose="02040503050406030204" pitchFamily="18" charset="0"/>
              </a:rPr>
              <a:t>Reviews can </a:t>
            </a:r>
            <a:r>
              <a:rPr lang="en-GB" altLang="zh-CN" dirty="0" smtClean="0">
                <a:solidFill>
                  <a:srgbClr val="FF0000"/>
                </a:solidFill>
                <a:latin typeface="Cambria" panose="02040503050406030204" pitchFamily="18" charset="0"/>
              </a:rPr>
              <a:t>check conformance with a specification</a:t>
            </a:r>
            <a:r>
              <a:rPr lang="en-GB" altLang="zh-CN" dirty="0" smtClean="0">
                <a:latin typeface="Cambria" panose="02040503050406030204" pitchFamily="18" charset="0"/>
              </a:rPr>
              <a:t> but not conformance with the customer’s real requirements.</a:t>
            </a:r>
            <a:endParaRPr lang="en-GB" altLang="zh-CN" dirty="0" smtClean="0">
              <a:latin typeface="Cambria" panose="02040503050406030204" pitchFamily="18" charset="0"/>
            </a:endParaRPr>
          </a:p>
          <a:p>
            <a:pPr>
              <a:lnSpc>
                <a:spcPct val="90000"/>
              </a:lnSpc>
            </a:pPr>
            <a:r>
              <a:rPr lang="en-GB" altLang="zh-CN" dirty="0" smtClean="0">
                <a:latin typeface="Cambria" panose="02040503050406030204" pitchFamily="18" charset="0"/>
              </a:rPr>
              <a:t>Reviews </a:t>
            </a:r>
            <a:r>
              <a:rPr lang="en-GB" altLang="zh-CN" dirty="0" smtClean="0">
                <a:solidFill>
                  <a:srgbClr val="FF0000"/>
                </a:solidFill>
                <a:latin typeface="Cambria" panose="02040503050406030204" pitchFamily="18" charset="0"/>
              </a:rPr>
              <a:t>cannot check non-functional characteristics</a:t>
            </a:r>
            <a:r>
              <a:rPr lang="en-GB" altLang="zh-CN" dirty="0" smtClean="0">
                <a:latin typeface="Cambria" panose="02040503050406030204" pitchFamily="18" charset="0"/>
              </a:rPr>
              <a:t> such as performance, usability, etc.</a:t>
            </a:r>
            <a:endParaRPr lang="en-GB" altLang="zh-CN" dirty="0">
              <a:latin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923925"/>
            <a:ext cx="77724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840" tIns="44623" rIns="90840" bIns="44623" numCol="1" anchor="b"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GB" altLang="zh-CN" dirty="0" smtClean="0">
                <a:latin typeface="Cambria" panose="02040503050406030204" pitchFamily="18" charset="0"/>
              </a:rPr>
              <a:t>Review pre-conditions</a:t>
            </a:r>
            <a:endParaRPr lang="en-GB" altLang="zh-CN" dirty="0">
              <a:latin typeface="Cambria" panose="02040503050406030204" pitchFamily="18" charset="0"/>
            </a:endParaRPr>
          </a:p>
        </p:txBody>
      </p:sp>
      <p:sp>
        <p:nvSpPr>
          <p:cNvPr id="4" name="Rectangle 3"/>
          <p:cNvSpPr txBox="1">
            <a:spLocks noChangeArrowheads="1"/>
          </p:cNvSpPr>
          <p:nvPr/>
        </p:nvSpPr>
        <p:spPr bwMode="auto">
          <a:xfrm>
            <a:off x="325192" y="2047875"/>
            <a:ext cx="8818808"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840" tIns="44623" rIns="90840" bIns="44623"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zh-CN" dirty="0" smtClean="0">
                <a:latin typeface="Cambria" panose="02040503050406030204" pitchFamily="18" charset="0"/>
              </a:rPr>
              <a:t>A </a:t>
            </a:r>
            <a:r>
              <a:rPr lang="en-GB" altLang="zh-CN" dirty="0" smtClean="0">
                <a:solidFill>
                  <a:srgbClr val="FF0000"/>
                </a:solidFill>
                <a:latin typeface="Cambria" panose="02040503050406030204" pitchFamily="18" charset="0"/>
              </a:rPr>
              <a:t>precise</a:t>
            </a:r>
            <a:r>
              <a:rPr lang="en-GB" altLang="zh-CN" dirty="0" smtClean="0">
                <a:latin typeface="Cambria" panose="02040503050406030204" pitchFamily="18" charset="0"/>
              </a:rPr>
              <a:t> specification must be available.</a:t>
            </a:r>
            <a:endParaRPr lang="en-GB" altLang="zh-CN" dirty="0" smtClean="0">
              <a:latin typeface="Cambria" panose="02040503050406030204" pitchFamily="18" charset="0"/>
            </a:endParaRPr>
          </a:p>
          <a:p>
            <a:r>
              <a:rPr lang="en-GB" altLang="zh-CN" dirty="0" smtClean="0">
                <a:latin typeface="Cambria" panose="02040503050406030204" pitchFamily="18" charset="0"/>
              </a:rPr>
              <a:t>Team members must be familiar with the </a:t>
            </a:r>
            <a:br>
              <a:rPr lang="en-GB" altLang="zh-CN" dirty="0" smtClean="0">
                <a:latin typeface="Cambria" panose="02040503050406030204" pitchFamily="18" charset="0"/>
              </a:rPr>
            </a:br>
            <a:r>
              <a:rPr lang="en-GB" altLang="zh-CN" dirty="0" smtClean="0">
                <a:latin typeface="Cambria" panose="02040503050406030204" pitchFamily="18" charset="0"/>
              </a:rPr>
              <a:t>organization standards.</a:t>
            </a:r>
            <a:endParaRPr lang="en-GB" altLang="zh-CN" dirty="0" smtClean="0">
              <a:latin typeface="Cambria" panose="02040503050406030204" pitchFamily="18" charset="0"/>
            </a:endParaRPr>
          </a:p>
          <a:p>
            <a:r>
              <a:rPr lang="en-GB" altLang="zh-CN" dirty="0" smtClean="0">
                <a:latin typeface="Cambria" panose="02040503050406030204" pitchFamily="18" charset="0"/>
              </a:rPr>
              <a:t>Management must accept that reviews will </a:t>
            </a:r>
            <a:br>
              <a:rPr lang="en-GB" altLang="zh-CN" dirty="0" smtClean="0">
                <a:latin typeface="Cambria" panose="02040503050406030204" pitchFamily="18" charset="0"/>
              </a:rPr>
            </a:br>
            <a:r>
              <a:rPr lang="en-GB" altLang="zh-CN" dirty="0" smtClean="0">
                <a:latin typeface="Cambria" panose="02040503050406030204" pitchFamily="18" charset="0"/>
              </a:rPr>
              <a:t>increase costs early in the software process.</a:t>
            </a:r>
            <a:endParaRPr lang="en-GB" altLang="zh-CN" dirty="0" smtClean="0">
              <a:latin typeface="Cambria" panose="02040503050406030204" pitchFamily="18" charset="0"/>
            </a:endParaRPr>
          </a:p>
          <a:p>
            <a:r>
              <a:rPr lang="en-GB" altLang="zh-CN" dirty="0" smtClean="0">
                <a:latin typeface="Cambria" panose="02040503050406030204" pitchFamily="18" charset="0"/>
              </a:rPr>
              <a:t>Management must not use reviews for staff appraisal.</a:t>
            </a:r>
            <a:endParaRPr lang="en-GB" altLang="zh-CN" dirty="0">
              <a:latin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09600" y="1219200"/>
            <a:ext cx="8153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smtClean="0">
                <a:latin typeface="Cambria" panose="02040503050406030204" pitchFamily="18" charset="0"/>
              </a:rPr>
              <a:t>What is a specification review?</a:t>
            </a:r>
            <a:endParaRPr lang="en-US" altLang="zh-CN" dirty="0">
              <a:latin typeface="Cambria" panose="02040503050406030204" pitchFamily="18" charset="0"/>
            </a:endParaRPr>
          </a:p>
        </p:txBody>
      </p:sp>
      <p:sp>
        <p:nvSpPr>
          <p:cNvPr id="4" name="Rectangle 3"/>
          <p:cNvSpPr txBox="1">
            <a:spLocks noChangeArrowheads="1"/>
          </p:cNvSpPr>
          <p:nvPr/>
        </p:nvSpPr>
        <p:spPr bwMode="auto">
          <a:xfrm>
            <a:off x="381000" y="1991932"/>
            <a:ext cx="8382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mbria" panose="02040503050406030204" pitchFamily="18" charset="0"/>
              </a:rPr>
              <a:t>A process of </a:t>
            </a:r>
            <a:r>
              <a:rPr lang="en-US" altLang="zh-CN" dirty="0" smtClean="0">
                <a:solidFill>
                  <a:srgbClr val="FF0000"/>
                </a:solidFill>
                <a:latin typeface="Cambria" panose="02040503050406030204" pitchFamily="18" charset="0"/>
              </a:rPr>
              <a:t>identifying faults </a:t>
            </a:r>
            <a:r>
              <a:rPr lang="en-US" altLang="zh-CN" dirty="0" smtClean="0">
                <a:latin typeface="Cambria" panose="02040503050406030204" pitchFamily="18" charset="0"/>
              </a:rPr>
              <a:t>in the </a:t>
            </a:r>
            <a:r>
              <a:rPr lang="en-US" altLang="zh-CN" dirty="0" smtClean="0">
                <a:solidFill>
                  <a:srgbClr val="FF0000"/>
                </a:solidFill>
                <a:latin typeface="Cambria" panose="02040503050406030204" pitchFamily="18" charset="0"/>
              </a:rPr>
              <a:t>specification</a:t>
            </a:r>
            <a:r>
              <a:rPr lang="en-US" altLang="zh-CN" dirty="0" smtClean="0">
                <a:latin typeface="Cambria" panose="02040503050406030204" pitchFamily="18" charset="0"/>
              </a:rPr>
              <a:t> of a software system.</a:t>
            </a:r>
            <a:endParaRPr lang="en-US" altLang="zh-CN" dirty="0" smtClean="0">
              <a:latin typeface="Cambria" panose="02040503050406030204" pitchFamily="18" charset="0"/>
            </a:endParaRPr>
          </a:p>
          <a:p>
            <a:r>
              <a:rPr lang="en-US" altLang="zh-CN" dirty="0" smtClean="0">
                <a:latin typeface="Cambria" panose="02040503050406030204" pitchFamily="18" charset="0"/>
              </a:rPr>
              <a:t>Review should uncover both errors made in </a:t>
            </a:r>
            <a:r>
              <a:rPr lang="en-US" altLang="zh-CN" dirty="0" smtClean="0">
                <a:solidFill>
                  <a:srgbClr val="FF0000"/>
                </a:solidFill>
                <a:latin typeface="Cambria" panose="02040503050406030204" pitchFamily="18" charset="0"/>
              </a:rPr>
              <a:t>producing</a:t>
            </a:r>
            <a:r>
              <a:rPr lang="en-US" altLang="zh-CN" dirty="0" smtClean="0">
                <a:latin typeface="Cambria" panose="02040503050406030204" pitchFamily="18" charset="0"/>
              </a:rPr>
              <a:t> specification documents, and errors made </a:t>
            </a:r>
            <a:r>
              <a:rPr lang="en-US" altLang="zh-CN" dirty="0" smtClean="0">
                <a:solidFill>
                  <a:srgbClr val="FF0000"/>
                </a:solidFill>
                <a:latin typeface="Cambria" panose="02040503050406030204" pitchFamily="18" charset="0"/>
              </a:rPr>
              <a:t>earlier</a:t>
            </a:r>
            <a:r>
              <a:rPr lang="en-US" altLang="zh-CN" dirty="0" smtClean="0">
                <a:latin typeface="Cambria" panose="02040503050406030204" pitchFamily="18" charset="0"/>
              </a:rPr>
              <a:t> in the requirements engineering process.</a:t>
            </a:r>
            <a:endParaRPr lang="en-US" altLang="zh-CN" dirty="0" smtClean="0">
              <a:latin typeface="Cambria" panose="02040503050406030204" pitchFamily="18" charset="0"/>
            </a:endParaRPr>
          </a:p>
          <a:p>
            <a:pPr>
              <a:buFontTx/>
              <a:buNone/>
            </a:pPr>
            <a:endParaRPr lang="en-US" altLang="zh-CN" dirty="0">
              <a:latin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066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smtClean="0">
                <a:latin typeface="Cambria" panose="02040503050406030204" pitchFamily="18" charset="0"/>
              </a:rPr>
              <a:t>Limitations of conventional </a:t>
            </a:r>
            <a:br>
              <a:rPr lang="en-US" altLang="zh-CN" sz="3200" dirty="0" smtClean="0">
                <a:latin typeface="Cambria" panose="02040503050406030204" pitchFamily="18" charset="0"/>
              </a:rPr>
            </a:br>
            <a:r>
              <a:rPr lang="en-US" altLang="zh-CN" sz="3200" dirty="0" smtClean="0">
                <a:latin typeface="Cambria" panose="02040503050406030204" pitchFamily="18" charset="0"/>
              </a:rPr>
              <a:t>review approaches</a:t>
            </a:r>
            <a:endParaRPr lang="en-US" altLang="zh-CN" sz="3200" dirty="0">
              <a:latin typeface="Cambria" panose="02040503050406030204" pitchFamily="18" charset="0"/>
            </a:endParaRPr>
          </a:p>
        </p:txBody>
      </p:sp>
      <p:sp>
        <p:nvSpPr>
          <p:cNvPr id="4" name="Rectangle 3"/>
          <p:cNvSpPr txBox="1">
            <a:spLocks noChangeArrowheads="1"/>
          </p:cNvSpPr>
          <p:nvPr/>
        </p:nvSpPr>
        <p:spPr bwMode="auto">
          <a:xfrm>
            <a:off x="381000" y="2209800"/>
            <a:ext cx="8458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Too much information to go through, and not enough time to do it thoroughly.</a:t>
            </a:r>
            <a:endParaRPr lang="en-US" altLang="zh-CN" dirty="0" smtClean="0">
              <a:latin typeface="Cambria" panose="02040503050406030204" pitchFamily="18" charset="0"/>
            </a:endParaRPr>
          </a:p>
          <a:p>
            <a:pPr>
              <a:lnSpc>
                <a:spcPct val="90000"/>
              </a:lnSpc>
            </a:pPr>
            <a:r>
              <a:rPr lang="en-US" altLang="zh-CN" dirty="0" smtClean="0">
                <a:latin typeface="Cambria" panose="02040503050406030204" pitchFamily="18" charset="0"/>
              </a:rPr>
              <a:t>Unfamiliarity of individual reviewers with the overall goals of the design.</a:t>
            </a:r>
            <a:endParaRPr lang="en-US" altLang="zh-CN" dirty="0" smtClean="0">
              <a:latin typeface="Cambria" panose="02040503050406030204" pitchFamily="18" charset="0"/>
            </a:endParaRPr>
          </a:p>
          <a:p>
            <a:pPr>
              <a:lnSpc>
                <a:spcPct val="90000"/>
              </a:lnSpc>
            </a:pPr>
            <a:r>
              <a:rPr lang="en-US" altLang="zh-CN" dirty="0" smtClean="0">
                <a:latin typeface="Cambria" panose="02040503050406030204" pitchFamily="18" charset="0"/>
              </a:rPr>
              <a:t>No single part of the specification gets a thorough and complete evaluation.</a:t>
            </a:r>
            <a:endParaRPr lang="en-US" altLang="zh-CN" dirty="0" smtClean="0">
              <a:latin typeface="Cambria" panose="02040503050406030204" pitchFamily="18" charset="0"/>
            </a:endParaRPr>
          </a:p>
          <a:p>
            <a:pPr>
              <a:lnSpc>
                <a:spcPct val="90000"/>
              </a:lnSpc>
            </a:pPr>
            <a:r>
              <a:rPr lang="en-US" altLang="zh-CN" dirty="0" smtClean="0">
                <a:latin typeface="Cambria" panose="02040503050406030204" pitchFamily="18" charset="0"/>
              </a:rPr>
              <a:t>One-on-one interaction between individual reviewers and specification team is limited.</a:t>
            </a:r>
            <a:endParaRPr lang="en-US" altLang="zh-CN" dirty="0">
              <a:latin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6822" y="1800285"/>
            <a:ext cx="8157955" cy="4524315"/>
          </a:xfrm>
          <a:prstGeom prst="rect">
            <a:avLst/>
          </a:prstGeom>
        </p:spPr>
        <p:txBody>
          <a:bodyPr wrap="square">
            <a:spAutoFit/>
          </a:bodyPr>
          <a:lstStyle/>
          <a:p>
            <a:r>
              <a:rPr lang="en-US" altLang="zh-CN" dirty="0">
                <a:solidFill>
                  <a:srgbClr val="132584"/>
                </a:solidFill>
                <a:latin typeface="Cambria" panose="02040503050406030204" pitchFamily="18" charset="0"/>
              </a:rPr>
              <a:t>Week 1:            The basic concepts and theories of testing</a:t>
            </a:r>
            <a:endParaRPr lang="en-US" altLang="zh-CN" dirty="0">
              <a:solidFill>
                <a:srgbClr val="132584"/>
              </a:solidFill>
              <a:latin typeface="Cambria" panose="02040503050406030204" pitchFamily="18" charset="0"/>
            </a:endParaRPr>
          </a:p>
          <a:p>
            <a:r>
              <a:rPr lang="en-US" altLang="zh-CN" dirty="0" smtClean="0">
                <a:solidFill>
                  <a:srgbClr val="132584"/>
                </a:solidFill>
                <a:latin typeface="Cambria" panose="02040503050406030204" pitchFamily="18" charset="0"/>
              </a:rPr>
              <a:t>Week 2-3:        Principles of Testing</a:t>
            </a:r>
            <a:endParaRPr lang="en-US" altLang="zh-CN" dirty="0" smtClean="0">
              <a:solidFill>
                <a:srgbClr val="132584"/>
              </a:solidFill>
              <a:latin typeface="Cambria" panose="02040503050406030204" pitchFamily="18" charset="0"/>
            </a:endParaRPr>
          </a:p>
          <a:p>
            <a:r>
              <a:rPr lang="en-US" altLang="zh-CN" dirty="0" smtClean="0">
                <a:solidFill>
                  <a:srgbClr val="FF0000"/>
                </a:solidFill>
                <a:latin typeface="Cambria" panose="02040503050406030204" pitchFamily="18" charset="0"/>
              </a:rPr>
              <a:t>Week </a:t>
            </a:r>
            <a:r>
              <a:rPr lang="en-US" altLang="zh-CN" dirty="0">
                <a:solidFill>
                  <a:srgbClr val="FF0000"/>
                </a:solidFill>
                <a:latin typeface="Cambria" panose="02040503050406030204" pitchFamily="18" charset="0"/>
              </a:rPr>
              <a:t>4:            Testing the </a:t>
            </a:r>
            <a:r>
              <a:rPr lang="en-US" altLang="zh-CN" dirty="0" smtClean="0">
                <a:solidFill>
                  <a:srgbClr val="FF0000"/>
                </a:solidFill>
                <a:latin typeface="Cambria" panose="02040503050406030204" pitchFamily="18" charset="0"/>
              </a:rPr>
              <a:t>specification </a:t>
            </a:r>
            <a:endParaRPr lang="en-US" altLang="zh-CN" dirty="0" smtClean="0">
              <a:solidFill>
                <a:srgbClr val="FF0000"/>
              </a:solidFill>
              <a:latin typeface="Cambria" panose="02040503050406030204" pitchFamily="18" charset="0"/>
            </a:endParaRPr>
          </a:p>
          <a:p>
            <a:r>
              <a:rPr lang="en-US" altLang="zh-CN" dirty="0" smtClean="0">
                <a:solidFill>
                  <a:srgbClr val="132584"/>
                </a:solidFill>
                <a:latin typeface="Cambria" panose="02040503050406030204" pitchFamily="18" charset="0"/>
              </a:rPr>
              <a:t>Week </a:t>
            </a:r>
            <a:r>
              <a:rPr lang="en-US" altLang="zh-CN" dirty="0">
                <a:solidFill>
                  <a:srgbClr val="132584"/>
                </a:solidFill>
                <a:latin typeface="Cambria" panose="02040503050406030204" pitchFamily="18" charset="0"/>
              </a:rPr>
              <a:t>5-6:        Black Box Testing </a:t>
            </a:r>
            <a:endParaRPr lang="en-US" altLang="zh-CN" dirty="0">
              <a:solidFill>
                <a:srgbClr val="132584"/>
              </a:solidFill>
              <a:latin typeface="Cambria" panose="02040503050406030204" pitchFamily="18" charset="0"/>
            </a:endParaRPr>
          </a:p>
          <a:p>
            <a:r>
              <a:rPr lang="en-US" altLang="zh-CN" dirty="0">
                <a:solidFill>
                  <a:srgbClr val="132584"/>
                </a:solidFill>
                <a:latin typeface="Cambria" panose="02040503050406030204" pitchFamily="18" charset="0"/>
              </a:rPr>
              <a:t>Week 7-9:        White Box Testing</a:t>
            </a:r>
            <a:endParaRPr lang="en-US" altLang="zh-CN" dirty="0">
              <a:solidFill>
                <a:srgbClr val="132584"/>
              </a:solidFill>
              <a:latin typeface="Cambria" panose="02040503050406030204" pitchFamily="18" charset="0"/>
            </a:endParaRPr>
          </a:p>
          <a:p>
            <a:r>
              <a:rPr lang="en-US" altLang="zh-CN" dirty="0">
                <a:solidFill>
                  <a:srgbClr val="132584"/>
                </a:solidFill>
                <a:latin typeface="Cambria" panose="02040503050406030204" pitchFamily="18" charset="0"/>
              </a:rPr>
              <a:t>Week 10:	Integration Testing and System Testing </a:t>
            </a:r>
            <a:endParaRPr lang="en-US" altLang="zh-CN" dirty="0">
              <a:solidFill>
                <a:srgbClr val="132584"/>
              </a:solidFill>
              <a:latin typeface="Cambria" panose="02040503050406030204" pitchFamily="18" charset="0"/>
            </a:endParaRPr>
          </a:p>
          <a:p>
            <a:r>
              <a:rPr lang="en-US" altLang="zh-CN" dirty="0" smtClean="0">
                <a:solidFill>
                  <a:srgbClr val="132584"/>
                </a:solidFill>
                <a:latin typeface="Cambria" panose="02040503050406030204" pitchFamily="18" charset="0"/>
              </a:rPr>
              <a:t>Week 11:  	</a:t>
            </a:r>
            <a:r>
              <a:rPr lang="en-US" altLang="zh-CN" dirty="0">
                <a:solidFill>
                  <a:srgbClr val="132584"/>
                </a:solidFill>
                <a:latin typeface="Cambria" panose="02040503050406030204" pitchFamily="18" charset="0"/>
              </a:rPr>
              <a:t>Usability Testing and Accessibility Testing</a:t>
            </a:r>
            <a:endParaRPr lang="en-US" altLang="zh-CN" dirty="0">
              <a:solidFill>
                <a:srgbClr val="132584"/>
              </a:solidFill>
              <a:latin typeface="Cambria" panose="02040503050406030204" pitchFamily="18" charset="0"/>
            </a:endParaRPr>
          </a:p>
          <a:p>
            <a:r>
              <a:rPr lang="en-US" altLang="zh-CN" dirty="0" smtClean="0">
                <a:solidFill>
                  <a:srgbClr val="132584"/>
                </a:solidFill>
                <a:latin typeface="Cambria" panose="02040503050406030204" pitchFamily="18" charset="0"/>
              </a:rPr>
              <a:t>Week 12:        	</a:t>
            </a:r>
            <a:r>
              <a:rPr lang="en-US" altLang="zh-CN" dirty="0">
                <a:solidFill>
                  <a:srgbClr val="132584"/>
                </a:solidFill>
                <a:latin typeface="Cambria" panose="02040503050406030204" pitchFamily="18" charset="0"/>
              </a:rPr>
              <a:t>Security </a:t>
            </a:r>
            <a:r>
              <a:rPr lang="en-US" altLang="zh-CN" dirty="0" smtClean="0">
                <a:solidFill>
                  <a:srgbClr val="132584"/>
                </a:solidFill>
                <a:latin typeface="Cambria" panose="02040503050406030204" pitchFamily="18" charset="0"/>
              </a:rPr>
              <a:t>Testing</a:t>
            </a:r>
            <a:endParaRPr lang="en-US" altLang="zh-CN" dirty="0" smtClean="0">
              <a:solidFill>
                <a:srgbClr val="132584"/>
              </a:solidFill>
              <a:latin typeface="Cambria" panose="02040503050406030204" pitchFamily="18" charset="0"/>
            </a:endParaRPr>
          </a:p>
          <a:p>
            <a:r>
              <a:rPr lang="en-US" altLang="zh-CN" dirty="0" smtClean="0">
                <a:solidFill>
                  <a:srgbClr val="132584"/>
                </a:solidFill>
                <a:latin typeface="Cambria" panose="02040503050406030204" pitchFamily="18" charset="0"/>
              </a:rPr>
              <a:t>Week 13:	</a:t>
            </a:r>
            <a:r>
              <a:rPr lang="en-US" altLang="zh-CN" dirty="0">
                <a:solidFill>
                  <a:srgbClr val="132584"/>
                </a:solidFill>
                <a:latin typeface="Cambria" panose="02040503050406030204" pitchFamily="18" charset="0"/>
              </a:rPr>
              <a:t>Mutation </a:t>
            </a:r>
            <a:r>
              <a:rPr lang="en-US" altLang="zh-CN" dirty="0" smtClean="0">
                <a:solidFill>
                  <a:srgbClr val="132584"/>
                </a:solidFill>
                <a:latin typeface="Cambria" panose="02040503050406030204" pitchFamily="18" charset="0"/>
              </a:rPr>
              <a:t>Testing</a:t>
            </a:r>
            <a:endParaRPr lang="en-US" altLang="zh-CN" dirty="0" smtClean="0">
              <a:solidFill>
                <a:srgbClr val="132584"/>
              </a:solidFill>
              <a:latin typeface="Cambria" panose="02040503050406030204" pitchFamily="18" charset="0"/>
            </a:endParaRPr>
          </a:p>
          <a:p>
            <a:r>
              <a:rPr lang="en-US" altLang="zh-CN" dirty="0">
                <a:solidFill>
                  <a:srgbClr val="132584"/>
                </a:solidFill>
                <a:latin typeface="Cambria" panose="02040503050406030204" pitchFamily="18" charset="0"/>
              </a:rPr>
              <a:t>Week 14</a:t>
            </a:r>
            <a:r>
              <a:rPr lang="en-US" altLang="zh-CN" dirty="0" smtClean="0">
                <a:solidFill>
                  <a:srgbClr val="132584"/>
                </a:solidFill>
                <a:latin typeface="Cambria" panose="02040503050406030204" pitchFamily="18" charset="0"/>
              </a:rPr>
              <a:t>:</a:t>
            </a:r>
            <a:r>
              <a:rPr lang="en-US" altLang="zh-CN" dirty="0">
                <a:solidFill>
                  <a:srgbClr val="132584"/>
                </a:solidFill>
                <a:latin typeface="Cambria" panose="02040503050406030204" pitchFamily="18" charset="0"/>
              </a:rPr>
              <a:t>	</a:t>
            </a:r>
            <a:r>
              <a:rPr lang="en-US" altLang="zh-CN" dirty="0" smtClean="0">
                <a:solidFill>
                  <a:srgbClr val="132584"/>
                </a:solidFill>
                <a:latin typeface="Cambria" panose="02040503050406030204" pitchFamily="18" charset="0"/>
              </a:rPr>
              <a:t>Software Quality</a:t>
            </a:r>
            <a:endParaRPr lang="en-US" altLang="zh-CN" dirty="0" smtClean="0">
              <a:solidFill>
                <a:srgbClr val="132584"/>
              </a:solidFill>
              <a:latin typeface="Cambria" panose="02040503050406030204" pitchFamily="18" charset="0"/>
            </a:endParaRPr>
          </a:p>
          <a:p>
            <a:r>
              <a:rPr lang="en-US" altLang="zh-CN" dirty="0" smtClean="0">
                <a:solidFill>
                  <a:srgbClr val="132584"/>
                </a:solidFill>
                <a:latin typeface="Cambria" panose="02040503050406030204" pitchFamily="18" charset="0"/>
              </a:rPr>
              <a:t>Week 15:	Review I</a:t>
            </a:r>
            <a:endParaRPr lang="en-US" altLang="zh-CN" dirty="0" smtClean="0">
              <a:solidFill>
                <a:srgbClr val="132584"/>
              </a:solidFill>
              <a:latin typeface="Cambria" panose="02040503050406030204" pitchFamily="18" charset="0"/>
            </a:endParaRPr>
          </a:p>
          <a:p>
            <a:r>
              <a:rPr lang="en-US" altLang="zh-CN" dirty="0" smtClean="0">
                <a:solidFill>
                  <a:srgbClr val="132584"/>
                </a:solidFill>
                <a:latin typeface="Cambria" panose="02040503050406030204" pitchFamily="18" charset="0"/>
              </a:rPr>
              <a:t>Week 16:	</a:t>
            </a:r>
            <a:r>
              <a:rPr lang="en-US" altLang="zh-CN" dirty="0">
                <a:solidFill>
                  <a:srgbClr val="132584"/>
                </a:solidFill>
                <a:latin typeface="Cambria" panose="02040503050406030204" pitchFamily="18" charset="0"/>
              </a:rPr>
              <a:t>Review </a:t>
            </a:r>
            <a:r>
              <a:rPr lang="en-US" altLang="zh-CN" dirty="0" smtClean="0">
                <a:solidFill>
                  <a:srgbClr val="132584"/>
                </a:solidFill>
                <a:latin typeface="Cambria" panose="02040503050406030204" pitchFamily="18" charset="0"/>
              </a:rPr>
              <a:t>II</a:t>
            </a:r>
            <a:endParaRPr lang="en-US" altLang="zh-CN" dirty="0" smtClean="0">
              <a:solidFill>
                <a:srgbClr val="132584"/>
              </a:solidFill>
              <a:latin typeface="Cambria" panose="02040503050406030204" pitchFamily="18" charset="0"/>
            </a:endParaRPr>
          </a:p>
        </p:txBody>
      </p:sp>
      <p:sp>
        <p:nvSpPr>
          <p:cNvPr id="2" name="标题 1"/>
          <p:cNvSpPr>
            <a:spLocks noGrp="1"/>
          </p:cNvSpPr>
          <p:nvPr>
            <p:ph type="title"/>
          </p:nvPr>
        </p:nvSpPr>
        <p:spPr>
          <a:xfrm>
            <a:off x="1524000" y="230973"/>
            <a:ext cx="6705600" cy="838200"/>
          </a:xfrm>
        </p:spPr>
        <p:txBody>
          <a:bodyPr>
            <a:normAutofit fontScale="90000"/>
          </a:bodyPr>
          <a:lstStyle/>
          <a:p>
            <a:r>
              <a:rPr lang="en-US" altLang="zh-CN" dirty="0"/>
              <a:t>16 Weeks Plan</a:t>
            </a:r>
            <a:br>
              <a:rPr lang="en-US" altLang="zh-CN" dirty="0"/>
            </a:b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Better method: </a:t>
            </a:r>
            <a:br>
              <a:rPr lang="en-US" altLang="zh-CN" sz="3600" dirty="0" smtClean="0">
                <a:latin typeface="Cambria" panose="02040503050406030204" pitchFamily="18" charset="0"/>
              </a:rPr>
            </a:br>
            <a:r>
              <a:rPr lang="en-US" altLang="zh-CN" sz="3600" dirty="0" smtClean="0">
                <a:latin typeface="Cambria" panose="02040503050406030204" pitchFamily="18" charset="0"/>
              </a:rPr>
              <a:t>Active specification review process</a:t>
            </a:r>
            <a:endParaRPr lang="en-US" altLang="zh-CN" dirty="0">
              <a:latin typeface="Cambria" panose="02040503050406030204" pitchFamily="18" charset="0"/>
            </a:endParaRPr>
          </a:p>
        </p:txBody>
      </p:sp>
      <p:sp>
        <p:nvSpPr>
          <p:cNvPr id="4" name="Rectangle 3"/>
          <p:cNvSpPr txBox="1">
            <a:spLocks noChangeArrowheads="1"/>
          </p:cNvSpPr>
          <p:nvPr/>
        </p:nvSpPr>
        <p:spPr bwMode="auto">
          <a:xfrm>
            <a:off x="457200" y="2631583"/>
            <a:ext cx="8305800" cy="3007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Change from “general” review to a set of more focused reviews.</a:t>
            </a:r>
            <a:endParaRPr lang="en-US" altLang="zh-CN" dirty="0" smtClean="0">
              <a:latin typeface="Cambria" panose="02040503050406030204" pitchFamily="18" charset="0"/>
            </a:endParaRPr>
          </a:p>
          <a:p>
            <a:pPr>
              <a:lnSpc>
                <a:spcPct val="90000"/>
              </a:lnSpc>
            </a:pPr>
            <a:r>
              <a:rPr lang="en-US" altLang="zh-CN" dirty="0" smtClean="0">
                <a:latin typeface="Cambria" panose="02040503050406030204" pitchFamily="18" charset="0"/>
              </a:rPr>
              <a:t>Use questionnaires to engage the reviewer in using the specification.</a:t>
            </a:r>
            <a:endParaRPr lang="en-US" altLang="zh-CN" dirty="0" smtClean="0">
              <a:latin typeface="Cambria" panose="02040503050406030204" pitchFamily="18" charset="0"/>
            </a:endParaRPr>
          </a:p>
          <a:p>
            <a:pPr>
              <a:lnSpc>
                <a:spcPct val="90000"/>
              </a:lnSpc>
            </a:pPr>
            <a:r>
              <a:rPr lang="en-US" altLang="zh-CN" dirty="0" smtClean="0">
                <a:latin typeface="Cambria" panose="02040503050406030204" pitchFamily="18" charset="0"/>
              </a:rPr>
              <a:t>More opportunities for one-on-one discussion between reviewer and specification team.</a:t>
            </a:r>
            <a:endParaRPr lang="en-US" altLang="zh-CN" dirty="0">
              <a:latin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4000" dirty="0" smtClean="0">
                <a:latin typeface="Cambria" panose="02040503050406030204" pitchFamily="18" charset="0"/>
              </a:rPr>
              <a:t>An example</a:t>
            </a:r>
            <a:endParaRPr lang="en-US" altLang="zh-CN" sz="4000" dirty="0">
              <a:latin typeface="Cambria" panose="02040503050406030204" pitchFamily="18" charset="0"/>
            </a:endParaRPr>
          </a:p>
        </p:txBody>
      </p:sp>
      <p:sp>
        <p:nvSpPr>
          <p:cNvPr id="4" name="Rectangle 3"/>
          <p:cNvSpPr txBox="1">
            <a:spLocks noChangeArrowheads="1"/>
          </p:cNvSpPr>
          <p:nvPr/>
        </p:nvSpPr>
        <p:spPr bwMode="auto">
          <a:xfrm>
            <a:off x="685800" y="2286000"/>
            <a:ext cx="80010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We have been asked to review the specification for a hospital’s order processing system.</a:t>
            </a:r>
            <a:endParaRPr lang="en-US" altLang="zh-CN" dirty="0" smtClean="0">
              <a:latin typeface="Cambria" panose="02040503050406030204" pitchFamily="18" charset="0"/>
            </a:endParaRPr>
          </a:p>
          <a:p>
            <a:pPr>
              <a:lnSpc>
                <a:spcPct val="90000"/>
              </a:lnSpc>
            </a:pPr>
            <a:r>
              <a:rPr lang="en-US" altLang="zh-CN" dirty="0" smtClean="0">
                <a:latin typeface="Cambria" panose="02040503050406030204" pitchFamily="18" charset="0"/>
              </a:rPr>
              <a:t>The order processing system allows users to order items for patients, such as tests or medications.</a:t>
            </a:r>
            <a:endParaRPr lang="en-US" altLang="zh-CN" dirty="0" smtClean="0">
              <a:latin typeface="Cambria" panose="02040503050406030204" pitchFamily="18" charset="0"/>
            </a:endParaRPr>
          </a:p>
          <a:p>
            <a:pPr>
              <a:lnSpc>
                <a:spcPct val="90000"/>
              </a:lnSpc>
            </a:pPr>
            <a:endParaRPr lang="en-US" altLang="zh-CN" sz="2400" dirty="0">
              <a:latin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066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Active specification review process</a:t>
            </a:r>
            <a:br>
              <a:rPr lang="en-US" altLang="zh-CN" sz="3600" dirty="0" smtClean="0">
                <a:latin typeface="Cambria" panose="02040503050406030204" pitchFamily="18" charset="0"/>
              </a:rPr>
            </a:br>
            <a:r>
              <a:rPr lang="en-US" altLang="zh-CN" dirty="0" smtClean="0">
                <a:solidFill>
                  <a:schemeClr val="tx1"/>
                </a:solidFill>
                <a:latin typeface="Cambria" panose="02040503050406030204" pitchFamily="18" charset="0"/>
              </a:rPr>
              <a:t>Step 1: Prepare the specification for review</a:t>
            </a:r>
            <a:endParaRPr lang="en-US" altLang="zh-CN" sz="3200" dirty="0">
              <a:solidFill>
                <a:schemeClr val="folHlink"/>
              </a:solidFill>
              <a:latin typeface="Cambria" panose="02040503050406030204" pitchFamily="18" charset="0"/>
            </a:endParaRPr>
          </a:p>
        </p:txBody>
      </p:sp>
      <p:sp>
        <p:nvSpPr>
          <p:cNvPr id="4" name="Rectangle 3"/>
          <p:cNvSpPr txBox="1">
            <a:spLocks noChangeArrowheads="1"/>
          </p:cNvSpPr>
          <p:nvPr/>
        </p:nvSpPr>
        <p:spPr bwMode="auto">
          <a:xfrm>
            <a:off x="685800" y="2362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mbria" panose="02040503050406030204" pitchFamily="18" charset="0"/>
              </a:rPr>
              <a:t>Think about what criteria reviewers will use:</a:t>
            </a:r>
            <a:endParaRPr lang="en-US" altLang="zh-CN" dirty="0" smtClean="0">
              <a:latin typeface="Cambria" panose="02040503050406030204" pitchFamily="18" charset="0"/>
            </a:endParaRPr>
          </a:p>
          <a:p>
            <a:pPr lvl="1"/>
            <a:r>
              <a:rPr lang="en-US" altLang="zh-CN" dirty="0" smtClean="0">
                <a:latin typeface="Cambria" panose="02040503050406030204" pitchFamily="18" charset="0"/>
              </a:rPr>
              <a:t>Well-structured</a:t>
            </a:r>
            <a:endParaRPr lang="en-US" altLang="zh-CN" dirty="0" smtClean="0">
              <a:latin typeface="Cambria" panose="02040503050406030204" pitchFamily="18" charset="0"/>
            </a:endParaRPr>
          </a:p>
          <a:p>
            <a:pPr lvl="1"/>
            <a:r>
              <a:rPr lang="en-US" altLang="zh-CN" dirty="0" smtClean="0">
                <a:latin typeface="Cambria" panose="02040503050406030204" pitchFamily="18" charset="0"/>
              </a:rPr>
              <a:t>Simple</a:t>
            </a:r>
            <a:endParaRPr lang="en-US" altLang="zh-CN" dirty="0" smtClean="0">
              <a:latin typeface="Cambria" panose="02040503050406030204" pitchFamily="18" charset="0"/>
            </a:endParaRPr>
          </a:p>
          <a:p>
            <a:pPr lvl="1"/>
            <a:r>
              <a:rPr lang="en-US" altLang="zh-CN" dirty="0" smtClean="0">
                <a:latin typeface="Cambria" panose="02040503050406030204" pitchFamily="18" charset="0"/>
              </a:rPr>
              <a:t>Adequate</a:t>
            </a:r>
            <a:endParaRPr lang="en-US" altLang="zh-CN" dirty="0" smtClean="0">
              <a:latin typeface="Cambria" panose="02040503050406030204" pitchFamily="18" charset="0"/>
            </a:endParaRPr>
          </a:p>
          <a:p>
            <a:pPr lvl="1"/>
            <a:r>
              <a:rPr lang="en-US" altLang="zh-CN" dirty="0" smtClean="0">
                <a:latin typeface="Cambria" panose="02040503050406030204" pitchFamily="18" charset="0"/>
              </a:rPr>
              <a:t>Flexible</a:t>
            </a:r>
            <a:endParaRPr lang="en-US" altLang="zh-CN" dirty="0" smtClean="0">
              <a:latin typeface="Cambria" panose="02040503050406030204" pitchFamily="18" charset="0"/>
            </a:endParaRPr>
          </a:p>
          <a:p>
            <a:pPr lvl="1"/>
            <a:r>
              <a:rPr lang="en-US" altLang="zh-CN" dirty="0" smtClean="0">
                <a:latin typeface="Cambria" panose="02040503050406030204" pitchFamily="18" charset="0"/>
              </a:rPr>
              <a:t>Practical</a:t>
            </a:r>
            <a:endParaRPr lang="en-US" altLang="zh-CN" dirty="0" smtClean="0">
              <a:latin typeface="Cambria" panose="02040503050406030204" pitchFamily="18" charset="0"/>
            </a:endParaRPr>
          </a:p>
          <a:p>
            <a:pPr lvl="1"/>
            <a:r>
              <a:rPr lang="en-US" altLang="zh-CN" dirty="0" smtClean="0">
                <a:latin typeface="Cambria" panose="02040503050406030204" pitchFamily="18" charset="0"/>
              </a:rPr>
              <a:t>Easy to implement</a:t>
            </a:r>
            <a:endParaRPr lang="en-US" altLang="zh-CN" dirty="0" smtClean="0">
              <a:latin typeface="Cambria" panose="02040503050406030204" pitchFamily="18" charset="0"/>
            </a:endParaRPr>
          </a:p>
          <a:p>
            <a:pPr lvl="1"/>
            <a:r>
              <a:rPr lang="en-US" altLang="zh-CN" dirty="0" smtClean="0">
                <a:latin typeface="Cambria" panose="02040503050406030204" pitchFamily="18" charset="0"/>
              </a:rPr>
              <a:t>Standardized</a:t>
            </a:r>
            <a:endParaRPr lang="en-US" altLang="zh-CN" dirty="0">
              <a:latin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990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Active specification review process</a:t>
            </a:r>
            <a:br>
              <a:rPr lang="en-US" altLang="zh-CN" sz="3600" dirty="0" smtClean="0">
                <a:latin typeface="Cambria" panose="02040503050406030204" pitchFamily="18" charset="0"/>
              </a:rPr>
            </a:br>
            <a:r>
              <a:rPr lang="en-US" altLang="zh-CN" dirty="0" smtClean="0">
                <a:solidFill>
                  <a:schemeClr val="tx1"/>
                </a:solidFill>
                <a:latin typeface="Cambria" panose="02040503050406030204" pitchFamily="18" charset="0"/>
              </a:rPr>
              <a:t>Step 2: Prepare the documentation for review</a:t>
            </a:r>
            <a:endParaRPr lang="en-US" altLang="zh-CN" dirty="0">
              <a:solidFill>
                <a:schemeClr val="folHlink"/>
              </a:solidFill>
              <a:latin typeface="Cambria" panose="02040503050406030204" pitchFamily="18" charset="0"/>
            </a:endParaRPr>
          </a:p>
        </p:txBody>
      </p:sp>
      <p:sp>
        <p:nvSpPr>
          <p:cNvPr id="4" name="Rectangle 3"/>
          <p:cNvSpPr txBox="1">
            <a:spLocks noChangeArrowheads="1"/>
          </p:cNvSpPr>
          <p:nvPr/>
        </p:nvSpPr>
        <p:spPr bwMode="auto">
          <a:xfrm>
            <a:off x="685800" y="22098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Make assumptions explicit</a:t>
            </a:r>
            <a:endParaRPr lang="en-US" altLang="zh-CN" dirty="0" smtClean="0">
              <a:latin typeface="Cambria" panose="02040503050406030204" pitchFamily="18" charset="0"/>
            </a:endParaRPr>
          </a:p>
          <a:p>
            <a:pPr lvl="1">
              <a:lnSpc>
                <a:spcPct val="90000"/>
              </a:lnSpc>
            </a:pPr>
            <a:r>
              <a:rPr lang="en-US" altLang="zh-CN" sz="2000" dirty="0" smtClean="0">
                <a:latin typeface="Cambria" panose="02040503050406030204" pitchFamily="18" charset="0"/>
              </a:rPr>
              <a:t>System can record the order pertaining to a patient.</a:t>
            </a:r>
            <a:endParaRPr lang="en-US" altLang="zh-CN" sz="2000" dirty="0" smtClean="0">
              <a:latin typeface="Cambria" panose="02040503050406030204" pitchFamily="18" charset="0"/>
            </a:endParaRPr>
          </a:p>
          <a:p>
            <a:pPr lvl="1">
              <a:lnSpc>
                <a:spcPct val="90000"/>
              </a:lnSpc>
            </a:pPr>
            <a:r>
              <a:rPr lang="en-US" altLang="zh-CN" sz="2000" dirty="0" smtClean="0">
                <a:latin typeface="Cambria" panose="02040503050406030204" pitchFamily="18" charset="0"/>
              </a:rPr>
              <a:t>It is possible to obtain all the orders for a patient.</a:t>
            </a:r>
            <a:endParaRPr lang="en-US" altLang="zh-CN" sz="2000" dirty="0" smtClean="0">
              <a:latin typeface="Cambria" panose="02040503050406030204" pitchFamily="18" charset="0"/>
            </a:endParaRPr>
          </a:p>
          <a:p>
            <a:pPr lvl="1">
              <a:lnSpc>
                <a:spcPct val="90000"/>
              </a:lnSpc>
            </a:pPr>
            <a:r>
              <a:rPr lang="en-US" altLang="zh-CN" sz="2000" dirty="0" smtClean="0">
                <a:latin typeface="Cambria" panose="02040503050406030204" pitchFamily="18" charset="0"/>
              </a:rPr>
              <a:t>System can determine and change the status of an order.</a:t>
            </a:r>
            <a:endParaRPr lang="en-US" altLang="zh-CN" sz="2000" dirty="0" smtClean="0">
              <a:latin typeface="Cambria" panose="02040503050406030204" pitchFamily="18" charset="0"/>
            </a:endParaRPr>
          </a:p>
          <a:p>
            <a:pPr lvl="1">
              <a:lnSpc>
                <a:spcPct val="90000"/>
              </a:lnSpc>
            </a:pPr>
            <a:r>
              <a:rPr lang="en-US" altLang="zh-CN" sz="2000" dirty="0" smtClean="0">
                <a:latin typeface="Cambria" panose="02040503050406030204" pitchFamily="18" charset="0"/>
              </a:rPr>
              <a:t>The order always contains at least one item.</a:t>
            </a:r>
            <a:endParaRPr lang="en-US" altLang="zh-CN" sz="2000" dirty="0" smtClean="0">
              <a:latin typeface="Cambria" panose="02040503050406030204" pitchFamily="18" charset="0"/>
            </a:endParaRPr>
          </a:p>
          <a:p>
            <a:pPr lvl="1">
              <a:lnSpc>
                <a:spcPct val="90000"/>
              </a:lnSpc>
            </a:pPr>
            <a:r>
              <a:rPr lang="en-US" altLang="zh-CN" sz="2000" dirty="0" smtClean="0">
                <a:latin typeface="Cambria" panose="02040503050406030204" pitchFamily="18" charset="0"/>
              </a:rPr>
              <a:t>The status of an order is always in one of the two states </a:t>
            </a:r>
            <a:r>
              <a:rPr lang="en-US" altLang="zh-CN" sz="2000" dirty="0" err="1" smtClean="0">
                <a:latin typeface="Cambria" panose="02040503050406030204" pitchFamily="18" charset="0"/>
              </a:rPr>
              <a:t>i.e</a:t>
            </a:r>
            <a:r>
              <a:rPr lang="en-US" altLang="zh-CN" sz="2000" dirty="0" smtClean="0">
                <a:latin typeface="Cambria" panose="02040503050406030204" pitchFamily="18" charset="0"/>
              </a:rPr>
              <a:t> active or cancelled.</a:t>
            </a:r>
            <a:endParaRPr lang="en-US" altLang="zh-CN" sz="2000" dirty="0" smtClean="0">
              <a:latin typeface="Cambria" panose="02040503050406030204" pitchFamily="18" charset="0"/>
            </a:endParaRPr>
          </a:p>
          <a:p>
            <a:pPr>
              <a:lnSpc>
                <a:spcPct val="90000"/>
              </a:lnSpc>
            </a:pPr>
            <a:r>
              <a:rPr lang="en-US" altLang="zh-CN" dirty="0" smtClean="0">
                <a:latin typeface="Cambria" panose="02040503050406030204" pitchFamily="18" charset="0"/>
              </a:rPr>
              <a:t>Incorrect Usage Assumptions</a:t>
            </a:r>
            <a:endParaRPr lang="en-US" altLang="zh-CN" dirty="0" smtClean="0">
              <a:latin typeface="Cambria" panose="02040503050406030204" pitchFamily="18" charset="0"/>
            </a:endParaRPr>
          </a:p>
          <a:p>
            <a:pPr lvl="1">
              <a:lnSpc>
                <a:spcPct val="90000"/>
              </a:lnSpc>
            </a:pPr>
            <a:r>
              <a:rPr lang="en-US" altLang="zh-CN" sz="2000" dirty="0" smtClean="0">
                <a:latin typeface="Cambria" panose="02040503050406030204" pitchFamily="18" charset="0"/>
              </a:rPr>
              <a:t>Cannot add or remove items once the order is placed.</a:t>
            </a:r>
            <a:endParaRPr lang="en-US" altLang="zh-CN" sz="2000" dirty="0" smtClean="0">
              <a:latin typeface="Cambria" panose="02040503050406030204" pitchFamily="18" charset="0"/>
            </a:endParaRPr>
          </a:p>
          <a:p>
            <a:pPr lvl="1">
              <a:lnSpc>
                <a:spcPct val="90000"/>
              </a:lnSpc>
            </a:pPr>
            <a:r>
              <a:rPr lang="en-US" altLang="zh-CN" sz="2000" dirty="0" smtClean="0">
                <a:latin typeface="Cambria" panose="02040503050406030204" pitchFamily="18" charset="0"/>
              </a:rPr>
              <a:t>Once an order is cancelled, the status cannot be set to active again.</a:t>
            </a:r>
            <a:endParaRPr lang="en-US" altLang="zh-CN" sz="2000" dirty="0" smtClean="0">
              <a:latin typeface="Cambria" panose="02040503050406030204" pitchFamily="18" charset="0"/>
            </a:endParaRPr>
          </a:p>
          <a:p>
            <a:pPr lvl="1">
              <a:lnSpc>
                <a:spcPct val="90000"/>
              </a:lnSpc>
            </a:pPr>
            <a:r>
              <a:rPr lang="en-US" altLang="zh-CN" sz="2000" dirty="0" smtClean="0">
                <a:latin typeface="Cambria" panose="02040503050406030204" pitchFamily="18" charset="0"/>
              </a:rPr>
              <a:t>An item is always added with respect to an order.</a:t>
            </a:r>
            <a:endParaRPr lang="en-US" altLang="zh-CN" sz="2000" dirty="0">
              <a:latin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fade">
                                      <p:cBhvr>
                                        <p:cTn id="30" dur="500"/>
                                        <p:tgtEl>
                                          <p:spTgt spid="4">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fade">
                                      <p:cBhvr>
                                        <p:cTn id="33" dur="500"/>
                                        <p:tgtEl>
                                          <p:spTgt spid="4">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Effect transition="in" filter="fade">
                                      <p:cBhvr>
                                        <p:cTn id="36" dur="500"/>
                                        <p:tgtEl>
                                          <p:spTgt spid="4">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fade">
                                      <p:cBhvr>
                                        <p:cTn id="39"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066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Active specification review process</a:t>
            </a:r>
            <a:br>
              <a:rPr lang="en-US" altLang="zh-CN" sz="3600" dirty="0" smtClean="0">
                <a:latin typeface="Cambria" panose="02040503050406030204" pitchFamily="18" charset="0"/>
              </a:rPr>
            </a:br>
            <a:r>
              <a:rPr lang="en-US" altLang="zh-CN" dirty="0" smtClean="0">
                <a:solidFill>
                  <a:schemeClr val="tx1"/>
                </a:solidFill>
                <a:latin typeface="Cambria" panose="02040503050406030204" pitchFamily="18" charset="0"/>
              </a:rPr>
              <a:t>Step 3: Identify the specialized reviews</a:t>
            </a:r>
            <a:endParaRPr lang="en-US" altLang="zh-CN" sz="3200" dirty="0">
              <a:solidFill>
                <a:schemeClr val="folHlink"/>
              </a:solidFill>
              <a:latin typeface="Cambria" panose="02040503050406030204" pitchFamily="18" charset="0"/>
            </a:endParaRPr>
          </a:p>
        </p:txBody>
      </p:sp>
      <p:sp>
        <p:nvSpPr>
          <p:cNvPr id="4" name="Rectangle 3"/>
          <p:cNvSpPr txBox="1">
            <a:spLocks noChangeArrowheads="1"/>
          </p:cNvSpPr>
          <p:nvPr/>
        </p:nvSpPr>
        <p:spPr bwMode="auto">
          <a:xfrm>
            <a:off x="381000" y="2438400"/>
            <a:ext cx="8229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mbria" panose="02040503050406030204" pitchFamily="18" charset="0"/>
              </a:rPr>
              <a:t>Focus the reviewer’s attention on specific properties of the specification (e.g., data access).</a:t>
            </a:r>
            <a:endParaRPr lang="en-US" altLang="zh-CN" dirty="0" smtClean="0">
              <a:latin typeface="Cambria" panose="02040503050406030204" pitchFamily="18" charset="0"/>
            </a:endParaRPr>
          </a:p>
          <a:p>
            <a:pPr lvl="1"/>
            <a:r>
              <a:rPr lang="en-US" altLang="zh-CN" dirty="0" smtClean="0">
                <a:latin typeface="Cambria" panose="02040503050406030204" pitchFamily="18" charset="0"/>
              </a:rPr>
              <a:t>Data access sufficiency.</a:t>
            </a:r>
            <a:endParaRPr lang="en-US" altLang="zh-CN" dirty="0" smtClean="0">
              <a:latin typeface="Cambria" panose="02040503050406030204" pitchFamily="18" charset="0"/>
            </a:endParaRPr>
          </a:p>
          <a:p>
            <a:pPr lvl="2"/>
            <a:r>
              <a:rPr lang="en-US" altLang="zh-CN" sz="2000" dirty="0" smtClean="0">
                <a:latin typeface="Cambria" panose="02040503050406030204" pitchFamily="18" charset="0"/>
              </a:rPr>
              <a:t>E.g., provides all data required by the other features of the system.</a:t>
            </a:r>
            <a:endParaRPr lang="en-US" altLang="zh-CN" sz="2000" dirty="0" smtClean="0">
              <a:latin typeface="Cambria" panose="02040503050406030204" pitchFamily="18" charset="0"/>
            </a:endParaRPr>
          </a:p>
          <a:p>
            <a:pPr lvl="1"/>
            <a:r>
              <a:rPr lang="en-US" altLang="zh-CN" dirty="0" smtClean="0">
                <a:latin typeface="Cambria" panose="02040503050406030204" pitchFamily="18" charset="0"/>
              </a:rPr>
              <a:t>Assumption Sufficiency.</a:t>
            </a:r>
            <a:endParaRPr lang="en-US" altLang="zh-CN" dirty="0" smtClean="0">
              <a:latin typeface="Cambria" panose="02040503050406030204" pitchFamily="18" charset="0"/>
            </a:endParaRPr>
          </a:p>
          <a:p>
            <a:pPr lvl="2"/>
            <a:r>
              <a:rPr lang="en-US" altLang="zh-CN" sz="2000" dirty="0" smtClean="0">
                <a:latin typeface="Cambria" panose="02040503050406030204" pitchFamily="18" charset="0"/>
              </a:rPr>
              <a:t>E.g., contains all of the assumptions needed to access the feature’s data.</a:t>
            </a:r>
            <a:endParaRPr lang="en-US" altLang="zh-CN" sz="2000" dirty="0">
              <a:latin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500"/>
                                        <p:tgtEl>
                                          <p:spTgt spid="4">
                                            <p:txEl>
                                              <p:pRg st="3" end="3"/>
                                            </p:txEl>
                                          </p:spTgt>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Active specification review process</a:t>
            </a:r>
            <a:br>
              <a:rPr lang="en-US" altLang="zh-CN" dirty="0" smtClean="0">
                <a:latin typeface="Cambria" panose="02040503050406030204" pitchFamily="18" charset="0"/>
              </a:rPr>
            </a:br>
            <a:r>
              <a:rPr lang="en-US" altLang="zh-CN" dirty="0" smtClean="0">
                <a:solidFill>
                  <a:schemeClr val="tx1"/>
                </a:solidFill>
                <a:latin typeface="Cambria" panose="02040503050406030204" pitchFamily="18" charset="0"/>
              </a:rPr>
              <a:t>Step 4: Identify the reviewers needed</a:t>
            </a:r>
            <a:endParaRPr lang="en-US" altLang="zh-CN" sz="3200" dirty="0">
              <a:solidFill>
                <a:schemeClr val="folHlink"/>
              </a:solidFill>
              <a:latin typeface="Cambria" panose="02040503050406030204" pitchFamily="18" charset="0"/>
            </a:endParaRPr>
          </a:p>
        </p:txBody>
      </p:sp>
      <p:sp>
        <p:nvSpPr>
          <p:cNvPr id="4" name="Rectangle 3"/>
          <p:cNvSpPr txBox="1">
            <a:spLocks noChangeArrowheads="1"/>
          </p:cNvSpPr>
          <p:nvPr/>
        </p:nvSpPr>
        <p:spPr bwMode="auto">
          <a:xfrm>
            <a:off x="381000" y="2530699"/>
            <a:ext cx="8229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mbria" panose="02040503050406030204" pitchFamily="18" charset="0"/>
              </a:rPr>
              <a:t>People with different perspectives and expertise are needed as reviewers</a:t>
            </a:r>
            <a:endParaRPr lang="en-US" altLang="zh-CN" dirty="0" smtClean="0">
              <a:latin typeface="Cambria" panose="02040503050406030204" pitchFamily="18" charset="0"/>
            </a:endParaRPr>
          </a:p>
          <a:p>
            <a:pPr lvl="1"/>
            <a:r>
              <a:rPr lang="en-US" altLang="zh-CN" dirty="0" smtClean="0">
                <a:latin typeface="Cambria" panose="02040503050406030204" pitchFamily="18" charset="0"/>
              </a:rPr>
              <a:t>Programmers and analysts who worked on the other features of the order processing system. </a:t>
            </a:r>
            <a:endParaRPr lang="en-US" altLang="zh-CN" dirty="0" smtClean="0">
              <a:latin typeface="Cambria" panose="02040503050406030204" pitchFamily="18" charset="0"/>
            </a:endParaRPr>
          </a:p>
          <a:p>
            <a:pPr lvl="1"/>
            <a:r>
              <a:rPr lang="en-US" altLang="zh-CN" dirty="0" smtClean="0">
                <a:latin typeface="Cambria" panose="02040503050406030204" pitchFamily="18" charset="0"/>
              </a:rPr>
              <a:t>Programmers and analysts familiar with hospital information systems in general.</a:t>
            </a:r>
            <a:endParaRPr lang="en-US" altLang="zh-CN" dirty="0" smtClean="0">
              <a:latin typeface="Cambria" panose="02040503050406030204" pitchFamily="18" charset="0"/>
            </a:endParaRPr>
          </a:p>
          <a:p>
            <a:pPr lvl="1">
              <a:buFontTx/>
              <a:buNone/>
            </a:pPr>
            <a:endParaRPr lang="en-US" altLang="zh-CN" dirty="0">
              <a:latin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Active specification review process</a:t>
            </a:r>
            <a:br>
              <a:rPr lang="en-US" altLang="zh-CN" sz="3600" dirty="0" smtClean="0">
                <a:latin typeface="Cambria" panose="02040503050406030204" pitchFamily="18" charset="0"/>
              </a:rPr>
            </a:br>
            <a:r>
              <a:rPr lang="en-US" altLang="zh-CN" dirty="0" smtClean="0">
                <a:solidFill>
                  <a:schemeClr val="tx1"/>
                </a:solidFill>
                <a:latin typeface="Cambria" panose="02040503050406030204" pitchFamily="18" charset="0"/>
              </a:rPr>
              <a:t>Step 5: Design the questionnaires</a:t>
            </a:r>
            <a:endParaRPr lang="en-US" altLang="zh-CN" sz="3200" dirty="0">
              <a:solidFill>
                <a:schemeClr val="folHlink"/>
              </a:solidFill>
              <a:latin typeface="Cambria" panose="02040503050406030204" pitchFamily="18" charset="0"/>
            </a:endParaRPr>
          </a:p>
        </p:txBody>
      </p:sp>
      <p:sp>
        <p:nvSpPr>
          <p:cNvPr id="4" name="Rectangle 3"/>
          <p:cNvSpPr txBox="1">
            <a:spLocks noChangeArrowheads="1"/>
          </p:cNvSpPr>
          <p:nvPr/>
        </p:nvSpPr>
        <p:spPr bwMode="auto">
          <a:xfrm>
            <a:off x="685800" y="25908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mbria" panose="02040503050406030204" pitchFamily="18" charset="0"/>
              </a:rPr>
              <a:t>Make reviewers take an active role</a:t>
            </a:r>
            <a:endParaRPr lang="en-US" altLang="zh-CN" dirty="0" smtClean="0">
              <a:latin typeface="Cambria" panose="02040503050406030204" pitchFamily="18" charset="0"/>
            </a:endParaRPr>
          </a:p>
          <a:p>
            <a:r>
              <a:rPr lang="en-US" altLang="zh-CN" dirty="0" smtClean="0">
                <a:latin typeface="Cambria" panose="02040503050406030204" pitchFamily="18" charset="0"/>
              </a:rPr>
              <a:t>Make reviewers use the documentation</a:t>
            </a:r>
            <a:endParaRPr lang="en-US" altLang="zh-CN" dirty="0" smtClean="0">
              <a:latin typeface="Cambria" panose="02040503050406030204" pitchFamily="18" charset="0"/>
            </a:endParaRPr>
          </a:p>
          <a:p>
            <a:r>
              <a:rPr lang="en-US" altLang="zh-CN" dirty="0" smtClean="0">
                <a:latin typeface="Cambria" panose="02040503050406030204" pitchFamily="18" charset="0"/>
              </a:rPr>
              <a:t>Phrase questions in an active way</a:t>
            </a:r>
            <a:endParaRPr lang="en-US" altLang="zh-CN" dirty="0" smtClean="0">
              <a:latin typeface="Cambria" panose="02040503050406030204" pitchFamily="18" charset="0"/>
            </a:endParaRPr>
          </a:p>
          <a:p>
            <a:pPr lvl="1"/>
            <a:r>
              <a:rPr lang="en-US" altLang="zh-CN" dirty="0" smtClean="0">
                <a:latin typeface="Cambria" panose="02040503050406030204" pitchFamily="18" charset="0"/>
              </a:rPr>
              <a:t>E.g., “Write down the exceptions that can occur” rather than “Are exceptions defined for every program?”</a:t>
            </a:r>
            <a:endParaRPr lang="en-US" altLang="zh-CN" dirty="0">
              <a:latin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066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Active Specification Review Process</a:t>
            </a:r>
            <a:br>
              <a:rPr lang="en-US" altLang="zh-CN" dirty="0" smtClean="0">
                <a:latin typeface="Cambria" panose="02040503050406030204" pitchFamily="18" charset="0"/>
              </a:rPr>
            </a:br>
            <a:r>
              <a:rPr lang="en-US" altLang="zh-CN" dirty="0" smtClean="0">
                <a:solidFill>
                  <a:schemeClr val="tx1"/>
                </a:solidFill>
                <a:latin typeface="Cambria" panose="02040503050406030204" pitchFamily="18" charset="0"/>
              </a:rPr>
              <a:t>Step 6: Conduct the review</a:t>
            </a:r>
            <a:endParaRPr lang="en-US" altLang="zh-CN" sz="3200" dirty="0">
              <a:solidFill>
                <a:schemeClr val="folHlink"/>
              </a:solidFill>
              <a:latin typeface="Cambria" panose="02040503050406030204" pitchFamily="18" charset="0"/>
            </a:endParaRPr>
          </a:p>
        </p:txBody>
      </p:sp>
      <p:sp>
        <p:nvSpPr>
          <p:cNvPr id="4" name="Rectangle 3"/>
          <p:cNvSpPr txBox="1">
            <a:spLocks noChangeArrowheads="1"/>
          </p:cNvSpPr>
          <p:nvPr/>
        </p:nvSpPr>
        <p:spPr bwMode="auto">
          <a:xfrm>
            <a:off x="685800" y="24384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latin typeface="Cambria" panose="02040503050406030204" pitchFamily="18" charset="0"/>
              </a:rPr>
              <a:t>Present an overview of the specification.</a:t>
            </a:r>
            <a:endParaRPr lang="en-US" altLang="zh-CN" sz="2400" dirty="0" smtClean="0">
              <a:latin typeface="Cambria" panose="02040503050406030204" pitchFamily="18" charset="0"/>
            </a:endParaRPr>
          </a:p>
          <a:p>
            <a:r>
              <a:rPr lang="en-US" altLang="zh-CN" sz="2400" dirty="0" smtClean="0">
                <a:latin typeface="Cambria" panose="02040503050406030204" pitchFamily="18" charset="0"/>
              </a:rPr>
              <a:t>Assign reviews to the reviewers.</a:t>
            </a:r>
            <a:endParaRPr lang="en-US" altLang="zh-CN" sz="2400" dirty="0" smtClean="0">
              <a:latin typeface="Cambria" panose="02040503050406030204" pitchFamily="18" charset="0"/>
            </a:endParaRPr>
          </a:p>
          <a:p>
            <a:r>
              <a:rPr lang="en-US" altLang="zh-CN" sz="2400" dirty="0" smtClean="0">
                <a:latin typeface="Cambria" panose="02040503050406030204" pitchFamily="18" charset="0"/>
              </a:rPr>
              <a:t>Reviewers complete their reviews, meeting with the specification authors as needed.</a:t>
            </a:r>
            <a:endParaRPr lang="en-US" altLang="zh-CN" sz="2400" dirty="0" smtClean="0">
              <a:latin typeface="Cambria" panose="02040503050406030204" pitchFamily="18" charset="0"/>
            </a:endParaRPr>
          </a:p>
          <a:p>
            <a:r>
              <a:rPr lang="en-US" altLang="zh-CN" sz="2400" dirty="0" smtClean="0">
                <a:latin typeface="Cambria" panose="02040503050406030204" pitchFamily="18" charset="0"/>
              </a:rPr>
              <a:t>Specification authors review completed questionnaires, and meet with reviewers to resolve questions.</a:t>
            </a:r>
            <a:endParaRPr lang="en-US" altLang="zh-CN" sz="2400" dirty="0" smtClean="0">
              <a:latin typeface="Cambria" panose="02040503050406030204" pitchFamily="18" charset="0"/>
            </a:endParaRPr>
          </a:p>
          <a:p>
            <a:r>
              <a:rPr lang="en-US" altLang="zh-CN" sz="2400" dirty="0" smtClean="0">
                <a:latin typeface="Cambria" panose="02040503050406030204" pitchFamily="18" charset="0"/>
              </a:rPr>
              <a:t>Specification authors produce new version of the specification.</a:t>
            </a:r>
            <a:endParaRPr lang="en-US" altLang="zh-CN" sz="2400" dirty="0">
              <a:latin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066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Specification attribute checklist</a:t>
            </a:r>
            <a:endParaRPr lang="en-US" altLang="zh-CN" sz="2400" dirty="0">
              <a:latin typeface="Cambria" panose="02040503050406030204" pitchFamily="18" charset="0"/>
            </a:endParaRPr>
          </a:p>
        </p:txBody>
      </p:sp>
      <p:sp>
        <p:nvSpPr>
          <p:cNvPr id="4" name="Rectangle 3"/>
          <p:cNvSpPr txBox="1">
            <a:spLocks noChangeArrowheads="1"/>
          </p:cNvSpPr>
          <p:nvPr/>
        </p:nvSpPr>
        <p:spPr bwMode="auto">
          <a:xfrm>
            <a:off x="6858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mbria" panose="02040503050406030204" pitchFamily="18" charset="0"/>
              </a:rPr>
              <a:t>Completeness</a:t>
            </a:r>
            <a:endParaRPr lang="en-US" altLang="zh-CN" dirty="0" smtClean="0">
              <a:latin typeface="Cambria" panose="02040503050406030204" pitchFamily="18" charset="0"/>
            </a:endParaRPr>
          </a:p>
          <a:p>
            <a:r>
              <a:rPr lang="en-US" altLang="zh-CN" dirty="0" smtClean="0">
                <a:latin typeface="Cambria" panose="02040503050406030204" pitchFamily="18" charset="0"/>
              </a:rPr>
              <a:t>Accuracy</a:t>
            </a:r>
            <a:endParaRPr lang="en-US" altLang="zh-CN" dirty="0" smtClean="0">
              <a:latin typeface="Cambria" panose="02040503050406030204" pitchFamily="18" charset="0"/>
            </a:endParaRPr>
          </a:p>
          <a:p>
            <a:r>
              <a:rPr lang="en-US" altLang="zh-CN" dirty="0" smtClean="0">
                <a:latin typeface="Cambria" panose="02040503050406030204" pitchFamily="18" charset="0"/>
              </a:rPr>
              <a:t>Precision</a:t>
            </a:r>
            <a:endParaRPr lang="en-US" altLang="zh-CN" dirty="0" smtClean="0">
              <a:latin typeface="Cambria" panose="02040503050406030204" pitchFamily="18" charset="0"/>
            </a:endParaRPr>
          </a:p>
          <a:p>
            <a:r>
              <a:rPr lang="en-US" altLang="zh-CN" dirty="0" smtClean="0">
                <a:latin typeface="Cambria" panose="02040503050406030204" pitchFamily="18" charset="0"/>
              </a:rPr>
              <a:t>Consistency</a:t>
            </a:r>
            <a:endParaRPr lang="en-US" altLang="zh-CN" dirty="0" smtClean="0">
              <a:latin typeface="Cambria" panose="02040503050406030204" pitchFamily="18" charset="0"/>
            </a:endParaRPr>
          </a:p>
          <a:p>
            <a:r>
              <a:rPr lang="en-US" altLang="zh-CN" dirty="0" smtClean="0">
                <a:latin typeface="Cambria" panose="02040503050406030204" pitchFamily="18" charset="0"/>
              </a:rPr>
              <a:t>Relevance</a:t>
            </a:r>
            <a:endParaRPr lang="en-US" altLang="zh-CN" dirty="0" smtClean="0">
              <a:latin typeface="Cambria" panose="02040503050406030204" pitchFamily="18" charset="0"/>
            </a:endParaRPr>
          </a:p>
          <a:p>
            <a:r>
              <a:rPr lang="en-US" altLang="zh-CN" dirty="0" smtClean="0">
                <a:latin typeface="Cambria" panose="02040503050406030204" pitchFamily="18" charset="0"/>
              </a:rPr>
              <a:t>Feasibility</a:t>
            </a:r>
            <a:endParaRPr lang="en-US" altLang="zh-CN" dirty="0" smtClean="0">
              <a:latin typeface="Cambria" panose="02040503050406030204" pitchFamily="18" charset="0"/>
            </a:endParaRPr>
          </a:p>
          <a:p>
            <a:r>
              <a:rPr lang="en-US" altLang="zh-CN" dirty="0" smtClean="0">
                <a:latin typeface="Cambria" panose="02040503050406030204" pitchFamily="18" charset="0"/>
              </a:rPr>
              <a:t>Code/Design-free</a:t>
            </a:r>
            <a:endParaRPr lang="en-US" altLang="zh-CN" dirty="0" smtClean="0">
              <a:latin typeface="Cambria" panose="02040503050406030204" pitchFamily="18" charset="0"/>
            </a:endParaRPr>
          </a:p>
          <a:p>
            <a:r>
              <a:rPr lang="en-US" altLang="zh-CN" dirty="0" smtClean="0">
                <a:latin typeface="Cambria" panose="02040503050406030204" pitchFamily="18" charset="0"/>
              </a:rPr>
              <a:t>Testability</a:t>
            </a:r>
            <a:endParaRPr lang="en-US" altLang="zh-CN" dirty="0">
              <a:latin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Specification terminology checklist</a:t>
            </a:r>
            <a:endParaRPr lang="en-US" altLang="zh-CN" sz="2400" dirty="0">
              <a:latin typeface="Cambria" panose="02040503050406030204" pitchFamily="18" charset="0"/>
            </a:endParaRPr>
          </a:p>
        </p:txBody>
      </p:sp>
      <p:sp>
        <p:nvSpPr>
          <p:cNvPr id="4" name="Rectangle 3"/>
          <p:cNvSpPr txBox="1">
            <a:spLocks noChangeArrowheads="1"/>
          </p:cNvSpPr>
          <p:nvPr/>
        </p:nvSpPr>
        <p:spPr bwMode="auto">
          <a:xfrm>
            <a:off x="457200" y="2067058"/>
            <a:ext cx="8229600" cy="4333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500" dirty="0" smtClean="0">
                <a:solidFill>
                  <a:srgbClr val="FF0000"/>
                </a:solidFill>
                <a:latin typeface="Cambria" panose="02040503050406030204" pitchFamily="18" charset="0"/>
              </a:rPr>
              <a:t>Always, every, all, none, never</a:t>
            </a:r>
            <a:r>
              <a:rPr lang="en-US" altLang="zh-CN" sz="2500" dirty="0" smtClean="0">
                <a:latin typeface="Cambria" panose="02040503050406030204" pitchFamily="18" charset="0"/>
              </a:rPr>
              <a:t>, … (absolutely sure?)</a:t>
            </a:r>
            <a:endParaRPr lang="en-US" altLang="zh-CN" sz="2500" dirty="0" smtClean="0">
              <a:latin typeface="Cambria" panose="02040503050406030204" pitchFamily="18" charset="0"/>
            </a:endParaRPr>
          </a:p>
          <a:p>
            <a:pPr>
              <a:lnSpc>
                <a:spcPct val="90000"/>
              </a:lnSpc>
            </a:pPr>
            <a:r>
              <a:rPr lang="en-US" altLang="zh-CN" sz="2500" dirty="0" smtClean="0">
                <a:latin typeface="Cambria" panose="02040503050406030204" pitchFamily="18" charset="0"/>
              </a:rPr>
              <a:t>Certainly, therefore, clearly, obviously, customarily, most, … (persuasion lingo)</a:t>
            </a:r>
            <a:endParaRPr lang="en-US" altLang="zh-CN" sz="2500" dirty="0" smtClean="0">
              <a:latin typeface="Cambria" panose="02040503050406030204" pitchFamily="18" charset="0"/>
            </a:endParaRPr>
          </a:p>
          <a:p>
            <a:pPr>
              <a:lnSpc>
                <a:spcPct val="90000"/>
              </a:lnSpc>
            </a:pPr>
            <a:r>
              <a:rPr lang="en-US" altLang="zh-CN" sz="2500" dirty="0" smtClean="0">
                <a:solidFill>
                  <a:srgbClr val="FF0000"/>
                </a:solidFill>
                <a:latin typeface="Cambria" panose="02040503050406030204" pitchFamily="18" charset="0"/>
              </a:rPr>
              <a:t>Some, sometimes, often, usually, ordinarily, customarily, most</a:t>
            </a:r>
            <a:r>
              <a:rPr lang="en-US" altLang="zh-CN" sz="2500" dirty="0" smtClean="0">
                <a:latin typeface="Cambria" panose="02040503050406030204" pitchFamily="18" charset="0"/>
              </a:rPr>
              <a:t>, … (vague)</a:t>
            </a:r>
            <a:endParaRPr lang="en-US" altLang="zh-CN" sz="2500" dirty="0" smtClean="0">
              <a:latin typeface="Cambria" panose="02040503050406030204" pitchFamily="18" charset="0"/>
            </a:endParaRPr>
          </a:p>
          <a:p>
            <a:pPr>
              <a:lnSpc>
                <a:spcPct val="90000"/>
              </a:lnSpc>
            </a:pPr>
            <a:r>
              <a:rPr lang="en-US" altLang="zh-CN" sz="2500" dirty="0" smtClean="0">
                <a:latin typeface="Cambria" panose="02040503050406030204" pitchFamily="18" charset="0"/>
              </a:rPr>
              <a:t>Etc., and so forth, and so on, such as, … (not testable)</a:t>
            </a:r>
            <a:endParaRPr lang="en-US" altLang="zh-CN" sz="2500" dirty="0" smtClean="0">
              <a:latin typeface="Cambria" panose="02040503050406030204" pitchFamily="18" charset="0"/>
            </a:endParaRPr>
          </a:p>
          <a:p>
            <a:pPr>
              <a:lnSpc>
                <a:spcPct val="90000"/>
              </a:lnSpc>
            </a:pPr>
            <a:r>
              <a:rPr lang="en-US" altLang="zh-CN" sz="2500" dirty="0" smtClean="0">
                <a:solidFill>
                  <a:srgbClr val="FF0000"/>
                </a:solidFill>
                <a:latin typeface="Cambria" panose="02040503050406030204" pitchFamily="18" charset="0"/>
              </a:rPr>
              <a:t>Good, fast, cheap, efficient, small, stable</a:t>
            </a:r>
            <a:r>
              <a:rPr lang="en-US" altLang="zh-CN" sz="2500" dirty="0" smtClean="0">
                <a:latin typeface="Cambria" panose="02040503050406030204" pitchFamily="18" charset="0"/>
              </a:rPr>
              <a:t>, … (unquantifiable)</a:t>
            </a:r>
            <a:endParaRPr lang="en-US" altLang="zh-CN" sz="2500" dirty="0" smtClean="0">
              <a:latin typeface="Cambria" panose="02040503050406030204" pitchFamily="18" charset="0"/>
            </a:endParaRPr>
          </a:p>
          <a:p>
            <a:pPr>
              <a:lnSpc>
                <a:spcPct val="90000"/>
              </a:lnSpc>
            </a:pPr>
            <a:r>
              <a:rPr lang="en-US" altLang="zh-CN" sz="2500" dirty="0" smtClean="0">
                <a:solidFill>
                  <a:srgbClr val="FF0000"/>
                </a:solidFill>
                <a:latin typeface="Cambria" panose="02040503050406030204" pitchFamily="18" charset="0"/>
              </a:rPr>
              <a:t>Handled, processed, rejected, skipped, eliminated</a:t>
            </a:r>
            <a:r>
              <a:rPr lang="en-US" altLang="zh-CN" sz="2500" dirty="0" smtClean="0">
                <a:latin typeface="Cambria" panose="02040503050406030204" pitchFamily="18" charset="0"/>
              </a:rPr>
              <a:t>, …</a:t>
            </a:r>
            <a:endParaRPr lang="en-US" altLang="zh-CN" sz="2500" dirty="0" smtClean="0">
              <a:latin typeface="Cambria" panose="02040503050406030204" pitchFamily="18" charset="0"/>
            </a:endParaRPr>
          </a:p>
          <a:p>
            <a:pPr>
              <a:lnSpc>
                <a:spcPct val="90000"/>
              </a:lnSpc>
            </a:pPr>
            <a:r>
              <a:rPr lang="en-US" altLang="zh-CN" sz="2500" dirty="0" smtClean="0">
                <a:latin typeface="Cambria" panose="02040503050406030204" pitchFamily="18" charset="0"/>
              </a:rPr>
              <a:t>If … then … (missing else)</a:t>
            </a:r>
            <a:endParaRPr lang="en-US" altLang="zh-CN" sz="2500" dirty="0">
              <a:latin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685800" y="2743200"/>
            <a:ext cx="8077200" cy="838200"/>
          </a:xfrm>
        </p:spPr>
        <p:txBody>
          <a:bodyPr/>
          <a:lstStyle/>
          <a:p>
            <a:pPr algn="ctr" eaLnBrk="1" hangingPunct="1"/>
            <a:r>
              <a:rPr lang="en-US" altLang="zh-CN" sz="4000" dirty="0">
                <a:latin typeface="Cambria" panose="02040503050406030204" pitchFamily="18" charset="0"/>
              </a:rPr>
              <a:t>Testing the specification</a:t>
            </a:r>
            <a:endParaRPr lang="en-US" altLang="zh-CN" sz="4000" dirty="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5" name="Rectangle 2"/>
          <p:cNvSpPr txBox="1">
            <a:spLocks noChangeArrowheads="1"/>
          </p:cNvSpPr>
          <p:nvPr/>
        </p:nvSpPr>
        <p:spPr bwMode="auto">
          <a:xfrm>
            <a:off x="685800"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Conclusions</a:t>
            </a:r>
            <a:endParaRPr lang="en-US" altLang="zh-CN" sz="3600" dirty="0">
              <a:latin typeface="Cambria" panose="02040503050406030204" pitchFamily="18" charset="0"/>
            </a:endParaRPr>
          </a:p>
        </p:txBody>
      </p:sp>
      <p:sp>
        <p:nvSpPr>
          <p:cNvPr id="6" name="Rectangle 3"/>
          <p:cNvSpPr txBox="1">
            <a:spLocks noChangeArrowheads="1"/>
          </p:cNvSpPr>
          <p:nvPr/>
        </p:nvSpPr>
        <p:spPr bwMode="auto">
          <a:xfrm>
            <a:off x="533400" y="20574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Reviewers focus on those areas they are best suited to evaluate</a:t>
            </a:r>
            <a:endParaRPr lang="en-US" altLang="zh-CN" dirty="0" smtClean="0">
              <a:latin typeface="Cambria" panose="02040503050406030204" pitchFamily="18" charset="0"/>
            </a:endParaRPr>
          </a:p>
          <a:p>
            <a:pPr lvl="1">
              <a:lnSpc>
                <a:spcPct val="90000"/>
              </a:lnSpc>
            </a:pPr>
            <a:r>
              <a:rPr lang="en-US" altLang="zh-CN" dirty="0" smtClean="0">
                <a:latin typeface="Cambria" panose="02040503050406030204" pitchFamily="18" charset="0"/>
              </a:rPr>
              <a:t>Time is used more wisely for all participants</a:t>
            </a:r>
            <a:endParaRPr lang="en-US" altLang="zh-CN" dirty="0" smtClean="0">
              <a:latin typeface="Cambria" panose="02040503050406030204" pitchFamily="18" charset="0"/>
            </a:endParaRPr>
          </a:p>
          <a:p>
            <a:pPr lvl="1">
              <a:lnSpc>
                <a:spcPct val="90000"/>
              </a:lnSpc>
            </a:pPr>
            <a:r>
              <a:rPr lang="en-US" altLang="zh-CN" dirty="0" smtClean="0">
                <a:latin typeface="Cambria" panose="02040503050406030204" pitchFamily="18" charset="0"/>
              </a:rPr>
              <a:t>More errors are likely to be found</a:t>
            </a:r>
            <a:endParaRPr lang="en-US" altLang="zh-CN" dirty="0" smtClean="0">
              <a:latin typeface="Cambria" panose="02040503050406030204" pitchFamily="18" charset="0"/>
            </a:endParaRPr>
          </a:p>
          <a:p>
            <a:pPr>
              <a:lnSpc>
                <a:spcPct val="90000"/>
              </a:lnSpc>
            </a:pPr>
            <a:r>
              <a:rPr lang="en-US" altLang="zh-CN" dirty="0" smtClean="0">
                <a:latin typeface="Cambria" panose="02040503050406030204" pitchFamily="18" charset="0"/>
              </a:rPr>
              <a:t>One-on-one communication with specification authors makes it easier for people to speak up.</a:t>
            </a:r>
            <a:endParaRPr lang="en-US" altLang="zh-CN" dirty="0" smtClean="0">
              <a:latin typeface="Cambria" panose="02040503050406030204" pitchFamily="18" charset="0"/>
            </a:endParaRPr>
          </a:p>
          <a:p>
            <a:pPr>
              <a:lnSpc>
                <a:spcPct val="90000"/>
              </a:lnSpc>
            </a:pPr>
            <a:r>
              <a:rPr lang="en-US" altLang="zh-CN" dirty="0" smtClean="0">
                <a:latin typeface="Cambria" panose="02040503050406030204" pitchFamily="18" charset="0"/>
              </a:rPr>
              <a:t>Few errors found does not necessarily indicate that the specification is good.</a:t>
            </a:r>
            <a:endParaRPr lang="en-US" altLang="zh-CN" dirty="0" smtClean="0">
              <a:latin typeface="Cambria" panose="02040503050406030204" pitchFamily="18" charset="0"/>
            </a:endParaRPr>
          </a:p>
          <a:p>
            <a:pPr lvl="1">
              <a:lnSpc>
                <a:spcPct val="90000"/>
              </a:lnSpc>
            </a:pPr>
            <a:r>
              <a:rPr lang="en-US" altLang="zh-CN" dirty="0" smtClean="0">
                <a:latin typeface="Cambria" panose="02040503050406030204" pitchFamily="18" charset="0"/>
              </a:rPr>
              <a:t>E.g., Perhaps the review process was not effective.</a:t>
            </a:r>
            <a:endParaRPr lang="en-US" altLang="zh-CN" dirty="0" smtClean="0">
              <a:latin typeface="Cambria" panose="02040503050406030204" pitchFamily="18" charset="0"/>
            </a:endParaRPr>
          </a:p>
          <a:p>
            <a:pPr>
              <a:lnSpc>
                <a:spcPct val="90000"/>
              </a:lnSpc>
            </a:pPr>
            <a:endParaRPr lang="en-US" altLang="zh-CN" dirty="0">
              <a:latin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5" name="Rectangle 2"/>
          <p:cNvSpPr txBox="1">
            <a:spLocks noChangeArrowheads="1"/>
          </p:cNvSpPr>
          <p:nvPr/>
        </p:nvSpPr>
        <p:spPr bwMode="auto">
          <a:xfrm>
            <a:off x="685800" y="1295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smtClean="0">
                <a:latin typeface="Cambria" panose="02040503050406030204" pitchFamily="18" charset="0"/>
              </a:rPr>
              <a:t>You now know …</a:t>
            </a:r>
            <a:endParaRPr lang="en-US" altLang="zh-CN" sz="3200" dirty="0">
              <a:latin typeface="Cambria" panose="02040503050406030204" pitchFamily="18" charset="0"/>
            </a:endParaRPr>
          </a:p>
        </p:txBody>
      </p:sp>
      <p:sp>
        <p:nvSpPr>
          <p:cNvPr id="6" name="Rectangle 3"/>
          <p:cNvSpPr txBox="1">
            <a:spLocks noChangeArrowheads="1"/>
          </p:cNvSpPr>
          <p:nvPr/>
        </p:nvSpPr>
        <p:spPr bwMode="auto">
          <a:xfrm>
            <a:off x="685800" y="21336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mbria" panose="02040503050406030204" pitchFamily="18" charset="0"/>
              </a:rPr>
              <a:t>… what a specification is</a:t>
            </a:r>
            <a:endParaRPr lang="en-US" altLang="zh-CN" dirty="0" smtClean="0">
              <a:latin typeface="Cambria" panose="02040503050406030204" pitchFamily="18" charset="0"/>
            </a:endParaRPr>
          </a:p>
          <a:p>
            <a:r>
              <a:rPr lang="en-US" altLang="zh-CN" dirty="0" smtClean="0">
                <a:latin typeface="Cambria" panose="02040503050406030204" pitchFamily="18" charset="0"/>
              </a:rPr>
              <a:t>… how to review (test) a specification</a:t>
            </a:r>
            <a:endParaRPr lang="en-US" altLang="zh-CN" dirty="0" smtClean="0">
              <a:latin typeface="Cambria" panose="02040503050406030204" pitchFamily="18" charset="0"/>
            </a:endParaRPr>
          </a:p>
          <a:p>
            <a:r>
              <a:rPr lang="en-US" altLang="zh-CN" dirty="0" smtClean="0">
                <a:latin typeface="Cambria" panose="02040503050406030204" pitchFamily="18" charset="0"/>
              </a:rPr>
              <a:t>… the benefits of an “active” specification review process</a:t>
            </a:r>
            <a:endParaRPr lang="en-US" altLang="zh-CN" dirty="0" smtClean="0">
              <a:latin typeface="Cambria" panose="02040503050406030204" pitchFamily="18" charset="0"/>
            </a:endParaRPr>
          </a:p>
          <a:p>
            <a:endParaRPr lang="en-US" altLang="zh-CN" dirty="0">
              <a:latin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838200" y="2492375"/>
            <a:ext cx="7772400" cy="1470025"/>
          </a:xfrm>
        </p:spPr>
        <p:txBody>
          <a:bodyPr/>
          <a:lstStyle/>
          <a:p>
            <a:pPr eaLnBrk="1" hangingPunct="1"/>
            <a:r>
              <a:rPr lang="en-US" altLang="zh-CN" dirty="0" smtClean="0">
                <a:latin typeface="Cambria" panose="02040503050406030204" pitchFamily="18" charset="0"/>
              </a:rPr>
              <a:t>To be continued…</a:t>
            </a:r>
            <a:br>
              <a:rPr lang="en-US" altLang="zh-CN" dirty="0" smtClean="0">
                <a:latin typeface="Cambria" panose="02040503050406030204" pitchFamily="18" charset="0"/>
              </a:rPr>
            </a:br>
            <a:r>
              <a:rPr lang="en-US" altLang="zh-CN" sz="3600" dirty="0" smtClean="0">
                <a:latin typeface="Cambria" panose="02040503050406030204" pitchFamily="18" charset="0"/>
              </a:rPr>
              <a:t>See you next week</a:t>
            </a:r>
            <a:endParaRPr lang="zh-CN" altLang="en-US" sz="3600"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4" name="Rectangle 3"/>
          <p:cNvSpPr txBox="1">
            <a:spLocks noChangeArrowheads="1"/>
          </p:cNvSpPr>
          <p:nvPr/>
        </p:nvSpPr>
        <p:spPr bwMode="auto">
          <a:xfrm>
            <a:off x="381000" y="1905000"/>
            <a:ext cx="8458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You do not need to have code to start testing.</a:t>
            </a:r>
            <a:endParaRPr lang="en-US" altLang="zh-CN" dirty="0" smtClean="0">
              <a:latin typeface="Cambria" panose="02040503050406030204" pitchFamily="18" charset="0"/>
            </a:endParaRPr>
          </a:p>
          <a:p>
            <a:pPr>
              <a:lnSpc>
                <a:spcPct val="90000"/>
              </a:lnSpc>
            </a:pPr>
            <a:r>
              <a:rPr lang="en-US" altLang="zh-CN" dirty="0" smtClean="0">
                <a:latin typeface="Cambria" panose="02040503050406030204" pitchFamily="18" charset="0"/>
              </a:rPr>
              <a:t>Testing the specification can save on </a:t>
            </a:r>
            <a:r>
              <a:rPr lang="en-US" altLang="zh-CN" dirty="0" smtClean="0">
                <a:solidFill>
                  <a:srgbClr val="FF0000"/>
                </a:solidFill>
                <a:latin typeface="Cambria" panose="02040503050406030204" pitchFamily="18" charset="0"/>
              </a:rPr>
              <a:t>time</a:t>
            </a:r>
            <a:r>
              <a:rPr lang="en-US" altLang="zh-CN" dirty="0" smtClean="0">
                <a:latin typeface="Cambria" panose="02040503050406030204" pitchFamily="18" charset="0"/>
              </a:rPr>
              <a:t> and </a:t>
            </a:r>
            <a:r>
              <a:rPr lang="en-US" altLang="zh-CN" dirty="0" smtClean="0">
                <a:solidFill>
                  <a:srgbClr val="FF0000"/>
                </a:solidFill>
                <a:latin typeface="Cambria" panose="02040503050406030204" pitchFamily="18" charset="0"/>
              </a:rPr>
              <a:t>cost</a:t>
            </a:r>
            <a:r>
              <a:rPr lang="en-US" altLang="zh-CN" dirty="0" smtClean="0">
                <a:latin typeface="Cambria" panose="02040503050406030204" pitchFamily="18" charset="0"/>
              </a:rPr>
              <a:t> later on.</a:t>
            </a:r>
            <a:endParaRPr lang="en-US" altLang="zh-CN" dirty="0" smtClean="0">
              <a:latin typeface="Cambria" panose="02040503050406030204" pitchFamily="18" charset="0"/>
            </a:endParaRPr>
          </a:p>
          <a:p>
            <a:pPr>
              <a:lnSpc>
                <a:spcPct val="90000"/>
              </a:lnSpc>
            </a:pPr>
            <a:r>
              <a:rPr lang="en-US" altLang="zh-CN" dirty="0" smtClean="0">
                <a:latin typeface="Cambria" panose="02040503050406030204" pitchFamily="18" charset="0"/>
              </a:rPr>
              <a:t>Also, mistakes in specifications account for about </a:t>
            </a:r>
            <a:r>
              <a:rPr lang="en-US" altLang="zh-CN" dirty="0" smtClean="0">
                <a:solidFill>
                  <a:srgbClr val="FF0000"/>
                </a:solidFill>
                <a:latin typeface="Cambria" panose="02040503050406030204" pitchFamily="18" charset="0"/>
              </a:rPr>
              <a:t>55%</a:t>
            </a:r>
            <a:r>
              <a:rPr lang="en-US" altLang="zh-CN" dirty="0" smtClean="0">
                <a:latin typeface="Cambria" panose="02040503050406030204" pitchFamily="18" charset="0"/>
              </a:rPr>
              <a:t> of all bugs.</a:t>
            </a:r>
            <a:endParaRPr lang="en-US" altLang="zh-CN" dirty="0" smtClean="0">
              <a:latin typeface="Cambria" panose="02040503050406030204" pitchFamily="18" charset="0"/>
            </a:endParaRPr>
          </a:p>
          <a:p>
            <a:pPr>
              <a:lnSpc>
                <a:spcPct val="90000"/>
              </a:lnSpc>
            </a:pPr>
            <a:r>
              <a:rPr lang="en-US" altLang="zh-CN" dirty="0" smtClean="0">
                <a:latin typeface="Cambria" panose="02040503050406030204" pitchFamily="18" charset="0"/>
              </a:rPr>
              <a:t>The specification is typically a written document using </a:t>
            </a:r>
            <a:r>
              <a:rPr lang="en-US" altLang="zh-CN" dirty="0" smtClean="0">
                <a:solidFill>
                  <a:srgbClr val="FF0000"/>
                </a:solidFill>
                <a:latin typeface="Cambria" panose="02040503050406030204" pitchFamily="18" charset="0"/>
              </a:rPr>
              <a:t>prose and pictures </a:t>
            </a:r>
            <a:r>
              <a:rPr lang="en-US" altLang="zh-CN" dirty="0" smtClean="0">
                <a:latin typeface="Cambria" panose="02040503050406030204" pitchFamily="18" charset="0"/>
              </a:rPr>
              <a:t>to describe the functional and non-functional aspects of the software.</a:t>
            </a:r>
            <a:endParaRPr lang="en-US" altLang="zh-CN" dirty="0">
              <a:latin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6" name="Rectangle 3"/>
          <p:cNvSpPr txBox="1">
            <a:spLocks noChangeArrowheads="1"/>
          </p:cNvSpPr>
          <p:nvPr/>
        </p:nvSpPr>
        <p:spPr bwMode="auto">
          <a:xfrm>
            <a:off x="338071" y="2133600"/>
            <a:ext cx="8463566"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u="sng" dirty="0" smtClean="0">
                <a:latin typeface="Cambria" panose="02040503050406030204" pitchFamily="18" charset="0"/>
              </a:rPr>
              <a:t>Basic goal:</a:t>
            </a:r>
            <a:r>
              <a:rPr lang="en-US" altLang="zh-CN" sz="2400" dirty="0" smtClean="0">
                <a:latin typeface="Cambria" panose="02040503050406030204" pitchFamily="18" charset="0"/>
              </a:rPr>
              <a:t>  To understand the problem as perceived by the user.</a:t>
            </a:r>
            <a:endParaRPr lang="en-US" altLang="zh-CN" sz="2400" dirty="0" smtClean="0">
              <a:latin typeface="Cambria" panose="02040503050406030204" pitchFamily="18" charset="0"/>
            </a:endParaRPr>
          </a:p>
          <a:p>
            <a:r>
              <a:rPr lang="en-US" altLang="zh-CN" sz="2400" dirty="0" smtClean="0">
                <a:latin typeface="Cambria" panose="02040503050406030204" pitchFamily="18" charset="0"/>
              </a:rPr>
              <a:t>Activities of specification are </a:t>
            </a:r>
            <a:r>
              <a:rPr lang="en-US" altLang="zh-CN" sz="2400" b="1" dirty="0" smtClean="0">
                <a:solidFill>
                  <a:srgbClr val="FF0000"/>
                </a:solidFill>
                <a:latin typeface="Cambria" panose="02040503050406030204" pitchFamily="18" charset="0"/>
              </a:rPr>
              <a:t>problem oriented</a:t>
            </a:r>
            <a:r>
              <a:rPr lang="en-US" altLang="zh-CN" sz="2400" dirty="0" smtClean="0">
                <a:latin typeface="Cambria" panose="02040503050406030204" pitchFamily="18" charset="0"/>
              </a:rPr>
              <a:t>.</a:t>
            </a:r>
            <a:endParaRPr lang="en-US" altLang="zh-CN" sz="2400" dirty="0" smtClean="0">
              <a:latin typeface="Cambria" panose="02040503050406030204" pitchFamily="18" charset="0"/>
            </a:endParaRPr>
          </a:p>
          <a:p>
            <a:pPr lvl="1"/>
            <a:r>
              <a:rPr lang="en-US" altLang="zh-CN" dirty="0" smtClean="0">
                <a:latin typeface="Cambria" panose="02040503050406030204" pitchFamily="18" charset="0"/>
              </a:rPr>
              <a:t>Focus on </a:t>
            </a:r>
            <a:r>
              <a:rPr lang="en-US" altLang="zh-CN" i="1" dirty="0" smtClean="0">
                <a:solidFill>
                  <a:srgbClr val="FF0000"/>
                </a:solidFill>
                <a:latin typeface="Cambria" panose="02040503050406030204" pitchFamily="18" charset="0"/>
              </a:rPr>
              <a:t>what</a:t>
            </a:r>
            <a:r>
              <a:rPr lang="en-US" altLang="zh-CN" dirty="0" smtClean="0">
                <a:latin typeface="Cambria" panose="02040503050406030204" pitchFamily="18" charset="0"/>
              </a:rPr>
              <a:t>, not </a:t>
            </a:r>
            <a:r>
              <a:rPr lang="en-US" altLang="zh-CN" i="1" dirty="0" smtClean="0">
                <a:solidFill>
                  <a:srgbClr val="FF0000"/>
                </a:solidFill>
                <a:latin typeface="Cambria" panose="02040503050406030204" pitchFamily="18" charset="0"/>
              </a:rPr>
              <a:t>how</a:t>
            </a:r>
            <a:r>
              <a:rPr lang="en-US" altLang="zh-CN" i="1" dirty="0" smtClean="0">
                <a:latin typeface="Cambria" panose="02040503050406030204" pitchFamily="18" charset="0"/>
              </a:rPr>
              <a:t> </a:t>
            </a:r>
            <a:r>
              <a:rPr lang="en-US" altLang="zh-CN" dirty="0" smtClean="0">
                <a:latin typeface="Cambria" panose="02040503050406030204" pitchFamily="18" charset="0"/>
              </a:rPr>
              <a:t>(this is design)</a:t>
            </a:r>
            <a:endParaRPr lang="en-US" altLang="zh-CN" dirty="0" smtClean="0">
              <a:latin typeface="Cambria" panose="02040503050406030204" pitchFamily="18" charset="0"/>
            </a:endParaRPr>
          </a:p>
          <a:p>
            <a:pPr lvl="1"/>
            <a:r>
              <a:rPr lang="en-US" altLang="zh-CN" dirty="0" smtClean="0">
                <a:latin typeface="Cambria" panose="02040503050406030204" pitchFamily="18" charset="0"/>
              </a:rPr>
              <a:t>Don’t cloud the specification with unnecessary detail.</a:t>
            </a:r>
            <a:endParaRPr lang="en-US" altLang="zh-CN" dirty="0" smtClean="0">
              <a:latin typeface="Cambria" panose="02040503050406030204" pitchFamily="18" charset="0"/>
            </a:endParaRPr>
          </a:p>
          <a:p>
            <a:pPr lvl="1"/>
            <a:r>
              <a:rPr lang="en-US" altLang="zh-CN" dirty="0" smtClean="0">
                <a:latin typeface="Cambria" panose="02040503050406030204" pitchFamily="18" charset="0"/>
              </a:rPr>
              <a:t>Don’t </a:t>
            </a:r>
            <a:r>
              <a:rPr lang="en-US" altLang="zh-CN" dirty="0" smtClean="0">
                <a:solidFill>
                  <a:srgbClr val="FF0000"/>
                </a:solidFill>
                <a:latin typeface="Cambria" panose="02040503050406030204" pitchFamily="18" charset="0"/>
              </a:rPr>
              <a:t>pre-constrain</a:t>
            </a:r>
            <a:r>
              <a:rPr lang="en-US" altLang="zh-CN" dirty="0" smtClean="0">
                <a:latin typeface="Cambria" panose="02040503050406030204" pitchFamily="18" charset="0"/>
              </a:rPr>
              <a:t> design in the specification.</a:t>
            </a:r>
            <a:endParaRPr lang="en-US" altLang="zh-CN" dirty="0" smtClean="0">
              <a:latin typeface="Cambria" panose="02040503050406030204" pitchFamily="18" charset="0"/>
            </a:endParaRPr>
          </a:p>
          <a:p>
            <a:r>
              <a:rPr lang="en-US" altLang="zh-CN" sz="2400" dirty="0" smtClean="0">
                <a:latin typeface="Cambria" panose="02040503050406030204" pitchFamily="18" charset="0"/>
              </a:rPr>
              <a:t>After specification is done, do </a:t>
            </a:r>
            <a:r>
              <a:rPr lang="en-US" altLang="zh-CN" sz="2400" b="1" dirty="0" smtClean="0">
                <a:solidFill>
                  <a:srgbClr val="FF0000"/>
                </a:solidFill>
                <a:latin typeface="Cambria" panose="02040503050406030204" pitchFamily="18" charset="0"/>
              </a:rPr>
              <a:t>software design</a:t>
            </a:r>
            <a:r>
              <a:rPr lang="en-US" altLang="zh-CN" sz="2400" dirty="0" smtClean="0">
                <a:latin typeface="Cambria" panose="02040503050406030204" pitchFamily="18" charset="0"/>
              </a:rPr>
              <a:t>:</a:t>
            </a:r>
            <a:endParaRPr lang="en-US" altLang="zh-CN" sz="2400" dirty="0" smtClean="0">
              <a:latin typeface="Cambria" panose="02040503050406030204" pitchFamily="18" charset="0"/>
            </a:endParaRPr>
          </a:p>
          <a:p>
            <a:pPr lvl="1"/>
            <a:r>
              <a:rPr lang="en-US" altLang="zh-CN" dirty="0" smtClean="0">
                <a:latin typeface="Cambria" panose="02040503050406030204" pitchFamily="18" charset="0"/>
              </a:rPr>
              <a:t>solution oriented</a:t>
            </a:r>
            <a:endParaRPr lang="en-US" altLang="zh-CN" dirty="0" smtClean="0">
              <a:latin typeface="Cambria" panose="02040503050406030204" pitchFamily="18" charset="0"/>
            </a:endParaRPr>
          </a:p>
          <a:p>
            <a:pPr lvl="1"/>
            <a:r>
              <a:rPr lang="en-US" altLang="zh-CN" i="1" dirty="0" smtClean="0">
                <a:solidFill>
                  <a:srgbClr val="FF0000"/>
                </a:solidFill>
                <a:latin typeface="Cambria" panose="02040503050406030204" pitchFamily="18" charset="0"/>
              </a:rPr>
              <a:t>how</a:t>
            </a:r>
            <a:r>
              <a:rPr lang="en-US" altLang="zh-CN" dirty="0" smtClean="0">
                <a:latin typeface="Cambria" panose="02040503050406030204" pitchFamily="18" charset="0"/>
              </a:rPr>
              <a:t> to implement the </a:t>
            </a:r>
            <a:r>
              <a:rPr lang="en-US" altLang="zh-CN" i="1" dirty="0" smtClean="0">
                <a:solidFill>
                  <a:srgbClr val="FF0000"/>
                </a:solidFill>
                <a:latin typeface="Cambria" panose="02040503050406030204" pitchFamily="18" charset="0"/>
              </a:rPr>
              <a:t>what</a:t>
            </a:r>
            <a:endParaRPr lang="en-US" altLang="zh-CN" dirty="0">
              <a:solidFill>
                <a:srgbClr val="FF0000"/>
              </a:solidFill>
              <a:latin typeface="Cambria" panose="02040503050406030204" pitchFamily="18" charset="0"/>
            </a:endParaRPr>
          </a:p>
        </p:txBody>
      </p:sp>
      <p:sp>
        <p:nvSpPr>
          <p:cNvPr id="7" name="矩形 6"/>
          <p:cNvSpPr/>
          <p:nvPr/>
        </p:nvSpPr>
        <p:spPr>
          <a:xfrm>
            <a:off x="338071" y="1143000"/>
            <a:ext cx="8382000"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altLang="zh-CN" dirty="0" smtClean="0">
                <a:solidFill>
                  <a:srgbClr val="132584"/>
                </a:solidFill>
                <a:latin typeface="Cambria Math" panose="02040503050406030204" pitchFamily="18" charset="0"/>
                <a:ea typeface="Cambria Math" panose="02040503050406030204" pitchFamily="18" charset="0"/>
              </a:rPr>
              <a:t>The </a:t>
            </a:r>
            <a:r>
              <a:rPr lang="en-US" altLang="zh-CN" dirty="0">
                <a:solidFill>
                  <a:srgbClr val="132584"/>
                </a:solidFill>
                <a:latin typeface="Cambria Math" panose="02040503050406030204" pitchFamily="18" charset="0"/>
                <a:ea typeface="Cambria Math" panose="02040503050406030204" pitchFamily="18" charset="0"/>
              </a:rPr>
              <a:t>product </a:t>
            </a:r>
            <a:r>
              <a:rPr lang="en-US" altLang="zh-CN" b="1" dirty="0">
                <a:solidFill>
                  <a:srgbClr val="FF0000"/>
                </a:solidFill>
                <a:latin typeface="Cambria Math" panose="02040503050406030204" pitchFamily="18" charset="0"/>
                <a:ea typeface="Cambria Math" panose="02040503050406030204" pitchFamily="18" charset="0"/>
              </a:rPr>
              <a:t>specification</a:t>
            </a:r>
            <a:r>
              <a:rPr lang="en-US" altLang="zh-CN" dirty="0">
                <a:solidFill>
                  <a:srgbClr val="132584"/>
                </a:solidFill>
                <a:latin typeface="Cambria Math" panose="02040503050406030204" pitchFamily="18" charset="0"/>
                <a:ea typeface="Cambria Math" panose="02040503050406030204" pitchFamily="18" charset="0"/>
              </a:rPr>
              <a:t> is a written document using words and pictures to </a:t>
            </a:r>
            <a:r>
              <a:rPr lang="en-US" altLang="zh-CN" dirty="0" smtClean="0">
                <a:solidFill>
                  <a:srgbClr val="132584"/>
                </a:solidFill>
                <a:latin typeface="Cambria Math" panose="02040503050406030204" pitchFamily="18" charset="0"/>
                <a:ea typeface="Cambria Math" panose="02040503050406030204" pitchFamily="18" charset="0"/>
              </a:rPr>
              <a:t>describe the </a:t>
            </a:r>
            <a:r>
              <a:rPr lang="en-US" altLang="zh-CN" dirty="0">
                <a:solidFill>
                  <a:srgbClr val="132584"/>
                </a:solidFill>
                <a:latin typeface="Cambria Math" panose="02040503050406030204" pitchFamily="18" charset="0"/>
                <a:ea typeface="Cambria Math" panose="02040503050406030204" pitchFamily="18" charset="0"/>
              </a:rPr>
              <a:t>intended </a:t>
            </a:r>
            <a:r>
              <a:rPr lang="en-US" altLang="zh-CN" dirty="0" smtClean="0">
                <a:solidFill>
                  <a:srgbClr val="132584"/>
                </a:solidFill>
                <a:latin typeface="Cambria Math" panose="02040503050406030204" pitchFamily="18" charset="0"/>
                <a:ea typeface="Cambria Math" panose="02040503050406030204" pitchFamily="18" charset="0"/>
              </a:rPr>
              <a:t>product</a:t>
            </a:r>
            <a:endParaRPr lang="en-US" altLang="zh-CN" dirty="0" smtClean="0">
              <a:solidFill>
                <a:srgbClr val="132584"/>
              </a:solidFill>
              <a:latin typeface="Cambria Math" panose="02040503050406030204" pitchFamily="18" charset="0"/>
              <a:ea typeface="Cambria Math"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5" name="Rectangle 2"/>
          <p:cNvSpPr txBox="1">
            <a:spLocks noChangeArrowheads="1"/>
          </p:cNvSpPr>
          <p:nvPr/>
        </p:nvSpPr>
        <p:spPr bwMode="auto">
          <a:xfrm>
            <a:off x="914400" y="12954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algn="ctr"/>
            <a:r>
              <a:rPr lang="en-US" altLang="zh-CN" dirty="0">
                <a:latin typeface="Cambria" panose="02040503050406030204" pitchFamily="18" charset="0"/>
              </a:rPr>
              <a:t>Windows Calculator</a:t>
            </a:r>
            <a:endParaRPr lang="en-US" altLang="zh-CN" sz="1800" dirty="0">
              <a:latin typeface="Cambria" panose="02040503050406030204" pitchFamily="18" charset="0"/>
            </a:endParaRPr>
          </a:p>
        </p:txBody>
      </p:sp>
      <p:sp>
        <p:nvSpPr>
          <p:cNvPr id="2" name="矩形 1"/>
          <p:cNvSpPr/>
          <p:nvPr/>
        </p:nvSpPr>
        <p:spPr>
          <a:xfrm>
            <a:off x="314325" y="1981200"/>
            <a:ext cx="8382000" cy="3785652"/>
          </a:xfrm>
          <a:prstGeom prst="rect">
            <a:avLst/>
          </a:prstGeom>
        </p:spPr>
        <p:txBody>
          <a:bodyPr wrap="square">
            <a:spAutoFit/>
          </a:bodyPr>
          <a:lstStyle/>
          <a:p>
            <a:pPr algn="just"/>
            <a:r>
              <a:rPr lang="en-US" altLang="zh-CN" dirty="0" smtClean="0">
                <a:solidFill>
                  <a:srgbClr val="132584"/>
                </a:solidFill>
              </a:rPr>
              <a:t>The </a:t>
            </a:r>
            <a:r>
              <a:rPr lang="en-US" altLang="zh-CN" dirty="0">
                <a:solidFill>
                  <a:srgbClr val="132584"/>
                </a:solidFill>
              </a:rPr>
              <a:t>Edit menu will have two selections: Copy and Paste. These can be chosen by one </a:t>
            </a:r>
            <a:r>
              <a:rPr lang="en-US" altLang="zh-CN" dirty="0" smtClean="0">
                <a:solidFill>
                  <a:srgbClr val="132584"/>
                </a:solidFill>
              </a:rPr>
              <a:t>of three </a:t>
            </a:r>
            <a:r>
              <a:rPr lang="en-US" altLang="zh-CN" dirty="0">
                <a:solidFill>
                  <a:srgbClr val="132584"/>
                </a:solidFill>
              </a:rPr>
              <a:t>methods: pointing and clicking with the mouse, using access-keys (</a:t>
            </a:r>
            <a:r>
              <a:rPr lang="en-US" altLang="zh-CN" dirty="0" err="1">
                <a:solidFill>
                  <a:srgbClr val="132584"/>
                </a:solidFill>
              </a:rPr>
              <a:t>Alt+C</a:t>
            </a:r>
            <a:r>
              <a:rPr lang="en-US" altLang="zh-CN" dirty="0">
                <a:solidFill>
                  <a:srgbClr val="132584"/>
                </a:solidFill>
              </a:rPr>
              <a:t> for </a:t>
            </a:r>
            <a:r>
              <a:rPr lang="en-US" altLang="zh-CN" dirty="0" smtClean="0">
                <a:solidFill>
                  <a:srgbClr val="132584"/>
                </a:solidFill>
              </a:rPr>
              <a:t>Copy and </a:t>
            </a:r>
            <a:r>
              <a:rPr lang="en-US" altLang="zh-CN" dirty="0" err="1">
                <a:solidFill>
                  <a:srgbClr val="132584"/>
                </a:solidFill>
              </a:rPr>
              <a:t>Alt+P</a:t>
            </a:r>
            <a:r>
              <a:rPr lang="en-US" altLang="zh-CN" dirty="0">
                <a:solidFill>
                  <a:srgbClr val="132584"/>
                </a:solidFill>
              </a:rPr>
              <a:t> for Paste), or using the standard Windows shortcut keys of </a:t>
            </a:r>
            <a:r>
              <a:rPr lang="en-US" altLang="zh-CN" dirty="0" err="1">
                <a:solidFill>
                  <a:srgbClr val="132584"/>
                </a:solidFill>
              </a:rPr>
              <a:t>Ctrl+C</a:t>
            </a:r>
            <a:r>
              <a:rPr lang="en-US" altLang="zh-CN" dirty="0">
                <a:solidFill>
                  <a:srgbClr val="132584"/>
                </a:solidFill>
              </a:rPr>
              <a:t> for </a:t>
            </a:r>
            <a:r>
              <a:rPr lang="en-US" altLang="zh-CN" dirty="0" smtClean="0">
                <a:solidFill>
                  <a:srgbClr val="132584"/>
                </a:solidFill>
              </a:rPr>
              <a:t>Copy and </a:t>
            </a:r>
            <a:r>
              <a:rPr lang="en-US" altLang="zh-CN" dirty="0" err="1">
                <a:solidFill>
                  <a:srgbClr val="132584"/>
                </a:solidFill>
              </a:rPr>
              <a:t>Ctrl+V</a:t>
            </a:r>
            <a:r>
              <a:rPr lang="en-US" altLang="zh-CN" dirty="0">
                <a:solidFill>
                  <a:srgbClr val="132584"/>
                </a:solidFill>
              </a:rPr>
              <a:t> for Paste</a:t>
            </a:r>
            <a:r>
              <a:rPr lang="en-US" altLang="zh-CN" dirty="0" smtClean="0">
                <a:solidFill>
                  <a:srgbClr val="132584"/>
                </a:solidFill>
              </a:rPr>
              <a:t>.</a:t>
            </a:r>
            <a:endParaRPr lang="en-US" altLang="zh-CN" dirty="0" smtClean="0">
              <a:solidFill>
                <a:srgbClr val="132584"/>
              </a:solidFill>
            </a:endParaRPr>
          </a:p>
          <a:p>
            <a:pPr algn="just"/>
            <a:endParaRPr lang="en-US" altLang="zh-CN" dirty="0">
              <a:solidFill>
                <a:srgbClr val="132584"/>
              </a:solidFill>
            </a:endParaRPr>
          </a:p>
          <a:p>
            <a:pPr algn="just"/>
            <a:r>
              <a:rPr lang="en-US" altLang="zh-CN" dirty="0">
                <a:solidFill>
                  <a:srgbClr val="132584"/>
                </a:solidFill>
              </a:rPr>
              <a:t>The Copy function will copy the current entry </a:t>
            </a:r>
            <a:r>
              <a:rPr lang="en-US" altLang="zh-CN" dirty="0" smtClean="0">
                <a:solidFill>
                  <a:srgbClr val="132584"/>
                </a:solidFill>
              </a:rPr>
              <a:t>displayed </a:t>
            </a:r>
            <a:r>
              <a:rPr lang="en-US" altLang="zh-CN" dirty="0">
                <a:solidFill>
                  <a:srgbClr val="132584"/>
                </a:solidFill>
              </a:rPr>
              <a:t>in the number text box into </a:t>
            </a:r>
            <a:r>
              <a:rPr lang="en-US" altLang="zh-CN" dirty="0" smtClean="0">
                <a:solidFill>
                  <a:srgbClr val="132584"/>
                </a:solidFill>
              </a:rPr>
              <a:t>the Windows </a:t>
            </a:r>
            <a:r>
              <a:rPr lang="en-US" altLang="zh-CN" dirty="0">
                <a:solidFill>
                  <a:srgbClr val="132584"/>
                </a:solidFill>
              </a:rPr>
              <a:t>Clipboard. The Paste function will paste the value stored in the </a:t>
            </a:r>
            <a:r>
              <a:rPr lang="en-US" altLang="zh-CN" dirty="0" smtClean="0">
                <a:solidFill>
                  <a:srgbClr val="132584"/>
                </a:solidFill>
              </a:rPr>
              <a:t>Windows Clipboard </a:t>
            </a:r>
            <a:r>
              <a:rPr lang="en-US" altLang="zh-CN" dirty="0">
                <a:solidFill>
                  <a:srgbClr val="132584"/>
                </a:solidFill>
              </a:rPr>
              <a:t>into the number text box.</a:t>
            </a:r>
            <a:endParaRPr lang="zh-CN" altLang="en-US" dirty="0">
              <a:solidFill>
                <a:srgbClr val="132584"/>
              </a:solidFill>
            </a:endParaRPr>
          </a:p>
        </p:txBody>
      </p:sp>
      <p:pic>
        <p:nvPicPr>
          <p:cNvPr id="3" name="图片 2"/>
          <p:cNvPicPr>
            <a:picLocks noChangeAspect="1"/>
          </p:cNvPicPr>
          <p:nvPr/>
        </p:nvPicPr>
        <p:blipFill>
          <a:blip r:embed="rId1"/>
          <a:stretch>
            <a:fillRect/>
          </a:stretch>
        </p:blipFill>
        <p:spPr>
          <a:xfrm>
            <a:off x="1676400" y="2209800"/>
            <a:ext cx="5819775" cy="2800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6" name="Rectangle 3"/>
          <p:cNvSpPr txBox="1">
            <a:spLocks noChangeArrowheads="1"/>
          </p:cNvSpPr>
          <p:nvPr/>
        </p:nvSpPr>
        <p:spPr bwMode="auto">
          <a:xfrm>
            <a:off x="381000" y="2305317"/>
            <a:ext cx="8534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1"/>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latin typeface="Cambria" panose="02040503050406030204" pitchFamily="18" charset="0"/>
              </a:rPr>
              <a:t>Key to specification is </a:t>
            </a:r>
            <a:r>
              <a:rPr lang="en-US" altLang="zh-CN" sz="2400" dirty="0" smtClean="0">
                <a:solidFill>
                  <a:srgbClr val="FF0000"/>
                </a:solidFill>
                <a:latin typeface="Cambria" panose="02040503050406030204" pitchFamily="18" charset="0"/>
              </a:rPr>
              <a:t>good communication</a:t>
            </a:r>
            <a:r>
              <a:rPr lang="en-US" altLang="zh-CN" sz="2400" dirty="0" smtClean="0">
                <a:latin typeface="Cambria" panose="02040503050406030204" pitchFamily="18" charset="0"/>
              </a:rPr>
              <a:t> between customer and developers.</a:t>
            </a:r>
            <a:endParaRPr lang="en-US" altLang="zh-CN" sz="2400" dirty="0" smtClean="0">
              <a:latin typeface="Cambria" panose="02040503050406030204" pitchFamily="18" charset="0"/>
            </a:endParaRPr>
          </a:p>
          <a:p>
            <a:r>
              <a:rPr lang="en-US" altLang="zh-CN" sz="2400" dirty="0" smtClean="0">
                <a:latin typeface="Cambria" panose="02040503050406030204" pitchFamily="18" charset="0"/>
              </a:rPr>
              <a:t>Work from specification document as guide.</a:t>
            </a:r>
            <a:endParaRPr lang="en-US" altLang="zh-CN" sz="2400" dirty="0" smtClean="0">
              <a:latin typeface="Cambria" panose="02040503050406030204" pitchFamily="18" charset="0"/>
            </a:endParaRPr>
          </a:p>
          <a:p>
            <a:r>
              <a:rPr lang="en-US" altLang="zh-CN" sz="2400" dirty="0">
                <a:latin typeface="Cambria" panose="02040503050406030204" pitchFamily="18" charset="0"/>
              </a:rPr>
              <a:t>Basically, it’s the process of determining and establishing the </a:t>
            </a:r>
            <a:r>
              <a:rPr lang="en-US" altLang="zh-CN" sz="2400" b="1" u="sng" dirty="0">
                <a:solidFill>
                  <a:srgbClr val="FF0000"/>
                </a:solidFill>
                <a:latin typeface="Cambria" panose="02040503050406030204" pitchFamily="18" charset="0"/>
              </a:rPr>
              <a:t>precise</a:t>
            </a:r>
            <a:r>
              <a:rPr lang="en-US" altLang="zh-CN" sz="2400" dirty="0">
                <a:latin typeface="Cambria" panose="02040503050406030204" pitchFamily="18" charset="0"/>
              </a:rPr>
              <a:t> expectations of the customer about the proposed software system.</a:t>
            </a:r>
            <a:endParaRPr lang="en-US" altLang="zh-CN" sz="2400" dirty="0">
              <a:latin typeface="Cambria" panose="02040503050406030204" pitchFamily="18" charset="0"/>
            </a:endParaRPr>
          </a:p>
          <a:p>
            <a:endParaRPr lang="en-US" altLang="zh-CN" sz="2400" dirty="0">
              <a:latin typeface="Cambria" panose="02040503050406030204" pitchFamily="18" charset="0"/>
            </a:endParaRPr>
          </a:p>
        </p:txBody>
      </p:sp>
      <p:sp>
        <p:nvSpPr>
          <p:cNvPr id="7" name="Rectangle 2"/>
          <p:cNvSpPr txBox="1">
            <a:spLocks noChangeArrowheads="1"/>
          </p:cNvSpPr>
          <p:nvPr/>
        </p:nvSpPr>
        <p:spPr bwMode="auto">
          <a:xfrm>
            <a:off x="685800" y="1357746"/>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algn="ctr"/>
            <a:r>
              <a:rPr lang="en-US" altLang="zh-CN" dirty="0" smtClean="0">
                <a:latin typeface="Cambria" panose="02040503050406030204" pitchFamily="18" charset="0"/>
              </a:rPr>
              <a:t>An Overview</a:t>
            </a:r>
            <a:endParaRPr lang="en-US" altLang="zh-CN" sz="1800" dirty="0">
              <a:latin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447800" y="1981200"/>
            <a:ext cx="6715125" cy="3819525"/>
          </a:xfrm>
          <a:prstGeom prst="rect">
            <a:avLst/>
          </a:prstGeom>
        </p:spPr>
      </p:pic>
      <p:sp>
        <p:nvSpPr>
          <p:cNvPr id="3" name="Rectangle 2"/>
          <p:cNvSpPr txBox="1">
            <a:spLocks noChangeArrowheads="1"/>
          </p:cNvSpPr>
          <p:nvPr/>
        </p:nvSpPr>
        <p:spPr bwMode="auto">
          <a:xfrm>
            <a:off x="685800" y="1214582"/>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smtClean="0">
                <a:latin typeface="Cambria" panose="02040503050406030204" pitchFamily="18" charset="0"/>
              </a:rPr>
              <a:t>White-box testing</a:t>
            </a:r>
            <a:endParaRPr lang="en-US" altLang="zh-CN" sz="3200" dirty="0">
              <a:latin typeface="Cambria" panose="02040503050406030204" pitchFamily="18" charset="0"/>
            </a:endParaRPr>
          </a:p>
        </p:txBody>
      </p:sp>
      <p:sp>
        <p:nvSpPr>
          <p:cNvPr id="4" name="Rectangle 3"/>
          <p:cNvSpPr txBox="1">
            <a:spLocks noChangeArrowheads="1"/>
          </p:cNvSpPr>
          <p:nvPr/>
        </p:nvSpPr>
        <p:spPr bwMode="auto">
          <a:xfrm>
            <a:off x="18473" y="1946839"/>
            <a:ext cx="890385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9580" indent="-449580" algn="l" rtl="0" eaLnBrk="0" fontAlgn="base" hangingPunct="0">
              <a:lnSpc>
                <a:spcPct val="110000"/>
              </a:lnSpc>
              <a:spcBef>
                <a:spcPct val="20000"/>
              </a:spcBef>
              <a:spcAft>
                <a:spcPct val="0"/>
              </a:spcAft>
              <a:buSzPct val="120000"/>
              <a:buBlip>
                <a:blip r:embed="rId2"/>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70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68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Cambria" panose="02040503050406030204" pitchFamily="18" charset="0"/>
              </a:rPr>
              <a:t>Black Box Testing is the method that does not consider the internal structure, design, and product implementation to be tested. </a:t>
            </a:r>
            <a:endParaRPr lang="en-US" altLang="zh-CN" dirty="0" smtClean="0">
              <a:latin typeface="Cambria" panose="02040503050406030204" pitchFamily="18" charset="0"/>
            </a:endParaRPr>
          </a:p>
          <a:p>
            <a:r>
              <a:rPr lang="en-US" altLang="zh-CN" dirty="0" smtClean="0">
                <a:latin typeface="Cambria" panose="02040503050406030204" pitchFamily="18" charset="0"/>
              </a:rPr>
              <a:t>In </a:t>
            </a:r>
            <a:r>
              <a:rPr lang="en-US" altLang="zh-CN" dirty="0">
                <a:latin typeface="Cambria" panose="02040503050406030204" pitchFamily="18" charset="0"/>
              </a:rPr>
              <a:t>other words, the tester does not know its internal functioning. The Black Box only evaluates the external behavior of the system. The inputs received by the system and the outputs or responses it produces are tested.</a:t>
            </a:r>
            <a:endParaRPr lang="en-US" altLang="zh-CN" dirty="0">
              <a:latin typeface="Cambria" panose="02040503050406030204" pitchFamily="18" charset="0"/>
            </a:endParaRPr>
          </a:p>
        </p:txBody>
      </p:sp>
      <p:sp>
        <p:nvSpPr>
          <p:cNvPr id="2" name="标题 1"/>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p="http://schemas.openxmlformats.org/presentationml/2006/main">
  <p:tag name="KSO_WPP_MARK_KEY" val="317ee3d9-d60f-43b7-bf7e-406fa056d222"/>
  <p:tag name="COMMONDATA" val="eyJoZGlkIjoiZjAyZmU5NDM2YmNjZDE2ZTg0OWYyZGZiMmE4M2E0OWQifQ=="/>
</p:tagLst>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spPr>
      <a:bodyPr vert="horz" wrap="none" lIns="90000" tIns="46800" rIns="90000" bIns="4680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spPr>
      <a:bodyPr vert="horz" wrap="none" lIns="90000" tIns="46800" rIns="90000" bIns="4680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20070815模板</Template>
  <TotalTime>0</TotalTime>
  <Words>12867</Words>
  <Application>WPS 演示</Application>
  <PresentationFormat>全屏显示(4:3)</PresentationFormat>
  <Paragraphs>375</Paragraphs>
  <Slides>42</Slides>
  <Notes>42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42</vt:i4>
      </vt:variant>
    </vt:vector>
  </HeadingPairs>
  <TitlesOfParts>
    <vt:vector size="52" baseType="lpstr">
      <vt:lpstr>Arial</vt:lpstr>
      <vt:lpstr>宋体</vt:lpstr>
      <vt:lpstr>Wingdings</vt:lpstr>
      <vt:lpstr>黑体</vt:lpstr>
      <vt:lpstr>华文新魏</vt:lpstr>
      <vt:lpstr>Cambria</vt:lpstr>
      <vt:lpstr>Cambria Math</vt:lpstr>
      <vt:lpstr>微软雅黑</vt:lpstr>
      <vt:lpstr>Arial Unicode MS</vt:lpstr>
      <vt:lpstr>1_自定义设计方案</vt:lpstr>
      <vt:lpstr>Software Testing and Quality Assurance</vt:lpstr>
      <vt:lpstr>PowerPoint 演示文稿</vt:lpstr>
      <vt:lpstr>16 Weeks Plan </vt:lpstr>
      <vt:lpstr>Testing the specification</vt:lpstr>
      <vt:lpstr>Testing the specification</vt:lpstr>
      <vt:lpstr>Testing the specification</vt:lpstr>
      <vt:lpstr>Testing the specification</vt:lpstr>
      <vt:lpstr>Testing the specification</vt:lpstr>
      <vt:lpstr>PowerPoint 演示文稿</vt:lpstr>
      <vt:lpstr>PowerPoint 演示文稿</vt:lpstr>
      <vt:lpstr>PowerPoint 演示文稿</vt:lpstr>
      <vt:lpstr>PowerPoint 演示文稿</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To be continued… See you next week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ShoppingCHE</dc:creator>
  <cp:lastModifiedBy>ZXC</cp:lastModifiedBy>
  <cp:revision>2724</cp:revision>
  <cp:lastPrinted>2113-01-01T00:00:00Z</cp:lastPrinted>
  <dcterms:created xsi:type="dcterms:W3CDTF">2113-01-01T00:00:00Z</dcterms:created>
  <dcterms:modified xsi:type="dcterms:W3CDTF">2022-10-30T13:53:28Z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38269BEAC7494D589AD2C91740B3D8DA</vt:lpwstr>
  </property>
  <property fmtid="{D5CDD505-2E9C-101B-9397-08002B2CF9AE}" pid="4" name="KSOProductBuildVer">
    <vt:lpwstr>2052-11.1.0.12598</vt:lpwstr>
  </property>
</Properties>
</file>