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handoutMasterIdLst>
    <p:handoutMasterId r:id="rId57"/>
  </p:handoutMasterIdLst>
  <p:sldIdLst>
    <p:sldId id="1294" r:id="rId2"/>
    <p:sldId id="1296" r:id="rId3"/>
    <p:sldId id="1336" r:id="rId4"/>
    <p:sldId id="1337" r:id="rId5"/>
    <p:sldId id="1341" r:id="rId6"/>
    <p:sldId id="1342" r:id="rId7"/>
    <p:sldId id="1343" r:id="rId8"/>
    <p:sldId id="1344" r:id="rId9"/>
    <p:sldId id="1345" r:id="rId10"/>
    <p:sldId id="1346" r:id="rId11"/>
    <p:sldId id="1347" r:id="rId12"/>
    <p:sldId id="1349" r:id="rId13"/>
    <p:sldId id="1348" r:id="rId14"/>
    <p:sldId id="1350" r:id="rId15"/>
    <p:sldId id="1351" r:id="rId16"/>
    <p:sldId id="1353" r:id="rId17"/>
    <p:sldId id="1364" r:id="rId18"/>
    <p:sldId id="1380" r:id="rId19"/>
    <p:sldId id="1367" r:id="rId20"/>
    <p:sldId id="1218" r:id="rId21"/>
    <p:sldId id="1379" r:id="rId22"/>
    <p:sldId id="1297" r:id="rId23"/>
    <p:sldId id="1302" r:id="rId24"/>
    <p:sldId id="1303" r:id="rId25"/>
    <p:sldId id="1304" r:id="rId26"/>
    <p:sldId id="1305" r:id="rId27"/>
    <p:sldId id="1306" r:id="rId28"/>
    <p:sldId id="1307" r:id="rId29"/>
    <p:sldId id="1308" r:id="rId30"/>
    <p:sldId id="1309" r:id="rId31"/>
    <p:sldId id="1310" r:id="rId32"/>
    <p:sldId id="1311" r:id="rId33"/>
    <p:sldId id="1312" r:id="rId34"/>
    <p:sldId id="1313" r:id="rId35"/>
    <p:sldId id="1314" r:id="rId36"/>
    <p:sldId id="1315" r:id="rId37"/>
    <p:sldId id="1317" r:id="rId38"/>
    <p:sldId id="1318" r:id="rId39"/>
    <p:sldId id="1319" r:id="rId40"/>
    <p:sldId id="1320" r:id="rId41"/>
    <p:sldId id="1321" r:id="rId42"/>
    <p:sldId id="1322" r:id="rId43"/>
    <p:sldId id="1323" r:id="rId44"/>
    <p:sldId id="1324" r:id="rId45"/>
    <p:sldId id="1325" r:id="rId46"/>
    <p:sldId id="1326" r:id="rId47"/>
    <p:sldId id="1327" r:id="rId48"/>
    <p:sldId id="1328" r:id="rId49"/>
    <p:sldId id="1329" r:id="rId50"/>
    <p:sldId id="1330" r:id="rId51"/>
    <p:sldId id="1331" r:id="rId52"/>
    <p:sldId id="1333" r:id="rId53"/>
    <p:sldId id="1334" r:id="rId54"/>
    <p:sldId id="876" r:id="rId55"/>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84"/>
    <a:srgbClr val="133984"/>
    <a:srgbClr val="12357C"/>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2" autoAdjust="0"/>
    <p:restoredTop sz="47522" autoAdjust="0"/>
  </p:normalViewPr>
  <p:slideViewPr>
    <p:cSldViewPr snapToObjects="1">
      <p:cViewPr varScale="1">
        <p:scale>
          <a:sx n="52" d="100"/>
          <a:sy n="52" d="100"/>
        </p:scale>
        <p:origin x="3246" y="30"/>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50841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找到的软件缺陷越多，就说明软件缺陷越多</a:t>
            </a:r>
          </a:p>
          <a:p>
            <a:pPr eaLnBrk="1" hangingPunct="1"/>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258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并非所有软件缺陷都要修复</a:t>
            </a:r>
          </a:p>
          <a:p>
            <a:pPr eaLnBrk="1" hangingPunct="1"/>
            <a:endParaRPr lang="zh-CN" altLang="zh-CN" dirty="0" smtClean="0"/>
          </a:p>
        </p:txBody>
      </p:sp>
    </p:spTree>
    <p:extLst>
      <p:ext uri="{BB962C8B-B14F-4D97-AF65-F5344CB8AC3E}">
        <p14:creationId xmlns:p14="http://schemas.microsoft.com/office/powerpoint/2010/main" val="383743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什么时候才叫缺陷难以说</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清</a:t>
            </a:r>
            <a:endParaRPr lang="zh-CN" altLang="en-US" sz="1200" b="1" i="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488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endParaRPr lang="en-US" altLang="zh-CN" dirty="0" smtClean="0"/>
          </a:p>
          <a:p>
            <a:pPr eaLnBrk="1" hangingPunct="1"/>
            <a:r>
              <a:rPr lang="zh-CN" altLang="en-US" dirty="0" smtClean="0"/>
              <a:t/>
            </a:r>
            <a:br>
              <a:rPr lang="zh-CN" altLang="en-US" dirty="0" smtClean="0"/>
            </a:br>
            <a:endParaRPr lang="zh-CN" altLang="zh-CN" dirty="0" smtClean="0"/>
          </a:p>
        </p:txBody>
      </p:sp>
    </p:spTree>
    <p:extLst>
      <p:ext uri="{BB962C8B-B14F-4D97-AF65-F5344CB8AC3E}">
        <p14:creationId xmlns:p14="http://schemas.microsoft.com/office/powerpoint/2010/main" val="92470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产品说明书从没有最终</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版本</a:t>
            </a:r>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15875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定理</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8.</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软件测试员在产品小组中不受欢迎</a:t>
            </a:r>
          </a:p>
          <a:p>
            <a:pPr eaLnBrk="1" hangingPunct="1"/>
            <a:endParaRPr lang="zh-CN" altLang="zh-CN" dirty="0" smtClean="0"/>
          </a:p>
        </p:txBody>
      </p:sp>
    </p:spTree>
    <p:extLst>
      <p:ext uri="{BB962C8B-B14F-4D97-AF65-F5344CB8AC3E}">
        <p14:creationId xmlns:p14="http://schemas.microsoft.com/office/powerpoint/2010/main" val="6536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定理</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9 </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软件测试是一个讲究条理的技术职业</a:t>
            </a:r>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endParaRPr lang="zh-CN" altLang="zh-CN" dirty="0" smtClean="0"/>
          </a:p>
        </p:txBody>
      </p:sp>
    </p:spTree>
    <p:extLst>
      <p:ext uri="{BB962C8B-B14F-4D97-AF65-F5344CB8AC3E}">
        <p14:creationId xmlns:p14="http://schemas.microsoft.com/office/powerpoint/2010/main" val="183750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a:t>
            </a:r>
            <a:r>
              <a:rPr lang="zh-CN" altLang="en-US" dirty="0" smtClean="0"/>
              <a:t>软件测试的</a:t>
            </a:r>
            <a:r>
              <a:rPr lang="en-US" altLang="zh-CN" dirty="0" smtClean="0"/>
              <a:t>9</a:t>
            </a:r>
            <a:r>
              <a:rPr lang="zh-CN" altLang="en-US" dirty="0" smtClean="0"/>
              <a:t>个公理</a:t>
            </a:r>
            <a:endParaRPr lang="en-US" altLang="zh-CN" dirty="0" smtClean="0"/>
          </a:p>
          <a:p>
            <a:pPr eaLnBrk="1" hangingPunct="1"/>
            <a:r>
              <a:rPr lang="en-US" altLang="zh-CN" dirty="0" smtClean="0"/>
              <a:t>……</a:t>
            </a:r>
            <a:r>
              <a:rPr lang="zh-CN" altLang="en-US" dirty="0" smtClean="0"/>
              <a:t>什么是软件验证</a:t>
            </a:r>
            <a:endParaRPr lang="en-US" altLang="zh-CN" dirty="0" smtClean="0"/>
          </a:p>
          <a:p>
            <a:pPr eaLnBrk="1" hangingPunct="1"/>
            <a:r>
              <a:rPr lang="en-US" altLang="zh-CN" dirty="0" smtClean="0"/>
              <a:t>……</a:t>
            </a:r>
            <a:r>
              <a:rPr lang="zh-CN" altLang="en-US" dirty="0" smtClean="0"/>
              <a:t>什么是软件验证</a:t>
            </a:r>
            <a:endParaRPr lang="en-US" altLang="zh-CN" dirty="0" smtClean="0"/>
          </a:p>
        </p:txBody>
      </p:sp>
    </p:spTree>
    <p:extLst>
      <p:ext uri="{BB962C8B-B14F-4D97-AF65-F5344CB8AC3E}">
        <p14:creationId xmlns:p14="http://schemas.microsoft.com/office/powerpoint/2010/main" val="3329933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pPr algn="r"/>
              <a:t>18</a:t>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620610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10257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pPr algn="r"/>
              <a:t>2</a:t>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153537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黑盒测试的特点：</a:t>
            </a:r>
            <a:endParaRPr lang="en-US" altLang="zh-CN" dirty="0" smtClean="0"/>
          </a:p>
          <a:p>
            <a:pPr eaLnBrk="1" hangingPunct="1"/>
            <a:r>
              <a:rPr lang="zh-CN" altLang="en-US" dirty="0" smtClean="0"/>
              <a:t>程序被视为黑匣子。</a:t>
            </a:r>
            <a:endParaRPr lang="en-US" altLang="zh-CN" dirty="0" smtClean="0"/>
          </a:p>
          <a:p>
            <a:pPr eaLnBrk="1" hangingPunct="1"/>
            <a:r>
              <a:rPr lang="zh-CN" altLang="en-US" dirty="0" smtClean="0"/>
              <a:t>实施细节无关紧要。</a:t>
            </a:r>
            <a:endParaRPr lang="en-US" altLang="zh-CN" dirty="0" smtClean="0"/>
          </a:p>
          <a:p>
            <a:pPr eaLnBrk="1" hangingPunct="1"/>
            <a:r>
              <a:rPr lang="zh-CN" altLang="en-US" dirty="0" smtClean="0"/>
              <a:t>需要最终用户的观点。</a:t>
            </a:r>
            <a:endParaRPr lang="en-US" altLang="zh-CN" dirty="0" smtClean="0"/>
          </a:p>
          <a:p>
            <a:pPr eaLnBrk="1" hangingPunct="1"/>
            <a:r>
              <a:rPr lang="zh-CN" altLang="en-US" dirty="0" smtClean="0"/>
              <a:t>条件不精确。</a:t>
            </a:r>
            <a:endParaRPr lang="en-US" altLang="zh-CN" dirty="0" smtClean="0"/>
          </a:p>
          <a:p>
            <a:pPr eaLnBrk="1" hangingPunct="1"/>
            <a:r>
              <a:rPr lang="zh-CN" altLang="en-US" dirty="0" smtClean="0"/>
              <a:t>测试计划可以提早开始。</a:t>
            </a:r>
            <a:endParaRPr lang="zh-CN" altLang="zh-CN" dirty="0" smtClean="0"/>
          </a:p>
        </p:txBody>
      </p:sp>
    </p:spTree>
    <p:extLst>
      <p:ext uri="{BB962C8B-B14F-4D97-AF65-F5344CB8AC3E}">
        <p14:creationId xmlns:p14="http://schemas.microsoft.com/office/powerpoint/2010/main" val="31367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静态测试指的是 测试不运行的部分，检查和审核</a:t>
            </a:r>
            <a:endParaRPr lang="en-US" altLang="zh-CN" dirty="0" smtClean="0"/>
          </a:p>
          <a:p>
            <a:pPr eaLnBrk="1" hangingPunct="1"/>
            <a:r>
              <a:rPr lang="zh-CN" altLang="en-US" dirty="0" smtClean="0"/>
              <a:t>动态测试要求 使用和运行软件</a:t>
            </a:r>
            <a:endParaRPr lang="zh-CN" altLang="zh-CN" dirty="0" smtClean="0"/>
          </a:p>
        </p:txBody>
      </p:sp>
    </p:spTree>
    <p:extLst>
      <p:ext uri="{BB962C8B-B14F-4D97-AF65-F5344CB8AC3E}">
        <p14:creationId xmlns:p14="http://schemas.microsoft.com/office/powerpoint/2010/main" val="2718835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rtl="0"/>
            <a:endParaRPr lang="zh-CN" altLang="zh-CN" dirty="0" smtClean="0"/>
          </a:p>
        </p:txBody>
      </p:sp>
    </p:spTree>
    <p:extLst>
      <p:ext uri="{BB962C8B-B14F-4D97-AF65-F5344CB8AC3E}">
        <p14:creationId xmlns:p14="http://schemas.microsoft.com/office/powerpoint/2010/main" val="507161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软件需求</a:t>
            </a:r>
            <a:r>
              <a:rPr lang="en-US" altLang="zh-CN" dirty="0" smtClean="0"/>
              <a:t>Specification</a:t>
            </a:r>
            <a:r>
              <a:rPr lang="zh-CN" altLang="en-US" dirty="0" smtClean="0"/>
              <a:t>：概述</a:t>
            </a:r>
            <a:endParaRPr lang="en-US" altLang="zh-CN" dirty="0" smtClean="0"/>
          </a:p>
          <a:p>
            <a:pPr eaLnBrk="1" hangingPunct="1"/>
            <a:r>
              <a:rPr lang="zh-CN" altLang="en-US" dirty="0" smtClean="0"/>
              <a:t>基本目标：了解用户所感知的问题。</a:t>
            </a:r>
            <a:endParaRPr lang="en-US" altLang="zh-CN" dirty="0" smtClean="0"/>
          </a:p>
          <a:p>
            <a:pPr eaLnBrk="1" hangingPunct="1"/>
            <a:endParaRPr lang="en-US" altLang="zh-CN" dirty="0" smtClean="0"/>
          </a:p>
          <a:p>
            <a:pPr eaLnBrk="1" hangingPunct="1"/>
            <a:r>
              <a:rPr lang="en-US" altLang="zh-CN" dirty="0" smtClean="0"/>
              <a:t>Specification</a:t>
            </a:r>
            <a:r>
              <a:rPr lang="zh-CN" altLang="en-US" dirty="0" smtClean="0"/>
              <a:t>的活动是以问题为导向的。</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1628132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产品说明书的关键是客户与开发人员之间的良好沟通</a:t>
            </a:r>
            <a:r>
              <a:rPr lang="zh-CN" altLang="en-US" dirty="0" smtClean="0"/>
              <a:t>。</a:t>
            </a:r>
            <a:endParaRPr lang="en-US" altLang="zh-CN" dirty="0" smtClean="0"/>
          </a:p>
        </p:txBody>
      </p:sp>
    </p:spTree>
    <p:extLst>
      <p:ext uri="{BB962C8B-B14F-4D97-AF65-F5344CB8AC3E}">
        <p14:creationId xmlns:p14="http://schemas.microsoft.com/office/powerpoint/2010/main" val="78846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原始用户需求通常是：</a:t>
            </a:r>
            <a:endParaRPr lang="en-US" altLang="zh-CN" dirty="0" smtClean="0"/>
          </a:p>
          <a:p>
            <a:pPr eaLnBrk="1" hangingPunct="1"/>
            <a:r>
              <a:rPr lang="zh-CN" altLang="en-US" dirty="0" smtClean="0"/>
              <a:t>模糊的</a:t>
            </a:r>
            <a:endParaRPr lang="en-US" altLang="zh-CN" dirty="0" smtClean="0"/>
          </a:p>
          <a:p>
            <a:pPr eaLnBrk="1" hangingPunct="1"/>
            <a:r>
              <a:rPr lang="zh-CN" altLang="en-US" dirty="0" smtClean="0"/>
              <a:t>矛盾的</a:t>
            </a:r>
            <a:endParaRPr lang="en-US" altLang="zh-CN" dirty="0" smtClean="0"/>
          </a:p>
          <a:p>
            <a:pPr eaLnBrk="1" hangingPunct="1"/>
            <a:r>
              <a:rPr lang="zh-CN" altLang="en-US" dirty="0" smtClean="0"/>
              <a:t>不切实际或无法实施</a:t>
            </a:r>
            <a:endParaRPr lang="en-US" altLang="zh-CN" dirty="0" smtClean="0"/>
          </a:p>
          <a:p>
            <a:pPr eaLnBrk="1" hangingPunct="1"/>
            <a:r>
              <a:rPr lang="zh-CN" altLang="en-US" dirty="0" smtClean="0"/>
              <a:t>过于具体只</a:t>
            </a:r>
            <a:endParaRPr lang="en-US" altLang="zh-CN" dirty="0" smtClean="0"/>
          </a:p>
          <a:p>
            <a:pPr eaLnBrk="1" hangingPunct="1"/>
            <a:r>
              <a:rPr lang="zh-CN" altLang="en-US" dirty="0" smtClean="0"/>
              <a:t>是错误</a:t>
            </a:r>
            <a:r>
              <a:rPr lang="zh-CN" altLang="en-US" dirty="0" smtClean="0"/>
              <a:t>的</a:t>
            </a:r>
            <a:endParaRPr lang="en-US" altLang="zh-CN" dirty="0" smtClean="0"/>
          </a:p>
        </p:txBody>
      </p:sp>
    </p:spTree>
    <p:extLst>
      <p:ext uri="{BB962C8B-B14F-4D97-AF65-F5344CB8AC3E}">
        <p14:creationId xmlns:p14="http://schemas.microsoft.com/office/powerpoint/2010/main" val="421799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项目规范文档</a:t>
            </a:r>
            <a:endParaRPr lang="en-US" altLang="zh-CN" dirty="0" smtClean="0"/>
          </a:p>
          <a:p>
            <a:pPr eaLnBrk="1" hangingPunct="1"/>
            <a:endParaRPr lang="en-US" altLang="zh-CN" dirty="0" smtClean="0"/>
          </a:p>
          <a:p>
            <a:pPr eaLnBrk="1" hangingPunct="1"/>
            <a:r>
              <a:rPr lang="zh-CN" altLang="en-US" dirty="0" smtClean="0"/>
              <a:t>有关系统开发人员要求的正式声明。</a:t>
            </a:r>
            <a:endParaRPr lang="en-US" altLang="zh-CN" dirty="0" smtClean="0"/>
          </a:p>
          <a:p>
            <a:pPr eaLnBrk="1" hangingPunct="1"/>
            <a:endParaRPr lang="en-US" altLang="zh-CN" dirty="0" smtClean="0"/>
          </a:p>
          <a:p>
            <a:pPr eaLnBrk="1" hangingPunct="1"/>
            <a:r>
              <a:rPr lang="zh-CN" altLang="en-US" dirty="0" smtClean="0"/>
              <a:t>包括系统模型，需求定义和需求规范。</a:t>
            </a:r>
            <a:endParaRPr lang="en-US" altLang="zh-CN" dirty="0" smtClean="0"/>
          </a:p>
          <a:p>
            <a:pPr eaLnBrk="1" hangingPunct="1"/>
            <a:r>
              <a:rPr lang="zh-CN" altLang="en-US" dirty="0" smtClean="0"/>
              <a:t>不是设计文件。</a:t>
            </a:r>
            <a:endParaRPr lang="en-US" altLang="zh-CN" dirty="0" smtClean="0"/>
          </a:p>
          <a:p>
            <a:pPr eaLnBrk="1" hangingPunct="1"/>
            <a:r>
              <a:rPr lang="zh-CN" altLang="en-US" dirty="0" smtClean="0"/>
              <a:t>规定功能和非功能要求。</a:t>
            </a:r>
            <a:endParaRPr lang="en-US" altLang="zh-CN" dirty="0" smtClean="0"/>
          </a:p>
          <a:p>
            <a:pPr eaLnBrk="1" hangingPunct="1"/>
            <a:endParaRPr lang="en-US" altLang="zh-CN" dirty="0" smtClean="0"/>
          </a:p>
          <a:p>
            <a:pPr eaLnBrk="1" hangingPunct="1"/>
            <a:r>
              <a:rPr lang="zh-CN" altLang="en-US" dirty="0" smtClean="0"/>
              <a:t>用作维护的参考文件。</a:t>
            </a:r>
            <a:endParaRPr lang="zh-CN" altLang="zh-CN" dirty="0" smtClean="0"/>
          </a:p>
        </p:txBody>
      </p:sp>
    </p:spTree>
    <p:extLst>
      <p:ext uri="{BB962C8B-B14F-4D97-AF65-F5344CB8AC3E}">
        <p14:creationId xmlns:p14="http://schemas.microsoft.com/office/powerpoint/2010/main" val="394902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功能性：系统要执行的精确任务或功能。</a:t>
            </a:r>
            <a:endParaRPr lang="en-US" altLang="zh-CN" dirty="0" smtClean="0"/>
          </a:p>
          <a:p>
            <a:pPr eaLnBrk="1" hangingPunct="1"/>
            <a:endParaRPr lang="en-US" altLang="zh-CN" dirty="0" smtClean="0"/>
          </a:p>
          <a:p>
            <a:pPr eaLnBrk="1" hangingPunct="1"/>
            <a:r>
              <a:rPr lang="zh-CN" altLang="en-US" dirty="0" smtClean="0"/>
              <a:t>非功能性的：通常是对系统或其结构的某种约束</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1189707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产品说明书里的需求</a:t>
            </a:r>
            <a:endParaRPr lang="en-US" altLang="zh-CN" dirty="0" smtClean="0"/>
          </a:p>
          <a:p>
            <a:pPr eaLnBrk="1" hangingPunct="1"/>
            <a:endParaRPr lang="en-US" altLang="zh-CN" dirty="0" smtClean="0"/>
          </a:p>
          <a:p>
            <a:pPr eaLnBrk="1" hangingPunct="1"/>
            <a:r>
              <a:rPr lang="zh-CN" altLang="en-US" dirty="0" smtClean="0"/>
              <a:t>应随需求的发展而轻松更改。</a:t>
            </a:r>
            <a:endParaRPr lang="en-US" altLang="zh-CN" dirty="0" smtClean="0"/>
          </a:p>
          <a:p>
            <a:pPr eaLnBrk="1" hangingPunct="1"/>
            <a:r>
              <a:rPr lang="zh-CN" altLang="en-US" dirty="0" smtClean="0"/>
              <a:t>系统更新时必须保持最新。</a:t>
            </a:r>
            <a:endParaRPr lang="en-US" altLang="zh-CN" dirty="0" smtClean="0"/>
          </a:p>
          <a:p>
            <a:pPr eaLnBrk="1" hangingPunct="1"/>
            <a:endParaRPr lang="en-US" altLang="zh-CN" dirty="0" smtClean="0"/>
          </a:p>
          <a:p>
            <a:pPr eaLnBrk="1" hangingPunct="1"/>
            <a:r>
              <a:rPr lang="zh-CN" altLang="en-US" dirty="0" smtClean="0"/>
              <a:t>预见的</a:t>
            </a:r>
            <a:r>
              <a:rPr lang="zh-CN" altLang="en-US" dirty="0" smtClean="0"/>
              <a:t>问题</a:t>
            </a:r>
            <a:endParaRPr lang="en-US" altLang="zh-CN" dirty="0" smtClean="0"/>
          </a:p>
          <a:p>
            <a:pPr eaLnBrk="1" hangingPunct="1"/>
            <a:r>
              <a:rPr lang="zh-CN" altLang="en-US" dirty="0" smtClean="0"/>
              <a:t>预期</a:t>
            </a:r>
            <a:r>
              <a:rPr lang="zh-CN" altLang="en-US" dirty="0" smtClean="0"/>
              <a:t>的发展</a:t>
            </a:r>
            <a:r>
              <a:rPr lang="zh-CN" altLang="en-US" dirty="0" smtClean="0"/>
              <a:t>：</a:t>
            </a:r>
            <a:endParaRPr lang="en-US" altLang="zh-CN" dirty="0" smtClean="0"/>
          </a:p>
          <a:p>
            <a:pPr eaLnBrk="1" hangingPunct="1"/>
            <a:r>
              <a:rPr lang="zh-CN" altLang="en-US" dirty="0" smtClean="0"/>
              <a:t>对</a:t>
            </a:r>
            <a:r>
              <a:rPr lang="zh-CN" altLang="en-US" dirty="0" smtClean="0"/>
              <a:t>意外事件</a:t>
            </a:r>
            <a:r>
              <a:rPr lang="en-US" altLang="zh-CN" dirty="0" smtClean="0"/>
              <a:t>/</a:t>
            </a:r>
            <a:r>
              <a:rPr lang="zh-CN" altLang="en-US" dirty="0" smtClean="0"/>
              <a:t>使用的</a:t>
            </a:r>
            <a:r>
              <a:rPr lang="zh-CN" altLang="en-US" dirty="0" smtClean="0"/>
              <a:t>响应</a:t>
            </a:r>
            <a:endParaRPr lang="zh-CN" altLang="zh-CN" dirty="0" smtClean="0"/>
          </a:p>
        </p:txBody>
      </p:sp>
    </p:spTree>
    <p:extLst>
      <p:ext uri="{BB962C8B-B14F-4D97-AF65-F5344CB8AC3E}">
        <p14:creationId xmlns:p14="http://schemas.microsoft.com/office/powerpoint/2010/main" val="1313859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简介（描述系统需求）</a:t>
            </a:r>
            <a:endParaRPr lang="en-US" altLang="zh-CN" dirty="0" smtClean="0"/>
          </a:p>
          <a:p>
            <a:pPr eaLnBrk="1" hangingPunct="1"/>
            <a:r>
              <a:rPr lang="zh-CN" altLang="en-US" dirty="0" smtClean="0"/>
              <a:t>功能要求</a:t>
            </a:r>
            <a:endParaRPr lang="en-US" altLang="zh-CN" dirty="0" smtClean="0"/>
          </a:p>
          <a:p>
            <a:pPr eaLnBrk="1" hangingPunct="1"/>
            <a:r>
              <a:rPr lang="zh-CN" altLang="en-US" dirty="0" smtClean="0"/>
              <a:t>非功能要求</a:t>
            </a:r>
            <a:endParaRPr lang="en-US" altLang="zh-CN" dirty="0" smtClean="0"/>
          </a:p>
          <a:p>
            <a:pPr eaLnBrk="1" hangingPunct="1"/>
            <a:r>
              <a:rPr lang="zh-CN" altLang="en-US" dirty="0" smtClean="0"/>
              <a:t>系统演进（描述预期的变化）</a:t>
            </a:r>
            <a:endParaRPr lang="en-US" altLang="zh-CN" dirty="0" smtClean="0"/>
          </a:p>
          <a:p>
            <a:pPr eaLnBrk="1" hangingPunct="1"/>
            <a:r>
              <a:rPr lang="zh-CN" altLang="en-US" dirty="0" smtClean="0"/>
              <a:t>术语表（技术和</a:t>
            </a:r>
            <a:r>
              <a:rPr lang="en-US" altLang="zh-CN" dirty="0" smtClean="0"/>
              <a:t>/</a:t>
            </a:r>
            <a:r>
              <a:rPr lang="zh-CN" altLang="en-US" dirty="0" smtClean="0"/>
              <a:t>或新术语）</a:t>
            </a:r>
            <a:endParaRPr lang="en-US" altLang="zh-CN" dirty="0" smtClean="0"/>
          </a:p>
          <a:p>
            <a:pPr eaLnBrk="1" hangingPunct="1"/>
            <a:r>
              <a:rPr lang="zh-CN" altLang="en-US" dirty="0" smtClean="0"/>
              <a:t>附录</a:t>
            </a:r>
            <a:endParaRPr lang="en-US" altLang="zh-CN" dirty="0" smtClean="0"/>
          </a:p>
          <a:p>
            <a:pPr eaLnBrk="1" hangingPunct="1"/>
            <a:r>
              <a:rPr lang="zh-CN" altLang="en-US" dirty="0" smtClean="0"/>
              <a:t>索引</a:t>
            </a:r>
            <a:endParaRPr lang="zh-CN" altLang="zh-CN" dirty="0" smtClean="0"/>
          </a:p>
        </p:txBody>
      </p:sp>
    </p:spTree>
    <p:extLst>
      <p:ext uri="{BB962C8B-B14F-4D97-AF65-F5344CB8AC3E}">
        <p14:creationId xmlns:p14="http://schemas.microsoft.com/office/powerpoint/2010/main" val="261407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a:p>
            <a:pPr eaLnBrk="1" hangingPunct="1"/>
            <a:r>
              <a:rPr lang="zh-CN" altLang="en-US" dirty="0" smtClean="0"/>
              <a:t>软件测试公理</a:t>
            </a:r>
            <a:endParaRPr lang="en-US" altLang="zh-CN" dirty="0" smtClean="0"/>
          </a:p>
          <a:p>
            <a:pPr eaLnBrk="1" hangingPunct="1"/>
            <a:r>
              <a:rPr lang="zh-CN" altLang="en-US" dirty="0" smtClean="0"/>
              <a:t>不可能完全测试程序。</a:t>
            </a:r>
            <a:endParaRPr lang="en-US" altLang="zh-CN" dirty="0" smtClean="0"/>
          </a:p>
          <a:p>
            <a:pPr eaLnBrk="1" hangingPunct="1"/>
            <a:r>
              <a:rPr lang="zh-CN" altLang="en-US" dirty="0" smtClean="0"/>
              <a:t>软件测试是有风险的行为</a:t>
            </a:r>
            <a:endParaRPr lang="en-US" altLang="zh-CN" dirty="0" smtClean="0"/>
          </a:p>
          <a:p>
            <a:pPr eaLnBrk="1" hangingPunct="1"/>
            <a:r>
              <a:rPr lang="zh-CN" altLang="en-US" dirty="0" smtClean="0"/>
              <a:t>测试不能显示潜伏的软件缺陷</a:t>
            </a:r>
            <a:endParaRPr lang="en-US" altLang="zh-CN" dirty="0" smtClean="0"/>
          </a:p>
          <a:p>
            <a:pPr eaLnBrk="1" hangingPunct="1"/>
            <a:r>
              <a:rPr lang="zh-CN" altLang="en-US" dirty="0" smtClean="0"/>
              <a:t>发现的错误越多，存在的错误也就越多。</a:t>
            </a:r>
            <a:endParaRPr lang="en-US" altLang="zh-CN" dirty="0" smtClean="0"/>
          </a:p>
          <a:p>
            <a:pPr eaLnBrk="1" hangingPunct="1"/>
            <a:r>
              <a:rPr lang="zh-CN" altLang="en-US" dirty="0" smtClean="0"/>
              <a:t>并非所有发现的错误都将得到修复。</a:t>
            </a:r>
            <a:endParaRPr lang="en-US" altLang="zh-CN" dirty="0" smtClean="0"/>
          </a:p>
          <a:p>
            <a:pPr eaLnBrk="1" hangingPunct="1"/>
            <a:r>
              <a:rPr lang="zh-CN" altLang="en-US" dirty="0" smtClean="0"/>
              <a:t>什么时候叫缺陷很难说清楚</a:t>
            </a:r>
            <a:endParaRPr lang="en-US" altLang="zh-CN" dirty="0" smtClean="0"/>
          </a:p>
          <a:p>
            <a:pPr eaLnBrk="1" hangingPunct="1"/>
            <a:r>
              <a:rPr lang="zh-CN" altLang="en-US" dirty="0" smtClean="0"/>
              <a:t>产品说明书没有最终版本。</a:t>
            </a:r>
            <a:endParaRPr lang="en-US" altLang="zh-CN" dirty="0" smtClean="0"/>
          </a:p>
          <a:p>
            <a:pPr eaLnBrk="1" hangingPunct="1"/>
            <a:r>
              <a:rPr lang="zh-CN" altLang="en-US" dirty="0" smtClean="0"/>
              <a:t>软件测试人员不是项目中最受欢迎的成员。</a:t>
            </a:r>
            <a:endParaRPr lang="en-US" altLang="zh-CN" dirty="0" smtClean="0"/>
          </a:p>
          <a:p>
            <a:pPr eaLnBrk="1" hangingPunct="1"/>
            <a:r>
              <a:rPr lang="zh-CN" altLang="en-US" dirty="0" smtClean="0"/>
              <a:t>软件测试是一个讲究条理的技术专业。</a:t>
            </a:r>
            <a:endParaRPr lang="zh-CN" altLang="zh-CN" dirty="0" smtClean="0"/>
          </a:p>
        </p:txBody>
      </p:sp>
    </p:spTree>
    <p:extLst>
      <p:ext uri="{BB962C8B-B14F-4D97-AF65-F5344CB8AC3E}">
        <p14:creationId xmlns:p14="http://schemas.microsoft.com/office/powerpoint/2010/main" val="3529490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Software Requirements Specification</a:t>
            </a:r>
            <a:endParaRPr lang="zh-CN" altLang="zh-CN" dirty="0" smtClean="0"/>
          </a:p>
        </p:txBody>
      </p:sp>
    </p:spTree>
    <p:extLst>
      <p:ext uri="{BB962C8B-B14F-4D97-AF65-F5344CB8AC3E}">
        <p14:creationId xmlns:p14="http://schemas.microsoft.com/office/powerpoint/2010/main" val="3908599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产品说明书侧重于确定客户需要什么，而不是如何实现它。</a:t>
            </a:r>
            <a:endParaRPr lang="en-US" altLang="zh-CN" dirty="0" smtClean="0"/>
          </a:p>
          <a:p>
            <a:pPr eaLnBrk="1" hangingPunct="1"/>
            <a:r>
              <a:rPr lang="zh-CN" altLang="en-US" dirty="0" smtClean="0"/>
              <a:t>产品说明书很难正确； 它需要良好的沟通能力。</a:t>
            </a:r>
            <a:endParaRPr lang="en-US" altLang="zh-CN" dirty="0" smtClean="0"/>
          </a:p>
          <a:p>
            <a:pPr eaLnBrk="1" hangingPunct="1"/>
            <a:r>
              <a:rPr lang="zh-CN" altLang="en-US" dirty="0" smtClean="0"/>
              <a:t>需求可能会随着时间而变化。</a:t>
            </a:r>
            <a:endParaRPr lang="en-US" altLang="zh-CN" dirty="0" smtClean="0"/>
          </a:p>
          <a:p>
            <a:pPr eaLnBrk="1" hangingPunct="1"/>
            <a:r>
              <a:rPr lang="zh-CN" altLang="en-US" dirty="0" smtClean="0"/>
              <a:t>需求规格说明需要迭代。</a:t>
            </a:r>
            <a:endParaRPr lang="en-US" altLang="zh-CN" dirty="0" smtClean="0"/>
          </a:p>
          <a:p>
            <a:pPr eaLnBrk="1" hangingPunct="1"/>
            <a:r>
              <a:rPr lang="zh-CN" altLang="en-US" dirty="0" smtClean="0"/>
              <a:t>客户通常对自己想要的东西不太了解。</a:t>
            </a:r>
            <a:endParaRPr lang="en-US" altLang="zh-CN" dirty="0" smtClean="0"/>
          </a:p>
          <a:p>
            <a:pPr eaLnBrk="1" hangingPunct="1"/>
            <a:r>
              <a:rPr lang="zh-CN" altLang="en-US" dirty="0" smtClean="0"/>
              <a:t>在需求阶段创建的错误在以后修复时非常昂贵。</a:t>
            </a:r>
            <a:endParaRPr lang="zh-CN" altLang="zh-CN" dirty="0" smtClean="0"/>
          </a:p>
        </p:txBody>
      </p:sp>
    </p:spTree>
    <p:extLst>
      <p:ext uri="{BB962C8B-B14F-4D97-AF65-F5344CB8AC3E}">
        <p14:creationId xmlns:p14="http://schemas.microsoft.com/office/powerpoint/2010/main" val="2071998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SDL</a:t>
            </a:r>
            <a:r>
              <a:rPr lang="zh-CN" altLang="en-US" dirty="0" smtClean="0"/>
              <a:t>（规格与描述语言</a:t>
            </a:r>
            <a:r>
              <a:rPr lang="zh-CN" altLang="en-US" dirty="0" smtClean="0"/>
              <a:t>）</a:t>
            </a:r>
            <a:endParaRPr lang="en-US" altLang="zh-CN" dirty="0" smtClean="0"/>
          </a:p>
        </p:txBody>
      </p:sp>
    </p:spTree>
    <p:extLst>
      <p:ext uri="{BB962C8B-B14F-4D97-AF65-F5344CB8AC3E}">
        <p14:creationId xmlns:p14="http://schemas.microsoft.com/office/powerpoint/2010/main" val="2100005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MSC</a:t>
            </a:r>
            <a:r>
              <a:rPr lang="zh-CN" altLang="en-US" dirty="0" smtClean="0"/>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顺序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图</a:t>
            </a:r>
            <a:r>
              <a:rPr lang="zh-CN" altLang="en-US" dirty="0" smtClean="0"/>
              <a:t>）</a:t>
            </a:r>
            <a:endParaRPr lang="en-US" altLang="zh-CN" dirty="0" smtClean="0"/>
          </a:p>
        </p:txBody>
      </p:sp>
    </p:spTree>
    <p:extLst>
      <p:ext uri="{BB962C8B-B14F-4D97-AF65-F5344CB8AC3E}">
        <p14:creationId xmlns:p14="http://schemas.microsoft.com/office/powerpoint/2010/main" val="2234112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UML</a:t>
            </a:r>
            <a:r>
              <a:rPr lang="zh-CN" altLang="en-US" dirty="0" smtClean="0"/>
              <a:t> 统一建模语言，又称标准建模语言</a:t>
            </a:r>
            <a:r>
              <a:rPr lang="zh-CN" altLang="en-US" dirty="0" smtClean="0"/>
              <a:t>。</a:t>
            </a:r>
            <a:endParaRPr lang="en-US" altLang="zh-CN" dirty="0" smtClean="0"/>
          </a:p>
        </p:txBody>
      </p:sp>
    </p:spTree>
    <p:extLst>
      <p:ext uri="{BB962C8B-B14F-4D97-AF65-F5344CB8AC3E}">
        <p14:creationId xmlns:p14="http://schemas.microsoft.com/office/powerpoint/2010/main" val="1460257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Petri Net(PN)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是对离散并行系统的数学</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表示</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18155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Z</a:t>
            </a:r>
            <a:r>
              <a:rPr lang="zh-CN" altLang="en-US" dirty="0" smtClean="0"/>
              <a:t>表示</a:t>
            </a:r>
            <a:r>
              <a:rPr lang="zh-CN" altLang="en-US" dirty="0" smtClean="0"/>
              <a:t>法</a:t>
            </a:r>
            <a:endParaRPr lang="en-US" altLang="zh-CN" dirty="0" smtClean="0"/>
          </a:p>
        </p:txBody>
      </p:sp>
    </p:spTree>
    <p:extLst>
      <p:ext uri="{BB962C8B-B14F-4D97-AF65-F5344CB8AC3E}">
        <p14:creationId xmlns:p14="http://schemas.microsoft.com/office/powerpoint/2010/main" val="2328548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让人们检查规范，以发现异常和缺陷</a:t>
            </a:r>
            <a:r>
              <a:rPr lang="zh-CN" altLang="en-US" dirty="0" smtClean="0"/>
              <a:t>。</a:t>
            </a:r>
          </a:p>
          <a:p>
            <a:pPr eaLnBrk="1" hangingPunct="1"/>
            <a:r>
              <a:rPr lang="zh-CN" altLang="en-US" dirty="0" smtClean="0"/>
              <a:t>这些人能够重复使用领域知识，因此他们很可能已经看到了常见的错误类型。</a:t>
            </a:r>
            <a:endParaRPr lang="en-US" altLang="zh-CN" dirty="0" smtClean="0"/>
          </a:p>
          <a:p>
            <a:pPr eaLnBrk="1" hangingPunct="1"/>
            <a:r>
              <a:rPr lang="zh-CN" altLang="en-US" dirty="0" smtClean="0"/>
              <a:t>不需要执行系统，因此可以在实施之前使用。</a:t>
            </a:r>
            <a:endParaRPr lang="en-US" altLang="zh-CN" dirty="0" smtClean="0"/>
          </a:p>
          <a:p>
            <a:pPr eaLnBrk="1" hangingPunct="1"/>
            <a:r>
              <a:rPr lang="zh-CN" altLang="en-US" dirty="0" smtClean="0"/>
              <a:t>发现错误的有效技术。</a:t>
            </a:r>
            <a:endParaRPr lang="zh-CN" altLang="zh-CN" dirty="0" smtClean="0"/>
          </a:p>
        </p:txBody>
      </p:sp>
    </p:spTree>
    <p:extLst>
      <p:ext uri="{BB962C8B-B14F-4D97-AF65-F5344CB8AC3E}">
        <p14:creationId xmlns:p14="http://schemas.microsoft.com/office/powerpoint/2010/main" val="811140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a:p>
            <a:pPr eaLnBrk="1" hangingPunct="1"/>
            <a:r>
              <a:rPr lang="zh-CN" altLang="en-US" dirty="0" smtClean="0"/>
              <a:t>审查和测试是互补的，并不与验证技术相反。</a:t>
            </a:r>
            <a:endParaRPr lang="en-US" altLang="zh-CN" dirty="0" smtClean="0"/>
          </a:p>
          <a:p>
            <a:pPr eaLnBrk="1" hangingPunct="1"/>
            <a:r>
              <a:rPr lang="zh-CN" altLang="en-US" dirty="0" smtClean="0"/>
              <a:t>两者都应在</a:t>
            </a:r>
            <a:r>
              <a:rPr lang="en-US" altLang="zh-CN" dirty="0" smtClean="0"/>
              <a:t>V</a:t>
            </a:r>
            <a:r>
              <a:rPr lang="zh-CN" altLang="en-US" dirty="0" smtClean="0"/>
              <a:t>＆</a:t>
            </a:r>
            <a:r>
              <a:rPr lang="en-US" altLang="zh-CN" dirty="0" smtClean="0"/>
              <a:t>V</a:t>
            </a:r>
            <a:r>
              <a:rPr lang="zh-CN" altLang="en-US" dirty="0" smtClean="0"/>
              <a:t>过程中使用。</a:t>
            </a:r>
            <a:endParaRPr lang="en-US" altLang="zh-CN" dirty="0" smtClean="0"/>
          </a:p>
          <a:p>
            <a:pPr eaLnBrk="1" hangingPunct="1"/>
            <a:r>
              <a:rPr lang="zh-CN" altLang="en-US" dirty="0" smtClean="0"/>
              <a:t>审核可以检查是否符合规范，但不能符合客户的实际要求。</a:t>
            </a:r>
            <a:endParaRPr lang="en-US" altLang="zh-CN" dirty="0" smtClean="0"/>
          </a:p>
          <a:p>
            <a:pPr eaLnBrk="1" hangingPunct="1"/>
            <a:r>
              <a:rPr lang="zh-CN" altLang="en-US" dirty="0" smtClean="0"/>
              <a:t>评论无法检查非功能性特征，例如性能，可用性等。</a:t>
            </a:r>
            <a:endParaRPr lang="zh-CN" altLang="zh-CN" dirty="0" smtClean="0"/>
          </a:p>
        </p:txBody>
      </p:sp>
    </p:spTree>
    <p:extLst>
      <p:ext uri="{BB962C8B-B14F-4D97-AF65-F5344CB8AC3E}">
        <p14:creationId xmlns:p14="http://schemas.microsoft.com/office/powerpoint/2010/main" val="2038934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审查前提</a:t>
            </a:r>
            <a:r>
              <a:rPr lang="zh-CN" altLang="en-US" dirty="0" smtClean="0"/>
              <a:t>条件</a:t>
            </a:r>
            <a:endParaRPr lang="en-US" altLang="zh-CN" dirty="0" smtClean="0"/>
          </a:p>
        </p:txBody>
      </p:sp>
    </p:spTree>
    <p:extLst>
      <p:ext uri="{BB962C8B-B14F-4D97-AF65-F5344CB8AC3E}">
        <p14:creationId xmlns:p14="http://schemas.microsoft.com/office/powerpoint/2010/main" val="396690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973912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识别软件系统规范中的错误的过程</a:t>
            </a:r>
            <a:r>
              <a:rPr lang="zh-CN" altLang="en-US" dirty="0" smtClean="0"/>
              <a:t>。</a:t>
            </a:r>
            <a:endParaRPr lang="en-US" altLang="zh-CN" dirty="0" smtClean="0"/>
          </a:p>
        </p:txBody>
      </p:sp>
    </p:spTree>
    <p:extLst>
      <p:ext uri="{BB962C8B-B14F-4D97-AF65-F5344CB8AC3E}">
        <p14:creationId xmlns:p14="http://schemas.microsoft.com/office/powerpoint/2010/main" val="879929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常规审查方法的</a:t>
            </a:r>
            <a:r>
              <a:rPr lang="zh-CN" altLang="en-US" dirty="0" smtClean="0"/>
              <a:t>局限性</a:t>
            </a:r>
            <a:endParaRPr lang="en-US" altLang="zh-CN" dirty="0" smtClean="0"/>
          </a:p>
        </p:txBody>
      </p:sp>
    </p:spTree>
    <p:extLst>
      <p:ext uri="{BB962C8B-B14F-4D97-AF65-F5344CB8AC3E}">
        <p14:creationId xmlns:p14="http://schemas.microsoft.com/office/powerpoint/2010/main" val="19004902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更好的方法：主动规范审查</a:t>
            </a:r>
            <a:r>
              <a:rPr lang="zh-CN" altLang="en-US" dirty="0" smtClean="0"/>
              <a:t>过程</a:t>
            </a:r>
            <a:endParaRPr lang="en-US" altLang="zh-CN" dirty="0" smtClean="0"/>
          </a:p>
        </p:txBody>
      </p:sp>
    </p:spTree>
    <p:extLst>
      <p:ext uri="{BB962C8B-B14F-4D97-AF65-F5344CB8AC3E}">
        <p14:creationId xmlns:p14="http://schemas.microsoft.com/office/powerpoint/2010/main" val="3489391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1131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主动的规范评审过程</a:t>
            </a:r>
            <a:endParaRPr lang="en-US" altLang="zh-CN" dirty="0" smtClean="0"/>
          </a:p>
          <a:p>
            <a:pPr eaLnBrk="1" hangingPunct="1"/>
            <a:r>
              <a:rPr lang="zh-CN" altLang="en-US" dirty="0" smtClean="0"/>
              <a:t>步骤</a:t>
            </a:r>
            <a:r>
              <a:rPr lang="en-US" altLang="zh-CN" dirty="0" smtClean="0"/>
              <a:t>1</a:t>
            </a:r>
            <a:r>
              <a:rPr lang="zh-CN" altLang="en-US" dirty="0" smtClean="0"/>
              <a:t>：准备规范以进行</a:t>
            </a:r>
            <a:r>
              <a:rPr lang="zh-CN" altLang="en-US" dirty="0" smtClean="0"/>
              <a:t>评审</a:t>
            </a:r>
            <a:endParaRPr lang="en-US" altLang="zh-CN" dirty="0" smtClean="0"/>
          </a:p>
        </p:txBody>
      </p:sp>
    </p:spTree>
    <p:extLst>
      <p:ext uri="{BB962C8B-B14F-4D97-AF65-F5344CB8AC3E}">
        <p14:creationId xmlns:p14="http://schemas.microsoft.com/office/powerpoint/2010/main" val="32584774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2</a:t>
            </a:r>
            <a:r>
              <a:rPr lang="zh-CN" altLang="en-US" dirty="0" smtClean="0"/>
              <a:t>：准备文档以供</a:t>
            </a:r>
            <a:r>
              <a:rPr lang="zh-CN" altLang="en-US" dirty="0" smtClean="0"/>
              <a:t>审核</a:t>
            </a:r>
            <a:endParaRPr lang="en-US" altLang="zh-CN" dirty="0" smtClean="0"/>
          </a:p>
        </p:txBody>
      </p:sp>
    </p:spTree>
    <p:extLst>
      <p:ext uri="{BB962C8B-B14F-4D97-AF65-F5344CB8AC3E}">
        <p14:creationId xmlns:p14="http://schemas.microsoft.com/office/powerpoint/2010/main" val="4048283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确定专业</a:t>
            </a:r>
            <a:r>
              <a:rPr lang="zh-CN" altLang="en-US" dirty="0" smtClean="0"/>
              <a:t>审查</a:t>
            </a:r>
            <a:endParaRPr lang="en-US" altLang="zh-CN" dirty="0" smtClean="0"/>
          </a:p>
        </p:txBody>
      </p:sp>
    </p:spTree>
    <p:extLst>
      <p:ext uri="{BB962C8B-B14F-4D97-AF65-F5344CB8AC3E}">
        <p14:creationId xmlns:p14="http://schemas.microsoft.com/office/powerpoint/2010/main" val="41568610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4</a:t>
            </a:r>
            <a:r>
              <a:rPr lang="zh-CN" altLang="en-US" dirty="0" smtClean="0"/>
              <a:t>：确定所需的审查</a:t>
            </a:r>
            <a:r>
              <a:rPr lang="zh-CN" altLang="en-US" dirty="0" smtClean="0"/>
              <a:t>者</a:t>
            </a:r>
            <a:endParaRPr lang="en-US" altLang="zh-CN" dirty="0" smtClean="0"/>
          </a:p>
        </p:txBody>
      </p:sp>
    </p:spTree>
    <p:extLst>
      <p:ext uri="{BB962C8B-B14F-4D97-AF65-F5344CB8AC3E}">
        <p14:creationId xmlns:p14="http://schemas.microsoft.com/office/powerpoint/2010/main" val="13430501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5</a:t>
            </a:r>
            <a:r>
              <a:rPr lang="zh-CN" altLang="en-US" dirty="0" smtClean="0"/>
              <a:t>：设计</a:t>
            </a:r>
            <a:r>
              <a:rPr lang="zh-CN" altLang="en-US" dirty="0" smtClean="0"/>
              <a:t>问卷</a:t>
            </a:r>
            <a:endParaRPr lang="en-US" altLang="zh-CN" dirty="0" smtClean="0"/>
          </a:p>
        </p:txBody>
      </p:sp>
    </p:spTree>
    <p:extLst>
      <p:ext uri="{BB962C8B-B14F-4D97-AF65-F5344CB8AC3E}">
        <p14:creationId xmlns:p14="http://schemas.microsoft.com/office/powerpoint/2010/main" val="1034906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6</a:t>
            </a:r>
            <a:r>
              <a:rPr lang="zh-CN" altLang="en-US" dirty="0" smtClean="0"/>
              <a:t>：进行</a:t>
            </a:r>
            <a:r>
              <a:rPr lang="zh-CN" altLang="en-US" dirty="0" smtClean="0"/>
              <a:t>审查</a:t>
            </a:r>
            <a:endParaRPr lang="en-US" altLang="zh-CN" dirty="0" smtClean="0"/>
          </a:p>
        </p:txBody>
      </p:sp>
    </p:spTree>
    <p:extLst>
      <p:ext uri="{BB962C8B-B14F-4D97-AF65-F5344CB8AC3E}">
        <p14:creationId xmlns:p14="http://schemas.microsoft.com/office/powerpoint/2010/main" val="1617027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a:p>
            <a:pPr eaLnBrk="1" hangingPunct="1"/>
            <a:r>
              <a:rPr lang="zh-CN" altLang="en-US" dirty="0" smtClean="0"/>
              <a:t>输入</a:t>
            </a:r>
            <a:r>
              <a:rPr lang="zh-CN" altLang="en-US" dirty="0" smtClean="0"/>
              <a:t>结果太多</a:t>
            </a:r>
            <a:endParaRPr lang="en-US" altLang="zh-CN" dirty="0" smtClean="0"/>
          </a:p>
          <a:p>
            <a:pPr eaLnBrk="1" hangingPunct="1"/>
            <a:r>
              <a:rPr lang="zh-CN" altLang="en-US" dirty="0" smtClean="0"/>
              <a:t>输出结果太多</a:t>
            </a:r>
            <a:endParaRPr lang="en-US" altLang="zh-CN" dirty="0" smtClean="0"/>
          </a:p>
          <a:p>
            <a:pPr eaLnBrk="1" hangingPunct="1"/>
            <a:r>
              <a:rPr lang="zh-CN" altLang="en-US" dirty="0" smtClean="0"/>
              <a:t>软件执行的路径太多</a:t>
            </a:r>
            <a:endParaRPr lang="en-US" altLang="zh-CN" dirty="0" smtClean="0"/>
          </a:p>
          <a:p>
            <a:pPr eaLnBrk="1" hangingPunct="1"/>
            <a:r>
              <a:rPr lang="zh-CN" altLang="en-US" dirty="0" smtClean="0"/>
              <a:t>软件说明书易于</a:t>
            </a:r>
            <a:r>
              <a:rPr lang="zh-CN" altLang="en-US" dirty="0" smtClean="0"/>
              <a:t>解释</a:t>
            </a:r>
            <a:endParaRPr lang="zh-CN" altLang="zh-CN" dirty="0" smtClean="0"/>
          </a:p>
        </p:txBody>
      </p:sp>
    </p:spTree>
    <p:extLst>
      <p:ext uri="{BB962C8B-B14F-4D97-AF65-F5344CB8AC3E}">
        <p14:creationId xmlns:p14="http://schemas.microsoft.com/office/powerpoint/2010/main" val="36765834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产品说明书属性检查清单</a:t>
            </a:r>
          </a:p>
          <a:p>
            <a:pPr eaLnBrk="1" hangingPunct="1"/>
            <a:r>
              <a:rPr lang="zh-CN" altLang="en-US" dirty="0" smtClean="0"/>
              <a:t>完整性 </a:t>
            </a:r>
            <a:endParaRPr lang="en-US" altLang="zh-CN" dirty="0" smtClean="0"/>
          </a:p>
          <a:p>
            <a:pPr eaLnBrk="1" hangingPunct="1"/>
            <a:r>
              <a:rPr lang="zh-CN" altLang="en-US" dirty="0" smtClean="0"/>
              <a:t>准确性 </a:t>
            </a:r>
            <a:endParaRPr lang="en-US" altLang="zh-CN" dirty="0" smtClean="0"/>
          </a:p>
          <a:p>
            <a:pPr eaLnBrk="1" hangingPunct="1"/>
            <a:r>
              <a:rPr lang="zh-CN" altLang="en-US" dirty="0" smtClean="0"/>
              <a:t>精确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不含糊、清晰。</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r>
              <a:rPr lang="zh-CN" altLang="en-US" dirty="0" smtClean="0"/>
              <a:t>一致性 </a:t>
            </a:r>
            <a:endParaRPr lang="en-US" altLang="zh-CN" dirty="0" smtClean="0"/>
          </a:p>
          <a:p>
            <a:pPr eaLnBrk="1" hangingPunct="1"/>
            <a:r>
              <a:rPr lang="zh-CN" altLang="en-US" dirty="0" smtClean="0"/>
              <a:t>关联  </a:t>
            </a:r>
            <a:endParaRPr lang="en-US" altLang="zh-CN" dirty="0" smtClean="0"/>
          </a:p>
          <a:p>
            <a:pPr eaLnBrk="1" hangingPunct="1"/>
            <a:r>
              <a:rPr lang="zh-CN" altLang="en-US" dirty="0" smtClean="0"/>
              <a:t>可行性  </a:t>
            </a:r>
            <a:endParaRPr lang="en-US" altLang="zh-CN" dirty="0" smtClean="0"/>
          </a:p>
          <a:p>
            <a:pPr eaLnBrk="1" hangingPunct="1"/>
            <a:r>
              <a:rPr lang="zh-CN" altLang="en-US" dirty="0" smtClean="0"/>
              <a:t>无代码</a:t>
            </a:r>
            <a:r>
              <a:rPr lang="en-US" altLang="zh-CN" dirty="0" smtClean="0"/>
              <a:t>/</a:t>
            </a:r>
            <a:r>
              <a:rPr lang="zh-CN" altLang="en-US" dirty="0" smtClean="0"/>
              <a:t>无设计 </a:t>
            </a:r>
            <a:endParaRPr lang="en-US" altLang="zh-CN" dirty="0" smtClean="0"/>
          </a:p>
          <a:p>
            <a:pPr eaLnBrk="1" hangingPunct="1"/>
            <a:r>
              <a:rPr lang="zh-CN" altLang="en-US" dirty="0" smtClean="0"/>
              <a:t>可测性</a:t>
            </a:r>
            <a:endParaRPr lang="zh-CN" altLang="zh-CN" dirty="0" smtClean="0"/>
          </a:p>
        </p:txBody>
      </p:sp>
    </p:spTree>
    <p:extLst>
      <p:ext uri="{BB962C8B-B14F-4D97-AF65-F5344CB8AC3E}">
        <p14:creationId xmlns:p14="http://schemas.microsoft.com/office/powerpoint/2010/main" val="34792655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产品说明书用语检查清单</a:t>
            </a:r>
            <a:endParaRPr lang="en-US" altLang="zh-CN" dirty="0" smtClean="0"/>
          </a:p>
          <a:p>
            <a:pPr eaLnBrk="1" hangingPunct="1"/>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、总是、每一种、所有、没有、从不</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、当然、因此、明显、显然、必然</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、某些、有时、常常、通常、惯常、经常、大多、几乎</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、等等、诸如此类、依次类推、例如</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、良好、迅速、廉价、高效、小、稳定</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6</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、处理、进行、拒绝、跳过、排除</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那么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（没有否则）</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a:r>
            <a:b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br>
            <a:endParaRPr lang="zh-CN" altLang="zh-CN" dirty="0" smtClean="0"/>
          </a:p>
        </p:txBody>
      </p:sp>
    </p:spTree>
    <p:extLst>
      <p:ext uri="{BB962C8B-B14F-4D97-AF65-F5344CB8AC3E}">
        <p14:creationId xmlns:p14="http://schemas.microsoft.com/office/powerpoint/2010/main" val="20300750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050194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dirty="0" smtClean="0"/>
              <a:t>…</a:t>
            </a:r>
            <a:r>
              <a:rPr lang="zh-CN" altLang="en-US" dirty="0" smtClean="0"/>
              <a:t>什么是产品说明书</a:t>
            </a:r>
            <a:endParaRPr lang="en-US" altLang="zh-CN" dirty="0" smtClean="0"/>
          </a:p>
          <a:p>
            <a:pPr eaLnBrk="1" hangingPunct="1"/>
            <a:r>
              <a:rPr lang="en-US" altLang="zh-CN" dirty="0" smtClean="0"/>
              <a:t>…</a:t>
            </a:r>
            <a:r>
              <a:rPr lang="zh-CN" altLang="en-US" dirty="0" smtClean="0"/>
              <a:t>如何查看（测试）产品说明书</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t>
            </a:r>
            <a:r>
              <a:rPr lang="zh-CN" altLang="en-US" dirty="0" smtClean="0"/>
              <a:t>积极的”产品说明书审查流程的好处</a:t>
            </a:r>
            <a:endParaRPr lang="zh-CN" altLang="zh-CN" dirty="0" smtClean="0"/>
          </a:p>
        </p:txBody>
      </p:sp>
    </p:spTree>
    <p:extLst>
      <p:ext uri="{BB962C8B-B14F-4D97-AF65-F5344CB8AC3E}">
        <p14:creationId xmlns:p14="http://schemas.microsoft.com/office/powerpoint/2010/main" val="122727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54</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定理</a:t>
            </a:r>
            <a:r>
              <a:rPr lang="en-US" altLang="zh-CN" dirty="0" smtClean="0"/>
              <a:t>2 </a:t>
            </a:r>
            <a:r>
              <a:rPr lang="zh-CN" altLang="en-US" dirty="0" smtClean="0"/>
              <a:t>测试是有风险的</a:t>
            </a:r>
            <a:r>
              <a:rPr lang="zh-CN" altLang="en-US" dirty="0" smtClean="0"/>
              <a:t>行为</a:t>
            </a:r>
            <a:endParaRPr lang="en-US" altLang="zh-CN" dirty="0" smtClean="0"/>
          </a:p>
        </p:txBody>
      </p:sp>
    </p:spTree>
    <p:extLst>
      <p:ext uri="{BB962C8B-B14F-4D97-AF65-F5344CB8AC3E}">
        <p14:creationId xmlns:p14="http://schemas.microsoft.com/office/powerpoint/2010/main" val="19531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5501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114882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测试无法显示潜伏的软件缺陷</a:t>
            </a:r>
            <a:endParaRPr lang="en-US" altLang="zh-CN" dirty="0" smtClean="0"/>
          </a:p>
          <a:p>
            <a:pPr eaLnBrk="1" hangingPunct="1"/>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955819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hyperlink" Target="https://en.wikipedia.org/wiki/Specification_language"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en.wikipedia.org/wiki/International_Telecommunication_Union" TargetMode="External"/><Relationship Id="rId5" Type="http://schemas.openxmlformats.org/officeDocument/2006/relationships/hyperlink" Target="https://en.wikipedia.org/wiki/Specification_and_Description_Language" TargetMode="External"/><Relationship Id="rId4" Type="http://schemas.openxmlformats.org/officeDocument/2006/relationships/hyperlink" Target="https://en.wikipedia.org/wiki/Interaction_diagra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en.wikipedia.org/wiki/Software_engineering" TargetMode="External"/><Relationship Id="rId4" Type="http://schemas.openxmlformats.org/officeDocument/2006/relationships/hyperlink" Target="https://en.wikipedia.org/wiki/Modeling_language"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jp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en.wikipedia.org/wiki/Distributed_systems" TargetMode="External"/><Relationship Id="rId5" Type="http://schemas.openxmlformats.org/officeDocument/2006/relationships/hyperlink" Target="https://en.wikipedia.org/wiki/Modeling_language" TargetMode="External"/><Relationship Id="rId4" Type="http://schemas.openxmlformats.org/officeDocument/2006/relationships/hyperlink" Target="https://en.wikipedia.org/wiki/Mathematica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en.wikipedia.org/wiki/Computer_program" TargetMode="External"/><Relationship Id="rId5" Type="http://schemas.openxmlformats.org/officeDocument/2006/relationships/hyperlink" Target="https://en.wikipedia.org/wiki/Specification_language" TargetMode="External"/><Relationship Id="rId4" Type="http://schemas.openxmlformats.org/officeDocument/2006/relationships/hyperlink" Target="https://en.wikipedia.org/wiki/Formal_specification"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2540822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76200" y="12192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4 </a:t>
            </a:r>
            <a:br>
              <a:rPr lang="en-US" altLang="zh-CN" dirty="0" smtClean="0">
                <a:latin typeface="Cambria" panose="02040503050406030204" pitchFamily="18" charset="0"/>
              </a:rPr>
            </a:br>
            <a:r>
              <a:rPr lang="en-US" altLang="zh-CN" i="1" dirty="0" smtClean="0">
                <a:latin typeface="Cambria" panose="02040503050406030204" pitchFamily="18" charset="0"/>
              </a:rPr>
              <a:t>The more bugs you find, the more bugs there are</a:t>
            </a:r>
            <a:br>
              <a:rPr lang="en-US" altLang="zh-CN" i="1" dirty="0" smtClean="0">
                <a:latin typeface="Cambria" panose="02040503050406030204" pitchFamily="18" charset="0"/>
              </a:rPr>
            </a:b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304800" y="24384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smtClean="0">
                <a:latin typeface="Cambria" panose="02040503050406030204" pitchFamily="18" charset="0"/>
              </a:rPr>
              <a:t>Bugs appear in groups, where you see one you will likely find more … Why?</a:t>
            </a:r>
          </a:p>
          <a:p>
            <a:pPr lvl="1">
              <a:lnSpc>
                <a:spcPct val="90000"/>
              </a:lnSpc>
            </a:pPr>
            <a:r>
              <a:rPr lang="en-US" altLang="zh-CN" sz="2000" dirty="0" smtClean="0">
                <a:latin typeface="Cambria" panose="02040503050406030204" pitchFamily="18" charset="0"/>
              </a:rPr>
              <a:t>Programmers can have bad days</a:t>
            </a:r>
          </a:p>
          <a:p>
            <a:pPr lvl="1">
              <a:lnSpc>
                <a:spcPct val="90000"/>
              </a:lnSpc>
            </a:pPr>
            <a:r>
              <a:rPr lang="en-US" altLang="zh-CN" sz="2000" dirty="0" smtClean="0">
                <a:latin typeface="Cambria" panose="02040503050406030204" pitchFamily="18" charset="0"/>
              </a:rPr>
              <a:t>Programmers tend to make the same mistakes</a:t>
            </a:r>
          </a:p>
          <a:p>
            <a:pPr lvl="1">
              <a:lnSpc>
                <a:spcPct val="90000"/>
              </a:lnSpc>
            </a:pPr>
            <a:r>
              <a:rPr lang="en-US" altLang="zh-CN" sz="2000" dirty="0" smtClean="0">
                <a:latin typeface="Cambria" panose="02040503050406030204" pitchFamily="18" charset="0"/>
              </a:rPr>
              <a:t>Some bugs are just the </a:t>
            </a:r>
            <a:r>
              <a:rPr lang="en-US" altLang="zh-CN" sz="2000" dirty="0" smtClean="0">
                <a:solidFill>
                  <a:srgbClr val="FF0000"/>
                </a:solidFill>
                <a:latin typeface="Cambria" panose="02040503050406030204" pitchFamily="18" charset="0"/>
              </a:rPr>
              <a:t>tip of the iceberg</a:t>
            </a:r>
            <a:r>
              <a:rPr lang="en-US" altLang="zh-CN" sz="2000" dirty="0" smtClean="0">
                <a:latin typeface="Cambria" panose="02040503050406030204" pitchFamily="18" charset="0"/>
              </a:rPr>
              <a:t>.</a:t>
            </a:r>
          </a:p>
          <a:p>
            <a:pPr lvl="1">
              <a:lnSpc>
                <a:spcPct val="90000"/>
              </a:lnSpc>
            </a:pPr>
            <a:endParaRPr lang="en-US" altLang="zh-CN" sz="2000" dirty="0" smtClean="0">
              <a:latin typeface="Cambria" panose="02040503050406030204" pitchFamily="18" charset="0"/>
            </a:endParaRPr>
          </a:p>
          <a:p>
            <a:pPr>
              <a:lnSpc>
                <a:spcPct val="90000"/>
              </a:lnSpc>
            </a:pPr>
            <a:r>
              <a:rPr lang="en-US" altLang="zh-CN" sz="2400" dirty="0" smtClean="0">
                <a:latin typeface="Cambria" panose="02040503050406030204" pitchFamily="18" charset="0"/>
              </a:rPr>
              <a:t>Boris </a:t>
            </a:r>
            <a:r>
              <a:rPr lang="en-US" altLang="zh-CN" sz="2400" dirty="0" err="1" smtClean="0">
                <a:latin typeface="Cambria" panose="02040503050406030204" pitchFamily="18" charset="0"/>
              </a:rPr>
              <a:t>Beizer</a:t>
            </a:r>
            <a:r>
              <a:rPr lang="en-US" altLang="zh-CN" sz="2400" dirty="0" smtClean="0">
                <a:latin typeface="Cambria" panose="02040503050406030204" pitchFamily="18" charset="0"/>
              </a:rPr>
              <a:t> coined the term </a:t>
            </a:r>
            <a:r>
              <a:rPr lang="en-US" altLang="zh-CN" sz="2400" b="1" dirty="0" smtClean="0">
                <a:solidFill>
                  <a:srgbClr val="FF0000"/>
                </a:solidFill>
                <a:latin typeface="Cambria" panose="02040503050406030204" pitchFamily="18" charset="0"/>
              </a:rPr>
              <a:t>pesticide paradox</a:t>
            </a:r>
            <a:r>
              <a:rPr lang="en-US" altLang="zh-CN" sz="2400" dirty="0" smtClean="0">
                <a:solidFill>
                  <a:srgbClr val="FF0000"/>
                </a:solidFill>
                <a:latin typeface="Cambria" panose="02040503050406030204" pitchFamily="18" charset="0"/>
              </a:rPr>
              <a:t> </a:t>
            </a:r>
            <a:r>
              <a:rPr lang="en-US" altLang="zh-CN" sz="2400" dirty="0" smtClean="0">
                <a:latin typeface="Cambria" panose="02040503050406030204" pitchFamily="18" charset="0"/>
              </a:rPr>
              <a:t>to describe the phenomenon that the more you test software the more immune it becomes to your test cases.</a:t>
            </a:r>
          </a:p>
          <a:p>
            <a:pPr lvl="1">
              <a:lnSpc>
                <a:spcPct val="90000"/>
              </a:lnSpc>
            </a:pPr>
            <a:r>
              <a:rPr lang="en-US" altLang="zh-CN" sz="2000" b="1" dirty="0" smtClean="0">
                <a:latin typeface="Cambria" panose="02040503050406030204" pitchFamily="18" charset="0"/>
              </a:rPr>
              <a:t>Remedy:</a:t>
            </a:r>
            <a:r>
              <a:rPr lang="en-US" altLang="zh-CN" sz="2000" dirty="0" smtClean="0">
                <a:latin typeface="Cambria" panose="02040503050406030204" pitchFamily="18" charset="0"/>
              </a:rPr>
              <a:t> </a:t>
            </a:r>
            <a:r>
              <a:rPr lang="en-US" altLang="zh-CN" sz="2000" dirty="0" smtClean="0">
                <a:solidFill>
                  <a:srgbClr val="FF0000"/>
                </a:solidFill>
                <a:latin typeface="Cambria" panose="02040503050406030204" pitchFamily="18" charset="0"/>
              </a:rPr>
              <a:t>continually write new and different tests </a:t>
            </a:r>
            <a:r>
              <a:rPr lang="en-US" altLang="zh-CN" sz="2000" dirty="0" smtClean="0">
                <a:latin typeface="Cambria" panose="02040503050406030204" pitchFamily="18" charset="0"/>
              </a:rPr>
              <a:t>to exercise different parts of the software.</a:t>
            </a:r>
          </a:p>
          <a:p>
            <a:pPr>
              <a:lnSpc>
                <a:spcPct val="90000"/>
              </a:lnSpc>
            </a:pPr>
            <a:endParaRPr lang="en-US" altLang="zh-CN" sz="2400" dirty="0">
              <a:latin typeface="Cambria" panose="02040503050406030204" pitchFamily="18"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2833751"/>
            <a:ext cx="1295400" cy="1966849"/>
          </a:xfrm>
          <a:prstGeom prst="rect">
            <a:avLst/>
          </a:prstGeom>
        </p:spPr>
      </p:pic>
    </p:spTree>
    <p:extLst>
      <p:ext uri="{BB962C8B-B14F-4D97-AF65-F5344CB8AC3E}">
        <p14:creationId xmlns:p14="http://schemas.microsoft.com/office/powerpoint/2010/main" val="106680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228600" y="10668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5 </a:t>
            </a:r>
            <a:br>
              <a:rPr lang="en-US" altLang="zh-CN" dirty="0" smtClean="0">
                <a:latin typeface="Cambria" panose="02040503050406030204" pitchFamily="18" charset="0"/>
              </a:rPr>
            </a:br>
            <a:r>
              <a:rPr lang="en-US" altLang="zh-CN" sz="3200" dirty="0" smtClean="0">
                <a:latin typeface="Cambria" panose="02040503050406030204" pitchFamily="18" charset="0"/>
              </a:rPr>
              <a:t>Not all bugs found will be fixed</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609600" y="2362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Why wouldn’t you fix a bug you knew about?</a:t>
            </a:r>
          </a:p>
          <a:p>
            <a:pPr lvl="1">
              <a:lnSpc>
                <a:spcPct val="90000"/>
              </a:lnSpc>
            </a:pPr>
            <a:r>
              <a:rPr lang="en-US" altLang="zh-CN" dirty="0" smtClean="0">
                <a:latin typeface="Cambria" panose="02040503050406030204" pitchFamily="18" charset="0"/>
              </a:rPr>
              <a:t>There’s not enough time</a:t>
            </a:r>
          </a:p>
          <a:p>
            <a:pPr lvl="2">
              <a:lnSpc>
                <a:spcPct val="90000"/>
              </a:lnSpc>
            </a:pPr>
            <a:r>
              <a:rPr lang="en-US" altLang="zh-CN" sz="2000" dirty="0" smtClean="0">
                <a:latin typeface="Cambria" panose="02040503050406030204" pitchFamily="18" charset="0"/>
              </a:rPr>
              <a:t>Some deadlines cannot be extended	</a:t>
            </a:r>
          </a:p>
          <a:p>
            <a:pPr lvl="1">
              <a:lnSpc>
                <a:spcPct val="90000"/>
              </a:lnSpc>
            </a:pPr>
            <a:r>
              <a:rPr lang="en-US" altLang="zh-CN" dirty="0" smtClean="0">
                <a:latin typeface="Cambria" panose="02040503050406030204" pitchFamily="18" charset="0"/>
              </a:rPr>
              <a:t>It’s not really a bug</a:t>
            </a:r>
          </a:p>
          <a:p>
            <a:pPr lvl="2">
              <a:lnSpc>
                <a:spcPct val="90000"/>
              </a:lnSpc>
            </a:pPr>
            <a:r>
              <a:rPr lang="en-US" altLang="zh-CN" sz="2000" dirty="0" smtClean="0">
                <a:latin typeface="Cambria" panose="02040503050406030204" pitchFamily="18" charset="0"/>
              </a:rPr>
              <a:t>Specifications can be wrong</a:t>
            </a:r>
          </a:p>
          <a:p>
            <a:pPr lvl="1">
              <a:lnSpc>
                <a:spcPct val="90000"/>
              </a:lnSpc>
            </a:pPr>
            <a:r>
              <a:rPr lang="en-US" altLang="zh-CN" dirty="0" smtClean="0">
                <a:latin typeface="Cambria" panose="02040503050406030204" pitchFamily="18" charset="0"/>
              </a:rPr>
              <a:t>It’s too risky to fix</a:t>
            </a:r>
          </a:p>
          <a:p>
            <a:pPr lvl="2">
              <a:lnSpc>
                <a:spcPct val="90000"/>
              </a:lnSpc>
            </a:pPr>
            <a:r>
              <a:rPr lang="en-US" altLang="zh-CN" sz="2000" dirty="0" smtClean="0">
                <a:latin typeface="Cambria" panose="02040503050406030204" pitchFamily="18" charset="0"/>
              </a:rPr>
              <a:t>“I’m not touching Murphy’s code!”</a:t>
            </a:r>
          </a:p>
          <a:p>
            <a:pPr lvl="1">
              <a:lnSpc>
                <a:spcPct val="90000"/>
              </a:lnSpc>
            </a:pPr>
            <a:r>
              <a:rPr lang="en-US" altLang="zh-CN" dirty="0" smtClean="0">
                <a:latin typeface="Cambria" panose="02040503050406030204" pitchFamily="18" charset="0"/>
              </a:rPr>
              <a:t>It’s just not worth it</a:t>
            </a:r>
          </a:p>
          <a:p>
            <a:pPr lvl="2">
              <a:lnSpc>
                <a:spcPct val="90000"/>
              </a:lnSpc>
            </a:pPr>
            <a:r>
              <a:rPr lang="en-US" altLang="zh-CN" sz="2000" dirty="0" smtClean="0">
                <a:latin typeface="Cambria" panose="02040503050406030204" pitchFamily="18" charset="0"/>
              </a:rPr>
              <a:t>Bugs in fringe features may have to wait</a:t>
            </a:r>
          </a:p>
          <a:p>
            <a:pPr lvl="2">
              <a:lnSpc>
                <a:spcPct val="90000"/>
              </a:lnSpc>
            </a:pPr>
            <a:r>
              <a:rPr lang="en-US" altLang="zh-CN" sz="2000" dirty="0" smtClean="0">
                <a:latin typeface="Cambria" panose="02040503050406030204" pitchFamily="18" charset="0"/>
              </a:rPr>
              <a:t>Why not charge the customer for bug fixes in the next release (sound familiar?) :-)</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220281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1295400" y="152400"/>
            <a:ext cx="6705600" cy="838200"/>
          </a:xfrm>
        </p:spPr>
        <p:txBody>
          <a:bodyPr/>
          <a:lstStyle/>
          <a:p>
            <a:pPr eaLnBrk="1" hangingPunct="1"/>
            <a:r>
              <a:rPr lang="en-US" altLang="zh-CN" sz="4000" dirty="0" smtClean="0">
                <a:latin typeface="Cambria" panose="02040503050406030204" pitchFamily="18" charset="0"/>
              </a:rPr>
              <a:t>Introduction</a:t>
            </a:r>
            <a:endParaRPr lang="zh-CN" altLang="zh-CN" dirty="0" smtClean="0">
              <a:latin typeface="Cambria" panose="02040503050406030204" pitchFamily="18" charset="0"/>
            </a:endParaRPr>
          </a:p>
        </p:txBody>
      </p:sp>
      <p:sp>
        <p:nvSpPr>
          <p:cNvPr id="6" name="Rectangle 3"/>
          <p:cNvSpPr txBox="1">
            <a:spLocks noChangeArrowheads="1"/>
          </p:cNvSpPr>
          <p:nvPr/>
        </p:nvSpPr>
        <p:spPr bwMode="auto">
          <a:xfrm>
            <a:off x="152400" y="2252662"/>
            <a:ext cx="8763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dirty="0" smtClean="0"/>
              <a:t>The software does not do something that specification says it should do.</a:t>
            </a:r>
          </a:p>
          <a:p>
            <a:pPr eaLnBrk="1" hangingPunct="1"/>
            <a:r>
              <a:rPr lang="en-US" altLang="zh-CN" sz="2000" dirty="0" smtClean="0"/>
              <a:t>The software does something that specification says it should not do.</a:t>
            </a:r>
          </a:p>
          <a:p>
            <a:pPr eaLnBrk="1" hangingPunct="1"/>
            <a:r>
              <a:rPr lang="en-US" altLang="zh-CN" sz="2000" dirty="0" smtClean="0"/>
              <a:t>The software does something that the specification does not mention.</a:t>
            </a:r>
          </a:p>
          <a:p>
            <a:pPr eaLnBrk="1" hangingPunct="1"/>
            <a:r>
              <a:rPr lang="en-US" altLang="zh-CN" sz="2000" dirty="0" smtClean="0"/>
              <a:t>The software does not do something that the specification does not mention but should.</a:t>
            </a:r>
          </a:p>
          <a:p>
            <a:pPr eaLnBrk="1" hangingPunct="1"/>
            <a:r>
              <a:rPr lang="en-US" altLang="zh-CN" sz="2000" dirty="0" smtClean="0"/>
              <a:t>The software is difficult to understand, hard to use, slow, or in the software tester's eyes will be viewed by the end user as just plain not right.</a:t>
            </a:r>
            <a:endParaRPr lang="en-US" altLang="zh-CN" sz="2000" dirty="0" smtClean="0">
              <a:latin typeface="Cambria" panose="02040503050406030204" pitchFamily="18" charset="0"/>
            </a:endParaRPr>
          </a:p>
        </p:txBody>
      </p:sp>
      <p:sp>
        <p:nvSpPr>
          <p:cNvPr id="8" name="Rectangle 2"/>
          <p:cNvSpPr txBox="1">
            <a:spLocks noChangeArrowheads="1"/>
          </p:cNvSpPr>
          <p:nvPr/>
        </p:nvSpPr>
        <p:spPr bwMode="auto">
          <a:xfrm>
            <a:off x="-152400" y="1109662"/>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6</a:t>
            </a:r>
            <a:br>
              <a:rPr lang="en-US" altLang="zh-CN" dirty="0" smtClean="0">
                <a:latin typeface="Cambria" panose="02040503050406030204" pitchFamily="18" charset="0"/>
              </a:rPr>
            </a:br>
            <a:r>
              <a:rPr lang="en-US" altLang="zh-CN" i="1" dirty="0" smtClean="0">
                <a:latin typeface="Cambria" panose="02040503050406030204" pitchFamily="18" charset="0"/>
              </a:rPr>
              <a:t>It is difficult to say when a bug is indeed a bug</a:t>
            </a:r>
            <a:endParaRPr lang="en-US" altLang="zh-CN" sz="3200" dirty="0">
              <a:latin typeface="Cambria" panose="02040503050406030204" pitchFamily="18" charset="0"/>
            </a:endParaRPr>
          </a:p>
        </p:txBody>
      </p:sp>
    </p:spTree>
    <p:extLst>
      <p:ext uri="{BB962C8B-B14F-4D97-AF65-F5344CB8AC3E}">
        <p14:creationId xmlns:p14="http://schemas.microsoft.com/office/powerpoint/2010/main" val="19346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762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6</a:t>
            </a:r>
            <a:br>
              <a:rPr lang="en-US" altLang="zh-CN" dirty="0" smtClean="0">
                <a:latin typeface="Cambria" panose="02040503050406030204" pitchFamily="18" charset="0"/>
              </a:rPr>
            </a:br>
            <a:r>
              <a:rPr lang="en-US" altLang="zh-CN" i="1" dirty="0" smtClean="0">
                <a:latin typeface="Cambria" panose="02040503050406030204" pitchFamily="18" charset="0"/>
              </a:rPr>
              <a:t>It is difficult to say when a bug is indeed a bug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25146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If there is a problem in the software but no one ever discovers it … is it a bug?</a:t>
            </a:r>
          </a:p>
          <a:p>
            <a:pPr>
              <a:lnSpc>
                <a:spcPct val="90000"/>
              </a:lnSpc>
            </a:pPr>
            <a:r>
              <a:rPr lang="en-US" altLang="zh-CN" dirty="0" smtClean="0">
                <a:latin typeface="Cambria" panose="02040503050406030204" pitchFamily="18" charset="0"/>
              </a:rPr>
              <a:t>What is your opinion? Does a bug have to be observable in order for it to be a bug?</a:t>
            </a:r>
          </a:p>
          <a:p>
            <a:pPr>
              <a:lnSpc>
                <a:spcPct val="90000"/>
              </a:lnSpc>
            </a:pPr>
            <a:r>
              <a:rPr lang="en-US" altLang="zh-CN" dirty="0" smtClean="0">
                <a:latin typeface="Cambria" panose="02040503050406030204" pitchFamily="18" charset="0"/>
              </a:rPr>
              <a:t>Bugs that are undiscovered are called </a:t>
            </a:r>
            <a:r>
              <a:rPr lang="en-US" altLang="zh-CN" i="1" dirty="0" smtClean="0">
                <a:latin typeface="Cambria" panose="02040503050406030204" pitchFamily="18" charset="0"/>
              </a:rPr>
              <a:t>latent bugs.</a:t>
            </a:r>
            <a:endParaRPr lang="en-US" altLang="zh-CN" dirty="0">
              <a:latin typeface="Cambria" panose="02040503050406030204" pitchFamily="18" charset="0"/>
            </a:endParaRPr>
          </a:p>
        </p:txBody>
      </p:sp>
      <p:sp>
        <p:nvSpPr>
          <p:cNvPr id="5" name="矩形 4"/>
          <p:cNvSpPr/>
          <p:nvPr/>
        </p:nvSpPr>
        <p:spPr>
          <a:xfrm>
            <a:off x="1295400" y="5334000"/>
            <a:ext cx="6477000" cy="707886"/>
          </a:xfrm>
          <a:prstGeom prst="rect">
            <a:avLst/>
          </a:prstGeom>
        </p:spPr>
        <p:txBody>
          <a:bodyPr wrap="square">
            <a:spAutoFit/>
          </a:bodyPr>
          <a:lstStyle/>
          <a:p>
            <a:r>
              <a:rPr lang="en-US" altLang="zh-CN" sz="2000" dirty="0">
                <a:solidFill>
                  <a:srgbClr val="FF0000"/>
                </a:solidFill>
                <a:latin typeface="+mn-lt"/>
                <a:ea typeface="+mn-ea"/>
              </a:rPr>
              <a:t>"If a tree falls in a forest and no one is around to hear it, does it make a sound?" </a:t>
            </a:r>
            <a:endParaRPr lang="zh-CN" altLang="en-US" sz="2000" dirty="0">
              <a:solidFill>
                <a:srgbClr val="FF0000"/>
              </a:solidFill>
              <a:latin typeface="+mn-lt"/>
              <a:ea typeface="+mn-ea"/>
            </a:endParaRPr>
          </a:p>
        </p:txBody>
      </p:sp>
    </p:spTree>
    <p:extLst>
      <p:ext uri="{BB962C8B-B14F-4D97-AF65-F5344CB8AC3E}">
        <p14:creationId xmlns:p14="http://schemas.microsoft.com/office/powerpoint/2010/main" val="300050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5" name="Rectangle 2"/>
          <p:cNvSpPr txBox="1">
            <a:spLocks noChangeArrowheads="1"/>
          </p:cNvSpPr>
          <p:nvPr/>
        </p:nvSpPr>
        <p:spPr bwMode="auto">
          <a:xfrm>
            <a:off x="-2286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7</a:t>
            </a:r>
            <a:br>
              <a:rPr lang="en-US" altLang="zh-CN" dirty="0" smtClean="0">
                <a:latin typeface="Cambria" panose="02040503050406030204" pitchFamily="18" charset="0"/>
              </a:rPr>
            </a:br>
            <a:r>
              <a:rPr lang="en-US" altLang="zh-CN" sz="3200" i="1" dirty="0" smtClean="0">
                <a:latin typeface="Cambria" panose="02040503050406030204" pitchFamily="18" charset="0"/>
              </a:rPr>
              <a:t>Specifications are never final</a:t>
            </a:r>
            <a:endParaRPr lang="en-US" altLang="zh-CN" sz="3200" dirty="0">
              <a:latin typeface="Cambria" panose="02040503050406030204" pitchFamily="18" charset="0"/>
            </a:endParaRPr>
          </a:p>
        </p:txBody>
      </p:sp>
      <p:sp>
        <p:nvSpPr>
          <p:cNvPr id="6" name="Rectangle 3"/>
          <p:cNvSpPr txBox="1">
            <a:spLocks noChangeArrowheads="1"/>
          </p:cNvSpPr>
          <p:nvPr/>
        </p:nvSpPr>
        <p:spPr bwMode="auto">
          <a:xfrm>
            <a:off x="76200" y="2380445"/>
            <a:ext cx="8915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Building a product based on a “moving target” specification is fairly unique to software development.</a:t>
            </a:r>
          </a:p>
          <a:p>
            <a:pPr lvl="1">
              <a:lnSpc>
                <a:spcPct val="90000"/>
              </a:lnSpc>
            </a:pPr>
            <a:r>
              <a:rPr lang="en-US" altLang="zh-CN" dirty="0" smtClean="0">
                <a:latin typeface="Cambria" panose="02040503050406030204" pitchFamily="18" charset="0"/>
              </a:rPr>
              <a:t>Competition is fierce</a:t>
            </a:r>
          </a:p>
          <a:p>
            <a:pPr lvl="1">
              <a:lnSpc>
                <a:spcPct val="90000"/>
              </a:lnSpc>
            </a:pPr>
            <a:r>
              <a:rPr lang="en-US" altLang="zh-CN" dirty="0" smtClean="0">
                <a:latin typeface="Cambria" panose="02040503050406030204" pitchFamily="18" charset="0"/>
              </a:rPr>
              <a:t>Very rapid release cycles</a:t>
            </a:r>
          </a:p>
          <a:p>
            <a:pPr lvl="1">
              <a:lnSpc>
                <a:spcPct val="90000"/>
              </a:lnSpc>
            </a:pPr>
            <a:r>
              <a:rPr lang="en-US" altLang="zh-CN" dirty="0" smtClean="0">
                <a:latin typeface="Cambria" panose="02040503050406030204" pitchFamily="18" charset="0"/>
              </a:rPr>
              <a:t>Software is “easy” to change</a:t>
            </a:r>
            <a:endParaRPr lang="en-US" altLang="zh-CN" sz="2800" dirty="0" smtClean="0">
              <a:latin typeface="Cambria" panose="02040503050406030204" pitchFamily="18" charset="0"/>
            </a:endParaRPr>
          </a:p>
          <a:p>
            <a:pPr>
              <a:lnSpc>
                <a:spcPct val="90000"/>
              </a:lnSpc>
            </a:pPr>
            <a:r>
              <a:rPr lang="en-US" altLang="zh-CN" dirty="0" smtClean="0">
                <a:latin typeface="Cambria" panose="02040503050406030204" pitchFamily="18" charset="0"/>
              </a:rPr>
              <a:t>Not true in other engineering domains</a:t>
            </a:r>
          </a:p>
          <a:p>
            <a:pPr lvl="1">
              <a:lnSpc>
                <a:spcPct val="90000"/>
              </a:lnSpc>
            </a:pPr>
            <a:r>
              <a:rPr lang="en-US" altLang="zh-CN" dirty="0" smtClean="0">
                <a:latin typeface="Cambria" panose="02040503050406030204" pitchFamily="18" charset="0"/>
              </a:rPr>
              <a:t>E.g., the Brooklyn Bridge could not be adjusted to allow train traffic to cross it once its construction started.</a:t>
            </a:r>
            <a:endParaRPr lang="en-US" altLang="zh-CN" dirty="0">
              <a:latin typeface="Cambria" panose="02040503050406030204" pitchFamily="18" charset="0"/>
            </a:endParaRPr>
          </a:p>
        </p:txBody>
      </p:sp>
    </p:spTree>
    <p:extLst>
      <p:ext uri="{BB962C8B-B14F-4D97-AF65-F5344CB8AC3E}">
        <p14:creationId xmlns:p14="http://schemas.microsoft.com/office/powerpoint/2010/main" val="276364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0" y="11430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8</a:t>
            </a:r>
            <a:br>
              <a:rPr lang="en-US" altLang="zh-CN" dirty="0" smtClean="0">
                <a:latin typeface="Cambria" panose="02040503050406030204" pitchFamily="18" charset="0"/>
              </a:rPr>
            </a:br>
            <a:r>
              <a:rPr lang="en-US" altLang="zh-CN" i="1" dirty="0" smtClean="0">
                <a:latin typeface="Cambria" panose="02040503050406030204" pitchFamily="18" charset="0"/>
              </a:rPr>
              <a:t>Software testers are not the most popular</a:t>
            </a:r>
            <a:br>
              <a:rPr lang="en-US" altLang="zh-CN" i="1" dirty="0" smtClean="0">
                <a:latin typeface="Cambria" panose="02040503050406030204" pitchFamily="18" charset="0"/>
              </a:rPr>
            </a:br>
            <a:r>
              <a:rPr lang="en-US" altLang="zh-CN" i="1" dirty="0" smtClean="0">
                <a:latin typeface="Cambria" panose="02040503050406030204" pitchFamily="18" charset="0"/>
              </a:rPr>
              <a:t> members of a project</a:t>
            </a:r>
            <a:endParaRPr lang="en-US" altLang="zh-CN" sz="3600" dirty="0">
              <a:latin typeface="Cambria" panose="02040503050406030204" pitchFamily="18" charset="0"/>
            </a:endParaRPr>
          </a:p>
        </p:txBody>
      </p:sp>
      <p:sp>
        <p:nvSpPr>
          <p:cNvPr id="4" name="Rectangle 3"/>
          <p:cNvSpPr txBox="1">
            <a:spLocks noChangeArrowheads="1"/>
          </p:cNvSpPr>
          <p:nvPr/>
        </p:nvSpPr>
        <p:spPr bwMode="auto">
          <a:xfrm>
            <a:off x="381000" y="2783983"/>
            <a:ext cx="8305800" cy="331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smtClean="0">
                <a:latin typeface="Cambria" panose="02040503050406030204" pitchFamily="18" charset="0"/>
              </a:rPr>
              <a:t>Goal of a software tester:</a:t>
            </a:r>
          </a:p>
          <a:p>
            <a:pPr lvl="1">
              <a:lnSpc>
                <a:spcPct val="90000"/>
              </a:lnSpc>
            </a:pPr>
            <a:r>
              <a:rPr lang="en-US" altLang="zh-CN" sz="2000" dirty="0" smtClean="0">
                <a:latin typeface="Cambria" panose="02040503050406030204" pitchFamily="18" charset="0"/>
              </a:rPr>
              <a:t>Find bugs</a:t>
            </a:r>
          </a:p>
          <a:p>
            <a:pPr lvl="1">
              <a:lnSpc>
                <a:spcPct val="90000"/>
              </a:lnSpc>
            </a:pPr>
            <a:r>
              <a:rPr lang="en-US" altLang="zh-CN" sz="2000" dirty="0" smtClean="0">
                <a:latin typeface="Cambria" panose="02040503050406030204" pitchFamily="18" charset="0"/>
              </a:rPr>
              <a:t>Find bugs early</a:t>
            </a:r>
          </a:p>
          <a:p>
            <a:pPr lvl="1">
              <a:lnSpc>
                <a:spcPct val="90000"/>
              </a:lnSpc>
            </a:pPr>
            <a:r>
              <a:rPr lang="en-US" altLang="zh-CN" sz="2000" dirty="0" smtClean="0">
                <a:latin typeface="Cambria" panose="02040503050406030204" pitchFamily="18" charset="0"/>
              </a:rPr>
              <a:t>Make sure bugs get fixed</a:t>
            </a:r>
            <a:endParaRPr lang="en-US" altLang="zh-CN" sz="2400" dirty="0" smtClean="0">
              <a:latin typeface="Cambria" panose="02040503050406030204" pitchFamily="18" charset="0"/>
            </a:endParaRPr>
          </a:p>
          <a:p>
            <a:pPr>
              <a:lnSpc>
                <a:spcPct val="90000"/>
              </a:lnSpc>
            </a:pPr>
            <a:r>
              <a:rPr lang="en-US" altLang="zh-CN" sz="2400" dirty="0" smtClean="0">
                <a:latin typeface="Cambria" panose="02040503050406030204" pitchFamily="18" charset="0"/>
              </a:rPr>
              <a:t>Tips to avoid becoming unpopular:</a:t>
            </a:r>
          </a:p>
          <a:p>
            <a:pPr lvl="1">
              <a:lnSpc>
                <a:spcPct val="90000"/>
              </a:lnSpc>
            </a:pPr>
            <a:r>
              <a:rPr lang="en-US" altLang="zh-CN" sz="2000" dirty="0" smtClean="0">
                <a:latin typeface="Cambria" panose="02040503050406030204" pitchFamily="18" charset="0"/>
              </a:rPr>
              <a:t>Find bugs early</a:t>
            </a:r>
          </a:p>
          <a:p>
            <a:pPr lvl="1">
              <a:lnSpc>
                <a:spcPct val="90000"/>
              </a:lnSpc>
            </a:pPr>
            <a:r>
              <a:rPr lang="en-US" altLang="zh-CN" sz="2000" dirty="0" smtClean="0">
                <a:latin typeface="Cambria" panose="02040503050406030204" pitchFamily="18" charset="0"/>
              </a:rPr>
              <a:t>Temper your enthusiasm … act in a professional manner</a:t>
            </a:r>
          </a:p>
          <a:p>
            <a:pPr lvl="1">
              <a:lnSpc>
                <a:spcPct val="90000"/>
              </a:lnSpc>
            </a:pPr>
            <a:r>
              <a:rPr lang="en-US" altLang="zh-CN" sz="2000" dirty="0" smtClean="0">
                <a:latin typeface="Cambria" panose="02040503050406030204" pitchFamily="18" charset="0"/>
              </a:rPr>
              <a:t>Don’t report just the bad news</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37062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76200" y="10668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9</a:t>
            </a:r>
            <a:br>
              <a:rPr lang="en-US" altLang="zh-CN" dirty="0" smtClean="0">
                <a:latin typeface="Cambria" panose="02040503050406030204" pitchFamily="18" charset="0"/>
              </a:rPr>
            </a:br>
            <a:r>
              <a:rPr lang="en-US" altLang="zh-CN" sz="2400" i="1" dirty="0" smtClean="0">
                <a:latin typeface="Cambria" panose="02040503050406030204" pitchFamily="18" charset="0"/>
              </a:rPr>
              <a:t>Software testing is a disciplined and technical profession</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04800" y="21336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smtClean="0">
                <a:latin typeface="Cambria" panose="02040503050406030204" pitchFamily="18" charset="0"/>
              </a:rPr>
              <a:t>When software was simpler and more manageable software testers were often untrained and testing was not done methodically.</a:t>
            </a:r>
          </a:p>
          <a:p>
            <a:pPr>
              <a:lnSpc>
                <a:spcPct val="90000"/>
              </a:lnSpc>
            </a:pPr>
            <a:r>
              <a:rPr lang="en-US" altLang="zh-CN" sz="2400" dirty="0" smtClean="0">
                <a:latin typeface="Cambria" panose="02040503050406030204" pitchFamily="18" charset="0"/>
              </a:rPr>
              <a:t>It is now too costly to build buggy software. </a:t>
            </a:r>
          </a:p>
          <a:p>
            <a:pPr>
              <a:lnSpc>
                <a:spcPct val="90000"/>
              </a:lnSpc>
            </a:pPr>
            <a:r>
              <a:rPr lang="en-US" altLang="zh-CN" sz="2400" dirty="0" smtClean="0">
                <a:latin typeface="Cambria" panose="02040503050406030204" pitchFamily="18" charset="0"/>
              </a:rPr>
              <a:t>As a result testing has matured as a discipline.</a:t>
            </a:r>
          </a:p>
          <a:p>
            <a:pPr lvl="1">
              <a:lnSpc>
                <a:spcPct val="90000"/>
              </a:lnSpc>
            </a:pPr>
            <a:r>
              <a:rPr lang="en-US" altLang="zh-CN" sz="2000" dirty="0" smtClean="0">
                <a:latin typeface="Cambria" panose="02040503050406030204" pitchFamily="18" charset="0"/>
              </a:rPr>
              <a:t>Sophisticated techniques</a:t>
            </a:r>
          </a:p>
          <a:p>
            <a:pPr lvl="1">
              <a:lnSpc>
                <a:spcPct val="90000"/>
              </a:lnSpc>
            </a:pPr>
            <a:r>
              <a:rPr lang="en-US" altLang="zh-CN" sz="2000" dirty="0" smtClean="0">
                <a:latin typeface="Cambria" panose="02040503050406030204" pitchFamily="18" charset="0"/>
              </a:rPr>
              <a:t>Tool support</a:t>
            </a:r>
          </a:p>
          <a:p>
            <a:pPr lvl="1">
              <a:lnSpc>
                <a:spcPct val="90000"/>
              </a:lnSpc>
            </a:pPr>
            <a:r>
              <a:rPr lang="en-US" altLang="zh-CN" sz="2000" dirty="0" smtClean="0">
                <a:latin typeface="Cambria" panose="02040503050406030204" pitchFamily="18" charset="0"/>
              </a:rPr>
              <a:t>Rewarding careers</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324970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6858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You now know …</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2255949"/>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Product Components</a:t>
            </a:r>
          </a:p>
          <a:p>
            <a:pPr>
              <a:lnSpc>
                <a:spcPct val="90000"/>
              </a:lnSpc>
            </a:pPr>
            <a:r>
              <a:rPr lang="en-US" altLang="zh-CN" dirty="0">
                <a:latin typeface="Cambria" panose="02040503050406030204" pitchFamily="18" charset="0"/>
              </a:rPr>
              <a:t>SDLC</a:t>
            </a:r>
            <a:endParaRPr lang="en-US" altLang="zh-CN" dirty="0" smtClean="0">
              <a:latin typeface="Cambria" panose="02040503050406030204" pitchFamily="18" charset="0"/>
            </a:endParaRPr>
          </a:p>
          <a:p>
            <a:pPr>
              <a:lnSpc>
                <a:spcPct val="90000"/>
              </a:lnSpc>
            </a:pPr>
            <a:r>
              <a:rPr lang="en-US" altLang="zh-CN" dirty="0" smtClean="0">
                <a:latin typeface="Cambria" panose="02040503050406030204" pitchFamily="18" charset="0"/>
              </a:rPr>
              <a:t>the </a:t>
            </a:r>
            <a:r>
              <a:rPr lang="en-US" altLang="zh-CN" dirty="0">
                <a:latin typeface="Cambria" panose="02040503050406030204" pitchFamily="18" charset="0"/>
              </a:rPr>
              <a:t>9 axioms of software testing</a:t>
            </a:r>
          </a:p>
          <a:p>
            <a:pPr>
              <a:lnSpc>
                <a:spcPct val="90000"/>
              </a:lnSpc>
            </a:pPr>
            <a:endParaRPr lang="en-US" altLang="zh-CN" dirty="0" smtClean="0">
              <a:latin typeface="Cambria" panose="02040503050406030204" pitchFamily="18" charset="0"/>
            </a:endParaRP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373990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524315"/>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p>
          <a:p>
            <a:r>
              <a:rPr lang="en-US" altLang="zh-CN" dirty="0" smtClean="0">
                <a:solidFill>
                  <a:srgbClr val="132584"/>
                </a:solidFill>
                <a:latin typeface="Cambria" panose="02040503050406030204" pitchFamily="18" charset="0"/>
              </a:rPr>
              <a:t>Week 2-3:        Principles of Testing</a:t>
            </a:r>
          </a:p>
          <a:p>
            <a:r>
              <a:rPr lang="en-US" altLang="zh-CN" dirty="0" smtClean="0">
                <a:solidFill>
                  <a:srgbClr val="FF0000"/>
                </a:solidFill>
                <a:latin typeface="Cambria" panose="02040503050406030204" pitchFamily="18" charset="0"/>
              </a:rPr>
              <a:t>Week </a:t>
            </a:r>
            <a:r>
              <a:rPr lang="en-US" altLang="zh-CN" dirty="0">
                <a:solidFill>
                  <a:srgbClr val="FF0000"/>
                </a:solidFill>
                <a:latin typeface="Cambria" panose="02040503050406030204" pitchFamily="18" charset="0"/>
              </a:rPr>
              <a:t>4:            </a:t>
            </a:r>
            <a:r>
              <a:rPr lang="en-US" altLang="zh-CN" dirty="0" smtClean="0">
                <a:solidFill>
                  <a:srgbClr val="FF0000"/>
                </a:solidFill>
                <a:latin typeface="Cambria" panose="02040503050406030204" pitchFamily="18" charset="0"/>
              </a:rPr>
              <a:t>Testing </a:t>
            </a:r>
            <a:r>
              <a:rPr lang="en-US" altLang="zh-CN" dirty="0">
                <a:solidFill>
                  <a:srgbClr val="FF0000"/>
                </a:solidFill>
                <a:latin typeface="Cambria" panose="02040503050406030204" pitchFamily="18" charset="0"/>
              </a:rPr>
              <a:t>the specification</a:t>
            </a:r>
          </a:p>
          <a:p>
            <a:r>
              <a:rPr lang="en-US" altLang="zh-CN" dirty="0">
                <a:solidFill>
                  <a:srgbClr val="132584"/>
                </a:solidFill>
                <a:latin typeface="Cambria" panose="02040503050406030204" pitchFamily="18" charset="0"/>
              </a:rPr>
              <a:t>Week 5-6:        Black Box Testing </a:t>
            </a:r>
          </a:p>
          <a:p>
            <a:r>
              <a:rPr lang="en-US" altLang="zh-CN" dirty="0">
                <a:solidFill>
                  <a:srgbClr val="132584"/>
                </a:solidFill>
                <a:latin typeface="Cambria" panose="02040503050406030204" pitchFamily="18" charset="0"/>
              </a:rPr>
              <a:t>Week 7-9:        White Box Testing</a:t>
            </a:r>
          </a:p>
          <a:p>
            <a:r>
              <a:rPr lang="en-US" altLang="zh-CN" dirty="0">
                <a:solidFill>
                  <a:srgbClr val="132584"/>
                </a:solidFill>
                <a:latin typeface="Cambria" panose="02040503050406030204" pitchFamily="18" charset="0"/>
              </a:rPr>
              <a:t>Week 10:	Integration Testing and System Testing </a:t>
            </a:r>
          </a:p>
          <a:p>
            <a:r>
              <a:rPr lang="en-US" altLang="zh-CN" dirty="0" smtClean="0">
                <a:solidFill>
                  <a:srgbClr val="132584"/>
                </a:solidFill>
                <a:latin typeface="Cambria" panose="02040503050406030204" pitchFamily="18" charset="0"/>
              </a:rPr>
              <a:t>Week 11:  	</a:t>
            </a:r>
            <a:r>
              <a:rPr lang="en-US" altLang="zh-CN" dirty="0">
                <a:solidFill>
                  <a:srgbClr val="132584"/>
                </a:solidFill>
                <a:latin typeface="Cambria" panose="02040503050406030204" pitchFamily="18" charset="0"/>
              </a:rPr>
              <a:t>Usability Testing and Accessibility Testing</a:t>
            </a:r>
          </a:p>
          <a:p>
            <a:r>
              <a:rPr lang="en-US" altLang="zh-CN" dirty="0" smtClean="0">
                <a:solidFill>
                  <a:srgbClr val="132584"/>
                </a:solidFill>
                <a:latin typeface="Cambria" panose="02040503050406030204" pitchFamily="18" charset="0"/>
              </a:rPr>
              <a:t>Week 12: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p>
          <a:p>
            <a:r>
              <a:rPr lang="en-US" altLang="zh-CN" dirty="0">
                <a:solidFill>
                  <a:srgbClr val="132584"/>
                </a:solidFill>
                <a:latin typeface="Cambria" panose="02040503050406030204" pitchFamily="18" charset="0"/>
              </a:rPr>
              <a:t>Week 14</a:t>
            </a:r>
            <a:r>
              <a:rPr lang="en-US" altLang="zh-CN" dirty="0" smtClean="0">
                <a:solidFill>
                  <a:srgbClr val="132584"/>
                </a:solidFill>
                <a:latin typeface="Cambria" panose="02040503050406030204" pitchFamily="18" charset="0"/>
              </a:rPr>
              <a:t>:</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p>
          <a:p>
            <a:r>
              <a:rPr lang="en-US" altLang="zh-CN" dirty="0" smtClean="0">
                <a:solidFill>
                  <a:srgbClr val="132584"/>
                </a:solidFill>
                <a:latin typeface="Cambria" panose="02040503050406030204" pitchFamily="18" charset="0"/>
              </a:rPr>
              <a:t>Week 15:	Review I</a:t>
            </a:r>
          </a:p>
          <a:p>
            <a:r>
              <a:rPr lang="en-US" altLang="zh-CN" dirty="0" smtClean="0">
                <a:solidFill>
                  <a:srgbClr val="132584"/>
                </a:solidFill>
                <a:latin typeface="Cambria" panose="02040503050406030204" pitchFamily="18" charset="0"/>
              </a:rPr>
              <a:t>Week 16:	</a:t>
            </a:r>
            <a:r>
              <a:rPr lang="en-US" altLang="zh-CN" dirty="0">
                <a:solidFill>
                  <a:srgbClr val="132584"/>
                </a:solidFill>
                <a:latin typeface="Cambria" panose="02040503050406030204" pitchFamily="18" charset="0"/>
              </a:rPr>
              <a:t>Review </a:t>
            </a:r>
            <a:r>
              <a:rPr lang="en-US" altLang="zh-CN" dirty="0" smtClean="0">
                <a:solidFill>
                  <a:srgbClr val="132584"/>
                </a:solidFill>
                <a:latin typeface="Cambria" panose="02040503050406030204" pitchFamily="18" charset="0"/>
              </a:rPr>
              <a:t>II</a:t>
            </a: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extLst>
      <p:ext uri="{BB962C8B-B14F-4D97-AF65-F5344CB8AC3E}">
        <p14:creationId xmlns:p14="http://schemas.microsoft.com/office/powerpoint/2010/main" val="898063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685800" y="2743200"/>
            <a:ext cx="8077200" cy="838200"/>
          </a:xfrm>
        </p:spPr>
        <p:txBody>
          <a:bodyPr/>
          <a:lstStyle/>
          <a:p>
            <a:pPr algn="ctr" eaLnBrk="1" hangingPunct="1"/>
            <a:r>
              <a:rPr lang="en-US" altLang="zh-CN" sz="4000" dirty="0">
                <a:latin typeface="Cambria" panose="02040503050406030204" pitchFamily="18" charset="0"/>
              </a:rPr>
              <a:t>Testing the specification</a:t>
            </a:r>
          </a:p>
        </p:txBody>
      </p:sp>
    </p:spTree>
    <p:extLst>
      <p:ext uri="{BB962C8B-B14F-4D97-AF65-F5344CB8AC3E}">
        <p14:creationId xmlns:p14="http://schemas.microsoft.com/office/powerpoint/2010/main" val="142864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524315"/>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p>
          <a:p>
            <a:r>
              <a:rPr lang="en-US" altLang="zh-CN" dirty="0" smtClean="0">
                <a:solidFill>
                  <a:srgbClr val="FF0000"/>
                </a:solidFill>
                <a:latin typeface="Cambria" panose="02040503050406030204" pitchFamily="18" charset="0"/>
              </a:rPr>
              <a:t>Week 2-3:        Principles of Testing</a:t>
            </a:r>
          </a:p>
          <a:p>
            <a:r>
              <a:rPr lang="en-US" altLang="zh-CN" dirty="0" smtClean="0">
                <a:solidFill>
                  <a:srgbClr val="12357C"/>
                </a:solidFill>
                <a:latin typeface="Cambria" panose="02040503050406030204" pitchFamily="18" charset="0"/>
              </a:rPr>
              <a:t>Week </a:t>
            </a:r>
            <a:r>
              <a:rPr lang="en-US" altLang="zh-CN" dirty="0">
                <a:solidFill>
                  <a:srgbClr val="12357C"/>
                </a:solidFill>
                <a:latin typeface="Cambria" panose="02040503050406030204" pitchFamily="18" charset="0"/>
              </a:rPr>
              <a:t>4:            </a:t>
            </a:r>
            <a:r>
              <a:rPr lang="en-US" altLang="zh-CN" dirty="0" smtClean="0">
                <a:solidFill>
                  <a:srgbClr val="12357C"/>
                </a:solidFill>
                <a:latin typeface="Cambria" panose="02040503050406030204" pitchFamily="18" charset="0"/>
              </a:rPr>
              <a:t>Testing </a:t>
            </a:r>
            <a:r>
              <a:rPr lang="en-US" altLang="zh-CN" dirty="0">
                <a:solidFill>
                  <a:srgbClr val="12357C"/>
                </a:solidFill>
                <a:latin typeface="Cambria" panose="02040503050406030204" pitchFamily="18" charset="0"/>
              </a:rPr>
              <a:t>the specification</a:t>
            </a:r>
          </a:p>
          <a:p>
            <a:r>
              <a:rPr lang="en-US" altLang="zh-CN" dirty="0">
                <a:solidFill>
                  <a:srgbClr val="132584"/>
                </a:solidFill>
                <a:latin typeface="Cambria" panose="02040503050406030204" pitchFamily="18" charset="0"/>
              </a:rPr>
              <a:t>Week 5-6:        Black Box Testing </a:t>
            </a:r>
          </a:p>
          <a:p>
            <a:r>
              <a:rPr lang="en-US" altLang="zh-CN" dirty="0">
                <a:solidFill>
                  <a:srgbClr val="132584"/>
                </a:solidFill>
                <a:latin typeface="Cambria" panose="02040503050406030204" pitchFamily="18" charset="0"/>
              </a:rPr>
              <a:t>Week 7-9:        White Box Testing</a:t>
            </a:r>
          </a:p>
          <a:p>
            <a:r>
              <a:rPr lang="en-US" altLang="zh-CN" dirty="0">
                <a:solidFill>
                  <a:srgbClr val="132584"/>
                </a:solidFill>
                <a:latin typeface="Cambria" panose="02040503050406030204" pitchFamily="18" charset="0"/>
              </a:rPr>
              <a:t>Week 10:	Integration Testing and System Testing </a:t>
            </a:r>
          </a:p>
          <a:p>
            <a:r>
              <a:rPr lang="en-US" altLang="zh-CN" dirty="0" smtClean="0">
                <a:solidFill>
                  <a:srgbClr val="132584"/>
                </a:solidFill>
                <a:latin typeface="Cambria" panose="02040503050406030204" pitchFamily="18" charset="0"/>
              </a:rPr>
              <a:t>Week 11:  	</a:t>
            </a:r>
            <a:r>
              <a:rPr lang="en-US" altLang="zh-CN" dirty="0">
                <a:solidFill>
                  <a:srgbClr val="132584"/>
                </a:solidFill>
                <a:latin typeface="Cambria" panose="02040503050406030204" pitchFamily="18" charset="0"/>
              </a:rPr>
              <a:t>Usability Testing and Accessibility Testing</a:t>
            </a:r>
          </a:p>
          <a:p>
            <a:r>
              <a:rPr lang="en-US" altLang="zh-CN" dirty="0" smtClean="0">
                <a:solidFill>
                  <a:srgbClr val="132584"/>
                </a:solidFill>
                <a:latin typeface="Cambria" panose="02040503050406030204" pitchFamily="18" charset="0"/>
              </a:rPr>
              <a:t>Week 12: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p>
          <a:p>
            <a:r>
              <a:rPr lang="en-US" altLang="zh-CN" dirty="0">
                <a:solidFill>
                  <a:srgbClr val="132584"/>
                </a:solidFill>
                <a:latin typeface="Cambria" panose="02040503050406030204" pitchFamily="18" charset="0"/>
              </a:rPr>
              <a:t>Week 14</a:t>
            </a:r>
            <a:r>
              <a:rPr lang="en-US" altLang="zh-CN" dirty="0" smtClean="0">
                <a:solidFill>
                  <a:srgbClr val="132584"/>
                </a:solidFill>
                <a:latin typeface="Cambria" panose="02040503050406030204" pitchFamily="18" charset="0"/>
              </a:rPr>
              <a:t>:</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p>
          <a:p>
            <a:r>
              <a:rPr lang="en-US" altLang="zh-CN" dirty="0" smtClean="0">
                <a:solidFill>
                  <a:srgbClr val="132584"/>
                </a:solidFill>
                <a:latin typeface="Cambria" panose="02040503050406030204" pitchFamily="18" charset="0"/>
              </a:rPr>
              <a:t>Week 15:	Review I</a:t>
            </a:r>
          </a:p>
          <a:p>
            <a:r>
              <a:rPr lang="en-US" altLang="zh-CN" dirty="0" smtClean="0">
                <a:solidFill>
                  <a:srgbClr val="132584"/>
                </a:solidFill>
                <a:latin typeface="Cambria" panose="02040503050406030204" pitchFamily="18" charset="0"/>
              </a:rPr>
              <a:t>Week 16:	</a:t>
            </a:r>
            <a:r>
              <a:rPr lang="en-US" altLang="zh-CN" dirty="0">
                <a:solidFill>
                  <a:srgbClr val="132584"/>
                </a:solidFill>
                <a:latin typeface="Cambria" panose="02040503050406030204" pitchFamily="18" charset="0"/>
              </a:rPr>
              <a:t>Review </a:t>
            </a:r>
            <a:r>
              <a:rPr lang="en-US" altLang="zh-CN" dirty="0" smtClean="0">
                <a:solidFill>
                  <a:srgbClr val="132584"/>
                </a:solidFill>
                <a:latin typeface="Cambria" panose="02040503050406030204" pitchFamily="18" charset="0"/>
              </a:rPr>
              <a:t>II</a:t>
            </a: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extLst>
      <p:ext uri="{BB962C8B-B14F-4D97-AF65-F5344CB8AC3E}">
        <p14:creationId xmlns:p14="http://schemas.microsoft.com/office/powerpoint/2010/main" val="3489038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Black-box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2286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Characteristics of Black-box testing:</a:t>
            </a:r>
          </a:p>
          <a:p>
            <a:pPr lvl="1"/>
            <a:r>
              <a:rPr lang="en-US" altLang="zh-CN" dirty="0" smtClean="0">
                <a:latin typeface="Cambria" panose="02040503050406030204" pitchFamily="18" charset="0"/>
              </a:rPr>
              <a:t>Program is treated as a black box.</a:t>
            </a:r>
          </a:p>
          <a:p>
            <a:pPr lvl="1"/>
            <a:r>
              <a:rPr lang="en-US" altLang="zh-CN" dirty="0" smtClean="0">
                <a:latin typeface="Cambria" panose="02040503050406030204" pitchFamily="18" charset="0"/>
              </a:rPr>
              <a:t>Implementation details do not matter. </a:t>
            </a:r>
          </a:p>
          <a:p>
            <a:pPr lvl="1"/>
            <a:r>
              <a:rPr lang="en-US" altLang="zh-CN" dirty="0" smtClean="0">
                <a:latin typeface="Cambria" panose="02040503050406030204" pitchFamily="18" charset="0"/>
              </a:rPr>
              <a:t>Requires an end-user perspective.</a:t>
            </a:r>
          </a:p>
          <a:p>
            <a:pPr lvl="1"/>
            <a:r>
              <a:rPr lang="en-US" altLang="zh-CN" dirty="0" smtClean="0">
                <a:latin typeface="Cambria" panose="02040503050406030204" pitchFamily="18" charset="0"/>
              </a:rPr>
              <a:t>Criteria are not precise.</a:t>
            </a:r>
          </a:p>
          <a:p>
            <a:pPr lvl="1"/>
            <a:r>
              <a:rPr lang="en-US" altLang="zh-CN" dirty="0" smtClean="0">
                <a:latin typeface="Cambria" panose="02040503050406030204" pitchFamily="18" charset="0"/>
              </a:rPr>
              <a:t>Test planning can begin early.</a:t>
            </a:r>
            <a:endParaRPr lang="en-US" altLang="zh-CN" dirty="0">
              <a:latin typeface="Cambria" panose="02040503050406030204" pitchFamily="18" charset="0"/>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800"/>
          <a:stretch/>
        </p:blipFill>
        <p:spPr>
          <a:xfrm>
            <a:off x="6477000" y="2133600"/>
            <a:ext cx="2438400" cy="3105150"/>
          </a:xfrm>
          <a:prstGeom prst="rect">
            <a:avLst/>
          </a:prstGeom>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0516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27" y="1186873"/>
            <a:ext cx="888307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2400" dirty="0" smtClean="0">
                <a:latin typeface="Cambria" panose="02040503050406030204" pitchFamily="18" charset="0"/>
              </a:rPr>
              <a:t>Static </a:t>
            </a:r>
            <a:r>
              <a:rPr lang="en-US" altLang="zh-CN" sz="2400" dirty="0">
                <a:latin typeface="Cambria" panose="02040503050406030204" pitchFamily="18" charset="0"/>
              </a:rPr>
              <a:t>Testing is a type of a Software Testing method which is performed to check the defects in software without actually executing the code of the software application. Static testing is performed in early stage of development to avoid errors as it is easier to find sources of failures and it can be fixed easily. The errors that can’t not be found using Dynamic Testing, can be easily found by Static Testing.</a:t>
            </a:r>
          </a:p>
          <a:p>
            <a:pPr marL="0" indent="0" algn="just">
              <a:buNone/>
            </a:pPr>
            <a:endParaRPr lang="en-US" altLang="zh-CN" sz="2400" dirty="0" smtClean="0">
              <a:latin typeface="Cambria" panose="02040503050406030204" pitchFamily="18" charset="0"/>
            </a:endParaRPr>
          </a:p>
          <a:p>
            <a:pPr algn="just"/>
            <a:r>
              <a:rPr lang="en-US" altLang="zh-CN" sz="2400" dirty="0" smtClean="0">
                <a:latin typeface="Cambria" panose="02040503050406030204" pitchFamily="18" charset="0"/>
              </a:rPr>
              <a:t>Dynamic </a:t>
            </a:r>
            <a:r>
              <a:rPr lang="en-US" altLang="zh-CN" sz="2400" dirty="0">
                <a:latin typeface="Cambria" panose="02040503050406030204" pitchFamily="18" charset="0"/>
              </a:rPr>
              <a:t>Testing is a type of Software Testing which is performed to analyze the dynamic behavior of the code. It includes the testing of the software for the input values and output values that are analyzed.</a:t>
            </a:r>
          </a:p>
        </p:txBody>
      </p:sp>
      <p:sp>
        <p:nvSpPr>
          <p:cNvPr id="2" name="标题 1"/>
          <p:cNvSpPr>
            <a:spLocks noGrp="1"/>
          </p:cNvSpPr>
          <p:nvPr>
            <p:ph type="title"/>
          </p:nvPr>
        </p:nvSpPr>
        <p:spPr>
          <a:xfrm>
            <a:off x="2209800" y="152400"/>
            <a:ext cx="6705600" cy="838200"/>
          </a:xfrm>
        </p:spPr>
        <p:txBody>
          <a:bodyPr/>
          <a:lstStyle/>
          <a:p>
            <a:endParaRPr lang="zh-CN" altLang="en-US"/>
          </a:p>
        </p:txBody>
      </p:sp>
    </p:spTree>
    <p:extLst>
      <p:ext uri="{BB962C8B-B14F-4D97-AF65-F5344CB8AC3E}">
        <p14:creationId xmlns:p14="http://schemas.microsoft.com/office/powerpoint/2010/main" val="427625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4" name="Rectangle 3"/>
          <p:cNvSpPr txBox="1">
            <a:spLocks noChangeArrowheads="1"/>
          </p:cNvSpPr>
          <p:nvPr/>
        </p:nvSpPr>
        <p:spPr bwMode="auto">
          <a:xfrm>
            <a:off x="381000" y="1905000"/>
            <a:ext cx="8458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You do not need to have code to start testing.</a:t>
            </a:r>
          </a:p>
          <a:p>
            <a:pPr>
              <a:lnSpc>
                <a:spcPct val="90000"/>
              </a:lnSpc>
            </a:pPr>
            <a:r>
              <a:rPr lang="en-US" altLang="zh-CN" dirty="0" smtClean="0">
                <a:latin typeface="Cambria" panose="02040503050406030204" pitchFamily="18" charset="0"/>
              </a:rPr>
              <a:t>Testing the specification can save on </a:t>
            </a:r>
            <a:r>
              <a:rPr lang="en-US" altLang="zh-CN" dirty="0" smtClean="0">
                <a:solidFill>
                  <a:srgbClr val="FF0000"/>
                </a:solidFill>
                <a:latin typeface="Cambria" panose="02040503050406030204" pitchFamily="18" charset="0"/>
              </a:rPr>
              <a:t>time</a:t>
            </a:r>
            <a:r>
              <a:rPr lang="en-US" altLang="zh-CN" dirty="0" smtClean="0">
                <a:latin typeface="Cambria" panose="02040503050406030204" pitchFamily="18" charset="0"/>
              </a:rPr>
              <a:t> and </a:t>
            </a:r>
            <a:r>
              <a:rPr lang="en-US" altLang="zh-CN" dirty="0" smtClean="0">
                <a:solidFill>
                  <a:srgbClr val="FF0000"/>
                </a:solidFill>
                <a:latin typeface="Cambria" panose="02040503050406030204" pitchFamily="18" charset="0"/>
              </a:rPr>
              <a:t>cost</a:t>
            </a:r>
            <a:r>
              <a:rPr lang="en-US" altLang="zh-CN" dirty="0" smtClean="0">
                <a:latin typeface="Cambria" panose="02040503050406030204" pitchFamily="18" charset="0"/>
              </a:rPr>
              <a:t> later on.</a:t>
            </a:r>
          </a:p>
          <a:p>
            <a:pPr>
              <a:lnSpc>
                <a:spcPct val="90000"/>
              </a:lnSpc>
            </a:pPr>
            <a:r>
              <a:rPr lang="en-US" altLang="zh-CN" dirty="0" smtClean="0">
                <a:latin typeface="Cambria" panose="02040503050406030204" pitchFamily="18" charset="0"/>
              </a:rPr>
              <a:t>Also, mistakes in specifications account for about </a:t>
            </a:r>
            <a:r>
              <a:rPr lang="en-US" altLang="zh-CN" dirty="0" smtClean="0">
                <a:solidFill>
                  <a:srgbClr val="FF0000"/>
                </a:solidFill>
                <a:latin typeface="Cambria" panose="02040503050406030204" pitchFamily="18" charset="0"/>
              </a:rPr>
              <a:t>55%</a:t>
            </a:r>
            <a:r>
              <a:rPr lang="en-US" altLang="zh-CN" dirty="0" smtClean="0">
                <a:latin typeface="Cambria" panose="02040503050406030204" pitchFamily="18" charset="0"/>
              </a:rPr>
              <a:t> of all bugs.</a:t>
            </a:r>
          </a:p>
          <a:p>
            <a:pPr>
              <a:lnSpc>
                <a:spcPct val="90000"/>
              </a:lnSpc>
            </a:pPr>
            <a:r>
              <a:rPr lang="en-US" altLang="zh-CN" dirty="0" smtClean="0">
                <a:latin typeface="Cambria" panose="02040503050406030204" pitchFamily="18" charset="0"/>
              </a:rPr>
              <a:t>The specification is typically a written document using </a:t>
            </a:r>
            <a:r>
              <a:rPr lang="en-US" altLang="zh-CN" dirty="0" smtClean="0">
                <a:solidFill>
                  <a:srgbClr val="FF0000"/>
                </a:solidFill>
                <a:latin typeface="Cambria" panose="02040503050406030204" pitchFamily="18" charset="0"/>
              </a:rPr>
              <a:t>prose and pictures </a:t>
            </a:r>
            <a:r>
              <a:rPr lang="en-US" altLang="zh-CN" dirty="0" smtClean="0">
                <a:latin typeface="Cambria" panose="02040503050406030204" pitchFamily="18" charset="0"/>
              </a:rPr>
              <a:t>to describe the functional and non-functional aspects of the software.</a:t>
            </a:r>
            <a:endParaRPr lang="en-US" altLang="zh-CN" dirty="0">
              <a:latin typeface="Cambria" panose="02040503050406030204" pitchFamily="18" charset="0"/>
            </a:endParaRPr>
          </a:p>
        </p:txBody>
      </p:sp>
    </p:spTree>
    <p:extLst>
      <p:ext uri="{BB962C8B-B14F-4D97-AF65-F5344CB8AC3E}">
        <p14:creationId xmlns:p14="http://schemas.microsoft.com/office/powerpoint/2010/main" val="295563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066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smtClean="0">
                <a:latin typeface="Cambria" panose="02040503050406030204" pitchFamily="18" charset="0"/>
              </a:rPr>
              <a:t>Requirements Specification:</a:t>
            </a:r>
            <a:br>
              <a:rPr lang="en-US" altLang="zh-CN" dirty="0" smtClean="0">
                <a:latin typeface="Cambria" panose="02040503050406030204" pitchFamily="18" charset="0"/>
              </a:rPr>
            </a:br>
            <a:r>
              <a:rPr lang="en-US" altLang="zh-CN" dirty="0" smtClean="0">
                <a:latin typeface="Cambria" panose="02040503050406030204" pitchFamily="18" charset="0"/>
              </a:rPr>
              <a:t>An Overview</a:t>
            </a:r>
            <a:endParaRPr lang="en-US" altLang="zh-CN" sz="1800" dirty="0">
              <a:latin typeface="Cambria" panose="02040503050406030204" pitchFamily="18" charset="0"/>
            </a:endParaRPr>
          </a:p>
        </p:txBody>
      </p:sp>
      <p:sp>
        <p:nvSpPr>
          <p:cNvPr id="6" name="Rectangle 3"/>
          <p:cNvSpPr txBox="1">
            <a:spLocks noChangeArrowheads="1"/>
          </p:cNvSpPr>
          <p:nvPr/>
        </p:nvSpPr>
        <p:spPr bwMode="auto">
          <a:xfrm>
            <a:off x="338071" y="2133600"/>
            <a:ext cx="846356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u="sng" dirty="0" smtClean="0">
                <a:latin typeface="Cambria" panose="02040503050406030204" pitchFamily="18" charset="0"/>
              </a:rPr>
              <a:t>Basic goal:</a:t>
            </a:r>
            <a:r>
              <a:rPr lang="en-US" altLang="zh-CN" sz="2400" dirty="0" smtClean="0">
                <a:latin typeface="Cambria" panose="02040503050406030204" pitchFamily="18" charset="0"/>
              </a:rPr>
              <a:t>  To understand the problem as perceived by the user.</a:t>
            </a:r>
          </a:p>
          <a:p>
            <a:r>
              <a:rPr lang="en-US" altLang="zh-CN" sz="2400" dirty="0" smtClean="0">
                <a:latin typeface="Cambria" panose="02040503050406030204" pitchFamily="18" charset="0"/>
              </a:rPr>
              <a:t>Activities of specification are </a:t>
            </a:r>
            <a:r>
              <a:rPr lang="en-US" altLang="zh-CN" sz="2400" b="1" dirty="0" smtClean="0">
                <a:solidFill>
                  <a:srgbClr val="FF0000"/>
                </a:solidFill>
                <a:latin typeface="Cambria" panose="02040503050406030204" pitchFamily="18" charset="0"/>
              </a:rPr>
              <a:t>problem oriented</a:t>
            </a:r>
            <a:r>
              <a:rPr lang="en-US" altLang="zh-CN" sz="2400" dirty="0" smtClean="0">
                <a:latin typeface="Cambria" panose="02040503050406030204" pitchFamily="18" charset="0"/>
              </a:rPr>
              <a:t>.</a:t>
            </a:r>
          </a:p>
          <a:p>
            <a:pPr lvl="1"/>
            <a:r>
              <a:rPr lang="en-US" altLang="zh-CN" dirty="0" smtClean="0">
                <a:latin typeface="Cambria" panose="02040503050406030204" pitchFamily="18" charset="0"/>
              </a:rPr>
              <a:t>Focus on </a:t>
            </a:r>
            <a:r>
              <a:rPr lang="en-US" altLang="zh-CN" i="1" dirty="0" smtClean="0">
                <a:solidFill>
                  <a:srgbClr val="FF0000"/>
                </a:solidFill>
                <a:latin typeface="Cambria" panose="02040503050406030204" pitchFamily="18" charset="0"/>
              </a:rPr>
              <a:t>what</a:t>
            </a:r>
            <a:r>
              <a:rPr lang="en-US" altLang="zh-CN" dirty="0" smtClean="0">
                <a:latin typeface="Cambria" panose="02040503050406030204" pitchFamily="18" charset="0"/>
              </a:rPr>
              <a:t>, not </a:t>
            </a:r>
            <a:r>
              <a:rPr lang="en-US" altLang="zh-CN" i="1" dirty="0" smtClean="0">
                <a:solidFill>
                  <a:srgbClr val="FF0000"/>
                </a:solidFill>
                <a:latin typeface="Cambria" panose="02040503050406030204" pitchFamily="18" charset="0"/>
              </a:rPr>
              <a:t>how</a:t>
            </a:r>
            <a:r>
              <a:rPr lang="en-US" altLang="zh-CN" i="1" dirty="0" smtClean="0">
                <a:latin typeface="Cambria" panose="02040503050406030204" pitchFamily="18" charset="0"/>
              </a:rPr>
              <a:t> </a:t>
            </a:r>
            <a:r>
              <a:rPr lang="en-US" altLang="zh-CN" dirty="0" smtClean="0">
                <a:latin typeface="Cambria" panose="02040503050406030204" pitchFamily="18" charset="0"/>
              </a:rPr>
              <a:t>(this is design)</a:t>
            </a:r>
          </a:p>
          <a:p>
            <a:pPr lvl="1"/>
            <a:r>
              <a:rPr lang="en-US" altLang="zh-CN" dirty="0" smtClean="0">
                <a:latin typeface="Cambria" panose="02040503050406030204" pitchFamily="18" charset="0"/>
              </a:rPr>
              <a:t>Don’t cloud the specification with unnecessary detail.</a:t>
            </a:r>
          </a:p>
          <a:p>
            <a:pPr lvl="1"/>
            <a:r>
              <a:rPr lang="en-US" altLang="zh-CN" dirty="0" smtClean="0">
                <a:latin typeface="Cambria" panose="02040503050406030204" pitchFamily="18" charset="0"/>
              </a:rPr>
              <a:t>Don’t </a:t>
            </a:r>
            <a:r>
              <a:rPr lang="en-US" altLang="zh-CN" dirty="0" smtClean="0">
                <a:solidFill>
                  <a:srgbClr val="FF0000"/>
                </a:solidFill>
                <a:latin typeface="Cambria" panose="02040503050406030204" pitchFamily="18" charset="0"/>
              </a:rPr>
              <a:t>pre-constrain</a:t>
            </a:r>
            <a:r>
              <a:rPr lang="en-US" altLang="zh-CN" dirty="0" smtClean="0">
                <a:latin typeface="Cambria" panose="02040503050406030204" pitchFamily="18" charset="0"/>
              </a:rPr>
              <a:t> design in the specification.</a:t>
            </a:r>
          </a:p>
          <a:p>
            <a:r>
              <a:rPr lang="en-US" altLang="zh-CN" sz="2400" dirty="0" smtClean="0">
                <a:latin typeface="Cambria" panose="02040503050406030204" pitchFamily="18" charset="0"/>
              </a:rPr>
              <a:t>After specification is done, do </a:t>
            </a:r>
            <a:r>
              <a:rPr lang="en-US" altLang="zh-CN" sz="2400" b="1" dirty="0" smtClean="0">
                <a:solidFill>
                  <a:srgbClr val="FF0000"/>
                </a:solidFill>
                <a:latin typeface="Cambria" panose="02040503050406030204" pitchFamily="18" charset="0"/>
              </a:rPr>
              <a:t>software design</a:t>
            </a:r>
            <a:r>
              <a:rPr lang="en-US" altLang="zh-CN" sz="2400" dirty="0" smtClean="0">
                <a:latin typeface="Cambria" panose="02040503050406030204" pitchFamily="18" charset="0"/>
              </a:rPr>
              <a:t>:</a:t>
            </a:r>
          </a:p>
          <a:p>
            <a:pPr lvl="1"/>
            <a:r>
              <a:rPr lang="en-US" altLang="zh-CN" dirty="0" smtClean="0">
                <a:latin typeface="Cambria" panose="02040503050406030204" pitchFamily="18" charset="0"/>
              </a:rPr>
              <a:t>solution oriented</a:t>
            </a:r>
          </a:p>
          <a:p>
            <a:pPr lvl="1"/>
            <a:r>
              <a:rPr lang="en-US" altLang="zh-CN" i="1" dirty="0" smtClean="0">
                <a:solidFill>
                  <a:srgbClr val="FF0000"/>
                </a:solidFill>
                <a:latin typeface="Cambria" panose="02040503050406030204" pitchFamily="18" charset="0"/>
              </a:rPr>
              <a:t>how</a:t>
            </a:r>
            <a:r>
              <a:rPr lang="en-US" altLang="zh-CN" dirty="0" smtClean="0">
                <a:latin typeface="Cambria" panose="02040503050406030204" pitchFamily="18" charset="0"/>
              </a:rPr>
              <a:t> to implement the </a:t>
            </a:r>
            <a:r>
              <a:rPr lang="en-US" altLang="zh-CN" i="1" dirty="0" smtClean="0">
                <a:solidFill>
                  <a:srgbClr val="FF0000"/>
                </a:solidFill>
                <a:latin typeface="Cambria" panose="02040503050406030204" pitchFamily="18" charset="0"/>
              </a:rPr>
              <a:t>what</a:t>
            </a:r>
            <a:endParaRPr lang="en-US" altLang="zh-CN" dirty="0">
              <a:solidFill>
                <a:srgbClr val="FF0000"/>
              </a:solidFill>
              <a:latin typeface="Cambria" panose="02040503050406030204" pitchFamily="18" charset="0"/>
            </a:endParaRPr>
          </a:p>
        </p:txBody>
      </p:sp>
    </p:spTree>
    <p:extLst>
      <p:ext uri="{BB962C8B-B14F-4D97-AF65-F5344CB8AC3E}">
        <p14:creationId xmlns:p14="http://schemas.microsoft.com/office/powerpoint/2010/main" val="97318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6" name="Rectangle 3"/>
          <p:cNvSpPr txBox="1">
            <a:spLocks noChangeArrowheads="1"/>
          </p:cNvSpPr>
          <p:nvPr/>
        </p:nvSpPr>
        <p:spPr bwMode="auto">
          <a:xfrm>
            <a:off x="381000" y="2305317"/>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Key to specification is </a:t>
            </a:r>
            <a:r>
              <a:rPr lang="en-US" altLang="zh-CN" sz="2400" dirty="0" smtClean="0">
                <a:solidFill>
                  <a:srgbClr val="FF0000"/>
                </a:solidFill>
                <a:latin typeface="Cambria" panose="02040503050406030204" pitchFamily="18" charset="0"/>
              </a:rPr>
              <a:t>good communication</a:t>
            </a:r>
            <a:r>
              <a:rPr lang="en-US" altLang="zh-CN" sz="2400" dirty="0" smtClean="0">
                <a:latin typeface="Cambria" panose="02040503050406030204" pitchFamily="18" charset="0"/>
              </a:rPr>
              <a:t> between customer and developers.</a:t>
            </a:r>
          </a:p>
          <a:p>
            <a:r>
              <a:rPr lang="en-US" altLang="zh-CN" sz="2400" dirty="0" smtClean="0">
                <a:latin typeface="Cambria" panose="02040503050406030204" pitchFamily="18" charset="0"/>
              </a:rPr>
              <a:t>Work from specification document as guide.</a:t>
            </a:r>
          </a:p>
          <a:p>
            <a:r>
              <a:rPr lang="en-US" altLang="zh-CN" sz="2400" dirty="0">
                <a:latin typeface="Cambria" panose="02040503050406030204" pitchFamily="18" charset="0"/>
              </a:rPr>
              <a:t>Basically, it’s the process of determining and establishing the </a:t>
            </a:r>
            <a:r>
              <a:rPr lang="en-US" altLang="zh-CN" sz="2400" b="1" u="sng" dirty="0">
                <a:solidFill>
                  <a:srgbClr val="FF0000"/>
                </a:solidFill>
                <a:latin typeface="Cambria" panose="02040503050406030204" pitchFamily="18" charset="0"/>
              </a:rPr>
              <a:t>precise</a:t>
            </a:r>
            <a:r>
              <a:rPr lang="en-US" altLang="zh-CN" sz="2400" dirty="0">
                <a:latin typeface="Cambria" panose="02040503050406030204" pitchFamily="18" charset="0"/>
              </a:rPr>
              <a:t> expectations of the customer about the proposed software system.</a:t>
            </a:r>
          </a:p>
          <a:p>
            <a:endParaRPr lang="en-US" altLang="zh-CN" sz="2400" dirty="0">
              <a:latin typeface="Cambria" panose="02040503050406030204" pitchFamily="18" charset="0"/>
            </a:endParaRPr>
          </a:p>
        </p:txBody>
      </p:sp>
      <p:sp>
        <p:nvSpPr>
          <p:cNvPr id="7" name="Rectangle 2"/>
          <p:cNvSpPr txBox="1">
            <a:spLocks noChangeArrowheads="1"/>
          </p:cNvSpPr>
          <p:nvPr/>
        </p:nvSpPr>
        <p:spPr bwMode="auto">
          <a:xfrm>
            <a:off x="685800" y="1066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algn="ctr"/>
            <a:r>
              <a:rPr lang="en-US" altLang="zh-CN" dirty="0" smtClean="0">
                <a:latin typeface="Cambria" panose="02040503050406030204" pitchFamily="18" charset="0"/>
              </a:rPr>
              <a:t>Requirements Specification:</a:t>
            </a:r>
            <a:br>
              <a:rPr lang="en-US" altLang="zh-CN" dirty="0" smtClean="0">
                <a:latin typeface="Cambria" panose="02040503050406030204" pitchFamily="18" charset="0"/>
              </a:rPr>
            </a:br>
            <a:r>
              <a:rPr lang="en-US" altLang="zh-CN" dirty="0" smtClean="0">
                <a:latin typeface="Cambria" panose="02040503050406030204" pitchFamily="18" charset="0"/>
              </a:rPr>
              <a:t>An Overview</a:t>
            </a:r>
            <a:endParaRPr lang="en-US" altLang="zh-CN" sz="1800" dirty="0">
              <a:latin typeface="Cambria" panose="02040503050406030204" pitchFamily="18" charset="0"/>
            </a:endParaRPr>
          </a:p>
        </p:txBody>
      </p:sp>
    </p:spTree>
    <p:extLst>
      <p:ext uri="{BB962C8B-B14F-4D97-AF65-F5344CB8AC3E}">
        <p14:creationId xmlns:p14="http://schemas.microsoft.com/office/powerpoint/2010/main" val="206689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The purpose of specification</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05000"/>
            <a:ext cx="838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Raw user requirements are often:</a:t>
            </a:r>
          </a:p>
          <a:p>
            <a:pPr lvl="1">
              <a:lnSpc>
                <a:spcPct val="90000"/>
              </a:lnSpc>
            </a:pPr>
            <a:r>
              <a:rPr lang="en-US" altLang="zh-CN" dirty="0" smtClean="0">
                <a:latin typeface="Cambria" panose="02040503050406030204" pitchFamily="18" charset="0"/>
              </a:rPr>
              <a:t>vague</a:t>
            </a:r>
          </a:p>
          <a:p>
            <a:pPr lvl="1">
              <a:lnSpc>
                <a:spcPct val="90000"/>
              </a:lnSpc>
            </a:pPr>
            <a:r>
              <a:rPr lang="en-US" altLang="zh-CN" dirty="0" smtClean="0">
                <a:latin typeface="Cambria" panose="02040503050406030204" pitchFamily="18" charset="0"/>
              </a:rPr>
              <a:t>contradictory</a:t>
            </a:r>
          </a:p>
          <a:p>
            <a:pPr lvl="1">
              <a:lnSpc>
                <a:spcPct val="90000"/>
              </a:lnSpc>
            </a:pPr>
            <a:r>
              <a:rPr lang="en-US" altLang="zh-CN" dirty="0" smtClean="0">
                <a:latin typeface="Cambria" panose="02040503050406030204" pitchFamily="18" charset="0"/>
              </a:rPr>
              <a:t>impractical or impossible to implement</a:t>
            </a:r>
          </a:p>
          <a:p>
            <a:pPr lvl="1">
              <a:lnSpc>
                <a:spcPct val="90000"/>
              </a:lnSpc>
            </a:pPr>
            <a:r>
              <a:rPr lang="en-US" altLang="zh-CN" dirty="0" smtClean="0">
                <a:latin typeface="Cambria" panose="02040503050406030204" pitchFamily="18" charset="0"/>
              </a:rPr>
              <a:t>overly concrete</a:t>
            </a:r>
          </a:p>
          <a:p>
            <a:pPr lvl="1">
              <a:lnSpc>
                <a:spcPct val="90000"/>
              </a:lnSpc>
            </a:pPr>
            <a:r>
              <a:rPr lang="en-US" altLang="zh-CN" dirty="0" smtClean="0">
                <a:latin typeface="Cambria" panose="02040503050406030204" pitchFamily="18" charset="0"/>
              </a:rPr>
              <a:t>just plain wrong</a:t>
            </a:r>
          </a:p>
          <a:p>
            <a:r>
              <a:rPr lang="en-US" altLang="zh-CN" sz="2600" dirty="0" smtClean="0">
                <a:latin typeface="Cambria" panose="02040503050406030204" pitchFamily="18" charset="0"/>
              </a:rPr>
              <a:t>The purpose of specification is to get </a:t>
            </a:r>
            <a:r>
              <a:rPr lang="en-US" altLang="zh-CN" sz="2600" dirty="0" smtClean="0">
                <a:solidFill>
                  <a:srgbClr val="FF0000"/>
                </a:solidFill>
                <a:latin typeface="Cambria" panose="02040503050406030204" pitchFamily="18" charset="0"/>
              </a:rPr>
              <a:t>a usable set of requirements</a:t>
            </a:r>
            <a:r>
              <a:rPr lang="en-US" altLang="zh-CN" sz="2600" dirty="0" smtClean="0">
                <a:latin typeface="Cambria" panose="02040503050406030204" pitchFamily="18" charset="0"/>
              </a:rPr>
              <a:t> from which the system may be designed and implemented, with </a:t>
            </a:r>
            <a:r>
              <a:rPr lang="en-US" altLang="zh-CN" sz="2600" dirty="0" smtClean="0">
                <a:solidFill>
                  <a:srgbClr val="FF0000"/>
                </a:solidFill>
                <a:latin typeface="Cambria" panose="02040503050406030204" pitchFamily="18" charset="0"/>
              </a:rPr>
              <a:t>minimal “surprises”.</a:t>
            </a:r>
            <a:endParaRPr lang="en-US" altLang="zh-CN" sz="26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37071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The Specification document</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81200"/>
            <a:ext cx="8077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The official statement of what is required of the system developers.</a:t>
            </a:r>
          </a:p>
          <a:p>
            <a:pPr lvl="1"/>
            <a:r>
              <a:rPr lang="en-US" altLang="zh-CN" dirty="0" smtClean="0">
                <a:latin typeface="Cambria" panose="02040503050406030204" pitchFamily="18" charset="0"/>
              </a:rPr>
              <a:t>Includes </a:t>
            </a:r>
            <a:r>
              <a:rPr lang="en-US" altLang="zh-CN" dirty="0" smtClean="0">
                <a:solidFill>
                  <a:srgbClr val="FF0000"/>
                </a:solidFill>
                <a:latin typeface="Cambria" panose="02040503050406030204" pitchFamily="18" charset="0"/>
              </a:rPr>
              <a:t>system models, requirements definition, and requirements specification</a:t>
            </a:r>
            <a:r>
              <a:rPr lang="en-US" altLang="zh-CN" dirty="0" smtClean="0">
                <a:latin typeface="Cambria" panose="02040503050406030204" pitchFamily="18" charset="0"/>
              </a:rPr>
              <a:t>.</a:t>
            </a:r>
          </a:p>
          <a:p>
            <a:pPr lvl="1"/>
            <a:r>
              <a:rPr lang="en-US" altLang="zh-CN" dirty="0" smtClean="0">
                <a:latin typeface="Cambria" panose="02040503050406030204" pitchFamily="18" charset="0"/>
              </a:rPr>
              <a:t>Not a design document. </a:t>
            </a:r>
          </a:p>
          <a:p>
            <a:pPr lvl="1"/>
            <a:r>
              <a:rPr lang="en-US" altLang="zh-CN" dirty="0" smtClean="0">
                <a:latin typeface="Cambria" panose="02040503050406030204" pitchFamily="18" charset="0"/>
              </a:rPr>
              <a:t>States </a:t>
            </a:r>
            <a:r>
              <a:rPr lang="en-US" altLang="zh-CN" dirty="0" smtClean="0">
                <a:solidFill>
                  <a:srgbClr val="FF0000"/>
                </a:solidFill>
                <a:latin typeface="Cambria" panose="02040503050406030204" pitchFamily="18" charset="0"/>
              </a:rPr>
              <a:t>functional and non-functional </a:t>
            </a:r>
            <a:r>
              <a:rPr lang="en-US" altLang="zh-CN" dirty="0" smtClean="0">
                <a:latin typeface="Cambria" panose="02040503050406030204" pitchFamily="18" charset="0"/>
              </a:rPr>
              <a:t>requirements.</a:t>
            </a:r>
          </a:p>
          <a:p>
            <a:r>
              <a:rPr lang="en-US" altLang="zh-CN" sz="2600" dirty="0" smtClean="0">
                <a:latin typeface="Cambria" panose="02040503050406030204" pitchFamily="18" charset="0"/>
              </a:rPr>
              <a:t>Serves as a reference document for maintenance.</a:t>
            </a:r>
          </a:p>
          <a:p>
            <a:endParaRPr lang="en-US" altLang="zh-CN" dirty="0">
              <a:latin typeface="Cambria" panose="02040503050406030204" pitchFamily="18" charset="0"/>
            </a:endParaRPr>
          </a:p>
        </p:txBody>
      </p:sp>
    </p:spTree>
    <p:extLst>
      <p:ext uri="{BB962C8B-B14F-4D97-AF65-F5344CB8AC3E}">
        <p14:creationId xmlns:p14="http://schemas.microsoft.com/office/powerpoint/2010/main" val="220052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Two kinds of requirements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2133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b="1" u="sng" dirty="0" smtClean="0">
                <a:latin typeface="Cambria" panose="02040503050406030204" pitchFamily="18" charset="0"/>
              </a:rPr>
              <a:t>Functional:</a:t>
            </a:r>
            <a:r>
              <a:rPr lang="en-US" altLang="zh-CN" sz="2400" dirty="0" smtClean="0">
                <a:latin typeface="Cambria" panose="02040503050406030204" pitchFamily="18" charset="0"/>
              </a:rPr>
              <a:t>  The </a:t>
            </a:r>
            <a:r>
              <a:rPr lang="en-US" altLang="zh-CN" sz="2400" dirty="0" smtClean="0">
                <a:solidFill>
                  <a:srgbClr val="FF0000"/>
                </a:solidFill>
                <a:latin typeface="Cambria" panose="02040503050406030204" pitchFamily="18" charset="0"/>
              </a:rPr>
              <a:t>precise tasks or functions </a:t>
            </a:r>
            <a:r>
              <a:rPr lang="en-US" altLang="zh-CN" sz="2400" dirty="0" smtClean="0">
                <a:latin typeface="Cambria" panose="02040503050406030204" pitchFamily="18" charset="0"/>
              </a:rPr>
              <a:t>the system is to perform.</a:t>
            </a:r>
          </a:p>
          <a:p>
            <a:pPr lvl="1">
              <a:lnSpc>
                <a:spcPct val="90000"/>
              </a:lnSpc>
            </a:pPr>
            <a:r>
              <a:rPr lang="en-US" altLang="zh-CN" i="1" dirty="0" smtClean="0">
                <a:latin typeface="Cambria" panose="02040503050406030204" pitchFamily="18" charset="0"/>
              </a:rPr>
              <a:t>e.g.,</a:t>
            </a:r>
            <a:r>
              <a:rPr lang="en-US" altLang="zh-CN" dirty="0" smtClean="0">
                <a:latin typeface="Cambria" panose="02040503050406030204" pitchFamily="18" charset="0"/>
              </a:rPr>
              <a:t> details of a flight reservation system</a:t>
            </a:r>
          </a:p>
          <a:p>
            <a:pPr lvl="1">
              <a:lnSpc>
                <a:spcPct val="90000"/>
              </a:lnSpc>
            </a:pPr>
            <a:endParaRPr lang="en-US" altLang="zh-CN" dirty="0" smtClean="0">
              <a:latin typeface="Cambria" panose="02040503050406030204" pitchFamily="18" charset="0"/>
            </a:endParaRPr>
          </a:p>
          <a:p>
            <a:pPr>
              <a:lnSpc>
                <a:spcPct val="90000"/>
              </a:lnSpc>
            </a:pPr>
            <a:r>
              <a:rPr lang="en-US" altLang="zh-CN" sz="2400" b="1" u="sng" dirty="0" smtClean="0">
                <a:latin typeface="Cambria" panose="02040503050406030204" pitchFamily="18" charset="0"/>
              </a:rPr>
              <a:t>Non-functional:</a:t>
            </a:r>
            <a:r>
              <a:rPr lang="en-US" altLang="zh-CN" sz="2400" dirty="0" smtClean="0">
                <a:latin typeface="Cambria" panose="02040503050406030204" pitchFamily="18" charset="0"/>
              </a:rPr>
              <a:t>  Usually, </a:t>
            </a:r>
            <a:r>
              <a:rPr lang="en-US" altLang="zh-CN" sz="2400" dirty="0" smtClean="0">
                <a:solidFill>
                  <a:srgbClr val="FF0000"/>
                </a:solidFill>
                <a:latin typeface="Cambria" panose="02040503050406030204" pitchFamily="18" charset="0"/>
              </a:rPr>
              <a:t>a constraint of some kind </a:t>
            </a:r>
            <a:r>
              <a:rPr lang="en-US" altLang="zh-CN" sz="2400" dirty="0" smtClean="0">
                <a:latin typeface="Cambria" panose="02040503050406030204" pitchFamily="18" charset="0"/>
              </a:rPr>
              <a:t>on the system or its construction</a:t>
            </a:r>
          </a:p>
          <a:p>
            <a:pPr lvl="1">
              <a:lnSpc>
                <a:spcPct val="90000"/>
              </a:lnSpc>
            </a:pPr>
            <a:r>
              <a:rPr lang="en-US" altLang="zh-CN" i="1" dirty="0" smtClean="0">
                <a:latin typeface="Cambria" panose="02040503050406030204" pitchFamily="18" charset="0"/>
              </a:rPr>
              <a:t>e.g.,</a:t>
            </a:r>
            <a:r>
              <a:rPr lang="en-US" altLang="zh-CN" dirty="0" smtClean="0">
                <a:latin typeface="Cambria" panose="02040503050406030204" pitchFamily="18" charset="0"/>
              </a:rPr>
              <a:t> expected performance and memory requirements, process model used, implementation language and platform, compatibility with other tools, deadlines, ...</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205597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219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Specification document “requirements”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2057400"/>
            <a:ext cx="8305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Cambria" panose="02040503050406030204" pitchFamily="18" charset="0"/>
              </a:rPr>
              <a:t>Should be </a:t>
            </a:r>
            <a:r>
              <a:rPr lang="en-US" altLang="zh-CN" sz="2600" dirty="0" smtClean="0">
                <a:solidFill>
                  <a:srgbClr val="FF0000"/>
                </a:solidFill>
                <a:latin typeface="Cambria" panose="02040503050406030204" pitchFamily="18" charset="0"/>
              </a:rPr>
              <a:t>easy to change</a:t>
            </a:r>
            <a:r>
              <a:rPr lang="en-US" altLang="zh-CN" sz="2600" dirty="0" smtClean="0">
                <a:latin typeface="Cambria" panose="02040503050406030204" pitchFamily="18" charset="0"/>
              </a:rPr>
              <a:t> as requirements evolve.</a:t>
            </a:r>
          </a:p>
          <a:p>
            <a:r>
              <a:rPr lang="en-US" altLang="zh-CN" sz="2600" dirty="0" smtClean="0">
                <a:latin typeface="Cambria" panose="02040503050406030204" pitchFamily="18" charset="0"/>
              </a:rPr>
              <a:t>Must be kept </a:t>
            </a:r>
            <a:r>
              <a:rPr lang="en-US" altLang="zh-CN" sz="2600" dirty="0" smtClean="0">
                <a:solidFill>
                  <a:srgbClr val="FF0000"/>
                </a:solidFill>
                <a:latin typeface="Cambria" panose="02040503050406030204" pitchFamily="18" charset="0"/>
              </a:rPr>
              <a:t>up-to-date</a:t>
            </a:r>
            <a:r>
              <a:rPr lang="en-US" altLang="zh-CN" sz="2600" dirty="0" smtClean="0">
                <a:latin typeface="Cambria" panose="02040503050406030204" pitchFamily="18" charset="0"/>
              </a:rPr>
              <a:t> as system changes.</a:t>
            </a:r>
            <a:endParaRPr lang="en-US" altLang="zh-CN" sz="2600" dirty="0">
              <a:latin typeface="Cambria" panose="02040503050406030204" pitchFamily="18" charset="0"/>
            </a:endParaRPr>
          </a:p>
        </p:txBody>
      </p:sp>
      <p:sp>
        <p:nvSpPr>
          <p:cNvPr id="5" name="Rectangle 3"/>
          <p:cNvSpPr txBox="1">
            <a:spLocks noChangeArrowheads="1"/>
          </p:cNvSpPr>
          <p:nvPr/>
        </p:nvSpPr>
        <p:spPr bwMode="auto">
          <a:xfrm>
            <a:off x="381000" y="3099516"/>
            <a:ext cx="8382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smtClean="0">
                <a:latin typeface="Cambria" panose="02040503050406030204" pitchFamily="18" charset="0"/>
              </a:rPr>
              <a:t>Foreseen problems: </a:t>
            </a:r>
          </a:p>
          <a:p>
            <a:pPr lvl="1">
              <a:lnSpc>
                <a:spcPct val="90000"/>
              </a:lnSpc>
            </a:pPr>
            <a:r>
              <a:rPr lang="en-US" altLang="zh-CN" dirty="0" smtClean="0">
                <a:latin typeface="Cambria" panose="02040503050406030204" pitchFamily="18" charset="0"/>
              </a:rPr>
              <a:t> “won’t support Win-3.x apps”</a:t>
            </a:r>
          </a:p>
          <a:p>
            <a:pPr>
              <a:lnSpc>
                <a:spcPct val="90000"/>
              </a:lnSpc>
            </a:pPr>
            <a:r>
              <a:rPr lang="en-US" altLang="zh-CN" sz="2600" dirty="0" smtClean="0">
                <a:latin typeface="Cambria" panose="02040503050406030204" pitchFamily="18" charset="0"/>
              </a:rPr>
              <a:t>Expected evolution: </a:t>
            </a:r>
          </a:p>
          <a:p>
            <a:pPr lvl="1">
              <a:lnSpc>
                <a:spcPct val="90000"/>
              </a:lnSpc>
            </a:pPr>
            <a:r>
              <a:rPr lang="en-US" altLang="zh-CN" dirty="0" smtClean="0">
                <a:latin typeface="Cambria" panose="02040503050406030204" pitchFamily="18" charset="0"/>
              </a:rPr>
              <a:t>“will port to </a:t>
            </a:r>
            <a:r>
              <a:rPr lang="en-US" altLang="zh-CN" dirty="0" err="1" smtClean="0">
                <a:latin typeface="Cambria" panose="02040503050406030204" pitchFamily="18" charset="0"/>
              </a:rPr>
              <a:t>MacOS</a:t>
            </a:r>
            <a:r>
              <a:rPr lang="en-US" altLang="zh-CN" dirty="0" smtClean="0">
                <a:latin typeface="Cambria" panose="02040503050406030204" pitchFamily="18" charset="0"/>
              </a:rPr>
              <a:t> in next version”</a:t>
            </a:r>
          </a:p>
          <a:p>
            <a:pPr>
              <a:lnSpc>
                <a:spcPct val="90000"/>
              </a:lnSpc>
            </a:pPr>
            <a:r>
              <a:rPr lang="en-US" altLang="zh-CN" sz="2600" dirty="0" smtClean="0">
                <a:latin typeface="Cambria" panose="02040503050406030204" pitchFamily="18" charset="0"/>
              </a:rPr>
              <a:t>Response to unexpected events/usage:</a:t>
            </a:r>
          </a:p>
          <a:p>
            <a:pPr lvl="1">
              <a:lnSpc>
                <a:spcPct val="90000"/>
              </a:lnSpc>
            </a:pPr>
            <a:r>
              <a:rPr lang="en-US" altLang="zh-CN" dirty="0" smtClean="0">
                <a:latin typeface="Cambria" panose="02040503050406030204" pitchFamily="18" charset="0"/>
              </a:rPr>
              <a:t> “if input data in old format, will auto-convert”</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240344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1036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a:latin typeface="Cambria" panose="02040503050406030204" pitchFamily="18" charset="0"/>
              </a:rPr>
              <a:t>Software Requirements </a:t>
            </a:r>
            <a:r>
              <a:rPr lang="en-US" altLang="zh-CN" dirty="0" smtClean="0">
                <a:latin typeface="Cambria" panose="02040503050406030204" pitchFamily="18" charset="0"/>
              </a:rPr>
              <a:t>Specification Structure</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1905000"/>
            <a:ext cx="8305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Introduction (describe need for system)</a:t>
            </a:r>
          </a:p>
          <a:p>
            <a:pPr>
              <a:lnSpc>
                <a:spcPct val="90000"/>
              </a:lnSpc>
            </a:pPr>
            <a:r>
              <a:rPr lang="en-US" altLang="zh-CN" dirty="0" smtClean="0">
                <a:latin typeface="Cambria" panose="02040503050406030204" pitchFamily="18" charset="0"/>
              </a:rPr>
              <a:t>Functional Requirements</a:t>
            </a:r>
          </a:p>
          <a:p>
            <a:pPr>
              <a:lnSpc>
                <a:spcPct val="90000"/>
              </a:lnSpc>
            </a:pPr>
            <a:r>
              <a:rPr lang="en-US" altLang="zh-CN" dirty="0" smtClean="0">
                <a:latin typeface="Cambria" panose="02040503050406030204" pitchFamily="18" charset="0"/>
              </a:rPr>
              <a:t>Non-Functional Requirements</a:t>
            </a:r>
          </a:p>
          <a:p>
            <a:pPr>
              <a:lnSpc>
                <a:spcPct val="90000"/>
              </a:lnSpc>
            </a:pPr>
            <a:r>
              <a:rPr lang="en-US" altLang="zh-CN" dirty="0" smtClean="0">
                <a:latin typeface="Cambria" panose="02040503050406030204" pitchFamily="18" charset="0"/>
              </a:rPr>
              <a:t>System Evolution (describe anticipated changes)</a:t>
            </a:r>
          </a:p>
          <a:p>
            <a:pPr>
              <a:lnSpc>
                <a:spcPct val="90000"/>
              </a:lnSpc>
            </a:pPr>
            <a:r>
              <a:rPr lang="en-US" altLang="zh-CN" dirty="0" smtClean="0">
                <a:latin typeface="Cambria" panose="02040503050406030204" pitchFamily="18" charset="0"/>
              </a:rPr>
              <a:t>Glossary (technical and/or new jargon)</a:t>
            </a:r>
          </a:p>
          <a:p>
            <a:pPr>
              <a:lnSpc>
                <a:spcPct val="90000"/>
              </a:lnSpc>
            </a:pPr>
            <a:r>
              <a:rPr lang="en-US" altLang="zh-CN" dirty="0" smtClean="0">
                <a:latin typeface="Cambria" panose="02040503050406030204" pitchFamily="18" charset="0"/>
              </a:rPr>
              <a:t>Appendices</a:t>
            </a:r>
          </a:p>
          <a:p>
            <a:pPr>
              <a:lnSpc>
                <a:spcPct val="90000"/>
              </a:lnSpc>
            </a:pPr>
            <a:r>
              <a:rPr lang="en-US" altLang="zh-CN" dirty="0" smtClean="0">
                <a:latin typeface="Cambria" panose="02040503050406030204" pitchFamily="18" charset="0"/>
              </a:rPr>
              <a:t>Index</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339219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5334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Software testing axioms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9586" y="20574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It is impossible to test a program completely.</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Software testing is a risk-based exercise.</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Testing cannot show the absence of bugs.</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The more bugs you find, the more bugs there are.</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Not all bugs found will be fixed.</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It is difficult to say when a bug is indeed a bug.</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Specifications are never final.</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Software testers are not the most popular members of a project.</a:t>
            </a:r>
          </a:p>
          <a:p>
            <a:pPr marL="533400" indent="-533400">
              <a:lnSpc>
                <a:spcPct val="90000"/>
              </a:lnSpc>
              <a:buFont typeface="Arial" panose="020B0604020202020204" pitchFamily="34" charset="0"/>
              <a:buAutoNum type="arabicPeriod"/>
            </a:pPr>
            <a:r>
              <a:rPr lang="en-US" altLang="zh-CN" sz="2400" dirty="0" smtClean="0">
                <a:latin typeface="Cambria" panose="02040503050406030204" pitchFamily="18" charset="0"/>
              </a:rPr>
              <a:t>Software testing is a disciplined and technical profession.</a:t>
            </a:r>
            <a:endParaRPr lang="en-US" altLang="zh-CN" sz="2400" dirty="0">
              <a:latin typeface="Cambria" panose="02040503050406030204" pitchFamily="18" charset="0"/>
            </a:endParaRPr>
          </a:p>
        </p:txBody>
      </p:sp>
    </p:spTree>
    <p:extLst>
      <p:ext uri="{BB962C8B-B14F-4D97-AF65-F5344CB8AC3E}">
        <p14:creationId xmlns:p14="http://schemas.microsoft.com/office/powerpoint/2010/main" val="31360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762000" y="11430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Specification structure</a:t>
            </a:r>
            <a:endParaRPr lang="en-US" altLang="zh-CN" dirty="0">
              <a:latin typeface="Cambria" panose="02040503050406030204" pitchFamily="18" charset="0"/>
            </a:endParaRPr>
          </a:p>
        </p:txBody>
      </p:sp>
      <p:pic>
        <p:nvPicPr>
          <p:cNvPr id="13314" name="Picture 2" descr="Image result for srs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22120"/>
            <a:ext cx="3840654" cy="445008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layout of airline database system for software requirements specification 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914525"/>
            <a:ext cx="3683348"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To summarize …</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19050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600" dirty="0" smtClean="0">
                <a:latin typeface="Cambria" panose="02040503050406030204" pitchFamily="18" charset="0"/>
              </a:rPr>
              <a:t>Specification focuses on determining </a:t>
            </a:r>
            <a:r>
              <a:rPr lang="en-US" altLang="zh-CN" sz="2600" i="1" dirty="0" smtClean="0">
                <a:solidFill>
                  <a:srgbClr val="FF0000"/>
                </a:solidFill>
                <a:latin typeface="Cambria" panose="02040503050406030204" pitchFamily="18" charset="0"/>
              </a:rPr>
              <a:t>what</a:t>
            </a:r>
            <a:r>
              <a:rPr lang="en-US" altLang="zh-CN" sz="2600" dirty="0" smtClean="0">
                <a:latin typeface="Cambria" panose="02040503050406030204" pitchFamily="18" charset="0"/>
              </a:rPr>
              <a:t> the customer wants, and not </a:t>
            </a:r>
            <a:r>
              <a:rPr lang="en-US" altLang="zh-CN" sz="2600" i="1" dirty="0" smtClean="0">
                <a:solidFill>
                  <a:srgbClr val="FF0000"/>
                </a:solidFill>
                <a:latin typeface="Cambria" panose="02040503050406030204" pitchFamily="18" charset="0"/>
              </a:rPr>
              <a:t>how</a:t>
            </a:r>
            <a:r>
              <a:rPr lang="en-US" altLang="zh-CN" sz="2600" dirty="0" smtClean="0">
                <a:latin typeface="Cambria" panose="02040503050406030204" pitchFamily="18" charset="0"/>
              </a:rPr>
              <a:t> it will be implemented.</a:t>
            </a:r>
          </a:p>
          <a:p>
            <a:pPr>
              <a:lnSpc>
                <a:spcPct val="90000"/>
              </a:lnSpc>
            </a:pPr>
            <a:r>
              <a:rPr lang="en-US" altLang="zh-CN" sz="2600" dirty="0" smtClean="0">
                <a:latin typeface="Cambria" panose="02040503050406030204" pitchFamily="18" charset="0"/>
              </a:rPr>
              <a:t>Specification is </a:t>
            </a:r>
            <a:r>
              <a:rPr lang="en-US" altLang="zh-CN" sz="2600" dirty="0" smtClean="0">
                <a:solidFill>
                  <a:srgbClr val="FF0000"/>
                </a:solidFill>
                <a:latin typeface="Cambria" panose="02040503050406030204" pitchFamily="18" charset="0"/>
              </a:rPr>
              <a:t>hard</a:t>
            </a:r>
            <a:r>
              <a:rPr lang="en-US" altLang="zh-CN" sz="2600" dirty="0" smtClean="0">
                <a:latin typeface="Cambria" panose="02040503050406030204" pitchFamily="18" charset="0"/>
              </a:rPr>
              <a:t> to get </a:t>
            </a:r>
            <a:r>
              <a:rPr lang="en-US" altLang="zh-CN" sz="2600" dirty="0" smtClean="0">
                <a:solidFill>
                  <a:srgbClr val="FF0000"/>
                </a:solidFill>
                <a:latin typeface="Cambria" panose="02040503050406030204" pitchFamily="18" charset="0"/>
              </a:rPr>
              <a:t>correct</a:t>
            </a:r>
            <a:r>
              <a:rPr lang="en-US" altLang="zh-CN" sz="2600" dirty="0" smtClean="0">
                <a:latin typeface="Cambria" panose="02040503050406030204" pitchFamily="18" charset="0"/>
              </a:rPr>
              <a:t>; it requires </a:t>
            </a:r>
            <a:r>
              <a:rPr lang="en-US" altLang="zh-CN" sz="2600" dirty="0" smtClean="0">
                <a:solidFill>
                  <a:srgbClr val="FF0000"/>
                </a:solidFill>
                <a:latin typeface="Cambria" panose="02040503050406030204" pitchFamily="18" charset="0"/>
              </a:rPr>
              <a:t>good communication</a:t>
            </a:r>
            <a:r>
              <a:rPr lang="en-US" altLang="zh-CN" sz="2600" dirty="0" smtClean="0">
                <a:latin typeface="Cambria" panose="02040503050406030204" pitchFamily="18" charset="0"/>
              </a:rPr>
              <a:t> skills.</a:t>
            </a:r>
          </a:p>
          <a:p>
            <a:pPr>
              <a:lnSpc>
                <a:spcPct val="90000"/>
              </a:lnSpc>
            </a:pPr>
            <a:r>
              <a:rPr lang="en-US" altLang="zh-CN" sz="2600" dirty="0" smtClean="0">
                <a:latin typeface="Cambria" panose="02040503050406030204" pitchFamily="18" charset="0"/>
              </a:rPr>
              <a:t>Requirements may </a:t>
            </a:r>
            <a:r>
              <a:rPr lang="en-US" altLang="zh-CN" sz="2600" i="1" dirty="0" smtClean="0">
                <a:solidFill>
                  <a:srgbClr val="FF0000"/>
                </a:solidFill>
                <a:latin typeface="Cambria" panose="02040503050406030204" pitchFamily="18" charset="0"/>
              </a:rPr>
              <a:t>change</a:t>
            </a:r>
            <a:r>
              <a:rPr lang="en-US" altLang="zh-CN" sz="2600" dirty="0" smtClean="0">
                <a:latin typeface="Cambria" panose="02040503050406030204" pitchFamily="18" charset="0"/>
              </a:rPr>
              <a:t> over time.</a:t>
            </a:r>
          </a:p>
          <a:p>
            <a:pPr>
              <a:lnSpc>
                <a:spcPct val="90000"/>
              </a:lnSpc>
            </a:pPr>
            <a:r>
              <a:rPr lang="en-US" altLang="zh-CN" sz="2600" dirty="0" smtClean="0">
                <a:latin typeface="Cambria" panose="02040503050406030204" pitchFamily="18" charset="0"/>
              </a:rPr>
              <a:t>Requirements specification requires </a:t>
            </a:r>
            <a:r>
              <a:rPr lang="en-US" altLang="zh-CN" sz="2600" dirty="0" smtClean="0">
                <a:solidFill>
                  <a:srgbClr val="FF0000"/>
                </a:solidFill>
                <a:latin typeface="Cambria" panose="02040503050406030204" pitchFamily="18" charset="0"/>
              </a:rPr>
              <a:t>iteration</a:t>
            </a:r>
            <a:r>
              <a:rPr lang="en-US" altLang="zh-CN" sz="2600" dirty="0" smtClean="0">
                <a:latin typeface="Cambria" panose="02040503050406030204" pitchFamily="18" charset="0"/>
              </a:rPr>
              <a:t>.</a:t>
            </a:r>
          </a:p>
          <a:p>
            <a:pPr>
              <a:lnSpc>
                <a:spcPct val="90000"/>
              </a:lnSpc>
            </a:pPr>
            <a:r>
              <a:rPr lang="en-US" altLang="zh-CN" sz="2600" dirty="0" smtClean="0">
                <a:latin typeface="Cambria" panose="02040503050406030204" pitchFamily="18" charset="0"/>
              </a:rPr>
              <a:t>The customer often doesn’t have good </a:t>
            </a:r>
            <a:r>
              <a:rPr lang="en-US" altLang="zh-CN" sz="2600" dirty="0" smtClean="0">
                <a:solidFill>
                  <a:srgbClr val="FF0000"/>
                </a:solidFill>
                <a:latin typeface="Cambria" panose="02040503050406030204" pitchFamily="18" charset="0"/>
              </a:rPr>
              <a:t>grasp</a:t>
            </a:r>
            <a:r>
              <a:rPr lang="en-US" altLang="zh-CN" sz="2600" dirty="0" smtClean="0">
                <a:latin typeface="Cambria" panose="02040503050406030204" pitchFamily="18" charset="0"/>
              </a:rPr>
              <a:t> of what he wants.</a:t>
            </a:r>
          </a:p>
          <a:p>
            <a:pPr>
              <a:lnSpc>
                <a:spcPct val="90000"/>
              </a:lnSpc>
            </a:pPr>
            <a:r>
              <a:rPr lang="en-US" altLang="zh-CN" sz="2600" dirty="0" smtClean="0">
                <a:latin typeface="Cambria" panose="02040503050406030204" pitchFamily="18" charset="0"/>
              </a:rPr>
              <a:t>Bugs created in the requirements stage are </a:t>
            </a:r>
            <a:r>
              <a:rPr lang="en-US" altLang="zh-CN" sz="2600" dirty="0" smtClean="0">
                <a:solidFill>
                  <a:srgbClr val="FF0000"/>
                </a:solidFill>
                <a:latin typeface="Cambria" panose="02040503050406030204" pitchFamily="18" charset="0"/>
              </a:rPr>
              <a:t>very expensive</a:t>
            </a:r>
            <a:r>
              <a:rPr lang="en-US" altLang="zh-CN" sz="2600" dirty="0" smtClean="0">
                <a:latin typeface="Cambria" panose="02040503050406030204" pitchFamily="18" charset="0"/>
              </a:rPr>
              <a:t> to fix later.</a:t>
            </a:r>
            <a:endParaRPr lang="en-US" altLang="zh-CN" sz="2600" dirty="0">
              <a:latin typeface="Cambria" panose="02040503050406030204" pitchFamily="18" charset="0"/>
            </a:endParaRPr>
          </a:p>
        </p:txBody>
      </p:sp>
    </p:spTree>
    <p:extLst>
      <p:ext uri="{BB962C8B-B14F-4D97-AF65-F5344CB8AC3E}">
        <p14:creationId xmlns:p14="http://schemas.microsoft.com/office/powerpoint/2010/main" val="290041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SDL (Specification and Description Language)</a:t>
            </a:r>
          </a:p>
          <a:p>
            <a:pPr>
              <a:lnSpc>
                <a:spcPct val="90000"/>
              </a:lnSpc>
            </a:pPr>
            <a:r>
              <a:rPr lang="en-US" altLang="zh-CN" dirty="0" smtClean="0">
                <a:latin typeface="Cambria" panose="02040503050406030204" pitchFamily="18" charset="0"/>
              </a:rPr>
              <a:t>SDL </a:t>
            </a:r>
            <a:r>
              <a:rPr lang="en-US" altLang="zh-CN" dirty="0">
                <a:latin typeface="Cambria" panose="02040503050406030204" pitchFamily="18" charset="0"/>
              </a:rPr>
              <a:t>is a </a:t>
            </a:r>
            <a:r>
              <a:rPr lang="en-US" altLang="zh-CN" dirty="0">
                <a:latin typeface="Cambria" panose="02040503050406030204" pitchFamily="18" charset="0"/>
                <a:hlinkClick r:id="rId4" tooltip="Specification language"/>
              </a:rPr>
              <a:t>specification language</a:t>
            </a:r>
            <a:r>
              <a:rPr lang="en-US" altLang="zh-CN" dirty="0">
                <a:latin typeface="Cambria" panose="02040503050406030204" pitchFamily="18" charset="0"/>
              </a:rPr>
              <a:t> targeted at the unambiguous specification and description of the </a:t>
            </a:r>
            <a:r>
              <a:rPr lang="en-US" altLang="zh-CN" dirty="0" err="1">
                <a:latin typeface="Cambria" panose="02040503050406030204" pitchFamily="18" charset="0"/>
              </a:rPr>
              <a:t>behaviour</a:t>
            </a:r>
            <a:r>
              <a:rPr lang="en-US" altLang="zh-CN" dirty="0">
                <a:latin typeface="Cambria" panose="02040503050406030204" pitchFamily="18" charset="0"/>
              </a:rPr>
              <a:t> of reactive and distributed systems</a:t>
            </a:r>
            <a:r>
              <a:rPr lang="en-US" altLang="zh-CN" dirty="0"/>
              <a:t>.</a:t>
            </a:r>
            <a:endParaRPr lang="en-GB" altLang="zh-CN" dirty="0" smtClean="0">
              <a:latin typeface="Cambria" panose="02040503050406030204" pitchFamily="18" charset="0"/>
            </a:endParaRPr>
          </a:p>
          <a:p>
            <a:pPr lvl="1">
              <a:lnSpc>
                <a:spcPct val="90000"/>
              </a:lnSpc>
            </a:pPr>
            <a:endParaRPr lang="en-GB" altLang="zh-CN" dirty="0">
              <a:latin typeface="Cambria" panose="02040503050406030204" pitchFamily="18"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3962400"/>
            <a:ext cx="6048664" cy="2362200"/>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3600" y="0"/>
            <a:ext cx="5070593" cy="6858000"/>
          </a:xfrm>
          <a:prstGeom prst="rect">
            <a:avLst/>
          </a:prstGeom>
        </p:spPr>
      </p:pic>
    </p:spTree>
    <p:extLst>
      <p:ext uri="{BB962C8B-B14F-4D97-AF65-F5344CB8AC3E}">
        <p14:creationId xmlns:p14="http://schemas.microsoft.com/office/powerpoint/2010/main" val="200373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MSC (Message Sequence Chart)</a:t>
            </a:r>
          </a:p>
          <a:p>
            <a:pPr>
              <a:lnSpc>
                <a:spcPct val="90000"/>
              </a:lnSpc>
            </a:pPr>
            <a:r>
              <a:rPr lang="en-US" altLang="zh-CN" dirty="0" smtClean="0">
                <a:latin typeface="Cambria" panose="02040503050406030204" pitchFamily="18" charset="0"/>
              </a:rPr>
              <a:t>MSC </a:t>
            </a:r>
            <a:r>
              <a:rPr lang="en-US" altLang="zh-CN" dirty="0">
                <a:latin typeface="Cambria" panose="02040503050406030204" pitchFamily="18" charset="0"/>
              </a:rPr>
              <a:t>is an </a:t>
            </a:r>
            <a:r>
              <a:rPr lang="en-US" altLang="zh-CN" dirty="0">
                <a:latin typeface="Cambria" panose="02040503050406030204" pitchFamily="18" charset="0"/>
                <a:hlinkClick r:id="rId4" tooltip="Interaction diagram"/>
              </a:rPr>
              <a:t>interaction diagram</a:t>
            </a:r>
            <a:r>
              <a:rPr lang="en-US" altLang="zh-CN" dirty="0">
                <a:latin typeface="Cambria" panose="02040503050406030204" pitchFamily="18" charset="0"/>
              </a:rPr>
              <a:t> from the </a:t>
            </a:r>
            <a:r>
              <a:rPr lang="en-US" altLang="zh-CN" dirty="0">
                <a:latin typeface="Cambria" panose="02040503050406030204" pitchFamily="18" charset="0"/>
                <a:hlinkClick r:id="rId5" tooltip="Specification and Description Language"/>
              </a:rPr>
              <a:t>SDL</a:t>
            </a:r>
            <a:r>
              <a:rPr lang="en-US" altLang="zh-CN" dirty="0">
                <a:latin typeface="Cambria" panose="02040503050406030204" pitchFamily="18" charset="0"/>
              </a:rPr>
              <a:t> family standardized by the </a:t>
            </a:r>
            <a:r>
              <a:rPr lang="en-US" altLang="zh-CN" dirty="0">
                <a:latin typeface="Cambria" panose="02040503050406030204" pitchFamily="18" charset="0"/>
                <a:hlinkClick r:id="rId6" tooltip="International Telecommunication Union"/>
              </a:rPr>
              <a:t>International Telecommunication Union</a:t>
            </a:r>
            <a:r>
              <a:rPr lang="en-US" altLang="zh-CN" dirty="0">
                <a:latin typeface="Cambria" panose="02040503050406030204" pitchFamily="18" charset="0"/>
              </a:rPr>
              <a:t>.</a:t>
            </a:r>
            <a:endParaRPr lang="en-GB" altLang="zh-CN" dirty="0">
              <a:latin typeface="Cambria" panose="02040503050406030204" pitchFamily="18" charset="0"/>
            </a:endParaRPr>
          </a:p>
        </p:txBody>
      </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3810000"/>
            <a:ext cx="3667456" cy="2827918"/>
          </a:xfrm>
          <a:prstGeom prst="rect">
            <a:avLst/>
          </a:prstGeom>
        </p:spPr>
      </p:pic>
      <p:pic>
        <p:nvPicPr>
          <p:cNvPr id="7" name="图片 6"/>
          <p:cNvPicPr>
            <a:picLocks noChangeAspect="1"/>
          </p:cNvPicPr>
          <p:nvPr/>
        </p:nvPicPr>
        <p:blipFill rotWithShape="1">
          <a:blip r:embed="rId8">
            <a:extLst>
              <a:ext uri="{28A0092B-C50C-407E-A947-70E740481C1C}">
                <a14:useLocalDpi xmlns:a14="http://schemas.microsoft.com/office/drawing/2010/main" val="0"/>
              </a:ext>
            </a:extLst>
          </a:blip>
          <a:srcRect b="4445"/>
          <a:stretch/>
        </p:blipFill>
        <p:spPr>
          <a:xfrm>
            <a:off x="3270077" y="-9459"/>
            <a:ext cx="5787213" cy="6781800"/>
          </a:xfrm>
          <a:prstGeom prst="rect">
            <a:avLst/>
          </a:prstGeom>
        </p:spPr>
      </p:pic>
    </p:spTree>
    <p:extLst>
      <p:ext uri="{BB962C8B-B14F-4D97-AF65-F5344CB8AC3E}">
        <p14:creationId xmlns:p14="http://schemas.microsoft.com/office/powerpoint/2010/main" val="329798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UML (Unified </a:t>
            </a:r>
            <a:r>
              <a:rPr lang="en-US" altLang="zh-CN" dirty="0">
                <a:latin typeface="Cambria" panose="02040503050406030204" pitchFamily="18" charset="0"/>
              </a:rPr>
              <a:t>Modeling </a:t>
            </a:r>
            <a:r>
              <a:rPr lang="en-US" altLang="zh-CN" dirty="0" smtClean="0">
                <a:latin typeface="Cambria" panose="02040503050406030204" pitchFamily="18" charset="0"/>
              </a:rPr>
              <a:t>Language)</a:t>
            </a:r>
          </a:p>
          <a:p>
            <a:pPr>
              <a:lnSpc>
                <a:spcPct val="90000"/>
              </a:lnSpc>
            </a:pPr>
            <a:r>
              <a:rPr lang="en-US" altLang="zh-CN" dirty="0" smtClean="0">
                <a:latin typeface="Cambria" panose="02040503050406030204" pitchFamily="18" charset="0"/>
              </a:rPr>
              <a:t>UML is a general-purpose, developmental, </a:t>
            </a:r>
            <a:r>
              <a:rPr lang="en-US" altLang="zh-CN" dirty="0" smtClean="0">
                <a:latin typeface="Cambria" panose="02040503050406030204" pitchFamily="18" charset="0"/>
                <a:hlinkClick r:id="rId4" tooltip="Modeling language"/>
              </a:rPr>
              <a:t>modeling language</a:t>
            </a:r>
            <a:r>
              <a:rPr lang="en-US" altLang="zh-CN" dirty="0" smtClean="0">
                <a:latin typeface="Cambria" panose="02040503050406030204" pitchFamily="18" charset="0"/>
              </a:rPr>
              <a:t> in the field of </a:t>
            </a:r>
            <a:r>
              <a:rPr lang="en-US" altLang="zh-CN" dirty="0" smtClean="0">
                <a:latin typeface="Cambria" panose="02040503050406030204" pitchFamily="18" charset="0"/>
                <a:hlinkClick r:id="rId5" tooltip="Software engineering"/>
              </a:rPr>
              <a:t>software engineering</a:t>
            </a:r>
            <a:r>
              <a:rPr lang="en-US" altLang="zh-CN" dirty="0" smtClean="0">
                <a:latin typeface="Cambria" panose="02040503050406030204" pitchFamily="18" charset="0"/>
              </a:rPr>
              <a:t>, that is intended to provide a standard way to visualize the design of a system.</a:t>
            </a:r>
            <a:endParaRPr lang="en-GB" altLang="zh-CN" dirty="0">
              <a:latin typeface="Cambria" panose="02040503050406030204" pitchFamily="18" charset="0"/>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8664" y="893618"/>
            <a:ext cx="5267325" cy="5705475"/>
          </a:xfrm>
          <a:prstGeom prst="rect">
            <a:avLst/>
          </a:prstGeom>
        </p:spPr>
      </p:pic>
    </p:spTree>
    <p:extLst>
      <p:ext uri="{BB962C8B-B14F-4D97-AF65-F5344CB8AC3E}">
        <p14:creationId xmlns:p14="http://schemas.microsoft.com/office/powerpoint/2010/main" val="255674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Petri Net</a:t>
            </a:r>
          </a:p>
          <a:p>
            <a:pPr>
              <a:lnSpc>
                <a:spcPct val="90000"/>
              </a:lnSpc>
            </a:pPr>
            <a:r>
              <a:rPr lang="en-US" altLang="zh-CN" dirty="0" smtClean="0">
                <a:latin typeface="Cambria" panose="02040503050406030204" pitchFamily="18" charset="0"/>
              </a:rPr>
              <a:t>Petri </a:t>
            </a:r>
            <a:r>
              <a:rPr lang="en-US" altLang="zh-CN" dirty="0">
                <a:latin typeface="Cambria" panose="02040503050406030204" pitchFamily="18" charset="0"/>
              </a:rPr>
              <a:t>N</a:t>
            </a:r>
            <a:r>
              <a:rPr lang="en-US" altLang="zh-CN" dirty="0" smtClean="0">
                <a:latin typeface="Cambria" panose="02040503050406030204" pitchFamily="18" charset="0"/>
              </a:rPr>
              <a:t>et</a:t>
            </a:r>
            <a:r>
              <a:rPr lang="en-US" altLang="zh-CN" dirty="0">
                <a:latin typeface="Cambria" panose="02040503050406030204" pitchFamily="18" charset="0"/>
              </a:rPr>
              <a:t> is one of several </a:t>
            </a:r>
            <a:r>
              <a:rPr lang="en-US" altLang="zh-CN" dirty="0">
                <a:latin typeface="Cambria" panose="02040503050406030204" pitchFamily="18" charset="0"/>
                <a:hlinkClick r:id="rId4" tooltip="Mathematical"/>
              </a:rPr>
              <a:t>mathematical</a:t>
            </a:r>
            <a:r>
              <a:rPr lang="en-US" altLang="zh-CN" dirty="0">
                <a:latin typeface="Cambria" panose="02040503050406030204" pitchFamily="18" charset="0"/>
              </a:rPr>
              <a:t> </a:t>
            </a:r>
            <a:r>
              <a:rPr lang="en-US" altLang="zh-CN" dirty="0">
                <a:latin typeface="Cambria" panose="02040503050406030204" pitchFamily="18" charset="0"/>
                <a:hlinkClick r:id="rId5" tooltip="Modeling language"/>
              </a:rPr>
              <a:t>modeling languages</a:t>
            </a:r>
            <a:r>
              <a:rPr lang="en-US" altLang="zh-CN" dirty="0">
                <a:latin typeface="Cambria" panose="02040503050406030204" pitchFamily="18" charset="0"/>
              </a:rPr>
              <a:t> for the description of </a:t>
            </a:r>
            <a:r>
              <a:rPr lang="en-US" altLang="zh-CN" dirty="0">
                <a:latin typeface="Cambria" panose="02040503050406030204" pitchFamily="18" charset="0"/>
                <a:hlinkClick r:id="rId6" tooltip="Distributed systems"/>
              </a:rPr>
              <a:t>distributed systems</a:t>
            </a:r>
            <a:r>
              <a:rPr lang="en-US" altLang="zh-CN" dirty="0">
                <a:latin typeface="Cambria" panose="02040503050406030204" pitchFamily="18" charset="0"/>
              </a:rPr>
              <a:t>.</a:t>
            </a:r>
            <a:endParaRPr lang="en-GB" altLang="zh-CN" dirty="0">
              <a:latin typeface="Cambria" panose="02040503050406030204" pitchFamily="18" charset="0"/>
            </a:endParaRP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399" y="3962400"/>
            <a:ext cx="4346223" cy="2133600"/>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3657600"/>
            <a:ext cx="7772400" cy="3006969"/>
          </a:xfrm>
          <a:prstGeom prst="rect">
            <a:avLst/>
          </a:prstGeom>
        </p:spPr>
      </p:pic>
    </p:spTree>
    <p:extLst>
      <p:ext uri="{BB962C8B-B14F-4D97-AF65-F5344CB8AC3E}">
        <p14:creationId xmlns:p14="http://schemas.microsoft.com/office/powerpoint/2010/main" val="352232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Languages and Tools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228600" y="1981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Z notation</a:t>
            </a:r>
          </a:p>
          <a:p>
            <a:pPr>
              <a:lnSpc>
                <a:spcPct val="90000"/>
              </a:lnSpc>
            </a:pPr>
            <a:r>
              <a:rPr lang="en-US" altLang="zh-CN" dirty="0" smtClean="0">
                <a:latin typeface="Cambria" panose="02040503050406030204" pitchFamily="18" charset="0"/>
              </a:rPr>
              <a:t>Z notation</a:t>
            </a:r>
            <a:r>
              <a:rPr lang="en-US" altLang="zh-CN" dirty="0">
                <a:latin typeface="Cambria" panose="02040503050406030204" pitchFamily="18" charset="0"/>
              </a:rPr>
              <a:t> is a </a:t>
            </a:r>
            <a:r>
              <a:rPr lang="en-US" altLang="zh-CN" dirty="0">
                <a:latin typeface="Cambria" panose="02040503050406030204" pitchFamily="18" charset="0"/>
                <a:hlinkClick r:id="rId4" tooltip="Formal specification"/>
              </a:rPr>
              <a:t>formal</a:t>
            </a:r>
            <a:r>
              <a:rPr lang="en-US" altLang="zh-CN" dirty="0">
                <a:latin typeface="Cambria" panose="02040503050406030204" pitchFamily="18" charset="0"/>
              </a:rPr>
              <a:t> </a:t>
            </a:r>
            <a:r>
              <a:rPr lang="en-US" altLang="zh-CN" dirty="0">
                <a:latin typeface="Cambria" panose="02040503050406030204" pitchFamily="18" charset="0"/>
                <a:hlinkClick r:id="rId5" tooltip="Specification language"/>
              </a:rPr>
              <a:t>specification language</a:t>
            </a:r>
            <a:r>
              <a:rPr lang="en-US" altLang="zh-CN" dirty="0">
                <a:latin typeface="Cambria" panose="02040503050406030204" pitchFamily="18" charset="0"/>
              </a:rPr>
              <a:t> used for describing and modelling computing systems. It is targeted at the clear specification of </a:t>
            </a:r>
            <a:r>
              <a:rPr lang="en-US" altLang="zh-CN" dirty="0">
                <a:latin typeface="Cambria" panose="02040503050406030204" pitchFamily="18" charset="0"/>
                <a:hlinkClick r:id="rId6" tooltip="Computer program"/>
              </a:rPr>
              <a:t>computer programs</a:t>
            </a:r>
            <a:r>
              <a:rPr lang="en-US" altLang="zh-CN" dirty="0">
                <a:latin typeface="Cambria" panose="02040503050406030204" pitchFamily="18" charset="0"/>
              </a:rPr>
              <a:t> and computer-based systems in general.</a:t>
            </a:r>
            <a:endParaRPr lang="en-GB" altLang="zh-CN" dirty="0">
              <a:latin typeface="Cambria" panose="02040503050406030204" pitchFamily="18" charset="0"/>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23445" y="23611"/>
            <a:ext cx="3048755" cy="6726316"/>
          </a:xfrm>
          <a:prstGeom prst="rect">
            <a:avLst/>
          </a:prstGeom>
        </p:spPr>
      </p:pic>
    </p:spTree>
    <p:extLst>
      <p:ext uri="{BB962C8B-B14F-4D97-AF65-F5344CB8AC3E}">
        <p14:creationId xmlns:p14="http://schemas.microsoft.com/office/powerpoint/2010/main" val="27759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Specification reviews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81000" y="19812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Involve people examining the specification with the aim of </a:t>
            </a:r>
            <a:r>
              <a:rPr lang="en-GB" altLang="zh-CN" dirty="0" smtClean="0">
                <a:solidFill>
                  <a:srgbClr val="FF0000"/>
                </a:solidFill>
                <a:latin typeface="Cambria" panose="02040503050406030204" pitchFamily="18" charset="0"/>
              </a:rPr>
              <a:t>discovering anomalies</a:t>
            </a:r>
            <a:r>
              <a:rPr lang="en-GB" altLang="zh-CN" dirty="0" smtClean="0">
                <a:latin typeface="Cambria" panose="02040503050406030204" pitchFamily="18" charset="0"/>
              </a:rPr>
              <a:t> and </a:t>
            </a:r>
            <a:r>
              <a:rPr lang="en-GB" altLang="zh-CN" dirty="0" smtClean="0">
                <a:solidFill>
                  <a:srgbClr val="FF0000"/>
                </a:solidFill>
                <a:latin typeface="Cambria" panose="02040503050406030204" pitchFamily="18" charset="0"/>
              </a:rPr>
              <a:t>defects</a:t>
            </a:r>
            <a:r>
              <a:rPr lang="en-GB" altLang="zh-CN" dirty="0" smtClean="0">
                <a:latin typeface="Cambria" panose="02040503050406030204" pitchFamily="18" charset="0"/>
              </a:rPr>
              <a:t>.</a:t>
            </a:r>
          </a:p>
          <a:p>
            <a:pPr lvl="1">
              <a:lnSpc>
                <a:spcPct val="90000"/>
              </a:lnSpc>
            </a:pPr>
            <a:r>
              <a:rPr lang="en-GB" altLang="zh-CN" dirty="0" smtClean="0">
                <a:latin typeface="Cambria" panose="02040503050406030204" pitchFamily="18" charset="0"/>
              </a:rPr>
              <a:t>Reviewers reuse domain knowledge so they are likely to have seen the types of error that commonly arise.</a:t>
            </a:r>
          </a:p>
          <a:p>
            <a:pPr>
              <a:lnSpc>
                <a:spcPct val="90000"/>
              </a:lnSpc>
            </a:pPr>
            <a:r>
              <a:rPr lang="en-GB" altLang="zh-CN" dirty="0" smtClean="0">
                <a:solidFill>
                  <a:srgbClr val="FF0000"/>
                </a:solidFill>
                <a:latin typeface="Cambria" panose="02040503050406030204" pitchFamily="18" charset="0"/>
              </a:rPr>
              <a:t>Does not require the execution</a:t>
            </a:r>
            <a:r>
              <a:rPr lang="en-GB" altLang="zh-CN" dirty="0" smtClean="0">
                <a:latin typeface="Cambria" panose="02040503050406030204" pitchFamily="18" charset="0"/>
              </a:rPr>
              <a:t> of a system so may be used </a:t>
            </a:r>
            <a:r>
              <a:rPr lang="en-GB" altLang="zh-CN" dirty="0" smtClean="0">
                <a:solidFill>
                  <a:srgbClr val="FF0000"/>
                </a:solidFill>
                <a:latin typeface="Cambria" panose="02040503050406030204" pitchFamily="18" charset="0"/>
              </a:rPr>
              <a:t>before implementation</a:t>
            </a:r>
            <a:r>
              <a:rPr lang="en-GB" altLang="zh-CN" dirty="0" smtClean="0">
                <a:latin typeface="Cambria" panose="02040503050406030204" pitchFamily="18" charset="0"/>
              </a:rPr>
              <a:t>.</a:t>
            </a:r>
          </a:p>
          <a:p>
            <a:pPr>
              <a:lnSpc>
                <a:spcPct val="90000"/>
              </a:lnSpc>
            </a:pPr>
            <a:r>
              <a:rPr lang="en-GB" altLang="zh-CN" dirty="0" smtClean="0">
                <a:latin typeface="Cambria" panose="02040503050406030204" pitchFamily="18" charset="0"/>
              </a:rPr>
              <a:t>Effective technique for discovering errors.</a:t>
            </a:r>
          </a:p>
          <a:p>
            <a:pPr lvl="1">
              <a:lnSpc>
                <a:spcPct val="90000"/>
              </a:lnSpc>
            </a:pPr>
            <a:endParaRPr lang="en-GB" altLang="zh-CN" dirty="0">
              <a:latin typeface="Cambria" panose="02040503050406030204" pitchFamily="18" charset="0"/>
            </a:endParaRPr>
          </a:p>
        </p:txBody>
      </p:sp>
    </p:spTree>
    <p:extLst>
      <p:ext uri="{BB962C8B-B14F-4D97-AF65-F5344CB8AC3E}">
        <p14:creationId xmlns:p14="http://schemas.microsoft.com/office/powerpoint/2010/main" val="3862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Reviews and testing</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04800" y="1942563"/>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altLang="zh-CN" dirty="0" smtClean="0">
                <a:latin typeface="Cambria" panose="02040503050406030204" pitchFamily="18" charset="0"/>
              </a:rPr>
              <a:t>Reviews and testing are </a:t>
            </a:r>
            <a:r>
              <a:rPr lang="en-GB" altLang="zh-CN" dirty="0" smtClean="0">
                <a:solidFill>
                  <a:srgbClr val="FF0000"/>
                </a:solidFill>
                <a:latin typeface="Cambria" panose="02040503050406030204" pitchFamily="18" charset="0"/>
              </a:rPr>
              <a:t>complementary</a:t>
            </a:r>
            <a:r>
              <a:rPr lang="en-GB" altLang="zh-CN" dirty="0" smtClean="0">
                <a:latin typeface="Cambria" panose="02040503050406030204" pitchFamily="18" charset="0"/>
              </a:rPr>
              <a:t> and </a:t>
            </a:r>
            <a:r>
              <a:rPr lang="en-GB" altLang="zh-CN" dirty="0" smtClean="0">
                <a:solidFill>
                  <a:srgbClr val="FF0000"/>
                </a:solidFill>
                <a:latin typeface="Cambria" panose="02040503050406030204" pitchFamily="18" charset="0"/>
              </a:rPr>
              <a:t>not opposing</a:t>
            </a:r>
            <a:r>
              <a:rPr lang="en-GB" altLang="zh-CN" dirty="0" smtClean="0">
                <a:latin typeface="Cambria" panose="02040503050406030204" pitchFamily="18" charset="0"/>
              </a:rPr>
              <a:t> verification techniques.</a:t>
            </a:r>
          </a:p>
          <a:p>
            <a:pPr>
              <a:lnSpc>
                <a:spcPct val="90000"/>
              </a:lnSpc>
            </a:pPr>
            <a:r>
              <a:rPr lang="en-GB" altLang="zh-CN" dirty="0" smtClean="0">
                <a:latin typeface="Cambria" panose="02040503050406030204" pitchFamily="18" charset="0"/>
              </a:rPr>
              <a:t>Both should be used during the </a:t>
            </a:r>
            <a:r>
              <a:rPr lang="en-GB" altLang="zh-CN" dirty="0" smtClean="0">
                <a:solidFill>
                  <a:srgbClr val="FF0000"/>
                </a:solidFill>
                <a:latin typeface="Cambria" panose="02040503050406030204" pitchFamily="18" charset="0"/>
              </a:rPr>
              <a:t>V &amp; V </a:t>
            </a:r>
            <a:r>
              <a:rPr lang="en-GB" altLang="zh-CN" dirty="0" smtClean="0">
                <a:latin typeface="Cambria" panose="02040503050406030204" pitchFamily="18" charset="0"/>
              </a:rPr>
              <a:t>process.</a:t>
            </a:r>
          </a:p>
          <a:p>
            <a:pPr>
              <a:lnSpc>
                <a:spcPct val="90000"/>
              </a:lnSpc>
            </a:pPr>
            <a:r>
              <a:rPr lang="en-GB" altLang="zh-CN" dirty="0" smtClean="0">
                <a:latin typeface="Cambria" panose="02040503050406030204" pitchFamily="18" charset="0"/>
              </a:rPr>
              <a:t>Reviews can </a:t>
            </a:r>
            <a:r>
              <a:rPr lang="en-GB" altLang="zh-CN" dirty="0" smtClean="0">
                <a:solidFill>
                  <a:srgbClr val="FF0000"/>
                </a:solidFill>
                <a:latin typeface="Cambria" panose="02040503050406030204" pitchFamily="18" charset="0"/>
              </a:rPr>
              <a:t>check conformance with a specification</a:t>
            </a:r>
            <a:r>
              <a:rPr lang="en-GB" altLang="zh-CN" dirty="0" smtClean="0">
                <a:latin typeface="Cambria" panose="02040503050406030204" pitchFamily="18" charset="0"/>
              </a:rPr>
              <a:t> but not conformance with the customer’s real requirements.</a:t>
            </a:r>
          </a:p>
          <a:p>
            <a:pPr>
              <a:lnSpc>
                <a:spcPct val="90000"/>
              </a:lnSpc>
            </a:pPr>
            <a:r>
              <a:rPr lang="en-GB" altLang="zh-CN" dirty="0" smtClean="0">
                <a:latin typeface="Cambria" panose="02040503050406030204" pitchFamily="18" charset="0"/>
              </a:rPr>
              <a:t>Reviews </a:t>
            </a:r>
            <a:r>
              <a:rPr lang="en-GB" altLang="zh-CN" dirty="0" smtClean="0">
                <a:solidFill>
                  <a:srgbClr val="FF0000"/>
                </a:solidFill>
                <a:latin typeface="Cambria" panose="02040503050406030204" pitchFamily="18" charset="0"/>
              </a:rPr>
              <a:t>cannot check non-functional characteristics</a:t>
            </a:r>
            <a:r>
              <a:rPr lang="en-GB" altLang="zh-CN" dirty="0" smtClean="0">
                <a:latin typeface="Cambria" panose="02040503050406030204" pitchFamily="18" charset="0"/>
              </a:rPr>
              <a:t> such as performance, usability, etc.</a:t>
            </a:r>
            <a:endParaRPr lang="en-GB" altLang="zh-CN" dirty="0">
              <a:latin typeface="Cambria" panose="02040503050406030204" pitchFamily="18" charset="0"/>
            </a:endParaRPr>
          </a:p>
        </p:txBody>
      </p:sp>
    </p:spTree>
    <p:extLst>
      <p:ext uri="{BB962C8B-B14F-4D97-AF65-F5344CB8AC3E}">
        <p14:creationId xmlns:p14="http://schemas.microsoft.com/office/powerpoint/2010/main" val="140780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923925"/>
            <a:ext cx="7772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b"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GB" altLang="zh-CN" dirty="0" smtClean="0">
                <a:latin typeface="Cambria" panose="02040503050406030204" pitchFamily="18" charset="0"/>
              </a:rPr>
              <a:t>Review pre-conditions</a:t>
            </a:r>
            <a:endParaRPr lang="en-GB" altLang="zh-CN" dirty="0">
              <a:latin typeface="Cambria" panose="02040503050406030204" pitchFamily="18" charset="0"/>
            </a:endParaRPr>
          </a:p>
        </p:txBody>
      </p:sp>
      <p:sp>
        <p:nvSpPr>
          <p:cNvPr id="4" name="Rectangle 3"/>
          <p:cNvSpPr txBox="1">
            <a:spLocks noChangeArrowheads="1"/>
          </p:cNvSpPr>
          <p:nvPr/>
        </p:nvSpPr>
        <p:spPr bwMode="auto">
          <a:xfrm>
            <a:off x="325192" y="2047875"/>
            <a:ext cx="8818808"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0" tIns="44623" rIns="90840" bIns="44623"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dirty="0" smtClean="0">
                <a:latin typeface="Cambria" panose="02040503050406030204" pitchFamily="18" charset="0"/>
              </a:rPr>
              <a:t>A </a:t>
            </a:r>
            <a:r>
              <a:rPr lang="en-GB" altLang="zh-CN" dirty="0" smtClean="0">
                <a:solidFill>
                  <a:srgbClr val="FF0000"/>
                </a:solidFill>
                <a:latin typeface="Cambria" panose="02040503050406030204" pitchFamily="18" charset="0"/>
              </a:rPr>
              <a:t>precise</a:t>
            </a:r>
            <a:r>
              <a:rPr lang="en-GB" altLang="zh-CN" dirty="0" smtClean="0">
                <a:latin typeface="Cambria" panose="02040503050406030204" pitchFamily="18" charset="0"/>
              </a:rPr>
              <a:t> specification must be available.</a:t>
            </a:r>
          </a:p>
          <a:p>
            <a:r>
              <a:rPr lang="en-GB" altLang="zh-CN" dirty="0" smtClean="0">
                <a:latin typeface="Cambria" panose="02040503050406030204" pitchFamily="18" charset="0"/>
              </a:rPr>
              <a:t>Team members must be familiar with the </a:t>
            </a:r>
            <a:br>
              <a:rPr lang="en-GB" altLang="zh-CN" dirty="0" smtClean="0">
                <a:latin typeface="Cambria" panose="02040503050406030204" pitchFamily="18" charset="0"/>
              </a:rPr>
            </a:br>
            <a:r>
              <a:rPr lang="en-GB" altLang="zh-CN" dirty="0" smtClean="0">
                <a:latin typeface="Cambria" panose="02040503050406030204" pitchFamily="18" charset="0"/>
              </a:rPr>
              <a:t>organization standards.</a:t>
            </a:r>
          </a:p>
          <a:p>
            <a:r>
              <a:rPr lang="en-GB" altLang="zh-CN" dirty="0" smtClean="0">
                <a:latin typeface="Cambria" panose="02040503050406030204" pitchFamily="18" charset="0"/>
              </a:rPr>
              <a:t>Management must accept that reviews will </a:t>
            </a:r>
            <a:br>
              <a:rPr lang="en-GB" altLang="zh-CN" dirty="0" smtClean="0">
                <a:latin typeface="Cambria" panose="02040503050406030204" pitchFamily="18" charset="0"/>
              </a:rPr>
            </a:br>
            <a:r>
              <a:rPr lang="en-GB" altLang="zh-CN" dirty="0" smtClean="0">
                <a:latin typeface="Cambria" panose="02040503050406030204" pitchFamily="18" charset="0"/>
              </a:rPr>
              <a:t>increase costs early in the software process.</a:t>
            </a:r>
          </a:p>
          <a:p>
            <a:r>
              <a:rPr lang="en-GB" altLang="zh-CN" dirty="0" smtClean="0">
                <a:latin typeface="Cambria" panose="02040503050406030204" pitchFamily="18" charset="0"/>
              </a:rPr>
              <a:t>Management must not use reviews for staff appraisal.</a:t>
            </a:r>
            <a:endParaRPr lang="en-GB" altLang="zh-CN" dirty="0">
              <a:latin typeface="Cambria" panose="02040503050406030204" pitchFamily="18" charset="0"/>
            </a:endParaRPr>
          </a:p>
        </p:txBody>
      </p:sp>
    </p:spTree>
    <p:extLst>
      <p:ext uri="{BB962C8B-B14F-4D97-AF65-F5344CB8AC3E}">
        <p14:creationId xmlns:p14="http://schemas.microsoft.com/office/powerpoint/2010/main" val="225193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Parenthesis: </a:t>
            </a:r>
            <a:br>
              <a:rPr lang="en-US" altLang="zh-CN" dirty="0" smtClean="0">
                <a:latin typeface="Cambria" panose="02040503050406030204" pitchFamily="18" charset="0"/>
              </a:rPr>
            </a:br>
            <a:r>
              <a:rPr lang="en-US" altLang="zh-CN" dirty="0" smtClean="0">
                <a:latin typeface="Cambria" panose="02040503050406030204" pitchFamily="18" charset="0"/>
              </a:rPr>
              <a:t>What is an axiom anyway?</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04800" y="2466304"/>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altLang="zh-CN" sz="2400" dirty="0" smtClean="0">
                <a:latin typeface="Cambria" panose="02040503050406030204" pitchFamily="18" charset="0"/>
              </a:rPr>
              <a:t>An </a:t>
            </a:r>
            <a:r>
              <a:rPr lang="en-US" altLang="zh-CN" sz="2400" b="1" dirty="0" smtClean="0">
                <a:solidFill>
                  <a:srgbClr val="FF0000"/>
                </a:solidFill>
                <a:latin typeface="Cambria" panose="02040503050406030204" pitchFamily="18" charset="0"/>
              </a:rPr>
              <a:t>axiom</a:t>
            </a:r>
            <a:r>
              <a:rPr lang="en-US" altLang="zh-CN" sz="2400" dirty="0" smtClean="0">
                <a:latin typeface="Cambria" panose="02040503050406030204" pitchFamily="18" charset="0"/>
              </a:rPr>
              <a:t> is a sentence or proposition that is </a:t>
            </a:r>
            <a:r>
              <a:rPr lang="en-US" altLang="zh-CN" sz="2400" dirty="0" smtClean="0">
                <a:solidFill>
                  <a:srgbClr val="FF0000"/>
                </a:solidFill>
                <a:latin typeface="Cambria" panose="02040503050406030204" pitchFamily="18" charset="0"/>
              </a:rPr>
              <a:t>not proved or demonstrated</a:t>
            </a:r>
            <a:r>
              <a:rPr lang="en-US" altLang="zh-CN" sz="2400" dirty="0" smtClean="0">
                <a:latin typeface="Cambria" panose="02040503050406030204" pitchFamily="18" charset="0"/>
              </a:rPr>
              <a:t> and is considered as obvious or as an initial necessary consensus for a theory building or acceptation. </a:t>
            </a:r>
          </a:p>
          <a:p>
            <a:pPr>
              <a:spcAft>
                <a:spcPts val="600"/>
              </a:spcAft>
            </a:pPr>
            <a:r>
              <a:rPr lang="en-US" altLang="zh-CN" sz="2400" dirty="0" smtClean="0">
                <a:latin typeface="Cambria" panose="02040503050406030204" pitchFamily="18" charset="0"/>
              </a:rPr>
              <a:t>Therefore, it is taken for granted as true, and serves as a starting point for deducing and inferring other (theory dependent) truths.</a:t>
            </a:r>
            <a:endParaRPr lang="en-US" altLang="zh-CN" sz="2400" dirty="0">
              <a:latin typeface="Cambria" panose="02040503050406030204" pitchFamily="18" charset="0"/>
            </a:endParaRPr>
          </a:p>
        </p:txBody>
      </p:sp>
    </p:spTree>
    <p:extLst>
      <p:ext uri="{BB962C8B-B14F-4D97-AF65-F5344CB8AC3E}">
        <p14:creationId xmlns:p14="http://schemas.microsoft.com/office/powerpoint/2010/main" val="296564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09600" y="12192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What is a specification review?</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1991932"/>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A process of </a:t>
            </a:r>
            <a:r>
              <a:rPr lang="en-US" altLang="zh-CN" dirty="0" smtClean="0">
                <a:solidFill>
                  <a:srgbClr val="FF0000"/>
                </a:solidFill>
                <a:latin typeface="Cambria" panose="02040503050406030204" pitchFamily="18" charset="0"/>
              </a:rPr>
              <a:t>identifying faults </a:t>
            </a:r>
            <a:r>
              <a:rPr lang="en-US" altLang="zh-CN" dirty="0" smtClean="0">
                <a:latin typeface="Cambria" panose="02040503050406030204" pitchFamily="18" charset="0"/>
              </a:rPr>
              <a:t>in the </a:t>
            </a:r>
            <a:r>
              <a:rPr lang="en-US" altLang="zh-CN" dirty="0" smtClean="0">
                <a:solidFill>
                  <a:srgbClr val="FF0000"/>
                </a:solidFill>
                <a:latin typeface="Cambria" panose="02040503050406030204" pitchFamily="18" charset="0"/>
              </a:rPr>
              <a:t>specification</a:t>
            </a:r>
            <a:r>
              <a:rPr lang="en-US" altLang="zh-CN" dirty="0" smtClean="0">
                <a:latin typeface="Cambria" panose="02040503050406030204" pitchFamily="18" charset="0"/>
              </a:rPr>
              <a:t> of a software system.</a:t>
            </a:r>
          </a:p>
          <a:p>
            <a:r>
              <a:rPr lang="en-US" altLang="zh-CN" dirty="0" smtClean="0">
                <a:latin typeface="Cambria" panose="02040503050406030204" pitchFamily="18" charset="0"/>
              </a:rPr>
              <a:t>Review should uncover both errors made in </a:t>
            </a:r>
            <a:r>
              <a:rPr lang="en-US" altLang="zh-CN" dirty="0" smtClean="0">
                <a:solidFill>
                  <a:srgbClr val="FF0000"/>
                </a:solidFill>
                <a:latin typeface="Cambria" panose="02040503050406030204" pitchFamily="18" charset="0"/>
              </a:rPr>
              <a:t>producing</a:t>
            </a:r>
            <a:r>
              <a:rPr lang="en-US" altLang="zh-CN" dirty="0" smtClean="0">
                <a:latin typeface="Cambria" panose="02040503050406030204" pitchFamily="18" charset="0"/>
              </a:rPr>
              <a:t> specification documents, and errors made </a:t>
            </a:r>
            <a:r>
              <a:rPr lang="en-US" altLang="zh-CN" dirty="0" smtClean="0">
                <a:solidFill>
                  <a:srgbClr val="FF0000"/>
                </a:solidFill>
                <a:latin typeface="Cambria" panose="02040503050406030204" pitchFamily="18" charset="0"/>
              </a:rPr>
              <a:t>earlier</a:t>
            </a:r>
            <a:r>
              <a:rPr lang="en-US" altLang="zh-CN" dirty="0" smtClean="0">
                <a:latin typeface="Cambria" panose="02040503050406030204" pitchFamily="18" charset="0"/>
              </a:rPr>
              <a:t> in the requirements engineering process.</a:t>
            </a:r>
          </a:p>
          <a:p>
            <a:pPr>
              <a:buFontTx/>
              <a:buNone/>
            </a:pPr>
            <a:endParaRPr lang="en-US" altLang="zh-CN" dirty="0">
              <a:latin typeface="Cambria" panose="02040503050406030204" pitchFamily="18" charset="0"/>
            </a:endParaRPr>
          </a:p>
        </p:txBody>
      </p:sp>
    </p:spTree>
    <p:extLst>
      <p:ext uri="{BB962C8B-B14F-4D97-AF65-F5344CB8AC3E}">
        <p14:creationId xmlns:p14="http://schemas.microsoft.com/office/powerpoint/2010/main" val="34254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Limitations of conventional </a:t>
            </a:r>
            <a:br>
              <a:rPr lang="en-US" altLang="zh-CN" sz="3200" dirty="0" smtClean="0">
                <a:latin typeface="Cambria" panose="02040503050406030204" pitchFamily="18" charset="0"/>
              </a:rPr>
            </a:br>
            <a:r>
              <a:rPr lang="en-US" altLang="zh-CN" sz="3200" dirty="0" smtClean="0">
                <a:latin typeface="Cambria" panose="02040503050406030204" pitchFamily="18" charset="0"/>
              </a:rPr>
              <a:t>review approaches</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22098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Too much information to go through, and not enough time to do it thoroughly.</a:t>
            </a:r>
          </a:p>
          <a:p>
            <a:pPr>
              <a:lnSpc>
                <a:spcPct val="90000"/>
              </a:lnSpc>
            </a:pPr>
            <a:r>
              <a:rPr lang="en-US" altLang="zh-CN" dirty="0" smtClean="0">
                <a:latin typeface="Cambria" panose="02040503050406030204" pitchFamily="18" charset="0"/>
              </a:rPr>
              <a:t>Unfamiliarity of individual reviewers with the overall goals of the design.</a:t>
            </a:r>
          </a:p>
          <a:p>
            <a:pPr>
              <a:lnSpc>
                <a:spcPct val="90000"/>
              </a:lnSpc>
            </a:pPr>
            <a:r>
              <a:rPr lang="en-US" altLang="zh-CN" dirty="0" smtClean="0">
                <a:latin typeface="Cambria" panose="02040503050406030204" pitchFamily="18" charset="0"/>
              </a:rPr>
              <a:t>No single part of the specification gets a thorough and complete evaluation.</a:t>
            </a:r>
          </a:p>
          <a:p>
            <a:pPr>
              <a:lnSpc>
                <a:spcPct val="90000"/>
              </a:lnSpc>
            </a:pPr>
            <a:r>
              <a:rPr lang="en-US" altLang="zh-CN" dirty="0" smtClean="0">
                <a:latin typeface="Cambria" panose="02040503050406030204" pitchFamily="18" charset="0"/>
              </a:rPr>
              <a:t>One-on-one interaction between individual reviewers and specification team is limited.</a:t>
            </a:r>
            <a:endParaRPr lang="en-US" altLang="zh-CN" dirty="0">
              <a:latin typeface="Cambria" panose="02040503050406030204" pitchFamily="18" charset="0"/>
            </a:endParaRPr>
          </a:p>
        </p:txBody>
      </p:sp>
    </p:spTree>
    <p:extLst>
      <p:ext uri="{BB962C8B-B14F-4D97-AF65-F5344CB8AC3E}">
        <p14:creationId xmlns:p14="http://schemas.microsoft.com/office/powerpoint/2010/main" val="41124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Better method: </a:t>
            </a:r>
            <a:br>
              <a:rPr lang="en-US" altLang="zh-CN" sz="3600" dirty="0" smtClean="0">
                <a:latin typeface="Cambria" panose="02040503050406030204" pitchFamily="18" charset="0"/>
              </a:rPr>
            </a:br>
            <a:r>
              <a:rPr lang="en-US" altLang="zh-CN" sz="3600" dirty="0" smtClean="0">
                <a:latin typeface="Cambria" panose="02040503050406030204" pitchFamily="18" charset="0"/>
              </a:rPr>
              <a:t>Active specification review process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2631583"/>
            <a:ext cx="8305800" cy="300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Change from “general” review to a set of more focused reviews.</a:t>
            </a:r>
          </a:p>
          <a:p>
            <a:pPr>
              <a:lnSpc>
                <a:spcPct val="90000"/>
              </a:lnSpc>
            </a:pPr>
            <a:r>
              <a:rPr lang="en-US" altLang="zh-CN" dirty="0" smtClean="0">
                <a:latin typeface="Cambria" panose="02040503050406030204" pitchFamily="18" charset="0"/>
              </a:rPr>
              <a:t>Use questionnaires to engage the reviewer in using the specification.</a:t>
            </a:r>
          </a:p>
          <a:p>
            <a:pPr>
              <a:lnSpc>
                <a:spcPct val="90000"/>
              </a:lnSpc>
            </a:pPr>
            <a:r>
              <a:rPr lang="en-US" altLang="zh-CN" dirty="0" smtClean="0">
                <a:latin typeface="Cambria" panose="02040503050406030204" pitchFamily="18" charset="0"/>
              </a:rPr>
              <a:t>More opportunities for one-on-one discussion between reviewer and specification team.</a:t>
            </a:r>
            <a:endParaRPr lang="en-US" altLang="zh-CN" dirty="0">
              <a:latin typeface="Cambria" panose="02040503050406030204" pitchFamily="18" charset="0"/>
            </a:endParaRPr>
          </a:p>
        </p:txBody>
      </p:sp>
    </p:spTree>
    <p:extLst>
      <p:ext uri="{BB962C8B-B14F-4D97-AF65-F5344CB8AC3E}">
        <p14:creationId xmlns:p14="http://schemas.microsoft.com/office/powerpoint/2010/main" val="317430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4000" dirty="0" smtClean="0">
                <a:latin typeface="Cambria" panose="02040503050406030204" pitchFamily="18" charset="0"/>
              </a:rPr>
              <a:t>An example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685800" y="2286000"/>
            <a:ext cx="8001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We have been asked to review the specification for a hospital’s order processing system.</a:t>
            </a:r>
          </a:p>
          <a:p>
            <a:pPr>
              <a:lnSpc>
                <a:spcPct val="90000"/>
              </a:lnSpc>
            </a:pPr>
            <a:r>
              <a:rPr lang="en-US" altLang="zh-CN" dirty="0" smtClean="0">
                <a:latin typeface="Cambria" panose="02040503050406030204" pitchFamily="18" charset="0"/>
              </a:rPr>
              <a:t>The order processing system allows users to order items for patients, such as tests or medications.</a:t>
            </a:r>
          </a:p>
          <a:p>
            <a:pPr>
              <a:lnSpc>
                <a:spcPct val="90000"/>
              </a:lnSpc>
            </a:pPr>
            <a:endParaRPr lang="en-US" altLang="zh-CN" sz="2400" dirty="0">
              <a:latin typeface="Cambria" panose="02040503050406030204" pitchFamily="18" charset="0"/>
            </a:endParaRPr>
          </a:p>
        </p:txBody>
      </p:sp>
    </p:spTree>
    <p:extLst>
      <p:ext uri="{BB962C8B-B14F-4D97-AF65-F5344CB8AC3E}">
        <p14:creationId xmlns:p14="http://schemas.microsoft.com/office/powerpoint/2010/main" val="42822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1: Prepare the specification for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362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Think about what criteria reviewers will use:</a:t>
            </a:r>
          </a:p>
          <a:p>
            <a:pPr lvl="1"/>
            <a:r>
              <a:rPr lang="en-US" altLang="zh-CN" dirty="0" smtClean="0">
                <a:latin typeface="Cambria" panose="02040503050406030204" pitchFamily="18" charset="0"/>
              </a:rPr>
              <a:t>Well-structured</a:t>
            </a:r>
          </a:p>
          <a:p>
            <a:pPr lvl="1"/>
            <a:r>
              <a:rPr lang="en-US" altLang="zh-CN" dirty="0" smtClean="0">
                <a:latin typeface="Cambria" panose="02040503050406030204" pitchFamily="18" charset="0"/>
              </a:rPr>
              <a:t>Simple</a:t>
            </a:r>
          </a:p>
          <a:p>
            <a:pPr lvl="1"/>
            <a:r>
              <a:rPr lang="en-US" altLang="zh-CN" dirty="0" smtClean="0">
                <a:latin typeface="Cambria" panose="02040503050406030204" pitchFamily="18" charset="0"/>
              </a:rPr>
              <a:t>Adequate</a:t>
            </a:r>
          </a:p>
          <a:p>
            <a:pPr lvl="1"/>
            <a:r>
              <a:rPr lang="en-US" altLang="zh-CN" dirty="0" smtClean="0">
                <a:latin typeface="Cambria" panose="02040503050406030204" pitchFamily="18" charset="0"/>
              </a:rPr>
              <a:t>Flexible</a:t>
            </a:r>
          </a:p>
          <a:p>
            <a:pPr lvl="1"/>
            <a:r>
              <a:rPr lang="en-US" altLang="zh-CN" dirty="0" smtClean="0">
                <a:latin typeface="Cambria" panose="02040503050406030204" pitchFamily="18" charset="0"/>
              </a:rPr>
              <a:t>Practical</a:t>
            </a:r>
          </a:p>
          <a:p>
            <a:pPr lvl="1"/>
            <a:r>
              <a:rPr lang="en-US" altLang="zh-CN" dirty="0" smtClean="0">
                <a:latin typeface="Cambria" panose="02040503050406030204" pitchFamily="18" charset="0"/>
              </a:rPr>
              <a:t>Easy to implement</a:t>
            </a:r>
          </a:p>
          <a:p>
            <a:pPr lvl="1"/>
            <a:r>
              <a:rPr lang="en-US" altLang="zh-CN" dirty="0" smtClean="0">
                <a:latin typeface="Cambria" panose="02040503050406030204" pitchFamily="18" charset="0"/>
              </a:rPr>
              <a:t>Standardized</a:t>
            </a:r>
            <a:endParaRPr lang="en-US" altLang="zh-CN" dirty="0">
              <a:latin typeface="Cambria" panose="02040503050406030204" pitchFamily="18" charset="0"/>
            </a:endParaRPr>
          </a:p>
        </p:txBody>
      </p:sp>
    </p:spTree>
    <p:extLst>
      <p:ext uri="{BB962C8B-B14F-4D97-AF65-F5344CB8AC3E}">
        <p14:creationId xmlns:p14="http://schemas.microsoft.com/office/powerpoint/2010/main" val="152478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990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2: Prepare the documentation for review</a:t>
            </a:r>
            <a:endParaRPr lang="en-US" altLang="zh-CN"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209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Make assumptions explicit</a:t>
            </a:r>
          </a:p>
          <a:p>
            <a:pPr lvl="1">
              <a:lnSpc>
                <a:spcPct val="90000"/>
              </a:lnSpc>
            </a:pPr>
            <a:r>
              <a:rPr lang="en-US" altLang="zh-CN" sz="2000" dirty="0" smtClean="0">
                <a:latin typeface="Cambria" panose="02040503050406030204" pitchFamily="18" charset="0"/>
              </a:rPr>
              <a:t>System can record the order pertaining to a patient.</a:t>
            </a:r>
          </a:p>
          <a:p>
            <a:pPr lvl="1">
              <a:lnSpc>
                <a:spcPct val="90000"/>
              </a:lnSpc>
            </a:pPr>
            <a:r>
              <a:rPr lang="en-US" altLang="zh-CN" sz="2000" dirty="0" smtClean="0">
                <a:latin typeface="Cambria" panose="02040503050406030204" pitchFamily="18" charset="0"/>
              </a:rPr>
              <a:t>It is possible to obtain all the orders for a patient.</a:t>
            </a:r>
          </a:p>
          <a:p>
            <a:pPr lvl="1">
              <a:lnSpc>
                <a:spcPct val="90000"/>
              </a:lnSpc>
            </a:pPr>
            <a:r>
              <a:rPr lang="en-US" altLang="zh-CN" sz="2000" dirty="0" smtClean="0">
                <a:latin typeface="Cambria" panose="02040503050406030204" pitchFamily="18" charset="0"/>
              </a:rPr>
              <a:t>System can determine and change the status of an order.</a:t>
            </a:r>
          </a:p>
          <a:p>
            <a:pPr lvl="1">
              <a:lnSpc>
                <a:spcPct val="90000"/>
              </a:lnSpc>
            </a:pPr>
            <a:r>
              <a:rPr lang="en-US" altLang="zh-CN" sz="2000" dirty="0" smtClean="0">
                <a:latin typeface="Cambria" panose="02040503050406030204" pitchFamily="18" charset="0"/>
              </a:rPr>
              <a:t>The order always contains at least one item.</a:t>
            </a:r>
          </a:p>
          <a:p>
            <a:pPr lvl="1">
              <a:lnSpc>
                <a:spcPct val="90000"/>
              </a:lnSpc>
            </a:pPr>
            <a:r>
              <a:rPr lang="en-US" altLang="zh-CN" sz="2000" dirty="0" smtClean="0">
                <a:latin typeface="Cambria" panose="02040503050406030204" pitchFamily="18" charset="0"/>
              </a:rPr>
              <a:t>The status of an order is always in one of the two states </a:t>
            </a:r>
            <a:r>
              <a:rPr lang="en-US" altLang="zh-CN" sz="2000" dirty="0" err="1" smtClean="0">
                <a:latin typeface="Cambria" panose="02040503050406030204" pitchFamily="18" charset="0"/>
              </a:rPr>
              <a:t>i.e</a:t>
            </a:r>
            <a:r>
              <a:rPr lang="en-US" altLang="zh-CN" sz="2000" dirty="0" smtClean="0">
                <a:latin typeface="Cambria" panose="02040503050406030204" pitchFamily="18" charset="0"/>
              </a:rPr>
              <a:t> active or cancelled.</a:t>
            </a:r>
          </a:p>
          <a:p>
            <a:pPr>
              <a:lnSpc>
                <a:spcPct val="90000"/>
              </a:lnSpc>
            </a:pPr>
            <a:r>
              <a:rPr lang="en-US" altLang="zh-CN" dirty="0" smtClean="0">
                <a:latin typeface="Cambria" panose="02040503050406030204" pitchFamily="18" charset="0"/>
              </a:rPr>
              <a:t>Incorrect Usage Assumptions</a:t>
            </a:r>
          </a:p>
          <a:p>
            <a:pPr lvl="1">
              <a:lnSpc>
                <a:spcPct val="90000"/>
              </a:lnSpc>
            </a:pPr>
            <a:r>
              <a:rPr lang="en-US" altLang="zh-CN" sz="2000" dirty="0" smtClean="0">
                <a:latin typeface="Cambria" panose="02040503050406030204" pitchFamily="18" charset="0"/>
              </a:rPr>
              <a:t>Cannot add or remove items once the order is placed.</a:t>
            </a:r>
          </a:p>
          <a:p>
            <a:pPr lvl="1">
              <a:lnSpc>
                <a:spcPct val="90000"/>
              </a:lnSpc>
            </a:pPr>
            <a:r>
              <a:rPr lang="en-US" altLang="zh-CN" sz="2000" dirty="0" smtClean="0">
                <a:latin typeface="Cambria" panose="02040503050406030204" pitchFamily="18" charset="0"/>
              </a:rPr>
              <a:t>Once an order is cancelled, the status cannot be set to active again.</a:t>
            </a:r>
          </a:p>
          <a:p>
            <a:pPr lvl="1">
              <a:lnSpc>
                <a:spcPct val="90000"/>
              </a:lnSpc>
            </a:pPr>
            <a:r>
              <a:rPr lang="en-US" altLang="zh-CN" sz="2000" dirty="0" smtClean="0">
                <a:latin typeface="Cambria" panose="02040503050406030204" pitchFamily="18" charset="0"/>
              </a:rPr>
              <a:t>An item is always added with respect to an order.</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415535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3: Identify the specialized reviews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4384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Focus the reviewer’s attention on specific properties of the specification (e.g., data access).</a:t>
            </a:r>
          </a:p>
          <a:p>
            <a:pPr lvl="1"/>
            <a:r>
              <a:rPr lang="en-US" altLang="zh-CN" dirty="0" smtClean="0">
                <a:latin typeface="Cambria" panose="02040503050406030204" pitchFamily="18" charset="0"/>
              </a:rPr>
              <a:t>Data access sufficiency.</a:t>
            </a:r>
          </a:p>
          <a:p>
            <a:pPr lvl="2"/>
            <a:r>
              <a:rPr lang="en-US" altLang="zh-CN" sz="2000" dirty="0" smtClean="0">
                <a:latin typeface="Cambria" panose="02040503050406030204" pitchFamily="18" charset="0"/>
              </a:rPr>
              <a:t>E.g., provides all data required by the other features of the system.</a:t>
            </a:r>
          </a:p>
          <a:p>
            <a:pPr lvl="1"/>
            <a:r>
              <a:rPr lang="en-US" altLang="zh-CN" dirty="0" smtClean="0">
                <a:latin typeface="Cambria" panose="02040503050406030204" pitchFamily="18" charset="0"/>
              </a:rPr>
              <a:t>Assumption Sufficiency.</a:t>
            </a:r>
          </a:p>
          <a:p>
            <a:pPr lvl="2"/>
            <a:r>
              <a:rPr lang="en-US" altLang="zh-CN" sz="2000" dirty="0" smtClean="0">
                <a:latin typeface="Cambria" panose="02040503050406030204" pitchFamily="18" charset="0"/>
              </a:rPr>
              <a:t>E.g., contains all of the assumptions needed to access the feature’s data.</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25380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r>
              <a:rPr lang="en-US" altLang="zh-CN" dirty="0" smtClean="0">
                <a:latin typeface="Cambria" panose="02040503050406030204" pitchFamily="18" charset="0"/>
              </a:rPr>
              <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4: Identify the reviewers needed</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530699"/>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People with different perspectives and expertise are needed as reviewers</a:t>
            </a:r>
          </a:p>
          <a:p>
            <a:pPr lvl="1"/>
            <a:r>
              <a:rPr lang="en-US" altLang="zh-CN" dirty="0" smtClean="0">
                <a:latin typeface="Cambria" panose="02040503050406030204" pitchFamily="18" charset="0"/>
              </a:rPr>
              <a:t>Programmers and analysts who worked on the other features of the order processing system. </a:t>
            </a:r>
          </a:p>
          <a:p>
            <a:pPr lvl="1"/>
            <a:r>
              <a:rPr lang="en-US" altLang="zh-CN" dirty="0" smtClean="0">
                <a:latin typeface="Cambria" panose="02040503050406030204" pitchFamily="18" charset="0"/>
              </a:rPr>
              <a:t>Programmers and analysts familiar with hospital information systems in general.</a:t>
            </a:r>
          </a:p>
          <a:p>
            <a:pPr lvl="1">
              <a:buFontTx/>
              <a:buNone/>
            </a:pPr>
            <a:endParaRPr lang="en-US" altLang="zh-CN" dirty="0">
              <a:latin typeface="Cambria" panose="02040503050406030204" pitchFamily="18" charset="0"/>
            </a:endParaRPr>
          </a:p>
        </p:txBody>
      </p:sp>
    </p:spTree>
    <p:extLst>
      <p:ext uri="{BB962C8B-B14F-4D97-AF65-F5344CB8AC3E}">
        <p14:creationId xmlns:p14="http://schemas.microsoft.com/office/powerpoint/2010/main" val="60281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5: Design the questionnaires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590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Make reviewers take an active role</a:t>
            </a:r>
          </a:p>
          <a:p>
            <a:r>
              <a:rPr lang="en-US" altLang="zh-CN" dirty="0" smtClean="0">
                <a:latin typeface="Cambria" panose="02040503050406030204" pitchFamily="18" charset="0"/>
              </a:rPr>
              <a:t>Make reviewers use the documentation</a:t>
            </a:r>
          </a:p>
          <a:p>
            <a:r>
              <a:rPr lang="en-US" altLang="zh-CN" dirty="0" smtClean="0">
                <a:latin typeface="Cambria" panose="02040503050406030204" pitchFamily="18" charset="0"/>
              </a:rPr>
              <a:t>Phrase questions in an active way</a:t>
            </a:r>
          </a:p>
          <a:p>
            <a:pPr lvl="1"/>
            <a:r>
              <a:rPr lang="en-US" altLang="zh-CN" dirty="0" smtClean="0">
                <a:latin typeface="Cambria" panose="02040503050406030204" pitchFamily="18" charset="0"/>
              </a:rPr>
              <a:t>E.g., “Write down the exceptions that can occur” rather than “Are exceptions defined for every program?”</a:t>
            </a:r>
            <a:endParaRPr lang="en-US" altLang="zh-CN" dirty="0">
              <a:latin typeface="Cambria" panose="02040503050406030204" pitchFamily="18" charset="0"/>
            </a:endParaRPr>
          </a:p>
        </p:txBody>
      </p:sp>
    </p:spTree>
    <p:extLst>
      <p:ext uri="{BB962C8B-B14F-4D97-AF65-F5344CB8AC3E}">
        <p14:creationId xmlns:p14="http://schemas.microsoft.com/office/powerpoint/2010/main" val="425688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r>
              <a:rPr lang="en-US" altLang="zh-CN" dirty="0" smtClean="0">
                <a:latin typeface="Cambria" panose="02040503050406030204" pitchFamily="18" charset="0"/>
              </a:rPr>
              <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6: Conduct the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438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Present an overview of the specification.</a:t>
            </a:r>
          </a:p>
          <a:p>
            <a:r>
              <a:rPr lang="en-US" altLang="zh-CN" sz="2400" dirty="0" smtClean="0">
                <a:latin typeface="Cambria" panose="02040503050406030204" pitchFamily="18" charset="0"/>
              </a:rPr>
              <a:t>Assign reviews to the reviewers.</a:t>
            </a:r>
          </a:p>
          <a:p>
            <a:r>
              <a:rPr lang="en-US" altLang="zh-CN" sz="2400" dirty="0" smtClean="0">
                <a:latin typeface="Cambria" panose="02040503050406030204" pitchFamily="18" charset="0"/>
              </a:rPr>
              <a:t>Reviewers complete their reviews, meeting with the specification authors as needed.</a:t>
            </a:r>
          </a:p>
          <a:p>
            <a:r>
              <a:rPr lang="en-US" altLang="zh-CN" sz="2400" dirty="0" smtClean="0">
                <a:latin typeface="Cambria" panose="02040503050406030204" pitchFamily="18" charset="0"/>
              </a:rPr>
              <a:t>Specification authors review completed questionnaires, and meet with reviewers to resolve questions.</a:t>
            </a:r>
          </a:p>
          <a:p>
            <a:r>
              <a:rPr lang="en-US" altLang="zh-CN" sz="2400" dirty="0" smtClean="0">
                <a:latin typeface="Cambria" panose="02040503050406030204" pitchFamily="18" charset="0"/>
              </a:rPr>
              <a:t>Specification authors produce new version of the specification.</a:t>
            </a:r>
            <a:endParaRPr lang="en-US" altLang="zh-CN" sz="2400" dirty="0">
              <a:latin typeface="Cambria" panose="02040503050406030204" pitchFamily="18" charset="0"/>
            </a:endParaRPr>
          </a:p>
        </p:txBody>
      </p:sp>
    </p:spTree>
    <p:extLst>
      <p:ext uri="{BB962C8B-B14F-4D97-AF65-F5344CB8AC3E}">
        <p14:creationId xmlns:p14="http://schemas.microsoft.com/office/powerpoint/2010/main" val="262294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76200" y="1143000"/>
            <a:ext cx="929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1 </a:t>
            </a:r>
            <a:br>
              <a:rPr lang="en-US" altLang="zh-CN" dirty="0" smtClean="0">
                <a:latin typeface="Cambria" panose="02040503050406030204" pitchFamily="18" charset="0"/>
              </a:rPr>
            </a:br>
            <a:r>
              <a:rPr lang="en-US" altLang="zh-CN" sz="3200" i="1" dirty="0" smtClean="0">
                <a:latin typeface="Cambria" panose="02040503050406030204" pitchFamily="18" charset="0"/>
              </a:rPr>
              <a:t>It is impossible to test a program completely</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228600" y="26670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The number of possible inputs is </a:t>
            </a:r>
            <a:r>
              <a:rPr lang="en-US" altLang="zh-CN" dirty="0" smtClean="0">
                <a:solidFill>
                  <a:srgbClr val="FF0000"/>
                </a:solidFill>
                <a:latin typeface="Cambria" panose="02040503050406030204" pitchFamily="18" charset="0"/>
              </a:rPr>
              <a:t>very large</a:t>
            </a:r>
            <a:r>
              <a:rPr lang="en-US" altLang="zh-CN" dirty="0" smtClean="0">
                <a:latin typeface="Cambria" panose="02040503050406030204" pitchFamily="18" charset="0"/>
              </a:rPr>
              <a:t>.</a:t>
            </a:r>
          </a:p>
          <a:p>
            <a:pPr>
              <a:lnSpc>
                <a:spcPct val="90000"/>
              </a:lnSpc>
            </a:pPr>
            <a:r>
              <a:rPr lang="en-US" altLang="zh-CN" dirty="0" smtClean="0">
                <a:latin typeface="Cambria" panose="02040503050406030204" pitchFamily="18" charset="0"/>
              </a:rPr>
              <a:t>The number of possible outputs is </a:t>
            </a:r>
            <a:r>
              <a:rPr lang="en-US" altLang="zh-CN" dirty="0" smtClean="0">
                <a:solidFill>
                  <a:srgbClr val="FF0000"/>
                </a:solidFill>
                <a:latin typeface="Cambria" panose="02040503050406030204" pitchFamily="18" charset="0"/>
              </a:rPr>
              <a:t>very large</a:t>
            </a:r>
            <a:r>
              <a:rPr lang="en-US" altLang="zh-CN" dirty="0" smtClean="0">
                <a:latin typeface="Cambria" panose="02040503050406030204" pitchFamily="18" charset="0"/>
              </a:rPr>
              <a:t>.</a:t>
            </a:r>
          </a:p>
          <a:p>
            <a:pPr>
              <a:lnSpc>
                <a:spcPct val="90000"/>
              </a:lnSpc>
            </a:pPr>
            <a:r>
              <a:rPr lang="en-US" altLang="zh-CN" dirty="0" smtClean="0">
                <a:latin typeface="Cambria" panose="02040503050406030204" pitchFamily="18" charset="0"/>
              </a:rPr>
              <a:t>The number of paths through the software is </a:t>
            </a:r>
            <a:r>
              <a:rPr lang="en-US" altLang="zh-CN" dirty="0" smtClean="0">
                <a:solidFill>
                  <a:srgbClr val="FF0000"/>
                </a:solidFill>
                <a:latin typeface="Cambria" panose="02040503050406030204" pitchFamily="18" charset="0"/>
              </a:rPr>
              <a:t>very large</a:t>
            </a:r>
            <a:r>
              <a:rPr lang="en-US" altLang="zh-CN" dirty="0" smtClean="0">
                <a:latin typeface="Cambria" panose="02040503050406030204" pitchFamily="18" charset="0"/>
              </a:rPr>
              <a:t>.</a:t>
            </a:r>
          </a:p>
          <a:p>
            <a:pPr>
              <a:lnSpc>
                <a:spcPct val="90000"/>
              </a:lnSpc>
            </a:pPr>
            <a:r>
              <a:rPr lang="en-US" altLang="zh-CN" dirty="0" smtClean="0">
                <a:latin typeface="Cambria" panose="02040503050406030204" pitchFamily="18" charset="0"/>
              </a:rPr>
              <a:t>The software specification open to interpretation.</a:t>
            </a:r>
            <a:endParaRPr lang="en-US" altLang="zh-CN" dirty="0">
              <a:latin typeface="Cambria" panose="02040503050406030204" pitchFamily="18" charset="0"/>
            </a:endParaRPr>
          </a:p>
        </p:txBody>
      </p:sp>
    </p:spTree>
    <p:extLst>
      <p:ext uri="{BB962C8B-B14F-4D97-AF65-F5344CB8AC3E}">
        <p14:creationId xmlns:p14="http://schemas.microsoft.com/office/powerpoint/2010/main" val="330091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attribute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Completeness</a:t>
            </a:r>
          </a:p>
          <a:p>
            <a:r>
              <a:rPr lang="en-US" altLang="zh-CN" dirty="0" smtClean="0">
                <a:latin typeface="Cambria" panose="02040503050406030204" pitchFamily="18" charset="0"/>
              </a:rPr>
              <a:t>Accuracy</a:t>
            </a:r>
          </a:p>
          <a:p>
            <a:r>
              <a:rPr lang="en-US" altLang="zh-CN" dirty="0" smtClean="0">
                <a:latin typeface="Cambria" panose="02040503050406030204" pitchFamily="18" charset="0"/>
              </a:rPr>
              <a:t>Precision</a:t>
            </a:r>
          </a:p>
          <a:p>
            <a:r>
              <a:rPr lang="en-US" altLang="zh-CN" dirty="0" smtClean="0">
                <a:latin typeface="Cambria" panose="02040503050406030204" pitchFamily="18" charset="0"/>
              </a:rPr>
              <a:t>Consistency</a:t>
            </a:r>
          </a:p>
          <a:p>
            <a:r>
              <a:rPr lang="en-US" altLang="zh-CN" dirty="0" smtClean="0">
                <a:latin typeface="Cambria" panose="02040503050406030204" pitchFamily="18" charset="0"/>
              </a:rPr>
              <a:t>Relevance</a:t>
            </a:r>
          </a:p>
          <a:p>
            <a:r>
              <a:rPr lang="en-US" altLang="zh-CN" dirty="0" smtClean="0">
                <a:latin typeface="Cambria" panose="02040503050406030204" pitchFamily="18" charset="0"/>
              </a:rPr>
              <a:t>Feasibility</a:t>
            </a:r>
          </a:p>
          <a:p>
            <a:r>
              <a:rPr lang="en-US" altLang="zh-CN" dirty="0" smtClean="0">
                <a:latin typeface="Cambria" panose="02040503050406030204" pitchFamily="18" charset="0"/>
              </a:rPr>
              <a:t>Code/Design-free</a:t>
            </a:r>
          </a:p>
          <a:p>
            <a:r>
              <a:rPr lang="en-US" altLang="zh-CN" dirty="0" smtClean="0">
                <a:latin typeface="Cambria" panose="02040503050406030204" pitchFamily="18" charset="0"/>
              </a:rPr>
              <a:t>Testability</a:t>
            </a:r>
            <a:endParaRPr lang="en-US" altLang="zh-CN" dirty="0">
              <a:latin typeface="Cambria" panose="02040503050406030204" pitchFamily="18" charset="0"/>
            </a:endParaRPr>
          </a:p>
        </p:txBody>
      </p:sp>
    </p:spTree>
    <p:extLst>
      <p:ext uri="{BB962C8B-B14F-4D97-AF65-F5344CB8AC3E}">
        <p14:creationId xmlns:p14="http://schemas.microsoft.com/office/powerpoint/2010/main" val="314976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terminology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457200" y="2067058"/>
            <a:ext cx="8229600" cy="433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500" dirty="0" smtClean="0">
                <a:solidFill>
                  <a:srgbClr val="FF0000"/>
                </a:solidFill>
                <a:latin typeface="Cambria" panose="02040503050406030204" pitchFamily="18" charset="0"/>
              </a:rPr>
              <a:t>Always, every, all, none, never</a:t>
            </a:r>
            <a:r>
              <a:rPr lang="en-US" altLang="zh-CN" sz="2500" dirty="0" smtClean="0">
                <a:latin typeface="Cambria" panose="02040503050406030204" pitchFamily="18" charset="0"/>
              </a:rPr>
              <a:t>, … (absolutely sure?)</a:t>
            </a:r>
          </a:p>
          <a:p>
            <a:pPr>
              <a:lnSpc>
                <a:spcPct val="90000"/>
              </a:lnSpc>
            </a:pPr>
            <a:r>
              <a:rPr lang="en-US" altLang="zh-CN" sz="2500" dirty="0" smtClean="0">
                <a:latin typeface="Cambria" panose="02040503050406030204" pitchFamily="18" charset="0"/>
              </a:rPr>
              <a:t>Certainly, therefore, clearly, obviously, customarily, most, … (persuasion lingo)</a:t>
            </a:r>
          </a:p>
          <a:p>
            <a:pPr>
              <a:lnSpc>
                <a:spcPct val="90000"/>
              </a:lnSpc>
            </a:pPr>
            <a:r>
              <a:rPr lang="en-US" altLang="zh-CN" sz="2500" dirty="0" smtClean="0">
                <a:solidFill>
                  <a:srgbClr val="FF0000"/>
                </a:solidFill>
                <a:latin typeface="Cambria" panose="02040503050406030204" pitchFamily="18" charset="0"/>
              </a:rPr>
              <a:t>Some, sometimes, often, usually, ordinarily, customarily, most</a:t>
            </a:r>
            <a:r>
              <a:rPr lang="en-US" altLang="zh-CN" sz="2500" dirty="0" smtClean="0">
                <a:latin typeface="Cambria" panose="02040503050406030204" pitchFamily="18" charset="0"/>
              </a:rPr>
              <a:t>, … (vague)</a:t>
            </a:r>
          </a:p>
          <a:p>
            <a:pPr>
              <a:lnSpc>
                <a:spcPct val="90000"/>
              </a:lnSpc>
            </a:pPr>
            <a:r>
              <a:rPr lang="en-US" altLang="zh-CN" sz="2500" dirty="0" smtClean="0">
                <a:latin typeface="Cambria" panose="02040503050406030204" pitchFamily="18" charset="0"/>
              </a:rPr>
              <a:t>Etc., and so forth, and so on, such as, … (not testable)</a:t>
            </a:r>
          </a:p>
          <a:p>
            <a:pPr>
              <a:lnSpc>
                <a:spcPct val="90000"/>
              </a:lnSpc>
            </a:pPr>
            <a:r>
              <a:rPr lang="en-US" altLang="zh-CN" sz="2500" dirty="0" smtClean="0">
                <a:solidFill>
                  <a:srgbClr val="FF0000"/>
                </a:solidFill>
                <a:latin typeface="Cambria" panose="02040503050406030204" pitchFamily="18" charset="0"/>
              </a:rPr>
              <a:t>Good, fast, cheap, efficient, small, stable</a:t>
            </a:r>
            <a:r>
              <a:rPr lang="en-US" altLang="zh-CN" sz="2500" dirty="0" smtClean="0">
                <a:latin typeface="Cambria" panose="02040503050406030204" pitchFamily="18" charset="0"/>
              </a:rPr>
              <a:t>, … (unquantifiable)</a:t>
            </a:r>
          </a:p>
          <a:p>
            <a:pPr>
              <a:lnSpc>
                <a:spcPct val="90000"/>
              </a:lnSpc>
            </a:pPr>
            <a:r>
              <a:rPr lang="en-US" altLang="zh-CN" sz="2500" dirty="0" smtClean="0">
                <a:solidFill>
                  <a:srgbClr val="FF0000"/>
                </a:solidFill>
                <a:latin typeface="Cambria" panose="02040503050406030204" pitchFamily="18" charset="0"/>
              </a:rPr>
              <a:t>Handled, processed, rejected, skipped, eliminated</a:t>
            </a:r>
            <a:r>
              <a:rPr lang="en-US" altLang="zh-CN" sz="2500" dirty="0" smtClean="0">
                <a:latin typeface="Cambria" panose="02040503050406030204" pitchFamily="18" charset="0"/>
              </a:rPr>
              <a:t>, …</a:t>
            </a:r>
          </a:p>
          <a:p>
            <a:pPr>
              <a:lnSpc>
                <a:spcPct val="90000"/>
              </a:lnSpc>
            </a:pPr>
            <a:r>
              <a:rPr lang="en-US" altLang="zh-CN" sz="2500" dirty="0" smtClean="0">
                <a:latin typeface="Cambria" panose="02040503050406030204" pitchFamily="18" charset="0"/>
              </a:rPr>
              <a:t>If … then … (missing else)</a:t>
            </a:r>
            <a:endParaRPr lang="en-US" altLang="zh-CN" sz="2500" dirty="0">
              <a:latin typeface="Cambria" panose="02040503050406030204" pitchFamily="18" charset="0"/>
            </a:endParaRPr>
          </a:p>
        </p:txBody>
      </p:sp>
    </p:spTree>
    <p:extLst>
      <p:ext uri="{BB962C8B-B14F-4D97-AF65-F5344CB8AC3E}">
        <p14:creationId xmlns:p14="http://schemas.microsoft.com/office/powerpoint/2010/main" val="271840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Conclusions</a:t>
            </a:r>
            <a:endParaRPr lang="en-US" altLang="zh-CN" sz="3600" dirty="0">
              <a:latin typeface="Cambria" panose="02040503050406030204" pitchFamily="18" charset="0"/>
            </a:endParaRPr>
          </a:p>
        </p:txBody>
      </p:sp>
      <p:sp>
        <p:nvSpPr>
          <p:cNvPr id="6" name="Rectangle 3"/>
          <p:cNvSpPr txBox="1">
            <a:spLocks noChangeArrowheads="1"/>
          </p:cNvSpPr>
          <p:nvPr/>
        </p:nvSpPr>
        <p:spPr bwMode="auto">
          <a:xfrm>
            <a:off x="5334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Reviewers focus on those areas they are best suited to evaluate</a:t>
            </a:r>
          </a:p>
          <a:p>
            <a:pPr lvl="1">
              <a:lnSpc>
                <a:spcPct val="90000"/>
              </a:lnSpc>
            </a:pPr>
            <a:r>
              <a:rPr lang="en-US" altLang="zh-CN" dirty="0" smtClean="0">
                <a:latin typeface="Cambria" panose="02040503050406030204" pitchFamily="18" charset="0"/>
              </a:rPr>
              <a:t>Time is used more wisely for all participants</a:t>
            </a:r>
          </a:p>
          <a:p>
            <a:pPr lvl="1">
              <a:lnSpc>
                <a:spcPct val="90000"/>
              </a:lnSpc>
            </a:pPr>
            <a:r>
              <a:rPr lang="en-US" altLang="zh-CN" dirty="0" smtClean="0">
                <a:latin typeface="Cambria" panose="02040503050406030204" pitchFamily="18" charset="0"/>
              </a:rPr>
              <a:t>More errors are likely to be found</a:t>
            </a:r>
          </a:p>
          <a:p>
            <a:pPr>
              <a:lnSpc>
                <a:spcPct val="90000"/>
              </a:lnSpc>
            </a:pPr>
            <a:r>
              <a:rPr lang="en-US" altLang="zh-CN" dirty="0" smtClean="0">
                <a:latin typeface="Cambria" panose="02040503050406030204" pitchFamily="18" charset="0"/>
              </a:rPr>
              <a:t>One-on-one communication with specification authors makes it easier for people to speak up.</a:t>
            </a:r>
          </a:p>
          <a:p>
            <a:pPr>
              <a:lnSpc>
                <a:spcPct val="90000"/>
              </a:lnSpc>
            </a:pPr>
            <a:r>
              <a:rPr lang="en-US" altLang="zh-CN" dirty="0" smtClean="0">
                <a:latin typeface="Cambria" panose="02040503050406030204" pitchFamily="18" charset="0"/>
              </a:rPr>
              <a:t>Few errors found does not necessarily indicate that the specification is good.</a:t>
            </a:r>
          </a:p>
          <a:p>
            <a:pPr lvl="1">
              <a:lnSpc>
                <a:spcPct val="90000"/>
              </a:lnSpc>
            </a:pPr>
            <a:r>
              <a:rPr lang="en-US" altLang="zh-CN" dirty="0" smtClean="0">
                <a:latin typeface="Cambria" panose="02040503050406030204" pitchFamily="18" charset="0"/>
              </a:rPr>
              <a:t>E.g., Perhaps the review process was not effective.</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8890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You now know …</a:t>
            </a:r>
            <a:endParaRPr lang="en-US" altLang="zh-CN" sz="3200" dirty="0">
              <a:latin typeface="Cambria" panose="02040503050406030204" pitchFamily="18" charset="0"/>
            </a:endParaRPr>
          </a:p>
        </p:txBody>
      </p:sp>
      <p:sp>
        <p:nvSpPr>
          <p:cNvPr id="6" name="Rectangle 3"/>
          <p:cNvSpPr txBox="1">
            <a:spLocks noChangeArrowheads="1"/>
          </p:cNvSpPr>
          <p:nvPr/>
        </p:nvSpPr>
        <p:spPr bwMode="auto">
          <a:xfrm>
            <a:off x="6858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 what a specification is</a:t>
            </a:r>
          </a:p>
          <a:p>
            <a:r>
              <a:rPr lang="en-US" altLang="zh-CN" dirty="0" smtClean="0">
                <a:latin typeface="Cambria" panose="02040503050406030204" pitchFamily="18" charset="0"/>
              </a:rPr>
              <a:t>… how to review (test) a specification</a:t>
            </a:r>
          </a:p>
          <a:p>
            <a:r>
              <a:rPr lang="en-US" altLang="zh-CN" dirty="0" smtClean="0">
                <a:latin typeface="Cambria" panose="02040503050406030204" pitchFamily="18" charset="0"/>
              </a:rPr>
              <a:t>… the benefits of an “active” specification review process</a:t>
            </a:r>
          </a:p>
          <a:p>
            <a:endParaRPr lang="en-US" altLang="zh-CN" dirty="0">
              <a:latin typeface="Cambria" panose="02040503050406030204" pitchFamily="18" charset="0"/>
            </a:endParaRPr>
          </a:p>
        </p:txBody>
      </p:sp>
    </p:spTree>
    <p:extLst>
      <p:ext uri="{BB962C8B-B14F-4D97-AF65-F5344CB8AC3E}">
        <p14:creationId xmlns:p14="http://schemas.microsoft.com/office/powerpoint/2010/main" val="9678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1524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2</a:t>
            </a:r>
            <a:br>
              <a:rPr lang="en-US" altLang="zh-CN" dirty="0" smtClean="0">
                <a:latin typeface="Cambria" panose="02040503050406030204" pitchFamily="18" charset="0"/>
              </a:rPr>
            </a:br>
            <a:r>
              <a:rPr lang="en-US" altLang="zh-CN" sz="3200" i="1" dirty="0" smtClean="0">
                <a:latin typeface="Cambria" panose="02040503050406030204" pitchFamily="18" charset="0"/>
              </a:rPr>
              <a:t>Software testing is a risk-based exercise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304800" y="24384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smtClean="0">
                <a:latin typeface="Cambria" panose="02040503050406030204" pitchFamily="18" charset="0"/>
              </a:rPr>
              <a:t>If you do not test the software for all inputs (a wise choice) </a:t>
            </a:r>
            <a:r>
              <a:rPr lang="en-US" altLang="zh-CN" sz="2400" dirty="0" smtClean="0">
                <a:solidFill>
                  <a:srgbClr val="FF0000"/>
                </a:solidFill>
                <a:latin typeface="Cambria" panose="02040503050406030204" pitchFamily="18" charset="0"/>
              </a:rPr>
              <a:t>you take a risk</a:t>
            </a:r>
            <a:r>
              <a:rPr lang="en-US" altLang="zh-CN" sz="2400" dirty="0" smtClean="0">
                <a:latin typeface="Cambria" panose="02040503050406030204" pitchFamily="18" charset="0"/>
              </a:rPr>
              <a:t>.</a:t>
            </a:r>
          </a:p>
          <a:p>
            <a:pPr>
              <a:lnSpc>
                <a:spcPct val="90000"/>
              </a:lnSpc>
            </a:pPr>
            <a:r>
              <a:rPr lang="en-US" altLang="zh-CN" sz="2400" dirty="0" smtClean="0">
                <a:latin typeface="Cambria" panose="02040503050406030204" pitchFamily="18" charset="0"/>
              </a:rPr>
              <a:t>Hopefully you will skip a lot of inputs that work correctly.</a:t>
            </a:r>
          </a:p>
          <a:p>
            <a:pPr>
              <a:lnSpc>
                <a:spcPct val="90000"/>
              </a:lnSpc>
            </a:pPr>
            <a:r>
              <a:rPr lang="en-US" altLang="zh-CN" sz="2400" dirty="0" smtClean="0">
                <a:latin typeface="Cambria" panose="02040503050406030204" pitchFamily="18" charset="0"/>
              </a:rPr>
              <a:t>What if you skip inputs that cause a fault?</a:t>
            </a:r>
          </a:p>
          <a:p>
            <a:pPr lvl="1">
              <a:lnSpc>
                <a:spcPct val="90000"/>
              </a:lnSpc>
            </a:pPr>
            <a:r>
              <a:rPr lang="en-US" altLang="zh-CN" sz="2000" dirty="0" smtClean="0">
                <a:latin typeface="Cambria" panose="02040503050406030204" pitchFamily="18" charset="0"/>
              </a:rPr>
              <a:t>Risk: financial loss, security, loss of money, loss of life!</a:t>
            </a:r>
          </a:p>
          <a:p>
            <a:pPr lvl="1">
              <a:lnSpc>
                <a:spcPct val="90000"/>
              </a:lnSpc>
            </a:pPr>
            <a:r>
              <a:rPr lang="en-US" altLang="zh-CN" sz="2000" dirty="0" smtClean="0">
                <a:latin typeface="Cambria" panose="02040503050406030204" pitchFamily="18" charset="0"/>
              </a:rPr>
              <a:t>That is a lot of pressure for a tester!</a:t>
            </a:r>
          </a:p>
          <a:p>
            <a:pPr>
              <a:lnSpc>
                <a:spcPct val="90000"/>
              </a:lnSpc>
            </a:pPr>
            <a:r>
              <a:rPr lang="en-US" altLang="zh-CN" sz="2400" dirty="0" smtClean="0">
                <a:latin typeface="Cambria" panose="02040503050406030204" pitchFamily="18" charset="0"/>
              </a:rPr>
              <a:t>This course is all about techniques and practices to </a:t>
            </a:r>
            <a:r>
              <a:rPr lang="en-US" altLang="zh-CN" sz="2400" dirty="0" smtClean="0">
                <a:solidFill>
                  <a:srgbClr val="FF0000"/>
                </a:solidFill>
                <a:latin typeface="Cambria" panose="02040503050406030204" pitchFamily="18" charset="0"/>
              </a:rPr>
              <a:t>help reduce the risk</a:t>
            </a:r>
            <a:r>
              <a:rPr lang="en-US" altLang="zh-CN" sz="2400" dirty="0" smtClean="0">
                <a:latin typeface="Cambria" panose="02040503050406030204" pitchFamily="18" charset="0"/>
              </a:rPr>
              <a:t>.</a:t>
            </a:r>
          </a:p>
          <a:p>
            <a:pPr>
              <a:lnSpc>
                <a:spcPct val="90000"/>
              </a:lnSpc>
            </a:pPr>
            <a:endParaRPr lang="en-US" altLang="zh-CN" sz="2400" dirty="0" smtClean="0">
              <a:latin typeface="Cambria" panose="02040503050406030204" pitchFamily="18" charset="0"/>
            </a:endParaRPr>
          </a:p>
          <a:p>
            <a:pPr lvl="1">
              <a:lnSpc>
                <a:spcPct val="90000"/>
              </a:lnSpc>
            </a:pPr>
            <a:endParaRPr lang="en-US" altLang="zh-CN" sz="2000" dirty="0">
              <a:latin typeface="Cambria" panose="02040503050406030204" pitchFamily="18" charset="0"/>
            </a:endParaRPr>
          </a:p>
        </p:txBody>
      </p:sp>
    </p:spTree>
    <p:extLst>
      <p:ext uri="{BB962C8B-B14F-4D97-AF65-F5344CB8AC3E}">
        <p14:creationId xmlns:p14="http://schemas.microsoft.com/office/powerpoint/2010/main" val="205273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7620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2 (cont’d)</a:t>
            </a:r>
            <a:br>
              <a:rPr lang="en-US" altLang="zh-CN" dirty="0" smtClean="0">
                <a:latin typeface="Cambria" panose="02040503050406030204" pitchFamily="18" charset="0"/>
              </a:rPr>
            </a:br>
            <a:r>
              <a:rPr lang="en-US" altLang="zh-CN" sz="3200" i="1" dirty="0" smtClean="0">
                <a:latin typeface="Cambria" panose="02040503050406030204" pitchFamily="18" charset="0"/>
              </a:rPr>
              <a:t>Software testing is a risk-based exercise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76200" y="2590800"/>
            <a:ext cx="394539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smtClean="0">
                <a:latin typeface="Cambria" panose="02040503050406030204" pitchFamily="18" charset="0"/>
              </a:rPr>
              <a:t>If you try to test </a:t>
            </a:r>
            <a:r>
              <a:rPr lang="en-US" altLang="zh-CN" sz="2400" dirty="0" smtClean="0">
                <a:solidFill>
                  <a:srgbClr val="FF0000"/>
                </a:solidFill>
                <a:latin typeface="Cambria" panose="02040503050406030204" pitchFamily="18" charset="0"/>
              </a:rPr>
              <a:t>too much</a:t>
            </a:r>
            <a:r>
              <a:rPr lang="en-US" altLang="zh-CN" sz="2400" dirty="0" smtClean="0">
                <a:latin typeface="Cambria" panose="02040503050406030204" pitchFamily="18" charset="0"/>
              </a:rPr>
              <a:t>, the development cost becomes </a:t>
            </a:r>
            <a:r>
              <a:rPr lang="en-US" altLang="zh-CN" sz="2400" dirty="0" smtClean="0">
                <a:solidFill>
                  <a:srgbClr val="FF0000"/>
                </a:solidFill>
                <a:latin typeface="Cambria" panose="02040503050406030204" pitchFamily="18" charset="0"/>
              </a:rPr>
              <a:t>prohibitive</a:t>
            </a:r>
            <a:r>
              <a:rPr lang="en-US" altLang="zh-CN" sz="2400" dirty="0" smtClean="0">
                <a:latin typeface="Cambria" panose="02040503050406030204" pitchFamily="18" charset="0"/>
              </a:rPr>
              <a:t>.</a:t>
            </a:r>
          </a:p>
          <a:p>
            <a:pPr>
              <a:lnSpc>
                <a:spcPct val="90000"/>
              </a:lnSpc>
            </a:pPr>
            <a:r>
              <a:rPr lang="en-US" altLang="zh-CN" sz="2400" dirty="0" smtClean="0">
                <a:latin typeface="Cambria" panose="02040503050406030204" pitchFamily="18" charset="0"/>
              </a:rPr>
              <a:t>If you test </a:t>
            </a:r>
            <a:r>
              <a:rPr lang="en-US" altLang="zh-CN" sz="2400" dirty="0" smtClean="0">
                <a:solidFill>
                  <a:srgbClr val="FF0000"/>
                </a:solidFill>
                <a:latin typeface="Cambria" panose="02040503050406030204" pitchFamily="18" charset="0"/>
              </a:rPr>
              <a:t>too little</a:t>
            </a:r>
            <a:r>
              <a:rPr lang="en-US" altLang="zh-CN" sz="2400" dirty="0" smtClean="0">
                <a:latin typeface="Cambria" panose="02040503050406030204" pitchFamily="18" charset="0"/>
              </a:rPr>
              <a:t>, the probability of software </a:t>
            </a:r>
            <a:r>
              <a:rPr lang="en-US" altLang="zh-CN" sz="2400" dirty="0" smtClean="0">
                <a:solidFill>
                  <a:srgbClr val="FF0000"/>
                </a:solidFill>
                <a:latin typeface="Cambria" panose="02040503050406030204" pitchFamily="18" charset="0"/>
              </a:rPr>
              <a:t>failure increases </a:t>
            </a:r>
            <a:r>
              <a:rPr lang="en-US" altLang="zh-CN" sz="2400" dirty="0" smtClean="0">
                <a:latin typeface="Cambria" panose="02040503050406030204" pitchFamily="18" charset="0"/>
              </a:rPr>
              <a:t>and as we discussed … software failures can </a:t>
            </a:r>
            <a:r>
              <a:rPr lang="en-US" altLang="zh-CN" sz="2400" dirty="0" smtClean="0">
                <a:solidFill>
                  <a:srgbClr val="FF0000"/>
                </a:solidFill>
                <a:latin typeface="Cambria" panose="02040503050406030204" pitchFamily="18" charset="0"/>
              </a:rPr>
              <a:t>cost us big time</a:t>
            </a:r>
            <a:r>
              <a:rPr lang="en-US" altLang="zh-CN" sz="2400" dirty="0" smtClean="0">
                <a:latin typeface="Cambria" panose="02040503050406030204" pitchFamily="18" charset="0"/>
              </a:rPr>
              <a:t>!</a:t>
            </a:r>
            <a:endParaRPr lang="en-US" altLang="zh-CN" sz="2400" dirty="0">
              <a:latin typeface="Cambria" panose="02040503050406030204" pitchFamily="18" charset="0"/>
            </a:endParaRPr>
          </a:p>
        </p:txBody>
      </p:sp>
      <p:sp>
        <p:nvSpPr>
          <p:cNvPr id="5" name="Line 4"/>
          <p:cNvSpPr>
            <a:spLocks noChangeShapeType="1"/>
          </p:cNvSpPr>
          <p:nvPr/>
        </p:nvSpPr>
        <p:spPr bwMode="auto">
          <a:xfrm flipV="1">
            <a:off x="4510480" y="2590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mbria" panose="02040503050406030204" pitchFamily="18" charset="0"/>
            </a:endParaRPr>
          </a:p>
        </p:txBody>
      </p:sp>
      <p:sp>
        <p:nvSpPr>
          <p:cNvPr id="6" name="Line 5"/>
          <p:cNvSpPr>
            <a:spLocks noChangeShapeType="1"/>
          </p:cNvSpPr>
          <p:nvPr/>
        </p:nvSpPr>
        <p:spPr bwMode="auto">
          <a:xfrm>
            <a:off x="4510480" y="6019800"/>
            <a:ext cx="411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mbria" panose="02040503050406030204" pitchFamily="18" charset="0"/>
            </a:endParaRPr>
          </a:p>
        </p:txBody>
      </p:sp>
      <p:cxnSp>
        <p:nvCxnSpPr>
          <p:cNvPr id="7" name="AutoShape 6"/>
          <p:cNvCxnSpPr>
            <a:cxnSpLocks noChangeShapeType="1"/>
          </p:cNvCxnSpPr>
          <p:nvPr/>
        </p:nvCxnSpPr>
        <p:spPr bwMode="auto">
          <a:xfrm>
            <a:off x="4967680" y="2971800"/>
            <a:ext cx="2971800" cy="2667000"/>
          </a:xfrm>
          <a:prstGeom prst="curvedConnector3">
            <a:avLst>
              <a:gd name="adj1" fmla="val 4017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 name="Freeform 7"/>
          <p:cNvSpPr>
            <a:spLocks/>
          </p:cNvSpPr>
          <p:nvPr/>
        </p:nvSpPr>
        <p:spPr bwMode="auto">
          <a:xfrm>
            <a:off x="4739080" y="2743200"/>
            <a:ext cx="3200400" cy="2971800"/>
          </a:xfrm>
          <a:custGeom>
            <a:avLst/>
            <a:gdLst>
              <a:gd name="T0" fmla="*/ 0 w 2016"/>
              <a:gd name="T1" fmla="*/ 1872 h 1872"/>
              <a:gd name="T2" fmla="*/ 1008 w 2016"/>
              <a:gd name="T3" fmla="*/ 1344 h 1872"/>
              <a:gd name="T4" fmla="*/ 1728 w 2016"/>
              <a:gd name="T5" fmla="*/ 576 h 1872"/>
              <a:gd name="T6" fmla="*/ 2016 w 2016"/>
              <a:gd name="T7" fmla="*/ 0 h 1872"/>
            </a:gdLst>
            <a:ahLst/>
            <a:cxnLst>
              <a:cxn ang="0">
                <a:pos x="T0" y="T1"/>
              </a:cxn>
              <a:cxn ang="0">
                <a:pos x="T2" y="T3"/>
              </a:cxn>
              <a:cxn ang="0">
                <a:pos x="T4" y="T5"/>
              </a:cxn>
              <a:cxn ang="0">
                <a:pos x="T6" y="T7"/>
              </a:cxn>
            </a:cxnLst>
            <a:rect l="0" t="0" r="r" b="b"/>
            <a:pathLst>
              <a:path w="2016" h="1872">
                <a:moveTo>
                  <a:pt x="0" y="1872"/>
                </a:moveTo>
                <a:cubicBezTo>
                  <a:pt x="360" y="1716"/>
                  <a:pt x="720" y="1560"/>
                  <a:pt x="1008" y="1344"/>
                </a:cubicBezTo>
                <a:cubicBezTo>
                  <a:pt x="1296" y="1128"/>
                  <a:pt x="1560" y="800"/>
                  <a:pt x="1728" y="576"/>
                </a:cubicBezTo>
                <a:cubicBezTo>
                  <a:pt x="1896" y="352"/>
                  <a:pt x="1968" y="96"/>
                  <a:pt x="2016" y="0"/>
                </a:cubicBezTo>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latin typeface="Cambria" panose="02040503050406030204" pitchFamily="18" charset="0"/>
            </a:endParaRPr>
          </a:p>
        </p:txBody>
      </p:sp>
      <p:sp>
        <p:nvSpPr>
          <p:cNvPr id="9" name="Text Box 8"/>
          <p:cNvSpPr txBox="1">
            <a:spLocks noChangeArrowheads="1"/>
          </p:cNvSpPr>
          <p:nvPr/>
        </p:nvSpPr>
        <p:spPr bwMode="auto">
          <a:xfrm>
            <a:off x="8015680" y="2490788"/>
            <a:ext cx="74732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1400">
                <a:latin typeface="Cambria" panose="02040503050406030204" pitchFamily="18" charset="0"/>
              </a:rPr>
              <a:t>Cost of </a:t>
            </a:r>
          </a:p>
          <a:p>
            <a:r>
              <a:rPr lang="en-US" altLang="zh-CN" sz="1400">
                <a:latin typeface="Cambria" panose="02040503050406030204" pitchFamily="18" charset="0"/>
              </a:rPr>
              <a:t>Testing</a:t>
            </a:r>
            <a:endParaRPr lang="en-US" altLang="zh-CN" sz="2800">
              <a:latin typeface="Cambria" panose="02040503050406030204" pitchFamily="18" charset="0"/>
            </a:endParaRPr>
          </a:p>
        </p:txBody>
      </p:sp>
      <p:sp>
        <p:nvSpPr>
          <p:cNvPr id="10" name="Text Box 9"/>
          <p:cNvSpPr txBox="1">
            <a:spLocks noChangeArrowheads="1"/>
          </p:cNvSpPr>
          <p:nvPr/>
        </p:nvSpPr>
        <p:spPr bwMode="auto">
          <a:xfrm>
            <a:off x="4924725" y="2514600"/>
            <a:ext cx="113524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sz="1400">
                <a:latin typeface="Cambria" panose="02040503050406030204" pitchFamily="18" charset="0"/>
              </a:rPr>
              <a:t>Number of</a:t>
            </a:r>
          </a:p>
          <a:p>
            <a:pPr algn="ctr"/>
            <a:r>
              <a:rPr lang="en-US" altLang="zh-CN" sz="1400">
                <a:latin typeface="Cambria" panose="02040503050406030204" pitchFamily="18" charset="0"/>
              </a:rPr>
              <a:t>Missed Bugs</a:t>
            </a:r>
          </a:p>
        </p:txBody>
      </p:sp>
      <p:sp>
        <p:nvSpPr>
          <p:cNvPr id="11" name="Text Box 10"/>
          <p:cNvSpPr txBox="1">
            <a:spLocks noChangeArrowheads="1"/>
          </p:cNvSpPr>
          <p:nvPr/>
        </p:nvSpPr>
        <p:spPr bwMode="auto">
          <a:xfrm>
            <a:off x="7352438" y="4130675"/>
            <a:ext cx="1139158"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a:latin typeface="Cambria" panose="02040503050406030204" pitchFamily="18" charset="0"/>
              </a:rPr>
              <a:t>Over</a:t>
            </a:r>
          </a:p>
          <a:p>
            <a:pPr algn="ctr"/>
            <a:r>
              <a:rPr lang="en-US" altLang="zh-CN">
                <a:latin typeface="Cambria" panose="02040503050406030204" pitchFamily="18" charset="0"/>
              </a:rPr>
              <a:t>Testing</a:t>
            </a:r>
          </a:p>
        </p:txBody>
      </p:sp>
      <p:sp>
        <p:nvSpPr>
          <p:cNvPr id="12" name="Text Box 11"/>
          <p:cNvSpPr txBox="1">
            <a:spLocks noChangeArrowheads="1"/>
          </p:cNvSpPr>
          <p:nvPr/>
        </p:nvSpPr>
        <p:spPr bwMode="auto">
          <a:xfrm>
            <a:off x="5778893" y="6096000"/>
            <a:ext cx="162718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sz="1400">
                <a:latin typeface="Cambria" panose="02040503050406030204" pitchFamily="18" charset="0"/>
              </a:rPr>
              <a:t>Amount of Testing</a:t>
            </a:r>
          </a:p>
        </p:txBody>
      </p:sp>
      <p:sp>
        <p:nvSpPr>
          <p:cNvPr id="13" name="Text Box 12"/>
          <p:cNvSpPr txBox="1">
            <a:spLocks noChangeArrowheads="1"/>
          </p:cNvSpPr>
          <p:nvPr/>
        </p:nvSpPr>
        <p:spPr bwMode="auto">
          <a:xfrm>
            <a:off x="4764813" y="3886200"/>
            <a:ext cx="1139158"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a:latin typeface="Cambria" panose="02040503050406030204" pitchFamily="18" charset="0"/>
              </a:rPr>
              <a:t>Under</a:t>
            </a:r>
          </a:p>
          <a:p>
            <a:pPr algn="ctr"/>
            <a:r>
              <a:rPr lang="en-US" altLang="zh-CN">
                <a:latin typeface="Cambria" panose="02040503050406030204" pitchFamily="18" charset="0"/>
              </a:rPr>
              <a:t>Testing</a:t>
            </a:r>
          </a:p>
        </p:txBody>
      </p:sp>
      <p:sp>
        <p:nvSpPr>
          <p:cNvPr id="14" name="Line 13"/>
          <p:cNvSpPr>
            <a:spLocks noChangeShapeType="1"/>
          </p:cNvSpPr>
          <p:nvPr/>
        </p:nvSpPr>
        <p:spPr bwMode="auto">
          <a:xfrm flipH="1">
            <a:off x="6415480" y="42672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ambria" panose="02040503050406030204" pitchFamily="18" charset="0"/>
            </a:endParaRPr>
          </a:p>
        </p:txBody>
      </p:sp>
      <p:sp>
        <p:nvSpPr>
          <p:cNvPr id="15" name="Text Box 14"/>
          <p:cNvSpPr txBox="1">
            <a:spLocks noChangeArrowheads="1"/>
          </p:cNvSpPr>
          <p:nvPr/>
        </p:nvSpPr>
        <p:spPr bwMode="auto">
          <a:xfrm>
            <a:off x="6144284" y="3810000"/>
            <a:ext cx="97578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zh-CN" sz="1200" dirty="0">
                <a:latin typeface="Cambria" panose="02040503050406030204" pitchFamily="18" charset="0"/>
              </a:rPr>
              <a:t>Testing</a:t>
            </a:r>
          </a:p>
          <a:p>
            <a:pPr algn="ctr"/>
            <a:r>
              <a:rPr lang="en-US" altLang="zh-CN" sz="1200" dirty="0">
                <a:latin typeface="Cambria" panose="02040503050406030204" pitchFamily="18" charset="0"/>
              </a:rPr>
              <a:t>Equilibrium</a:t>
            </a:r>
            <a:endParaRPr lang="en-US" altLang="zh-CN" dirty="0">
              <a:latin typeface="Cambria" panose="02040503050406030204" pitchFamily="18" charset="0"/>
            </a:endParaRPr>
          </a:p>
        </p:txBody>
      </p:sp>
      <p:sp>
        <p:nvSpPr>
          <p:cNvPr id="16" name="Text Box 15"/>
          <p:cNvSpPr txBox="1">
            <a:spLocks noChangeArrowheads="1"/>
          </p:cNvSpPr>
          <p:nvPr/>
        </p:nvSpPr>
        <p:spPr bwMode="auto">
          <a:xfrm rot="10800000">
            <a:off x="4097670" y="3387725"/>
            <a:ext cx="400110"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lgn="ctr"/>
            <a:r>
              <a:rPr lang="en-US" altLang="zh-CN" sz="1400" dirty="0" smtClean="0">
                <a:latin typeface="Cambria" panose="02040503050406030204" pitchFamily="18" charset="0"/>
              </a:rPr>
              <a:t>number</a:t>
            </a:r>
            <a:endParaRPr lang="en-US" altLang="zh-CN" sz="1400" dirty="0">
              <a:latin typeface="Cambria" panose="02040503050406030204" pitchFamily="18" charset="0"/>
            </a:endParaRPr>
          </a:p>
        </p:txBody>
      </p:sp>
    </p:spTree>
    <p:extLst>
      <p:ext uri="{BB962C8B-B14F-4D97-AF65-F5344CB8AC3E}">
        <p14:creationId xmlns:p14="http://schemas.microsoft.com/office/powerpoint/2010/main" val="215124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fade">
                                      <p:cBhvr>
                                        <p:cTn id="5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0" grpId="0"/>
      <p:bldP spid="11" grpId="0"/>
      <p:bldP spid="12" grpId="0"/>
      <p:bldP spid="13" grpId="0"/>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76200" y="1111250"/>
            <a:ext cx="6248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2 (cont’d)</a:t>
            </a:r>
            <a:br>
              <a:rPr lang="en-US" altLang="zh-CN" dirty="0" smtClean="0">
                <a:latin typeface="Cambria" panose="02040503050406030204" pitchFamily="18" charset="0"/>
              </a:rPr>
            </a:br>
            <a:r>
              <a:rPr lang="en-US" altLang="zh-CN" sz="3200" i="1" dirty="0" smtClean="0">
                <a:latin typeface="Cambria" panose="02040503050406030204" pitchFamily="18" charset="0"/>
              </a:rPr>
              <a:t>Software testing is a risk-based exercise</a:t>
            </a:r>
            <a:br>
              <a:rPr lang="en-US" altLang="zh-CN" sz="3200" i="1" dirty="0" smtClean="0">
                <a:latin typeface="Cambria" panose="02040503050406030204" pitchFamily="18" charset="0"/>
              </a:rPr>
            </a:br>
            <a:r>
              <a:rPr lang="en-US" altLang="zh-CN" sz="3200" i="1" dirty="0" smtClean="0">
                <a:solidFill>
                  <a:srgbClr val="FF0000"/>
                </a:solidFill>
                <a:latin typeface="Cambria" panose="02040503050406030204" pitchFamily="18" charset="0"/>
              </a:rPr>
              <a:t>What about Murphy’s Law?</a:t>
            </a:r>
            <a:endParaRPr lang="en-US" altLang="zh-CN" sz="4000" dirty="0">
              <a:solidFill>
                <a:srgbClr val="FF0000"/>
              </a:solidFill>
              <a:latin typeface="Cambria" panose="02040503050406030204" pitchFamily="18" charset="0"/>
            </a:endParaRPr>
          </a:p>
        </p:txBody>
      </p:sp>
      <p:sp>
        <p:nvSpPr>
          <p:cNvPr id="4" name="Rectangle 3"/>
          <p:cNvSpPr txBox="1">
            <a:spLocks noChangeArrowheads="1"/>
          </p:cNvSpPr>
          <p:nvPr/>
        </p:nvSpPr>
        <p:spPr bwMode="auto">
          <a:xfrm>
            <a:off x="152400" y="3048000"/>
            <a:ext cx="8610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None/>
            </a:pPr>
            <a:endParaRPr lang="en-US" altLang="zh-CN" sz="1800" dirty="0" smtClean="0">
              <a:latin typeface="Cambria" panose="02040503050406030204" pitchFamily="18" charset="0"/>
            </a:endParaRPr>
          </a:p>
          <a:p>
            <a:pPr>
              <a:lnSpc>
                <a:spcPct val="90000"/>
              </a:lnSpc>
            </a:pPr>
            <a:r>
              <a:rPr lang="en-US" altLang="zh-CN" sz="2400" i="1" dirty="0" smtClean="0">
                <a:solidFill>
                  <a:srgbClr val="FF0000"/>
                </a:solidFill>
                <a:latin typeface="Cambria" panose="02040503050406030204" pitchFamily="18" charset="0"/>
              </a:rPr>
              <a:t>"If there's more than one possible outcome of a job or task, and one of those outcomes will result in disaster or an undesirable consequence, then somebody will do it that way.”</a:t>
            </a:r>
            <a:endParaRPr lang="en-US" altLang="zh-CN" sz="2400" i="1" dirty="0" smtClean="0">
              <a:latin typeface="Cambria" panose="02040503050406030204" pitchFamily="18" charset="0"/>
            </a:endParaRPr>
          </a:p>
          <a:p>
            <a:pPr>
              <a:lnSpc>
                <a:spcPct val="90000"/>
              </a:lnSpc>
            </a:pPr>
            <a:r>
              <a:rPr lang="en-US" altLang="zh-CN" sz="2200" dirty="0" smtClean="0">
                <a:latin typeface="Cambria" panose="02040503050406030204" pitchFamily="18" charset="0"/>
              </a:rPr>
              <a:t>The law's name stems from an attempt to use new measurement devices developed by one Edward Murphy.</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3751" y="1154320"/>
            <a:ext cx="2226849" cy="1905000"/>
          </a:xfrm>
          <a:prstGeom prst="rect">
            <a:avLst/>
          </a:prstGeom>
        </p:spPr>
      </p:pic>
    </p:spTree>
    <p:extLst>
      <p:ext uri="{BB962C8B-B14F-4D97-AF65-F5344CB8AC3E}">
        <p14:creationId xmlns:p14="http://schemas.microsoft.com/office/powerpoint/2010/main" val="38159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057400" y="152400"/>
            <a:ext cx="6705600" cy="838200"/>
          </a:xfrm>
        </p:spPr>
        <p:txBody>
          <a:bodyPr/>
          <a:lstStyle/>
          <a:p>
            <a:pPr eaLnBrk="1" hangingPunct="1"/>
            <a:r>
              <a:rPr lang="en-US" altLang="zh-CN" sz="4000" dirty="0" smtClean="0">
                <a:latin typeface="Cambria" panose="02040503050406030204" pitchFamily="18" charset="0"/>
              </a:rPr>
              <a:t>Principle of Testing</a:t>
            </a:r>
            <a:endParaRPr lang="zh-CN" altLang="zh-CN" dirty="0" smtClean="0">
              <a:latin typeface="Cambria" panose="02040503050406030204" pitchFamily="18" charset="0"/>
            </a:endParaRPr>
          </a:p>
        </p:txBody>
      </p:sp>
      <p:sp>
        <p:nvSpPr>
          <p:cNvPr id="3" name="Rectangle 2"/>
          <p:cNvSpPr txBox="1">
            <a:spLocks noChangeArrowheads="1"/>
          </p:cNvSpPr>
          <p:nvPr/>
        </p:nvSpPr>
        <p:spPr bwMode="auto">
          <a:xfrm>
            <a:off x="0" y="11430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pPr marL="838200" indent="-838200"/>
            <a:r>
              <a:rPr lang="en-US" altLang="zh-CN" dirty="0" smtClean="0">
                <a:latin typeface="Cambria" panose="02040503050406030204" pitchFamily="18" charset="0"/>
              </a:rPr>
              <a:t>Axiom 3 </a:t>
            </a:r>
            <a:br>
              <a:rPr lang="en-US" altLang="zh-CN" dirty="0" smtClean="0">
                <a:latin typeface="Cambria" panose="02040503050406030204" pitchFamily="18" charset="0"/>
              </a:rPr>
            </a:br>
            <a:r>
              <a:rPr lang="en-US" altLang="zh-CN" sz="3200" i="1" dirty="0" smtClean="0">
                <a:latin typeface="Cambria" panose="02040503050406030204" pitchFamily="18" charset="0"/>
              </a:rPr>
              <a:t>Testing cannot show the absence of bugs</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228600" y="2667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a:t>
            </a:r>
            <a:r>
              <a:rPr lang="en-US" altLang="zh-CN" i="1" dirty="0" smtClean="0">
                <a:latin typeface="Cambria" panose="02040503050406030204" pitchFamily="18" charset="0"/>
              </a:rPr>
              <a:t>Program testing can be used to show the presence of bugs, but never to show their absence!</a:t>
            </a:r>
            <a:r>
              <a:rPr lang="en-US" altLang="zh-CN" dirty="0" smtClean="0">
                <a:latin typeface="Cambria" panose="02040503050406030204" pitchFamily="18" charset="0"/>
              </a:rPr>
              <a:t>”                                         </a:t>
            </a:r>
            <a:r>
              <a:rPr lang="en-US" altLang="zh-CN" sz="2000" dirty="0" smtClean="0">
                <a:latin typeface="Cambria" panose="02040503050406030204" pitchFamily="18" charset="0"/>
              </a:rPr>
              <a:t>- </a:t>
            </a:r>
            <a:r>
              <a:rPr lang="en-US" altLang="zh-CN" sz="2000" dirty="0" err="1" smtClean="0">
                <a:latin typeface="Cambria" panose="02040503050406030204" pitchFamily="18" charset="0"/>
              </a:rPr>
              <a:t>Edsger</a:t>
            </a:r>
            <a:r>
              <a:rPr lang="en-US" altLang="zh-CN" sz="2000" dirty="0" smtClean="0">
                <a:latin typeface="Cambria" panose="02040503050406030204" pitchFamily="18" charset="0"/>
              </a:rPr>
              <a:t> </a:t>
            </a:r>
            <a:r>
              <a:rPr lang="en-US" altLang="zh-CN" sz="2000" dirty="0" err="1" smtClean="0">
                <a:latin typeface="Cambria" panose="02040503050406030204" pitchFamily="18" charset="0"/>
              </a:rPr>
              <a:t>Wybe</a:t>
            </a:r>
            <a:r>
              <a:rPr lang="en-US" altLang="zh-CN" sz="2000" dirty="0" smtClean="0">
                <a:latin typeface="Cambria" panose="02040503050406030204" pitchFamily="18" charset="0"/>
              </a:rPr>
              <a:t> Dijkstra</a:t>
            </a:r>
          </a:p>
          <a:p>
            <a:pPr>
              <a:lnSpc>
                <a:spcPct val="90000"/>
              </a:lnSpc>
            </a:pPr>
            <a:endParaRPr lang="en-US" altLang="zh-CN" sz="2000" dirty="0" smtClean="0">
              <a:latin typeface="Cambria" panose="02040503050406030204" pitchFamily="18" charset="0"/>
            </a:endParaRPr>
          </a:p>
          <a:p>
            <a:pPr>
              <a:lnSpc>
                <a:spcPct val="90000"/>
              </a:lnSpc>
            </a:pPr>
            <a:r>
              <a:rPr lang="en-US" altLang="zh-CN" dirty="0" smtClean="0">
                <a:latin typeface="Cambria" panose="02040503050406030204" pitchFamily="18" charset="0"/>
              </a:rPr>
              <a:t>Dijkstra received the 1972 ACM Turing Award for fundamental contributions in the area of programming languages</a:t>
            </a:r>
            <a:endParaRPr lang="en-US" altLang="zh-CN" dirty="0">
              <a:latin typeface="Cambria" panose="02040503050406030204" pitchFamily="18"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238" y="2743200"/>
            <a:ext cx="1104900" cy="1333500"/>
          </a:xfrm>
          <a:prstGeom prst="rect">
            <a:avLst/>
          </a:prstGeom>
        </p:spPr>
      </p:pic>
    </p:spTree>
    <p:extLst>
      <p:ext uri="{BB962C8B-B14F-4D97-AF65-F5344CB8AC3E}">
        <p14:creationId xmlns:p14="http://schemas.microsoft.com/office/powerpoint/2010/main" val="332406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16738</TotalTime>
  <Words>3991</Words>
  <Application>Microsoft Office PowerPoint</Application>
  <PresentationFormat>全屏显示(4:3)</PresentationFormat>
  <Paragraphs>555</Paragraphs>
  <Slides>54</Slides>
  <Notes>54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黑体</vt:lpstr>
      <vt:lpstr>华文新魏</vt:lpstr>
      <vt:lpstr>宋体</vt:lpstr>
      <vt:lpstr>Arial</vt:lpstr>
      <vt:lpstr>Cambria</vt:lpstr>
      <vt:lpstr>1_自定义设计方案</vt:lpstr>
      <vt:lpstr>Software Testing and Quality Assurance</vt:lpstr>
      <vt:lpstr>16 Weeks Plan </vt:lpstr>
      <vt:lpstr>Principle of Testing</vt:lpstr>
      <vt:lpstr>Principle of Testing</vt:lpstr>
      <vt:lpstr>Principle of Testing</vt:lpstr>
      <vt:lpstr>Principle of Testing</vt:lpstr>
      <vt:lpstr>Principle of Testing</vt:lpstr>
      <vt:lpstr>Principle of Testing</vt:lpstr>
      <vt:lpstr>Principle of Testing</vt:lpstr>
      <vt:lpstr>Principle of Testing</vt:lpstr>
      <vt:lpstr>Principle of Testing</vt:lpstr>
      <vt:lpstr>Introduction</vt:lpstr>
      <vt:lpstr>Principle of Testing</vt:lpstr>
      <vt:lpstr>Principle of Testing</vt:lpstr>
      <vt:lpstr>Principle of Testing</vt:lpstr>
      <vt:lpstr>Principle of Testing</vt:lpstr>
      <vt:lpstr>Principle of Testing</vt:lpstr>
      <vt:lpstr>16 Weeks Plan </vt:lpstr>
      <vt:lpstr>Testing the specification</vt:lpstr>
      <vt:lpstr>PowerPoint 演示文稿</vt:lpstr>
      <vt:lpstr>PowerPoint 演示文稿</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2679</cp:revision>
  <cp:lastPrinted>1601-01-01T00:00:00Z</cp:lastPrinted>
  <dcterms:created xsi:type="dcterms:W3CDTF">1601-01-01T00:00:00Z</dcterms:created>
  <dcterms:modified xsi:type="dcterms:W3CDTF">2022-09-21T01:29:05Z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