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83" r:id="rId2"/>
    <p:sldId id="281" r:id="rId3"/>
    <p:sldId id="257" r:id="rId4"/>
    <p:sldId id="258" r:id="rId5"/>
    <p:sldId id="259" r:id="rId6"/>
    <p:sldId id="261" r:id="rId7"/>
    <p:sldId id="285" r:id="rId8"/>
    <p:sldId id="262" r:id="rId9"/>
    <p:sldId id="288" r:id="rId10"/>
    <p:sldId id="284" r:id="rId11"/>
  </p:sldIdLst>
  <p:sldSz cx="6858000" cy="51435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微软雅黑" panose="020B0503020204020204" pitchFamily="34" charset="-122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51" autoAdjust="0"/>
  </p:normalViewPr>
  <p:slideViewPr>
    <p:cSldViewPr snapToGrid="0">
      <p:cViewPr varScale="1">
        <p:scale>
          <a:sx n="66" d="100"/>
          <a:sy n="66" d="100"/>
        </p:scale>
        <p:origin x="176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158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e7e4bb7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e7e4bb7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8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73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岁高龄的中科院院士（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），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24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日，杭州文龙巷小学向全体学生发起了致敬“抗疫英雄”李兰娟院士的活动，一、二年级的小朋友通过画笔表达心意，三到六年级的同学通过书信传递敬意。李兰娟院士在回信中写到这句话。</a:t>
            </a:r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2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e7e4bb7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e7e4bb7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e7e4bb7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e7e4bb7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e7e4bb76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e7e4bb76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e7e4bb7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e7e4bb7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e7e4bb7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e7e4bb7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306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e7e4bb7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e7e4bb7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e7e4bb7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e7e4bb7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70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419763" y="205968"/>
            <a:ext cx="1643700" cy="12327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1"/>
            <a:ext cx="3865279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52863" y="1578400"/>
            <a:ext cx="3763125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12963" y="3924925"/>
            <a:ext cx="26030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3304800" y="1"/>
            <a:ext cx="35532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617888" y="2053000"/>
            <a:ext cx="344025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2"/>
            <a:ext cx="778388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73125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73125" y="1567550"/>
            <a:ext cx="52791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0" y="0"/>
            <a:ext cx="606600" cy="590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2"/>
            <a:ext cx="778388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73125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973125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699916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0" y="0"/>
            <a:ext cx="606600" cy="590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2"/>
            <a:ext cx="778388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973125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0" y="0"/>
            <a:ext cx="606600" cy="590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2"/>
            <a:ext cx="778388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73125" y="393750"/>
            <a:ext cx="2849175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73125" y="1972550"/>
            <a:ext cx="2849175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0" y="0"/>
            <a:ext cx="606600" cy="590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304800" y="0"/>
            <a:ext cx="35532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17888" y="866775"/>
            <a:ext cx="344025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2"/>
            <a:ext cx="778388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73125" y="1658325"/>
            <a:ext cx="2277225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973125" y="3538000"/>
            <a:ext cx="22772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3486150" y="1696600"/>
            <a:ext cx="27576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0" y="0"/>
            <a:ext cx="606600" cy="590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3"/>
            <a:ext cx="524194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09544" y="4305375"/>
            <a:ext cx="5202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fdi@bjtu.edu.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mailto:22125218@bjtu.edu.cn" TargetMode="External"/><Relationship Id="rId4" Type="http://schemas.openxmlformats.org/officeDocument/2006/relationships/hyperlink" Target="mailto:22125186@bjtu.edu.c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52863" y="1826738"/>
            <a:ext cx="3763125" cy="118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Program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ming</a:t>
            </a:r>
            <a:r>
              <a:rPr lang="e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Design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64893" y="3567680"/>
            <a:ext cx="2603025" cy="379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sz="2000" dirty="0"/>
              <a:t>Session #0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30249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006290" y="237052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Course Content</a:t>
            </a:r>
            <a:endParaRPr sz="2400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476789" y="2004910"/>
            <a:ext cx="5808676" cy="958423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85725" indent="0">
              <a:buSzPts val="1800"/>
              <a:buNone/>
            </a:pPr>
            <a:r>
              <a:rPr lang="en-US" altLang="zh-CN" sz="2000" dirty="0"/>
              <a:t>Learning Method</a:t>
            </a:r>
          </a:p>
          <a:p>
            <a:pPr indent="-257175">
              <a:buSzPts val="1800"/>
            </a:pPr>
            <a:r>
              <a:rPr lang="en-US" sz="2000" dirty="0"/>
              <a:t>Practice is more important than theory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779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Wishes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疫情就是课堂，希望同学们学会敬畏生命、崇尚科学、保护环境、锻炼身体，扎扎实实地学习，健健康康地成长。</a:t>
            </a:r>
            <a:endParaRPr lang="en-US" altLang="zh-CN" sz="2000" dirty="0"/>
          </a:p>
          <a:p>
            <a:endParaRPr lang="en-US" altLang="zh-CN" sz="2000" dirty="0"/>
          </a:p>
          <a:p>
            <a:pPr lvl="8"/>
            <a:r>
              <a:rPr lang="zh-CN" altLang="en-US" sz="1800" dirty="0"/>
              <a:t>李兰娟院士</a:t>
            </a:r>
          </a:p>
        </p:txBody>
      </p:sp>
    </p:spTree>
    <p:extLst>
      <p:ext uri="{BB962C8B-B14F-4D97-AF65-F5344CB8AC3E}">
        <p14:creationId xmlns:p14="http://schemas.microsoft.com/office/powerpoint/2010/main" val="23208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935222" y="331809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400" dirty="0"/>
              <a:t>About </a:t>
            </a:r>
            <a:r>
              <a:rPr lang="en-US" altLang="zh-CN" sz="2400" dirty="0"/>
              <a:t>Course</a:t>
            </a:r>
            <a:endParaRPr sz="24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0" y="1759333"/>
            <a:ext cx="5279175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zh-CN" altLang="en-US" sz="2000" dirty="0"/>
              <a:t>主讲教师：李宗辉</a:t>
            </a:r>
          </a:p>
          <a:p>
            <a:pPr lvl="0"/>
            <a:r>
              <a:rPr lang="en-US" altLang="zh-CN" sz="2000" dirty="0">
                <a:hlinkClick r:id="rId3"/>
              </a:rPr>
              <a:t>lizonghui</a:t>
            </a:r>
            <a:r>
              <a:rPr lang="en-US" sz="2000" dirty="0">
                <a:hlinkClick r:id="rId3"/>
              </a:rPr>
              <a:t>@bjtu.edu.cn</a:t>
            </a:r>
            <a:endParaRPr lang="en-US" sz="2000" dirty="0"/>
          </a:p>
          <a:p>
            <a:pPr lvl="0"/>
            <a:r>
              <a:rPr lang="zh-CN" altLang="en-US" sz="2000" dirty="0"/>
              <a:t>办公室：九教西</a:t>
            </a:r>
            <a:r>
              <a:rPr lang="en-US" altLang="zh-CN" sz="2000" dirty="0"/>
              <a:t>209</a:t>
            </a:r>
            <a:r>
              <a:rPr lang="zh-CN" altLang="en-US" sz="2000" dirty="0"/>
              <a:t>室</a:t>
            </a:r>
            <a:endParaRPr lang="en-US" altLang="zh-CN" sz="2000" dirty="0"/>
          </a:p>
          <a:p>
            <a:pPr lvl="0"/>
            <a:endParaRPr lang="en-US" sz="2000" dirty="0"/>
          </a:p>
          <a:p>
            <a:pPr lvl="0"/>
            <a:r>
              <a:rPr lang="zh-CN" altLang="en-US" sz="2000" dirty="0"/>
              <a:t>助教：靳淑娴</a:t>
            </a:r>
            <a:endParaRPr lang="en-US" altLang="zh-CN" sz="2000" dirty="0"/>
          </a:p>
          <a:p>
            <a:pPr lvl="0"/>
            <a:r>
              <a:rPr lang="en-US" altLang="zh-CN" sz="2000" dirty="0">
                <a:hlinkClick r:id="rId4"/>
              </a:rPr>
              <a:t>22125186@bjtu.edu.cn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lvl="0"/>
            <a:r>
              <a:rPr lang="zh-CN" altLang="en-US" sz="2000" dirty="0"/>
              <a:t>助教：邱忠心</a:t>
            </a:r>
            <a:endParaRPr lang="en-US" altLang="zh-CN" sz="2000" dirty="0"/>
          </a:p>
          <a:p>
            <a:pPr lvl="0"/>
            <a:r>
              <a:rPr lang="en-US" altLang="zh-CN" sz="2000" dirty="0">
                <a:hlinkClick r:id="rId5"/>
              </a:rPr>
              <a:t>22125218@bjtu.edu.cn</a:t>
            </a:r>
            <a:r>
              <a:rPr lang="en-US" altLang="zh-CN" sz="2000" dirty="0"/>
              <a:t> </a:t>
            </a:r>
          </a:p>
          <a:p>
            <a:pPr lvl="0"/>
            <a:endParaRPr lang="en-US" sz="2000" dirty="0"/>
          </a:p>
          <a:p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476" y="331809"/>
            <a:ext cx="3706524" cy="4741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973124" y="350760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400" dirty="0"/>
              <a:t>Class description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973124" y="1415885"/>
            <a:ext cx="5279175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indent="-257175">
              <a:buSzPts val="1800"/>
            </a:pPr>
            <a:r>
              <a:rPr lang="en" sz="2000" dirty="0"/>
              <a:t>32 Hours</a:t>
            </a:r>
            <a:br>
              <a:rPr lang="en" sz="2000" dirty="0"/>
            </a:br>
            <a:endParaRPr sz="2000" dirty="0"/>
          </a:p>
          <a:p>
            <a:pPr lvl="1" indent="-257175">
              <a:spcBef>
                <a:spcPts val="0"/>
              </a:spcBef>
              <a:buSzPts val="1800"/>
            </a:pPr>
            <a:r>
              <a:rPr lang="en" sz="2000" dirty="0"/>
              <a:t>16 sessions of 2 hours each</a:t>
            </a:r>
            <a:br>
              <a:rPr lang="en" sz="2000" dirty="0"/>
            </a:br>
            <a:endParaRPr sz="2000" dirty="0"/>
          </a:p>
          <a:p>
            <a:pPr indent="-257175">
              <a:buSzPts val="1800"/>
            </a:pPr>
            <a:r>
              <a:rPr lang="en" sz="2000" dirty="0"/>
              <a:t>English</a:t>
            </a:r>
            <a:br>
              <a:rPr lang="en" sz="2000" dirty="0"/>
            </a:br>
            <a:endParaRPr sz="2000" dirty="0"/>
          </a:p>
          <a:p>
            <a:pPr indent="-257175">
              <a:buSzPts val="1800"/>
            </a:pPr>
            <a:r>
              <a:rPr lang="en" sz="2000" dirty="0"/>
              <a:t>Self learning method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973124" y="336546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400" dirty="0"/>
              <a:t>Session schedule</a:t>
            </a:r>
            <a:endParaRPr sz="2400"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973125" y="1818600"/>
            <a:ext cx="5830390" cy="199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indent="-238125">
              <a:buSzPts val="1400"/>
            </a:pPr>
            <a:r>
              <a:rPr lang="en" sz="2000" dirty="0"/>
              <a:t>2h lecture </a:t>
            </a:r>
            <a:endParaRPr lang="en-US" sz="2000" dirty="0"/>
          </a:p>
          <a:p>
            <a:pPr indent="-238125">
              <a:buSzPts val="1400"/>
            </a:pPr>
            <a:r>
              <a:rPr lang="en-US" sz="2000" dirty="0"/>
              <a:t>exercise</a:t>
            </a:r>
            <a:endParaRPr sz="2000" dirty="0"/>
          </a:p>
          <a:p>
            <a:pPr lvl="1" indent="-238125">
              <a:spcBef>
                <a:spcPts val="0"/>
              </a:spcBef>
              <a:buSzPts val="1400"/>
            </a:pPr>
            <a:r>
              <a:rPr lang="en" sz="2000" dirty="0"/>
              <a:t>Each exercise will have to be finished the next week</a:t>
            </a:r>
          </a:p>
          <a:p>
            <a:pPr lvl="1" indent="-238125">
              <a:spcBef>
                <a:spcPts val="0"/>
              </a:spcBef>
              <a:buSzPts val="1400"/>
            </a:pPr>
            <a:r>
              <a:rPr lang="en-US" sz="2000" dirty="0"/>
              <a:t>Submitted to </a:t>
            </a:r>
            <a:r>
              <a:rPr lang="zh-CN" altLang="en-US" sz="2000" dirty="0"/>
              <a:t>课程平台 </a:t>
            </a:r>
            <a:r>
              <a:rPr lang="en-US" altLang="zh-CN" sz="2000" dirty="0"/>
              <a:t>or Email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006290" y="237052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400" dirty="0"/>
              <a:t>Score calculation</a:t>
            </a:r>
            <a:endParaRPr sz="2400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973125" y="1818600"/>
            <a:ext cx="5279175" cy="139026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indent="-257175">
              <a:buSzPts val="1800"/>
            </a:pPr>
            <a:r>
              <a:rPr lang="en" sz="2000" dirty="0">
                <a:solidFill>
                  <a:srgbClr val="FF0000"/>
                </a:solidFill>
              </a:rPr>
              <a:t>40% homework</a:t>
            </a:r>
            <a:br>
              <a:rPr lang="en" sz="2000" dirty="0"/>
            </a:br>
            <a:endParaRPr sz="2000" dirty="0"/>
          </a:p>
          <a:p>
            <a:pPr indent="-257175">
              <a:buSzPts val="1800"/>
            </a:pPr>
            <a:r>
              <a:rPr lang="en" sz="2000" dirty="0">
                <a:solidFill>
                  <a:srgbClr val="FF0000"/>
                </a:solidFill>
              </a:rPr>
              <a:t>60% final </a:t>
            </a:r>
            <a:r>
              <a:rPr lang="en-US" altLang="zh-CN" sz="2000" dirty="0">
                <a:solidFill>
                  <a:srgbClr val="FF0000"/>
                </a:solidFill>
              </a:rPr>
              <a:t>checking</a:t>
            </a:r>
            <a:endParaRPr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006290" y="237052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400" dirty="0"/>
              <a:t>References</a:t>
            </a:r>
            <a:endParaRPr sz="2400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973125" y="1818600"/>
            <a:ext cx="5279175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indent="-257175">
              <a:buSzPts val="1800"/>
            </a:pPr>
            <a:r>
              <a:rPr lang="en-US" sz="2000" dirty="0">
                <a:solidFill>
                  <a:srgbClr val="FF0000"/>
                </a:solidFill>
              </a:rPr>
              <a:t>C++ primer plus, 6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endParaRPr sz="2000" baseline="30000" dirty="0">
              <a:solidFill>
                <a:srgbClr val="FF0000"/>
              </a:solidFill>
            </a:endParaRPr>
          </a:p>
          <a:p>
            <a:pPr indent="-257175">
              <a:buSzPts val="1800"/>
            </a:pPr>
            <a:r>
              <a:rPr lang="en-US" altLang="zh-CN" sz="2000" dirty="0"/>
              <a:t>C++ primer, 5</a:t>
            </a:r>
            <a:r>
              <a:rPr lang="en-US" altLang="zh-CN" sz="2000" baseline="30000" dirty="0"/>
              <a:t>th</a:t>
            </a:r>
            <a:endParaRPr lang="en-US" altLang="zh-CN" sz="2000" dirty="0"/>
          </a:p>
          <a:p>
            <a:pPr indent="-257175">
              <a:buSzPts val="1800"/>
            </a:pPr>
            <a:r>
              <a:rPr lang="en-US" altLang="zh-CN" sz="2000" dirty="0"/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318104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617888" y="2182688"/>
            <a:ext cx="3440250" cy="8615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2700" dirty="0"/>
              <a:t>Plan</a:t>
            </a:r>
            <a:endParaRPr sz="2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006290" y="237052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Course Content</a:t>
            </a:r>
            <a:endParaRPr sz="2400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973124" y="1302177"/>
            <a:ext cx="5279175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indent="-257175">
              <a:buSzPts val="1800"/>
            </a:pPr>
            <a:r>
              <a:rPr lang="en-US" sz="2000" dirty="0"/>
              <a:t>C++ basic</a:t>
            </a:r>
          </a:p>
          <a:p>
            <a:pPr indent="-257175">
              <a:buSzPts val="1800"/>
            </a:pPr>
            <a:r>
              <a:rPr lang="en-US" sz="2000" dirty="0"/>
              <a:t>C++ procedural programming</a:t>
            </a:r>
          </a:p>
          <a:p>
            <a:pPr indent="-257175">
              <a:buSzPts val="1800"/>
            </a:pPr>
            <a:r>
              <a:rPr lang="en-US" sz="2000" dirty="0"/>
              <a:t>Class and object</a:t>
            </a:r>
          </a:p>
          <a:p>
            <a:pPr indent="-257175">
              <a:buSzPts val="1800"/>
            </a:pPr>
            <a:r>
              <a:rPr lang="en-US" sz="2000" dirty="0"/>
              <a:t>Inheritance</a:t>
            </a:r>
          </a:p>
          <a:p>
            <a:pPr indent="-257175">
              <a:buSzPts val="1800"/>
            </a:pPr>
            <a:r>
              <a:rPr lang="en-US" altLang="zh-CN" sz="2000" dirty="0"/>
              <a:t>Polymorphism</a:t>
            </a:r>
          </a:p>
          <a:p>
            <a:pPr indent="-257175">
              <a:buSzPts val="1800"/>
            </a:pPr>
            <a:r>
              <a:rPr lang="en-US" altLang="zh-CN" sz="2000" dirty="0"/>
              <a:t>Friend and static member</a:t>
            </a:r>
            <a:endParaRPr lang="en-US" sz="2000" dirty="0"/>
          </a:p>
          <a:p>
            <a:pPr indent="-257175">
              <a:buSzPts val="1800"/>
            </a:pPr>
            <a:r>
              <a:rPr lang="en-US" sz="2000" dirty="0"/>
              <a:t>Template</a:t>
            </a:r>
          </a:p>
          <a:p>
            <a:pPr indent="-257175">
              <a:buSzPts val="1800"/>
            </a:pPr>
            <a:r>
              <a:rPr lang="en-US" sz="2000" dirty="0"/>
              <a:t>Standard template library (STL)</a:t>
            </a:r>
          </a:p>
          <a:p>
            <a:pPr indent="-257175">
              <a:buSzPts val="1800"/>
            </a:pPr>
            <a:r>
              <a:rPr lang="en-US" sz="2000" dirty="0"/>
              <a:t>New C++ standard</a:t>
            </a:r>
          </a:p>
          <a:p>
            <a:pPr indent="-257175">
              <a:buSzPts val="1800"/>
            </a:pPr>
            <a:endParaRPr lang="en-US" sz="2000" dirty="0"/>
          </a:p>
          <a:p>
            <a:pPr indent="-257175">
              <a:buSzPts val="1800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5948110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249</Words>
  <Application>Microsoft Office PowerPoint</Application>
  <PresentationFormat>自定义</PresentationFormat>
  <Paragraphs>48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Montserrat</vt:lpstr>
      <vt:lpstr>Lato</vt:lpstr>
      <vt:lpstr>Arial</vt:lpstr>
      <vt:lpstr>Focus</vt:lpstr>
      <vt:lpstr>C++ Programming Design</vt:lpstr>
      <vt:lpstr>Wishes</vt:lpstr>
      <vt:lpstr>About Course</vt:lpstr>
      <vt:lpstr>Class description</vt:lpstr>
      <vt:lpstr>Session schedule</vt:lpstr>
      <vt:lpstr>Score calculation</vt:lpstr>
      <vt:lpstr>References</vt:lpstr>
      <vt:lpstr>Plan</vt:lpstr>
      <vt:lpstr>Course Content</vt:lpstr>
      <vt:lpstr>Course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 Design</dc:title>
  <dc:creator>XF DI</dc:creator>
  <cp:lastModifiedBy>宗辉</cp:lastModifiedBy>
  <cp:revision>36</cp:revision>
  <dcterms:modified xsi:type="dcterms:W3CDTF">2022-09-24T06:42:51Z</dcterms:modified>
</cp:coreProperties>
</file>