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6"/>
  </p:notesMasterIdLst>
  <p:sldIdLst>
    <p:sldId id="256" r:id="rId2"/>
    <p:sldId id="257" r:id="rId3"/>
    <p:sldId id="286" r:id="rId4"/>
    <p:sldId id="287" r:id="rId5"/>
    <p:sldId id="288" r:id="rId6"/>
    <p:sldId id="350" r:id="rId7"/>
    <p:sldId id="351" r:id="rId8"/>
    <p:sldId id="342" r:id="rId9"/>
    <p:sldId id="343" r:id="rId10"/>
    <p:sldId id="352" r:id="rId11"/>
    <p:sldId id="347" r:id="rId12"/>
    <p:sldId id="349" r:id="rId13"/>
    <p:sldId id="289" r:id="rId14"/>
    <p:sldId id="290" r:id="rId15"/>
    <p:sldId id="293" r:id="rId16"/>
    <p:sldId id="326" r:id="rId17"/>
    <p:sldId id="327" r:id="rId18"/>
    <p:sldId id="328" r:id="rId19"/>
    <p:sldId id="321" r:id="rId20"/>
    <p:sldId id="296" r:id="rId21"/>
    <p:sldId id="322" r:id="rId22"/>
    <p:sldId id="294" r:id="rId23"/>
    <p:sldId id="297" r:id="rId24"/>
    <p:sldId id="298" r:id="rId25"/>
    <p:sldId id="299" r:id="rId26"/>
    <p:sldId id="303" r:id="rId27"/>
    <p:sldId id="304" r:id="rId28"/>
    <p:sldId id="339" r:id="rId29"/>
    <p:sldId id="306" r:id="rId30"/>
    <p:sldId id="331" r:id="rId31"/>
    <p:sldId id="307" r:id="rId32"/>
    <p:sldId id="308" r:id="rId33"/>
    <p:sldId id="334" r:id="rId34"/>
    <p:sldId id="309" r:id="rId35"/>
    <p:sldId id="310" r:id="rId36"/>
    <p:sldId id="311" r:id="rId37"/>
    <p:sldId id="335" r:id="rId38"/>
    <p:sldId id="312" r:id="rId39"/>
    <p:sldId id="338" r:id="rId40"/>
    <p:sldId id="313" r:id="rId41"/>
    <p:sldId id="329" r:id="rId42"/>
    <p:sldId id="323" r:id="rId43"/>
    <p:sldId id="314" r:id="rId44"/>
    <p:sldId id="330" r:id="rId45"/>
    <p:sldId id="315" r:id="rId46"/>
    <p:sldId id="316" r:id="rId47"/>
    <p:sldId id="317" r:id="rId48"/>
    <p:sldId id="324" r:id="rId49"/>
    <p:sldId id="318" r:id="rId50"/>
    <p:sldId id="325" r:id="rId51"/>
    <p:sldId id="340" r:id="rId52"/>
    <p:sldId id="341" r:id="rId53"/>
    <p:sldId id="260" r:id="rId54"/>
    <p:sldId id="261" r:id="rId55"/>
    <p:sldId id="262" r:id="rId56"/>
    <p:sldId id="263" r:id="rId57"/>
    <p:sldId id="264" r:id="rId58"/>
    <p:sldId id="265" r:id="rId59"/>
    <p:sldId id="266" r:id="rId60"/>
    <p:sldId id="267" r:id="rId61"/>
    <p:sldId id="274" r:id="rId62"/>
    <p:sldId id="276" r:id="rId63"/>
    <p:sldId id="275" r:id="rId64"/>
    <p:sldId id="277" r:id="rId65"/>
  </p:sldIdLst>
  <p:sldSz cx="6858000" cy="5143500"/>
  <p:notesSz cx="6858000" cy="9144000"/>
  <p:embeddedFontLst>
    <p:embeddedFont>
      <p:font typeface="黑体" panose="02010609060101010101" pitchFamily="49" charset="-122"/>
      <p:regular r:id="rId67"/>
    </p:embeddedFont>
    <p:embeddedFont>
      <p:font typeface="微软雅黑" panose="020B0503020204020204" pitchFamily="34" charset="-122"/>
      <p:regular r:id="rId68"/>
      <p:bold r:id="rId69"/>
    </p:embeddedFont>
    <p:embeddedFont>
      <p:font typeface="Arial Black" panose="020B0A04020102020204" pitchFamily="34" charset="0"/>
      <p:bold r:id="rId70"/>
    </p:embeddedFont>
    <p:embeddedFont>
      <p:font typeface="Lato" panose="02010600030101010101" charset="-122"/>
      <p:regular r:id="rId71"/>
      <p:bold r:id="rId72"/>
      <p:italic r:id="rId73"/>
      <p:boldItalic r:id="rId74"/>
    </p:embeddedFont>
    <p:embeddedFont>
      <p:font typeface="Montserrat" panose="02010600030101010101"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9" autoAdjust="0"/>
  </p:normalViewPr>
  <p:slideViewPr>
    <p:cSldViewPr snapToGrid="0">
      <p:cViewPr varScale="1">
        <p:scale>
          <a:sx n="128" d="100"/>
          <a:sy n="128" d="100"/>
        </p:scale>
        <p:origin x="205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7659d2b4_0_3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47659d2b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52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7659d2b4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7659d2b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98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7659d2b4_0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47659d2b4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8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47659d2b4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47659d2b4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299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4426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5507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c9477bb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c9477b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133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caa8a3a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4caa8a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541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caa8a3a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4caa8a3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48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caa8a3a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4caa8a3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45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fc9477bb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4fc9477b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caa8a3a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4caa8a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797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4caa8a3a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4caa8a3a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01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caa8a3a6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4caa8a3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975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4caa8a3a6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4caa8a3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662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caa8a3a6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4caa8a3a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84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4caa8a3a6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4caa8a3a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075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4caa8a3a6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4caa8a3a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081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4caa8a3a6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4caa8a3a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0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4caa8a3a6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4caa8a3a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536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4caa8a3a6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4caa8a3a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3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659d2b4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7659d2b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739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4caa8a3a6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4caa8a3a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072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4caa8a3a6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4caa8a3a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570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4caa8a3a6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4caa8a3a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34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4caa8a3a6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4caa8a3a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471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4caa8a3a6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4caa8a3a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738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4caa8a3a6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4caa8a3a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853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4caa8a3a6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4caa8a3a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37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4caa8a3a6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4caa8a3a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807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4caa8a3a6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4caa8a3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75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4caa8a3a6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4caa8a3a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934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47659d2b4_0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47659d2b4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608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4caa8a3a6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4caa8a3a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524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4caa8a3a6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4caa8a3a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46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4caa8a3a6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4caa8a3a6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970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4caa8a3a6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4caa8a3a6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5930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4caa8a3a6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4caa8a3a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79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4caa8a3a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4caa8a3a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010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4caa8a3a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4caa8a3a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922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4caa8a3a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4caa8a3a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16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4caa8a3a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4caa8a3a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fdc7740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4fdc774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87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7659d2b4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7659d2b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187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fdc7740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4fdc774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685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fdc77401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fdc774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fdc77401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fdc774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fdc77401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fdc774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fdc77401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4fdc7740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4fdc77401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4fdc774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fdc77401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4fdc774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fdc7740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4fdc774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fdc7740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4fdc7740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050d06ce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050d06c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7659d2b4_0_3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47659d2b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97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050d06ce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050d06c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050d06c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050d06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050d06c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050d06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7659d2b4_0_3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47659d2b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98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7659d2b4_0_3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47659d2b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58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7659d2b4_0_3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47659d2b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17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5419763" y="205970"/>
            <a:ext cx="1643700" cy="1232775"/>
          </a:xfrm>
          <a:prstGeom prst="diagStripe">
            <a:avLst>
              <a:gd name="adj" fmla="val 0"/>
            </a:avLst>
          </a:prstGeom>
          <a:solidFill>
            <a:schemeClr val="lt1">
              <a:alpha val="3030"/>
            </a:schemeClr>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grpSp>
        <p:nvGrpSpPr>
          <p:cNvPr id="11" name="Google Shape;11;p2"/>
          <p:cNvGrpSpPr/>
          <p:nvPr/>
        </p:nvGrpSpPr>
        <p:grpSpPr>
          <a:xfrm>
            <a:off x="2" y="495"/>
            <a:ext cx="3865279"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6" name="Google Shape;16;p2"/>
          <p:cNvSpPr txBox="1">
            <a:spLocks noGrp="1"/>
          </p:cNvSpPr>
          <p:nvPr>
            <p:ph type="ctrTitle"/>
          </p:nvPr>
        </p:nvSpPr>
        <p:spPr>
          <a:xfrm>
            <a:off x="2652863" y="1578400"/>
            <a:ext cx="3763125"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3000"/>
            </a:lvl1pPr>
            <a:lvl2pPr lvl="1">
              <a:spcBef>
                <a:spcPts val="0"/>
              </a:spcBef>
              <a:spcAft>
                <a:spcPts val="0"/>
              </a:spcAft>
              <a:buSzPts val="4000"/>
              <a:buNone/>
              <a:defRPr sz="3000"/>
            </a:lvl2pPr>
            <a:lvl3pPr lvl="2">
              <a:spcBef>
                <a:spcPts val="0"/>
              </a:spcBef>
              <a:spcAft>
                <a:spcPts val="0"/>
              </a:spcAft>
              <a:buSzPts val="4000"/>
              <a:buNone/>
              <a:defRPr sz="3000"/>
            </a:lvl3pPr>
            <a:lvl4pPr lvl="3">
              <a:spcBef>
                <a:spcPts val="0"/>
              </a:spcBef>
              <a:spcAft>
                <a:spcPts val="0"/>
              </a:spcAft>
              <a:buSzPts val="4000"/>
              <a:buNone/>
              <a:defRPr sz="3000"/>
            </a:lvl4pPr>
            <a:lvl5pPr lvl="4">
              <a:spcBef>
                <a:spcPts val="0"/>
              </a:spcBef>
              <a:spcAft>
                <a:spcPts val="0"/>
              </a:spcAft>
              <a:buSzPts val="4000"/>
              <a:buNone/>
              <a:defRPr sz="3000"/>
            </a:lvl5pPr>
            <a:lvl6pPr lvl="5">
              <a:spcBef>
                <a:spcPts val="0"/>
              </a:spcBef>
              <a:spcAft>
                <a:spcPts val="0"/>
              </a:spcAft>
              <a:buSzPts val="4000"/>
              <a:buNone/>
              <a:defRPr sz="3000"/>
            </a:lvl6pPr>
            <a:lvl7pPr lvl="6">
              <a:spcBef>
                <a:spcPts val="0"/>
              </a:spcBef>
              <a:spcAft>
                <a:spcPts val="0"/>
              </a:spcAft>
              <a:buSzPts val="4000"/>
              <a:buNone/>
              <a:defRPr sz="3000"/>
            </a:lvl7pPr>
            <a:lvl8pPr lvl="7">
              <a:spcBef>
                <a:spcPts val="0"/>
              </a:spcBef>
              <a:spcAft>
                <a:spcPts val="0"/>
              </a:spcAft>
              <a:buSzPts val="4000"/>
              <a:buNone/>
              <a:defRPr sz="3000"/>
            </a:lvl8pPr>
            <a:lvl9pPr lvl="8">
              <a:spcBef>
                <a:spcPts val="0"/>
              </a:spcBef>
              <a:spcAft>
                <a:spcPts val="0"/>
              </a:spcAft>
              <a:buSzPts val="4000"/>
              <a:buNone/>
              <a:defRPr sz="3000"/>
            </a:lvl9pPr>
          </a:lstStyle>
          <a:p>
            <a:endParaRPr/>
          </a:p>
        </p:txBody>
      </p:sp>
      <p:sp>
        <p:nvSpPr>
          <p:cNvPr id="17" name="Google Shape;17;p2"/>
          <p:cNvSpPr txBox="1">
            <a:spLocks noGrp="1"/>
          </p:cNvSpPr>
          <p:nvPr>
            <p:ph type="subTitle" idx="1"/>
          </p:nvPr>
        </p:nvSpPr>
        <p:spPr>
          <a:xfrm>
            <a:off x="3812963" y="3924925"/>
            <a:ext cx="2603025"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975"/>
            </a:lvl2pPr>
            <a:lvl3pPr lvl="2">
              <a:lnSpc>
                <a:spcPct val="100000"/>
              </a:lnSpc>
              <a:spcBef>
                <a:spcPts val="0"/>
              </a:spcBef>
              <a:spcAft>
                <a:spcPts val="0"/>
              </a:spcAft>
              <a:buSzPts val="1300"/>
              <a:buNone/>
              <a:defRPr sz="975"/>
            </a:lvl3pPr>
            <a:lvl4pPr lvl="3">
              <a:lnSpc>
                <a:spcPct val="100000"/>
              </a:lnSpc>
              <a:spcBef>
                <a:spcPts val="0"/>
              </a:spcBef>
              <a:spcAft>
                <a:spcPts val="0"/>
              </a:spcAft>
              <a:buSzPts val="1300"/>
              <a:buNone/>
              <a:defRPr sz="975"/>
            </a:lvl4pPr>
            <a:lvl5pPr lvl="4">
              <a:lnSpc>
                <a:spcPct val="100000"/>
              </a:lnSpc>
              <a:spcBef>
                <a:spcPts val="0"/>
              </a:spcBef>
              <a:spcAft>
                <a:spcPts val="0"/>
              </a:spcAft>
              <a:buSzPts val="1300"/>
              <a:buNone/>
              <a:defRPr sz="975"/>
            </a:lvl5pPr>
            <a:lvl6pPr lvl="5">
              <a:lnSpc>
                <a:spcPct val="100000"/>
              </a:lnSpc>
              <a:spcBef>
                <a:spcPts val="0"/>
              </a:spcBef>
              <a:spcAft>
                <a:spcPts val="0"/>
              </a:spcAft>
              <a:buSzPts val="1300"/>
              <a:buNone/>
              <a:defRPr sz="975"/>
            </a:lvl6pPr>
            <a:lvl7pPr lvl="6">
              <a:lnSpc>
                <a:spcPct val="100000"/>
              </a:lnSpc>
              <a:spcBef>
                <a:spcPts val="0"/>
              </a:spcBef>
              <a:spcAft>
                <a:spcPts val="0"/>
              </a:spcAft>
              <a:buSzPts val="1300"/>
              <a:buNone/>
              <a:defRPr sz="975"/>
            </a:lvl7pPr>
            <a:lvl8pPr lvl="7">
              <a:lnSpc>
                <a:spcPct val="100000"/>
              </a:lnSpc>
              <a:spcBef>
                <a:spcPts val="0"/>
              </a:spcBef>
              <a:spcAft>
                <a:spcPts val="0"/>
              </a:spcAft>
              <a:buSzPts val="1300"/>
              <a:buNone/>
              <a:defRPr sz="975"/>
            </a:lvl8pPr>
            <a:lvl9pPr lvl="8">
              <a:lnSpc>
                <a:spcPct val="100000"/>
              </a:lnSpc>
              <a:spcBef>
                <a:spcPts val="0"/>
              </a:spcBef>
              <a:spcAft>
                <a:spcPts val="0"/>
              </a:spcAft>
              <a:buSzPts val="1300"/>
              <a:buNone/>
              <a:defRPr sz="975"/>
            </a:lvl9pPr>
          </a:lstStyle>
          <a:p>
            <a:endParaRPr/>
          </a:p>
        </p:txBody>
      </p:sp>
      <p:sp>
        <p:nvSpPr>
          <p:cNvPr id="18" name="Google Shape;18;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3304800" y="5"/>
            <a:ext cx="35532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25" name="Google Shape;125;p11"/>
          <p:cNvSpPr txBox="1">
            <a:spLocks noGrp="1"/>
          </p:cNvSpPr>
          <p:nvPr>
            <p:ph type="title" hasCustomPrompt="1"/>
          </p:nvPr>
        </p:nvSpPr>
        <p:spPr>
          <a:xfrm>
            <a:off x="617888" y="1284675"/>
            <a:ext cx="3582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6000"/>
            </a:lvl1pPr>
            <a:lvl2pPr lvl="1">
              <a:spcBef>
                <a:spcPts val="0"/>
              </a:spcBef>
              <a:spcAft>
                <a:spcPts val="0"/>
              </a:spcAft>
              <a:buSzPts val="8000"/>
              <a:buNone/>
              <a:defRPr sz="6000"/>
            </a:lvl2pPr>
            <a:lvl3pPr lvl="2">
              <a:spcBef>
                <a:spcPts val="0"/>
              </a:spcBef>
              <a:spcAft>
                <a:spcPts val="0"/>
              </a:spcAft>
              <a:buSzPts val="8000"/>
              <a:buNone/>
              <a:defRPr sz="6000"/>
            </a:lvl3pPr>
            <a:lvl4pPr lvl="3">
              <a:spcBef>
                <a:spcPts val="0"/>
              </a:spcBef>
              <a:spcAft>
                <a:spcPts val="0"/>
              </a:spcAft>
              <a:buSzPts val="8000"/>
              <a:buNone/>
              <a:defRPr sz="6000"/>
            </a:lvl4pPr>
            <a:lvl5pPr lvl="4">
              <a:spcBef>
                <a:spcPts val="0"/>
              </a:spcBef>
              <a:spcAft>
                <a:spcPts val="0"/>
              </a:spcAft>
              <a:buSzPts val="8000"/>
              <a:buNone/>
              <a:defRPr sz="6000"/>
            </a:lvl5pPr>
            <a:lvl6pPr lvl="5">
              <a:spcBef>
                <a:spcPts val="0"/>
              </a:spcBef>
              <a:spcAft>
                <a:spcPts val="0"/>
              </a:spcAft>
              <a:buSzPts val="8000"/>
              <a:buNone/>
              <a:defRPr sz="6000"/>
            </a:lvl6pPr>
            <a:lvl7pPr lvl="6">
              <a:spcBef>
                <a:spcPts val="0"/>
              </a:spcBef>
              <a:spcAft>
                <a:spcPts val="0"/>
              </a:spcAft>
              <a:buSzPts val="8000"/>
              <a:buNone/>
              <a:defRPr sz="6000"/>
            </a:lvl7pPr>
            <a:lvl8pPr lvl="7">
              <a:spcBef>
                <a:spcPts val="0"/>
              </a:spcBef>
              <a:spcAft>
                <a:spcPts val="0"/>
              </a:spcAft>
              <a:buSzPts val="8000"/>
              <a:buNone/>
              <a:defRPr sz="6000"/>
            </a:lvl8pPr>
            <a:lvl9pPr lvl="8">
              <a:spcBef>
                <a:spcPts val="0"/>
              </a:spcBef>
              <a:spcAft>
                <a:spcPts val="0"/>
              </a:spcAft>
              <a:buSzPts val="8000"/>
              <a:buNone/>
              <a:defRPr sz="6000"/>
            </a:lvl9pPr>
          </a:lstStyle>
          <a:p>
            <a:r>
              <a:t>xx%</a:t>
            </a:r>
          </a:p>
        </p:txBody>
      </p:sp>
      <p:sp>
        <p:nvSpPr>
          <p:cNvPr id="126" name="Google Shape;126;p11"/>
          <p:cNvSpPr txBox="1">
            <a:spLocks noGrp="1"/>
          </p:cNvSpPr>
          <p:nvPr>
            <p:ph type="body" idx="1"/>
          </p:nvPr>
        </p:nvSpPr>
        <p:spPr>
          <a:xfrm>
            <a:off x="617888" y="2643124"/>
            <a:ext cx="3582000" cy="12189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127" name="Google Shape;12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3304800" y="5"/>
            <a:ext cx="35532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39" name="Google Shape;39;p3"/>
          <p:cNvSpPr txBox="1">
            <a:spLocks noGrp="1"/>
          </p:cNvSpPr>
          <p:nvPr>
            <p:ph type="title"/>
          </p:nvPr>
        </p:nvSpPr>
        <p:spPr>
          <a:xfrm>
            <a:off x="617888" y="2053000"/>
            <a:ext cx="344025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1" y="381006"/>
            <a:ext cx="778388"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45" name="Google Shape;45;p4"/>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46" name="Google Shape;46;p4"/>
          <p:cNvSpPr txBox="1">
            <a:spLocks noGrp="1"/>
          </p:cNvSpPr>
          <p:nvPr>
            <p:ph type="body" idx="1"/>
          </p:nvPr>
        </p:nvSpPr>
        <p:spPr>
          <a:xfrm>
            <a:off x="973127" y="1567550"/>
            <a:ext cx="5279175"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47" name="Google Shape;47;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2198" y="0"/>
            <a:ext cx="604977" cy="58849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 y="381006"/>
            <a:ext cx="778388"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52" name="Google Shape;52;p5"/>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53" name="Google Shape;53;p5"/>
          <p:cNvSpPr txBox="1">
            <a:spLocks noGrp="1"/>
          </p:cNvSpPr>
          <p:nvPr>
            <p:ph type="body" idx="1"/>
          </p:nvPr>
        </p:nvSpPr>
        <p:spPr>
          <a:xfrm>
            <a:off x="973125" y="1567550"/>
            <a:ext cx="2552400"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54" name="Google Shape;54;p5"/>
          <p:cNvSpPr txBox="1">
            <a:spLocks noGrp="1"/>
          </p:cNvSpPr>
          <p:nvPr>
            <p:ph type="body" idx="2"/>
          </p:nvPr>
        </p:nvSpPr>
        <p:spPr>
          <a:xfrm>
            <a:off x="3699916" y="1567550"/>
            <a:ext cx="2552400" cy="29112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55" name="Google Shape;55;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2198" y="0"/>
            <a:ext cx="604977" cy="58849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1" y="381006"/>
            <a:ext cx="778388"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0" name="Google Shape;60;p6"/>
          <p:cNvSpPr txBox="1">
            <a:spLocks noGrp="1"/>
          </p:cNvSpPr>
          <p:nvPr>
            <p:ph type="title"/>
          </p:nvPr>
        </p:nvSpPr>
        <p:spPr>
          <a:xfrm>
            <a:off x="973127" y="393750"/>
            <a:ext cx="5279175" cy="914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61" name="Google Shape;61;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2198" y="0"/>
            <a:ext cx="604977" cy="5884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1" y="381006"/>
            <a:ext cx="778388"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66" name="Google Shape;66;p7"/>
          <p:cNvSpPr txBox="1">
            <a:spLocks noGrp="1"/>
          </p:cNvSpPr>
          <p:nvPr>
            <p:ph type="title"/>
          </p:nvPr>
        </p:nvSpPr>
        <p:spPr>
          <a:xfrm>
            <a:off x="973127" y="393750"/>
            <a:ext cx="2849175"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67" name="Google Shape;67;p7"/>
          <p:cNvSpPr txBox="1">
            <a:spLocks noGrp="1"/>
          </p:cNvSpPr>
          <p:nvPr>
            <p:ph type="body" idx="1"/>
          </p:nvPr>
        </p:nvSpPr>
        <p:spPr>
          <a:xfrm>
            <a:off x="973127" y="1972550"/>
            <a:ext cx="2849175" cy="24159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68" name="Google Shape;68;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2198" y="0"/>
            <a:ext cx="604977" cy="58849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3304800" y="0"/>
            <a:ext cx="35532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89" name="Google Shape;89;p8"/>
          <p:cNvSpPr txBox="1">
            <a:spLocks noGrp="1"/>
          </p:cNvSpPr>
          <p:nvPr>
            <p:ph type="title"/>
          </p:nvPr>
        </p:nvSpPr>
        <p:spPr>
          <a:xfrm>
            <a:off x="617888" y="866775"/>
            <a:ext cx="344025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1" y="381006"/>
            <a:ext cx="778388"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95" name="Google Shape;95;p9"/>
          <p:cNvSpPr txBox="1">
            <a:spLocks noGrp="1"/>
          </p:cNvSpPr>
          <p:nvPr>
            <p:ph type="title"/>
          </p:nvPr>
        </p:nvSpPr>
        <p:spPr>
          <a:xfrm>
            <a:off x="973127" y="1658325"/>
            <a:ext cx="2277225"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96" name="Google Shape;96;p9"/>
          <p:cNvSpPr txBox="1">
            <a:spLocks noGrp="1"/>
          </p:cNvSpPr>
          <p:nvPr>
            <p:ph type="subTitle" idx="1"/>
          </p:nvPr>
        </p:nvSpPr>
        <p:spPr>
          <a:xfrm>
            <a:off x="973127" y="3538000"/>
            <a:ext cx="2277225"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975"/>
            </a:lvl2pPr>
            <a:lvl3pPr lvl="2">
              <a:lnSpc>
                <a:spcPct val="100000"/>
              </a:lnSpc>
              <a:spcBef>
                <a:spcPts val="0"/>
              </a:spcBef>
              <a:spcAft>
                <a:spcPts val="0"/>
              </a:spcAft>
              <a:buSzPts val="1300"/>
              <a:buNone/>
              <a:defRPr sz="975"/>
            </a:lvl3pPr>
            <a:lvl4pPr lvl="3">
              <a:lnSpc>
                <a:spcPct val="100000"/>
              </a:lnSpc>
              <a:spcBef>
                <a:spcPts val="0"/>
              </a:spcBef>
              <a:spcAft>
                <a:spcPts val="0"/>
              </a:spcAft>
              <a:buSzPts val="1300"/>
              <a:buNone/>
              <a:defRPr sz="975"/>
            </a:lvl4pPr>
            <a:lvl5pPr lvl="4">
              <a:lnSpc>
                <a:spcPct val="100000"/>
              </a:lnSpc>
              <a:spcBef>
                <a:spcPts val="0"/>
              </a:spcBef>
              <a:spcAft>
                <a:spcPts val="0"/>
              </a:spcAft>
              <a:buSzPts val="1300"/>
              <a:buNone/>
              <a:defRPr sz="975"/>
            </a:lvl5pPr>
            <a:lvl6pPr lvl="5">
              <a:lnSpc>
                <a:spcPct val="100000"/>
              </a:lnSpc>
              <a:spcBef>
                <a:spcPts val="0"/>
              </a:spcBef>
              <a:spcAft>
                <a:spcPts val="0"/>
              </a:spcAft>
              <a:buSzPts val="1300"/>
              <a:buNone/>
              <a:defRPr sz="975"/>
            </a:lvl6pPr>
            <a:lvl7pPr lvl="6">
              <a:lnSpc>
                <a:spcPct val="100000"/>
              </a:lnSpc>
              <a:spcBef>
                <a:spcPts val="0"/>
              </a:spcBef>
              <a:spcAft>
                <a:spcPts val="0"/>
              </a:spcAft>
              <a:buSzPts val="1300"/>
              <a:buNone/>
              <a:defRPr sz="975"/>
            </a:lvl7pPr>
            <a:lvl8pPr lvl="7">
              <a:lnSpc>
                <a:spcPct val="100000"/>
              </a:lnSpc>
              <a:spcBef>
                <a:spcPts val="0"/>
              </a:spcBef>
              <a:spcAft>
                <a:spcPts val="0"/>
              </a:spcAft>
              <a:buSzPts val="1300"/>
              <a:buNone/>
              <a:defRPr sz="975"/>
            </a:lvl8pPr>
            <a:lvl9pPr lvl="8">
              <a:lnSpc>
                <a:spcPct val="100000"/>
              </a:lnSpc>
              <a:spcBef>
                <a:spcPts val="0"/>
              </a:spcBef>
              <a:spcAft>
                <a:spcPts val="0"/>
              </a:spcAft>
              <a:buSzPts val="1300"/>
              <a:buNone/>
              <a:defRPr sz="975"/>
            </a:lvl9pPr>
          </a:lstStyle>
          <a:p>
            <a:endParaRPr/>
          </a:p>
        </p:txBody>
      </p:sp>
      <p:sp>
        <p:nvSpPr>
          <p:cNvPr id="97" name="Google Shape;97;p9"/>
          <p:cNvSpPr txBox="1">
            <a:spLocks noGrp="1"/>
          </p:cNvSpPr>
          <p:nvPr>
            <p:ph type="body" idx="2"/>
          </p:nvPr>
        </p:nvSpPr>
        <p:spPr>
          <a:xfrm>
            <a:off x="3486150" y="1696600"/>
            <a:ext cx="2757600" cy="2347500"/>
          </a:xfrm>
          <a:prstGeom prst="rect">
            <a:avLst/>
          </a:prstGeom>
        </p:spPr>
        <p:txBody>
          <a:bodyPr spcFirstLastPara="1" wrap="square" lIns="91425" tIns="91425" rIns="91425" bIns="91425" anchor="t" anchorCtr="0"/>
          <a:lstStyle>
            <a:lvl1pPr marL="342892" lvl="0" indent="-233357">
              <a:spcBef>
                <a:spcPts val="0"/>
              </a:spcBef>
              <a:spcAft>
                <a:spcPts val="0"/>
              </a:spcAft>
              <a:buSzPts val="1300"/>
              <a:buChar char="●"/>
              <a:defRPr/>
            </a:lvl1pPr>
            <a:lvl2pPr marL="685783" lvl="1" indent="-223832">
              <a:spcBef>
                <a:spcPts val="1200"/>
              </a:spcBef>
              <a:spcAft>
                <a:spcPts val="0"/>
              </a:spcAft>
              <a:buSzPts val="1100"/>
              <a:buChar char="○"/>
              <a:defRPr/>
            </a:lvl2pPr>
            <a:lvl3pPr marL="1028675" lvl="2" indent="-223832">
              <a:spcBef>
                <a:spcPts val="1200"/>
              </a:spcBef>
              <a:spcAft>
                <a:spcPts val="0"/>
              </a:spcAft>
              <a:buSzPts val="1100"/>
              <a:buChar char="■"/>
              <a:defRPr/>
            </a:lvl3pPr>
            <a:lvl4pPr marL="1371566" lvl="3" indent="-223832">
              <a:spcBef>
                <a:spcPts val="1200"/>
              </a:spcBef>
              <a:spcAft>
                <a:spcPts val="0"/>
              </a:spcAft>
              <a:buSzPts val="1100"/>
              <a:buChar char="●"/>
              <a:defRPr/>
            </a:lvl4pPr>
            <a:lvl5pPr marL="1714457" lvl="4" indent="-223832">
              <a:spcBef>
                <a:spcPts val="1200"/>
              </a:spcBef>
              <a:spcAft>
                <a:spcPts val="0"/>
              </a:spcAft>
              <a:buSzPts val="1100"/>
              <a:buChar char="○"/>
              <a:defRPr/>
            </a:lvl5pPr>
            <a:lvl6pPr marL="2057348" lvl="5" indent="-223832">
              <a:spcBef>
                <a:spcPts val="1200"/>
              </a:spcBef>
              <a:spcAft>
                <a:spcPts val="0"/>
              </a:spcAft>
              <a:buSzPts val="1100"/>
              <a:buChar char="■"/>
              <a:defRPr/>
            </a:lvl6pPr>
            <a:lvl7pPr marL="2400240" lvl="6" indent="-223832">
              <a:spcBef>
                <a:spcPts val="1200"/>
              </a:spcBef>
              <a:spcAft>
                <a:spcPts val="0"/>
              </a:spcAft>
              <a:buSzPts val="1100"/>
              <a:buChar char="●"/>
              <a:defRPr/>
            </a:lvl7pPr>
            <a:lvl8pPr marL="2743132" lvl="7" indent="-223832">
              <a:spcBef>
                <a:spcPts val="1200"/>
              </a:spcBef>
              <a:spcAft>
                <a:spcPts val="0"/>
              </a:spcAft>
              <a:buSzPts val="1100"/>
              <a:buChar char="○"/>
              <a:defRPr/>
            </a:lvl8pPr>
            <a:lvl9pPr marL="3086023" lvl="8" indent="-223832">
              <a:spcBef>
                <a:spcPts val="1200"/>
              </a:spcBef>
              <a:spcAft>
                <a:spcPts val="1200"/>
              </a:spcAft>
              <a:buSzPts val="1100"/>
              <a:buChar char="■"/>
              <a:defRPr/>
            </a:lvl9pPr>
          </a:lstStyle>
          <a:p>
            <a:endParaRPr/>
          </a:p>
        </p:txBody>
      </p:sp>
      <p:sp>
        <p:nvSpPr>
          <p:cNvPr id="98" name="Google Shape;98;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0202" b="2132"/>
          <a:stretch/>
        </p:blipFill>
        <p:spPr>
          <a:xfrm>
            <a:off x="2198" y="0"/>
            <a:ext cx="604977" cy="58849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7"/>
            <a:ext cx="524194"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sp>
        <p:nvSpPr>
          <p:cNvPr id="103" name="Google Shape;103;p10"/>
          <p:cNvSpPr txBox="1">
            <a:spLocks noGrp="1"/>
          </p:cNvSpPr>
          <p:nvPr>
            <p:ph type="body" idx="1"/>
          </p:nvPr>
        </p:nvSpPr>
        <p:spPr>
          <a:xfrm>
            <a:off x="609544" y="4305375"/>
            <a:ext cx="5202000" cy="523800"/>
          </a:xfrm>
          <a:prstGeom prst="rect">
            <a:avLst/>
          </a:prstGeom>
        </p:spPr>
        <p:txBody>
          <a:bodyPr spcFirstLastPara="1" wrap="square" lIns="91425" tIns="91425" rIns="91425" bIns="91425" anchor="ctr" anchorCtr="0"/>
          <a:lstStyle>
            <a:lvl1pPr marL="342892" lvl="0" indent="-171446">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lt1"/>
                </a:solidFill>
                <a:latin typeface="Lato"/>
                <a:ea typeface="Lato"/>
                <a:cs typeface="Lato"/>
                <a:sym typeface="Lato"/>
              </a:defRPr>
            </a:lvl1pPr>
            <a:lvl2pPr lvl="1" algn="r">
              <a:buNone/>
              <a:defRPr sz="750">
                <a:solidFill>
                  <a:schemeClr val="lt1"/>
                </a:solidFill>
                <a:latin typeface="Lato"/>
                <a:ea typeface="Lato"/>
                <a:cs typeface="Lato"/>
                <a:sym typeface="Lato"/>
              </a:defRPr>
            </a:lvl2pPr>
            <a:lvl3pPr lvl="2" algn="r">
              <a:buNone/>
              <a:defRPr sz="750">
                <a:solidFill>
                  <a:schemeClr val="lt1"/>
                </a:solidFill>
                <a:latin typeface="Lato"/>
                <a:ea typeface="Lato"/>
                <a:cs typeface="Lato"/>
                <a:sym typeface="Lato"/>
              </a:defRPr>
            </a:lvl3pPr>
            <a:lvl4pPr lvl="3" algn="r">
              <a:buNone/>
              <a:defRPr sz="750">
                <a:solidFill>
                  <a:schemeClr val="lt1"/>
                </a:solidFill>
                <a:latin typeface="Lato"/>
                <a:ea typeface="Lato"/>
                <a:cs typeface="Lato"/>
                <a:sym typeface="Lato"/>
              </a:defRPr>
            </a:lvl4pPr>
            <a:lvl5pPr lvl="4" algn="r">
              <a:buNone/>
              <a:defRPr sz="750">
                <a:solidFill>
                  <a:schemeClr val="lt1"/>
                </a:solidFill>
                <a:latin typeface="Lato"/>
                <a:ea typeface="Lato"/>
                <a:cs typeface="Lato"/>
                <a:sym typeface="Lato"/>
              </a:defRPr>
            </a:lvl5pPr>
            <a:lvl6pPr lvl="5" algn="r">
              <a:buNone/>
              <a:defRPr sz="750">
                <a:solidFill>
                  <a:schemeClr val="lt1"/>
                </a:solidFill>
                <a:latin typeface="Lato"/>
                <a:ea typeface="Lato"/>
                <a:cs typeface="Lato"/>
                <a:sym typeface="Lato"/>
              </a:defRPr>
            </a:lvl6pPr>
            <a:lvl7pPr lvl="6" algn="r">
              <a:buNone/>
              <a:defRPr sz="750">
                <a:solidFill>
                  <a:schemeClr val="lt1"/>
                </a:solidFill>
                <a:latin typeface="Lato"/>
                <a:ea typeface="Lato"/>
                <a:cs typeface="Lato"/>
                <a:sym typeface="Lato"/>
              </a:defRPr>
            </a:lvl7pPr>
            <a:lvl8pPr lvl="7" algn="r">
              <a:buNone/>
              <a:defRPr sz="750">
                <a:solidFill>
                  <a:schemeClr val="lt1"/>
                </a:solidFill>
                <a:latin typeface="Lato"/>
                <a:ea typeface="Lato"/>
                <a:cs typeface="Lato"/>
                <a:sym typeface="Lato"/>
              </a:defRPr>
            </a:lvl8pPr>
            <a:lvl9pPr lvl="8" algn="r">
              <a:buNone/>
              <a:defRPr sz="750">
                <a:solidFill>
                  <a:schemeClr val="lt1"/>
                </a:solidFill>
                <a:latin typeface="Lato"/>
                <a:ea typeface="Lato"/>
                <a:cs typeface="Lato"/>
                <a:sym typeface="La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52863" y="1826738"/>
            <a:ext cx="3763125" cy="1184175"/>
          </a:xfrm>
          <a:prstGeom prst="rect">
            <a:avLst/>
          </a:prstGeom>
        </p:spPr>
        <p:txBody>
          <a:bodyPr spcFirstLastPara="1" wrap="square" lIns="68569" tIns="68569" rIns="68569" bIns="68569" anchor="t" anchorCtr="0">
            <a:noAutofit/>
          </a:bodyPr>
          <a:lstStyle/>
          <a:p>
            <a:r>
              <a:rPr lang="en" dirty="0">
                <a:latin typeface="微软雅黑" panose="020B0503020204020204" pitchFamily="34" charset="-122"/>
                <a:ea typeface="微软雅黑" panose="020B0503020204020204" pitchFamily="34" charset="-122"/>
              </a:rPr>
              <a:t>C</a:t>
            </a:r>
            <a:r>
              <a:rPr lang="en" dirty="0" smtClean="0">
                <a:latin typeface="微软雅黑" panose="020B0503020204020204" pitchFamily="34" charset="-122"/>
                <a:ea typeface="微软雅黑" panose="020B0503020204020204" pitchFamily="34" charset="-122"/>
              </a:rPr>
              <a:t>++ Programm</a:t>
            </a:r>
            <a:r>
              <a:rPr lang="en-US" altLang="zh-CN" dirty="0" err="1" smtClean="0">
                <a:latin typeface="微软雅黑" panose="020B0503020204020204" pitchFamily="34" charset="-122"/>
                <a:ea typeface="微软雅黑" panose="020B0503020204020204" pitchFamily="34" charset="-122"/>
              </a:rPr>
              <a:t>ing</a:t>
            </a:r>
            <a:r>
              <a:rPr lang="en" dirty="0" smtClean="0">
                <a:latin typeface="微软雅黑" panose="020B0503020204020204" pitchFamily="34" charset="-122"/>
                <a:ea typeface="微软雅黑" panose="020B0503020204020204" pitchFamily="34" charset="-122"/>
              </a:rPr>
              <a:t> Design</a:t>
            </a:r>
            <a:endParaRPr dirty="0">
              <a:latin typeface="微软雅黑" panose="020B0503020204020204" pitchFamily="34" charset="-122"/>
              <a:ea typeface="微软雅黑" panose="020B0503020204020204" pitchFamily="34" charset="-122"/>
            </a:endParaRPr>
          </a:p>
        </p:txBody>
      </p:sp>
      <p:sp>
        <p:nvSpPr>
          <p:cNvPr id="135" name="Google Shape;135;p13"/>
          <p:cNvSpPr txBox="1">
            <a:spLocks noGrp="1"/>
          </p:cNvSpPr>
          <p:nvPr>
            <p:ph type="subTitle" idx="1"/>
          </p:nvPr>
        </p:nvSpPr>
        <p:spPr>
          <a:xfrm>
            <a:off x="2964893" y="3567680"/>
            <a:ext cx="2603025" cy="379575"/>
          </a:xfrm>
          <a:prstGeom prst="rect">
            <a:avLst/>
          </a:prstGeom>
        </p:spPr>
        <p:txBody>
          <a:bodyPr spcFirstLastPara="1" wrap="square" lIns="68569" tIns="68569" rIns="68569" bIns="68569" anchor="t" anchorCtr="0">
            <a:noAutofit/>
          </a:bodyPr>
          <a:lstStyle/>
          <a:p>
            <a:pPr marL="0" indent="0"/>
            <a:r>
              <a:rPr lang="en" sz="2000" dirty="0"/>
              <a:t>Session </a:t>
            </a:r>
            <a:r>
              <a:rPr lang="en" sz="2000" dirty="0" smtClean="0"/>
              <a:t>#1</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1"/>
          <p:cNvSpPr txBox="1">
            <a:spLocks noGrp="1"/>
          </p:cNvSpPr>
          <p:nvPr>
            <p:ph type="body" idx="1"/>
          </p:nvPr>
        </p:nvSpPr>
        <p:spPr>
          <a:xfrm>
            <a:off x="973127" y="1434836"/>
            <a:ext cx="5600606" cy="2183400"/>
          </a:xfrm>
          <a:prstGeom prst="rect">
            <a:avLst/>
          </a:prstGeom>
        </p:spPr>
        <p:txBody>
          <a:bodyPr spcFirstLastPara="1" wrap="square" lIns="68569" tIns="68569" rIns="68569" bIns="68569" anchor="t" anchorCtr="0">
            <a:noAutofit/>
          </a:bodyPr>
          <a:lstStyle/>
          <a:p>
            <a:pPr marL="0" indent="0">
              <a:buNone/>
            </a:pPr>
            <a:r>
              <a:rPr lang="en" sz="2000" b="1" u="sng" dirty="0"/>
              <a:t>Encapsulation</a:t>
            </a:r>
            <a:endParaRPr sz="2000" b="1" u="sng" dirty="0"/>
          </a:p>
          <a:p>
            <a:pPr marL="0" indent="0">
              <a:spcBef>
                <a:spcPts val="1200"/>
              </a:spcBef>
              <a:spcAft>
                <a:spcPts val="1200"/>
              </a:spcAft>
              <a:buNone/>
            </a:pPr>
            <a:r>
              <a:rPr lang="en" sz="2000" dirty="0"/>
              <a:t>Data encapsulation is a mechanism of bundling the data, and the functions that use them and data abstraction is a mechanism of exposing only the interfaces and hiding the implementation details from the user.</a:t>
            </a:r>
            <a:endParaRPr sz="2000"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1899538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4294967295"/>
          </p:nvPr>
        </p:nvSpPr>
        <p:spPr>
          <a:noFill/>
        </p:spPr>
        <p:txBody>
          <a:bodyPr/>
          <a:lstStyle>
            <a:lvl1pPr>
              <a:spcBef>
                <a:spcPct val="20000"/>
              </a:spcBef>
              <a:buClr>
                <a:schemeClr val="tx2"/>
              </a:buClr>
              <a:buFont typeface="Wingdings" panose="05000000000000000000" pitchFamily="2" charset="2"/>
              <a:buChar char="v"/>
              <a:defRPr sz="2700" b="1">
                <a:solidFill>
                  <a:schemeClr val="tx1"/>
                </a:solidFill>
                <a:latin typeface="Arial" panose="020B0604020202020204" pitchFamily="34" charset="0"/>
              </a:defRPr>
            </a:lvl1pPr>
            <a:lvl2pPr marL="557213" indent="-214313">
              <a:spcBef>
                <a:spcPct val="20000"/>
              </a:spcBef>
              <a:buClr>
                <a:schemeClr val="accent1"/>
              </a:buClr>
              <a:buFont typeface="Wingdings" panose="05000000000000000000" pitchFamily="2" charset="2"/>
              <a:buChar char="§"/>
              <a:defRPr sz="2400" b="1">
                <a:solidFill>
                  <a:schemeClr val="tx1"/>
                </a:solidFill>
                <a:latin typeface="Arial" panose="020B0604020202020204" pitchFamily="34" charset="0"/>
              </a:defRPr>
            </a:lvl2pPr>
            <a:lvl3pPr marL="857250" indent="-171450">
              <a:spcBef>
                <a:spcPct val="20000"/>
              </a:spcBef>
              <a:buClr>
                <a:schemeClr val="tx1"/>
              </a:buClr>
              <a:buChar char="•"/>
              <a:defRPr sz="2100" b="1">
                <a:solidFill>
                  <a:schemeClr val="tx1"/>
                </a:solidFill>
                <a:latin typeface="宋体" panose="02010600030101010101" pitchFamily="2" charset="-122"/>
                <a:ea typeface="宋体" panose="02010600030101010101" pitchFamily="2" charset="-122"/>
              </a:defRPr>
            </a:lvl3pPr>
            <a:lvl4pPr marL="1200150" indent="-171450">
              <a:spcBef>
                <a:spcPct val="20000"/>
              </a:spcBef>
              <a:buChar char="–"/>
              <a:defRPr sz="2100" b="1">
                <a:solidFill>
                  <a:schemeClr val="tx1"/>
                </a:solidFill>
                <a:latin typeface="Arial" panose="020B0604020202020204" pitchFamily="34" charset="0"/>
                <a:ea typeface="宋体" panose="02010600030101010101" pitchFamily="2" charset="-122"/>
              </a:defRPr>
            </a:lvl4pPr>
            <a:lvl5pPr marL="1543050" indent="-171450">
              <a:spcBef>
                <a:spcPct val="20000"/>
              </a:spcBef>
              <a:buChar char="»"/>
              <a:defRPr sz="1800" b="1">
                <a:solidFill>
                  <a:schemeClr val="tx1"/>
                </a:solidFill>
                <a:latin typeface="宋体" panose="02010600030101010101" pitchFamily="2" charset="-122"/>
                <a:ea typeface="宋体" panose="02010600030101010101" pitchFamily="2" charset="-122"/>
              </a:defRPr>
            </a:lvl5pPr>
            <a:lvl6pPr marL="18859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6pPr>
            <a:lvl7pPr marL="22288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7pPr>
            <a:lvl8pPr marL="25717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8pPr>
            <a:lvl9pPr marL="29146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9pPr>
          </a:lstStyle>
          <a:p>
            <a:pPr>
              <a:spcBef>
                <a:spcPct val="0"/>
              </a:spcBef>
              <a:buClrTx/>
              <a:buFontTx/>
              <a:buNone/>
            </a:pPr>
            <a:fld id="{EA5A3FB5-6558-4B7E-9678-C34FBACDA47C}" type="slidenum">
              <a:rPr lang="zh-CN" altLang="en-US" sz="1050">
                <a:latin typeface="Arial Black" panose="020B0A04020102020204" pitchFamily="34" charset="0"/>
              </a:rPr>
              <a:pPr>
                <a:spcBef>
                  <a:spcPct val="0"/>
                </a:spcBef>
                <a:buClrTx/>
                <a:buFontTx/>
                <a:buNone/>
              </a:pPr>
              <a:t>11</a:t>
            </a:fld>
            <a:endParaRPr lang="en-US" altLang="zh-CN" sz="1050">
              <a:latin typeface="Arial Black" panose="020B0A040201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091866662"/>
              </p:ext>
            </p:extLst>
          </p:nvPr>
        </p:nvGraphicFramePr>
        <p:xfrm>
          <a:off x="5153025" y="1328976"/>
          <a:ext cx="1704975" cy="2815828"/>
        </p:xfrm>
        <a:graphic>
          <a:graphicData uri="http://schemas.openxmlformats.org/drawingml/2006/table">
            <a:tbl>
              <a:tblPr firstRow="1" bandRow="1">
                <a:tableStyleId>{5C22544A-7EE6-4342-B048-85BDC9FD1C3A}</a:tableStyleId>
              </a:tblPr>
              <a:tblGrid>
                <a:gridCol w="1704975">
                  <a:extLst>
                    <a:ext uri="{9D8B030D-6E8A-4147-A177-3AD203B41FA5}">
                      <a16:colId xmlns:a16="http://schemas.microsoft.com/office/drawing/2014/main" val="20000"/>
                    </a:ext>
                  </a:extLst>
                </a:gridCol>
              </a:tblGrid>
              <a:tr h="2815828">
                <a:tc>
                  <a:txBody>
                    <a:bodyPr/>
                    <a:lstStyle/>
                    <a:p>
                      <a:endParaRPr lang="en-US" altLang="zh-CN" sz="1500" dirty="0" smtClean="0"/>
                    </a:p>
                  </a:txBody>
                  <a:tcPr marL="68653" marR="68653" marT="34274" marB="342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pic>
        <p:nvPicPr>
          <p:cNvPr id="7" name="图片 2"/>
          <p:cNvPicPr>
            <a:picLocks noChangeAspect="1"/>
          </p:cNvPicPr>
          <p:nvPr/>
        </p:nvPicPr>
        <p:blipFill>
          <a:blip r:embed="rId2">
            <a:extLst>
              <a:ext uri="{28A0092B-C50C-407E-A947-70E740481C1C}">
                <a14:useLocalDpi xmlns:a14="http://schemas.microsoft.com/office/drawing/2010/main" val="0"/>
              </a:ext>
            </a:extLst>
          </a:blip>
          <a:srcRect l="15952" t="21223" r="12186" b="9047"/>
          <a:stretch>
            <a:fillRect/>
          </a:stretch>
        </p:blipFill>
        <p:spPr bwMode="auto">
          <a:xfrm>
            <a:off x="3153966" y="2168128"/>
            <a:ext cx="750094" cy="107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标注 7"/>
          <p:cNvSpPr/>
          <p:nvPr/>
        </p:nvSpPr>
        <p:spPr>
          <a:xfrm>
            <a:off x="44053" y="1703613"/>
            <a:ext cx="2983707" cy="1993106"/>
          </a:xfrm>
          <a:prstGeom prst="rightArrowCallout">
            <a:avLst>
              <a:gd name="adj1" fmla="val 25000"/>
              <a:gd name="adj2" fmla="val 24044"/>
              <a:gd name="adj3" fmla="val 26434"/>
              <a:gd name="adj4" fmla="val 70234"/>
            </a:avLst>
          </a:prstGeom>
          <a:noFill/>
          <a:ln w="28575">
            <a:solidFill>
              <a:schemeClr val="tx1">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1050">
              <a:latin typeface="Times New Roman" panose="02020603050405020304" pitchFamily="18" charset="0"/>
              <a:cs typeface="Times New Roman" panose="02020603050405020304" pitchFamily="18" charset="0"/>
            </a:endParaRPr>
          </a:p>
        </p:txBody>
      </p:sp>
      <p:sp>
        <p:nvSpPr>
          <p:cNvPr id="9" name="文本框 7"/>
          <p:cNvSpPr txBox="1">
            <a:spLocks noChangeArrowheads="1"/>
          </p:cNvSpPr>
          <p:nvPr/>
        </p:nvSpPr>
        <p:spPr bwMode="auto">
          <a:xfrm>
            <a:off x="3177011" y="3763419"/>
            <a:ext cx="14540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Class</a:t>
            </a:r>
            <a:endParaRPr lang="zh-CN" altLang="en-US" sz="1800" b="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5"/>
          <p:cNvPicPr>
            <a:picLocks noChangeAspect="1"/>
          </p:cNvPicPr>
          <p:nvPr/>
        </p:nvPicPr>
        <p:blipFill>
          <a:blip r:embed="rId3">
            <a:extLst>
              <a:ext uri="{28A0092B-C50C-407E-A947-70E740481C1C}">
                <a14:useLocalDpi xmlns:a14="http://schemas.microsoft.com/office/drawing/2010/main" val="0"/>
              </a:ext>
            </a:extLst>
          </a:blip>
          <a:srcRect r="8000"/>
          <a:stretch>
            <a:fillRect/>
          </a:stretch>
        </p:blipFill>
        <p:spPr bwMode="auto">
          <a:xfrm>
            <a:off x="648891" y="1759571"/>
            <a:ext cx="676275" cy="87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6"/>
          <p:cNvPicPr>
            <a:picLocks noChangeAspect="1"/>
          </p:cNvPicPr>
          <p:nvPr/>
        </p:nvPicPr>
        <p:blipFill>
          <a:blip r:embed="rId4">
            <a:extLst>
              <a:ext uri="{28A0092B-C50C-407E-A947-70E740481C1C}">
                <a14:useLocalDpi xmlns:a14="http://schemas.microsoft.com/office/drawing/2010/main" val="0"/>
              </a:ext>
            </a:extLst>
          </a:blip>
          <a:srcRect t="17528" b="20618"/>
          <a:stretch>
            <a:fillRect/>
          </a:stretch>
        </p:blipFill>
        <p:spPr bwMode="auto">
          <a:xfrm>
            <a:off x="84534" y="2654921"/>
            <a:ext cx="695325" cy="76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
          <p:cNvPicPr>
            <a:picLocks noChangeAspect="1"/>
          </p:cNvPicPr>
          <p:nvPr/>
        </p:nvPicPr>
        <p:blipFill>
          <a:blip r:embed="rId5">
            <a:extLst>
              <a:ext uri="{28A0092B-C50C-407E-A947-70E740481C1C}">
                <a14:useLocalDpi xmlns:a14="http://schemas.microsoft.com/office/drawing/2010/main" val="0"/>
              </a:ext>
            </a:extLst>
          </a:blip>
          <a:srcRect l="10098" t="3426" r="6522" b="-2"/>
          <a:stretch>
            <a:fillRect/>
          </a:stretch>
        </p:blipFill>
        <p:spPr bwMode="auto">
          <a:xfrm>
            <a:off x="987028" y="2729931"/>
            <a:ext cx="8239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txBox="1">
            <a:spLocks noChangeArrowheads="1"/>
          </p:cNvSpPr>
          <p:nvPr/>
        </p:nvSpPr>
        <p:spPr bwMode="auto">
          <a:xfrm>
            <a:off x="1753792" y="2501146"/>
            <a:ext cx="1400174"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lvl="1">
              <a:buNone/>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Abstraction</a:t>
            </a:r>
            <a:endPar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4"/>
          <p:cNvSpPr txBox="1">
            <a:spLocks noChangeArrowheads="1"/>
          </p:cNvSpPr>
          <p:nvPr/>
        </p:nvSpPr>
        <p:spPr bwMode="auto">
          <a:xfrm>
            <a:off x="648891" y="3775472"/>
            <a:ext cx="987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Object</a:t>
            </a:r>
            <a:endParaRPr lang="zh-CN" altLang="en-US" sz="1800" b="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圆角矩形 14"/>
          <p:cNvSpPr/>
          <p:nvPr/>
        </p:nvSpPr>
        <p:spPr>
          <a:xfrm>
            <a:off x="5279231" y="1744504"/>
            <a:ext cx="1452563" cy="95845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050" dirty="0">
                <a:solidFill>
                  <a:srgbClr val="C00000"/>
                </a:solidFill>
                <a:latin typeface="Times New Roman" panose="02020603050405020304" pitchFamily="18" charset="0"/>
                <a:cs typeface="Times New Roman" panose="02020603050405020304" pitchFamily="18" charset="0"/>
              </a:rPr>
              <a:t>Name;</a:t>
            </a:r>
          </a:p>
          <a:p>
            <a:pPr>
              <a:defRPr/>
            </a:pPr>
            <a:r>
              <a:rPr lang="en-US" altLang="zh-CN" sz="1050" dirty="0" err="1">
                <a:solidFill>
                  <a:srgbClr val="C00000"/>
                </a:solidFill>
                <a:latin typeface="Times New Roman" panose="02020603050405020304" pitchFamily="18" charset="0"/>
                <a:cs typeface="Times New Roman" panose="02020603050405020304" pitchFamily="18" charset="0"/>
              </a:rPr>
              <a:t>HairColor</a:t>
            </a:r>
            <a:r>
              <a:rPr lang="en-US" altLang="zh-CN" sz="1050" dirty="0">
                <a:solidFill>
                  <a:srgbClr val="C00000"/>
                </a:solidFill>
                <a:latin typeface="Times New Roman" panose="02020603050405020304" pitchFamily="18" charset="0"/>
                <a:cs typeface="Times New Roman" panose="02020603050405020304" pitchFamily="18" charset="0"/>
              </a:rPr>
              <a:t>;</a:t>
            </a:r>
          </a:p>
          <a:p>
            <a:pPr>
              <a:defRPr/>
            </a:pPr>
            <a:r>
              <a:rPr lang="en-US" altLang="zh-CN" sz="1050" dirty="0" err="1">
                <a:solidFill>
                  <a:srgbClr val="C00000"/>
                </a:solidFill>
                <a:latin typeface="Times New Roman" panose="02020603050405020304" pitchFamily="18" charset="0"/>
                <a:cs typeface="Times New Roman" panose="02020603050405020304" pitchFamily="18" charset="0"/>
              </a:rPr>
              <a:t>EyeNumber</a:t>
            </a:r>
            <a:r>
              <a:rPr lang="en-US" altLang="zh-CN" sz="1050" dirty="0">
                <a:solidFill>
                  <a:srgbClr val="C00000"/>
                </a:solidFill>
                <a:latin typeface="Times New Roman" panose="02020603050405020304" pitchFamily="18" charset="0"/>
                <a:cs typeface="Times New Roman" panose="02020603050405020304" pitchFamily="18" charset="0"/>
              </a:rPr>
              <a:t>;</a:t>
            </a:r>
          </a:p>
          <a:p>
            <a:pPr>
              <a:defRPr/>
            </a:pPr>
            <a:r>
              <a:rPr lang="en-US" altLang="zh-CN" sz="1050" dirty="0">
                <a:solidFill>
                  <a:srgbClr val="C00000"/>
                </a:solidFill>
                <a:latin typeface="Times New Roman" panose="02020603050405020304" pitchFamily="18" charset="0"/>
                <a:cs typeface="Times New Roman" panose="02020603050405020304" pitchFamily="18" charset="0"/>
              </a:rPr>
              <a:t>……</a:t>
            </a:r>
          </a:p>
        </p:txBody>
      </p:sp>
      <p:sp>
        <p:nvSpPr>
          <p:cNvPr id="16" name="圆角矩形 15"/>
          <p:cNvSpPr/>
          <p:nvPr/>
        </p:nvSpPr>
        <p:spPr>
          <a:xfrm>
            <a:off x="5279231" y="2813685"/>
            <a:ext cx="1452563" cy="957263"/>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050" dirty="0" err="1">
                <a:solidFill>
                  <a:srgbClr val="C00000"/>
                </a:solidFill>
                <a:latin typeface="Times New Roman" panose="02020603050405020304" pitchFamily="18" charset="0"/>
                <a:cs typeface="Times New Roman" panose="02020603050405020304" pitchFamily="18" charset="0"/>
              </a:rPr>
              <a:t>GetName</a:t>
            </a:r>
            <a:r>
              <a:rPr lang="en-US" altLang="zh-CN" sz="1050" dirty="0">
                <a:solidFill>
                  <a:srgbClr val="C00000"/>
                </a:solidFill>
                <a:latin typeface="Times New Roman" panose="02020603050405020304" pitchFamily="18" charset="0"/>
                <a:cs typeface="Times New Roman" panose="02020603050405020304" pitchFamily="18" charset="0"/>
              </a:rPr>
              <a:t>();</a:t>
            </a:r>
          </a:p>
          <a:p>
            <a:pPr>
              <a:defRPr/>
            </a:pPr>
            <a:r>
              <a:rPr lang="en-US" altLang="zh-CN" sz="1050" dirty="0" err="1">
                <a:solidFill>
                  <a:srgbClr val="C00000"/>
                </a:solidFill>
                <a:latin typeface="Times New Roman" panose="02020603050405020304" pitchFamily="18" charset="0"/>
                <a:cs typeface="Times New Roman" panose="02020603050405020304" pitchFamily="18" charset="0"/>
              </a:rPr>
              <a:t>CountEyeNum</a:t>
            </a:r>
            <a:r>
              <a:rPr lang="en-US" altLang="zh-CN" sz="1050" dirty="0">
                <a:solidFill>
                  <a:srgbClr val="C00000"/>
                </a:solidFill>
                <a:latin typeface="Times New Roman" panose="02020603050405020304" pitchFamily="18" charset="0"/>
                <a:cs typeface="Times New Roman" panose="02020603050405020304" pitchFamily="18" charset="0"/>
              </a:rPr>
              <a:t>();</a:t>
            </a:r>
          </a:p>
          <a:p>
            <a:pPr>
              <a:defRPr/>
            </a:pPr>
            <a:r>
              <a:rPr lang="en-US" altLang="zh-CN" sz="1050" dirty="0" err="1">
                <a:solidFill>
                  <a:srgbClr val="C00000"/>
                </a:solidFill>
                <a:latin typeface="Times New Roman" panose="02020603050405020304" pitchFamily="18" charset="0"/>
                <a:cs typeface="Times New Roman" panose="02020603050405020304" pitchFamily="18" charset="0"/>
              </a:rPr>
              <a:t>SetHairColor</a:t>
            </a:r>
            <a:r>
              <a:rPr lang="en-US" altLang="zh-CN" sz="1050" dirty="0">
                <a:solidFill>
                  <a:srgbClr val="C00000"/>
                </a:solidFill>
                <a:latin typeface="Times New Roman" panose="02020603050405020304" pitchFamily="18" charset="0"/>
                <a:cs typeface="Times New Roman" panose="02020603050405020304" pitchFamily="18" charset="0"/>
              </a:rPr>
              <a:t>();</a:t>
            </a:r>
          </a:p>
          <a:p>
            <a:pPr>
              <a:defRPr/>
            </a:pPr>
            <a:r>
              <a:rPr lang="en-US" altLang="zh-CN" sz="1050" dirty="0">
                <a:solidFill>
                  <a:srgbClr val="C00000"/>
                </a:solidFill>
                <a:latin typeface="Times New Roman" panose="02020603050405020304" pitchFamily="18" charset="0"/>
                <a:cs typeface="Times New Roman" panose="02020603050405020304" pitchFamily="18" charset="0"/>
              </a:rPr>
              <a:t>……</a:t>
            </a:r>
          </a:p>
        </p:txBody>
      </p:sp>
      <p:sp>
        <p:nvSpPr>
          <p:cNvPr id="17" name="右箭头标注 16"/>
          <p:cNvSpPr/>
          <p:nvPr/>
        </p:nvSpPr>
        <p:spPr>
          <a:xfrm>
            <a:off x="3087291" y="1921669"/>
            <a:ext cx="2065734" cy="1585913"/>
          </a:xfrm>
          <a:prstGeom prst="rightArrowCallout">
            <a:avLst>
              <a:gd name="adj1" fmla="val 32207"/>
              <a:gd name="adj2" fmla="val 28603"/>
              <a:gd name="adj3" fmla="val 25000"/>
              <a:gd name="adj4" fmla="val 43791"/>
            </a:avLst>
          </a:prstGeom>
          <a:noFill/>
          <a:ln w="28575">
            <a:solidFill>
              <a:schemeClr val="tx1">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1050">
              <a:latin typeface="Times New Roman" panose="02020603050405020304" pitchFamily="18" charset="0"/>
              <a:cs typeface="Times New Roman" panose="02020603050405020304" pitchFamily="18" charset="0"/>
            </a:endParaRPr>
          </a:p>
        </p:txBody>
      </p:sp>
      <p:sp>
        <p:nvSpPr>
          <p:cNvPr id="18" name="Rectangle 4"/>
          <p:cNvSpPr txBox="1">
            <a:spLocks noChangeArrowheads="1"/>
          </p:cNvSpPr>
          <p:nvPr/>
        </p:nvSpPr>
        <p:spPr bwMode="auto">
          <a:xfrm>
            <a:off x="3807777" y="2512219"/>
            <a:ext cx="162726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lvl="1">
              <a:buNone/>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Encapsulation</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9" name="表格 18"/>
          <p:cNvGraphicFramePr>
            <a:graphicFrameLocks noGrp="1"/>
          </p:cNvGraphicFramePr>
          <p:nvPr>
            <p:extLst>
              <p:ext uri="{D42A27DB-BD31-4B8C-83A1-F6EECF244321}">
                <p14:modId xmlns:p14="http://schemas.microsoft.com/office/powerpoint/2010/main" val="116122214"/>
              </p:ext>
            </p:extLst>
          </p:nvPr>
        </p:nvGraphicFramePr>
        <p:xfrm>
          <a:off x="5153025" y="1025366"/>
          <a:ext cx="1704975" cy="296480"/>
        </p:xfrm>
        <a:graphic>
          <a:graphicData uri="http://schemas.openxmlformats.org/drawingml/2006/table">
            <a:tbl>
              <a:tblPr firstRow="1" bandRow="1">
                <a:tableStyleId>{5C22544A-7EE6-4342-B048-85BDC9FD1C3A}</a:tableStyleId>
              </a:tblPr>
              <a:tblGrid>
                <a:gridCol w="1704975">
                  <a:extLst>
                    <a:ext uri="{9D8B030D-6E8A-4147-A177-3AD203B41FA5}">
                      <a16:colId xmlns:a16="http://schemas.microsoft.com/office/drawing/2014/main" val="20000"/>
                    </a:ext>
                  </a:extLst>
                </a:gridCol>
              </a:tblGrid>
              <a:tr h="296480">
                <a:tc>
                  <a:txBody>
                    <a:bodyPr/>
                    <a:lstStyle/>
                    <a:p>
                      <a:pPr algn="ctr"/>
                      <a:r>
                        <a:rPr lang="en-US" altLang="zh-CN" sz="1500" dirty="0" smtClean="0"/>
                        <a:t>class Minion</a:t>
                      </a:r>
                      <a:endParaRPr lang="zh-CN" altLang="en-US" sz="1500" dirty="0"/>
                    </a:p>
                  </a:txBody>
                  <a:tcPr marL="68653" marR="68653" marT="33940" marB="339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0" name="矩形 19"/>
          <p:cNvSpPr/>
          <p:nvPr/>
        </p:nvSpPr>
        <p:spPr>
          <a:xfrm>
            <a:off x="5382816" y="1530192"/>
            <a:ext cx="1245394" cy="22145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smtClean="0">
                <a:solidFill>
                  <a:schemeClr val="accent6"/>
                </a:solidFill>
              </a:rPr>
              <a:t>data</a:t>
            </a:r>
            <a:endParaRPr lang="zh-CN" altLang="en-US" sz="1050" dirty="0">
              <a:solidFill>
                <a:schemeClr val="accent6"/>
              </a:solidFill>
            </a:endParaRPr>
          </a:p>
        </p:txBody>
      </p:sp>
      <p:sp>
        <p:nvSpPr>
          <p:cNvPr id="21" name="矩形 20"/>
          <p:cNvSpPr/>
          <p:nvPr/>
        </p:nvSpPr>
        <p:spPr>
          <a:xfrm>
            <a:off x="5361423" y="3770948"/>
            <a:ext cx="1335419" cy="28558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accent6"/>
                </a:solidFill>
              </a:rPr>
              <a:t>manipulation</a:t>
            </a:r>
            <a:endParaRPr lang="zh-CN" altLang="en-US" sz="1050" dirty="0">
              <a:solidFill>
                <a:schemeClr val="accent6"/>
              </a:solidFill>
            </a:endParaRPr>
          </a:p>
        </p:txBody>
      </p:sp>
      <p:sp>
        <p:nvSpPr>
          <p:cNvPr id="22"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OOP (Object-Oriented programming)</a:t>
            </a:r>
            <a:endParaRPr lang="en-US" sz="2400" dirty="0"/>
          </a:p>
        </p:txBody>
      </p:sp>
    </p:spTree>
    <p:extLst>
      <p:ext uri="{BB962C8B-B14F-4D97-AF65-F5344CB8AC3E}">
        <p14:creationId xmlns:p14="http://schemas.microsoft.com/office/powerpoint/2010/main" val="2421176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500"/>
                                        <p:tgtEl>
                                          <p:spTgt spid="1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randombar(horizontal)">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heel(1)">
                                      <p:cBhvr>
                                        <p:cTn id="49" dur="1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randombar(horizontal)">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p:bldP spid="14" grpId="0"/>
      <p:bldP spid="15" grpId="0" animBg="1"/>
      <p:bldP spid="16" grpId="0" animBg="1"/>
      <p:bldP spid="17" grpId="0" animBg="1"/>
      <p:bldP spid="18" grpId="0"/>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a:spLocks noGrp="1"/>
          </p:cNvSpPr>
          <p:nvPr>
            <p:ph type="sldNum" sz="quarter" idx="4294967295"/>
          </p:nvPr>
        </p:nvSpPr>
        <p:spPr>
          <a:noFill/>
        </p:spPr>
        <p:txBody>
          <a:bodyPr/>
          <a:lstStyle>
            <a:lvl1pPr>
              <a:spcBef>
                <a:spcPct val="20000"/>
              </a:spcBef>
              <a:buClr>
                <a:schemeClr val="tx2"/>
              </a:buClr>
              <a:buFont typeface="Wingdings" panose="05000000000000000000" pitchFamily="2" charset="2"/>
              <a:buChar char="v"/>
              <a:defRPr sz="2700" b="1">
                <a:solidFill>
                  <a:schemeClr val="tx1"/>
                </a:solidFill>
                <a:latin typeface="Arial" panose="020B0604020202020204" pitchFamily="34" charset="0"/>
              </a:defRPr>
            </a:lvl1pPr>
            <a:lvl2pPr marL="557213" indent="-214313">
              <a:spcBef>
                <a:spcPct val="20000"/>
              </a:spcBef>
              <a:buClr>
                <a:schemeClr val="accent1"/>
              </a:buClr>
              <a:buFont typeface="Wingdings" panose="05000000000000000000" pitchFamily="2" charset="2"/>
              <a:buChar char="§"/>
              <a:defRPr sz="2400" b="1">
                <a:solidFill>
                  <a:schemeClr val="tx1"/>
                </a:solidFill>
                <a:latin typeface="Arial" panose="020B0604020202020204" pitchFamily="34" charset="0"/>
              </a:defRPr>
            </a:lvl2pPr>
            <a:lvl3pPr marL="857250" indent="-171450">
              <a:spcBef>
                <a:spcPct val="20000"/>
              </a:spcBef>
              <a:buClr>
                <a:schemeClr val="tx1"/>
              </a:buClr>
              <a:buChar char="•"/>
              <a:defRPr sz="2100" b="1">
                <a:solidFill>
                  <a:schemeClr val="tx1"/>
                </a:solidFill>
                <a:latin typeface="宋体" panose="02010600030101010101" pitchFamily="2" charset="-122"/>
                <a:ea typeface="宋体" panose="02010600030101010101" pitchFamily="2" charset="-122"/>
              </a:defRPr>
            </a:lvl3pPr>
            <a:lvl4pPr marL="1200150" indent="-171450">
              <a:spcBef>
                <a:spcPct val="20000"/>
              </a:spcBef>
              <a:buChar char="–"/>
              <a:defRPr sz="2100" b="1">
                <a:solidFill>
                  <a:schemeClr val="tx1"/>
                </a:solidFill>
                <a:latin typeface="Arial" panose="020B0604020202020204" pitchFamily="34" charset="0"/>
                <a:ea typeface="宋体" panose="02010600030101010101" pitchFamily="2" charset="-122"/>
              </a:defRPr>
            </a:lvl4pPr>
            <a:lvl5pPr marL="1543050" indent="-171450">
              <a:spcBef>
                <a:spcPct val="20000"/>
              </a:spcBef>
              <a:buChar char="»"/>
              <a:defRPr sz="1800" b="1">
                <a:solidFill>
                  <a:schemeClr val="tx1"/>
                </a:solidFill>
                <a:latin typeface="宋体" panose="02010600030101010101" pitchFamily="2" charset="-122"/>
                <a:ea typeface="宋体" panose="02010600030101010101" pitchFamily="2" charset="-122"/>
              </a:defRPr>
            </a:lvl5pPr>
            <a:lvl6pPr marL="18859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6pPr>
            <a:lvl7pPr marL="22288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7pPr>
            <a:lvl8pPr marL="25717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8pPr>
            <a:lvl9pPr marL="2914650" indent="-171450" eaLnBrk="0" fontAlgn="base" hangingPunct="0">
              <a:spcBef>
                <a:spcPct val="20000"/>
              </a:spcBef>
              <a:spcAft>
                <a:spcPct val="0"/>
              </a:spcAft>
              <a:buChar char="»"/>
              <a:defRPr sz="1800" b="1">
                <a:solidFill>
                  <a:schemeClr val="tx1"/>
                </a:solidFill>
                <a:latin typeface="宋体" panose="02010600030101010101" pitchFamily="2" charset="-122"/>
                <a:ea typeface="宋体" panose="02010600030101010101" pitchFamily="2" charset="-122"/>
              </a:defRPr>
            </a:lvl9pPr>
          </a:lstStyle>
          <a:p>
            <a:pPr>
              <a:spcBef>
                <a:spcPct val="0"/>
              </a:spcBef>
              <a:buClrTx/>
              <a:buFontTx/>
              <a:buNone/>
            </a:pPr>
            <a:fld id="{EA5A3FB5-6558-4B7E-9678-C34FBACDA47C}" type="slidenum">
              <a:rPr lang="zh-CN" altLang="en-US" sz="1050">
                <a:latin typeface="Arial Black" panose="020B0A04020102020204" pitchFamily="34" charset="0"/>
              </a:rPr>
              <a:pPr>
                <a:spcBef>
                  <a:spcPct val="0"/>
                </a:spcBef>
                <a:buClrTx/>
                <a:buFontTx/>
                <a:buNone/>
              </a:pPr>
              <a:t>12</a:t>
            </a:fld>
            <a:endParaRPr lang="en-US" altLang="zh-CN" sz="1050">
              <a:latin typeface="Arial Black" panose="020B0A04020102020204" pitchFamily="34" charset="0"/>
            </a:endParaRPr>
          </a:p>
        </p:txBody>
      </p:sp>
      <p:pic>
        <p:nvPicPr>
          <p:cNvPr id="7" name="图片 2"/>
          <p:cNvPicPr>
            <a:picLocks noChangeAspect="1"/>
          </p:cNvPicPr>
          <p:nvPr/>
        </p:nvPicPr>
        <p:blipFill>
          <a:blip r:embed="rId2">
            <a:extLst>
              <a:ext uri="{28A0092B-C50C-407E-A947-70E740481C1C}">
                <a14:useLocalDpi xmlns:a14="http://schemas.microsoft.com/office/drawing/2010/main" val="0"/>
              </a:ext>
            </a:extLst>
          </a:blip>
          <a:srcRect l="15952" t="21223" r="12186" b="9047"/>
          <a:stretch>
            <a:fillRect/>
          </a:stretch>
        </p:blipFill>
        <p:spPr bwMode="auto">
          <a:xfrm>
            <a:off x="3153966" y="2168128"/>
            <a:ext cx="750094" cy="107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标注 7"/>
          <p:cNvSpPr/>
          <p:nvPr/>
        </p:nvSpPr>
        <p:spPr>
          <a:xfrm>
            <a:off x="44053" y="1703613"/>
            <a:ext cx="2983707" cy="1993106"/>
          </a:xfrm>
          <a:prstGeom prst="rightArrowCallout">
            <a:avLst>
              <a:gd name="adj1" fmla="val 25000"/>
              <a:gd name="adj2" fmla="val 24044"/>
              <a:gd name="adj3" fmla="val 26434"/>
              <a:gd name="adj4" fmla="val 70234"/>
            </a:avLst>
          </a:prstGeom>
          <a:noFill/>
          <a:ln w="28575">
            <a:solidFill>
              <a:schemeClr val="tx1">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1050">
              <a:latin typeface="Times New Roman" panose="02020603050405020304" pitchFamily="18" charset="0"/>
              <a:cs typeface="Times New Roman" panose="02020603050405020304" pitchFamily="18" charset="0"/>
            </a:endParaRPr>
          </a:p>
        </p:txBody>
      </p:sp>
      <p:pic>
        <p:nvPicPr>
          <p:cNvPr id="10" name="图片 5"/>
          <p:cNvPicPr>
            <a:picLocks noChangeAspect="1"/>
          </p:cNvPicPr>
          <p:nvPr/>
        </p:nvPicPr>
        <p:blipFill>
          <a:blip r:embed="rId3">
            <a:extLst>
              <a:ext uri="{28A0092B-C50C-407E-A947-70E740481C1C}">
                <a14:useLocalDpi xmlns:a14="http://schemas.microsoft.com/office/drawing/2010/main" val="0"/>
              </a:ext>
            </a:extLst>
          </a:blip>
          <a:srcRect r="8000"/>
          <a:stretch>
            <a:fillRect/>
          </a:stretch>
        </p:blipFill>
        <p:spPr bwMode="auto">
          <a:xfrm>
            <a:off x="648891" y="1759571"/>
            <a:ext cx="676275" cy="87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6"/>
          <p:cNvPicPr>
            <a:picLocks noChangeAspect="1"/>
          </p:cNvPicPr>
          <p:nvPr/>
        </p:nvPicPr>
        <p:blipFill>
          <a:blip r:embed="rId4">
            <a:extLst>
              <a:ext uri="{28A0092B-C50C-407E-A947-70E740481C1C}">
                <a14:useLocalDpi xmlns:a14="http://schemas.microsoft.com/office/drawing/2010/main" val="0"/>
              </a:ext>
            </a:extLst>
          </a:blip>
          <a:srcRect t="17528" b="20618"/>
          <a:stretch>
            <a:fillRect/>
          </a:stretch>
        </p:blipFill>
        <p:spPr bwMode="auto">
          <a:xfrm>
            <a:off x="84534" y="2654921"/>
            <a:ext cx="695325" cy="76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
          <p:cNvPicPr>
            <a:picLocks noChangeAspect="1"/>
          </p:cNvPicPr>
          <p:nvPr/>
        </p:nvPicPr>
        <p:blipFill>
          <a:blip r:embed="rId5">
            <a:extLst>
              <a:ext uri="{28A0092B-C50C-407E-A947-70E740481C1C}">
                <a14:useLocalDpi xmlns:a14="http://schemas.microsoft.com/office/drawing/2010/main" val="0"/>
              </a:ext>
            </a:extLst>
          </a:blip>
          <a:srcRect l="10098" t="3426" r="6522" b="-2"/>
          <a:stretch>
            <a:fillRect/>
          </a:stretch>
        </p:blipFill>
        <p:spPr bwMode="auto">
          <a:xfrm>
            <a:off x="987028" y="2729931"/>
            <a:ext cx="8239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txBox="1">
            <a:spLocks noChangeArrowheads="1"/>
          </p:cNvSpPr>
          <p:nvPr/>
        </p:nvSpPr>
        <p:spPr bwMode="auto">
          <a:xfrm>
            <a:off x="1753792" y="2501146"/>
            <a:ext cx="1400174"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lvl="1">
              <a:buNone/>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Abstraction</a:t>
            </a:r>
            <a:endPar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箭头标注 16"/>
          <p:cNvSpPr/>
          <p:nvPr/>
        </p:nvSpPr>
        <p:spPr>
          <a:xfrm>
            <a:off x="3087291" y="1921669"/>
            <a:ext cx="2065734" cy="1585913"/>
          </a:xfrm>
          <a:prstGeom prst="rightArrowCallout">
            <a:avLst>
              <a:gd name="adj1" fmla="val 32207"/>
              <a:gd name="adj2" fmla="val 28603"/>
              <a:gd name="adj3" fmla="val 25000"/>
              <a:gd name="adj4" fmla="val 43791"/>
            </a:avLst>
          </a:prstGeom>
          <a:noFill/>
          <a:ln w="28575">
            <a:solidFill>
              <a:schemeClr val="tx1">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1050">
              <a:latin typeface="Times New Roman" panose="02020603050405020304" pitchFamily="18" charset="0"/>
              <a:cs typeface="Times New Roman" panose="02020603050405020304" pitchFamily="18" charset="0"/>
            </a:endParaRPr>
          </a:p>
        </p:txBody>
      </p:sp>
      <p:sp>
        <p:nvSpPr>
          <p:cNvPr id="18" name="Rectangle 4"/>
          <p:cNvSpPr txBox="1">
            <a:spLocks noChangeArrowheads="1"/>
          </p:cNvSpPr>
          <p:nvPr/>
        </p:nvSpPr>
        <p:spPr bwMode="auto">
          <a:xfrm>
            <a:off x="3817476" y="2552772"/>
            <a:ext cx="1627263"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lvl="1">
              <a:buNone/>
            </a:pPr>
            <a:r>
              <a:rPr lang="en-US" altLang="zh-CN" sz="16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Instantiation</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OOP (Object-Oriented programming)</a:t>
            </a:r>
            <a:endParaRPr lang="en-US" sz="2400" dirty="0"/>
          </a:p>
        </p:txBody>
      </p:sp>
      <p:grpSp>
        <p:nvGrpSpPr>
          <p:cNvPr id="23" name="组合 22"/>
          <p:cNvGrpSpPr>
            <a:grpSpLocks/>
          </p:cNvGrpSpPr>
          <p:nvPr/>
        </p:nvGrpSpPr>
        <p:grpSpPr bwMode="auto">
          <a:xfrm>
            <a:off x="5219700" y="1746051"/>
            <a:ext cx="1463650" cy="1937148"/>
            <a:chOff x="1058953" y="2748304"/>
            <a:chExt cx="1951271" cy="2582521"/>
          </a:xfrm>
        </p:grpSpPr>
        <p:pic>
          <p:nvPicPr>
            <p:cNvPr id="25" name="图片 3"/>
            <p:cNvPicPr>
              <a:picLocks noChangeAspect="1"/>
            </p:cNvPicPr>
            <p:nvPr/>
          </p:nvPicPr>
          <p:blipFill>
            <a:blip r:embed="rId6">
              <a:extLst>
                <a:ext uri="{28A0092B-C50C-407E-A947-70E740481C1C}">
                  <a14:useLocalDpi xmlns:a14="http://schemas.microsoft.com/office/drawing/2010/main" val="0"/>
                </a:ext>
              </a:extLst>
            </a:blip>
            <a:srcRect l="8412"/>
            <a:stretch>
              <a:fillRect/>
            </a:stretch>
          </p:blipFill>
          <p:spPr bwMode="auto">
            <a:xfrm>
              <a:off x="1411016" y="2748304"/>
              <a:ext cx="1327320"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8953" y="4077072"/>
              <a:ext cx="863630" cy="125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46128" y="4005064"/>
              <a:ext cx="864096" cy="122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文本框 7"/>
          <p:cNvSpPr txBox="1">
            <a:spLocks noChangeArrowheads="1"/>
          </p:cNvSpPr>
          <p:nvPr/>
        </p:nvSpPr>
        <p:spPr bwMode="auto">
          <a:xfrm>
            <a:off x="3177011" y="3763419"/>
            <a:ext cx="14540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Class</a:t>
            </a:r>
            <a:endParaRPr lang="zh-CN" altLang="en-US" sz="1800" b="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14"/>
          <p:cNvSpPr txBox="1">
            <a:spLocks noChangeArrowheads="1"/>
          </p:cNvSpPr>
          <p:nvPr/>
        </p:nvSpPr>
        <p:spPr bwMode="auto">
          <a:xfrm>
            <a:off x="648891" y="3775472"/>
            <a:ext cx="987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Object</a:t>
            </a:r>
            <a:endParaRPr lang="zh-CN" altLang="en-US" sz="1800" b="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14"/>
          <p:cNvSpPr txBox="1">
            <a:spLocks noChangeArrowheads="1"/>
          </p:cNvSpPr>
          <p:nvPr/>
        </p:nvSpPr>
        <p:spPr bwMode="auto">
          <a:xfrm>
            <a:off x="5608945" y="3807043"/>
            <a:ext cx="9870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Object</a:t>
            </a:r>
            <a:endParaRPr lang="zh-CN" altLang="en-US" sz="1800" b="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14"/>
          <p:cNvSpPr txBox="1">
            <a:spLocks noChangeArrowheads="1"/>
          </p:cNvSpPr>
          <p:nvPr/>
        </p:nvSpPr>
        <p:spPr bwMode="auto">
          <a:xfrm>
            <a:off x="432196" y="4189517"/>
            <a:ext cx="1434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chemeClr val="accent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In real world</a:t>
            </a:r>
            <a:endParaRPr lang="zh-CN" altLang="en-US" sz="1800" b="0" dirty="0">
              <a:solidFill>
                <a:schemeClr val="accent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14"/>
          <p:cNvSpPr txBox="1">
            <a:spLocks noChangeArrowheads="1"/>
          </p:cNvSpPr>
          <p:nvPr/>
        </p:nvSpPr>
        <p:spPr bwMode="auto">
          <a:xfrm>
            <a:off x="4998471" y="4204912"/>
            <a:ext cx="18595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1800" b="0" dirty="0" smtClean="0">
                <a:solidFill>
                  <a:schemeClr val="accent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In program world</a:t>
            </a:r>
            <a:endParaRPr lang="zh-CN" altLang="en-US" sz="1800" b="0" dirty="0">
              <a:solidFill>
                <a:schemeClr val="accent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85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arn(inVertic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8"/>
          <p:cNvSpPr txBox="1">
            <a:spLocks noGrp="1"/>
          </p:cNvSpPr>
          <p:nvPr>
            <p:ph type="body" idx="1"/>
          </p:nvPr>
        </p:nvSpPr>
        <p:spPr>
          <a:xfrm>
            <a:off x="949437" y="757328"/>
            <a:ext cx="5279175" cy="2183400"/>
          </a:xfrm>
          <a:prstGeom prst="rect">
            <a:avLst/>
          </a:prstGeom>
        </p:spPr>
        <p:txBody>
          <a:bodyPr spcFirstLastPara="1" wrap="square" lIns="68569" tIns="68569" rIns="68569" bIns="68569" anchor="t" anchorCtr="0">
            <a:noAutofit/>
          </a:bodyPr>
          <a:lstStyle/>
          <a:p>
            <a:pPr marL="0" indent="0">
              <a:buNone/>
            </a:pPr>
            <a:r>
              <a:rPr lang="en" sz="2000" b="1" u="sng" dirty="0"/>
              <a:t>Inheritance</a:t>
            </a:r>
            <a:endParaRPr sz="2000" b="1" u="sng" dirty="0"/>
          </a:p>
          <a:p>
            <a:pPr marL="0" indent="0">
              <a:spcBef>
                <a:spcPts val="1200"/>
              </a:spcBef>
              <a:buNone/>
            </a:pPr>
            <a:r>
              <a:rPr lang="en" sz="2000" dirty="0"/>
              <a:t>Classes can be extended, creating new classes which retain characteristics of the base class. This process, known as inheritance, involves a base class and a derived class: The derived class inherits the members of the base class, on top of which it can add its own </a:t>
            </a:r>
            <a:r>
              <a:rPr lang="en" sz="2000" dirty="0" smtClean="0"/>
              <a:t>members.</a:t>
            </a:r>
          </a:p>
          <a:p>
            <a:pPr marL="0" indent="0">
              <a:spcBef>
                <a:spcPts val="1200"/>
              </a:spcBef>
              <a:spcAft>
                <a:spcPts val="1200"/>
              </a:spcAft>
              <a:buNone/>
            </a:pPr>
            <a:endParaRPr sz="2000" dirty="0"/>
          </a:p>
        </p:txBody>
      </p:sp>
      <p:pic>
        <p:nvPicPr>
          <p:cNvPr id="166" name="Google Shape;166;p18"/>
          <p:cNvPicPr preferRelativeResize="0"/>
          <p:nvPr/>
        </p:nvPicPr>
        <p:blipFill>
          <a:blip r:embed="rId3">
            <a:alphaModFix/>
          </a:blip>
          <a:stretch>
            <a:fillRect/>
          </a:stretch>
        </p:blipFill>
        <p:spPr>
          <a:xfrm>
            <a:off x="2178548" y="3560497"/>
            <a:ext cx="2672984" cy="1480548"/>
          </a:xfrm>
          <a:prstGeom prst="rect">
            <a:avLst/>
          </a:prstGeom>
          <a:noFill/>
          <a:ln>
            <a:noFill/>
          </a:ln>
        </p:spPr>
      </p:pic>
      <p:sp>
        <p:nvSpPr>
          <p:cNvPr id="5"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3108955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9"/>
          <p:cNvSpPr txBox="1">
            <a:spLocks noGrp="1"/>
          </p:cNvSpPr>
          <p:nvPr>
            <p:ph type="body" idx="1"/>
          </p:nvPr>
        </p:nvSpPr>
        <p:spPr>
          <a:xfrm>
            <a:off x="1029980" y="980005"/>
            <a:ext cx="5279175" cy="2183400"/>
          </a:xfrm>
          <a:prstGeom prst="rect">
            <a:avLst/>
          </a:prstGeom>
        </p:spPr>
        <p:txBody>
          <a:bodyPr spcFirstLastPara="1" wrap="square" lIns="68569" tIns="68569" rIns="68569" bIns="68569" anchor="t" anchorCtr="0">
            <a:noAutofit/>
          </a:bodyPr>
          <a:lstStyle/>
          <a:p>
            <a:pPr marL="0" indent="0">
              <a:buNone/>
            </a:pPr>
            <a:r>
              <a:rPr lang="en" sz="2000" b="1" u="sng" dirty="0"/>
              <a:t>Polymorphism</a:t>
            </a:r>
            <a:endParaRPr sz="2000" b="1" u="sng" dirty="0"/>
          </a:p>
          <a:p>
            <a:pPr marL="0" indent="0">
              <a:spcBef>
                <a:spcPts val="1200"/>
              </a:spcBef>
              <a:buNone/>
            </a:pPr>
            <a:r>
              <a:rPr lang="en" sz="2000" dirty="0"/>
              <a:t>The word polymorphism means having many forms. Typically, polymorphism occurs when there is a hierarchy of classes and they are related by inheritance.</a:t>
            </a:r>
            <a:endParaRPr sz="2000" dirty="0"/>
          </a:p>
          <a:p>
            <a:pPr marL="0" indent="0">
              <a:spcBef>
                <a:spcPts val="1200"/>
              </a:spcBef>
              <a:buNone/>
            </a:pPr>
            <a:r>
              <a:rPr lang="en" sz="2000" dirty="0"/>
              <a:t>Polymorphism means that a call to a member function will cause a different function to be executed depending on the type of object that invokes the function.</a:t>
            </a:r>
            <a:endParaRPr sz="2000" dirty="0"/>
          </a:p>
          <a:p>
            <a:pPr marL="0" indent="0">
              <a:spcBef>
                <a:spcPts val="1200"/>
              </a:spcBef>
              <a:spcAft>
                <a:spcPts val="1200"/>
              </a:spcAft>
              <a:buNone/>
            </a:pPr>
            <a:endParaRPr sz="2000"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788650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2"/>
          <p:cNvSpPr txBox="1">
            <a:spLocks noGrp="1"/>
          </p:cNvSpPr>
          <p:nvPr>
            <p:ph type="body" idx="1"/>
          </p:nvPr>
        </p:nvSpPr>
        <p:spPr>
          <a:xfrm>
            <a:off x="1266871" y="1259536"/>
            <a:ext cx="5279175" cy="2183400"/>
          </a:xfrm>
          <a:prstGeom prst="rect">
            <a:avLst/>
          </a:prstGeom>
        </p:spPr>
        <p:txBody>
          <a:bodyPr spcFirstLastPara="1" wrap="square" lIns="68569" tIns="68569" rIns="68569" bIns="68569" anchor="t" anchorCtr="0">
            <a:noAutofit/>
          </a:bodyPr>
          <a:lstStyle/>
          <a:p>
            <a:pPr marL="0" indent="0">
              <a:buNone/>
            </a:pPr>
            <a:r>
              <a:rPr lang="en" sz="2000" b="1" u="sng" dirty="0"/>
              <a:t>Who is using OOP?</a:t>
            </a:r>
            <a:endParaRPr sz="2000" b="1" u="sng" dirty="0"/>
          </a:p>
          <a:p>
            <a:pPr marL="0" indent="0">
              <a:spcBef>
                <a:spcPts val="1200"/>
              </a:spcBef>
              <a:buNone/>
            </a:pPr>
            <a:r>
              <a:rPr lang="en" sz="2000" dirty="0"/>
              <a:t>Well… Lot of languages:</a:t>
            </a:r>
            <a:endParaRPr sz="2000" dirty="0"/>
          </a:p>
          <a:p>
            <a:pPr>
              <a:spcBef>
                <a:spcPts val="1200"/>
              </a:spcBef>
            </a:pPr>
            <a:r>
              <a:rPr lang="en" sz="2000" dirty="0">
                <a:solidFill>
                  <a:srgbClr val="FF0000"/>
                </a:solidFill>
              </a:rPr>
              <a:t>C++</a:t>
            </a:r>
            <a:endParaRPr sz="2000" dirty="0">
              <a:solidFill>
                <a:srgbClr val="FF0000"/>
              </a:solidFill>
            </a:endParaRPr>
          </a:p>
          <a:p>
            <a:r>
              <a:rPr lang="en" sz="2000" dirty="0"/>
              <a:t>Java</a:t>
            </a:r>
            <a:endParaRPr sz="2000" dirty="0"/>
          </a:p>
          <a:p>
            <a:r>
              <a:rPr lang="en" sz="2000" dirty="0"/>
              <a:t>Python</a:t>
            </a:r>
            <a:endParaRPr sz="2000" dirty="0"/>
          </a:p>
          <a:p>
            <a:r>
              <a:rPr lang="en" sz="2000" dirty="0"/>
              <a:t>PHP</a:t>
            </a:r>
            <a:endParaRPr sz="2000" dirty="0"/>
          </a:p>
          <a:p>
            <a:r>
              <a:rPr lang="en" sz="2000" dirty="0"/>
              <a:t>JavaScript</a:t>
            </a:r>
            <a:endParaRPr sz="2000" dirty="0"/>
          </a:p>
          <a:p>
            <a:r>
              <a:rPr lang="en" sz="2000" dirty="0"/>
              <a:t>etc...</a:t>
            </a:r>
            <a:endParaRPr sz="2000"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OOP (Object-Oriented programming)</a:t>
            </a:r>
            <a:endParaRPr lang="en-US" sz="2400" dirty="0"/>
          </a:p>
        </p:txBody>
      </p:sp>
    </p:spTree>
    <p:extLst>
      <p:ext uri="{BB962C8B-B14F-4D97-AF65-F5344CB8AC3E}">
        <p14:creationId xmlns:p14="http://schemas.microsoft.com/office/powerpoint/2010/main" val="3520803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01183" y="227577"/>
            <a:ext cx="5279175" cy="685575"/>
          </a:xfrm>
          <a:prstGeom prst="rect">
            <a:avLst/>
          </a:prstGeom>
        </p:spPr>
        <p:txBody>
          <a:bodyPr spcFirstLastPara="1" wrap="square" lIns="68569" tIns="68569" rIns="68569" bIns="68569" anchor="t" anchorCtr="0">
            <a:noAutofit/>
          </a:bodyPr>
          <a:lstStyle/>
          <a:p>
            <a:r>
              <a:rPr lang="en" sz="2400" dirty="0" smtClean="0"/>
              <a:t>C++</a:t>
            </a:r>
            <a:endParaRPr sz="2400" dirty="0"/>
          </a:p>
        </p:txBody>
      </p:sp>
      <p:sp>
        <p:nvSpPr>
          <p:cNvPr id="147" name="Google Shape;147;p15"/>
          <p:cNvSpPr txBox="1">
            <a:spLocks noGrp="1"/>
          </p:cNvSpPr>
          <p:nvPr>
            <p:ph type="body" idx="1"/>
          </p:nvPr>
        </p:nvSpPr>
        <p:spPr>
          <a:xfrm>
            <a:off x="911537" y="1273750"/>
            <a:ext cx="5657459" cy="2183400"/>
          </a:xfrm>
          <a:prstGeom prst="rect">
            <a:avLst/>
          </a:prstGeom>
        </p:spPr>
        <p:txBody>
          <a:bodyPr spcFirstLastPara="1" wrap="square" lIns="68569" tIns="68569" rIns="68569" bIns="68569" anchor="t" anchorCtr="0">
            <a:noAutofit/>
          </a:bodyPr>
          <a:lstStyle/>
          <a:p>
            <a:pPr marL="0" indent="0">
              <a:buNone/>
            </a:pPr>
            <a:r>
              <a:rPr lang="en-US" altLang="zh-CN" sz="2000" b="1" dirty="0"/>
              <a:t>J</a:t>
            </a:r>
            <a:r>
              <a:rPr lang="en-US" altLang="zh-CN" sz="2000" b="1" dirty="0" smtClean="0"/>
              <a:t>oins </a:t>
            </a:r>
            <a:r>
              <a:rPr lang="en-US" altLang="zh-CN" sz="2000" b="1" dirty="0"/>
              <a:t>three separate programming categories: </a:t>
            </a:r>
            <a:br>
              <a:rPr lang="en-US" altLang="zh-CN" sz="2000" b="1" dirty="0"/>
            </a:br>
            <a:endParaRPr lang="en-US" altLang="zh-CN" sz="2000" b="1" dirty="0"/>
          </a:p>
          <a:p>
            <a:pPr marL="0" indent="0">
              <a:buNone/>
            </a:pPr>
            <a:r>
              <a:rPr lang="en-US" altLang="zh-CN" sz="2000" dirty="0"/>
              <a:t>(1)The procedural language, represented by C; </a:t>
            </a:r>
            <a:endParaRPr lang="en-US" altLang="zh-CN" sz="2000" dirty="0" smtClean="0"/>
          </a:p>
          <a:p>
            <a:pPr marL="0" indent="0">
              <a:buNone/>
            </a:pPr>
            <a:endParaRPr lang="en-US" altLang="zh-CN" sz="2000" dirty="0"/>
          </a:p>
          <a:p>
            <a:pPr marL="0" indent="0">
              <a:buNone/>
            </a:pPr>
            <a:r>
              <a:rPr lang="en-US" altLang="zh-CN" sz="2000" dirty="0"/>
              <a:t>(2)The object-oriented language, represented by the class enhancements C++ adds to C; </a:t>
            </a:r>
            <a:endParaRPr lang="en-US" altLang="zh-CN" sz="2000" dirty="0" smtClean="0"/>
          </a:p>
          <a:p>
            <a:pPr marL="0" indent="0">
              <a:buNone/>
            </a:pPr>
            <a:endParaRPr lang="en-US" altLang="zh-CN" sz="2000" dirty="0"/>
          </a:p>
          <a:p>
            <a:pPr marL="0" indent="0">
              <a:buNone/>
            </a:pPr>
            <a:r>
              <a:rPr lang="en-US" altLang="zh-CN" sz="2000" dirty="0"/>
              <a:t>(3)Generic programming, supported by C++ templates. </a:t>
            </a:r>
            <a:endParaRPr sz="2000" dirty="0"/>
          </a:p>
        </p:txBody>
      </p:sp>
    </p:spTree>
    <p:extLst>
      <p:ext uri="{BB962C8B-B14F-4D97-AF65-F5344CB8AC3E}">
        <p14:creationId xmlns:p14="http://schemas.microsoft.com/office/powerpoint/2010/main" val="2022754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973128" y="222839"/>
            <a:ext cx="5279175" cy="685575"/>
          </a:xfrm>
          <a:prstGeom prst="rect">
            <a:avLst/>
          </a:prstGeom>
        </p:spPr>
        <p:txBody>
          <a:bodyPr spcFirstLastPara="1" wrap="square" lIns="68569" tIns="68569" rIns="68569" bIns="68569" anchor="t" anchorCtr="0">
            <a:noAutofit/>
          </a:bodyPr>
          <a:lstStyle/>
          <a:p>
            <a:pPr lvl="0"/>
            <a:r>
              <a:rPr lang="en-US" altLang="zh-CN" sz="2400" dirty="0" smtClean="0"/>
              <a:t>History  of C++</a:t>
            </a:r>
            <a:endParaRPr sz="2400" dirty="0"/>
          </a:p>
        </p:txBody>
      </p:sp>
      <p:sp>
        <p:nvSpPr>
          <p:cNvPr id="147" name="Google Shape;147;p15"/>
          <p:cNvSpPr txBox="1">
            <a:spLocks noGrp="1"/>
          </p:cNvSpPr>
          <p:nvPr>
            <p:ph type="body" idx="1"/>
          </p:nvPr>
        </p:nvSpPr>
        <p:spPr>
          <a:xfrm>
            <a:off x="973128" y="1344817"/>
            <a:ext cx="6029376" cy="2183400"/>
          </a:xfrm>
          <a:prstGeom prst="rect">
            <a:avLst/>
          </a:prstGeom>
        </p:spPr>
        <p:txBody>
          <a:bodyPr spcFirstLastPara="1" wrap="square" lIns="68569" tIns="68569" rIns="68569" bIns="68569" anchor="t" anchorCtr="0">
            <a:noAutofit/>
          </a:bodyPr>
          <a:lstStyle/>
          <a:p>
            <a:pPr marL="0" indent="0">
              <a:buNone/>
            </a:pPr>
            <a:r>
              <a:rPr lang="en-US" altLang="zh-CN" sz="2000" dirty="0"/>
              <a:t>The C Language : In the early 1970s</a:t>
            </a:r>
          </a:p>
          <a:p>
            <a:pPr marL="0" indent="0">
              <a:buNone/>
            </a:pPr>
            <a:endParaRPr lang="en-US" altLang="zh-CN" sz="2000" dirty="0"/>
          </a:p>
          <a:p>
            <a:pPr marL="0" indent="0">
              <a:buNone/>
            </a:pPr>
            <a:r>
              <a:rPr lang="en-US" altLang="zh-CN" sz="2000" dirty="0"/>
              <a:t>Dennis Ritchie of Bell Laboratories </a:t>
            </a:r>
          </a:p>
          <a:p>
            <a:pPr marL="0" indent="0">
              <a:buNone/>
            </a:pPr>
            <a:r>
              <a:rPr lang="en-US" altLang="zh-CN" sz="2000" dirty="0"/>
              <a:t/>
            </a:r>
            <a:br>
              <a:rPr lang="en-US" altLang="zh-CN" sz="2000" dirty="0"/>
            </a:br>
            <a:r>
              <a:rPr lang="en-US" altLang="zh-CN" sz="2000" dirty="0"/>
              <a:t>UNIX</a:t>
            </a:r>
          </a:p>
          <a:p>
            <a:pPr marL="0" indent="0">
              <a:buNone/>
            </a:pPr>
            <a:endParaRPr lang="en-US" altLang="zh-CN" sz="2000" dirty="0"/>
          </a:p>
          <a:p>
            <a:pPr marL="0" indent="0">
              <a:buNone/>
            </a:pPr>
            <a:r>
              <a:rPr lang="en-US" altLang="zh-CN" sz="2000" dirty="0"/>
              <a:t>C Programming Philosophy: </a:t>
            </a:r>
            <a:r>
              <a:rPr lang="en-US" altLang="zh-CN" sz="2000" dirty="0" smtClean="0"/>
              <a:t>Procedural and structural </a:t>
            </a:r>
            <a:r>
              <a:rPr lang="en-US" altLang="zh-CN" sz="2000" dirty="0"/>
              <a:t>programming</a:t>
            </a:r>
            <a:br>
              <a:rPr lang="en-US" altLang="zh-CN" sz="2000" dirty="0"/>
            </a:br>
            <a:r>
              <a:rPr lang="en-US" altLang="zh-CN" sz="2000" dirty="0"/>
              <a:t/>
            </a:r>
            <a:br>
              <a:rPr lang="en-US" altLang="zh-CN" sz="2000" dirty="0"/>
            </a:br>
            <a:endParaRPr sz="2000" dirty="0"/>
          </a:p>
        </p:txBody>
      </p:sp>
    </p:spTree>
    <p:extLst>
      <p:ext uri="{BB962C8B-B14F-4D97-AF65-F5344CB8AC3E}">
        <p14:creationId xmlns:p14="http://schemas.microsoft.com/office/powerpoint/2010/main" val="408482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507813" y="1073528"/>
            <a:ext cx="3935945" cy="3835186"/>
          </a:xfrm>
          <a:prstGeom prst="rect">
            <a:avLst/>
          </a:prstGeom>
        </p:spPr>
      </p:pic>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4113923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3"/>
          <p:cNvSpPr txBox="1">
            <a:spLocks noGrp="1"/>
          </p:cNvSpPr>
          <p:nvPr>
            <p:ph type="body" idx="1"/>
          </p:nvPr>
        </p:nvSpPr>
        <p:spPr>
          <a:xfrm>
            <a:off x="925749" y="1434837"/>
            <a:ext cx="5778274" cy="2772728"/>
          </a:xfrm>
          <a:prstGeom prst="rect">
            <a:avLst/>
          </a:prstGeom>
        </p:spPr>
        <p:txBody>
          <a:bodyPr spcFirstLastPara="1" wrap="square" lIns="68569" tIns="68569" rIns="68569" bIns="68569" anchor="t" anchorCtr="0">
            <a:noAutofit/>
          </a:bodyPr>
          <a:lstStyle/>
          <a:p>
            <a:pPr marL="0" indent="0">
              <a:spcAft>
                <a:spcPts val="1200"/>
              </a:spcAft>
              <a:buNone/>
            </a:pPr>
            <a:r>
              <a:rPr lang="en" sz="2000" dirty="0"/>
              <a:t>C++ is a programming language developed at AT&amp;T Bell Laboratories by Bjarne Stroustrup in the early 1980's. </a:t>
            </a:r>
          </a:p>
          <a:p>
            <a:pPr marL="0" indent="0">
              <a:spcAft>
                <a:spcPts val="1200"/>
              </a:spcAft>
              <a:buNone/>
            </a:pPr>
            <a:r>
              <a:rPr lang="en" sz="2000" dirty="0"/>
              <a:t>The language was designed with the intent of merging the efficiency and conciseness of C with the object-oriented programming features of SIMULA-67. </a:t>
            </a:r>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2130319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533792" y="378162"/>
            <a:ext cx="6073104" cy="975600"/>
          </a:xfrm>
          <a:prstGeom prst="rect">
            <a:avLst/>
          </a:prstGeom>
        </p:spPr>
        <p:txBody>
          <a:bodyPr spcFirstLastPara="1" wrap="square" lIns="68569" tIns="68569" rIns="68569" bIns="68569" anchor="t" anchorCtr="0">
            <a:noAutofit/>
          </a:bodyPr>
          <a:lstStyle/>
          <a:p>
            <a:pPr lvl="0"/>
            <a:r>
              <a:rPr lang="en" altLang="zh-CN" sz="3300" dirty="0" smtClean="0"/>
              <a:t>#1  </a:t>
            </a:r>
            <a:r>
              <a:rPr lang="en-US" altLang="zh-CN" sz="3300" dirty="0" smtClean="0"/>
              <a:t>Getting Started with C++</a:t>
            </a:r>
            <a:endParaRPr sz="3300" dirty="0"/>
          </a:p>
        </p:txBody>
      </p:sp>
      <p:sp>
        <p:nvSpPr>
          <p:cNvPr id="141" name="Google Shape;141;p14"/>
          <p:cNvSpPr txBox="1">
            <a:spLocks noGrp="1"/>
          </p:cNvSpPr>
          <p:nvPr>
            <p:ph type="body" idx="1"/>
          </p:nvPr>
        </p:nvSpPr>
        <p:spPr>
          <a:xfrm>
            <a:off x="598937" y="1353762"/>
            <a:ext cx="3582000" cy="914175"/>
          </a:xfrm>
          <a:prstGeom prst="rect">
            <a:avLst/>
          </a:prstGeom>
        </p:spPr>
        <p:txBody>
          <a:bodyPr spcFirstLastPara="1" wrap="square" lIns="68569" tIns="68569" rIns="68569" bIns="68569" anchor="t" anchorCtr="0">
            <a:noAutofit/>
          </a:bodyPr>
          <a:lstStyle/>
          <a:p>
            <a:pPr lvl="0"/>
            <a:r>
              <a:rPr lang="en-US" altLang="zh-CN" sz="2000" dirty="0" smtClean="0"/>
              <a:t>OOP and C++</a:t>
            </a:r>
            <a:endParaRPr lang="en-US" altLang="zh-CN" sz="2000" dirty="0"/>
          </a:p>
          <a:p>
            <a:pPr lvl="0"/>
            <a:r>
              <a:rPr lang="en-US" altLang="zh-CN" sz="2000" dirty="0"/>
              <a:t>History of C++</a:t>
            </a:r>
          </a:p>
          <a:p>
            <a:pPr lvl="0"/>
            <a:r>
              <a:rPr lang="en-US" altLang="zh-CN" sz="2000" dirty="0"/>
              <a:t>C vs C++</a:t>
            </a:r>
          </a:p>
          <a:p>
            <a:pPr lvl="0"/>
            <a:endParaRPr lang="en-US" altLang="zh-CN" sz="2000" dirty="0"/>
          </a:p>
          <a:p>
            <a:pPr lvl="0"/>
            <a:r>
              <a:rPr lang="en-US" altLang="zh-CN" sz="2000" dirty="0"/>
              <a:t>Tools</a:t>
            </a:r>
          </a:p>
          <a:p>
            <a:pPr lvl="1">
              <a:spcBef>
                <a:spcPts val="0"/>
              </a:spcBef>
            </a:pPr>
            <a:r>
              <a:rPr lang="en-US" altLang="zh-CN" sz="2000" dirty="0"/>
              <a:t>Linux</a:t>
            </a:r>
          </a:p>
          <a:p>
            <a:pPr lvl="1">
              <a:spcBef>
                <a:spcPts val="0"/>
              </a:spcBef>
            </a:pPr>
            <a:r>
              <a:rPr lang="en-US" altLang="zh-CN" sz="2000" dirty="0"/>
              <a:t>G++</a:t>
            </a:r>
          </a:p>
          <a:p>
            <a:pPr lvl="0"/>
            <a:r>
              <a:rPr lang="en-US" altLang="zh-CN" sz="2000" dirty="0" smtClean="0"/>
              <a:t>Environment </a:t>
            </a:r>
            <a:r>
              <a:rPr lang="en-US" altLang="zh-CN" sz="2000" dirty="0"/>
              <a:t>setup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5"/>
          <p:cNvSpPr txBox="1">
            <a:spLocks noGrp="1"/>
          </p:cNvSpPr>
          <p:nvPr>
            <p:ph type="body" idx="1"/>
          </p:nvPr>
        </p:nvSpPr>
        <p:spPr>
          <a:xfrm>
            <a:off x="893615" y="1543188"/>
            <a:ext cx="5597052" cy="2183400"/>
          </a:xfrm>
          <a:prstGeom prst="rect">
            <a:avLst/>
          </a:prstGeom>
        </p:spPr>
        <p:txBody>
          <a:bodyPr spcFirstLastPara="1" wrap="square" lIns="68569" tIns="68569" rIns="68569" bIns="68569" anchor="t" anchorCtr="0">
            <a:noAutofit/>
          </a:bodyPr>
          <a:lstStyle/>
          <a:p>
            <a:pPr marL="0" indent="0">
              <a:spcAft>
                <a:spcPts val="1200"/>
              </a:spcAft>
              <a:buNone/>
            </a:pPr>
            <a:r>
              <a:rPr lang="en" sz="2000" dirty="0" smtClean="0"/>
              <a:t>C</a:t>
            </a:r>
            <a:r>
              <a:rPr lang="en" sz="2000" dirty="0"/>
              <a:t>++ and its support for object-oriented programming provide a new methodology for designing, implementing and ease of maintaining software projects which C, a structured programming language, is unable to support.</a:t>
            </a:r>
            <a:endParaRPr sz="20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785275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5"/>
          <p:cNvSpPr txBox="1">
            <a:spLocks noGrp="1"/>
          </p:cNvSpPr>
          <p:nvPr>
            <p:ph type="body" idx="1"/>
          </p:nvPr>
        </p:nvSpPr>
        <p:spPr>
          <a:xfrm>
            <a:off x="973128" y="1572234"/>
            <a:ext cx="5597052" cy="2183400"/>
          </a:xfrm>
          <a:prstGeom prst="rect">
            <a:avLst/>
          </a:prstGeom>
        </p:spPr>
        <p:txBody>
          <a:bodyPr spcFirstLastPara="1" wrap="square" lIns="68569" tIns="68569" rIns="68569" bIns="68569" anchor="t" anchorCtr="0">
            <a:noAutofit/>
          </a:bodyPr>
          <a:lstStyle/>
          <a:p>
            <a:pPr marL="0" indent="0">
              <a:spcAft>
                <a:spcPts val="1200"/>
              </a:spcAft>
              <a:buNone/>
            </a:pPr>
            <a:r>
              <a:rPr lang="en" sz="2000" dirty="0" smtClean="0"/>
              <a:t>While </a:t>
            </a:r>
            <a:r>
              <a:rPr lang="en" sz="2000" dirty="0"/>
              <a:t>C++ is similar to C in syntax and structure, it is important to realize that the two languages are radically different. </a:t>
            </a:r>
          </a:p>
          <a:p>
            <a:pPr marL="0" indent="0">
              <a:spcAft>
                <a:spcPts val="1200"/>
              </a:spcAft>
              <a:buNone/>
            </a:pPr>
            <a:endParaRPr sz="20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1717599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3"/>
          <p:cNvSpPr txBox="1">
            <a:spLocks noGrp="1"/>
          </p:cNvSpPr>
          <p:nvPr>
            <p:ph type="body" idx="1"/>
          </p:nvPr>
        </p:nvSpPr>
        <p:spPr>
          <a:xfrm>
            <a:off x="973128" y="1396933"/>
            <a:ext cx="5778274" cy="2183400"/>
          </a:xfrm>
          <a:prstGeom prst="rect">
            <a:avLst/>
          </a:prstGeom>
        </p:spPr>
        <p:txBody>
          <a:bodyPr spcFirstLastPara="1" wrap="square" lIns="68569" tIns="68569" rIns="68569" bIns="68569" anchor="t" anchorCtr="0">
            <a:noAutofit/>
          </a:bodyPr>
          <a:lstStyle/>
          <a:p>
            <a:pPr marL="0" indent="0">
              <a:spcAft>
                <a:spcPts val="1200"/>
              </a:spcAft>
              <a:buNone/>
            </a:pPr>
            <a:r>
              <a:rPr lang="en" sz="2000" dirty="0"/>
              <a:t>Since its creation, the language has evolved rapidly and several new features have been added since its initial release in 1985. </a:t>
            </a:r>
          </a:p>
          <a:p>
            <a:pPr marL="0" indent="0">
              <a:spcAft>
                <a:spcPts val="1200"/>
              </a:spcAft>
              <a:buNone/>
            </a:pPr>
            <a:r>
              <a:rPr lang="en" sz="2000" dirty="0"/>
              <a:t>The language also promises to provide support for several other useful mechanisms such as parameterized types and exception handling in the near future. </a:t>
            </a:r>
            <a:endParaRPr sz="20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1793234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26"/>
          <p:cNvSpPr txBox="1">
            <a:spLocks noGrp="1"/>
          </p:cNvSpPr>
          <p:nvPr>
            <p:ph type="body" idx="1"/>
          </p:nvPr>
        </p:nvSpPr>
        <p:spPr>
          <a:xfrm>
            <a:off x="902060" y="908414"/>
            <a:ext cx="5740369" cy="2183400"/>
          </a:xfrm>
          <a:prstGeom prst="rect">
            <a:avLst/>
          </a:prstGeom>
        </p:spPr>
        <p:txBody>
          <a:bodyPr spcFirstLastPara="1" wrap="square" lIns="68569" tIns="68569" rIns="68569" bIns="68569" anchor="t" anchorCtr="0">
            <a:noAutofit/>
          </a:bodyPr>
          <a:lstStyle/>
          <a:p>
            <a:pPr marL="0" indent="0">
              <a:spcAft>
                <a:spcPts val="1200"/>
              </a:spcAft>
              <a:buNone/>
            </a:pPr>
            <a:r>
              <a:rPr lang="en" sz="2000" dirty="0"/>
              <a:t>Extensive libraries are available for the C programming language; consequently, a deliberate effort was made on behalf of the developers of C++ to maintain backward compatibility with C. </a:t>
            </a:r>
          </a:p>
          <a:p>
            <a:pPr marL="0" indent="0">
              <a:spcAft>
                <a:spcPts val="1200"/>
              </a:spcAft>
              <a:buNone/>
            </a:pPr>
            <a:r>
              <a:rPr lang="en" sz="2000" dirty="0"/>
              <a:t>Any major deviation from the C programming language would have meant that all the libraries available for C would have to be tediously rewritten for C++. This would have severely limited the usefulness of C++ in an environment where C libraries were used extensively.</a:t>
            </a:r>
            <a:endParaRPr sz="20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2998585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27"/>
          <p:cNvSpPr txBox="1">
            <a:spLocks noGrp="1"/>
          </p:cNvSpPr>
          <p:nvPr>
            <p:ph type="body" idx="1"/>
          </p:nvPr>
        </p:nvSpPr>
        <p:spPr>
          <a:xfrm>
            <a:off x="973128" y="756143"/>
            <a:ext cx="5484526" cy="2183400"/>
          </a:xfrm>
          <a:prstGeom prst="rect">
            <a:avLst/>
          </a:prstGeom>
        </p:spPr>
        <p:txBody>
          <a:bodyPr spcFirstLastPara="1" wrap="square" lIns="68569" tIns="68569" rIns="68569" bIns="68569" anchor="t" anchorCtr="0">
            <a:noAutofit/>
          </a:bodyPr>
          <a:lstStyle/>
          <a:p>
            <a:pPr marL="0" indent="0">
              <a:buNone/>
            </a:pPr>
            <a:r>
              <a:rPr lang="en" sz="1800" dirty="0"/>
              <a:t>Timeline:</a:t>
            </a:r>
            <a:endParaRPr sz="1800" dirty="0"/>
          </a:p>
          <a:p>
            <a:pPr>
              <a:spcBef>
                <a:spcPts val="1200"/>
              </a:spcBef>
            </a:pPr>
            <a:r>
              <a:rPr lang="en" sz="1800" dirty="0"/>
              <a:t>1979</a:t>
            </a:r>
            <a:endParaRPr sz="1800" dirty="0"/>
          </a:p>
          <a:p>
            <a:pPr lvl="1">
              <a:spcBef>
                <a:spcPts val="0"/>
              </a:spcBef>
            </a:pPr>
            <a:r>
              <a:rPr lang="en" sz="1800" dirty="0" smtClean="0"/>
              <a:t>Stroustrup </a:t>
            </a:r>
            <a:r>
              <a:rPr lang="en" sz="1800" dirty="0"/>
              <a:t>starts to work on “C with Classes” in Bell Labs</a:t>
            </a:r>
            <a:endParaRPr sz="1800" dirty="0"/>
          </a:p>
          <a:p>
            <a:r>
              <a:rPr lang="en" sz="1800" dirty="0"/>
              <a:t>1983</a:t>
            </a:r>
            <a:endParaRPr sz="1800" dirty="0"/>
          </a:p>
          <a:p>
            <a:pPr lvl="1">
              <a:spcBef>
                <a:spcPts val="0"/>
              </a:spcBef>
            </a:pPr>
            <a:r>
              <a:rPr lang="en" sz="1800" dirty="0"/>
              <a:t>“C with classes” renamed C++</a:t>
            </a:r>
            <a:endParaRPr sz="1800" dirty="0"/>
          </a:p>
          <a:p>
            <a:r>
              <a:rPr lang="en" sz="1800" dirty="0"/>
              <a:t>1985</a:t>
            </a:r>
            <a:endParaRPr sz="1800" dirty="0"/>
          </a:p>
          <a:p>
            <a:pPr lvl="1">
              <a:spcBef>
                <a:spcPts val="0"/>
              </a:spcBef>
            </a:pPr>
            <a:r>
              <a:rPr lang="en" sz="1800" dirty="0"/>
              <a:t>The first edition of the “The C++ programming language”</a:t>
            </a:r>
            <a:endParaRPr sz="1800" dirty="0"/>
          </a:p>
          <a:p>
            <a:r>
              <a:rPr lang="en" sz="1800" dirty="0"/>
              <a:t>1989</a:t>
            </a:r>
            <a:endParaRPr sz="1800" dirty="0"/>
          </a:p>
          <a:p>
            <a:pPr lvl="1">
              <a:spcBef>
                <a:spcPts val="0"/>
              </a:spcBef>
            </a:pPr>
            <a:r>
              <a:rPr lang="en" sz="1800" dirty="0"/>
              <a:t>C++ 2.0 version</a:t>
            </a:r>
            <a:endParaRPr sz="1800" dirty="0"/>
          </a:p>
          <a:p>
            <a:r>
              <a:rPr lang="en" sz="1800" dirty="0">
                <a:solidFill>
                  <a:srgbClr val="FF0000"/>
                </a:solidFill>
              </a:rPr>
              <a:t>1998</a:t>
            </a:r>
            <a:endParaRPr sz="1800" dirty="0">
              <a:solidFill>
                <a:srgbClr val="FF0000"/>
              </a:solidFill>
            </a:endParaRPr>
          </a:p>
          <a:p>
            <a:pPr lvl="1">
              <a:spcBef>
                <a:spcPts val="0"/>
              </a:spcBef>
            </a:pPr>
            <a:r>
              <a:rPr lang="en" sz="1800" dirty="0">
                <a:solidFill>
                  <a:srgbClr val="FF0000"/>
                </a:solidFill>
              </a:rPr>
              <a:t>The first ISO Standards (C++98)</a:t>
            </a:r>
            <a:endParaRPr sz="1800" dirty="0">
              <a:solidFill>
                <a:srgbClr val="FF0000"/>
              </a:solidFill>
            </a:endParaRPr>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3081821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8"/>
          <p:cNvSpPr txBox="1">
            <a:spLocks noGrp="1"/>
          </p:cNvSpPr>
          <p:nvPr>
            <p:ph type="body" idx="1"/>
          </p:nvPr>
        </p:nvSpPr>
        <p:spPr>
          <a:xfrm>
            <a:off x="973128" y="908414"/>
            <a:ext cx="5674039" cy="2183400"/>
          </a:xfrm>
          <a:prstGeom prst="rect">
            <a:avLst/>
          </a:prstGeom>
        </p:spPr>
        <p:txBody>
          <a:bodyPr spcFirstLastPara="1" wrap="square" lIns="68569" tIns="68569" rIns="68569" bIns="68569" anchor="t" anchorCtr="0">
            <a:noAutofit/>
          </a:bodyPr>
          <a:lstStyle/>
          <a:p>
            <a:pPr marL="0" indent="0">
              <a:buNone/>
            </a:pPr>
            <a:r>
              <a:rPr lang="en" sz="1800" dirty="0"/>
              <a:t>Timeline:</a:t>
            </a:r>
            <a:endParaRPr sz="1800" dirty="0"/>
          </a:p>
          <a:p>
            <a:pPr>
              <a:spcBef>
                <a:spcPts val="1200"/>
              </a:spcBef>
            </a:pPr>
            <a:r>
              <a:rPr lang="en" sz="1800" dirty="0"/>
              <a:t>2003</a:t>
            </a:r>
            <a:endParaRPr sz="1800" dirty="0"/>
          </a:p>
          <a:p>
            <a:pPr lvl="1">
              <a:spcBef>
                <a:spcPts val="0"/>
              </a:spcBef>
            </a:pPr>
            <a:r>
              <a:rPr lang="en" sz="1800" dirty="0"/>
              <a:t>C++ 03, bug fixes of C++98</a:t>
            </a:r>
            <a:endParaRPr sz="1800" dirty="0"/>
          </a:p>
          <a:p>
            <a:r>
              <a:rPr lang="en" sz="1800" dirty="0">
                <a:solidFill>
                  <a:srgbClr val="FFFF00"/>
                </a:solidFill>
              </a:rPr>
              <a:t>2011</a:t>
            </a:r>
            <a:endParaRPr sz="1800" dirty="0">
              <a:solidFill>
                <a:srgbClr val="FFFF00"/>
              </a:solidFill>
            </a:endParaRPr>
          </a:p>
          <a:p>
            <a:pPr lvl="1">
              <a:spcBef>
                <a:spcPts val="0"/>
              </a:spcBef>
            </a:pPr>
            <a:r>
              <a:rPr lang="en" sz="1800" dirty="0">
                <a:solidFill>
                  <a:srgbClr val="FFFF00"/>
                </a:solidFill>
              </a:rPr>
              <a:t>C++11, a major revision</a:t>
            </a:r>
            <a:endParaRPr sz="1800" dirty="0">
              <a:solidFill>
                <a:srgbClr val="FFFF00"/>
              </a:solidFill>
            </a:endParaRPr>
          </a:p>
          <a:p>
            <a:r>
              <a:rPr lang="en" sz="1800" dirty="0"/>
              <a:t>2014</a:t>
            </a:r>
            <a:endParaRPr sz="1800" dirty="0"/>
          </a:p>
          <a:p>
            <a:pPr lvl="1">
              <a:spcBef>
                <a:spcPts val="0"/>
              </a:spcBef>
            </a:pPr>
            <a:r>
              <a:rPr lang="en" sz="1800" dirty="0"/>
              <a:t>C++14, bug fixes and small </a:t>
            </a:r>
            <a:r>
              <a:rPr lang="en" sz="1800" dirty="0" smtClean="0"/>
              <a:t>improvement</a:t>
            </a:r>
            <a:endParaRPr sz="1800" dirty="0"/>
          </a:p>
          <a:p>
            <a:r>
              <a:rPr lang="en" sz="1800" dirty="0"/>
              <a:t>2017</a:t>
            </a:r>
            <a:endParaRPr sz="1800" dirty="0"/>
          </a:p>
          <a:p>
            <a:pPr lvl="1">
              <a:spcBef>
                <a:spcPts val="0"/>
              </a:spcBef>
            </a:pPr>
            <a:r>
              <a:rPr lang="en" sz="1800" dirty="0"/>
              <a:t>C++17, </a:t>
            </a:r>
            <a:r>
              <a:rPr lang="en-US" altLang="zh-CN" sz="1800" dirty="0"/>
              <a:t>a</a:t>
            </a:r>
            <a:r>
              <a:rPr lang="en" sz="1800" dirty="0"/>
              <a:t> major version</a:t>
            </a:r>
          </a:p>
          <a:p>
            <a:pPr lvl="0"/>
            <a:r>
              <a:rPr lang="en-US" altLang="zh-CN" sz="1800" dirty="0"/>
              <a:t>2020</a:t>
            </a:r>
          </a:p>
          <a:p>
            <a:pPr lvl="1">
              <a:spcBef>
                <a:spcPts val="0"/>
              </a:spcBef>
            </a:pPr>
            <a:r>
              <a:rPr lang="en-US" altLang="zh-CN" sz="1800" dirty="0"/>
              <a:t>C++20, latest bug fixes version</a:t>
            </a:r>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239409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body" idx="1"/>
          </p:nvPr>
        </p:nvSpPr>
        <p:spPr>
          <a:xfrm>
            <a:off x="897323" y="908414"/>
            <a:ext cx="5787749" cy="2183400"/>
          </a:xfrm>
          <a:prstGeom prst="rect">
            <a:avLst/>
          </a:prstGeom>
        </p:spPr>
        <p:txBody>
          <a:bodyPr spcFirstLastPara="1" wrap="square" lIns="68569" tIns="68569" rIns="68569" bIns="68569" anchor="t" anchorCtr="0">
            <a:noAutofit/>
          </a:bodyPr>
          <a:lstStyle/>
          <a:p>
            <a:pPr marL="0" indent="0">
              <a:buNone/>
            </a:pPr>
            <a:r>
              <a:rPr lang="en" sz="2000" dirty="0"/>
              <a:t>The C++ language has two main components:</a:t>
            </a:r>
            <a:endParaRPr sz="2000" dirty="0"/>
          </a:p>
          <a:p>
            <a:pPr>
              <a:spcBef>
                <a:spcPts val="1200"/>
              </a:spcBef>
            </a:pPr>
            <a:r>
              <a:rPr lang="en" sz="2000" dirty="0"/>
              <a:t>A direct mapping of hardware features provided primarily by the C subset</a:t>
            </a:r>
            <a:endParaRPr sz="2000" dirty="0"/>
          </a:p>
          <a:p>
            <a:r>
              <a:rPr lang="en" sz="2000" dirty="0"/>
              <a:t>zero-overhead abstractions based on those mappings.</a:t>
            </a:r>
            <a:endParaRPr sz="2000" dirty="0"/>
          </a:p>
          <a:p>
            <a:pPr marL="0" indent="0">
              <a:spcBef>
                <a:spcPts val="1200"/>
              </a:spcBef>
              <a:spcAft>
                <a:spcPts val="1200"/>
              </a:spcAft>
              <a:buNone/>
            </a:pPr>
            <a:r>
              <a:rPr lang="en" sz="1800" dirty="0"/>
              <a:t>Stroustrup describes C++ as "a light-weight abstraction programming language designed for building and using efficient and elegant abstractions; and offering both hardware access and abstraction is the basis of C++. Doing it efficiently is what distinguishes it from other languages.</a:t>
            </a:r>
            <a:endParaRPr sz="18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3989886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body" idx="1"/>
          </p:nvPr>
        </p:nvSpPr>
        <p:spPr>
          <a:xfrm>
            <a:off x="973126" y="1818600"/>
            <a:ext cx="5279175" cy="2183400"/>
          </a:xfrm>
          <a:prstGeom prst="rect">
            <a:avLst/>
          </a:prstGeom>
        </p:spPr>
        <p:txBody>
          <a:bodyPr spcFirstLastPara="1" wrap="square" lIns="68569" tIns="68569" rIns="68569" bIns="68569" anchor="t" anchorCtr="0">
            <a:noAutofit/>
          </a:bodyPr>
          <a:lstStyle/>
          <a:p>
            <a:pPr marL="0" indent="0">
              <a:spcAft>
                <a:spcPts val="1200"/>
              </a:spcAft>
              <a:buNone/>
            </a:pPr>
            <a:r>
              <a:rPr lang="en" sz="2000" dirty="0"/>
              <a:t>If you are familiar with Java, PHP or Python, you will find that C++ is a bit harder to use since you need to manually manage memory allocation of your program.</a:t>
            </a:r>
            <a:endParaRPr sz="2000" dirty="0"/>
          </a:p>
        </p:txBody>
      </p:sp>
      <p:sp>
        <p:nvSpPr>
          <p:cNvPr id="4" name="Google Shape;146;p15"/>
          <p:cNvSpPr txBox="1">
            <a:spLocks/>
          </p:cNvSpPr>
          <p:nvPr/>
        </p:nvSpPr>
        <p:spPr>
          <a:xfrm>
            <a:off x="973128" y="222839"/>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smtClean="0"/>
              <a:t>History  of C++</a:t>
            </a:r>
            <a:endParaRPr lang="en-US" sz="2400" dirty="0"/>
          </a:p>
        </p:txBody>
      </p:sp>
    </p:spTree>
    <p:extLst>
      <p:ext uri="{BB962C8B-B14F-4D97-AF65-F5344CB8AC3E}">
        <p14:creationId xmlns:p14="http://schemas.microsoft.com/office/powerpoint/2010/main" val="1512079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973125" y="184937"/>
            <a:ext cx="5279175" cy="685575"/>
          </a:xfrm>
          <a:prstGeom prst="rect">
            <a:avLst/>
          </a:prstGeom>
        </p:spPr>
        <p:txBody>
          <a:bodyPr spcFirstLastPara="1" wrap="square" lIns="68569" tIns="68569" rIns="68569" bIns="68569" anchor="t" anchorCtr="0">
            <a:noAutofit/>
          </a:bodyPr>
          <a:lstStyle/>
          <a:p>
            <a:r>
              <a:rPr lang="en" sz="2400" dirty="0"/>
              <a:t>C </a:t>
            </a:r>
            <a:r>
              <a:rPr lang="en" sz="2400" dirty="0" smtClean="0"/>
              <a:t>vs</a:t>
            </a:r>
            <a:r>
              <a:rPr lang="en-US" sz="2400" dirty="0"/>
              <a:t>.</a:t>
            </a:r>
            <a:r>
              <a:rPr lang="en" sz="2400" dirty="0" smtClean="0"/>
              <a:t> </a:t>
            </a:r>
            <a:r>
              <a:rPr lang="en" sz="2400" dirty="0"/>
              <a:t>C++</a:t>
            </a:r>
            <a:endParaRPr sz="2400" dirty="0"/>
          </a:p>
        </p:txBody>
      </p:sp>
      <p:pic>
        <p:nvPicPr>
          <p:cNvPr id="4" name="图片 3"/>
          <p:cNvPicPr>
            <a:picLocks noChangeAspect="1"/>
          </p:cNvPicPr>
          <p:nvPr/>
        </p:nvPicPr>
        <p:blipFill>
          <a:blip r:embed="rId3"/>
          <a:stretch>
            <a:fillRect/>
          </a:stretch>
        </p:blipFill>
        <p:spPr>
          <a:xfrm>
            <a:off x="1424932" y="724023"/>
            <a:ext cx="3971370" cy="4198576"/>
          </a:xfrm>
          <a:prstGeom prst="rect">
            <a:avLst/>
          </a:prstGeom>
        </p:spPr>
      </p:pic>
    </p:spTree>
    <p:extLst>
      <p:ext uri="{BB962C8B-B14F-4D97-AF65-F5344CB8AC3E}">
        <p14:creationId xmlns:p14="http://schemas.microsoft.com/office/powerpoint/2010/main" val="1298305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5"/>
          <p:cNvSpPr txBox="1">
            <a:spLocks noGrp="1"/>
          </p:cNvSpPr>
          <p:nvPr>
            <p:ph type="body" idx="1"/>
          </p:nvPr>
        </p:nvSpPr>
        <p:spPr>
          <a:xfrm>
            <a:off x="1015766" y="870512"/>
            <a:ext cx="5279175" cy="2183400"/>
          </a:xfrm>
          <a:prstGeom prst="rect">
            <a:avLst/>
          </a:prstGeom>
        </p:spPr>
        <p:txBody>
          <a:bodyPr spcFirstLastPara="1" wrap="square" lIns="68569" tIns="68569" rIns="68569" bIns="68569" anchor="t" anchorCtr="0">
            <a:noAutofit/>
          </a:bodyPr>
          <a:lstStyle/>
          <a:p>
            <a:pPr marL="0" indent="0">
              <a:buNone/>
            </a:pPr>
            <a:r>
              <a:rPr lang="en" sz="2000" dirty="0"/>
              <a:t>C is generally considered to be the foundation of many modern high-level programming languages like C# and Java. </a:t>
            </a:r>
          </a:p>
          <a:p>
            <a:pPr marL="0" indent="0">
              <a:buNone/>
            </a:pPr>
            <a:endParaRPr lang="en" sz="2000" dirty="0"/>
          </a:p>
          <a:p>
            <a:pPr marL="0" indent="0">
              <a:buNone/>
            </a:pPr>
            <a:r>
              <a:rPr lang="en" sz="2000" dirty="0"/>
              <a:t>C++ language is one of those an enhanced version of the language that adds an object-oriented layer, which definitely boosts developer speed and productivity. </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3565246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6253" y="137559"/>
            <a:ext cx="5963048" cy="685575"/>
          </a:xfrm>
          <a:prstGeom prst="rect">
            <a:avLst/>
          </a:prstGeom>
        </p:spPr>
        <p:txBody>
          <a:bodyPr spcFirstLastPara="1" wrap="square" lIns="68569" tIns="68569" rIns="68569" bIns="68569" anchor="t" anchorCtr="0">
            <a:noAutofit/>
          </a:bodyPr>
          <a:lstStyle/>
          <a:p>
            <a:r>
              <a:rPr lang="en" sz="2400" dirty="0" smtClean="0"/>
              <a:t>OOP (Object-Oriented programming)</a:t>
            </a:r>
            <a:endParaRPr sz="2400" dirty="0"/>
          </a:p>
        </p:txBody>
      </p:sp>
      <p:sp>
        <p:nvSpPr>
          <p:cNvPr id="147" name="Google Shape;147;p15"/>
          <p:cNvSpPr txBox="1">
            <a:spLocks noGrp="1"/>
          </p:cNvSpPr>
          <p:nvPr>
            <p:ph type="body" idx="1"/>
          </p:nvPr>
        </p:nvSpPr>
        <p:spPr>
          <a:xfrm>
            <a:off x="970756" y="680999"/>
            <a:ext cx="5818545" cy="2183400"/>
          </a:xfrm>
          <a:prstGeom prst="rect">
            <a:avLst/>
          </a:prstGeom>
        </p:spPr>
        <p:txBody>
          <a:bodyPr spcFirstLastPara="1" wrap="square" lIns="68569" tIns="68569" rIns="68569" bIns="68569" anchor="t" anchorCtr="0">
            <a:noAutofit/>
          </a:bodyPr>
          <a:lstStyle/>
          <a:p>
            <a:pPr marL="0" indent="0">
              <a:buNone/>
            </a:pPr>
            <a:r>
              <a:rPr lang="en" sz="2000" dirty="0" smtClean="0"/>
              <a:t>Object means a real word entity such as pen, chair, table etc. Object-Oriented Programming is a methodology or paradigm to design a program using classes and objects. It simplifies the software development and maintenance by providing some concepts:</a:t>
            </a:r>
            <a:endParaRPr sz="2000" dirty="0" smtClean="0"/>
          </a:p>
          <a:p>
            <a:pPr>
              <a:spcBef>
                <a:spcPts val="1200"/>
              </a:spcBef>
            </a:pPr>
            <a:r>
              <a:rPr lang="en" sz="2000" dirty="0" smtClean="0"/>
              <a:t>Object</a:t>
            </a:r>
            <a:endParaRPr sz="2000" dirty="0" smtClean="0"/>
          </a:p>
          <a:p>
            <a:r>
              <a:rPr lang="en" sz="2000" dirty="0" smtClean="0"/>
              <a:t>Class</a:t>
            </a:r>
          </a:p>
          <a:p>
            <a:r>
              <a:rPr lang="en-US" altLang="zh-CN" sz="2000" dirty="0"/>
              <a:t>Abstraction</a:t>
            </a:r>
          </a:p>
          <a:p>
            <a:r>
              <a:rPr lang="en-US" altLang="zh-CN" sz="2000" dirty="0"/>
              <a:t>Encapsulation</a:t>
            </a:r>
            <a:endParaRPr lang="en-US" altLang="zh-CN" sz="2000" b="1" dirty="0"/>
          </a:p>
          <a:p>
            <a:r>
              <a:rPr lang="en" sz="2000" dirty="0" smtClean="0"/>
              <a:t>Inheritance</a:t>
            </a:r>
            <a:endParaRPr sz="2000" dirty="0" smtClean="0"/>
          </a:p>
          <a:p>
            <a:r>
              <a:rPr lang="en" sz="2000" dirty="0" smtClean="0"/>
              <a:t>Polymorphism</a:t>
            </a:r>
            <a:endParaRPr sz="2000" dirty="0" smtClean="0"/>
          </a:p>
        </p:txBody>
      </p:sp>
    </p:spTree>
    <p:extLst>
      <p:ext uri="{BB962C8B-B14F-4D97-AF65-F5344CB8AC3E}">
        <p14:creationId xmlns:p14="http://schemas.microsoft.com/office/powerpoint/2010/main" val="1583758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5"/>
          <p:cNvSpPr txBox="1">
            <a:spLocks noGrp="1"/>
          </p:cNvSpPr>
          <p:nvPr>
            <p:ph type="body" idx="1"/>
          </p:nvPr>
        </p:nvSpPr>
        <p:spPr>
          <a:xfrm>
            <a:off x="973126" y="1818600"/>
            <a:ext cx="5279175" cy="2183400"/>
          </a:xfrm>
          <a:prstGeom prst="rect">
            <a:avLst/>
          </a:prstGeom>
        </p:spPr>
        <p:txBody>
          <a:bodyPr spcFirstLastPara="1" wrap="square" lIns="68569" tIns="68569" rIns="68569" bIns="68569" anchor="t" anchorCtr="0">
            <a:noAutofit/>
          </a:bodyPr>
          <a:lstStyle/>
          <a:p>
            <a:pPr marL="0" indent="0">
              <a:spcBef>
                <a:spcPts val="1200"/>
              </a:spcBef>
              <a:spcAft>
                <a:spcPts val="1200"/>
              </a:spcAft>
              <a:buNone/>
            </a:pPr>
            <a:r>
              <a:rPr lang="en" sz="2000" dirty="0"/>
              <a:t>Most of the “kernels” available are written in C or C++, because the speed of execution and it allows developer to work closely with the hardware.</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3459067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36"/>
          <p:cNvSpPr txBox="1">
            <a:spLocks noGrp="1"/>
          </p:cNvSpPr>
          <p:nvPr>
            <p:ph type="body" idx="1"/>
          </p:nvPr>
        </p:nvSpPr>
        <p:spPr>
          <a:xfrm>
            <a:off x="878370" y="1216373"/>
            <a:ext cx="5884874" cy="2183400"/>
          </a:xfrm>
          <a:prstGeom prst="rect">
            <a:avLst/>
          </a:prstGeom>
        </p:spPr>
        <p:txBody>
          <a:bodyPr spcFirstLastPara="1" wrap="square" lIns="68569" tIns="68569" rIns="68569" bIns="68569" anchor="t" anchorCtr="0">
            <a:noAutofit/>
          </a:bodyPr>
          <a:lstStyle/>
          <a:p>
            <a:pPr marL="0" indent="0">
              <a:buNone/>
            </a:pPr>
            <a:r>
              <a:rPr lang="en" sz="2000" b="1" dirty="0"/>
              <a:t>A BIT ABOUT C</a:t>
            </a:r>
            <a:endParaRPr sz="2000" b="1" dirty="0"/>
          </a:p>
          <a:p>
            <a:pPr marL="0" indent="0">
              <a:spcBef>
                <a:spcPts val="1200"/>
              </a:spcBef>
              <a:buNone/>
            </a:pPr>
            <a:r>
              <a:rPr lang="en" sz="2000" dirty="0"/>
              <a:t>C is a system programming language, whereas C++ is a general-purpose programming language commonly used in embedded systems. C is procedural, so it doesn’t support classes and objects like C++ does (although, despite being object-oriented, C++ can be procedural like C, making it a bit more hybrid</a:t>
            </a:r>
            <a:r>
              <a:rPr lang="en" sz="2000" dirty="0" smtClean="0"/>
              <a:t>).</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1827097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7"/>
          <p:cNvSpPr txBox="1">
            <a:spLocks noGrp="1"/>
          </p:cNvSpPr>
          <p:nvPr>
            <p:ph type="body" idx="1"/>
          </p:nvPr>
        </p:nvSpPr>
        <p:spPr>
          <a:xfrm>
            <a:off x="859418" y="1292702"/>
            <a:ext cx="5627848" cy="2183400"/>
          </a:xfrm>
          <a:prstGeom prst="rect">
            <a:avLst/>
          </a:prstGeom>
        </p:spPr>
        <p:txBody>
          <a:bodyPr spcFirstLastPara="1" wrap="square" lIns="68569" tIns="68569" rIns="68569" bIns="68569" anchor="t" anchorCtr="0">
            <a:noAutofit/>
          </a:bodyPr>
          <a:lstStyle/>
          <a:p>
            <a:pPr marL="0" indent="0">
              <a:buNone/>
            </a:pPr>
            <a:r>
              <a:rPr lang="en" sz="2000" dirty="0"/>
              <a:t>A BIT ABOUT C++</a:t>
            </a:r>
            <a:endParaRPr sz="2000" dirty="0"/>
          </a:p>
          <a:p>
            <a:pPr marL="0" indent="0">
              <a:spcBef>
                <a:spcPts val="1200"/>
              </a:spcBef>
              <a:spcAft>
                <a:spcPts val="1200"/>
              </a:spcAft>
              <a:buNone/>
            </a:pPr>
            <a:r>
              <a:rPr lang="en" sz="2000" dirty="0" smtClean="0"/>
              <a:t>C</a:t>
            </a:r>
            <a:r>
              <a:rPr lang="en" sz="2000" dirty="0"/>
              <a:t>++ was created in the 1980s and has been used in the creation of desktop and web applications, although it’s most popular for applications such as games, operating systems, and low-level hardware programming for a PC or server.</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2908396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8"/>
          <p:cNvSpPr txBox="1">
            <a:spLocks noGrp="1"/>
          </p:cNvSpPr>
          <p:nvPr>
            <p:ph type="body" idx="1"/>
          </p:nvPr>
        </p:nvSpPr>
        <p:spPr>
          <a:xfrm>
            <a:off x="772953" y="1034490"/>
            <a:ext cx="5998583" cy="2183400"/>
          </a:xfrm>
          <a:prstGeom prst="rect">
            <a:avLst/>
          </a:prstGeom>
        </p:spPr>
        <p:txBody>
          <a:bodyPr spcFirstLastPara="1" wrap="square" lIns="68569" tIns="68569" rIns="68569" bIns="68569" anchor="t" anchorCtr="0">
            <a:noAutofit/>
          </a:bodyPr>
          <a:lstStyle/>
          <a:p>
            <a:pPr marL="0" indent="0">
              <a:buNone/>
            </a:pPr>
            <a:r>
              <a:rPr lang="en" sz="2000" dirty="0"/>
              <a:t>To make it simple (1 / </a:t>
            </a:r>
            <a:r>
              <a:rPr lang="en" sz="2000" dirty="0" smtClean="0"/>
              <a:t>4):</a:t>
            </a:r>
            <a:endParaRPr sz="2000" dirty="0"/>
          </a:p>
          <a:p>
            <a:pPr>
              <a:spcBef>
                <a:spcPts val="1200"/>
              </a:spcBef>
            </a:pPr>
            <a:r>
              <a:rPr lang="en" sz="2000" dirty="0"/>
              <a:t>C++ is directly derived from the C language. This means it shares some properties with C while also adding some improvements</a:t>
            </a:r>
            <a:r>
              <a:rPr lang="en" sz="2000" dirty="0" smtClean="0"/>
              <a:t>.</a:t>
            </a:r>
          </a:p>
          <a:p>
            <a:pPr>
              <a:spcBef>
                <a:spcPts val="1200"/>
              </a:spcBef>
            </a:pPr>
            <a:endParaRPr sz="2000" dirty="0"/>
          </a:p>
          <a:p>
            <a:r>
              <a:rPr lang="en" sz="2000" dirty="0"/>
              <a:t>C++ is object-oriented. This translates to productivity and organization of code, which is </a:t>
            </a:r>
            <a:r>
              <a:rPr lang="en" sz="2000" dirty="0">
                <a:solidFill>
                  <a:srgbClr val="FF0000"/>
                </a:solidFill>
              </a:rPr>
              <a:t>a boon for more complex applications. It’s great for fast applications and server-side software</a:t>
            </a:r>
            <a:r>
              <a:rPr lang="en" sz="2000" dirty="0" smtClean="0">
                <a:solidFill>
                  <a:srgbClr val="FF0000"/>
                </a:solidFill>
              </a:rPr>
              <a:t>.</a:t>
            </a:r>
            <a:endParaRPr sz="2000" dirty="0">
              <a:solidFill>
                <a:srgbClr val="FF0000"/>
              </a:solidFill>
            </a:endParaRPr>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1725805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8"/>
          <p:cNvSpPr txBox="1">
            <a:spLocks noGrp="1"/>
          </p:cNvSpPr>
          <p:nvPr>
            <p:ph type="body" idx="1"/>
          </p:nvPr>
        </p:nvSpPr>
        <p:spPr>
          <a:xfrm>
            <a:off x="859417" y="826026"/>
            <a:ext cx="5998583" cy="2183400"/>
          </a:xfrm>
          <a:prstGeom prst="rect">
            <a:avLst/>
          </a:prstGeom>
        </p:spPr>
        <p:txBody>
          <a:bodyPr spcFirstLastPara="1" wrap="square" lIns="68569" tIns="68569" rIns="68569" bIns="68569" anchor="t" anchorCtr="0">
            <a:noAutofit/>
          </a:bodyPr>
          <a:lstStyle/>
          <a:p>
            <a:pPr marL="0" indent="0">
              <a:buNone/>
            </a:pPr>
            <a:r>
              <a:rPr lang="en" sz="2000" dirty="0"/>
              <a:t>To make it simple </a:t>
            </a:r>
            <a:r>
              <a:rPr lang="en" sz="2000" dirty="0" smtClean="0"/>
              <a:t>(2 / 4):</a:t>
            </a:r>
            <a:endParaRPr sz="2000" dirty="0"/>
          </a:p>
          <a:p>
            <a:r>
              <a:rPr lang="en" sz="2000" dirty="0" smtClean="0">
                <a:solidFill>
                  <a:srgbClr val="FF0000"/>
                </a:solidFill>
              </a:rPr>
              <a:t>C</a:t>
            </a:r>
            <a:r>
              <a:rPr lang="en" sz="2000" dirty="0">
                <a:solidFill>
                  <a:srgbClr val="FF0000"/>
                </a:solidFill>
              </a:rPr>
              <a:t>++ is lightweight and compiled</a:t>
            </a:r>
            <a:r>
              <a:rPr lang="en" sz="2000" dirty="0"/>
              <a:t>. This means that before a C++ application is launched on a PC or the server, the code is converted into a binary file, or an executable .EXE file. C++ compiled files are pretty lightweight vs. files with more overhead, like C#. With C++, you can code for any platform including Mac, Windows and Linux</a:t>
            </a:r>
            <a:r>
              <a:rPr lang="en" sz="2000" dirty="0" smtClean="0"/>
              <a:t>.</a:t>
            </a:r>
          </a:p>
          <a:p>
            <a:endParaRPr lang="en" sz="2000" dirty="0" smtClean="0"/>
          </a:p>
          <a:p>
            <a:r>
              <a:rPr lang="en-US" altLang="zh-CN" sz="2000" dirty="0"/>
              <a:t>It has benefits of both high-level and low-level programming languages. This makes it more of a </a:t>
            </a:r>
            <a:r>
              <a:rPr lang="en-US" altLang="zh-CN" sz="2000" dirty="0">
                <a:solidFill>
                  <a:srgbClr val="FF0000"/>
                </a:solidFill>
              </a:rPr>
              <a:t>mid-level </a:t>
            </a:r>
            <a:r>
              <a:rPr lang="en-US" altLang="zh-CN" sz="2000" dirty="0"/>
              <a:t>language.</a:t>
            </a:r>
          </a:p>
          <a:p>
            <a:endParaRPr sz="2000" dirty="0">
              <a:solidFill>
                <a:srgbClr val="494949"/>
              </a:solidFill>
              <a:latin typeface="Arial"/>
              <a:ea typeface="Arial"/>
              <a:cs typeface="Arial"/>
              <a:sym typeface="Arial"/>
            </a:endParaRPr>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C vs C++</a:t>
            </a:r>
            <a:endParaRPr lang="en-US" sz="2400" dirty="0"/>
          </a:p>
        </p:txBody>
      </p:sp>
    </p:spTree>
    <p:extLst>
      <p:ext uri="{BB962C8B-B14F-4D97-AF65-F5344CB8AC3E}">
        <p14:creationId xmlns:p14="http://schemas.microsoft.com/office/powerpoint/2010/main" val="148272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9"/>
          <p:cNvSpPr txBox="1">
            <a:spLocks noGrp="1"/>
          </p:cNvSpPr>
          <p:nvPr>
            <p:ph type="body" idx="1"/>
          </p:nvPr>
        </p:nvSpPr>
        <p:spPr>
          <a:xfrm>
            <a:off x="917456" y="870512"/>
            <a:ext cx="5743924" cy="2183400"/>
          </a:xfrm>
          <a:prstGeom prst="rect">
            <a:avLst/>
          </a:prstGeom>
        </p:spPr>
        <p:txBody>
          <a:bodyPr spcFirstLastPara="1" wrap="square" lIns="68569" tIns="68569" rIns="68569" bIns="68569" anchor="t" anchorCtr="0">
            <a:noAutofit/>
          </a:bodyPr>
          <a:lstStyle/>
          <a:p>
            <a:pPr marL="0" indent="0">
              <a:buNone/>
            </a:pPr>
            <a:r>
              <a:rPr lang="en" sz="2000" dirty="0"/>
              <a:t>To make it simple </a:t>
            </a:r>
            <a:r>
              <a:rPr lang="en" sz="2000" dirty="0" smtClean="0"/>
              <a:t>(3 </a:t>
            </a:r>
            <a:r>
              <a:rPr lang="en" sz="2000" dirty="0"/>
              <a:t>/ </a:t>
            </a:r>
            <a:r>
              <a:rPr lang="en" sz="2000" dirty="0" smtClean="0"/>
              <a:t>4):</a:t>
            </a:r>
            <a:endParaRPr sz="2000" dirty="0"/>
          </a:p>
          <a:p>
            <a:r>
              <a:rPr lang="en" sz="2000" dirty="0" smtClean="0"/>
              <a:t>The </a:t>
            </a:r>
            <a:r>
              <a:rPr lang="en" sz="2000" dirty="0"/>
              <a:t>power of C++ lies in its performance and speed. This makes it ideal for complex, large applications that require a lot of speed at scale. </a:t>
            </a:r>
            <a:endParaRPr lang="en" sz="2000" dirty="0" smtClean="0"/>
          </a:p>
          <a:p>
            <a:endParaRPr lang="en" sz="2000" dirty="0"/>
          </a:p>
          <a:p>
            <a:r>
              <a:rPr lang="en" sz="2000" dirty="0" smtClean="0"/>
              <a:t>C++ plays well with other languages. Because it </a:t>
            </a:r>
            <a:r>
              <a:rPr lang="en" sz="2000" dirty="0" smtClean="0">
                <a:solidFill>
                  <a:srgbClr val="FF0000"/>
                </a:solidFill>
              </a:rPr>
              <a:t>can interface with nearly any other language</a:t>
            </a:r>
            <a:r>
              <a:rPr lang="en" sz="2000" dirty="0" smtClean="0"/>
              <a:t>, C++ is a great option. And, almost any system can compile and run C++ code.</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C vs C++</a:t>
            </a:r>
            <a:endParaRPr lang="en-US" sz="2400" dirty="0"/>
          </a:p>
        </p:txBody>
      </p:sp>
    </p:spTree>
    <p:extLst>
      <p:ext uri="{BB962C8B-B14F-4D97-AF65-F5344CB8AC3E}">
        <p14:creationId xmlns:p14="http://schemas.microsoft.com/office/powerpoint/2010/main" val="4128519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40"/>
          <p:cNvSpPr txBox="1">
            <a:spLocks noGrp="1"/>
          </p:cNvSpPr>
          <p:nvPr>
            <p:ph type="body" idx="1"/>
          </p:nvPr>
        </p:nvSpPr>
        <p:spPr>
          <a:xfrm>
            <a:off x="921011" y="1200314"/>
            <a:ext cx="5653906" cy="2183400"/>
          </a:xfrm>
          <a:prstGeom prst="rect">
            <a:avLst/>
          </a:prstGeom>
        </p:spPr>
        <p:txBody>
          <a:bodyPr spcFirstLastPara="1" wrap="square" lIns="68569" tIns="68569" rIns="68569" bIns="68569" anchor="t" anchorCtr="0">
            <a:noAutofit/>
          </a:bodyPr>
          <a:lstStyle/>
          <a:p>
            <a:pPr marL="0" indent="0">
              <a:buNone/>
            </a:pPr>
            <a:r>
              <a:rPr lang="en" sz="2000" dirty="0"/>
              <a:t>To make it simple </a:t>
            </a:r>
            <a:r>
              <a:rPr lang="en" sz="2000" dirty="0" smtClean="0"/>
              <a:t>(4 </a:t>
            </a:r>
            <a:r>
              <a:rPr lang="en" sz="2000" dirty="0"/>
              <a:t>/ </a:t>
            </a:r>
            <a:r>
              <a:rPr lang="en" sz="2000" dirty="0" smtClean="0"/>
              <a:t>4):</a:t>
            </a:r>
            <a:endParaRPr sz="2000" dirty="0"/>
          </a:p>
          <a:p>
            <a:pPr>
              <a:spcBef>
                <a:spcPts val="1200"/>
              </a:spcBef>
            </a:pPr>
            <a:r>
              <a:rPr lang="en" sz="2000" dirty="0">
                <a:solidFill>
                  <a:srgbClr val="FF0000"/>
                </a:solidFill>
              </a:rPr>
              <a:t>Pointers equal productivity. </a:t>
            </a:r>
            <a:r>
              <a:rPr lang="en" sz="2000" dirty="0"/>
              <a:t>A “pointer” is a feature of C++ (and other C-based languages) that allows developers to simplify code. A pointer represents an “address” where a piece of data exists, so you code the location of a variable, not the whole variable. </a:t>
            </a:r>
          </a:p>
        </p:txBody>
      </p:sp>
      <p:sp>
        <p:nvSpPr>
          <p:cNvPr id="5"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C vs C++</a:t>
            </a:r>
            <a:endParaRPr lang="en-US" sz="2400" dirty="0"/>
          </a:p>
        </p:txBody>
      </p:sp>
    </p:spTree>
    <p:extLst>
      <p:ext uri="{BB962C8B-B14F-4D97-AF65-F5344CB8AC3E}">
        <p14:creationId xmlns:p14="http://schemas.microsoft.com/office/powerpoint/2010/main" val="574184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40"/>
          <p:cNvSpPr txBox="1">
            <a:spLocks noGrp="1"/>
          </p:cNvSpPr>
          <p:nvPr>
            <p:ph type="body" idx="1"/>
          </p:nvPr>
        </p:nvSpPr>
        <p:spPr>
          <a:xfrm>
            <a:off x="873633" y="750221"/>
            <a:ext cx="5653906" cy="2183400"/>
          </a:xfrm>
          <a:prstGeom prst="rect">
            <a:avLst/>
          </a:prstGeom>
        </p:spPr>
        <p:txBody>
          <a:bodyPr spcFirstLastPara="1" wrap="square" lIns="68569" tIns="68569" rIns="68569" bIns="68569" anchor="t" anchorCtr="0">
            <a:noAutofit/>
          </a:bodyPr>
          <a:lstStyle/>
          <a:p>
            <a:pPr marL="0" indent="0">
              <a:buNone/>
            </a:pPr>
            <a:r>
              <a:rPr lang="en" sz="2000" dirty="0"/>
              <a:t>To make it simple </a:t>
            </a:r>
            <a:r>
              <a:rPr lang="en" sz="2000" dirty="0" smtClean="0"/>
              <a:t>(4 </a:t>
            </a:r>
            <a:r>
              <a:rPr lang="en" sz="2000" dirty="0"/>
              <a:t>/ </a:t>
            </a:r>
            <a:r>
              <a:rPr lang="en" sz="2000" dirty="0" smtClean="0"/>
              <a:t>4):</a:t>
            </a:r>
            <a:endParaRPr sz="2000" dirty="0"/>
          </a:p>
          <a:p>
            <a:pPr>
              <a:spcBef>
                <a:spcPts val="1200"/>
              </a:spcBef>
            </a:pPr>
            <a:r>
              <a:rPr lang="en" sz="2000" dirty="0" smtClean="0"/>
              <a:t>Think </a:t>
            </a:r>
            <a:r>
              <a:rPr lang="en" sz="2000" dirty="0"/>
              <a:t>of </a:t>
            </a:r>
            <a:r>
              <a:rPr lang="en" sz="2000" dirty="0" smtClean="0"/>
              <a:t>pointer </a:t>
            </a:r>
            <a:r>
              <a:rPr lang="en" sz="2000" dirty="0"/>
              <a:t>this way: Instead of personally handing out newsletters to everyone in your company, you put the newsletters in a mailbox and tell everyone where the mailbox is located. Or, if you’re dealing with a large bit of data, think of a pointer like giving someone your address, rather than giving them your whole house. It’s a logic for computing—one we use every day as humans.</a:t>
            </a:r>
          </a:p>
        </p:txBody>
      </p:sp>
      <p:sp>
        <p:nvSpPr>
          <p:cNvPr id="5"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C vs C++</a:t>
            </a:r>
            <a:endParaRPr lang="en-US" sz="2400" dirty="0"/>
          </a:p>
        </p:txBody>
      </p:sp>
    </p:spTree>
    <p:extLst>
      <p:ext uri="{BB962C8B-B14F-4D97-AF65-F5344CB8AC3E}">
        <p14:creationId xmlns:p14="http://schemas.microsoft.com/office/powerpoint/2010/main" val="1898562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1"/>
          <p:cNvSpPr txBox="1">
            <a:spLocks noGrp="1"/>
          </p:cNvSpPr>
          <p:nvPr>
            <p:ph type="body" idx="1"/>
          </p:nvPr>
        </p:nvSpPr>
        <p:spPr>
          <a:xfrm>
            <a:off x="873631" y="1176625"/>
            <a:ext cx="5783011" cy="2183400"/>
          </a:xfrm>
          <a:prstGeom prst="rect">
            <a:avLst/>
          </a:prstGeom>
        </p:spPr>
        <p:txBody>
          <a:bodyPr spcFirstLastPara="1" wrap="square" lIns="68569" tIns="68569" rIns="68569" bIns="68569" anchor="t" anchorCtr="0">
            <a:noAutofit/>
          </a:bodyPr>
          <a:lstStyle/>
          <a:p>
            <a:pPr marL="0" indent="0">
              <a:buNone/>
            </a:pPr>
            <a:r>
              <a:rPr lang="en" sz="2000" b="1" dirty="0"/>
              <a:t>When Should You Use Which Language?</a:t>
            </a:r>
            <a:endParaRPr sz="2000" b="1" dirty="0"/>
          </a:p>
          <a:p>
            <a:pPr marL="0" indent="0">
              <a:spcBef>
                <a:spcPts val="1200"/>
              </a:spcBef>
              <a:buNone/>
            </a:pPr>
            <a:r>
              <a:rPr lang="en" sz="2000" dirty="0"/>
              <a:t>If you want an application that works directly with computer hardware or deals with application development, C++ is a good option. </a:t>
            </a:r>
            <a:endParaRPr lang="en" sz="2000" dirty="0" smtClean="0"/>
          </a:p>
          <a:p>
            <a:pPr marL="0" indent="0">
              <a:spcBef>
                <a:spcPts val="1200"/>
              </a:spcBef>
              <a:buNone/>
            </a:pPr>
            <a:r>
              <a:rPr lang="en" sz="2000" dirty="0" smtClean="0"/>
              <a:t>C</a:t>
            </a:r>
            <a:r>
              <a:rPr lang="en" sz="2000" dirty="0"/>
              <a:t>++ programs include server-side applications, networking, gaming, and even device drivers for your PC. However, if you need to code truly tiny systems, using C will result in a little less overhead than C++.</a:t>
            </a:r>
            <a:endParaRPr sz="2000" dirty="0"/>
          </a:p>
          <a:p>
            <a:pPr marL="0" indent="0">
              <a:spcBef>
                <a:spcPts val="1200"/>
              </a:spcBef>
              <a:buNone/>
            </a:pPr>
            <a:endParaRPr sz="2000" dirty="0"/>
          </a:p>
        </p:txBody>
      </p:sp>
      <p:sp>
        <p:nvSpPr>
          <p:cNvPr id="5"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C vs C++</a:t>
            </a:r>
            <a:endParaRPr lang="en-US" sz="2400" dirty="0"/>
          </a:p>
        </p:txBody>
      </p:sp>
    </p:spTree>
    <p:extLst>
      <p:ext uri="{BB962C8B-B14F-4D97-AF65-F5344CB8AC3E}">
        <p14:creationId xmlns:p14="http://schemas.microsoft.com/office/powerpoint/2010/main" val="3986181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1"/>
          <p:cNvSpPr txBox="1">
            <a:spLocks noGrp="1"/>
          </p:cNvSpPr>
          <p:nvPr>
            <p:ph type="body" idx="1"/>
          </p:nvPr>
        </p:nvSpPr>
        <p:spPr>
          <a:xfrm>
            <a:off x="911535" y="1519594"/>
            <a:ext cx="5858816" cy="2183400"/>
          </a:xfrm>
          <a:prstGeom prst="rect">
            <a:avLst/>
          </a:prstGeom>
        </p:spPr>
        <p:txBody>
          <a:bodyPr spcFirstLastPara="1" wrap="square" lIns="68569" tIns="68569" rIns="68569" bIns="68569" anchor="t" anchorCtr="0">
            <a:noAutofit/>
          </a:bodyPr>
          <a:lstStyle/>
          <a:p>
            <a:pPr marL="0" indent="0">
              <a:buNone/>
            </a:pPr>
            <a:r>
              <a:rPr lang="en" sz="2000" b="1" dirty="0"/>
              <a:t>When Should You Use Which Language?</a:t>
            </a:r>
            <a:endParaRPr sz="2000" b="1" dirty="0"/>
          </a:p>
          <a:p>
            <a:pPr marL="0" indent="0">
              <a:spcBef>
                <a:spcPts val="1200"/>
              </a:spcBef>
              <a:buNone/>
            </a:pPr>
            <a:r>
              <a:rPr lang="en" sz="2000" dirty="0"/>
              <a:t>C++ is well-rounded in terms of platforms and target applications, so if your project is focused on extremely low-level processing, then you may want to use C++. </a:t>
            </a:r>
            <a:endParaRPr sz="2000" dirty="0"/>
          </a:p>
        </p:txBody>
      </p:sp>
      <p:sp>
        <p:nvSpPr>
          <p:cNvPr id="4" name="Google Shape;262;p34"/>
          <p:cNvSpPr txBox="1">
            <a:spLocks/>
          </p:cNvSpPr>
          <p:nvPr/>
        </p:nvSpPr>
        <p:spPr>
          <a:xfrm>
            <a:off x="973125" y="184937"/>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C vs C++</a:t>
            </a:r>
            <a:endParaRPr lang="en-US" sz="2400" dirty="0"/>
          </a:p>
        </p:txBody>
      </p:sp>
    </p:spTree>
    <p:extLst>
      <p:ext uri="{BB962C8B-B14F-4D97-AF65-F5344CB8AC3E}">
        <p14:creationId xmlns:p14="http://schemas.microsoft.com/office/powerpoint/2010/main" val="301428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963651" y="1496428"/>
            <a:ext cx="5279175" cy="2183400"/>
          </a:xfrm>
          <a:prstGeom prst="rect">
            <a:avLst/>
          </a:prstGeom>
        </p:spPr>
        <p:txBody>
          <a:bodyPr spcFirstLastPara="1" wrap="square" lIns="68569" tIns="68569" rIns="68569" bIns="68569" anchor="t" anchorCtr="0">
            <a:noAutofit/>
          </a:bodyPr>
          <a:lstStyle/>
          <a:p>
            <a:pPr marL="0" indent="0">
              <a:buNone/>
            </a:pPr>
            <a:r>
              <a:rPr lang="en" sz="2000" b="1" u="sng" dirty="0"/>
              <a:t>Object</a:t>
            </a:r>
            <a:endParaRPr sz="2000" b="1" u="sng" dirty="0"/>
          </a:p>
          <a:p>
            <a:pPr marL="0" indent="0">
              <a:spcBef>
                <a:spcPts val="1200"/>
              </a:spcBef>
              <a:spcAft>
                <a:spcPts val="1200"/>
              </a:spcAft>
              <a:buNone/>
            </a:pPr>
            <a:r>
              <a:rPr lang="en" sz="2000" dirty="0"/>
              <a:t/>
            </a:r>
            <a:br>
              <a:rPr lang="en" sz="2000" dirty="0"/>
            </a:br>
            <a:r>
              <a:rPr lang="en" sz="2000" dirty="0"/>
              <a:t>Any entity that has state and behavior is known as an object. For example: chair, pen, table, keyboard, bike etc. It can be physical and logical.</a:t>
            </a:r>
            <a:endParaRPr sz="2000" dirty="0"/>
          </a:p>
        </p:txBody>
      </p:sp>
      <p:sp>
        <p:nvSpPr>
          <p:cNvPr id="5"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1606690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617888" y="2182688"/>
            <a:ext cx="3440250" cy="861525"/>
          </a:xfrm>
          <a:prstGeom prst="rect">
            <a:avLst/>
          </a:prstGeom>
        </p:spPr>
        <p:txBody>
          <a:bodyPr spcFirstLastPara="1" wrap="square" lIns="68569" tIns="68569" rIns="68569" bIns="68569" anchor="ctr" anchorCtr="0">
            <a:noAutofit/>
          </a:bodyPr>
          <a:lstStyle/>
          <a:p>
            <a:r>
              <a:rPr lang="en"/>
              <a:t>Why Learn C++?</a:t>
            </a:r>
            <a:endParaRPr/>
          </a:p>
        </p:txBody>
      </p:sp>
    </p:spTree>
    <p:extLst>
      <p:ext uri="{BB962C8B-B14F-4D97-AF65-F5344CB8AC3E}">
        <p14:creationId xmlns:p14="http://schemas.microsoft.com/office/powerpoint/2010/main" val="2702756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90801" y="1123324"/>
            <a:ext cx="4214192" cy="3157128"/>
          </a:xfrm>
          <a:prstGeom prst="rect">
            <a:avLst/>
          </a:prstGeom>
        </p:spPr>
      </p:pic>
      <p:pic>
        <p:nvPicPr>
          <p:cNvPr id="2" name="Picture 1"/>
          <p:cNvPicPr>
            <a:picLocks noChangeAspect="1"/>
          </p:cNvPicPr>
          <p:nvPr/>
        </p:nvPicPr>
        <p:blipFill>
          <a:blip r:embed="rId4"/>
          <a:stretch>
            <a:fillRect/>
          </a:stretch>
        </p:blipFill>
        <p:spPr>
          <a:xfrm>
            <a:off x="26504" y="1123324"/>
            <a:ext cx="2473485" cy="3157128"/>
          </a:xfrm>
          <a:prstGeom prst="rect">
            <a:avLst/>
          </a:prstGeom>
        </p:spPr>
      </p:pic>
      <p:sp>
        <p:nvSpPr>
          <p:cNvPr id="315" name="Google Shape;315;p43"/>
          <p:cNvSpPr txBox="1">
            <a:spLocks noGrp="1"/>
          </p:cNvSpPr>
          <p:nvPr>
            <p:ph type="title"/>
          </p:nvPr>
        </p:nvSpPr>
        <p:spPr>
          <a:xfrm>
            <a:off x="861180" y="161248"/>
            <a:ext cx="5279175" cy="685575"/>
          </a:xfrm>
          <a:prstGeom prst="rect">
            <a:avLst/>
          </a:prstGeom>
        </p:spPr>
        <p:txBody>
          <a:bodyPr spcFirstLastPara="1" wrap="square" lIns="68569" tIns="68569" rIns="68569" bIns="68569" anchor="t" anchorCtr="0">
            <a:noAutofit/>
          </a:bodyPr>
          <a:lstStyle/>
          <a:p>
            <a:r>
              <a:rPr lang="en" sz="2400" dirty="0"/>
              <a:t>Why Learn C++?</a:t>
            </a:r>
            <a:endParaRPr sz="2400" dirty="0"/>
          </a:p>
        </p:txBody>
      </p:sp>
      <p:sp>
        <p:nvSpPr>
          <p:cNvPr id="4" name="矩形 3"/>
          <p:cNvSpPr/>
          <p:nvPr/>
        </p:nvSpPr>
        <p:spPr>
          <a:xfrm>
            <a:off x="413306" y="4597125"/>
            <a:ext cx="2060179" cy="338554"/>
          </a:xfrm>
          <a:prstGeom prst="rect">
            <a:avLst/>
          </a:prstGeom>
        </p:spPr>
        <p:txBody>
          <a:bodyPr wrap="none">
            <a:spAutoFit/>
          </a:bodyPr>
          <a:lstStyle/>
          <a:p>
            <a:r>
              <a:rPr lang="en-US" altLang="zh-CN" sz="1600" b="1" dirty="0">
                <a:solidFill>
                  <a:schemeClr val="bg1"/>
                </a:solidFill>
                <a:latin typeface="-apple-system"/>
              </a:rPr>
              <a:t>IEEE Spectrum </a:t>
            </a:r>
            <a:r>
              <a:rPr lang="en-US" altLang="zh-CN" sz="1600" b="1" dirty="0" smtClean="0">
                <a:solidFill>
                  <a:schemeClr val="bg1"/>
                </a:solidFill>
                <a:latin typeface="-apple-system"/>
              </a:rPr>
              <a:t>2022</a:t>
            </a:r>
            <a:endParaRPr lang="zh-CN" altLang="en-US" sz="1600" b="1" dirty="0">
              <a:solidFill>
                <a:schemeClr val="bg1"/>
              </a:solidFill>
            </a:endParaRPr>
          </a:p>
        </p:txBody>
      </p:sp>
      <p:sp>
        <p:nvSpPr>
          <p:cNvPr id="8" name="矩形 7"/>
          <p:cNvSpPr/>
          <p:nvPr/>
        </p:nvSpPr>
        <p:spPr>
          <a:xfrm>
            <a:off x="4321693" y="4597125"/>
            <a:ext cx="1226618" cy="338554"/>
          </a:xfrm>
          <a:prstGeom prst="rect">
            <a:avLst/>
          </a:prstGeom>
        </p:spPr>
        <p:txBody>
          <a:bodyPr wrap="none">
            <a:spAutoFit/>
          </a:bodyPr>
          <a:lstStyle/>
          <a:p>
            <a:r>
              <a:rPr lang="en-US" altLang="zh-CN" sz="1600" b="1" dirty="0">
                <a:solidFill>
                  <a:schemeClr val="bg1"/>
                </a:solidFill>
                <a:latin typeface="-apple-system"/>
              </a:rPr>
              <a:t>TIOBE </a:t>
            </a:r>
            <a:r>
              <a:rPr lang="en-US" altLang="zh-CN" sz="1600" b="1" dirty="0" smtClean="0">
                <a:solidFill>
                  <a:schemeClr val="bg1"/>
                </a:solidFill>
                <a:latin typeface="-apple-system"/>
              </a:rPr>
              <a:t>2022</a:t>
            </a:r>
            <a:endParaRPr lang="zh-CN" altLang="en-US" sz="1600" b="1" dirty="0">
              <a:solidFill>
                <a:schemeClr val="bg1"/>
              </a:solidFill>
            </a:endParaRPr>
          </a:p>
        </p:txBody>
      </p:sp>
      <p:sp>
        <p:nvSpPr>
          <p:cNvPr id="5" name="矩形 4"/>
          <p:cNvSpPr/>
          <p:nvPr/>
        </p:nvSpPr>
        <p:spPr>
          <a:xfrm>
            <a:off x="79513" y="2297605"/>
            <a:ext cx="2393972" cy="253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4053" y="2252869"/>
            <a:ext cx="4161182" cy="24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713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3"/>
          <p:cNvSpPr txBox="1">
            <a:spLocks noGrp="1"/>
          </p:cNvSpPr>
          <p:nvPr>
            <p:ph type="body" idx="1"/>
          </p:nvPr>
        </p:nvSpPr>
        <p:spPr>
          <a:xfrm>
            <a:off x="987340" y="1155305"/>
            <a:ext cx="5279175" cy="2183400"/>
          </a:xfrm>
          <a:prstGeom prst="rect">
            <a:avLst/>
          </a:prstGeom>
        </p:spPr>
        <p:txBody>
          <a:bodyPr spcFirstLastPara="1" wrap="square" lIns="68569" tIns="68569" rIns="68569" bIns="68569" anchor="t" anchorCtr="0">
            <a:noAutofit/>
          </a:bodyPr>
          <a:lstStyle/>
          <a:p>
            <a:pPr marL="0" indent="0">
              <a:buNone/>
            </a:pPr>
            <a:r>
              <a:rPr lang="en" sz="2000" dirty="0" smtClean="0"/>
              <a:t>Pros:</a:t>
            </a:r>
            <a:endParaRPr sz="2000" dirty="0"/>
          </a:p>
          <a:p>
            <a:pPr>
              <a:spcBef>
                <a:spcPts val="1200"/>
              </a:spcBef>
            </a:pPr>
            <a:r>
              <a:rPr lang="en" sz="2000" b="1" dirty="0"/>
              <a:t>Scalability</a:t>
            </a:r>
            <a:r>
              <a:rPr lang="en" sz="2000" dirty="0"/>
              <a:t/>
            </a:r>
            <a:br>
              <a:rPr lang="en" sz="2000" dirty="0"/>
            </a:br>
            <a:r>
              <a:rPr lang="en" sz="2000" dirty="0"/>
              <a:t>C++'s greatest strength is how scalable it could be, so apps that are very resource intensive are usually built with it. Graphics require a lot of resource, which is why the most beautiful 3D games you happily feast your eyes on are often built with C++.</a:t>
            </a:r>
            <a:endParaRPr sz="3600" b="1" dirty="0">
              <a:solidFill>
                <a:srgbClr val="09455D"/>
              </a:solidFill>
            </a:endParaRPr>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3448302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3"/>
          <p:cNvSpPr txBox="1">
            <a:spLocks noGrp="1"/>
          </p:cNvSpPr>
          <p:nvPr>
            <p:ph type="body" idx="1"/>
          </p:nvPr>
        </p:nvSpPr>
        <p:spPr>
          <a:xfrm>
            <a:off x="963650" y="1013169"/>
            <a:ext cx="5279175" cy="2183400"/>
          </a:xfrm>
          <a:prstGeom prst="rect">
            <a:avLst/>
          </a:prstGeom>
        </p:spPr>
        <p:txBody>
          <a:bodyPr spcFirstLastPara="1" wrap="square" lIns="68569" tIns="68569" rIns="68569" bIns="68569" anchor="t" anchorCtr="0">
            <a:noAutofit/>
          </a:bodyPr>
          <a:lstStyle/>
          <a:p>
            <a:pPr marL="0" indent="0">
              <a:buNone/>
            </a:pPr>
            <a:r>
              <a:rPr lang="en" sz="2000" dirty="0" smtClean="0"/>
              <a:t>Pros:</a:t>
            </a:r>
            <a:endParaRPr sz="2000" dirty="0"/>
          </a:p>
          <a:p>
            <a:pPr>
              <a:spcBef>
                <a:spcPts val="1200"/>
              </a:spcBef>
            </a:pPr>
            <a:r>
              <a:rPr lang="en" sz="2000" b="1" dirty="0"/>
              <a:t>Fast</a:t>
            </a:r>
            <a:r>
              <a:rPr lang="en" sz="2000" dirty="0"/>
              <a:t/>
            </a:r>
            <a:br>
              <a:rPr lang="en" sz="2000" dirty="0"/>
            </a:br>
            <a:r>
              <a:rPr lang="en" sz="2000" dirty="0"/>
              <a:t>As a statically typed language, C++ is generally more performant than dynamically typed languages because the code is type-checked before it is executed. Java is gaining ground in terms of speed, but in the end, depending on how talented the C++ developer is, C++ can still be faster than Java.</a:t>
            </a:r>
            <a:endParaRPr sz="2000" dirty="0">
              <a:solidFill>
                <a:srgbClr val="09455D"/>
              </a:solidFill>
              <a:highlight>
                <a:srgbClr val="FFFFFF"/>
              </a:highlight>
            </a:endParaRPr>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4057690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44"/>
          <p:cNvSpPr txBox="1">
            <a:spLocks noGrp="1"/>
          </p:cNvSpPr>
          <p:nvPr>
            <p:ph type="body" idx="1"/>
          </p:nvPr>
        </p:nvSpPr>
        <p:spPr>
          <a:xfrm>
            <a:off x="954174" y="1051073"/>
            <a:ext cx="5597052" cy="2183400"/>
          </a:xfrm>
          <a:prstGeom prst="rect">
            <a:avLst/>
          </a:prstGeom>
        </p:spPr>
        <p:txBody>
          <a:bodyPr spcFirstLastPara="1" wrap="square" lIns="68569" tIns="68569" rIns="68569" bIns="68569" anchor="t" anchorCtr="0">
            <a:noAutofit/>
          </a:bodyPr>
          <a:lstStyle/>
          <a:p>
            <a:pPr marL="0" indent="0">
              <a:buNone/>
            </a:pPr>
            <a:r>
              <a:rPr lang="en" sz="2000" dirty="0" smtClean="0"/>
              <a:t>Pros:</a:t>
            </a:r>
            <a:endParaRPr sz="2000" dirty="0"/>
          </a:p>
          <a:p>
            <a:pPr>
              <a:spcBef>
                <a:spcPts val="1200"/>
              </a:spcBef>
            </a:pPr>
            <a:r>
              <a:rPr lang="en" sz="2000" b="1" dirty="0" smtClean="0"/>
              <a:t>Community(1</a:t>
            </a:r>
            <a:r>
              <a:rPr lang="en-US" sz="2000" b="1" dirty="0" smtClean="0"/>
              <a:t>/2</a:t>
            </a:r>
            <a:r>
              <a:rPr lang="en" sz="2000" b="1" dirty="0" smtClean="0"/>
              <a:t>)</a:t>
            </a:r>
            <a:r>
              <a:rPr lang="en" sz="2000" dirty="0"/>
              <a:t/>
            </a:r>
            <a:br>
              <a:rPr lang="en" sz="2000" dirty="0"/>
            </a:br>
            <a:r>
              <a:rPr lang="en" sz="2000" dirty="0"/>
              <a:t>First of all, community size is important, because the larger a programming language community is, the more support you'd be likely to get. As you step into the programming world, you'll soon understand how vital support is, as the developer community is all about giving and receiving help. </a:t>
            </a:r>
            <a:endParaRPr sz="2000" dirty="0">
              <a:solidFill>
                <a:srgbClr val="09455D"/>
              </a:solidFill>
              <a:highlight>
                <a:srgbClr val="FFFFFF"/>
              </a:highlight>
            </a:endParaRPr>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19799101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44"/>
          <p:cNvSpPr txBox="1">
            <a:spLocks noGrp="1"/>
          </p:cNvSpPr>
          <p:nvPr>
            <p:ph type="body" idx="1"/>
          </p:nvPr>
        </p:nvSpPr>
        <p:spPr>
          <a:xfrm>
            <a:off x="916272" y="1293887"/>
            <a:ext cx="5597052" cy="2183400"/>
          </a:xfrm>
          <a:prstGeom prst="rect">
            <a:avLst/>
          </a:prstGeom>
        </p:spPr>
        <p:txBody>
          <a:bodyPr spcFirstLastPara="1" wrap="square" lIns="68569" tIns="68569" rIns="68569" bIns="68569" anchor="t" anchorCtr="0">
            <a:noAutofit/>
          </a:bodyPr>
          <a:lstStyle/>
          <a:p>
            <a:pPr marL="0" indent="0">
              <a:buNone/>
            </a:pPr>
            <a:r>
              <a:rPr lang="en" sz="2000" dirty="0" smtClean="0"/>
              <a:t>Pros:</a:t>
            </a:r>
            <a:endParaRPr sz="2000" dirty="0"/>
          </a:p>
          <a:p>
            <a:pPr>
              <a:spcBef>
                <a:spcPts val="1200"/>
              </a:spcBef>
            </a:pPr>
            <a:r>
              <a:rPr lang="en" sz="2000" b="1" dirty="0" smtClean="0"/>
              <a:t>Community(2/2</a:t>
            </a:r>
            <a:r>
              <a:rPr lang="en" sz="2000" b="1" dirty="0"/>
              <a:t>)</a:t>
            </a:r>
            <a:r>
              <a:rPr lang="en" sz="2000" dirty="0"/>
              <a:t/>
            </a:r>
            <a:br>
              <a:rPr lang="en" sz="2000" dirty="0"/>
            </a:br>
            <a:r>
              <a:rPr lang="en" sz="2000" dirty="0"/>
              <a:t>Moreover, the larger a community, the more people will be building useful tools to make development in that particular language easier. As of now, there are over 600 notable programming languages world-wide.</a:t>
            </a:r>
            <a:endParaRPr sz="2000" dirty="0">
              <a:solidFill>
                <a:srgbClr val="09455D"/>
              </a:solidFill>
              <a:highlight>
                <a:srgbClr val="FFFFFF"/>
              </a:highlight>
            </a:endParaRPr>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89118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45"/>
          <p:cNvSpPr txBox="1">
            <a:spLocks noGrp="1"/>
          </p:cNvSpPr>
          <p:nvPr>
            <p:ph type="body" idx="1"/>
          </p:nvPr>
        </p:nvSpPr>
        <p:spPr>
          <a:xfrm>
            <a:off x="977864" y="1055810"/>
            <a:ext cx="5279175" cy="2183400"/>
          </a:xfrm>
          <a:prstGeom prst="rect">
            <a:avLst/>
          </a:prstGeom>
        </p:spPr>
        <p:txBody>
          <a:bodyPr spcFirstLastPara="1" wrap="square" lIns="68569" tIns="68569" rIns="68569" bIns="68569" anchor="t" anchorCtr="0">
            <a:noAutofit/>
          </a:bodyPr>
          <a:lstStyle/>
          <a:p>
            <a:pPr marL="0" indent="0">
              <a:buNone/>
            </a:pPr>
            <a:r>
              <a:rPr lang="en" sz="2000" dirty="0" smtClean="0"/>
              <a:t>Pro</a:t>
            </a:r>
            <a:r>
              <a:rPr lang="en-US" altLang="zh-CN" sz="2000" dirty="0" smtClean="0"/>
              <a:t>s</a:t>
            </a:r>
            <a:r>
              <a:rPr lang="en" sz="2000" dirty="0" smtClean="0"/>
              <a:t>:</a:t>
            </a:r>
            <a:endParaRPr sz="2000" dirty="0"/>
          </a:p>
          <a:p>
            <a:pPr>
              <a:spcBef>
                <a:spcPts val="1200"/>
              </a:spcBef>
            </a:pPr>
            <a:r>
              <a:rPr lang="en" sz="2000" b="1" dirty="0"/>
              <a:t>Control</a:t>
            </a:r>
            <a:r>
              <a:rPr lang="en" sz="2000" dirty="0"/>
              <a:t/>
            </a:r>
            <a:br>
              <a:rPr lang="en" sz="2000" dirty="0"/>
            </a:br>
            <a:r>
              <a:rPr lang="en" sz="2000" dirty="0"/>
              <a:t>As mentioned before, since you have a lot of control over how your app uses resources, your app can take up very little resource. All in all, since C++ can be very performant in the right hands, enterprises often use C++ to code functions that have a critical reliance on speed and resource usage.</a:t>
            </a:r>
            <a:endParaRPr sz="2000" b="1" dirty="0"/>
          </a:p>
          <a:p>
            <a:pPr marL="0" indent="0">
              <a:lnSpc>
                <a:spcPct val="110000"/>
              </a:lnSpc>
              <a:spcBef>
                <a:spcPts val="1200"/>
              </a:spcBef>
              <a:spcAft>
                <a:spcPts val="600"/>
              </a:spcAft>
              <a:buNone/>
            </a:pPr>
            <a:endParaRPr sz="2000" dirty="0">
              <a:solidFill>
                <a:srgbClr val="09455D"/>
              </a:solidFill>
              <a:highlight>
                <a:srgbClr val="FFFFFF"/>
              </a:highlight>
            </a:endParaRPr>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3719435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6"/>
          <p:cNvSpPr txBox="1">
            <a:spLocks noGrp="1"/>
          </p:cNvSpPr>
          <p:nvPr>
            <p:ph type="body" idx="1"/>
          </p:nvPr>
        </p:nvSpPr>
        <p:spPr>
          <a:xfrm>
            <a:off x="939961" y="846823"/>
            <a:ext cx="5721419" cy="2183400"/>
          </a:xfrm>
          <a:prstGeom prst="rect">
            <a:avLst/>
          </a:prstGeom>
        </p:spPr>
        <p:txBody>
          <a:bodyPr spcFirstLastPara="1" wrap="square" lIns="68569" tIns="68569" rIns="68569" bIns="68569" anchor="t" anchorCtr="0">
            <a:noAutofit/>
          </a:bodyPr>
          <a:lstStyle/>
          <a:p>
            <a:pPr marL="0" indent="0">
              <a:buNone/>
            </a:pPr>
            <a:r>
              <a:rPr lang="en" sz="2000" dirty="0"/>
              <a:t>Cons:</a:t>
            </a:r>
            <a:endParaRPr sz="2000" dirty="0"/>
          </a:p>
          <a:p>
            <a:pPr>
              <a:spcBef>
                <a:spcPts val="1200"/>
              </a:spcBef>
              <a:spcAft>
                <a:spcPts val="1200"/>
              </a:spcAft>
            </a:pPr>
            <a:r>
              <a:rPr lang="en" sz="2000" b="1" dirty="0"/>
              <a:t>Very Complex</a:t>
            </a:r>
            <a:r>
              <a:rPr lang="en-US" sz="2000" b="1" dirty="0" smtClean="0"/>
              <a:t>(1/2)</a:t>
            </a:r>
            <a:r>
              <a:rPr lang="en" sz="2000" b="1" dirty="0"/>
              <a:t/>
            </a:r>
            <a:br>
              <a:rPr lang="en" sz="2000" b="1" dirty="0"/>
            </a:br>
            <a:r>
              <a:rPr lang="en" sz="2000" dirty="0"/>
              <a:t>Since C++ is rather lower level, the language is huge and you will need to handle a lot of complex things such as memory management and more. You also need to write a lot of code before you can get a working prototype if you're planning on building an app from scratch. Since it will be difficult to grasp how all features in C++ works, you can easily shoot yourself in the foot.</a:t>
            </a:r>
            <a:endParaRPr sz="2000" dirty="0"/>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3355297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6"/>
          <p:cNvSpPr txBox="1">
            <a:spLocks noGrp="1"/>
          </p:cNvSpPr>
          <p:nvPr>
            <p:ph type="body" idx="1"/>
          </p:nvPr>
        </p:nvSpPr>
        <p:spPr>
          <a:xfrm>
            <a:off x="973126" y="1306915"/>
            <a:ext cx="5279175" cy="2183400"/>
          </a:xfrm>
          <a:prstGeom prst="rect">
            <a:avLst/>
          </a:prstGeom>
        </p:spPr>
        <p:txBody>
          <a:bodyPr spcFirstLastPara="1" wrap="square" lIns="68569" tIns="68569" rIns="68569" bIns="68569" anchor="t" anchorCtr="0">
            <a:noAutofit/>
          </a:bodyPr>
          <a:lstStyle/>
          <a:p>
            <a:pPr marL="0" indent="0">
              <a:buNone/>
            </a:pPr>
            <a:r>
              <a:rPr lang="en" sz="2000" dirty="0"/>
              <a:t>Cons:</a:t>
            </a:r>
            <a:endParaRPr sz="2000" dirty="0"/>
          </a:p>
          <a:p>
            <a:pPr>
              <a:spcBef>
                <a:spcPts val="1200"/>
              </a:spcBef>
              <a:spcAft>
                <a:spcPts val="1200"/>
              </a:spcAft>
            </a:pPr>
            <a:r>
              <a:rPr lang="en" sz="2000" b="1" dirty="0"/>
              <a:t>Very </a:t>
            </a:r>
            <a:r>
              <a:rPr lang="en" sz="2000" b="1" dirty="0" smtClean="0"/>
              <a:t>Complex(2/2)</a:t>
            </a:r>
            <a:r>
              <a:rPr lang="en" sz="2000" b="1" dirty="0"/>
              <a:t/>
            </a:r>
            <a:br>
              <a:rPr lang="en" sz="2000" b="1" dirty="0"/>
            </a:br>
            <a:r>
              <a:rPr lang="en" sz="2000" dirty="0"/>
              <a:t>As such, since it's easy for a coding beginner to go astray when learning C++, we strongly recommend learning C++ with a mentor.</a:t>
            </a:r>
            <a:endParaRPr sz="2000" dirty="0"/>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621500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47"/>
          <p:cNvSpPr txBox="1">
            <a:spLocks noGrp="1"/>
          </p:cNvSpPr>
          <p:nvPr>
            <p:ph type="body" idx="1"/>
          </p:nvPr>
        </p:nvSpPr>
        <p:spPr>
          <a:xfrm>
            <a:off x="949437" y="932627"/>
            <a:ext cx="5279175" cy="2183400"/>
          </a:xfrm>
          <a:prstGeom prst="rect">
            <a:avLst/>
          </a:prstGeom>
        </p:spPr>
        <p:txBody>
          <a:bodyPr spcFirstLastPara="1" wrap="square" lIns="68569" tIns="68569" rIns="68569" bIns="68569" anchor="t" anchorCtr="0">
            <a:noAutofit/>
          </a:bodyPr>
          <a:lstStyle/>
          <a:p>
            <a:pPr marL="0" indent="0">
              <a:buNone/>
            </a:pPr>
            <a:r>
              <a:rPr lang="en" sz="2000" dirty="0"/>
              <a:t>Cons:</a:t>
            </a:r>
            <a:endParaRPr sz="2000" dirty="0"/>
          </a:p>
          <a:p>
            <a:pPr>
              <a:spcBef>
                <a:spcPts val="1200"/>
              </a:spcBef>
              <a:spcAft>
                <a:spcPts val="1200"/>
              </a:spcAft>
            </a:pPr>
            <a:r>
              <a:rPr lang="en" sz="2000" b="1" dirty="0"/>
              <a:t>Not Easy To </a:t>
            </a:r>
            <a:r>
              <a:rPr lang="en" sz="2000" b="1" dirty="0" smtClean="0"/>
              <a:t>Maintain(1/2)</a:t>
            </a:r>
            <a:r>
              <a:rPr lang="en" sz="2000" b="1" dirty="0"/>
              <a:t/>
            </a:r>
            <a:br>
              <a:rPr lang="en" sz="2000" b="1" dirty="0"/>
            </a:br>
            <a:r>
              <a:rPr lang="en" sz="2000" dirty="0"/>
              <a:t>C++ needs a lot of code, which means you need a large team to scale a C++ app, and from a time and financial investment point of view, C++ not easy to scale. </a:t>
            </a:r>
            <a:endParaRPr lang="en" sz="2000" dirty="0" smtClean="0"/>
          </a:p>
          <a:p>
            <a:pPr>
              <a:spcBef>
                <a:spcPts val="1200"/>
              </a:spcBef>
              <a:spcAft>
                <a:spcPts val="1200"/>
              </a:spcAft>
            </a:pPr>
            <a:r>
              <a:rPr lang="en" sz="2000" dirty="0" smtClean="0"/>
              <a:t>Also</a:t>
            </a:r>
            <a:r>
              <a:rPr lang="en" sz="2000" dirty="0"/>
              <a:t>, since you have to do a lot of things manually with C++, it's easy for less experienced or less skilled developers to introduce errors into the code base. </a:t>
            </a:r>
            <a:endParaRPr sz="2000" dirty="0"/>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1610810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17"/>
          <p:cNvSpPr txBox="1">
            <a:spLocks noGrp="1"/>
          </p:cNvSpPr>
          <p:nvPr>
            <p:ph type="body" idx="1"/>
          </p:nvPr>
        </p:nvSpPr>
        <p:spPr>
          <a:xfrm>
            <a:off x="982602" y="823134"/>
            <a:ext cx="5724974" cy="2183400"/>
          </a:xfrm>
          <a:prstGeom prst="rect">
            <a:avLst/>
          </a:prstGeom>
        </p:spPr>
        <p:txBody>
          <a:bodyPr spcFirstLastPara="1" wrap="square" lIns="68569" tIns="68569" rIns="68569" bIns="68569" anchor="t" anchorCtr="0">
            <a:noAutofit/>
          </a:bodyPr>
          <a:lstStyle/>
          <a:p>
            <a:pPr marL="0" indent="0">
              <a:buNone/>
            </a:pPr>
            <a:r>
              <a:rPr lang="en" sz="2000" b="1" u="sng" dirty="0"/>
              <a:t>Class</a:t>
            </a:r>
            <a:endParaRPr sz="2000" b="1" u="sng" dirty="0"/>
          </a:p>
          <a:p>
            <a:pPr marL="0" indent="0">
              <a:spcBef>
                <a:spcPts val="1200"/>
              </a:spcBef>
              <a:buNone/>
            </a:pPr>
            <a:r>
              <a:rPr lang="en" sz="2000" dirty="0"/>
              <a:t>It is a user defined data type, which holds its own data members and member functions, which can be accessed and used by creating an instance of that class. A class is like a blueprint for an object.</a:t>
            </a:r>
            <a:endParaRPr sz="2000" dirty="0"/>
          </a:p>
          <a:p>
            <a:pPr marL="0" indent="0">
              <a:spcBef>
                <a:spcPts val="1200"/>
              </a:spcBef>
              <a:spcAft>
                <a:spcPts val="1200"/>
              </a:spcAft>
              <a:buNone/>
            </a:pPr>
            <a:r>
              <a:rPr lang="en" sz="2000" i="1" u="sng" dirty="0"/>
              <a:t>For Example</a:t>
            </a:r>
            <a:r>
              <a:rPr lang="en" sz="2000" i="1" dirty="0"/>
              <a:t>: Consider the Class of Cars. There may be many cars with different names and brand but all of them will share some common properties like all of them will have 4 wheels, Speed Limit, Mileage range etc. </a:t>
            </a:r>
            <a:endParaRPr sz="2000" i="1" dirty="0"/>
          </a:p>
        </p:txBody>
      </p:sp>
      <p:sp>
        <p:nvSpPr>
          <p:cNvPr id="5"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649001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47"/>
          <p:cNvSpPr txBox="1">
            <a:spLocks noGrp="1"/>
          </p:cNvSpPr>
          <p:nvPr>
            <p:ph type="body" idx="1"/>
          </p:nvPr>
        </p:nvSpPr>
        <p:spPr>
          <a:xfrm>
            <a:off x="944699" y="1188470"/>
            <a:ext cx="5279175" cy="2183400"/>
          </a:xfrm>
          <a:prstGeom prst="rect">
            <a:avLst/>
          </a:prstGeom>
        </p:spPr>
        <p:txBody>
          <a:bodyPr spcFirstLastPara="1" wrap="square" lIns="68569" tIns="68569" rIns="68569" bIns="68569" anchor="t" anchorCtr="0">
            <a:noAutofit/>
          </a:bodyPr>
          <a:lstStyle/>
          <a:p>
            <a:pPr marL="0" indent="0">
              <a:buNone/>
            </a:pPr>
            <a:r>
              <a:rPr lang="en" sz="2000" dirty="0"/>
              <a:t>Cons:</a:t>
            </a:r>
            <a:endParaRPr sz="2000" dirty="0"/>
          </a:p>
          <a:p>
            <a:pPr>
              <a:spcBef>
                <a:spcPts val="1200"/>
              </a:spcBef>
              <a:spcAft>
                <a:spcPts val="1200"/>
              </a:spcAft>
            </a:pPr>
            <a:r>
              <a:rPr lang="en" sz="2000" b="1" dirty="0"/>
              <a:t>Not Easy To </a:t>
            </a:r>
            <a:r>
              <a:rPr lang="en" sz="2000" b="1" dirty="0" smtClean="0"/>
              <a:t>Maintain(2/2)</a:t>
            </a:r>
            <a:r>
              <a:rPr lang="en" sz="2000" b="1" dirty="0"/>
              <a:t/>
            </a:r>
            <a:br>
              <a:rPr lang="en" sz="2000" b="1" dirty="0"/>
            </a:br>
            <a:r>
              <a:rPr lang="en" sz="2000" dirty="0"/>
              <a:t>Java was developed because so many professional developers were making mistakes, so in terms of talent-recruiting, a very skilled and experienced C++ developer may be hard to find and also expensive to afford, which is why C++ is not so scalable.</a:t>
            </a:r>
            <a:endParaRPr sz="2000" dirty="0"/>
          </a:p>
        </p:txBody>
      </p:sp>
      <p:sp>
        <p:nvSpPr>
          <p:cNvPr id="4" name="Google Shape;315;p43"/>
          <p:cNvSpPr txBox="1">
            <a:spLocks/>
          </p:cNvSpPr>
          <p:nvPr/>
        </p:nvSpPr>
        <p:spPr>
          <a:xfrm>
            <a:off x="861180" y="161248"/>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Why Learn C++?</a:t>
            </a:r>
            <a:endParaRPr lang="en-US" sz="2400" dirty="0"/>
          </a:p>
        </p:txBody>
      </p:sp>
    </p:spTree>
    <p:extLst>
      <p:ext uri="{BB962C8B-B14F-4D97-AF65-F5344CB8AC3E}">
        <p14:creationId xmlns:p14="http://schemas.microsoft.com/office/powerpoint/2010/main" val="35674123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4" name="Google Shape;158;p17"/>
          <p:cNvSpPr txBox="1">
            <a:spLocks/>
          </p:cNvSpPr>
          <p:nvPr/>
        </p:nvSpPr>
        <p:spPr>
          <a:xfrm>
            <a:off x="916272" y="232316"/>
            <a:ext cx="5574547"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dirty="0" smtClean="0"/>
              <a:t>The </a:t>
            </a:r>
            <a:r>
              <a:rPr lang="en-US" altLang="zh-CN" sz="2400" dirty="0"/>
              <a:t>Mechanics of Creating a Program</a:t>
            </a:r>
            <a:endParaRPr lang="en-US" sz="2400" dirty="0"/>
          </a:p>
        </p:txBody>
      </p:sp>
      <p:pic>
        <p:nvPicPr>
          <p:cNvPr id="2" name="图片 1"/>
          <p:cNvPicPr>
            <a:picLocks noChangeAspect="1"/>
          </p:cNvPicPr>
          <p:nvPr/>
        </p:nvPicPr>
        <p:blipFill>
          <a:blip r:embed="rId3"/>
          <a:stretch>
            <a:fillRect/>
          </a:stretch>
        </p:blipFill>
        <p:spPr>
          <a:xfrm>
            <a:off x="2667649" y="880670"/>
            <a:ext cx="3584652" cy="4262830"/>
          </a:xfrm>
          <a:prstGeom prst="rect">
            <a:avLst/>
          </a:prstGeom>
        </p:spPr>
      </p:pic>
    </p:spTree>
    <p:extLst>
      <p:ext uri="{BB962C8B-B14F-4D97-AF65-F5344CB8AC3E}">
        <p14:creationId xmlns:p14="http://schemas.microsoft.com/office/powerpoint/2010/main" val="40681563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4"/>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lgn="ctr">
              <a:spcAft>
                <a:spcPts val="1200"/>
              </a:spcAft>
              <a:buNone/>
            </a:pPr>
            <a:endParaRPr sz="2400" dirty="0"/>
          </a:p>
        </p:txBody>
      </p:sp>
      <p:sp>
        <p:nvSpPr>
          <p:cNvPr id="4" name="Google Shape;158;p17"/>
          <p:cNvSpPr txBox="1">
            <a:spLocks/>
          </p:cNvSpPr>
          <p:nvPr/>
        </p:nvSpPr>
        <p:spPr>
          <a:xfrm>
            <a:off x="916272" y="232316"/>
            <a:ext cx="5574547"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altLang="zh-CN" sz="2400" dirty="0" smtClean="0"/>
              <a:t>Source Code Extensions</a:t>
            </a:r>
            <a:endParaRPr lang="en-US" sz="2400" dirty="0"/>
          </a:p>
        </p:txBody>
      </p:sp>
      <p:pic>
        <p:nvPicPr>
          <p:cNvPr id="3" name="图片 2"/>
          <p:cNvPicPr>
            <a:picLocks noChangeAspect="1"/>
          </p:cNvPicPr>
          <p:nvPr/>
        </p:nvPicPr>
        <p:blipFill>
          <a:blip r:embed="rId3"/>
          <a:stretch>
            <a:fillRect/>
          </a:stretch>
        </p:blipFill>
        <p:spPr>
          <a:xfrm>
            <a:off x="123184" y="1114054"/>
            <a:ext cx="6643108" cy="3899215"/>
          </a:xfrm>
          <a:prstGeom prst="rect">
            <a:avLst/>
          </a:prstGeom>
        </p:spPr>
      </p:pic>
    </p:spTree>
    <p:extLst>
      <p:ext uri="{BB962C8B-B14F-4D97-AF65-F5344CB8AC3E}">
        <p14:creationId xmlns:p14="http://schemas.microsoft.com/office/powerpoint/2010/main" val="695201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916272" y="232316"/>
            <a:ext cx="5279175" cy="685575"/>
          </a:xfrm>
          <a:prstGeom prst="rect">
            <a:avLst/>
          </a:prstGeom>
        </p:spPr>
        <p:txBody>
          <a:bodyPr spcFirstLastPara="1" wrap="square" lIns="68569" tIns="68569" rIns="68569" bIns="68569" anchor="t" anchorCtr="0">
            <a:noAutofit/>
          </a:bodyPr>
          <a:lstStyle/>
          <a:p>
            <a:r>
              <a:rPr lang="en" sz="2400" dirty="0"/>
              <a:t>Linux</a:t>
            </a:r>
            <a:endParaRPr sz="2400" dirty="0"/>
          </a:p>
        </p:txBody>
      </p:sp>
      <p:sp>
        <p:nvSpPr>
          <p:cNvPr id="159" name="Google Shape;159;p17"/>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indent="-257168">
              <a:buSzPts val="1800"/>
            </a:pPr>
            <a:r>
              <a:rPr lang="en" sz="2000" dirty="0"/>
              <a:t>Command line</a:t>
            </a:r>
            <a:endParaRPr sz="2000" dirty="0"/>
          </a:p>
          <a:p>
            <a:pPr indent="-257168">
              <a:buSzPts val="1800"/>
            </a:pPr>
            <a:r>
              <a:rPr lang="en" sz="2000" dirty="0"/>
              <a:t>Shell script</a:t>
            </a:r>
            <a:endParaRPr sz="2000" dirty="0"/>
          </a:p>
          <a:p>
            <a:pPr indent="-257168">
              <a:buSzPts val="1800"/>
            </a:pPr>
            <a:r>
              <a:rPr lang="en" sz="2000" dirty="0" smtClean="0"/>
              <a:t>Make</a:t>
            </a:r>
          </a:p>
          <a:p>
            <a:pPr indent="-257168">
              <a:buSzPts val="1800"/>
            </a:pPr>
            <a:r>
              <a:rPr lang="en-US" altLang="zh-CN" sz="2000" dirty="0" smtClean="0"/>
              <a:t>G++</a:t>
            </a:r>
            <a:endParaRPr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8"/>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spcAft>
                <a:spcPts val="1200"/>
              </a:spcAft>
              <a:buNone/>
            </a:pPr>
            <a:r>
              <a:rPr lang="en" sz="2000" dirty="0"/>
              <a:t>FEW companies are NOT using linux to run their applications. If you have never used it, I highly encourage you to start as soon as possible.</a:t>
            </a:r>
            <a:endParaRPr sz="20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9"/>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indent="-257168">
              <a:buSzPts val="1800"/>
            </a:pPr>
            <a:r>
              <a:rPr lang="en" sz="2000" dirty="0"/>
              <a:t>Virtual Machine (VM)</a:t>
            </a:r>
            <a:endParaRPr sz="2000" dirty="0"/>
          </a:p>
          <a:p>
            <a:pPr lvl="1" indent="-257168">
              <a:spcBef>
                <a:spcPts val="0"/>
              </a:spcBef>
              <a:buSzPts val="1800"/>
            </a:pPr>
            <a:r>
              <a:rPr lang="en" sz="2000" dirty="0"/>
              <a:t>Your computer needs at least 2GB Ram if you run the desktop</a:t>
            </a:r>
            <a:endParaRPr sz="2000" dirty="0"/>
          </a:p>
          <a:p>
            <a:pPr lvl="1" indent="-257168">
              <a:spcBef>
                <a:spcPts val="0"/>
              </a:spcBef>
              <a:buSzPts val="1800"/>
            </a:pPr>
            <a:r>
              <a:rPr lang="en" sz="2000" dirty="0"/>
              <a:t>You can clone the system</a:t>
            </a:r>
            <a:endParaRPr sz="2000" dirty="0"/>
          </a:p>
          <a:p>
            <a:pPr indent="-257168">
              <a:buSzPts val="1800"/>
            </a:pPr>
            <a:r>
              <a:rPr lang="en" sz="2000" dirty="0"/>
              <a:t>Dua</a:t>
            </a:r>
            <a:r>
              <a:rPr lang="en-US" altLang="zh-CN" sz="2000" dirty="0"/>
              <a:t>l</a:t>
            </a:r>
            <a:r>
              <a:rPr lang="en" sz="2000" dirty="0"/>
              <a:t> Boot</a:t>
            </a:r>
            <a:endParaRPr sz="2000" dirty="0"/>
          </a:p>
          <a:p>
            <a:pPr lvl="1" indent="-257168">
              <a:spcBef>
                <a:spcPts val="0"/>
              </a:spcBef>
              <a:buSzPts val="1800"/>
            </a:pPr>
            <a:r>
              <a:rPr lang="en" sz="2000" dirty="0"/>
              <a:t>Faster</a:t>
            </a:r>
            <a:endParaRPr sz="2000" dirty="0"/>
          </a:p>
          <a:p>
            <a:pPr lvl="1" indent="-257168">
              <a:spcBef>
                <a:spcPts val="0"/>
              </a:spcBef>
              <a:buSzPts val="1800"/>
            </a:pPr>
            <a:r>
              <a:rPr lang="en" sz="2000" dirty="0"/>
              <a:t>Try to not break the system</a:t>
            </a:r>
            <a:endParaRPr sz="20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20"/>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indent="-257168">
              <a:buSzPts val="1800"/>
            </a:pPr>
            <a:r>
              <a:rPr lang="en" sz="2000" dirty="0"/>
              <a:t>Terminal</a:t>
            </a:r>
            <a:endParaRPr sz="2000" dirty="0"/>
          </a:p>
          <a:p>
            <a:pPr lvl="1" indent="-257168">
              <a:spcBef>
                <a:spcPts val="0"/>
              </a:spcBef>
              <a:buSzPts val="1800"/>
            </a:pPr>
            <a:r>
              <a:rPr lang="en" sz="2000" dirty="0"/>
              <a:t>CD -&gt; change directory</a:t>
            </a:r>
            <a:endParaRPr sz="2000" dirty="0"/>
          </a:p>
          <a:p>
            <a:pPr lvl="1" indent="-257168">
              <a:spcBef>
                <a:spcPts val="0"/>
              </a:spcBef>
              <a:buSzPts val="1800"/>
            </a:pPr>
            <a:r>
              <a:rPr lang="en" sz="2000" dirty="0"/>
              <a:t>LS -&gt; list directory</a:t>
            </a:r>
            <a:endParaRPr sz="2000" dirty="0"/>
          </a:p>
          <a:p>
            <a:pPr lvl="1" indent="-257168">
              <a:spcBef>
                <a:spcPts val="0"/>
              </a:spcBef>
              <a:buSzPts val="1800"/>
            </a:pPr>
            <a:r>
              <a:rPr lang="en" sz="2000" dirty="0"/>
              <a:t>PWD -&gt; current path</a:t>
            </a:r>
            <a:endParaRPr sz="2000" dirty="0"/>
          </a:p>
          <a:p>
            <a:pPr lvl="1" indent="-257168">
              <a:spcBef>
                <a:spcPts val="0"/>
              </a:spcBef>
              <a:buSzPts val="1800"/>
            </a:pPr>
            <a:r>
              <a:rPr lang="en" sz="2000" dirty="0"/>
              <a:t>NANO/VIM/GEANY -&gt; text editors</a:t>
            </a:r>
            <a:endParaRPr sz="20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Linux</a:t>
            </a: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21"/>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lgn="ctr">
              <a:spcAft>
                <a:spcPts val="1200"/>
              </a:spcAft>
              <a:buNone/>
            </a:pPr>
            <a:r>
              <a:rPr lang="en" sz="2400" dirty="0"/>
              <a:t>Are there any good IDE on Linux?</a:t>
            </a:r>
            <a:endParaRPr sz="24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22"/>
          <p:cNvSpPr txBox="1">
            <a:spLocks noGrp="1"/>
          </p:cNvSpPr>
          <p:nvPr>
            <p:ph type="body" idx="1"/>
          </p:nvPr>
        </p:nvSpPr>
        <p:spPr>
          <a:xfrm>
            <a:off x="973126" y="1818599"/>
            <a:ext cx="5238161" cy="2194337"/>
          </a:xfrm>
          <a:prstGeom prst="rect">
            <a:avLst/>
          </a:prstGeom>
        </p:spPr>
        <p:txBody>
          <a:bodyPr spcFirstLastPara="1" wrap="square" lIns="68569" tIns="68569" rIns="68569" bIns="68569" anchor="ctr" anchorCtr="0">
            <a:noAutofit/>
          </a:bodyPr>
          <a:lstStyle/>
          <a:p>
            <a:pPr marL="0" indent="0" algn="ctr">
              <a:spcAft>
                <a:spcPts val="1200"/>
              </a:spcAft>
              <a:buNone/>
            </a:pPr>
            <a:r>
              <a:rPr lang="en" sz="2400" dirty="0"/>
              <a:t>Yes, a lot</a:t>
            </a:r>
            <a:endParaRPr sz="24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23"/>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lgn="ctr">
              <a:spcAft>
                <a:spcPts val="1200"/>
              </a:spcAft>
              <a:buNone/>
            </a:pPr>
            <a:r>
              <a:rPr lang="en" sz="2400" dirty="0"/>
              <a:t>Should I use it?</a:t>
            </a:r>
            <a:endParaRPr sz="24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OOP (Object-Oriented programming)</a:t>
            </a:r>
            <a:endParaRPr lang="en-US" sz="2400" dirty="0"/>
          </a:p>
        </p:txBody>
      </p:sp>
      <p:sp>
        <p:nvSpPr>
          <p:cNvPr id="5" name="Freeform 8"/>
          <p:cNvSpPr>
            <a:spLocks/>
          </p:cNvSpPr>
          <p:nvPr/>
        </p:nvSpPr>
        <p:spPr bwMode="gray">
          <a:xfrm>
            <a:off x="2416969" y="2327673"/>
            <a:ext cx="677466" cy="931069"/>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zh-CN" altLang="en-US" sz="1050"/>
          </a:p>
        </p:txBody>
      </p:sp>
      <p:sp>
        <p:nvSpPr>
          <p:cNvPr id="6" name="Freeform 10"/>
          <p:cNvSpPr>
            <a:spLocks/>
          </p:cNvSpPr>
          <p:nvPr/>
        </p:nvSpPr>
        <p:spPr bwMode="gray">
          <a:xfrm flipH="1">
            <a:off x="3656410" y="2327673"/>
            <a:ext cx="677465" cy="931069"/>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eaLnBrk="1" hangingPunct="1">
              <a:defRPr/>
            </a:pPr>
            <a:endParaRPr lang="zh-CN" altLang="en-US" sz="1050"/>
          </a:p>
        </p:txBody>
      </p:sp>
      <p:grpSp>
        <p:nvGrpSpPr>
          <p:cNvPr id="7" name="Group 11"/>
          <p:cNvGrpSpPr>
            <a:grpSpLocks/>
          </p:cNvGrpSpPr>
          <p:nvPr/>
        </p:nvGrpSpPr>
        <p:grpSpPr bwMode="auto">
          <a:xfrm>
            <a:off x="2286000" y="1006079"/>
            <a:ext cx="2601516" cy="1302544"/>
            <a:chOff x="1997" y="1314"/>
            <a:chExt cx="1889" cy="1009"/>
          </a:xfrm>
        </p:grpSpPr>
        <p:grpSp>
          <p:nvGrpSpPr>
            <p:cNvPr id="8" name="Group 12"/>
            <p:cNvGrpSpPr>
              <a:grpSpLocks/>
            </p:cNvGrpSpPr>
            <p:nvPr/>
          </p:nvGrpSpPr>
          <p:grpSpPr bwMode="auto">
            <a:xfrm>
              <a:off x="1997" y="1404"/>
              <a:ext cx="1889" cy="919"/>
              <a:chOff x="1973" y="1027"/>
              <a:chExt cx="1926" cy="937"/>
            </a:xfrm>
          </p:grpSpPr>
          <p:sp>
            <p:nvSpPr>
              <p:cNvPr id="13"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050"/>
              </a:p>
            </p:txBody>
          </p:sp>
          <p:sp>
            <p:nvSpPr>
              <p:cNvPr id="14"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sz="1050"/>
              </a:p>
            </p:txBody>
          </p:sp>
        </p:grpSp>
        <p:sp>
          <p:nvSpPr>
            <p:cNvPr id="9"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zh-CN" altLang="en-US" sz="1050"/>
            </a:p>
          </p:txBody>
        </p:sp>
        <p:sp>
          <p:nvSpPr>
            <p:cNvPr id="10" name="Oval 16"/>
            <p:cNvSpPr>
              <a:spLocks noChangeArrowheads="1"/>
            </p:cNvSpPr>
            <p:nvPr/>
          </p:nvSpPr>
          <p:spPr bwMode="gray">
            <a:xfrm>
              <a:off x="2108" y="1319"/>
              <a:ext cx="1650" cy="825"/>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zh-CN" altLang="en-US" sz="1050"/>
            </a:p>
          </p:txBody>
        </p:sp>
        <p:sp>
          <p:nvSpPr>
            <p:cNvPr id="11"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defRPr/>
              </a:pPr>
              <a:endParaRPr lang="zh-CN" altLang="en-US" sz="1050"/>
            </a:p>
          </p:txBody>
        </p:sp>
        <p:sp>
          <p:nvSpPr>
            <p:cNvPr id="12" name="Oval 18"/>
            <p:cNvSpPr>
              <a:spLocks noChangeArrowheads="1"/>
            </p:cNvSpPr>
            <p:nvPr/>
          </p:nvSpPr>
          <p:spPr bwMode="gray">
            <a:xfrm>
              <a:off x="2208" y="1344"/>
              <a:ext cx="1382" cy="623"/>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defRPr/>
              </a:pPr>
              <a:endParaRPr lang="zh-CN" altLang="en-US" sz="2100"/>
            </a:p>
          </p:txBody>
        </p:sp>
      </p:grpSp>
      <p:pic>
        <p:nvPicPr>
          <p:cNvPr id="15" name="Picture 21" descr="j0185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972" y="2518173"/>
            <a:ext cx="1509713" cy="16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Homepage"/>
          <p:cNvSpPr>
            <a:spLocks noEditPoints="1" noChangeArrowheads="1"/>
          </p:cNvSpPr>
          <p:nvPr/>
        </p:nvSpPr>
        <p:spPr bwMode="auto">
          <a:xfrm>
            <a:off x="944166" y="2463403"/>
            <a:ext cx="1403747" cy="1728788"/>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999 w 21600"/>
              <a:gd name="T22" fmla="*/ 12174 h 21600"/>
              <a:gd name="T23" fmla="*/ 20813 w 21600"/>
              <a:gd name="T24" fmla="*/ 1714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zh-CN" altLang="en-US" sz="1050"/>
          </a:p>
        </p:txBody>
      </p:sp>
      <p:sp>
        <p:nvSpPr>
          <p:cNvPr id="17" name="Rectangle 23"/>
          <p:cNvSpPr>
            <a:spLocks noChangeArrowheads="1"/>
          </p:cNvSpPr>
          <p:nvPr/>
        </p:nvSpPr>
        <p:spPr bwMode="auto">
          <a:xfrm>
            <a:off x="2506764" y="1330582"/>
            <a:ext cx="232484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3600" b="1">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3200" b="1">
                <a:solidFill>
                  <a:schemeClr val="tx1"/>
                </a:solidFill>
                <a:latin typeface="Arial" panose="020B0604020202020204" pitchFamily="34" charset="0"/>
              </a:defRPr>
            </a:lvl2pPr>
            <a:lvl3pPr marL="1143000" indent="-228600">
              <a:spcBef>
                <a:spcPct val="20000"/>
              </a:spcBef>
              <a:buClr>
                <a:schemeClr val="tx1"/>
              </a:buClr>
              <a:buChar char="•"/>
              <a:defRPr sz="28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8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2100" dirty="0" smtClean="0">
                <a:solidFill>
                  <a:srgbClr val="FF0000"/>
                </a:solidFill>
                <a:ea typeface="黑体" panose="02010609060101010101" pitchFamily="49" charset="-122"/>
              </a:rPr>
              <a:t>Class and object</a:t>
            </a:r>
            <a:endParaRPr lang="zh-CN" altLang="en-US" sz="2100" dirty="0">
              <a:solidFill>
                <a:srgbClr val="FF0000"/>
              </a:solidFill>
              <a:ea typeface="黑体" panose="02010609060101010101" pitchFamily="49" charset="-122"/>
            </a:endParaRPr>
          </a:p>
        </p:txBody>
      </p:sp>
    </p:spTree>
    <p:extLst>
      <p:ext uri="{BB962C8B-B14F-4D97-AF65-F5344CB8AC3E}">
        <p14:creationId xmlns:p14="http://schemas.microsoft.com/office/powerpoint/2010/main" val="21094080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4"/>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lgn="ctr">
              <a:spcAft>
                <a:spcPts val="1200"/>
              </a:spcAft>
              <a:buNone/>
            </a:pPr>
            <a:r>
              <a:rPr lang="en" sz="2400" dirty="0" smtClean="0"/>
              <a:t>No</a:t>
            </a:r>
            <a:endParaRPr sz="2400" dirty="0"/>
          </a:p>
        </p:txBody>
      </p:sp>
      <p:sp>
        <p:nvSpPr>
          <p:cNvPr id="4" name="Google Shape;158;p17"/>
          <p:cNvSpPr txBox="1">
            <a:spLocks/>
          </p:cNvSpPr>
          <p:nvPr/>
        </p:nvSpPr>
        <p:spPr>
          <a:xfrm>
            <a:off x="916272" y="232316"/>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Linux</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973126" y="170723"/>
            <a:ext cx="5279175" cy="685575"/>
          </a:xfrm>
          <a:prstGeom prst="rect">
            <a:avLst/>
          </a:prstGeom>
        </p:spPr>
        <p:txBody>
          <a:bodyPr spcFirstLastPara="1" wrap="square" lIns="68569" tIns="68569" rIns="68569" bIns="68569" anchor="t" anchorCtr="0">
            <a:noAutofit/>
          </a:bodyPr>
          <a:lstStyle/>
          <a:p>
            <a:r>
              <a:rPr lang="en" sz="2400" dirty="0"/>
              <a:t>G++</a:t>
            </a:r>
            <a:endParaRPr sz="2400" dirty="0"/>
          </a:p>
        </p:txBody>
      </p:sp>
      <p:sp>
        <p:nvSpPr>
          <p:cNvPr id="243" name="Google Shape;243;p31"/>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spcAft>
                <a:spcPts val="1200"/>
              </a:spcAft>
              <a:buNone/>
            </a:pPr>
            <a:r>
              <a:rPr lang="en" sz="2000" dirty="0"/>
              <a:t>The GNU Compiler Collection is a compiler system produced by the GNU Project supporting various programming languages. GCC is a key component of the GNU toolchain and the standard compiler for most Unix-like operating systems.</a:t>
            </a:r>
            <a:endParaRPr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33"/>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buNone/>
            </a:pPr>
            <a:r>
              <a:rPr lang="en" sz="2000" dirty="0"/>
              <a:t>G++ will parse your source code to generate a binary file. You can do this operation like this:</a:t>
            </a:r>
            <a:endParaRPr sz="2000" dirty="0"/>
          </a:p>
          <a:p>
            <a:pPr marL="0" indent="0">
              <a:spcBef>
                <a:spcPts val="1200"/>
              </a:spcBef>
              <a:buNone/>
            </a:pPr>
            <a:r>
              <a:rPr lang="en" sz="2000" dirty="0">
                <a:solidFill>
                  <a:srgbClr val="FF9900"/>
                </a:solidFill>
              </a:rPr>
              <a:t>$&gt; g++ filename.cpp -o outputfile</a:t>
            </a:r>
            <a:endParaRPr sz="2000" dirty="0">
              <a:solidFill>
                <a:srgbClr val="FF9900"/>
              </a:solidFill>
            </a:endParaRPr>
          </a:p>
          <a:p>
            <a:pPr marL="0" indent="0">
              <a:spcBef>
                <a:spcPts val="1200"/>
              </a:spcBef>
              <a:buNone/>
            </a:pPr>
            <a:r>
              <a:rPr lang="en" sz="2000" dirty="0">
                <a:solidFill>
                  <a:srgbClr val="FFFFFF"/>
                </a:solidFill>
              </a:rPr>
              <a:t>Then</a:t>
            </a:r>
            <a:endParaRPr sz="2000" dirty="0">
              <a:solidFill>
                <a:srgbClr val="FFFFFF"/>
              </a:solidFill>
            </a:endParaRPr>
          </a:p>
          <a:p>
            <a:pPr marL="0" indent="0">
              <a:spcBef>
                <a:spcPts val="1200"/>
              </a:spcBef>
              <a:spcAft>
                <a:spcPts val="1200"/>
              </a:spcAft>
              <a:buNone/>
            </a:pPr>
            <a:r>
              <a:rPr lang="en" sz="2000" dirty="0">
                <a:solidFill>
                  <a:srgbClr val="FF9900"/>
                </a:solidFill>
              </a:rPr>
              <a:t>$&gt; ./outputfile</a:t>
            </a:r>
            <a:endParaRPr sz="2000" dirty="0"/>
          </a:p>
        </p:txBody>
      </p:sp>
      <p:sp>
        <p:nvSpPr>
          <p:cNvPr id="4" name="Google Shape;242;p31"/>
          <p:cNvSpPr txBox="1">
            <a:spLocks/>
          </p:cNvSpPr>
          <p:nvPr/>
        </p:nvSpPr>
        <p:spPr>
          <a:xfrm>
            <a:off x="973126" y="170723"/>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G++</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body" idx="1"/>
          </p:nvPr>
        </p:nvSpPr>
        <p:spPr>
          <a:xfrm>
            <a:off x="973126" y="1818600"/>
            <a:ext cx="5279175" cy="2183400"/>
          </a:xfrm>
          <a:prstGeom prst="rect">
            <a:avLst/>
          </a:prstGeom>
        </p:spPr>
        <p:txBody>
          <a:bodyPr spcFirstLastPara="1" wrap="square" lIns="68569" tIns="68569" rIns="68569" bIns="68569" anchor="ctr" anchorCtr="0">
            <a:noAutofit/>
          </a:bodyPr>
          <a:lstStyle/>
          <a:p>
            <a:pPr marL="0" indent="0">
              <a:buNone/>
            </a:pPr>
            <a:r>
              <a:rPr lang="en" sz="2000" dirty="0"/>
              <a:t>If you can’t run this command on your system, then run the command:</a:t>
            </a:r>
            <a:endParaRPr sz="2000" dirty="0"/>
          </a:p>
          <a:p>
            <a:pPr marL="0" indent="0">
              <a:spcBef>
                <a:spcPts val="1200"/>
              </a:spcBef>
              <a:spcAft>
                <a:spcPts val="1200"/>
              </a:spcAft>
              <a:buNone/>
            </a:pPr>
            <a:r>
              <a:rPr lang="en" sz="2000" b="1" dirty="0">
                <a:solidFill>
                  <a:srgbClr val="FF9900"/>
                </a:solidFill>
              </a:rPr>
              <a:t>$&gt; sudo apt-get install g++</a:t>
            </a:r>
            <a:endParaRPr sz="2000" b="1" dirty="0">
              <a:solidFill>
                <a:srgbClr val="FF9900"/>
              </a:solidFill>
            </a:endParaRPr>
          </a:p>
        </p:txBody>
      </p:sp>
      <p:sp>
        <p:nvSpPr>
          <p:cNvPr id="4" name="Google Shape;242;p31"/>
          <p:cNvSpPr txBox="1">
            <a:spLocks/>
          </p:cNvSpPr>
          <p:nvPr/>
        </p:nvSpPr>
        <p:spPr>
          <a:xfrm>
            <a:off x="973126" y="170723"/>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G++</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34"/>
          <p:cNvSpPr txBox="1">
            <a:spLocks noGrp="1"/>
          </p:cNvSpPr>
          <p:nvPr>
            <p:ph type="body" idx="1"/>
          </p:nvPr>
        </p:nvSpPr>
        <p:spPr>
          <a:xfrm>
            <a:off x="973126" y="1430098"/>
            <a:ext cx="5279175" cy="2183400"/>
          </a:xfrm>
          <a:prstGeom prst="rect">
            <a:avLst/>
          </a:prstGeom>
        </p:spPr>
        <p:txBody>
          <a:bodyPr spcFirstLastPara="1" wrap="square" lIns="68569" tIns="68569" rIns="68569" bIns="68569" anchor="ctr" anchorCtr="0">
            <a:noAutofit/>
          </a:bodyPr>
          <a:lstStyle/>
          <a:p>
            <a:pPr marL="0" indent="0">
              <a:buNone/>
            </a:pPr>
            <a:r>
              <a:rPr lang="en" sz="2000" dirty="0"/>
              <a:t>Explaining how g++ works is a totally different topic that we can’t fully cover, if you want to get more details, look for it on Internet or run:</a:t>
            </a:r>
            <a:endParaRPr sz="2000" dirty="0"/>
          </a:p>
          <a:p>
            <a:pPr marL="0" indent="0">
              <a:spcBef>
                <a:spcPts val="1200"/>
              </a:spcBef>
              <a:buNone/>
            </a:pPr>
            <a:r>
              <a:rPr lang="en" sz="2000" b="1" dirty="0">
                <a:solidFill>
                  <a:srgbClr val="FF9900"/>
                </a:solidFill>
              </a:rPr>
              <a:t>$&gt; man g++</a:t>
            </a:r>
            <a:endParaRPr sz="2000" b="1" dirty="0">
              <a:solidFill>
                <a:srgbClr val="FF9900"/>
              </a:solidFill>
            </a:endParaRPr>
          </a:p>
          <a:p>
            <a:pPr marL="0" indent="0">
              <a:spcBef>
                <a:spcPts val="1200"/>
              </a:spcBef>
              <a:spcAft>
                <a:spcPts val="1200"/>
              </a:spcAft>
              <a:buNone/>
            </a:pPr>
            <a:r>
              <a:rPr lang="en" sz="1800" i="1" dirty="0"/>
              <a:t>There are nearly 22K lines of documentation.</a:t>
            </a:r>
            <a:endParaRPr sz="1800" i="1" dirty="0"/>
          </a:p>
        </p:txBody>
      </p:sp>
      <p:sp>
        <p:nvSpPr>
          <p:cNvPr id="4" name="Google Shape;242;p31"/>
          <p:cNvSpPr txBox="1">
            <a:spLocks/>
          </p:cNvSpPr>
          <p:nvPr/>
        </p:nvSpPr>
        <p:spPr>
          <a:xfrm>
            <a:off x="973126" y="170723"/>
            <a:ext cx="5279175"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G++</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0"/>
          <p:cNvSpPr txBox="1">
            <a:spLocks noGrp="1"/>
          </p:cNvSpPr>
          <p:nvPr>
            <p:ph type="body" idx="1"/>
          </p:nvPr>
        </p:nvSpPr>
        <p:spPr>
          <a:xfrm>
            <a:off x="987341" y="980005"/>
            <a:ext cx="5469131" cy="2183400"/>
          </a:xfrm>
          <a:prstGeom prst="rect">
            <a:avLst/>
          </a:prstGeom>
        </p:spPr>
        <p:txBody>
          <a:bodyPr spcFirstLastPara="1" wrap="square" lIns="68569" tIns="68569" rIns="68569" bIns="68569" anchor="t" anchorCtr="0">
            <a:noAutofit/>
          </a:bodyPr>
          <a:lstStyle/>
          <a:p>
            <a:pPr marL="0" indent="0">
              <a:buNone/>
            </a:pPr>
            <a:r>
              <a:rPr lang="en" sz="2000" b="1" u="sng" dirty="0"/>
              <a:t>Abstraction</a:t>
            </a:r>
            <a:endParaRPr sz="2000" b="1" u="sng" dirty="0"/>
          </a:p>
          <a:p>
            <a:pPr marL="0" indent="0">
              <a:spcBef>
                <a:spcPts val="1200"/>
              </a:spcBef>
              <a:buNone/>
            </a:pPr>
            <a:r>
              <a:rPr lang="en" sz="2000" dirty="0"/>
              <a:t>Data abstraction refers to providing only essential information to the outside world and hiding their background details, i.e., to represent the needed information in program without presenting the details.</a:t>
            </a:r>
            <a:endParaRPr sz="2000" dirty="0"/>
          </a:p>
          <a:p>
            <a:pPr marL="0" indent="0">
              <a:spcBef>
                <a:spcPts val="1200"/>
              </a:spcBef>
              <a:buNone/>
            </a:pPr>
            <a:r>
              <a:rPr lang="en" sz="2000" dirty="0"/>
              <a:t>Data abstraction is a programming (and design) technique that relies on the separation of interface and implementation.</a:t>
            </a:r>
            <a:endParaRPr sz="2000"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356571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0"/>
          <p:cNvSpPr txBox="1">
            <a:spLocks noGrp="1"/>
          </p:cNvSpPr>
          <p:nvPr>
            <p:ph type="body" idx="1"/>
          </p:nvPr>
        </p:nvSpPr>
        <p:spPr>
          <a:xfrm>
            <a:off x="973128" y="1818600"/>
            <a:ext cx="5469131" cy="2183400"/>
          </a:xfrm>
          <a:prstGeom prst="rect">
            <a:avLst/>
          </a:prstGeom>
        </p:spPr>
        <p:txBody>
          <a:bodyPr spcFirstLastPara="1" wrap="square" lIns="68569" tIns="68569" rIns="68569" bIns="68569" anchor="t" anchorCtr="0">
            <a:noAutofit/>
          </a:bodyPr>
          <a:lstStyle/>
          <a:p>
            <a:pPr marL="0" indent="0">
              <a:buNone/>
            </a:pPr>
            <a:r>
              <a:rPr lang="en" sz="2000" b="1" u="sng" dirty="0"/>
              <a:t>Abstraction</a:t>
            </a:r>
            <a:endParaRPr sz="2000" b="1" u="sng" dirty="0"/>
          </a:p>
          <a:p>
            <a:pPr marL="0" indent="0">
              <a:spcBef>
                <a:spcPts val="1200"/>
              </a:spcBef>
              <a:spcAft>
                <a:spcPts val="1200"/>
              </a:spcAft>
              <a:buNone/>
            </a:pPr>
            <a:r>
              <a:rPr lang="en" sz="2000" i="1" dirty="0"/>
              <a:t>Example: You don’t fully know how you computer works. There are I/O (keyboard, screen, speakers) you can interact with and if you can add/remove RAM, your user experience will stay the same.</a:t>
            </a:r>
            <a:endParaRPr sz="2000" i="1"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smtClean="0"/>
              <a:t>OOP (Object-Oriented programming)</a:t>
            </a:r>
            <a:endParaRPr lang="en-US" sz="2400" dirty="0"/>
          </a:p>
        </p:txBody>
      </p:sp>
    </p:spTree>
    <p:extLst>
      <p:ext uri="{BB962C8B-B14F-4D97-AF65-F5344CB8AC3E}">
        <p14:creationId xmlns:p14="http://schemas.microsoft.com/office/powerpoint/2010/main" val="2757535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1"/>
          <p:cNvSpPr txBox="1">
            <a:spLocks noGrp="1"/>
          </p:cNvSpPr>
          <p:nvPr>
            <p:ph type="body" idx="1"/>
          </p:nvPr>
        </p:nvSpPr>
        <p:spPr>
          <a:xfrm>
            <a:off x="1007474" y="1449050"/>
            <a:ext cx="5600606" cy="2183400"/>
          </a:xfrm>
          <a:prstGeom prst="rect">
            <a:avLst/>
          </a:prstGeom>
        </p:spPr>
        <p:txBody>
          <a:bodyPr spcFirstLastPara="1" wrap="square" lIns="68569" tIns="68569" rIns="68569" bIns="68569" anchor="t" anchorCtr="0">
            <a:noAutofit/>
          </a:bodyPr>
          <a:lstStyle/>
          <a:p>
            <a:pPr marL="0" indent="0">
              <a:buNone/>
            </a:pPr>
            <a:r>
              <a:rPr lang="en" sz="2000" b="1" u="sng" dirty="0"/>
              <a:t>Encapsulation</a:t>
            </a:r>
            <a:endParaRPr sz="2000" b="1" u="sng" dirty="0"/>
          </a:p>
          <a:p>
            <a:pPr marL="0" indent="0">
              <a:spcBef>
                <a:spcPts val="1200"/>
              </a:spcBef>
              <a:buNone/>
            </a:pPr>
            <a:r>
              <a:rPr lang="en" sz="2000" dirty="0"/>
              <a:t>Encapsulation is an Object Oriented Programming concept that </a:t>
            </a:r>
            <a:r>
              <a:rPr lang="en" sz="2000" dirty="0">
                <a:solidFill>
                  <a:srgbClr val="FF0000"/>
                </a:solidFill>
              </a:rPr>
              <a:t>binds together the data and functions</a:t>
            </a:r>
            <a:r>
              <a:rPr lang="en" sz="2000" dirty="0"/>
              <a:t> that manipulate the data, and that keeps both safe from outside interference and misuse. Data encapsulation led to the important OOP concept of </a:t>
            </a:r>
            <a:r>
              <a:rPr lang="en" sz="2000" dirty="0">
                <a:solidFill>
                  <a:srgbClr val="FF0000"/>
                </a:solidFill>
              </a:rPr>
              <a:t>data hiding</a:t>
            </a:r>
            <a:r>
              <a:rPr lang="en" sz="2000" dirty="0"/>
              <a:t>.</a:t>
            </a:r>
            <a:endParaRPr sz="2000" dirty="0"/>
          </a:p>
        </p:txBody>
      </p:sp>
      <p:sp>
        <p:nvSpPr>
          <p:cNvPr id="4" name="Google Shape;146;p15"/>
          <p:cNvSpPr txBox="1">
            <a:spLocks/>
          </p:cNvSpPr>
          <p:nvPr/>
        </p:nvSpPr>
        <p:spPr>
          <a:xfrm>
            <a:off x="826253" y="137559"/>
            <a:ext cx="5963048" cy="6855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9pPr>
          </a:lstStyle>
          <a:p>
            <a:r>
              <a:rPr lang="en-US" sz="2400" dirty="0" smtClean="0"/>
              <a:t>OOP (Object-Oriented programming)</a:t>
            </a:r>
            <a:endParaRPr lang="en-US" sz="2400" dirty="0"/>
          </a:p>
        </p:txBody>
      </p:sp>
    </p:spTree>
    <p:extLst>
      <p:ext uri="{BB962C8B-B14F-4D97-AF65-F5344CB8AC3E}">
        <p14:creationId xmlns:p14="http://schemas.microsoft.com/office/powerpoint/2010/main" val="4243519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588</TotalTime>
  <Words>2756</Words>
  <Application>Microsoft Office PowerPoint</Application>
  <PresentationFormat>Custom</PresentationFormat>
  <Paragraphs>259</Paragraphs>
  <Slides>64</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黑体</vt:lpstr>
      <vt:lpstr>微软雅黑</vt:lpstr>
      <vt:lpstr>Wingdings</vt:lpstr>
      <vt:lpstr>宋体</vt:lpstr>
      <vt:lpstr>Times New Roman</vt:lpstr>
      <vt:lpstr>Arial Black</vt:lpstr>
      <vt:lpstr>Arial</vt:lpstr>
      <vt:lpstr>Lato</vt:lpstr>
      <vt:lpstr>-apple-system</vt:lpstr>
      <vt:lpstr>Montserrat</vt:lpstr>
      <vt:lpstr>Focus</vt:lpstr>
      <vt:lpstr>C++ Programming Design</vt:lpstr>
      <vt:lpstr>#1  Getting Started with C++</vt:lpstr>
      <vt:lpstr>OOP (Object-Oriented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t:lpstr>
      <vt:lpstr>History  of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vs.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C++?</vt:lpstr>
      <vt:lpstr>Why Learn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XF DI</dc:creator>
  <cp:lastModifiedBy>lizonghui</cp:lastModifiedBy>
  <cp:revision>47</cp:revision>
  <dcterms:modified xsi:type="dcterms:W3CDTF">2022-09-02T14:12:32Z</dcterms:modified>
</cp:coreProperties>
</file>