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6" r:id="rId4"/>
    <p:sldId id="351" r:id="rId5"/>
    <p:sldId id="287" r:id="rId6"/>
    <p:sldId id="288" r:id="rId7"/>
    <p:sldId id="289" r:id="rId8"/>
    <p:sldId id="290" r:id="rId9"/>
    <p:sldId id="319" r:id="rId10"/>
    <p:sldId id="352" r:id="rId11"/>
    <p:sldId id="353" r:id="rId12"/>
    <p:sldId id="291" r:id="rId13"/>
    <p:sldId id="320" r:id="rId14"/>
    <p:sldId id="293" r:id="rId15"/>
    <p:sldId id="354" r:id="rId16"/>
    <p:sldId id="343" r:id="rId17"/>
    <p:sldId id="344" r:id="rId18"/>
    <p:sldId id="345" r:id="rId19"/>
    <p:sldId id="326" r:id="rId20"/>
    <p:sldId id="346" r:id="rId21"/>
    <p:sldId id="348" r:id="rId22"/>
    <p:sldId id="349" r:id="rId23"/>
  </p:sldIdLst>
  <p:sldSz cx="6858000" cy="5143500"/>
  <p:notesSz cx="6858000" cy="9144000"/>
  <p:embeddedFontLst>
    <p:embeddedFont>
      <p:font typeface="微软雅黑" panose="020B0503020204020204" pitchFamily="34" charset="-122"/>
      <p:regular r:id="rId25"/>
      <p:bold r:id="rId26"/>
    </p:embeddedFont>
    <p:embeddedFont>
      <p:font typeface="Lato" panose="02010600030101010101" charset="0"/>
      <p:regular r:id="rId27"/>
      <p:bold r:id="rId28"/>
      <p:italic r:id="rId29"/>
      <p:boldItalic r:id="rId30"/>
    </p:embeddedFont>
    <p:embeddedFont>
      <p:font typeface="Montserrat" panose="0201060003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0" autoAdjust="0"/>
  </p:normalViewPr>
  <p:slideViewPr>
    <p:cSldViewPr snapToGrid="0">
      <p:cViewPr varScale="1">
        <p:scale>
          <a:sx n="123" d="100"/>
          <a:sy n="123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19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https://cplusplus.com/reference/istream/istream/get/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94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7659d2b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7659d2b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51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659d2b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659d2b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23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7659d2b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7659d2b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299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659d2b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659d2b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2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659d2b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659d2b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5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659d2b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659d2b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3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659d2b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659d2b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5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Makefile</a:t>
            </a:r>
            <a:r>
              <a:rPr lang="en-US" altLang="zh-CN" dirty="0" smtClean="0"/>
              <a:t>: </a:t>
            </a:r>
            <a:r>
              <a:rPr lang="en-US" dirty="0" smtClean="0"/>
              <a:t>https://blog.csdn.net/ZBraveHeart/article/details/123187908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Vim</a:t>
            </a:r>
            <a:r>
              <a:rPr lang="en-US" altLang="zh-CN" dirty="0" err="1" smtClean="0"/>
              <a:t>+c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环境：</a:t>
            </a:r>
            <a:r>
              <a:rPr lang="en-US" altLang="zh-CN" dirty="0" smtClean="0"/>
              <a:t>https://zhuanlan.zhihu.com/p/261665352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https://blog.csdn.net/weixin_41294183/article/details/117424147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2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4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5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79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3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659d2b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7659d2b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5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7659d2b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7659d2b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0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659d2b4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7659d2b4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18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659d2b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7659d2b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98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7659d2b4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7659d2b4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7659d2b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7659d2b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39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#2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Initiation</a:t>
            </a:r>
            <a:endParaRPr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9116" b="1313"/>
          <a:stretch/>
        </p:blipFill>
        <p:spPr>
          <a:xfrm>
            <a:off x="0" y="554776"/>
            <a:ext cx="6858000" cy="30327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67" y="3702562"/>
            <a:ext cx="3192133" cy="6901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716" y="3702562"/>
            <a:ext cx="143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The output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856" y="2940908"/>
            <a:ext cx="5546668" cy="271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</a:t>
            </a:r>
            <a:r>
              <a:rPr lang="en-US" sz="2400" dirty="0" smtClean="0"/>
              <a:t>Initiation: Alternative</a:t>
            </a:r>
            <a:endParaRPr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014"/>
            <a:ext cx="6873768" cy="2371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485" t="-615" r="1231" b="21155"/>
          <a:stretch/>
        </p:blipFill>
        <p:spPr>
          <a:xfrm>
            <a:off x="-6040" y="3184756"/>
            <a:ext cx="6864040" cy="6128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6040" y="3184757"/>
            <a:ext cx="6848272" cy="61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r="5558" b="1480"/>
          <a:stretch/>
        </p:blipFill>
        <p:spPr>
          <a:xfrm>
            <a:off x="-6040" y="3899698"/>
            <a:ext cx="6845643" cy="54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808" y="1896857"/>
            <a:ext cx="6855266" cy="2040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9999" y="1896856"/>
            <a:ext cx="4393770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/>
              <a:t>https://cplusplus.com/reference/istream/istream/get/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973128" y="1818600"/>
            <a:ext cx="5469131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i="1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/>
              <a:t>C++ Statements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42" t="7372" r="345" b="2947"/>
          <a:stretch/>
        </p:blipFill>
        <p:spPr>
          <a:xfrm>
            <a:off x="0" y="576649"/>
            <a:ext cx="6867422" cy="43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007474" y="1449050"/>
            <a:ext cx="560060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/>
              <a:t>C++ </a:t>
            </a:r>
            <a:r>
              <a:rPr lang="en-US" altLang="zh-CN" sz="2400" dirty="0" smtClean="0"/>
              <a:t>Statements: </a:t>
            </a:r>
            <a:r>
              <a:rPr lang="en-US" altLang="zh-CN" sz="2400" dirty="0" err="1" smtClean="0"/>
              <a:t>cin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515" t="7703" r="545" b="3330"/>
          <a:stretch/>
        </p:blipFill>
        <p:spPr>
          <a:xfrm>
            <a:off x="0" y="601361"/>
            <a:ext cx="6858000" cy="44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45" t="7055" r="60" b="3115"/>
          <a:stretch/>
        </p:blipFill>
        <p:spPr>
          <a:xfrm>
            <a:off x="131804" y="608071"/>
            <a:ext cx="6726196" cy="4535429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 smtClean="0"/>
              <a:t>Functions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31804" y="1351311"/>
            <a:ext cx="3303374" cy="271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973127" y="1434836"/>
            <a:ext cx="560060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 smtClean="0"/>
              <a:t>Functions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134"/>
            <a:ext cx="6858000" cy="3236778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1016054" y="2031184"/>
            <a:ext cx="0" cy="57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25475" y="2111375"/>
            <a:ext cx="28892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202227" y="1752600"/>
            <a:ext cx="2233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844219" y="2507456"/>
            <a:ext cx="28892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559136" y="1752600"/>
            <a:ext cx="2584364" cy="754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726630" y="2229939"/>
            <a:ext cx="28892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16054" y="2676840"/>
            <a:ext cx="0" cy="523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42975" y="2780843"/>
            <a:ext cx="28892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527175" y="2780843"/>
            <a:ext cx="3605970" cy="359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821879" y="2707278"/>
            <a:ext cx="28892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973127" y="1434836"/>
            <a:ext cx="560060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 smtClean="0"/>
              <a:t>Functions: User-Defined Function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63" t="7303" r="945" b="2787"/>
          <a:stretch/>
        </p:blipFill>
        <p:spPr>
          <a:xfrm>
            <a:off x="494271" y="593125"/>
            <a:ext cx="5917323" cy="455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973127" y="1434836"/>
            <a:ext cx="560060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 smtClean="0"/>
              <a:t>Functions: a bit on namespace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-10" t="6734" r="856" b="3723"/>
          <a:stretch/>
        </p:blipFill>
        <p:spPr>
          <a:xfrm>
            <a:off x="477795" y="593124"/>
            <a:ext cx="6184795" cy="455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973127" y="1434836"/>
            <a:ext cx="560060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 smtClean="0"/>
              <a:t>Functions: a bit on namespace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" y="559708"/>
            <a:ext cx="6410052" cy="45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07454" y="1591184"/>
            <a:ext cx="617575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2.1 </a:t>
            </a:r>
            <a:r>
              <a:rPr lang="en-US" altLang="zh-CN" sz="2000" dirty="0"/>
              <a:t>Write a C++ program that displays your name and address (or if you value </a:t>
            </a:r>
            <a:r>
              <a:rPr lang="en-US" altLang="zh-CN" sz="2000" dirty="0" smtClean="0"/>
              <a:t>your privacy</a:t>
            </a:r>
            <a:r>
              <a:rPr lang="en-US" altLang="zh-CN" sz="2000" dirty="0"/>
              <a:t>, a fictitious name and address</a:t>
            </a:r>
            <a:r>
              <a:rPr lang="en-US" altLang="zh-CN" sz="2000" dirty="0" smtClean="0"/>
              <a:t>).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2.2 </a:t>
            </a:r>
            <a:r>
              <a:rPr lang="en-US" altLang="zh-CN" sz="2000" dirty="0"/>
              <a:t>Write a C++ program that asks for a distance in furlongs and converts it to yards</a:t>
            </a:r>
            <a:r>
              <a:rPr lang="en-US" altLang="zh-CN" sz="2000" dirty="0" smtClean="0"/>
              <a:t>. (</a:t>
            </a:r>
            <a:r>
              <a:rPr lang="en-US" altLang="zh-CN" sz="2000" dirty="0"/>
              <a:t>One furlong is 220 yards</a:t>
            </a:r>
            <a:r>
              <a:rPr lang="en-US" altLang="zh-CN" sz="2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227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/>
              <a:t>2 Setting Out to C++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14927" y="1029566"/>
            <a:ext cx="5910833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US" altLang="zh-CN" sz="2000" dirty="0" smtClean="0"/>
              <a:t> </a:t>
            </a:r>
            <a:r>
              <a:rPr lang="en-US" altLang="zh-CN" sz="2000" dirty="0"/>
              <a:t>Creating a C++ program</a:t>
            </a:r>
          </a:p>
          <a:p>
            <a:pPr lvl="0"/>
            <a:r>
              <a:rPr lang="en-US" altLang="zh-CN" sz="2000" dirty="0" smtClean="0"/>
              <a:t>The </a:t>
            </a:r>
            <a:r>
              <a:rPr lang="en-US" altLang="zh-CN" sz="2000" dirty="0"/>
              <a:t>general format for a C++ program</a:t>
            </a:r>
          </a:p>
          <a:p>
            <a:pPr lvl="0"/>
            <a:r>
              <a:rPr lang="en-US" altLang="zh-CN" sz="2000" dirty="0" smtClean="0"/>
              <a:t>The </a:t>
            </a:r>
            <a:r>
              <a:rPr lang="en-US" altLang="zh-CN" sz="2000" dirty="0"/>
              <a:t>#include directive</a:t>
            </a:r>
          </a:p>
          <a:p>
            <a:pPr lvl="0"/>
            <a:r>
              <a:rPr lang="en-US" altLang="zh-CN" sz="2000" dirty="0" smtClean="0"/>
              <a:t>The </a:t>
            </a:r>
            <a:r>
              <a:rPr lang="en-US" altLang="zh-CN" sz="2000" dirty="0"/>
              <a:t>main() function</a:t>
            </a:r>
          </a:p>
          <a:p>
            <a:pPr lvl="0"/>
            <a:r>
              <a:rPr lang="en-US" altLang="zh-CN" sz="2000" dirty="0" smtClean="0"/>
              <a:t>Using </a:t>
            </a:r>
            <a:r>
              <a:rPr lang="en-US" altLang="zh-CN" sz="2000" dirty="0"/>
              <a:t>the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cout</a:t>
            </a:r>
            <a:r>
              <a:rPr lang="en-US" altLang="zh-CN" sz="2000" dirty="0"/>
              <a:t> object for output</a:t>
            </a:r>
          </a:p>
          <a:p>
            <a:pPr lvl="0"/>
            <a:r>
              <a:rPr lang="en-US" altLang="zh-CN" sz="2000" dirty="0" smtClean="0"/>
              <a:t>Placing </a:t>
            </a:r>
            <a:r>
              <a:rPr lang="en-US" altLang="zh-CN" sz="2000" dirty="0"/>
              <a:t>comments in a C++ program</a:t>
            </a:r>
          </a:p>
          <a:p>
            <a:pPr lvl="0"/>
            <a:r>
              <a:rPr lang="en-US" altLang="zh-CN" sz="2000" dirty="0" smtClean="0"/>
              <a:t>How </a:t>
            </a:r>
            <a:r>
              <a:rPr lang="en-US" altLang="zh-CN" sz="2000" dirty="0"/>
              <a:t>and when to use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endl</a:t>
            </a:r>
            <a:endParaRPr lang="en-US" altLang="zh-CN" sz="2000" b="1" i="1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 smtClean="0"/>
              <a:t>Declaring </a:t>
            </a:r>
            <a:r>
              <a:rPr lang="en-US" altLang="zh-CN" sz="2000" dirty="0"/>
              <a:t>and using variables</a:t>
            </a:r>
          </a:p>
          <a:p>
            <a:pPr lvl="0"/>
            <a:r>
              <a:rPr lang="en-US" altLang="zh-CN" sz="2000" dirty="0" smtClean="0"/>
              <a:t>Using </a:t>
            </a:r>
            <a:r>
              <a:rPr lang="en-US" altLang="zh-CN" sz="2000" dirty="0"/>
              <a:t>the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cin</a:t>
            </a:r>
            <a:r>
              <a:rPr lang="en-US" altLang="zh-CN" sz="2000" dirty="0"/>
              <a:t> object for input</a:t>
            </a:r>
          </a:p>
          <a:p>
            <a:pPr lvl="0"/>
            <a:r>
              <a:rPr lang="en-US" altLang="zh-CN" sz="2000" dirty="0" smtClean="0"/>
              <a:t>Defining </a:t>
            </a:r>
            <a:r>
              <a:rPr lang="en-US" altLang="zh-CN" sz="2000" dirty="0"/>
              <a:t>and using simple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17435" y="1382720"/>
            <a:ext cx="6180494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2.3 </a:t>
            </a:r>
            <a:r>
              <a:rPr lang="en-US" sz="2000" dirty="0" smtClean="0"/>
              <a:t>Write </a:t>
            </a:r>
            <a:r>
              <a:rPr lang="en-US" sz="2000" dirty="0"/>
              <a:t>a C++ program that uses three user-defined functions (counting main() </a:t>
            </a:r>
            <a:r>
              <a:rPr lang="en-US" sz="2000" dirty="0" smtClean="0"/>
              <a:t>as one</a:t>
            </a:r>
            <a:r>
              <a:rPr lang="en-US" sz="2000" dirty="0"/>
              <a:t>) and produces the following output:</a:t>
            </a:r>
          </a:p>
          <a:p>
            <a:pPr marL="0" indent="0">
              <a:buNone/>
            </a:pPr>
            <a:r>
              <a:rPr lang="en-US" sz="2000" i="1" dirty="0" smtClean="0"/>
              <a:t>      Three </a:t>
            </a:r>
            <a:r>
              <a:rPr lang="en-US" sz="2000" i="1" dirty="0"/>
              <a:t>blind mice</a:t>
            </a:r>
          </a:p>
          <a:p>
            <a:pPr marL="0" indent="0">
              <a:buNone/>
            </a:pPr>
            <a:r>
              <a:rPr lang="en-US" sz="2000" i="1" dirty="0" smtClean="0"/>
              <a:t>      Three </a:t>
            </a:r>
            <a:r>
              <a:rPr lang="en-US" sz="2000" i="1" dirty="0"/>
              <a:t>blind mice</a:t>
            </a:r>
          </a:p>
          <a:p>
            <a:pPr marL="0" indent="0">
              <a:buNone/>
            </a:pPr>
            <a:r>
              <a:rPr lang="en-US" sz="2000" i="1" dirty="0" smtClean="0"/>
              <a:t>      See </a:t>
            </a:r>
            <a:r>
              <a:rPr lang="en-US" sz="2000" i="1" dirty="0"/>
              <a:t>how they run</a:t>
            </a:r>
          </a:p>
          <a:p>
            <a:pPr marL="0" indent="0">
              <a:buNone/>
            </a:pPr>
            <a:r>
              <a:rPr lang="en-US" sz="2000" i="1" dirty="0" smtClean="0"/>
              <a:t>      See </a:t>
            </a:r>
            <a:r>
              <a:rPr lang="en-US" sz="2000" i="1" dirty="0"/>
              <a:t>how they </a:t>
            </a:r>
            <a:r>
              <a:rPr lang="en-US" sz="2000" i="1" dirty="0" smtClean="0"/>
              <a:t>run</a:t>
            </a:r>
          </a:p>
          <a:p>
            <a:pPr marL="0" indent="0">
              <a:buNone/>
            </a:pPr>
            <a:r>
              <a:rPr lang="en-US" sz="2000" dirty="0" smtClean="0"/>
              <a:t>One function, called two times, should produce the first two lines, and the remaining function, also called twice, should produce the remaining output.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091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74139" y="913152"/>
            <a:ext cx="6019900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2.4 </a:t>
            </a:r>
            <a:r>
              <a:rPr lang="en-US" altLang="zh-CN" sz="2000" dirty="0"/>
              <a:t>Write a program that has main() call a user-defined function that takes a </a:t>
            </a:r>
            <a:r>
              <a:rPr lang="en-US" altLang="zh-CN" sz="2000" dirty="0" smtClean="0"/>
              <a:t>Celsius temperature </a:t>
            </a:r>
            <a:r>
              <a:rPr lang="en-US" altLang="zh-CN" sz="2000" dirty="0"/>
              <a:t>value as an argument and then returns the equivalent </a:t>
            </a:r>
            <a:r>
              <a:rPr lang="en-US" altLang="zh-CN" sz="2000" dirty="0" smtClean="0"/>
              <a:t>Fahrenheit value. The </a:t>
            </a:r>
            <a:r>
              <a:rPr lang="en-US" altLang="zh-CN" sz="2000" dirty="0"/>
              <a:t>program should request the Celsius value as input from the user and </a:t>
            </a:r>
            <a:r>
              <a:rPr lang="en-US" altLang="zh-CN" sz="2000" dirty="0" smtClean="0"/>
              <a:t>display the </a:t>
            </a:r>
            <a:r>
              <a:rPr lang="en-US" altLang="zh-CN" sz="2000" dirty="0"/>
              <a:t>result, as shown in the following code:</a:t>
            </a:r>
          </a:p>
          <a:p>
            <a:pPr marL="0" indent="0">
              <a:buNone/>
            </a:pPr>
            <a:r>
              <a:rPr lang="en-US" altLang="zh-CN" sz="2000" i="1" dirty="0" smtClean="0"/>
              <a:t>    Please </a:t>
            </a:r>
            <a:r>
              <a:rPr lang="en-US" altLang="zh-CN" sz="2000" i="1" dirty="0"/>
              <a:t>enter a Celsius value: 20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i="1" dirty="0" smtClean="0"/>
              <a:t>20 </a:t>
            </a:r>
            <a:r>
              <a:rPr lang="en-US" altLang="zh-CN" sz="2000" i="1" dirty="0"/>
              <a:t>degrees Celsius is 68 degrees Fahrenheit.</a:t>
            </a:r>
          </a:p>
          <a:p>
            <a:pPr marL="0" indent="0">
              <a:buNone/>
            </a:pPr>
            <a:r>
              <a:rPr lang="en-US" altLang="zh-CN" sz="2000" dirty="0"/>
              <a:t>For reference, here is the formula for making the conversion:</a:t>
            </a:r>
          </a:p>
          <a:p>
            <a:pPr marL="0" indent="0">
              <a:buNone/>
            </a:pPr>
            <a:r>
              <a:rPr lang="en-US" altLang="zh-CN" sz="2000" dirty="0"/>
              <a:t>Fahrenheit = 1.8 × degrees Celsius + 32.0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475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70864" y="1104629"/>
            <a:ext cx="6019900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2.5 Write </a:t>
            </a:r>
            <a:r>
              <a:rPr lang="en-US" altLang="zh-CN" sz="2000" dirty="0"/>
              <a:t>a program that asks the user to enter an hour value and a minute </a:t>
            </a:r>
            <a:r>
              <a:rPr lang="en-US" altLang="zh-CN" sz="2000" dirty="0" smtClean="0"/>
              <a:t>value. The main</a:t>
            </a:r>
            <a:r>
              <a:rPr lang="en-US" altLang="zh-CN" sz="2000" dirty="0"/>
              <a:t>() function should then pass these two values to a type void function that displays the two values in the format shown in the following sample run:</a:t>
            </a:r>
          </a:p>
          <a:p>
            <a:pPr marL="0" indent="0">
              <a:buNone/>
            </a:pPr>
            <a:r>
              <a:rPr lang="en-US" altLang="zh-CN" sz="2000" i="1" dirty="0" smtClean="0"/>
              <a:t>    Enter </a:t>
            </a:r>
            <a:r>
              <a:rPr lang="en-US" altLang="zh-CN" sz="2000" i="1" dirty="0"/>
              <a:t>the number of hours: 9</a:t>
            </a:r>
          </a:p>
          <a:p>
            <a:pPr marL="0" indent="0">
              <a:buNone/>
            </a:pPr>
            <a:r>
              <a:rPr lang="en-US" altLang="zh-CN" sz="2000" i="1" dirty="0" smtClean="0"/>
              <a:t>    Enter </a:t>
            </a:r>
            <a:r>
              <a:rPr lang="en-US" altLang="zh-CN" sz="2000" i="1" dirty="0"/>
              <a:t>the number of minutes: 28</a:t>
            </a:r>
          </a:p>
          <a:p>
            <a:pPr marL="0" indent="0">
              <a:buNone/>
            </a:pPr>
            <a:r>
              <a:rPr lang="en-US" altLang="zh-CN" sz="2000" i="1" dirty="0" smtClean="0"/>
              <a:t>    Time</a:t>
            </a:r>
            <a:r>
              <a:rPr lang="en-US" altLang="zh-CN" sz="2000" i="1" dirty="0"/>
              <a:t>: 9:28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2643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Initiation</a:t>
            </a:r>
            <a:endParaRPr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8940" b="273"/>
          <a:stretch/>
        </p:blipFill>
        <p:spPr>
          <a:xfrm>
            <a:off x="0" y="973335"/>
            <a:ext cx="6867838" cy="30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903"/>
            <a:ext cx="6870878" cy="2549227"/>
          </a:xfrm>
          <a:prstGeom prst="rect">
            <a:avLst/>
          </a:prstGeom>
        </p:spPr>
      </p:pic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49437" y="757328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#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" name="Google Shape;146;p15"/>
          <p:cNvSpPr txBox="1">
            <a:spLocks/>
          </p:cNvSpPr>
          <p:nvPr/>
        </p:nvSpPr>
        <p:spPr>
          <a:xfrm>
            <a:off x="826253" y="137559"/>
            <a:ext cx="6346812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C++ </a:t>
            </a:r>
            <a:r>
              <a:rPr lang="en-US" sz="2400" dirty="0" smtClean="0"/>
              <a:t>Initiation: header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6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98854" y="1693778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main()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void main()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5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C++ </a:t>
            </a:r>
            <a:r>
              <a:rPr lang="en-US" sz="2400" dirty="0" smtClean="0"/>
              <a:t>Initiation: main() header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1232" y="4227068"/>
            <a:ext cx="2943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//not always succeed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3397" b="1164"/>
          <a:stretch/>
        </p:blipFill>
        <p:spPr>
          <a:xfrm>
            <a:off x="2290118" y="628802"/>
            <a:ext cx="4567882" cy="3248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1232" y="2482048"/>
            <a:ext cx="2943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//C style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51232" y="3446891"/>
            <a:ext cx="2943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//C/C++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66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26253" y="1415361"/>
            <a:ext cx="5724974" cy="276574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beginning of </a:t>
            </a:r>
            <a:r>
              <a:rPr lang="en-US" altLang="zh-CN" sz="2000" dirty="0" smtClean="0"/>
              <a:t>program: </a:t>
            </a:r>
            <a:r>
              <a:rPr lang="en-US" sz="2000" b="1" u="sng" dirty="0" smtClean="0"/>
              <a:t>main()</a:t>
            </a:r>
          </a:p>
          <a:p>
            <a:pPr marL="0" indent="0">
              <a:buNone/>
            </a:pPr>
            <a:endParaRPr lang="en-US" sz="2000" b="1" i="1" u="sng" dirty="0"/>
          </a:p>
          <a:p>
            <a:pPr marL="0" indent="0">
              <a:buNone/>
            </a:pPr>
            <a:r>
              <a:rPr lang="en-US" sz="2000" b="1" i="1" u="sng" dirty="0" smtClean="0"/>
              <a:t>Exceptions:</a:t>
            </a:r>
          </a:p>
          <a:p>
            <a:pPr marL="0" indent="0">
              <a:buNone/>
            </a:pPr>
            <a:r>
              <a:rPr lang="en-US" sz="2000" dirty="0" smtClean="0"/>
              <a:t>(1)Dynamic link </a:t>
            </a:r>
            <a:r>
              <a:rPr lang="en-US" sz="2000" dirty="0"/>
              <a:t>library (DLL)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(2)Specialized </a:t>
            </a:r>
            <a:r>
              <a:rPr lang="en-US" sz="2000" dirty="0"/>
              <a:t>environments, such as for a controller chip in a </a:t>
            </a:r>
            <a:r>
              <a:rPr lang="en-US" sz="2000" dirty="0" smtClean="0"/>
              <a:t>robot</a:t>
            </a:r>
          </a:p>
          <a:p>
            <a:pPr marL="0" indent="0">
              <a:buNone/>
            </a:pPr>
            <a:r>
              <a:rPr lang="en-US" sz="2000" dirty="0"/>
              <a:t>(3) _</a:t>
            </a:r>
            <a:r>
              <a:rPr lang="en-US" sz="2000" dirty="0" err="1"/>
              <a:t>tmain</a:t>
            </a:r>
            <a:r>
              <a:rPr lang="en-US" sz="2000" dirty="0"/>
              <a:t>()</a:t>
            </a:r>
            <a:endParaRPr lang="en-US" sz="2000" dirty="0" smtClean="0"/>
          </a:p>
          <a:p>
            <a:pPr marL="0" indent="0">
              <a:buNone/>
            </a:pPr>
            <a:endParaRPr sz="2000" i="1" dirty="0"/>
          </a:p>
        </p:txBody>
      </p:sp>
      <p:sp>
        <p:nvSpPr>
          <p:cNvPr id="5" name="Google Shape;146;p15"/>
          <p:cNvSpPr txBox="1">
            <a:spLocks/>
          </p:cNvSpPr>
          <p:nvPr/>
        </p:nvSpPr>
        <p:spPr>
          <a:xfrm>
            <a:off x="826253" y="137559"/>
            <a:ext cx="6346812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C++ </a:t>
            </a:r>
            <a:r>
              <a:rPr lang="en-US" sz="2400" dirty="0" smtClean="0"/>
              <a:t>Initiation: </a:t>
            </a:r>
            <a:r>
              <a:rPr lang="en-US" sz="2000" dirty="0" smtClean="0"/>
              <a:t>the beginning of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0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06105" y="1562758"/>
            <a:ext cx="6905874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 smtClean="0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/>
              <a:t>cout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 </a:t>
            </a:r>
            <a:r>
              <a:rPr lang="en-US" sz="2000" dirty="0" smtClean="0"/>
              <a:t> is in </a:t>
            </a:r>
            <a:r>
              <a:rPr lang="en-US" sz="2000" dirty="0" err="1" smtClean="0"/>
              <a:t>std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Alternatives:</a:t>
            </a:r>
          </a:p>
          <a:p>
            <a:pPr marL="0" indent="0">
              <a:buNone/>
            </a:pPr>
            <a:r>
              <a:rPr lang="en-US" sz="2000" dirty="0" smtClean="0"/>
              <a:t>(1)</a:t>
            </a:r>
            <a:r>
              <a:rPr lang="en-US" sz="2000" dirty="0" err="1" smtClean="0"/>
              <a:t>std</a:t>
            </a:r>
            <a:r>
              <a:rPr lang="en-US" sz="2000" dirty="0" smtClean="0">
                <a:solidFill>
                  <a:srgbClr val="FF0000"/>
                </a:solidFill>
              </a:rPr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&lt;&lt;"Come up and C++ me some time.”;</a:t>
            </a:r>
          </a:p>
          <a:p>
            <a:pPr marL="0" indent="0">
              <a:buNone/>
            </a:pPr>
            <a:r>
              <a:rPr lang="en-US" sz="2000" dirty="0" smtClean="0"/>
              <a:t>(2)using </a:t>
            </a:r>
            <a:r>
              <a:rPr lang="en-US" sz="2000" dirty="0" err="1"/>
              <a:t>std</a:t>
            </a:r>
            <a:r>
              <a:rPr lang="en-US" sz="2000" dirty="0">
                <a:solidFill>
                  <a:srgbClr val="FF0000"/>
                </a:solidFill>
              </a:rPr>
              <a:t>::</a:t>
            </a:r>
            <a:r>
              <a:rPr lang="en-US" sz="2000" dirty="0" err="1"/>
              <a:t>cout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altLang="zh-CN" sz="2000" dirty="0"/>
              <a:t>&lt;&lt;"Come up and C++ me some time</a:t>
            </a:r>
            <a:r>
              <a:rPr lang="en-US" altLang="zh-CN" sz="2000" dirty="0" smtClean="0"/>
              <a:t>.”;</a:t>
            </a:r>
            <a:r>
              <a:rPr lang="en-US" altLang="zh-CN" sz="2000" dirty="0" smtClean="0">
                <a:solidFill>
                  <a:srgbClr val="FFFF00"/>
                </a:solidFill>
              </a:rPr>
              <a:t>//RIGHT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</a:t>
            </a:r>
            <a:r>
              <a:rPr lang="en-US" sz="2000" dirty="0" smtClean="0">
                <a:solidFill>
                  <a:srgbClr val="FFFF00"/>
                </a:solidFill>
              </a:rPr>
              <a:t>//WRONG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Google Shape;146;p15"/>
          <p:cNvSpPr txBox="1">
            <a:spLocks/>
          </p:cNvSpPr>
          <p:nvPr/>
        </p:nvSpPr>
        <p:spPr>
          <a:xfrm>
            <a:off x="826253" y="113870"/>
            <a:ext cx="6346812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C++ </a:t>
            </a:r>
            <a:r>
              <a:rPr lang="en-US" sz="2400" dirty="0" smtClean="0"/>
              <a:t>Initiation: namespace</a:t>
            </a: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12" y="518918"/>
            <a:ext cx="3871888" cy="28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-1" r="-471" b="8346"/>
          <a:stretch/>
        </p:blipFill>
        <p:spPr>
          <a:xfrm>
            <a:off x="941277" y="557690"/>
            <a:ext cx="5429773" cy="4585810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/>
              <a:t>C++ Initiation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cout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86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357210" y="1956271"/>
            <a:ext cx="6318384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(1)Typically</a:t>
            </a:r>
            <a:r>
              <a:rPr lang="en-US" sz="2000" b="1" dirty="0"/>
              <a:t>, </a:t>
            </a:r>
            <a:r>
              <a:rPr lang="en-US" sz="2000" b="1" dirty="0" smtClean="0"/>
              <a:t>use </a:t>
            </a:r>
            <a:r>
              <a:rPr lang="en-US" sz="2000" b="1" dirty="0"/>
              <a:t>an embedded newline character (\n) when displaying </a:t>
            </a:r>
            <a:r>
              <a:rPr lang="en-US" sz="2000" b="1" dirty="0" smtClean="0"/>
              <a:t>quoted strings </a:t>
            </a:r>
            <a:r>
              <a:rPr lang="en-US" sz="2000" b="1" dirty="0"/>
              <a:t>and the </a:t>
            </a:r>
            <a:r>
              <a:rPr lang="en-US" sz="2000" b="1" dirty="0" err="1"/>
              <a:t>endl</a:t>
            </a:r>
            <a:r>
              <a:rPr lang="en-US" sz="2000" b="1" dirty="0"/>
              <a:t> manipulator otherwise.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(2)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 </a:t>
            </a:r>
            <a:r>
              <a:rPr lang="en-US" sz="2000" b="1" dirty="0"/>
              <a:t>guarantees </a:t>
            </a:r>
            <a:r>
              <a:rPr lang="en-US" sz="2000" b="1" dirty="0" smtClean="0"/>
              <a:t>the output </a:t>
            </a:r>
            <a:r>
              <a:rPr lang="en-US" sz="2000" b="1" dirty="0"/>
              <a:t>will </a:t>
            </a:r>
            <a:r>
              <a:rPr lang="en-US" sz="2000" b="1" dirty="0" smtClean="0"/>
              <a:t>be flushed.</a:t>
            </a:r>
            <a:endParaRPr sz="2000" dirty="0"/>
          </a:p>
        </p:txBody>
      </p:sp>
      <p:sp>
        <p:nvSpPr>
          <p:cNvPr id="4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2400" dirty="0"/>
              <a:t>C++ Initiation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endl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7" y="1005310"/>
            <a:ext cx="4930855" cy="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607</Words>
  <Application>Microsoft Office PowerPoint</Application>
  <PresentationFormat>Custom</PresentationFormat>
  <Paragraphs>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微软雅黑</vt:lpstr>
      <vt:lpstr>宋体</vt:lpstr>
      <vt:lpstr>Arial</vt:lpstr>
      <vt:lpstr>Lato</vt:lpstr>
      <vt:lpstr>Montserrat</vt:lpstr>
      <vt:lpstr>Focus</vt:lpstr>
      <vt:lpstr>C++ Programming Design</vt:lpstr>
      <vt:lpstr>#2 Setting Out to C++</vt:lpstr>
      <vt:lpstr>C++ Initiation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Initiation</vt:lpstr>
      <vt:lpstr>C++ Initiation: Alternative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Exercises</vt:lpstr>
      <vt:lpstr>Programming Exercises</vt:lpstr>
      <vt:lpstr>Programming Exercises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XF DI</dc:creator>
  <cp:lastModifiedBy>lizonghui</cp:lastModifiedBy>
  <cp:revision>54</cp:revision>
  <dcterms:modified xsi:type="dcterms:W3CDTF">2022-09-17T01:39:10Z</dcterms:modified>
</cp:coreProperties>
</file>