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352" r:id="rId4"/>
    <p:sldId id="353" r:id="rId5"/>
    <p:sldId id="340" r:id="rId6"/>
    <p:sldId id="372" r:id="rId7"/>
    <p:sldId id="354" r:id="rId8"/>
    <p:sldId id="370" r:id="rId9"/>
    <p:sldId id="341" r:id="rId10"/>
    <p:sldId id="355" r:id="rId11"/>
    <p:sldId id="356" r:id="rId12"/>
    <p:sldId id="357" r:id="rId13"/>
    <p:sldId id="358" r:id="rId14"/>
    <p:sldId id="351" r:id="rId15"/>
    <p:sldId id="359" r:id="rId16"/>
    <p:sldId id="288" r:id="rId17"/>
    <p:sldId id="360" r:id="rId18"/>
    <p:sldId id="361" r:id="rId19"/>
    <p:sldId id="362" r:id="rId20"/>
    <p:sldId id="363" r:id="rId21"/>
    <p:sldId id="364" r:id="rId22"/>
    <p:sldId id="365" r:id="rId23"/>
    <p:sldId id="373" r:id="rId24"/>
    <p:sldId id="366" r:id="rId25"/>
    <p:sldId id="367" r:id="rId26"/>
    <p:sldId id="368" r:id="rId27"/>
    <p:sldId id="371" r:id="rId28"/>
    <p:sldId id="346" r:id="rId29"/>
    <p:sldId id="348" r:id="rId30"/>
    <p:sldId id="349" r:id="rId31"/>
  </p:sldIdLst>
  <p:sldSz cx="6858000" cy="5143500"/>
  <p:notesSz cx="6858000" cy="9144000"/>
  <p:embeddedFontLst>
    <p:embeddedFont>
      <p:font typeface="Lato" panose="020F0502020204030203" pitchFamily="3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微软雅黑" panose="020B0503020204020204" pitchFamily="34" charset="-122"/>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51" autoAdjust="0"/>
  </p:normalViewPr>
  <p:slideViewPr>
    <p:cSldViewPr snapToGrid="0">
      <p:cViewPr varScale="1">
        <p:scale>
          <a:sx n="64" d="100"/>
          <a:sy n="64" d="100"/>
        </p:scale>
        <p:origin x="180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659d2b4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7659d2b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874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7659d2b4_0_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7659d2b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959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7659d2b4_0_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7659d2b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083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187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802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837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303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161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648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50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fc9477bb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4fc9477b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035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441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327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fc9477bb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fc9477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5574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fc9477bb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fc9477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inch = 2.54 centimeter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9546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fc9477bb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fc9477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4153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fc9477bb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fc9477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379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fc9477bb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4fc9477b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20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659d2b4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7659d2b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5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659d2b4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7659d2b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10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659d2b4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7659d2b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3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659d2b4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7659d2b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60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659d2b4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7659d2b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35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659d2b4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7659d2b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21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5419763" y="205970"/>
            <a:ext cx="1643700" cy="1232775"/>
          </a:xfrm>
          <a:prstGeom prst="diagStripe">
            <a:avLst>
              <a:gd name="adj" fmla="val 0"/>
            </a:avLst>
          </a:prstGeom>
          <a:solidFill>
            <a:schemeClr val="lt1">
              <a:alpha val="3030"/>
            </a:schemeClr>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11" name="Google Shape;11;p2"/>
          <p:cNvGrpSpPr/>
          <p:nvPr/>
        </p:nvGrpSpPr>
        <p:grpSpPr>
          <a:xfrm>
            <a:off x="2" y="495"/>
            <a:ext cx="3865279"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6" name="Google Shape;16;p2"/>
          <p:cNvSpPr txBox="1">
            <a:spLocks noGrp="1"/>
          </p:cNvSpPr>
          <p:nvPr>
            <p:ph type="ctrTitle"/>
          </p:nvPr>
        </p:nvSpPr>
        <p:spPr>
          <a:xfrm>
            <a:off x="2652863" y="1578400"/>
            <a:ext cx="3763125"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3000"/>
            </a:lvl1pPr>
            <a:lvl2pPr lvl="1">
              <a:spcBef>
                <a:spcPts val="0"/>
              </a:spcBef>
              <a:spcAft>
                <a:spcPts val="0"/>
              </a:spcAft>
              <a:buSzPts val="4000"/>
              <a:buNone/>
              <a:defRPr sz="3000"/>
            </a:lvl2pPr>
            <a:lvl3pPr lvl="2">
              <a:spcBef>
                <a:spcPts val="0"/>
              </a:spcBef>
              <a:spcAft>
                <a:spcPts val="0"/>
              </a:spcAft>
              <a:buSzPts val="4000"/>
              <a:buNone/>
              <a:defRPr sz="3000"/>
            </a:lvl3pPr>
            <a:lvl4pPr lvl="3">
              <a:spcBef>
                <a:spcPts val="0"/>
              </a:spcBef>
              <a:spcAft>
                <a:spcPts val="0"/>
              </a:spcAft>
              <a:buSzPts val="4000"/>
              <a:buNone/>
              <a:defRPr sz="3000"/>
            </a:lvl4pPr>
            <a:lvl5pPr lvl="4">
              <a:spcBef>
                <a:spcPts val="0"/>
              </a:spcBef>
              <a:spcAft>
                <a:spcPts val="0"/>
              </a:spcAft>
              <a:buSzPts val="4000"/>
              <a:buNone/>
              <a:defRPr sz="3000"/>
            </a:lvl5pPr>
            <a:lvl6pPr lvl="5">
              <a:spcBef>
                <a:spcPts val="0"/>
              </a:spcBef>
              <a:spcAft>
                <a:spcPts val="0"/>
              </a:spcAft>
              <a:buSzPts val="4000"/>
              <a:buNone/>
              <a:defRPr sz="3000"/>
            </a:lvl6pPr>
            <a:lvl7pPr lvl="6">
              <a:spcBef>
                <a:spcPts val="0"/>
              </a:spcBef>
              <a:spcAft>
                <a:spcPts val="0"/>
              </a:spcAft>
              <a:buSzPts val="4000"/>
              <a:buNone/>
              <a:defRPr sz="3000"/>
            </a:lvl7pPr>
            <a:lvl8pPr lvl="7">
              <a:spcBef>
                <a:spcPts val="0"/>
              </a:spcBef>
              <a:spcAft>
                <a:spcPts val="0"/>
              </a:spcAft>
              <a:buSzPts val="4000"/>
              <a:buNone/>
              <a:defRPr sz="3000"/>
            </a:lvl8pPr>
            <a:lvl9pPr lvl="8">
              <a:spcBef>
                <a:spcPts val="0"/>
              </a:spcBef>
              <a:spcAft>
                <a:spcPts val="0"/>
              </a:spcAft>
              <a:buSzPts val="4000"/>
              <a:buNone/>
              <a:defRPr sz="3000"/>
            </a:lvl9pPr>
          </a:lstStyle>
          <a:p>
            <a:endParaRPr/>
          </a:p>
        </p:txBody>
      </p:sp>
      <p:sp>
        <p:nvSpPr>
          <p:cNvPr id="17" name="Google Shape;17;p2"/>
          <p:cNvSpPr txBox="1">
            <a:spLocks noGrp="1"/>
          </p:cNvSpPr>
          <p:nvPr>
            <p:ph type="subTitle" idx="1"/>
          </p:nvPr>
        </p:nvSpPr>
        <p:spPr>
          <a:xfrm>
            <a:off x="3812963" y="3924925"/>
            <a:ext cx="2603025"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975"/>
            </a:lvl2pPr>
            <a:lvl3pPr lvl="2">
              <a:lnSpc>
                <a:spcPct val="100000"/>
              </a:lnSpc>
              <a:spcBef>
                <a:spcPts val="0"/>
              </a:spcBef>
              <a:spcAft>
                <a:spcPts val="0"/>
              </a:spcAft>
              <a:buSzPts val="1300"/>
              <a:buNone/>
              <a:defRPr sz="975"/>
            </a:lvl3pPr>
            <a:lvl4pPr lvl="3">
              <a:lnSpc>
                <a:spcPct val="100000"/>
              </a:lnSpc>
              <a:spcBef>
                <a:spcPts val="0"/>
              </a:spcBef>
              <a:spcAft>
                <a:spcPts val="0"/>
              </a:spcAft>
              <a:buSzPts val="1300"/>
              <a:buNone/>
              <a:defRPr sz="975"/>
            </a:lvl4pPr>
            <a:lvl5pPr lvl="4">
              <a:lnSpc>
                <a:spcPct val="100000"/>
              </a:lnSpc>
              <a:spcBef>
                <a:spcPts val="0"/>
              </a:spcBef>
              <a:spcAft>
                <a:spcPts val="0"/>
              </a:spcAft>
              <a:buSzPts val="1300"/>
              <a:buNone/>
              <a:defRPr sz="975"/>
            </a:lvl5pPr>
            <a:lvl6pPr lvl="5">
              <a:lnSpc>
                <a:spcPct val="100000"/>
              </a:lnSpc>
              <a:spcBef>
                <a:spcPts val="0"/>
              </a:spcBef>
              <a:spcAft>
                <a:spcPts val="0"/>
              </a:spcAft>
              <a:buSzPts val="1300"/>
              <a:buNone/>
              <a:defRPr sz="975"/>
            </a:lvl6pPr>
            <a:lvl7pPr lvl="6">
              <a:lnSpc>
                <a:spcPct val="100000"/>
              </a:lnSpc>
              <a:spcBef>
                <a:spcPts val="0"/>
              </a:spcBef>
              <a:spcAft>
                <a:spcPts val="0"/>
              </a:spcAft>
              <a:buSzPts val="1300"/>
              <a:buNone/>
              <a:defRPr sz="975"/>
            </a:lvl7pPr>
            <a:lvl8pPr lvl="7">
              <a:lnSpc>
                <a:spcPct val="100000"/>
              </a:lnSpc>
              <a:spcBef>
                <a:spcPts val="0"/>
              </a:spcBef>
              <a:spcAft>
                <a:spcPts val="0"/>
              </a:spcAft>
              <a:buSzPts val="1300"/>
              <a:buNone/>
              <a:defRPr sz="975"/>
            </a:lvl8pPr>
            <a:lvl9pPr lvl="8">
              <a:lnSpc>
                <a:spcPct val="100000"/>
              </a:lnSpc>
              <a:spcBef>
                <a:spcPts val="0"/>
              </a:spcBef>
              <a:spcAft>
                <a:spcPts val="0"/>
              </a:spcAft>
              <a:buSzPts val="1300"/>
              <a:buNone/>
              <a:defRPr sz="975"/>
            </a:lvl9pPr>
          </a:lstStyle>
          <a:p>
            <a:endParaRPr/>
          </a:p>
        </p:txBody>
      </p:sp>
      <p:sp>
        <p:nvSpPr>
          <p:cNvPr id="18" name="Google Shape;18;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1" y="381006"/>
            <a:ext cx="778388"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45" name="Google Shape;45;p4"/>
          <p:cNvSpPr txBox="1">
            <a:spLocks noGrp="1"/>
          </p:cNvSpPr>
          <p:nvPr>
            <p:ph type="title"/>
          </p:nvPr>
        </p:nvSpPr>
        <p:spPr>
          <a:xfrm>
            <a:off x="973127" y="393750"/>
            <a:ext cx="5279175" cy="9141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46" name="Google Shape;46;p4"/>
          <p:cNvSpPr txBox="1">
            <a:spLocks noGrp="1"/>
          </p:cNvSpPr>
          <p:nvPr>
            <p:ph type="body" idx="1"/>
          </p:nvPr>
        </p:nvSpPr>
        <p:spPr>
          <a:xfrm>
            <a:off x="973127" y="1567550"/>
            <a:ext cx="5279175" cy="29112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47" name="Google Shape;47;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1624" y="0"/>
            <a:ext cx="604977" cy="58849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 y="381006"/>
            <a:ext cx="778388"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52" name="Google Shape;52;p5"/>
          <p:cNvSpPr txBox="1">
            <a:spLocks noGrp="1"/>
          </p:cNvSpPr>
          <p:nvPr>
            <p:ph type="title"/>
          </p:nvPr>
        </p:nvSpPr>
        <p:spPr>
          <a:xfrm>
            <a:off x="973127" y="393750"/>
            <a:ext cx="5279175" cy="9141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53" name="Google Shape;53;p5"/>
          <p:cNvSpPr txBox="1">
            <a:spLocks noGrp="1"/>
          </p:cNvSpPr>
          <p:nvPr>
            <p:ph type="body" idx="1"/>
          </p:nvPr>
        </p:nvSpPr>
        <p:spPr>
          <a:xfrm>
            <a:off x="973125" y="1567550"/>
            <a:ext cx="2552400" cy="29112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54" name="Google Shape;54;p5"/>
          <p:cNvSpPr txBox="1">
            <a:spLocks noGrp="1"/>
          </p:cNvSpPr>
          <p:nvPr>
            <p:ph type="body" idx="2"/>
          </p:nvPr>
        </p:nvSpPr>
        <p:spPr>
          <a:xfrm>
            <a:off x="3699916" y="1567550"/>
            <a:ext cx="2552400" cy="29112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55" name="Google Shape;55;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1624" y="0"/>
            <a:ext cx="604977" cy="58849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1" y="381006"/>
            <a:ext cx="778388"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60" name="Google Shape;60;p6"/>
          <p:cNvSpPr txBox="1">
            <a:spLocks noGrp="1"/>
          </p:cNvSpPr>
          <p:nvPr>
            <p:ph type="title"/>
          </p:nvPr>
        </p:nvSpPr>
        <p:spPr>
          <a:xfrm>
            <a:off x="973127" y="393750"/>
            <a:ext cx="5279175" cy="9141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61" name="Google Shape;61;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1624" y="0"/>
            <a:ext cx="604977" cy="58849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1" y="381006"/>
            <a:ext cx="778388"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66" name="Google Shape;66;p7"/>
          <p:cNvSpPr txBox="1">
            <a:spLocks noGrp="1"/>
          </p:cNvSpPr>
          <p:nvPr>
            <p:ph type="title"/>
          </p:nvPr>
        </p:nvSpPr>
        <p:spPr>
          <a:xfrm>
            <a:off x="973127" y="393750"/>
            <a:ext cx="2849175"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67" name="Google Shape;67;p7"/>
          <p:cNvSpPr txBox="1">
            <a:spLocks noGrp="1"/>
          </p:cNvSpPr>
          <p:nvPr>
            <p:ph type="body" idx="1"/>
          </p:nvPr>
        </p:nvSpPr>
        <p:spPr>
          <a:xfrm>
            <a:off x="973127" y="1972550"/>
            <a:ext cx="2849175" cy="24159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68" name="Google Shape;68;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1624" y="0"/>
            <a:ext cx="604977" cy="5884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3304800" y="0"/>
            <a:ext cx="35532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89" name="Google Shape;89;p8"/>
          <p:cNvSpPr txBox="1">
            <a:spLocks noGrp="1"/>
          </p:cNvSpPr>
          <p:nvPr>
            <p:ph type="title"/>
          </p:nvPr>
        </p:nvSpPr>
        <p:spPr>
          <a:xfrm>
            <a:off x="617888" y="866775"/>
            <a:ext cx="344025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1" y="381006"/>
            <a:ext cx="778388"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95" name="Google Shape;95;p9"/>
          <p:cNvSpPr txBox="1">
            <a:spLocks noGrp="1"/>
          </p:cNvSpPr>
          <p:nvPr>
            <p:ph type="title"/>
          </p:nvPr>
        </p:nvSpPr>
        <p:spPr>
          <a:xfrm>
            <a:off x="973127" y="1658325"/>
            <a:ext cx="2277225"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96" name="Google Shape;96;p9"/>
          <p:cNvSpPr txBox="1">
            <a:spLocks noGrp="1"/>
          </p:cNvSpPr>
          <p:nvPr>
            <p:ph type="subTitle" idx="1"/>
          </p:nvPr>
        </p:nvSpPr>
        <p:spPr>
          <a:xfrm>
            <a:off x="973127" y="3538000"/>
            <a:ext cx="2277225"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975"/>
            </a:lvl2pPr>
            <a:lvl3pPr lvl="2">
              <a:lnSpc>
                <a:spcPct val="100000"/>
              </a:lnSpc>
              <a:spcBef>
                <a:spcPts val="0"/>
              </a:spcBef>
              <a:spcAft>
                <a:spcPts val="0"/>
              </a:spcAft>
              <a:buSzPts val="1300"/>
              <a:buNone/>
              <a:defRPr sz="975"/>
            </a:lvl3pPr>
            <a:lvl4pPr lvl="3">
              <a:lnSpc>
                <a:spcPct val="100000"/>
              </a:lnSpc>
              <a:spcBef>
                <a:spcPts val="0"/>
              </a:spcBef>
              <a:spcAft>
                <a:spcPts val="0"/>
              </a:spcAft>
              <a:buSzPts val="1300"/>
              <a:buNone/>
              <a:defRPr sz="975"/>
            </a:lvl4pPr>
            <a:lvl5pPr lvl="4">
              <a:lnSpc>
                <a:spcPct val="100000"/>
              </a:lnSpc>
              <a:spcBef>
                <a:spcPts val="0"/>
              </a:spcBef>
              <a:spcAft>
                <a:spcPts val="0"/>
              </a:spcAft>
              <a:buSzPts val="1300"/>
              <a:buNone/>
              <a:defRPr sz="975"/>
            </a:lvl5pPr>
            <a:lvl6pPr lvl="5">
              <a:lnSpc>
                <a:spcPct val="100000"/>
              </a:lnSpc>
              <a:spcBef>
                <a:spcPts val="0"/>
              </a:spcBef>
              <a:spcAft>
                <a:spcPts val="0"/>
              </a:spcAft>
              <a:buSzPts val="1300"/>
              <a:buNone/>
              <a:defRPr sz="975"/>
            </a:lvl6pPr>
            <a:lvl7pPr lvl="6">
              <a:lnSpc>
                <a:spcPct val="100000"/>
              </a:lnSpc>
              <a:spcBef>
                <a:spcPts val="0"/>
              </a:spcBef>
              <a:spcAft>
                <a:spcPts val="0"/>
              </a:spcAft>
              <a:buSzPts val="1300"/>
              <a:buNone/>
              <a:defRPr sz="975"/>
            </a:lvl7pPr>
            <a:lvl8pPr lvl="7">
              <a:lnSpc>
                <a:spcPct val="100000"/>
              </a:lnSpc>
              <a:spcBef>
                <a:spcPts val="0"/>
              </a:spcBef>
              <a:spcAft>
                <a:spcPts val="0"/>
              </a:spcAft>
              <a:buSzPts val="1300"/>
              <a:buNone/>
              <a:defRPr sz="975"/>
            </a:lvl8pPr>
            <a:lvl9pPr lvl="8">
              <a:lnSpc>
                <a:spcPct val="100000"/>
              </a:lnSpc>
              <a:spcBef>
                <a:spcPts val="0"/>
              </a:spcBef>
              <a:spcAft>
                <a:spcPts val="0"/>
              </a:spcAft>
              <a:buSzPts val="1300"/>
              <a:buNone/>
              <a:defRPr sz="975"/>
            </a:lvl9pPr>
          </a:lstStyle>
          <a:p>
            <a:endParaRPr/>
          </a:p>
        </p:txBody>
      </p:sp>
      <p:sp>
        <p:nvSpPr>
          <p:cNvPr id="97" name="Google Shape;97;p9"/>
          <p:cNvSpPr txBox="1">
            <a:spLocks noGrp="1"/>
          </p:cNvSpPr>
          <p:nvPr>
            <p:ph type="body" idx="2"/>
          </p:nvPr>
        </p:nvSpPr>
        <p:spPr>
          <a:xfrm>
            <a:off x="3486150" y="1696600"/>
            <a:ext cx="2757600" cy="23475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98" name="Google Shape;98;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1624" y="0"/>
            <a:ext cx="604977" cy="58849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7"/>
            <a:ext cx="524194"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03" name="Google Shape;103;p10"/>
          <p:cNvSpPr txBox="1">
            <a:spLocks noGrp="1"/>
          </p:cNvSpPr>
          <p:nvPr>
            <p:ph type="body" idx="1"/>
          </p:nvPr>
        </p:nvSpPr>
        <p:spPr>
          <a:xfrm>
            <a:off x="609544" y="4305375"/>
            <a:ext cx="5202000" cy="523800"/>
          </a:xfrm>
          <a:prstGeom prst="rect">
            <a:avLst/>
          </a:prstGeom>
        </p:spPr>
        <p:txBody>
          <a:bodyPr spcFirstLastPara="1" wrap="square" lIns="91425" tIns="91425" rIns="91425" bIns="91425" anchor="ctr" anchorCtr="0"/>
          <a:lstStyle>
            <a:lvl1pPr marL="342892" lvl="0" indent="-171446">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3304800" y="5"/>
            <a:ext cx="35532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25" name="Google Shape;125;p11"/>
          <p:cNvSpPr txBox="1">
            <a:spLocks noGrp="1"/>
          </p:cNvSpPr>
          <p:nvPr>
            <p:ph type="title" hasCustomPrompt="1"/>
          </p:nvPr>
        </p:nvSpPr>
        <p:spPr>
          <a:xfrm>
            <a:off x="617888" y="1284675"/>
            <a:ext cx="3582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6000"/>
            </a:lvl1pPr>
            <a:lvl2pPr lvl="1">
              <a:spcBef>
                <a:spcPts val="0"/>
              </a:spcBef>
              <a:spcAft>
                <a:spcPts val="0"/>
              </a:spcAft>
              <a:buSzPts val="8000"/>
              <a:buNone/>
              <a:defRPr sz="6000"/>
            </a:lvl2pPr>
            <a:lvl3pPr lvl="2">
              <a:spcBef>
                <a:spcPts val="0"/>
              </a:spcBef>
              <a:spcAft>
                <a:spcPts val="0"/>
              </a:spcAft>
              <a:buSzPts val="8000"/>
              <a:buNone/>
              <a:defRPr sz="6000"/>
            </a:lvl3pPr>
            <a:lvl4pPr lvl="3">
              <a:spcBef>
                <a:spcPts val="0"/>
              </a:spcBef>
              <a:spcAft>
                <a:spcPts val="0"/>
              </a:spcAft>
              <a:buSzPts val="8000"/>
              <a:buNone/>
              <a:defRPr sz="6000"/>
            </a:lvl4pPr>
            <a:lvl5pPr lvl="4">
              <a:spcBef>
                <a:spcPts val="0"/>
              </a:spcBef>
              <a:spcAft>
                <a:spcPts val="0"/>
              </a:spcAft>
              <a:buSzPts val="8000"/>
              <a:buNone/>
              <a:defRPr sz="6000"/>
            </a:lvl5pPr>
            <a:lvl6pPr lvl="5">
              <a:spcBef>
                <a:spcPts val="0"/>
              </a:spcBef>
              <a:spcAft>
                <a:spcPts val="0"/>
              </a:spcAft>
              <a:buSzPts val="8000"/>
              <a:buNone/>
              <a:defRPr sz="6000"/>
            </a:lvl6pPr>
            <a:lvl7pPr lvl="6">
              <a:spcBef>
                <a:spcPts val="0"/>
              </a:spcBef>
              <a:spcAft>
                <a:spcPts val="0"/>
              </a:spcAft>
              <a:buSzPts val="8000"/>
              <a:buNone/>
              <a:defRPr sz="6000"/>
            </a:lvl7pPr>
            <a:lvl8pPr lvl="7">
              <a:spcBef>
                <a:spcPts val="0"/>
              </a:spcBef>
              <a:spcAft>
                <a:spcPts val="0"/>
              </a:spcAft>
              <a:buSzPts val="8000"/>
              <a:buNone/>
              <a:defRPr sz="6000"/>
            </a:lvl8pPr>
            <a:lvl9pPr lvl="8">
              <a:spcBef>
                <a:spcPts val="0"/>
              </a:spcBef>
              <a:spcAft>
                <a:spcPts val="0"/>
              </a:spcAft>
              <a:buSzPts val="8000"/>
              <a:buNone/>
              <a:defRPr sz="6000"/>
            </a:lvl9pPr>
          </a:lstStyle>
          <a:p>
            <a:r>
              <a:t>xx%</a:t>
            </a:r>
          </a:p>
        </p:txBody>
      </p:sp>
      <p:sp>
        <p:nvSpPr>
          <p:cNvPr id="126" name="Google Shape;126;p11"/>
          <p:cNvSpPr txBox="1">
            <a:spLocks noGrp="1"/>
          </p:cNvSpPr>
          <p:nvPr>
            <p:ph type="body" idx="1"/>
          </p:nvPr>
        </p:nvSpPr>
        <p:spPr>
          <a:xfrm>
            <a:off x="617888" y="2643124"/>
            <a:ext cx="3582000" cy="12189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127" name="Google Shape;12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lt1"/>
                </a:solidFill>
                <a:latin typeface="Lato"/>
                <a:ea typeface="Lato"/>
                <a:cs typeface="Lato"/>
                <a:sym typeface="Lato"/>
              </a:defRPr>
            </a:lvl1pPr>
            <a:lvl2pPr lvl="1" algn="r">
              <a:buNone/>
              <a:defRPr sz="750">
                <a:solidFill>
                  <a:schemeClr val="lt1"/>
                </a:solidFill>
                <a:latin typeface="Lato"/>
                <a:ea typeface="Lato"/>
                <a:cs typeface="Lato"/>
                <a:sym typeface="Lato"/>
              </a:defRPr>
            </a:lvl2pPr>
            <a:lvl3pPr lvl="2" algn="r">
              <a:buNone/>
              <a:defRPr sz="750">
                <a:solidFill>
                  <a:schemeClr val="lt1"/>
                </a:solidFill>
                <a:latin typeface="Lato"/>
                <a:ea typeface="Lato"/>
                <a:cs typeface="Lato"/>
                <a:sym typeface="Lato"/>
              </a:defRPr>
            </a:lvl3pPr>
            <a:lvl4pPr lvl="3" algn="r">
              <a:buNone/>
              <a:defRPr sz="750">
                <a:solidFill>
                  <a:schemeClr val="lt1"/>
                </a:solidFill>
                <a:latin typeface="Lato"/>
                <a:ea typeface="Lato"/>
                <a:cs typeface="Lato"/>
                <a:sym typeface="Lato"/>
              </a:defRPr>
            </a:lvl4pPr>
            <a:lvl5pPr lvl="4" algn="r">
              <a:buNone/>
              <a:defRPr sz="750">
                <a:solidFill>
                  <a:schemeClr val="lt1"/>
                </a:solidFill>
                <a:latin typeface="Lato"/>
                <a:ea typeface="Lato"/>
                <a:cs typeface="Lato"/>
                <a:sym typeface="Lato"/>
              </a:defRPr>
            </a:lvl5pPr>
            <a:lvl6pPr lvl="5" algn="r">
              <a:buNone/>
              <a:defRPr sz="750">
                <a:solidFill>
                  <a:schemeClr val="lt1"/>
                </a:solidFill>
                <a:latin typeface="Lato"/>
                <a:ea typeface="Lato"/>
                <a:cs typeface="Lato"/>
                <a:sym typeface="Lato"/>
              </a:defRPr>
            </a:lvl6pPr>
            <a:lvl7pPr lvl="6" algn="r">
              <a:buNone/>
              <a:defRPr sz="750">
                <a:solidFill>
                  <a:schemeClr val="lt1"/>
                </a:solidFill>
                <a:latin typeface="Lato"/>
                <a:ea typeface="Lato"/>
                <a:cs typeface="Lato"/>
                <a:sym typeface="Lato"/>
              </a:defRPr>
            </a:lvl7pPr>
            <a:lvl8pPr lvl="7" algn="r">
              <a:buNone/>
              <a:defRPr sz="750">
                <a:solidFill>
                  <a:schemeClr val="lt1"/>
                </a:solidFill>
                <a:latin typeface="Lato"/>
                <a:ea typeface="Lato"/>
                <a:cs typeface="Lato"/>
                <a:sym typeface="Lato"/>
              </a:defRPr>
            </a:lvl8pPr>
            <a:lvl9pPr lvl="8" algn="r">
              <a:buNone/>
              <a:defRPr sz="750">
                <a:solidFill>
                  <a:schemeClr val="lt1"/>
                </a:solidFill>
                <a:latin typeface="Lato"/>
                <a:ea typeface="Lato"/>
                <a:cs typeface="Lato"/>
                <a:sym typeface="La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652863" y="1826738"/>
            <a:ext cx="3763125" cy="1184175"/>
          </a:xfrm>
          <a:prstGeom prst="rect">
            <a:avLst/>
          </a:prstGeom>
        </p:spPr>
        <p:txBody>
          <a:bodyPr spcFirstLastPara="1" wrap="square" lIns="68569" tIns="68569" rIns="68569" bIns="68569" anchor="t" anchorCtr="0">
            <a:noAutofit/>
          </a:bodyPr>
          <a:lstStyle/>
          <a:p>
            <a:r>
              <a:rPr lang="en" dirty="0">
                <a:latin typeface="微软雅黑" panose="020B0503020204020204" pitchFamily="34" charset="-122"/>
                <a:ea typeface="微软雅黑" panose="020B0503020204020204" pitchFamily="34" charset="-122"/>
              </a:rPr>
              <a:t>C++ Program</a:t>
            </a:r>
            <a:r>
              <a:rPr lang="en-US" altLang="zh-CN" dirty="0" err="1">
                <a:latin typeface="微软雅黑" panose="020B0503020204020204" pitchFamily="34" charset="-122"/>
                <a:ea typeface="微软雅黑" panose="020B0503020204020204" pitchFamily="34" charset="-122"/>
              </a:rPr>
              <a:t>ming</a:t>
            </a:r>
            <a:r>
              <a:rPr lang="en" dirty="0">
                <a:latin typeface="微软雅黑" panose="020B0503020204020204" pitchFamily="34" charset="-122"/>
                <a:ea typeface="微软雅黑" panose="020B0503020204020204" pitchFamily="34" charset="-122"/>
              </a:rPr>
              <a:t> Design</a:t>
            </a:r>
            <a:endParaRPr dirty="0">
              <a:latin typeface="微软雅黑" panose="020B0503020204020204" pitchFamily="34" charset="-122"/>
              <a:ea typeface="微软雅黑" panose="020B0503020204020204" pitchFamily="34" charset="-122"/>
            </a:endParaRPr>
          </a:p>
        </p:txBody>
      </p:sp>
      <p:sp>
        <p:nvSpPr>
          <p:cNvPr id="135" name="Google Shape;135;p13"/>
          <p:cNvSpPr txBox="1">
            <a:spLocks noGrp="1"/>
          </p:cNvSpPr>
          <p:nvPr>
            <p:ph type="subTitle" idx="1"/>
          </p:nvPr>
        </p:nvSpPr>
        <p:spPr>
          <a:xfrm>
            <a:off x="2964893" y="3567680"/>
            <a:ext cx="2603025" cy="379575"/>
          </a:xfrm>
          <a:prstGeom prst="rect">
            <a:avLst/>
          </a:prstGeom>
        </p:spPr>
        <p:txBody>
          <a:bodyPr spcFirstLastPara="1" wrap="square" lIns="68569" tIns="68569" rIns="68569" bIns="68569" anchor="t" anchorCtr="0">
            <a:noAutofit/>
          </a:bodyPr>
          <a:lstStyle/>
          <a:p>
            <a:pPr marL="0" indent="0"/>
            <a:r>
              <a:rPr lang="en" sz="2000" dirty="0"/>
              <a:t>Session #3</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6253" y="137559"/>
            <a:ext cx="5963048" cy="685575"/>
          </a:xfrm>
          <a:prstGeom prst="rect">
            <a:avLst/>
          </a:prstGeom>
        </p:spPr>
        <p:txBody>
          <a:bodyPr spcFirstLastPara="1" wrap="square" lIns="68569" tIns="68569" rIns="68569" bIns="68569" anchor="t" anchorCtr="0">
            <a:noAutofit/>
          </a:bodyPr>
          <a:lstStyle/>
          <a:p>
            <a:r>
              <a:rPr lang="en-US" altLang="zh-CN" sz="2400" dirty="0"/>
              <a:t>Simple Variables: Initialization </a:t>
            </a:r>
            <a:r>
              <a:rPr lang="en-US" altLang="zh-CN" sz="2400" dirty="0">
                <a:solidFill>
                  <a:srgbClr val="FF0000"/>
                </a:solidFill>
              </a:rPr>
              <a:t>C++11</a:t>
            </a:r>
          </a:p>
        </p:txBody>
      </p:sp>
      <p:sp>
        <p:nvSpPr>
          <p:cNvPr id="6" name="文本占位符 2"/>
          <p:cNvSpPr>
            <a:spLocks noGrp="1"/>
          </p:cNvSpPr>
          <p:nvPr>
            <p:ph type="body" idx="1"/>
          </p:nvPr>
        </p:nvSpPr>
        <p:spPr>
          <a:xfrm>
            <a:off x="390250" y="1330658"/>
            <a:ext cx="5844726" cy="2911200"/>
          </a:xfrm>
        </p:spPr>
        <p:txBody>
          <a:bodyPr/>
          <a:lstStyle/>
          <a:p>
            <a:r>
              <a:rPr lang="en-US" altLang="zh-CN" sz="2000" dirty="0" err="1"/>
              <a:t>int</a:t>
            </a:r>
            <a:r>
              <a:rPr lang="en-US" altLang="zh-CN" sz="2000" dirty="0"/>
              <a:t> emus</a:t>
            </a:r>
            <a:r>
              <a:rPr lang="en-US" altLang="zh-CN" sz="2000" dirty="0">
                <a:solidFill>
                  <a:srgbClr val="FF0000"/>
                </a:solidFill>
              </a:rPr>
              <a:t>{</a:t>
            </a:r>
            <a:r>
              <a:rPr lang="en-US" altLang="zh-CN" sz="2000" dirty="0"/>
              <a:t>7</a:t>
            </a:r>
            <a:r>
              <a:rPr lang="en-US" altLang="zh-CN" sz="2000" dirty="0">
                <a:solidFill>
                  <a:srgbClr val="FF0000"/>
                </a:solidFill>
              </a:rPr>
              <a:t>}</a:t>
            </a:r>
            <a:r>
              <a:rPr lang="en-US" altLang="zh-CN" sz="2000" dirty="0"/>
              <a:t>; // set emus to 5</a:t>
            </a:r>
          </a:p>
          <a:p>
            <a:r>
              <a:rPr lang="en-US" altLang="zh-CN" sz="2000" dirty="0" err="1"/>
              <a:t>int</a:t>
            </a:r>
            <a:r>
              <a:rPr lang="en-US" altLang="zh-CN" sz="2000" dirty="0"/>
              <a:t> rheas </a:t>
            </a:r>
            <a:r>
              <a:rPr lang="en-US" altLang="zh-CN" sz="2000" dirty="0">
                <a:solidFill>
                  <a:srgbClr val="FF0000"/>
                </a:solidFill>
              </a:rPr>
              <a:t>= {</a:t>
            </a:r>
            <a:r>
              <a:rPr lang="en-US" altLang="zh-CN" sz="2000" dirty="0"/>
              <a:t>12</a:t>
            </a:r>
            <a:r>
              <a:rPr lang="en-US" altLang="zh-CN" sz="2000" dirty="0">
                <a:solidFill>
                  <a:srgbClr val="FF0000"/>
                </a:solidFill>
              </a:rPr>
              <a:t>}</a:t>
            </a:r>
            <a:r>
              <a:rPr lang="en-US" altLang="zh-CN" sz="2000" dirty="0"/>
              <a:t>; // set rheas to 12</a:t>
            </a:r>
          </a:p>
          <a:p>
            <a:endParaRPr lang="en-US" altLang="zh-CN" sz="2000" dirty="0"/>
          </a:p>
          <a:p>
            <a:r>
              <a:rPr lang="en-US" altLang="zh-CN" sz="2000" dirty="0" err="1"/>
              <a:t>int</a:t>
            </a:r>
            <a:r>
              <a:rPr lang="en-US" altLang="zh-CN" sz="2000" dirty="0"/>
              <a:t> rocs </a:t>
            </a:r>
            <a:r>
              <a:rPr lang="en-US" altLang="zh-CN" sz="2000" dirty="0">
                <a:solidFill>
                  <a:srgbClr val="FF0000"/>
                </a:solidFill>
              </a:rPr>
              <a:t>= {}</a:t>
            </a:r>
            <a:r>
              <a:rPr lang="en-US" altLang="zh-CN" sz="2000" dirty="0"/>
              <a:t>; // set rocs to 0</a:t>
            </a:r>
          </a:p>
          <a:p>
            <a:r>
              <a:rPr lang="en-US" altLang="zh-CN" sz="2000" dirty="0" err="1"/>
              <a:t>int</a:t>
            </a:r>
            <a:r>
              <a:rPr lang="en-US" altLang="zh-CN" sz="2000" dirty="0"/>
              <a:t> psychics</a:t>
            </a:r>
            <a:r>
              <a:rPr lang="en-US" altLang="zh-CN" sz="2000" dirty="0">
                <a:solidFill>
                  <a:srgbClr val="FF0000"/>
                </a:solidFill>
              </a:rPr>
              <a:t>{}</a:t>
            </a:r>
            <a:r>
              <a:rPr lang="en-US" altLang="zh-CN" sz="2000" dirty="0"/>
              <a:t>; // set psychics to 0</a:t>
            </a:r>
            <a:endParaRPr lang="zh-CN" altLang="en-US" sz="2000" dirty="0"/>
          </a:p>
        </p:txBody>
      </p:sp>
    </p:spTree>
    <p:extLst>
      <p:ext uri="{BB962C8B-B14F-4D97-AF65-F5344CB8AC3E}">
        <p14:creationId xmlns:p14="http://schemas.microsoft.com/office/powerpoint/2010/main" val="163510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6252" y="137559"/>
            <a:ext cx="6124135" cy="685575"/>
          </a:xfrm>
          <a:prstGeom prst="rect">
            <a:avLst/>
          </a:prstGeom>
        </p:spPr>
        <p:txBody>
          <a:bodyPr spcFirstLastPara="1" wrap="square" lIns="68569" tIns="68569" rIns="68569" bIns="68569" anchor="t" anchorCtr="0">
            <a:noAutofit/>
          </a:bodyPr>
          <a:lstStyle/>
          <a:p>
            <a:r>
              <a:rPr lang="en-US" altLang="zh-CN" sz="2400" dirty="0"/>
              <a:t>Simple Variables: Integer Literals </a:t>
            </a:r>
            <a:r>
              <a:rPr lang="en-US" altLang="zh-CN" sz="2400" dirty="0">
                <a:solidFill>
                  <a:srgbClr val="FF0000"/>
                </a:solidFill>
              </a:rPr>
              <a:t>as </a:t>
            </a:r>
            <a:r>
              <a:rPr lang="en-US" altLang="zh-CN" sz="2400" dirty="0" err="1">
                <a:solidFill>
                  <a:srgbClr val="FF0000"/>
                </a:solidFill>
              </a:rPr>
              <a:t>int</a:t>
            </a:r>
            <a:endParaRPr lang="en-US" altLang="zh-CN" sz="2400" dirty="0">
              <a:solidFill>
                <a:srgbClr val="FF0000"/>
              </a:solidFill>
            </a:endParaRPr>
          </a:p>
        </p:txBody>
      </p:sp>
      <p:sp>
        <p:nvSpPr>
          <p:cNvPr id="2" name="文本占位符 1"/>
          <p:cNvSpPr>
            <a:spLocks noGrp="1"/>
          </p:cNvSpPr>
          <p:nvPr>
            <p:ph type="body" idx="1"/>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392667" y="734461"/>
            <a:ext cx="6194041" cy="4409039"/>
          </a:xfrm>
          <a:prstGeom prst="rect">
            <a:avLst/>
          </a:prstGeom>
        </p:spPr>
      </p:pic>
    </p:spTree>
    <p:extLst>
      <p:ext uri="{BB962C8B-B14F-4D97-AF65-F5344CB8AC3E}">
        <p14:creationId xmlns:p14="http://schemas.microsoft.com/office/powerpoint/2010/main" val="307153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6253" y="137559"/>
            <a:ext cx="5963048" cy="685575"/>
          </a:xfrm>
          <a:prstGeom prst="rect">
            <a:avLst/>
          </a:prstGeom>
        </p:spPr>
        <p:txBody>
          <a:bodyPr spcFirstLastPara="1" wrap="square" lIns="68569" tIns="68569" rIns="68569" bIns="68569" anchor="t" anchorCtr="0">
            <a:noAutofit/>
          </a:bodyPr>
          <a:lstStyle/>
          <a:p>
            <a:r>
              <a:rPr lang="en-US" altLang="zh-CN" sz="2400" dirty="0"/>
              <a:t>Simple Variables: char </a:t>
            </a:r>
          </a:p>
        </p:txBody>
      </p:sp>
      <p:sp>
        <p:nvSpPr>
          <p:cNvPr id="2" name="文本占位符 1"/>
          <p:cNvSpPr>
            <a:spLocks noGrp="1"/>
          </p:cNvSpPr>
          <p:nvPr>
            <p:ph type="body" idx="1"/>
          </p:nvPr>
        </p:nvSpPr>
        <p:spPr/>
        <p:txBody>
          <a:bodyPr/>
          <a:lstStyle/>
          <a:p>
            <a:endParaRPr lang="zh-CN" altLang="en-US"/>
          </a:p>
        </p:txBody>
      </p:sp>
      <p:pic>
        <p:nvPicPr>
          <p:cNvPr id="4" name="图片 3"/>
          <p:cNvPicPr>
            <a:picLocks noChangeAspect="1"/>
          </p:cNvPicPr>
          <p:nvPr/>
        </p:nvPicPr>
        <p:blipFill rotWithShape="1">
          <a:blip r:embed="rId3"/>
          <a:srcRect l="150" t="5284" r="900" b="1224"/>
          <a:stretch/>
        </p:blipFill>
        <p:spPr>
          <a:xfrm>
            <a:off x="973127" y="617415"/>
            <a:ext cx="4867207" cy="4526085"/>
          </a:xfrm>
          <a:prstGeom prst="rect">
            <a:avLst/>
          </a:prstGeom>
        </p:spPr>
      </p:pic>
    </p:spTree>
    <p:extLst>
      <p:ext uri="{BB962C8B-B14F-4D97-AF65-F5344CB8AC3E}">
        <p14:creationId xmlns:p14="http://schemas.microsoft.com/office/powerpoint/2010/main" val="224393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6253" y="137559"/>
            <a:ext cx="5963048" cy="685575"/>
          </a:xfrm>
          <a:prstGeom prst="rect">
            <a:avLst/>
          </a:prstGeom>
        </p:spPr>
        <p:txBody>
          <a:bodyPr spcFirstLastPara="1" wrap="square" lIns="68569" tIns="68569" rIns="68569" bIns="68569" anchor="t" anchorCtr="0">
            <a:noAutofit/>
          </a:bodyPr>
          <a:lstStyle/>
          <a:p>
            <a:r>
              <a:rPr lang="en-US" altLang="zh-CN" sz="2400" dirty="0"/>
              <a:t>Simple Variables: Char </a:t>
            </a:r>
          </a:p>
        </p:txBody>
      </p:sp>
      <p:sp>
        <p:nvSpPr>
          <p:cNvPr id="2" name="文本占位符 1"/>
          <p:cNvSpPr>
            <a:spLocks noGrp="1"/>
          </p:cNvSpPr>
          <p:nvPr>
            <p:ph type="body" idx="1"/>
          </p:nvPr>
        </p:nvSpPr>
        <p:spPr>
          <a:xfrm>
            <a:off x="826253" y="1239304"/>
            <a:ext cx="5816174" cy="2911200"/>
          </a:xfrm>
        </p:spPr>
        <p:txBody>
          <a:bodyPr/>
          <a:lstStyle/>
          <a:p>
            <a:r>
              <a:rPr lang="en-US" altLang="zh-CN" sz="2000" dirty="0"/>
              <a:t>char, unsigned char, signed char</a:t>
            </a:r>
          </a:p>
          <a:p>
            <a:r>
              <a:rPr lang="en-US" altLang="zh-CN" sz="2000" dirty="0"/>
              <a:t>Example:</a:t>
            </a:r>
          </a:p>
          <a:p>
            <a:pPr marL="109535" indent="0">
              <a:buNone/>
            </a:pPr>
            <a:r>
              <a:rPr lang="en-US" altLang="zh-CN" sz="2000" i="1" dirty="0"/>
              <a:t>     char </a:t>
            </a:r>
            <a:r>
              <a:rPr lang="en-US" altLang="zh-CN" sz="2000" i="1" dirty="0" err="1"/>
              <a:t>fodo</a:t>
            </a:r>
            <a:r>
              <a:rPr lang="en-US" altLang="zh-CN" sz="2000" i="1" dirty="0"/>
              <a:t>;   // may be signed, may be unsigned</a:t>
            </a:r>
          </a:p>
          <a:p>
            <a:pPr marL="109535" indent="0">
              <a:buNone/>
            </a:pPr>
            <a:r>
              <a:rPr lang="en-US" altLang="zh-CN" sz="2000" i="1" dirty="0"/>
              <a:t>     unsigned char bar;   // definitely unsigned</a:t>
            </a:r>
          </a:p>
          <a:p>
            <a:pPr marL="109535" indent="0">
              <a:buNone/>
            </a:pPr>
            <a:r>
              <a:rPr lang="en-US" altLang="zh-CN" sz="2000" i="1" dirty="0"/>
              <a:t>     signed char </a:t>
            </a:r>
            <a:r>
              <a:rPr lang="en-US" altLang="zh-CN" sz="2000" i="1" dirty="0" err="1"/>
              <a:t>snark</a:t>
            </a:r>
            <a:r>
              <a:rPr lang="en-US" altLang="zh-CN" sz="2000" i="1" dirty="0"/>
              <a:t>;   // definitely signed</a:t>
            </a:r>
          </a:p>
          <a:p>
            <a:pPr marL="109535" indent="0">
              <a:buNone/>
            </a:pPr>
            <a:endParaRPr lang="en-US" altLang="zh-CN" sz="2000" i="1" dirty="0"/>
          </a:p>
          <a:p>
            <a:pPr>
              <a:buFont typeface="Wingdings" panose="05000000000000000000" pitchFamily="2" charset="2"/>
              <a:buChar char="l"/>
            </a:pPr>
            <a:r>
              <a:rPr lang="en-US" altLang="zh-CN" sz="2000" dirty="0">
                <a:solidFill>
                  <a:srgbClr val="FF0000"/>
                </a:solidFill>
              </a:rPr>
              <a:t>New C++11 Types: </a:t>
            </a:r>
            <a:r>
              <a:rPr lang="en-US" altLang="zh-CN" sz="2000" dirty="0"/>
              <a:t>char16_t and char32_t </a:t>
            </a:r>
            <a:br>
              <a:rPr lang="en-US" altLang="zh-CN" sz="2000" dirty="0"/>
            </a:br>
            <a:endParaRPr lang="zh-CN" altLang="en-US" sz="2000" i="1" dirty="0"/>
          </a:p>
        </p:txBody>
      </p:sp>
    </p:spTree>
    <p:extLst>
      <p:ext uri="{BB962C8B-B14F-4D97-AF65-F5344CB8AC3E}">
        <p14:creationId xmlns:p14="http://schemas.microsoft.com/office/powerpoint/2010/main" val="220002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5" name="Google Shape;146;p15"/>
          <p:cNvSpPr txBox="1">
            <a:spLocks/>
          </p:cNvSpPr>
          <p:nvPr/>
        </p:nvSpPr>
        <p:spPr>
          <a:xfrm>
            <a:off x="826253" y="137559"/>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dirty="0"/>
              <a:t>Simple Variables: bool</a:t>
            </a:r>
          </a:p>
        </p:txBody>
      </p:sp>
      <p:sp>
        <p:nvSpPr>
          <p:cNvPr id="6" name="文本占位符 2"/>
          <p:cNvSpPr txBox="1">
            <a:spLocks/>
          </p:cNvSpPr>
          <p:nvPr/>
        </p:nvSpPr>
        <p:spPr>
          <a:xfrm>
            <a:off x="826253" y="1072751"/>
            <a:ext cx="5844726" cy="29112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342892" marR="0" lvl="0" indent="-233357"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685783" marR="0" lvl="1"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028675" marR="0" lvl="2"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371566" marR="0" lvl="3"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1714457" marR="0" lvl="4"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057348" marR="0" lvl="5"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2400240" marR="0" lvl="6"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2743132" marR="0" lvl="7"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3086023" marR="0" lvl="8" indent="-223832" algn="l" rtl="0">
              <a:lnSpc>
                <a:spcPct val="115000"/>
              </a:lnSpc>
              <a:spcBef>
                <a:spcPts val="1200"/>
              </a:spcBef>
              <a:spcAft>
                <a:spcPts val="12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r>
              <a:rPr lang="en-US" altLang="zh-CN" sz="2000" dirty="0"/>
              <a:t>New C++ type</a:t>
            </a:r>
          </a:p>
          <a:p>
            <a:r>
              <a:rPr lang="en-US" altLang="zh-CN" sz="2000" dirty="0"/>
              <a:t>Two literals: true or false</a:t>
            </a:r>
          </a:p>
          <a:p>
            <a:r>
              <a:rPr lang="en-US" altLang="zh-CN" sz="2000" dirty="0"/>
              <a:t>Examples:</a:t>
            </a:r>
          </a:p>
          <a:p>
            <a:pPr marL="109535" indent="0">
              <a:buNone/>
            </a:pPr>
            <a:r>
              <a:rPr lang="en-US" altLang="zh-CN" sz="2000" dirty="0"/>
              <a:t>(1)bool </a:t>
            </a:r>
            <a:r>
              <a:rPr lang="en-US" altLang="zh-CN" sz="2000" dirty="0" err="1"/>
              <a:t>is_ready</a:t>
            </a:r>
            <a:r>
              <a:rPr lang="en-US" altLang="zh-CN" sz="2000" dirty="0"/>
              <a:t> = true;</a:t>
            </a:r>
          </a:p>
          <a:p>
            <a:pPr marL="109535" indent="0">
              <a:buNone/>
            </a:pPr>
            <a:r>
              <a:rPr lang="en-US" altLang="zh-CN" sz="2000" dirty="0"/>
              <a:t>(2)</a:t>
            </a:r>
            <a:r>
              <a:rPr lang="fr-FR" altLang="zh-CN" sz="2000" dirty="0"/>
              <a:t> int ans = true; // ans assigned 1</a:t>
            </a:r>
          </a:p>
          <a:p>
            <a:pPr marL="109535" indent="0">
              <a:buNone/>
            </a:pPr>
            <a:r>
              <a:rPr lang="fr-FR" altLang="zh-CN" sz="2000" dirty="0"/>
              <a:t>       int promise = false; // promise assigned 0</a:t>
            </a:r>
          </a:p>
          <a:p>
            <a:pPr marL="109535" indent="0">
              <a:buNone/>
            </a:pPr>
            <a:r>
              <a:rPr lang="fr-FR" altLang="zh-CN" sz="2000" dirty="0"/>
              <a:t>(3)</a:t>
            </a:r>
            <a:r>
              <a:rPr lang="en-US" altLang="zh-CN" sz="2000" dirty="0"/>
              <a:t> bool start = -100; // start assigned true</a:t>
            </a:r>
          </a:p>
          <a:p>
            <a:pPr marL="109535" indent="0">
              <a:buNone/>
            </a:pPr>
            <a:r>
              <a:rPr lang="en-US" altLang="zh-CN" sz="2000" dirty="0"/>
              <a:t>       bool stop = 0; // stop assigned false</a:t>
            </a:r>
            <a:endParaRPr lang="zh-CN" altLang="en-US" sz="2000" dirty="0"/>
          </a:p>
        </p:txBody>
      </p:sp>
    </p:spTree>
    <p:extLst>
      <p:ext uri="{BB962C8B-B14F-4D97-AF65-F5344CB8AC3E}">
        <p14:creationId xmlns:p14="http://schemas.microsoft.com/office/powerpoint/2010/main" val="386068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5" name="Google Shape;146;p15"/>
          <p:cNvSpPr txBox="1">
            <a:spLocks/>
          </p:cNvSpPr>
          <p:nvPr/>
        </p:nvSpPr>
        <p:spPr>
          <a:xfrm>
            <a:off x="826253" y="137559"/>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dirty="0"/>
              <a:t>The </a:t>
            </a:r>
            <a:r>
              <a:rPr lang="en-US" altLang="zh-CN" sz="2400" dirty="0" err="1"/>
              <a:t>const</a:t>
            </a:r>
            <a:r>
              <a:rPr lang="en-US" altLang="zh-CN" sz="2400" dirty="0"/>
              <a:t> Qualifier</a:t>
            </a:r>
          </a:p>
        </p:txBody>
      </p:sp>
      <p:sp>
        <p:nvSpPr>
          <p:cNvPr id="6" name="文本占位符 2"/>
          <p:cNvSpPr txBox="1">
            <a:spLocks/>
          </p:cNvSpPr>
          <p:nvPr/>
        </p:nvSpPr>
        <p:spPr>
          <a:xfrm>
            <a:off x="390250" y="1330658"/>
            <a:ext cx="5844726" cy="29112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342892" marR="0" lvl="0" indent="-233357"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685783" marR="0" lvl="1"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028675" marR="0" lvl="2"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371566" marR="0" lvl="3"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1714457" marR="0" lvl="4"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057348" marR="0" lvl="5"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2400240" marR="0" lvl="6"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2743132" marR="0" lvl="7" indent="-223832" algn="l" rtl="0">
              <a:lnSpc>
                <a:spcPct val="115000"/>
              </a:lnSpc>
              <a:spcBef>
                <a:spcPts val="12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3086023" marR="0" lvl="8" indent="-223832" algn="l" rtl="0">
              <a:lnSpc>
                <a:spcPct val="115000"/>
              </a:lnSpc>
              <a:spcBef>
                <a:spcPts val="1200"/>
              </a:spcBef>
              <a:spcAft>
                <a:spcPts val="12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r>
              <a:rPr lang="en-US" altLang="zh-CN" sz="2000" dirty="0"/>
              <a:t>The general form for creating a constant is:</a:t>
            </a:r>
          </a:p>
          <a:p>
            <a:pPr marL="109535" indent="0" algn="ctr">
              <a:buNone/>
            </a:pPr>
            <a:r>
              <a:rPr lang="en-US" altLang="zh-CN" sz="2000" dirty="0"/>
              <a:t>     </a:t>
            </a:r>
            <a:r>
              <a:rPr lang="en-US" altLang="zh-CN" sz="2000" i="1" dirty="0" err="1"/>
              <a:t>const</a:t>
            </a:r>
            <a:r>
              <a:rPr lang="en-US" altLang="zh-CN" sz="2000" i="1" dirty="0"/>
              <a:t> type name = value;</a:t>
            </a:r>
          </a:p>
          <a:p>
            <a:pPr algn="just">
              <a:buFont typeface="Wingdings" panose="05000000000000000000" pitchFamily="2" charset="2"/>
              <a:buChar char="l"/>
            </a:pPr>
            <a:r>
              <a:rPr lang="en-US" altLang="zh-CN" sz="2000" dirty="0"/>
              <a:t>Example</a:t>
            </a:r>
            <a:r>
              <a:rPr lang="zh-CN" altLang="en-US" sz="2000" dirty="0"/>
              <a:t>：</a:t>
            </a:r>
            <a:endParaRPr lang="en-US" altLang="zh-CN" sz="2000" dirty="0"/>
          </a:p>
          <a:p>
            <a:pPr marL="109535" indent="0" algn="ctr">
              <a:buNone/>
            </a:pPr>
            <a:r>
              <a:rPr lang="en-US" altLang="zh-CN" sz="2000" i="1" dirty="0" err="1"/>
              <a:t>const</a:t>
            </a:r>
            <a:r>
              <a:rPr lang="en-US" altLang="zh-CN" sz="2000" i="1" dirty="0"/>
              <a:t> </a:t>
            </a:r>
            <a:r>
              <a:rPr lang="en-US" altLang="zh-CN" sz="2000" i="1" dirty="0" err="1"/>
              <a:t>int</a:t>
            </a:r>
            <a:r>
              <a:rPr lang="en-US" altLang="zh-CN" sz="2000" i="1" dirty="0"/>
              <a:t> Months = 12;</a:t>
            </a:r>
            <a:endParaRPr lang="zh-CN" altLang="en-US" sz="2000" i="1" dirty="0"/>
          </a:p>
        </p:txBody>
      </p:sp>
    </p:spTree>
    <p:extLst>
      <p:ext uri="{BB962C8B-B14F-4D97-AF65-F5344CB8AC3E}">
        <p14:creationId xmlns:p14="http://schemas.microsoft.com/office/powerpoint/2010/main" val="416741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826253" y="889464"/>
            <a:ext cx="5724974" cy="2183400"/>
          </a:xfrm>
          <a:prstGeom prst="rect">
            <a:avLst/>
          </a:prstGeom>
        </p:spPr>
        <p:txBody>
          <a:bodyPr spcFirstLastPara="1" wrap="square" lIns="68569" tIns="68569" rIns="68569" bIns="68569" anchor="t" anchorCtr="0">
            <a:noAutofit/>
          </a:bodyPr>
          <a:lstStyle/>
          <a:p>
            <a:pPr marL="342900" indent="-342900">
              <a:buFont typeface="Wingdings" panose="05000000000000000000" pitchFamily="2" charset="2"/>
              <a:buChar char="l"/>
            </a:pPr>
            <a:r>
              <a:rPr lang="en-US" altLang="zh-CN" sz="2000" dirty="0"/>
              <a:t>float, double, </a:t>
            </a:r>
            <a:r>
              <a:rPr lang="en-US" altLang="zh-CN" sz="2000" dirty="0">
                <a:solidFill>
                  <a:srgbClr val="FF0000"/>
                </a:solidFill>
              </a:rPr>
              <a:t>long double</a:t>
            </a:r>
          </a:p>
          <a:p>
            <a:pPr marL="342900" indent="-342900">
              <a:buFont typeface="Wingdings" panose="05000000000000000000" pitchFamily="2" charset="2"/>
              <a:buChar char="l"/>
            </a:pPr>
            <a:r>
              <a:rPr lang="en-US" altLang="zh-CN" sz="2000" dirty="0"/>
              <a:t>Examples: 12.34 or 5.37E+16</a:t>
            </a:r>
          </a:p>
          <a:p>
            <a:pPr marL="0" indent="0">
              <a:buNone/>
            </a:pPr>
            <a:endParaRPr lang="en-US" sz="2000" i="1" dirty="0"/>
          </a:p>
          <a:p>
            <a:pPr marL="0" indent="0">
              <a:buNone/>
            </a:pPr>
            <a:endParaRPr lang="en-US" sz="2000" i="1" dirty="0"/>
          </a:p>
          <a:p>
            <a:pPr marL="0" indent="0">
              <a:buNone/>
            </a:pPr>
            <a:endParaRPr lang="en-US" sz="2000" i="1" dirty="0"/>
          </a:p>
          <a:p>
            <a:pPr marL="0" indent="0">
              <a:buNone/>
            </a:pPr>
            <a:endParaRPr lang="en-US" sz="2000" i="1" dirty="0"/>
          </a:p>
          <a:p>
            <a:pPr marL="0" indent="0">
              <a:buNone/>
            </a:pPr>
            <a:endParaRPr lang="en-US" sz="2000" i="1" dirty="0"/>
          </a:p>
          <a:p>
            <a:pPr marL="0" indent="0">
              <a:buNone/>
            </a:pPr>
            <a:endParaRPr lang="en-US" sz="2000" i="1" dirty="0"/>
          </a:p>
          <a:p>
            <a:pPr marL="0" indent="0">
              <a:buNone/>
            </a:pPr>
            <a:endParaRPr lang="en-US" sz="2000" i="1" dirty="0"/>
          </a:p>
          <a:p>
            <a:pPr marL="0" indent="0">
              <a:buNone/>
            </a:pPr>
            <a:endParaRPr lang="en-US" sz="2000" i="1" dirty="0"/>
          </a:p>
          <a:p>
            <a:pPr marL="0" indent="0">
              <a:buNone/>
            </a:pPr>
            <a:r>
              <a:rPr lang="en-US" altLang="zh-CN" sz="2000" dirty="0" err="1"/>
              <a:t>c</a:t>
            </a:r>
            <a:r>
              <a:rPr lang="en-US" sz="2000" dirty="0" err="1"/>
              <a:t>float</a:t>
            </a:r>
            <a:r>
              <a:rPr lang="en-US" sz="2000" dirty="0"/>
              <a:t> header file</a:t>
            </a:r>
            <a:endParaRPr sz="2000" dirty="0"/>
          </a:p>
        </p:txBody>
      </p:sp>
      <p:sp>
        <p:nvSpPr>
          <p:cNvPr id="5" name="Google Shape;146;p15"/>
          <p:cNvSpPr txBox="1">
            <a:spLocks/>
          </p:cNvSpPr>
          <p:nvPr/>
        </p:nvSpPr>
        <p:spPr>
          <a:xfrm>
            <a:off x="826253" y="137559"/>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Floating-Point Numbers</a:t>
            </a:r>
          </a:p>
        </p:txBody>
      </p:sp>
      <p:pic>
        <p:nvPicPr>
          <p:cNvPr id="2" name="图片 1"/>
          <p:cNvPicPr>
            <a:picLocks noChangeAspect="1"/>
          </p:cNvPicPr>
          <p:nvPr/>
        </p:nvPicPr>
        <p:blipFill>
          <a:blip r:embed="rId3"/>
          <a:stretch>
            <a:fillRect/>
          </a:stretch>
        </p:blipFill>
        <p:spPr>
          <a:xfrm>
            <a:off x="1245059" y="1665091"/>
            <a:ext cx="4887361" cy="2815545"/>
          </a:xfrm>
          <a:prstGeom prst="rect">
            <a:avLst/>
          </a:prstGeom>
        </p:spPr>
      </p:pic>
    </p:spTree>
    <p:extLst>
      <p:ext uri="{BB962C8B-B14F-4D97-AF65-F5344CB8AC3E}">
        <p14:creationId xmlns:p14="http://schemas.microsoft.com/office/powerpoint/2010/main" val="64900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729128" y="1266870"/>
            <a:ext cx="6128872" cy="2183400"/>
          </a:xfrm>
          <a:prstGeom prst="rect">
            <a:avLst/>
          </a:prstGeom>
        </p:spPr>
        <p:txBody>
          <a:bodyPr spcFirstLastPara="1" wrap="square" lIns="68569" tIns="68569" rIns="68569" bIns="68569" anchor="t" anchorCtr="0">
            <a:noAutofit/>
          </a:bodyPr>
          <a:lstStyle/>
          <a:p>
            <a:pPr marL="342900" indent="-342900">
              <a:buFont typeface="Wingdings" panose="05000000000000000000" pitchFamily="2" charset="2"/>
              <a:buChar char="l"/>
            </a:pPr>
            <a:r>
              <a:rPr lang="en-US" altLang="zh-CN" sz="2000" dirty="0"/>
              <a:t>Advantages</a:t>
            </a:r>
            <a:r>
              <a:rPr lang="zh-CN" altLang="en-US" sz="2000" dirty="0"/>
              <a:t>：</a:t>
            </a:r>
            <a:endParaRPr lang="en-US" altLang="zh-CN" sz="2000" dirty="0"/>
          </a:p>
          <a:p>
            <a:pPr marL="0" indent="0">
              <a:buNone/>
            </a:pPr>
            <a:r>
              <a:rPr lang="en-US" altLang="zh-CN" sz="2000" dirty="0"/>
              <a:t>           (1)represent values between integers</a:t>
            </a:r>
          </a:p>
          <a:p>
            <a:pPr marL="0" indent="0">
              <a:buNone/>
            </a:pPr>
            <a:r>
              <a:rPr lang="en-US" altLang="zh-CN" sz="2000" dirty="0"/>
              <a:t>           (2) represent a much greater range of values</a:t>
            </a:r>
          </a:p>
          <a:p>
            <a:pPr marL="342900" indent="-342900">
              <a:buFont typeface="Wingdings" panose="05000000000000000000" pitchFamily="2" charset="2"/>
              <a:buChar char="l"/>
            </a:pPr>
            <a:r>
              <a:rPr lang="en-US" sz="2000" dirty="0"/>
              <a:t>Disadvantages:</a:t>
            </a:r>
          </a:p>
          <a:p>
            <a:pPr marL="0" indent="0">
              <a:buNone/>
            </a:pPr>
            <a:r>
              <a:rPr lang="en-US" sz="2000" dirty="0"/>
              <a:t>           (1)slightly slower than integer operations</a:t>
            </a:r>
          </a:p>
          <a:p>
            <a:pPr marL="0" indent="0">
              <a:buNone/>
            </a:pPr>
            <a:r>
              <a:rPr lang="en-US" sz="2000" dirty="0"/>
              <a:t>           (2)lose precision</a:t>
            </a:r>
            <a:endParaRPr sz="2000" dirty="0"/>
          </a:p>
        </p:txBody>
      </p:sp>
      <p:sp>
        <p:nvSpPr>
          <p:cNvPr id="5" name="Google Shape;146;p15"/>
          <p:cNvSpPr txBox="1">
            <a:spLocks/>
          </p:cNvSpPr>
          <p:nvPr/>
        </p:nvSpPr>
        <p:spPr>
          <a:xfrm>
            <a:off x="826253" y="137559"/>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Floating-Point Numbers</a:t>
            </a:r>
          </a:p>
        </p:txBody>
      </p:sp>
    </p:spTree>
    <p:extLst>
      <p:ext uri="{BB962C8B-B14F-4D97-AF65-F5344CB8AC3E}">
        <p14:creationId xmlns:p14="http://schemas.microsoft.com/office/powerpoint/2010/main" val="122215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5" name="Google Shape;146;p15"/>
          <p:cNvSpPr txBox="1">
            <a:spLocks/>
          </p:cNvSpPr>
          <p:nvPr/>
        </p:nvSpPr>
        <p:spPr>
          <a:xfrm>
            <a:off x="826253" y="137559"/>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Floating-Point Numbers: </a:t>
            </a:r>
            <a:r>
              <a:rPr lang="en-US" altLang="zh-CN" sz="2400" dirty="0"/>
              <a:t>Precision</a:t>
            </a:r>
            <a:endParaRPr lang="en-US" sz="2400" dirty="0"/>
          </a:p>
        </p:txBody>
      </p:sp>
      <p:sp>
        <p:nvSpPr>
          <p:cNvPr id="2" name="文本占位符 1"/>
          <p:cNvSpPr>
            <a:spLocks noGrp="1"/>
          </p:cNvSpPr>
          <p:nvPr>
            <p:ph type="body" idx="1"/>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1039310" y="724409"/>
            <a:ext cx="5176576" cy="1545009"/>
          </a:xfrm>
          <a:prstGeom prst="rect">
            <a:avLst/>
          </a:prstGeom>
        </p:spPr>
      </p:pic>
      <p:pic>
        <p:nvPicPr>
          <p:cNvPr id="4" name="图片 3"/>
          <p:cNvPicPr>
            <a:picLocks noChangeAspect="1"/>
          </p:cNvPicPr>
          <p:nvPr/>
        </p:nvPicPr>
        <p:blipFill>
          <a:blip r:embed="rId4"/>
          <a:stretch>
            <a:fillRect/>
          </a:stretch>
        </p:blipFill>
        <p:spPr>
          <a:xfrm>
            <a:off x="1039310" y="2235380"/>
            <a:ext cx="5171977" cy="2709131"/>
          </a:xfrm>
          <a:prstGeom prst="rect">
            <a:avLst/>
          </a:prstGeom>
        </p:spPr>
      </p:pic>
    </p:spTree>
    <p:extLst>
      <p:ext uri="{BB962C8B-B14F-4D97-AF65-F5344CB8AC3E}">
        <p14:creationId xmlns:p14="http://schemas.microsoft.com/office/powerpoint/2010/main" val="125687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826253" y="1415362"/>
            <a:ext cx="5724974" cy="2183400"/>
          </a:xfrm>
          <a:prstGeom prst="rect">
            <a:avLst/>
          </a:prstGeom>
        </p:spPr>
        <p:txBody>
          <a:bodyPr spcFirstLastPara="1" wrap="square" lIns="68569" tIns="68569" rIns="68569" bIns="68569" anchor="t" anchorCtr="0">
            <a:noAutofit/>
          </a:bodyPr>
          <a:lstStyle/>
          <a:p>
            <a:pPr marL="342900" indent="-342900">
              <a:buFont typeface="Wingdings" panose="05000000000000000000" pitchFamily="2" charset="2"/>
              <a:buChar char="l"/>
            </a:pPr>
            <a:r>
              <a:rPr lang="en-US" sz="2000" dirty="0"/>
              <a:t>+,-,*,/,%, …</a:t>
            </a:r>
          </a:p>
          <a:p>
            <a:pPr marL="342900" indent="-342900">
              <a:buFont typeface="Wingdings" panose="05000000000000000000" pitchFamily="2" charset="2"/>
              <a:buChar char="l"/>
            </a:pPr>
            <a:r>
              <a:rPr lang="en-US" sz="2000" dirty="0"/>
              <a:t>Order of Operation: Operator Precedence and Associativity</a:t>
            </a:r>
          </a:p>
          <a:p>
            <a:pPr marL="342900" indent="-342900">
              <a:buFont typeface="Wingdings" panose="05000000000000000000" pitchFamily="2" charset="2"/>
              <a:buChar char="l"/>
            </a:pPr>
            <a:r>
              <a:rPr lang="en-US" sz="2000" dirty="0"/>
              <a:t>Division Diversions: 5/4, 5.0/4</a:t>
            </a:r>
          </a:p>
          <a:p>
            <a:pPr marL="342900" indent="-342900">
              <a:buFont typeface="Wingdings" panose="05000000000000000000" pitchFamily="2" charset="2"/>
              <a:buChar char="l"/>
            </a:pPr>
            <a:endParaRPr sz="2000" dirty="0"/>
          </a:p>
        </p:txBody>
      </p:sp>
      <p:sp>
        <p:nvSpPr>
          <p:cNvPr id="5" name="Google Shape;146;p15"/>
          <p:cNvSpPr txBox="1">
            <a:spLocks/>
          </p:cNvSpPr>
          <p:nvPr/>
        </p:nvSpPr>
        <p:spPr>
          <a:xfrm>
            <a:off x="826253" y="137559"/>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C++ Arithmetic Operators</a:t>
            </a:r>
          </a:p>
        </p:txBody>
      </p:sp>
    </p:spTree>
    <p:extLst>
      <p:ext uri="{BB962C8B-B14F-4D97-AF65-F5344CB8AC3E}">
        <p14:creationId xmlns:p14="http://schemas.microsoft.com/office/powerpoint/2010/main" val="352033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533792" y="378162"/>
            <a:ext cx="6073104" cy="975600"/>
          </a:xfrm>
          <a:prstGeom prst="rect">
            <a:avLst/>
          </a:prstGeom>
        </p:spPr>
        <p:txBody>
          <a:bodyPr spcFirstLastPara="1" wrap="square" lIns="68569" tIns="68569" rIns="68569" bIns="68569" anchor="t" anchorCtr="0">
            <a:noAutofit/>
          </a:bodyPr>
          <a:lstStyle/>
          <a:p>
            <a:pPr lvl="0"/>
            <a:r>
              <a:rPr lang="en" altLang="zh-CN" sz="3300" dirty="0"/>
              <a:t>#</a:t>
            </a:r>
            <a:r>
              <a:rPr lang="en-US" altLang="zh-CN" sz="3300" dirty="0"/>
              <a:t>3 Dealing with Data</a:t>
            </a:r>
            <a:endParaRPr sz="3300" dirty="0"/>
          </a:p>
        </p:txBody>
      </p:sp>
      <p:sp>
        <p:nvSpPr>
          <p:cNvPr id="141" name="Google Shape;141;p14"/>
          <p:cNvSpPr txBox="1">
            <a:spLocks noGrp="1"/>
          </p:cNvSpPr>
          <p:nvPr>
            <p:ph type="body" idx="1"/>
          </p:nvPr>
        </p:nvSpPr>
        <p:spPr>
          <a:xfrm>
            <a:off x="347832" y="1166193"/>
            <a:ext cx="6259064" cy="914175"/>
          </a:xfrm>
          <a:prstGeom prst="rect">
            <a:avLst/>
          </a:prstGeom>
        </p:spPr>
        <p:txBody>
          <a:bodyPr spcFirstLastPara="1" wrap="square" lIns="68569" tIns="68569" rIns="68569" bIns="68569" anchor="t" anchorCtr="0">
            <a:noAutofit/>
          </a:bodyPr>
          <a:lstStyle/>
          <a:p>
            <a:pPr lvl="0"/>
            <a:r>
              <a:rPr lang="en-US" altLang="zh-CN" sz="2000" dirty="0"/>
              <a:t>Rules for naming C++ variables</a:t>
            </a:r>
          </a:p>
          <a:p>
            <a:pPr lvl="0"/>
            <a:r>
              <a:rPr lang="en-US" altLang="zh-CN" sz="2000" dirty="0"/>
              <a:t>C++’s built-in integer types: unsigned long, long, unsigned </a:t>
            </a:r>
            <a:r>
              <a:rPr lang="en-US" altLang="zh-CN" sz="2000" dirty="0" err="1"/>
              <a:t>int</a:t>
            </a:r>
            <a:r>
              <a:rPr lang="en-US" altLang="zh-CN" sz="2000" dirty="0"/>
              <a:t>, </a:t>
            </a:r>
            <a:r>
              <a:rPr lang="en-US" altLang="zh-CN" sz="2000" dirty="0" err="1"/>
              <a:t>int</a:t>
            </a:r>
            <a:r>
              <a:rPr lang="en-US" altLang="zh-CN" sz="2000" dirty="0"/>
              <a:t>, unsigned short, short, char, unsigned char, signed char, </a:t>
            </a:r>
            <a:r>
              <a:rPr lang="en-US" altLang="zh-CN" sz="2000" dirty="0">
                <a:solidFill>
                  <a:srgbClr val="FF0000"/>
                </a:solidFill>
              </a:rPr>
              <a:t>bool</a:t>
            </a:r>
          </a:p>
          <a:p>
            <a:pPr lvl="0"/>
            <a:r>
              <a:rPr lang="en-US" altLang="zh-CN" sz="2000" dirty="0"/>
              <a:t>C++11’s additions: </a:t>
            </a:r>
            <a:r>
              <a:rPr lang="en-US" altLang="zh-CN" sz="2000" dirty="0">
                <a:solidFill>
                  <a:srgbClr val="FF0000"/>
                </a:solidFill>
              </a:rPr>
              <a:t>unsigned long </a:t>
            </a:r>
            <a:r>
              <a:rPr lang="en-US" altLang="zh-CN" sz="2000" dirty="0" err="1">
                <a:solidFill>
                  <a:srgbClr val="FF0000"/>
                </a:solidFill>
              </a:rPr>
              <a:t>long</a:t>
            </a:r>
            <a:r>
              <a:rPr lang="en-US" altLang="zh-CN" sz="2000" dirty="0">
                <a:solidFill>
                  <a:srgbClr val="FF0000"/>
                </a:solidFill>
              </a:rPr>
              <a:t> and long </a:t>
            </a:r>
            <a:r>
              <a:rPr lang="en-US" altLang="zh-CN" sz="2000" dirty="0" err="1">
                <a:solidFill>
                  <a:srgbClr val="FF0000"/>
                </a:solidFill>
              </a:rPr>
              <a:t>long</a:t>
            </a:r>
            <a:endParaRPr lang="en-US" altLang="zh-CN" sz="2000" dirty="0">
              <a:solidFill>
                <a:srgbClr val="FF0000"/>
              </a:solidFill>
            </a:endParaRPr>
          </a:p>
          <a:p>
            <a:pPr lvl="0"/>
            <a:r>
              <a:rPr lang="en-US" altLang="zh-CN" sz="2000" dirty="0"/>
              <a:t>The </a:t>
            </a:r>
            <a:r>
              <a:rPr lang="en-US" altLang="zh-CN" sz="2000" dirty="0" err="1">
                <a:solidFill>
                  <a:srgbClr val="FF0000"/>
                </a:solidFill>
              </a:rPr>
              <a:t>climits</a:t>
            </a:r>
            <a:r>
              <a:rPr lang="en-US" altLang="zh-CN" sz="2000" dirty="0">
                <a:solidFill>
                  <a:srgbClr val="FF0000"/>
                </a:solidFill>
              </a:rPr>
              <a:t> file</a:t>
            </a:r>
            <a:r>
              <a:rPr lang="en-US" altLang="zh-CN" sz="2000" dirty="0"/>
              <a:t>, which represents system limits for various integer types</a:t>
            </a:r>
          </a:p>
          <a:p>
            <a:pPr lvl="0"/>
            <a:r>
              <a:rPr lang="en-US" altLang="zh-CN" sz="2000" dirty="0"/>
              <a:t>Numeric literals (constants) of various integer types</a:t>
            </a:r>
          </a:p>
          <a:p>
            <a:pPr lvl="0"/>
            <a:r>
              <a:rPr lang="en-US" altLang="zh-CN" sz="2000" dirty="0"/>
              <a:t>Using the </a:t>
            </a:r>
            <a:r>
              <a:rPr lang="en-US" altLang="zh-CN" sz="2000" dirty="0" err="1">
                <a:solidFill>
                  <a:srgbClr val="FF0000"/>
                </a:solidFill>
              </a:rPr>
              <a:t>const</a:t>
            </a:r>
            <a:r>
              <a:rPr lang="en-US" altLang="zh-CN" sz="2000" dirty="0"/>
              <a:t> qualifier to create symbolic constants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5" name="Google Shape;146;p15"/>
          <p:cNvSpPr txBox="1">
            <a:spLocks/>
          </p:cNvSpPr>
          <p:nvPr/>
        </p:nvSpPr>
        <p:spPr>
          <a:xfrm>
            <a:off x="826253" y="137559"/>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dirty="0"/>
              <a:t>C++ Arithmetic Operators:</a:t>
            </a:r>
            <a:r>
              <a:rPr lang="zh-CN" altLang="en-US" sz="2400" dirty="0"/>
              <a:t> </a:t>
            </a:r>
            <a:r>
              <a:rPr lang="en-US" altLang="zh-CN" sz="2400" dirty="0"/>
              <a:t>Overloading</a:t>
            </a:r>
          </a:p>
        </p:txBody>
      </p:sp>
      <p:pic>
        <p:nvPicPr>
          <p:cNvPr id="3" name="图片 2"/>
          <p:cNvPicPr>
            <a:picLocks noChangeAspect="1"/>
          </p:cNvPicPr>
          <p:nvPr/>
        </p:nvPicPr>
        <p:blipFill>
          <a:blip r:embed="rId3"/>
          <a:stretch>
            <a:fillRect/>
          </a:stretch>
        </p:blipFill>
        <p:spPr>
          <a:xfrm>
            <a:off x="559063" y="823133"/>
            <a:ext cx="5988261" cy="4056825"/>
          </a:xfrm>
          <a:prstGeom prst="rect">
            <a:avLst/>
          </a:prstGeom>
        </p:spPr>
      </p:pic>
    </p:spTree>
    <p:extLst>
      <p:ext uri="{BB962C8B-B14F-4D97-AF65-F5344CB8AC3E}">
        <p14:creationId xmlns:p14="http://schemas.microsoft.com/office/powerpoint/2010/main" val="3830439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205599" y="1330081"/>
            <a:ext cx="6493684" cy="2183400"/>
          </a:xfrm>
          <a:prstGeom prst="rect">
            <a:avLst/>
          </a:prstGeom>
        </p:spPr>
        <p:txBody>
          <a:bodyPr spcFirstLastPara="1" wrap="square" lIns="68569" tIns="68569" rIns="68569" bIns="68569" anchor="t" anchorCtr="0">
            <a:noAutofit/>
          </a:bodyPr>
          <a:lstStyle/>
          <a:p>
            <a:pPr marL="342900" indent="-342900">
              <a:buFont typeface="Wingdings" panose="05000000000000000000" pitchFamily="2" charset="2"/>
              <a:buChar char="l"/>
            </a:pPr>
            <a:r>
              <a:rPr lang="en-US" sz="2000" dirty="0"/>
              <a:t>C++ makes many type conversions </a:t>
            </a:r>
            <a:r>
              <a:rPr lang="en-US" sz="2000" dirty="0">
                <a:solidFill>
                  <a:srgbClr val="FF0000"/>
                </a:solidFill>
              </a:rPr>
              <a:t>automatically</a:t>
            </a:r>
            <a:r>
              <a:rPr lang="en-US" sz="2000" dirty="0"/>
              <a:t>:</a:t>
            </a:r>
          </a:p>
          <a:p>
            <a:pPr marL="0" indent="0">
              <a:buNone/>
            </a:pPr>
            <a:r>
              <a:rPr lang="en-US" sz="2000" dirty="0"/>
              <a:t>(1)C++ converts values when you assign a value of one arithmetic type to a variable of another arithmetic type.</a:t>
            </a:r>
          </a:p>
          <a:p>
            <a:pPr marL="0" indent="0">
              <a:buNone/>
            </a:pPr>
            <a:r>
              <a:rPr lang="en-US" sz="2000" dirty="0"/>
              <a:t>(2) C++ converts values when you combine mixed types in expressions.</a:t>
            </a:r>
          </a:p>
          <a:p>
            <a:pPr marL="0" indent="0">
              <a:buNone/>
            </a:pPr>
            <a:r>
              <a:rPr lang="en-US" sz="2000" dirty="0"/>
              <a:t>(3)C++ converts values when you pass arguments to functions.</a:t>
            </a:r>
            <a:endParaRPr sz="2000" dirty="0"/>
          </a:p>
        </p:txBody>
      </p:sp>
      <p:sp>
        <p:nvSpPr>
          <p:cNvPr id="5" name="Google Shape;146;p15"/>
          <p:cNvSpPr txBox="1">
            <a:spLocks/>
          </p:cNvSpPr>
          <p:nvPr/>
        </p:nvSpPr>
        <p:spPr>
          <a:xfrm>
            <a:off x="674643" y="156510"/>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C++ Arithmetic Operators: </a:t>
            </a:r>
            <a:r>
              <a:rPr lang="en-US" dirty="0"/>
              <a:t>Type Conversions</a:t>
            </a:r>
            <a:endParaRPr lang="en-US" sz="2400" dirty="0"/>
          </a:p>
        </p:txBody>
      </p:sp>
    </p:spTree>
    <p:extLst>
      <p:ext uri="{BB962C8B-B14F-4D97-AF65-F5344CB8AC3E}">
        <p14:creationId xmlns:p14="http://schemas.microsoft.com/office/powerpoint/2010/main" val="106590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5" name="Google Shape;146;p15"/>
          <p:cNvSpPr txBox="1">
            <a:spLocks/>
          </p:cNvSpPr>
          <p:nvPr/>
        </p:nvSpPr>
        <p:spPr>
          <a:xfrm>
            <a:off x="674643" y="156510"/>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C++ Arithmetic Operators: </a:t>
            </a:r>
            <a:r>
              <a:rPr lang="en-US" dirty="0"/>
              <a:t>Type Conversions</a:t>
            </a:r>
            <a:endParaRPr lang="en-US" sz="2400" dirty="0"/>
          </a:p>
        </p:txBody>
      </p:sp>
      <p:sp>
        <p:nvSpPr>
          <p:cNvPr id="2" name="文本占位符 1"/>
          <p:cNvSpPr>
            <a:spLocks noGrp="1"/>
          </p:cNvSpPr>
          <p:nvPr>
            <p:ph type="body" idx="1"/>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0" y="1352481"/>
            <a:ext cx="6858000" cy="2625132"/>
          </a:xfrm>
          <a:prstGeom prst="rect">
            <a:avLst/>
          </a:prstGeom>
        </p:spPr>
      </p:pic>
      <p:sp>
        <p:nvSpPr>
          <p:cNvPr id="4" name="圆角矩形 3"/>
          <p:cNvSpPr/>
          <p:nvPr/>
        </p:nvSpPr>
        <p:spPr>
          <a:xfrm>
            <a:off x="114691" y="1968745"/>
            <a:ext cx="6674338" cy="6486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14691" y="2665047"/>
            <a:ext cx="6674338" cy="6486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4691" y="3351927"/>
            <a:ext cx="6674338" cy="52602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1590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14C2A6-E5A4-39EF-8AAC-FCF4C062DE47}"/>
              </a:ext>
            </a:extLst>
          </p:cNvPr>
          <p:cNvPicPr>
            <a:picLocks noChangeAspect="1"/>
          </p:cNvPicPr>
          <p:nvPr/>
        </p:nvPicPr>
        <p:blipFill>
          <a:blip r:embed="rId2"/>
          <a:stretch>
            <a:fillRect/>
          </a:stretch>
        </p:blipFill>
        <p:spPr>
          <a:xfrm>
            <a:off x="718579" y="547423"/>
            <a:ext cx="5629564" cy="2209914"/>
          </a:xfrm>
          <a:prstGeom prst="rect">
            <a:avLst/>
          </a:prstGeom>
        </p:spPr>
      </p:pic>
      <p:pic>
        <p:nvPicPr>
          <p:cNvPr id="7" name="图片 6">
            <a:extLst>
              <a:ext uri="{FF2B5EF4-FFF2-40B4-BE49-F238E27FC236}">
                <a16:creationId xmlns:a16="http://schemas.microsoft.com/office/drawing/2014/main" id="{DA059E72-B2C2-A00C-DBED-D52B9B70B38E}"/>
              </a:ext>
            </a:extLst>
          </p:cNvPr>
          <p:cNvPicPr>
            <a:picLocks noChangeAspect="1"/>
          </p:cNvPicPr>
          <p:nvPr/>
        </p:nvPicPr>
        <p:blipFill>
          <a:blip r:embed="rId3"/>
          <a:stretch>
            <a:fillRect/>
          </a:stretch>
        </p:blipFill>
        <p:spPr>
          <a:xfrm>
            <a:off x="90529" y="2850045"/>
            <a:ext cx="6676941" cy="2209914"/>
          </a:xfrm>
          <a:prstGeom prst="rect">
            <a:avLst/>
          </a:prstGeom>
        </p:spPr>
      </p:pic>
    </p:spTree>
    <p:extLst>
      <p:ext uri="{BB962C8B-B14F-4D97-AF65-F5344CB8AC3E}">
        <p14:creationId xmlns:p14="http://schemas.microsoft.com/office/powerpoint/2010/main" val="138273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364316" y="964321"/>
            <a:ext cx="6493684" cy="2183400"/>
          </a:xfrm>
          <a:prstGeom prst="rect">
            <a:avLst/>
          </a:prstGeom>
        </p:spPr>
        <p:txBody>
          <a:bodyPr spcFirstLastPara="1" wrap="square" lIns="68569" tIns="68569" rIns="68569" bIns="68569" anchor="t" anchorCtr="0">
            <a:noAutofit/>
          </a:bodyPr>
          <a:lstStyle/>
          <a:p>
            <a:pPr marL="342900" indent="-342900">
              <a:buFont typeface="Wingdings" panose="05000000000000000000" pitchFamily="2" charset="2"/>
              <a:buChar char="l"/>
            </a:pPr>
            <a:r>
              <a:rPr lang="en-US" altLang="zh-CN" sz="2000" dirty="0"/>
              <a:t>Initialization Conversions When {} Are Used (</a:t>
            </a:r>
            <a:r>
              <a:rPr lang="en-US" altLang="zh-CN" sz="2000" dirty="0">
                <a:solidFill>
                  <a:srgbClr val="FF0000"/>
                </a:solidFill>
              </a:rPr>
              <a:t>C++11</a:t>
            </a:r>
            <a:r>
              <a:rPr lang="en-US" altLang="zh-CN" sz="2000" dirty="0"/>
              <a:t>)</a:t>
            </a:r>
          </a:p>
          <a:p>
            <a:pPr marL="342900" indent="-342900">
              <a:buFont typeface="Wingdings" panose="05000000000000000000" pitchFamily="2" charset="2"/>
              <a:buChar char="l"/>
            </a:pPr>
            <a:r>
              <a:rPr lang="en-US" sz="2000" dirty="0"/>
              <a:t>Examples:</a:t>
            </a:r>
          </a:p>
          <a:p>
            <a:pPr marL="0" indent="0">
              <a:buNone/>
            </a:pPr>
            <a:r>
              <a:rPr lang="en-US" sz="2000" dirty="0" err="1"/>
              <a:t>const</a:t>
            </a:r>
            <a:r>
              <a:rPr lang="en-US" sz="2000" dirty="0"/>
              <a:t> </a:t>
            </a:r>
            <a:r>
              <a:rPr lang="en-US" sz="2000" dirty="0" err="1"/>
              <a:t>int</a:t>
            </a:r>
            <a:r>
              <a:rPr lang="en-US" sz="2000" dirty="0"/>
              <a:t> code = 66;</a:t>
            </a:r>
          </a:p>
          <a:p>
            <a:pPr marL="0" indent="0">
              <a:buNone/>
            </a:pPr>
            <a:r>
              <a:rPr lang="en-US" sz="2000" dirty="0" err="1"/>
              <a:t>int</a:t>
            </a:r>
            <a:r>
              <a:rPr lang="en-US" sz="2000" dirty="0"/>
              <a:t> x = 66;</a:t>
            </a:r>
          </a:p>
          <a:p>
            <a:pPr marL="0" indent="0">
              <a:buNone/>
            </a:pPr>
            <a:r>
              <a:rPr lang="en-US" sz="2000" dirty="0"/>
              <a:t>char c1 {31325};   </a:t>
            </a:r>
            <a:r>
              <a:rPr lang="en-US" sz="2000" dirty="0">
                <a:solidFill>
                  <a:srgbClr val="FF0000"/>
                </a:solidFill>
              </a:rPr>
              <a:t>// narrowing, not allowed</a:t>
            </a:r>
          </a:p>
          <a:p>
            <a:pPr marL="0" indent="0">
              <a:buNone/>
            </a:pPr>
            <a:r>
              <a:rPr lang="en-US" sz="2000" dirty="0"/>
              <a:t>char c2 = {66};       </a:t>
            </a:r>
            <a:r>
              <a:rPr lang="en-US" sz="2000" dirty="0">
                <a:solidFill>
                  <a:srgbClr val="FF0000"/>
                </a:solidFill>
              </a:rPr>
              <a:t>// allowed because char can hold 66</a:t>
            </a:r>
          </a:p>
          <a:p>
            <a:pPr marL="0" indent="0">
              <a:buNone/>
            </a:pPr>
            <a:r>
              <a:rPr lang="en-US" sz="2000" dirty="0"/>
              <a:t>char c3 {code};      </a:t>
            </a:r>
            <a:r>
              <a:rPr lang="en-US" sz="2000" dirty="0">
                <a:solidFill>
                  <a:srgbClr val="FF0000"/>
                </a:solidFill>
              </a:rPr>
              <a:t>// ditto</a:t>
            </a:r>
          </a:p>
          <a:p>
            <a:pPr marL="0" indent="0">
              <a:buNone/>
            </a:pPr>
            <a:r>
              <a:rPr lang="en-US" sz="2000" dirty="0"/>
              <a:t>char c4 = {x};         </a:t>
            </a:r>
            <a:r>
              <a:rPr lang="en-US" sz="2000" dirty="0">
                <a:solidFill>
                  <a:srgbClr val="FF0000"/>
                </a:solidFill>
              </a:rPr>
              <a:t>// not allowed, x is not constant</a:t>
            </a:r>
          </a:p>
          <a:p>
            <a:pPr marL="0" indent="0">
              <a:buNone/>
            </a:pPr>
            <a:r>
              <a:rPr lang="en-US" sz="2000" dirty="0"/>
              <a:t>x = 31325;</a:t>
            </a:r>
          </a:p>
          <a:p>
            <a:pPr marL="0" indent="0">
              <a:buNone/>
            </a:pPr>
            <a:r>
              <a:rPr lang="en-US" sz="2000" dirty="0"/>
              <a:t>char c5 = x;            </a:t>
            </a:r>
            <a:r>
              <a:rPr lang="en-US" sz="2000" dirty="0">
                <a:solidFill>
                  <a:srgbClr val="FF0000"/>
                </a:solidFill>
              </a:rPr>
              <a:t>// allowed by this form of initialization</a:t>
            </a:r>
            <a:endParaRPr sz="2000" dirty="0">
              <a:solidFill>
                <a:srgbClr val="FF0000"/>
              </a:solidFill>
            </a:endParaRPr>
          </a:p>
        </p:txBody>
      </p:sp>
      <p:sp>
        <p:nvSpPr>
          <p:cNvPr id="5" name="Google Shape;146;p15"/>
          <p:cNvSpPr txBox="1">
            <a:spLocks/>
          </p:cNvSpPr>
          <p:nvPr/>
        </p:nvSpPr>
        <p:spPr>
          <a:xfrm>
            <a:off x="674643" y="156510"/>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C++ Arithmetic Operators: </a:t>
            </a:r>
            <a:r>
              <a:rPr lang="en-US" dirty="0"/>
              <a:t>Type Conversions</a:t>
            </a:r>
            <a:endParaRPr lang="en-US" sz="2400" dirty="0"/>
          </a:p>
        </p:txBody>
      </p:sp>
    </p:spTree>
    <p:extLst>
      <p:ext uri="{BB962C8B-B14F-4D97-AF65-F5344CB8AC3E}">
        <p14:creationId xmlns:p14="http://schemas.microsoft.com/office/powerpoint/2010/main" val="197587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205599" y="1330081"/>
            <a:ext cx="6493684" cy="2183400"/>
          </a:xfrm>
          <a:prstGeom prst="rect">
            <a:avLst/>
          </a:prstGeom>
        </p:spPr>
        <p:txBody>
          <a:bodyPr spcFirstLastPara="1" wrap="square" lIns="68569" tIns="68569" rIns="68569" bIns="68569" anchor="t" anchorCtr="0">
            <a:noAutofit/>
          </a:bodyPr>
          <a:lstStyle/>
          <a:p>
            <a:pPr marL="342900" indent="-342900">
              <a:buFont typeface="Wingdings" panose="05000000000000000000" pitchFamily="2" charset="2"/>
              <a:buChar char="l"/>
            </a:pPr>
            <a:r>
              <a:rPr lang="en-US" altLang="zh-CN" sz="2000" dirty="0" err="1"/>
              <a:t>int</a:t>
            </a:r>
            <a:r>
              <a:rPr lang="en-US" altLang="zh-CN" sz="2000" dirty="0"/>
              <a:t> thorn=1;</a:t>
            </a:r>
          </a:p>
          <a:p>
            <a:pPr marL="342900" indent="-342900">
              <a:buFont typeface="Wingdings" panose="05000000000000000000" pitchFamily="2" charset="2"/>
              <a:buChar char="l"/>
            </a:pPr>
            <a:r>
              <a:rPr lang="en-US" altLang="zh-CN" sz="2000" dirty="0"/>
              <a:t>(long) thorn //From C</a:t>
            </a:r>
          </a:p>
          <a:p>
            <a:pPr marL="342900" indent="-342900">
              <a:buFont typeface="Wingdings" panose="05000000000000000000" pitchFamily="2" charset="2"/>
              <a:buChar char="l"/>
            </a:pPr>
            <a:r>
              <a:rPr lang="en-US" altLang="zh-CN" sz="2000" dirty="0"/>
              <a:t>long (thorn) // New C++</a:t>
            </a:r>
          </a:p>
          <a:p>
            <a:pPr marL="342900" indent="-342900">
              <a:buFont typeface="Wingdings" panose="05000000000000000000" pitchFamily="2" charset="2"/>
              <a:buChar char="l"/>
            </a:pPr>
            <a:endParaRPr lang="en-US" sz="2000" dirty="0"/>
          </a:p>
          <a:p>
            <a:pPr marL="342900" indent="-342900">
              <a:buFont typeface="Wingdings" panose="05000000000000000000" pitchFamily="2" charset="2"/>
              <a:buChar char="l"/>
            </a:pPr>
            <a:r>
              <a:rPr lang="en-US" sz="2000" dirty="0"/>
              <a:t>C++ also introduces four type cast operators.</a:t>
            </a:r>
            <a:endParaRPr sz="2000" dirty="0"/>
          </a:p>
        </p:txBody>
      </p:sp>
      <p:sp>
        <p:nvSpPr>
          <p:cNvPr id="5" name="Google Shape;146;p15"/>
          <p:cNvSpPr txBox="1">
            <a:spLocks/>
          </p:cNvSpPr>
          <p:nvPr/>
        </p:nvSpPr>
        <p:spPr>
          <a:xfrm>
            <a:off x="674643" y="156510"/>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C++ Arithmetic Operators: </a:t>
            </a:r>
            <a:r>
              <a:rPr lang="en-US" sz="2000" dirty="0"/>
              <a:t>Type Cast</a:t>
            </a:r>
            <a:endParaRPr lang="en-US" sz="2800" dirty="0"/>
          </a:p>
        </p:txBody>
      </p:sp>
    </p:spTree>
    <p:extLst>
      <p:ext uri="{BB962C8B-B14F-4D97-AF65-F5344CB8AC3E}">
        <p14:creationId xmlns:p14="http://schemas.microsoft.com/office/powerpoint/2010/main" val="873536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436331" y="925905"/>
            <a:ext cx="6493684" cy="2183400"/>
          </a:xfrm>
          <a:prstGeom prst="rect">
            <a:avLst/>
          </a:prstGeom>
        </p:spPr>
        <p:txBody>
          <a:bodyPr spcFirstLastPara="1" wrap="square" lIns="68569" tIns="68569" rIns="68569" bIns="68569" anchor="t" anchorCtr="0">
            <a:noAutofit/>
          </a:bodyPr>
          <a:lstStyle/>
          <a:p>
            <a:pPr marL="342900" indent="-342900">
              <a:buFont typeface="Wingdings" panose="05000000000000000000" pitchFamily="2" charset="2"/>
              <a:buChar char="l"/>
            </a:pPr>
            <a:r>
              <a:rPr lang="en-US" altLang="zh-CN" sz="2000" dirty="0"/>
              <a:t>Automatic type deduction</a:t>
            </a:r>
          </a:p>
          <a:p>
            <a:pPr marL="342900" indent="-342900">
              <a:buFont typeface="Wingdings" panose="05000000000000000000" pitchFamily="2" charset="2"/>
              <a:buChar char="l"/>
            </a:pPr>
            <a:r>
              <a:rPr lang="en-US" sz="2000" dirty="0"/>
              <a:t>Examples:</a:t>
            </a:r>
          </a:p>
          <a:p>
            <a:pPr marL="0" indent="0">
              <a:buNone/>
            </a:pPr>
            <a:r>
              <a:rPr lang="en-US" sz="2000" dirty="0"/>
              <a:t>       (1)auto n = 100;           </a:t>
            </a:r>
            <a:r>
              <a:rPr lang="en-US" sz="2000" dirty="0">
                <a:solidFill>
                  <a:srgbClr val="FF0000"/>
                </a:solidFill>
              </a:rPr>
              <a:t>// n is </a:t>
            </a:r>
            <a:r>
              <a:rPr lang="en-US" sz="2000" dirty="0" err="1">
                <a:solidFill>
                  <a:srgbClr val="FF0000"/>
                </a:solidFill>
              </a:rPr>
              <a:t>int</a:t>
            </a:r>
            <a:endParaRPr lang="en-US" sz="2000" dirty="0">
              <a:solidFill>
                <a:srgbClr val="FF0000"/>
              </a:solidFill>
            </a:endParaRPr>
          </a:p>
          <a:p>
            <a:pPr marL="0" indent="0">
              <a:buNone/>
            </a:pPr>
            <a:r>
              <a:rPr lang="en-US" sz="2000" dirty="0"/>
              <a:t>       (2)auto x = 1.5;             </a:t>
            </a:r>
            <a:r>
              <a:rPr lang="en-US" sz="2000" dirty="0">
                <a:solidFill>
                  <a:srgbClr val="FF0000"/>
                </a:solidFill>
              </a:rPr>
              <a:t>// x is double</a:t>
            </a:r>
          </a:p>
          <a:p>
            <a:pPr marL="0" indent="0">
              <a:buNone/>
            </a:pPr>
            <a:r>
              <a:rPr lang="en-US" sz="2000" dirty="0"/>
              <a:t>       (3)auto y = 1.3e12L; </a:t>
            </a:r>
            <a:r>
              <a:rPr lang="en-US" sz="2000" dirty="0">
                <a:solidFill>
                  <a:srgbClr val="FF0000"/>
                </a:solidFill>
              </a:rPr>
              <a:t>// y is long double</a:t>
            </a:r>
          </a:p>
          <a:p>
            <a:pPr marL="342900" indent="-342900">
              <a:buFont typeface="Wingdings" panose="05000000000000000000" pitchFamily="2" charset="2"/>
              <a:buChar char="l"/>
            </a:pPr>
            <a:r>
              <a:rPr lang="en-US" sz="2000" dirty="0"/>
              <a:t>Another examples:</a:t>
            </a:r>
          </a:p>
          <a:p>
            <a:pPr marL="0" indent="0">
              <a:buNone/>
            </a:pPr>
            <a:r>
              <a:rPr lang="en-US" sz="2000" dirty="0"/>
              <a:t>      </a:t>
            </a:r>
            <a:r>
              <a:rPr lang="en-US" sz="2000" i="1" dirty="0"/>
              <a:t>suppose x, y, and z are all intended to be type double:</a:t>
            </a:r>
          </a:p>
          <a:p>
            <a:pPr marL="0" indent="0">
              <a:buNone/>
            </a:pPr>
            <a:r>
              <a:rPr lang="en-US" sz="2000" dirty="0"/>
              <a:t>      (1)auto x = 0.0;   </a:t>
            </a:r>
            <a:r>
              <a:rPr lang="en-US" sz="2000" dirty="0">
                <a:solidFill>
                  <a:srgbClr val="FF0000"/>
                </a:solidFill>
              </a:rPr>
              <a:t>// ok, x is double because 0.0 is double</a:t>
            </a:r>
          </a:p>
          <a:p>
            <a:pPr marL="0" indent="0">
              <a:buNone/>
            </a:pPr>
            <a:r>
              <a:rPr lang="en-US" sz="2000" dirty="0"/>
              <a:t>      (2)double y = 0; </a:t>
            </a:r>
            <a:r>
              <a:rPr lang="en-US" sz="2000" dirty="0">
                <a:solidFill>
                  <a:srgbClr val="FF0000"/>
                </a:solidFill>
              </a:rPr>
              <a:t>// ok, 0 automatically converted to 0.0</a:t>
            </a:r>
          </a:p>
          <a:p>
            <a:pPr marL="0" indent="0">
              <a:buNone/>
            </a:pPr>
            <a:r>
              <a:rPr lang="en-US" sz="2000" dirty="0"/>
              <a:t>      (3)auto z = 0;       </a:t>
            </a:r>
            <a:r>
              <a:rPr lang="en-US" sz="2000" dirty="0">
                <a:solidFill>
                  <a:srgbClr val="FF0000"/>
                </a:solidFill>
              </a:rPr>
              <a:t>// oops, z is </a:t>
            </a:r>
            <a:r>
              <a:rPr lang="en-US" sz="2000" dirty="0" err="1">
                <a:solidFill>
                  <a:srgbClr val="FF0000"/>
                </a:solidFill>
              </a:rPr>
              <a:t>int</a:t>
            </a:r>
            <a:r>
              <a:rPr lang="en-US" sz="2000" dirty="0">
                <a:solidFill>
                  <a:srgbClr val="FF0000"/>
                </a:solidFill>
              </a:rPr>
              <a:t> because 0 is </a:t>
            </a:r>
            <a:r>
              <a:rPr lang="en-US" sz="2000" dirty="0" err="1">
                <a:solidFill>
                  <a:srgbClr val="FF0000"/>
                </a:solidFill>
              </a:rPr>
              <a:t>int</a:t>
            </a:r>
            <a:endParaRPr sz="2000" dirty="0">
              <a:solidFill>
                <a:srgbClr val="FF0000"/>
              </a:solidFill>
            </a:endParaRPr>
          </a:p>
        </p:txBody>
      </p:sp>
      <p:sp>
        <p:nvSpPr>
          <p:cNvPr id="5" name="Google Shape;146;p15"/>
          <p:cNvSpPr txBox="1">
            <a:spLocks/>
          </p:cNvSpPr>
          <p:nvPr/>
        </p:nvSpPr>
        <p:spPr>
          <a:xfrm>
            <a:off x="674643" y="156510"/>
            <a:ext cx="6346812"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C++ Arithmetic Operators: auto in </a:t>
            </a:r>
            <a:r>
              <a:rPr lang="en-US" sz="2400" dirty="0">
                <a:solidFill>
                  <a:srgbClr val="FF0000"/>
                </a:solidFill>
              </a:rPr>
              <a:t>C++11</a:t>
            </a:r>
          </a:p>
        </p:txBody>
      </p:sp>
    </p:spTree>
    <p:extLst>
      <p:ext uri="{BB962C8B-B14F-4D97-AF65-F5344CB8AC3E}">
        <p14:creationId xmlns:p14="http://schemas.microsoft.com/office/powerpoint/2010/main" val="936525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149675" y="2048561"/>
            <a:ext cx="5279175" cy="685575"/>
          </a:xfrm>
          <a:prstGeom prst="rect">
            <a:avLst/>
          </a:prstGeom>
        </p:spPr>
        <p:txBody>
          <a:bodyPr spcFirstLastPara="1" wrap="square" lIns="68569" tIns="68569" rIns="68569" bIns="68569" anchor="t" anchorCtr="0">
            <a:noAutofit/>
          </a:bodyPr>
          <a:lstStyle/>
          <a:p>
            <a:r>
              <a:rPr lang="en-US" sz="2400" dirty="0"/>
              <a:t>Programming Exercises</a:t>
            </a:r>
            <a:endParaRPr sz="2400" dirty="0"/>
          </a:p>
        </p:txBody>
      </p:sp>
    </p:spTree>
    <p:extLst>
      <p:ext uri="{BB962C8B-B14F-4D97-AF65-F5344CB8AC3E}">
        <p14:creationId xmlns:p14="http://schemas.microsoft.com/office/powerpoint/2010/main" val="4001105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01183" y="227577"/>
            <a:ext cx="5279175" cy="685575"/>
          </a:xfrm>
          <a:prstGeom prst="rect">
            <a:avLst/>
          </a:prstGeom>
        </p:spPr>
        <p:txBody>
          <a:bodyPr spcFirstLastPara="1" wrap="square" lIns="68569" tIns="68569" rIns="68569" bIns="68569" anchor="t" anchorCtr="0">
            <a:noAutofit/>
          </a:bodyPr>
          <a:lstStyle/>
          <a:p>
            <a:r>
              <a:rPr lang="en-US" sz="2400" dirty="0"/>
              <a:t>Programming Exercises</a:t>
            </a:r>
            <a:endParaRPr sz="2400" dirty="0"/>
          </a:p>
        </p:txBody>
      </p:sp>
      <p:sp>
        <p:nvSpPr>
          <p:cNvPr id="147" name="Google Shape;147;p15"/>
          <p:cNvSpPr txBox="1">
            <a:spLocks noGrp="1"/>
          </p:cNvSpPr>
          <p:nvPr>
            <p:ph type="body" idx="1"/>
          </p:nvPr>
        </p:nvSpPr>
        <p:spPr>
          <a:xfrm>
            <a:off x="250857" y="809444"/>
            <a:ext cx="6562133" cy="2183400"/>
          </a:xfrm>
          <a:prstGeom prst="rect">
            <a:avLst/>
          </a:prstGeom>
        </p:spPr>
        <p:txBody>
          <a:bodyPr spcFirstLastPara="1" wrap="square" lIns="68569" tIns="68569" rIns="68569" bIns="68569" anchor="t" anchorCtr="0">
            <a:noAutofit/>
          </a:bodyPr>
          <a:lstStyle/>
          <a:p>
            <a:pPr marL="0" indent="0">
              <a:buNone/>
            </a:pPr>
            <a:r>
              <a:rPr lang="en-US" altLang="zh-CN" sz="2000" dirty="0"/>
              <a:t>3.1</a:t>
            </a:r>
            <a:r>
              <a:rPr lang="en-US" sz="2000" dirty="0"/>
              <a:t> Write a short program that asks for your height in feet and inches and your weight in pounds. (Use three variables to store the information.) Have the program report your body mass index (BMI).To calculate the BMI, first convert your height in feet and inches to your height in inches (1 foot = 12 inches).Then convert your height in inches to your height in meters by multiplying by 0.0254.Then convert your weight in pounds into your mass in kilograms by dividing by 2.2. Finally, compute your BMI by dividing your mass in kilograms by the square of your height in meters. Use symbolic constants to represent the various conversion factors.</a:t>
            </a:r>
            <a:endParaRPr sz="2000" dirty="0"/>
          </a:p>
        </p:txBody>
      </p:sp>
    </p:spTree>
    <p:extLst>
      <p:ext uri="{BB962C8B-B14F-4D97-AF65-F5344CB8AC3E}">
        <p14:creationId xmlns:p14="http://schemas.microsoft.com/office/powerpoint/2010/main" val="2309139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01183" y="227577"/>
            <a:ext cx="5279175" cy="685575"/>
          </a:xfrm>
          <a:prstGeom prst="rect">
            <a:avLst/>
          </a:prstGeom>
        </p:spPr>
        <p:txBody>
          <a:bodyPr spcFirstLastPara="1" wrap="square" lIns="68569" tIns="68569" rIns="68569" bIns="68569" anchor="t" anchorCtr="0">
            <a:noAutofit/>
          </a:bodyPr>
          <a:lstStyle/>
          <a:p>
            <a:r>
              <a:rPr lang="en-US" sz="2400" dirty="0"/>
              <a:t>Programming Exercises</a:t>
            </a:r>
            <a:endParaRPr sz="2400" dirty="0"/>
          </a:p>
        </p:txBody>
      </p:sp>
      <p:sp>
        <p:nvSpPr>
          <p:cNvPr id="147" name="Google Shape;147;p15"/>
          <p:cNvSpPr txBox="1">
            <a:spLocks noGrp="1"/>
          </p:cNvSpPr>
          <p:nvPr>
            <p:ph type="body" idx="1"/>
          </p:nvPr>
        </p:nvSpPr>
        <p:spPr>
          <a:xfrm>
            <a:off x="510874" y="1298021"/>
            <a:ext cx="6019900" cy="2183400"/>
          </a:xfrm>
          <a:prstGeom prst="rect">
            <a:avLst/>
          </a:prstGeom>
        </p:spPr>
        <p:txBody>
          <a:bodyPr spcFirstLastPara="1" wrap="square" lIns="68569" tIns="68569" rIns="68569" bIns="68569" anchor="t" anchorCtr="0">
            <a:noAutofit/>
          </a:bodyPr>
          <a:lstStyle/>
          <a:p>
            <a:pPr marL="0" indent="0">
              <a:buNone/>
            </a:pPr>
            <a:r>
              <a:rPr lang="en-US" altLang="zh-CN" sz="2000" dirty="0"/>
              <a:t>3.2 Write a program that asks the user to enter the number of seconds as an integer value (use type long, or, if available, long long) and that then displays the equivalent time in days, hours, minutes, and seconds. Use symbolic constants to represent the number of hours in the day, the number of minutes in an hour, and the number of seconds in a minute.</a:t>
            </a:r>
            <a:endParaRPr sz="2000" dirty="0"/>
          </a:p>
        </p:txBody>
      </p:sp>
    </p:spTree>
    <p:extLst>
      <p:ext uri="{BB962C8B-B14F-4D97-AF65-F5344CB8AC3E}">
        <p14:creationId xmlns:p14="http://schemas.microsoft.com/office/powerpoint/2010/main" val="364757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533792" y="378162"/>
            <a:ext cx="6073104" cy="975600"/>
          </a:xfrm>
          <a:prstGeom prst="rect">
            <a:avLst/>
          </a:prstGeom>
        </p:spPr>
        <p:txBody>
          <a:bodyPr spcFirstLastPara="1" wrap="square" lIns="68569" tIns="68569" rIns="68569" bIns="68569" anchor="t" anchorCtr="0">
            <a:noAutofit/>
          </a:bodyPr>
          <a:lstStyle/>
          <a:p>
            <a:pPr lvl="0"/>
            <a:r>
              <a:rPr lang="en" altLang="zh-CN" sz="3300" dirty="0"/>
              <a:t>#</a:t>
            </a:r>
            <a:r>
              <a:rPr lang="en-US" altLang="zh-CN" sz="3300" dirty="0"/>
              <a:t>3 Dealing with Data</a:t>
            </a:r>
            <a:endParaRPr sz="3300" dirty="0"/>
          </a:p>
        </p:txBody>
      </p:sp>
      <p:sp>
        <p:nvSpPr>
          <p:cNvPr id="141" name="Google Shape;141;p14"/>
          <p:cNvSpPr txBox="1">
            <a:spLocks noGrp="1"/>
          </p:cNvSpPr>
          <p:nvPr>
            <p:ph type="body" idx="1"/>
          </p:nvPr>
        </p:nvSpPr>
        <p:spPr>
          <a:xfrm>
            <a:off x="347832" y="1267793"/>
            <a:ext cx="6259064" cy="914175"/>
          </a:xfrm>
          <a:prstGeom prst="rect">
            <a:avLst/>
          </a:prstGeom>
        </p:spPr>
        <p:txBody>
          <a:bodyPr spcFirstLastPara="1" wrap="square" lIns="68569" tIns="68569" rIns="68569" bIns="68569" anchor="t" anchorCtr="0">
            <a:noAutofit/>
          </a:bodyPr>
          <a:lstStyle/>
          <a:p>
            <a:pPr lvl="0"/>
            <a:r>
              <a:rPr lang="en-US" altLang="zh-CN" sz="2000" dirty="0"/>
              <a:t>C++’s built-in floating-point types: float, double, and </a:t>
            </a:r>
            <a:r>
              <a:rPr lang="en-US" altLang="zh-CN" sz="2000" dirty="0">
                <a:solidFill>
                  <a:srgbClr val="FF0000"/>
                </a:solidFill>
              </a:rPr>
              <a:t>long double</a:t>
            </a:r>
          </a:p>
          <a:p>
            <a:pPr lvl="0"/>
            <a:r>
              <a:rPr lang="en-US" altLang="zh-CN" sz="2000" dirty="0"/>
              <a:t>The </a:t>
            </a:r>
            <a:r>
              <a:rPr lang="en-US" altLang="zh-CN" sz="2000" dirty="0" err="1">
                <a:solidFill>
                  <a:srgbClr val="FF0000"/>
                </a:solidFill>
              </a:rPr>
              <a:t>cfloat</a:t>
            </a:r>
            <a:r>
              <a:rPr lang="en-US" altLang="zh-CN" sz="2000" dirty="0">
                <a:solidFill>
                  <a:srgbClr val="FF0000"/>
                </a:solidFill>
              </a:rPr>
              <a:t> file</a:t>
            </a:r>
            <a:r>
              <a:rPr lang="en-US" altLang="zh-CN" sz="2000" dirty="0"/>
              <a:t>, which represents system limits for various floating-point types</a:t>
            </a:r>
          </a:p>
          <a:p>
            <a:pPr lvl="0"/>
            <a:r>
              <a:rPr lang="en-US" altLang="zh-CN" sz="2000" dirty="0"/>
              <a:t>Numeric literals of various floating-point types</a:t>
            </a:r>
          </a:p>
          <a:p>
            <a:pPr lvl="0"/>
            <a:r>
              <a:rPr lang="en-US" altLang="zh-CN" sz="2000" dirty="0"/>
              <a:t>C++’s arithmetic operators</a:t>
            </a:r>
          </a:p>
          <a:p>
            <a:pPr lvl="0"/>
            <a:r>
              <a:rPr lang="en-US" altLang="zh-CN" sz="2000" dirty="0"/>
              <a:t>Automatic type conversions</a:t>
            </a:r>
          </a:p>
          <a:p>
            <a:pPr lvl="0"/>
            <a:r>
              <a:rPr lang="en-US" altLang="zh-CN" sz="2000" dirty="0"/>
              <a:t>Forced type conversions (</a:t>
            </a:r>
            <a:r>
              <a:rPr lang="en-US" altLang="zh-CN" sz="2000" dirty="0">
                <a:solidFill>
                  <a:srgbClr val="FF0000"/>
                </a:solidFill>
              </a:rPr>
              <a:t>type casts</a:t>
            </a:r>
            <a:r>
              <a:rPr lang="en-US" altLang="zh-CN" sz="2000" dirty="0"/>
              <a:t>)</a:t>
            </a:r>
          </a:p>
        </p:txBody>
      </p:sp>
    </p:spTree>
    <p:extLst>
      <p:ext uri="{BB962C8B-B14F-4D97-AF65-F5344CB8AC3E}">
        <p14:creationId xmlns:p14="http://schemas.microsoft.com/office/powerpoint/2010/main" val="478950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01183" y="227577"/>
            <a:ext cx="5279175" cy="685575"/>
          </a:xfrm>
          <a:prstGeom prst="rect">
            <a:avLst/>
          </a:prstGeom>
        </p:spPr>
        <p:txBody>
          <a:bodyPr spcFirstLastPara="1" wrap="square" lIns="68569" tIns="68569" rIns="68569" bIns="68569" anchor="t" anchorCtr="0">
            <a:noAutofit/>
          </a:bodyPr>
          <a:lstStyle/>
          <a:p>
            <a:r>
              <a:rPr lang="en-US" sz="2400" dirty="0"/>
              <a:t>Programming Exercises</a:t>
            </a:r>
            <a:endParaRPr sz="2400" dirty="0"/>
          </a:p>
        </p:txBody>
      </p:sp>
      <p:sp>
        <p:nvSpPr>
          <p:cNvPr id="147" name="Google Shape;147;p15"/>
          <p:cNvSpPr txBox="1">
            <a:spLocks noGrp="1"/>
          </p:cNvSpPr>
          <p:nvPr>
            <p:ph type="body" idx="1"/>
          </p:nvPr>
        </p:nvSpPr>
        <p:spPr>
          <a:xfrm>
            <a:off x="483947" y="1187946"/>
            <a:ext cx="6019900" cy="2183400"/>
          </a:xfrm>
          <a:prstGeom prst="rect">
            <a:avLst/>
          </a:prstGeom>
        </p:spPr>
        <p:txBody>
          <a:bodyPr spcFirstLastPara="1" wrap="square" lIns="68569" tIns="68569" rIns="68569" bIns="68569" anchor="t" anchorCtr="0">
            <a:noAutofit/>
          </a:bodyPr>
          <a:lstStyle/>
          <a:p>
            <a:pPr marL="0" indent="0">
              <a:buNone/>
            </a:pPr>
            <a:r>
              <a:rPr lang="en-US" altLang="zh-CN" sz="2000" dirty="0"/>
              <a:t>3.3 Write a program that asks you to enter an automobile gasoline consumption figure</a:t>
            </a:r>
          </a:p>
          <a:p>
            <a:pPr marL="0" indent="0">
              <a:buNone/>
            </a:pPr>
            <a:r>
              <a:rPr lang="en-US" altLang="zh-CN" sz="2000" dirty="0"/>
              <a:t>in the European style (liters per 100 kilometers) and converts to the U.S. style of miles per gallon. Note that in addition to using different units of measurement, the U.S. approach (distance / fuel) is the inverse of the European approach (fuel / distance). Note that 100 kilometers is 62.14 miles, and 1 gallon is 3.785 liters. Thus, 19 mpg is about 12.4 l/100 km, and 27 mpg is about 8.7 l/100 km.</a:t>
            </a:r>
            <a:endParaRPr sz="2000" i="1" dirty="0"/>
          </a:p>
        </p:txBody>
      </p:sp>
    </p:spTree>
    <p:extLst>
      <p:ext uri="{BB962C8B-B14F-4D97-AF65-F5344CB8AC3E}">
        <p14:creationId xmlns:p14="http://schemas.microsoft.com/office/powerpoint/2010/main" val="26438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44575" y="823134"/>
            <a:ext cx="5726404" cy="2911200"/>
          </a:xfrm>
        </p:spPr>
        <p:txBody>
          <a:bodyPr/>
          <a:lstStyle/>
          <a:p>
            <a:r>
              <a:rPr lang="en-US" altLang="zh-CN" sz="2000" dirty="0"/>
              <a:t>To store an item of information in a computer, the program must keep track of three fundamental properties:</a:t>
            </a:r>
          </a:p>
          <a:p>
            <a:pPr marL="109535" indent="0">
              <a:buNone/>
            </a:pPr>
            <a:r>
              <a:rPr lang="en-US" altLang="zh-CN" sz="2000" dirty="0"/>
              <a:t>     (1)Where the information is stored</a:t>
            </a:r>
          </a:p>
          <a:p>
            <a:pPr marL="109535" indent="0">
              <a:buNone/>
            </a:pPr>
            <a:r>
              <a:rPr lang="en-US" altLang="zh-CN" sz="2000" dirty="0"/>
              <a:t>     (2)What value is kept there</a:t>
            </a:r>
          </a:p>
          <a:p>
            <a:pPr marL="109535" indent="0">
              <a:buNone/>
            </a:pPr>
            <a:r>
              <a:rPr lang="en-US" altLang="zh-CN" sz="2000" dirty="0"/>
              <a:t>     (3)What kind of information is stored</a:t>
            </a:r>
          </a:p>
          <a:p>
            <a:pPr marL="109535" indent="0">
              <a:buNone/>
            </a:pPr>
            <a:endParaRPr lang="en-US" altLang="zh-CN" sz="2000" dirty="0"/>
          </a:p>
          <a:p>
            <a:pPr marL="109535" indent="0">
              <a:buNone/>
            </a:pPr>
            <a:r>
              <a:rPr lang="en-US" altLang="zh-CN" sz="2000" dirty="0"/>
              <a:t>Example:</a:t>
            </a:r>
          </a:p>
          <a:p>
            <a:pPr marL="109535" indent="0">
              <a:buNone/>
            </a:pPr>
            <a:r>
              <a:rPr lang="en-US" altLang="zh-CN" sz="2000" i="1" dirty="0"/>
              <a:t>    </a:t>
            </a:r>
            <a:r>
              <a:rPr lang="en-US" altLang="zh-CN" sz="2000" i="1" dirty="0" err="1"/>
              <a:t>int</a:t>
            </a:r>
            <a:r>
              <a:rPr lang="en-US" altLang="zh-CN" sz="2000" i="1" dirty="0"/>
              <a:t> </a:t>
            </a:r>
            <a:r>
              <a:rPr lang="en-US" altLang="zh-CN" sz="2000" i="1" dirty="0" err="1"/>
              <a:t>braincount</a:t>
            </a:r>
            <a:r>
              <a:rPr lang="en-US" altLang="zh-CN" sz="2000" i="1" dirty="0"/>
              <a:t> = 5;</a:t>
            </a:r>
          </a:p>
        </p:txBody>
      </p:sp>
      <p:sp>
        <p:nvSpPr>
          <p:cNvPr id="4" name="Google Shape;146;p15"/>
          <p:cNvSpPr txBox="1">
            <a:spLocks noGrp="1"/>
          </p:cNvSpPr>
          <p:nvPr>
            <p:ph type="title"/>
          </p:nvPr>
        </p:nvSpPr>
        <p:spPr>
          <a:xfrm>
            <a:off x="826253" y="137559"/>
            <a:ext cx="5963048" cy="685575"/>
          </a:xfrm>
          <a:prstGeom prst="rect">
            <a:avLst/>
          </a:prstGeom>
        </p:spPr>
        <p:txBody>
          <a:bodyPr spcFirstLastPara="1" wrap="square" lIns="68569" tIns="68569" rIns="68569" bIns="68569" anchor="t" anchorCtr="0">
            <a:noAutofit/>
          </a:bodyPr>
          <a:lstStyle/>
          <a:p>
            <a:r>
              <a:rPr lang="en-US" sz="2400" dirty="0"/>
              <a:t>Simple Variables</a:t>
            </a:r>
            <a:endParaRPr sz="2400" dirty="0"/>
          </a:p>
        </p:txBody>
      </p:sp>
    </p:spTree>
    <p:extLst>
      <p:ext uri="{BB962C8B-B14F-4D97-AF65-F5344CB8AC3E}">
        <p14:creationId xmlns:p14="http://schemas.microsoft.com/office/powerpoint/2010/main" val="87980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8"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Simple Variables: Name </a:t>
            </a:r>
            <a:r>
              <a:rPr lang="en-US" altLang="zh-CN" sz="2400" dirty="0"/>
              <a:t>Rules</a:t>
            </a:r>
            <a:endParaRPr lang="en-US" sz="2400" dirty="0"/>
          </a:p>
        </p:txBody>
      </p:sp>
      <p:sp>
        <p:nvSpPr>
          <p:cNvPr id="9" name="文本占位符 2"/>
          <p:cNvSpPr>
            <a:spLocks noGrp="1"/>
          </p:cNvSpPr>
          <p:nvPr>
            <p:ph type="body" idx="1"/>
          </p:nvPr>
        </p:nvSpPr>
        <p:spPr>
          <a:xfrm>
            <a:off x="709022" y="841283"/>
            <a:ext cx="5726404" cy="2911200"/>
          </a:xfrm>
        </p:spPr>
        <p:txBody>
          <a:bodyPr/>
          <a:lstStyle/>
          <a:p>
            <a:r>
              <a:rPr lang="en-US" altLang="zh-CN" sz="2000" dirty="0">
                <a:latin typeface="Lato" panose="02010600030101010101" charset="0"/>
              </a:rPr>
              <a:t>The only characters you can use in names are alphabetic characters, numeric digits, and the underscore (_) character.</a:t>
            </a:r>
          </a:p>
          <a:p>
            <a:r>
              <a:rPr lang="en-US" altLang="zh-CN" sz="2000" dirty="0">
                <a:latin typeface="Lato" panose="02010600030101010101" charset="0"/>
              </a:rPr>
              <a:t>The first character in a name cannot be a numeric digit.</a:t>
            </a:r>
          </a:p>
          <a:p>
            <a:r>
              <a:rPr lang="en-US" altLang="zh-CN" sz="2000" dirty="0">
                <a:latin typeface="Lato" panose="02010600030101010101" charset="0"/>
              </a:rPr>
              <a:t>Uppercase characters are considered distinct from lowercase characters.</a:t>
            </a:r>
          </a:p>
          <a:p>
            <a:r>
              <a:rPr lang="en-US" altLang="zh-CN" sz="2000" dirty="0">
                <a:latin typeface="Lato" panose="02010600030101010101" charset="0"/>
              </a:rPr>
              <a:t>You can’t use a C++ keyword for a name.</a:t>
            </a:r>
          </a:p>
          <a:p>
            <a:r>
              <a:rPr lang="en-US" altLang="zh-CN" sz="2000" dirty="0">
                <a:latin typeface="Lato" panose="02010600030101010101" charset="0"/>
              </a:rPr>
              <a:t>Reserved names.</a:t>
            </a:r>
          </a:p>
          <a:p>
            <a:r>
              <a:rPr lang="en-US" altLang="zh-CN" sz="2000" dirty="0">
                <a:latin typeface="Lato" panose="02010600030101010101" charset="0"/>
              </a:rPr>
              <a:t>C++ places no limits on the length of a name. </a:t>
            </a:r>
          </a:p>
        </p:txBody>
      </p:sp>
    </p:spTree>
    <p:extLst>
      <p:ext uri="{BB962C8B-B14F-4D97-AF65-F5344CB8AC3E}">
        <p14:creationId xmlns:p14="http://schemas.microsoft.com/office/powerpoint/2010/main" val="217215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191185-FE2B-1E64-1135-3874DB11FD49}"/>
              </a:ext>
            </a:extLst>
          </p:cNvPr>
          <p:cNvPicPr>
            <a:picLocks noChangeAspect="1"/>
          </p:cNvPicPr>
          <p:nvPr/>
        </p:nvPicPr>
        <p:blipFill>
          <a:blip r:embed="rId2"/>
          <a:stretch>
            <a:fillRect/>
          </a:stretch>
        </p:blipFill>
        <p:spPr>
          <a:xfrm>
            <a:off x="84325" y="265102"/>
            <a:ext cx="3314870" cy="4819898"/>
          </a:xfrm>
          <a:prstGeom prst="rect">
            <a:avLst/>
          </a:prstGeom>
        </p:spPr>
      </p:pic>
      <p:pic>
        <p:nvPicPr>
          <p:cNvPr id="7" name="图片 6">
            <a:extLst>
              <a:ext uri="{FF2B5EF4-FFF2-40B4-BE49-F238E27FC236}">
                <a16:creationId xmlns:a16="http://schemas.microsoft.com/office/drawing/2014/main" id="{8935F949-F03E-028E-E300-21622B3748DE}"/>
              </a:ext>
            </a:extLst>
          </p:cNvPr>
          <p:cNvPicPr>
            <a:picLocks noChangeAspect="1"/>
          </p:cNvPicPr>
          <p:nvPr/>
        </p:nvPicPr>
        <p:blipFill>
          <a:blip r:embed="rId3"/>
          <a:stretch>
            <a:fillRect/>
          </a:stretch>
        </p:blipFill>
        <p:spPr>
          <a:xfrm>
            <a:off x="3458807" y="278778"/>
            <a:ext cx="3399193" cy="2305168"/>
          </a:xfrm>
          <a:prstGeom prst="rect">
            <a:avLst/>
          </a:prstGeom>
        </p:spPr>
      </p:pic>
    </p:spTree>
    <p:extLst>
      <p:ext uri="{BB962C8B-B14F-4D97-AF65-F5344CB8AC3E}">
        <p14:creationId xmlns:p14="http://schemas.microsoft.com/office/powerpoint/2010/main" val="14245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8"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Simple Variables: Integer Types</a:t>
            </a:r>
          </a:p>
        </p:txBody>
      </p:sp>
      <p:sp>
        <p:nvSpPr>
          <p:cNvPr id="9" name="文本占位符 2"/>
          <p:cNvSpPr>
            <a:spLocks noGrp="1"/>
          </p:cNvSpPr>
          <p:nvPr>
            <p:ph type="body" idx="1"/>
          </p:nvPr>
        </p:nvSpPr>
        <p:spPr>
          <a:xfrm>
            <a:off x="671198" y="1185001"/>
            <a:ext cx="5963172" cy="2911200"/>
          </a:xfrm>
        </p:spPr>
        <p:txBody>
          <a:bodyPr/>
          <a:lstStyle/>
          <a:p>
            <a:r>
              <a:rPr lang="en-US" altLang="zh-CN" sz="2000" dirty="0">
                <a:latin typeface="Lato" panose="02010600030101010101" charset="0"/>
              </a:rPr>
              <a:t>char, short, </a:t>
            </a:r>
            <a:r>
              <a:rPr lang="en-US" altLang="zh-CN" sz="2000" dirty="0" err="1">
                <a:latin typeface="Lato" panose="02010600030101010101" charset="0"/>
              </a:rPr>
              <a:t>int</a:t>
            </a:r>
            <a:r>
              <a:rPr lang="en-US" altLang="zh-CN" sz="2000" dirty="0">
                <a:latin typeface="Lato" panose="02010600030101010101" charset="0"/>
              </a:rPr>
              <a:t>, long, and, with C++11, long </a:t>
            </a:r>
            <a:r>
              <a:rPr lang="en-US" altLang="zh-CN" sz="2000" dirty="0" err="1">
                <a:latin typeface="Lato" panose="02010600030101010101" charset="0"/>
              </a:rPr>
              <a:t>long</a:t>
            </a:r>
            <a:r>
              <a:rPr lang="en-US" altLang="zh-CN" sz="2000" dirty="0">
                <a:latin typeface="Lato" panose="02010600030101010101" charset="0"/>
              </a:rPr>
              <a:t>. </a:t>
            </a:r>
          </a:p>
          <a:p>
            <a:r>
              <a:rPr lang="en-US" altLang="zh-CN" sz="2000" dirty="0">
                <a:latin typeface="Lato" panose="02010600030101010101" charset="0"/>
              </a:rPr>
              <a:t>signed and unsigned</a:t>
            </a:r>
          </a:p>
          <a:p>
            <a:r>
              <a:rPr lang="en-US" altLang="zh-CN" sz="2000" dirty="0">
                <a:latin typeface="Lato" panose="02010600030101010101" charset="0"/>
              </a:rPr>
              <a:t>C++ offers a flexible standard with some guaranteed minimum sizes</a:t>
            </a:r>
          </a:p>
          <a:p>
            <a:r>
              <a:rPr lang="en-US" altLang="zh-CN" sz="2000" dirty="0" err="1">
                <a:latin typeface="Lato" panose="02010600030101010101" charset="0"/>
              </a:rPr>
              <a:t>sizeof</a:t>
            </a:r>
            <a:r>
              <a:rPr lang="en-US" altLang="zh-CN" sz="2000" dirty="0">
                <a:latin typeface="Lato" panose="02010600030101010101" charset="0"/>
              </a:rPr>
              <a:t> operator: </a:t>
            </a:r>
            <a:r>
              <a:rPr lang="en-US" altLang="zh-CN" sz="2000" dirty="0" err="1">
                <a:latin typeface="Lato" panose="02010600030101010101" charset="0"/>
              </a:rPr>
              <a:t>sizeof</a:t>
            </a:r>
            <a:r>
              <a:rPr lang="en-US" altLang="zh-CN" sz="2000" dirty="0">
                <a:latin typeface="Lato" panose="02010600030101010101" charset="0"/>
              </a:rPr>
              <a:t> </a:t>
            </a:r>
            <a:r>
              <a:rPr lang="en-US" altLang="zh-CN" sz="2000" dirty="0" err="1">
                <a:latin typeface="Lato" panose="02010600030101010101" charset="0"/>
              </a:rPr>
              <a:t>int</a:t>
            </a:r>
            <a:r>
              <a:rPr lang="en-US" altLang="zh-CN" sz="2000" dirty="0">
                <a:latin typeface="Lato" panose="02010600030101010101" charset="0"/>
              </a:rPr>
              <a:t>/variable or </a:t>
            </a:r>
            <a:r>
              <a:rPr lang="en-US" altLang="zh-CN" sz="2000" dirty="0" err="1">
                <a:latin typeface="Lato" panose="02010600030101010101" charset="0"/>
              </a:rPr>
              <a:t>sizeof</a:t>
            </a:r>
            <a:r>
              <a:rPr lang="en-US" altLang="zh-CN" sz="2000" dirty="0">
                <a:latin typeface="Lato" panose="02010600030101010101" charset="0"/>
              </a:rPr>
              <a:t> (</a:t>
            </a:r>
            <a:r>
              <a:rPr lang="en-US" altLang="zh-CN" sz="2000" dirty="0" err="1">
                <a:latin typeface="Lato" panose="02010600030101010101" charset="0"/>
              </a:rPr>
              <a:t>int</a:t>
            </a:r>
            <a:r>
              <a:rPr lang="en-US" altLang="zh-CN" sz="2000" dirty="0">
                <a:latin typeface="Lato" panose="02010600030101010101" charset="0"/>
              </a:rPr>
              <a:t>)</a:t>
            </a:r>
          </a:p>
          <a:p>
            <a:r>
              <a:rPr lang="en-US" altLang="zh-CN" sz="2000" dirty="0" err="1">
                <a:latin typeface="Lato" panose="02010600030101010101" charset="0"/>
              </a:rPr>
              <a:t>climits</a:t>
            </a:r>
            <a:r>
              <a:rPr lang="en-US" altLang="zh-CN" sz="2000" dirty="0">
                <a:latin typeface="Lato" panose="02010600030101010101" charset="0"/>
              </a:rPr>
              <a:t> header file: listing below</a:t>
            </a:r>
          </a:p>
          <a:p>
            <a:endParaRPr lang="zh-CN" altLang="en-US" sz="2000" dirty="0">
              <a:latin typeface="Lato" panose="02010600030101010101" charset="0"/>
            </a:endParaRPr>
          </a:p>
        </p:txBody>
      </p:sp>
    </p:spTree>
    <p:extLst>
      <p:ext uri="{BB962C8B-B14F-4D97-AF65-F5344CB8AC3E}">
        <p14:creationId xmlns:p14="http://schemas.microsoft.com/office/powerpoint/2010/main" val="280219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a:t>Simple Variables: </a:t>
            </a:r>
            <a:r>
              <a:rPr lang="en-US" altLang="zh-CN" sz="2400" dirty="0" err="1"/>
              <a:t>climits</a:t>
            </a:r>
            <a:r>
              <a:rPr lang="en-US" altLang="zh-CN" sz="2400" dirty="0"/>
              <a:t> header file</a:t>
            </a:r>
            <a:endParaRPr lang="en-US" sz="2400" dirty="0"/>
          </a:p>
        </p:txBody>
      </p:sp>
      <p:pic>
        <p:nvPicPr>
          <p:cNvPr id="6" name="图片 5">
            <a:extLst>
              <a:ext uri="{FF2B5EF4-FFF2-40B4-BE49-F238E27FC236}">
                <a16:creationId xmlns:a16="http://schemas.microsoft.com/office/drawing/2014/main" id="{42EF41E3-635A-845B-1C8E-61E62C0B71C0}"/>
              </a:ext>
            </a:extLst>
          </p:cNvPr>
          <p:cNvPicPr>
            <a:picLocks noChangeAspect="1"/>
          </p:cNvPicPr>
          <p:nvPr/>
        </p:nvPicPr>
        <p:blipFill>
          <a:blip r:embed="rId2"/>
          <a:stretch>
            <a:fillRect/>
          </a:stretch>
        </p:blipFill>
        <p:spPr>
          <a:xfrm>
            <a:off x="0" y="649219"/>
            <a:ext cx="6858000" cy="4494281"/>
          </a:xfrm>
          <a:prstGeom prst="rect">
            <a:avLst/>
          </a:prstGeom>
        </p:spPr>
      </p:pic>
    </p:spTree>
    <p:extLst>
      <p:ext uri="{BB962C8B-B14F-4D97-AF65-F5344CB8AC3E}">
        <p14:creationId xmlns:p14="http://schemas.microsoft.com/office/powerpoint/2010/main" val="171460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6253" y="137559"/>
            <a:ext cx="5963048" cy="685575"/>
          </a:xfrm>
          <a:prstGeom prst="rect">
            <a:avLst/>
          </a:prstGeom>
        </p:spPr>
        <p:txBody>
          <a:bodyPr spcFirstLastPara="1" wrap="square" lIns="68569" tIns="68569" rIns="68569" bIns="68569" anchor="t" anchorCtr="0">
            <a:noAutofit/>
          </a:bodyPr>
          <a:lstStyle/>
          <a:p>
            <a:r>
              <a:rPr lang="en-US" altLang="zh-CN" sz="2400" dirty="0"/>
              <a:t>Simple Variables: Initialization</a:t>
            </a:r>
          </a:p>
        </p:txBody>
      </p:sp>
      <p:sp>
        <p:nvSpPr>
          <p:cNvPr id="6" name="文本占位符 2"/>
          <p:cNvSpPr>
            <a:spLocks noGrp="1"/>
          </p:cNvSpPr>
          <p:nvPr>
            <p:ph type="body" idx="1"/>
          </p:nvPr>
        </p:nvSpPr>
        <p:spPr>
          <a:xfrm>
            <a:off x="390250" y="1330658"/>
            <a:ext cx="5844726" cy="2911200"/>
          </a:xfrm>
        </p:spPr>
        <p:txBody>
          <a:bodyPr/>
          <a:lstStyle/>
          <a:p>
            <a:r>
              <a:rPr lang="en-US" altLang="zh-CN" sz="2000" dirty="0"/>
              <a:t>The initialization syntax shown previously comes from C; C++ has an initialization syntax that is not shared with C:</a:t>
            </a:r>
          </a:p>
          <a:p>
            <a:endParaRPr lang="en-US" altLang="zh-CN" sz="2000" dirty="0"/>
          </a:p>
          <a:p>
            <a:r>
              <a:rPr lang="en-US" altLang="zh-CN" sz="2000" dirty="0" err="1"/>
              <a:t>int</a:t>
            </a:r>
            <a:r>
              <a:rPr lang="en-US" altLang="zh-CN" sz="2000" dirty="0"/>
              <a:t> owls </a:t>
            </a:r>
            <a:r>
              <a:rPr lang="en-US" altLang="zh-CN" sz="2000" dirty="0">
                <a:solidFill>
                  <a:srgbClr val="FF0000"/>
                </a:solidFill>
              </a:rPr>
              <a:t>=</a:t>
            </a:r>
            <a:r>
              <a:rPr lang="en-US" altLang="zh-CN" sz="2000" dirty="0"/>
              <a:t> 101; // traditional C initialization, sets      			owls to 101</a:t>
            </a:r>
          </a:p>
          <a:p>
            <a:r>
              <a:rPr lang="en-US" altLang="zh-CN" sz="2000" dirty="0" err="1"/>
              <a:t>int</a:t>
            </a:r>
            <a:r>
              <a:rPr lang="en-US" altLang="zh-CN" sz="2000" dirty="0"/>
              <a:t> wrens</a:t>
            </a:r>
            <a:r>
              <a:rPr lang="en-US" altLang="zh-CN" sz="2000" dirty="0">
                <a:solidFill>
                  <a:srgbClr val="FF0000"/>
                </a:solidFill>
              </a:rPr>
              <a:t>(</a:t>
            </a:r>
            <a:r>
              <a:rPr lang="en-US" altLang="zh-CN" sz="2000" dirty="0"/>
              <a:t>432</a:t>
            </a:r>
            <a:r>
              <a:rPr lang="en-US" altLang="zh-CN" sz="2000" dirty="0">
                <a:solidFill>
                  <a:srgbClr val="FF0000"/>
                </a:solidFill>
              </a:rPr>
              <a:t>)</a:t>
            </a:r>
            <a:r>
              <a:rPr lang="en-US" altLang="zh-CN" sz="2000" dirty="0"/>
              <a:t>; // alternative C++ syntax, set 				wrens to 432</a:t>
            </a:r>
            <a:endParaRPr lang="zh-CN" altLang="en-US" sz="2000" i="1" dirty="0"/>
          </a:p>
        </p:txBody>
      </p:sp>
    </p:spTree>
    <p:extLst>
      <p:ext uri="{BB962C8B-B14F-4D97-AF65-F5344CB8AC3E}">
        <p14:creationId xmlns:p14="http://schemas.microsoft.com/office/powerpoint/2010/main" val="1879927500"/>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653</TotalTime>
  <Words>1352</Words>
  <Application>Microsoft Office PowerPoint</Application>
  <PresentationFormat>自定义</PresentationFormat>
  <Paragraphs>141</Paragraphs>
  <Slides>30</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微软雅黑</vt:lpstr>
      <vt:lpstr>Wingdings</vt:lpstr>
      <vt:lpstr>Lato</vt:lpstr>
      <vt:lpstr>Montserrat</vt:lpstr>
      <vt:lpstr>Arial</vt:lpstr>
      <vt:lpstr>Focus</vt:lpstr>
      <vt:lpstr>C++ Programming Design</vt:lpstr>
      <vt:lpstr>#3 Dealing with Data</vt:lpstr>
      <vt:lpstr>#3 Dealing with Data</vt:lpstr>
      <vt:lpstr>Simple Variables</vt:lpstr>
      <vt:lpstr>PowerPoint 演示文稿</vt:lpstr>
      <vt:lpstr>PowerPoint 演示文稿</vt:lpstr>
      <vt:lpstr>PowerPoint 演示文稿</vt:lpstr>
      <vt:lpstr>PowerPoint 演示文稿</vt:lpstr>
      <vt:lpstr>Simple Variables: Initialization</vt:lpstr>
      <vt:lpstr>Simple Variables: Initialization C++11</vt:lpstr>
      <vt:lpstr>Simple Variables: Integer Literals as int</vt:lpstr>
      <vt:lpstr>Simple Variables: char </vt:lpstr>
      <vt:lpstr>Simple Variables: Char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Programming Exercises</vt:lpstr>
      <vt:lpstr>Programming Exercises</vt:lpstr>
      <vt:lpstr>Programming Exercises</vt:lpstr>
      <vt:lpstr>Programming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李宗辉</dc:creator>
  <cp:lastModifiedBy>宗辉</cp:lastModifiedBy>
  <cp:revision>73</cp:revision>
  <dcterms:modified xsi:type="dcterms:W3CDTF">2022-09-23T14:15:42Z</dcterms:modified>
</cp:coreProperties>
</file>