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398" r:id="rId3"/>
    <p:sldId id="257" r:id="rId4"/>
    <p:sldId id="353" r:id="rId5"/>
    <p:sldId id="370" r:id="rId6"/>
    <p:sldId id="371" r:id="rId7"/>
    <p:sldId id="386" r:id="rId8"/>
    <p:sldId id="385" r:id="rId9"/>
    <p:sldId id="387" r:id="rId10"/>
    <p:sldId id="340" r:id="rId11"/>
    <p:sldId id="372" r:id="rId12"/>
    <p:sldId id="373" r:id="rId13"/>
    <p:sldId id="374" r:id="rId14"/>
    <p:sldId id="376" r:id="rId15"/>
    <p:sldId id="377" r:id="rId16"/>
    <p:sldId id="393" r:id="rId17"/>
    <p:sldId id="394" r:id="rId18"/>
    <p:sldId id="395" r:id="rId19"/>
    <p:sldId id="378" r:id="rId20"/>
    <p:sldId id="354" r:id="rId21"/>
    <p:sldId id="399" r:id="rId22"/>
    <p:sldId id="379" r:id="rId23"/>
    <p:sldId id="380" r:id="rId24"/>
    <p:sldId id="382" r:id="rId25"/>
    <p:sldId id="383" r:id="rId26"/>
    <p:sldId id="381" r:id="rId27"/>
    <p:sldId id="400" r:id="rId28"/>
    <p:sldId id="401" r:id="rId29"/>
    <p:sldId id="384" r:id="rId30"/>
    <p:sldId id="326" r:id="rId31"/>
    <p:sldId id="388" r:id="rId32"/>
    <p:sldId id="346" r:id="rId33"/>
    <p:sldId id="347" r:id="rId34"/>
    <p:sldId id="389" r:id="rId35"/>
    <p:sldId id="390" r:id="rId36"/>
    <p:sldId id="396" r:id="rId37"/>
    <p:sldId id="391" r:id="rId38"/>
  </p:sldIdLst>
  <p:sldSz cx="6858000" cy="5143500"/>
  <p:notesSz cx="6858000" cy="9144000"/>
  <p:embeddedFontLst>
    <p:embeddedFont>
      <p:font typeface="Montserrat" panose="02010600030101010101" charset="0"/>
      <p:regular r:id="rId40"/>
      <p:bold r:id="rId41"/>
      <p:italic r:id="rId42"/>
      <p:boldItalic r:id="rId43"/>
    </p:embeddedFont>
    <p:embeddedFont>
      <p:font typeface="微软雅黑" panose="020B0503020204020204" pitchFamily="34" charset="-122"/>
      <p:regular r:id="rId44"/>
      <p:bold r:id="rId45"/>
    </p:embeddedFont>
    <p:embeddedFont>
      <p:font typeface="Lato" panose="02010600030101010101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26" autoAdjust="0"/>
  </p:normalViewPr>
  <p:slideViewPr>
    <p:cSldViewPr snapToGrid="0">
      <p:cViewPr varScale="1">
        <p:scale>
          <a:sx n="125" d="100"/>
          <a:sy n="125" d="100"/>
        </p:scale>
        <p:origin x="20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1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2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91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16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106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154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96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97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53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1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98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65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84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994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168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42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809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46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855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764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70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906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9477b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9477b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54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55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98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24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20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870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659d2b4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659d2b4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7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</a:t>
            </a:r>
            <a:r>
              <a:rPr lang="en" sz="2000" dirty="0" smtClean="0"/>
              <a:t>#</a:t>
            </a:r>
            <a:r>
              <a:rPr lang="en-US" altLang="zh-CN" sz="2000" dirty="0" smtClean="0"/>
              <a:t>4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Strings: C-style</a:t>
            </a:r>
            <a:endParaRPr lang="en-US" sz="2400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944575" y="1022700"/>
            <a:ext cx="5726404" cy="2911200"/>
          </a:xfrm>
        </p:spPr>
        <p:txBody>
          <a:bodyPr/>
          <a:lstStyle/>
          <a:p>
            <a:r>
              <a:rPr lang="en-US" altLang="zh-CN" sz="2000" dirty="0">
                <a:latin typeface="Lato" panose="02010600030101010101" charset="0"/>
              </a:rPr>
              <a:t>char boss[8] = "Bozo";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77" y="1743150"/>
            <a:ext cx="4438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</a:t>
            </a:r>
            <a:r>
              <a:rPr lang="en-US" sz="2400" dirty="0"/>
              <a:t>: Concatenating String Literals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77364" y="1129491"/>
            <a:ext cx="5726404" cy="2911200"/>
          </a:xfrm>
        </p:spPr>
        <p:txBody>
          <a:bodyPr/>
          <a:lstStyle/>
          <a:p>
            <a:r>
              <a:rPr lang="en-US" altLang="zh-CN" sz="2000" dirty="0">
                <a:latin typeface="Lato" panose="02010600030101010101" charset="0"/>
              </a:rPr>
              <a:t>C++ </a:t>
            </a:r>
            <a:r>
              <a:rPr lang="en-US" altLang="zh-CN" sz="2000" dirty="0" smtClean="0">
                <a:latin typeface="Lato" panose="02010600030101010101" charset="0"/>
              </a:rPr>
              <a:t>enables to </a:t>
            </a:r>
            <a:r>
              <a:rPr lang="en-US" altLang="zh-CN" sz="2000" dirty="0">
                <a:latin typeface="Lato" panose="02010600030101010101" charset="0"/>
              </a:rPr>
              <a:t>concatenate string </a:t>
            </a:r>
            <a:r>
              <a:rPr lang="en-US" altLang="zh-CN" sz="2000" dirty="0" smtClean="0">
                <a:latin typeface="Lato" panose="02010600030101010101" charset="0"/>
              </a:rPr>
              <a:t>literals</a:t>
            </a:r>
          </a:p>
          <a:p>
            <a:r>
              <a:rPr lang="en-US" altLang="zh-CN" sz="2000" i="1" dirty="0" smtClean="0">
                <a:latin typeface="Lato" panose="02010600030101010101" charset="0"/>
              </a:rPr>
              <a:t>Example:</a:t>
            </a:r>
          </a:p>
          <a:p>
            <a:r>
              <a:rPr lang="en-US" altLang="zh-CN" sz="2000" dirty="0" smtClean="0">
                <a:latin typeface="Lato" panose="02010600030101010101" charset="0"/>
              </a:rPr>
              <a:t>(1)</a:t>
            </a:r>
            <a:r>
              <a:rPr lang="en-US" altLang="zh-CN" sz="2000" dirty="0" err="1" smtClean="0">
                <a:latin typeface="Lato" panose="02010600030101010101" charset="0"/>
              </a:rPr>
              <a:t>cout</a:t>
            </a:r>
            <a:r>
              <a:rPr lang="en-US" altLang="zh-CN" sz="2000" dirty="0" smtClean="0">
                <a:latin typeface="Lato" panose="02010600030101010101" charset="0"/>
              </a:rPr>
              <a:t> </a:t>
            </a:r>
            <a:r>
              <a:rPr lang="en-US" altLang="zh-CN" sz="2000" dirty="0">
                <a:latin typeface="Lato" panose="02010600030101010101" charset="0"/>
              </a:rPr>
              <a:t>&lt;&lt; </a:t>
            </a:r>
            <a:r>
              <a:rPr lang="en-US" altLang="zh-CN" sz="2000" dirty="0" smtClean="0">
                <a:latin typeface="Lato" panose="02010600030101010101" charset="0"/>
              </a:rPr>
              <a:t>“AAA" </a:t>
            </a:r>
            <a:r>
              <a:rPr lang="en-US" altLang="zh-CN" sz="2000" dirty="0">
                <a:latin typeface="Lato" panose="02010600030101010101" charset="0"/>
              </a:rPr>
              <a:t>" </a:t>
            </a:r>
            <a:r>
              <a:rPr lang="en-US" altLang="zh-CN" sz="2000" dirty="0" smtClean="0">
                <a:latin typeface="Lato" panose="02010600030101010101" charset="0"/>
              </a:rPr>
              <a:t>BBB.\</a:t>
            </a:r>
            <a:r>
              <a:rPr lang="en-US" altLang="zh-CN" sz="2000" dirty="0">
                <a:latin typeface="Lato" panose="02010600030101010101" charset="0"/>
              </a:rPr>
              <a:t>n";</a:t>
            </a:r>
          </a:p>
          <a:p>
            <a:r>
              <a:rPr lang="en-US" altLang="zh-CN" sz="2000" dirty="0" smtClean="0">
                <a:latin typeface="Lato" panose="02010600030101010101" charset="0"/>
              </a:rPr>
              <a:t>(2)</a:t>
            </a:r>
            <a:r>
              <a:rPr lang="en-US" altLang="zh-CN" sz="2000" dirty="0" err="1" smtClean="0">
                <a:latin typeface="Lato" panose="02010600030101010101" charset="0"/>
              </a:rPr>
              <a:t>cout</a:t>
            </a:r>
            <a:r>
              <a:rPr lang="en-US" altLang="zh-CN" sz="2000" dirty="0" smtClean="0">
                <a:latin typeface="Lato" panose="02010600030101010101" charset="0"/>
              </a:rPr>
              <a:t> </a:t>
            </a:r>
            <a:r>
              <a:rPr lang="en-US" altLang="zh-CN" sz="2000" dirty="0">
                <a:latin typeface="Lato" panose="02010600030101010101" charset="0"/>
              </a:rPr>
              <a:t>&lt;&lt; </a:t>
            </a:r>
            <a:r>
              <a:rPr lang="en-US" altLang="zh-CN" sz="2000" dirty="0" smtClean="0">
                <a:latin typeface="Lato" panose="02010600030101010101" charset="0"/>
              </a:rPr>
              <a:t>"</a:t>
            </a:r>
            <a:r>
              <a:rPr lang="en-US" altLang="zh-CN" sz="2000" dirty="0">
                <a:latin typeface="Lato" panose="02010600030101010101" charset="0"/>
              </a:rPr>
              <a:t> </a:t>
            </a:r>
            <a:r>
              <a:rPr lang="en-US" altLang="zh-CN" sz="2000" dirty="0" smtClean="0">
                <a:latin typeface="Lato" panose="02010600030101010101" charset="0"/>
              </a:rPr>
              <a:t>AAABBB.\</a:t>
            </a:r>
            <a:r>
              <a:rPr lang="en-US" altLang="zh-CN" sz="2000" dirty="0">
                <a:latin typeface="Lato" panose="02010600030101010101" charset="0"/>
              </a:rPr>
              <a:t>n";</a:t>
            </a:r>
          </a:p>
          <a:p>
            <a:r>
              <a:rPr lang="en-US" altLang="zh-CN" sz="2000" dirty="0" smtClean="0">
                <a:latin typeface="Lato" panose="02010600030101010101" charset="0"/>
              </a:rPr>
              <a:t>(3)</a:t>
            </a:r>
            <a:r>
              <a:rPr lang="en-US" altLang="zh-CN" sz="2000" dirty="0" err="1" smtClean="0">
                <a:latin typeface="Lato" panose="02010600030101010101" charset="0"/>
              </a:rPr>
              <a:t>cout</a:t>
            </a:r>
            <a:r>
              <a:rPr lang="en-US" altLang="zh-CN" sz="2000" dirty="0" smtClean="0">
                <a:latin typeface="Lato" panose="02010600030101010101" charset="0"/>
              </a:rPr>
              <a:t> </a:t>
            </a:r>
            <a:r>
              <a:rPr lang="en-US" altLang="zh-CN" sz="2000" dirty="0">
                <a:latin typeface="Lato" panose="02010600030101010101" charset="0"/>
              </a:rPr>
              <a:t>&lt;&lt; </a:t>
            </a:r>
            <a:r>
              <a:rPr lang="en-US" altLang="zh-CN" sz="2000" dirty="0" smtClean="0">
                <a:latin typeface="Lato" panose="02010600030101010101" charset="0"/>
              </a:rPr>
              <a:t>“AAA"</a:t>
            </a:r>
            <a:endParaRPr lang="en-US" altLang="zh-CN" sz="2000" dirty="0">
              <a:latin typeface="Lato" panose="02010600030101010101" charset="0"/>
            </a:endParaRPr>
          </a:p>
          <a:p>
            <a:pPr marL="109535" indent="0">
              <a:buNone/>
            </a:pPr>
            <a:r>
              <a:rPr lang="en-US" altLang="zh-CN" sz="2000" dirty="0" smtClean="0">
                <a:latin typeface="Lato" panose="02010600030101010101" charset="0"/>
              </a:rPr>
              <a:t>           “BBB";</a:t>
            </a:r>
            <a:endParaRPr lang="en-US" altLang="zh-CN" sz="2000" dirty="0">
              <a:latin typeface="Lato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Strings: Note</a:t>
            </a:r>
            <a:endParaRPr lang="en-US" sz="2400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944575" y="1022700"/>
            <a:ext cx="5726404" cy="2911200"/>
          </a:xfrm>
        </p:spPr>
        <p:txBody>
          <a:bodyPr/>
          <a:lstStyle/>
          <a:p>
            <a:endParaRPr lang="en-US" altLang="zh-CN" sz="2000" dirty="0">
              <a:latin typeface="Lato" panose="02010600030101010101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6" y="823134"/>
            <a:ext cx="6192053" cy="38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Strings: </a:t>
            </a:r>
            <a:r>
              <a:rPr lang="en-US" sz="2400" dirty="0" err="1" smtClean="0"/>
              <a:t>cin</a:t>
            </a:r>
            <a:endParaRPr lang="en-US" sz="2400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717643" y="1610052"/>
            <a:ext cx="5726404" cy="2911200"/>
          </a:xfrm>
        </p:spPr>
        <p:txBody>
          <a:bodyPr/>
          <a:lstStyle/>
          <a:p>
            <a:r>
              <a:rPr lang="en-US" altLang="zh-CN" sz="2000" dirty="0" smtClean="0">
                <a:latin typeface="Lato" panose="02010600030101010101" charset="0"/>
              </a:rPr>
              <a:t>(1)</a:t>
            </a:r>
            <a:r>
              <a:rPr lang="en-US" altLang="zh-CN" sz="2000" dirty="0" err="1" smtClean="0">
                <a:latin typeface="Lato" panose="02010600030101010101" charset="0"/>
              </a:rPr>
              <a:t>cin</a:t>
            </a:r>
            <a:r>
              <a:rPr lang="en-US" altLang="zh-CN" sz="2000" dirty="0" smtClean="0">
                <a:latin typeface="Lato" panose="02010600030101010101" charset="0"/>
              </a:rPr>
              <a:t>&gt;&gt; can be used for string input.</a:t>
            </a:r>
          </a:p>
          <a:p>
            <a:r>
              <a:rPr lang="en-US" altLang="zh-CN" sz="2000" dirty="0" smtClean="0">
                <a:latin typeface="Lato" panose="02010600030101010101" charset="0"/>
              </a:rPr>
              <a:t>(2)</a:t>
            </a:r>
            <a:r>
              <a:rPr lang="en-US" altLang="zh-CN" sz="2000" dirty="0" err="1" smtClean="0">
                <a:latin typeface="Lato" panose="02010600030101010101" charset="0"/>
              </a:rPr>
              <a:t>cin</a:t>
            </a:r>
            <a:r>
              <a:rPr lang="en-US" altLang="zh-CN" sz="2000" dirty="0" smtClean="0">
                <a:latin typeface="Lato" panose="02010600030101010101" charset="0"/>
              </a:rPr>
              <a:t> is </a:t>
            </a:r>
            <a:r>
              <a:rPr lang="en-US" altLang="zh-CN" sz="2000" dirty="0">
                <a:latin typeface="Lato" panose="02010600030101010101" charset="0"/>
              </a:rPr>
              <a:t>to use </a:t>
            </a: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whitespace—spaces, tabs, </a:t>
            </a:r>
            <a:r>
              <a:rPr lang="en-US" altLang="zh-CN" sz="2000" dirty="0" smtClean="0">
                <a:solidFill>
                  <a:srgbClr val="FF0000"/>
                </a:solidFill>
                <a:latin typeface="Lato" panose="02010600030101010101" charset="0"/>
              </a:rPr>
              <a:t>and newlines—</a:t>
            </a:r>
            <a:r>
              <a:rPr lang="en-US" altLang="zh-CN" sz="2000" dirty="0" smtClean="0">
                <a:latin typeface="Lato" panose="02010600030101010101" charset="0"/>
              </a:rPr>
              <a:t>to </a:t>
            </a:r>
            <a:r>
              <a:rPr lang="en-US" altLang="zh-CN" sz="2000" dirty="0">
                <a:latin typeface="Lato" panose="02010600030101010101" charset="0"/>
              </a:rPr>
              <a:t>delineate a string</a:t>
            </a:r>
          </a:p>
        </p:txBody>
      </p:sp>
    </p:spTree>
    <p:extLst>
      <p:ext uri="{BB962C8B-B14F-4D97-AF65-F5344CB8AC3E}">
        <p14:creationId xmlns:p14="http://schemas.microsoft.com/office/powerpoint/2010/main" val="1868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Strings: 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04" y="54100"/>
            <a:ext cx="4665097" cy="3871038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-114809" y="3044670"/>
            <a:ext cx="5279175" cy="1760936"/>
          </a:xfrm>
        </p:spPr>
        <p:txBody>
          <a:bodyPr/>
          <a:lstStyle/>
          <a:p>
            <a:r>
              <a:rPr lang="en-US" altLang="zh-CN" sz="1800" b="1" i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</a:rPr>
              <a:t>Enter </a:t>
            </a:r>
            <a:r>
              <a:rPr lang="en-US" altLang="zh-CN" sz="1800" dirty="0">
                <a:solidFill>
                  <a:srgbClr val="00B050"/>
                </a:solidFill>
              </a:rPr>
              <a:t>your name</a:t>
            </a:r>
            <a:r>
              <a:rPr lang="en-US" altLang="zh-CN" sz="18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altLang="zh-CN" sz="1800" b="1" dirty="0" smtClean="0">
                <a:solidFill>
                  <a:srgbClr val="00B050"/>
                </a:solidFill>
              </a:rPr>
              <a:t>Alistair </a:t>
            </a:r>
            <a:r>
              <a:rPr lang="en-US" altLang="zh-CN" sz="1800" b="1" dirty="0" err="1" smtClean="0">
                <a:solidFill>
                  <a:srgbClr val="00B050"/>
                </a:solidFill>
              </a:rPr>
              <a:t>Dreeb</a:t>
            </a:r>
            <a:endParaRPr lang="en-US" altLang="zh-CN" sz="1800" b="1" dirty="0" smtClean="0">
              <a:solidFill>
                <a:srgbClr val="00B050"/>
              </a:solidFill>
            </a:endParaRPr>
          </a:p>
          <a:p>
            <a:r>
              <a:rPr lang="en-US" altLang="zh-CN" sz="1800" dirty="0" smtClean="0">
                <a:solidFill>
                  <a:srgbClr val="00B050"/>
                </a:solidFill>
              </a:rPr>
              <a:t>Enter </a:t>
            </a:r>
            <a:r>
              <a:rPr lang="en-US" altLang="zh-CN" sz="1800" dirty="0">
                <a:solidFill>
                  <a:srgbClr val="00B050"/>
                </a:solidFill>
              </a:rPr>
              <a:t>your favorite </a:t>
            </a:r>
            <a:r>
              <a:rPr lang="en-US" altLang="zh-CN" sz="1800" dirty="0" smtClean="0">
                <a:solidFill>
                  <a:srgbClr val="00B050"/>
                </a:solidFill>
              </a:rPr>
              <a:t>dessert: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</a:rPr>
              <a:t>I </a:t>
            </a:r>
            <a:r>
              <a:rPr lang="en-US" altLang="zh-CN" sz="1800" dirty="0">
                <a:solidFill>
                  <a:srgbClr val="00B050"/>
                </a:solidFill>
              </a:rPr>
              <a:t>have some delicious </a:t>
            </a:r>
            <a:r>
              <a:rPr lang="en-US" altLang="zh-CN" sz="1800" dirty="0" err="1">
                <a:solidFill>
                  <a:srgbClr val="00B050"/>
                </a:solidFill>
              </a:rPr>
              <a:t>Dreeb</a:t>
            </a:r>
            <a:r>
              <a:rPr lang="en-US" altLang="zh-CN" sz="1800" dirty="0">
                <a:solidFill>
                  <a:srgbClr val="00B050"/>
                </a:solidFill>
              </a:rPr>
              <a:t> for you, Alistair. </a:t>
            </a:r>
            <a:r>
              <a:rPr lang="en-US" altLang="zh-CN" sz="1800" dirty="0">
                <a:solidFill>
                  <a:srgbClr val="FF0000"/>
                </a:solidFill>
              </a:rPr>
              <a:t/>
            </a:r>
            <a:br>
              <a:rPr lang="en-US" altLang="zh-CN" sz="1800" dirty="0">
                <a:solidFill>
                  <a:srgbClr val="FF0000"/>
                </a:solidFill>
              </a:rPr>
            </a:br>
            <a:endParaRPr lang="zh-CN" altLang="en-US" sz="1800" dirty="0">
              <a:solidFill>
                <a:srgbClr val="FF0000"/>
              </a:solidFill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Strings: </a:t>
            </a:r>
            <a:r>
              <a:rPr lang="en-US" sz="2400" dirty="0" err="1" smtClean="0"/>
              <a:t>cin.</a:t>
            </a:r>
            <a:r>
              <a:rPr lang="en-US" sz="2400" dirty="0" err="1" smtClean="0">
                <a:solidFill>
                  <a:srgbClr val="FF0000"/>
                </a:solidFill>
              </a:rPr>
              <a:t>getline</a:t>
            </a:r>
            <a:r>
              <a:rPr lang="en-US" sz="2400" dirty="0" smtClean="0">
                <a:solidFill>
                  <a:srgbClr val="FF0000"/>
                </a:solidFill>
              </a:rPr>
              <a:t>(), get()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-188228" y="2964577"/>
            <a:ext cx="6904110" cy="1760936"/>
          </a:xfrm>
        </p:spPr>
        <p:txBody>
          <a:bodyPr/>
          <a:lstStyle/>
          <a:p>
            <a:r>
              <a:rPr lang="en-US" altLang="zh-CN" sz="1800" b="1" i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Enter your name: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Dirk </a:t>
            </a:r>
            <a:r>
              <a:rPr lang="en-US" altLang="zh-CN" sz="1800" dirty="0" err="1">
                <a:solidFill>
                  <a:srgbClr val="00B050"/>
                </a:solidFill>
              </a:rPr>
              <a:t>Hammernose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Enter your favorite dessert: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Radish Torte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I have some delicious Radish Torte for you, Dirk </a:t>
            </a:r>
            <a:r>
              <a:rPr lang="en-US" altLang="zh-CN" sz="1800" dirty="0" err="1">
                <a:solidFill>
                  <a:srgbClr val="00B050"/>
                </a:solidFill>
              </a:rPr>
              <a:t>Hammernose</a:t>
            </a:r>
            <a:r>
              <a:rPr lang="en-US" altLang="zh-CN" sz="1800" dirty="0">
                <a:solidFill>
                  <a:srgbClr val="00B050"/>
                </a:solidFill>
              </a:rPr>
              <a:t>.</a:t>
            </a:r>
            <a:endParaRPr lang="zh-CN" altLang="en-US" sz="1600" dirty="0"/>
          </a:p>
          <a:p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1304"/>
          <a:stretch/>
        </p:blipFill>
        <p:spPr>
          <a:xfrm>
            <a:off x="2077540" y="601034"/>
            <a:ext cx="4772578" cy="3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6569040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Strings: </a:t>
            </a:r>
            <a:r>
              <a:rPr lang="en-US" sz="2000" dirty="0"/>
              <a:t>Mixing String and Numeric Input</a:t>
            </a:r>
            <a:endParaRPr lang="en-US" sz="2400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717643" y="1610052"/>
            <a:ext cx="5726404" cy="2911200"/>
          </a:xfrm>
        </p:spPr>
        <p:txBody>
          <a:bodyPr/>
          <a:lstStyle/>
          <a:p>
            <a:endParaRPr lang="en-US" altLang="zh-CN" sz="2000" dirty="0">
              <a:latin typeface="Lato" panose="02010600030101010101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558" t="8060" r="-277" b="3680"/>
          <a:stretch/>
        </p:blipFill>
        <p:spPr>
          <a:xfrm>
            <a:off x="826253" y="642934"/>
            <a:ext cx="5873709" cy="41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6569040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Strings: </a:t>
            </a:r>
            <a:r>
              <a:rPr lang="en-US" sz="2000" dirty="0"/>
              <a:t>Mixing String and Numeric Input</a:t>
            </a:r>
            <a:endParaRPr lang="en-US" sz="2400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02908" y="556439"/>
            <a:ext cx="5726404" cy="727427"/>
          </a:xfrm>
        </p:spPr>
        <p:txBody>
          <a:bodyPr/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</a:rPr>
              <a:t>What </a:t>
            </a:r>
            <a:r>
              <a:rPr lang="en-US" altLang="zh-CN" sz="1800" dirty="0">
                <a:solidFill>
                  <a:srgbClr val="00B050"/>
                </a:solidFill>
              </a:rPr>
              <a:t>year was your house built?</a:t>
            </a:r>
            <a:r>
              <a:rPr lang="en-US" altLang="zh-CN" sz="1600" dirty="0">
                <a:solidFill>
                  <a:srgbClr val="00B050"/>
                </a:solidFill>
              </a:rPr>
              <a:t/>
            </a:r>
            <a:br>
              <a:rPr lang="en-US" altLang="zh-CN" sz="1600" dirty="0">
                <a:solidFill>
                  <a:srgbClr val="00B050"/>
                </a:solidFill>
              </a:rPr>
            </a:br>
            <a:r>
              <a:rPr lang="en-US" altLang="zh-CN" sz="2000" dirty="0">
                <a:solidFill>
                  <a:srgbClr val="00B050"/>
                </a:solidFill>
              </a:rPr>
              <a:t/>
            </a:r>
            <a:br>
              <a:rPr lang="en-US" altLang="zh-CN" sz="2000" dirty="0">
                <a:solidFill>
                  <a:srgbClr val="00B050"/>
                </a:solidFill>
              </a:rPr>
            </a:br>
            <a:endParaRPr lang="en-US" altLang="zh-CN" sz="2000" dirty="0">
              <a:solidFill>
                <a:srgbClr val="00B050"/>
              </a:solidFill>
              <a:latin typeface="Lato" panose="02010600030101010101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558" t="8060" r="-277" b="3680"/>
          <a:stretch/>
        </p:blipFill>
        <p:spPr>
          <a:xfrm>
            <a:off x="2451538" y="2054836"/>
            <a:ext cx="4406462" cy="30895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2803" y="1238553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1" dirty="0" smtClean="0">
                <a:solidFill>
                  <a:srgbClr val="00B050"/>
                </a:solidFill>
              </a:rPr>
              <a:t>1966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752803" y="1561718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What is its street address?</a:t>
            </a:r>
            <a:br>
              <a:rPr lang="en-US" altLang="zh-CN" sz="1800" dirty="0">
                <a:solidFill>
                  <a:srgbClr val="00B050"/>
                </a:solidFill>
              </a:rPr>
            </a:br>
            <a:r>
              <a:rPr lang="en-US" altLang="zh-CN" sz="1800" dirty="0">
                <a:solidFill>
                  <a:srgbClr val="00B050"/>
                </a:solidFill>
              </a:rPr>
              <a:t>Year built: 1966</a:t>
            </a:r>
            <a:br>
              <a:rPr lang="en-US" altLang="zh-CN" sz="1800" dirty="0">
                <a:solidFill>
                  <a:srgbClr val="00B050"/>
                </a:solidFill>
              </a:rPr>
            </a:br>
            <a:r>
              <a:rPr lang="en-US" altLang="zh-CN" sz="1800" dirty="0">
                <a:solidFill>
                  <a:srgbClr val="00B050"/>
                </a:solidFill>
              </a:rPr>
              <a:t>Address</a:t>
            </a:r>
            <a:r>
              <a:rPr lang="en-US" altLang="zh-CN" sz="18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/>
            </a:r>
            <a:br>
              <a:rPr lang="en-US" altLang="zh-CN" sz="1800" dirty="0">
                <a:solidFill>
                  <a:srgbClr val="00B050"/>
                </a:solidFill>
              </a:rPr>
            </a:br>
            <a:r>
              <a:rPr lang="en-US" altLang="zh-CN" sz="1800" dirty="0">
                <a:solidFill>
                  <a:srgbClr val="00B050"/>
                </a:solidFill>
              </a:rPr>
              <a:t>Done!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50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6569040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Strings: </a:t>
            </a:r>
            <a:r>
              <a:rPr lang="en-US" sz="2000" dirty="0"/>
              <a:t>Mixing String and Numeric Input</a:t>
            </a:r>
            <a:endParaRPr lang="en-US" sz="2400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826253" y="772439"/>
            <a:ext cx="5726404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Reason: </a:t>
            </a:r>
            <a:r>
              <a:rPr lang="en-US" altLang="zh-CN" sz="2000" dirty="0" smtClean="0">
                <a:solidFill>
                  <a:schemeClr val="bg1"/>
                </a:solidFill>
              </a:rPr>
              <a:t>a newline in the queue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Fix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r>
              <a:rPr lang="en-US" altLang="zh-CN" sz="2000" dirty="0" err="1">
                <a:solidFill>
                  <a:schemeClr val="bg1"/>
                </a:solidFill>
              </a:rPr>
              <a:t>cin</a:t>
            </a:r>
            <a:r>
              <a:rPr lang="en-US" altLang="zh-CN" sz="2000" dirty="0">
                <a:solidFill>
                  <a:schemeClr val="bg1"/>
                </a:solidFill>
              </a:rPr>
              <a:t> &gt;&gt; </a:t>
            </a:r>
            <a:r>
              <a:rPr lang="en-US" altLang="zh-CN" sz="2000" dirty="0" smtClean="0">
                <a:solidFill>
                  <a:schemeClr val="bg1"/>
                </a:solidFill>
              </a:rPr>
              <a:t>year;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cin.get</a:t>
            </a:r>
            <a:r>
              <a:rPr lang="en-US" altLang="zh-CN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or  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cin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&gt;&gt; year).get();</a:t>
            </a:r>
            <a:br>
              <a:rPr lang="en-US" altLang="zh-CN" sz="2000" dirty="0">
                <a:solidFill>
                  <a:schemeClr val="bg1"/>
                </a:solidFill>
              </a:rPr>
            </a:br>
            <a:endParaRPr lang="en-US" altLang="zh-CN" sz="2000" dirty="0">
              <a:solidFill>
                <a:schemeClr val="bg1"/>
              </a:solidFill>
              <a:latin typeface="Lato" panose="02010600030101010101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18" y="1994476"/>
            <a:ext cx="3975282" cy="3149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30318" y="3470715"/>
            <a:ext cx="1061238" cy="212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Strings</a:t>
            </a:r>
            <a:r>
              <a:rPr lang="en-US" sz="2400" dirty="0"/>
              <a:t>: </a:t>
            </a:r>
            <a:r>
              <a:rPr lang="en-US" sz="2400" dirty="0" smtClean="0"/>
              <a:t>string class in </a:t>
            </a:r>
            <a:r>
              <a:rPr lang="en-US" sz="2400" dirty="0" smtClean="0">
                <a:solidFill>
                  <a:srgbClr val="FF0000"/>
                </a:solidFill>
              </a:rPr>
              <a:t>C++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77363" y="1129491"/>
            <a:ext cx="6150367" cy="2911200"/>
          </a:xfrm>
        </p:spPr>
        <p:txBody>
          <a:bodyPr/>
          <a:lstStyle/>
          <a:p>
            <a:r>
              <a:rPr lang="en-US" altLang="zh-CN" sz="2000" dirty="0" smtClean="0">
                <a:latin typeface="Lato" panose="02010600030101010101" charset="0"/>
              </a:rPr>
              <a:t>(1)#include </a:t>
            </a:r>
            <a:r>
              <a:rPr lang="en-US" altLang="zh-CN" sz="2000" dirty="0">
                <a:latin typeface="Lato" panose="02010600030101010101" charset="0"/>
              </a:rPr>
              <a:t>&lt;string</a:t>
            </a:r>
            <a:r>
              <a:rPr lang="en-US" altLang="zh-CN" sz="2000" dirty="0" smtClean="0">
                <a:latin typeface="Lato" panose="02010600030101010101" charset="0"/>
              </a:rPr>
              <a:t>&gt;</a:t>
            </a:r>
          </a:p>
          <a:p>
            <a:r>
              <a:rPr lang="en-US" altLang="zh-CN" sz="2000" dirty="0" smtClean="0">
                <a:latin typeface="Lato" panose="02010600030101010101" charset="0"/>
              </a:rPr>
              <a:t>(2)string in namespace </a:t>
            </a:r>
            <a:r>
              <a:rPr lang="en-US" altLang="zh-CN" sz="2000" dirty="0" err="1" smtClean="0">
                <a:latin typeface="Lato" panose="02010600030101010101" charset="0"/>
              </a:rPr>
              <a:t>std</a:t>
            </a:r>
            <a:r>
              <a:rPr lang="en-US" altLang="zh-CN" sz="2000" dirty="0" smtClean="0">
                <a:latin typeface="Lato" panose="02010600030101010101" charset="0"/>
              </a:rPr>
              <a:t>;</a:t>
            </a:r>
          </a:p>
          <a:p>
            <a:r>
              <a:rPr lang="en-US" altLang="zh-CN" sz="2000" dirty="0" smtClean="0">
                <a:latin typeface="Lato" panose="02010600030101010101" charset="0"/>
              </a:rPr>
              <a:t>(3)Definition and using: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Lato" panose="02010600030101010101" charset="0"/>
              </a:rPr>
              <a:t>     string </a:t>
            </a: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str2 = "panther";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Lato" panose="02010600030101010101" charset="0"/>
              </a:rPr>
              <a:t>cin</a:t>
            </a:r>
            <a:r>
              <a:rPr lang="en-US" altLang="zh-CN" sz="2000" dirty="0" smtClean="0">
                <a:solidFill>
                  <a:srgbClr val="FF0000"/>
                </a:solidFill>
                <a:latin typeface="Lato" panose="02010600030101010101" charset="0"/>
              </a:rPr>
              <a:t>&gt;&gt;str2;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Lato" panose="02010600030101010101" charset="0"/>
              </a:rPr>
              <a:t>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Lato" panose="02010600030101010101" charset="0"/>
              </a:rPr>
              <a:t>cout</a:t>
            </a:r>
            <a:r>
              <a:rPr lang="en-US" altLang="zh-CN" sz="2000" dirty="0" smtClean="0">
                <a:solidFill>
                  <a:srgbClr val="FF0000"/>
                </a:solidFill>
                <a:latin typeface="Lato" panose="02010600030101010101" charset="0"/>
              </a:rPr>
              <a:t>&lt;&lt;str2;</a:t>
            </a:r>
            <a:endParaRPr lang="en-US" altLang="zh-CN" sz="2000" dirty="0">
              <a:latin typeface="Lato" panose="02010600030101010101" charset="0"/>
            </a:endParaRPr>
          </a:p>
          <a:p>
            <a:r>
              <a:rPr lang="en-US" altLang="zh-CN" sz="2000" dirty="0" smtClean="0">
                <a:latin typeface="Lato" panose="02010600030101010101" charset="0"/>
              </a:rPr>
              <a:t>(4)Assignment</a:t>
            </a:r>
            <a:r>
              <a:rPr lang="en-US" altLang="zh-CN" sz="2000" dirty="0">
                <a:latin typeface="Lato" panose="02010600030101010101" charset="0"/>
              </a:rPr>
              <a:t>, Concatenation, and </a:t>
            </a:r>
            <a:r>
              <a:rPr lang="en-US" altLang="zh-CN" sz="2000" dirty="0" smtClean="0">
                <a:latin typeface="Lato" panose="02010600030101010101" charset="0"/>
              </a:rPr>
              <a:t>Appending:</a:t>
            </a:r>
          </a:p>
          <a:p>
            <a:pPr marL="109535" indent="0">
              <a:buNone/>
            </a:pPr>
            <a:r>
              <a:rPr lang="en-US" altLang="zh-CN" sz="2000" dirty="0">
                <a:latin typeface="Lato" panose="02010600030101010101" charset="0"/>
              </a:rPr>
              <a:t>     string </a:t>
            </a:r>
            <a:r>
              <a:rPr lang="en-US" altLang="zh-CN" sz="2000" dirty="0" smtClean="0">
                <a:latin typeface="Lato" panose="02010600030101010101" charset="0"/>
              </a:rPr>
              <a:t>str1, str2, str3</a:t>
            </a:r>
            <a:r>
              <a:rPr lang="en-US" altLang="zh-CN" sz="2000" dirty="0">
                <a:latin typeface="Lato" panose="02010600030101010101" charset="0"/>
              </a:rPr>
              <a:t>;</a:t>
            </a:r>
          </a:p>
          <a:p>
            <a:pPr marL="109535" indent="0">
              <a:buNone/>
            </a:pPr>
            <a:r>
              <a:rPr lang="en-US" altLang="zh-CN" sz="2000" dirty="0" smtClean="0">
                <a:latin typeface="Lato" panose="02010600030101010101" charset="0"/>
              </a:rPr>
              <a:t>     str3 </a:t>
            </a:r>
            <a:r>
              <a:rPr lang="en-US" altLang="zh-CN" sz="2000" dirty="0">
                <a:latin typeface="Lato" panose="02010600030101010101" charset="0"/>
              </a:rPr>
              <a:t>= str1 + str2; </a:t>
            </a: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// assign str3 the joined strings</a:t>
            </a:r>
          </a:p>
          <a:p>
            <a:pPr marL="109535" indent="0">
              <a:buNone/>
            </a:pPr>
            <a:r>
              <a:rPr lang="en-US" altLang="zh-CN" sz="2000" dirty="0" smtClean="0">
                <a:latin typeface="Lato" panose="02010600030101010101" charset="0"/>
              </a:rPr>
              <a:t>     str1 </a:t>
            </a:r>
            <a:r>
              <a:rPr lang="en-US" altLang="zh-CN" sz="2000" dirty="0">
                <a:latin typeface="Lato" panose="02010600030101010101" charset="0"/>
              </a:rPr>
              <a:t>+= str2; </a:t>
            </a:r>
            <a:r>
              <a:rPr lang="en-US" altLang="zh-CN" sz="2000" dirty="0" smtClean="0">
                <a:latin typeface="Lato" panose="02010600030101010101" charset="0"/>
              </a:rPr>
              <a:t>           </a:t>
            </a:r>
            <a:r>
              <a:rPr lang="en-US" altLang="zh-CN" sz="2000" dirty="0" smtClean="0">
                <a:solidFill>
                  <a:srgbClr val="FF0000"/>
                </a:solidFill>
                <a:latin typeface="Lato" panose="02010600030101010101" charset="0"/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add str2 to the end of str1</a:t>
            </a:r>
            <a:endParaRPr lang="en-US" altLang="zh-CN" sz="2000" dirty="0" smtClean="0">
              <a:solidFill>
                <a:srgbClr val="FF0000"/>
              </a:solidFill>
              <a:latin typeface="Lato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 smtClean="0"/>
              <a:t>#</a:t>
            </a:r>
            <a:r>
              <a:rPr lang="en-US" altLang="zh-CN" sz="3300" dirty="0" smtClean="0"/>
              <a:t>4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33792" y="1567345"/>
            <a:ext cx="6259064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4.1 Compound </a:t>
            </a:r>
            <a:r>
              <a:rPr lang="en-US" altLang="zh-CN" sz="2000" dirty="0"/>
              <a:t>Types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4.2 Loops </a:t>
            </a:r>
            <a:r>
              <a:rPr lang="en-US" altLang="zh-CN" sz="2000" dirty="0"/>
              <a:t>and Relational </a:t>
            </a:r>
            <a:r>
              <a:rPr lang="en-US" altLang="zh-CN" sz="2000" dirty="0" smtClean="0"/>
              <a:t>Expressions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Branching </a:t>
            </a:r>
            <a:r>
              <a:rPr lang="en-US" altLang="zh-CN" sz="2000" dirty="0"/>
              <a:t>Statements and Logical </a:t>
            </a:r>
            <a:r>
              <a:rPr lang="en-US" altLang="zh-CN" sz="2000" dirty="0" smtClean="0"/>
              <a:t>Operators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96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Pointers</a:t>
            </a:r>
            <a:endParaRPr lang="en-US" sz="24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83" y="629902"/>
            <a:ext cx="58578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Pointers: </a:t>
            </a:r>
            <a:r>
              <a:rPr lang="en-US" sz="2400" dirty="0" err="1" smtClean="0"/>
              <a:t>const</a:t>
            </a:r>
            <a:endParaRPr lang="en-US" sz="24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26253" y="1149764"/>
            <a:ext cx="5944874" cy="2911200"/>
          </a:xfrm>
        </p:spPr>
        <p:txBody>
          <a:bodyPr/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x=5;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 p0=&amp;x;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 </a:t>
            </a:r>
            <a:r>
              <a:rPr lang="en-US" altLang="zh-CN" sz="2000" dirty="0" smtClean="0"/>
              <a:t>p1=&amp;x;  //pointer pointing to </a:t>
            </a:r>
            <a:r>
              <a:rPr lang="en-US" altLang="zh-CN" sz="2000" dirty="0" err="1" smtClean="0"/>
              <a:t>const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 p2=&amp;</a:t>
            </a:r>
            <a:r>
              <a:rPr lang="en-US" altLang="zh-CN" sz="2000" dirty="0"/>
              <a:t>x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> //pointer pointing to </a:t>
            </a:r>
            <a:r>
              <a:rPr lang="en-US" altLang="zh-CN" sz="2000" dirty="0" err="1"/>
              <a:t>const</a:t>
            </a:r>
            <a:endParaRPr lang="en-US" altLang="zh-CN" sz="2000" dirty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p3=&amp;x; //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pointer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66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Pointers: new and delete</a:t>
            </a:r>
            <a:endParaRPr lang="en-US" sz="24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77363" y="1129491"/>
            <a:ext cx="6311938" cy="2911200"/>
          </a:xfrm>
        </p:spPr>
        <p:txBody>
          <a:bodyPr/>
          <a:lstStyle/>
          <a:p>
            <a:r>
              <a:rPr lang="en-US" altLang="zh-CN" sz="2000" dirty="0" smtClean="0">
                <a:latin typeface="Lato" panose="02010600030101010101" charset="0"/>
              </a:rPr>
              <a:t>(1)Dynamical memory allocation</a:t>
            </a:r>
          </a:p>
          <a:p>
            <a:r>
              <a:rPr lang="en-US" altLang="zh-CN" sz="2000" dirty="0" smtClean="0">
                <a:latin typeface="Lato" panose="02010600030101010101" charset="0"/>
              </a:rPr>
              <a:t>(2)C: </a:t>
            </a:r>
            <a:r>
              <a:rPr lang="en-US" altLang="zh-CN" sz="2000" dirty="0" err="1" smtClean="0">
                <a:latin typeface="Lato" panose="02010600030101010101" charset="0"/>
              </a:rPr>
              <a:t>malloc</a:t>
            </a:r>
            <a:r>
              <a:rPr lang="en-US" altLang="zh-CN" sz="2000" dirty="0" smtClean="0">
                <a:latin typeface="Lato" panose="02010600030101010101" charset="0"/>
              </a:rPr>
              <a:t>() and free() </a:t>
            </a:r>
            <a:endParaRPr lang="en-US" altLang="zh-CN" sz="2000" dirty="0">
              <a:solidFill>
                <a:srgbClr val="FF0000"/>
              </a:solidFill>
              <a:latin typeface="Lato" panose="02010600030101010101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Lato" panose="02010600030101010101" charset="0"/>
              </a:rPr>
              <a:t>(3)C++: new and delete    //</a:t>
            </a: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must be paired</a:t>
            </a:r>
            <a:endParaRPr lang="en-US" altLang="zh-CN" sz="2000" dirty="0" smtClean="0">
              <a:solidFill>
                <a:srgbClr val="FF0000"/>
              </a:solidFill>
              <a:latin typeface="Lato" panose="02010600030101010101" charset="0"/>
            </a:endParaRPr>
          </a:p>
          <a:p>
            <a:pPr marL="109535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Lato" panose="02010600030101010101" charset="0"/>
              </a:rPr>
              <a:t>typeName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 * </a:t>
            </a:r>
            <a:r>
              <a:rPr lang="en-US" altLang="zh-CN" sz="2000" dirty="0" err="1">
                <a:solidFill>
                  <a:schemeClr val="bg1"/>
                </a:solidFill>
                <a:latin typeface="Lato" panose="02010600030101010101" charset="0"/>
              </a:rPr>
              <a:t>pointer_name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 = new </a:t>
            </a:r>
            <a:r>
              <a:rPr lang="en-US" altLang="zh-CN" sz="2000" dirty="0" err="1">
                <a:solidFill>
                  <a:schemeClr val="bg1"/>
                </a:solidFill>
                <a:latin typeface="Lato" panose="02010600030101010101" charset="0"/>
              </a:rPr>
              <a:t>typeName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;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	delete </a:t>
            </a:r>
            <a:r>
              <a:rPr lang="en-US" altLang="zh-CN" sz="2000" dirty="0" err="1" smtClean="0">
                <a:solidFill>
                  <a:schemeClr val="bg1"/>
                </a:solidFill>
                <a:latin typeface="Lato" panose="02010600030101010101" charset="0"/>
              </a:rPr>
              <a:t>pointer_name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;</a:t>
            </a:r>
          </a:p>
          <a:p>
            <a:pPr marL="109535" indent="0">
              <a:buNone/>
            </a:pPr>
            <a:endParaRPr lang="en-US" altLang="zh-CN" sz="2000" dirty="0">
              <a:solidFill>
                <a:schemeClr val="bg1"/>
              </a:solidFill>
              <a:latin typeface="Lato" panose="02010600030101010101" charset="0"/>
            </a:endParaRP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  <a:latin typeface="Lato" panose="02010600030101010101" charset="0"/>
              </a:rPr>
              <a:t>typeName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* </a:t>
            </a:r>
            <a:r>
              <a:rPr lang="en-US" altLang="zh-CN" sz="2000" dirty="0" err="1">
                <a:solidFill>
                  <a:schemeClr val="bg1"/>
                </a:solidFill>
                <a:latin typeface="Lato" panose="02010600030101010101" charset="0"/>
              </a:rPr>
              <a:t>pointer_name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 = new </a:t>
            </a:r>
            <a:r>
              <a:rPr lang="en-US" altLang="zh-CN" sz="2000" dirty="0" err="1" smtClean="0">
                <a:solidFill>
                  <a:schemeClr val="bg1"/>
                </a:solidFill>
                <a:latin typeface="Lato" panose="02010600030101010101" charset="0"/>
              </a:rPr>
              <a:t>typeName</a:t>
            </a:r>
            <a:r>
              <a:rPr lang="en-US" altLang="zh-CN" sz="2000" dirty="0" smtClean="0">
                <a:solidFill>
                  <a:srgbClr val="00B0F0"/>
                </a:solidFill>
                <a:latin typeface="Lato" panose="02010600030101010101" charset="0"/>
              </a:rPr>
              <a:t>[n]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;</a:t>
            </a:r>
            <a:endParaRPr lang="en-US" altLang="zh-CN" sz="2000" dirty="0">
              <a:solidFill>
                <a:schemeClr val="bg1"/>
              </a:solidFill>
              <a:latin typeface="Lato" panose="02010600030101010101" charset="0"/>
            </a:endParaRP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	delete </a:t>
            </a:r>
            <a:r>
              <a:rPr lang="en-US" altLang="zh-CN" sz="2000" dirty="0" smtClean="0">
                <a:solidFill>
                  <a:srgbClr val="00B0F0"/>
                </a:solidFill>
                <a:latin typeface="Lato" panose="02010600030101010101" charset="0"/>
              </a:rPr>
              <a:t>[]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Lato" panose="02010600030101010101" charset="0"/>
              </a:rPr>
              <a:t>pointer_name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;</a:t>
            </a:r>
          </a:p>
          <a:p>
            <a:endParaRPr lang="en-US" altLang="zh-CN" sz="2000" dirty="0" smtClean="0">
              <a:latin typeface="Lato" panose="02010600030101010101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288169" y="2396128"/>
            <a:ext cx="133489" cy="520608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288169" y="3417319"/>
            <a:ext cx="133489" cy="520608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4680" y="2275988"/>
            <a:ext cx="5539796" cy="6852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61354" y="3339872"/>
            <a:ext cx="5533122" cy="7008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2107" y="2431202"/>
            <a:ext cx="98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Variables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5525" y="354657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Arrays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7" y="659143"/>
            <a:ext cx="6652544" cy="4035150"/>
          </a:xfrm>
          <a:prstGeom prst="rect">
            <a:avLst/>
          </a:prstGeom>
        </p:spPr>
      </p:pic>
      <p:sp>
        <p:nvSpPr>
          <p:cNvPr id="5" name="Google Shape;146;p15"/>
          <p:cNvSpPr txBox="1">
            <a:spLocks/>
          </p:cNvSpPr>
          <p:nvPr/>
        </p:nvSpPr>
        <p:spPr>
          <a:xfrm>
            <a:off x="826253" y="137559"/>
            <a:ext cx="641552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Pointers: Example 1 on new and delete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4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641552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Pointers: Example 2 on new and delete</a:t>
            </a:r>
            <a:endParaRPr lang="en-US" sz="24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77363" y="1129491"/>
            <a:ext cx="6437370" cy="2911200"/>
          </a:xfrm>
        </p:spPr>
        <p:txBody>
          <a:bodyPr/>
          <a:lstStyle/>
          <a:p>
            <a:pPr marL="109535" indent="0">
              <a:buNone/>
            </a:pPr>
            <a:endParaRPr lang="en-US" altLang="zh-CN" sz="2000" i="1" dirty="0" smtClean="0">
              <a:solidFill>
                <a:srgbClr val="FF0000"/>
              </a:solidFill>
              <a:latin typeface="Lato" panose="02010600030101010101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12" t="15232" r="-1"/>
          <a:stretch/>
        </p:blipFill>
        <p:spPr>
          <a:xfrm>
            <a:off x="826253" y="634108"/>
            <a:ext cx="5977537" cy="42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641552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Pointers: </a:t>
            </a:r>
            <a:r>
              <a:rPr lang="en-US" sz="2400" dirty="0"/>
              <a:t>E</a:t>
            </a:r>
            <a:r>
              <a:rPr lang="en-US" sz="2400" dirty="0" smtClean="0"/>
              <a:t>xample 2 on new and delete</a:t>
            </a:r>
            <a:endParaRPr lang="en-US" sz="24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77363" y="1129491"/>
            <a:ext cx="6437370" cy="2911200"/>
          </a:xfrm>
        </p:spPr>
        <p:txBody>
          <a:bodyPr/>
          <a:lstStyle/>
          <a:p>
            <a:pPr marL="109535" indent="0">
              <a:buNone/>
            </a:pPr>
            <a:endParaRPr lang="en-US" altLang="zh-CN" sz="2000" i="1" dirty="0" smtClean="0">
              <a:solidFill>
                <a:srgbClr val="FF0000"/>
              </a:solidFill>
              <a:latin typeface="Lato" panose="02010600030101010101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233487"/>
            <a:ext cx="58483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Pointers: NOTE</a:t>
            </a:r>
            <a:endParaRPr lang="en-US" sz="24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589092" y="656526"/>
            <a:ext cx="6437370" cy="2911200"/>
          </a:xfrm>
        </p:spPr>
        <p:txBody>
          <a:bodyPr/>
          <a:lstStyle/>
          <a:p>
            <a:pPr marL="109535" indent="0">
              <a:buNone/>
            </a:pPr>
            <a:r>
              <a:rPr lang="en-US" altLang="zh-CN" sz="2000" dirty="0">
                <a:latin typeface="Lato" panose="02010600030101010101" charset="0"/>
              </a:rPr>
              <a:t>short tell[10]; </a:t>
            </a:r>
            <a:r>
              <a:rPr lang="en-US" altLang="zh-CN" sz="2000" dirty="0" smtClean="0">
                <a:latin typeface="Lato" panose="02010600030101010101" charset="0"/>
              </a:rPr>
              <a:t>                   // </a:t>
            </a:r>
            <a:r>
              <a:rPr lang="en-US" altLang="zh-CN" sz="2000" dirty="0">
                <a:latin typeface="Lato" panose="02010600030101010101" charset="0"/>
              </a:rPr>
              <a:t>tell an array of 20 bytes</a:t>
            </a:r>
          </a:p>
          <a:p>
            <a:pPr marL="109535" indent="0">
              <a:buNone/>
            </a:pPr>
            <a:r>
              <a:rPr lang="en-US" altLang="zh-CN" sz="2000" dirty="0" err="1" smtClean="0">
                <a:latin typeface="Lato" panose="02010600030101010101" charset="0"/>
              </a:rPr>
              <a:t>cout</a:t>
            </a:r>
            <a:r>
              <a:rPr lang="en-US" altLang="zh-CN" sz="2000" dirty="0" smtClean="0">
                <a:latin typeface="Lato" panose="02010600030101010101" charset="0"/>
              </a:rPr>
              <a:t>&lt;&lt; </a:t>
            </a:r>
            <a:r>
              <a:rPr lang="en-US" altLang="zh-CN" sz="2000" dirty="0">
                <a:latin typeface="Lato" panose="02010600030101010101" charset="0"/>
              </a:rPr>
              <a:t>tell &lt;&lt; </a:t>
            </a:r>
            <a:r>
              <a:rPr lang="en-US" altLang="zh-CN" sz="2000" dirty="0" err="1">
                <a:latin typeface="Lato" panose="02010600030101010101" charset="0"/>
              </a:rPr>
              <a:t>endl</a:t>
            </a:r>
            <a:r>
              <a:rPr lang="en-US" altLang="zh-CN" sz="2000" dirty="0">
                <a:latin typeface="Lato" panose="02010600030101010101" charset="0"/>
              </a:rPr>
              <a:t>; </a:t>
            </a:r>
            <a:r>
              <a:rPr lang="en-US" altLang="zh-CN" sz="2000" dirty="0" smtClean="0">
                <a:latin typeface="Lato" panose="02010600030101010101" charset="0"/>
              </a:rPr>
              <a:t>     // </a:t>
            </a:r>
            <a:r>
              <a:rPr lang="en-US" altLang="zh-CN" sz="2000" dirty="0">
                <a:latin typeface="Lato" panose="02010600030101010101" charset="0"/>
              </a:rPr>
              <a:t>displays &amp;tell[0]</a:t>
            </a:r>
          </a:p>
          <a:p>
            <a:pPr marL="109535" indent="0">
              <a:buNone/>
            </a:pPr>
            <a:r>
              <a:rPr lang="en-US" altLang="zh-CN" sz="2000" dirty="0" err="1" smtClean="0">
                <a:latin typeface="Lato" panose="02010600030101010101" charset="0"/>
              </a:rPr>
              <a:t>cout</a:t>
            </a:r>
            <a:r>
              <a:rPr lang="en-US" altLang="zh-CN" sz="2000" dirty="0" smtClean="0">
                <a:latin typeface="Lato" panose="02010600030101010101" charset="0"/>
              </a:rPr>
              <a:t>&lt;&lt; </a:t>
            </a: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&amp;</a:t>
            </a:r>
            <a:r>
              <a:rPr lang="en-US" altLang="zh-CN" sz="2000" dirty="0">
                <a:latin typeface="Lato" panose="02010600030101010101" charset="0"/>
              </a:rPr>
              <a:t>tell &lt;&lt; </a:t>
            </a:r>
            <a:r>
              <a:rPr lang="en-US" altLang="zh-CN" sz="2000" dirty="0" err="1">
                <a:latin typeface="Lato" panose="02010600030101010101" charset="0"/>
              </a:rPr>
              <a:t>endl</a:t>
            </a:r>
            <a:r>
              <a:rPr lang="en-US" altLang="zh-CN" sz="2000" dirty="0">
                <a:latin typeface="Lato" panose="02010600030101010101" charset="0"/>
              </a:rPr>
              <a:t>; // displays address of whole </a:t>
            </a:r>
            <a:r>
              <a:rPr lang="en-US" altLang="zh-CN" sz="2000" dirty="0" smtClean="0">
                <a:latin typeface="Lato" panose="02010600030101010101" charset="0"/>
              </a:rPr>
              <a:t>array</a:t>
            </a:r>
          </a:p>
          <a:p>
            <a:pPr marL="109535" indent="0">
              <a:buNone/>
            </a:pPr>
            <a:endParaRPr lang="en-US" altLang="zh-CN" sz="2000" dirty="0" smtClean="0">
              <a:latin typeface="Lato" panose="02010600030101010101" charset="0"/>
            </a:endParaRPr>
          </a:p>
          <a:p>
            <a:r>
              <a:rPr lang="en-US" altLang="zh-CN" sz="2000" i="1" dirty="0">
                <a:solidFill>
                  <a:srgbClr val="FF0000"/>
                </a:solidFill>
                <a:latin typeface="Lato" panose="02010600030101010101" charset="0"/>
              </a:rPr>
              <a:t>tell</a:t>
            </a:r>
            <a:r>
              <a:rPr lang="en-US" altLang="zh-CN" sz="2000" dirty="0">
                <a:latin typeface="Lato" panose="02010600030101010101" charset="0"/>
              </a:rPr>
              <a:t>, is the address of a 2-byte block of </a:t>
            </a:r>
            <a:r>
              <a:rPr lang="en-US" altLang="zh-CN" sz="2000" dirty="0" smtClean="0">
                <a:latin typeface="Lato" panose="02010600030101010101" charset="0"/>
              </a:rPr>
              <a:t>memory</a:t>
            </a:r>
          </a:p>
          <a:p>
            <a:pPr marL="109535" indent="0">
              <a:buNone/>
            </a:pPr>
            <a:r>
              <a:rPr lang="en-US" altLang="zh-CN" sz="2000" dirty="0" smtClean="0">
                <a:latin typeface="Lato" panose="02010600030101010101" charset="0"/>
              </a:rPr>
              <a:t>     and its type is short *.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Lato" panose="02010600030101010101" charset="0"/>
              </a:rPr>
              <a:t>&amp;</a:t>
            </a:r>
            <a:r>
              <a:rPr lang="en-US" altLang="zh-CN" sz="2000" i="1" dirty="0">
                <a:solidFill>
                  <a:srgbClr val="FF0000"/>
                </a:solidFill>
                <a:latin typeface="Lato" panose="02010600030101010101" charset="0"/>
              </a:rPr>
              <a:t>tell</a:t>
            </a:r>
            <a:r>
              <a:rPr lang="en-US" altLang="zh-CN" sz="2000" dirty="0">
                <a:solidFill>
                  <a:srgbClr val="FF0000"/>
                </a:solidFill>
                <a:latin typeface="Lato" panose="02010600030101010101" charset="0"/>
              </a:rPr>
              <a:t> </a:t>
            </a:r>
            <a:r>
              <a:rPr lang="en-US" altLang="zh-CN" sz="2000" dirty="0">
                <a:latin typeface="Lato" panose="02010600030101010101" charset="0"/>
              </a:rPr>
              <a:t>is the address of a </a:t>
            </a:r>
            <a:r>
              <a:rPr lang="en-US" altLang="zh-CN" sz="2000" dirty="0" smtClean="0">
                <a:latin typeface="Lato" panose="02010600030101010101" charset="0"/>
              </a:rPr>
              <a:t>20-byte </a:t>
            </a:r>
            <a:r>
              <a:rPr lang="en-US" altLang="zh-CN" sz="2000" dirty="0">
                <a:latin typeface="Lato" panose="02010600030101010101" charset="0"/>
              </a:rPr>
              <a:t>block of memory</a:t>
            </a:r>
            <a:r>
              <a:rPr lang="en-US" altLang="zh-CN" sz="2000" dirty="0" smtClean="0">
                <a:latin typeface="Lato" panose="02010600030101010101" charset="0"/>
              </a:rPr>
              <a:t>.</a:t>
            </a:r>
          </a:p>
          <a:p>
            <a:pPr marL="109535" indent="0">
              <a:buNone/>
            </a:pPr>
            <a:r>
              <a:rPr lang="en-US" altLang="zh-CN" sz="2000" dirty="0">
                <a:latin typeface="Lato" panose="02010600030101010101" charset="0"/>
              </a:rPr>
              <a:t> </a:t>
            </a:r>
            <a:r>
              <a:rPr lang="en-US" altLang="zh-CN" sz="2000" dirty="0" smtClean="0">
                <a:latin typeface="Lato" panose="02010600030101010101" charset="0"/>
              </a:rPr>
              <a:t>    and </a:t>
            </a:r>
            <a:r>
              <a:rPr lang="en-US" altLang="zh-CN" sz="2000" dirty="0">
                <a:latin typeface="Lato" panose="02010600030101010101" charset="0"/>
              </a:rPr>
              <a:t>its type is short </a:t>
            </a:r>
            <a:r>
              <a:rPr lang="en-US" altLang="zh-CN" sz="2000" dirty="0" smtClean="0">
                <a:latin typeface="Lato" panose="02010600030101010101" charset="0"/>
              </a:rPr>
              <a:t> (*)[20].</a:t>
            </a:r>
          </a:p>
          <a:p>
            <a:endParaRPr lang="en-US" altLang="zh-CN" sz="2000" dirty="0">
              <a:latin typeface="Lato" panose="02010600030101010101" charset="0"/>
            </a:endParaRPr>
          </a:p>
          <a:p>
            <a:r>
              <a:rPr lang="en-US" altLang="zh-CN" sz="2000" i="1" dirty="0" smtClean="0">
                <a:solidFill>
                  <a:srgbClr val="FF0000"/>
                </a:solidFill>
                <a:latin typeface="Lato" panose="02010600030101010101" charset="0"/>
              </a:rPr>
              <a:t>tell+1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Lato" panose="02010600030101010101" charset="0"/>
              </a:rPr>
              <a:t>&amp;</a:t>
            </a:r>
            <a:r>
              <a:rPr lang="en-US" altLang="zh-CN" sz="2000" i="1" dirty="0" smtClean="0">
                <a:solidFill>
                  <a:srgbClr val="FF0000"/>
                </a:solidFill>
                <a:latin typeface="Lato" panose="02010600030101010101" charset="0"/>
              </a:rPr>
              <a:t>tell+1</a:t>
            </a:r>
          </a:p>
        </p:txBody>
      </p:sp>
    </p:spTree>
    <p:extLst>
      <p:ext uri="{BB962C8B-B14F-4D97-AF65-F5344CB8AC3E}">
        <p14:creationId xmlns:p14="http://schemas.microsoft.com/office/powerpoint/2010/main" val="8630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Pointers: 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FF0000"/>
                </a:solidFill>
              </a:rPr>
              <a:t>++11 </a:t>
            </a:r>
            <a:r>
              <a:rPr lang="en-US" sz="2400" dirty="0"/>
              <a:t>Null Pointer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20630" y="1090078"/>
            <a:ext cx="6437370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In C++98, the literal 0 has two meanings—it can be the numeric value 0, and it can be 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the null 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pointer—thus making it difficult for the reader and compiler to distinguish between 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the two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. </a:t>
            </a:r>
            <a:endParaRPr lang="en-US" altLang="zh-CN" sz="2000" dirty="0" smtClean="0">
              <a:solidFill>
                <a:schemeClr val="bg1"/>
              </a:solidFill>
              <a:latin typeface="Lato" panose="02010600030101010101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Sometimes 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programmers use (void *) 0 to identify the pointer version. (The 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null pointer 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itself may have a nonzero internal representation.) </a:t>
            </a:r>
            <a:endParaRPr lang="en-US" altLang="zh-CN" sz="2000" dirty="0" smtClean="0">
              <a:solidFill>
                <a:schemeClr val="bg1"/>
              </a:solidFill>
              <a:latin typeface="Lato" panose="02010600030101010101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Other 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programmers use NULL, 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a C 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macro defined to represent the null pointer. However, this proved to be an incomplete solution. </a:t>
            </a:r>
            <a:endParaRPr lang="en-US" altLang="zh-CN" sz="2000" dirty="0" smtClean="0">
              <a:solidFill>
                <a:schemeClr val="bg1"/>
              </a:solidFill>
              <a:latin typeface="Lato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Pointers: 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FF0000"/>
                </a:solidFill>
              </a:rPr>
              <a:t>++11 </a:t>
            </a:r>
            <a:r>
              <a:rPr lang="en-US" sz="2400" dirty="0"/>
              <a:t>Null Pointer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20630" y="1295030"/>
            <a:ext cx="6240301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++11 provides a better solution by introducing a new keyword, </a:t>
            </a:r>
            <a:r>
              <a:rPr lang="en-US" altLang="zh-CN" sz="2000" i="1" dirty="0" err="1">
                <a:solidFill>
                  <a:srgbClr val="FF0000"/>
                </a:solidFill>
                <a:latin typeface="Lato" panose="02010600030101010101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, to 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denote the 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null pointer. </a:t>
            </a:r>
            <a:endParaRPr lang="en-US" altLang="zh-CN" sz="2000" dirty="0" smtClean="0">
              <a:solidFill>
                <a:schemeClr val="bg1"/>
              </a:solidFill>
              <a:latin typeface="Lato" panose="02010600030101010101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You 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still can use 0 as before—otherwise an enormous amount of </a:t>
            </a:r>
            <a:r>
              <a:rPr lang="en-US" altLang="zh-CN" sz="2000" dirty="0" smtClean="0">
                <a:solidFill>
                  <a:schemeClr val="bg1"/>
                </a:solidFill>
                <a:latin typeface="Lato" panose="02010600030101010101" charset="0"/>
              </a:rPr>
              <a:t>existing code 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would be invalidated—but henceforth the recommendation is to use </a:t>
            </a:r>
            <a:r>
              <a:rPr lang="en-US" altLang="zh-CN" sz="2000" dirty="0" err="1">
                <a:solidFill>
                  <a:schemeClr val="bg1"/>
                </a:solidFill>
                <a:latin typeface="Lato" panose="02010600030101010101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 instead:</a:t>
            </a:r>
          </a:p>
          <a:p>
            <a:pPr marL="109535" indent="0" algn="ctr"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Lato" panose="02010600030101010101" charset="0"/>
              </a:rPr>
              <a:t>str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 = </a:t>
            </a:r>
            <a:r>
              <a:rPr lang="en-US" altLang="zh-CN" sz="2000" i="1" dirty="0" err="1">
                <a:solidFill>
                  <a:srgbClr val="FF0000"/>
                </a:solidFill>
                <a:latin typeface="Lato" panose="02010600030101010101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Lato" panose="02010600030101010101" charset="0"/>
              </a:rPr>
              <a:t>; // C++11 null pointer notation</a:t>
            </a:r>
            <a:endParaRPr lang="en-US" altLang="zh-CN" sz="2000" dirty="0" smtClean="0">
              <a:solidFill>
                <a:schemeClr val="bg1"/>
              </a:solidFill>
              <a:latin typeface="Lato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6;p15"/>
          <p:cNvSpPr txBox="1">
            <a:spLocks/>
          </p:cNvSpPr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/>
              <a:t>Scope and lifetime</a:t>
            </a:r>
            <a:endParaRPr lang="en-US" sz="24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77363" y="1129491"/>
            <a:ext cx="6311938" cy="2911200"/>
          </a:xfrm>
        </p:spPr>
        <p:txBody>
          <a:bodyPr/>
          <a:lstStyle/>
          <a:p>
            <a:r>
              <a:rPr lang="en-US" altLang="zh-CN" sz="2000" dirty="0" smtClean="0">
                <a:latin typeface="Lato" panose="02010600030101010101" charset="0"/>
              </a:rPr>
              <a:t>(1)Automatic Storage</a:t>
            </a:r>
          </a:p>
          <a:p>
            <a:r>
              <a:rPr lang="en-US" altLang="zh-CN" sz="2000" dirty="0" smtClean="0">
                <a:latin typeface="Lato" panose="02010600030101010101" charset="0"/>
              </a:rPr>
              <a:t>(2)Static Storage</a:t>
            </a:r>
          </a:p>
          <a:p>
            <a:r>
              <a:rPr lang="en-US" altLang="zh-CN" sz="2000" dirty="0" smtClean="0">
                <a:latin typeface="Lato" panose="02010600030101010101" charset="0"/>
              </a:rPr>
              <a:t>(3)Dynamic </a:t>
            </a:r>
            <a:r>
              <a:rPr lang="en-US" altLang="zh-CN" sz="2000" dirty="0">
                <a:latin typeface="Lato" panose="02010600030101010101" charset="0"/>
              </a:rPr>
              <a:t>Storage</a:t>
            </a:r>
            <a:endParaRPr lang="en-US" altLang="zh-CN" sz="2000" dirty="0" smtClean="0">
              <a:latin typeface="Lato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 smtClean="0"/>
              <a:t>#</a:t>
            </a:r>
            <a:r>
              <a:rPr lang="en-US" altLang="zh-CN" sz="3300" dirty="0" smtClean="0"/>
              <a:t>4.1 </a:t>
            </a:r>
            <a:r>
              <a:rPr lang="en-US" altLang="zh-CN" sz="3300" dirty="0"/>
              <a:t>Compound Types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33792" y="979993"/>
            <a:ext cx="6259064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-US" altLang="zh-CN" sz="2000" dirty="0" smtClean="0"/>
              <a:t>Reviewing arrays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C-style strings</a:t>
            </a:r>
          </a:p>
          <a:p>
            <a:r>
              <a:rPr lang="en-US" altLang="zh-CN" sz="2000" dirty="0"/>
              <a:t>The </a:t>
            </a:r>
            <a:r>
              <a:rPr lang="en-US" altLang="zh-CN" sz="2000" dirty="0" smtClean="0"/>
              <a:t>vector</a:t>
            </a:r>
            <a:r>
              <a:rPr lang="en-US" altLang="zh-CN" sz="2000" dirty="0"/>
              <a:t> and array </a:t>
            </a:r>
            <a:r>
              <a:rPr lang="en-US" altLang="zh-CN" sz="2000" dirty="0" smtClean="0"/>
              <a:t>classes </a:t>
            </a:r>
          </a:p>
          <a:p>
            <a:pPr lvl="0"/>
            <a:r>
              <a:rPr lang="en-US" altLang="zh-CN" sz="2000" dirty="0"/>
              <a:t>Creating and using string-class strings, </a:t>
            </a:r>
            <a:r>
              <a:rPr lang="en-US" altLang="zh-CN" sz="2000" dirty="0" err="1"/>
              <a:t>getline</a:t>
            </a:r>
            <a:r>
              <a:rPr lang="en-US" altLang="zh-CN" sz="2000" dirty="0"/>
              <a:t>() and get() </a:t>
            </a:r>
          </a:p>
          <a:p>
            <a:pPr lvl="0"/>
            <a:r>
              <a:rPr lang="en-US" altLang="zh-CN" sz="2000" dirty="0"/>
              <a:t>Mixing string and numeric input</a:t>
            </a:r>
          </a:p>
          <a:p>
            <a:r>
              <a:rPr lang="en-US" altLang="zh-CN" sz="2000" dirty="0" smtClean="0"/>
              <a:t>Reviewing structures</a:t>
            </a:r>
            <a:r>
              <a:rPr lang="en-US" altLang="zh-CN" sz="2000" dirty="0"/>
              <a:t>, unions, enumerations</a:t>
            </a:r>
          </a:p>
          <a:p>
            <a:pPr lvl="0"/>
            <a:r>
              <a:rPr lang="en-US" altLang="zh-CN" sz="2000" dirty="0"/>
              <a:t>Reviewing </a:t>
            </a:r>
            <a:r>
              <a:rPr lang="en-US" altLang="zh-CN" sz="2000" dirty="0" smtClean="0"/>
              <a:t>pointers</a:t>
            </a:r>
            <a:endParaRPr lang="en-US" altLang="zh-CN" sz="2000" dirty="0"/>
          </a:p>
          <a:p>
            <a:pPr lvl="0"/>
            <a:r>
              <a:rPr lang="en-US" altLang="zh-CN" sz="2000" dirty="0" smtClean="0"/>
              <a:t>Managing </a:t>
            </a:r>
            <a:r>
              <a:rPr lang="en-US" altLang="zh-CN" sz="2000" dirty="0"/>
              <a:t>dynamic memory with new and delete</a:t>
            </a:r>
          </a:p>
          <a:p>
            <a:pPr lvl="0"/>
            <a:r>
              <a:rPr lang="en-US" altLang="zh-CN" sz="2000" dirty="0" smtClean="0"/>
              <a:t>Automatic</a:t>
            </a:r>
            <a:r>
              <a:rPr lang="en-US" altLang="zh-CN" sz="2000" dirty="0"/>
              <a:t>, static, and dynamic </a:t>
            </a:r>
            <a:r>
              <a:rPr lang="en-US" altLang="zh-CN" sz="2000" dirty="0" smtClean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814994" y="970460"/>
            <a:ext cx="617575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4.1 Write </a:t>
            </a:r>
            <a:r>
              <a:rPr lang="en-US" altLang="zh-CN" sz="2000" dirty="0"/>
              <a:t>a C++ program that requests and displays information as shown in the following example of output:</a:t>
            </a:r>
          </a:p>
          <a:p>
            <a:pPr marL="0" indent="0">
              <a:buNone/>
            </a:pPr>
            <a:r>
              <a:rPr lang="en-US" altLang="zh-CN" sz="2000" i="1" dirty="0" smtClean="0"/>
              <a:t>	What </a:t>
            </a:r>
            <a:r>
              <a:rPr lang="en-US" altLang="zh-CN" sz="2000" i="1" dirty="0"/>
              <a:t>is your first name? Betty Sue</a:t>
            </a:r>
          </a:p>
          <a:p>
            <a:pPr marL="0" indent="0">
              <a:buNone/>
            </a:pPr>
            <a:r>
              <a:rPr lang="en-US" altLang="zh-CN" sz="2000" i="1" dirty="0" smtClean="0"/>
              <a:t>	What </a:t>
            </a:r>
            <a:r>
              <a:rPr lang="en-US" altLang="zh-CN" sz="2000" i="1" dirty="0"/>
              <a:t>is your last name? </a:t>
            </a:r>
            <a:r>
              <a:rPr lang="en-US" altLang="zh-CN" sz="2000" i="1" dirty="0" err="1"/>
              <a:t>Yewe</a:t>
            </a:r>
            <a:endParaRPr lang="en-US" altLang="zh-CN" sz="2000" i="1" dirty="0"/>
          </a:p>
          <a:p>
            <a:pPr marL="0" indent="0">
              <a:buNone/>
            </a:pPr>
            <a:r>
              <a:rPr lang="en-US" altLang="zh-CN" sz="2000" i="1" dirty="0" smtClean="0"/>
              <a:t>	What </a:t>
            </a:r>
            <a:r>
              <a:rPr lang="en-US" altLang="zh-CN" sz="2000" i="1" dirty="0"/>
              <a:t>letter grade do you deserve? B</a:t>
            </a:r>
          </a:p>
          <a:p>
            <a:pPr marL="0" indent="0">
              <a:buNone/>
            </a:pPr>
            <a:r>
              <a:rPr lang="en-US" altLang="zh-CN" sz="2000" i="1" dirty="0" smtClean="0"/>
              <a:t>	What </a:t>
            </a:r>
            <a:r>
              <a:rPr lang="en-US" altLang="zh-CN" sz="2000" i="1" dirty="0"/>
              <a:t>is your age? 22</a:t>
            </a:r>
          </a:p>
          <a:p>
            <a:pPr marL="0" indent="0">
              <a:buNone/>
            </a:pPr>
            <a:r>
              <a:rPr lang="en-US" altLang="zh-CN" sz="2000" i="1" dirty="0" smtClean="0"/>
              <a:t>	Name</a:t>
            </a:r>
            <a:r>
              <a:rPr lang="en-US" altLang="zh-CN" sz="2000" i="1" dirty="0"/>
              <a:t>: </a:t>
            </a:r>
            <a:r>
              <a:rPr lang="en-US" altLang="zh-CN" sz="2000" i="1" dirty="0" err="1"/>
              <a:t>Yewe</a:t>
            </a:r>
            <a:r>
              <a:rPr lang="en-US" altLang="zh-CN" sz="2000" i="1" dirty="0"/>
              <a:t>, Betty Sue</a:t>
            </a:r>
          </a:p>
          <a:p>
            <a:pPr marL="0" indent="0">
              <a:buNone/>
            </a:pPr>
            <a:r>
              <a:rPr lang="en-US" altLang="zh-CN" sz="2000" i="1" dirty="0" smtClean="0"/>
              <a:t>	Grade</a:t>
            </a:r>
            <a:r>
              <a:rPr lang="en-US" altLang="zh-CN" sz="2000" i="1" dirty="0"/>
              <a:t>: C</a:t>
            </a:r>
          </a:p>
          <a:p>
            <a:pPr marL="0" indent="0">
              <a:buNone/>
            </a:pPr>
            <a:r>
              <a:rPr lang="en-US" altLang="zh-CN" sz="2000" i="1" dirty="0" smtClean="0"/>
              <a:t>	Age</a:t>
            </a:r>
            <a:r>
              <a:rPr lang="en-US" altLang="zh-CN" sz="2000" i="1" dirty="0"/>
              <a:t>: </a:t>
            </a:r>
            <a:r>
              <a:rPr lang="en-US" altLang="zh-CN" sz="2000" i="1" dirty="0" smtClean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0227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944604" y="1173089"/>
            <a:ext cx="5651581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4.1 Continued: </a:t>
            </a:r>
            <a:r>
              <a:rPr lang="en-US" altLang="zh-CN" sz="2000" dirty="0" smtClean="0"/>
              <a:t>Note that the program should be able to accept first names that comprise more than one word. Also note that the program adjusts the grade downward—that is, up one </a:t>
            </a:r>
            <a:r>
              <a:rPr lang="en-US" altLang="zh-CN" sz="2000" dirty="0"/>
              <a:t>letter</a:t>
            </a:r>
            <a:r>
              <a:rPr lang="en-US" altLang="zh-CN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90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95867" y="1216585"/>
            <a:ext cx="6562133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4.2</a:t>
            </a:r>
            <a:r>
              <a:rPr lang="en-US" sz="2000" dirty="0" smtClean="0"/>
              <a:t> </a:t>
            </a:r>
            <a:r>
              <a:rPr lang="en-US" sz="2000" dirty="0"/>
              <a:t>William Wingate runs a pizza-analysis service. For each pizza, he needs to </a:t>
            </a:r>
            <a:r>
              <a:rPr lang="en-US" sz="2000" dirty="0" smtClean="0"/>
              <a:t>record the </a:t>
            </a:r>
            <a:r>
              <a:rPr lang="en-US" sz="2000" dirty="0"/>
              <a:t>following information:</a:t>
            </a:r>
          </a:p>
          <a:p>
            <a:pPr marL="0" indent="0">
              <a:buNone/>
            </a:pPr>
            <a:r>
              <a:rPr lang="en-US" sz="2000" dirty="0" smtClean="0"/>
              <a:t>     (1)The </a:t>
            </a:r>
            <a:r>
              <a:rPr lang="en-US" sz="2000" dirty="0"/>
              <a:t>name of the pizza company, which can consist of more than one word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altLang="zh-CN" sz="2000" dirty="0" smtClean="0"/>
              <a:t>(2)</a:t>
            </a:r>
            <a:r>
              <a:rPr lang="en-US" sz="2000" dirty="0" smtClean="0"/>
              <a:t>The </a:t>
            </a:r>
            <a:r>
              <a:rPr lang="en-US" sz="2000" dirty="0"/>
              <a:t>diameter of the pizza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altLang="zh-CN" sz="2000" dirty="0" smtClean="0"/>
              <a:t>(3)</a:t>
            </a:r>
            <a:r>
              <a:rPr lang="en-US" sz="2000" dirty="0" smtClean="0"/>
              <a:t>The </a:t>
            </a:r>
            <a:r>
              <a:rPr lang="en-US" sz="2000" dirty="0"/>
              <a:t>weight of the </a:t>
            </a:r>
            <a:r>
              <a:rPr lang="en-US" sz="2000" dirty="0" smtClean="0"/>
              <a:t>pizza</a:t>
            </a:r>
          </a:p>
          <a:p>
            <a:pPr marL="0" indent="0">
              <a:buNone/>
            </a:pPr>
            <a:r>
              <a:rPr lang="en-US" sz="2000" dirty="0" smtClean="0"/>
              <a:t>Use </a:t>
            </a:r>
            <a:r>
              <a:rPr lang="en-US" sz="2000" dirty="0"/>
              <a:t>new to allocate </a:t>
            </a:r>
            <a:r>
              <a:rPr lang="en-US" sz="2000" dirty="0" smtClean="0"/>
              <a:t>a structure. Also have the program request the pizza diameter before it requests </a:t>
            </a:r>
            <a:r>
              <a:rPr lang="en-US" sz="2000" dirty="0"/>
              <a:t>the pizza company name.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091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812042" y="1524855"/>
            <a:ext cx="5657459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4.3 </a:t>
            </a:r>
            <a:r>
              <a:rPr lang="en-US" altLang="zh-CN" sz="2000" dirty="0"/>
              <a:t>Write a program that requests the user to enter three times for the 40-yd dash (</a:t>
            </a:r>
            <a:r>
              <a:rPr lang="en-US" altLang="zh-CN" sz="2000" dirty="0" smtClean="0"/>
              <a:t>or 40-meter</a:t>
            </a:r>
            <a:r>
              <a:rPr lang="en-US" altLang="zh-CN" sz="2000" dirty="0"/>
              <a:t>, if you prefer) and then displays the times and the average. Use an </a:t>
            </a:r>
            <a:r>
              <a:rPr lang="en-US" altLang="zh-CN" sz="2000" dirty="0" smtClean="0"/>
              <a:t>array or vector object </a:t>
            </a:r>
            <a:r>
              <a:rPr lang="en-US" altLang="zh-CN" sz="2000" dirty="0"/>
              <a:t>to hold the data.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226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600031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On Control Structures and Functions</a:t>
            </a:r>
            <a:endParaRPr lang="en-US"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91551" y="1538204"/>
            <a:ext cx="6293027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000" dirty="0" smtClean="0"/>
              <a:t>#4.2 Loops </a:t>
            </a:r>
            <a:r>
              <a:rPr lang="en-US" sz="2000" dirty="0"/>
              <a:t>and </a:t>
            </a:r>
            <a:r>
              <a:rPr lang="en-US" sz="2000" dirty="0" smtClean="0"/>
              <a:t>Relational Expressions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  Branching </a:t>
            </a:r>
            <a:r>
              <a:rPr lang="en-US" altLang="zh-CN" sz="2000" dirty="0"/>
              <a:t>Statements </a:t>
            </a:r>
            <a:r>
              <a:rPr lang="en-US" altLang="zh-CN" sz="2000" dirty="0" smtClean="0"/>
              <a:t>and Logical Operators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998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682244" y="823622"/>
            <a:ext cx="6175756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4.4 </a:t>
            </a:r>
            <a:r>
              <a:rPr lang="en-US" altLang="zh-CN" sz="2000" dirty="0"/>
              <a:t>Design a structure called car that holds the </a:t>
            </a:r>
            <a:r>
              <a:rPr lang="en-US" altLang="zh-CN" sz="2000" dirty="0" smtClean="0"/>
              <a:t>following </a:t>
            </a:r>
            <a:r>
              <a:rPr lang="en-US" altLang="zh-CN" sz="2000" dirty="0"/>
              <a:t>information about an automobile: its make, as a string in a character array or in a string object, and the </a:t>
            </a:r>
            <a:r>
              <a:rPr lang="en-US" altLang="zh-CN" sz="2000" dirty="0" smtClean="0"/>
              <a:t>year it </a:t>
            </a:r>
            <a:r>
              <a:rPr lang="en-US" altLang="zh-CN" sz="2000" dirty="0"/>
              <a:t>was built, as an integer</a:t>
            </a:r>
            <a:r>
              <a:rPr lang="en-US" altLang="zh-CN" sz="2000" dirty="0" smtClean="0"/>
              <a:t>. Write </a:t>
            </a:r>
            <a:r>
              <a:rPr lang="en-US" altLang="zh-CN" sz="2000" dirty="0"/>
              <a:t>a program that asks the user how many cars to catalog</a:t>
            </a:r>
            <a:r>
              <a:rPr lang="en-US" altLang="zh-CN" sz="2000" dirty="0" smtClean="0"/>
              <a:t>. The </a:t>
            </a:r>
            <a:r>
              <a:rPr lang="en-US" altLang="zh-CN" sz="2000" dirty="0"/>
              <a:t>program should then use new to create a dynamic array of that many </a:t>
            </a:r>
            <a:r>
              <a:rPr lang="en-US" altLang="zh-CN" sz="2000" dirty="0" smtClean="0"/>
              <a:t>car structures</a:t>
            </a:r>
            <a:r>
              <a:rPr lang="en-US" altLang="zh-CN" sz="2000" dirty="0"/>
              <a:t>. Next, it should prompt the user to input the make (which might </a:t>
            </a:r>
            <a:r>
              <a:rPr lang="en-US" altLang="zh-CN" sz="2000" dirty="0" smtClean="0"/>
              <a:t>consist of </a:t>
            </a:r>
            <a:r>
              <a:rPr lang="en-US" altLang="zh-CN" sz="2000" dirty="0"/>
              <a:t>more than one word) and year information for each structure.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11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682244" y="823622"/>
            <a:ext cx="6245838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4.4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Continued</a:t>
            </a:r>
            <a:r>
              <a:rPr lang="en-US" altLang="zh-CN" sz="2000" dirty="0"/>
              <a:t>:</a:t>
            </a:r>
            <a:r>
              <a:rPr lang="en-US" altLang="zh-CN" sz="2000" dirty="0" smtClean="0"/>
              <a:t> Finally</a:t>
            </a:r>
            <a:r>
              <a:rPr lang="en-US" altLang="zh-CN" sz="2000" dirty="0"/>
              <a:t>, it should display the contents of each structure</a:t>
            </a:r>
            <a:r>
              <a:rPr lang="en-US" altLang="zh-CN" sz="2000" dirty="0" smtClean="0"/>
              <a:t>. A </a:t>
            </a:r>
            <a:r>
              <a:rPr lang="en-US" altLang="zh-CN" sz="2000" dirty="0"/>
              <a:t>sample </a:t>
            </a:r>
            <a:r>
              <a:rPr lang="en-US" altLang="zh-CN" sz="2000" dirty="0" smtClean="0"/>
              <a:t>run should </a:t>
            </a:r>
            <a:r>
              <a:rPr lang="en-US" altLang="zh-CN" sz="2000" dirty="0"/>
              <a:t>look something like the following:</a:t>
            </a:r>
          </a:p>
          <a:p>
            <a:pPr marL="0" indent="0">
              <a:buNone/>
            </a:pPr>
            <a:r>
              <a:rPr lang="en-US" altLang="zh-CN" sz="1800" i="1" dirty="0" smtClean="0"/>
              <a:t>	How </a:t>
            </a:r>
            <a:r>
              <a:rPr lang="en-US" altLang="zh-CN" sz="1800" i="1" dirty="0"/>
              <a:t>many cars do you wish to catalog? 2</a:t>
            </a:r>
          </a:p>
          <a:p>
            <a:pPr marL="0" indent="0">
              <a:buNone/>
            </a:pPr>
            <a:r>
              <a:rPr lang="en-US" altLang="zh-CN" sz="1800" i="1" dirty="0" smtClean="0"/>
              <a:t>	Car </a:t>
            </a:r>
            <a:r>
              <a:rPr lang="en-US" altLang="zh-CN" sz="1800" i="1" dirty="0"/>
              <a:t>#1:</a:t>
            </a:r>
          </a:p>
          <a:p>
            <a:pPr marL="0" indent="0">
              <a:buNone/>
            </a:pPr>
            <a:r>
              <a:rPr lang="en-US" altLang="zh-CN" sz="1800" i="1" dirty="0" smtClean="0"/>
              <a:t>	Please </a:t>
            </a:r>
            <a:r>
              <a:rPr lang="en-US" altLang="zh-CN" sz="1800" i="1" dirty="0"/>
              <a:t>enter the make: Hudson Hornet</a:t>
            </a:r>
          </a:p>
          <a:p>
            <a:pPr marL="0" indent="0">
              <a:buNone/>
            </a:pPr>
            <a:r>
              <a:rPr lang="en-US" altLang="zh-CN" sz="1800" i="1" dirty="0" smtClean="0"/>
              <a:t>	Please </a:t>
            </a:r>
            <a:r>
              <a:rPr lang="en-US" altLang="zh-CN" sz="1800" i="1" dirty="0"/>
              <a:t>enter the year made: 1952</a:t>
            </a:r>
          </a:p>
          <a:p>
            <a:pPr marL="0" indent="0">
              <a:buNone/>
            </a:pPr>
            <a:r>
              <a:rPr lang="en-US" altLang="zh-CN" sz="1800" i="1" dirty="0" smtClean="0"/>
              <a:t>	Car </a:t>
            </a:r>
            <a:r>
              <a:rPr lang="en-US" altLang="zh-CN" sz="1800" i="1" dirty="0"/>
              <a:t>#2:</a:t>
            </a:r>
          </a:p>
          <a:p>
            <a:pPr marL="0" indent="0">
              <a:buNone/>
            </a:pPr>
            <a:r>
              <a:rPr lang="en-US" altLang="zh-CN" sz="1800" i="1" dirty="0" smtClean="0"/>
              <a:t>	Please </a:t>
            </a:r>
            <a:r>
              <a:rPr lang="en-US" altLang="zh-CN" sz="1800" i="1" dirty="0"/>
              <a:t>enter the make: Kaiser</a:t>
            </a:r>
          </a:p>
          <a:p>
            <a:pPr marL="0" indent="0">
              <a:buNone/>
            </a:pPr>
            <a:r>
              <a:rPr lang="en-US" altLang="zh-CN" sz="1800" i="1" dirty="0" smtClean="0"/>
              <a:t>	Please </a:t>
            </a:r>
            <a:r>
              <a:rPr lang="en-US" altLang="zh-CN" sz="1800" i="1" dirty="0"/>
              <a:t>enter the year made: 1951</a:t>
            </a:r>
          </a:p>
          <a:p>
            <a:pPr marL="0" indent="0">
              <a:buNone/>
            </a:pPr>
            <a:r>
              <a:rPr lang="en-US" altLang="zh-CN" sz="1800" i="1" dirty="0" smtClean="0"/>
              <a:t>	Here </a:t>
            </a:r>
            <a:r>
              <a:rPr lang="en-US" altLang="zh-CN" sz="1800" i="1" dirty="0"/>
              <a:t>is your collection:</a:t>
            </a:r>
          </a:p>
          <a:p>
            <a:pPr marL="0" indent="0">
              <a:buNone/>
            </a:pPr>
            <a:r>
              <a:rPr lang="en-US" altLang="zh-CN" sz="1800" i="1" dirty="0" smtClean="0"/>
              <a:t>	1952 </a:t>
            </a:r>
            <a:r>
              <a:rPr lang="en-US" altLang="zh-CN" sz="1800" i="1" dirty="0"/>
              <a:t>Hudson Hornet</a:t>
            </a:r>
          </a:p>
          <a:p>
            <a:pPr marL="0" indent="0">
              <a:buNone/>
            </a:pPr>
            <a:r>
              <a:rPr lang="en-US" altLang="zh-CN" sz="1800" i="1" dirty="0" smtClean="0"/>
              <a:t>	1951 </a:t>
            </a:r>
            <a:r>
              <a:rPr lang="en-US" altLang="zh-CN" sz="1800" i="1" dirty="0"/>
              <a:t>Kaiser</a:t>
            </a:r>
            <a:endParaRPr lang="en-US" altLang="zh-CN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9520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01183" y="227577"/>
            <a:ext cx="5279175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Programming Exercises</a:t>
            </a:r>
            <a:endParaRPr sz="24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006" y="716001"/>
            <a:ext cx="6562133" cy="218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4.5 </a:t>
            </a:r>
            <a:r>
              <a:rPr lang="en-US" sz="2000" dirty="0"/>
              <a:t>The Kingdom of </a:t>
            </a:r>
            <a:r>
              <a:rPr lang="en-US" sz="2000" dirty="0" err="1"/>
              <a:t>Neutronia</a:t>
            </a:r>
            <a:r>
              <a:rPr lang="en-US" sz="2000" dirty="0"/>
              <a:t>, where the unit of currency is the </a:t>
            </a:r>
            <a:r>
              <a:rPr lang="en-US" sz="2000" dirty="0" err="1"/>
              <a:t>tvarp</a:t>
            </a:r>
            <a:r>
              <a:rPr lang="en-US" sz="2000" dirty="0"/>
              <a:t>, has the following income tax code:</a:t>
            </a:r>
          </a:p>
          <a:p>
            <a:pPr marL="0" indent="0">
              <a:buNone/>
            </a:pPr>
            <a:r>
              <a:rPr lang="en-US" sz="2000" dirty="0" smtClean="0"/>
              <a:t>    First </a:t>
            </a:r>
            <a:r>
              <a:rPr lang="en-US" sz="2000" dirty="0"/>
              <a:t>5,000 </a:t>
            </a:r>
            <a:r>
              <a:rPr lang="en-US" sz="2000" dirty="0" err="1"/>
              <a:t>tvarps</a:t>
            </a:r>
            <a:r>
              <a:rPr lang="en-US" sz="2000" dirty="0"/>
              <a:t>: 0% tax</a:t>
            </a:r>
          </a:p>
          <a:p>
            <a:pPr marL="0" indent="0">
              <a:buNone/>
            </a:pPr>
            <a:r>
              <a:rPr lang="en-US" sz="2000" dirty="0" smtClean="0"/>
              <a:t>    Next </a:t>
            </a:r>
            <a:r>
              <a:rPr lang="en-US" sz="2000" dirty="0"/>
              <a:t>10,000 </a:t>
            </a:r>
            <a:r>
              <a:rPr lang="en-US" sz="2000" dirty="0" err="1"/>
              <a:t>tvarps</a:t>
            </a:r>
            <a:r>
              <a:rPr lang="en-US" sz="2000" dirty="0"/>
              <a:t>: 10% tax</a:t>
            </a:r>
          </a:p>
          <a:p>
            <a:pPr marL="0" indent="0">
              <a:buNone/>
            </a:pPr>
            <a:r>
              <a:rPr lang="en-US" sz="2000" dirty="0" smtClean="0"/>
              <a:t>    Next </a:t>
            </a:r>
            <a:r>
              <a:rPr lang="en-US" sz="2000" dirty="0"/>
              <a:t>20,000 </a:t>
            </a:r>
            <a:r>
              <a:rPr lang="en-US" sz="2000" dirty="0" err="1"/>
              <a:t>tvarps</a:t>
            </a:r>
            <a:r>
              <a:rPr lang="en-US" sz="2000" dirty="0"/>
              <a:t>: 15% tax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Tvarps</a:t>
            </a:r>
            <a:r>
              <a:rPr lang="en-US" sz="2000" dirty="0" smtClean="0"/>
              <a:t> </a:t>
            </a:r>
            <a:r>
              <a:rPr lang="en-US" sz="2000" dirty="0"/>
              <a:t>after 35,000: 20% tax</a:t>
            </a:r>
          </a:p>
          <a:p>
            <a:pPr marL="0" indent="0">
              <a:buNone/>
            </a:pPr>
            <a:r>
              <a:rPr lang="en-US" sz="2000" dirty="0"/>
              <a:t>For example, someone earning 38,000 </a:t>
            </a:r>
            <a:r>
              <a:rPr lang="en-US" sz="2000" dirty="0" err="1"/>
              <a:t>tvarps</a:t>
            </a:r>
            <a:r>
              <a:rPr lang="en-US" sz="2000" dirty="0"/>
              <a:t> would owe 5,000 × 0.00 + 10,000 </a:t>
            </a:r>
            <a:r>
              <a:rPr lang="en-US" sz="2000" dirty="0" smtClean="0"/>
              <a:t>×0.10 </a:t>
            </a:r>
            <a:r>
              <a:rPr lang="en-US" sz="2000" dirty="0"/>
              <a:t>+ 20,000 × 0.15 + 3,000 × 0.20, or 4,600 </a:t>
            </a:r>
            <a:r>
              <a:rPr lang="en-US" sz="2000" dirty="0" err="1"/>
              <a:t>tvarps</a:t>
            </a:r>
            <a:r>
              <a:rPr lang="en-US" sz="2000" dirty="0" smtClean="0"/>
              <a:t>. Write </a:t>
            </a:r>
            <a:r>
              <a:rPr lang="en-US" sz="2000" dirty="0"/>
              <a:t>a program that uses a</a:t>
            </a:r>
          </a:p>
          <a:p>
            <a:pPr marL="0" indent="0">
              <a:buNone/>
            </a:pPr>
            <a:r>
              <a:rPr lang="en-US" sz="2000" dirty="0"/>
              <a:t>loop to solicit incomes and to report tax owed</a:t>
            </a:r>
            <a:r>
              <a:rPr lang="en-US" sz="2000" dirty="0" smtClean="0"/>
              <a:t>. The </a:t>
            </a:r>
            <a:r>
              <a:rPr lang="en-US" sz="2000" dirty="0"/>
              <a:t>loop should terminate </a:t>
            </a:r>
            <a:r>
              <a:rPr lang="en-US" sz="2000" dirty="0" smtClean="0"/>
              <a:t>when the </a:t>
            </a:r>
            <a:r>
              <a:rPr lang="en-US" sz="2000" dirty="0"/>
              <a:t>user enters a negative number or non-numeric input.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547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991" y="1162863"/>
            <a:ext cx="5913425" cy="2911200"/>
          </a:xfrm>
        </p:spPr>
        <p:txBody>
          <a:bodyPr/>
          <a:lstStyle/>
          <a:p>
            <a:r>
              <a:rPr lang="en-US" altLang="zh-CN" sz="2000" dirty="0"/>
              <a:t>An array declaration should indicate three things:</a:t>
            </a:r>
          </a:p>
          <a:p>
            <a:pPr marL="109535" indent="0">
              <a:buNone/>
            </a:pPr>
            <a:r>
              <a:rPr lang="en-US" altLang="zh-CN" sz="2000" dirty="0" smtClean="0"/>
              <a:t>     (1)The </a:t>
            </a:r>
            <a:r>
              <a:rPr lang="en-US" altLang="zh-CN" sz="2000" dirty="0"/>
              <a:t>type of value to be stored in each element</a:t>
            </a:r>
          </a:p>
          <a:p>
            <a:pPr marL="109535" indent="0">
              <a:buNone/>
            </a:pPr>
            <a:r>
              <a:rPr lang="en-US" altLang="zh-CN" sz="2000" dirty="0" smtClean="0"/>
              <a:t>     (2)The </a:t>
            </a:r>
            <a:r>
              <a:rPr lang="en-US" altLang="zh-CN" sz="2000" dirty="0"/>
              <a:t>name of the array</a:t>
            </a:r>
          </a:p>
          <a:p>
            <a:pPr marL="109535" indent="0">
              <a:buNone/>
            </a:pPr>
            <a:r>
              <a:rPr lang="en-US" altLang="zh-CN" sz="2000" dirty="0" smtClean="0"/>
              <a:t>     (3)The </a:t>
            </a:r>
            <a:r>
              <a:rPr lang="en-US" altLang="zh-CN" sz="2000" dirty="0"/>
              <a:t>number of elements in the </a:t>
            </a:r>
            <a:r>
              <a:rPr lang="en-US" altLang="zh-CN" sz="2000" dirty="0" smtClean="0"/>
              <a:t>array</a:t>
            </a:r>
          </a:p>
          <a:p>
            <a:pPr marL="109535" indent="0">
              <a:buNone/>
            </a:pPr>
            <a:endParaRPr lang="en-US" altLang="zh-CN" sz="2000" dirty="0" smtClean="0"/>
          </a:p>
          <a:p>
            <a:r>
              <a:rPr lang="en-US" altLang="zh-CN" sz="2000" i="1" dirty="0" smtClean="0"/>
              <a:t>Example:</a:t>
            </a:r>
          </a:p>
          <a:p>
            <a:pPr marL="109535" indent="0" algn="ctr">
              <a:buNone/>
            </a:pPr>
            <a:r>
              <a:rPr lang="en-US" altLang="zh-CN" sz="2000" i="1" dirty="0" smtClean="0"/>
              <a:t>short </a:t>
            </a:r>
            <a:r>
              <a:rPr lang="en-US" altLang="zh-CN" sz="2000" i="1" dirty="0"/>
              <a:t>months[12];</a:t>
            </a:r>
            <a:endParaRPr lang="zh-CN" altLang="en-US" sz="2000" i="1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Arrays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798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991" y="1162863"/>
            <a:ext cx="5913425" cy="2911200"/>
          </a:xfrm>
        </p:spPr>
        <p:txBody>
          <a:bodyPr/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cards[4] = {3, 6, 8, 10}; </a:t>
            </a:r>
            <a:r>
              <a:rPr lang="en-US" altLang="zh-CN" sz="2000" dirty="0" smtClean="0"/>
              <a:t>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okay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hand[4]; </a:t>
            </a:r>
            <a:r>
              <a:rPr lang="en-US" altLang="zh-CN" sz="2000" dirty="0" smtClean="0"/>
              <a:t>                           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okay</a:t>
            </a:r>
          </a:p>
          <a:p>
            <a:r>
              <a:rPr lang="en-US" altLang="zh-CN" sz="2000" dirty="0"/>
              <a:t>hand[4] = {5, 6, 7, 9}; </a:t>
            </a:r>
            <a:r>
              <a:rPr lang="en-US" altLang="zh-CN" sz="2000" dirty="0" smtClean="0"/>
              <a:t>       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not allowed</a:t>
            </a:r>
          </a:p>
          <a:p>
            <a:r>
              <a:rPr lang="en-US" altLang="zh-CN" sz="2000" dirty="0"/>
              <a:t>hand = cards; </a:t>
            </a:r>
            <a:r>
              <a:rPr lang="en-US" altLang="zh-CN" sz="2000" dirty="0" smtClean="0"/>
              <a:t>                      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not </a:t>
            </a:r>
            <a:r>
              <a:rPr lang="en-US" altLang="zh-CN" sz="2000" dirty="0" smtClean="0">
                <a:solidFill>
                  <a:srgbClr val="FF0000"/>
                </a:solidFill>
              </a:rPr>
              <a:t>allowed</a:t>
            </a:r>
          </a:p>
          <a:p>
            <a:r>
              <a:rPr lang="en-US" altLang="zh-CN" sz="2000" dirty="0"/>
              <a:t>float </a:t>
            </a:r>
            <a:r>
              <a:rPr lang="en-US" altLang="zh-CN" sz="2000" dirty="0" err="1"/>
              <a:t>hotelTips</a:t>
            </a:r>
            <a:r>
              <a:rPr lang="en-US" altLang="zh-CN" sz="2000" dirty="0"/>
              <a:t>[5] = {5.0, 2.5</a:t>
            </a:r>
            <a:r>
              <a:rPr lang="en-US" altLang="zh-CN" sz="2000" dirty="0" smtClean="0"/>
              <a:t>};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// okay</a:t>
            </a:r>
            <a:endParaRPr lang="en-US" altLang="zh-CN" sz="2000" dirty="0"/>
          </a:p>
          <a:p>
            <a:r>
              <a:rPr lang="en-US" altLang="zh-CN" sz="2000" dirty="0"/>
              <a:t>long totals[500] = {0</a:t>
            </a:r>
            <a:r>
              <a:rPr lang="en-US" altLang="zh-CN" sz="2000" dirty="0" smtClean="0"/>
              <a:t>};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       // </a:t>
            </a:r>
            <a:r>
              <a:rPr lang="en-US" altLang="zh-CN" sz="2000" dirty="0">
                <a:solidFill>
                  <a:srgbClr val="FF0000"/>
                </a:solidFill>
              </a:rPr>
              <a:t>okay</a:t>
            </a:r>
            <a:endParaRPr lang="en-US" altLang="zh-CN" sz="2000" dirty="0"/>
          </a:p>
          <a:p>
            <a:r>
              <a:rPr lang="en-US" altLang="zh-CN" sz="2000" dirty="0"/>
              <a:t>short things[] = {1, 5, 3, 8</a:t>
            </a:r>
            <a:r>
              <a:rPr lang="en-US" altLang="zh-CN" sz="2000" dirty="0" smtClean="0"/>
              <a:t>};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// </a:t>
            </a:r>
            <a:r>
              <a:rPr lang="en-US" altLang="zh-CN" sz="2000" dirty="0">
                <a:solidFill>
                  <a:srgbClr val="FF0000"/>
                </a:solidFill>
              </a:rPr>
              <a:t>okay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Arrays</a:t>
            </a:r>
            <a:r>
              <a:rPr lang="en-US" sz="2400" dirty="0"/>
              <a:t>: Initialization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379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7234" y="933492"/>
            <a:ext cx="6577475" cy="2911200"/>
          </a:xfrm>
        </p:spPr>
        <p:txBody>
          <a:bodyPr/>
          <a:lstStyle/>
          <a:p>
            <a:r>
              <a:rPr lang="en-US" altLang="zh-CN" sz="2000" dirty="0" smtClean="0"/>
              <a:t>(1)double </a:t>
            </a:r>
            <a:r>
              <a:rPr lang="en-US" altLang="zh-CN" sz="2000" dirty="0"/>
              <a:t>earnings[4] {1.2e4, 1.6e4, 1.1e4, 1.7e4}; </a:t>
            </a:r>
          </a:p>
          <a:p>
            <a:pPr marL="109535" indent="0">
              <a:buNone/>
            </a:pPr>
            <a:r>
              <a:rPr lang="en-US" altLang="zh-CN" sz="2000" dirty="0" smtClean="0"/>
              <a:t>				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okay with C++</a:t>
            </a: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</a:p>
          <a:p>
            <a:pPr marL="109535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(2) unsigned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counts[10] = {};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all elements set to 0</a:t>
            </a:r>
          </a:p>
          <a:p>
            <a:pPr marL="109535" indent="0">
              <a:buNone/>
            </a:pPr>
            <a:r>
              <a:rPr lang="en-US" altLang="zh-CN" sz="2000" dirty="0"/>
              <a:t>            float balances[100] {}; 	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all elements set to 0</a:t>
            </a:r>
          </a:p>
          <a:p>
            <a:pPr marL="109535" indent="0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(3) long </a:t>
            </a:r>
            <a:r>
              <a:rPr lang="en-US" altLang="zh-CN" sz="2000" dirty="0" err="1" smtClean="0"/>
              <a:t>plifs</a:t>
            </a:r>
            <a:r>
              <a:rPr lang="en-US" altLang="zh-CN" sz="2000" dirty="0" smtClean="0"/>
              <a:t>[] = {25, 92, 3.0}; 	     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not allowed</a:t>
            </a:r>
          </a:p>
          <a:p>
            <a:pPr marL="109535" indent="0">
              <a:buNone/>
            </a:pPr>
            <a:r>
              <a:rPr lang="en-US" altLang="zh-CN" sz="2000" dirty="0" smtClean="0"/>
              <a:t>            char </a:t>
            </a:r>
            <a:r>
              <a:rPr lang="en-US" altLang="zh-CN" sz="2000" dirty="0" err="1" smtClean="0"/>
              <a:t>slifs</a:t>
            </a:r>
            <a:r>
              <a:rPr lang="en-US" altLang="zh-CN" sz="2000" dirty="0" smtClean="0"/>
              <a:t>[4] {'h', '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', 1122011, '\0'};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not allowed</a:t>
            </a:r>
          </a:p>
          <a:p>
            <a:pPr marL="109535" indent="0"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dirty="0"/>
              <a:t>char </a:t>
            </a:r>
            <a:r>
              <a:rPr lang="en-US" altLang="zh-CN" sz="2000" dirty="0" err="1"/>
              <a:t>tlifs</a:t>
            </a:r>
            <a:r>
              <a:rPr lang="en-US" altLang="zh-CN" sz="2000" dirty="0"/>
              <a:t>[4] {'h', '</a:t>
            </a:r>
            <a:r>
              <a:rPr lang="en-US" altLang="zh-CN" sz="2000" dirty="0" err="1"/>
              <a:t>i</a:t>
            </a:r>
            <a:r>
              <a:rPr lang="en-US" altLang="zh-CN" sz="2000" dirty="0"/>
              <a:t>', 112, '\0'};              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</a:rPr>
              <a:t>allowed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109535" indent="0">
              <a:buNone/>
            </a:pPr>
            <a:endParaRPr lang="en-US" altLang="zh-CN" sz="2000" dirty="0" smtClean="0"/>
          </a:p>
          <a:p>
            <a:pPr marL="109535" indent="0">
              <a:buNone/>
            </a:pP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Arrays: </a:t>
            </a:r>
            <a:r>
              <a:rPr lang="en-US" altLang="zh-CN" sz="2400" dirty="0"/>
              <a:t>Initialization </a:t>
            </a:r>
            <a:r>
              <a:rPr lang="en-US" altLang="zh-CN" sz="2400" dirty="0" smtClean="0"/>
              <a:t>in </a:t>
            </a:r>
            <a:r>
              <a:rPr lang="en-US" sz="2400" dirty="0" smtClean="0">
                <a:solidFill>
                  <a:srgbClr val="FF0000"/>
                </a:solidFill>
              </a:rPr>
              <a:t>C++11</a:t>
            </a:r>
            <a:endParaRPr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076094"/>
            <a:ext cx="7278352" cy="2911200"/>
          </a:xfrm>
        </p:spPr>
        <p:txBody>
          <a:bodyPr/>
          <a:lstStyle/>
          <a:p>
            <a:r>
              <a:rPr lang="en-US" altLang="zh-CN" sz="2000" dirty="0" smtClean="0"/>
              <a:t>(</a:t>
            </a:r>
            <a:r>
              <a:rPr lang="en-US" altLang="zh-CN" sz="2000" dirty="0"/>
              <a:t>1) #include &lt;vector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(2) General declaration:</a:t>
            </a:r>
          </a:p>
          <a:p>
            <a:pPr marL="109535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vector&lt;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</a:rPr>
              <a:t>&gt; </a:t>
            </a:r>
            <a:r>
              <a:rPr lang="en-US" altLang="zh-CN" sz="2000" dirty="0" err="1">
                <a:solidFill>
                  <a:srgbClr val="FF0000"/>
                </a:solidFill>
              </a:rPr>
              <a:t>vt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n_elem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where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n_elem</a:t>
            </a:r>
            <a:r>
              <a:rPr lang="en-US" altLang="zh-CN" sz="2000" dirty="0" smtClean="0">
                <a:solidFill>
                  <a:schemeClr val="bg1"/>
                </a:solidFill>
              </a:rPr>
              <a:t> is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const</a:t>
            </a:r>
            <a:r>
              <a:rPr lang="en-US" altLang="zh-CN" sz="2000" dirty="0" smtClean="0">
                <a:solidFill>
                  <a:schemeClr val="bg1"/>
                </a:solidFill>
              </a:rPr>
              <a:t> or </a:t>
            </a:r>
            <a:r>
              <a:rPr lang="en-US" altLang="zh-CN" sz="2000" dirty="0" smtClean="0">
                <a:solidFill>
                  <a:srgbClr val="FFFF00"/>
                </a:solidFill>
              </a:rPr>
              <a:t>variable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000" dirty="0" smtClean="0"/>
              <a:t>(3) Examples:</a:t>
            </a:r>
          </a:p>
          <a:p>
            <a:pPr marL="109535" indent="0">
              <a:buNone/>
            </a:pPr>
            <a:r>
              <a:rPr lang="en-US" altLang="zh-CN" sz="2000" dirty="0"/>
              <a:t>	vector&lt;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 vi; // create a zero-size array of 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n;</a:t>
            </a:r>
          </a:p>
          <a:p>
            <a:pPr marL="10953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 &gt;&gt; n;</a:t>
            </a:r>
          </a:p>
          <a:p>
            <a:pPr marL="109535" indent="0">
              <a:buNone/>
            </a:pPr>
            <a:r>
              <a:rPr lang="en-US" altLang="zh-CN" sz="2000" dirty="0"/>
              <a:t>	vector&lt;double&gt; </a:t>
            </a:r>
            <a:r>
              <a:rPr lang="en-US" altLang="zh-CN" sz="2000" dirty="0" err="1"/>
              <a:t>vd</a:t>
            </a:r>
            <a:r>
              <a:rPr lang="en-US" altLang="zh-CN" sz="2000" dirty="0"/>
              <a:t>(n); // create an array of n doubles</a:t>
            </a:r>
          </a:p>
          <a:p>
            <a:pPr marL="109535" indent="0">
              <a:buNone/>
            </a:pPr>
            <a:endParaRPr lang="en-US" altLang="zh-CN" sz="2000" dirty="0" smtClean="0"/>
          </a:p>
          <a:p>
            <a:endParaRPr lang="en-US" altLang="zh-CN" sz="2000" dirty="0"/>
          </a:p>
          <a:p>
            <a:pPr marL="109535" indent="0">
              <a:buNone/>
            </a:pPr>
            <a:endParaRPr lang="en-US" altLang="zh-CN" sz="2000" dirty="0" smtClean="0"/>
          </a:p>
          <a:p>
            <a:pPr marL="109535" indent="0">
              <a:buNone/>
            </a:pP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Arrays: </a:t>
            </a:r>
            <a:r>
              <a:rPr lang="en-US" altLang="zh-CN" sz="2400" b="1" dirty="0"/>
              <a:t>vector</a:t>
            </a:r>
            <a:r>
              <a:rPr lang="en-US" altLang="zh-CN" sz="2400" dirty="0"/>
              <a:t> Template </a:t>
            </a:r>
            <a:r>
              <a:rPr lang="en-US" altLang="zh-CN" sz="2400" dirty="0" smtClean="0"/>
              <a:t>Class in </a:t>
            </a:r>
            <a:r>
              <a:rPr lang="en-US" altLang="zh-CN" sz="2400" dirty="0" smtClean="0">
                <a:solidFill>
                  <a:srgbClr val="FF0000"/>
                </a:solidFill>
              </a:rPr>
              <a:t>C98</a:t>
            </a:r>
            <a:endParaRPr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076094"/>
            <a:ext cx="7278352" cy="2911200"/>
          </a:xfrm>
        </p:spPr>
        <p:txBody>
          <a:bodyPr/>
          <a:lstStyle/>
          <a:p>
            <a:r>
              <a:rPr lang="en-US" altLang="zh-CN" sz="2000" dirty="0" smtClean="0"/>
              <a:t>(4) Cannot be simply initialized.</a:t>
            </a:r>
          </a:p>
          <a:p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/>
              <a:t>vector&lt;double&gt; a2(4); // create vector with 4 elements</a:t>
            </a:r>
          </a:p>
          <a:p>
            <a:pPr marL="109535" indent="0">
              <a:buNone/>
            </a:pPr>
            <a:r>
              <a:rPr lang="en-US" altLang="zh-CN" sz="2000" dirty="0" smtClean="0"/>
              <a:t>a2[0</a:t>
            </a:r>
            <a:r>
              <a:rPr lang="en-US" altLang="zh-CN" sz="2000" dirty="0"/>
              <a:t>] = 1.0/3.0;</a:t>
            </a:r>
          </a:p>
          <a:p>
            <a:pPr marL="109535" indent="0">
              <a:buNone/>
            </a:pPr>
            <a:r>
              <a:rPr lang="en-US" altLang="zh-CN" sz="2000" dirty="0"/>
              <a:t>a2[1] = 1.0/5.0;</a:t>
            </a:r>
          </a:p>
          <a:p>
            <a:pPr marL="109535" indent="0">
              <a:buNone/>
            </a:pPr>
            <a:r>
              <a:rPr lang="en-US" altLang="zh-CN" sz="2000" dirty="0"/>
              <a:t>a2[2] = 1.0/7.0;</a:t>
            </a:r>
          </a:p>
          <a:p>
            <a:pPr marL="109535" indent="0">
              <a:buNone/>
            </a:pPr>
            <a:r>
              <a:rPr lang="en-US" altLang="zh-CN" sz="2000" dirty="0"/>
              <a:t>a2[3] = 1.0/9.0;</a:t>
            </a:r>
          </a:p>
          <a:p>
            <a:endParaRPr lang="en-US" altLang="zh-CN" sz="2000" dirty="0"/>
          </a:p>
          <a:p>
            <a:pPr marL="109535" indent="0">
              <a:buNone/>
            </a:pPr>
            <a:endParaRPr lang="en-US" altLang="zh-CN" sz="2000" dirty="0" smtClean="0"/>
          </a:p>
          <a:p>
            <a:endParaRPr lang="en-US" altLang="zh-CN" sz="2000" dirty="0"/>
          </a:p>
          <a:p>
            <a:pPr marL="109535" indent="0">
              <a:buNone/>
            </a:pPr>
            <a:endParaRPr lang="en-US" altLang="zh-CN" sz="2000" dirty="0" smtClean="0"/>
          </a:p>
          <a:p>
            <a:pPr marL="109535" indent="0">
              <a:buNone/>
            </a:pP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Arrays: </a:t>
            </a:r>
            <a:r>
              <a:rPr lang="en-US" altLang="zh-CN" sz="2400" b="1" dirty="0"/>
              <a:t>vector</a:t>
            </a:r>
            <a:r>
              <a:rPr lang="en-US" altLang="zh-CN" sz="2400" dirty="0"/>
              <a:t> Template </a:t>
            </a:r>
            <a:r>
              <a:rPr lang="en-US" altLang="zh-CN" sz="2400" dirty="0" smtClean="0"/>
              <a:t>Class in </a:t>
            </a:r>
            <a:r>
              <a:rPr lang="en-US" altLang="zh-CN" sz="2400" dirty="0" smtClean="0">
                <a:solidFill>
                  <a:srgbClr val="FF0000"/>
                </a:solidFill>
              </a:rPr>
              <a:t>C98</a:t>
            </a:r>
            <a:endParaRPr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076094"/>
            <a:ext cx="7278352" cy="2911200"/>
          </a:xfrm>
        </p:spPr>
        <p:txBody>
          <a:bodyPr/>
          <a:lstStyle/>
          <a:p>
            <a:r>
              <a:rPr lang="en-US" altLang="zh-CN" sz="2000" dirty="0" smtClean="0"/>
              <a:t>(</a:t>
            </a:r>
            <a:r>
              <a:rPr lang="en-US" altLang="zh-CN" sz="2000" dirty="0"/>
              <a:t>1) #include </a:t>
            </a:r>
            <a:r>
              <a:rPr lang="en-US" altLang="zh-CN" sz="2000" dirty="0" smtClean="0"/>
              <a:t>&lt;array&gt;</a:t>
            </a:r>
          </a:p>
          <a:p>
            <a:r>
              <a:rPr lang="en-US" altLang="zh-CN" sz="2000" dirty="0" smtClean="0"/>
              <a:t>(2) General declaration: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array&lt;</a:t>
            </a:r>
            <a:r>
              <a:rPr lang="en-US" altLang="zh-CN" sz="2000" dirty="0" err="1">
                <a:solidFill>
                  <a:srgbClr val="FF0000"/>
                </a:solidFill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n_elem</a:t>
            </a:r>
            <a:r>
              <a:rPr lang="en-US" altLang="zh-CN" sz="2000" dirty="0">
                <a:solidFill>
                  <a:srgbClr val="FF0000"/>
                </a:solidFill>
              </a:rPr>
              <a:t>&gt; </a:t>
            </a:r>
            <a:r>
              <a:rPr lang="en-US" altLang="zh-CN" sz="2000" dirty="0" err="1">
                <a:solidFill>
                  <a:srgbClr val="FF0000"/>
                </a:solidFill>
              </a:rPr>
              <a:t>arr</a:t>
            </a:r>
            <a:r>
              <a:rPr lang="en-US" altLang="zh-CN" sz="2000" dirty="0" smtClean="0">
                <a:solidFill>
                  <a:srgbClr val="FF0000"/>
                </a:solidFill>
              </a:rPr>
              <a:t>;</a:t>
            </a:r>
          </a:p>
          <a:p>
            <a:pPr marL="109535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where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n_elem</a:t>
            </a:r>
            <a:r>
              <a:rPr lang="en-US" altLang="zh-CN" sz="2000" dirty="0" smtClean="0">
                <a:solidFill>
                  <a:schemeClr val="bg1"/>
                </a:solidFill>
              </a:rPr>
              <a:t> is </a:t>
            </a:r>
            <a:r>
              <a:rPr lang="en-US" altLang="zh-CN" sz="2000" dirty="0" smtClean="0">
                <a:solidFill>
                  <a:srgbClr val="FFFF00"/>
                </a:solidFill>
              </a:rPr>
              <a:t>const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000" dirty="0" smtClean="0"/>
              <a:t>(3) Examples:</a:t>
            </a:r>
          </a:p>
          <a:p>
            <a:pPr marL="109535" indent="0">
              <a:buNone/>
            </a:pPr>
            <a:r>
              <a:rPr lang="en-US" altLang="zh-CN" sz="2000" dirty="0"/>
              <a:t>	array&lt;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FF00"/>
                </a:solidFill>
              </a:rPr>
              <a:t>5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ai</a:t>
            </a:r>
            <a:r>
              <a:rPr lang="en-US" altLang="zh-CN" sz="2000" dirty="0"/>
              <a:t>; // create array object of 5 </a:t>
            </a:r>
            <a:r>
              <a:rPr lang="en-US" altLang="zh-CN" sz="2000" dirty="0" err="1"/>
              <a:t>ints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	array&lt;double</a:t>
            </a:r>
            <a:r>
              <a:rPr lang="en-US" altLang="zh-CN" sz="2000" dirty="0"/>
              <a:t>, 4&gt; ad </a:t>
            </a:r>
            <a:r>
              <a:rPr lang="en-US" altLang="zh-CN" sz="2000" dirty="0">
                <a:solidFill>
                  <a:srgbClr val="FFFF00"/>
                </a:solidFill>
              </a:rPr>
              <a:t>=</a:t>
            </a:r>
            <a:r>
              <a:rPr lang="en-US" altLang="zh-CN" sz="2000" dirty="0"/>
              <a:t> {1.2, 2.1, 3.43. 4.3};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109535" indent="0">
              <a:buNone/>
            </a:pPr>
            <a:endParaRPr lang="en-US" altLang="zh-CN" sz="2000" dirty="0" smtClean="0"/>
          </a:p>
          <a:p>
            <a:pPr marL="109535" indent="0">
              <a:buNone/>
            </a:pP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Arrays: </a:t>
            </a:r>
            <a:r>
              <a:rPr lang="en-US" altLang="zh-CN" sz="2400" b="1" dirty="0" smtClean="0"/>
              <a:t>array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Template </a:t>
            </a:r>
            <a:r>
              <a:rPr lang="en-US" altLang="zh-CN" sz="2400" dirty="0" smtClean="0"/>
              <a:t>Class in </a:t>
            </a:r>
            <a:r>
              <a:rPr lang="en-US" altLang="zh-CN" sz="2400" dirty="0" smtClean="0">
                <a:solidFill>
                  <a:srgbClr val="FF0000"/>
                </a:solidFill>
              </a:rPr>
              <a:t>C++11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3813" y="3930989"/>
            <a:ext cx="584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Why vector and array </a:t>
            </a:r>
            <a:r>
              <a:rPr lang="en-US" altLang="zh-CN" sz="2400" dirty="0" smtClean="0">
                <a:solidFill>
                  <a:srgbClr val="00B050"/>
                </a:solidFill>
              </a:rPr>
              <a:t>are both </a:t>
            </a:r>
            <a:r>
              <a:rPr lang="en-US" altLang="zh-CN" sz="2400" dirty="0" smtClean="0">
                <a:solidFill>
                  <a:srgbClr val="00B050"/>
                </a:solidFill>
              </a:rPr>
              <a:t>introduced</a:t>
            </a:r>
            <a:r>
              <a:rPr lang="en-US" altLang="zh-CN" sz="2400" dirty="0" smtClean="0">
                <a:solidFill>
                  <a:srgbClr val="00B050"/>
                </a:solidFill>
              </a:rPr>
              <a:t>?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1022</TotalTime>
  <Words>1738</Words>
  <Application>Microsoft Office PowerPoint</Application>
  <PresentationFormat>Custom</PresentationFormat>
  <Paragraphs>214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Montserrat</vt:lpstr>
      <vt:lpstr>微软雅黑</vt:lpstr>
      <vt:lpstr>宋体</vt:lpstr>
      <vt:lpstr>Arial</vt:lpstr>
      <vt:lpstr>Wingdings</vt:lpstr>
      <vt:lpstr>Lato</vt:lpstr>
      <vt:lpstr>Focus</vt:lpstr>
      <vt:lpstr>C++ Programming Design</vt:lpstr>
      <vt:lpstr>#4</vt:lpstr>
      <vt:lpstr>#4.1 Compound Types</vt:lpstr>
      <vt:lpstr>Arrays</vt:lpstr>
      <vt:lpstr>Arrays: Initialization</vt:lpstr>
      <vt:lpstr>Arrays: Initialization in C++11</vt:lpstr>
      <vt:lpstr>Arrays: vector Template Class in C98</vt:lpstr>
      <vt:lpstr>Arrays: vector Template Class in C98</vt:lpstr>
      <vt:lpstr>Arrays: array Template Class in C++11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Exercises</vt:lpstr>
      <vt:lpstr>Programming Exercises</vt:lpstr>
      <vt:lpstr>Programming Exercises</vt:lpstr>
      <vt:lpstr>Programming Exercises</vt:lpstr>
      <vt:lpstr>On Control Structures and Functions</vt:lpstr>
      <vt:lpstr>Programming Exercises</vt:lpstr>
      <vt:lpstr>Programming Exercises</vt:lpstr>
      <vt:lpstr>Programming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cp:lastModifiedBy>lizonghui</cp:lastModifiedBy>
  <cp:revision>95</cp:revision>
  <dcterms:modified xsi:type="dcterms:W3CDTF">2022-09-24T01:35:07Z</dcterms:modified>
</cp:coreProperties>
</file>