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294" r:id="rId7"/>
    <p:sldId id="295" r:id="rId8"/>
    <p:sldId id="296" r:id="rId9"/>
    <p:sldId id="281" r:id="rId10"/>
    <p:sldId id="307" r:id="rId11"/>
    <p:sldId id="306" r:id="rId12"/>
    <p:sldId id="305" r:id="rId13"/>
    <p:sldId id="297" r:id="rId14"/>
    <p:sldId id="298" r:id="rId15"/>
    <p:sldId id="299" r:id="rId16"/>
    <p:sldId id="300" r:id="rId17"/>
    <p:sldId id="302" r:id="rId18"/>
    <p:sldId id="301" r:id="rId19"/>
    <p:sldId id="280" r:id="rId20"/>
    <p:sldId id="303" r:id="rId21"/>
    <p:sldId id="304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A0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1989" autoAdjust="0"/>
  </p:normalViewPr>
  <p:slideViewPr>
    <p:cSldViewPr snapToGrid="0" showGuides="1">
      <p:cViewPr varScale="1">
        <p:scale>
          <a:sx n="88" d="100"/>
          <a:sy n="88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50C86-D7D5-430C-91E3-4224244E19EC}" type="doc">
      <dgm:prSet loTypeId="urn:microsoft.com/office/officeart/2005/8/layout/funnel1" loCatId="relationship" qsTypeId="urn:microsoft.com/office/officeart/2005/8/quickstyle/simple2" qsCatId="simple" csTypeId="urn:microsoft.com/office/officeart/2005/8/colors/colorful5" csCatId="colorful" phldr="1"/>
      <dgm:spPr/>
    </dgm:pt>
    <dgm:pt modelId="{4998D2A5-B1EA-48C9-AE59-4B882AB86A3C}">
      <dgm:prSet custT="1"/>
      <dgm:spPr/>
      <dgm:t>
        <a:bodyPr/>
        <a:lstStyle/>
        <a:p>
          <a:r>
            <a:rPr lang="zh-CN" altLang="en-US" sz="2400" dirty="0"/>
            <a:t>（</a:t>
          </a:r>
          <a:r>
            <a:rPr lang="en-US" altLang="zh-CN" sz="2400" dirty="0"/>
            <a:t>1</a:t>
          </a:r>
          <a:r>
            <a:rPr lang="zh-CN" altLang="en-US" sz="2400" dirty="0"/>
            <a:t>）范围说明书</a:t>
          </a:r>
          <a:endParaRPr lang="en-US" altLang="zh-CN" sz="2400" dirty="0"/>
        </a:p>
      </dgm:t>
    </dgm:pt>
    <dgm:pt modelId="{F6F39DFB-DFC5-4E37-B9BA-645BFFD4648C}" type="parTrans" cxnId="{80AC0896-4F6D-4C55-AA1C-0D69B724B3D2}">
      <dgm:prSet/>
      <dgm:spPr/>
      <dgm:t>
        <a:bodyPr/>
        <a:lstStyle/>
        <a:p>
          <a:endParaRPr lang="zh-CN" altLang="en-US"/>
        </a:p>
      </dgm:t>
    </dgm:pt>
    <dgm:pt modelId="{F423B1CF-2367-4678-BEBC-C11209189C38}" type="sibTrans" cxnId="{80AC0896-4F6D-4C55-AA1C-0D69B724B3D2}">
      <dgm:prSet/>
      <dgm:spPr/>
      <dgm:t>
        <a:bodyPr/>
        <a:lstStyle/>
        <a:p>
          <a:endParaRPr lang="zh-CN" altLang="en-US"/>
        </a:p>
      </dgm:t>
    </dgm:pt>
    <dgm:pt modelId="{01E91BFB-CDD2-430E-A088-1DAC649B11C6}">
      <dgm:prSet custT="1"/>
      <dgm:spPr/>
      <dgm:t>
        <a:bodyPr/>
        <a:lstStyle/>
        <a:p>
          <a:r>
            <a:rPr lang="zh-CN" altLang="en-US" sz="2400" dirty="0"/>
            <a:t>（</a:t>
          </a:r>
          <a:r>
            <a:rPr lang="en-US" altLang="zh-CN" sz="2400" dirty="0"/>
            <a:t>2</a:t>
          </a:r>
          <a:r>
            <a:rPr lang="zh-CN" altLang="en-US" sz="2400" dirty="0"/>
            <a:t>）工作分解结构</a:t>
          </a:r>
          <a:r>
            <a:rPr lang="en-US" altLang="zh-CN" sz="2400" dirty="0"/>
            <a:t>(WBS)</a:t>
          </a:r>
        </a:p>
      </dgm:t>
    </dgm:pt>
    <dgm:pt modelId="{05BEC2E1-4DE9-48B5-8293-BBC6757F2BF7}" type="parTrans" cxnId="{341B899E-E99E-4AA5-B3FA-A1A05F7DF39B}">
      <dgm:prSet/>
      <dgm:spPr/>
      <dgm:t>
        <a:bodyPr/>
        <a:lstStyle/>
        <a:p>
          <a:endParaRPr lang="zh-CN" altLang="en-US"/>
        </a:p>
      </dgm:t>
    </dgm:pt>
    <dgm:pt modelId="{3B199D34-D314-4FA0-B02F-6BC1D386147A}" type="sibTrans" cxnId="{341B899E-E99E-4AA5-B3FA-A1A05F7DF39B}">
      <dgm:prSet/>
      <dgm:spPr/>
      <dgm:t>
        <a:bodyPr/>
        <a:lstStyle/>
        <a:p>
          <a:endParaRPr lang="zh-CN" altLang="en-US"/>
        </a:p>
      </dgm:t>
    </dgm:pt>
    <dgm:pt modelId="{2B1511AC-1910-4B4A-9905-5B3EA4D5DA37}">
      <dgm:prSet/>
      <dgm:spPr/>
      <dgm:t>
        <a:bodyPr/>
        <a:lstStyle/>
        <a:p>
          <a:r>
            <a:rPr lang="zh-CN" altLang="en-US" dirty="0"/>
            <a:t>（</a:t>
          </a:r>
          <a:r>
            <a:rPr lang="en-US" altLang="zh-CN" dirty="0"/>
            <a:t>3</a:t>
          </a:r>
          <a:r>
            <a:rPr lang="zh-CN" altLang="en-US" dirty="0"/>
            <a:t>）</a:t>
          </a:r>
          <a:r>
            <a:rPr lang="en-US" altLang="zh-CN" dirty="0"/>
            <a:t> WBS</a:t>
          </a:r>
          <a:r>
            <a:rPr lang="zh-CN" altLang="en-US" dirty="0"/>
            <a:t>词典</a:t>
          </a:r>
        </a:p>
      </dgm:t>
    </dgm:pt>
    <dgm:pt modelId="{137E072D-81A9-44B4-8462-0CB136983747}" type="parTrans" cxnId="{5D81DE76-A2C2-43DB-B89E-D572E9FE8DA9}">
      <dgm:prSet/>
      <dgm:spPr/>
      <dgm:t>
        <a:bodyPr/>
        <a:lstStyle/>
        <a:p>
          <a:endParaRPr lang="zh-CN" altLang="en-US"/>
        </a:p>
      </dgm:t>
    </dgm:pt>
    <dgm:pt modelId="{43ACFA17-D44E-4431-BB3F-3EC3CF3540D8}" type="sibTrans" cxnId="{5D81DE76-A2C2-43DB-B89E-D572E9FE8DA9}">
      <dgm:prSet/>
      <dgm:spPr/>
      <dgm:t>
        <a:bodyPr/>
        <a:lstStyle/>
        <a:p>
          <a:endParaRPr lang="zh-CN" altLang="en-US"/>
        </a:p>
      </dgm:t>
    </dgm:pt>
    <dgm:pt modelId="{2272238B-CBAC-4735-BD91-57CE4CF1045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800" b="1" dirty="0"/>
            <a:t>范围基准</a:t>
          </a:r>
          <a:endParaRPr lang="en-US" altLang="zh-CN" sz="2800" b="1" dirty="0"/>
        </a:p>
        <a:p>
          <a:pPr>
            <a:spcAft>
              <a:spcPts val="0"/>
            </a:spcAft>
          </a:pPr>
          <a:r>
            <a:rPr lang="zh-CN" altLang="en-US" sz="2800" b="1" dirty="0">
              <a:solidFill>
                <a:srgbClr val="FF0000"/>
              </a:solidFill>
            </a:rPr>
            <a:t>（基线）</a:t>
          </a:r>
          <a:endParaRPr lang="zh-CN" altLang="en-US" sz="2800" dirty="0"/>
        </a:p>
      </dgm:t>
    </dgm:pt>
    <dgm:pt modelId="{8A0A27AE-2194-4F36-8E62-935140A090BA}" type="parTrans" cxnId="{CB4AC5A6-BE2D-4062-81B0-8A89C5801C76}">
      <dgm:prSet/>
      <dgm:spPr/>
      <dgm:t>
        <a:bodyPr/>
        <a:lstStyle/>
        <a:p>
          <a:endParaRPr lang="zh-CN" altLang="en-US"/>
        </a:p>
      </dgm:t>
    </dgm:pt>
    <dgm:pt modelId="{93BD34A2-EEA9-4272-ACCF-31DF6896AF91}" type="sibTrans" cxnId="{CB4AC5A6-BE2D-4062-81B0-8A89C5801C76}">
      <dgm:prSet/>
      <dgm:spPr/>
      <dgm:t>
        <a:bodyPr/>
        <a:lstStyle/>
        <a:p>
          <a:endParaRPr lang="zh-CN" altLang="en-US"/>
        </a:p>
      </dgm:t>
    </dgm:pt>
    <dgm:pt modelId="{E34FB1EF-E064-4D32-B1C9-C13337CBE594}" type="pres">
      <dgm:prSet presAssocID="{50050C86-D7D5-430C-91E3-4224244E19EC}" presName="Name0" presStyleCnt="0">
        <dgm:presLayoutVars>
          <dgm:chMax val="4"/>
          <dgm:resizeHandles val="exact"/>
        </dgm:presLayoutVars>
      </dgm:prSet>
      <dgm:spPr/>
    </dgm:pt>
    <dgm:pt modelId="{341163CE-8E3F-4840-826C-5F1CC1B1F4C9}" type="pres">
      <dgm:prSet presAssocID="{50050C86-D7D5-430C-91E3-4224244E19EC}" presName="ellipse" presStyleLbl="trBgShp" presStyleIdx="0" presStyleCnt="1"/>
      <dgm:spPr/>
    </dgm:pt>
    <dgm:pt modelId="{8D8D8B2C-F3DD-45D8-8E30-6FA43FA8CA4C}" type="pres">
      <dgm:prSet presAssocID="{50050C86-D7D5-430C-91E3-4224244E19EC}" presName="arrow1" presStyleLbl="fgShp" presStyleIdx="0" presStyleCnt="1"/>
      <dgm:spPr/>
    </dgm:pt>
    <dgm:pt modelId="{EA2A5A98-83B9-4D59-AE85-7D980EF7852A}" type="pres">
      <dgm:prSet presAssocID="{50050C86-D7D5-430C-91E3-4224244E19EC}" presName="rectangle" presStyleLbl="revTx" presStyleIdx="0" presStyleCnt="1" custLinFactNeighborY="3333">
        <dgm:presLayoutVars>
          <dgm:bulletEnabled val="1"/>
        </dgm:presLayoutVars>
      </dgm:prSet>
      <dgm:spPr/>
    </dgm:pt>
    <dgm:pt modelId="{1153F8B6-8990-4BB3-BDFC-33D796F46BA6}" type="pres">
      <dgm:prSet presAssocID="{01E91BFB-CDD2-430E-A088-1DAC649B11C6}" presName="item1" presStyleLbl="node1" presStyleIdx="0" presStyleCnt="3">
        <dgm:presLayoutVars>
          <dgm:bulletEnabled val="1"/>
        </dgm:presLayoutVars>
      </dgm:prSet>
      <dgm:spPr/>
    </dgm:pt>
    <dgm:pt modelId="{458C94A9-DDF5-4FFE-BC30-52FFFBD85B6B}" type="pres">
      <dgm:prSet presAssocID="{2B1511AC-1910-4B4A-9905-5B3EA4D5DA37}" presName="item2" presStyleLbl="node1" presStyleIdx="1" presStyleCnt="3">
        <dgm:presLayoutVars>
          <dgm:bulletEnabled val="1"/>
        </dgm:presLayoutVars>
      </dgm:prSet>
      <dgm:spPr/>
    </dgm:pt>
    <dgm:pt modelId="{6A6CBD5C-0B20-4E85-840D-CB885D9C0B55}" type="pres">
      <dgm:prSet presAssocID="{2272238B-CBAC-4735-BD91-57CE4CF10456}" presName="item3" presStyleLbl="node1" presStyleIdx="2" presStyleCnt="3">
        <dgm:presLayoutVars>
          <dgm:bulletEnabled val="1"/>
        </dgm:presLayoutVars>
      </dgm:prSet>
      <dgm:spPr/>
    </dgm:pt>
    <dgm:pt modelId="{F48E694E-0405-4BAB-B973-8C1BCD18077F}" type="pres">
      <dgm:prSet presAssocID="{50050C86-D7D5-430C-91E3-4224244E19EC}" presName="funnel" presStyleLbl="trAlignAcc1" presStyleIdx="0" presStyleCnt="1"/>
      <dgm:spPr/>
    </dgm:pt>
  </dgm:ptLst>
  <dgm:cxnLst>
    <dgm:cxn modelId="{5D81DE76-A2C2-43DB-B89E-D572E9FE8DA9}" srcId="{50050C86-D7D5-430C-91E3-4224244E19EC}" destId="{2B1511AC-1910-4B4A-9905-5B3EA4D5DA37}" srcOrd="2" destOrd="0" parTransId="{137E072D-81A9-44B4-8462-0CB136983747}" sibTransId="{43ACFA17-D44E-4431-BB3F-3EC3CF3540D8}"/>
    <dgm:cxn modelId="{3C6F925A-3E6B-4A0C-9F27-87633AA8BB1A}" type="presOf" srcId="{4998D2A5-B1EA-48C9-AE59-4B882AB86A3C}" destId="{6A6CBD5C-0B20-4E85-840D-CB885D9C0B55}" srcOrd="0" destOrd="0" presId="urn:microsoft.com/office/officeart/2005/8/layout/funnel1"/>
    <dgm:cxn modelId="{03CB937D-6D78-415F-BC53-D2BD6EAB98AF}" type="presOf" srcId="{2272238B-CBAC-4735-BD91-57CE4CF10456}" destId="{EA2A5A98-83B9-4D59-AE85-7D980EF7852A}" srcOrd="0" destOrd="0" presId="urn:microsoft.com/office/officeart/2005/8/layout/funnel1"/>
    <dgm:cxn modelId="{054C348C-11EA-48AC-990B-8FE5587D4AC2}" type="presOf" srcId="{50050C86-D7D5-430C-91E3-4224244E19EC}" destId="{E34FB1EF-E064-4D32-B1C9-C13337CBE594}" srcOrd="0" destOrd="0" presId="urn:microsoft.com/office/officeart/2005/8/layout/funnel1"/>
    <dgm:cxn modelId="{80AC0896-4F6D-4C55-AA1C-0D69B724B3D2}" srcId="{50050C86-D7D5-430C-91E3-4224244E19EC}" destId="{4998D2A5-B1EA-48C9-AE59-4B882AB86A3C}" srcOrd="0" destOrd="0" parTransId="{F6F39DFB-DFC5-4E37-B9BA-645BFFD4648C}" sibTransId="{F423B1CF-2367-4678-BEBC-C11209189C38}"/>
    <dgm:cxn modelId="{341B899E-E99E-4AA5-B3FA-A1A05F7DF39B}" srcId="{50050C86-D7D5-430C-91E3-4224244E19EC}" destId="{01E91BFB-CDD2-430E-A088-1DAC649B11C6}" srcOrd="1" destOrd="0" parTransId="{05BEC2E1-4DE9-48B5-8293-BBC6757F2BF7}" sibTransId="{3B199D34-D314-4FA0-B02F-6BC1D386147A}"/>
    <dgm:cxn modelId="{454F8DA1-1DB8-4964-86E6-B75875D77CFA}" type="presOf" srcId="{01E91BFB-CDD2-430E-A088-1DAC649B11C6}" destId="{458C94A9-DDF5-4FFE-BC30-52FFFBD85B6B}" srcOrd="0" destOrd="0" presId="urn:microsoft.com/office/officeart/2005/8/layout/funnel1"/>
    <dgm:cxn modelId="{CB4AC5A6-BE2D-4062-81B0-8A89C5801C76}" srcId="{50050C86-D7D5-430C-91E3-4224244E19EC}" destId="{2272238B-CBAC-4735-BD91-57CE4CF10456}" srcOrd="3" destOrd="0" parTransId="{8A0A27AE-2194-4F36-8E62-935140A090BA}" sibTransId="{93BD34A2-EEA9-4272-ACCF-31DF6896AF91}"/>
    <dgm:cxn modelId="{442BA6F6-62D6-432B-BA46-B8C086F28C83}" type="presOf" srcId="{2B1511AC-1910-4B4A-9905-5B3EA4D5DA37}" destId="{1153F8B6-8990-4BB3-BDFC-33D796F46BA6}" srcOrd="0" destOrd="0" presId="urn:microsoft.com/office/officeart/2005/8/layout/funnel1"/>
    <dgm:cxn modelId="{6E8B0E85-0153-40E8-88DF-D93210090EAB}" type="presParOf" srcId="{E34FB1EF-E064-4D32-B1C9-C13337CBE594}" destId="{341163CE-8E3F-4840-826C-5F1CC1B1F4C9}" srcOrd="0" destOrd="0" presId="urn:microsoft.com/office/officeart/2005/8/layout/funnel1"/>
    <dgm:cxn modelId="{37047575-FF7E-46E1-8746-39D60EFEB933}" type="presParOf" srcId="{E34FB1EF-E064-4D32-B1C9-C13337CBE594}" destId="{8D8D8B2C-F3DD-45D8-8E30-6FA43FA8CA4C}" srcOrd="1" destOrd="0" presId="urn:microsoft.com/office/officeart/2005/8/layout/funnel1"/>
    <dgm:cxn modelId="{170A48A1-1DE9-4FA1-8C1A-9009BA522D2A}" type="presParOf" srcId="{E34FB1EF-E064-4D32-B1C9-C13337CBE594}" destId="{EA2A5A98-83B9-4D59-AE85-7D980EF7852A}" srcOrd="2" destOrd="0" presId="urn:microsoft.com/office/officeart/2005/8/layout/funnel1"/>
    <dgm:cxn modelId="{54B4905B-A9B8-414E-8DAD-724A0B79E80F}" type="presParOf" srcId="{E34FB1EF-E064-4D32-B1C9-C13337CBE594}" destId="{1153F8B6-8990-4BB3-BDFC-33D796F46BA6}" srcOrd="3" destOrd="0" presId="urn:microsoft.com/office/officeart/2005/8/layout/funnel1"/>
    <dgm:cxn modelId="{67DCA335-B5FA-45B8-A0AB-F4A9E0C32253}" type="presParOf" srcId="{E34FB1EF-E064-4D32-B1C9-C13337CBE594}" destId="{458C94A9-DDF5-4FFE-BC30-52FFFBD85B6B}" srcOrd="4" destOrd="0" presId="urn:microsoft.com/office/officeart/2005/8/layout/funnel1"/>
    <dgm:cxn modelId="{0CD7FD53-2E45-45EE-890B-77D6DF6D02EF}" type="presParOf" srcId="{E34FB1EF-E064-4D32-B1C9-C13337CBE594}" destId="{6A6CBD5C-0B20-4E85-840D-CB885D9C0B55}" srcOrd="5" destOrd="0" presId="urn:microsoft.com/office/officeart/2005/8/layout/funnel1"/>
    <dgm:cxn modelId="{8EB5B751-8307-4E2F-BE7A-E9F79C1AB8CD}" type="presParOf" srcId="{E34FB1EF-E064-4D32-B1C9-C13337CBE594}" destId="{F48E694E-0405-4BAB-B973-8C1BCD1807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63CE-8E3F-4840-826C-5F1CC1B1F4C9}">
      <dsp:nvSpPr>
        <dsp:cNvPr id="0" name=""/>
        <dsp:cNvSpPr/>
      </dsp:nvSpPr>
      <dsp:spPr>
        <a:xfrm>
          <a:off x="1730113" y="213237"/>
          <a:ext cx="4231947" cy="1469699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D8B2C-F3DD-45D8-8E30-6FA43FA8CA4C}">
      <dsp:nvSpPr>
        <dsp:cNvPr id="0" name=""/>
        <dsp:cNvSpPr/>
      </dsp:nvSpPr>
      <dsp:spPr>
        <a:xfrm>
          <a:off x="3442576" y="3812033"/>
          <a:ext cx="820144" cy="52489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2A5A98-83B9-4D59-AE85-7D980EF7852A}">
      <dsp:nvSpPr>
        <dsp:cNvPr id="0" name=""/>
        <dsp:cNvSpPr/>
      </dsp:nvSpPr>
      <dsp:spPr>
        <a:xfrm>
          <a:off x="1884300" y="4264749"/>
          <a:ext cx="3936695" cy="98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b="1" kern="1200" dirty="0"/>
            <a:t>范围基准</a:t>
          </a:r>
          <a:endParaRPr lang="en-US" altLang="zh-C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800" b="1" kern="1200" dirty="0">
              <a:solidFill>
                <a:srgbClr val="FF0000"/>
              </a:solidFill>
            </a:rPr>
            <a:t>（基线）</a:t>
          </a:r>
          <a:endParaRPr lang="zh-CN" altLang="en-US" sz="2800" kern="1200" dirty="0"/>
        </a:p>
      </dsp:txBody>
      <dsp:txXfrm>
        <a:off x="1884300" y="4264749"/>
        <a:ext cx="3936695" cy="984173"/>
      </dsp:txXfrm>
    </dsp:sp>
    <dsp:sp modelId="{1153F8B6-8990-4BB3-BDFC-33D796F46BA6}">
      <dsp:nvSpPr>
        <dsp:cNvPr id="0" name=""/>
        <dsp:cNvSpPr/>
      </dsp:nvSpPr>
      <dsp:spPr>
        <a:xfrm>
          <a:off x="3268705" y="1796445"/>
          <a:ext cx="1476260" cy="14762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（</a:t>
          </a:r>
          <a:r>
            <a:rPr lang="en-US" altLang="zh-CN" sz="2200" kern="1200" dirty="0"/>
            <a:t>3</a:t>
          </a:r>
          <a:r>
            <a:rPr lang="zh-CN" altLang="en-US" sz="2200" kern="1200" dirty="0"/>
            <a:t>）</a:t>
          </a:r>
          <a:r>
            <a:rPr lang="en-US" altLang="zh-CN" sz="2200" kern="1200" dirty="0"/>
            <a:t> WBS</a:t>
          </a:r>
          <a:r>
            <a:rPr lang="zh-CN" altLang="en-US" sz="2200" kern="1200" dirty="0"/>
            <a:t>词典</a:t>
          </a:r>
        </a:p>
      </dsp:txBody>
      <dsp:txXfrm>
        <a:off x="3484898" y="2012638"/>
        <a:ext cx="1043874" cy="1043874"/>
      </dsp:txXfrm>
    </dsp:sp>
    <dsp:sp modelId="{458C94A9-DDF5-4FFE-BC30-52FFFBD85B6B}">
      <dsp:nvSpPr>
        <dsp:cNvPr id="0" name=""/>
        <dsp:cNvSpPr/>
      </dsp:nvSpPr>
      <dsp:spPr>
        <a:xfrm>
          <a:off x="2212358" y="688921"/>
          <a:ext cx="1476260" cy="147626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zh-CN" sz="2400" kern="1200" dirty="0"/>
            <a:t>2</a:t>
          </a:r>
          <a:r>
            <a:rPr lang="zh-CN" altLang="en-US" sz="2400" kern="1200" dirty="0"/>
            <a:t>）工作分解结构</a:t>
          </a:r>
          <a:r>
            <a:rPr lang="en-US" altLang="zh-CN" sz="2400" kern="1200" dirty="0"/>
            <a:t>(WBS)</a:t>
          </a:r>
        </a:p>
      </dsp:txBody>
      <dsp:txXfrm>
        <a:off x="2428551" y="905114"/>
        <a:ext cx="1043874" cy="1043874"/>
      </dsp:txXfrm>
    </dsp:sp>
    <dsp:sp modelId="{6A6CBD5C-0B20-4E85-840D-CB885D9C0B55}">
      <dsp:nvSpPr>
        <dsp:cNvPr id="0" name=""/>
        <dsp:cNvSpPr/>
      </dsp:nvSpPr>
      <dsp:spPr>
        <a:xfrm>
          <a:off x="3721425" y="331994"/>
          <a:ext cx="1476260" cy="147626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（</a:t>
          </a:r>
          <a:r>
            <a:rPr lang="en-US" altLang="zh-CN" sz="2400" kern="1200" dirty="0"/>
            <a:t>1</a:t>
          </a:r>
          <a:r>
            <a:rPr lang="zh-CN" altLang="en-US" sz="2400" kern="1200" dirty="0"/>
            <a:t>）范围说明书</a:t>
          </a:r>
          <a:endParaRPr lang="en-US" altLang="zh-CN" sz="2400" kern="1200" dirty="0"/>
        </a:p>
      </dsp:txBody>
      <dsp:txXfrm>
        <a:off x="3937618" y="548187"/>
        <a:ext cx="1043874" cy="1043874"/>
      </dsp:txXfrm>
    </dsp:sp>
    <dsp:sp modelId="{F48E694E-0405-4BAB-B973-8C1BCD18077F}">
      <dsp:nvSpPr>
        <dsp:cNvPr id="0" name=""/>
        <dsp:cNvSpPr/>
      </dsp:nvSpPr>
      <dsp:spPr>
        <a:xfrm>
          <a:off x="1556242" y="32805"/>
          <a:ext cx="4592811" cy="367424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9/7/2022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9/7/2022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范围基准的构成：</a:t>
            </a:r>
            <a:endParaRPr lang="en-US" altLang="zh-CN" sz="1200" b="1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）范围说明书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）工作分解结构（</a:t>
            </a:r>
            <a:r>
              <a:rPr lang="en-US" altLang="zh-CN" sz="1200" dirty="0"/>
              <a:t>WBS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 WBS</a:t>
            </a:r>
            <a:r>
              <a:rPr lang="zh-CN" altLang="en-US" sz="1200" dirty="0"/>
              <a:t>词典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9/7/2022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1F980B-0563-4F42-BABF-9082C6EB5EC4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2022/9/7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9/7/2022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9/7/2022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9/7/2022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</a:rPr>
              <a:t>成本管理与范围管理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pPr lvl="1"/>
            <a:endParaRPr lang="en-US" altLang="zh-CN" sz="2400" dirty="0"/>
          </a:p>
          <a:p>
            <a:endParaRPr lang="zh-CN" altLang="en-US" sz="28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FB05D22-85B5-4D1B-8505-C6010267D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920091"/>
              </p:ext>
            </p:extLst>
          </p:nvPr>
        </p:nvGraphicFramePr>
        <p:xfrm>
          <a:off x="633845" y="1467559"/>
          <a:ext cx="7705297" cy="524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620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5" y="1797248"/>
            <a:ext cx="8150431" cy="4233438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）范围说明书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主要作用：确定哪些需求包含在项目范围内，哪些排除在范围外。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u="sng" dirty="0"/>
              <a:t>范围说明书模板</a:t>
            </a:r>
            <a:endParaRPr lang="en-US" altLang="zh-CN" sz="2800" u="sng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11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1773181"/>
            <a:ext cx="7694907" cy="326350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）工作分解结构（</a:t>
            </a:r>
            <a:r>
              <a:rPr lang="en-US" altLang="zh-CN" sz="2800" b="1" dirty="0"/>
              <a:t>WBS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CB599F1-D02D-4751-B25F-72700943BD52}"/>
              </a:ext>
            </a:extLst>
          </p:cNvPr>
          <p:cNvSpPr/>
          <p:nvPr/>
        </p:nvSpPr>
        <p:spPr>
          <a:xfrm>
            <a:off x="0" y="2407544"/>
            <a:ext cx="9029698" cy="4084696"/>
          </a:xfrm>
          <a:prstGeom prst="rect">
            <a:avLst/>
          </a:prstGeom>
          <a:blipFill>
            <a:blip r:embed="rId2" cstate="print"/>
            <a:stretch>
              <a:fillRect l="-557" t="-3982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62768A2-C7AD-4E27-8618-F2724944A606}"/>
              </a:ext>
            </a:extLst>
          </p:cNvPr>
          <p:cNvSpPr/>
          <p:nvPr/>
        </p:nvSpPr>
        <p:spPr>
          <a:xfrm>
            <a:off x="16763" y="3898393"/>
            <a:ext cx="9026651" cy="2680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FB331-3638-4575-8E36-94829078B445}"/>
              </a:ext>
            </a:extLst>
          </p:cNvPr>
          <p:cNvSpPr txBox="1"/>
          <p:nvPr/>
        </p:nvSpPr>
        <p:spPr>
          <a:xfrm>
            <a:off x="4487364" y="6068544"/>
            <a:ext cx="1059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6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工作包</a:t>
            </a:r>
            <a:endParaRPr lang="zh-CN" altLang="en-US" dirty="0">
              <a:solidFill>
                <a:srgbClr val="FF69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BE471B-0F44-400A-AACB-36BF46F044F1}"/>
              </a:ext>
            </a:extLst>
          </p:cNvPr>
          <p:cNvSpPr txBox="1"/>
          <p:nvPr/>
        </p:nvSpPr>
        <p:spPr>
          <a:xfrm>
            <a:off x="6393043" y="2320676"/>
            <a:ext cx="255279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成果导向的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7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1B1425-56B8-43E5-A917-33DCF378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650"/>
            <a:ext cx="9144000" cy="4356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1773181"/>
            <a:ext cx="7694907" cy="326350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）工作分解结构（</a:t>
            </a:r>
            <a:r>
              <a:rPr lang="en-US" altLang="zh-CN" sz="2800" b="1" dirty="0"/>
              <a:t>WBS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12D49A-33A5-48C9-97FF-2796BFD5B828}"/>
              </a:ext>
            </a:extLst>
          </p:cNvPr>
          <p:cNvSpPr txBox="1"/>
          <p:nvPr/>
        </p:nvSpPr>
        <p:spPr>
          <a:xfrm>
            <a:off x="6411686" y="2317650"/>
            <a:ext cx="2416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活动导向的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0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1773181"/>
            <a:ext cx="7694907" cy="326350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）工作分解结构（</a:t>
            </a:r>
            <a:r>
              <a:rPr lang="en-US" altLang="zh-CN" sz="2800" b="1" dirty="0"/>
              <a:t>WBS</a:t>
            </a:r>
            <a:r>
              <a:rPr lang="zh-CN" altLang="en-US" sz="2800" b="1" dirty="0"/>
              <a:t>）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7030A0"/>
                </a:solidFill>
              </a:rPr>
              <a:t>提纲式</a:t>
            </a:r>
            <a:endParaRPr lang="en-US" altLang="zh-CN" sz="2800" dirty="0">
              <a:solidFill>
                <a:srgbClr val="7030A0"/>
              </a:solidFill>
            </a:endParaRP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564BCD-0947-4A98-8FF9-F9D0CF1D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" t="6006" r="-1"/>
          <a:stretch/>
        </p:blipFill>
        <p:spPr>
          <a:xfrm>
            <a:off x="1022463" y="2307770"/>
            <a:ext cx="7498082" cy="4397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86BFEA-10D5-4C55-AADF-4641D324BAE4}"/>
                  </a:ext>
                </a:extLst>
              </p:cNvPr>
              <p:cNvSpPr txBox="1"/>
              <p:nvPr/>
            </p:nvSpPr>
            <p:spPr>
              <a:xfrm>
                <a:off x="4191000" y="3043181"/>
                <a:ext cx="4718163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:r>
                  <a:rPr lang="zh-CN" altLang="en-US" sz="2400" b="1" dirty="0">
                    <a:solidFill>
                      <a:srgbClr val="7030A0"/>
                    </a:solidFill>
                  </a:rPr>
                  <a:t>工作包</a:t>
                </a:r>
                <a:r>
                  <a:rPr lang="en-US" altLang="zh-CN" sz="2400" dirty="0"/>
                  <a:t>80</a:t>
                </a:r>
                <a:r>
                  <a:rPr lang="zh-CN" altLang="en-US" sz="2400" dirty="0"/>
                  <a:t>小时法则</a:t>
                </a:r>
                <a:r>
                  <a:rPr lang="en-US" altLang="zh-CN" sz="2400" dirty="0"/>
                  <a:t>(80-Hour Rule)</a:t>
                </a:r>
                <a:r>
                  <a:rPr lang="zh-CN" altLang="en-US" sz="2400" dirty="0"/>
                  <a:t>或两周法则</a:t>
                </a:r>
                <a:r>
                  <a:rPr lang="en-US" altLang="zh-CN" sz="2400" dirty="0"/>
                  <a:t>(Two Week Rule)</a:t>
                </a:r>
                <a:r>
                  <a:rPr lang="zh-CN" altLang="en-US" sz="2400" dirty="0"/>
                  <a:t>： 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8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任何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工作包完成时间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80(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小时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86BFEA-10D5-4C55-AADF-4641D324B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043181"/>
                <a:ext cx="4718163" cy="1200329"/>
              </a:xfrm>
              <a:prstGeom prst="rect">
                <a:avLst/>
              </a:prstGeom>
              <a:blipFill>
                <a:blip r:embed="rId3"/>
                <a:stretch>
                  <a:fillRect l="-2070" t="-6091" r="-4010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C74756D-6C1B-4499-9849-E0257A800F96}"/>
              </a:ext>
            </a:extLst>
          </p:cNvPr>
          <p:cNvSpPr txBox="1"/>
          <p:nvPr/>
        </p:nvSpPr>
        <p:spPr>
          <a:xfrm>
            <a:off x="4264081" y="4703044"/>
            <a:ext cx="4572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7030A0"/>
                </a:solidFill>
              </a:rPr>
              <a:t>工作包</a:t>
            </a:r>
            <a:r>
              <a:rPr lang="zh-CN" altLang="en-US" sz="2400" dirty="0"/>
              <a:t>应可直接</a:t>
            </a:r>
            <a:r>
              <a:rPr lang="zh-CN" altLang="en-US" sz="2400" b="1" dirty="0">
                <a:solidFill>
                  <a:srgbClr val="FF0000"/>
                </a:solidFill>
              </a:rPr>
              <a:t>分派到个人去完成</a:t>
            </a:r>
          </a:p>
        </p:txBody>
      </p:sp>
    </p:spTree>
    <p:extLst>
      <p:ext uri="{BB962C8B-B14F-4D97-AF65-F5344CB8AC3E}">
        <p14:creationId xmlns:p14="http://schemas.microsoft.com/office/powerpoint/2010/main" val="3184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范围基准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5" y="1797248"/>
            <a:ext cx="7694907" cy="326350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WBS</a:t>
            </a:r>
            <a:r>
              <a:rPr lang="zh-CN" altLang="en-US" sz="2800" b="1" dirty="0"/>
              <a:t>词典</a:t>
            </a:r>
            <a:r>
              <a:rPr lang="zh-CN" altLang="en-US" sz="2800" dirty="0"/>
              <a:t>：用来</a:t>
            </a:r>
            <a:r>
              <a:rPr lang="zh-CN" altLang="en-US" sz="2800" b="1" dirty="0">
                <a:solidFill>
                  <a:srgbClr val="7030A0"/>
                </a:solidFill>
              </a:rPr>
              <a:t>详细描述</a:t>
            </a:r>
            <a:r>
              <a:rPr lang="zh-CN" altLang="en-US" sz="2800" dirty="0"/>
              <a:t>每一个工作包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a) 1</a:t>
            </a:r>
            <a:r>
              <a:rPr lang="zh-CN" altLang="en-US" sz="2800" dirty="0"/>
              <a:t>个工作包对应</a:t>
            </a:r>
            <a:r>
              <a:rPr lang="en-US" altLang="zh-CN" sz="2800" dirty="0"/>
              <a:t>1</a:t>
            </a:r>
            <a:r>
              <a:rPr lang="zh-CN" altLang="en-US" sz="2800" dirty="0"/>
              <a:t>个词典文件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b) </a:t>
            </a:r>
            <a:r>
              <a:rPr lang="zh-CN" altLang="en-US" sz="2800" dirty="0"/>
              <a:t>主要内容是完成工作包所需的活动、里程碑及质量要求等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37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799781"/>
            <a:ext cx="7694907" cy="380103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、计划成本（</a:t>
            </a:r>
            <a:r>
              <a:rPr lang="en-US" altLang="zh-CN" sz="2800" dirty="0"/>
              <a:t>Excel</a:t>
            </a:r>
            <a:r>
              <a:rPr lang="zh-CN" altLang="en-US" sz="2800" dirty="0"/>
              <a:t>表）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、需求文件（可使用用例图、数据流图等）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、需求跟踪矩阵（可使用模板）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、范围基准（可使用模板）：</a:t>
            </a:r>
            <a:endParaRPr lang="en-US" altLang="zh-CN" sz="2800" dirty="0"/>
          </a:p>
          <a:p>
            <a:pPr lvl="1"/>
            <a:r>
              <a:rPr lang="zh-CN" altLang="en-US" sz="2500" dirty="0"/>
              <a:t>（</a:t>
            </a:r>
            <a:r>
              <a:rPr lang="en-US" altLang="zh-CN" sz="2500" dirty="0"/>
              <a:t>1</a:t>
            </a:r>
            <a:r>
              <a:rPr lang="zh-CN" altLang="en-US" sz="2500" dirty="0"/>
              <a:t>）范围说明书</a:t>
            </a:r>
          </a:p>
          <a:p>
            <a:pPr lvl="1"/>
            <a:r>
              <a:rPr lang="zh-CN" altLang="en-US" sz="2500" dirty="0"/>
              <a:t>（</a:t>
            </a:r>
            <a:r>
              <a:rPr lang="en-US" altLang="zh-CN" sz="2500" dirty="0"/>
              <a:t>2</a:t>
            </a:r>
            <a:r>
              <a:rPr lang="zh-CN" altLang="en-US" sz="2500" dirty="0"/>
              <a:t>）工作分解结构（</a:t>
            </a:r>
            <a:r>
              <a:rPr lang="en-US" altLang="zh-CN" sz="2500" dirty="0"/>
              <a:t>WBS</a:t>
            </a:r>
            <a:r>
              <a:rPr lang="zh-CN" altLang="en-US" sz="2500" dirty="0"/>
              <a:t>，工作包不少于</a:t>
            </a:r>
            <a:r>
              <a:rPr lang="en-US" altLang="zh-CN" sz="2500" dirty="0"/>
              <a:t>20</a:t>
            </a:r>
            <a:r>
              <a:rPr lang="zh-CN" altLang="en-US" sz="2500" dirty="0"/>
              <a:t>个）</a:t>
            </a:r>
          </a:p>
          <a:p>
            <a:pPr lvl="1"/>
            <a:r>
              <a:rPr lang="zh-CN" altLang="en-US" sz="2500" dirty="0"/>
              <a:t>（</a:t>
            </a:r>
            <a:r>
              <a:rPr lang="en-US" altLang="zh-CN" sz="2500" dirty="0"/>
              <a:t>3</a:t>
            </a:r>
            <a:r>
              <a:rPr lang="zh-CN" altLang="en-US" sz="2500" dirty="0"/>
              <a:t>） </a:t>
            </a:r>
            <a:r>
              <a:rPr lang="en-US" altLang="zh-CN" sz="2500" dirty="0"/>
              <a:t>WBS</a:t>
            </a:r>
            <a:r>
              <a:rPr lang="zh-CN" altLang="en-US" sz="2500" dirty="0"/>
              <a:t>词典（</a:t>
            </a:r>
            <a:r>
              <a:rPr lang="zh-CN" altLang="en-US" sz="2500" u="sng" dirty="0"/>
              <a:t>只需完成</a:t>
            </a:r>
            <a:r>
              <a:rPr lang="en-US" altLang="zh-CN" sz="2500" u="sng" dirty="0"/>
              <a:t>1-2</a:t>
            </a:r>
            <a:r>
              <a:rPr lang="zh-CN" altLang="en-US" sz="2500" u="sng" dirty="0"/>
              <a:t>个最复杂工作包的词典</a:t>
            </a:r>
            <a:r>
              <a:rPr lang="zh-CN" altLang="en-US" sz="2500" dirty="0"/>
              <a:t>）</a:t>
            </a:r>
            <a:endParaRPr lang="en-US" altLang="zh-CN" sz="2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228250-BF0C-455F-81F3-A3B195D35D9C}"/>
              </a:ext>
            </a:extLst>
          </p:cNvPr>
          <p:cNvSpPr/>
          <p:nvPr/>
        </p:nvSpPr>
        <p:spPr>
          <a:xfrm>
            <a:off x="2004798" y="5709272"/>
            <a:ext cx="4953000" cy="78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</a:rPr>
              <a:t>下次课前提交</a:t>
            </a: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191663"/>
            <a:ext cx="7694907" cy="3801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系统设计文档（类图、时序图、流程图等）</a:t>
            </a:r>
            <a:endParaRPr lang="zh-CN" altLang="en-US" sz="2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文档保存：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>
                <a:solidFill>
                  <a:srgbClr val="7030A0"/>
                </a:solidFill>
              </a:rPr>
              <a:t>保管好</a:t>
            </a:r>
            <a:r>
              <a:rPr lang="zh-CN" altLang="en-US" b="1" dirty="0">
                <a:solidFill>
                  <a:srgbClr val="FF0000"/>
                </a:solidFill>
              </a:rPr>
              <a:t>下列文件</a:t>
            </a:r>
            <a:endParaRPr 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228250-BF0C-455F-81F3-A3B195D35D9C}"/>
              </a:ext>
            </a:extLst>
          </p:cNvPr>
          <p:cNvSpPr/>
          <p:nvPr/>
        </p:nvSpPr>
        <p:spPr>
          <a:xfrm>
            <a:off x="976098" y="3591838"/>
            <a:ext cx="7010400" cy="78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</a:rPr>
              <a:t>后续测试课程可能需要使用</a:t>
            </a:r>
          </a:p>
        </p:txBody>
      </p:sp>
    </p:spTree>
    <p:extLst>
      <p:ext uri="{BB962C8B-B14F-4D97-AF65-F5344CB8AC3E}">
        <p14:creationId xmlns:p14="http://schemas.microsoft.com/office/powerpoint/2010/main" val="313858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191663"/>
            <a:ext cx="7694907" cy="380103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进度管理及项目管理工具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500" dirty="0"/>
              <a:t>（</a:t>
            </a:r>
            <a:r>
              <a:rPr lang="en-US" altLang="zh-CN" sz="2500" dirty="0"/>
              <a:t>1</a:t>
            </a:r>
            <a:r>
              <a:rPr lang="zh-CN" altLang="en-US" sz="2500" dirty="0"/>
              <a:t>）</a:t>
            </a:r>
            <a:r>
              <a:rPr lang="en-US" altLang="zh-CN" sz="2500" dirty="0"/>
              <a:t>Microsoft Project</a:t>
            </a:r>
            <a:r>
              <a:rPr lang="zh-CN" altLang="en-US" sz="2500" dirty="0"/>
              <a:t>（客户端项目管理工具）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/>
              <a:t>（</a:t>
            </a:r>
            <a:r>
              <a:rPr lang="en-US" altLang="zh-CN" sz="2500" dirty="0"/>
              <a:t>2</a:t>
            </a:r>
            <a:r>
              <a:rPr lang="zh-CN" altLang="en-US" sz="2500" dirty="0"/>
              <a:t>）</a:t>
            </a:r>
            <a:r>
              <a:rPr lang="en-US" altLang="zh-CN" sz="2500" dirty="0" err="1"/>
              <a:t>Worktile</a:t>
            </a:r>
            <a:r>
              <a:rPr lang="zh-CN" altLang="en-US" sz="2500" dirty="0"/>
              <a:t>（</a:t>
            </a:r>
            <a:r>
              <a:rPr lang="en-US" altLang="zh-CN" sz="2500" dirty="0"/>
              <a:t>Web</a:t>
            </a:r>
            <a:r>
              <a:rPr lang="zh-CN" altLang="en-US" sz="2500" dirty="0"/>
              <a:t>项目管理工具）</a:t>
            </a:r>
            <a:endParaRPr lang="en-US" altLang="zh-CN" sz="2500" dirty="0"/>
          </a:p>
          <a:p>
            <a:endParaRPr lang="en-US" altLang="zh-CN" sz="2500" u="sng" dirty="0"/>
          </a:p>
          <a:p>
            <a:r>
              <a:rPr lang="zh-CN" altLang="en-US" sz="2500" u="sng" dirty="0"/>
              <a:t>等等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下次实训内容：准备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1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、计划成本</a:t>
            </a:r>
            <a:endParaRPr 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CA5049-A01C-4BCC-A038-D3D7F8E0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0" y="3197820"/>
            <a:ext cx="8728960" cy="1325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FEF7A2-FA1E-4FAB-8EAF-B5CA80E3BC2F}"/>
              </a:ext>
            </a:extLst>
          </p:cNvPr>
          <p:cNvSpPr txBox="1"/>
          <p:nvPr/>
        </p:nvSpPr>
        <p:spPr>
          <a:xfrm>
            <a:off x="3265714" y="5230741"/>
            <a:ext cx="307007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主要依据：工作量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、实际成本</a:t>
            </a:r>
            <a:endParaRPr 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B4FB6-FF46-4BE7-ACDB-84E38CE9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" y="3095775"/>
            <a:ext cx="8339661" cy="20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成本管理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6595974" cy="326350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、成本监控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b="1" dirty="0">
                <a:solidFill>
                  <a:srgbClr val="FF0000"/>
                </a:solidFill>
              </a:rPr>
              <a:t>EXCEL</a:t>
            </a:r>
            <a:endParaRPr lang="zh-CN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BE90E-AC93-4197-BC12-D2E0E3BB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43" y="1904028"/>
            <a:ext cx="6169971" cy="4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274" y="2022022"/>
            <a:ext cx="8521040" cy="3263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F3E2114-0415-47AC-BB26-109915ED1CC9}"/>
              </a:ext>
            </a:extLst>
          </p:cNvPr>
          <p:cNvSpPr txBox="1"/>
          <p:nvPr/>
        </p:nvSpPr>
        <p:spPr>
          <a:xfrm>
            <a:off x="307274" y="3037492"/>
            <a:ext cx="203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规划范围管理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B477B363-C19C-46F8-B7DA-EB2613B5B8CF}"/>
              </a:ext>
            </a:extLst>
          </p:cNvPr>
          <p:cNvSpPr txBox="1"/>
          <p:nvPr/>
        </p:nvSpPr>
        <p:spPr>
          <a:xfrm>
            <a:off x="3528413" y="3037492"/>
            <a:ext cx="150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收集需求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A4509BD8-877E-4F6E-821F-20ADAA6409F6}"/>
              </a:ext>
            </a:extLst>
          </p:cNvPr>
          <p:cNvSpPr txBox="1"/>
          <p:nvPr/>
        </p:nvSpPr>
        <p:spPr>
          <a:xfrm>
            <a:off x="6369158" y="3031472"/>
            <a:ext cx="150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定义范围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1130030-5070-44C2-B9AD-2AA512992444}"/>
              </a:ext>
            </a:extLst>
          </p:cNvPr>
          <p:cNvSpPr txBox="1"/>
          <p:nvPr/>
        </p:nvSpPr>
        <p:spPr>
          <a:xfrm>
            <a:off x="5878299" y="4668510"/>
            <a:ext cx="255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创建工作分解结构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1CC76957-9A3A-4551-BBEF-1EA8728285C7}"/>
              </a:ext>
            </a:extLst>
          </p:cNvPr>
          <p:cNvSpPr txBox="1"/>
          <p:nvPr/>
        </p:nvSpPr>
        <p:spPr>
          <a:xfrm>
            <a:off x="3088307" y="4668510"/>
            <a:ext cx="150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确认范围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C9204E3-4322-4A7D-9AB0-CA79AC6C2DE7}"/>
              </a:ext>
            </a:extLst>
          </p:cNvPr>
          <p:cNvSpPr/>
          <p:nvPr/>
        </p:nvSpPr>
        <p:spPr>
          <a:xfrm>
            <a:off x="2512267" y="3074067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92429B-8B7F-41D4-A496-A4545F03920A}"/>
              </a:ext>
            </a:extLst>
          </p:cNvPr>
          <p:cNvSpPr txBox="1"/>
          <p:nvPr/>
        </p:nvSpPr>
        <p:spPr>
          <a:xfrm>
            <a:off x="2488876" y="2439025"/>
            <a:ext cx="9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范围管理计划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253E100-BA63-4940-B071-4242E53454F6}"/>
              </a:ext>
            </a:extLst>
          </p:cNvPr>
          <p:cNvSpPr/>
          <p:nvPr/>
        </p:nvSpPr>
        <p:spPr>
          <a:xfrm>
            <a:off x="5088479" y="3074067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154284-D81C-4599-AC11-819338CF6877}"/>
              </a:ext>
            </a:extLst>
          </p:cNvPr>
          <p:cNvSpPr txBox="1"/>
          <p:nvPr/>
        </p:nvSpPr>
        <p:spPr>
          <a:xfrm>
            <a:off x="4830755" y="2405600"/>
            <a:ext cx="177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需求文件</a:t>
            </a:r>
            <a:r>
              <a:rPr lang="en-US" altLang="zh-CN" sz="2000" b="1" dirty="0">
                <a:solidFill>
                  <a:srgbClr val="7030A0"/>
                </a:solidFill>
              </a:rPr>
              <a:t>+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需求跟踪矩阵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533898E-1FCD-474A-904A-B22B8F203699}"/>
              </a:ext>
            </a:extLst>
          </p:cNvPr>
          <p:cNvSpPr/>
          <p:nvPr/>
        </p:nvSpPr>
        <p:spPr>
          <a:xfrm rot="5400000">
            <a:off x="6622864" y="3896971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9EA5C-F0E5-4A74-BD76-CE0A51A6425E}"/>
              </a:ext>
            </a:extLst>
          </p:cNvPr>
          <p:cNvSpPr txBox="1"/>
          <p:nvPr/>
        </p:nvSpPr>
        <p:spPr>
          <a:xfrm>
            <a:off x="7321301" y="3670660"/>
            <a:ext cx="9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范围说明书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C9F7FA-3E69-47AA-86C2-D4087269BCE4}"/>
              </a:ext>
            </a:extLst>
          </p:cNvPr>
          <p:cNvSpPr txBox="1"/>
          <p:nvPr/>
        </p:nvSpPr>
        <p:spPr>
          <a:xfrm>
            <a:off x="4802295" y="4085893"/>
            <a:ext cx="81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范围基准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83FED-29ED-436A-9914-9E5B37E1A730}"/>
              </a:ext>
            </a:extLst>
          </p:cNvPr>
          <p:cNvSpPr/>
          <p:nvPr/>
        </p:nvSpPr>
        <p:spPr>
          <a:xfrm rot="10800000">
            <a:off x="4629605" y="4726186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000E2A-1115-4AD4-9C5D-5DAAFBAC3502}"/>
              </a:ext>
            </a:extLst>
          </p:cNvPr>
          <p:cNvSpPr txBox="1"/>
          <p:nvPr/>
        </p:nvSpPr>
        <p:spPr>
          <a:xfrm>
            <a:off x="640332" y="4508929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验收的可交付成果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BD3B0F5-D1C8-49CC-8E7F-DC9797DC8EF9}"/>
              </a:ext>
            </a:extLst>
          </p:cNvPr>
          <p:cNvSpPr/>
          <p:nvPr/>
        </p:nvSpPr>
        <p:spPr>
          <a:xfrm rot="10800000">
            <a:off x="1992102" y="4713566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546C645-EB21-4FD1-B485-7C22E2D13475}"/>
              </a:ext>
            </a:extLst>
          </p:cNvPr>
          <p:cNvSpPr/>
          <p:nvPr/>
        </p:nvSpPr>
        <p:spPr>
          <a:xfrm>
            <a:off x="161192" y="2333197"/>
            <a:ext cx="8482302" cy="295232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F1B589-694B-48E0-9727-F6812C61F744}"/>
              </a:ext>
            </a:extLst>
          </p:cNvPr>
          <p:cNvSpPr txBox="1"/>
          <p:nvPr/>
        </p:nvSpPr>
        <p:spPr>
          <a:xfrm>
            <a:off x="3434356" y="5500869"/>
            <a:ext cx="156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控制范围</a:t>
            </a:r>
          </a:p>
        </p:txBody>
      </p:sp>
    </p:spTree>
    <p:extLst>
      <p:ext uri="{BB962C8B-B14F-4D97-AF65-F5344CB8AC3E}">
        <p14:creationId xmlns:p14="http://schemas.microsoft.com/office/powerpoint/2010/main" val="34817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需求跟踪矩阵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pPr lvl="1"/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2D414A9-5E96-42E6-9AE8-6FD485EC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" y="1526650"/>
            <a:ext cx="8907662" cy="49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需求跟踪矩阵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2065564"/>
            <a:ext cx="7694907" cy="3263503"/>
          </a:xfrm>
        </p:spPr>
        <p:txBody>
          <a:bodyPr>
            <a:normAutofit/>
          </a:bodyPr>
          <a:lstStyle/>
          <a:p>
            <a:pPr lvl="1"/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55860D-4272-4B20-80A6-E00560545088}"/>
              </a:ext>
            </a:extLst>
          </p:cNvPr>
          <p:cNvSpPr txBox="1"/>
          <p:nvPr/>
        </p:nvSpPr>
        <p:spPr>
          <a:xfrm>
            <a:off x="633845" y="18347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测量指标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51332-D857-4016-AC17-AF6459B40E8A}"/>
              </a:ext>
            </a:extLst>
          </p:cNvPr>
          <p:cNvSpPr txBox="1"/>
          <p:nvPr/>
        </p:nvSpPr>
        <p:spPr>
          <a:xfrm>
            <a:off x="633845" y="2487675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）功能性需求：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D7B49-89BD-4FA1-9C63-9CA086B4D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21354" r="7099" b="15634"/>
          <a:stretch/>
        </p:blipFill>
        <p:spPr>
          <a:xfrm>
            <a:off x="365506" y="3140619"/>
            <a:ext cx="8412987" cy="14096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73BC8A-5048-4A3C-B8ED-DBB44E035261}"/>
              </a:ext>
            </a:extLst>
          </p:cNvPr>
          <p:cNvSpPr txBox="1"/>
          <p:nvPr/>
        </p:nvSpPr>
        <p:spPr>
          <a:xfrm>
            <a:off x="633845" y="4922580"/>
            <a:ext cx="5258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）非功能性需求：</a:t>
            </a:r>
            <a:endParaRPr lang="en-US" altLang="zh-CN" sz="2400" dirty="0"/>
          </a:p>
          <a:p>
            <a:r>
              <a:rPr lang="en-US" altLang="zh-CN" sz="2400" dirty="0"/>
              <a:t>	a)</a:t>
            </a:r>
            <a:r>
              <a:rPr lang="zh-CN" altLang="en-US" sz="2400" dirty="0"/>
              <a:t>响应时间：最大不超过</a:t>
            </a:r>
            <a:r>
              <a:rPr lang="en-US" altLang="zh-CN" sz="2400" dirty="0"/>
              <a:t>100ms</a:t>
            </a:r>
          </a:p>
          <a:p>
            <a:r>
              <a:rPr lang="en-US" altLang="zh-CN" sz="2400" dirty="0"/>
              <a:t>	b)</a:t>
            </a:r>
            <a:r>
              <a:rPr lang="zh-CN" altLang="en-US" sz="2400" dirty="0"/>
              <a:t>并发量：不小于</a:t>
            </a:r>
            <a:r>
              <a:rPr lang="en-US" altLang="zh-CN" sz="2400" dirty="0"/>
              <a:t>100</a:t>
            </a:r>
          </a:p>
          <a:p>
            <a:r>
              <a:rPr lang="en-US" altLang="zh-CN" sz="2400" dirty="0"/>
              <a:t>	c)</a:t>
            </a:r>
            <a:r>
              <a:rPr lang="zh-CN" altLang="en-US" sz="2400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71221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r>
              <a:rPr lang="en-US" altLang="zh-CN" b="1" dirty="0"/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需求跟踪矩阵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pPr lvl="1"/>
            <a:endParaRPr lang="en-US" altLang="zh-CN" sz="24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2D414A9-5E96-42E6-9AE8-6FD485EC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" y="1526650"/>
            <a:ext cx="8907662" cy="49655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5A31D-FE25-4E00-B9AD-3C0029BA4195}"/>
              </a:ext>
            </a:extLst>
          </p:cNvPr>
          <p:cNvSpPr txBox="1"/>
          <p:nvPr/>
        </p:nvSpPr>
        <p:spPr>
          <a:xfrm>
            <a:off x="7586045" y="1064985"/>
            <a:ext cx="1458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Aft>
                <a:spcPts val="0"/>
              </a:spcAft>
            </a:pPr>
            <a:r>
              <a:rPr lang="en-US" altLang="zh-CN" sz="1800" b="1" dirty="0">
                <a:solidFill>
                  <a:srgbClr val="7030A0"/>
                </a:solidFill>
              </a:rPr>
              <a:t>1</a:t>
            </a:r>
            <a:r>
              <a:rPr lang="zh-CN" altLang="en-US" sz="1800" b="1" dirty="0">
                <a:solidFill>
                  <a:srgbClr val="7030A0"/>
                </a:solidFill>
              </a:rPr>
              <a:t>、验收测试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lvl="0" algn="l">
              <a:lnSpc>
                <a:spcPct val="100000"/>
              </a:lnSpc>
              <a:spcAft>
                <a:spcPts val="0"/>
              </a:spcAft>
            </a:pPr>
            <a:r>
              <a:rPr lang="en-US" altLang="zh-CN" sz="1800" b="1" dirty="0">
                <a:solidFill>
                  <a:srgbClr val="7030A0"/>
                </a:solidFill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</a:rPr>
              <a:t>、</a:t>
            </a:r>
            <a:r>
              <a:rPr lang="zh-CN" altLang="zh-CN" sz="1800" b="1" dirty="0">
                <a:solidFill>
                  <a:srgbClr val="7030A0"/>
                </a:solidFill>
              </a:rPr>
              <a:t>软件检查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lvl="0" algn="l">
              <a:lnSpc>
                <a:spcPct val="10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7030A0"/>
                </a:solidFill>
              </a:rPr>
              <a:t>……</a:t>
            </a:r>
            <a:endParaRPr lang="en-US" altLang="zh-CN" sz="1800" b="1" dirty="0">
              <a:solidFill>
                <a:srgbClr val="7030A0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98E259E-9CF7-4CEC-8CBB-CB8943B3C38E}"/>
              </a:ext>
            </a:extLst>
          </p:cNvPr>
          <p:cNvSpPr/>
          <p:nvPr/>
        </p:nvSpPr>
        <p:spPr>
          <a:xfrm rot="10800000">
            <a:off x="8143695" y="2067152"/>
            <a:ext cx="376850" cy="620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范围管理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274" y="2022022"/>
            <a:ext cx="8521040" cy="3263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5F3E2114-0415-47AC-BB26-109915ED1CC9}"/>
              </a:ext>
            </a:extLst>
          </p:cNvPr>
          <p:cNvSpPr txBox="1"/>
          <p:nvPr/>
        </p:nvSpPr>
        <p:spPr>
          <a:xfrm>
            <a:off x="307274" y="3037492"/>
            <a:ext cx="203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规划范围管理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B477B363-C19C-46F8-B7DA-EB2613B5B8CF}"/>
              </a:ext>
            </a:extLst>
          </p:cNvPr>
          <p:cNvSpPr txBox="1"/>
          <p:nvPr/>
        </p:nvSpPr>
        <p:spPr>
          <a:xfrm>
            <a:off x="3528413" y="3037492"/>
            <a:ext cx="150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收集需求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A4509BD8-877E-4F6E-821F-20ADAA6409F6}"/>
              </a:ext>
            </a:extLst>
          </p:cNvPr>
          <p:cNvSpPr txBox="1"/>
          <p:nvPr/>
        </p:nvSpPr>
        <p:spPr>
          <a:xfrm>
            <a:off x="6369158" y="3031472"/>
            <a:ext cx="150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定义范围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1130030-5070-44C2-B9AD-2AA512992444}"/>
              </a:ext>
            </a:extLst>
          </p:cNvPr>
          <p:cNvSpPr txBox="1"/>
          <p:nvPr/>
        </p:nvSpPr>
        <p:spPr>
          <a:xfrm>
            <a:off x="5878299" y="4668510"/>
            <a:ext cx="255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创建工作分解结构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1CC76957-9A3A-4551-BBEF-1EA8728285C7}"/>
              </a:ext>
            </a:extLst>
          </p:cNvPr>
          <p:cNvSpPr txBox="1"/>
          <p:nvPr/>
        </p:nvSpPr>
        <p:spPr>
          <a:xfrm>
            <a:off x="3088307" y="4668510"/>
            <a:ext cx="150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solidFill>
                  <a:srgbClr val="0255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确认范围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C9204E3-4322-4A7D-9AB0-CA79AC6C2DE7}"/>
              </a:ext>
            </a:extLst>
          </p:cNvPr>
          <p:cNvSpPr/>
          <p:nvPr/>
        </p:nvSpPr>
        <p:spPr>
          <a:xfrm>
            <a:off x="2512267" y="3074067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92429B-8B7F-41D4-A496-A4545F03920A}"/>
              </a:ext>
            </a:extLst>
          </p:cNvPr>
          <p:cNvSpPr txBox="1"/>
          <p:nvPr/>
        </p:nvSpPr>
        <p:spPr>
          <a:xfrm>
            <a:off x="2488876" y="2439025"/>
            <a:ext cx="9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范围管理计划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253E100-BA63-4940-B071-4242E53454F6}"/>
              </a:ext>
            </a:extLst>
          </p:cNvPr>
          <p:cNvSpPr/>
          <p:nvPr/>
        </p:nvSpPr>
        <p:spPr>
          <a:xfrm>
            <a:off x="5088479" y="3074067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154284-D81C-4599-AC11-819338CF6877}"/>
              </a:ext>
            </a:extLst>
          </p:cNvPr>
          <p:cNvSpPr txBox="1"/>
          <p:nvPr/>
        </p:nvSpPr>
        <p:spPr>
          <a:xfrm>
            <a:off x="4830755" y="2405600"/>
            <a:ext cx="177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需求文件</a:t>
            </a:r>
            <a:r>
              <a:rPr lang="en-US" altLang="zh-CN" sz="2000" b="1" dirty="0">
                <a:solidFill>
                  <a:srgbClr val="7030A0"/>
                </a:solidFill>
              </a:rPr>
              <a:t>+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需求跟踪矩阵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533898E-1FCD-474A-904A-B22B8F203699}"/>
              </a:ext>
            </a:extLst>
          </p:cNvPr>
          <p:cNvSpPr/>
          <p:nvPr/>
        </p:nvSpPr>
        <p:spPr>
          <a:xfrm rot="5400000">
            <a:off x="6622864" y="3896971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9EA5C-F0E5-4A74-BD76-CE0A51A6425E}"/>
              </a:ext>
            </a:extLst>
          </p:cNvPr>
          <p:cNvSpPr txBox="1"/>
          <p:nvPr/>
        </p:nvSpPr>
        <p:spPr>
          <a:xfrm>
            <a:off x="7321301" y="3670660"/>
            <a:ext cx="94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范围说明书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C9F7FA-3E69-47AA-86C2-D4087269BCE4}"/>
              </a:ext>
            </a:extLst>
          </p:cNvPr>
          <p:cNvSpPr txBox="1"/>
          <p:nvPr/>
        </p:nvSpPr>
        <p:spPr>
          <a:xfrm>
            <a:off x="4802295" y="4085893"/>
            <a:ext cx="81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范围基准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4D83FED-29ED-436A-9914-9E5B37E1A730}"/>
              </a:ext>
            </a:extLst>
          </p:cNvPr>
          <p:cNvSpPr/>
          <p:nvPr/>
        </p:nvSpPr>
        <p:spPr>
          <a:xfrm rot="10800000">
            <a:off x="4629605" y="4726186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000E2A-1115-4AD4-9C5D-5DAAFBAC3502}"/>
              </a:ext>
            </a:extLst>
          </p:cNvPr>
          <p:cNvSpPr txBox="1"/>
          <p:nvPr/>
        </p:nvSpPr>
        <p:spPr>
          <a:xfrm>
            <a:off x="640332" y="4508929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验收的可交付成果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BD3B0F5-D1C8-49CC-8E7F-DC9797DC8EF9}"/>
              </a:ext>
            </a:extLst>
          </p:cNvPr>
          <p:cNvSpPr/>
          <p:nvPr/>
        </p:nvSpPr>
        <p:spPr>
          <a:xfrm rot="10800000">
            <a:off x="1992102" y="4713566"/>
            <a:ext cx="985416" cy="30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546C645-EB21-4FD1-B485-7C22E2D13475}"/>
              </a:ext>
            </a:extLst>
          </p:cNvPr>
          <p:cNvSpPr/>
          <p:nvPr/>
        </p:nvSpPr>
        <p:spPr>
          <a:xfrm>
            <a:off x="161192" y="2333197"/>
            <a:ext cx="8482302" cy="295232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F1B589-694B-48E0-9727-F6812C61F744}"/>
              </a:ext>
            </a:extLst>
          </p:cNvPr>
          <p:cNvSpPr txBox="1"/>
          <p:nvPr/>
        </p:nvSpPr>
        <p:spPr>
          <a:xfrm>
            <a:off x="3434356" y="5500869"/>
            <a:ext cx="156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控制范围</a:t>
            </a:r>
          </a:p>
        </p:txBody>
      </p:sp>
    </p:spTree>
    <p:extLst>
      <p:ext uri="{BB962C8B-B14F-4D97-AF65-F5344CB8AC3E}">
        <p14:creationId xmlns:p14="http://schemas.microsoft.com/office/powerpoint/2010/main" val="42550481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338</TotalTime>
  <Words>572</Words>
  <Application>Microsoft Office PowerPoint</Application>
  <PresentationFormat>全屏显示(4:3)</PresentationFormat>
  <Paragraphs>112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微软雅黑</vt:lpstr>
      <vt:lpstr>Calibri</vt:lpstr>
      <vt:lpstr>Calibri Light</vt:lpstr>
      <vt:lpstr>Cambria Math</vt:lpstr>
      <vt:lpstr>Times New Roman</vt:lpstr>
      <vt:lpstr>Wingdings</vt:lpstr>
      <vt:lpstr>Wingdings 2</vt:lpstr>
      <vt:lpstr>HDOfficeLightV0</vt:lpstr>
      <vt:lpstr>专业课程综合实训III</vt:lpstr>
      <vt:lpstr>成本管理</vt:lpstr>
      <vt:lpstr>成本管理</vt:lpstr>
      <vt:lpstr>成本管理</vt:lpstr>
      <vt:lpstr>范围管理</vt:lpstr>
      <vt:lpstr>范围管理-需求跟踪矩阵</vt:lpstr>
      <vt:lpstr>范围管理-需求跟踪矩阵</vt:lpstr>
      <vt:lpstr>范围管理-需求跟踪矩阵</vt:lpstr>
      <vt:lpstr>范围管理</vt:lpstr>
      <vt:lpstr>范围管理-范围基准</vt:lpstr>
      <vt:lpstr>范围管理-范围基准</vt:lpstr>
      <vt:lpstr>范围管理-范围基准</vt:lpstr>
      <vt:lpstr>范围管理-范围基准</vt:lpstr>
      <vt:lpstr>范围管理-范围基准</vt:lpstr>
      <vt:lpstr>范围管理-范围基准</vt:lpstr>
      <vt:lpstr>文档提交：团队负责人提交至课程平台</vt:lpstr>
      <vt:lpstr>文档保存：团队负责人保管好下列文件</vt:lpstr>
      <vt:lpstr>下次实训内容：准备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40</cp:revision>
  <dcterms:created xsi:type="dcterms:W3CDTF">2022-08-25T06:00:33Z</dcterms:created>
  <dcterms:modified xsi:type="dcterms:W3CDTF">2022-09-07T05:39:02Z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