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1334" r:id="rId2"/>
    <p:sldId id="1249" r:id="rId3"/>
    <p:sldId id="1284" r:id="rId4"/>
    <p:sldId id="1285" r:id="rId5"/>
    <p:sldId id="1286" r:id="rId6"/>
    <p:sldId id="1325" r:id="rId7"/>
    <p:sldId id="1289" r:id="rId8"/>
    <p:sldId id="1290" r:id="rId9"/>
    <p:sldId id="1291" r:id="rId10"/>
    <p:sldId id="1292" r:id="rId11"/>
    <p:sldId id="1293" r:id="rId12"/>
    <p:sldId id="1294" r:id="rId13"/>
    <p:sldId id="1295" r:id="rId14"/>
    <p:sldId id="1296" r:id="rId15"/>
    <p:sldId id="1298" r:id="rId16"/>
    <p:sldId id="1299" r:id="rId17"/>
    <p:sldId id="1300" r:id="rId18"/>
    <p:sldId id="1301" r:id="rId19"/>
    <p:sldId id="1360" r:id="rId20"/>
    <p:sldId id="1362" r:id="rId21"/>
    <p:sldId id="1361" r:id="rId22"/>
    <p:sldId id="1333" r:id="rId23"/>
    <p:sldId id="1364" r:id="rId24"/>
    <p:sldId id="1365" r:id="rId25"/>
    <p:sldId id="1326" r:id="rId26"/>
    <p:sldId id="1336" r:id="rId27"/>
    <p:sldId id="1337" r:id="rId28"/>
    <p:sldId id="1338" r:id="rId29"/>
    <p:sldId id="1339" r:id="rId30"/>
    <p:sldId id="1340" r:id="rId31"/>
    <p:sldId id="1341" r:id="rId32"/>
    <p:sldId id="1342" r:id="rId33"/>
    <p:sldId id="1343" r:id="rId34"/>
    <p:sldId id="1344" r:id="rId35"/>
    <p:sldId id="1345" r:id="rId36"/>
    <p:sldId id="1347" r:id="rId37"/>
    <p:sldId id="1348" r:id="rId38"/>
    <p:sldId id="1349" r:id="rId39"/>
    <p:sldId id="1350" r:id="rId40"/>
    <p:sldId id="1351" r:id="rId41"/>
    <p:sldId id="1352" r:id="rId42"/>
    <p:sldId id="1353" r:id="rId43"/>
    <p:sldId id="1354" r:id="rId44"/>
    <p:sldId id="1355" r:id="rId45"/>
    <p:sldId id="1356" r:id="rId46"/>
    <p:sldId id="1357" r:id="rId47"/>
    <p:sldId id="876" r:id="rId48"/>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57C"/>
    <a:srgbClr val="132584"/>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2" autoAdjust="0"/>
    <p:restoredTop sz="74769" autoAdjust="0"/>
  </p:normalViewPr>
  <p:slideViewPr>
    <p:cSldViewPr snapToObjects="1">
      <p:cViewPr varScale="1">
        <p:scale>
          <a:sx n="46" d="100"/>
          <a:sy n="46" d="100"/>
        </p:scale>
        <p:origin x="1761" y="48"/>
      </p:cViewPr>
      <p:guideLst>
        <p:guide orient="horz" pos="2352"/>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25" d="100"/>
        <a:sy n="125"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5.xml"/><Relationship Id="rId1" Type="http://schemas.openxmlformats.org/officeDocument/2006/relationships/slide" Target="slides/slide14.xml"/><Relationship Id="rId5" Type="http://schemas.openxmlformats.org/officeDocument/2006/relationships/slide" Target="slides/slide31.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27687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​逆随机测试</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a:t>
            </a:fld>
            <a:endParaRPr lang="en-US" altLang="zh-CN"/>
          </a:p>
        </p:txBody>
      </p:sp>
    </p:spTree>
    <p:extLst>
      <p:ext uri="{BB962C8B-B14F-4D97-AF65-F5344CB8AC3E}">
        <p14:creationId xmlns:p14="http://schemas.microsoft.com/office/powerpoint/2010/main" val="314478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C43F5-E01B-472C-9516-A4B7E0F73540}" type="slidenum">
              <a:rPr lang="zh-CN" altLang="en-US"/>
              <a:pPr/>
              <a:t>11</a:t>
            </a:fld>
            <a:endParaRPr lang="en-US" altLang="zh-CN"/>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ffectLst/>
                <a:latin typeface="Cambria" panose="02040503050406030204" pitchFamily="18" charset="0"/>
                <a:ea typeface="宋体" panose="02010600030101010101" pitchFamily="2" charset="-122"/>
              </a:rPr>
              <a:t>等价划分可以帮助我们减少测试用例的数量，而不会增加很多风险。等价类划分是指分步骤地把海量或是无限的测试用例缩减的很少，但是过程同样有效。</a:t>
            </a:r>
            <a:endParaRPr lang="en-US" altLang="zh-CN" sz="1200" dirty="0" smtClean="0">
              <a:effectLst/>
              <a:latin typeface="Cambria" panose="020405030504060302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effectLst/>
              <a:latin typeface="Cambria" panose="020405030504060302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通常我们看两个区域进行测试：</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数据</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逻辑流程，</a:t>
            </a:r>
            <a:endParaRPr lang="en-US" altLang="zh-CN" dirty="0" smtClean="0"/>
          </a:p>
        </p:txBody>
      </p:sp>
    </p:spTree>
    <p:extLst>
      <p:ext uri="{BB962C8B-B14F-4D97-AF65-F5344CB8AC3E}">
        <p14:creationId xmlns:p14="http://schemas.microsoft.com/office/powerpoint/2010/main" val="4258628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31ED-94B9-4293-8863-2A02D608F7BA}" type="slidenum">
              <a:rPr lang="zh-CN" altLang="en-US"/>
              <a:pPr/>
              <a:t>12</a:t>
            </a:fld>
            <a:endParaRPr lang="en-US" altLang="zh-CN"/>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r>
              <a:rPr lang="zh-CN" altLang="en-US" dirty="0" smtClean="0"/>
              <a:t>确定边界条件</a:t>
            </a:r>
            <a:r>
              <a:rPr lang="en-US" altLang="zh-CN" dirty="0" smtClean="0"/>
              <a:t>-</a:t>
            </a:r>
            <a:r>
              <a:rPr lang="zh-CN" altLang="en-US" dirty="0" smtClean="0"/>
              <a:t>数据 处于软件计划操作限制边缘的数据。</a:t>
            </a:r>
            <a:endParaRPr lang="en-US" altLang="zh-CN" dirty="0" smtClean="0"/>
          </a:p>
          <a:p>
            <a:endParaRPr lang="en-US" altLang="zh-CN" dirty="0" smtClean="0"/>
          </a:p>
          <a:p>
            <a:r>
              <a:rPr lang="zh-CN" altLang="en-US" dirty="0" smtClean="0"/>
              <a:t>对于边界，将输入划分为</a:t>
            </a:r>
            <a:endParaRPr lang="en-US" altLang="zh-CN" dirty="0" smtClean="0"/>
          </a:p>
          <a:p>
            <a:r>
              <a:rPr lang="en-US" altLang="zh-CN" dirty="0" smtClean="0"/>
              <a:t>-</a:t>
            </a:r>
            <a:r>
              <a:rPr lang="zh-CN" altLang="en-US" dirty="0" smtClean="0"/>
              <a:t>边界内的有效数据。</a:t>
            </a:r>
            <a:endParaRPr lang="en-US" altLang="zh-CN" dirty="0" smtClean="0"/>
          </a:p>
          <a:p>
            <a:r>
              <a:rPr lang="en-US" altLang="zh-CN" dirty="0" smtClean="0"/>
              <a:t>-</a:t>
            </a:r>
            <a:r>
              <a:rPr lang="zh-CN" altLang="en-US" dirty="0" smtClean="0"/>
              <a:t>边界上的数据（可能有效或无效）。</a:t>
            </a:r>
            <a:endParaRPr lang="en-US" altLang="zh-CN" dirty="0" smtClean="0"/>
          </a:p>
          <a:p>
            <a:r>
              <a:rPr lang="en-US" altLang="zh-CN" dirty="0" smtClean="0"/>
              <a:t>-</a:t>
            </a:r>
            <a:r>
              <a:rPr lang="zh-CN" altLang="en-US" dirty="0" smtClean="0"/>
              <a:t>超出边界限制的无效数据。</a:t>
            </a:r>
            <a:endParaRPr lang="en-US" altLang="zh-CN" dirty="0" smtClean="0"/>
          </a:p>
        </p:txBody>
      </p:sp>
    </p:spTree>
    <p:extLst>
      <p:ext uri="{BB962C8B-B14F-4D97-AF65-F5344CB8AC3E}">
        <p14:creationId xmlns:p14="http://schemas.microsoft.com/office/powerpoint/2010/main" val="12539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6ABCF-D250-4ABB-8013-C6B452DAE9A7}" type="slidenum">
              <a:rPr lang="zh-CN" altLang="en-US"/>
              <a:pPr/>
              <a:t>13</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zh-CN" altLang="en-US" dirty="0" smtClean="0"/>
              <a:t>等价类划分其思想是将输入空间根据规范划分为若干等价类，这样可以期望给定类的每个元素都以相同的方式“处理”（即映射到输出）（正确或错误），从而减少必须开发的测试用例总数。</a:t>
            </a:r>
            <a:endParaRPr lang="en-US" altLang="zh-CN" dirty="0" smtClean="0"/>
          </a:p>
          <a:p>
            <a:r>
              <a:rPr lang="zh-CN" altLang="en-US" dirty="0" smtClean="0"/>
              <a:t>因此等价类划分可以分成两种不同的情况：</a:t>
            </a:r>
            <a:endParaRPr lang="en-US" altLang="zh-CN" dirty="0" smtClean="0"/>
          </a:p>
          <a:p>
            <a:endParaRPr lang="en-US" altLang="zh-CN" dirty="0" smtClean="0"/>
          </a:p>
          <a:p>
            <a:r>
              <a:rPr lang="zh-CN" altLang="en-US" dirty="0" smtClean="0"/>
              <a:t>有效等价类（对应于规范中视为有效的输入）</a:t>
            </a:r>
            <a:endParaRPr lang="en-US" altLang="zh-CN" dirty="0" smtClean="0"/>
          </a:p>
          <a:p>
            <a:r>
              <a:rPr lang="zh-CN" altLang="en-US" dirty="0" smtClean="0"/>
              <a:t>无效等价类（与规范中被视为错误的输入相对应）</a:t>
            </a:r>
            <a:endParaRPr lang="en-US" altLang="zh-CN" dirty="0" smtClean="0"/>
          </a:p>
        </p:txBody>
      </p:sp>
    </p:spTree>
    <p:extLst>
      <p:ext uri="{BB962C8B-B14F-4D97-AF65-F5344CB8AC3E}">
        <p14:creationId xmlns:p14="http://schemas.microsoft.com/office/powerpoint/2010/main" val="399227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EAB64-4074-457B-8391-A2E485683CF8}" type="slidenum">
              <a:rPr lang="zh-CN" altLang="en-US"/>
              <a:pPr/>
              <a:t>14</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r>
              <a:rPr lang="zh-CN" altLang="en-US" dirty="0" smtClean="0"/>
              <a:t>将所有可能的输入划分为类（分区），以便：有有限个输入等价类</a:t>
            </a:r>
            <a:endParaRPr lang="en-US" altLang="zh-CN" dirty="0" smtClean="0"/>
          </a:p>
        </p:txBody>
      </p:sp>
    </p:spTree>
    <p:extLst>
      <p:ext uri="{BB962C8B-B14F-4D97-AF65-F5344CB8AC3E}">
        <p14:creationId xmlns:p14="http://schemas.microsoft.com/office/powerpoint/2010/main" val="3341674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49740-D536-4D70-B14E-0603D487EC3D}" type="slidenum">
              <a:rPr lang="zh-CN" altLang="en-US"/>
              <a:pPr/>
              <a:t>15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zh-CN" altLang="en-US" dirty="0" smtClean="0"/>
              <a:t>识别输入等价类</a:t>
            </a:r>
            <a:endParaRPr lang="en-US" altLang="zh-CN" dirty="0" smtClean="0"/>
          </a:p>
          <a:p>
            <a:endParaRPr lang="en-US" altLang="zh-CN" dirty="0" smtClean="0"/>
          </a:p>
          <a:p>
            <a:r>
              <a:rPr lang="zh-CN" altLang="en-US" dirty="0" smtClean="0"/>
              <a:t>基于规范</a:t>
            </a:r>
            <a:r>
              <a:rPr lang="en-US" altLang="zh-CN" dirty="0" smtClean="0"/>
              <a:t>/</a:t>
            </a:r>
            <a:r>
              <a:rPr lang="zh-CN" altLang="en-US" dirty="0" smtClean="0"/>
              <a:t>描述中输入</a:t>
            </a:r>
            <a:r>
              <a:rPr lang="en-US" altLang="zh-CN" dirty="0" smtClean="0"/>
              <a:t>/</a:t>
            </a:r>
            <a:r>
              <a:rPr lang="zh-CN" altLang="en-US" dirty="0" smtClean="0"/>
              <a:t>输出的条件：有效和无效的输入等价类</a:t>
            </a:r>
            <a:endParaRPr lang="en-US" altLang="zh-CN" dirty="0" smtClean="0"/>
          </a:p>
          <a:p>
            <a:endParaRPr lang="en-US" altLang="zh-CN" dirty="0" smtClean="0"/>
          </a:p>
          <a:p>
            <a:r>
              <a:rPr lang="zh-CN" altLang="en-US" dirty="0" smtClean="0"/>
              <a:t>基于启发法和经验：</a:t>
            </a:r>
            <a:r>
              <a:rPr lang="en-US" altLang="zh-CN" dirty="0" smtClean="0"/>
              <a:t>……</a:t>
            </a:r>
          </a:p>
          <a:p>
            <a:endParaRPr lang="en-US" altLang="zh-CN" dirty="0" smtClean="0"/>
          </a:p>
          <a:p>
            <a:r>
              <a:rPr lang="zh-CN" altLang="en-US" dirty="0" smtClean="0"/>
              <a:t>枚举</a:t>
            </a:r>
            <a:endParaRPr lang="en-US" altLang="zh-CN" dirty="0" smtClean="0"/>
          </a:p>
          <a:p>
            <a:endParaRPr lang="en-US" altLang="zh-CN" dirty="0" smtClean="0"/>
          </a:p>
          <a:p>
            <a:r>
              <a:rPr lang="zh-CN" altLang="en-US" dirty="0" smtClean="0"/>
              <a:t>为每个类定义一个</a:t>
            </a:r>
            <a:r>
              <a:rPr lang="en-US" altLang="zh-CN" dirty="0" smtClean="0"/>
              <a:t>/</a:t>
            </a:r>
            <a:r>
              <a:rPr lang="zh-CN" altLang="en-US" dirty="0" smtClean="0"/>
              <a:t>两个测试用例</a:t>
            </a:r>
            <a:endParaRPr lang="en-US" altLang="zh-CN" dirty="0" smtClean="0"/>
          </a:p>
        </p:txBody>
      </p:sp>
    </p:spTree>
    <p:extLst>
      <p:ext uri="{BB962C8B-B14F-4D97-AF65-F5344CB8AC3E}">
        <p14:creationId xmlns:p14="http://schemas.microsoft.com/office/powerpoint/2010/main" val="2256183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1FDBB-8E3E-44C0-AD50-BC5B333DAA37}" type="slidenum">
              <a:rPr lang="zh-CN" altLang="en-US"/>
              <a:pPr/>
              <a:t>16</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zh-CN" altLang="en-US" dirty="0" smtClean="0"/>
              <a:t>将系统输入划分到组（分区）中，这些组（分区）应引起等效行为，包括有效和无效输入。</a:t>
            </a:r>
            <a:endParaRPr lang="zh-CN" altLang="en-US" dirty="0"/>
          </a:p>
        </p:txBody>
      </p:sp>
    </p:spTree>
    <p:extLst>
      <p:ext uri="{BB962C8B-B14F-4D97-AF65-F5344CB8AC3E}">
        <p14:creationId xmlns:p14="http://schemas.microsoft.com/office/powerpoint/2010/main" val="180651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25453-E1DD-4FBD-BF25-AB6390F22BCB}" type="slidenum">
              <a:rPr lang="zh-CN" altLang="en-US"/>
              <a:pPr/>
              <a:t>17</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dirty="0" smtClean="0"/>
              <a:t>为以下程序规范片段标识（多组不相交的）等价类。</a:t>
            </a:r>
            <a:endParaRPr lang="en-US" altLang="zh-CN" dirty="0" smtClean="0"/>
          </a:p>
          <a:p>
            <a:r>
              <a:rPr lang="zh-CN" altLang="en-US" dirty="0" smtClean="0"/>
              <a:t>个税：</a:t>
            </a:r>
            <a:endParaRPr lang="en-US" altLang="zh-CN" dirty="0" smtClean="0"/>
          </a:p>
        </p:txBody>
      </p:sp>
    </p:spTree>
    <p:extLst>
      <p:ext uri="{BB962C8B-B14F-4D97-AF65-F5344CB8AC3E}">
        <p14:creationId xmlns:p14="http://schemas.microsoft.com/office/powerpoint/2010/main" val="267198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01FF0-09A1-4AEB-87A4-8D9471A38C88}" type="slidenum">
              <a:rPr lang="zh-CN" altLang="en-US"/>
              <a:pPr/>
              <a:t>18</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432790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19</a:t>
            </a:fld>
            <a:endParaRPr lang="en-US" altLang="zh-CN"/>
          </a:p>
        </p:txBody>
      </p:sp>
    </p:spTree>
    <p:extLst>
      <p:ext uri="{BB962C8B-B14F-4D97-AF65-F5344CB8AC3E}">
        <p14:creationId xmlns:p14="http://schemas.microsoft.com/office/powerpoint/2010/main" val="1832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29203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C07A0-3F0A-4632-A4E3-16F537ACEC6E}" type="slidenum">
              <a:rPr lang="zh-CN" altLang="en-US"/>
              <a:pPr/>
              <a:t>20</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20242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27079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24</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9594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424C03E9-C3D4-4E77-93AF-4B0BD64E3A54}" type="slidenum">
              <a:rPr lang="en-US" altLang="zh-CN" sz="1200">
                <a:ea typeface="宋体" panose="02010600030101010101" pitchFamily="2" charset="-122"/>
              </a:rPr>
              <a:pPr algn="r"/>
              <a:t>25</a:t>
            </a:fld>
            <a:endParaRPr lang="en-US" altLang="zh-CN" sz="120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smtClean="0"/>
          </a:p>
        </p:txBody>
      </p:sp>
    </p:spTree>
    <p:extLst>
      <p:ext uri="{BB962C8B-B14F-4D97-AF65-F5344CB8AC3E}">
        <p14:creationId xmlns:p14="http://schemas.microsoft.com/office/powerpoint/2010/main" val="422216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26</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453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43512-D66B-4A6D-81D2-176C2D5AB06A}" type="slidenum">
              <a:rPr lang="zh-CN" altLang="en-US"/>
              <a:pPr/>
              <a:t>27</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错误隐含在角落 </a:t>
            </a:r>
            <a:r>
              <a:rPr lang="en-US" altLang="zh-CN" dirty="0" smtClean="0"/>
              <a:t>errors hide</a:t>
            </a:r>
            <a:r>
              <a:rPr lang="en-US" altLang="zh-CN" baseline="0" dirty="0" smtClean="0"/>
              <a:t> in the corner</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边界值分析法是一种基于识别和生成测试用例来探索边界条件的技术。边界值分析法是对等价类划分方法的补充。</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因此，测试用例来自等价类的边界。</a:t>
            </a:r>
            <a:endParaRPr lang="en-US" altLang="zh-CN" dirty="0" smtClean="0"/>
          </a:p>
        </p:txBody>
      </p:sp>
    </p:spTree>
    <p:extLst>
      <p:ext uri="{BB962C8B-B14F-4D97-AF65-F5344CB8AC3E}">
        <p14:creationId xmlns:p14="http://schemas.microsoft.com/office/powerpoint/2010/main" val="111913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31F9-4ED6-49E0-88BC-4A8343486392}" type="slidenum">
              <a:rPr lang="zh-CN" altLang="en-US"/>
              <a:pPr/>
              <a:t>28</a:t>
            </a:fld>
            <a:endParaRPr lang="en-US" altLang="zh-CN"/>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236061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027DF-02BE-4A99-8F1C-5673412ACB0C}" type="slidenum">
              <a:rPr lang="zh-CN" altLang="en-US"/>
              <a:pPr/>
              <a:t>29</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r>
              <a:rPr lang="zh-CN" altLang="en-US" dirty="0" smtClean="0"/>
              <a:t>测试边界</a:t>
            </a:r>
            <a:endParaRPr lang="en-US" altLang="zh-CN" dirty="0" smtClean="0"/>
          </a:p>
          <a:p>
            <a:r>
              <a:rPr lang="zh-CN" altLang="en-US" dirty="0" smtClean="0"/>
              <a:t>不要犹豫选择边界之外的数据，即使它看起来很荒谬。</a:t>
            </a:r>
            <a:endParaRPr lang="zh-CN" altLang="en-US" dirty="0"/>
          </a:p>
        </p:txBody>
      </p:sp>
    </p:spTree>
    <p:extLst>
      <p:ext uri="{BB962C8B-B14F-4D97-AF65-F5344CB8AC3E}">
        <p14:creationId xmlns:p14="http://schemas.microsoft.com/office/powerpoint/2010/main" val="926204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0DCE1-DA3D-40FE-A9B6-6619A0CFDD79}" type="slidenum">
              <a:rPr lang="zh-CN" altLang="en-US"/>
              <a:pPr/>
              <a:t>30</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zh-CN" altLang="en-US" dirty="0" smtClean="0"/>
              <a:t>基于经验</a:t>
            </a:r>
            <a:r>
              <a:rPr lang="en-US" altLang="zh-CN" dirty="0" smtClean="0"/>
              <a:t>/</a:t>
            </a:r>
            <a:r>
              <a:rPr lang="zh-CN" altLang="en-US" dirty="0" smtClean="0"/>
              <a:t>启发：</a:t>
            </a:r>
            <a:endParaRPr lang="en-US" altLang="zh-CN" dirty="0" smtClean="0"/>
          </a:p>
          <a:p>
            <a:r>
              <a:rPr lang="zh-CN" altLang="en-US" dirty="0" smtClean="0"/>
              <a:t>测试等式类的边界条件更有效，即直接在类的边上、边上和边下的值</a:t>
            </a:r>
            <a:endParaRPr lang="en-US" altLang="zh-CN" dirty="0" smtClean="0"/>
          </a:p>
          <a:p>
            <a:r>
              <a:rPr lang="zh-CN" altLang="en-US" dirty="0" smtClean="0"/>
              <a:t>选择输入边界值作为输入类中的测试，而不是作为任意值的附加值</a:t>
            </a:r>
            <a:endParaRPr lang="en-US" altLang="zh-CN" dirty="0" smtClean="0"/>
          </a:p>
          <a:p>
            <a:r>
              <a:rPr lang="zh-CN" altLang="en-US" dirty="0" smtClean="0"/>
              <a:t>同时选择调用输出边界值（输出类边界上的值）的输入</a:t>
            </a:r>
            <a:endParaRPr lang="en-US" altLang="zh-CN" dirty="0" smtClean="0"/>
          </a:p>
          <a:p>
            <a:endParaRPr lang="en-US" altLang="zh-CN" dirty="0" smtClean="0"/>
          </a:p>
          <a:p>
            <a:r>
              <a:rPr lang="zh-CN" altLang="en-US" dirty="0" smtClean="0"/>
              <a:t>等价划分扩展的示例策略：</a:t>
            </a:r>
            <a:endParaRPr lang="en-US" altLang="zh-CN" dirty="0" smtClean="0"/>
          </a:p>
          <a:p>
            <a:r>
              <a:rPr lang="zh-CN" altLang="en-US" dirty="0" smtClean="0"/>
              <a:t>在每个等式类中选择一（</a:t>
            </a:r>
            <a:r>
              <a:rPr lang="en-US" altLang="zh-CN" dirty="0" smtClean="0"/>
              <a:t>n</a:t>
            </a:r>
            <a:r>
              <a:rPr lang="zh-CN" altLang="en-US" dirty="0" smtClean="0"/>
              <a:t>）个任意值精确</a:t>
            </a:r>
            <a:endParaRPr lang="en-US" altLang="zh-CN" dirty="0" smtClean="0"/>
          </a:p>
          <a:p>
            <a:r>
              <a:rPr lang="zh-CN" altLang="en-US" dirty="0" smtClean="0"/>
              <a:t>选择等式类的上下限值</a:t>
            </a:r>
            <a:endParaRPr lang="en-US" altLang="zh-CN" dirty="0" smtClean="0"/>
          </a:p>
          <a:p>
            <a:r>
              <a:rPr lang="zh-CN" altLang="en-US" dirty="0" smtClean="0"/>
              <a:t>选择每个边界正下方</a:t>
            </a:r>
            <a:r>
              <a:rPr lang="en-US" altLang="zh-CN" dirty="0" smtClean="0"/>
              <a:t>/</a:t>
            </a:r>
            <a:r>
              <a:rPr lang="zh-CN" altLang="en-US" dirty="0" smtClean="0"/>
              <a:t>正上方的值（如果适用）</a:t>
            </a:r>
            <a:endParaRPr lang="zh-CN" altLang="en-US" dirty="0"/>
          </a:p>
        </p:txBody>
      </p:sp>
    </p:spTree>
    <p:extLst>
      <p:ext uri="{BB962C8B-B14F-4D97-AF65-F5344CB8AC3E}">
        <p14:creationId xmlns:p14="http://schemas.microsoft.com/office/powerpoint/2010/main" val="1394738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BA972-934F-4206-88D8-F7EE7884163E}" type="slidenum">
              <a:rPr lang="zh-CN" altLang="en-US"/>
              <a:pPr/>
              <a:t>31</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2371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通过性测试和失效性测试</a:t>
            </a:r>
            <a:endParaRPr lang="en-US" altLang="zh-CN" dirty="0" smtClean="0"/>
          </a:p>
          <a:p>
            <a:pPr eaLnBrk="1" hangingPunct="1"/>
            <a:endParaRPr lang="en-US" altLang="zh-CN" dirty="0" smtClean="0"/>
          </a:p>
          <a:p>
            <a:pPr eaLnBrk="1" hangingPunct="1"/>
            <a:r>
              <a:rPr lang="zh-CN" altLang="en-US" dirty="0" smtClean="0"/>
              <a:t>通过性测试：</a:t>
            </a:r>
            <a:endParaRPr lang="en-US" altLang="zh-CN" dirty="0" smtClean="0"/>
          </a:p>
          <a:p>
            <a:pPr eaLnBrk="1" hangingPunct="1"/>
            <a:r>
              <a:rPr lang="zh-CN" altLang="en-US" dirty="0" smtClean="0"/>
              <a:t>确保软件最低限度地工作，</a:t>
            </a:r>
            <a:endParaRPr lang="en-US" altLang="zh-CN" dirty="0" smtClean="0"/>
          </a:p>
          <a:p>
            <a:pPr eaLnBrk="1" hangingPunct="1"/>
            <a:r>
              <a:rPr lang="zh-CN" altLang="en-US" dirty="0" smtClean="0"/>
              <a:t>不能提升软件的功能，</a:t>
            </a:r>
            <a:endParaRPr lang="en-US" altLang="zh-CN" dirty="0" smtClean="0"/>
          </a:p>
          <a:p>
            <a:pPr eaLnBrk="1" hangingPunct="1"/>
            <a:r>
              <a:rPr lang="zh-CN" altLang="en-US" dirty="0" smtClean="0"/>
              <a:t>应用简单明了的测试用例</a:t>
            </a:r>
            <a:endParaRPr lang="en-US" altLang="zh-CN" dirty="0" smtClean="0"/>
          </a:p>
          <a:p>
            <a:pPr eaLnBrk="1" hangingPunct="1"/>
            <a:r>
              <a:rPr lang="zh-CN" altLang="en-US" dirty="0" smtClean="0"/>
              <a:t>，不要试图“破坏”程序。</a:t>
            </a:r>
            <a:endParaRPr lang="en-US" altLang="zh-CN" dirty="0" smtClean="0"/>
          </a:p>
          <a:p>
            <a:pPr eaLnBrk="1" hangingPunct="1"/>
            <a:endParaRPr lang="en-US" altLang="zh-CN" dirty="0" smtClean="0"/>
          </a:p>
          <a:p>
            <a:pPr eaLnBrk="1" hangingPunct="1"/>
            <a:r>
              <a:rPr lang="zh-CN" altLang="en-US" dirty="0" smtClean="0"/>
              <a:t>测试失败：</a:t>
            </a:r>
            <a:endParaRPr lang="en-US" altLang="zh-CN" dirty="0" smtClean="0"/>
          </a:p>
          <a:p>
            <a:pPr eaLnBrk="1" hangingPunct="1"/>
            <a:r>
              <a:rPr lang="zh-CN" altLang="en-US" dirty="0" smtClean="0"/>
              <a:t>设计和运行测试用例的唯一目的就是破坏软件。</a:t>
            </a:r>
            <a:endParaRPr lang="en-US" altLang="zh-CN" dirty="0" smtClean="0"/>
          </a:p>
          <a:p>
            <a:pPr eaLnBrk="1" hangingPunct="1"/>
            <a:r>
              <a:rPr lang="zh-CN" altLang="en-US" dirty="0" smtClean="0"/>
              <a:t>策略性地选择测试用例来探测软件中的常见弱点。</a:t>
            </a:r>
            <a:endParaRPr lang="zh-CN" altLang="zh-CN" dirty="0" smtClean="0"/>
          </a:p>
        </p:txBody>
      </p:sp>
    </p:spTree>
    <p:extLst>
      <p:ext uri="{BB962C8B-B14F-4D97-AF65-F5344CB8AC3E}">
        <p14:creationId xmlns:p14="http://schemas.microsoft.com/office/powerpoint/2010/main" val="1264235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32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zh-CN" altLang="en-US" dirty="0" smtClean="0"/>
              <a:t>测试函数以计算整数的绝对值</a:t>
            </a:r>
            <a:endParaRPr lang="en-US" altLang="zh-CN" dirty="0" smtClean="0"/>
          </a:p>
          <a:p>
            <a:r>
              <a:rPr lang="zh-CN" altLang="en-US" dirty="0" smtClean="0"/>
              <a:t>有效等价类：</a:t>
            </a:r>
            <a:endParaRPr lang="zh-CN" altLang="en-US" dirty="0"/>
          </a:p>
        </p:txBody>
      </p:sp>
    </p:spTree>
    <p:extLst>
      <p:ext uri="{BB962C8B-B14F-4D97-AF65-F5344CB8AC3E}">
        <p14:creationId xmlns:p14="http://schemas.microsoft.com/office/powerpoint/2010/main" val="4073661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D5A8F-F787-40E3-B0FD-6B9B852C421B}" type="slidenum">
              <a:rPr lang="zh-CN" altLang="en-US"/>
              <a:pPr/>
              <a:t>33</a:t>
            </a:fld>
            <a:endParaRPr lang="en-US" altLang="zh-CN"/>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42174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34</a:t>
            </a:fld>
            <a:endParaRPr lang="en-US" altLang="zh-CN"/>
          </a:p>
        </p:txBody>
      </p:sp>
    </p:spTree>
    <p:extLst>
      <p:ext uri="{BB962C8B-B14F-4D97-AF65-F5344CB8AC3E}">
        <p14:creationId xmlns:p14="http://schemas.microsoft.com/office/powerpoint/2010/main" val="1074764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25453-E1DD-4FBD-BF25-AB6390F22BCB}" type="slidenum">
              <a:rPr lang="zh-CN" altLang="en-US"/>
              <a:pPr/>
              <a:t>35</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dirty="0" smtClean="0"/>
              <a:t>为以下程序规范片段标识（多组不相交的）等价类。</a:t>
            </a:r>
            <a:endParaRPr lang="en-US" altLang="zh-CN" dirty="0" smtClean="0"/>
          </a:p>
          <a:p>
            <a:r>
              <a:rPr lang="zh-CN" altLang="en-US" dirty="0" smtClean="0"/>
              <a:t>个税：</a:t>
            </a:r>
            <a:endParaRPr lang="en-US" altLang="zh-CN" dirty="0" smtClean="0"/>
          </a:p>
        </p:txBody>
      </p:sp>
    </p:spTree>
    <p:extLst>
      <p:ext uri="{BB962C8B-B14F-4D97-AF65-F5344CB8AC3E}">
        <p14:creationId xmlns:p14="http://schemas.microsoft.com/office/powerpoint/2010/main" val="1871358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77B3D-90EF-45D9-ACDF-46C2D1C036C0}" type="slidenum">
              <a:rPr lang="zh-CN" altLang="en-US"/>
              <a:pPr/>
              <a:t>36</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3701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A9ADB-1471-4C69-94C2-FCB354645262}" type="slidenum">
              <a:rPr lang="zh-CN" altLang="en-US"/>
              <a:pPr/>
              <a:t>37</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ltLang="zh-CN" dirty="0" smtClean="0"/>
          </a:p>
          <a:p>
            <a:r>
              <a:rPr lang="zh-CN" altLang="en-US" dirty="0" smtClean="0"/>
              <a:t>某些限制对于一般最终用户可能并不明显。</a:t>
            </a:r>
            <a:endParaRPr lang="en-US" altLang="zh-CN" dirty="0" smtClean="0"/>
          </a:p>
          <a:p>
            <a:r>
              <a:rPr lang="zh-CN" altLang="en-US" dirty="0" smtClean="0"/>
              <a:t>要找到其中一些，您可能需要与程序员交谈。</a:t>
            </a:r>
            <a:endParaRPr lang="en-US" altLang="zh-CN" dirty="0" smtClean="0"/>
          </a:p>
          <a:p>
            <a:endParaRPr lang="en-US" altLang="zh-CN" dirty="0" smtClean="0"/>
          </a:p>
          <a:p>
            <a:r>
              <a:rPr lang="zh-CN" altLang="en-US" dirty="0" smtClean="0"/>
              <a:t>示例：</a:t>
            </a:r>
            <a:r>
              <a:rPr lang="en-US" altLang="zh-CN" dirty="0" smtClean="0"/>
              <a:t>2</a:t>
            </a:r>
            <a:r>
              <a:rPr lang="zh-CN" altLang="en-US" dirty="0" smtClean="0"/>
              <a:t>的幂</a:t>
            </a:r>
            <a:r>
              <a:rPr lang="zh-CN" altLang="en-US" baseline="0" dirty="0" smtClean="0"/>
              <a:t> 的边界条件</a:t>
            </a:r>
            <a:endParaRPr lang="zh-CN" altLang="en-US" dirty="0"/>
          </a:p>
        </p:txBody>
      </p:sp>
    </p:spTree>
    <p:extLst>
      <p:ext uri="{BB962C8B-B14F-4D97-AF65-F5344CB8AC3E}">
        <p14:creationId xmlns:p14="http://schemas.microsoft.com/office/powerpoint/2010/main" val="2414807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73AB8-5665-42E6-B42A-B1443A0BDE7E}" type="slidenum">
              <a:rPr lang="zh-CN" altLang="en-US"/>
              <a:pPr/>
              <a:t>38</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05239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7FF55-2C17-4D82-B18B-2AEB4C3842A4}" type="slidenum">
              <a:rPr lang="zh-CN" altLang="en-US"/>
              <a:pPr/>
              <a:t>39</a:t>
            </a:fld>
            <a:endParaRPr lang="en-US" altLang="zh-CN"/>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zh-CN" altLang="en-US" dirty="0" smtClean="0"/>
              <a:t>程序员通常会根据数据的大小来处理不同的数据。</a:t>
            </a:r>
            <a:endParaRPr lang="en-US" altLang="zh-CN" dirty="0" smtClean="0"/>
          </a:p>
          <a:p>
            <a:endParaRPr lang="en-US" altLang="zh-CN" dirty="0" smtClean="0"/>
          </a:p>
          <a:p>
            <a:r>
              <a:rPr lang="zh-CN" altLang="en-US" dirty="0" smtClean="0"/>
              <a:t>例如：在有限带宽的通信软件中，我们试图保持传输的数据量较小。</a:t>
            </a:r>
            <a:endParaRPr lang="en-US" altLang="zh-CN" dirty="0" smtClean="0"/>
          </a:p>
        </p:txBody>
      </p:sp>
    </p:spTree>
    <p:extLst>
      <p:ext uri="{BB962C8B-B14F-4D97-AF65-F5344CB8AC3E}">
        <p14:creationId xmlns:p14="http://schemas.microsoft.com/office/powerpoint/2010/main" val="249465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2DA20-049A-478B-9B9C-19E4191943AB}" type="slidenum">
              <a:rPr lang="zh-CN" altLang="en-US"/>
              <a:pPr/>
              <a:t>40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870197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7349C-F9B5-4632-B5D3-26E1FA3EB854}" type="slidenum">
              <a:rPr lang="zh-CN" altLang="en-US"/>
              <a:pPr/>
              <a:t>41</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r>
              <a:rPr lang="zh-CN" altLang="en-US" dirty="0" smtClean="0"/>
              <a:t>另一个常见的次边界条件是</a:t>
            </a:r>
            <a:r>
              <a:rPr lang="en-US" altLang="zh-CN" dirty="0" smtClean="0"/>
              <a:t>ASCII</a:t>
            </a:r>
            <a:r>
              <a:rPr lang="zh-CN" altLang="en-US" dirty="0" smtClean="0"/>
              <a:t>字符表</a:t>
            </a:r>
            <a:endParaRPr lang="zh-CN" altLang="en-US" dirty="0"/>
          </a:p>
        </p:txBody>
      </p:sp>
    </p:spTree>
    <p:extLst>
      <p:ext uri="{BB962C8B-B14F-4D97-AF65-F5344CB8AC3E}">
        <p14:creationId xmlns:p14="http://schemas.microsoft.com/office/powerpoint/2010/main" val="135172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测试数据：为测试系统而设计的输入。</a:t>
            </a:r>
            <a:endParaRPr lang="en-US" altLang="zh-CN" dirty="0" smtClean="0"/>
          </a:p>
          <a:p>
            <a:pPr eaLnBrk="1" hangingPunct="1"/>
            <a:r>
              <a:rPr lang="zh-CN" altLang="en-US" dirty="0" smtClean="0"/>
              <a:t>测试用例：用于测试系统的输入，如果系统按照其规范运行，则来自这些输入的预测输出。</a:t>
            </a:r>
            <a:endParaRPr lang="zh-CN" altLang="zh-CN" dirty="0" smtClean="0"/>
          </a:p>
        </p:txBody>
      </p:sp>
    </p:spTree>
    <p:extLst>
      <p:ext uri="{BB962C8B-B14F-4D97-AF65-F5344CB8AC3E}">
        <p14:creationId xmlns:p14="http://schemas.microsoft.com/office/powerpoint/2010/main" val="25240816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42</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a:p>
            <a:endParaRPr lang="en-US" altLang="zh-CN" dirty="0" smtClean="0"/>
          </a:p>
          <a:p>
            <a:r>
              <a:rPr lang="zh-CN" altLang="en-US" dirty="0" smtClean="0"/>
              <a:t>如果要输入数字，</a:t>
            </a:r>
            <a:endParaRPr lang="en-US" altLang="zh-CN" dirty="0" smtClean="0"/>
          </a:p>
          <a:p>
            <a:r>
              <a:rPr lang="zh-CN" altLang="en-US" dirty="0" smtClean="0"/>
              <a:t>用“</a:t>
            </a:r>
            <a:r>
              <a:rPr lang="en-US" altLang="zh-CN" dirty="0" smtClean="0"/>
              <a:t>/”</a:t>
            </a:r>
            <a:r>
              <a:rPr lang="zh-CN" altLang="en-US" dirty="0" smtClean="0"/>
              <a:t>和“：”检查超出范围</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17076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43</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a:p>
            <a:endParaRPr lang="en-US" altLang="zh-CN" dirty="0" smtClean="0"/>
          </a:p>
          <a:p>
            <a:r>
              <a:rPr lang="zh-CN" altLang="en-US" dirty="0" smtClean="0"/>
              <a:t>如果要输入数字，</a:t>
            </a:r>
            <a:endParaRPr lang="en-US" altLang="zh-CN" dirty="0" smtClean="0"/>
          </a:p>
          <a:p>
            <a:r>
              <a:rPr lang="zh-CN" altLang="en-US" dirty="0" smtClean="0"/>
              <a:t>用“</a:t>
            </a:r>
            <a:r>
              <a:rPr lang="en-US" altLang="zh-CN" dirty="0" smtClean="0"/>
              <a:t>/”</a:t>
            </a:r>
            <a:r>
              <a:rPr lang="zh-CN" altLang="en-US" dirty="0" smtClean="0"/>
              <a:t>和“：”检查超出范围</a:t>
            </a:r>
            <a:endParaRPr lang="en-US" altLang="zh-CN" dirty="0" smtClean="0"/>
          </a:p>
          <a:p>
            <a:endParaRPr lang="en-US" altLang="zh-CN" dirty="0" smtClean="0"/>
          </a:p>
          <a:p>
            <a:r>
              <a:rPr lang="zh-CN" altLang="en-US" dirty="0" smtClean="0"/>
              <a:t>如果要输入大写字母，</a:t>
            </a:r>
            <a:endParaRPr lang="en-US" altLang="zh-CN" dirty="0" smtClean="0"/>
          </a:p>
          <a:p>
            <a:r>
              <a:rPr lang="zh-CN" altLang="en-US" dirty="0" smtClean="0"/>
              <a:t>用“</a:t>
            </a:r>
            <a:r>
              <a:rPr lang="en-US" altLang="zh-CN" dirty="0" smtClean="0"/>
              <a:t>@”</a:t>
            </a:r>
            <a:r>
              <a:rPr lang="zh-CN" altLang="en-US" dirty="0" smtClean="0"/>
              <a:t>和“</a:t>
            </a:r>
            <a:r>
              <a:rPr lang="en-US" altLang="zh-CN" dirty="0" smtClean="0"/>
              <a:t>[”</a:t>
            </a:r>
            <a:r>
              <a:rPr lang="zh-CN" altLang="en-US" dirty="0" smtClean="0"/>
              <a:t>检查超出范围</a:t>
            </a:r>
            <a:endParaRPr lang="en-US" altLang="zh-CN" dirty="0" smtClean="0"/>
          </a:p>
          <a:p>
            <a:endParaRPr lang="en-US" altLang="zh-CN" dirty="0" smtClean="0"/>
          </a:p>
          <a:p>
            <a:r>
              <a:rPr lang="zh-CN" altLang="en-US" dirty="0" smtClean="0"/>
              <a:t>如果要输入小写字母，</a:t>
            </a:r>
            <a:endParaRPr lang="en-US" altLang="zh-CN" dirty="0" smtClean="0"/>
          </a:p>
          <a:p>
            <a:r>
              <a:rPr lang="zh-CN" altLang="en-US" dirty="0" smtClean="0"/>
              <a:t>用前引号和</a:t>
            </a:r>
            <a:r>
              <a:rPr lang="en-US" altLang="zh-CN" dirty="0" smtClean="0"/>
              <a:t>{</a:t>
            </a:r>
            <a:r>
              <a:rPr lang="zh-CN" altLang="en-US" dirty="0" smtClean="0"/>
              <a:t>检查是否超出范围。</a:t>
            </a:r>
            <a:endParaRPr lang="en-US" altLang="zh-CN" dirty="0" smtClean="0"/>
          </a:p>
          <a:p>
            <a:endParaRPr lang="en-US" altLang="zh-CN" dirty="0" smtClean="0"/>
          </a:p>
        </p:txBody>
      </p:sp>
    </p:spTree>
    <p:extLst>
      <p:ext uri="{BB962C8B-B14F-4D97-AF65-F5344CB8AC3E}">
        <p14:creationId xmlns:p14="http://schemas.microsoft.com/office/powerpoint/2010/main" val="1723477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44</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a:p>
            <a:endParaRPr lang="en-US" altLang="zh-CN" dirty="0" smtClean="0"/>
          </a:p>
          <a:p>
            <a:r>
              <a:rPr lang="zh-CN" altLang="en-US" dirty="0" smtClean="0"/>
              <a:t>如果要输入数字，</a:t>
            </a:r>
            <a:endParaRPr lang="en-US" altLang="zh-CN" dirty="0" smtClean="0"/>
          </a:p>
          <a:p>
            <a:r>
              <a:rPr lang="zh-CN" altLang="en-US" dirty="0" smtClean="0"/>
              <a:t>用“</a:t>
            </a:r>
            <a:r>
              <a:rPr lang="en-US" altLang="zh-CN" dirty="0" smtClean="0"/>
              <a:t>/”</a:t>
            </a:r>
            <a:r>
              <a:rPr lang="zh-CN" altLang="en-US" dirty="0" smtClean="0"/>
              <a:t>和“：”检查超出范围</a:t>
            </a:r>
            <a:endParaRPr lang="en-US" altLang="zh-CN" dirty="0" smtClean="0"/>
          </a:p>
          <a:p>
            <a:endParaRPr lang="en-US" altLang="zh-CN" dirty="0" smtClean="0"/>
          </a:p>
          <a:p>
            <a:r>
              <a:rPr lang="zh-CN" altLang="en-US" dirty="0" smtClean="0"/>
              <a:t>如果要输入大写字母，</a:t>
            </a:r>
            <a:endParaRPr lang="en-US" altLang="zh-CN" dirty="0" smtClean="0"/>
          </a:p>
          <a:p>
            <a:r>
              <a:rPr lang="zh-CN" altLang="en-US" dirty="0" smtClean="0"/>
              <a:t>用“</a:t>
            </a:r>
            <a:r>
              <a:rPr lang="en-US" altLang="zh-CN" dirty="0" smtClean="0"/>
              <a:t>@”</a:t>
            </a:r>
            <a:r>
              <a:rPr lang="zh-CN" altLang="en-US" dirty="0" smtClean="0"/>
              <a:t>和“</a:t>
            </a:r>
            <a:r>
              <a:rPr lang="en-US" altLang="zh-CN" dirty="0" smtClean="0"/>
              <a:t>[”</a:t>
            </a:r>
            <a:r>
              <a:rPr lang="zh-CN" altLang="en-US" dirty="0" smtClean="0"/>
              <a:t>检查超出范围</a:t>
            </a:r>
            <a:endParaRPr lang="en-US" altLang="zh-CN" dirty="0" smtClean="0"/>
          </a:p>
          <a:p>
            <a:endParaRPr lang="en-US" altLang="zh-CN" dirty="0" smtClean="0"/>
          </a:p>
          <a:p>
            <a:r>
              <a:rPr lang="zh-CN" altLang="en-US" dirty="0" smtClean="0"/>
              <a:t>如果要输入小写字母，</a:t>
            </a:r>
            <a:endParaRPr lang="en-US" altLang="zh-CN" dirty="0" smtClean="0"/>
          </a:p>
          <a:p>
            <a:r>
              <a:rPr lang="zh-CN" altLang="en-US" dirty="0" smtClean="0"/>
              <a:t>用前引号和</a:t>
            </a:r>
            <a:r>
              <a:rPr lang="en-US" altLang="zh-CN" dirty="0" smtClean="0"/>
              <a:t>{</a:t>
            </a:r>
            <a:r>
              <a:rPr lang="zh-CN" altLang="en-US" dirty="0" smtClean="0"/>
              <a:t>检查是否超出范围。</a:t>
            </a:r>
            <a:endParaRPr lang="en-US" altLang="zh-CN" dirty="0" smtClean="0"/>
          </a:p>
          <a:p>
            <a:endParaRPr lang="en-US" altLang="zh-CN" dirty="0" smtClean="0"/>
          </a:p>
        </p:txBody>
      </p:sp>
    </p:spTree>
    <p:extLst>
      <p:ext uri="{BB962C8B-B14F-4D97-AF65-F5344CB8AC3E}">
        <p14:creationId xmlns:p14="http://schemas.microsoft.com/office/powerpoint/2010/main" val="2451234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8464E3-ED38-4271-9BFF-8935F02243D5}" type="slidenum">
              <a:rPr lang="zh-CN" altLang="en-US"/>
              <a:pPr/>
              <a:t>45</a:t>
            </a:fld>
            <a:endParaRPr lang="en-US" altLang="zh-CN"/>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0925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0500F4-446B-4DDD-A0BC-39B4398184FC}" type="slidenum">
              <a:rPr lang="zh-CN" altLang="en-US"/>
              <a:pPr/>
              <a:t>46</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zh-CN" altLang="en-US" dirty="0" smtClean="0"/>
              <a:t>进一步划分的可能性</a:t>
            </a:r>
            <a:endParaRPr lang="en-US" altLang="zh-CN" dirty="0" smtClean="0"/>
          </a:p>
        </p:txBody>
      </p:sp>
    </p:spTree>
    <p:extLst>
      <p:ext uri="{BB962C8B-B14F-4D97-AF65-F5344CB8AC3E}">
        <p14:creationId xmlns:p14="http://schemas.microsoft.com/office/powerpoint/2010/main" val="2809028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47</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73101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测试用例是完全随机生成的</a:t>
            </a:r>
            <a:endParaRPr lang="en-US" altLang="zh-CN" dirty="0" smtClean="0"/>
          </a:p>
          <a:p>
            <a:r>
              <a:rPr lang="zh-CN" altLang="en-US" dirty="0" smtClean="0"/>
              <a:t>输入域必须是已知的</a:t>
            </a:r>
            <a:endParaRPr lang="en-US" altLang="zh-CN" dirty="0" smtClean="0"/>
          </a:p>
          <a:p>
            <a:r>
              <a:rPr lang="zh-CN" altLang="en-US" dirty="0" smtClean="0"/>
              <a:t>在输入域内选取随机点</a:t>
            </a:r>
            <a:endParaRPr lang="en-US" altLang="zh-CN" dirty="0" smtClean="0"/>
          </a:p>
          <a:p>
            <a:r>
              <a:rPr lang="zh-CN" altLang="en-US" dirty="0" smtClean="0"/>
              <a:t>自动化</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6</a:t>
            </a:fld>
            <a:endParaRPr lang="en-US" altLang="zh-CN"/>
          </a:p>
        </p:txBody>
      </p:sp>
    </p:spTree>
    <p:extLst>
      <p:ext uri="{BB962C8B-B14F-4D97-AF65-F5344CB8AC3E}">
        <p14:creationId xmlns:p14="http://schemas.microsoft.com/office/powerpoint/2010/main" val="151253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已经有研究人员发现，能够导致软件出错的分布一般分为：</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例如矩形状分布（</a:t>
            </a:r>
            <a:r>
              <a:rPr lang="en-US" altLang="zh-CN" dirty="0" smtClean="0"/>
              <a:t>block</a:t>
            </a:r>
            <a:r>
              <a:rPr lang="zh-CN" altLang="en-US" dirty="0" smtClean="0"/>
              <a:t>），条带状分布</a:t>
            </a:r>
            <a:r>
              <a:rPr lang="en-US" altLang="zh-CN" dirty="0" smtClean="0"/>
              <a:t>(strip)</a:t>
            </a:r>
            <a:r>
              <a:rPr lang="zh-CN" altLang="en-US" dirty="0" smtClean="0"/>
              <a:t>和散点状分布</a:t>
            </a:r>
            <a:r>
              <a:rPr lang="en-US" altLang="zh-CN" dirty="0" smtClean="0"/>
              <a:t>(points)</a:t>
            </a:r>
            <a:r>
              <a:rPr lang="zh-CN" altLang="en-US" dirty="0" smtClean="0"/>
              <a:t>。对于前两者，可以根据测试用例有聚集性的特点提高测试效率。</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7</a:t>
            </a:fld>
            <a:endParaRPr lang="en-US" altLang="zh-CN"/>
          </a:p>
        </p:txBody>
      </p:sp>
    </p:spTree>
    <p:extLst>
      <p:ext uri="{BB962C8B-B14F-4D97-AF65-F5344CB8AC3E}">
        <p14:creationId xmlns:p14="http://schemas.microsoft.com/office/powerpoint/2010/main" val="2792450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选择测试用例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，若未出错，定义距离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d1</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寻找下一条测试用例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时，到离测试用例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1&gt;d1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的地方</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若测试用例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依然没有发生错误，定义距离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d2</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寻找下一条测试用例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时，到离测试用例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 2 &gt;d2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的地方</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直至发现错误。</a:t>
            </a:r>
            <a:endParaRPr lang="en-US" altLang="zh-CN" dirty="0" smtClean="0"/>
          </a:p>
          <a:p>
            <a:endParaRPr lang="en-US" altLang="zh-CN" dirty="0" smtClean="0"/>
          </a:p>
          <a:p>
            <a:r>
              <a:rPr lang="zh-CN" altLang="en-US" dirty="0" smtClean="0"/>
              <a:t>自适应随机测试可以有效的提高软件测试的效率，加快我们发现软件的错误的速度。但是也会面临一些问题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8</a:t>
            </a:fld>
            <a:endParaRPr lang="en-US" altLang="zh-CN"/>
          </a:p>
        </p:txBody>
      </p:sp>
    </p:spTree>
    <p:extLst>
      <p:ext uri="{BB962C8B-B14F-4D97-AF65-F5344CB8AC3E}">
        <p14:creationId xmlns:p14="http://schemas.microsoft.com/office/powerpoint/2010/main" val="73647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​固定候选集的自适应随机测试算法（</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FSCS-ART algorithm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随机生成第一条测试用例</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如果测试终止条件（寻找到一条错误、测试资源耗尽）不满足</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随机生成</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k</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个候选测试用例</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计算这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k</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个候选距离已有测试用例的距离，选择距离最大的一个</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运行测试用例，返回</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9</a:t>
            </a:fld>
            <a:endParaRPr lang="en-US" altLang="zh-CN"/>
          </a:p>
        </p:txBody>
      </p:sp>
    </p:spTree>
    <p:extLst>
      <p:ext uri="{BB962C8B-B14F-4D97-AF65-F5344CB8AC3E}">
        <p14:creationId xmlns:p14="http://schemas.microsoft.com/office/powerpoint/2010/main" val="405658447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endParaRPr lang="zh-CN" altLang="en-US"/>
          </a:p>
        </p:txBody>
      </p:sp>
      <p:sp>
        <p:nvSpPr>
          <p:cNvPr id="4" name="日期占位符 3"/>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781800" y="6248400"/>
            <a:ext cx="1905000" cy="457200"/>
          </a:xfrm>
        </p:spPr>
        <p:txBody>
          <a:bodyPr/>
          <a:lstStyle>
            <a:lvl1pPr>
              <a:defRPr/>
            </a:lvl1pPr>
          </a:lstStyle>
          <a:p>
            <a:fld id="{78C97B3C-6A4B-48BD-AB17-303E0536F893}" type="slidenum">
              <a:rPr lang="zh-CN" altLang="en-US"/>
              <a:pPr/>
              <a:t>‹#›</a:t>
            </a:fld>
            <a:endParaRPr lang="en-US" altLang="zh-CN"/>
          </a:p>
        </p:txBody>
      </p:sp>
    </p:spTree>
    <p:extLst>
      <p:ext uri="{BB962C8B-B14F-4D97-AF65-F5344CB8AC3E}">
        <p14:creationId xmlns:p14="http://schemas.microsoft.com/office/powerpoint/2010/main" val="36351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7"/>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5.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9.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5.tmp"/><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15.tmp"/><Relationship Id="rId5" Type="http://schemas.openxmlformats.org/officeDocument/2006/relationships/tags" Target="../tags/tag23.xml"/><Relationship Id="rId10"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377056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a:latin typeface="Cambria" panose="02040503050406030204" pitchFamily="18" charset="0"/>
              </a:rPr>
              <a:t>Anti-Random Testing</a:t>
            </a:r>
            <a:endParaRPr kumimoji="1" lang="zh-CN" altLang="en-US" sz="3200" dirty="0">
              <a:latin typeface="Cambria" panose="02040503050406030204" pitchFamily="18" charset="0"/>
            </a:endParaRPr>
          </a:p>
        </p:txBody>
      </p:sp>
      <p:sp>
        <p:nvSpPr>
          <p:cNvPr id="5" name="矩形 4"/>
          <p:cNvSpPr/>
          <p:nvPr/>
        </p:nvSpPr>
        <p:spPr>
          <a:xfrm>
            <a:off x="4791955" y="3569732"/>
            <a:ext cx="6019800" cy="2308324"/>
          </a:xfrm>
          <a:prstGeom prst="rect">
            <a:avLst/>
          </a:prstGeom>
        </p:spPr>
        <p:txBody>
          <a:bodyPr wrap="square">
            <a:spAutoFit/>
          </a:bodyPr>
          <a:lstStyle/>
          <a:p>
            <a:endParaRPr kumimoji="1" lang="en-US" altLang="zh-CN" dirty="0">
              <a:solidFill>
                <a:srgbClr val="133984"/>
              </a:solidFill>
              <a:latin typeface="Cambria" panose="02040503050406030204" pitchFamily="18" charset="0"/>
              <a:ea typeface="+mn-ea"/>
              <a:cs typeface="Times New Roman"/>
            </a:endParaRPr>
          </a:p>
          <a:p>
            <a:r>
              <a:rPr kumimoji="1" lang="en-US" altLang="zh-CN" dirty="0" smtClean="0">
                <a:solidFill>
                  <a:srgbClr val="133984"/>
                </a:solidFill>
                <a:latin typeface="Cambria" panose="02040503050406030204" pitchFamily="18" charset="0"/>
                <a:ea typeface="+mn-ea"/>
                <a:cs typeface="Times New Roman"/>
              </a:rPr>
              <a:t>THM(test2</a:t>
            </a:r>
            <a:r>
              <a:rPr kumimoji="1" lang="en-US" altLang="zh-CN" dirty="0">
                <a:solidFill>
                  <a:srgbClr val="133984"/>
                </a:solidFill>
                <a:latin typeface="Cambria" panose="02040503050406030204" pitchFamily="18" charset="0"/>
                <a:ea typeface="+mn-ea"/>
                <a:cs typeface="Times New Roman"/>
              </a:rPr>
              <a:t>) = 8</a:t>
            </a:r>
          </a:p>
          <a:p>
            <a:endParaRPr kumimoji="1" lang="en-US" altLang="zh-CN" dirty="0">
              <a:solidFill>
                <a:srgbClr val="133984"/>
              </a:solidFill>
              <a:latin typeface="Cambria" panose="02040503050406030204" pitchFamily="18" charset="0"/>
              <a:ea typeface="+mn-ea"/>
              <a:cs typeface="Times New Roman"/>
            </a:endParaRPr>
          </a:p>
          <a:p>
            <a:r>
              <a:rPr kumimoji="1" lang="en-US" altLang="zh-CN" dirty="0" smtClean="0">
                <a:solidFill>
                  <a:srgbClr val="133984"/>
                </a:solidFill>
                <a:latin typeface="Cambria" panose="02040503050406030204" pitchFamily="18" charset="0"/>
                <a:ea typeface="+mn-ea"/>
                <a:cs typeface="Times New Roman"/>
              </a:rPr>
              <a:t>THM(test3</a:t>
            </a:r>
            <a:r>
              <a:rPr kumimoji="1" lang="en-US" altLang="zh-CN" dirty="0">
                <a:solidFill>
                  <a:srgbClr val="133984"/>
                </a:solidFill>
                <a:latin typeface="Cambria" panose="02040503050406030204" pitchFamily="18" charset="0"/>
                <a:ea typeface="+mn-ea"/>
                <a:cs typeface="Times New Roman"/>
              </a:rPr>
              <a:t>) = 8</a:t>
            </a:r>
          </a:p>
          <a:p>
            <a:endParaRPr kumimoji="1" lang="en-US" altLang="zh-CN" dirty="0">
              <a:solidFill>
                <a:srgbClr val="133984"/>
              </a:solidFill>
              <a:latin typeface="Cambria" panose="02040503050406030204" pitchFamily="18" charset="0"/>
              <a:ea typeface="+mn-ea"/>
              <a:cs typeface="Times New Roman"/>
            </a:endParaRPr>
          </a:p>
          <a:p>
            <a:r>
              <a:rPr kumimoji="1" lang="en-US" altLang="zh-CN" dirty="0" smtClean="0">
                <a:solidFill>
                  <a:srgbClr val="133984"/>
                </a:solidFill>
                <a:latin typeface="Cambria" panose="02040503050406030204" pitchFamily="18" charset="0"/>
                <a:ea typeface="+mn-ea"/>
                <a:cs typeface="Times New Roman"/>
              </a:rPr>
              <a:t>THM(test4</a:t>
            </a:r>
            <a:r>
              <a:rPr kumimoji="1" lang="en-US" altLang="zh-CN" dirty="0">
                <a:solidFill>
                  <a:srgbClr val="133984"/>
                </a:solidFill>
                <a:latin typeface="Cambria" panose="02040503050406030204" pitchFamily="18" charset="0"/>
                <a:ea typeface="+mn-ea"/>
                <a:cs typeface="Times New Roman"/>
              </a:rPr>
              <a:t>) = 16</a:t>
            </a:r>
            <a:endParaRPr kumimoji="1" lang="zh-CN" altLang="en-US" dirty="0">
              <a:solidFill>
                <a:srgbClr val="133984"/>
              </a:solidFill>
              <a:latin typeface="Cambria" panose="02040503050406030204" pitchFamily="18" charset="0"/>
              <a:ea typeface="+mn-ea"/>
              <a:cs typeface="Times New Roman"/>
            </a:endParaRPr>
          </a:p>
        </p:txBody>
      </p:sp>
      <p:sp>
        <p:nvSpPr>
          <p:cNvPr id="3" name="矩形 2"/>
          <p:cNvSpPr/>
          <p:nvPr/>
        </p:nvSpPr>
        <p:spPr>
          <a:xfrm>
            <a:off x="609600" y="1219200"/>
            <a:ext cx="2890535" cy="461665"/>
          </a:xfrm>
          <a:prstGeom prst="rect">
            <a:avLst/>
          </a:prstGeom>
        </p:spPr>
        <p:txBody>
          <a:bodyPr wrap="none">
            <a:spAutoFit/>
          </a:bodyPr>
          <a:lstStyle/>
          <a:p>
            <a:r>
              <a:rPr lang="en-US" altLang="zh-CN" dirty="0" smtClean="0">
                <a:solidFill>
                  <a:srgbClr val="133984"/>
                </a:solidFill>
              </a:rPr>
              <a:t>Hamming </a:t>
            </a:r>
            <a:r>
              <a:rPr lang="en-US" altLang="zh-CN" dirty="0">
                <a:solidFill>
                  <a:srgbClr val="133984"/>
                </a:solidFill>
              </a:rPr>
              <a:t>Distance</a:t>
            </a:r>
            <a:endParaRPr lang="zh-CN" altLang="en-US" dirty="0">
              <a:solidFill>
                <a:srgbClr val="133984"/>
              </a:solidFill>
            </a:endParaRPr>
          </a:p>
        </p:txBody>
      </p:sp>
      <p:sp>
        <p:nvSpPr>
          <p:cNvPr id="4" name="矩形 3"/>
          <p:cNvSpPr/>
          <p:nvPr/>
        </p:nvSpPr>
        <p:spPr>
          <a:xfrm>
            <a:off x="4343400" y="1199023"/>
            <a:ext cx="1308371" cy="461665"/>
          </a:xfrm>
          <a:prstGeom prst="rect">
            <a:avLst/>
          </a:prstGeom>
        </p:spPr>
        <p:txBody>
          <a:bodyPr wrap="none">
            <a:spAutoFit/>
          </a:bodyPr>
          <a:lstStyle/>
          <a:p>
            <a:r>
              <a:rPr kumimoji="1" lang="en-US" altLang="zh-CN" dirty="0">
                <a:solidFill>
                  <a:srgbClr val="133984"/>
                </a:solidFill>
                <a:latin typeface="Cambria" panose="02040503050406030204" pitchFamily="18" charset="0"/>
                <a:ea typeface="+mn-ea"/>
                <a:cs typeface="Times New Roman"/>
              </a:rPr>
              <a:t>x ⊕ </a:t>
            </a:r>
            <a:r>
              <a:rPr kumimoji="1" lang="en-US" altLang="zh-CN" dirty="0" smtClean="0">
                <a:solidFill>
                  <a:srgbClr val="133984"/>
                </a:solidFill>
                <a:latin typeface="Cambria" panose="02040503050406030204" pitchFamily="18" charset="0"/>
                <a:ea typeface="+mn-ea"/>
                <a:cs typeface="Times New Roman"/>
              </a:rPr>
              <a:t>y= z</a:t>
            </a:r>
            <a:endParaRPr kumimoji="1" lang="zh-CN" altLang="en-US" dirty="0">
              <a:solidFill>
                <a:srgbClr val="133984"/>
              </a:solidFill>
              <a:latin typeface="Cambria" panose="02040503050406030204" pitchFamily="18" charset="0"/>
              <a:ea typeface="+mn-ea"/>
              <a:cs typeface="Times New Roman"/>
            </a:endParaRPr>
          </a:p>
        </p:txBody>
      </p:sp>
      <p:sp>
        <p:nvSpPr>
          <p:cNvPr id="7" name="矩形 6"/>
          <p:cNvSpPr/>
          <p:nvPr/>
        </p:nvSpPr>
        <p:spPr>
          <a:xfrm>
            <a:off x="609599" y="1778547"/>
            <a:ext cx="2800767" cy="461665"/>
          </a:xfrm>
          <a:prstGeom prst="rect">
            <a:avLst/>
          </a:prstGeom>
        </p:spPr>
        <p:txBody>
          <a:bodyPr wrap="none">
            <a:spAutoFit/>
          </a:bodyPr>
          <a:lstStyle/>
          <a:p>
            <a:r>
              <a:rPr kumimoji="1" lang="en-US" altLang="zh-CN" dirty="0">
                <a:solidFill>
                  <a:srgbClr val="133984"/>
                </a:solidFill>
                <a:latin typeface="Cambria" panose="02040503050406030204" pitchFamily="18" charset="0"/>
                <a:ea typeface="+mn-ea"/>
                <a:cs typeface="Times New Roman"/>
              </a:rPr>
              <a:t>10101 ⊕ </a:t>
            </a:r>
            <a:r>
              <a:rPr kumimoji="1" lang="en-US" altLang="zh-CN" dirty="0" smtClean="0">
                <a:solidFill>
                  <a:srgbClr val="133984"/>
                </a:solidFill>
                <a:latin typeface="Cambria" panose="02040503050406030204" pitchFamily="18" charset="0"/>
                <a:ea typeface="+mn-ea"/>
                <a:cs typeface="Times New Roman"/>
              </a:rPr>
              <a:t>00110 = ?</a:t>
            </a:r>
            <a:endParaRPr kumimoji="1" lang="zh-CN" altLang="en-US" dirty="0">
              <a:solidFill>
                <a:srgbClr val="133984"/>
              </a:solidFill>
              <a:latin typeface="Cambria" panose="02040503050406030204" pitchFamily="18" charset="0"/>
              <a:ea typeface="+mn-ea"/>
              <a:cs typeface="Times New Roman"/>
            </a:endParaRPr>
          </a:p>
        </p:txBody>
      </p:sp>
      <p:sp>
        <p:nvSpPr>
          <p:cNvPr id="8" name="矩形 7"/>
          <p:cNvSpPr/>
          <p:nvPr/>
        </p:nvSpPr>
        <p:spPr>
          <a:xfrm>
            <a:off x="4611863" y="1824714"/>
            <a:ext cx="1101584" cy="830997"/>
          </a:xfrm>
          <a:prstGeom prst="rect">
            <a:avLst/>
          </a:prstGeom>
        </p:spPr>
        <p:txBody>
          <a:bodyPr wrap="none">
            <a:spAutoFit/>
          </a:bodyPr>
          <a:lstStyle/>
          <a:p>
            <a:r>
              <a:rPr kumimoji="1" lang="en-US" altLang="zh-CN" dirty="0" smtClean="0">
                <a:solidFill>
                  <a:srgbClr val="133984"/>
                </a:solidFill>
                <a:latin typeface="Cambria" panose="02040503050406030204" pitchFamily="18" charset="0"/>
                <a:ea typeface="+mn-ea"/>
                <a:cs typeface="Times New Roman"/>
              </a:rPr>
              <a:t>10101</a:t>
            </a:r>
          </a:p>
          <a:p>
            <a:r>
              <a:rPr kumimoji="1" lang="en-US" altLang="zh-CN" dirty="0" smtClean="0">
                <a:solidFill>
                  <a:srgbClr val="133984"/>
                </a:solidFill>
                <a:latin typeface="Cambria" panose="02040503050406030204" pitchFamily="18" charset="0"/>
                <a:ea typeface="+mn-ea"/>
                <a:cs typeface="Times New Roman"/>
              </a:rPr>
              <a:t>00110 </a:t>
            </a:r>
            <a:endParaRPr kumimoji="1" lang="zh-CN" altLang="en-US" dirty="0">
              <a:solidFill>
                <a:srgbClr val="133984"/>
              </a:solidFill>
              <a:latin typeface="Cambria" panose="02040503050406030204" pitchFamily="18" charset="0"/>
              <a:ea typeface="+mn-ea"/>
              <a:cs typeface="Times New Roman"/>
            </a:endParaRPr>
          </a:p>
        </p:txBody>
      </p:sp>
      <p:sp>
        <p:nvSpPr>
          <p:cNvPr id="9" name="矩形 8"/>
          <p:cNvSpPr/>
          <p:nvPr/>
        </p:nvSpPr>
        <p:spPr bwMode="auto">
          <a:xfrm>
            <a:off x="4724399" y="1857169"/>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bwMode="auto">
          <a:xfrm>
            <a:off x="5218923" y="1862814"/>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矩形 10"/>
          <p:cNvSpPr/>
          <p:nvPr/>
        </p:nvSpPr>
        <p:spPr bwMode="auto">
          <a:xfrm>
            <a:off x="5398628" y="1865812"/>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矩形 11"/>
          <p:cNvSpPr/>
          <p:nvPr/>
        </p:nvSpPr>
        <p:spPr>
          <a:xfrm>
            <a:off x="609598" y="1784920"/>
            <a:ext cx="2800767" cy="461665"/>
          </a:xfrm>
          <a:prstGeom prst="rect">
            <a:avLst/>
          </a:prstGeom>
        </p:spPr>
        <p:txBody>
          <a:bodyPr wrap="none">
            <a:spAutoFit/>
          </a:bodyPr>
          <a:lstStyle/>
          <a:p>
            <a:r>
              <a:rPr kumimoji="1" lang="en-US" altLang="zh-CN" dirty="0" smtClean="0">
                <a:solidFill>
                  <a:srgbClr val="133984"/>
                </a:solidFill>
                <a:latin typeface="Cambria" panose="02040503050406030204" pitchFamily="18" charset="0"/>
                <a:ea typeface="+mn-ea"/>
                <a:cs typeface="Times New Roman"/>
              </a:rPr>
              <a:t>10101 ⊕ 00110 = 3</a:t>
            </a:r>
            <a:endParaRPr kumimoji="1" lang="zh-CN" altLang="en-US" dirty="0">
              <a:solidFill>
                <a:srgbClr val="133984"/>
              </a:solidFill>
              <a:latin typeface="Cambria" panose="02040503050406030204" pitchFamily="18" charset="0"/>
              <a:ea typeface="+mn-ea"/>
              <a:cs typeface="Times New Roman"/>
            </a:endParaRPr>
          </a:p>
        </p:txBody>
      </p:sp>
      <p:sp>
        <p:nvSpPr>
          <p:cNvPr id="13" name="矩形 12"/>
          <p:cNvSpPr/>
          <p:nvPr/>
        </p:nvSpPr>
        <p:spPr>
          <a:xfrm>
            <a:off x="910771" y="3200400"/>
            <a:ext cx="2819400" cy="2677656"/>
          </a:xfrm>
          <a:prstGeom prst="rect">
            <a:avLst/>
          </a:prstGeom>
        </p:spPr>
        <p:txBody>
          <a:bodyPr wrap="square">
            <a:spAutoFit/>
          </a:bodyPr>
          <a:lstStyle/>
          <a:p>
            <a:r>
              <a:rPr kumimoji="1" lang="en-US" altLang="zh-CN" dirty="0">
                <a:solidFill>
                  <a:srgbClr val="133984"/>
                </a:solidFill>
                <a:latin typeface="Cambria" panose="02040503050406030204" pitchFamily="18" charset="0"/>
                <a:ea typeface="+mn-ea"/>
                <a:cs typeface="Times New Roman"/>
              </a:rPr>
              <a:t>test1 = 00000000</a:t>
            </a:r>
          </a:p>
          <a:p>
            <a:endParaRPr kumimoji="1" lang="en-US" altLang="zh-CN" dirty="0">
              <a:solidFill>
                <a:srgbClr val="133984"/>
              </a:solidFill>
              <a:latin typeface="Cambria" panose="02040503050406030204" pitchFamily="18" charset="0"/>
              <a:ea typeface="+mn-ea"/>
              <a:cs typeface="Times New Roman"/>
            </a:endParaRPr>
          </a:p>
          <a:p>
            <a:r>
              <a:rPr kumimoji="1" lang="en-US" altLang="zh-CN" dirty="0">
                <a:solidFill>
                  <a:srgbClr val="133984"/>
                </a:solidFill>
                <a:latin typeface="Cambria" panose="02040503050406030204" pitchFamily="18" charset="0"/>
                <a:ea typeface="+mn-ea"/>
                <a:cs typeface="Times New Roman"/>
              </a:rPr>
              <a:t>test2 = </a:t>
            </a:r>
            <a:r>
              <a:rPr kumimoji="1" lang="en-US" altLang="zh-CN" dirty="0" smtClean="0">
                <a:solidFill>
                  <a:srgbClr val="133984"/>
                </a:solidFill>
                <a:latin typeface="Cambria" panose="02040503050406030204" pitchFamily="18" charset="0"/>
                <a:ea typeface="+mn-ea"/>
                <a:cs typeface="Times New Roman"/>
              </a:rPr>
              <a:t>11111111</a:t>
            </a:r>
          </a:p>
          <a:p>
            <a:endParaRPr kumimoji="1" lang="en-US" altLang="zh-CN" dirty="0">
              <a:solidFill>
                <a:srgbClr val="133984"/>
              </a:solidFill>
              <a:latin typeface="Cambria" panose="02040503050406030204" pitchFamily="18" charset="0"/>
              <a:ea typeface="+mn-ea"/>
              <a:cs typeface="Times New Roman"/>
            </a:endParaRPr>
          </a:p>
          <a:p>
            <a:r>
              <a:rPr kumimoji="1" lang="en-US" altLang="zh-CN" dirty="0">
                <a:solidFill>
                  <a:srgbClr val="133984"/>
                </a:solidFill>
                <a:latin typeface="Cambria" panose="02040503050406030204" pitchFamily="18" charset="0"/>
                <a:ea typeface="+mn-ea"/>
                <a:cs typeface="Times New Roman"/>
              </a:rPr>
              <a:t>test3 = </a:t>
            </a:r>
            <a:r>
              <a:rPr kumimoji="1" lang="en-US" altLang="zh-CN" dirty="0" smtClean="0">
                <a:solidFill>
                  <a:srgbClr val="133984"/>
                </a:solidFill>
                <a:latin typeface="Cambria" panose="02040503050406030204" pitchFamily="18" charset="0"/>
                <a:ea typeface="+mn-ea"/>
                <a:cs typeface="Times New Roman"/>
              </a:rPr>
              <a:t>00001111</a:t>
            </a:r>
          </a:p>
          <a:p>
            <a:endParaRPr kumimoji="1" lang="en-US" altLang="zh-CN" dirty="0">
              <a:solidFill>
                <a:srgbClr val="133984"/>
              </a:solidFill>
              <a:latin typeface="Cambria" panose="02040503050406030204" pitchFamily="18" charset="0"/>
              <a:ea typeface="+mn-ea"/>
              <a:cs typeface="Times New Roman"/>
            </a:endParaRPr>
          </a:p>
          <a:p>
            <a:r>
              <a:rPr kumimoji="1" lang="en-US" altLang="zh-CN" dirty="0">
                <a:solidFill>
                  <a:srgbClr val="133984"/>
                </a:solidFill>
                <a:latin typeface="Cambria" panose="02040503050406030204" pitchFamily="18" charset="0"/>
                <a:ea typeface="+mn-ea"/>
                <a:cs typeface="Times New Roman"/>
              </a:rPr>
              <a:t>test4 = </a:t>
            </a:r>
            <a:r>
              <a:rPr kumimoji="1" lang="en-US" altLang="zh-CN" dirty="0" smtClean="0">
                <a:solidFill>
                  <a:srgbClr val="133984"/>
                </a:solidFill>
                <a:latin typeface="Cambria" panose="02040503050406030204" pitchFamily="18" charset="0"/>
                <a:ea typeface="+mn-ea"/>
                <a:cs typeface="Times New Roman"/>
              </a:rPr>
              <a:t>11110000</a:t>
            </a:r>
            <a:endParaRPr kumimoji="1" lang="zh-CN" altLang="en-US" dirty="0">
              <a:solidFill>
                <a:srgbClr val="133984"/>
              </a:solidFill>
              <a:latin typeface="Cambria" panose="02040503050406030204" pitchFamily="18" charset="0"/>
              <a:ea typeface="+mn-ea"/>
              <a:cs typeface="Times New Roman"/>
            </a:endParaRPr>
          </a:p>
        </p:txBody>
      </p:sp>
    </p:spTree>
    <p:extLst>
      <p:ext uri="{BB962C8B-B14F-4D97-AF65-F5344CB8AC3E}">
        <p14:creationId xmlns:p14="http://schemas.microsoft.com/office/powerpoint/2010/main" val="10198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7" grpId="1"/>
      <p:bldP spid="8" grpId="0"/>
      <p:bldP spid="9" grpId="0" animBg="1"/>
      <p:bldP spid="10" grpId="0" animBg="1"/>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38594" name="Rectangle 2"/>
          <p:cNvSpPr>
            <a:spLocks noGrp="1" noChangeArrowheads="1"/>
          </p:cNvSpPr>
          <p:nvPr>
            <p:ph type="title"/>
          </p:nvPr>
        </p:nvSpPr>
        <p:spPr>
          <a:xfrm>
            <a:off x="1295400" y="152400"/>
            <a:ext cx="8382000" cy="762000"/>
          </a:xfrm>
        </p:spPr>
        <p:txBody>
          <a:bodyPr/>
          <a:lstStyle/>
          <a:p>
            <a:r>
              <a:rPr lang="en-US" altLang="zh-CN" dirty="0">
                <a:latin typeface="Cambria" panose="02040503050406030204" pitchFamily="18" charset="0"/>
              </a:rPr>
              <a:t>Define equivalence partitions</a:t>
            </a:r>
            <a:r>
              <a:rPr lang="en-US" altLang="zh-CN" sz="3200" dirty="0">
                <a:latin typeface="Cambria" panose="02040503050406030204" pitchFamily="18" charset="0"/>
              </a:rPr>
              <a:t> </a:t>
            </a:r>
            <a:r>
              <a:rPr lang="en-US" altLang="zh-CN" sz="2000" dirty="0">
                <a:latin typeface="Cambria" panose="02040503050406030204" pitchFamily="18" charset="0"/>
              </a:rPr>
              <a:t>- or classes</a:t>
            </a:r>
          </a:p>
        </p:txBody>
      </p:sp>
      <p:sp>
        <p:nvSpPr>
          <p:cNvPr id="238595" name="Rectangle 3"/>
          <p:cNvSpPr>
            <a:spLocks noChangeArrowheads="1"/>
          </p:cNvSpPr>
          <p:nvPr/>
        </p:nvSpPr>
        <p:spPr bwMode="auto">
          <a:xfrm>
            <a:off x="609600" y="1600200"/>
            <a:ext cx="8001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ffectLst/>
                <a:latin typeface="Cambria" panose="02040503050406030204" pitchFamily="18" charset="0"/>
                <a:ea typeface="宋体" panose="02010600030101010101" pitchFamily="2" charset="-122"/>
              </a:rPr>
              <a:t>Equivalence partitioning helps us </a:t>
            </a:r>
            <a:r>
              <a:rPr lang="en-US" altLang="zh-CN" sz="2200" b="1" dirty="0">
                <a:effectLst/>
                <a:latin typeface="Cambria" panose="02040503050406030204" pitchFamily="18" charset="0"/>
                <a:ea typeface="宋体" panose="02010600030101010101" pitchFamily="2" charset="-122"/>
              </a:rPr>
              <a:t>cut down the number of test cases without adding a great deal of risk</a:t>
            </a:r>
            <a:r>
              <a:rPr lang="en-US" altLang="zh-CN" sz="2200" dirty="0">
                <a:effectLst/>
                <a:latin typeface="Cambria" panose="02040503050406030204" pitchFamily="18" charset="0"/>
                <a:ea typeface="宋体" panose="02010600030101010101" pitchFamily="2" charset="-122"/>
              </a:rPr>
              <a:t>.</a:t>
            </a:r>
          </a:p>
          <a:p>
            <a:endParaRPr lang="en-US" altLang="zh-CN" sz="2200"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Normally we look at two areas for testing:</a:t>
            </a:r>
          </a:p>
          <a:p>
            <a:pPr lvl="1"/>
            <a:r>
              <a:rPr lang="en-US" altLang="zh-CN" sz="2200" dirty="0">
                <a:solidFill>
                  <a:schemeClr val="folHlink"/>
                </a:solidFill>
                <a:effectLst/>
                <a:latin typeface="Cambria" panose="02040503050406030204" pitchFamily="18" charset="0"/>
                <a:ea typeface="宋体" panose="02010600030101010101" pitchFamily="2" charset="-122"/>
              </a:rPr>
              <a:t>	</a:t>
            </a:r>
            <a:r>
              <a:rPr lang="en-US" altLang="zh-CN" sz="2200" dirty="0">
                <a:solidFill>
                  <a:srgbClr val="133984"/>
                </a:solidFill>
                <a:effectLst/>
                <a:latin typeface="Cambria" panose="02040503050406030204" pitchFamily="18" charset="0"/>
                <a:ea typeface="宋体" panose="02010600030101010101" pitchFamily="2" charset="-122"/>
              </a:rPr>
              <a:t>- </a:t>
            </a:r>
            <a:r>
              <a:rPr lang="en-US" altLang="zh-CN" sz="2200" b="1" dirty="0">
                <a:solidFill>
                  <a:srgbClr val="133984"/>
                </a:solidFill>
                <a:effectLst/>
                <a:latin typeface="Cambria" panose="02040503050406030204" pitchFamily="18" charset="0"/>
                <a:ea typeface="宋体" panose="02010600030101010101" pitchFamily="2" charset="-122"/>
              </a:rPr>
              <a:t>Data</a:t>
            </a:r>
          </a:p>
          <a:p>
            <a:pPr lvl="1"/>
            <a:r>
              <a:rPr lang="en-US" altLang="zh-CN" sz="2200" b="1" dirty="0">
                <a:solidFill>
                  <a:srgbClr val="133984"/>
                </a:solidFill>
                <a:effectLst/>
                <a:latin typeface="Cambria" panose="02040503050406030204" pitchFamily="18" charset="0"/>
                <a:ea typeface="宋体" panose="02010600030101010101" pitchFamily="2" charset="-122"/>
              </a:rPr>
              <a:t>	- Logic flow</a:t>
            </a:r>
          </a:p>
          <a:p>
            <a:endParaRPr lang="en-US" altLang="zh-CN" sz="2200" dirty="0">
              <a:solidFill>
                <a:srgbClr val="13BBBF"/>
              </a:solidFill>
              <a:effectLst/>
              <a:latin typeface="Cambria" panose="02040503050406030204" pitchFamily="18" charset="0"/>
              <a:ea typeface="宋体" panose="02010600030101010101" pitchFamily="2" charset="-122"/>
            </a:endParaRPr>
          </a:p>
          <a:p>
            <a:r>
              <a:rPr lang="en-US" altLang="zh-CN" sz="2200" b="1" dirty="0">
                <a:effectLst/>
                <a:latin typeface="Cambria" panose="02040503050406030204" pitchFamily="18" charset="0"/>
                <a:ea typeface="宋体" panose="02010600030101010101" pitchFamily="2" charset="-122"/>
              </a:rPr>
              <a:t>There are many guidelines for picking equivalence partitions.</a:t>
            </a:r>
          </a:p>
          <a:p>
            <a:endParaRPr lang="en-US" altLang="zh-CN" sz="2200" b="1"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Note: These are guidelines, not hard and fast rules</a:t>
            </a:r>
            <a:r>
              <a:rPr lang="en-US" altLang="zh-CN" sz="2200" b="1"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943334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39618" name="Rectangle 2"/>
          <p:cNvSpPr>
            <a:spLocks noGrp="1" noChangeArrowheads="1"/>
          </p:cNvSpPr>
          <p:nvPr>
            <p:ph type="title"/>
          </p:nvPr>
        </p:nvSpPr>
        <p:spPr>
          <a:xfrm>
            <a:off x="838200" y="76200"/>
            <a:ext cx="8305800" cy="1066800"/>
          </a:xfrm>
        </p:spPr>
        <p:txBody>
          <a:bodyPr/>
          <a:lstStyle/>
          <a:p>
            <a:r>
              <a:rPr lang="en-US" altLang="zh-CN" sz="3600" dirty="0">
                <a:latin typeface="Cambria" panose="02040503050406030204" pitchFamily="18" charset="0"/>
              </a:rPr>
              <a:t>Data Testing</a:t>
            </a:r>
            <a:br>
              <a:rPr lang="en-US" altLang="zh-CN" sz="3600" dirty="0">
                <a:latin typeface="Cambria" panose="02040503050406030204" pitchFamily="18" charset="0"/>
              </a:rPr>
            </a:br>
            <a:r>
              <a:rPr lang="en-US" altLang="zh-CN" sz="1600" dirty="0" smtClean="0">
                <a:latin typeface="Cambria" panose="02040503050406030204" pitchFamily="18" charset="0"/>
              </a:rPr>
              <a:t>GUIDELINES </a:t>
            </a:r>
            <a:r>
              <a:rPr lang="en-US" altLang="zh-CN" sz="1600" dirty="0">
                <a:latin typeface="Cambria" panose="02040503050406030204" pitchFamily="18" charset="0"/>
              </a:rPr>
              <a:t>FOR CHOOSING EQUIVALENCE CLASSES</a:t>
            </a:r>
          </a:p>
        </p:txBody>
      </p:sp>
      <p:sp>
        <p:nvSpPr>
          <p:cNvPr id="239620" name="Rectangle 4"/>
          <p:cNvSpPr>
            <a:spLocks noChangeArrowheads="1"/>
          </p:cNvSpPr>
          <p:nvPr/>
        </p:nvSpPr>
        <p:spPr bwMode="auto">
          <a:xfrm>
            <a:off x="533400" y="1432560"/>
            <a:ext cx="8077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ffectLst/>
                <a:latin typeface="Cambria" panose="02040503050406030204" pitchFamily="18" charset="0"/>
                <a:ea typeface="宋体" panose="02010600030101010101" pitchFamily="2" charset="-122"/>
              </a:rPr>
              <a:t>Identify </a:t>
            </a:r>
            <a:r>
              <a:rPr lang="en-US" altLang="zh-CN" sz="2200" dirty="0">
                <a:solidFill>
                  <a:srgbClr val="133984"/>
                </a:solidFill>
                <a:effectLst/>
                <a:latin typeface="Cambria" panose="02040503050406030204" pitchFamily="18" charset="0"/>
                <a:ea typeface="宋体" panose="02010600030101010101" pitchFamily="2" charset="-122"/>
              </a:rPr>
              <a:t>boundary conditions - data </a:t>
            </a:r>
            <a:r>
              <a:rPr lang="en-US" altLang="zh-CN" sz="2200" dirty="0">
                <a:effectLst/>
                <a:latin typeface="Cambria" panose="02040503050406030204" pitchFamily="18" charset="0"/>
                <a:ea typeface="宋体" panose="02010600030101010101" pitchFamily="2" charset="-122"/>
              </a:rPr>
              <a:t>that is at the edge of the planned operational limits of the software.</a:t>
            </a:r>
          </a:p>
          <a:p>
            <a:endParaRPr lang="en-US" altLang="zh-CN" sz="2200" dirty="0">
              <a:effectLst/>
              <a:latin typeface="Cambria" panose="02040503050406030204" pitchFamily="18" charset="0"/>
              <a:ea typeface="宋体" panose="02010600030101010101" pitchFamily="2" charset="-122"/>
            </a:endParaRPr>
          </a:p>
          <a:p>
            <a:r>
              <a:rPr lang="en-US" altLang="zh-CN" sz="2200" b="1" dirty="0">
                <a:solidFill>
                  <a:srgbClr val="133984"/>
                </a:solidFill>
                <a:effectLst/>
                <a:latin typeface="Cambria" panose="02040503050406030204" pitchFamily="18" charset="0"/>
                <a:ea typeface="宋体" panose="02010600030101010101" pitchFamily="2" charset="-122"/>
              </a:rPr>
              <a:t>For the boundaries, partition input into</a:t>
            </a:r>
          </a:p>
          <a:p>
            <a:pPr lvl="1"/>
            <a:r>
              <a:rPr lang="en-US" altLang="zh-CN" sz="2200" dirty="0">
                <a:effectLst/>
                <a:latin typeface="Cambria" panose="02040503050406030204" pitchFamily="18" charset="0"/>
                <a:ea typeface="宋体" panose="02010600030101010101" pitchFamily="2" charset="-122"/>
              </a:rPr>
              <a:t> - </a:t>
            </a:r>
            <a:r>
              <a:rPr lang="en-US" altLang="zh-CN" sz="2200" b="1" dirty="0">
                <a:effectLst/>
                <a:latin typeface="Cambria" panose="02040503050406030204" pitchFamily="18" charset="0"/>
                <a:ea typeface="宋体" panose="02010600030101010101" pitchFamily="2" charset="-122"/>
              </a:rPr>
              <a:t>Valid</a:t>
            </a:r>
            <a:r>
              <a:rPr lang="en-US" altLang="zh-CN" sz="2200" dirty="0">
                <a:effectLst/>
                <a:latin typeface="Cambria" panose="02040503050406030204" pitchFamily="18" charset="0"/>
                <a:ea typeface="宋体" panose="02010600030101010101" pitchFamily="2" charset="-122"/>
              </a:rPr>
              <a:t> data inside the boundary.</a:t>
            </a:r>
          </a:p>
          <a:p>
            <a:pPr lvl="1"/>
            <a:r>
              <a:rPr lang="en-US" altLang="zh-CN" sz="2200" dirty="0">
                <a:effectLst/>
                <a:latin typeface="Cambria" panose="02040503050406030204" pitchFamily="18" charset="0"/>
                <a:ea typeface="宋体" panose="02010600030101010101" pitchFamily="2" charset="-122"/>
              </a:rPr>
              <a:t> - Data </a:t>
            </a:r>
            <a:r>
              <a:rPr lang="en-US" altLang="zh-CN" sz="2200" b="1" dirty="0">
                <a:effectLst/>
                <a:latin typeface="Cambria" panose="02040503050406030204" pitchFamily="18" charset="0"/>
                <a:ea typeface="宋体" panose="02010600030101010101" pitchFamily="2" charset="-122"/>
              </a:rPr>
              <a:t>just on the boundary</a:t>
            </a:r>
            <a:r>
              <a:rPr lang="en-US" altLang="zh-CN" sz="2200" dirty="0">
                <a:effectLst/>
                <a:latin typeface="Cambria" panose="02040503050406030204" pitchFamily="18" charset="0"/>
                <a:ea typeface="宋体" panose="02010600030101010101" pitchFamily="2" charset="-122"/>
              </a:rPr>
              <a:t> (which may be valid or invalid).</a:t>
            </a:r>
          </a:p>
          <a:p>
            <a:pPr lvl="1"/>
            <a:r>
              <a:rPr lang="en-US" altLang="zh-CN" sz="2200" dirty="0">
                <a:effectLst/>
                <a:latin typeface="Cambria" panose="02040503050406030204" pitchFamily="18" charset="0"/>
                <a:ea typeface="宋体" panose="02010600030101010101" pitchFamily="2" charset="-122"/>
              </a:rPr>
              <a:t> - </a:t>
            </a:r>
            <a:r>
              <a:rPr lang="en-US" altLang="zh-CN" sz="2200" b="1" dirty="0">
                <a:effectLst/>
                <a:latin typeface="Cambria" panose="02040503050406030204" pitchFamily="18" charset="0"/>
                <a:ea typeface="宋体" panose="02010600030101010101" pitchFamily="2" charset="-122"/>
              </a:rPr>
              <a:t>Invalid</a:t>
            </a:r>
            <a:r>
              <a:rPr lang="en-US" altLang="zh-CN" sz="2200" dirty="0">
                <a:effectLst/>
                <a:latin typeface="Cambria" panose="02040503050406030204" pitchFamily="18" charset="0"/>
                <a:ea typeface="宋体" panose="02010600030101010101" pitchFamily="2" charset="-122"/>
              </a:rPr>
              <a:t> data just outside the boundary limits.</a:t>
            </a:r>
          </a:p>
          <a:p>
            <a:endParaRPr lang="en-US" altLang="zh-CN" sz="2200"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Boundary conditions should be identified in the requirements or the specifications.</a:t>
            </a:r>
            <a:endParaRPr lang="zh-CN" altLang="en-US" sz="2200"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3101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6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96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6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6786" name="Rectangle 2"/>
          <p:cNvSpPr>
            <a:spLocks noGrp="1" noChangeArrowheads="1"/>
          </p:cNvSpPr>
          <p:nvPr>
            <p:ph type="title"/>
          </p:nvPr>
        </p:nvSpPr>
        <p:spPr>
          <a:xfrm>
            <a:off x="1447800" y="176212"/>
            <a:ext cx="7696200" cy="357188"/>
          </a:xfrm>
        </p:spPr>
        <p:txBody>
          <a:bodyPr/>
          <a:lstStyle/>
          <a:p>
            <a:r>
              <a:rPr lang="en-US" altLang="zh-CN" sz="3600" dirty="0">
                <a:latin typeface="Cambria" panose="02040503050406030204" pitchFamily="18" charset="0"/>
              </a:rPr>
              <a:t>Equivalence Partitioning </a:t>
            </a:r>
          </a:p>
        </p:txBody>
      </p:sp>
      <p:sp>
        <p:nvSpPr>
          <p:cNvPr id="246787" name="Text Box 3"/>
          <p:cNvSpPr txBox="1">
            <a:spLocks noChangeArrowheads="1"/>
          </p:cNvSpPr>
          <p:nvPr/>
        </p:nvSpPr>
        <p:spPr bwMode="auto">
          <a:xfrm>
            <a:off x="609600" y="1340198"/>
            <a:ext cx="792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Idea is to partition the input space into a number of </a:t>
            </a:r>
            <a:r>
              <a:rPr lang="en-US" altLang="zh-CN" sz="2000" b="1" dirty="0">
                <a:effectLst/>
                <a:latin typeface="Cambria" panose="02040503050406030204" pitchFamily="18" charset="0"/>
                <a:ea typeface="宋体" panose="02010600030101010101" pitchFamily="2" charset="-122"/>
              </a:rPr>
              <a:t>equivalence classes</a:t>
            </a:r>
            <a:r>
              <a:rPr lang="en-US" altLang="zh-CN" sz="2000" dirty="0">
                <a:effectLst/>
                <a:latin typeface="Cambria" panose="02040503050406030204" pitchFamily="18" charset="0"/>
                <a:ea typeface="宋体" panose="02010600030101010101" pitchFamily="2" charset="-122"/>
              </a:rPr>
              <a:t> such that one could expect, based on the specification, that every element of a given class would be ‘‘handled’’ (i.e., mapped to</a:t>
            </a:r>
          </a:p>
        </p:txBody>
      </p:sp>
      <p:pic>
        <p:nvPicPr>
          <p:cNvPr id="2467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19400"/>
            <a:ext cx="3352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9" name="Text Box 5"/>
          <p:cNvSpPr txBox="1">
            <a:spLocks noChangeArrowheads="1"/>
          </p:cNvSpPr>
          <p:nvPr/>
        </p:nvSpPr>
        <p:spPr bwMode="auto">
          <a:xfrm>
            <a:off x="609600" y="4235797"/>
            <a:ext cx="4572000" cy="19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Two types</a:t>
            </a:r>
            <a:r>
              <a:rPr lang="en-US" altLang="zh-CN" sz="2000" dirty="0">
                <a:effectLst/>
                <a:latin typeface="Cambria" panose="02040503050406030204" pitchFamily="18" charset="0"/>
                <a:ea typeface="宋体" panose="02010600030101010101" pitchFamily="2" charset="-122"/>
              </a:rPr>
              <a:t> of classes are identified: </a:t>
            </a:r>
            <a:endParaRPr lang="en-US" altLang="zh-CN" sz="2000" dirty="0" smtClean="0">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valid</a:t>
            </a:r>
            <a:r>
              <a:rPr lang="en-US" altLang="zh-CN" sz="2000" b="1" dirty="0" smtClean="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valid from the specification) </a:t>
            </a:r>
            <a:endParaRPr lang="en-US" altLang="zh-CN" sz="2000" dirty="0">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invalid</a:t>
            </a:r>
            <a:r>
              <a:rPr lang="en-US" altLang="zh-CN" sz="2000" dirty="0" smtClean="0">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erroneous from the specification)</a:t>
            </a:r>
            <a:endParaRPr lang="zh-CN" altLang="en-US" sz="2000" dirty="0">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246790" name="Rectangle 6"/>
          <p:cNvSpPr>
            <a:spLocks noChangeArrowheads="1"/>
          </p:cNvSpPr>
          <p:nvPr/>
        </p:nvSpPr>
        <p:spPr bwMode="auto">
          <a:xfrm>
            <a:off x="533400" y="2286000"/>
            <a:ext cx="441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effectLst/>
                <a:latin typeface="Cambria" panose="02040503050406030204" pitchFamily="18" charset="0"/>
                <a:ea typeface="宋体" panose="02010600030101010101" pitchFamily="2" charset="-122"/>
              </a:rPr>
              <a:t>an output) in the same manner </a:t>
            </a:r>
          </a:p>
          <a:p>
            <a:r>
              <a:rPr lang="en-US" altLang="zh-CN" sz="2000" dirty="0">
                <a:effectLst/>
                <a:latin typeface="Cambria" panose="02040503050406030204" pitchFamily="18" charset="0"/>
                <a:ea typeface="宋体" panose="02010600030101010101" pitchFamily="2" charset="-122"/>
              </a:rPr>
              <a:t>(either correctly or incorrectly), </a:t>
            </a:r>
          </a:p>
          <a:p>
            <a:r>
              <a:rPr lang="en-US" altLang="zh-CN" sz="2000" dirty="0">
                <a:effectLst/>
                <a:latin typeface="Cambria" panose="02040503050406030204" pitchFamily="18" charset="0"/>
                <a:ea typeface="宋体" panose="02010600030101010101" pitchFamily="2" charset="-122"/>
              </a:rPr>
              <a:t>thus </a:t>
            </a:r>
            <a:r>
              <a:rPr lang="en-US" altLang="zh-CN" sz="2000" b="1" i="1" dirty="0">
                <a:effectLst/>
                <a:latin typeface="Cambria" panose="02040503050406030204" pitchFamily="18" charset="0"/>
                <a:ea typeface="宋体" panose="02010600030101010101" pitchFamily="2" charset="-122"/>
              </a:rPr>
              <a:t>reducing the total number of test cases</a:t>
            </a:r>
            <a:r>
              <a:rPr lang="en-US" altLang="zh-CN" sz="2000" dirty="0">
                <a:effectLst/>
                <a:latin typeface="Cambria" panose="02040503050406030204" pitchFamily="18" charset="0"/>
                <a:ea typeface="宋体" panose="02010600030101010101" pitchFamily="2" charset="-122"/>
              </a:rPr>
              <a:t> that must be developed</a:t>
            </a:r>
            <a:r>
              <a:rPr lang="en-US" altLang="zh-CN"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868661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96642" name="Rectangle 2"/>
          <p:cNvSpPr>
            <a:spLocks noGrp="1" noChangeArrowheads="1"/>
          </p:cNvSpPr>
          <p:nvPr>
            <p:ph type="title"/>
          </p:nvPr>
        </p:nvSpPr>
        <p:spPr>
          <a:xfrm>
            <a:off x="1500187" y="128588"/>
            <a:ext cx="7643813" cy="536575"/>
          </a:xfrm>
        </p:spPr>
        <p:txBody>
          <a:bodyPr/>
          <a:lstStyle/>
          <a:p>
            <a:r>
              <a:rPr lang="en-US" altLang="zh-CN" sz="3600" dirty="0">
                <a:latin typeface="Cambria" panose="02040503050406030204" pitchFamily="18" charset="0"/>
              </a:rPr>
              <a:t>Equivalence Partitioning </a:t>
            </a:r>
          </a:p>
        </p:txBody>
      </p:sp>
      <p:sp>
        <p:nvSpPr>
          <p:cNvPr id="496643" name="Rectangle 3"/>
          <p:cNvSpPr>
            <a:spLocks noGrp="1" noChangeArrowheads="1"/>
          </p:cNvSpPr>
          <p:nvPr>
            <p:ph type="body" idx="1"/>
          </p:nvPr>
        </p:nvSpPr>
        <p:spPr>
          <a:xfrm>
            <a:off x="342170" y="1295400"/>
            <a:ext cx="8344629" cy="1600200"/>
          </a:xfrm>
          <a:noFill/>
          <a:ln/>
        </p:spPr>
        <p:txBody>
          <a:bodyPr/>
          <a:lstStyle/>
          <a:p>
            <a:pPr>
              <a:lnSpc>
                <a:spcPts val="2600"/>
              </a:lnSpc>
              <a:buClrTx/>
              <a:buSzTx/>
            </a:pPr>
            <a:r>
              <a:rPr lang="en-US" altLang="zh-CN" sz="2400" dirty="0">
                <a:latin typeface="Cambria" panose="02040503050406030204" pitchFamily="18" charset="0"/>
              </a:rPr>
              <a:t>Divide all possible inputs into classes (partitions) such that : There is a </a:t>
            </a:r>
            <a:r>
              <a:rPr lang="en-US" altLang="zh-CN" sz="2400" b="1" i="1" dirty="0">
                <a:solidFill>
                  <a:srgbClr val="FF0000"/>
                </a:solidFill>
                <a:latin typeface="Cambria" panose="02040503050406030204" pitchFamily="18" charset="0"/>
              </a:rPr>
              <a:t>finite number of input equivalence classes</a:t>
            </a:r>
            <a:endParaRPr lang="en-US" altLang="zh-CN" sz="2400" dirty="0">
              <a:solidFill>
                <a:srgbClr val="FF0000"/>
              </a:solidFill>
              <a:latin typeface="Cambria" panose="02040503050406030204" pitchFamily="18" charset="0"/>
            </a:endParaRPr>
          </a:p>
          <a:p>
            <a:pPr>
              <a:lnSpc>
                <a:spcPts val="2600"/>
              </a:lnSpc>
              <a:buClrTx/>
              <a:buSzTx/>
            </a:pPr>
            <a:endParaRPr lang="en-US" altLang="zh-CN" sz="2400" dirty="0" smtClean="0">
              <a:latin typeface="Cambria" panose="02040503050406030204" pitchFamily="18" charset="0"/>
            </a:endParaRPr>
          </a:p>
          <a:p>
            <a:pPr>
              <a:lnSpc>
                <a:spcPts val="2600"/>
              </a:lnSpc>
              <a:buClrTx/>
              <a:buSzTx/>
            </a:pPr>
            <a:r>
              <a:rPr lang="en-US" altLang="zh-CN" sz="2400" dirty="0" smtClean="0">
                <a:latin typeface="Cambria" panose="02040503050406030204" pitchFamily="18" charset="0"/>
              </a:rPr>
              <a:t>You </a:t>
            </a:r>
            <a:r>
              <a:rPr lang="en-US" altLang="zh-CN" sz="2400" dirty="0">
                <a:latin typeface="Cambria" panose="02040503050406030204" pitchFamily="18" charset="0"/>
              </a:rPr>
              <a:t>may reasonably assume that</a:t>
            </a:r>
            <a:endParaRPr lang="en-US" altLang="zh-CN" sz="2600" i="1" dirty="0">
              <a:solidFill>
                <a:schemeClr val="accent2"/>
              </a:solidFill>
              <a:latin typeface="Cambria" panose="02040503050406030204" pitchFamily="18" charset="0"/>
            </a:endParaRPr>
          </a:p>
        </p:txBody>
      </p:sp>
      <p:grpSp>
        <p:nvGrpSpPr>
          <p:cNvPr id="496661" name="Group 21"/>
          <p:cNvGrpSpPr>
            <a:grpSpLocks/>
          </p:cNvGrpSpPr>
          <p:nvPr/>
        </p:nvGrpSpPr>
        <p:grpSpPr bwMode="auto">
          <a:xfrm>
            <a:off x="4698624" y="4231739"/>
            <a:ext cx="4124699" cy="1866900"/>
            <a:chOff x="2589" y="2800"/>
            <a:chExt cx="3016" cy="1176"/>
          </a:xfrm>
        </p:grpSpPr>
        <p:grpSp>
          <p:nvGrpSpPr>
            <p:cNvPr id="496644" name="Group 4"/>
            <p:cNvGrpSpPr>
              <a:grpSpLocks/>
            </p:cNvGrpSpPr>
            <p:nvPr/>
          </p:nvGrpSpPr>
          <p:grpSpPr bwMode="auto">
            <a:xfrm>
              <a:off x="2589" y="2832"/>
              <a:ext cx="2816" cy="1097"/>
              <a:chOff x="1216" y="3176"/>
              <a:chExt cx="2816" cy="1097"/>
            </a:xfrm>
          </p:grpSpPr>
          <p:sp>
            <p:nvSpPr>
              <p:cNvPr id="496645" name="Oval 5"/>
              <p:cNvSpPr>
                <a:spLocks noChangeArrowheads="1"/>
              </p:cNvSpPr>
              <p:nvPr/>
            </p:nvSpPr>
            <p:spPr bwMode="auto">
              <a:xfrm>
                <a:off x="1968" y="3176"/>
                <a:ext cx="2064" cy="920"/>
              </a:xfrm>
              <a:prstGeom prst="ellipse">
                <a:avLst/>
              </a:prstGeom>
              <a:solidFill>
                <a:srgbClr val="FF9900"/>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46" name="Text Box 6"/>
              <p:cNvSpPr txBox="1">
                <a:spLocks noChangeArrowheads="1"/>
              </p:cNvSpPr>
              <p:nvPr/>
            </p:nvSpPr>
            <p:spPr bwMode="auto">
              <a:xfrm>
                <a:off x="1216" y="3982"/>
                <a:ext cx="1027" cy="291"/>
              </a:xfrm>
              <a:prstGeom prst="rect">
                <a:avLst/>
              </a:prstGeom>
              <a:solidFill>
                <a:srgbClr val="FF9900"/>
              </a:solidFill>
              <a:ln>
                <a:noFill/>
              </a:ln>
              <a:effectLst/>
              <a:extLs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chemeClr val="accent3"/>
                    </a:solidFill>
                    <a:effectLst/>
                    <a:latin typeface="Cambria" panose="02040503050406030204" pitchFamily="18" charset="0"/>
                    <a:ea typeface="宋体" panose="02010600030101010101" pitchFamily="2" charset="-122"/>
                  </a:rPr>
                  <a:t>all inputs</a:t>
                </a:r>
                <a:endParaRPr lang="en-GB" altLang="zh-CN" dirty="0">
                  <a:solidFill>
                    <a:schemeClr val="accent3"/>
                  </a:solidFill>
                  <a:effectLst/>
                  <a:latin typeface="Cambria" panose="02040503050406030204" pitchFamily="18" charset="0"/>
                </a:endParaRPr>
              </a:p>
            </p:txBody>
          </p:sp>
        </p:grpSp>
        <p:grpSp>
          <p:nvGrpSpPr>
            <p:cNvPr id="496647" name="Group 7"/>
            <p:cNvGrpSpPr>
              <a:grpSpLocks/>
            </p:cNvGrpSpPr>
            <p:nvPr/>
          </p:nvGrpSpPr>
          <p:grpSpPr bwMode="auto">
            <a:xfrm>
              <a:off x="2869" y="2800"/>
              <a:ext cx="2736" cy="1176"/>
              <a:chOff x="1496" y="3144"/>
              <a:chExt cx="2736" cy="1176"/>
            </a:xfrm>
          </p:grpSpPr>
          <p:sp>
            <p:nvSpPr>
              <p:cNvPr id="496648" name="Line 8"/>
              <p:cNvSpPr>
                <a:spLocks noChangeShapeType="1"/>
              </p:cNvSpPr>
              <p:nvPr/>
            </p:nvSpPr>
            <p:spPr bwMode="auto">
              <a:xfrm>
                <a:off x="1496" y="3144"/>
                <a:ext cx="1424" cy="52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49" name="Line 9"/>
              <p:cNvSpPr>
                <a:spLocks noChangeShapeType="1"/>
              </p:cNvSpPr>
              <p:nvPr/>
            </p:nvSpPr>
            <p:spPr bwMode="auto">
              <a:xfrm flipH="1">
                <a:off x="2848" y="3680"/>
                <a:ext cx="64" cy="6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0" name="Line 10"/>
              <p:cNvSpPr>
                <a:spLocks noChangeShapeType="1"/>
              </p:cNvSpPr>
              <p:nvPr/>
            </p:nvSpPr>
            <p:spPr bwMode="auto">
              <a:xfrm flipV="1">
                <a:off x="2912" y="3216"/>
                <a:ext cx="1320" cy="46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1" name="Line 11"/>
              <p:cNvSpPr>
                <a:spLocks noChangeShapeType="1"/>
              </p:cNvSpPr>
              <p:nvPr/>
            </p:nvSpPr>
            <p:spPr bwMode="auto">
              <a:xfrm>
                <a:off x="3352" y="3528"/>
                <a:ext cx="544" cy="6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grpSp>
        <p:grpSp>
          <p:nvGrpSpPr>
            <p:cNvPr id="496652" name="Group 12"/>
            <p:cNvGrpSpPr>
              <a:grpSpLocks/>
            </p:cNvGrpSpPr>
            <p:nvPr/>
          </p:nvGrpSpPr>
          <p:grpSpPr bwMode="auto">
            <a:xfrm>
              <a:off x="3661" y="2945"/>
              <a:ext cx="1596" cy="791"/>
              <a:chOff x="2288" y="3289"/>
              <a:chExt cx="1596" cy="791"/>
            </a:xfrm>
          </p:grpSpPr>
          <p:sp>
            <p:nvSpPr>
              <p:cNvPr id="496653" name="Oval 13"/>
              <p:cNvSpPr>
                <a:spLocks noChangeArrowheads="1"/>
              </p:cNvSpPr>
              <p:nvPr/>
            </p:nvSpPr>
            <p:spPr bwMode="auto">
              <a:xfrm>
                <a:off x="2856" y="3352"/>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4" name="Text Box 14"/>
              <p:cNvSpPr txBox="1">
                <a:spLocks noChangeArrowheads="1"/>
              </p:cNvSpPr>
              <p:nvPr/>
            </p:nvSpPr>
            <p:spPr bwMode="auto">
              <a:xfrm>
                <a:off x="2868" y="3289"/>
                <a:ext cx="2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1</a:t>
                </a:r>
                <a:endParaRPr lang="en-GB" altLang="zh-CN" sz="2000" baseline="-25000">
                  <a:solidFill>
                    <a:schemeClr val="bg1"/>
                  </a:solidFill>
                  <a:effectLst/>
                  <a:latin typeface="Cambria" panose="02040503050406030204" pitchFamily="18" charset="0"/>
                </a:endParaRPr>
              </a:p>
            </p:txBody>
          </p:sp>
          <p:sp>
            <p:nvSpPr>
              <p:cNvPr id="496655" name="Oval 15"/>
              <p:cNvSpPr>
                <a:spLocks noChangeArrowheads="1"/>
              </p:cNvSpPr>
              <p:nvPr/>
            </p:nvSpPr>
            <p:spPr bwMode="auto">
              <a:xfrm>
                <a:off x="3624" y="3576"/>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6" name="Text Box 16"/>
              <p:cNvSpPr txBox="1">
                <a:spLocks noChangeArrowheads="1"/>
              </p:cNvSpPr>
              <p:nvPr/>
            </p:nvSpPr>
            <p:spPr bwMode="auto">
              <a:xfrm>
                <a:off x="3635" y="3513"/>
                <a:ext cx="2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4</a:t>
                </a:r>
                <a:endParaRPr lang="en-GB" altLang="zh-CN" sz="2000" baseline="-25000">
                  <a:solidFill>
                    <a:schemeClr val="bg1"/>
                  </a:solidFill>
                  <a:effectLst/>
                  <a:latin typeface="Cambria" panose="02040503050406030204" pitchFamily="18" charset="0"/>
                </a:endParaRPr>
              </a:p>
            </p:txBody>
          </p:sp>
          <p:sp>
            <p:nvSpPr>
              <p:cNvPr id="496657" name="Oval 17"/>
              <p:cNvSpPr>
                <a:spLocks noChangeArrowheads="1"/>
              </p:cNvSpPr>
              <p:nvPr/>
            </p:nvSpPr>
            <p:spPr bwMode="auto">
              <a:xfrm>
                <a:off x="2288" y="372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8" name="Text Box 18"/>
              <p:cNvSpPr txBox="1">
                <a:spLocks noChangeArrowheads="1"/>
              </p:cNvSpPr>
              <p:nvPr/>
            </p:nvSpPr>
            <p:spPr bwMode="auto">
              <a:xfrm>
                <a:off x="2298" y="3657"/>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2</a:t>
                </a:r>
                <a:endParaRPr lang="en-GB" altLang="zh-CN" sz="2000" baseline="-25000">
                  <a:solidFill>
                    <a:schemeClr val="bg1"/>
                  </a:solidFill>
                  <a:effectLst/>
                  <a:latin typeface="Cambria" panose="02040503050406030204" pitchFamily="18" charset="0"/>
                </a:endParaRPr>
              </a:p>
            </p:txBody>
          </p:sp>
          <p:sp>
            <p:nvSpPr>
              <p:cNvPr id="496659" name="Oval 19"/>
              <p:cNvSpPr>
                <a:spLocks noChangeArrowheads="1"/>
              </p:cNvSpPr>
              <p:nvPr/>
            </p:nvSpPr>
            <p:spPr bwMode="auto">
              <a:xfrm>
                <a:off x="3080" y="380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60" name="Text Box 20"/>
              <p:cNvSpPr txBox="1">
                <a:spLocks noChangeArrowheads="1"/>
              </p:cNvSpPr>
              <p:nvPr/>
            </p:nvSpPr>
            <p:spPr bwMode="auto">
              <a:xfrm>
                <a:off x="3108" y="3737"/>
                <a:ext cx="215"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3</a:t>
                </a:r>
                <a:endParaRPr lang="en-GB" altLang="zh-CN" sz="2000" baseline="-25000">
                  <a:solidFill>
                    <a:schemeClr val="bg1"/>
                  </a:solidFill>
                  <a:effectLst/>
                  <a:latin typeface="Cambria" panose="02040503050406030204" pitchFamily="18" charset="0"/>
                </a:endParaRPr>
              </a:p>
            </p:txBody>
          </p:sp>
        </p:grpSp>
      </p:grpSp>
      <p:sp>
        <p:nvSpPr>
          <p:cNvPr id="496662" name="Rectangle 22"/>
          <p:cNvSpPr>
            <a:spLocks noChangeArrowheads="1"/>
          </p:cNvSpPr>
          <p:nvPr/>
        </p:nvSpPr>
        <p:spPr bwMode="auto">
          <a:xfrm>
            <a:off x="336957" y="3841750"/>
            <a:ext cx="44792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If the representative detects a fault, then other class members would detect the same fault</a:t>
            </a:r>
            <a:endParaRPr lang="zh-CN" altLang="en-US" sz="2000" dirty="0">
              <a:effectLst/>
              <a:latin typeface="Cambria" panose="02040503050406030204" pitchFamily="18" charset="0"/>
              <a:ea typeface="宋体" panose="02010600030101010101" pitchFamily="2" charset="-122"/>
            </a:endParaRPr>
          </a:p>
        </p:txBody>
      </p:sp>
      <p:sp>
        <p:nvSpPr>
          <p:cNvPr id="496663" name="Rectangle 23"/>
          <p:cNvSpPr>
            <a:spLocks noChangeArrowheads="1"/>
          </p:cNvSpPr>
          <p:nvPr/>
        </p:nvSpPr>
        <p:spPr bwMode="auto">
          <a:xfrm>
            <a:off x="323584" y="2987510"/>
            <a:ext cx="76682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The program behaves analogously for inputs in the same class</a:t>
            </a:r>
          </a:p>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One test with a representative value from a class is sufficient</a:t>
            </a:r>
          </a:p>
        </p:txBody>
      </p:sp>
    </p:spTree>
    <p:extLst>
      <p:ext uri="{BB962C8B-B14F-4D97-AF65-F5344CB8AC3E}">
        <p14:creationId xmlns:p14="http://schemas.microsoft.com/office/powerpoint/2010/main" val="986438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6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6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0882" name="Rectangle 2"/>
          <p:cNvSpPr>
            <a:spLocks noGrp="1" noChangeArrowheads="1"/>
          </p:cNvSpPr>
          <p:nvPr>
            <p:ph type="title"/>
          </p:nvPr>
        </p:nvSpPr>
        <p:spPr>
          <a:xfrm>
            <a:off x="1560022" y="152400"/>
            <a:ext cx="7315200" cy="685800"/>
          </a:xfrm>
        </p:spPr>
        <p:txBody>
          <a:bodyPr/>
          <a:lstStyle/>
          <a:p>
            <a:r>
              <a:rPr lang="en-US" altLang="zh-CN" sz="3200" dirty="0">
                <a:latin typeface="Cambria" panose="02040503050406030204" pitchFamily="18" charset="0"/>
              </a:rPr>
              <a:t>Equivalence Classes Strategy </a:t>
            </a:r>
          </a:p>
        </p:txBody>
      </p:sp>
      <p:sp>
        <p:nvSpPr>
          <p:cNvPr id="250883" name="Rectangle 3"/>
          <p:cNvSpPr>
            <a:spLocks noGrp="1" noChangeArrowheads="1"/>
          </p:cNvSpPr>
          <p:nvPr>
            <p:ph type="body" idx="1"/>
          </p:nvPr>
        </p:nvSpPr>
        <p:spPr>
          <a:xfrm>
            <a:off x="381000" y="1447800"/>
            <a:ext cx="8305800" cy="5105400"/>
          </a:xfrm>
          <a:noFill/>
          <a:ln/>
        </p:spPr>
        <p:txBody>
          <a:bodyPr/>
          <a:lstStyle/>
          <a:p>
            <a:pPr>
              <a:lnSpc>
                <a:spcPts val="2600"/>
              </a:lnSpc>
              <a:buClrTx/>
              <a:buSzTx/>
            </a:pPr>
            <a:r>
              <a:rPr lang="en-US" altLang="zh-CN" dirty="0">
                <a:latin typeface="Cambria" panose="02040503050406030204" pitchFamily="18" charset="0"/>
              </a:rPr>
              <a:t>Identify input equivalence classes </a:t>
            </a:r>
            <a:endParaRPr lang="en-US" altLang="zh-CN" dirty="0" smtClean="0">
              <a:latin typeface="Cambria" panose="02040503050406030204" pitchFamily="18" charset="0"/>
            </a:endParaRPr>
          </a:p>
          <a:p>
            <a:pPr lvl="1">
              <a:lnSpc>
                <a:spcPts val="2600"/>
              </a:lnSpc>
              <a:buClrTx/>
            </a:pPr>
            <a:r>
              <a:rPr lang="en-US" altLang="zh-CN" sz="2000" dirty="0" smtClean="0">
                <a:latin typeface="Cambria" panose="02040503050406030204" pitchFamily="18" charset="0"/>
              </a:rPr>
              <a:t>Based </a:t>
            </a:r>
            <a:r>
              <a:rPr lang="en-US" altLang="zh-CN" sz="2000" dirty="0">
                <a:latin typeface="Cambria" panose="02040503050406030204" pitchFamily="18" charset="0"/>
              </a:rPr>
              <a:t>on conditions on inputs/outputs </a:t>
            </a:r>
            <a:r>
              <a:rPr lang="en-US" altLang="zh-CN" sz="2000" dirty="0" smtClean="0">
                <a:latin typeface="Cambria" panose="02040503050406030204" pitchFamily="18" charset="0"/>
              </a:rPr>
              <a:t>in specification/description</a:t>
            </a:r>
            <a:r>
              <a:rPr lang="en-US" altLang="zh-CN" sz="2000" dirty="0">
                <a:latin typeface="Cambria" panose="02040503050406030204" pitchFamily="18" charset="0"/>
              </a:rPr>
              <a:t>: Both valid and invalid input equivalence </a:t>
            </a:r>
            <a:r>
              <a:rPr lang="en-US" altLang="zh-CN" sz="2000" dirty="0" smtClean="0">
                <a:latin typeface="Cambria" panose="02040503050406030204" pitchFamily="18" charset="0"/>
              </a:rPr>
              <a:t>classes</a:t>
            </a:r>
          </a:p>
          <a:p>
            <a:pPr lvl="1">
              <a:lnSpc>
                <a:spcPts val="2600"/>
              </a:lnSpc>
              <a:buClrTx/>
            </a:pPr>
            <a:r>
              <a:rPr lang="en-US" altLang="zh-CN" sz="2000" dirty="0" smtClean="0">
                <a:latin typeface="Cambria" panose="02040503050406030204" pitchFamily="18" charset="0"/>
              </a:rPr>
              <a:t>Based </a:t>
            </a:r>
            <a:r>
              <a:rPr lang="en-US" altLang="zh-CN" sz="2000" dirty="0">
                <a:latin typeface="Cambria" panose="02040503050406030204" pitchFamily="18" charset="0"/>
              </a:rPr>
              <a:t>on heuristics and experience</a:t>
            </a:r>
            <a:r>
              <a:rPr lang="en-US" altLang="zh-CN" i="1" dirty="0">
                <a:latin typeface="Cambria" panose="02040503050406030204" pitchFamily="18" charset="0"/>
              </a:rPr>
              <a:t> :</a:t>
            </a:r>
          </a:p>
          <a:p>
            <a:pPr lvl="2">
              <a:lnSpc>
                <a:spcPts val="2600"/>
              </a:lnSpc>
              <a:buClrTx/>
              <a:buSzTx/>
              <a:buFontTx/>
              <a:buNone/>
            </a:pPr>
            <a:r>
              <a:rPr lang="en-US" altLang="zh-CN" sz="2000" i="1" dirty="0">
                <a:latin typeface="Cambria" panose="02040503050406030204" pitchFamily="18" charset="0"/>
              </a:rPr>
              <a:t>“input x in [1..10]” </a:t>
            </a:r>
            <a:endParaRPr lang="en-US" altLang="zh-CN" sz="2000" i="1" dirty="0" smtClean="0">
              <a:latin typeface="Cambria" panose="02040503050406030204" pitchFamily="18" charset="0"/>
            </a:endParaRP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smtClean="0">
                <a:latin typeface="Cambria" panose="02040503050406030204" pitchFamily="18" charset="0"/>
              </a:rPr>
              <a:t> </a:t>
            </a:r>
            <a:r>
              <a:rPr lang="en-US" altLang="zh-CN" sz="2000" i="1" dirty="0">
                <a:latin typeface="Cambria" panose="02040503050406030204" pitchFamily="18" charset="0"/>
              </a:rPr>
              <a:t>classes :   x </a:t>
            </a:r>
            <a:r>
              <a:rPr lang="en-US" altLang="zh-CN" sz="2000" i="1" dirty="0">
                <a:latin typeface="Cambria" panose="02040503050406030204" pitchFamily="18" charset="0"/>
                <a:sym typeface="Symbol" panose="05050102010706020507" pitchFamily="18" charset="2"/>
              </a:rPr>
              <a:t></a:t>
            </a:r>
            <a:r>
              <a:rPr lang="en-US" altLang="zh-CN" sz="2000" i="1" dirty="0">
                <a:latin typeface="Cambria" panose="02040503050406030204" pitchFamily="18" charset="0"/>
              </a:rPr>
              <a:t> 1,  1 </a:t>
            </a:r>
            <a:r>
              <a:rPr lang="en-US" altLang="zh-CN" sz="2000" i="1" dirty="0">
                <a:latin typeface="Cambria" panose="02040503050406030204" pitchFamily="18" charset="0"/>
                <a:sym typeface="Symbol" panose="05050102010706020507" pitchFamily="18" charset="2"/>
              </a:rPr>
              <a:t> x  10,  x  10</a:t>
            </a: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“enumeration  A, B, C“  </a:t>
            </a:r>
            <a:endParaRPr lang="en-US" altLang="zh-CN" sz="2000" i="1" dirty="0" smtClean="0">
              <a:latin typeface="Cambria" panose="02040503050406030204" pitchFamily="18" charset="0"/>
              <a:sym typeface="Symbol" panose="05050102010706020507" pitchFamily="18" charset="2"/>
            </a:endParaRP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a:latin typeface="Cambria" panose="02040503050406030204" pitchFamily="18" charset="0"/>
              </a:rPr>
              <a:t>classes :  A,  B,  C,  not{A,B,C,}</a:t>
            </a:r>
          </a:p>
          <a:p>
            <a:pPr lvl="2">
              <a:lnSpc>
                <a:spcPts val="2600"/>
              </a:lnSpc>
              <a:buClrTx/>
              <a:buSzTx/>
              <a:buFontTx/>
              <a:buNone/>
            </a:pPr>
            <a:r>
              <a:rPr lang="en-US" altLang="zh-CN" sz="2000" i="1" dirty="0">
                <a:latin typeface="Cambria" panose="02040503050406030204" pitchFamily="18" charset="0"/>
              </a:rPr>
              <a:t>"input </a:t>
            </a:r>
            <a:r>
              <a:rPr lang="en-US" altLang="zh-CN" sz="2000" i="1" dirty="0" smtClean="0">
                <a:latin typeface="Cambria" panose="02040503050406030204" pitchFamily="18" charset="0"/>
              </a:rPr>
              <a:t>integer       </a:t>
            </a: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a:latin typeface="Cambria" panose="02040503050406030204" pitchFamily="18" charset="0"/>
                <a:sym typeface="Symbol" panose="05050102010706020507" pitchFamily="18" charset="2"/>
              </a:rPr>
              <a:t>classes :  n not an integer,</a:t>
            </a:r>
            <a:br>
              <a:rPr lang="en-US" altLang="zh-CN" sz="2000" i="1" dirty="0">
                <a:latin typeface="Cambria" panose="02040503050406030204" pitchFamily="18" charset="0"/>
                <a:sym typeface="Symbol" panose="05050102010706020507" pitchFamily="18" charset="2"/>
              </a:rPr>
            </a:b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n </a:t>
            </a:r>
            <a:r>
              <a:rPr lang="en-US" altLang="zh-CN" sz="2000" i="1" dirty="0">
                <a:latin typeface="Cambria" panose="02040503050406030204" pitchFamily="18" charset="0"/>
                <a:sym typeface="Symbol" panose="05050102010706020507" pitchFamily="18" charset="2"/>
              </a:rPr>
              <a:t> min, min  n  0, 0  n  max, n  </a:t>
            </a:r>
            <a:r>
              <a:rPr lang="en-US" altLang="zh-CN" sz="2000" i="1" dirty="0" smtClean="0">
                <a:latin typeface="Cambria" panose="02040503050406030204" pitchFamily="18" charset="0"/>
                <a:sym typeface="Symbol" panose="05050102010706020507" pitchFamily="18" charset="2"/>
              </a:rPr>
              <a:t>max</a:t>
            </a:r>
            <a:endParaRPr lang="en-US" altLang="zh-CN" sz="2000" i="1" dirty="0" smtClean="0">
              <a:latin typeface="Cambria" panose="02040503050406030204" pitchFamily="18" charset="0"/>
            </a:endParaRPr>
          </a:p>
          <a:p>
            <a:pPr lvl="2">
              <a:lnSpc>
                <a:spcPts val="2600"/>
              </a:lnSpc>
              <a:buClrTx/>
              <a:buSzTx/>
              <a:buFontTx/>
              <a:buNone/>
            </a:pPr>
            <a:endParaRPr lang="en-US" altLang="zh-CN" sz="1800" i="1" dirty="0" smtClean="0">
              <a:solidFill>
                <a:schemeClr val="accent2"/>
              </a:solidFill>
              <a:latin typeface="Cambria" panose="02040503050406030204" pitchFamily="18" charset="0"/>
            </a:endParaRPr>
          </a:p>
          <a:p>
            <a:pPr marL="0" indent="0">
              <a:lnSpc>
                <a:spcPts val="2600"/>
              </a:lnSpc>
              <a:buClrTx/>
              <a:buSzTx/>
              <a:buNone/>
            </a:pPr>
            <a:endParaRPr lang="en-US" altLang="zh-CN" sz="2000" i="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6348130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8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8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08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1906" name="Rectangle 2"/>
          <p:cNvSpPr>
            <a:spLocks noGrp="1" noChangeArrowheads="1"/>
          </p:cNvSpPr>
          <p:nvPr>
            <p:ph type="title"/>
          </p:nvPr>
        </p:nvSpPr>
        <p:spPr>
          <a:xfrm>
            <a:off x="1600200" y="228600"/>
            <a:ext cx="7543800" cy="457200"/>
          </a:xfrm>
        </p:spPr>
        <p:txBody>
          <a:bodyPr/>
          <a:lstStyle/>
          <a:p>
            <a:r>
              <a:rPr lang="en-US" altLang="zh-CN" dirty="0">
                <a:latin typeface="Cambria" panose="02040503050406030204" pitchFamily="18" charset="0"/>
              </a:rPr>
              <a:t>Equivalence Partitioning Example 1</a:t>
            </a:r>
          </a:p>
        </p:txBody>
      </p:sp>
      <p:sp>
        <p:nvSpPr>
          <p:cNvPr id="251907" name="Text Box 3"/>
          <p:cNvSpPr txBox="1">
            <a:spLocks noChangeArrowheads="1"/>
          </p:cNvSpPr>
          <p:nvPr/>
        </p:nvSpPr>
        <p:spPr bwMode="auto">
          <a:xfrm>
            <a:off x="533400" y="1447800"/>
            <a:ext cx="815340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5000"/>
              </a:lnSpc>
              <a:spcBef>
                <a:spcPct val="20000"/>
              </a:spcBef>
              <a:buClr>
                <a:schemeClr val="tx2"/>
              </a:buClr>
              <a:buSzPct val="50000"/>
              <a:buFont typeface="Zapf Dingbats" charset="2"/>
              <a:buNone/>
            </a:pPr>
            <a:r>
              <a:rPr lang="en-GB" altLang="zh-CN" sz="2000" b="1" dirty="0">
                <a:effectLst/>
                <a:latin typeface="Cambria" panose="02040503050406030204" pitchFamily="18" charset="0"/>
              </a:rPr>
              <a:t>Partition system inputs </a:t>
            </a:r>
            <a:r>
              <a:rPr lang="en-GB" altLang="zh-CN" sz="2000" dirty="0">
                <a:effectLst/>
                <a:latin typeface="Cambria" panose="02040503050406030204" pitchFamily="18" charset="0"/>
              </a:rPr>
              <a:t>into groups (partitions) that should </a:t>
            </a:r>
            <a:r>
              <a:rPr lang="en-GB" altLang="zh-CN" sz="2000" dirty="0" smtClean="0">
                <a:effectLst/>
                <a:latin typeface="Cambria" panose="02040503050406030204" pitchFamily="18" charset="0"/>
              </a:rPr>
              <a:t>cause</a:t>
            </a:r>
            <a:endParaRPr lang="en-GB" altLang="zh-CN" sz="2000" b="1" dirty="0" smtClean="0">
              <a:latin typeface="Cambria" panose="02040503050406030204" pitchFamily="18" charset="0"/>
            </a:endParaRPr>
          </a:p>
          <a:p>
            <a:pPr>
              <a:lnSpc>
                <a:spcPct val="125000"/>
              </a:lnSpc>
              <a:spcBef>
                <a:spcPct val="20000"/>
              </a:spcBef>
              <a:buClr>
                <a:schemeClr val="tx2"/>
              </a:buClr>
              <a:buSzPct val="50000"/>
              <a:buFont typeface="Zapf Dingbats" charset="2"/>
              <a:buNone/>
            </a:pPr>
            <a:r>
              <a:rPr lang="en-GB" altLang="zh-CN" sz="2000" b="1" dirty="0" smtClean="0">
                <a:effectLst/>
                <a:latin typeface="Cambria" panose="02040503050406030204" pitchFamily="18" charset="0"/>
              </a:rPr>
              <a:t>equivalent </a:t>
            </a:r>
            <a:r>
              <a:rPr lang="en-GB" altLang="zh-CN" sz="2000" b="1" dirty="0" smtClean="0">
                <a:latin typeface="Cambria" panose="02040503050406030204" pitchFamily="18" charset="0"/>
              </a:rPr>
              <a:t>behaviour</a:t>
            </a:r>
            <a:r>
              <a:rPr lang="en-GB" altLang="zh-CN" sz="2000" b="1" dirty="0" smtClean="0">
                <a:effectLst/>
                <a:latin typeface="Cambria" panose="02040503050406030204" pitchFamily="18" charset="0"/>
                <a:ea typeface="宋体" panose="02010600030101010101" pitchFamily="2" charset="-122"/>
              </a:rPr>
              <a:t>, </a:t>
            </a:r>
            <a:r>
              <a:rPr lang="en-GB" altLang="zh-CN" sz="2000" dirty="0">
                <a:effectLst/>
                <a:latin typeface="Cambria" panose="02040503050406030204" pitchFamily="18" charset="0"/>
                <a:ea typeface="宋体" panose="02010600030101010101" pitchFamily="2" charset="-122"/>
              </a:rPr>
              <a:t>i</a:t>
            </a:r>
            <a:r>
              <a:rPr lang="en-GB" altLang="zh-CN" sz="2000" dirty="0">
                <a:effectLst/>
                <a:latin typeface="Cambria" panose="02040503050406030204" pitchFamily="18" charset="0"/>
              </a:rPr>
              <a:t>nclude both</a:t>
            </a:r>
            <a:r>
              <a:rPr lang="en-GB" altLang="zh-CN" sz="2000" b="1" dirty="0">
                <a:effectLst/>
                <a:latin typeface="Cambria" panose="02040503050406030204" pitchFamily="18" charset="0"/>
              </a:rPr>
              <a:t> valid </a:t>
            </a:r>
            <a:r>
              <a:rPr lang="en-GB" altLang="zh-CN" sz="2000" dirty="0">
                <a:effectLst/>
                <a:latin typeface="Cambria" panose="02040503050406030204" pitchFamily="18" charset="0"/>
              </a:rPr>
              <a:t>and </a:t>
            </a:r>
            <a:r>
              <a:rPr lang="en-GB" altLang="zh-CN" sz="2000" b="1" dirty="0">
                <a:effectLst/>
                <a:latin typeface="Cambria" panose="02040503050406030204" pitchFamily="18" charset="0"/>
              </a:rPr>
              <a:t>invalid </a:t>
            </a:r>
            <a:r>
              <a:rPr lang="en-GB" altLang="zh-CN" sz="2000" dirty="0">
                <a:effectLst/>
                <a:latin typeface="Cambria" panose="02040503050406030204" pitchFamily="18" charset="0"/>
              </a:rPr>
              <a:t>inputs.</a:t>
            </a:r>
          </a:p>
          <a:p>
            <a:pPr lvl="1">
              <a:lnSpc>
                <a:spcPct val="125000"/>
              </a:lnSpc>
              <a:spcBef>
                <a:spcPct val="20000"/>
              </a:spcBef>
              <a:buClr>
                <a:schemeClr val="tx2"/>
              </a:buClr>
              <a:buSzPct val="50000"/>
              <a:buFont typeface="Zapf Dingbats" charset="2"/>
              <a:buNone/>
            </a:pPr>
            <a:endParaRPr lang="en-GB" altLang="zh-CN" sz="2000" i="1" dirty="0" smtClean="0">
              <a:solidFill>
                <a:srgbClr val="133984"/>
              </a:solidFill>
              <a:effectLst/>
              <a:latin typeface="Cambria" panose="02040503050406030204" pitchFamily="18" charset="0"/>
            </a:endParaRPr>
          </a:p>
          <a:p>
            <a:pPr lvl="1">
              <a:lnSpc>
                <a:spcPct val="125000"/>
              </a:lnSpc>
              <a:spcBef>
                <a:spcPct val="20000"/>
              </a:spcBef>
              <a:buClr>
                <a:schemeClr val="tx2"/>
              </a:buClr>
              <a:buSzPct val="50000"/>
              <a:buFont typeface="Zapf Dingbats" charset="2"/>
              <a:buNone/>
            </a:pPr>
            <a:r>
              <a:rPr lang="en-GB" altLang="zh-CN" sz="2000" i="1" dirty="0" smtClean="0">
                <a:solidFill>
                  <a:srgbClr val="133984"/>
                </a:solidFill>
                <a:effectLst/>
                <a:latin typeface="Cambria" panose="02040503050406030204" pitchFamily="18" charset="0"/>
              </a:rPr>
              <a:t>If </a:t>
            </a:r>
            <a:r>
              <a:rPr lang="en-GB" altLang="zh-CN" sz="2000" i="1" dirty="0">
                <a:solidFill>
                  <a:srgbClr val="133984"/>
                </a:solidFill>
                <a:effectLst/>
                <a:latin typeface="Cambria" panose="02040503050406030204" pitchFamily="18" charset="0"/>
              </a:rPr>
              <a:t>input is a 5-digit integer between 10,000 and 99,999, </a:t>
            </a:r>
          </a:p>
          <a:p>
            <a:pPr lvl="1">
              <a:lnSpc>
                <a:spcPct val="125000"/>
              </a:lnSpc>
              <a:spcBef>
                <a:spcPct val="20000"/>
              </a:spcBef>
              <a:buClr>
                <a:schemeClr val="accent1"/>
              </a:buClr>
              <a:buSzPct val="125000"/>
            </a:pPr>
            <a:r>
              <a:rPr lang="en-GB" altLang="zh-CN" sz="2000" i="1" dirty="0">
                <a:solidFill>
                  <a:srgbClr val="133984"/>
                </a:solidFill>
                <a:effectLst/>
                <a:latin typeface="Cambria" panose="02040503050406030204" pitchFamily="18" charset="0"/>
              </a:rPr>
              <a:t>Equivalence partitions are:</a:t>
            </a:r>
          </a:p>
          <a:p>
            <a:pPr lvl="1" algn="ctr">
              <a:lnSpc>
                <a:spcPct val="125000"/>
              </a:lnSpc>
              <a:spcBef>
                <a:spcPct val="20000"/>
              </a:spcBef>
              <a:buClr>
                <a:schemeClr val="accent1"/>
              </a:buClr>
              <a:buSzPct val="125000"/>
            </a:pPr>
            <a:r>
              <a:rPr lang="en-GB" altLang="zh-CN" sz="2000" i="1" dirty="0">
                <a:solidFill>
                  <a:srgbClr val="133984"/>
                </a:solidFill>
                <a:effectLst/>
                <a:latin typeface="Cambria" panose="02040503050406030204" pitchFamily="18" charset="0"/>
              </a:rPr>
              <a:t>&lt; 10,000           10,000 - 99,999         &gt; 99,999</a:t>
            </a:r>
          </a:p>
        </p:txBody>
      </p:sp>
    </p:spTree>
    <p:extLst>
      <p:ext uri="{BB962C8B-B14F-4D97-AF65-F5344CB8AC3E}">
        <p14:creationId xmlns:p14="http://schemas.microsoft.com/office/powerpoint/2010/main" val="4100071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1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2930" name="Rectangle 2"/>
          <p:cNvSpPr>
            <a:spLocks noGrp="1" noChangeArrowheads="1"/>
          </p:cNvSpPr>
          <p:nvPr>
            <p:ph type="title"/>
          </p:nvPr>
        </p:nvSpPr>
        <p:spPr>
          <a:xfrm>
            <a:off x="1447800" y="228600"/>
            <a:ext cx="7848600" cy="685800"/>
          </a:xfrm>
        </p:spPr>
        <p:txBody>
          <a:bodyPr/>
          <a:lstStyle/>
          <a:p>
            <a:r>
              <a:rPr lang="en-US" altLang="zh-CN" dirty="0">
                <a:latin typeface="Cambria" panose="02040503050406030204" pitchFamily="18" charset="0"/>
              </a:rPr>
              <a:t>Equivalence Partitioning Example 2</a:t>
            </a:r>
          </a:p>
        </p:txBody>
      </p:sp>
      <p:sp>
        <p:nvSpPr>
          <p:cNvPr id="252931" name="Text Box 3"/>
          <p:cNvSpPr txBox="1">
            <a:spLocks noChangeArrowheads="1"/>
          </p:cNvSpPr>
          <p:nvPr/>
        </p:nvSpPr>
        <p:spPr bwMode="auto">
          <a:xfrm>
            <a:off x="457200" y="1447800"/>
            <a:ext cx="8001000" cy="4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Identify (</a:t>
            </a:r>
            <a:r>
              <a:rPr lang="en-US" altLang="zh-CN" sz="2000" b="1" dirty="0">
                <a:effectLst/>
                <a:latin typeface="Cambria" panose="02040503050406030204" pitchFamily="18" charset="0"/>
                <a:ea typeface="宋体" panose="02010600030101010101" pitchFamily="2" charset="-122"/>
              </a:rPr>
              <a:t>multiple sets of disjoint</a:t>
            </a:r>
            <a:r>
              <a:rPr lang="en-US" altLang="zh-CN" sz="2000" dirty="0">
                <a:effectLst/>
                <a:latin typeface="Cambria" panose="02040503050406030204" pitchFamily="18" charset="0"/>
                <a:ea typeface="宋体" panose="02010600030101010101" pitchFamily="2" charset="-122"/>
              </a:rPr>
              <a:t>) equivalence classes for the following program</a:t>
            </a:r>
            <a:r>
              <a:rPr lang="en-US" altLang="zh-CN" sz="2000" b="1" dirty="0">
                <a:effectLst/>
                <a:latin typeface="Cambria" panose="02040503050406030204" pitchFamily="18" charset="0"/>
                <a:ea typeface="宋体" panose="02010600030101010101" pitchFamily="2" charset="-122"/>
              </a:rPr>
              <a:t> specification fragment</a:t>
            </a:r>
            <a:r>
              <a:rPr lang="en-US" altLang="zh-CN" sz="2000" b="1" dirty="0" smtClean="0">
                <a:effectLst/>
                <a:latin typeface="Cambria" panose="02040503050406030204" pitchFamily="18" charset="0"/>
                <a:ea typeface="宋体" panose="02010600030101010101" pitchFamily="2" charset="-122"/>
              </a:rPr>
              <a:t>.</a:t>
            </a:r>
            <a:endParaRPr lang="en-US" altLang="zh-CN" sz="2000" b="1" dirty="0" smtClean="0">
              <a:solidFill>
                <a:srgbClr val="133984"/>
              </a:solidFill>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133984"/>
                </a:solidFill>
                <a:latin typeface="Cambria" panose="02040503050406030204" pitchFamily="18" charset="0"/>
                <a:ea typeface="宋体" panose="02010600030101010101" pitchFamily="2" charset="-122"/>
              </a:rPr>
              <a:t>Individual Income Tax Specification</a:t>
            </a:r>
            <a:r>
              <a:rPr lang="en-US" altLang="zh-CN" sz="2000" b="1" dirty="0">
                <a:solidFill>
                  <a:srgbClr val="133984"/>
                </a:solidFill>
                <a:effectLst/>
                <a:latin typeface="Cambria" panose="02040503050406030204" pitchFamily="18" charset="0"/>
                <a:ea typeface="宋体" panose="02010600030101010101" pitchFamily="2" charset="-122"/>
              </a:rPr>
              <a:t>:</a:t>
            </a: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no more than </a:t>
            </a:r>
            <a:r>
              <a:rPr lang="zh-CN" altLang="en-US" sz="2000" i="1" dirty="0" smtClean="0">
                <a:solidFill>
                  <a:srgbClr val="133984"/>
                </a:solidFill>
                <a:effectLst/>
                <a:latin typeface="Cambria" panose="02040503050406030204" pitchFamily="18" charset="0"/>
                <a:ea typeface="宋体" panose="02010600030101010101" pitchFamily="2" charset="-122"/>
              </a:rPr>
              <a:t>￥</a:t>
            </a:r>
            <a:r>
              <a:rPr lang="en-US" altLang="zh-CN" sz="2000" i="1" dirty="0" smtClean="0">
                <a:solidFill>
                  <a:srgbClr val="133984"/>
                </a:solidFill>
                <a:effectLst/>
                <a:latin typeface="Cambria" panose="02040503050406030204" pitchFamily="18" charset="0"/>
                <a:ea typeface="宋体" panose="02010600030101010101" pitchFamily="2" charset="-122"/>
              </a:rPr>
              <a:t>36,000</a:t>
            </a:r>
            <a:r>
              <a:rPr lang="en-US" altLang="zh-CN" sz="2000" i="1" dirty="0">
                <a:solidFill>
                  <a:srgbClr val="133984"/>
                </a:solidFill>
                <a:effectLst/>
                <a:latin typeface="Cambria" panose="02040503050406030204" pitchFamily="18" charset="0"/>
                <a:ea typeface="宋体" panose="02010600030101010101" pitchFamily="2" charset="-122"/>
              </a:rPr>
              <a:t>, the tax is </a:t>
            </a:r>
            <a:r>
              <a:rPr lang="en-US" altLang="zh-CN" sz="2000" i="1" dirty="0" smtClean="0">
                <a:solidFill>
                  <a:srgbClr val="133984"/>
                </a:solidFill>
                <a:effectLst/>
                <a:latin typeface="Cambria" panose="02040503050406030204" pitchFamily="18" charset="0"/>
                <a:ea typeface="宋体" panose="02010600030101010101" pitchFamily="2" charset="-122"/>
              </a:rPr>
              <a:t>3%.</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36,000, </a:t>
            </a:r>
            <a:r>
              <a:rPr lang="en-US" altLang="zh-CN" sz="2000" i="1" dirty="0">
                <a:solidFill>
                  <a:srgbClr val="133984"/>
                </a:solidFill>
                <a:effectLst/>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144,000</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the tax is </a:t>
            </a:r>
            <a:r>
              <a:rPr lang="en-US" altLang="zh-CN" sz="2000" i="1" dirty="0" smtClean="0">
                <a:solidFill>
                  <a:srgbClr val="133984"/>
                </a:solidFill>
                <a:effectLst/>
                <a:latin typeface="Cambria" panose="02040503050406030204" pitchFamily="18" charset="0"/>
                <a:ea typeface="宋体" panose="02010600030101010101" pitchFamily="2" charset="-122"/>
              </a:rPr>
              <a:t>10%.</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144,000</a:t>
            </a: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20%.</a:t>
            </a:r>
          </a:p>
          <a:p>
            <a:pPr marL="457200" indent="-457200" eaLnBrk="1" hangingPunct="1">
              <a:lnSpc>
                <a:spcPts val="2600"/>
              </a:lnSpc>
              <a:spcBef>
                <a:spcPct val="50000"/>
              </a:spcBef>
              <a:buFont typeface="+mj-lt"/>
              <a:buAutoNum type="arabicPeriod"/>
            </a:pP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420,000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25%.</a:t>
            </a:r>
            <a:endParaRPr lang="en-US" altLang="zh-CN" sz="2000" i="1" dirty="0">
              <a:solidFill>
                <a:srgbClr val="133984"/>
              </a:solidFill>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i="1" dirty="0">
              <a:solidFill>
                <a:srgbClr val="133984"/>
              </a:solidFill>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10793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灯片编号占位符 5"/>
          <p:cNvSpPr>
            <a:spLocks noGrp="1"/>
          </p:cNvSpPr>
          <p:nvPr>
            <p:ph type="sldNum" sz="quarter" idx="4294967295"/>
          </p:nvPr>
        </p:nvSpPr>
        <p:spPr/>
        <p:txBody>
          <a:bodyPr/>
          <a:lstStyle/>
          <a:p>
            <a:endParaRPr lang="en-US" altLang="zh-CN" dirty="0">
              <a:solidFill>
                <a:srgbClr val="133984"/>
              </a:solidFill>
              <a:latin typeface="Cambria" panose="02040503050406030204" pitchFamily="18" charset="0"/>
            </a:endParaRPr>
          </a:p>
        </p:txBody>
      </p:sp>
      <p:sp>
        <p:nvSpPr>
          <p:cNvPr id="248834" name="Rectangle 2"/>
          <p:cNvSpPr>
            <a:spLocks noGrp="1" noChangeArrowheads="1"/>
          </p:cNvSpPr>
          <p:nvPr>
            <p:ph type="title"/>
          </p:nvPr>
        </p:nvSpPr>
        <p:spPr>
          <a:xfrm>
            <a:off x="1139825" y="196980"/>
            <a:ext cx="7162800" cy="457200"/>
          </a:xfrm>
        </p:spPr>
        <p:txBody>
          <a:bodyPr/>
          <a:lstStyle/>
          <a:p>
            <a:r>
              <a:rPr lang="en-US" altLang="zh-CN" dirty="0">
                <a:latin typeface="Cambria" panose="02040503050406030204" pitchFamily="18" charset="0"/>
              </a:rPr>
              <a:t>Equivalence Partitioning </a:t>
            </a:r>
          </a:p>
        </p:txBody>
      </p:sp>
      <p:sp>
        <p:nvSpPr>
          <p:cNvPr id="248844" name="Freeform 12"/>
          <p:cNvSpPr>
            <a:spLocks/>
          </p:cNvSpPr>
          <p:nvPr/>
        </p:nvSpPr>
        <p:spPr bwMode="auto">
          <a:xfrm>
            <a:off x="2227263" y="4693302"/>
            <a:ext cx="5302250" cy="685800"/>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CCFFCC"/>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45" name="Text Box 13"/>
          <p:cNvSpPr txBox="1">
            <a:spLocks noChangeArrowheads="1"/>
          </p:cNvSpPr>
          <p:nvPr/>
        </p:nvSpPr>
        <p:spPr bwMode="auto">
          <a:xfrm>
            <a:off x="2163763" y="4767915"/>
            <a:ext cx="1947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not member of set</a:t>
            </a:r>
          </a:p>
        </p:txBody>
      </p:sp>
      <p:sp>
        <p:nvSpPr>
          <p:cNvPr id="248846" name="Rectangle 14"/>
          <p:cNvSpPr>
            <a:spLocks noGrp="1" noChangeArrowheads="1"/>
          </p:cNvSpPr>
          <p:nvPr>
            <p:ph type="body" idx="1"/>
          </p:nvPr>
        </p:nvSpPr>
        <p:spPr>
          <a:xfrm>
            <a:off x="419100" y="1198564"/>
            <a:ext cx="8382000" cy="30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0" indent="0">
              <a:lnSpc>
                <a:spcPts val="2600"/>
              </a:lnSpc>
              <a:buClrTx/>
              <a:buSzTx/>
              <a:buNone/>
            </a:pPr>
            <a:r>
              <a:rPr lang="zh-CN" altLang="en-US" sz="2000" dirty="0">
                <a:latin typeface="Cambria" panose="02040503050406030204" pitchFamily="18" charset="0"/>
              </a:rPr>
              <a:t>1. </a:t>
            </a:r>
            <a:r>
              <a:rPr lang="en-US" altLang="zh-CN" sz="2000" dirty="0">
                <a:latin typeface="Cambria" panose="02040503050406030204" pitchFamily="18" charset="0"/>
              </a:rPr>
              <a:t>If input is a range, one valid and two invalid equivalence classes:</a:t>
            </a:r>
          </a:p>
        </p:txBody>
      </p:sp>
      <p:sp>
        <p:nvSpPr>
          <p:cNvPr id="248847" name="Rectangle 15"/>
          <p:cNvSpPr>
            <a:spLocks noChangeArrowheads="1"/>
          </p:cNvSpPr>
          <p:nvPr/>
        </p:nvSpPr>
        <p:spPr bwMode="auto">
          <a:xfrm>
            <a:off x="423863" y="2590800"/>
            <a:ext cx="83820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2.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specific value, one valid and two invalid </a:t>
            </a:r>
            <a:r>
              <a:rPr lang="en-US" altLang="zh-CN" sz="2000" dirty="0">
                <a:solidFill>
                  <a:srgbClr val="133984"/>
                </a:solidFill>
                <a:effectLst/>
                <a:latin typeface="Cambria" panose="02040503050406030204" pitchFamily="18" charset="0"/>
              </a:rPr>
              <a:t>equivalence classes:</a:t>
            </a:r>
          </a:p>
        </p:txBody>
      </p:sp>
      <p:sp>
        <p:nvSpPr>
          <p:cNvPr id="248848" name="Rectangle 16"/>
          <p:cNvSpPr>
            <a:spLocks noChangeArrowheads="1"/>
          </p:cNvSpPr>
          <p:nvPr/>
        </p:nvSpPr>
        <p:spPr bwMode="auto">
          <a:xfrm>
            <a:off x="416532" y="42672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3.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set of related values, one valid and one invalid class:</a:t>
            </a:r>
          </a:p>
        </p:txBody>
      </p:sp>
      <p:sp>
        <p:nvSpPr>
          <p:cNvPr id="248849" name="Rectangle 17"/>
          <p:cNvSpPr>
            <a:spLocks noChangeArrowheads="1"/>
          </p:cNvSpPr>
          <p:nvPr/>
        </p:nvSpPr>
        <p:spPr bwMode="auto">
          <a:xfrm>
            <a:off x="423863" y="5495925"/>
            <a:ext cx="800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4. </a:t>
            </a:r>
            <a:r>
              <a:rPr lang="en-US" altLang="zh-CN" sz="2000" dirty="0">
                <a:solidFill>
                  <a:srgbClr val="133984"/>
                </a:solidFill>
                <a:effectLst/>
                <a:latin typeface="Cambria" panose="02040503050406030204" pitchFamily="18" charset="0"/>
              </a:rPr>
              <a:t>If input is</a:t>
            </a:r>
            <a:r>
              <a:rPr lang="en-US" altLang="zh-CN" sz="2000" b="1" dirty="0">
                <a:solidFill>
                  <a:srgbClr val="133984"/>
                </a:solidFill>
                <a:effectLst/>
                <a:latin typeface="Cambria" panose="02040503050406030204" pitchFamily="18" charset="0"/>
              </a:rPr>
              <a:t> Boolean, one valid and one invalid class:</a:t>
            </a:r>
          </a:p>
        </p:txBody>
      </p:sp>
      <p:grpSp>
        <p:nvGrpSpPr>
          <p:cNvPr id="248850" name="Group 18"/>
          <p:cNvGrpSpPr>
            <a:grpSpLocks/>
          </p:cNvGrpSpPr>
          <p:nvPr/>
        </p:nvGrpSpPr>
        <p:grpSpPr bwMode="auto">
          <a:xfrm>
            <a:off x="1482725" y="1908173"/>
            <a:ext cx="6019800" cy="168275"/>
            <a:chOff x="912" y="1174"/>
            <a:chExt cx="3792" cy="106"/>
          </a:xfrm>
        </p:grpSpPr>
        <p:sp>
          <p:nvSpPr>
            <p:cNvPr id="248851" name="Line 19"/>
            <p:cNvSpPr>
              <a:spLocks noChangeShapeType="1"/>
            </p:cNvSpPr>
            <p:nvPr/>
          </p:nvSpPr>
          <p:spPr bwMode="auto">
            <a:xfrm>
              <a:off x="912" y="1227"/>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2" name="Rectangle 20"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248853" name="Group 21"/>
          <p:cNvGrpSpPr>
            <a:grpSpLocks/>
          </p:cNvGrpSpPr>
          <p:nvPr/>
        </p:nvGrpSpPr>
        <p:grpSpPr bwMode="auto">
          <a:xfrm>
            <a:off x="3378200" y="1670048"/>
            <a:ext cx="2230438" cy="917575"/>
            <a:chOff x="2178" y="1024"/>
            <a:chExt cx="1405" cy="578"/>
          </a:xfrm>
        </p:grpSpPr>
        <p:sp>
          <p:nvSpPr>
            <p:cNvPr id="248854" name="Freeform 22"/>
            <p:cNvSpPr>
              <a:spLocks/>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5" name="Text Box 23"/>
            <p:cNvSpPr txBox="1">
              <a:spLocks noChangeArrowheads="1"/>
            </p:cNvSpPr>
            <p:nvPr/>
          </p:nvSpPr>
          <p:spPr bwMode="auto">
            <a:xfrm>
              <a:off x="2619" y="1390"/>
              <a:ext cx="6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in range</a:t>
              </a:r>
            </a:p>
          </p:txBody>
        </p:sp>
      </p:grpSp>
      <p:grpSp>
        <p:nvGrpSpPr>
          <p:cNvPr id="248856" name="Group 24"/>
          <p:cNvGrpSpPr>
            <a:grpSpLocks/>
          </p:cNvGrpSpPr>
          <p:nvPr/>
        </p:nvGrpSpPr>
        <p:grpSpPr bwMode="auto">
          <a:xfrm>
            <a:off x="5594350" y="1568448"/>
            <a:ext cx="2227263" cy="1020763"/>
            <a:chOff x="3574" y="960"/>
            <a:chExt cx="1403" cy="643"/>
          </a:xfrm>
        </p:grpSpPr>
        <p:sp>
          <p:nvSpPr>
            <p:cNvPr id="248857" name="Freeform 25"/>
            <p:cNvSpPr>
              <a:spLocks/>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8" name="Text Box 26"/>
            <p:cNvSpPr txBox="1">
              <a:spLocks noChangeArrowheads="1"/>
            </p:cNvSpPr>
            <p:nvPr/>
          </p:nvSpPr>
          <p:spPr bwMode="auto">
            <a:xfrm>
              <a:off x="3702" y="1391"/>
              <a:ext cx="1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range</a:t>
              </a:r>
            </a:p>
          </p:txBody>
        </p:sp>
      </p:grpSp>
      <p:grpSp>
        <p:nvGrpSpPr>
          <p:cNvPr id="248859" name="Group 27"/>
          <p:cNvGrpSpPr>
            <a:grpSpLocks/>
          </p:cNvGrpSpPr>
          <p:nvPr/>
        </p:nvGrpSpPr>
        <p:grpSpPr bwMode="auto">
          <a:xfrm>
            <a:off x="1219200" y="1697037"/>
            <a:ext cx="2163763" cy="893763"/>
            <a:chOff x="818" y="1041"/>
            <a:chExt cx="1363" cy="563"/>
          </a:xfrm>
        </p:grpSpPr>
        <p:sp>
          <p:nvSpPr>
            <p:cNvPr id="248860" name="Freeform 28"/>
            <p:cNvSpPr>
              <a:spLocks/>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1" name="Text Box 29"/>
            <p:cNvSpPr txBox="1">
              <a:spLocks noChangeArrowheads="1"/>
            </p:cNvSpPr>
            <p:nvPr/>
          </p:nvSpPr>
          <p:spPr bwMode="auto">
            <a:xfrm>
              <a:off x="982" y="1391"/>
              <a:ext cx="101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range</a:t>
              </a:r>
            </a:p>
          </p:txBody>
        </p:sp>
      </p:grpSp>
      <p:grpSp>
        <p:nvGrpSpPr>
          <p:cNvPr id="248862" name="Group 30"/>
          <p:cNvGrpSpPr>
            <a:grpSpLocks/>
          </p:cNvGrpSpPr>
          <p:nvPr/>
        </p:nvGrpSpPr>
        <p:grpSpPr bwMode="auto">
          <a:xfrm>
            <a:off x="1638300" y="3527424"/>
            <a:ext cx="6019800" cy="76200"/>
            <a:chOff x="984" y="2066"/>
            <a:chExt cx="3792" cy="48"/>
          </a:xfrm>
        </p:grpSpPr>
        <p:sp>
          <p:nvSpPr>
            <p:cNvPr id="248863" name="Line 31"/>
            <p:cNvSpPr>
              <a:spLocks noChangeShapeType="1"/>
            </p:cNvSpPr>
            <p:nvPr/>
          </p:nvSpPr>
          <p:spPr bwMode="auto">
            <a:xfrm>
              <a:off x="984" y="2091"/>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4" name="Oval 32"/>
            <p:cNvSpPr>
              <a:spLocks noChangeArrowheads="1"/>
            </p:cNvSpPr>
            <p:nvPr/>
          </p:nvSpPr>
          <p:spPr bwMode="auto">
            <a:xfrm>
              <a:off x="2856" y="2066"/>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248865" name="Text Box 33"/>
          <p:cNvSpPr txBox="1">
            <a:spLocks noChangeArrowheads="1"/>
          </p:cNvSpPr>
          <p:nvPr/>
        </p:nvSpPr>
        <p:spPr bwMode="auto">
          <a:xfrm>
            <a:off x="4298950" y="3827462"/>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value</a:t>
            </a:r>
          </a:p>
        </p:txBody>
      </p:sp>
      <p:grpSp>
        <p:nvGrpSpPr>
          <p:cNvPr id="248866" name="Group 34"/>
          <p:cNvGrpSpPr>
            <a:grpSpLocks/>
          </p:cNvGrpSpPr>
          <p:nvPr/>
        </p:nvGrpSpPr>
        <p:grpSpPr bwMode="auto">
          <a:xfrm>
            <a:off x="4673600" y="3143249"/>
            <a:ext cx="3376613" cy="1022350"/>
            <a:chOff x="2896" y="1824"/>
            <a:chExt cx="2127" cy="644"/>
          </a:xfrm>
        </p:grpSpPr>
        <p:sp>
          <p:nvSpPr>
            <p:cNvPr id="248867" name="Freeform 35"/>
            <p:cNvSpPr>
              <a:spLocks/>
            </p:cNvSpPr>
            <p:nvPr/>
          </p:nvSpPr>
          <p:spPr bwMode="auto">
            <a:xfrm>
              <a:off x="2896" y="1824"/>
              <a:ext cx="2127"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8" name="Text Box 36"/>
            <p:cNvSpPr txBox="1">
              <a:spLocks noChangeArrowheads="1"/>
            </p:cNvSpPr>
            <p:nvPr/>
          </p:nvSpPr>
          <p:spPr bwMode="auto">
            <a:xfrm>
              <a:off x="3421" y="2256"/>
              <a:ext cx="12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value</a:t>
              </a:r>
            </a:p>
          </p:txBody>
        </p:sp>
      </p:grpSp>
      <p:grpSp>
        <p:nvGrpSpPr>
          <p:cNvPr id="248869" name="Group 37"/>
          <p:cNvGrpSpPr>
            <a:grpSpLocks/>
          </p:cNvGrpSpPr>
          <p:nvPr/>
        </p:nvGrpSpPr>
        <p:grpSpPr bwMode="auto">
          <a:xfrm>
            <a:off x="1066800" y="3271835"/>
            <a:ext cx="3548063" cy="895349"/>
            <a:chOff x="624" y="1905"/>
            <a:chExt cx="2235" cy="564"/>
          </a:xfrm>
        </p:grpSpPr>
        <p:sp>
          <p:nvSpPr>
            <p:cNvPr id="248870" name="Freeform 38"/>
            <p:cNvSpPr>
              <a:spLocks/>
            </p:cNvSpPr>
            <p:nvPr/>
          </p:nvSpPr>
          <p:spPr bwMode="auto">
            <a:xfrm>
              <a:off x="624" y="1905"/>
              <a:ext cx="2235"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1" name="Text Box 39"/>
            <p:cNvSpPr txBox="1">
              <a:spLocks noChangeArrowheads="1"/>
            </p:cNvSpPr>
            <p:nvPr/>
          </p:nvSpPr>
          <p:spPr bwMode="auto">
            <a:xfrm>
              <a:off x="1337" y="2256"/>
              <a:ext cx="9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value</a:t>
              </a:r>
            </a:p>
          </p:txBody>
        </p:sp>
      </p:grpSp>
      <p:sp>
        <p:nvSpPr>
          <p:cNvPr id="248872" name="Freeform 40"/>
          <p:cNvSpPr>
            <a:spLocks/>
          </p:cNvSpPr>
          <p:nvPr/>
        </p:nvSpPr>
        <p:spPr bwMode="auto">
          <a:xfrm>
            <a:off x="4052888" y="4771090"/>
            <a:ext cx="1712912" cy="531812"/>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rgbClr val="63FF63"/>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3" name="Text Box 41"/>
          <p:cNvSpPr txBox="1">
            <a:spLocks noChangeArrowheads="1"/>
          </p:cNvSpPr>
          <p:nvPr/>
        </p:nvSpPr>
        <p:spPr bwMode="auto">
          <a:xfrm>
            <a:off x="4122738" y="4913965"/>
            <a:ext cx="157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member of set</a:t>
            </a:r>
          </a:p>
        </p:txBody>
      </p:sp>
      <p:sp>
        <p:nvSpPr>
          <p:cNvPr id="248874" name="Freeform 42"/>
          <p:cNvSpPr>
            <a:spLocks/>
          </p:cNvSpPr>
          <p:nvPr/>
        </p:nvSpPr>
        <p:spPr bwMode="auto">
          <a:xfrm>
            <a:off x="2476500" y="5876925"/>
            <a:ext cx="4495800" cy="600075"/>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FAFD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5" name="Freeform 43"/>
          <p:cNvSpPr>
            <a:spLocks/>
          </p:cNvSpPr>
          <p:nvPr/>
        </p:nvSpPr>
        <p:spPr bwMode="auto">
          <a:xfrm>
            <a:off x="4332288" y="6051550"/>
            <a:ext cx="914400" cy="307975"/>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6" name="Text Box 44"/>
          <p:cNvSpPr txBox="1">
            <a:spLocks noChangeArrowheads="1"/>
          </p:cNvSpPr>
          <p:nvPr/>
        </p:nvSpPr>
        <p:spPr bwMode="auto">
          <a:xfrm>
            <a:off x="4297363" y="6035675"/>
            <a:ext cx="98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Boolean</a:t>
            </a:r>
          </a:p>
        </p:txBody>
      </p:sp>
      <p:sp>
        <p:nvSpPr>
          <p:cNvPr id="248877" name="Text Box 45"/>
          <p:cNvSpPr txBox="1">
            <a:spLocks noChangeArrowheads="1"/>
          </p:cNvSpPr>
          <p:nvPr/>
        </p:nvSpPr>
        <p:spPr bwMode="auto">
          <a:xfrm>
            <a:off x="2570163" y="5942013"/>
            <a:ext cx="1355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nonBoolean</a:t>
            </a:r>
          </a:p>
        </p:txBody>
      </p:sp>
    </p:spTree>
    <p:extLst>
      <p:ext uri="{BB962C8B-B14F-4D97-AF65-F5344CB8AC3E}">
        <p14:creationId xmlns:p14="http://schemas.microsoft.com/office/powerpoint/2010/main" val="4268628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47"/>
                                        </p:tgtEl>
                                        <p:attrNameLst>
                                          <p:attrName>style.visibility</p:attrName>
                                        </p:attrNameLst>
                                      </p:cBhvr>
                                      <p:to>
                                        <p:strVal val="visible"/>
                                      </p:to>
                                    </p:set>
                                    <p:animEffect transition="in" filter="wipe(left)">
                                      <p:cBhvr>
                                        <p:cTn id="7" dur="1000"/>
                                        <p:tgtEl>
                                          <p:spTgt spid="248847"/>
                                        </p:tgtEl>
                                      </p:cBhvr>
                                    </p:animEffect>
                                  </p:childTnLst>
                                </p:cTn>
                              </p:par>
                              <p:par>
                                <p:cTn id="8" presetID="1" presetClass="entr" presetSubtype="0" fill="hold" nodeType="withEffect">
                                  <p:stCondLst>
                                    <p:cond delay="0"/>
                                  </p:stCondLst>
                                  <p:childTnLst>
                                    <p:set>
                                      <p:cBhvr>
                                        <p:cTn id="9" dur="1" fill="hold">
                                          <p:stCondLst>
                                            <p:cond delay="499"/>
                                          </p:stCondLst>
                                        </p:cTn>
                                        <p:tgtEl>
                                          <p:spTgt spid="248862"/>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248865"/>
                                        </p:tgtEl>
                                        <p:attrNameLst>
                                          <p:attrName>style.visibility</p:attrName>
                                        </p:attrNameLst>
                                      </p:cBhvr>
                                      <p:to>
                                        <p:strVal val="visible"/>
                                      </p:to>
                                    </p:set>
                                    <p:animEffect transition="in" filter="dissolve">
                                      <p:cBhvr>
                                        <p:cTn id="12" dur="500"/>
                                        <p:tgtEl>
                                          <p:spTgt spid="248865"/>
                                        </p:tgtEl>
                                      </p:cBhvr>
                                    </p:animEffect>
                                  </p:childTnLst>
                                </p:cTn>
                              </p:par>
                              <p:par>
                                <p:cTn id="13" presetID="9" presetClass="entr" presetSubtype="0" fill="hold" nodeType="withEffect">
                                  <p:stCondLst>
                                    <p:cond delay="0"/>
                                  </p:stCondLst>
                                  <p:childTnLst>
                                    <p:set>
                                      <p:cBhvr>
                                        <p:cTn id="14" dur="1" fill="hold">
                                          <p:stCondLst>
                                            <p:cond delay="0"/>
                                          </p:stCondLst>
                                        </p:cTn>
                                        <p:tgtEl>
                                          <p:spTgt spid="248869"/>
                                        </p:tgtEl>
                                        <p:attrNameLst>
                                          <p:attrName>style.visibility</p:attrName>
                                        </p:attrNameLst>
                                      </p:cBhvr>
                                      <p:to>
                                        <p:strVal val="visible"/>
                                      </p:to>
                                    </p:set>
                                    <p:animEffect transition="in" filter="dissolve">
                                      <p:cBhvr>
                                        <p:cTn id="15" dur="500"/>
                                        <p:tgtEl>
                                          <p:spTgt spid="248869"/>
                                        </p:tgtEl>
                                      </p:cBhvr>
                                    </p:animEffect>
                                  </p:childTnLst>
                                </p:cTn>
                              </p:par>
                              <p:par>
                                <p:cTn id="16" presetID="9" presetClass="entr" presetSubtype="0" fill="hold" nodeType="withEffect">
                                  <p:stCondLst>
                                    <p:cond delay="0"/>
                                  </p:stCondLst>
                                  <p:childTnLst>
                                    <p:set>
                                      <p:cBhvr>
                                        <p:cTn id="17" dur="1" fill="hold">
                                          <p:stCondLst>
                                            <p:cond delay="0"/>
                                          </p:stCondLst>
                                        </p:cTn>
                                        <p:tgtEl>
                                          <p:spTgt spid="248866"/>
                                        </p:tgtEl>
                                        <p:attrNameLst>
                                          <p:attrName>style.visibility</p:attrName>
                                        </p:attrNameLst>
                                      </p:cBhvr>
                                      <p:to>
                                        <p:strVal val="visible"/>
                                      </p:to>
                                    </p:set>
                                    <p:animEffect transition="in" filter="dissolve">
                                      <p:cBhvr>
                                        <p:cTn id="18" dur="500"/>
                                        <p:tgtEl>
                                          <p:spTgt spid="2488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848"/>
                                        </p:tgtEl>
                                        <p:attrNameLst>
                                          <p:attrName>style.visibility</p:attrName>
                                        </p:attrNameLst>
                                      </p:cBhvr>
                                      <p:to>
                                        <p:strVal val="visible"/>
                                      </p:to>
                                    </p:set>
                                    <p:animEffect transition="in" filter="wipe(left)">
                                      <p:cBhvr>
                                        <p:cTn id="23" dur="1000"/>
                                        <p:tgtEl>
                                          <p:spTgt spid="248848"/>
                                        </p:tgtEl>
                                      </p:cBhvr>
                                    </p:animEffect>
                                  </p:childTnLst>
                                </p:cTn>
                              </p:par>
                              <p:par>
                                <p:cTn id="24" presetID="1" presetClass="entr" presetSubtype="0" fill="hold" nodeType="withEffect">
                                  <p:stCondLst>
                                    <p:cond delay="0"/>
                                  </p:stCondLst>
                                  <p:childTnLst>
                                    <p:set>
                                      <p:cBhvr>
                                        <p:cTn id="25" dur="1" fill="hold">
                                          <p:stCondLst>
                                            <p:cond delay="499"/>
                                          </p:stCondLst>
                                        </p:cTn>
                                        <p:tgtEl>
                                          <p:spTgt spid="24887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499"/>
                                          </p:stCondLst>
                                        </p:cTn>
                                        <p:tgtEl>
                                          <p:spTgt spid="248844"/>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248873"/>
                                        </p:tgtEl>
                                        <p:attrNameLst>
                                          <p:attrName>style.visibility</p:attrName>
                                        </p:attrNameLst>
                                      </p:cBhvr>
                                      <p:to>
                                        <p:strVal val="visible"/>
                                      </p:to>
                                    </p:set>
                                    <p:animEffect transition="in" filter="dissolve">
                                      <p:cBhvr>
                                        <p:cTn id="30" dur="500"/>
                                        <p:tgtEl>
                                          <p:spTgt spid="24887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8845"/>
                                        </p:tgtEl>
                                        <p:attrNameLst>
                                          <p:attrName>style.visibility</p:attrName>
                                        </p:attrNameLst>
                                      </p:cBhvr>
                                      <p:to>
                                        <p:strVal val="visible"/>
                                      </p:to>
                                    </p:set>
                                    <p:animEffect transition="in" filter="dissolve">
                                      <p:cBhvr>
                                        <p:cTn id="33" dur="500"/>
                                        <p:tgtEl>
                                          <p:spTgt spid="2488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8849"/>
                                        </p:tgtEl>
                                        <p:attrNameLst>
                                          <p:attrName>style.visibility</p:attrName>
                                        </p:attrNameLst>
                                      </p:cBhvr>
                                      <p:to>
                                        <p:strVal val="visible"/>
                                      </p:to>
                                    </p:set>
                                    <p:animEffect transition="in" filter="wipe(left)">
                                      <p:cBhvr>
                                        <p:cTn id="38" dur="1000"/>
                                        <p:tgtEl>
                                          <p:spTgt spid="248849"/>
                                        </p:tgtEl>
                                      </p:cBhvr>
                                    </p:animEffect>
                                  </p:childTnLst>
                                </p:cTn>
                              </p:par>
                              <p:par>
                                <p:cTn id="39" presetID="1" presetClass="entr" presetSubtype="0" fill="hold" nodeType="withEffect">
                                  <p:stCondLst>
                                    <p:cond delay="0"/>
                                  </p:stCondLst>
                                  <p:childTnLst>
                                    <p:set>
                                      <p:cBhvr>
                                        <p:cTn id="40" dur="1" fill="hold">
                                          <p:stCondLst>
                                            <p:cond delay="499"/>
                                          </p:stCondLst>
                                        </p:cTn>
                                        <p:tgtEl>
                                          <p:spTgt spid="2488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48874"/>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248876"/>
                                        </p:tgtEl>
                                        <p:attrNameLst>
                                          <p:attrName>style.visibility</p:attrName>
                                        </p:attrNameLst>
                                      </p:cBhvr>
                                      <p:to>
                                        <p:strVal val="visible"/>
                                      </p:to>
                                    </p:set>
                                    <p:animEffect transition="in" filter="dissolve">
                                      <p:cBhvr>
                                        <p:cTn id="45" dur="500"/>
                                        <p:tgtEl>
                                          <p:spTgt spid="24887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8877"/>
                                        </p:tgtEl>
                                        <p:attrNameLst>
                                          <p:attrName>style.visibility</p:attrName>
                                        </p:attrNameLst>
                                      </p:cBhvr>
                                      <p:to>
                                        <p:strVal val="visible"/>
                                      </p:to>
                                    </p:set>
                                    <p:animEffect transition="in" filter="dissolve">
                                      <p:cBhvr>
                                        <p:cTn id="48" dur="500"/>
                                        <p:tgtEl>
                                          <p:spTgt spid="248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utoUpdateAnimBg="0"/>
      <p:bldP spid="248847" grpId="0" autoUpdateAnimBg="0"/>
      <p:bldP spid="248848" grpId="0" autoUpdateAnimBg="0"/>
      <p:bldP spid="248849" grpId="0" autoUpdateAnimBg="0"/>
      <p:bldP spid="248865" grpId="0" autoUpdateAnimBg="0"/>
      <p:bldP spid="248873" grpId="0" autoUpdateAnimBg="0"/>
      <p:bldP spid="248876" grpId="0" autoUpdateAnimBg="0"/>
      <p:bldP spid="2488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228600"/>
            <a:ext cx="7315200" cy="2143125"/>
          </a:xfrm>
          <a:prstGeom prst="rect">
            <a:avLst/>
          </a:prstGeom>
          <a:noFill/>
        </p:spPr>
        <p:txBody>
          <a:bodyPr vert="horz" wrap="square" rtlCol="0" anchor="ctr" anchorCtr="0">
            <a:noAutofit/>
          </a:bodyPr>
          <a:lstStyle/>
          <a:p>
            <a:pPr eaLnBrk="1" hangingPunct="1">
              <a:lnSpc>
                <a:spcPts val="2600"/>
              </a:lnSpc>
              <a:spcBef>
                <a:spcPct val="50000"/>
              </a:spcBef>
            </a:pPr>
            <a:r>
              <a:rPr lang="en-US" altLang="zh-CN" sz="2800" b="1" dirty="0">
                <a:latin typeface="Cambria" panose="02040503050406030204" pitchFamily="18" charset="0"/>
                <a:ea typeface="宋体" panose="02010600030101010101" pitchFamily="2" charset="-122"/>
              </a:rPr>
              <a:t>Test for </a:t>
            </a:r>
            <a:r>
              <a:rPr lang="zh-CN" altLang="en-US" sz="2800" b="1" dirty="0" smtClean="0">
                <a:latin typeface="Cambria" panose="02040503050406030204" pitchFamily="18" charset="0"/>
                <a:ea typeface="宋体" panose="02010600030101010101" pitchFamily="2" charset="-122"/>
              </a:rPr>
              <a:t>中国大陆手机电话号码</a:t>
            </a:r>
            <a:r>
              <a:rPr lang="en-US" altLang="zh-CN" sz="2800" b="1" dirty="0">
                <a:latin typeface="Cambria" panose="02040503050406030204" pitchFamily="18" charset="0"/>
                <a:ea typeface="宋体" panose="02010600030101010101" pitchFamily="2" charset="-122"/>
              </a:rPr>
              <a:t>:</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Rectangle 2"/>
          <p:cNvSpPr txBox="1">
            <a:spLocks noChangeArrowheads="1"/>
          </p:cNvSpPr>
          <p:nvPr/>
        </p:nvSpPr>
        <p:spPr bwMode="auto">
          <a:xfrm>
            <a:off x="1219200" y="34925"/>
            <a:ext cx="74676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Equivalence Partitioning</a:t>
            </a:r>
            <a:endParaRPr lang="en-US" altLang="zh-CN" sz="3200" dirty="0">
              <a:latin typeface="Cambria" panose="020405030504060302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846349563"/>
              </p:ext>
            </p:extLst>
          </p:nvPr>
        </p:nvGraphicFramePr>
        <p:xfrm>
          <a:off x="254000" y="2057400"/>
          <a:ext cx="8458200" cy="10972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46526399"/>
                    </a:ext>
                  </a:extLst>
                </a:gridCol>
                <a:gridCol w="2819400">
                  <a:extLst>
                    <a:ext uri="{9D8B030D-6E8A-4147-A177-3AD203B41FA5}">
                      <a16:colId xmlns:a16="http://schemas.microsoft.com/office/drawing/2014/main" val="1292791402"/>
                    </a:ext>
                  </a:extLst>
                </a:gridCol>
                <a:gridCol w="2819400">
                  <a:extLst>
                    <a:ext uri="{9D8B030D-6E8A-4147-A177-3AD203B41FA5}">
                      <a16:colId xmlns:a16="http://schemas.microsoft.com/office/drawing/2014/main" val="1386374489"/>
                    </a:ext>
                  </a:extLst>
                </a:gridCol>
              </a:tblGrid>
              <a:tr h="214814">
                <a:tc>
                  <a:txBody>
                    <a:bodyPr/>
                    <a:lstStyle/>
                    <a:p>
                      <a:pPr algn="ctr"/>
                      <a:r>
                        <a:rPr lang="en-US" altLang="zh-CN" sz="1800" b="1" kern="1200" dirty="0" smtClean="0">
                          <a:solidFill>
                            <a:srgbClr val="133984"/>
                          </a:solidFill>
                          <a:effectLst/>
                          <a:latin typeface="Cambria" panose="02040503050406030204" pitchFamily="18" charset="0"/>
                          <a:ea typeface="+mn-ea"/>
                          <a:cs typeface="+mn-cs"/>
                        </a:rPr>
                        <a:t>Input condition</a:t>
                      </a:r>
                      <a:endParaRPr lang="zh-CN" altLang="en-US" sz="1800" b="1" kern="1200" dirty="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kern="1200" dirty="0" smtClean="0">
                          <a:solidFill>
                            <a:srgbClr val="133984"/>
                          </a:solidFill>
                          <a:effectLst/>
                          <a:latin typeface="Cambria" panose="02040503050406030204" pitchFamily="18" charset="0"/>
                          <a:ea typeface="+mn-ea"/>
                          <a:cs typeface="+mn-cs"/>
                        </a:rPr>
                        <a:t>Valid equivalence class </a:t>
                      </a:r>
                      <a:endParaRPr lang="zh-CN" altLang="en-US" sz="1800" b="1" kern="1200" dirty="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smtClean="0">
                          <a:solidFill>
                            <a:srgbClr val="133984"/>
                          </a:solidFill>
                          <a:effectLst/>
                          <a:latin typeface="Cambria" panose="02040503050406030204" pitchFamily="18" charset="0"/>
                        </a:rPr>
                        <a:t>Invalid </a:t>
                      </a:r>
                      <a:r>
                        <a:rPr lang="en-US" altLang="zh-CN" sz="1800" dirty="0" smtClean="0">
                          <a:solidFill>
                            <a:srgbClr val="133984"/>
                          </a:solidFill>
                          <a:effectLst/>
                          <a:latin typeface="Cambria" panose="02040503050406030204" pitchFamily="18" charset="0"/>
                        </a:rPr>
                        <a:t>equivalence </a:t>
                      </a:r>
                      <a:r>
                        <a:rPr lang="en-US" altLang="zh-CN" sz="1800" b="1" kern="1200" dirty="0" smtClean="0">
                          <a:solidFill>
                            <a:srgbClr val="133984"/>
                          </a:solidFill>
                          <a:effectLst/>
                          <a:latin typeface="Cambria" panose="02040503050406030204" pitchFamily="18" charset="0"/>
                          <a:ea typeface="+mn-ea"/>
                          <a:cs typeface="+mn-cs"/>
                        </a:rPr>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356875"/>
                  </a:ext>
                </a:extLst>
              </a:tr>
              <a:tr h="243840">
                <a:tc rowSpan="2">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1800" b="1" kern="1200" dirty="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endParaRPr lang="zh-CN" altLang="en-US" sz="1800" b="1" kern="1200" dirty="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47038098"/>
                  </a:ext>
                </a:extLst>
              </a:tr>
              <a:tr h="214814">
                <a:tc vMerge="1">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kern="1200" dirty="0" smtClean="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kern="1200" dirty="0" smtClean="0">
                        <a:solidFill>
                          <a:srgbClr val="133984"/>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981162"/>
                  </a:ext>
                </a:extLst>
              </a:tr>
            </a:tbl>
          </a:graphicData>
        </a:graphic>
      </p:graphicFrame>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68601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95600" y="2057400"/>
            <a:ext cx="3678186" cy="1569660"/>
          </a:xfrm>
          <a:prstGeom prst="rect">
            <a:avLst/>
          </a:prstGeom>
        </p:spPr>
        <p:txBody>
          <a:bodyPr wrap="none">
            <a:spAutoFit/>
          </a:bodyPr>
          <a:lstStyle/>
          <a:p>
            <a:r>
              <a:rPr lang="en-US" altLang="zh-CN" b="1" dirty="0">
                <a:latin typeface="Cambria" panose="02040503050406030204" pitchFamily="18" charset="0"/>
              </a:rPr>
              <a:t>Black-box Testing</a:t>
            </a:r>
          </a:p>
          <a:p>
            <a:r>
              <a:rPr lang="en-US" altLang="zh-CN" b="1" dirty="0">
                <a:latin typeface="Cambria" panose="02040503050406030204" pitchFamily="18" charset="0"/>
              </a:rPr>
              <a:t>Random Testing</a:t>
            </a:r>
          </a:p>
          <a:p>
            <a:r>
              <a:rPr lang="en-US" altLang="zh-CN" b="1" dirty="0">
                <a:latin typeface="Cambria" panose="02040503050406030204" pitchFamily="18" charset="0"/>
              </a:rPr>
              <a:t>Equivalence Partitioning</a:t>
            </a:r>
          </a:p>
          <a:p>
            <a:r>
              <a:rPr lang="en-US" altLang="zh-CN" b="1" dirty="0">
                <a:latin typeface="Cambria" panose="02040503050406030204" pitchFamily="18" charset="0"/>
              </a:rPr>
              <a:t>Boundary Value Analysis</a:t>
            </a:r>
            <a:endParaRPr lang="en-US" altLang="zh-CN" dirty="0">
              <a:latin typeface="Cambria" panose="02040503050406030204" pitchFamily="18" charset="0"/>
            </a:endParaRPr>
          </a:p>
        </p:txBody>
      </p:sp>
    </p:spTree>
    <p:extLst>
      <p:ext uri="{BB962C8B-B14F-4D97-AF65-F5344CB8AC3E}">
        <p14:creationId xmlns:p14="http://schemas.microsoft.com/office/powerpoint/2010/main" val="24368237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3954" name="Rectangle 2"/>
          <p:cNvSpPr>
            <a:spLocks noGrp="1" noChangeArrowheads="1"/>
          </p:cNvSpPr>
          <p:nvPr>
            <p:ph type="title"/>
          </p:nvPr>
        </p:nvSpPr>
        <p:spPr>
          <a:xfrm>
            <a:off x="1524000" y="219161"/>
            <a:ext cx="7696200" cy="357188"/>
          </a:xfrm>
        </p:spPr>
        <p:txBody>
          <a:bodyPr/>
          <a:lstStyle/>
          <a:p>
            <a:r>
              <a:rPr lang="en-US" altLang="zh-CN" dirty="0">
                <a:latin typeface="Cambria" panose="02040503050406030204" pitchFamily="18" charset="0"/>
              </a:rPr>
              <a:t>Equivalence Partitioning </a:t>
            </a:r>
            <a:r>
              <a:rPr lang="en-US" altLang="zh-CN" dirty="0" smtClean="0">
                <a:latin typeface="Cambria" panose="02040503050406030204" pitchFamily="18" charset="0"/>
              </a:rPr>
              <a:t>Example</a:t>
            </a:r>
            <a:endParaRPr lang="en-US" altLang="zh-CN" dirty="0">
              <a:latin typeface="Cambria" panose="02040503050406030204" pitchFamily="18" charset="0"/>
            </a:endParaRPr>
          </a:p>
        </p:txBody>
      </p:sp>
    </p:spTree>
    <p:extLst>
      <p:ext uri="{BB962C8B-B14F-4D97-AF65-F5344CB8AC3E}">
        <p14:creationId xmlns:p14="http://schemas.microsoft.com/office/powerpoint/2010/main" val="608132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228600"/>
            <a:ext cx="7315200" cy="2143125"/>
          </a:xfrm>
          <a:prstGeom prst="rect">
            <a:avLst/>
          </a:prstGeom>
          <a:noFill/>
        </p:spPr>
        <p:txBody>
          <a:bodyPr vert="horz" wrap="square" rtlCol="0" anchor="ctr" anchorCtr="0">
            <a:noAutofit/>
          </a:bodyPr>
          <a:lstStyle/>
          <a:p>
            <a:pPr eaLnBrk="1" hangingPunct="1">
              <a:lnSpc>
                <a:spcPts val="2600"/>
              </a:lnSpc>
              <a:spcBef>
                <a:spcPct val="50000"/>
              </a:spcBef>
            </a:pPr>
            <a:r>
              <a:rPr lang="en-US" altLang="zh-CN" sz="2800" b="1" dirty="0">
                <a:latin typeface="Cambria" panose="02040503050406030204" pitchFamily="18" charset="0"/>
                <a:ea typeface="宋体" panose="02010600030101010101" pitchFamily="2" charset="-122"/>
              </a:rPr>
              <a:t>Test for </a:t>
            </a:r>
            <a:r>
              <a:rPr lang="zh-CN" altLang="en-US" sz="2800" b="1" dirty="0" smtClean="0">
                <a:latin typeface="Cambria" panose="02040503050406030204" pitchFamily="18" charset="0"/>
                <a:ea typeface="宋体" panose="02010600030101010101" pitchFamily="2" charset="-122"/>
              </a:rPr>
              <a:t>中国大陆家用固定电话号码</a:t>
            </a:r>
            <a:r>
              <a:rPr lang="en-US" altLang="zh-CN" sz="2800" b="1" dirty="0">
                <a:latin typeface="Cambria" panose="02040503050406030204" pitchFamily="18" charset="0"/>
                <a:ea typeface="宋体" panose="02010600030101010101" pitchFamily="2" charset="-122"/>
              </a:rPr>
              <a:t>:</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Rectangle 2"/>
          <p:cNvSpPr txBox="1">
            <a:spLocks noChangeArrowheads="1"/>
          </p:cNvSpPr>
          <p:nvPr/>
        </p:nvSpPr>
        <p:spPr bwMode="auto">
          <a:xfrm>
            <a:off x="1219200" y="34925"/>
            <a:ext cx="74676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Equivalence Partitioning</a:t>
            </a:r>
            <a:endParaRPr lang="en-US" altLang="zh-CN" sz="3200" dirty="0">
              <a:latin typeface="Cambria" panose="02040503050406030204" pitchFamily="18" charset="0"/>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83151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7467600" cy="536575"/>
          </a:xfrm>
        </p:spPr>
        <p:txBody>
          <a:bodyPr/>
          <a:lstStyle/>
          <a:p>
            <a:r>
              <a:rPr lang="en-US" altLang="zh-CN" sz="3200" dirty="0">
                <a:latin typeface="Cambria" panose="02040503050406030204" pitchFamily="18" charset="0"/>
              </a:rPr>
              <a:t>Equivalence </a:t>
            </a:r>
            <a:r>
              <a:rPr lang="en-US" altLang="zh-CN" sz="3200" dirty="0" smtClean="0">
                <a:latin typeface="Cambria" panose="02040503050406030204" pitchFamily="18" charset="0"/>
              </a:rPr>
              <a:t>Partitioning</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1066800" y="1217391"/>
            <a:ext cx="8305800" cy="3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Test for </a:t>
            </a:r>
            <a:r>
              <a:rPr lang="en-US" altLang="zh-CN" sz="2000" b="1" dirty="0" smtClean="0">
                <a:latin typeface="Cambria" panose="02040503050406030204" pitchFamily="18" charset="0"/>
                <a:ea typeface="宋体" panose="02010600030101010101" pitchFamily="2" charset="-122"/>
              </a:rPr>
              <a:t>ID number</a:t>
            </a:r>
            <a:r>
              <a:rPr lang="zh-CN" altLang="en-US" sz="2000" b="1" dirty="0" smtClean="0">
                <a:effectLst/>
                <a:latin typeface="Cambria" panose="02040503050406030204" pitchFamily="18" charset="0"/>
                <a:ea typeface="宋体" panose="02010600030101010101" pitchFamily="2" charset="-122"/>
              </a:rPr>
              <a:t>（身份证）</a:t>
            </a:r>
            <a:endParaRPr lang="en-US" altLang="zh-CN" sz="2000" b="1" dirty="0">
              <a:effectLst/>
              <a:latin typeface="Cambria" panose="020405030504060302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321233" y="1704425"/>
            <a:ext cx="6524625" cy="695325"/>
          </a:xfrm>
          <a:prstGeom prst="rect">
            <a:avLst/>
          </a:prstGeom>
        </p:spPr>
      </p:pic>
    </p:spTree>
    <p:extLst>
      <p:ext uri="{BB962C8B-B14F-4D97-AF65-F5344CB8AC3E}">
        <p14:creationId xmlns:p14="http://schemas.microsoft.com/office/powerpoint/2010/main" val="1385827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228600"/>
            <a:ext cx="7315200" cy="2143125"/>
          </a:xfrm>
          <a:prstGeom prst="rect">
            <a:avLst/>
          </a:prstGeom>
          <a:noFill/>
        </p:spPr>
        <p:txBody>
          <a:bodyPr vert="horz" wrap="square" rtlCol="0" anchor="ctr" anchorCtr="0">
            <a:noAutofit/>
          </a:bodyPr>
          <a:lstStyle/>
          <a:p>
            <a:pPr eaLnBrk="1" hangingPunct="1">
              <a:lnSpc>
                <a:spcPts val="2600"/>
              </a:lnSpc>
              <a:spcBef>
                <a:spcPct val="50000"/>
              </a:spcBef>
            </a:pPr>
            <a:r>
              <a:rPr lang="en-US" altLang="zh-CN" sz="2800" b="1" dirty="0">
                <a:latin typeface="Cambria" panose="02040503050406030204" pitchFamily="18" charset="0"/>
                <a:ea typeface="宋体" panose="02010600030101010101" pitchFamily="2" charset="-122"/>
              </a:rPr>
              <a:t>Test for ID number</a:t>
            </a:r>
            <a:r>
              <a:rPr lang="zh-CN" altLang="en-US" sz="2800" b="1" dirty="0">
                <a:latin typeface="Cambria" panose="02040503050406030204" pitchFamily="18" charset="0"/>
                <a:ea typeface="宋体" panose="02010600030101010101" pitchFamily="2" charset="-122"/>
              </a:rPr>
              <a:t>（身份证</a:t>
            </a:r>
            <a:r>
              <a:rPr lang="zh-CN" altLang="en-US" sz="2800" b="1" dirty="0" smtClean="0">
                <a:latin typeface="Cambria" panose="02040503050406030204" pitchFamily="18" charset="0"/>
                <a:ea typeface="宋体" panose="02010600030101010101" pitchFamily="2" charset="-122"/>
              </a:rPr>
              <a:t>）</a:t>
            </a:r>
            <a:r>
              <a:rPr lang="en-US" altLang="zh-CN" sz="2800" b="1" dirty="0" smtClean="0">
                <a:latin typeface="Cambria" panose="02040503050406030204" pitchFamily="18" charset="0"/>
                <a:ea typeface="宋体" panose="02010600030101010101" pitchFamily="2" charset="-122"/>
              </a:rPr>
              <a:t>:</a:t>
            </a:r>
            <a:endParaRPr lang="en-US" altLang="zh-CN" sz="2800" b="1" dirty="0">
              <a:latin typeface="Cambria" panose="02040503050406030204" pitchFamily="18" charset="0"/>
              <a:ea typeface="宋体" panose="02010600030101010101" pitchFamily="2" charset="-122"/>
            </a:endParaRP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Rectangle 2"/>
          <p:cNvSpPr txBox="1">
            <a:spLocks noChangeArrowheads="1"/>
          </p:cNvSpPr>
          <p:nvPr/>
        </p:nvSpPr>
        <p:spPr bwMode="auto">
          <a:xfrm>
            <a:off x="1219200" y="34925"/>
            <a:ext cx="74676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Equivalence Partitioning</a:t>
            </a:r>
            <a:endParaRPr lang="en-US" altLang="zh-CN" sz="3200" dirty="0">
              <a:latin typeface="Cambria" panose="02040503050406030204" pitchFamily="18" charset="0"/>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25690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7467600" cy="536575"/>
          </a:xfrm>
        </p:spPr>
        <p:txBody>
          <a:bodyPr/>
          <a:lstStyle/>
          <a:p>
            <a:r>
              <a:rPr lang="en-US" altLang="zh-CN" sz="3200" dirty="0">
                <a:latin typeface="Cambria" panose="02040503050406030204" pitchFamily="18" charset="0"/>
              </a:rPr>
              <a:t>Equivalence </a:t>
            </a:r>
            <a:r>
              <a:rPr lang="en-US" altLang="zh-CN" sz="3200" dirty="0" smtClean="0">
                <a:latin typeface="Cambria" panose="02040503050406030204" pitchFamily="18" charset="0"/>
              </a:rPr>
              <a:t>Partitioning</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1066800" y="1217391"/>
            <a:ext cx="8305800" cy="3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Test for </a:t>
            </a:r>
            <a:r>
              <a:rPr lang="en-US" altLang="zh-CN" sz="2000" b="1" dirty="0" smtClean="0">
                <a:latin typeface="Cambria" panose="02040503050406030204" pitchFamily="18" charset="0"/>
                <a:ea typeface="宋体" panose="02010600030101010101" pitchFamily="2" charset="-122"/>
              </a:rPr>
              <a:t>ID number</a:t>
            </a:r>
            <a:r>
              <a:rPr lang="zh-CN" altLang="en-US" sz="2000" b="1" dirty="0" smtClean="0">
                <a:effectLst/>
                <a:latin typeface="Cambria" panose="02040503050406030204" pitchFamily="18" charset="0"/>
                <a:ea typeface="宋体" panose="02010600030101010101" pitchFamily="2" charset="-122"/>
              </a:rPr>
              <a:t>（身份证）</a:t>
            </a:r>
            <a:endParaRPr lang="en-US" altLang="zh-CN" sz="2000" b="1" dirty="0">
              <a:effectLst/>
              <a:latin typeface="Cambria" panose="020405030504060302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321233" y="1704425"/>
            <a:ext cx="6524625" cy="695325"/>
          </a:xfrm>
          <a:prstGeom prst="rect">
            <a:avLst/>
          </a:prstGeom>
        </p:spPr>
      </p:pic>
    </p:spTree>
    <p:extLst>
      <p:ext uri="{BB962C8B-B14F-4D97-AF65-F5344CB8AC3E}">
        <p14:creationId xmlns:p14="http://schemas.microsoft.com/office/powerpoint/2010/main" val="1907053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33400" y="1519535"/>
            <a:ext cx="7543800" cy="1938992"/>
          </a:xfrm>
          <a:prstGeom prst="rect">
            <a:avLst/>
          </a:prstGeom>
        </p:spPr>
        <p:txBody>
          <a:bodyPr wrap="square">
            <a:spAutoFit/>
          </a:bodyPr>
          <a:lstStyle/>
          <a:p>
            <a:pPr marL="342900" indent="-342900">
              <a:buFont typeface="Wingdings" panose="05000000000000000000" pitchFamily="2" charset="2"/>
              <a:buChar char="n"/>
            </a:pPr>
            <a:r>
              <a:rPr lang="en-US" altLang="zh-CN" dirty="0" smtClean="0">
                <a:solidFill>
                  <a:srgbClr val="132584"/>
                </a:solidFill>
                <a:latin typeface="Cambria" panose="02040503050406030204" pitchFamily="18" charset="0"/>
              </a:rPr>
              <a:t>We want to design a </a:t>
            </a:r>
            <a:r>
              <a:rPr lang="en-US" altLang="zh-CN" dirty="0" smtClean="0">
                <a:solidFill>
                  <a:srgbClr val="FF0000"/>
                </a:solidFill>
                <a:latin typeface="Cambria" panose="02040503050406030204" pitchFamily="18" charset="0"/>
              </a:rPr>
              <a:t>program</a:t>
            </a:r>
          </a:p>
          <a:p>
            <a:pPr marL="342900" indent="-342900">
              <a:buFont typeface="Wingdings" panose="05000000000000000000" pitchFamily="2" charset="2"/>
              <a:buChar char="n"/>
            </a:pPr>
            <a:r>
              <a:rPr lang="en-US" altLang="zh-CN" dirty="0" smtClean="0">
                <a:solidFill>
                  <a:srgbClr val="132584"/>
                </a:solidFill>
                <a:latin typeface="Cambria" panose="02040503050406030204" pitchFamily="18" charset="0"/>
              </a:rPr>
              <a:t>The program reads </a:t>
            </a:r>
            <a:r>
              <a:rPr lang="en-US" altLang="zh-CN" dirty="0" smtClean="0">
                <a:solidFill>
                  <a:srgbClr val="FF0000"/>
                </a:solidFill>
                <a:latin typeface="Cambria" panose="02040503050406030204" pitchFamily="18" charset="0"/>
              </a:rPr>
              <a:t>three integers </a:t>
            </a:r>
            <a:r>
              <a:rPr lang="en-US" altLang="zh-CN" dirty="0" smtClean="0">
                <a:solidFill>
                  <a:srgbClr val="132584"/>
                </a:solidFill>
                <a:latin typeface="Cambria" panose="02040503050406030204" pitchFamily="18" charset="0"/>
              </a:rPr>
              <a:t>from an </a:t>
            </a:r>
            <a:r>
              <a:rPr lang="en-US" altLang="zh-CN" dirty="0" smtClean="0">
                <a:solidFill>
                  <a:srgbClr val="FF0000"/>
                </a:solidFill>
                <a:latin typeface="Cambria" panose="02040503050406030204" pitchFamily="18" charset="0"/>
              </a:rPr>
              <a:t>input box</a:t>
            </a:r>
          </a:p>
          <a:p>
            <a:pPr marL="342900" indent="-342900">
              <a:buFont typeface="Wingdings" panose="05000000000000000000" pitchFamily="2" charset="2"/>
              <a:buChar char="n"/>
            </a:pPr>
            <a:r>
              <a:rPr lang="en-US" altLang="zh-CN" dirty="0" smtClean="0">
                <a:solidFill>
                  <a:srgbClr val="132584"/>
                </a:solidFill>
                <a:latin typeface="Cambria" panose="02040503050406030204" pitchFamily="18" charset="0"/>
              </a:rPr>
              <a:t>The three integers represent </a:t>
            </a:r>
            <a:r>
              <a:rPr lang="en-US" altLang="zh-CN" dirty="0" smtClean="0">
                <a:solidFill>
                  <a:srgbClr val="FF0000"/>
                </a:solidFill>
                <a:latin typeface="Cambria" panose="02040503050406030204" pitchFamily="18" charset="0"/>
              </a:rPr>
              <a:t>three edges of a triangle</a:t>
            </a:r>
          </a:p>
          <a:p>
            <a:pPr marL="342900" indent="-342900">
              <a:buFont typeface="Wingdings" panose="05000000000000000000" pitchFamily="2" charset="2"/>
              <a:buChar char="n"/>
            </a:pPr>
            <a:r>
              <a:rPr lang="en-US" altLang="zh-CN" dirty="0" smtClean="0">
                <a:solidFill>
                  <a:srgbClr val="132584"/>
                </a:solidFill>
                <a:latin typeface="Cambria" panose="02040503050406030204" pitchFamily="18" charset="0"/>
              </a:rPr>
              <a:t>The program will tell you the triangle is </a:t>
            </a:r>
            <a:r>
              <a:rPr lang="en-US" altLang="zh-CN" dirty="0" smtClean="0">
                <a:solidFill>
                  <a:srgbClr val="FF0000"/>
                </a:solidFill>
                <a:latin typeface="Cambria" panose="02040503050406030204" pitchFamily="18" charset="0"/>
              </a:rPr>
              <a:t>scalene, isosceles or equilateral</a:t>
            </a:r>
            <a:endParaRPr lang="zh-CN" altLang="en-US" dirty="0">
              <a:solidFill>
                <a:srgbClr val="FF0000"/>
              </a:solidFill>
              <a:latin typeface="Cambria" panose="02040503050406030204" pitchFamily="18" charset="0"/>
            </a:endParaRPr>
          </a:p>
        </p:txBody>
      </p:sp>
      <p:sp>
        <p:nvSpPr>
          <p:cNvPr id="21" name="Rectangle 2"/>
          <p:cNvSpPr txBox="1">
            <a:spLocks noChangeArrowheads="1"/>
          </p:cNvSpPr>
          <p:nvPr/>
        </p:nvSpPr>
        <p:spPr bwMode="auto">
          <a:xfrm>
            <a:off x="1524000" y="219161"/>
            <a:ext cx="7696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Equivalence Partitioning Example 4</a:t>
            </a:r>
            <a:endParaRPr lang="en-US" altLang="zh-CN" dirty="0">
              <a:latin typeface="Cambria" panose="02040503050406030204" pitchFamily="18" charset="0"/>
            </a:endParaRPr>
          </a:p>
        </p:txBody>
      </p:sp>
      <p:grpSp>
        <p:nvGrpSpPr>
          <p:cNvPr id="9" name="组合 8"/>
          <p:cNvGrpSpPr/>
          <p:nvPr/>
        </p:nvGrpSpPr>
        <p:grpSpPr>
          <a:xfrm>
            <a:off x="3429000" y="3576935"/>
            <a:ext cx="2133600" cy="2290465"/>
            <a:chOff x="3429000" y="4038600"/>
            <a:chExt cx="2133600" cy="2290465"/>
          </a:xfrm>
        </p:grpSpPr>
        <p:sp>
          <p:nvSpPr>
            <p:cNvPr id="2" name="等腰三角形 1"/>
            <p:cNvSpPr/>
            <p:nvPr/>
          </p:nvSpPr>
          <p:spPr bwMode="auto">
            <a:xfrm>
              <a:off x="3429000" y="4038600"/>
              <a:ext cx="2133600" cy="1828800"/>
            </a:xfrm>
            <a:prstGeom prst="triangle">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7" name="文本框 26"/>
            <p:cNvSpPr txBox="1"/>
            <p:nvPr/>
          </p:nvSpPr>
          <p:spPr>
            <a:xfrm>
              <a:off x="3429000" y="4605199"/>
              <a:ext cx="389850" cy="461665"/>
            </a:xfrm>
            <a:prstGeom prst="rect">
              <a:avLst/>
            </a:prstGeom>
            <a:noFill/>
          </p:spPr>
          <p:txBody>
            <a:bodyPr wrap="none" rtlCol="0">
              <a:spAutoFit/>
            </a:bodyPr>
            <a:lstStyle/>
            <a:p>
              <a:r>
                <a:rPr lang="en-US" altLang="zh-CN" dirty="0">
                  <a:solidFill>
                    <a:srgbClr val="132584"/>
                  </a:solidFill>
                  <a:latin typeface="Cambria" panose="02040503050406030204" pitchFamily="18" charset="0"/>
                </a:rPr>
                <a:t>A</a:t>
              </a:r>
              <a:endParaRPr lang="zh-CN" altLang="en-US" dirty="0">
                <a:solidFill>
                  <a:srgbClr val="132584"/>
                </a:solidFill>
                <a:latin typeface="Cambria" panose="02040503050406030204" pitchFamily="18" charset="0"/>
              </a:endParaRPr>
            </a:p>
          </p:txBody>
        </p:sp>
        <p:sp>
          <p:nvSpPr>
            <p:cNvPr id="28" name="矩形 27"/>
            <p:cNvSpPr/>
            <p:nvPr/>
          </p:nvSpPr>
          <p:spPr>
            <a:xfrm>
              <a:off x="4307287" y="5867400"/>
              <a:ext cx="377026" cy="461665"/>
            </a:xfrm>
            <a:prstGeom prst="rect">
              <a:avLst/>
            </a:prstGeom>
          </p:spPr>
          <p:txBody>
            <a:bodyPr wrap="none">
              <a:spAutoFit/>
            </a:bodyPr>
            <a:lstStyle/>
            <a:p>
              <a:r>
                <a:rPr lang="en-US" altLang="zh-CN" dirty="0" smtClean="0">
                  <a:solidFill>
                    <a:srgbClr val="132584"/>
                  </a:solidFill>
                  <a:latin typeface="Cambria" panose="02040503050406030204" pitchFamily="18" charset="0"/>
                </a:rPr>
                <a:t>B</a:t>
              </a:r>
              <a:endParaRPr lang="zh-CN" altLang="en-US" dirty="0">
                <a:solidFill>
                  <a:srgbClr val="132584"/>
                </a:solidFill>
                <a:latin typeface="Cambria" panose="02040503050406030204" pitchFamily="18" charset="0"/>
              </a:endParaRPr>
            </a:p>
          </p:txBody>
        </p:sp>
        <p:sp>
          <p:nvSpPr>
            <p:cNvPr id="29" name="矩形 28"/>
            <p:cNvSpPr/>
            <p:nvPr/>
          </p:nvSpPr>
          <p:spPr>
            <a:xfrm>
              <a:off x="5078905" y="4600441"/>
              <a:ext cx="357790" cy="461665"/>
            </a:xfrm>
            <a:prstGeom prst="rect">
              <a:avLst/>
            </a:prstGeom>
          </p:spPr>
          <p:txBody>
            <a:bodyPr wrap="none">
              <a:spAutoFit/>
            </a:bodyPr>
            <a:lstStyle/>
            <a:p>
              <a:r>
                <a:rPr lang="en-US" altLang="zh-CN" dirty="0" smtClean="0">
                  <a:solidFill>
                    <a:srgbClr val="132584"/>
                  </a:solidFill>
                  <a:latin typeface="Cambria" panose="02040503050406030204" pitchFamily="18" charset="0"/>
                </a:rPr>
                <a:t>C</a:t>
              </a:r>
              <a:endParaRPr lang="zh-CN" altLang="en-US" dirty="0">
                <a:solidFill>
                  <a:srgbClr val="132584"/>
                </a:solidFill>
                <a:latin typeface="Cambria" panose="02040503050406030204" pitchFamily="18" charset="0"/>
              </a:endParaRPr>
            </a:p>
          </p:txBody>
        </p:sp>
      </p:grpSp>
    </p:spTree>
    <p:extLst>
      <p:ext uri="{BB962C8B-B14F-4D97-AF65-F5344CB8AC3E}">
        <p14:creationId xmlns:p14="http://schemas.microsoft.com/office/powerpoint/2010/main" val="3523604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95600" y="2057400"/>
            <a:ext cx="3678186" cy="1569660"/>
          </a:xfrm>
          <a:prstGeom prst="rect">
            <a:avLst/>
          </a:prstGeom>
        </p:spPr>
        <p:txBody>
          <a:bodyPr wrap="none">
            <a:spAutoFit/>
          </a:bodyPr>
          <a:lstStyle/>
          <a:p>
            <a:r>
              <a:rPr lang="en-US" altLang="zh-CN" b="1" dirty="0">
                <a:latin typeface="Cambria" panose="02040503050406030204" pitchFamily="18" charset="0"/>
              </a:rPr>
              <a:t>Black-box Testing</a:t>
            </a:r>
          </a:p>
          <a:p>
            <a:r>
              <a:rPr lang="en-US" altLang="zh-CN" b="1" dirty="0">
                <a:latin typeface="Cambria" panose="02040503050406030204" pitchFamily="18" charset="0"/>
              </a:rPr>
              <a:t>Random Testing</a:t>
            </a:r>
          </a:p>
          <a:p>
            <a:r>
              <a:rPr lang="en-US" altLang="zh-CN" b="1" dirty="0">
                <a:latin typeface="Cambria" panose="02040503050406030204" pitchFamily="18" charset="0"/>
              </a:rPr>
              <a:t>Equivalence Partitioning</a:t>
            </a:r>
          </a:p>
          <a:p>
            <a:r>
              <a:rPr lang="en-US" altLang="zh-CN" b="1" dirty="0">
                <a:solidFill>
                  <a:srgbClr val="FF0000"/>
                </a:solidFill>
                <a:latin typeface="Cambria" panose="02040503050406030204" pitchFamily="18" charset="0"/>
              </a:rPr>
              <a:t>Boundary Value </a:t>
            </a:r>
            <a:r>
              <a:rPr lang="en-US" altLang="zh-CN" b="1" dirty="0" smtClean="0">
                <a:solidFill>
                  <a:srgbClr val="FF0000"/>
                </a:solidFill>
                <a:latin typeface="Cambria" panose="02040503050406030204" pitchFamily="18" charset="0"/>
              </a:rPr>
              <a:t>Analysis</a:t>
            </a:r>
          </a:p>
        </p:txBody>
      </p:sp>
    </p:spTree>
    <p:extLst>
      <p:ext uri="{BB962C8B-B14F-4D97-AF65-F5344CB8AC3E}">
        <p14:creationId xmlns:p14="http://schemas.microsoft.com/office/powerpoint/2010/main" val="128328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5346" name="Rectangle 2"/>
          <p:cNvSpPr>
            <a:spLocks noGrp="1" noChangeArrowheads="1"/>
          </p:cNvSpPr>
          <p:nvPr>
            <p:ph type="title"/>
          </p:nvPr>
        </p:nvSpPr>
        <p:spPr>
          <a:xfrm>
            <a:off x="1703849" y="145040"/>
            <a:ext cx="7272338" cy="762000"/>
          </a:xfrm>
        </p:spPr>
        <p:txBody>
          <a:bodyPr/>
          <a:lstStyle/>
          <a:p>
            <a:r>
              <a:rPr lang="en-US" altLang="zh-CN" sz="2000" dirty="0">
                <a:latin typeface="Cambria" panose="02040503050406030204" pitchFamily="18" charset="0"/>
              </a:rPr>
              <a:t>Black-Box testing </a:t>
            </a:r>
            <a:br>
              <a:rPr lang="en-US" altLang="zh-CN" sz="2000" dirty="0">
                <a:latin typeface="Cambria" panose="02040503050406030204" pitchFamily="18" charset="0"/>
              </a:rPr>
            </a:br>
            <a:r>
              <a:rPr lang="en-US" altLang="zh-CN" dirty="0">
                <a:latin typeface="Cambria" panose="02040503050406030204" pitchFamily="18" charset="0"/>
              </a:rPr>
              <a:t>- </a:t>
            </a:r>
            <a:r>
              <a:rPr lang="en-US" altLang="zh-CN" b="1" dirty="0">
                <a:latin typeface="Cambria" panose="02040503050406030204" pitchFamily="18" charset="0"/>
              </a:rPr>
              <a:t>Boundary Value Analysis (BVA)</a:t>
            </a:r>
          </a:p>
        </p:txBody>
      </p:sp>
      <p:sp>
        <p:nvSpPr>
          <p:cNvPr id="185347" name="Text Box 3"/>
          <p:cNvSpPr txBox="1">
            <a:spLocks noChangeArrowheads="1"/>
          </p:cNvSpPr>
          <p:nvPr/>
        </p:nvSpPr>
        <p:spPr bwMode="auto">
          <a:xfrm>
            <a:off x="358448" y="1654379"/>
            <a:ext cx="8032960"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A technique based on identifying, and generating test cases to explore </a:t>
            </a:r>
            <a:r>
              <a:rPr lang="en-US" altLang="zh-CN" sz="2000" b="1" dirty="0">
                <a:effectLst/>
                <a:latin typeface="Cambria" panose="02040503050406030204" pitchFamily="18" charset="0"/>
                <a:ea typeface="宋体" panose="02010600030101010101" pitchFamily="2" charset="-122"/>
              </a:rPr>
              <a:t>boundary conditions</a:t>
            </a:r>
            <a:r>
              <a:rPr lang="en-US" altLang="zh-CN" sz="2000" dirty="0" smtClean="0">
                <a:effectLst/>
                <a:latin typeface="Cambria" panose="02040503050406030204" pitchFamily="18" charset="0"/>
                <a:ea typeface="宋体" panose="02010600030101010101" pitchFamily="2" charset="-122"/>
              </a:rPr>
              <a:t>.</a:t>
            </a:r>
            <a:endParaRPr lang="en-US" altLang="zh-CN" sz="2000" dirty="0">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dirty="0">
                <a:solidFill>
                  <a:srgbClr val="FF0000"/>
                </a:solidFill>
                <a:effectLst/>
                <a:latin typeface="Cambria" panose="02040503050406030204" pitchFamily="18" charset="0"/>
                <a:ea typeface="宋体" panose="02010600030101010101" pitchFamily="2" charset="-122"/>
              </a:rPr>
              <a:t>Boundary conditions </a:t>
            </a:r>
            <a:r>
              <a:rPr lang="en-US" altLang="zh-CN" sz="2000" dirty="0">
                <a:effectLst/>
                <a:latin typeface="Cambria" panose="02040503050406030204" pitchFamily="18" charset="0"/>
                <a:ea typeface="宋体" panose="02010600030101010101" pitchFamily="2" charset="-122"/>
              </a:rPr>
              <a:t>are an </a:t>
            </a:r>
            <a:r>
              <a:rPr lang="en-US" altLang="zh-CN" sz="2000" b="1" dirty="0">
                <a:effectLst/>
                <a:latin typeface="Cambria" panose="02040503050406030204" pitchFamily="18" charset="0"/>
                <a:ea typeface="宋体" panose="02010600030101010101" pitchFamily="2" charset="-122"/>
              </a:rPr>
              <a:t>extremely rich source of errors</a:t>
            </a:r>
            <a:r>
              <a:rPr lang="en-US" altLang="zh-CN" sz="2000" dirty="0">
                <a:effectLst/>
                <a:latin typeface="Cambria" panose="02040503050406030204" pitchFamily="18" charset="0"/>
                <a:ea typeface="宋体" panose="02010600030101010101" pitchFamily="2" charset="-122"/>
              </a:rPr>
              <a:t>.</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Natural language based specifications of</a:t>
            </a:r>
            <a:r>
              <a:rPr lang="en-US" altLang="zh-CN" sz="2000" b="1" dirty="0">
                <a:effectLst/>
                <a:latin typeface="Cambria" panose="02040503050406030204" pitchFamily="18" charset="0"/>
                <a:ea typeface="宋体" panose="02010600030101010101" pitchFamily="2" charset="-122"/>
              </a:rPr>
              <a:t> boundaries are often ambiguous, </a:t>
            </a:r>
            <a:r>
              <a:rPr lang="en-US" altLang="zh-CN" sz="2000" dirty="0">
                <a:effectLst/>
                <a:latin typeface="Cambria" panose="02040503050406030204" pitchFamily="18" charset="0"/>
                <a:ea typeface="宋体" panose="02010600030101010101" pitchFamily="2" charset="-122"/>
              </a:rPr>
              <a:t>as in ‘‘for input values of X between 0 and 40,...’’</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May be applied to both</a:t>
            </a:r>
            <a:r>
              <a:rPr lang="en-US" altLang="zh-CN" sz="2000" b="1" dirty="0">
                <a:effectLst/>
                <a:latin typeface="Cambria" panose="02040503050406030204" pitchFamily="18" charset="0"/>
                <a:ea typeface="宋体" panose="02010600030101010101" pitchFamily="2" charset="-122"/>
              </a:rPr>
              <a:t> input </a:t>
            </a:r>
            <a:r>
              <a:rPr lang="en-US" altLang="zh-CN" sz="2000" dirty="0">
                <a:effectLst/>
                <a:latin typeface="Cambria" panose="02040503050406030204" pitchFamily="18" charset="0"/>
                <a:ea typeface="宋体" panose="02010600030101010101" pitchFamily="2" charset="-122"/>
              </a:rPr>
              <a:t>and</a:t>
            </a:r>
            <a:r>
              <a:rPr lang="en-US" altLang="zh-CN" sz="2000" b="1" dirty="0">
                <a:effectLst/>
                <a:latin typeface="Cambria" panose="02040503050406030204" pitchFamily="18" charset="0"/>
                <a:ea typeface="宋体" panose="02010600030101010101" pitchFamily="2" charset="-122"/>
              </a:rPr>
              <a:t> output </a:t>
            </a:r>
            <a:r>
              <a:rPr lang="en-US" altLang="zh-CN" sz="2000" dirty="0">
                <a:effectLst/>
                <a:latin typeface="Cambria" panose="02040503050406030204" pitchFamily="18" charset="0"/>
                <a:ea typeface="宋体" panose="02010600030101010101" pitchFamily="2" charset="-122"/>
              </a:rPr>
              <a:t>conditions.</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Also applicable to</a:t>
            </a:r>
            <a:r>
              <a:rPr lang="en-US" altLang="zh-CN" sz="2000" b="1" dirty="0">
                <a:effectLst/>
                <a:latin typeface="Cambria" panose="02040503050406030204" pitchFamily="18" charset="0"/>
                <a:ea typeface="宋体" panose="02010600030101010101" pitchFamily="2" charset="-122"/>
              </a:rPr>
              <a:t> white box testing.</a:t>
            </a:r>
            <a:endParaRPr lang="zh-CN" altLang="en-US" sz="2000" b="1" dirty="0">
              <a:effectLst/>
              <a:latin typeface="Cambria" panose="02040503050406030204" pitchFamily="18" charset="0"/>
              <a:ea typeface="宋体" panose="02010600030101010101" pitchFamily="2" charset="-122"/>
            </a:endParaRPr>
          </a:p>
        </p:txBody>
      </p:sp>
      <p:grpSp>
        <p:nvGrpSpPr>
          <p:cNvPr id="185348" name="Group 4"/>
          <p:cNvGrpSpPr>
            <a:grpSpLocks/>
          </p:cNvGrpSpPr>
          <p:nvPr/>
        </p:nvGrpSpPr>
        <p:grpSpPr bwMode="auto">
          <a:xfrm>
            <a:off x="6019800" y="3429000"/>
            <a:ext cx="2981325" cy="2808288"/>
            <a:chOff x="4080" y="2592"/>
            <a:chExt cx="1320" cy="1321"/>
          </a:xfrm>
        </p:grpSpPr>
        <p:sp>
          <p:nvSpPr>
            <p:cNvPr id="185349" name="Freeform 5"/>
            <p:cNvSpPr>
              <a:spLocks/>
            </p:cNvSpPr>
            <p:nvPr/>
          </p:nvSpPr>
          <p:spPr bwMode="auto">
            <a:xfrm>
              <a:off x="4296" y="3088"/>
              <a:ext cx="849" cy="705"/>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w 849"/>
                <a:gd name="T41"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rgbClr val="FF00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0" name="Freeform 6"/>
            <p:cNvSpPr>
              <a:spLocks/>
            </p:cNvSpPr>
            <p:nvPr/>
          </p:nvSpPr>
          <p:spPr bwMode="auto">
            <a:xfrm>
              <a:off x="4296" y="3088"/>
              <a:ext cx="849" cy="705"/>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1" name="Freeform 7"/>
            <p:cNvSpPr>
              <a:spLocks/>
            </p:cNvSpPr>
            <p:nvPr/>
          </p:nvSpPr>
          <p:spPr bwMode="auto">
            <a:xfrm>
              <a:off x="4080" y="2592"/>
              <a:ext cx="537" cy="1233"/>
            </a:xfrm>
            <a:custGeom>
              <a:avLst/>
              <a:gdLst>
                <a:gd name="T0" fmla="*/ 536 w 537"/>
                <a:gd name="T1" fmla="*/ 0 h 1233"/>
                <a:gd name="T2" fmla="*/ 536 w 537"/>
                <a:gd name="T3" fmla="*/ 840 h 1233"/>
                <a:gd name="T4" fmla="*/ 0 w 537"/>
                <a:gd name="T5" fmla="*/ 1232 h 1233"/>
              </a:gdLst>
              <a:ahLst/>
              <a:cxnLst>
                <a:cxn ang="0">
                  <a:pos x="T0" y="T1"/>
                </a:cxn>
                <a:cxn ang="0">
                  <a:pos x="T2" y="T3"/>
                </a:cxn>
                <a:cxn ang="0">
                  <a:pos x="T4" y="T5"/>
                </a:cxn>
              </a:cxnLst>
              <a:rect l="0" t="0" r="r" b="b"/>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2" name="Line 8"/>
            <p:cNvSpPr>
              <a:spLocks noChangeShapeType="1"/>
            </p:cNvSpPr>
            <p:nvPr/>
          </p:nvSpPr>
          <p:spPr bwMode="auto">
            <a:xfrm>
              <a:off x="4616" y="3440"/>
              <a:ext cx="78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3" name="Oval 9" descr="50%"/>
            <p:cNvSpPr>
              <a:spLocks noChangeArrowheads="1"/>
            </p:cNvSpPr>
            <p:nvPr/>
          </p:nvSpPr>
          <p:spPr bwMode="auto">
            <a:xfrm>
              <a:off x="4888" y="3680"/>
              <a:ext cx="312" cy="64"/>
            </a:xfrm>
            <a:prstGeom prst="ellipse">
              <a:avLst/>
            </a:prstGeom>
            <a:pattFill prst="pct50">
              <a:fgClr>
                <a:srgbClr val="000000"/>
              </a:fgClr>
              <a:bgClr>
                <a:srgbClr val="FFFFFF"/>
              </a:bgClr>
            </a:patt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4" name="Oval 10"/>
            <p:cNvSpPr>
              <a:spLocks noChangeArrowheads="1"/>
            </p:cNvSpPr>
            <p:nvPr/>
          </p:nvSpPr>
          <p:spPr bwMode="auto">
            <a:xfrm>
              <a:off x="4880" y="3672"/>
              <a:ext cx="328" cy="80"/>
            </a:xfrm>
            <a:prstGeom prst="ellipse">
              <a:avLst/>
            </a:prstGeom>
            <a:solidFill>
              <a:srgbClr val="3366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5" name="Freeform 11"/>
            <p:cNvSpPr>
              <a:spLocks/>
            </p:cNvSpPr>
            <p:nvPr/>
          </p:nvSpPr>
          <p:spPr bwMode="auto">
            <a:xfrm>
              <a:off x="4888" y="3768"/>
              <a:ext cx="65" cy="129"/>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6" name="Freeform 12"/>
            <p:cNvSpPr>
              <a:spLocks/>
            </p:cNvSpPr>
            <p:nvPr/>
          </p:nvSpPr>
          <p:spPr bwMode="auto">
            <a:xfrm>
              <a:off x="4880" y="3760"/>
              <a:ext cx="65" cy="129"/>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7" name="Freeform 13"/>
            <p:cNvSpPr>
              <a:spLocks/>
            </p:cNvSpPr>
            <p:nvPr/>
          </p:nvSpPr>
          <p:spPr bwMode="auto">
            <a:xfrm>
              <a:off x="5056" y="3784"/>
              <a:ext cx="41" cy="129"/>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8" name="Freeform 14"/>
            <p:cNvSpPr>
              <a:spLocks/>
            </p:cNvSpPr>
            <p:nvPr/>
          </p:nvSpPr>
          <p:spPr bwMode="auto">
            <a:xfrm>
              <a:off x="5048" y="3776"/>
              <a:ext cx="41" cy="129"/>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9" name="Freeform 15"/>
            <p:cNvSpPr>
              <a:spLocks/>
            </p:cNvSpPr>
            <p:nvPr/>
          </p:nvSpPr>
          <p:spPr bwMode="auto">
            <a:xfrm>
              <a:off x="5184" y="3744"/>
              <a:ext cx="41" cy="129"/>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0" name="Freeform 16"/>
            <p:cNvSpPr>
              <a:spLocks/>
            </p:cNvSpPr>
            <p:nvPr/>
          </p:nvSpPr>
          <p:spPr bwMode="auto">
            <a:xfrm>
              <a:off x="5176" y="3736"/>
              <a:ext cx="41" cy="129"/>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1" name="Line 17"/>
            <p:cNvSpPr>
              <a:spLocks noChangeShapeType="1"/>
            </p:cNvSpPr>
            <p:nvPr/>
          </p:nvSpPr>
          <p:spPr bwMode="auto">
            <a:xfrm>
              <a:off x="5128" y="3752"/>
              <a:ext cx="0" cy="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2" name="Freeform 18"/>
            <p:cNvSpPr>
              <a:spLocks/>
            </p:cNvSpPr>
            <p:nvPr/>
          </p:nvSpPr>
          <p:spPr bwMode="auto">
            <a:xfrm>
              <a:off x="4848" y="3752"/>
              <a:ext cx="65" cy="97"/>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3" name="Freeform 19"/>
            <p:cNvSpPr>
              <a:spLocks/>
            </p:cNvSpPr>
            <p:nvPr/>
          </p:nvSpPr>
          <p:spPr bwMode="auto">
            <a:xfrm>
              <a:off x="4840" y="3744"/>
              <a:ext cx="65" cy="97"/>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4" name="Line 20"/>
            <p:cNvSpPr>
              <a:spLocks noChangeShapeType="1"/>
            </p:cNvSpPr>
            <p:nvPr/>
          </p:nvSpPr>
          <p:spPr bwMode="auto">
            <a:xfrm>
              <a:off x="4840" y="3824"/>
              <a:ext cx="0" cy="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5" name="Freeform 21"/>
            <p:cNvSpPr>
              <a:spLocks/>
            </p:cNvSpPr>
            <p:nvPr/>
          </p:nvSpPr>
          <p:spPr bwMode="auto">
            <a:xfrm>
              <a:off x="4992" y="3784"/>
              <a:ext cx="25" cy="81"/>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6" name="Freeform 22"/>
            <p:cNvSpPr>
              <a:spLocks/>
            </p:cNvSpPr>
            <p:nvPr/>
          </p:nvSpPr>
          <p:spPr bwMode="auto">
            <a:xfrm>
              <a:off x="4984" y="3776"/>
              <a:ext cx="25" cy="81"/>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7" name="Oval 23"/>
            <p:cNvSpPr>
              <a:spLocks noChangeArrowheads="1"/>
            </p:cNvSpPr>
            <p:nvPr/>
          </p:nvSpPr>
          <p:spPr bwMode="auto">
            <a:xfrm>
              <a:off x="4824" y="3616"/>
              <a:ext cx="64" cy="72"/>
            </a:xfrm>
            <a:prstGeom prst="ellipse">
              <a:avLst/>
            </a:prstGeom>
            <a:solidFill>
              <a:srgbClr val="51DC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8" name="Oval 24"/>
            <p:cNvSpPr>
              <a:spLocks noChangeArrowheads="1"/>
            </p:cNvSpPr>
            <p:nvPr/>
          </p:nvSpPr>
          <p:spPr bwMode="auto">
            <a:xfrm>
              <a:off x="4816" y="3608"/>
              <a:ext cx="80" cy="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9" name="Freeform 25"/>
            <p:cNvSpPr>
              <a:spLocks/>
            </p:cNvSpPr>
            <p:nvPr/>
          </p:nvSpPr>
          <p:spPr bwMode="auto">
            <a:xfrm>
              <a:off x="4688" y="3464"/>
              <a:ext cx="153" cy="145"/>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0" name="Freeform 26"/>
            <p:cNvSpPr>
              <a:spLocks/>
            </p:cNvSpPr>
            <p:nvPr/>
          </p:nvSpPr>
          <p:spPr bwMode="auto">
            <a:xfrm>
              <a:off x="4688" y="3464"/>
              <a:ext cx="153" cy="145"/>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1" name="Oval 27"/>
            <p:cNvSpPr>
              <a:spLocks noChangeArrowheads="1"/>
            </p:cNvSpPr>
            <p:nvPr/>
          </p:nvSpPr>
          <p:spPr bwMode="auto">
            <a:xfrm>
              <a:off x="4652" y="3436"/>
              <a:ext cx="32" cy="4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72" name="Freeform 28"/>
            <p:cNvSpPr>
              <a:spLocks/>
            </p:cNvSpPr>
            <p:nvPr/>
          </p:nvSpPr>
          <p:spPr bwMode="auto">
            <a:xfrm>
              <a:off x="4776" y="3400"/>
              <a:ext cx="105" cy="209"/>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3" name="Freeform 29"/>
            <p:cNvSpPr>
              <a:spLocks/>
            </p:cNvSpPr>
            <p:nvPr/>
          </p:nvSpPr>
          <p:spPr bwMode="auto">
            <a:xfrm>
              <a:off x="4776" y="3400"/>
              <a:ext cx="105" cy="209"/>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4" name="Oval 30"/>
            <p:cNvSpPr>
              <a:spLocks noChangeArrowheads="1"/>
            </p:cNvSpPr>
            <p:nvPr/>
          </p:nvSpPr>
          <p:spPr bwMode="auto">
            <a:xfrm>
              <a:off x="4740" y="3372"/>
              <a:ext cx="56" cy="4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185375" name="Rectangle 31"/>
          <p:cNvSpPr>
            <a:spLocks noChangeArrowheads="1"/>
          </p:cNvSpPr>
          <p:nvPr/>
        </p:nvSpPr>
        <p:spPr bwMode="auto">
          <a:xfrm>
            <a:off x="506243" y="4829021"/>
            <a:ext cx="5334000" cy="762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effectLst/>
                <a:latin typeface="Cambria" panose="02040503050406030204" pitchFamily="18" charset="0"/>
              </a:rPr>
              <a:t>more errors occur at the </a:t>
            </a:r>
            <a:r>
              <a:rPr lang="en-US" altLang="zh-CN" sz="2000" b="1" dirty="0">
                <a:solidFill>
                  <a:srgbClr val="FF0000"/>
                </a:solidFill>
                <a:effectLst/>
                <a:latin typeface="Cambria" panose="02040503050406030204" pitchFamily="18" charset="0"/>
              </a:rPr>
              <a:t>boundaries</a:t>
            </a:r>
            <a:r>
              <a:rPr lang="en-US" altLang="zh-CN" sz="2000" b="1" dirty="0">
                <a:effectLst/>
                <a:latin typeface="Cambria" panose="02040503050406030204" pitchFamily="18" charset="0"/>
              </a:rPr>
              <a:t> of an input domain than in the “center”</a:t>
            </a:r>
          </a:p>
        </p:txBody>
      </p:sp>
      <p:sp>
        <p:nvSpPr>
          <p:cNvPr id="2" name="矩形 1"/>
          <p:cNvSpPr/>
          <p:nvPr/>
        </p:nvSpPr>
        <p:spPr>
          <a:xfrm>
            <a:off x="1066800" y="1080155"/>
            <a:ext cx="3740126" cy="461665"/>
          </a:xfrm>
          <a:prstGeom prst="rect">
            <a:avLst/>
          </a:prstGeom>
        </p:spPr>
        <p:txBody>
          <a:bodyPr wrap="none">
            <a:spAutoFit/>
          </a:bodyPr>
          <a:lstStyle/>
          <a:p>
            <a:r>
              <a:rPr lang="en-US" altLang="zh-CN" b="1" dirty="0">
                <a:solidFill>
                  <a:srgbClr val="FF0000"/>
                </a:solidFill>
                <a:effectLst>
                  <a:outerShdw blurRad="38100" dist="38100" dir="2700000" algn="tl">
                    <a:srgbClr val="000000">
                      <a:alpha val="43137"/>
                    </a:srgbClr>
                  </a:outerShdw>
                </a:effectLst>
              </a:rPr>
              <a:t>errors hide in the corner</a:t>
            </a:r>
          </a:p>
        </p:txBody>
      </p:sp>
    </p:spTree>
    <p:extLst>
      <p:ext uri="{BB962C8B-B14F-4D97-AF65-F5344CB8AC3E}">
        <p14:creationId xmlns:p14="http://schemas.microsoft.com/office/powerpoint/2010/main" val="36253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85375"/>
                                        </p:tgtEl>
                                        <p:attrNameLst>
                                          <p:attrName>style.visibility</p:attrName>
                                        </p:attrNameLst>
                                      </p:cBhvr>
                                      <p:to>
                                        <p:strVal val="visible"/>
                                      </p:to>
                                    </p:set>
                                    <p:animEffect transition="in" filter="box(out)">
                                      <p:cBhvr>
                                        <p:cTn id="11" dur="500"/>
                                        <p:tgtEl>
                                          <p:spTgt spid="18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5" grpId="0" animBg="1" autoUpdateAnimBg="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6002" name="Rectangle 2"/>
          <p:cNvSpPr>
            <a:spLocks noGrp="1" noChangeArrowheads="1"/>
          </p:cNvSpPr>
          <p:nvPr>
            <p:ph type="title"/>
          </p:nvPr>
        </p:nvSpPr>
        <p:spPr>
          <a:xfrm>
            <a:off x="1066800" y="190500"/>
            <a:ext cx="7772400" cy="1143000"/>
          </a:xfrm>
        </p:spPr>
        <p:txBody>
          <a:bodyPr/>
          <a:lstStyle/>
          <a:p>
            <a:r>
              <a:rPr lang="en-US" altLang="zh-CN" sz="3200" dirty="0" smtClean="0">
                <a:latin typeface="Cambria" panose="02040503050406030204" pitchFamily="18" charset="0"/>
              </a:rPr>
              <a:t>Types </a:t>
            </a:r>
            <a:r>
              <a:rPr lang="en-US" altLang="zh-CN" sz="3200" dirty="0">
                <a:latin typeface="Cambria" panose="02040503050406030204" pitchFamily="18" charset="0"/>
              </a:rPr>
              <a:t>in Boundary</a:t>
            </a:r>
          </a:p>
        </p:txBody>
      </p:sp>
      <p:sp>
        <p:nvSpPr>
          <p:cNvPr id="256004" name="Text Box 4"/>
          <p:cNvSpPr txBox="1">
            <a:spLocks noChangeArrowheads="1"/>
          </p:cNvSpPr>
          <p:nvPr/>
        </p:nvSpPr>
        <p:spPr bwMode="auto">
          <a:xfrm>
            <a:off x="1371600" y="2133600"/>
            <a:ext cx="1752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Numeric</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Character</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Position</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Quantity</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Speed</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Location</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Size</a:t>
            </a:r>
          </a:p>
        </p:txBody>
      </p:sp>
      <p:sp>
        <p:nvSpPr>
          <p:cNvPr id="256005" name="Text Box 5"/>
          <p:cNvSpPr txBox="1">
            <a:spLocks noChangeArrowheads="1"/>
          </p:cNvSpPr>
          <p:nvPr/>
        </p:nvSpPr>
        <p:spPr bwMode="auto">
          <a:xfrm>
            <a:off x="4419600" y="1676400"/>
            <a:ext cx="32004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First/last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Min/Max</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Star/Finish</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Empty/Full</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Slower/Faster</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Largest/Smallest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Over/Under</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Shortest/Longest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 …</a:t>
            </a:r>
          </a:p>
        </p:txBody>
      </p:sp>
      <p:sp>
        <p:nvSpPr>
          <p:cNvPr id="256006" name="AutoShape 6"/>
          <p:cNvSpPr>
            <a:spLocks/>
          </p:cNvSpPr>
          <p:nvPr/>
        </p:nvSpPr>
        <p:spPr bwMode="auto">
          <a:xfrm>
            <a:off x="2971800" y="1600200"/>
            <a:ext cx="914400" cy="4267200"/>
          </a:xfrm>
          <a:prstGeom prst="leftBrace">
            <a:avLst>
              <a:gd name="adj1" fmla="val 3888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Tree>
    <p:extLst>
      <p:ext uri="{BB962C8B-B14F-4D97-AF65-F5344CB8AC3E}">
        <p14:creationId xmlns:p14="http://schemas.microsoft.com/office/powerpoint/2010/main" val="613526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0642" name="Rectangle 2"/>
          <p:cNvSpPr>
            <a:spLocks noGrp="1" noChangeArrowheads="1"/>
          </p:cNvSpPr>
          <p:nvPr>
            <p:ph type="title"/>
          </p:nvPr>
        </p:nvSpPr>
        <p:spPr>
          <a:xfrm>
            <a:off x="1371600" y="296863"/>
            <a:ext cx="8154988" cy="533400"/>
          </a:xfrm>
        </p:spPr>
        <p:txBody>
          <a:bodyPr/>
          <a:lstStyle/>
          <a:p>
            <a:r>
              <a:rPr lang="en-US" altLang="zh-CN" sz="2400" b="1" dirty="0">
                <a:latin typeface="Cambria" panose="02040503050406030204" pitchFamily="18" charset="0"/>
              </a:rPr>
              <a:t>Examples of possible boundary conditions</a:t>
            </a:r>
          </a:p>
        </p:txBody>
      </p:sp>
      <p:sp>
        <p:nvSpPr>
          <p:cNvPr id="240644" name="Rectangle 4"/>
          <p:cNvSpPr>
            <a:spLocks noChangeArrowheads="1"/>
          </p:cNvSpPr>
          <p:nvPr/>
        </p:nvSpPr>
        <p:spPr bwMode="auto">
          <a:xfrm>
            <a:off x="533400" y="1371600"/>
            <a:ext cx="800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Limits on input data – size, type</a:t>
            </a: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Limits on output data- size, type</a:t>
            </a: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Look for limits such as</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First-1/Last+1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Start-1/Finish+1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Min-1/max+1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Less than empty/ more than full</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just Over/Just Under</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etc.</a:t>
            </a:r>
          </a:p>
          <a:p>
            <a:pPr>
              <a:lnSpc>
                <a:spcPct val="120000"/>
              </a:lnSpc>
            </a:pPr>
            <a:endParaRPr lang="en-US" altLang="zh-CN" sz="2000" b="1"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Don’t hesitate to choose data outside boundaries, even when it seems absurd. </a:t>
            </a:r>
          </a:p>
        </p:txBody>
      </p:sp>
    </p:spTree>
    <p:extLst>
      <p:ext uri="{BB962C8B-B14F-4D97-AF65-F5344CB8AC3E}">
        <p14:creationId xmlns:p14="http://schemas.microsoft.com/office/powerpoint/2010/main" val="400724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Test-to-pass and Test-to-fail</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19812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Test-to-pass:</a:t>
            </a:r>
          </a:p>
          <a:p>
            <a:pPr lvl="1">
              <a:lnSpc>
                <a:spcPct val="90000"/>
              </a:lnSpc>
            </a:pPr>
            <a:r>
              <a:rPr lang="en-US" altLang="zh-CN" dirty="0" smtClean="0">
                <a:latin typeface="Cambria" panose="02040503050406030204" pitchFamily="18" charset="0"/>
              </a:rPr>
              <a:t>assures that the software </a:t>
            </a:r>
            <a:r>
              <a:rPr lang="en-US" altLang="zh-CN" dirty="0" smtClean="0">
                <a:solidFill>
                  <a:srgbClr val="FF0000"/>
                </a:solidFill>
                <a:latin typeface="Cambria" panose="02040503050406030204" pitchFamily="18" charset="0"/>
              </a:rPr>
              <a:t>minimally</a:t>
            </a:r>
            <a:r>
              <a:rPr lang="en-US" altLang="zh-CN" dirty="0" smtClean="0">
                <a:latin typeface="Cambria" panose="02040503050406030204" pitchFamily="18" charset="0"/>
              </a:rPr>
              <a:t> works,</a:t>
            </a:r>
          </a:p>
          <a:p>
            <a:pPr lvl="1">
              <a:lnSpc>
                <a:spcPct val="90000"/>
              </a:lnSpc>
            </a:pPr>
            <a:r>
              <a:rPr lang="en-US" altLang="zh-CN" dirty="0" smtClean="0">
                <a:latin typeface="Cambria" panose="02040503050406030204" pitchFamily="18" charset="0"/>
              </a:rPr>
              <a:t>does not push the capabilities of the software,</a:t>
            </a:r>
          </a:p>
          <a:p>
            <a:pPr lvl="1">
              <a:lnSpc>
                <a:spcPct val="90000"/>
              </a:lnSpc>
            </a:pPr>
            <a:r>
              <a:rPr lang="en-US" altLang="zh-CN" dirty="0" smtClean="0">
                <a:latin typeface="Cambria" panose="02040503050406030204" pitchFamily="18" charset="0"/>
              </a:rPr>
              <a:t>applies simple and straightforward test cases,</a:t>
            </a:r>
          </a:p>
          <a:p>
            <a:pPr lvl="1">
              <a:lnSpc>
                <a:spcPct val="90000"/>
              </a:lnSpc>
            </a:pPr>
            <a:r>
              <a:rPr lang="en-US" altLang="zh-CN" dirty="0" smtClean="0">
                <a:latin typeface="Cambria" panose="02040503050406030204" pitchFamily="18" charset="0"/>
              </a:rPr>
              <a:t>does </a:t>
            </a:r>
            <a:r>
              <a:rPr lang="en-US" altLang="zh-CN" dirty="0" smtClean="0">
                <a:solidFill>
                  <a:srgbClr val="FF0000"/>
                </a:solidFill>
                <a:latin typeface="Cambria" panose="02040503050406030204" pitchFamily="18" charset="0"/>
              </a:rPr>
              <a:t>not</a:t>
            </a:r>
            <a:r>
              <a:rPr lang="en-US" altLang="zh-CN" dirty="0" smtClean="0">
                <a:latin typeface="Cambria" panose="02040503050406030204" pitchFamily="18" charset="0"/>
              </a:rPr>
              <a:t> try to “</a:t>
            </a:r>
            <a:r>
              <a:rPr lang="en-US" altLang="zh-CN" dirty="0" smtClean="0">
                <a:solidFill>
                  <a:srgbClr val="FF0000"/>
                </a:solidFill>
                <a:latin typeface="Cambria" panose="02040503050406030204" pitchFamily="18" charset="0"/>
              </a:rPr>
              <a:t>break</a:t>
            </a:r>
            <a:r>
              <a:rPr lang="en-US" altLang="zh-CN" dirty="0" smtClean="0">
                <a:latin typeface="Cambria" panose="02040503050406030204" pitchFamily="18" charset="0"/>
              </a:rPr>
              <a:t>” the program.</a:t>
            </a:r>
          </a:p>
          <a:p>
            <a:pPr>
              <a:lnSpc>
                <a:spcPct val="90000"/>
              </a:lnSpc>
            </a:pPr>
            <a:r>
              <a:rPr lang="en-US" altLang="zh-CN" dirty="0" smtClean="0">
                <a:latin typeface="Cambria" panose="02040503050406030204" pitchFamily="18" charset="0"/>
              </a:rPr>
              <a:t>Test-to-fail:</a:t>
            </a:r>
          </a:p>
          <a:p>
            <a:pPr lvl="1">
              <a:lnSpc>
                <a:spcPct val="90000"/>
              </a:lnSpc>
            </a:pPr>
            <a:r>
              <a:rPr lang="en-US" altLang="zh-CN" dirty="0" smtClean="0">
                <a:latin typeface="Cambria" panose="02040503050406030204" pitchFamily="18" charset="0"/>
              </a:rPr>
              <a:t>designing and running test cases with the </a:t>
            </a:r>
            <a:r>
              <a:rPr lang="en-US" altLang="zh-CN" dirty="0" smtClean="0">
                <a:solidFill>
                  <a:srgbClr val="FF0000"/>
                </a:solidFill>
                <a:latin typeface="Cambria" panose="02040503050406030204" pitchFamily="18" charset="0"/>
              </a:rPr>
              <a:t>sole purpose of breaking the software</a:t>
            </a:r>
            <a:r>
              <a:rPr lang="en-US" altLang="zh-CN" dirty="0" smtClean="0">
                <a:latin typeface="Cambria" panose="02040503050406030204" pitchFamily="18" charset="0"/>
              </a:rPr>
              <a:t>.</a:t>
            </a:r>
          </a:p>
          <a:p>
            <a:pPr lvl="1">
              <a:lnSpc>
                <a:spcPct val="90000"/>
              </a:lnSpc>
            </a:pPr>
            <a:r>
              <a:rPr lang="en-US" altLang="zh-CN" dirty="0" smtClean="0">
                <a:latin typeface="Cambria" panose="02040503050406030204" pitchFamily="18" charset="0"/>
              </a:rPr>
              <a:t>strategically chosen test cases to probe for common weaknesses in the software.</a:t>
            </a:r>
            <a:endParaRPr lang="en-US" altLang="zh-CN" dirty="0">
              <a:latin typeface="Cambria" panose="02040503050406030204" pitchFamily="18" charset="0"/>
            </a:endParaRPr>
          </a:p>
        </p:txBody>
      </p:sp>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spTree>
    <p:extLst>
      <p:ext uri="{BB962C8B-B14F-4D97-AF65-F5344CB8AC3E}">
        <p14:creationId xmlns:p14="http://schemas.microsoft.com/office/powerpoint/2010/main" val="114779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7394" name="Rectangle 2"/>
          <p:cNvSpPr>
            <a:spLocks noGrp="1" noChangeArrowheads="1"/>
          </p:cNvSpPr>
          <p:nvPr>
            <p:ph type="title"/>
          </p:nvPr>
        </p:nvSpPr>
        <p:spPr>
          <a:xfrm>
            <a:off x="2286000" y="152400"/>
            <a:ext cx="5105400" cy="541338"/>
          </a:xfrm>
        </p:spPr>
        <p:txBody>
          <a:bodyPr/>
          <a:lstStyle/>
          <a:p>
            <a:r>
              <a:rPr lang="en-US" altLang="zh-CN" sz="3600" dirty="0">
                <a:latin typeface="Cambria" panose="02040503050406030204" pitchFamily="18" charset="0"/>
              </a:rPr>
              <a:t>Boundary Values</a:t>
            </a:r>
          </a:p>
        </p:txBody>
      </p:sp>
      <p:sp>
        <p:nvSpPr>
          <p:cNvPr id="187395" name="Rectangle 3"/>
          <p:cNvSpPr>
            <a:spLocks noGrp="1" noChangeArrowheads="1"/>
          </p:cNvSpPr>
          <p:nvPr>
            <p:ph type="body" idx="1"/>
          </p:nvPr>
        </p:nvSpPr>
        <p:spPr>
          <a:xfrm>
            <a:off x="381000" y="1219200"/>
            <a:ext cx="8534400" cy="4648200"/>
          </a:xfrm>
          <a:noFill/>
          <a:ln/>
        </p:spPr>
        <p:txBody>
          <a:bodyPr/>
          <a:lstStyle/>
          <a:p>
            <a:pPr marL="381000" indent="-381000">
              <a:lnSpc>
                <a:spcPts val="2600"/>
              </a:lnSpc>
              <a:buClrTx/>
              <a:buSzTx/>
              <a:buFont typeface="Wingdings" panose="05000000000000000000" pitchFamily="2" charset="2"/>
              <a:buNone/>
            </a:pPr>
            <a:r>
              <a:rPr lang="en-US" altLang="zh-CN" sz="2000" b="1" dirty="0">
                <a:latin typeface="Cambria" panose="02040503050406030204" pitchFamily="18" charset="0"/>
              </a:rPr>
              <a:t>Based on experience / heuristics :</a:t>
            </a:r>
          </a:p>
          <a:p>
            <a:pPr marL="381000" indent="-381000">
              <a:lnSpc>
                <a:spcPts val="2600"/>
              </a:lnSpc>
              <a:buClrTx/>
              <a:buSzTx/>
            </a:pPr>
            <a:r>
              <a:rPr lang="en-US" altLang="zh-CN" sz="2000" dirty="0">
                <a:latin typeface="Cambria" panose="02040503050406030204" pitchFamily="18" charset="0"/>
              </a:rPr>
              <a:t>Testing boundary conditions of eq. classes is more effective </a:t>
            </a:r>
            <a:br>
              <a:rPr lang="en-US" altLang="zh-CN" sz="2000" dirty="0">
                <a:latin typeface="Cambria" panose="02040503050406030204" pitchFamily="18" charset="0"/>
              </a:rPr>
            </a:br>
            <a:r>
              <a:rPr lang="en-US" altLang="zh-CN" sz="2000" dirty="0">
                <a:latin typeface="Cambria" panose="02040503050406030204" pitchFamily="18" charset="0"/>
              </a:rPr>
              <a:t>i.e. values directly on, above, and beneath edges of classes</a:t>
            </a:r>
          </a:p>
          <a:p>
            <a:pPr marL="381000" indent="-381000">
              <a:lnSpc>
                <a:spcPts val="2600"/>
              </a:lnSpc>
              <a:buClrTx/>
              <a:buSzTx/>
            </a:pPr>
            <a:r>
              <a:rPr lang="en-US" altLang="zh-CN" sz="2000" dirty="0">
                <a:latin typeface="Cambria" panose="02040503050406030204" pitchFamily="18" charset="0"/>
              </a:rPr>
              <a:t>Choose input boundary values as tests </a:t>
            </a:r>
            <a:r>
              <a:rPr lang="en-US" altLang="zh-CN" sz="2000" b="1" dirty="0">
                <a:latin typeface="Cambria" panose="02040503050406030204" pitchFamily="18" charset="0"/>
              </a:rPr>
              <a:t>in input classes</a:t>
            </a:r>
            <a:r>
              <a:rPr lang="en-US" altLang="zh-CN" sz="2000" dirty="0">
                <a:latin typeface="Cambria" panose="02040503050406030204" pitchFamily="18" charset="0"/>
              </a:rPr>
              <a:t/>
            </a:r>
            <a:br>
              <a:rPr lang="en-US" altLang="zh-CN" sz="2000" dirty="0">
                <a:latin typeface="Cambria" panose="02040503050406030204" pitchFamily="18" charset="0"/>
              </a:rPr>
            </a:br>
            <a:r>
              <a:rPr lang="en-US" altLang="zh-CN" sz="2000" dirty="0">
                <a:latin typeface="Cambria" panose="02040503050406030204" pitchFamily="18" charset="0"/>
              </a:rPr>
              <a:t>instead of, or additional to arbitrary values</a:t>
            </a:r>
          </a:p>
          <a:p>
            <a:pPr marL="381000" indent="-381000">
              <a:lnSpc>
                <a:spcPts val="2600"/>
              </a:lnSpc>
              <a:buClrTx/>
              <a:buSzTx/>
            </a:pPr>
            <a:r>
              <a:rPr lang="en-US" altLang="zh-CN" sz="2000" dirty="0">
                <a:latin typeface="Cambria" panose="02040503050406030204" pitchFamily="18" charset="0"/>
              </a:rPr>
              <a:t>Choose also inputs that </a:t>
            </a:r>
            <a:r>
              <a:rPr lang="en-US" altLang="zh-CN" sz="2000" b="1" dirty="0">
                <a:latin typeface="Cambria" panose="02040503050406030204" pitchFamily="18" charset="0"/>
              </a:rPr>
              <a:t>invoke output boundary values</a:t>
            </a:r>
            <a:r>
              <a:rPr lang="en-US" altLang="zh-CN" sz="2000" dirty="0">
                <a:latin typeface="Cambria" panose="02040503050406030204" pitchFamily="18" charset="0"/>
              </a:rPr>
              <a:t> </a:t>
            </a:r>
            <a:br>
              <a:rPr lang="en-US" altLang="zh-CN" sz="2000" dirty="0">
                <a:latin typeface="Cambria" panose="02040503050406030204" pitchFamily="18" charset="0"/>
              </a:rPr>
            </a:br>
            <a:r>
              <a:rPr lang="en-US" altLang="zh-CN" sz="2000" dirty="0">
                <a:latin typeface="Cambria" panose="02040503050406030204" pitchFamily="18" charset="0"/>
              </a:rPr>
              <a:t>( values on the boundary of output classes )</a:t>
            </a:r>
          </a:p>
          <a:p>
            <a:pPr marL="381000" indent="-381000">
              <a:lnSpc>
                <a:spcPts val="2600"/>
              </a:lnSpc>
              <a:buClrTx/>
              <a:buSzTx/>
            </a:pPr>
            <a:endParaRPr lang="en-US" altLang="zh-CN" sz="2000" dirty="0">
              <a:latin typeface="Cambria" panose="02040503050406030204" pitchFamily="18" charset="0"/>
            </a:endParaRPr>
          </a:p>
          <a:p>
            <a:pPr marL="381000" indent="-381000">
              <a:lnSpc>
                <a:spcPts val="2600"/>
              </a:lnSpc>
              <a:buClrTx/>
              <a:buSzTx/>
              <a:buFont typeface="Wingdings" panose="05000000000000000000" pitchFamily="2" charset="2"/>
              <a:buNone/>
            </a:pPr>
            <a:r>
              <a:rPr lang="en-US" altLang="zh-CN" sz="2000" b="1" dirty="0">
                <a:latin typeface="Cambria" panose="02040503050406030204" pitchFamily="18" charset="0"/>
              </a:rPr>
              <a:t>Example strategy as extension of equivalence partitioning:</a:t>
            </a:r>
          </a:p>
          <a:p>
            <a:pPr marL="571500" lvl="1" indent="-342900">
              <a:lnSpc>
                <a:spcPts val="2600"/>
              </a:lnSpc>
              <a:buClrTx/>
              <a:buFontTx/>
              <a:buNone/>
            </a:pPr>
            <a:r>
              <a:rPr lang="en-US" altLang="zh-CN" sz="2000" dirty="0">
                <a:latin typeface="Cambria" panose="02040503050406030204" pitchFamily="18" charset="0"/>
              </a:rPr>
              <a:t>choose one  (n)  </a:t>
            </a:r>
            <a:r>
              <a:rPr lang="en-US" altLang="zh-CN" sz="2000" b="1" dirty="0">
                <a:latin typeface="Cambria" panose="02040503050406030204" pitchFamily="18" charset="0"/>
              </a:rPr>
              <a:t>arbitrary </a:t>
            </a:r>
            <a:r>
              <a:rPr lang="en-US" altLang="zh-CN" sz="2000" dirty="0">
                <a:latin typeface="Cambria" panose="02040503050406030204" pitchFamily="18" charset="0"/>
              </a:rPr>
              <a:t>value(s) in each eq. class</a:t>
            </a:r>
          </a:p>
          <a:p>
            <a:pPr marL="571500" lvl="1" indent="-342900">
              <a:lnSpc>
                <a:spcPts val="2600"/>
              </a:lnSpc>
              <a:buClrTx/>
              <a:buFontTx/>
              <a:buNone/>
            </a:pPr>
            <a:r>
              <a:rPr lang="en-US" altLang="zh-CN" sz="2000" dirty="0">
                <a:latin typeface="Cambria" panose="02040503050406030204" pitchFamily="18" charset="0"/>
              </a:rPr>
              <a:t>choose values </a:t>
            </a:r>
            <a:r>
              <a:rPr lang="en-US" altLang="zh-CN" sz="2000" b="1" u="sng" dirty="0">
                <a:latin typeface="Cambria" panose="02040503050406030204" pitchFamily="18" charset="0"/>
              </a:rPr>
              <a:t>exactly </a:t>
            </a:r>
            <a:r>
              <a:rPr lang="en-US" altLang="zh-CN" sz="2000" dirty="0">
                <a:latin typeface="Cambria" panose="02040503050406030204" pitchFamily="18" charset="0"/>
              </a:rPr>
              <a:t>on </a:t>
            </a:r>
            <a:r>
              <a:rPr lang="en-US" altLang="zh-CN" sz="2000" b="1" dirty="0">
                <a:latin typeface="Cambria" panose="02040503050406030204" pitchFamily="18" charset="0"/>
              </a:rPr>
              <a:t>lower /upper boundaries</a:t>
            </a:r>
            <a:r>
              <a:rPr lang="en-US" altLang="zh-CN" sz="2000" dirty="0">
                <a:latin typeface="Cambria" panose="02040503050406030204" pitchFamily="18" charset="0"/>
              </a:rPr>
              <a:t> of eq. class</a:t>
            </a:r>
          </a:p>
          <a:p>
            <a:pPr marL="571500" lvl="1" indent="-342900">
              <a:lnSpc>
                <a:spcPts val="2600"/>
              </a:lnSpc>
              <a:buClrTx/>
              <a:buFontTx/>
              <a:buNone/>
            </a:pPr>
            <a:r>
              <a:rPr lang="en-US" altLang="zh-CN" sz="2000" dirty="0">
                <a:latin typeface="Cambria" panose="02040503050406030204" pitchFamily="18" charset="0"/>
              </a:rPr>
              <a:t>choose values </a:t>
            </a:r>
            <a:r>
              <a:rPr lang="en-US" altLang="zh-CN" sz="2000" b="1" u="sng" dirty="0">
                <a:latin typeface="Cambria" panose="02040503050406030204" pitchFamily="18" charset="0"/>
              </a:rPr>
              <a:t>immediately</a:t>
            </a:r>
            <a:r>
              <a:rPr lang="en-US" altLang="zh-CN" sz="2000" dirty="0">
                <a:latin typeface="Cambria" panose="02040503050406030204" pitchFamily="18" charset="0"/>
              </a:rPr>
              <a:t> below /above each </a:t>
            </a:r>
            <a:r>
              <a:rPr lang="en-US" altLang="zh-CN" sz="2000" dirty="0" smtClean="0">
                <a:latin typeface="Cambria" panose="02040503050406030204" pitchFamily="18" charset="0"/>
              </a:rPr>
              <a:t>boundary ( </a:t>
            </a:r>
            <a:r>
              <a:rPr lang="en-US" altLang="zh-CN" sz="2000" dirty="0">
                <a:latin typeface="Cambria" panose="02040503050406030204" pitchFamily="18" charset="0"/>
              </a:rPr>
              <a:t>if applicable )</a:t>
            </a:r>
          </a:p>
        </p:txBody>
      </p:sp>
    </p:spTree>
    <p:extLst>
      <p:ext uri="{BB962C8B-B14F-4D97-AF65-F5344CB8AC3E}">
        <p14:creationId xmlns:p14="http://schemas.microsoft.com/office/powerpoint/2010/main" val="31784042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checkerboard(across)">
                                      <p:cBhvr>
                                        <p:cTn id="7" dur="1000"/>
                                        <p:tgtEl>
                                          <p:spTgt spid="1873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7395">
                                            <p:txEl>
                                              <p:pRg st="3" end="3"/>
                                            </p:txEl>
                                          </p:spTgt>
                                        </p:tgtEl>
                                        <p:attrNameLst>
                                          <p:attrName>style.visibility</p:attrName>
                                        </p:attrNameLst>
                                      </p:cBhvr>
                                      <p:to>
                                        <p:strVal val="visible"/>
                                      </p:to>
                                    </p:set>
                                    <p:animEffect transition="in" filter="checkerboard(across)">
                                      <p:cBhvr>
                                        <p:cTn id="12" dur="1000"/>
                                        <p:tgtEl>
                                          <p:spTgt spid="1873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7395">
                                            <p:txEl>
                                              <p:pRg st="5" end="5"/>
                                            </p:txEl>
                                          </p:spTgt>
                                        </p:tgtEl>
                                        <p:attrNameLst>
                                          <p:attrName>style.visibility</p:attrName>
                                        </p:attrNameLst>
                                      </p:cBhvr>
                                      <p:to>
                                        <p:strVal val="visible"/>
                                      </p:to>
                                    </p:set>
                                    <p:animEffect transition="in" filter="checkerboard(across)">
                                      <p:cBhvr>
                                        <p:cTn id="17" dur="1000"/>
                                        <p:tgtEl>
                                          <p:spTgt spid="187395">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87395">
                                            <p:txEl>
                                              <p:pRg st="6" end="6"/>
                                            </p:txEl>
                                          </p:spTgt>
                                        </p:tgtEl>
                                        <p:attrNameLst>
                                          <p:attrName>style.visibility</p:attrName>
                                        </p:attrNameLst>
                                      </p:cBhvr>
                                      <p:to>
                                        <p:strVal val="visible"/>
                                      </p:to>
                                    </p:set>
                                    <p:animEffect transition="in" filter="checkerboard(across)">
                                      <p:cBhvr>
                                        <p:cTn id="20" dur="1000"/>
                                        <p:tgtEl>
                                          <p:spTgt spid="187395">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87395">
                                            <p:txEl>
                                              <p:pRg st="7" end="7"/>
                                            </p:txEl>
                                          </p:spTgt>
                                        </p:tgtEl>
                                        <p:attrNameLst>
                                          <p:attrName>style.visibility</p:attrName>
                                        </p:attrNameLst>
                                      </p:cBhvr>
                                      <p:to>
                                        <p:strVal val="visible"/>
                                      </p:to>
                                    </p:set>
                                    <p:animEffect transition="in" filter="checkerboard(across)">
                                      <p:cBhvr>
                                        <p:cTn id="23" dur="1000"/>
                                        <p:tgtEl>
                                          <p:spTgt spid="187395">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87395">
                                            <p:txEl>
                                              <p:pRg st="8" end="8"/>
                                            </p:txEl>
                                          </p:spTgt>
                                        </p:tgtEl>
                                        <p:attrNameLst>
                                          <p:attrName>style.visibility</p:attrName>
                                        </p:attrNameLst>
                                      </p:cBhvr>
                                      <p:to>
                                        <p:strVal val="visible"/>
                                      </p:to>
                                    </p:set>
                                    <p:animEffect transition="in" filter="checkerboard(across)">
                                      <p:cBhvr>
                                        <p:cTn id="26" dur="1000"/>
                                        <p:tgtEl>
                                          <p:spTgt spid="187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6370" name="Rectangle 2"/>
          <p:cNvSpPr>
            <a:spLocks noGrp="1" noChangeArrowheads="1"/>
          </p:cNvSpPr>
          <p:nvPr>
            <p:ph type="title"/>
          </p:nvPr>
        </p:nvSpPr>
        <p:spPr>
          <a:xfrm>
            <a:off x="1600200" y="228975"/>
            <a:ext cx="7962900" cy="693738"/>
          </a:xfrm>
        </p:spPr>
        <p:txBody>
          <a:bodyPr/>
          <a:lstStyle/>
          <a:p>
            <a:r>
              <a:rPr lang="en-US" altLang="zh-CN">
                <a:latin typeface="Cambria" panose="02040503050406030204" pitchFamily="18" charset="0"/>
              </a:rPr>
              <a:t>Guidelines for Identifying </a:t>
            </a:r>
            <a:r>
              <a:rPr lang="en-US" altLang="zh-CN" sz="2000">
                <a:latin typeface="Cambria" panose="02040503050406030204" pitchFamily="18" charset="0"/>
              </a:rPr>
              <a:t>Boundary Values</a:t>
            </a:r>
          </a:p>
        </p:txBody>
      </p:sp>
      <p:sp>
        <p:nvSpPr>
          <p:cNvPr id="186371" name="Rectangle 3"/>
          <p:cNvSpPr>
            <a:spLocks noGrp="1" noChangeArrowheads="1"/>
          </p:cNvSpPr>
          <p:nvPr>
            <p:ph type="body" idx="1"/>
          </p:nvPr>
        </p:nvSpPr>
        <p:spPr>
          <a:xfrm>
            <a:off x="381000" y="1295400"/>
            <a:ext cx="8301038"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ts val="2600"/>
              </a:lnSpc>
              <a:buClrTx/>
              <a:buSzTx/>
              <a:buFont typeface="Wingdings" panose="05000000000000000000" pitchFamily="2" charset="2"/>
              <a:buNone/>
            </a:pPr>
            <a:r>
              <a:rPr lang="zh-CN" altLang="en-US" sz="2000" b="1" dirty="0">
                <a:latin typeface="Cambria" panose="02040503050406030204" pitchFamily="18" charset="0"/>
              </a:rPr>
              <a:t>1</a:t>
            </a:r>
            <a:r>
              <a:rPr lang="zh-CN" altLang="en-US" sz="2000" dirty="0">
                <a:latin typeface="Cambria" panose="02040503050406030204" pitchFamily="18" charset="0"/>
              </a:rPr>
              <a:t>. </a:t>
            </a:r>
            <a:r>
              <a:rPr lang="en-US" altLang="zh-CN" sz="2000" dirty="0" smtClean="0">
                <a:latin typeface="Cambria" panose="02040503050406030204" pitchFamily="18" charset="0"/>
              </a:rPr>
              <a:t>If </a:t>
            </a:r>
            <a:r>
              <a:rPr lang="en-US" altLang="zh-CN" sz="2000" dirty="0">
                <a:latin typeface="Cambria" panose="02040503050406030204" pitchFamily="18" charset="0"/>
              </a:rPr>
              <a:t>the input range is bounded by a and b, then use a, b, and values </a:t>
            </a:r>
            <a:r>
              <a:rPr lang="en-US" altLang="zh-CN" sz="2000" dirty="0" smtClean="0">
                <a:latin typeface="Cambria" panose="02040503050406030204" pitchFamily="18" charset="0"/>
              </a:rPr>
              <a:t>just above </a:t>
            </a:r>
            <a:r>
              <a:rPr lang="en-US" altLang="zh-CN" sz="2000" dirty="0">
                <a:latin typeface="Cambria" panose="02040503050406030204" pitchFamily="18" charset="0"/>
              </a:rPr>
              <a:t>and just below a and b, respectively.</a:t>
            </a:r>
          </a:p>
        </p:txBody>
      </p:sp>
      <p:sp>
        <p:nvSpPr>
          <p:cNvPr id="186372" name="Rectangle 4"/>
          <p:cNvSpPr>
            <a:spLocks noChangeArrowheads="1"/>
          </p:cNvSpPr>
          <p:nvPr/>
        </p:nvSpPr>
        <p:spPr bwMode="auto">
          <a:xfrm>
            <a:off x="361950" y="2750964"/>
            <a:ext cx="8301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a:solidFill>
                  <a:srgbClr val="133984"/>
                </a:solidFill>
                <a:effectLst/>
                <a:latin typeface="Cambria" panose="02040503050406030204" pitchFamily="18" charset="0"/>
              </a:rPr>
              <a:t>2.  </a:t>
            </a:r>
            <a:r>
              <a:rPr lang="en-US" altLang="zh-CN" sz="2000" dirty="0" smtClean="0">
                <a:solidFill>
                  <a:srgbClr val="133984"/>
                </a:solidFill>
                <a:effectLst/>
                <a:latin typeface="Cambria" panose="02040503050406030204" pitchFamily="18" charset="0"/>
              </a:rPr>
              <a:t>If </a:t>
            </a:r>
            <a:r>
              <a:rPr lang="en-US" altLang="zh-CN" sz="2000" dirty="0">
                <a:solidFill>
                  <a:srgbClr val="133984"/>
                </a:solidFill>
                <a:effectLst/>
                <a:latin typeface="Cambria" panose="02040503050406030204" pitchFamily="18" charset="0"/>
              </a:rPr>
              <a:t>the input is a number of values, use the minimum and maximum of </a:t>
            </a:r>
            <a:r>
              <a:rPr lang="en-US" altLang="zh-CN" sz="2000" dirty="0" smtClean="0">
                <a:solidFill>
                  <a:srgbClr val="133984"/>
                </a:solidFill>
                <a:effectLst/>
                <a:latin typeface="Cambria" panose="02040503050406030204" pitchFamily="18" charset="0"/>
              </a:rPr>
              <a:t>the </a:t>
            </a:r>
            <a:r>
              <a:rPr lang="en-US" altLang="zh-CN" sz="2000" dirty="0">
                <a:solidFill>
                  <a:srgbClr val="133984"/>
                </a:solidFill>
                <a:effectLst/>
                <a:latin typeface="Cambria" panose="02040503050406030204" pitchFamily="18" charset="0"/>
              </a:rPr>
              <a:t>values and values </a:t>
            </a:r>
            <a:r>
              <a:rPr lang="en-US" altLang="zh-CN" sz="2000" u="sng" dirty="0">
                <a:solidFill>
                  <a:srgbClr val="133984"/>
                </a:solidFill>
                <a:effectLst/>
                <a:latin typeface="Cambria" panose="02040503050406030204" pitchFamily="18" charset="0"/>
              </a:rPr>
              <a:t>just above</a:t>
            </a:r>
            <a:r>
              <a:rPr lang="en-US" altLang="zh-CN" sz="2000" dirty="0">
                <a:solidFill>
                  <a:srgbClr val="133984"/>
                </a:solidFill>
                <a:effectLst/>
                <a:latin typeface="Cambria" panose="02040503050406030204" pitchFamily="18" charset="0"/>
              </a:rPr>
              <a:t> and </a:t>
            </a:r>
            <a:r>
              <a:rPr lang="en-US" altLang="zh-CN" sz="2000" u="sng" dirty="0">
                <a:solidFill>
                  <a:srgbClr val="133984"/>
                </a:solidFill>
                <a:effectLst/>
                <a:latin typeface="Cambria" panose="02040503050406030204" pitchFamily="18" charset="0"/>
              </a:rPr>
              <a:t>just below</a:t>
            </a:r>
            <a:r>
              <a:rPr lang="en-US" altLang="zh-CN" sz="2000" dirty="0">
                <a:solidFill>
                  <a:srgbClr val="133984"/>
                </a:solidFill>
                <a:effectLst/>
                <a:latin typeface="Cambria" panose="02040503050406030204" pitchFamily="18" charset="0"/>
              </a:rPr>
              <a:t> them, respectively.</a:t>
            </a:r>
          </a:p>
        </p:txBody>
      </p:sp>
      <p:sp>
        <p:nvSpPr>
          <p:cNvPr id="186373" name="Rectangle 5"/>
          <p:cNvSpPr>
            <a:spLocks noChangeArrowheads="1"/>
          </p:cNvSpPr>
          <p:nvPr/>
        </p:nvSpPr>
        <p:spPr bwMode="auto">
          <a:xfrm>
            <a:off x="381000" y="4343372"/>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a:solidFill>
                  <a:srgbClr val="133984"/>
                </a:solidFill>
                <a:effectLst/>
                <a:latin typeface="Cambria" panose="02040503050406030204" pitchFamily="18" charset="0"/>
              </a:rPr>
              <a:t>3. </a:t>
            </a:r>
            <a:r>
              <a:rPr lang="en-US" altLang="zh-CN" sz="2000" dirty="0">
                <a:solidFill>
                  <a:srgbClr val="133984"/>
                </a:solidFill>
                <a:effectLst/>
                <a:latin typeface="Cambria" panose="02040503050406030204" pitchFamily="18" charset="0"/>
              </a:rPr>
              <a:t>Apply guidelines 1 and 2 to create </a:t>
            </a:r>
            <a:r>
              <a:rPr lang="en-US" altLang="zh-CN" sz="2000" u="sng" dirty="0">
                <a:solidFill>
                  <a:srgbClr val="133984"/>
                </a:solidFill>
                <a:effectLst/>
                <a:latin typeface="Cambria" panose="02040503050406030204" pitchFamily="18" charset="0"/>
              </a:rPr>
              <a:t>output values</a:t>
            </a:r>
            <a:r>
              <a:rPr lang="en-US" altLang="zh-CN" sz="2000" dirty="0">
                <a:solidFill>
                  <a:srgbClr val="133984"/>
                </a:solidFill>
                <a:effectLst/>
                <a:latin typeface="Cambria" panose="02040503050406030204" pitchFamily="18" charset="0"/>
              </a:rPr>
              <a:t> at the </a:t>
            </a:r>
            <a:r>
              <a:rPr lang="en-US" altLang="zh-CN" sz="2000" u="sng" dirty="0">
                <a:solidFill>
                  <a:srgbClr val="133984"/>
                </a:solidFill>
                <a:effectLst/>
                <a:latin typeface="Cambria" panose="02040503050406030204" pitchFamily="18" charset="0"/>
              </a:rPr>
              <a:t>minimum</a:t>
            </a:r>
            <a:r>
              <a:rPr lang="en-US" altLang="zh-CN" sz="2000" dirty="0">
                <a:solidFill>
                  <a:srgbClr val="133984"/>
                </a:solidFill>
                <a:effectLst/>
                <a:latin typeface="Cambria" panose="02040503050406030204" pitchFamily="18" charset="0"/>
              </a:rPr>
              <a:t> and </a:t>
            </a:r>
            <a:r>
              <a:rPr lang="en-US" altLang="zh-CN" sz="2000" u="sng" dirty="0">
                <a:solidFill>
                  <a:srgbClr val="133984"/>
                </a:solidFill>
                <a:effectLst/>
                <a:latin typeface="Cambria" panose="02040503050406030204" pitchFamily="18" charset="0"/>
              </a:rPr>
              <a:t>maximum</a:t>
            </a:r>
            <a:r>
              <a:rPr lang="en-US" altLang="zh-CN" sz="2000" dirty="0">
                <a:solidFill>
                  <a:srgbClr val="133984"/>
                </a:solidFill>
                <a:effectLst/>
                <a:latin typeface="Cambria" panose="02040503050406030204" pitchFamily="18" charset="0"/>
              </a:rPr>
              <a:t> expected values.</a:t>
            </a:r>
          </a:p>
        </p:txBody>
      </p:sp>
      <p:sp>
        <p:nvSpPr>
          <p:cNvPr id="186374" name="Rectangle 6"/>
          <p:cNvSpPr>
            <a:spLocks noChangeArrowheads="1"/>
          </p:cNvSpPr>
          <p:nvPr/>
        </p:nvSpPr>
        <p:spPr bwMode="auto">
          <a:xfrm>
            <a:off x="322811" y="5265536"/>
            <a:ext cx="8534400" cy="74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smtClean="0">
                <a:solidFill>
                  <a:srgbClr val="133984"/>
                </a:solidFill>
                <a:effectLst/>
                <a:latin typeface="Cambria" panose="02040503050406030204" pitchFamily="18" charset="0"/>
              </a:rPr>
              <a:t> 4. </a:t>
            </a:r>
            <a:r>
              <a:rPr lang="en-US" altLang="zh-CN" sz="2000" dirty="0" smtClean="0">
                <a:solidFill>
                  <a:srgbClr val="133984"/>
                </a:solidFill>
                <a:effectLst/>
                <a:latin typeface="Cambria" panose="02040503050406030204" pitchFamily="18" charset="0"/>
              </a:rPr>
              <a:t>If data structures have </a:t>
            </a:r>
            <a:r>
              <a:rPr lang="en-US" altLang="zh-CN" sz="2000" u="sng" dirty="0" smtClean="0">
                <a:solidFill>
                  <a:srgbClr val="133984"/>
                </a:solidFill>
                <a:effectLst/>
                <a:latin typeface="Cambria" panose="02040503050406030204" pitchFamily="18" charset="0"/>
              </a:rPr>
              <a:t>boundaries</a:t>
            </a:r>
            <a:r>
              <a:rPr lang="en-US" altLang="zh-CN" sz="2000" dirty="0" smtClean="0">
                <a:solidFill>
                  <a:srgbClr val="133984"/>
                </a:solidFill>
                <a:effectLst/>
                <a:latin typeface="Cambria" panose="02040503050406030204" pitchFamily="18" charset="0"/>
              </a:rPr>
              <a:t>, test these </a:t>
            </a:r>
            <a:r>
              <a:rPr lang="en-US" altLang="zh-CN" sz="2000" u="sng" dirty="0" smtClean="0">
                <a:solidFill>
                  <a:srgbClr val="133984"/>
                </a:solidFill>
                <a:effectLst/>
                <a:latin typeface="Cambria" panose="02040503050406030204" pitchFamily="18" charset="0"/>
              </a:rPr>
              <a:t>boundary values</a:t>
            </a:r>
            <a:r>
              <a:rPr lang="en-US" altLang="zh-CN" sz="2000" dirty="0" smtClean="0">
                <a:solidFill>
                  <a:srgbClr val="133984"/>
                </a:solidFill>
                <a:effectLst/>
                <a:latin typeface="Cambria" panose="02040503050406030204" pitchFamily="18" charset="0"/>
              </a:rPr>
              <a:t> and values </a:t>
            </a:r>
            <a:r>
              <a:rPr lang="en-US" altLang="zh-CN" sz="2000" u="sng" dirty="0" smtClean="0">
                <a:solidFill>
                  <a:srgbClr val="133984"/>
                </a:solidFill>
                <a:effectLst/>
                <a:latin typeface="Cambria" panose="02040503050406030204" pitchFamily="18" charset="0"/>
              </a:rPr>
              <a:t>just above</a:t>
            </a:r>
            <a:r>
              <a:rPr lang="en-US" altLang="zh-CN" sz="2000" dirty="0" smtClean="0">
                <a:solidFill>
                  <a:srgbClr val="133984"/>
                </a:solidFill>
                <a:effectLst/>
                <a:latin typeface="Cambria" panose="02040503050406030204" pitchFamily="18" charset="0"/>
              </a:rPr>
              <a:t> and </a:t>
            </a:r>
            <a:r>
              <a:rPr lang="en-US" altLang="zh-CN" sz="2000" u="sng" dirty="0" smtClean="0">
                <a:solidFill>
                  <a:srgbClr val="133984"/>
                </a:solidFill>
                <a:effectLst/>
                <a:latin typeface="Cambria" panose="02040503050406030204" pitchFamily="18" charset="0"/>
              </a:rPr>
              <a:t>just below</a:t>
            </a:r>
            <a:r>
              <a:rPr lang="en-US" altLang="zh-CN" sz="2000" dirty="0" smtClean="0">
                <a:solidFill>
                  <a:srgbClr val="133984"/>
                </a:solidFill>
                <a:effectLst/>
                <a:latin typeface="Cambria" panose="02040503050406030204" pitchFamily="18" charset="0"/>
              </a:rPr>
              <a:t> them, respectively.</a:t>
            </a:r>
            <a:endParaRPr lang="en-US" altLang="zh-CN" sz="2000" dirty="0">
              <a:solidFill>
                <a:srgbClr val="133984"/>
              </a:solidFill>
              <a:effectLst/>
              <a:latin typeface="Cambria" panose="02040503050406030204" pitchFamily="18" charset="0"/>
            </a:endParaRPr>
          </a:p>
        </p:txBody>
      </p:sp>
      <p:grpSp>
        <p:nvGrpSpPr>
          <p:cNvPr id="186407" name="Group 39"/>
          <p:cNvGrpSpPr>
            <a:grpSpLocks/>
          </p:cNvGrpSpPr>
          <p:nvPr/>
        </p:nvGrpSpPr>
        <p:grpSpPr bwMode="auto">
          <a:xfrm>
            <a:off x="1447800" y="3657600"/>
            <a:ext cx="6129338" cy="560388"/>
            <a:chOff x="1080" y="2256"/>
            <a:chExt cx="3861" cy="353"/>
          </a:xfrm>
        </p:grpSpPr>
        <p:grpSp>
          <p:nvGrpSpPr>
            <p:cNvPr id="186386" name="Group 18"/>
            <p:cNvGrpSpPr>
              <a:grpSpLocks/>
            </p:cNvGrpSpPr>
            <p:nvPr/>
          </p:nvGrpSpPr>
          <p:grpSpPr bwMode="auto">
            <a:xfrm>
              <a:off x="1080" y="2256"/>
              <a:ext cx="3861" cy="48"/>
              <a:chOff x="984" y="2065"/>
              <a:chExt cx="3792" cy="48"/>
            </a:xfrm>
          </p:grpSpPr>
          <p:sp>
            <p:nvSpPr>
              <p:cNvPr id="186387" name="Line 19"/>
              <p:cNvSpPr>
                <a:spLocks noChangeShapeType="1"/>
              </p:cNvSpPr>
              <p:nvPr/>
            </p:nvSpPr>
            <p:spPr bwMode="auto">
              <a:xfrm>
                <a:off x="984" y="2089"/>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8" name="Oval 20"/>
              <p:cNvSpPr>
                <a:spLocks noChangeArrowheads="1"/>
              </p:cNvSpPr>
              <p:nvPr/>
            </p:nvSpPr>
            <p:spPr bwMode="auto">
              <a:xfrm>
                <a:off x="285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9" name="Oval 21"/>
              <p:cNvSpPr>
                <a:spLocks noChangeArrowheads="1"/>
              </p:cNvSpPr>
              <p:nvPr/>
            </p:nvSpPr>
            <p:spPr bwMode="auto">
              <a:xfrm>
                <a:off x="177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0" name="Oval 22"/>
              <p:cNvSpPr>
                <a:spLocks noChangeArrowheads="1"/>
              </p:cNvSpPr>
              <p:nvPr/>
            </p:nvSpPr>
            <p:spPr bwMode="auto">
              <a:xfrm>
                <a:off x="2400"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1" name="Oval 23"/>
              <p:cNvSpPr>
                <a:spLocks noChangeArrowheads="1"/>
              </p:cNvSpPr>
              <p:nvPr/>
            </p:nvSpPr>
            <p:spPr bwMode="auto">
              <a:xfrm>
                <a:off x="321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2" name="Oval 24"/>
              <p:cNvSpPr>
                <a:spLocks noChangeArrowheads="1"/>
              </p:cNvSpPr>
              <p:nvPr/>
            </p:nvSpPr>
            <p:spPr bwMode="auto">
              <a:xfrm>
                <a:off x="3744"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93" name="Group 25"/>
            <p:cNvGrpSpPr>
              <a:grpSpLocks/>
            </p:cNvGrpSpPr>
            <p:nvPr/>
          </p:nvGrpSpPr>
          <p:grpSpPr bwMode="auto">
            <a:xfrm>
              <a:off x="1814" y="2296"/>
              <a:ext cx="205" cy="313"/>
              <a:chOff x="2083" y="1312"/>
              <a:chExt cx="201" cy="313"/>
            </a:xfrm>
          </p:grpSpPr>
          <p:sp>
            <p:nvSpPr>
              <p:cNvPr id="186394" name="Text Box 26"/>
              <p:cNvSpPr txBox="1">
                <a:spLocks noChangeArrowheads="1"/>
              </p:cNvSpPr>
              <p:nvPr/>
            </p:nvSpPr>
            <p:spPr bwMode="auto">
              <a:xfrm>
                <a:off x="2083" y="1375"/>
                <a:ext cx="2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a</a:t>
                </a:r>
              </a:p>
            </p:txBody>
          </p:sp>
          <p:sp>
            <p:nvSpPr>
              <p:cNvPr id="186395" name="Line 27"/>
              <p:cNvSpPr>
                <a:spLocks noChangeShapeType="1"/>
              </p:cNvSpPr>
              <p:nvPr/>
            </p:nvSpPr>
            <p:spPr bwMode="auto">
              <a:xfrm>
                <a:off x="2186"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96" name="Group 28"/>
            <p:cNvGrpSpPr>
              <a:grpSpLocks/>
            </p:cNvGrpSpPr>
            <p:nvPr/>
          </p:nvGrpSpPr>
          <p:grpSpPr bwMode="auto">
            <a:xfrm>
              <a:off x="3810" y="2296"/>
              <a:ext cx="214" cy="313"/>
              <a:chOff x="3465" y="1312"/>
              <a:chExt cx="210" cy="313"/>
            </a:xfrm>
          </p:grpSpPr>
          <p:sp>
            <p:nvSpPr>
              <p:cNvPr id="186397" name="Text Box 29"/>
              <p:cNvSpPr txBox="1">
                <a:spLocks noChangeArrowheads="1"/>
              </p:cNvSpPr>
              <p:nvPr/>
            </p:nvSpPr>
            <p:spPr bwMode="auto">
              <a:xfrm>
                <a:off x="3465" y="1375"/>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b</a:t>
                </a:r>
              </a:p>
            </p:txBody>
          </p:sp>
          <p:sp>
            <p:nvSpPr>
              <p:cNvPr id="186398" name="Line 30"/>
              <p:cNvSpPr>
                <a:spLocks noChangeShapeType="1"/>
              </p:cNvSpPr>
              <p:nvPr/>
            </p:nvSpPr>
            <p:spPr bwMode="auto">
              <a:xfrm>
                <a:off x="3568"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399" name="Line 31"/>
            <p:cNvSpPr>
              <a:spLocks noChangeShapeType="1"/>
            </p:cNvSpPr>
            <p:nvPr/>
          </p:nvSpPr>
          <p:spPr bwMode="auto">
            <a:xfrm>
              <a:off x="3969"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0" name="Line 32"/>
            <p:cNvSpPr>
              <a:spLocks noChangeShapeType="1"/>
            </p:cNvSpPr>
            <p:nvPr/>
          </p:nvSpPr>
          <p:spPr bwMode="auto">
            <a:xfrm>
              <a:off x="3855"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1" name="Line 33"/>
            <p:cNvSpPr>
              <a:spLocks noChangeShapeType="1"/>
            </p:cNvSpPr>
            <p:nvPr/>
          </p:nvSpPr>
          <p:spPr bwMode="auto">
            <a:xfrm>
              <a:off x="1995"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2" name="Line 34"/>
            <p:cNvSpPr>
              <a:spLocks noChangeShapeType="1"/>
            </p:cNvSpPr>
            <p:nvPr/>
          </p:nvSpPr>
          <p:spPr bwMode="auto">
            <a:xfrm>
              <a:off x="1837"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406" name="Group 38"/>
          <p:cNvGrpSpPr>
            <a:grpSpLocks/>
          </p:cNvGrpSpPr>
          <p:nvPr/>
        </p:nvGrpSpPr>
        <p:grpSpPr bwMode="auto">
          <a:xfrm>
            <a:off x="838200" y="2209800"/>
            <a:ext cx="7162800" cy="595313"/>
            <a:chOff x="720" y="1440"/>
            <a:chExt cx="4512" cy="375"/>
          </a:xfrm>
        </p:grpSpPr>
        <p:grpSp>
          <p:nvGrpSpPr>
            <p:cNvPr id="186375" name="Group 7"/>
            <p:cNvGrpSpPr>
              <a:grpSpLocks/>
            </p:cNvGrpSpPr>
            <p:nvPr/>
          </p:nvGrpSpPr>
          <p:grpSpPr bwMode="auto">
            <a:xfrm>
              <a:off x="720" y="1440"/>
              <a:ext cx="4512" cy="106"/>
              <a:chOff x="912" y="1174"/>
              <a:chExt cx="3792" cy="106"/>
            </a:xfrm>
          </p:grpSpPr>
          <p:sp>
            <p:nvSpPr>
              <p:cNvPr id="186376" name="Line 8"/>
              <p:cNvSpPr>
                <a:spLocks noChangeShapeType="1"/>
              </p:cNvSpPr>
              <p:nvPr/>
            </p:nvSpPr>
            <p:spPr bwMode="auto">
              <a:xfrm>
                <a:off x="912" y="1227"/>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77" name="Rectangle 9"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78" name="Group 10"/>
            <p:cNvGrpSpPr>
              <a:grpSpLocks/>
            </p:cNvGrpSpPr>
            <p:nvPr/>
          </p:nvGrpSpPr>
          <p:grpSpPr bwMode="auto">
            <a:xfrm>
              <a:off x="2041" y="1480"/>
              <a:ext cx="204" cy="313"/>
              <a:chOff x="2097" y="1312"/>
              <a:chExt cx="171" cy="313"/>
            </a:xfrm>
          </p:grpSpPr>
          <p:sp>
            <p:nvSpPr>
              <p:cNvPr id="186379" name="Text Box 11"/>
              <p:cNvSpPr txBox="1">
                <a:spLocks noChangeArrowheads="1"/>
              </p:cNvSpPr>
              <p:nvPr/>
            </p:nvSpPr>
            <p:spPr bwMode="auto">
              <a:xfrm>
                <a:off x="2097" y="1375"/>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a</a:t>
                </a:r>
              </a:p>
            </p:txBody>
          </p:sp>
          <p:sp>
            <p:nvSpPr>
              <p:cNvPr id="186380" name="Line 12"/>
              <p:cNvSpPr>
                <a:spLocks noChangeShapeType="1"/>
              </p:cNvSpPr>
              <p:nvPr/>
            </p:nvSpPr>
            <p:spPr bwMode="auto">
              <a:xfrm>
                <a:off x="2186"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381" name="Line 13"/>
            <p:cNvSpPr>
              <a:spLocks noChangeShapeType="1"/>
            </p:cNvSpPr>
            <p:nvPr/>
          </p:nvSpPr>
          <p:spPr bwMode="auto">
            <a:xfrm>
              <a:off x="2086" y="150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2" name="Line 14"/>
            <p:cNvSpPr>
              <a:spLocks noChangeShapeType="1"/>
            </p:cNvSpPr>
            <p:nvPr/>
          </p:nvSpPr>
          <p:spPr bwMode="auto">
            <a:xfrm>
              <a:off x="3855" y="1525"/>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nvGrpSpPr>
            <p:cNvPr id="186383" name="Group 15"/>
            <p:cNvGrpSpPr>
              <a:grpSpLocks/>
            </p:cNvGrpSpPr>
            <p:nvPr/>
          </p:nvGrpSpPr>
          <p:grpSpPr bwMode="auto">
            <a:xfrm>
              <a:off x="3696" y="1502"/>
              <a:ext cx="212" cy="313"/>
              <a:chOff x="3481" y="1312"/>
              <a:chExt cx="178" cy="313"/>
            </a:xfrm>
          </p:grpSpPr>
          <p:sp>
            <p:nvSpPr>
              <p:cNvPr id="186384" name="Text Box 16"/>
              <p:cNvSpPr txBox="1">
                <a:spLocks noChangeArrowheads="1"/>
              </p:cNvSpPr>
              <p:nvPr/>
            </p:nvSpPr>
            <p:spPr bwMode="auto">
              <a:xfrm>
                <a:off x="3481" y="1375"/>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b</a:t>
                </a:r>
              </a:p>
            </p:txBody>
          </p:sp>
          <p:sp>
            <p:nvSpPr>
              <p:cNvPr id="186385" name="Line 17"/>
              <p:cNvSpPr>
                <a:spLocks noChangeShapeType="1"/>
              </p:cNvSpPr>
              <p:nvPr/>
            </p:nvSpPr>
            <p:spPr bwMode="auto">
              <a:xfrm>
                <a:off x="3568"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403" name="Line 35"/>
            <p:cNvSpPr>
              <a:spLocks noChangeShapeType="1"/>
            </p:cNvSpPr>
            <p:nvPr/>
          </p:nvSpPr>
          <p:spPr bwMode="auto">
            <a:xfrm>
              <a:off x="2200" y="1525"/>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4" name="Line 36"/>
            <p:cNvSpPr>
              <a:spLocks noChangeShapeType="1"/>
            </p:cNvSpPr>
            <p:nvPr/>
          </p:nvSpPr>
          <p:spPr bwMode="auto">
            <a:xfrm>
              <a:off x="3749" y="153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2" name="矩形 1"/>
          <p:cNvSpPr/>
          <p:nvPr/>
        </p:nvSpPr>
        <p:spPr>
          <a:xfrm>
            <a:off x="614363" y="6000857"/>
            <a:ext cx="4572000" cy="369332"/>
          </a:xfrm>
          <a:prstGeom prst="rect">
            <a:avLst/>
          </a:prstGeom>
        </p:spPr>
        <p:txBody>
          <a:bodyPr>
            <a:spAutoFit/>
          </a:bodyPr>
          <a:lstStyle/>
          <a:p>
            <a:pPr eaLnBrk="1" hangingPunct="1">
              <a:buFont typeface="Wingdings" panose="05000000000000000000" pitchFamily="2" charset="2"/>
              <a:buNone/>
            </a:pPr>
            <a:r>
              <a:rPr lang="en-US" altLang="zh-CN" sz="1800" i="1" dirty="0">
                <a:solidFill>
                  <a:srgbClr val="133984"/>
                </a:solidFill>
                <a:latin typeface="Cambria" panose="02040503050406030204" pitchFamily="18" charset="0"/>
              </a:rPr>
              <a:t>e.g., for an array of bounds 1 to 10 </a:t>
            </a:r>
          </a:p>
        </p:txBody>
      </p:sp>
      <p:sp>
        <p:nvSpPr>
          <p:cNvPr id="3" name="矩形 2"/>
          <p:cNvSpPr/>
          <p:nvPr/>
        </p:nvSpPr>
        <p:spPr>
          <a:xfrm>
            <a:off x="4090988" y="5993997"/>
            <a:ext cx="4572000" cy="369332"/>
          </a:xfrm>
          <a:prstGeom prst="rect">
            <a:avLst/>
          </a:prstGeom>
        </p:spPr>
        <p:txBody>
          <a:bodyPr>
            <a:spAutoFit/>
          </a:bodyPr>
          <a:lstStyle/>
          <a:p>
            <a:pPr eaLnBrk="1" hangingPunct="1">
              <a:buFont typeface="Wingdings" panose="05000000000000000000" pitchFamily="2" charset="2"/>
              <a:buNone/>
            </a:pPr>
            <a:r>
              <a:rPr lang="en-US" altLang="zh-CN" sz="1800" i="1" dirty="0">
                <a:solidFill>
                  <a:srgbClr val="133984"/>
                </a:solidFill>
                <a:latin typeface="Cambria" panose="02040503050406030204" pitchFamily="18" charset="0"/>
              </a:rPr>
              <a:t>— test array index equal to 0, 1,2, 9, 10, 11</a:t>
            </a:r>
          </a:p>
        </p:txBody>
      </p:sp>
    </p:spTree>
    <p:extLst>
      <p:ext uri="{BB962C8B-B14F-4D97-AF65-F5344CB8AC3E}">
        <p14:creationId xmlns:p14="http://schemas.microsoft.com/office/powerpoint/2010/main" val="38237240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left)">
                                      <p:cBhvr>
                                        <p:cTn id="7" dur="500"/>
                                        <p:tgtEl>
                                          <p:spTgt spid="186372"/>
                                        </p:tgtEl>
                                      </p:cBhvr>
                                    </p:animEffect>
                                  </p:childTnLst>
                                </p:cTn>
                              </p:par>
                              <p:par>
                                <p:cTn id="8" presetID="2" presetClass="entr" presetSubtype="4" fill="hold" nodeType="withEffect">
                                  <p:stCondLst>
                                    <p:cond delay="0"/>
                                  </p:stCondLst>
                                  <p:childTnLst>
                                    <p:set>
                                      <p:cBhvr>
                                        <p:cTn id="9" dur="1" fill="hold">
                                          <p:stCondLst>
                                            <p:cond delay="0"/>
                                          </p:stCondLst>
                                        </p:cTn>
                                        <p:tgtEl>
                                          <p:spTgt spid="186407"/>
                                        </p:tgtEl>
                                        <p:attrNameLst>
                                          <p:attrName>style.visibility</p:attrName>
                                        </p:attrNameLst>
                                      </p:cBhvr>
                                      <p:to>
                                        <p:strVal val="visible"/>
                                      </p:to>
                                    </p:set>
                                    <p:anim calcmode="lin" valueType="num">
                                      <p:cBhvr additive="base">
                                        <p:cTn id="10" dur="500" fill="hold"/>
                                        <p:tgtEl>
                                          <p:spTgt spid="186407"/>
                                        </p:tgtEl>
                                        <p:attrNameLst>
                                          <p:attrName>ppt_x</p:attrName>
                                        </p:attrNameLst>
                                      </p:cBhvr>
                                      <p:tavLst>
                                        <p:tav tm="0">
                                          <p:val>
                                            <p:strVal val="#ppt_x"/>
                                          </p:val>
                                        </p:tav>
                                        <p:tav tm="100000">
                                          <p:val>
                                            <p:strVal val="#ppt_x"/>
                                          </p:val>
                                        </p:tav>
                                      </p:tavLst>
                                    </p:anim>
                                    <p:anim calcmode="lin" valueType="num">
                                      <p:cBhvr additive="base">
                                        <p:cTn id="11" dur="500" fill="hold"/>
                                        <p:tgtEl>
                                          <p:spTgt spid="18640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3"/>
                                        </p:tgtEl>
                                        <p:attrNameLst>
                                          <p:attrName>style.visibility</p:attrName>
                                        </p:attrNameLst>
                                      </p:cBhvr>
                                      <p:to>
                                        <p:strVal val="visible"/>
                                      </p:to>
                                    </p:set>
                                    <p:animEffect transition="in" filter="wipe(left)">
                                      <p:cBhvr>
                                        <p:cTn id="16" dur="500"/>
                                        <p:tgtEl>
                                          <p:spTgt spid="18637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63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3" grpId="0" autoUpdateAnimBg="0"/>
      <p:bldP spid="186374"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4491037" cy="536575"/>
          </a:xfrm>
        </p:spPr>
        <p:txBody>
          <a:bodyPr/>
          <a:lstStyle/>
          <a:p>
            <a:r>
              <a:rPr lang="en-US" altLang="zh-CN" sz="3200" dirty="0">
                <a:latin typeface="Cambria" panose="02040503050406030204" pitchFamily="18" charset="0"/>
              </a:rPr>
              <a:t>BVA Example </a:t>
            </a:r>
          </a:p>
        </p:txBody>
      </p:sp>
      <p:sp>
        <p:nvSpPr>
          <p:cNvPr id="188419" name="Text Box 3"/>
          <p:cNvSpPr txBox="1">
            <a:spLocks noChangeArrowheads="1"/>
          </p:cNvSpPr>
          <p:nvPr/>
        </p:nvSpPr>
        <p:spPr bwMode="auto">
          <a:xfrm>
            <a:off x="611187" y="1295400"/>
            <a:ext cx="8305800" cy="234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Test a function for calculation of absolute value of an integer</a:t>
            </a:r>
          </a:p>
          <a:p>
            <a:pPr>
              <a:lnSpc>
                <a:spcPct val="130000"/>
              </a:lnSpc>
              <a:spcBef>
                <a:spcPct val="20000"/>
              </a:spcBef>
              <a:buClr>
                <a:schemeClr val="accent2"/>
              </a:buClr>
              <a:buSzPct val="120000"/>
              <a:buFont typeface="Wingdings" panose="05000000000000000000" pitchFamily="2" charset="2"/>
              <a:buNone/>
            </a:pPr>
            <a:r>
              <a:rPr lang="en-US" altLang="zh-CN" sz="2000" b="1" dirty="0">
                <a:effectLst/>
                <a:latin typeface="Cambria" panose="02040503050406030204" pitchFamily="18" charset="0"/>
                <a:ea typeface="宋体" panose="02010600030101010101" pitchFamily="2" charset="-122"/>
              </a:rPr>
              <a:t>Valid equivalence classes :</a:t>
            </a:r>
          </a:p>
          <a:p>
            <a:pPr>
              <a:lnSpc>
                <a:spcPct val="130000"/>
              </a:lnSpc>
              <a:spcBef>
                <a:spcPct val="20000"/>
              </a:spcBef>
              <a:buClr>
                <a:schemeClr val="accent2"/>
              </a:buClr>
              <a:buSzPct val="120000"/>
              <a:buFont typeface="Wingdings" panose="05000000000000000000" pitchFamily="2" charset="2"/>
              <a:buNone/>
            </a:pPr>
            <a:r>
              <a:rPr lang="en-US" altLang="zh-CN" sz="1400" b="1" dirty="0">
                <a:solidFill>
                  <a:srgbClr val="133984"/>
                </a:solidFill>
                <a:effectLst/>
                <a:latin typeface="Cambria" panose="02040503050406030204" pitchFamily="18" charset="0"/>
                <a:ea typeface="宋体" panose="02010600030101010101" pitchFamily="2" charset="-122"/>
              </a:rPr>
              <a:t>          </a:t>
            </a:r>
            <a:r>
              <a:rPr lang="en-US" altLang="zh-CN" sz="2000" b="1" dirty="0">
                <a:solidFill>
                  <a:srgbClr val="133984"/>
                </a:solidFill>
                <a:effectLst/>
                <a:latin typeface="Cambria" panose="02040503050406030204" pitchFamily="18" charset="0"/>
                <a:ea typeface="宋体" panose="02010600030101010101" pitchFamily="2" charset="-122"/>
              </a:rPr>
              <a:t>Condition		 Valid eq. classes	Invalid eq. Classes</a:t>
            </a:r>
          </a:p>
          <a:p>
            <a:pPr lvl="1">
              <a:lnSpc>
                <a:spcPct val="140000"/>
              </a:lnSpc>
              <a:spcBef>
                <a:spcPct val="20000"/>
              </a:spcBef>
              <a:buClr>
                <a:schemeClr val="accent2"/>
              </a:buClr>
              <a:buFont typeface="Symbol" panose="05050102010706020507" pitchFamily="18" charset="2"/>
              <a:buNone/>
            </a:pPr>
            <a:r>
              <a:rPr lang="en-US" altLang="zh-CN" sz="2000" b="1" dirty="0">
                <a:solidFill>
                  <a:srgbClr val="133984"/>
                </a:solidFill>
                <a:effectLst/>
                <a:latin typeface="Cambria" panose="02040503050406030204" pitchFamily="18" charset="0"/>
                <a:ea typeface="宋体" panose="02010600030101010101" pitchFamily="2" charset="-122"/>
              </a:rPr>
              <a:t>particular abs	&lt; 0,           &gt;= 0</a:t>
            </a:r>
          </a:p>
          <a:p>
            <a:pPr lvl="1">
              <a:lnSpc>
                <a:spcPct val="140000"/>
              </a:lnSpc>
              <a:spcBef>
                <a:spcPct val="20000"/>
              </a:spcBef>
              <a:buClr>
                <a:schemeClr val="accent2"/>
              </a:buClr>
              <a:buFont typeface="Symbol" panose="05050102010706020507" pitchFamily="18" charset="2"/>
              <a:buNone/>
            </a:pPr>
            <a:endParaRPr lang="en-US" altLang="zh-CN" b="1" dirty="0">
              <a:solidFill>
                <a:schemeClr val="hlink"/>
              </a:solidFill>
              <a:effectLst/>
              <a:latin typeface="Cambria" panose="02040503050406030204" pitchFamily="18" charset="0"/>
              <a:ea typeface="宋体" panose="02010600030101010101" pitchFamily="2" charset="-122"/>
            </a:endParaRPr>
          </a:p>
        </p:txBody>
      </p:sp>
      <p:grpSp>
        <p:nvGrpSpPr>
          <p:cNvPr id="188420" name="Group 4"/>
          <p:cNvGrpSpPr>
            <a:grpSpLocks/>
          </p:cNvGrpSpPr>
          <p:nvPr/>
        </p:nvGrpSpPr>
        <p:grpSpPr bwMode="auto">
          <a:xfrm>
            <a:off x="781050" y="2268537"/>
            <a:ext cx="7391400" cy="685800"/>
            <a:chOff x="384" y="1296"/>
            <a:chExt cx="4656" cy="432"/>
          </a:xfrm>
        </p:grpSpPr>
        <p:sp>
          <p:nvSpPr>
            <p:cNvPr id="188421" name="Line 5"/>
            <p:cNvSpPr>
              <a:spLocks noChangeShapeType="1"/>
            </p:cNvSpPr>
            <p:nvPr/>
          </p:nvSpPr>
          <p:spPr bwMode="auto">
            <a:xfrm>
              <a:off x="384" y="1488"/>
              <a:ext cx="4656"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8422" name="Line 6"/>
            <p:cNvSpPr>
              <a:spLocks noChangeShapeType="1"/>
            </p:cNvSpPr>
            <p:nvPr/>
          </p:nvSpPr>
          <p:spPr bwMode="auto">
            <a:xfrm>
              <a:off x="1840" y="1296"/>
              <a:ext cx="0" cy="432"/>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8423" name="Line 7"/>
            <p:cNvSpPr>
              <a:spLocks noChangeShapeType="1"/>
            </p:cNvSpPr>
            <p:nvPr/>
          </p:nvSpPr>
          <p:spPr bwMode="auto">
            <a:xfrm>
              <a:off x="3544" y="1296"/>
              <a:ext cx="0" cy="432"/>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188424" name="Rectangle 8"/>
          <p:cNvSpPr>
            <a:spLocks noChangeArrowheads="1"/>
          </p:cNvSpPr>
          <p:nvPr/>
        </p:nvSpPr>
        <p:spPr bwMode="auto">
          <a:xfrm>
            <a:off x="228600" y="3352800"/>
            <a:ext cx="80010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dirty="0">
                <a:solidFill>
                  <a:srgbClr val="133984"/>
                </a:solidFill>
                <a:effectLst/>
                <a:latin typeface="Cambria" panose="02040503050406030204" pitchFamily="18" charset="0"/>
              </a:rPr>
              <a:t>Test cases :</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 x &lt; 0,  arbitrary value:		             </a:t>
            </a:r>
            <a:r>
              <a:rPr lang="en-US" altLang="zh-CN" sz="2000" b="1" dirty="0" smtClean="0">
                <a:solidFill>
                  <a:srgbClr val="133984"/>
                </a:solidFill>
                <a:effectLst/>
                <a:latin typeface="Cambria" panose="02040503050406030204" pitchFamily="18" charset="0"/>
              </a:rPr>
              <a:t>   x  </a:t>
            </a:r>
            <a:r>
              <a:rPr lang="en-US" altLang="zh-CN" sz="2000" b="1" dirty="0">
                <a:solidFill>
                  <a:srgbClr val="133984"/>
                </a:solidFill>
                <a:effectLst/>
                <a:latin typeface="Cambria" panose="02040503050406030204" pitchFamily="18" charset="0"/>
              </a:rPr>
              <a:t>=  -10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 x &gt;= 0,  arbitrary value		</a:t>
            </a:r>
            <a:r>
              <a:rPr lang="en-US" altLang="zh-CN" sz="2000" b="1" dirty="0" smtClean="0">
                <a:solidFill>
                  <a:srgbClr val="133984"/>
                </a:solidFill>
                <a:effectLst/>
                <a:latin typeface="Cambria" panose="02040503050406030204" pitchFamily="18" charset="0"/>
              </a:rPr>
              <a:t>x  </a:t>
            </a:r>
            <a:r>
              <a:rPr lang="en-US" altLang="zh-CN" sz="2000" b="1" dirty="0">
                <a:solidFill>
                  <a:srgbClr val="133984"/>
                </a:solidFill>
                <a:effectLst/>
                <a:latin typeface="Cambria" panose="02040503050406030204" pitchFamily="18" charset="0"/>
              </a:rPr>
              <a:t>=  100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classes x &lt; 0,  x &gt;= 0,  on boundary :	</a:t>
            </a:r>
            <a:r>
              <a:rPr lang="en-US" altLang="zh-CN" sz="2000" b="1" dirty="0" smtClean="0">
                <a:solidFill>
                  <a:srgbClr val="133984"/>
                </a:solidFill>
                <a:effectLst/>
                <a:latin typeface="Cambria" panose="02040503050406030204" pitchFamily="18" charset="0"/>
              </a:rPr>
              <a:t>                x  </a:t>
            </a:r>
            <a:r>
              <a:rPr lang="en-US" altLang="zh-CN" sz="2000" b="1" dirty="0">
                <a:solidFill>
                  <a:srgbClr val="133984"/>
                </a:solidFill>
                <a:effectLst/>
                <a:latin typeface="Cambria" panose="02040503050406030204" pitchFamily="18" charset="0"/>
              </a:rPr>
              <a:t>=  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classes  x &lt; 0,  x &gt;= 0,  below and above:	x  =  -1,  x = 1</a:t>
            </a:r>
          </a:p>
        </p:txBody>
      </p:sp>
    </p:spTree>
    <p:extLst>
      <p:ext uri="{BB962C8B-B14F-4D97-AF65-F5344CB8AC3E}">
        <p14:creationId xmlns:p14="http://schemas.microsoft.com/office/powerpoint/2010/main" val="1665884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8424"/>
                                        </p:tgtEl>
                                        <p:attrNameLst>
                                          <p:attrName>style.visibility</p:attrName>
                                        </p:attrNameLst>
                                      </p:cBhvr>
                                      <p:to>
                                        <p:strVal val="visible"/>
                                      </p:to>
                                    </p:set>
                                    <p:animEffect transition="in" filter="diamond(in)">
                                      <p:cBhvr>
                                        <p:cTn id="7" dur="20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9444" name="Rectangle 4"/>
          <p:cNvSpPr>
            <a:spLocks noChangeArrowheads="1"/>
          </p:cNvSpPr>
          <p:nvPr/>
        </p:nvSpPr>
        <p:spPr bwMode="auto">
          <a:xfrm>
            <a:off x="1042988" y="1989138"/>
            <a:ext cx="7772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1800" b="1" dirty="0">
                <a:effectLst/>
                <a:latin typeface="Cambria" panose="02040503050406030204" pitchFamily="18" charset="0"/>
              </a:rPr>
              <a:t>Test cases :</a:t>
            </a: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arbitrary value:                   X1 = 123123</a:t>
            </a:r>
          </a:p>
          <a:p>
            <a:pPr lvl="1" eaLnBrk="1" hangingPunct="1">
              <a:lnSpc>
                <a:spcPct val="110000"/>
              </a:lnSpc>
              <a:buNone/>
            </a:pPr>
            <a:r>
              <a:rPr lang="en-US" altLang="zh-CN" sz="1800" b="1" dirty="0">
                <a:effectLst/>
                <a:latin typeface="Cambria" panose="02040503050406030204" pitchFamily="18" charset="0"/>
              </a:rPr>
              <a:t>Class </a:t>
            </a:r>
            <a:r>
              <a:rPr lang="en-US" altLang="zh-CN" sz="1800" b="1" dirty="0">
                <a:latin typeface="Cambria" panose="02040503050406030204" pitchFamily="18" charset="0"/>
              </a:rPr>
              <a:t>arbitrary </a:t>
            </a:r>
            <a:r>
              <a:rPr lang="en-US" altLang="zh-CN" sz="1800" b="1" dirty="0">
                <a:effectLst/>
                <a:latin typeface="Cambria" panose="02040503050406030204" pitchFamily="18" charset="0"/>
              </a:rPr>
              <a:t>value:                 </a:t>
            </a:r>
            <a:r>
              <a:rPr lang="en-US" altLang="zh-CN" sz="1800" b="1" dirty="0" smtClean="0">
                <a:effectLst/>
                <a:latin typeface="Cambria" panose="02040503050406030204" pitchFamily="18" charset="0"/>
              </a:rPr>
              <a:t>  X2 </a:t>
            </a:r>
            <a:r>
              <a:rPr lang="en-US" altLang="zh-CN" sz="1800" b="1" dirty="0">
                <a:effectLst/>
                <a:latin typeface="Cambria" panose="02040503050406030204" pitchFamily="18" charset="0"/>
              </a:rPr>
              <a:t>= 12345</a:t>
            </a: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boundary value:                 </a:t>
            </a:r>
            <a:r>
              <a:rPr lang="en-US" altLang="zh-CN" sz="1800" b="1" dirty="0" smtClean="0">
                <a:effectLst/>
                <a:latin typeface="Cambria" panose="02040503050406030204" pitchFamily="18" charset="0"/>
              </a:rPr>
              <a:t> X3 </a:t>
            </a:r>
            <a:r>
              <a:rPr lang="en-US" altLang="zh-CN" sz="1800" b="1" dirty="0">
                <a:effectLst/>
                <a:latin typeface="Cambria" panose="02040503050406030204" pitchFamily="18" charset="0"/>
              </a:rPr>
              <a:t>= </a:t>
            </a:r>
            <a:r>
              <a:rPr lang="en-US" altLang="zh-CN" sz="1800" b="1" dirty="0" smtClean="0">
                <a:effectLst/>
                <a:latin typeface="Cambria" panose="02040503050406030204" pitchFamily="18" charset="0"/>
              </a:rPr>
              <a:t>999999</a:t>
            </a:r>
          </a:p>
          <a:p>
            <a:pPr lvl="1" eaLnBrk="1" hangingPunct="1">
              <a:lnSpc>
                <a:spcPct val="110000"/>
              </a:lnSpc>
              <a:buNone/>
            </a:pPr>
            <a:r>
              <a:rPr lang="en-US" altLang="zh-CN" sz="1800" b="1" dirty="0">
                <a:latin typeface="Cambria" panose="02040503050406030204" pitchFamily="18" charset="0"/>
              </a:rPr>
              <a:t>Class boundary</a:t>
            </a:r>
            <a:r>
              <a:rPr lang="en-US" altLang="zh-CN" sz="1800" b="1" dirty="0" smtClean="0">
                <a:latin typeface="Cambria" panose="02040503050406030204" pitchFamily="18" charset="0"/>
              </a:rPr>
              <a:t> </a:t>
            </a:r>
            <a:r>
              <a:rPr lang="en-US" altLang="zh-CN" sz="1800" b="1" dirty="0" smtClean="0">
                <a:effectLst/>
                <a:latin typeface="Cambria" panose="02040503050406030204" pitchFamily="18" charset="0"/>
              </a:rPr>
              <a:t>value:                  X4 = 1</a:t>
            </a:r>
          </a:p>
          <a:p>
            <a:pPr lvl="1" eaLnBrk="1" hangingPunct="1">
              <a:lnSpc>
                <a:spcPct val="110000"/>
              </a:lnSpc>
              <a:buFont typeface="Wingdings" panose="05000000000000000000" pitchFamily="2" charset="2"/>
              <a:buNone/>
            </a:pPr>
            <a:r>
              <a:rPr lang="en-US" altLang="zh-CN" sz="1800" b="1" dirty="0" smtClean="0">
                <a:effectLst/>
                <a:latin typeface="Cambria" panose="02040503050406030204" pitchFamily="18" charset="0"/>
              </a:rPr>
              <a:t>Class </a:t>
            </a:r>
            <a:r>
              <a:rPr lang="en-US" altLang="zh-CN" sz="1800" b="1" dirty="0">
                <a:effectLst/>
                <a:latin typeface="Cambria" panose="02040503050406030204" pitchFamily="18" charset="0"/>
              </a:rPr>
              <a:t>boundary value:                 </a:t>
            </a:r>
            <a:r>
              <a:rPr lang="en-US" altLang="zh-CN" sz="1800" b="1" dirty="0" smtClean="0">
                <a:effectLst/>
                <a:latin typeface="Cambria" panose="02040503050406030204" pitchFamily="18" charset="0"/>
              </a:rPr>
              <a:t> X5 </a:t>
            </a:r>
            <a:r>
              <a:rPr lang="en-US" altLang="zh-CN" sz="1800" b="1" dirty="0">
                <a:effectLst/>
                <a:latin typeface="Cambria" panose="02040503050406030204" pitchFamily="18" charset="0"/>
              </a:rPr>
              <a:t>= </a:t>
            </a:r>
            <a:r>
              <a:rPr lang="en-US" altLang="zh-CN" sz="1800" b="1" dirty="0" smtClean="0">
                <a:effectLst/>
                <a:latin typeface="Cambria" panose="02040503050406030204" pitchFamily="18" charset="0"/>
              </a:rPr>
              <a:t>0</a:t>
            </a:r>
            <a:endParaRPr lang="en-US" altLang="zh-CN" sz="1800" b="1" dirty="0">
              <a:effectLst/>
              <a:latin typeface="Cambria" panose="02040503050406030204" pitchFamily="18" charset="0"/>
            </a:endParaRP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invalid value:                      </a:t>
            </a:r>
            <a:r>
              <a:rPr lang="en-US" altLang="zh-CN" sz="1800" b="1" dirty="0" smtClean="0">
                <a:effectLst/>
                <a:latin typeface="Cambria" panose="02040503050406030204" pitchFamily="18" charset="0"/>
              </a:rPr>
              <a:t>  X6 </a:t>
            </a:r>
            <a:r>
              <a:rPr lang="en-US" altLang="zh-CN" sz="1800" b="1" dirty="0">
                <a:effectLst/>
                <a:latin typeface="Cambria" panose="02040503050406030204" pitchFamily="18" charset="0"/>
              </a:rPr>
              <a:t>= -</a:t>
            </a:r>
            <a:r>
              <a:rPr lang="en-US" altLang="zh-CN" sz="1800" b="1" dirty="0" smtClean="0">
                <a:effectLst/>
                <a:latin typeface="Cambria" panose="02040503050406030204" pitchFamily="18" charset="0"/>
              </a:rPr>
              <a:t>1</a:t>
            </a:r>
            <a:endParaRPr lang="en-US" altLang="zh-CN" sz="1800" b="1" dirty="0">
              <a:effectLst/>
              <a:latin typeface="Cambria" panose="02040503050406030204" pitchFamily="18" charset="0"/>
            </a:endParaRP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invalid value:                      </a:t>
            </a:r>
            <a:r>
              <a:rPr lang="en-US" altLang="zh-CN" sz="1800" b="1" dirty="0" smtClean="0">
                <a:effectLst/>
                <a:latin typeface="Cambria" panose="02040503050406030204" pitchFamily="18" charset="0"/>
              </a:rPr>
              <a:t>  X7 </a:t>
            </a:r>
            <a:r>
              <a:rPr lang="en-US" altLang="zh-CN" sz="1800" b="1" dirty="0">
                <a:effectLst/>
                <a:latin typeface="Cambria" panose="02040503050406030204" pitchFamily="18" charset="0"/>
              </a:rPr>
              <a:t>= </a:t>
            </a:r>
            <a:r>
              <a:rPr lang="en-US" altLang="zh-CN" sz="1800" b="1" dirty="0" err="1">
                <a:effectLst/>
                <a:latin typeface="Cambria" panose="02040503050406030204" pitchFamily="18" charset="0"/>
              </a:rPr>
              <a:t>asdasd</a:t>
            </a:r>
            <a:endParaRPr lang="en-US" altLang="zh-CN" sz="1800" b="1" dirty="0">
              <a:effectLst/>
              <a:latin typeface="Cambria" panose="02040503050406030204" pitchFamily="18" charset="0"/>
            </a:endParaRP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Others?</a:t>
            </a:r>
          </a:p>
        </p:txBody>
      </p:sp>
      <p:sp>
        <p:nvSpPr>
          <p:cNvPr id="189442" name="Rectangle 2"/>
          <p:cNvSpPr>
            <a:spLocks noGrp="1" noChangeArrowheads="1"/>
          </p:cNvSpPr>
          <p:nvPr>
            <p:ph type="title"/>
          </p:nvPr>
        </p:nvSpPr>
        <p:spPr>
          <a:xfrm>
            <a:off x="1557338" y="194628"/>
            <a:ext cx="5686425" cy="534988"/>
          </a:xfrm>
        </p:spPr>
        <p:txBody>
          <a:bodyPr/>
          <a:lstStyle/>
          <a:p>
            <a:r>
              <a:rPr lang="en-US" altLang="zh-CN" sz="3200" dirty="0">
                <a:latin typeface="Cambria" panose="02040503050406030204" pitchFamily="18" charset="0"/>
              </a:rPr>
              <a:t>BVA Example </a:t>
            </a:r>
          </a:p>
        </p:txBody>
      </p:sp>
      <p:sp>
        <p:nvSpPr>
          <p:cNvPr id="189443" name="Text Box 3"/>
          <p:cNvSpPr txBox="1">
            <a:spLocks noChangeArrowheads="1"/>
          </p:cNvSpPr>
          <p:nvPr/>
        </p:nvSpPr>
        <p:spPr bwMode="auto">
          <a:xfrm>
            <a:off x="609600" y="1179790"/>
            <a:ext cx="8305800" cy="38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40000"/>
              </a:lnSpc>
              <a:spcBef>
                <a:spcPct val="20000"/>
              </a:spcBef>
              <a:buClr>
                <a:schemeClr val="accent2"/>
              </a:buClr>
              <a:buFont typeface="Symbol" panose="05050102010706020507" pitchFamily="18" charset="2"/>
              <a:buNone/>
            </a:pPr>
            <a:r>
              <a:rPr lang="en-US" altLang="zh-CN" sz="2000" b="1" dirty="0" smtClean="0">
                <a:solidFill>
                  <a:srgbClr val="133984"/>
                </a:solidFill>
                <a:effectLst/>
                <a:latin typeface="Cambria" panose="02040503050406030204" pitchFamily="18" charset="0"/>
                <a:ea typeface="宋体" panose="02010600030101010101" pitchFamily="2" charset="-122"/>
              </a:rPr>
              <a:t>Test a function which limit user input to </a:t>
            </a:r>
            <a:r>
              <a:rPr lang="en-US" altLang="zh-CN" sz="2000" b="1" dirty="0">
                <a:solidFill>
                  <a:srgbClr val="133984"/>
                </a:solidFill>
                <a:latin typeface="Cambria" panose="02040503050406030204" pitchFamily="18" charset="0"/>
                <a:ea typeface="宋体" panose="02010600030101010101" pitchFamily="2" charset="-122"/>
              </a:rPr>
              <a:t>positive integer (6-digit)</a:t>
            </a:r>
            <a:endParaRPr lang="en-US" altLang="zh-CN" sz="2000" b="1" dirty="0">
              <a:solidFill>
                <a:srgbClr val="133984"/>
              </a:solidFill>
              <a:effectLst/>
              <a:latin typeface="Cambria" panose="02040503050406030204" pitchFamily="18" charset="0"/>
              <a:ea typeface="宋体" panose="02010600030101010101" pitchFamily="2" charset="-122"/>
            </a:endParaRPr>
          </a:p>
        </p:txBody>
      </p:sp>
      <p:sp>
        <p:nvSpPr>
          <p:cNvPr id="189445" name="Text Box 5"/>
          <p:cNvSpPr txBox="1">
            <a:spLocks noChangeArrowheads="1"/>
          </p:cNvSpPr>
          <p:nvPr/>
        </p:nvSpPr>
        <p:spPr bwMode="auto">
          <a:xfrm>
            <a:off x="1258888" y="5265738"/>
            <a:ext cx="8305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Aft>
                <a:spcPts val="900"/>
              </a:spcAft>
              <a:buClr>
                <a:schemeClr val="accent1"/>
              </a:buClr>
            </a:pPr>
            <a:r>
              <a:rPr lang="en-US" altLang="zh-CN" sz="1600" b="1" dirty="0">
                <a:effectLst/>
                <a:latin typeface="Cambria" panose="02040503050406030204" pitchFamily="18" charset="0"/>
                <a:ea typeface="宋体" panose="02010600030101010101" pitchFamily="2" charset="-122"/>
              </a:rPr>
              <a:t>       Class invalid value:                      </a:t>
            </a:r>
            <a:r>
              <a:rPr lang="en-US" altLang="zh-CN" sz="1600" b="1" dirty="0" smtClean="0">
                <a:effectLst/>
                <a:latin typeface="Cambria" panose="02040503050406030204" pitchFamily="18" charset="0"/>
                <a:ea typeface="宋体" panose="02010600030101010101" pitchFamily="2" charset="-122"/>
              </a:rPr>
              <a:t>           X8 </a:t>
            </a:r>
            <a:r>
              <a:rPr lang="en-US" altLang="zh-CN" sz="1600" b="1" dirty="0">
                <a:effectLst/>
                <a:latin typeface="Cambria" panose="02040503050406030204" pitchFamily="18" charset="0"/>
                <a:ea typeface="宋体" panose="02010600030101010101" pitchFamily="2" charset="-122"/>
              </a:rPr>
              <a:t>=  000123</a:t>
            </a:r>
          </a:p>
        </p:txBody>
      </p:sp>
      <p:grpSp>
        <p:nvGrpSpPr>
          <p:cNvPr id="189446" name="Group 6"/>
          <p:cNvGrpSpPr>
            <a:grpSpLocks/>
          </p:cNvGrpSpPr>
          <p:nvPr/>
        </p:nvGrpSpPr>
        <p:grpSpPr bwMode="auto">
          <a:xfrm>
            <a:off x="1116013" y="2708275"/>
            <a:ext cx="6248400" cy="1835150"/>
            <a:chOff x="384" y="1536"/>
            <a:chExt cx="3936" cy="1200"/>
          </a:xfrm>
        </p:grpSpPr>
        <p:sp>
          <p:nvSpPr>
            <p:cNvPr id="189447" name="Line 7"/>
            <p:cNvSpPr>
              <a:spLocks noChangeShapeType="1"/>
            </p:cNvSpPr>
            <p:nvPr/>
          </p:nvSpPr>
          <p:spPr bwMode="auto">
            <a:xfrm>
              <a:off x="384" y="153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48" name="Line 8"/>
            <p:cNvSpPr>
              <a:spLocks noChangeShapeType="1"/>
            </p:cNvSpPr>
            <p:nvPr/>
          </p:nvSpPr>
          <p:spPr bwMode="auto">
            <a:xfrm>
              <a:off x="384" y="177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49" name="Line 9"/>
            <p:cNvSpPr>
              <a:spLocks noChangeShapeType="1"/>
            </p:cNvSpPr>
            <p:nvPr/>
          </p:nvSpPr>
          <p:spPr bwMode="auto">
            <a:xfrm>
              <a:off x="384" y="201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0" name="Line 10"/>
            <p:cNvSpPr>
              <a:spLocks noChangeShapeType="1"/>
            </p:cNvSpPr>
            <p:nvPr/>
          </p:nvSpPr>
          <p:spPr bwMode="auto">
            <a:xfrm>
              <a:off x="384" y="225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1" name="Line 11"/>
            <p:cNvSpPr>
              <a:spLocks noChangeShapeType="1"/>
            </p:cNvSpPr>
            <p:nvPr/>
          </p:nvSpPr>
          <p:spPr bwMode="auto">
            <a:xfrm>
              <a:off x="384" y="249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2" name="Line 12"/>
            <p:cNvSpPr>
              <a:spLocks noChangeShapeType="1"/>
            </p:cNvSpPr>
            <p:nvPr/>
          </p:nvSpPr>
          <p:spPr bwMode="auto">
            <a:xfrm>
              <a:off x="384" y="273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grpSp>
      <p:sp>
        <p:nvSpPr>
          <p:cNvPr id="189453" name="Line 13"/>
          <p:cNvSpPr>
            <a:spLocks noChangeShapeType="1"/>
          </p:cNvSpPr>
          <p:nvPr/>
        </p:nvSpPr>
        <p:spPr bwMode="auto">
          <a:xfrm>
            <a:off x="1116013" y="6400800"/>
            <a:ext cx="6248400"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4" name="Text Box 14"/>
          <p:cNvSpPr txBox="1">
            <a:spLocks noChangeArrowheads="1"/>
          </p:cNvSpPr>
          <p:nvPr/>
        </p:nvSpPr>
        <p:spPr bwMode="auto">
          <a:xfrm>
            <a:off x="2362200" y="5671246"/>
            <a:ext cx="5867400" cy="65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110000"/>
              </a:lnSpc>
              <a:spcAft>
                <a:spcPts val="900"/>
              </a:spcAft>
              <a:buClr>
                <a:schemeClr val="accent1"/>
              </a:buClr>
            </a:pPr>
            <a:r>
              <a:rPr lang="zh-CN" altLang="en-US" sz="1600" b="1" dirty="0">
                <a:effectLst/>
                <a:latin typeface="Cambria" panose="02040503050406030204" pitchFamily="18" charset="0"/>
                <a:ea typeface="宋体" panose="02010600030101010101" pitchFamily="2" charset="-122"/>
              </a:rPr>
              <a:t>                                                       </a:t>
            </a:r>
            <a:r>
              <a:rPr lang="en-US" altLang="zh-CN" sz="1600" b="1" dirty="0">
                <a:effectLst/>
                <a:latin typeface="Cambria" panose="02040503050406030204" pitchFamily="18" charset="0"/>
                <a:ea typeface="宋体" panose="02010600030101010101" pitchFamily="2" charset="-122"/>
              </a:rPr>
              <a:t>X9 = </a:t>
            </a:r>
            <a:r>
              <a:rPr lang="en-US" altLang="zh-CN" sz="1600" b="1" dirty="0" smtClean="0">
                <a:effectLst/>
                <a:latin typeface="Cambria" panose="02040503050406030204" pitchFamily="18" charset="0"/>
                <a:ea typeface="宋体" panose="02010600030101010101" pitchFamily="2" charset="-122"/>
              </a:rPr>
              <a:t>asd123 </a:t>
            </a:r>
          </a:p>
          <a:p>
            <a:pPr eaLnBrk="1" hangingPunct="1">
              <a:lnSpc>
                <a:spcPct val="110000"/>
              </a:lnSpc>
              <a:spcAft>
                <a:spcPts val="900"/>
              </a:spcAft>
              <a:buClr>
                <a:schemeClr val="accent1"/>
              </a:buClr>
            </a:pPr>
            <a:r>
              <a:rPr lang="en-US" altLang="zh-CN" sz="1600" b="1" dirty="0">
                <a:latin typeface="Cambria" panose="02040503050406030204" pitchFamily="18" charset="0"/>
                <a:ea typeface="宋体" panose="02010600030101010101" pitchFamily="2" charset="-122"/>
              </a:rPr>
              <a:t>	</a:t>
            </a:r>
            <a:r>
              <a:rPr lang="en-US" altLang="zh-CN" sz="1600" b="1" dirty="0" smtClean="0">
                <a:latin typeface="Cambria" panose="02040503050406030204" pitchFamily="18" charset="0"/>
                <a:ea typeface="宋体" panose="02010600030101010101" pitchFamily="2" charset="-122"/>
              </a:rPr>
              <a:t>	              </a:t>
            </a:r>
            <a:r>
              <a:rPr lang="en-US" altLang="zh-CN" sz="1600" b="1" dirty="0" smtClean="0">
                <a:effectLst/>
                <a:latin typeface="Cambria" panose="02040503050406030204" pitchFamily="18" charset="0"/>
                <a:ea typeface="宋体" panose="02010600030101010101" pitchFamily="2" charset="-122"/>
              </a:rPr>
              <a:t>X10 </a:t>
            </a:r>
            <a:r>
              <a:rPr lang="en-US" altLang="zh-CN" sz="1600" b="1" dirty="0">
                <a:effectLst/>
                <a:latin typeface="Cambria" panose="02040503050406030204" pitchFamily="18" charset="0"/>
                <a:ea typeface="宋体" panose="02010600030101010101" pitchFamily="2" charset="-122"/>
              </a:rPr>
              <a:t>= Empty</a:t>
            </a:r>
          </a:p>
        </p:txBody>
      </p:sp>
    </p:spTree>
    <p:extLst>
      <p:ext uri="{BB962C8B-B14F-4D97-AF65-F5344CB8AC3E}">
        <p14:creationId xmlns:p14="http://schemas.microsoft.com/office/powerpoint/2010/main" val="109519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1000" fill="hold"/>
                                        <p:tgtEl>
                                          <p:spTgt spid="189444"/>
                                        </p:tgtEl>
                                        <p:attrNameLst>
                                          <p:attrName>ppt_x</p:attrName>
                                        </p:attrNameLst>
                                      </p:cBhvr>
                                      <p:tavLst>
                                        <p:tav tm="0">
                                          <p:val>
                                            <p:strVal val="0-#ppt_w/2"/>
                                          </p:val>
                                        </p:tav>
                                        <p:tav tm="100000">
                                          <p:val>
                                            <p:strVal val="#ppt_x"/>
                                          </p:val>
                                        </p:tav>
                                      </p:tavLst>
                                    </p:anim>
                                    <p:anim calcmode="lin" valueType="num">
                                      <p:cBhvr additive="base">
                                        <p:cTn id="8" dur="1000" fill="hold"/>
                                        <p:tgtEl>
                                          <p:spTgt spid="189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94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9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5" grpId="0" autoUpdateAnimBg="0"/>
      <p:bldP spid="18945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628650" lvl="1" indent="0">
              <a:buNone/>
            </a:pPr>
            <a:r>
              <a:rPr lang="en-US" altLang="zh-CN" sz="2000" dirty="0" smtClean="0">
                <a:latin typeface="Cambria" panose="02040503050406030204" pitchFamily="18" charset="0"/>
              </a:rPr>
              <a:t>If </a:t>
            </a:r>
            <a:r>
              <a:rPr lang="en-US" altLang="zh-CN" sz="2000" dirty="0">
                <a:latin typeface="Cambria" panose="02040503050406030204" pitchFamily="18" charset="0"/>
              </a:rPr>
              <a:t>input is a 5-digit integer between 10,000 and 99,999</a:t>
            </a:r>
          </a:p>
          <a:p>
            <a:endParaRPr lang="en-US" altLang="zh-CN" sz="2400" dirty="0" smtClean="0">
              <a:latin typeface="Cambria" panose="02040503050406030204" pitchFamily="18" charset="0"/>
            </a:endParaRPr>
          </a:p>
          <a:p>
            <a:pPr marL="0" indent="0">
              <a:buNone/>
            </a:pPr>
            <a:endParaRPr lang="en-US" altLang="zh-CN" sz="2400" dirty="0" smtClean="0">
              <a:latin typeface="Cambria" panose="02040503050406030204" pitchFamily="18" charset="0"/>
            </a:endParaRPr>
          </a:p>
          <a:p>
            <a:endParaRPr lang="en-US" altLang="zh-CN" sz="2400" dirty="0" smtClean="0">
              <a:latin typeface="Cambria" panose="02040503050406030204" pitchFamily="18" charset="0"/>
            </a:endParaRPr>
          </a:p>
        </p:txBody>
      </p:sp>
      <p:sp>
        <p:nvSpPr>
          <p:cNvPr id="5" name="Rectangle 2"/>
          <p:cNvSpPr txBox="1">
            <a:spLocks noChangeArrowheads="1"/>
          </p:cNvSpPr>
          <p:nvPr/>
        </p:nvSpPr>
        <p:spPr bwMode="auto">
          <a:xfrm>
            <a:off x="1557338" y="194628"/>
            <a:ext cx="56864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BVA Example </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1326538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2931" name="Text Box 3"/>
          <p:cNvSpPr txBox="1">
            <a:spLocks noChangeArrowheads="1"/>
          </p:cNvSpPr>
          <p:nvPr/>
        </p:nvSpPr>
        <p:spPr bwMode="auto">
          <a:xfrm>
            <a:off x="457200" y="1447800"/>
            <a:ext cx="8001000" cy="374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b="1" dirty="0" smtClean="0">
                <a:solidFill>
                  <a:srgbClr val="133984"/>
                </a:solidFill>
                <a:latin typeface="Cambria" panose="02040503050406030204" pitchFamily="18" charset="0"/>
                <a:ea typeface="宋体" panose="02010600030101010101" pitchFamily="2" charset="-122"/>
              </a:rPr>
              <a:t>Individual Income Tax Specification</a:t>
            </a:r>
            <a:r>
              <a:rPr lang="en-US" altLang="zh-CN" sz="2000" b="1" dirty="0">
                <a:solidFill>
                  <a:srgbClr val="133984"/>
                </a:solidFill>
                <a:effectLst/>
                <a:latin typeface="Cambria" panose="02040503050406030204" pitchFamily="18" charset="0"/>
                <a:ea typeface="宋体" panose="02010600030101010101" pitchFamily="2" charset="-122"/>
              </a:rPr>
              <a:t>:</a:t>
            </a: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no more than </a:t>
            </a:r>
            <a:r>
              <a:rPr lang="zh-CN" altLang="en-US" sz="2000" i="1" dirty="0" smtClean="0">
                <a:solidFill>
                  <a:srgbClr val="133984"/>
                </a:solidFill>
                <a:effectLst/>
                <a:latin typeface="Cambria" panose="02040503050406030204" pitchFamily="18" charset="0"/>
                <a:ea typeface="宋体" panose="02010600030101010101" pitchFamily="2" charset="-122"/>
              </a:rPr>
              <a:t>￥</a:t>
            </a:r>
            <a:r>
              <a:rPr lang="en-US" altLang="zh-CN" sz="2000" i="1" dirty="0" smtClean="0">
                <a:solidFill>
                  <a:srgbClr val="133984"/>
                </a:solidFill>
                <a:effectLst/>
                <a:latin typeface="Cambria" panose="02040503050406030204" pitchFamily="18" charset="0"/>
                <a:ea typeface="宋体" panose="02010600030101010101" pitchFamily="2" charset="-122"/>
              </a:rPr>
              <a:t>36,000</a:t>
            </a:r>
            <a:r>
              <a:rPr lang="en-US" altLang="zh-CN" sz="2000" i="1" dirty="0">
                <a:solidFill>
                  <a:srgbClr val="133984"/>
                </a:solidFill>
                <a:effectLst/>
                <a:latin typeface="Cambria" panose="02040503050406030204" pitchFamily="18" charset="0"/>
                <a:ea typeface="宋体" panose="02010600030101010101" pitchFamily="2" charset="-122"/>
              </a:rPr>
              <a:t>, the tax is </a:t>
            </a:r>
            <a:r>
              <a:rPr lang="en-US" altLang="zh-CN" sz="2000" i="1" dirty="0" smtClean="0">
                <a:solidFill>
                  <a:srgbClr val="133984"/>
                </a:solidFill>
                <a:effectLst/>
                <a:latin typeface="Cambria" panose="02040503050406030204" pitchFamily="18" charset="0"/>
                <a:ea typeface="宋体" panose="02010600030101010101" pitchFamily="2" charset="-122"/>
              </a:rPr>
              <a:t>3%.</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36,000, </a:t>
            </a:r>
            <a:r>
              <a:rPr lang="en-US" altLang="zh-CN" sz="2000" i="1" dirty="0">
                <a:solidFill>
                  <a:srgbClr val="133984"/>
                </a:solidFill>
                <a:effectLst/>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144,000</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the tax is </a:t>
            </a:r>
            <a:r>
              <a:rPr lang="en-US" altLang="zh-CN" sz="2000" i="1" dirty="0" smtClean="0">
                <a:solidFill>
                  <a:srgbClr val="133984"/>
                </a:solidFill>
                <a:effectLst/>
                <a:latin typeface="Cambria" panose="02040503050406030204" pitchFamily="18" charset="0"/>
                <a:ea typeface="宋体" panose="02010600030101010101" pitchFamily="2" charset="-122"/>
              </a:rPr>
              <a:t>10%.</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144,000</a:t>
            </a: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20%.</a:t>
            </a:r>
          </a:p>
          <a:p>
            <a:pPr marL="457200" indent="-457200" eaLnBrk="1" hangingPunct="1">
              <a:lnSpc>
                <a:spcPts val="2600"/>
              </a:lnSpc>
              <a:spcBef>
                <a:spcPct val="50000"/>
              </a:spcBef>
              <a:buFont typeface="+mj-lt"/>
              <a:buAutoNum type="arabicPeriod"/>
            </a:pP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420,000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25%.</a:t>
            </a:r>
            <a:endParaRPr lang="en-US" altLang="zh-CN" sz="2000" i="1" dirty="0">
              <a:solidFill>
                <a:srgbClr val="133984"/>
              </a:solidFill>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i="1" dirty="0">
              <a:solidFill>
                <a:srgbClr val="133984"/>
              </a:solidFill>
              <a:latin typeface="Cambria" panose="02040503050406030204" pitchFamily="18" charset="0"/>
              <a:ea typeface="宋体" panose="02010600030101010101" pitchFamily="2" charset="-122"/>
            </a:endParaRPr>
          </a:p>
        </p:txBody>
      </p:sp>
      <p:sp>
        <p:nvSpPr>
          <p:cNvPr id="6" name="Rectangle 2"/>
          <p:cNvSpPr txBox="1">
            <a:spLocks noChangeArrowheads="1"/>
          </p:cNvSpPr>
          <p:nvPr/>
        </p:nvSpPr>
        <p:spPr bwMode="auto">
          <a:xfrm>
            <a:off x="1557338" y="194628"/>
            <a:ext cx="56864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BVA Example </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22365262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90466" name="Rectangle 2"/>
          <p:cNvSpPr>
            <a:spLocks noGrp="1" noChangeArrowheads="1"/>
          </p:cNvSpPr>
          <p:nvPr>
            <p:ph type="title"/>
          </p:nvPr>
        </p:nvSpPr>
        <p:spPr>
          <a:xfrm>
            <a:off x="1400175" y="228600"/>
            <a:ext cx="5686425" cy="536575"/>
          </a:xfrm>
        </p:spPr>
        <p:txBody>
          <a:bodyPr/>
          <a:lstStyle/>
          <a:p>
            <a:r>
              <a:rPr lang="en-US" altLang="zh-CN" sz="3200" dirty="0">
                <a:latin typeface="Cambria" panose="02040503050406030204" pitchFamily="18" charset="0"/>
              </a:rPr>
              <a:t>BVA Example </a:t>
            </a:r>
          </a:p>
        </p:txBody>
      </p:sp>
      <p:graphicFrame>
        <p:nvGraphicFramePr>
          <p:cNvPr id="190467" name="Object 3"/>
          <p:cNvGraphicFramePr>
            <a:graphicFrameLocks noChangeAspect="1"/>
          </p:cNvGraphicFramePr>
          <p:nvPr>
            <p:extLst/>
          </p:nvPr>
        </p:nvGraphicFramePr>
        <p:xfrm>
          <a:off x="762000" y="1981200"/>
          <a:ext cx="7092950" cy="3541712"/>
        </p:xfrm>
        <a:graphic>
          <a:graphicData uri="http://schemas.openxmlformats.org/presentationml/2006/ole">
            <mc:AlternateContent xmlns:mc="http://schemas.openxmlformats.org/markup-compatibility/2006">
              <mc:Choice xmlns:v="urn:schemas-microsoft-com:vml" Requires="v">
                <p:oleObj spid="_x0000_s1033" name="位图图像" r:id="rId4" imgW="7685714" imgH="3839111" progId="Paint.Picture">
                  <p:embed/>
                </p:oleObj>
              </mc:Choice>
              <mc:Fallback>
                <p:oleObj name="位图图像" r:id="rId4" imgW="7685714" imgH="3839111" progId="Paint.Picture">
                  <p:embed/>
                  <p:pic>
                    <p:nvPicPr>
                      <p:cNvPr id="1904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81200"/>
                        <a:ext cx="7092950" cy="35417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8044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2690" name="Rectangle 2"/>
          <p:cNvSpPr>
            <a:spLocks noGrp="1" noChangeArrowheads="1"/>
          </p:cNvSpPr>
          <p:nvPr>
            <p:ph type="title"/>
          </p:nvPr>
        </p:nvSpPr>
        <p:spPr>
          <a:xfrm>
            <a:off x="1600200" y="152400"/>
            <a:ext cx="7740650" cy="1143000"/>
          </a:xfrm>
        </p:spPr>
        <p:txBody>
          <a:bodyPr/>
          <a:lstStyle/>
          <a:p>
            <a:r>
              <a:rPr lang="en-US" altLang="zh-CN" sz="2400" i="1" dirty="0">
                <a:latin typeface="Cambria" panose="02040503050406030204" pitchFamily="18" charset="0"/>
              </a:rPr>
              <a:t>Guidelines for choosing Equivalence classes</a:t>
            </a:r>
            <a:r>
              <a:rPr lang="en-US" altLang="zh-CN" sz="2400" b="1" dirty="0">
                <a:latin typeface="Cambria" panose="02040503050406030204" pitchFamily="18" charset="0"/>
              </a:rPr>
              <a:t/>
            </a:r>
            <a:br>
              <a:rPr lang="en-US" altLang="zh-CN" sz="2400" b="1" dirty="0">
                <a:latin typeface="Cambria" panose="02040503050406030204" pitchFamily="18" charset="0"/>
              </a:rPr>
            </a:br>
            <a:r>
              <a:rPr lang="en-US" altLang="zh-CN" sz="2400" b="1" dirty="0">
                <a:latin typeface="Cambria" panose="02040503050406030204" pitchFamily="18" charset="0"/>
              </a:rPr>
              <a:t>For Data Testing</a:t>
            </a:r>
          </a:p>
        </p:txBody>
      </p:sp>
      <p:sp>
        <p:nvSpPr>
          <p:cNvPr id="242692" name="Rectangle 4"/>
          <p:cNvSpPr>
            <a:spLocks noChangeArrowheads="1"/>
          </p:cNvSpPr>
          <p:nvPr/>
        </p:nvSpPr>
        <p:spPr bwMode="auto">
          <a:xfrm>
            <a:off x="457200" y="1600200"/>
            <a:ext cx="861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Identify </a:t>
            </a:r>
            <a:r>
              <a:rPr lang="en-US" altLang="zh-CN" sz="2400" b="1" dirty="0">
                <a:solidFill>
                  <a:srgbClr val="FF0000"/>
                </a:solidFill>
                <a:effectLst/>
                <a:latin typeface="Cambria" panose="02040503050406030204" pitchFamily="18" charset="0"/>
                <a:ea typeface="宋体" panose="02010600030101010101" pitchFamily="2" charset="-122"/>
              </a:rPr>
              <a:t>sub-boundary conditions</a:t>
            </a:r>
            <a:r>
              <a:rPr lang="en-US" altLang="zh-CN" sz="2400" dirty="0">
                <a:solidFill>
                  <a:srgbClr val="FF0000"/>
                </a:solidFill>
                <a:effectLst/>
                <a:latin typeface="Cambria" panose="02040503050406030204" pitchFamily="18" charset="0"/>
                <a:ea typeface="宋体" panose="02010600030101010101" pitchFamily="2" charset="-122"/>
              </a:rPr>
              <a:t> or </a:t>
            </a:r>
            <a:r>
              <a:rPr lang="en-US" altLang="zh-CN" sz="2400" b="1" dirty="0">
                <a:solidFill>
                  <a:srgbClr val="FF0000"/>
                </a:solidFill>
                <a:effectLst/>
                <a:latin typeface="Cambria" panose="02040503050406030204" pitchFamily="18" charset="0"/>
                <a:ea typeface="宋体" panose="02010600030101010101" pitchFamily="2" charset="-122"/>
              </a:rPr>
              <a:t>internal boundary conditions</a:t>
            </a:r>
          </a:p>
          <a:p>
            <a:pPr>
              <a:buClr>
                <a:schemeClr val="accent1"/>
              </a:buClr>
              <a:buSzPct val="122000"/>
              <a:buFontTx/>
              <a:buChar char="•"/>
            </a:pPr>
            <a:endParaRPr lang="en-US" altLang="zh-CN" sz="2400" dirty="0">
              <a:solidFill>
                <a:srgbClr val="13BBBF"/>
              </a:solidFill>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Some limits may not be apparent to the general end user.</a:t>
            </a:r>
          </a:p>
          <a:p>
            <a:pPr>
              <a:buClr>
                <a:schemeClr val="accent1"/>
              </a:buClr>
              <a:buSzPct val="122000"/>
              <a:buFontTx/>
              <a:buChar char="•"/>
            </a:pPr>
            <a:endParaRPr lang="en-US" altLang="zh-CN" sz="2400" dirty="0">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To locate some of these, you may need to talk </a:t>
            </a:r>
            <a:r>
              <a:rPr lang="en-US" altLang="zh-CN" sz="2400" dirty="0" smtClean="0">
                <a:effectLst/>
                <a:latin typeface="Cambria" panose="02040503050406030204" pitchFamily="18" charset="0"/>
                <a:ea typeface="宋体" panose="02010600030101010101" pitchFamily="2" charset="-122"/>
              </a:rPr>
              <a:t>with programmers</a:t>
            </a:r>
            <a:r>
              <a:rPr lang="en-US" altLang="zh-CN" sz="2400" dirty="0">
                <a:effectLst/>
                <a:latin typeface="Cambria" panose="02040503050406030204" pitchFamily="18" charset="0"/>
                <a:ea typeface="宋体" panose="02010600030101010101" pitchFamily="2" charset="-122"/>
              </a:rPr>
              <a:t>.</a:t>
            </a:r>
          </a:p>
          <a:p>
            <a:endParaRPr lang="en-US" altLang="zh-CN" sz="2400" dirty="0">
              <a:effectLst/>
              <a:latin typeface="Cambria" panose="02040503050406030204" pitchFamily="18" charset="0"/>
              <a:ea typeface="宋体" panose="02010600030101010101" pitchFamily="2" charset="-122"/>
            </a:endParaRPr>
          </a:p>
          <a:p>
            <a:r>
              <a:rPr lang="en-US" altLang="zh-CN" sz="2400" b="1" dirty="0">
                <a:effectLst/>
                <a:latin typeface="Cambria" panose="02040503050406030204" pitchFamily="18" charset="0"/>
                <a:ea typeface="宋体" panose="02010600030101010101" pitchFamily="2" charset="-122"/>
              </a:rPr>
              <a:t>Example</a:t>
            </a:r>
            <a:r>
              <a:rPr lang="en-US" altLang="zh-CN" sz="2400" dirty="0">
                <a:effectLst/>
                <a:latin typeface="Cambria" panose="02040503050406030204" pitchFamily="18" charset="0"/>
                <a:ea typeface="宋体" panose="02010600030101010101" pitchFamily="2" charset="-122"/>
              </a:rPr>
              <a:t>: Powers-of-two boundary conditions</a:t>
            </a:r>
          </a:p>
        </p:txBody>
      </p:sp>
    </p:spTree>
    <p:extLst>
      <p:ext uri="{BB962C8B-B14F-4D97-AF65-F5344CB8AC3E}">
        <p14:creationId xmlns:p14="http://schemas.microsoft.com/office/powerpoint/2010/main" val="2984965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205856"/>
            <a:ext cx="7772400" cy="1143000"/>
          </a:xfrm>
        </p:spPr>
        <p:txBody>
          <a:bodyPr/>
          <a:lstStyle/>
          <a:p>
            <a:r>
              <a:rPr lang="en-US" altLang="zh-CN" sz="3200" b="1" dirty="0">
                <a:solidFill>
                  <a:srgbClr val="132584"/>
                </a:solidFill>
                <a:latin typeface="Cambria" panose="02040503050406030204" pitchFamily="18" charset="0"/>
              </a:rPr>
              <a:t>Power-of-Two</a:t>
            </a:r>
          </a:p>
        </p:txBody>
      </p:sp>
      <p:graphicFrame>
        <p:nvGraphicFramePr>
          <p:cNvPr id="257064" name="Group 40"/>
          <p:cNvGraphicFramePr>
            <a:graphicFrameLocks noGrp="1"/>
          </p:cNvGraphicFramePr>
          <p:nvPr>
            <p:ph idx="1"/>
            <p:extLst/>
          </p:nvPr>
        </p:nvGraphicFramePr>
        <p:xfrm>
          <a:off x="1116013" y="2026920"/>
          <a:ext cx="6938962" cy="3840480"/>
        </p:xfrm>
        <a:graphic>
          <a:graphicData uri="http://schemas.openxmlformats.org/drawingml/2006/table">
            <a:tbl>
              <a:tblPr/>
              <a:tblGrid>
                <a:gridCol w="1425575">
                  <a:extLst>
                    <a:ext uri="{9D8B030D-6E8A-4147-A177-3AD203B41FA5}">
                      <a16:colId xmlns:a16="http://schemas.microsoft.com/office/drawing/2014/main" val="3877122619"/>
                    </a:ext>
                  </a:extLst>
                </a:gridCol>
                <a:gridCol w="5513387">
                  <a:extLst>
                    <a:ext uri="{9D8B030D-6E8A-4147-A177-3AD203B41FA5}">
                      <a16:colId xmlns:a16="http://schemas.microsoft.com/office/drawing/2014/main" val="3879002887"/>
                    </a:ext>
                  </a:extLst>
                </a:gridCol>
              </a:tblGrid>
              <a:tr h="35877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Term</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Range or Value </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4816710"/>
                  </a:ext>
                </a:extLst>
              </a:tr>
              <a:tr h="25225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Bit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Nibble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Byte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Word</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Kilo</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Mega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Giga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Tera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or 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0-15  &lt;Half byte&gt;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0-255</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0-4294967295</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1024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1048576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1073741824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1099511627776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3723568"/>
                  </a:ext>
                </a:extLst>
              </a:tr>
            </a:tbl>
          </a:graphicData>
        </a:graphic>
      </p:graphicFrame>
      <p:sp>
        <p:nvSpPr>
          <p:cNvPr id="257052" name="Text Box 28"/>
          <p:cNvSpPr txBox="1">
            <a:spLocks noChangeArrowheads="1"/>
          </p:cNvSpPr>
          <p:nvPr/>
        </p:nvSpPr>
        <p:spPr bwMode="auto">
          <a:xfrm>
            <a:off x="495935" y="1219200"/>
            <a:ext cx="81908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Binary: 0 and 1, byte is made up of 8 bits, word is made up of 4 bytes, …</a:t>
            </a:r>
          </a:p>
        </p:txBody>
      </p:sp>
      <p:sp>
        <p:nvSpPr>
          <p:cNvPr id="5" name="内容占位符 2"/>
          <p:cNvSpPr txBox="1">
            <a:spLocks/>
          </p:cNvSpPr>
          <p:nvPr/>
        </p:nvSpPr>
        <p:spPr bwMode="auto">
          <a:xfrm>
            <a:off x="381000" y="2352704"/>
            <a:ext cx="5334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位</a:t>
            </a:r>
            <a:endParaRPr kumimoji="1" lang="en-US" altLang="zh-CN" sz="2400" dirty="0">
              <a:latin typeface="Cambria" panose="02040503050406030204" pitchFamily="18" charset="0"/>
              <a:cs typeface="Times New Roman"/>
            </a:endParaRPr>
          </a:p>
        </p:txBody>
      </p:sp>
      <p:sp>
        <p:nvSpPr>
          <p:cNvPr id="6" name="内容占位符 2"/>
          <p:cNvSpPr txBox="1">
            <a:spLocks/>
          </p:cNvSpPr>
          <p:nvPr/>
        </p:nvSpPr>
        <p:spPr bwMode="auto">
          <a:xfrm>
            <a:off x="114300" y="2829225"/>
            <a:ext cx="16002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latin typeface="Cambria" panose="02040503050406030204" pitchFamily="18" charset="0"/>
                <a:cs typeface="Times New Roman"/>
              </a:rPr>
              <a:t>半字节</a:t>
            </a:r>
            <a:endParaRPr kumimoji="1" lang="en-US" altLang="zh-CN" sz="2400" dirty="0">
              <a:latin typeface="Cambria" panose="02040503050406030204" pitchFamily="18" charset="0"/>
              <a:cs typeface="Times New Roman"/>
            </a:endParaRPr>
          </a:p>
        </p:txBody>
      </p:sp>
      <p:sp>
        <p:nvSpPr>
          <p:cNvPr id="7" name="内容占位符 2"/>
          <p:cNvSpPr txBox="1">
            <a:spLocks/>
          </p:cNvSpPr>
          <p:nvPr/>
        </p:nvSpPr>
        <p:spPr bwMode="auto">
          <a:xfrm>
            <a:off x="419100" y="3233633"/>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latin typeface="Cambria" panose="02040503050406030204" pitchFamily="18" charset="0"/>
                <a:cs typeface="Times New Roman"/>
              </a:rPr>
              <a:t>字节</a:t>
            </a:r>
            <a:endParaRPr kumimoji="1" lang="en-US" altLang="zh-CN" sz="2400" b="1" dirty="0">
              <a:latin typeface="Cambria" panose="02040503050406030204" pitchFamily="18" charset="0"/>
              <a:cs typeface="Times New Roman"/>
            </a:endParaRPr>
          </a:p>
        </p:txBody>
      </p:sp>
      <p:sp>
        <p:nvSpPr>
          <p:cNvPr id="8" name="内容占位符 2"/>
          <p:cNvSpPr txBox="1">
            <a:spLocks/>
          </p:cNvSpPr>
          <p:nvPr/>
        </p:nvSpPr>
        <p:spPr bwMode="auto">
          <a:xfrm>
            <a:off x="442152" y="3678804"/>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字</a:t>
            </a:r>
            <a:endParaRPr kumimoji="1" lang="en-US" altLang="zh-CN" sz="2400" b="1" dirty="0">
              <a:latin typeface="Cambria" panose="02040503050406030204" pitchFamily="18" charset="0"/>
              <a:cs typeface="Times New Roman"/>
            </a:endParaRPr>
          </a:p>
        </p:txBody>
      </p:sp>
      <p:sp>
        <p:nvSpPr>
          <p:cNvPr id="9" name="内容占位符 2"/>
          <p:cNvSpPr txBox="1">
            <a:spLocks/>
          </p:cNvSpPr>
          <p:nvPr/>
        </p:nvSpPr>
        <p:spPr bwMode="auto">
          <a:xfrm>
            <a:off x="465204" y="4161836"/>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千</a:t>
            </a:r>
            <a:endParaRPr kumimoji="1" lang="en-US" altLang="zh-CN" sz="2400" b="1" dirty="0">
              <a:latin typeface="Cambria" panose="02040503050406030204" pitchFamily="18" charset="0"/>
              <a:cs typeface="Times New Roman"/>
            </a:endParaRPr>
          </a:p>
        </p:txBody>
      </p:sp>
      <p:sp>
        <p:nvSpPr>
          <p:cNvPr id="10" name="内容占位符 2"/>
          <p:cNvSpPr txBox="1">
            <a:spLocks/>
          </p:cNvSpPr>
          <p:nvPr/>
        </p:nvSpPr>
        <p:spPr bwMode="auto">
          <a:xfrm>
            <a:off x="442792" y="4562935"/>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兆</a:t>
            </a:r>
            <a:endParaRPr kumimoji="1" lang="en-US" altLang="zh-CN" sz="2400" b="1" dirty="0">
              <a:latin typeface="Cambria" panose="02040503050406030204" pitchFamily="18" charset="0"/>
              <a:cs typeface="Times New Roman"/>
            </a:endParaRPr>
          </a:p>
        </p:txBody>
      </p:sp>
      <p:sp>
        <p:nvSpPr>
          <p:cNvPr id="11" name="内容占位符 2"/>
          <p:cNvSpPr txBox="1">
            <a:spLocks/>
          </p:cNvSpPr>
          <p:nvPr/>
        </p:nvSpPr>
        <p:spPr bwMode="auto">
          <a:xfrm>
            <a:off x="453998" y="4970545"/>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吉</a:t>
            </a:r>
            <a:endParaRPr kumimoji="1" lang="en-US" altLang="zh-CN" sz="2400" b="1" dirty="0">
              <a:latin typeface="Cambria" panose="02040503050406030204" pitchFamily="18" charset="0"/>
              <a:cs typeface="Times New Roman"/>
            </a:endParaRPr>
          </a:p>
        </p:txBody>
      </p:sp>
      <p:sp>
        <p:nvSpPr>
          <p:cNvPr id="12" name="内容占位符 2"/>
          <p:cNvSpPr txBox="1">
            <a:spLocks/>
          </p:cNvSpPr>
          <p:nvPr/>
        </p:nvSpPr>
        <p:spPr bwMode="auto">
          <a:xfrm>
            <a:off x="465204" y="5418973"/>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太</a:t>
            </a:r>
            <a:endParaRPr kumimoji="1" lang="en-US" altLang="zh-CN" sz="2400" b="1" dirty="0">
              <a:latin typeface="Cambria" panose="02040503050406030204" pitchFamily="18" charset="0"/>
              <a:cs typeface="Times New Roman"/>
            </a:endParaRPr>
          </a:p>
        </p:txBody>
      </p:sp>
    </p:spTree>
    <p:extLst>
      <p:ext uri="{BB962C8B-B14F-4D97-AF65-F5344CB8AC3E}">
        <p14:creationId xmlns:p14="http://schemas.microsoft.com/office/powerpoint/2010/main" val="10529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3714" name="Rectangle 2"/>
          <p:cNvSpPr>
            <a:spLocks noGrp="1" noChangeArrowheads="1"/>
          </p:cNvSpPr>
          <p:nvPr>
            <p:ph type="title"/>
          </p:nvPr>
        </p:nvSpPr>
        <p:spPr>
          <a:xfrm>
            <a:off x="2057400" y="163484"/>
            <a:ext cx="6705600" cy="838200"/>
          </a:xfrm>
        </p:spPr>
        <p:txBody>
          <a:bodyPr/>
          <a:lstStyle/>
          <a:p>
            <a:r>
              <a:rPr lang="en-US" altLang="zh-CN" sz="3600" dirty="0">
                <a:solidFill>
                  <a:srgbClr val="132584"/>
                </a:solidFill>
                <a:latin typeface="Cambria" panose="02040503050406030204" pitchFamily="18" charset="0"/>
              </a:rPr>
              <a:t>EXAMPLE: Powers-of-Two</a:t>
            </a:r>
            <a:r>
              <a:rPr lang="en-US" altLang="zh-CN" sz="1800" b="1" dirty="0">
                <a:solidFill>
                  <a:srgbClr val="132584"/>
                </a:solidFill>
                <a:latin typeface="Cambria" panose="02040503050406030204" pitchFamily="18" charset="0"/>
              </a:rPr>
              <a:t> </a:t>
            </a:r>
          </a:p>
        </p:txBody>
      </p:sp>
      <p:sp>
        <p:nvSpPr>
          <p:cNvPr id="243716" name="Rectangle 4"/>
          <p:cNvSpPr>
            <a:spLocks noChangeArrowheads="1"/>
          </p:cNvSpPr>
          <p:nvPr/>
        </p:nvSpPr>
        <p:spPr bwMode="auto">
          <a:xfrm>
            <a:off x="381000" y="1447800"/>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effectLst/>
                <a:latin typeface="Cambria" panose="02040503050406030204" pitchFamily="18" charset="0"/>
                <a:ea typeface="宋体" panose="02010600030101010101" pitchFamily="2" charset="-122"/>
              </a:rPr>
              <a:t>Often a programmer will handle data differently depending upon its size.</a:t>
            </a:r>
          </a:p>
          <a:p>
            <a:endParaRPr lang="en-US" altLang="zh-CN" sz="2000" b="1" dirty="0">
              <a:effectLst/>
              <a:latin typeface="Cambria" panose="02040503050406030204" pitchFamily="18" charset="0"/>
              <a:ea typeface="宋体" panose="02010600030101010101" pitchFamily="2" charset="-122"/>
            </a:endParaRPr>
          </a:p>
          <a:p>
            <a:r>
              <a:rPr lang="en-US" altLang="zh-CN" b="1" dirty="0">
                <a:effectLst/>
                <a:latin typeface="Cambria" panose="02040503050406030204" pitchFamily="18" charset="0"/>
                <a:ea typeface="宋体" panose="02010600030101010101" pitchFamily="2" charset="-122"/>
              </a:rPr>
              <a:t>Example: </a:t>
            </a:r>
            <a:r>
              <a:rPr lang="en-US" altLang="zh-CN" sz="2000" dirty="0">
                <a:effectLst/>
                <a:latin typeface="Cambria" panose="02040503050406030204" pitchFamily="18" charset="0"/>
                <a:ea typeface="宋体" panose="02010600030101010101" pitchFamily="2" charset="-122"/>
              </a:rPr>
              <a:t>Communications software where with limited bandwidth, we try to keep the size of data being transmitted low. </a:t>
            </a:r>
          </a:p>
          <a:p>
            <a:endParaRPr lang="en-US" altLang="zh-CN" sz="2000" dirty="0">
              <a:effectLst/>
              <a:latin typeface="Cambria" panose="02040503050406030204" pitchFamily="18" charset="0"/>
              <a:ea typeface="宋体" panose="02010600030101010101" pitchFamily="2" charset="-122"/>
            </a:endParaRPr>
          </a:p>
          <a:p>
            <a:r>
              <a:rPr lang="en-US" altLang="zh-CN" sz="2000" dirty="0">
                <a:effectLst/>
                <a:latin typeface="Cambria" panose="02040503050406030204" pitchFamily="18" charset="0"/>
                <a:ea typeface="宋体" panose="02010600030101010101" pitchFamily="2" charset="-122"/>
              </a:rPr>
              <a:t>Program transmits 256 commands, but uses only a nibble (4 bits) to encode the 15 most commonly used commands.</a:t>
            </a:r>
          </a:p>
          <a:p>
            <a:endParaRPr lang="en-US" altLang="zh-CN" sz="2000" i="1" dirty="0" smtClean="0">
              <a:solidFill>
                <a:srgbClr val="132584"/>
              </a:solidFill>
              <a:effectLst/>
              <a:latin typeface="Cambria" panose="02040503050406030204" pitchFamily="18" charset="0"/>
              <a:ea typeface="宋体" panose="02010600030101010101" pitchFamily="2" charset="-122"/>
            </a:endParaRPr>
          </a:p>
          <a:p>
            <a:r>
              <a:rPr lang="en-US" altLang="zh-CN" sz="2000" i="1" dirty="0" smtClean="0">
                <a:solidFill>
                  <a:srgbClr val="132584"/>
                </a:solidFill>
                <a:effectLst/>
                <a:latin typeface="Cambria" panose="02040503050406030204" pitchFamily="18" charset="0"/>
                <a:ea typeface="宋体" panose="02010600030101010101" pitchFamily="2" charset="-122"/>
              </a:rPr>
              <a:t>Thus</a:t>
            </a:r>
            <a:r>
              <a:rPr lang="en-US" altLang="zh-CN" sz="2000" i="1" dirty="0">
                <a:solidFill>
                  <a:srgbClr val="132584"/>
                </a:solidFill>
                <a:effectLst/>
                <a:latin typeface="Cambria" panose="02040503050406030204" pitchFamily="18" charset="0"/>
                <a:ea typeface="宋体" panose="02010600030101010101" pitchFamily="2" charset="-122"/>
              </a:rPr>
              <a:t>, there is an internal boundary between the 4th and 5th bit</a:t>
            </a:r>
          </a:p>
          <a:p>
            <a:endParaRPr lang="en-US" altLang="zh-CN" sz="2000" i="1" dirty="0">
              <a:solidFill>
                <a:srgbClr val="13BBBF"/>
              </a:solidFill>
              <a:effectLst/>
              <a:latin typeface="Cambria" panose="02040503050406030204" pitchFamily="18" charset="0"/>
              <a:ea typeface="宋体" panose="02010600030101010101" pitchFamily="2" charset="-122"/>
            </a:endParaRPr>
          </a:p>
          <a:p>
            <a:r>
              <a:rPr lang="en-US" altLang="zh-CN" sz="2000" dirty="0">
                <a:effectLst/>
                <a:latin typeface="Cambria" panose="02040503050406030204" pitchFamily="18" charset="0"/>
                <a:ea typeface="宋体" panose="02010600030101010101" pitchFamily="2" charset="-122"/>
              </a:rPr>
              <a:t>Might try transmitting 3, 4, 5 bits in addition to ones determined by the stated boundary conditions of 1 and 8 bits.</a:t>
            </a:r>
          </a:p>
        </p:txBody>
      </p:sp>
    </p:spTree>
    <p:extLst>
      <p:ext uri="{BB962C8B-B14F-4D97-AF65-F5344CB8AC3E}">
        <p14:creationId xmlns:p14="http://schemas.microsoft.com/office/powerpoint/2010/main" val="27880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1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81000" y="21336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1" tIns="44623" rIns="90841" bIns="44623"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i="1" dirty="0" smtClean="0">
                <a:latin typeface="Cambria" panose="02040503050406030204" pitchFamily="18" charset="0"/>
              </a:rPr>
              <a:t>Test data</a:t>
            </a:r>
            <a:r>
              <a:rPr lang="en-US" altLang="zh-CN" sz="2400" i="1" dirty="0" smtClean="0">
                <a:latin typeface="Cambria" panose="02040503050406030204" pitchFamily="18" charset="0"/>
              </a:rPr>
              <a:t>:</a:t>
            </a:r>
            <a:r>
              <a:rPr lang="en-US" altLang="zh-CN" sz="2400" dirty="0" smtClean="0">
                <a:latin typeface="Cambria" panose="02040503050406030204" pitchFamily="18" charset="0"/>
              </a:rPr>
              <a:t>  Inputs which have been devised to test the system.</a:t>
            </a:r>
          </a:p>
          <a:p>
            <a:r>
              <a:rPr lang="en-US" altLang="zh-CN" sz="2400" b="1" i="1" dirty="0" smtClean="0">
                <a:latin typeface="Cambria" panose="02040503050406030204" pitchFamily="18" charset="0"/>
              </a:rPr>
              <a:t>Test cases:</a:t>
            </a:r>
            <a:r>
              <a:rPr lang="en-US" altLang="zh-CN" sz="2400" dirty="0" smtClean="0">
                <a:latin typeface="Cambria" panose="02040503050406030204" pitchFamily="18" charset="0"/>
              </a:rPr>
              <a:t>  Inputs to test the system and the predicted outputs from these inputs if the system operates according to its specification.</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1" tIns="44623" rIns="90841" bIns="44623" numCol="1" anchor="b"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Test Data and Test Cases</a:t>
            </a:r>
            <a:endParaRPr lang="en-US" altLang="zh-CN" sz="3200" dirty="0">
              <a:latin typeface="Cambria" panose="02040503050406030204" pitchFamily="18" charset="0"/>
            </a:endParaRPr>
          </a:p>
        </p:txBody>
      </p:sp>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spTree>
    <p:extLst>
      <p:ext uri="{BB962C8B-B14F-4D97-AF65-F5344CB8AC3E}">
        <p14:creationId xmlns:p14="http://schemas.microsoft.com/office/powerpoint/2010/main" val="39685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1666" name="Rectangle 2"/>
          <p:cNvSpPr>
            <a:spLocks noGrp="1" noChangeArrowheads="1"/>
          </p:cNvSpPr>
          <p:nvPr>
            <p:ph type="title"/>
          </p:nvPr>
        </p:nvSpPr>
        <p:spPr>
          <a:xfrm>
            <a:off x="1654175" y="0"/>
            <a:ext cx="7489825" cy="457200"/>
          </a:xfrm>
        </p:spPr>
        <p:txBody>
          <a:bodyPr/>
          <a:lstStyle/>
          <a:p>
            <a:r>
              <a:rPr lang="en-US" altLang="zh-CN" sz="3600" dirty="0">
                <a:solidFill>
                  <a:srgbClr val="132584"/>
                </a:solidFill>
                <a:latin typeface="Cambria" panose="02040503050406030204" pitchFamily="18" charset="0"/>
              </a:rPr>
              <a:t>An Example:</a:t>
            </a:r>
            <a:r>
              <a:rPr lang="en-US" altLang="zh-CN" sz="4600" dirty="0">
                <a:solidFill>
                  <a:srgbClr val="132584"/>
                </a:solidFill>
                <a:latin typeface="Cambria" panose="02040503050406030204" pitchFamily="18" charset="0"/>
              </a:rPr>
              <a:t> </a:t>
            </a:r>
            <a:r>
              <a:rPr lang="en-US" altLang="zh-CN" dirty="0">
                <a:solidFill>
                  <a:srgbClr val="132584"/>
                </a:solidFill>
                <a:latin typeface="Cambria" panose="02040503050406030204" pitchFamily="18" charset="0"/>
              </a:rPr>
              <a:t>A flight simulator</a:t>
            </a:r>
          </a:p>
        </p:txBody>
      </p:sp>
      <p:sp>
        <p:nvSpPr>
          <p:cNvPr id="241668" name="Rectangle 4"/>
          <p:cNvSpPr>
            <a:spLocks noChangeArrowheads="1"/>
          </p:cNvSpPr>
          <p:nvPr/>
        </p:nvSpPr>
        <p:spPr bwMode="auto">
          <a:xfrm>
            <a:off x="381000" y="1295400"/>
            <a:ext cx="8382000" cy="375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000" dirty="0">
                <a:solidFill>
                  <a:srgbClr val="000099"/>
                </a:solidFill>
                <a:effectLst/>
                <a:latin typeface="Cambria" panose="02040503050406030204" pitchFamily="18" charset="0"/>
                <a:ea typeface="宋体" panose="02010600030101010101" pitchFamily="2" charset="-122"/>
              </a:rPr>
              <a:t>Assume the user can control the height of the plane, determine what those limits are:</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Not specified?</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Why not?</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Nothing in a computer is infinite!</a:t>
            </a:r>
          </a:p>
          <a:p>
            <a:pPr>
              <a:lnSpc>
                <a:spcPct val="120000"/>
              </a:lnSpc>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dirty="0">
                <a:solidFill>
                  <a:srgbClr val="000099"/>
                </a:solidFill>
                <a:effectLst/>
                <a:latin typeface="Cambria" panose="02040503050406030204" pitchFamily="18" charset="0"/>
                <a:ea typeface="宋体" panose="02010600030101010101" pitchFamily="2" charset="-122"/>
              </a:rPr>
              <a:t>Try flying </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Below ground</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In outer space</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Through a mountain (or some other object)</a:t>
            </a:r>
          </a:p>
        </p:txBody>
      </p:sp>
    </p:spTree>
    <p:extLst>
      <p:ext uri="{BB962C8B-B14F-4D97-AF65-F5344CB8AC3E}">
        <p14:creationId xmlns:p14="http://schemas.microsoft.com/office/powerpoint/2010/main" val="165968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828800" y="152400"/>
            <a:ext cx="4594225" cy="1143000"/>
          </a:xfrm>
        </p:spPr>
        <p:txBody>
          <a:bodyPr/>
          <a:lstStyle/>
          <a:p>
            <a:r>
              <a:rPr lang="en-US" altLang="zh-CN" sz="4000" dirty="0">
                <a:solidFill>
                  <a:srgbClr val="132584"/>
                </a:solidFill>
                <a:latin typeface="Cambria" panose="02040503050406030204" pitchFamily="18" charset="0"/>
              </a:rPr>
              <a:t>ASCII Table</a:t>
            </a:r>
          </a:p>
        </p:txBody>
      </p:sp>
      <p:graphicFrame>
        <p:nvGraphicFramePr>
          <p:cNvPr id="259127" name="Group 55"/>
          <p:cNvGraphicFramePr>
            <a:graphicFrameLocks noGrp="1"/>
          </p:cNvGraphicFramePr>
          <p:nvPr>
            <p:ph idx="1"/>
            <p:extLst/>
          </p:nvPr>
        </p:nvGraphicFramePr>
        <p:xfrm>
          <a:off x="708025" y="1219200"/>
          <a:ext cx="7597775" cy="5120640"/>
        </p:xfrm>
        <a:graphic>
          <a:graphicData uri="http://schemas.openxmlformats.org/drawingml/2006/table">
            <a:tbl>
              <a:tblPr/>
              <a:tblGrid>
                <a:gridCol w="1655762">
                  <a:extLst>
                    <a:ext uri="{9D8B030D-6E8A-4147-A177-3AD203B41FA5}">
                      <a16:colId xmlns:a16="http://schemas.microsoft.com/office/drawing/2014/main" val="3853897817"/>
                    </a:ext>
                  </a:extLst>
                </a:gridCol>
                <a:gridCol w="2030413">
                  <a:extLst>
                    <a:ext uri="{9D8B030D-6E8A-4147-A177-3AD203B41FA5}">
                      <a16:colId xmlns:a16="http://schemas.microsoft.com/office/drawing/2014/main" val="4217150069"/>
                    </a:ext>
                  </a:extLst>
                </a:gridCol>
                <a:gridCol w="1655762">
                  <a:extLst>
                    <a:ext uri="{9D8B030D-6E8A-4147-A177-3AD203B41FA5}">
                      <a16:colId xmlns:a16="http://schemas.microsoft.com/office/drawing/2014/main" val="2586079275"/>
                    </a:ext>
                  </a:extLst>
                </a:gridCol>
                <a:gridCol w="2255838">
                  <a:extLst>
                    <a:ext uri="{9D8B030D-6E8A-4147-A177-3AD203B41FA5}">
                      <a16:colId xmlns:a16="http://schemas.microsoft.com/office/drawing/2014/main" val="1954572925"/>
                    </a:ext>
                  </a:extLst>
                </a:gridCol>
              </a:tblGrid>
              <a:tr h="3683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Character</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ASCII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Character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ASCII Value</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1167862"/>
                  </a:ext>
                </a:extLst>
              </a:tr>
              <a:tr h="32908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Null</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Space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718240"/>
                  </a:ext>
                </a:extLst>
              </a:tr>
            </a:tbl>
          </a:graphicData>
        </a:graphic>
      </p:graphicFrame>
    </p:spTree>
    <p:extLst>
      <p:ext uri="{BB962C8B-B14F-4D97-AF65-F5344CB8AC3E}">
        <p14:creationId xmlns:p14="http://schemas.microsoft.com/office/powerpoint/2010/main" val="4229283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If numeric digits are to be </a:t>
            </a:r>
            <a:r>
              <a:rPr lang="en-US" altLang="zh-CN" sz="2000" dirty="0" smtClean="0">
                <a:effectLst/>
                <a:latin typeface="Cambria" panose="02040503050406030204" pitchFamily="18" charset="0"/>
                <a:ea typeface="宋体" panose="02010600030101010101" pitchFamily="2" charset="-122"/>
              </a:rPr>
              <a:t>input, </a:t>
            </a: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6" name="矩形 5"/>
          <p:cNvSpPr/>
          <p:nvPr/>
        </p:nvSpPr>
        <p:spPr>
          <a:xfrm>
            <a:off x="914400" y="1915923"/>
            <a:ext cx="69342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 and ‘:’</a:t>
            </a:r>
          </a:p>
        </p:txBody>
      </p:sp>
      <p:pic>
        <p:nvPicPr>
          <p:cNvPr id="9" name="图片 8"/>
          <p:cNvPicPr>
            <a:picLocks noChangeAspect="1"/>
          </p:cNvPicPr>
          <p:nvPr/>
        </p:nvPicPr>
        <p:blipFill>
          <a:blip r:embed="rId3"/>
          <a:stretch>
            <a:fillRect/>
          </a:stretch>
        </p:blipFill>
        <p:spPr>
          <a:xfrm>
            <a:off x="1752600" y="2362200"/>
            <a:ext cx="4800600" cy="4371550"/>
          </a:xfrm>
          <a:prstGeom prst="rect">
            <a:avLst/>
          </a:prstGeom>
        </p:spPr>
      </p:pic>
      <p:sp>
        <p:nvSpPr>
          <p:cNvPr id="10" name="矩形 9"/>
          <p:cNvSpPr/>
          <p:nvPr/>
        </p:nvSpPr>
        <p:spPr bwMode="auto">
          <a:xfrm>
            <a:off x="3048000" y="3048000"/>
            <a:ext cx="533400" cy="3276600"/>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1866900" y="3048000"/>
            <a:ext cx="533400" cy="327660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bwMode="auto">
          <a:xfrm>
            <a:off x="1866900" y="2611852"/>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866900" y="6345652"/>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矩形 16"/>
          <p:cNvSpPr/>
          <p:nvPr/>
        </p:nvSpPr>
        <p:spPr bwMode="auto">
          <a:xfrm>
            <a:off x="3038475" y="2608060"/>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3038475" y="6352416"/>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7929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4" grpId="0" animBg="1"/>
      <p:bldP spid="15" grpId="0" animBg="1"/>
      <p:bldP spid="16" grpId="0"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smtClean="0">
                <a:effectLst/>
                <a:latin typeface="Cambria" panose="02040503050406030204" pitchFamily="18" charset="0"/>
                <a:ea typeface="宋体" panose="02010600030101010101" pitchFamily="2" charset="-122"/>
              </a:rPr>
              <a:t>If </a:t>
            </a:r>
            <a:r>
              <a:rPr lang="en-US" altLang="zh-CN" sz="2000" dirty="0">
                <a:effectLst/>
                <a:latin typeface="Cambria" panose="02040503050406030204" pitchFamily="18" charset="0"/>
                <a:ea typeface="宋体" panose="02010600030101010101" pitchFamily="2" charset="-122"/>
              </a:rPr>
              <a:t>capital letters are to be </a:t>
            </a:r>
            <a:r>
              <a:rPr lang="en-US" altLang="zh-CN" sz="2000" dirty="0" smtClean="0">
                <a:effectLst/>
                <a:latin typeface="Cambria" panose="02040503050406030204" pitchFamily="18" charset="0"/>
                <a:ea typeface="宋体" panose="02010600030101010101" pitchFamily="2" charset="-122"/>
              </a:rPr>
              <a:t>input, </a:t>
            </a: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4" name="矩形 3"/>
          <p:cNvSpPr/>
          <p:nvPr/>
        </p:nvSpPr>
        <p:spPr>
          <a:xfrm>
            <a:off x="533400" y="1897052"/>
            <a:ext cx="69342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 and ‘[‘</a:t>
            </a:r>
          </a:p>
        </p:txBody>
      </p:sp>
      <p:grpSp>
        <p:nvGrpSpPr>
          <p:cNvPr id="10" name="组合 9"/>
          <p:cNvGrpSpPr/>
          <p:nvPr/>
        </p:nvGrpSpPr>
        <p:grpSpPr>
          <a:xfrm>
            <a:off x="1371600" y="2297162"/>
            <a:ext cx="4876800" cy="4345081"/>
            <a:chOff x="1371600" y="2297162"/>
            <a:chExt cx="4876800" cy="4345081"/>
          </a:xfrm>
        </p:grpSpPr>
        <p:pic>
          <p:nvPicPr>
            <p:cNvPr id="8" name="图片 7"/>
            <p:cNvPicPr>
              <a:picLocks noChangeAspect="1"/>
            </p:cNvPicPr>
            <p:nvPr/>
          </p:nvPicPr>
          <p:blipFill>
            <a:blip r:embed="rId3"/>
            <a:stretch>
              <a:fillRect/>
            </a:stretch>
          </p:blipFill>
          <p:spPr>
            <a:xfrm>
              <a:off x="1371600" y="2297162"/>
              <a:ext cx="2382786" cy="4345081"/>
            </a:xfrm>
            <a:prstGeom prst="rect">
              <a:avLst/>
            </a:prstGeom>
          </p:spPr>
        </p:pic>
        <p:pic>
          <p:nvPicPr>
            <p:cNvPr id="9" name="图片 8"/>
            <p:cNvPicPr>
              <a:picLocks noChangeAspect="1"/>
            </p:cNvPicPr>
            <p:nvPr/>
          </p:nvPicPr>
          <p:blipFill>
            <a:blip r:embed="rId4"/>
            <a:stretch>
              <a:fillRect/>
            </a:stretch>
          </p:blipFill>
          <p:spPr>
            <a:xfrm>
              <a:off x="4343400" y="2297162"/>
              <a:ext cx="1905000" cy="4310392"/>
            </a:xfrm>
            <a:prstGeom prst="rect">
              <a:avLst/>
            </a:prstGeom>
          </p:spPr>
        </p:pic>
      </p:grpSp>
      <p:sp>
        <p:nvSpPr>
          <p:cNvPr id="12" name="矩形 11"/>
          <p:cNvSpPr/>
          <p:nvPr/>
        </p:nvSpPr>
        <p:spPr bwMode="auto">
          <a:xfrm>
            <a:off x="2587171" y="2675500"/>
            <a:ext cx="533400" cy="4106299"/>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5317671" y="2297162"/>
            <a:ext cx="533400" cy="4027438"/>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371600" y="2710681"/>
            <a:ext cx="533400" cy="407111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4343400" y="2297162"/>
            <a:ext cx="533400" cy="402743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矩形 18"/>
          <p:cNvSpPr/>
          <p:nvPr/>
        </p:nvSpPr>
        <p:spPr bwMode="auto">
          <a:xfrm>
            <a:off x="1371600" y="2307305"/>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bwMode="auto">
          <a:xfrm>
            <a:off x="4325886" y="632460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矩形 20"/>
          <p:cNvSpPr/>
          <p:nvPr/>
        </p:nvSpPr>
        <p:spPr bwMode="auto">
          <a:xfrm>
            <a:off x="2562993" y="2268804"/>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矩形 21"/>
          <p:cNvSpPr/>
          <p:nvPr/>
        </p:nvSpPr>
        <p:spPr bwMode="auto">
          <a:xfrm>
            <a:off x="5317671" y="6311132"/>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13443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4" grpId="0" animBg="1"/>
      <p:bldP spid="16" grpId="0" animBg="1"/>
      <p:bldP spid="18" grpId="0" animBg="1"/>
      <p:bldP spid="19" grpId="0" animBg="1"/>
      <p:bldP spid="20" grpId="0" animBg="1"/>
      <p:bldP spid="21"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smtClean="0">
                <a:effectLst/>
                <a:latin typeface="Cambria" panose="02040503050406030204" pitchFamily="18" charset="0"/>
                <a:ea typeface="宋体" panose="02010600030101010101" pitchFamily="2" charset="-122"/>
              </a:rPr>
              <a:t>If </a:t>
            </a:r>
            <a:r>
              <a:rPr lang="en-US" altLang="zh-CN" sz="2000" dirty="0">
                <a:effectLst/>
                <a:latin typeface="Cambria" panose="02040503050406030204" pitchFamily="18" charset="0"/>
                <a:ea typeface="宋体" panose="02010600030101010101" pitchFamily="2" charset="-122"/>
              </a:rPr>
              <a:t>lower case letters are to be input, </a:t>
            </a:r>
            <a:endParaRPr lang="en-US" altLang="zh-CN" sz="2000" dirty="0" smtClean="0">
              <a:effectLst/>
              <a:latin typeface="Cambria" panose="02040503050406030204" pitchFamily="18" charset="0"/>
              <a:ea typeface="宋体" panose="02010600030101010101" pitchFamily="2" charset="-122"/>
            </a:endParaRP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3" name="矩形 2"/>
          <p:cNvSpPr/>
          <p:nvPr/>
        </p:nvSpPr>
        <p:spPr>
          <a:xfrm>
            <a:off x="762000" y="1828800"/>
            <a:ext cx="77724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forward quote and the ‘{‘.</a:t>
            </a:r>
          </a:p>
        </p:txBody>
      </p:sp>
      <p:grpSp>
        <p:nvGrpSpPr>
          <p:cNvPr id="9" name="组合 8"/>
          <p:cNvGrpSpPr/>
          <p:nvPr/>
        </p:nvGrpSpPr>
        <p:grpSpPr>
          <a:xfrm>
            <a:off x="1752600" y="2196253"/>
            <a:ext cx="4684377" cy="4559264"/>
            <a:chOff x="1752600" y="2196253"/>
            <a:chExt cx="4684377" cy="4559264"/>
          </a:xfrm>
        </p:grpSpPr>
        <p:pic>
          <p:nvPicPr>
            <p:cNvPr id="6" name="图片 5"/>
            <p:cNvPicPr>
              <a:picLocks noChangeAspect="1"/>
            </p:cNvPicPr>
            <p:nvPr/>
          </p:nvPicPr>
          <p:blipFill>
            <a:blip r:embed="rId3"/>
            <a:stretch>
              <a:fillRect/>
            </a:stretch>
          </p:blipFill>
          <p:spPr>
            <a:xfrm>
              <a:off x="1752600" y="2228910"/>
              <a:ext cx="1985962" cy="4526607"/>
            </a:xfrm>
            <a:prstGeom prst="rect">
              <a:avLst/>
            </a:prstGeom>
          </p:spPr>
        </p:pic>
        <p:pic>
          <p:nvPicPr>
            <p:cNvPr id="8" name="图片 7"/>
            <p:cNvPicPr>
              <a:picLocks noChangeAspect="1"/>
            </p:cNvPicPr>
            <p:nvPr/>
          </p:nvPicPr>
          <p:blipFill>
            <a:blip r:embed="rId4"/>
            <a:stretch>
              <a:fillRect/>
            </a:stretch>
          </p:blipFill>
          <p:spPr>
            <a:xfrm>
              <a:off x="4343400" y="2196253"/>
              <a:ext cx="2093577" cy="4476690"/>
            </a:xfrm>
            <a:prstGeom prst="rect">
              <a:avLst/>
            </a:prstGeom>
          </p:spPr>
        </p:pic>
      </p:grpSp>
      <p:sp>
        <p:nvSpPr>
          <p:cNvPr id="12" name="矩形 11"/>
          <p:cNvSpPr/>
          <p:nvPr/>
        </p:nvSpPr>
        <p:spPr bwMode="auto">
          <a:xfrm>
            <a:off x="2835134" y="2570325"/>
            <a:ext cx="533400" cy="4181564"/>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矩形 12"/>
          <p:cNvSpPr/>
          <p:nvPr/>
        </p:nvSpPr>
        <p:spPr bwMode="auto">
          <a:xfrm>
            <a:off x="5600699" y="2267251"/>
            <a:ext cx="533400" cy="4027438"/>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1654628" y="2592728"/>
            <a:ext cx="533400" cy="415916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bwMode="auto">
          <a:xfrm>
            <a:off x="4343400" y="2209800"/>
            <a:ext cx="533400" cy="402743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696896" y="217915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矩形 16"/>
          <p:cNvSpPr/>
          <p:nvPr/>
        </p:nvSpPr>
        <p:spPr bwMode="auto">
          <a:xfrm>
            <a:off x="4343400" y="624840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2846021" y="2170214"/>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矩形 18"/>
          <p:cNvSpPr/>
          <p:nvPr/>
        </p:nvSpPr>
        <p:spPr bwMode="auto">
          <a:xfrm>
            <a:off x="5600699" y="6281221"/>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87244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61122"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Text-box Field</a:t>
            </a:r>
          </a:p>
        </p:txBody>
      </p:sp>
      <p:sp>
        <p:nvSpPr>
          <p:cNvPr id="261124" name="Text Box 4"/>
          <p:cNvSpPr txBox="1">
            <a:spLocks noChangeArrowheads="1"/>
          </p:cNvSpPr>
          <p:nvPr/>
        </p:nvSpPr>
        <p:spPr bwMode="auto">
          <a:xfrm>
            <a:off x="533400" y="1905000"/>
            <a:ext cx="1828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Default</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Empty</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Blank</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Null</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Zero</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None</a:t>
            </a:r>
          </a:p>
        </p:txBody>
      </p:sp>
      <p:pic>
        <p:nvPicPr>
          <p:cNvPr id="261125" name="Picture 5" descr="5-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676400"/>
            <a:ext cx="5430837" cy="3966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6821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5762" name="Rectangle 2"/>
          <p:cNvSpPr>
            <a:spLocks noGrp="1" noChangeArrowheads="1"/>
          </p:cNvSpPr>
          <p:nvPr>
            <p:ph type="title"/>
          </p:nvPr>
        </p:nvSpPr>
        <p:spPr>
          <a:xfrm>
            <a:off x="1905000" y="228600"/>
            <a:ext cx="7239000" cy="527050"/>
          </a:xfrm>
        </p:spPr>
        <p:txBody>
          <a:bodyPr/>
          <a:lstStyle/>
          <a:p>
            <a:r>
              <a:rPr lang="en-US" altLang="zh-CN" sz="3200" dirty="0">
                <a:latin typeface="Cambria" panose="02040503050406030204" pitchFamily="18" charset="0"/>
              </a:rPr>
              <a:t>Further </a:t>
            </a:r>
            <a:r>
              <a:rPr lang="en-US" altLang="zh-CN" dirty="0">
                <a:latin typeface="Cambria" panose="02040503050406030204" pitchFamily="18" charset="0"/>
              </a:rPr>
              <a:t>Partitioning</a:t>
            </a:r>
            <a:r>
              <a:rPr lang="en-US" altLang="zh-CN" sz="3200" dirty="0">
                <a:latin typeface="Cambria" panose="02040503050406030204" pitchFamily="18" charset="0"/>
              </a:rPr>
              <a:t> Possibilities</a:t>
            </a:r>
          </a:p>
        </p:txBody>
      </p:sp>
      <p:sp>
        <p:nvSpPr>
          <p:cNvPr id="245764" name="Rectangle 4"/>
          <p:cNvSpPr>
            <a:spLocks noChangeArrowheads="1"/>
          </p:cNvSpPr>
          <p:nvPr/>
        </p:nvSpPr>
        <p:spPr bwMode="auto">
          <a:xfrm>
            <a:off x="381000" y="1371600"/>
            <a:ext cx="8458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133984"/>
                </a:solidFill>
                <a:effectLst/>
                <a:latin typeface="Cambria" panose="02040503050406030204" pitchFamily="18" charset="0"/>
                <a:ea typeface="宋体" panose="02010600030101010101" pitchFamily="2" charset="-122"/>
              </a:rPr>
              <a:t>Check default, empty, blank, null, zero, and no data.</a:t>
            </a:r>
          </a:p>
          <a:p>
            <a:endParaRPr lang="en-US" altLang="zh-CN" sz="2000" dirty="0">
              <a:solidFill>
                <a:srgbClr val="000099"/>
              </a:solidFill>
              <a:effectLst/>
              <a:latin typeface="Cambria" panose="02040503050406030204" pitchFamily="18" charset="0"/>
              <a:ea typeface="宋体" panose="02010600030101010101" pitchFamily="2" charset="-122"/>
            </a:endParaRPr>
          </a:p>
          <a:p>
            <a:pPr lvl="1"/>
            <a:r>
              <a:rPr lang="en-US" altLang="zh-CN" sz="2000" dirty="0">
                <a:effectLst/>
                <a:latin typeface="Cambria" panose="02040503050406030204" pitchFamily="18" charset="0"/>
                <a:ea typeface="宋体" panose="02010600030101010101" pitchFamily="2" charset="-122"/>
              </a:rPr>
              <a:t>- If nothing is entered, what happens?</a:t>
            </a:r>
          </a:p>
          <a:p>
            <a:pPr lvl="2"/>
            <a:r>
              <a:rPr lang="en-US" altLang="zh-CN" sz="2000" dirty="0">
                <a:effectLst/>
                <a:latin typeface="Cambria" panose="02040503050406030204" pitchFamily="18" charset="0"/>
                <a:ea typeface="宋体" panose="02010600030101010101" pitchFamily="2" charset="-122"/>
              </a:rPr>
              <a:t>- Default set?</a:t>
            </a:r>
          </a:p>
          <a:p>
            <a:pPr lvl="2"/>
            <a:r>
              <a:rPr lang="en-US" altLang="zh-CN" sz="2000" dirty="0">
                <a:effectLst/>
                <a:latin typeface="Cambria" panose="02040503050406030204" pitchFamily="18" charset="0"/>
                <a:ea typeface="宋体" panose="02010600030101010101" pitchFamily="2" charset="-122"/>
              </a:rPr>
              <a:t>- Error message?</a:t>
            </a:r>
          </a:p>
          <a:p>
            <a:pPr lvl="2"/>
            <a:r>
              <a:rPr lang="en-US" altLang="zh-CN" sz="2000" dirty="0">
                <a:effectLst/>
                <a:latin typeface="Cambria" panose="02040503050406030204" pitchFamily="18" charset="0"/>
                <a:ea typeface="宋体" panose="02010600030101010101" pitchFamily="2" charset="-122"/>
              </a:rPr>
              <a:t>- Hung program?</a:t>
            </a:r>
          </a:p>
          <a:p>
            <a:pPr lvl="2"/>
            <a:endParaRPr lang="en-US" altLang="zh-CN" sz="2000" dirty="0">
              <a:effectLst/>
              <a:latin typeface="Cambria" panose="02040503050406030204" pitchFamily="18" charset="0"/>
              <a:ea typeface="宋体" panose="02010600030101010101" pitchFamily="2" charset="-122"/>
            </a:endParaRPr>
          </a:p>
          <a:p>
            <a:r>
              <a:rPr lang="en-US" altLang="zh-CN" sz="2000" dirty="0">
                <a:solidFill>
                  <a:srgbClr val="133984"/>
                </a:solidFill>
                <a:effectLst/>
                <a:latin typeface="Cambria" panose="02040503050406030204" pitchFamily="18" charset="0"/>
                <a:ea typeface="宋体" panose="02010600030101010101" pitchFamily="2" charset="-122"/>
              </a:rPr>
              <a:t>Check invalid, wrong, incorrect, and garbage data.</a:t>
            </a:r>
          </a:p>
          <a:p>
            <a:pPr lvl="1"/>
            <a:r>
              <a:rPr lang="en-US" altLang="zh-CN" sz="2000" b="1" dirty="0">
                <a:effectLst/>
                <a:latin typeface="Cambria" panose="02040503050406030204" pitchFamily="18" charset="0"/>
                <a:ea typeface="宋体" panose="02010600030101010101" pitchFamily="2" charset="-122"/>
              </a:rPr>
              <a:t>- Users</a:t>
            </a:r>
            <a:r>
              <a:rPr lang="en-US" altLang="zh-CN" sz="2000" b="1" dirty="0">
                <a:solidFill>
                  <a:schemeClr val="folHlink"/>
                </a:solidFill>
                <a:effectLst/>
                <a:latin typeface="Cambria" panose="02040503050406030204" pitchFamily="18" charset="0"/>
                <a:ea typeface="宋体" panose="02010600030101010101" pitchFamily="2" charset="-122"/>
              </a:rPr>
              <a:t> </a:t>
            </a:r>
            <a:r>
              <a:rPr lang="en-US" altLang="zh-CN" sz="2000" b="1" dirty="0">
                <a:solidFill>
                  <a:srgbClr val="133984"/>
                </a:solidFill>
                <a:effectLst/>
                <a:latin typeface="Cambria" panose="02040503050406030204" pitchFamily="18" charset="0"/>
                <a:ea typeface="宋体" panose="02010600030101010101" pitchFamily="2" charset="-122"/>
              </a:rPr>
              <a:t>WILL</a:t>
            </a:r>
            <a:r>
              <a:rPr lang="en-US" altLang="zh-CN" sz="2000" b="1" dirty="0">
                <a:solidFill>
                  <a:srgbClr val="FFFF00"/>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use the software incorrectly.</a:t>
            </a:r>
          </a:p>
          <a:p>
            <a:pPr lvl="1"/>
            <a:r>
              <a:rPr lang="en-US" altLang="zh-CN" sz="2000" dirty="0">
                <a:effectLst/>
                <a:latin typeface="Cambria" panose="02040503050406030204" pitchFamily="18" charset="0"/>
                <a:ea typeface="宋体" panose="02010600030101010101" pitchFamily="2" charset="-122"/>
              </a:rPr>
              <a:t>- Data loses or crashes are blamed on the software, always --- not the user</a:t>
            </a:r>
          </a:p>
          <a:p>
            <a:pPr lvl="1"/>
            <a:r>
              <a:rPr lang="en-US" altLang="zh-CN" sz="2000" dirty="0">
                <a:effectLst/>
                <a:latin typeface="Cambria" panose="02040503050406030204" pitchFamily="18" charset="0"/>
                <a:ea typeface="宋体" panose="02010600030101010101" pitchFamily="2" charset="-122"/>
              </a:rPr>
              <a:t>- Have fun with this one --- devious, tricky, and nasty are good traits for a tester!</a:t>
            </a:r>
          </a:p>
        </p:txBody>
      </p:sp>
    </p:spTree>
    <p:extLst>
      <p:ext uri="{BB962C8B-B14F-4D97-AF65-F5344CB8AC3E}">
        <p14:creationId xmlns:p14="http://schemas.microsoft.com/office/powerpoint/2010/main" val="2218318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grpSp>
        <p:nvGrpSpPr>
          <p:cNvPr id="46" name="组合 45"/>
          <p:cNvGrpSpPr/>
          <p:nvPr/>
        </p:nvGrpSpPr>
        <p:grpSpPr>
          <a:xfrm>
            <a:off x="775906" y="1371600"/>
            <a:ext cx="5029200" cy="1752600"/>
            <a:chOff x="775906" y="1371600"/>
            <a:chExt cx="5029200" cy="1752600"/>
          </a:xfrm>
        </p:grpSpPr>
        <p:sp>
          <p:nvSpPr>
            <p:cNvPr id="2" name="椭圆 1"/>
            <p:cNvSpPr/>
            <p:nvPr/>
          </p:nvSpPr>
          <p:spPr bwMode="auto">
            <a:xfrm>
              <a:off x="775906" y="1371600"/>
              <a:ext cx="5029200" cy="1752600"/>
            </a:xfrm>
            <a:prstGeom prst="ellipse">
              <a:avLst/>
            </a:prstGeom>
            <a:solidFill>
              <a:schemeClr val="accent5"/>
            </a:solid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sp>
          <p:nvSpPr>
            <p:cNvPr id="9" name="文本框 8"/>
            <p:cNvSpPr txBox="1"/>
            <p:nvPr/>
          </p:nvSpPr>
          <p:spPr>
            <a:xfrm>
              <a:off x="1461706" y="1905000"/>
              <a:ext cx="2209800" cy="461665"/>
            </a:xfrm>
            <a:prstGeom prst="rect">
              <a:avLst/>
            </a:prstGeom>
            <a:noFill/>
          </p:spPr>
          <p:txBody>
            <a:bodyPr wrap="square" rtlCol="0">
              <a:spAutoFit/>
            </a:bodyPr>
            <a:lstStyle/>
            <a:p>
              <a:r>
                <a:rPr lang="en-US" altLang="zh-CN" dirty="0" smtClean="0"/>
                <a:t>Input test data</a:t>
              </a:r>
              <a:endParaRPr lang="zh-CN" altLang="en-US" dirty="0"/>
            </a:p>
          </p:txBody>
        </p:sp>
      </p:grpSp>
      <p:sp>
        <p:nvSpPr>
          <p:cNvPr id="10" name="矩形 9"/>
          <p:cNvSpPr/>
          <p:nvPr/>
        </p:nvSpPr>
        <p:spPr bwMode="auto">
          <a:xfrm>
            <a:off x="1880806" y="3503519"/>
            <a:ext cx="2819399" cy="648000"/>
          </a:xfrm>
          <a:prstGeom prst="rect">
            <a:avLst/>
          </a:prstGeom>
          <a:solidFill>
            <a:srgbClr val="E1EBDB"/>
          </a:solidFill>
          <a:ln w="28575"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System</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grpSp>
        <p:nvGrpSpPr>
          <p:cNvPr id="47" name="组合 46"/>
          <p:cNvGrpSpPr/>
          <p:nvPr/>
        </p:nvGrpSpPr>
        <p:grpSpPr>
          <a:xfrm>
            <a:off x="762000" y="4608318"/>
            <a:ext cx="5029200" cy="1752600"/>
            <a:chOff x="762000" y="4608318"/>
            <a:chExt cx="5029200" cy="1752600"/>
          </a:xfrm>
        </p:grpSpPr>
        <p:sp>
          <p:nvSpPr>
            <p:cNvPr id="11" name="椭圆 10"/>
            <p:cNvSpPr/>
            <p:nvPr/>
          </p:nvSpPr>
          <p:spPr bwMode="auto">
            <a:xfrm>
              <a:off x="762000" y="4608318"/>
              <a:ext cx="5029200" cy="1752600"/>
            </a:xfrm>
            <a:prstGeom prst="ellipse">
              <a:avLst/>
            </a:prstGeom>
            <a:solidFill>
              <a:schemeClr val="accent5"/>
            </a:solid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1212476" y="5234207"/>
              <a:ext cx="2985248" cy="461665"/>
            </a:xfrm>
            <a:prstGeom prst="rect">
              <a:avLst/>
            </a:prstGeom>
            <a:noFill/>
          </p:spPr>
          <p:txBody>
            <a:bodyPr wrap="square" rtlCol="0">
              <a:spAutoFit/>
            </a:bodyPr>
            <a:lstStyle/>
            <a:p>
              <a:r>
                <a:rPr lang="en-US" altLang="zh-CN" dirty="0" smtClean="0"/>
                <a:t>Output test results</a:t>
              </a:r>
              <a:endParaRPr lang="zh-CN" altLang="en-US" dirty="0"/>
            </a:p>
          </p:txBody>
        </p:sp>
      </p:grpSp>
      <p:cxnSp>
        <p:nvCxnSpPr>
          <p:cNvPr id="17" name="直接箭头连接符 16"/>
          <p:cNvCxnSpPr>
            <a:stCxn id="2" idx="4"/>
            <a:endCxn id="10" idx="0"/>
          </p:cNvCxnSpPr>
          <p:nvPr/>
        </p:nvCxnSpPr>
        <p:spPr bwMode="auto">
          <a:xfrm>
            <a:off x="3290506" y="3124200"/>
            <a:ext cx="0" cy="379319"/>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8" name="直接箭头连接符 17"/>
          <p:cNvCxnSpPr>
            <a:stCxn id="5" idx="4"/>
            <a:endCxn id="10" idx="0"/>
          </p:cNvCxnSpPr>
          <p:nvPr/>
        </p:nvCxnSpPr>
        <p:spPr bwMode="auto">
          <a:xfrm flipH="1">
            <a:off x="3290506" y="2520667"/>
            <a:ext cx="1181100" cy="982852"/>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1" name="直接箭头连接符 20"/>
          <p:cNvCxnSpPr>
            <a:stCxn id="10" idx="2"/>
            <a:endCxn id="12" idx="0"/>
          </p:cNvCxnSpPr>
          <p:nvPr/>
        </p:nvCxnSpPr>
        <p:spPr bwMode="auto">
          <a:xfrm>
            <a:off x="3290506" y="4151519"/>
            <a:ext cx="1306147" cy="987394"/>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4" name="直接箭头连接符 23"/>
          <p:cNvCxnSpPr>
            <a:stCxn id="10" idx="2"/>
            <a:endCxn id="11" idx="0"/>
          </p:cNvCxnSpPr>
          <p:nvPr/>
        </p:nvCxnSpPr>
        <p:spPr bwMode="auto">
          <a:xfrm flipH="1">
            <a:off x="3276600" y="4151519"/>
            <a:ext cx="13906" cy="456799"/>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grpSp>
        <p:nvGrpSpPr>
          <p:cNvPr id="40" name="组合 39"/>
          <p:cNvGrpSpPr/>
          <p:nvPr/>
        </p:nvGrpSpPr>
        <p:grpSpPr>
          <a:xfrm>
            <a:off x="3747706" y="1591868"/>
            <a:ext cx="5243894" cy="928799"/>
            <a:chOff x="3747706" y="1591868"/>
            <a:chExt cx="5243894" cy="928799"/>
          </a:xfrm>
        </p:grpSpPr>
        <p:sp>
          <p:nvSpPr>
            <p:cNvPr id="5" name="椭圆 4"/>
            <p:cNvSpPr/>
            <p:nvPr/>
          </p:nvSpPr>
          <p:spPr bwMode="auto">
            <a:xfrm>
              <a:off x="3747706" y="1868412"/>
              <a:ext cx="1447800" cy="652255"/>
            </a:xfrm>
            <a:prstGeom prst="ellipse">
              <a:avLst/>
            </a:prstGeom>
            <a:solidFill>
              <a:srgbClr val="FFFFCC"/>
            </a:solidFill>
            <a:ln w="28575" cap="flat" cmpd="sng" algn="ctr">
              <a:solidFill>
                <a:srgbClr val="922706"/>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I</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cxnSp>
          <p:nvCxnSpPr>
            <p:cNvPr id="27" name="直接箭头连接符 26"/>
            <p:cNvCxnSpPr/>
            <p:nvPr/>
          </p:nvCxnSpPr>
          <p:spPr bwMode="auto">
            <a:xfrm flipH="1">
              <a:off x="5195506" y="1822701"/>
              <a:ext cx="1052894" cy="381000"/>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34" name="文本框 33"/>
            <p:cNvSpPr txBox="1"/>
            <p:nvPr/>
          </p:nvSpPr>
          <p:spPr>
            <a:xfrm>
              <a:off x="6204972" y="1591868"/>
              <a:ext cx="2786628" cy="707886"/>
            </a:xfrm>
            <a:prstGeom prst="rect">
              <a:avLst/>
            </a:prstGeom>
            <a:noFill/>
          </p:spPr>
          <p:txBody>
            <a:bodyPr wrap="square" rtlCol="0">
              <a:spAutoFit/>
            </a:bodyPr>
            <a:lstStyle/>
            <a:p>
              <a:r>
                <a:rPr lang="en-US" altLang="zh-CN" sz="2000" dirty="0" smtClean="0"/>
                <a:t>Input causing anomalous behavior</a:t>
              </a:r>
              <a:endParaRPr lang="zh-CN" altLang="en-US" sz="2000" dirty="0"/>
            </a:p>
          </p:txBody>
        </p:sp>
      </p:grpSp>
      <p:grpSp>
        <p:nvGrpSpPr>
          <p:cNvPr id="41" name="组合 40"/>
          <p:cNvGrpSpPr/>
          <p:nvPr/>
        </p:nvGrpSpPr>
        <p:grpSpPr>
          <a:xfrm>
            <a:off x="3872753" y="4192820"/>
            <a:ext cx="5347447" cy="1598348"/>
            <a:chOff x="3872753" y="4192820"/>
            <a:chExt cx="5347447" cy="1598348"/>
          </a:xfrm>
        </p:grpSpPr>
        <p:sp>
          <p:nvSpPr>
            <p:cNvPr id="12" name="椭圆 11"/>
            <p:cNvSpPr/>
            <p:nvPr/>
          </p:nvSpPr>
          <p:spPr bwMode="auto">
            <a:xfrm>
              <a:off x="3872753" y="5138913"/>
              <a:ext cx="1447800" cy="652255"/>
            </a:xfrm>
            <a:prstGeom prst="ellipse">
              <a:avLst/>
            </a:prstGeom>
            <a:solidFill>
              <a:srgbClr val="FFFFCC"/>
            </a:solidFill>
            <a:ln w="28575" cap="flat" cmpd="sng" algn="ctr">
              <a:solidFill>
                <a:srgbClr val="922706"/>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O</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cxnSp>
          <p:nvCxnSpPr>
            <p:cNvPr id="30" name="直接箭头连接符 29"/>
            <p:cNvCxnSpPr>
              <a:stCxn id="35" idx="1"/>
              <a:endCxn id="12" idx="7"/>
            </p:cNvCxnSpPr>
            <p:nvPr/>
          </p:nvCxnSpPr>
          <p:spPr bwMode="auto">
            <a:xfrm flipH="1">
              <a:off x="5108528" y="4546763"/>
              <a:ext cx="1223575" cy="687671"/>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6332103" y="4192820"/>
              <a:ext cx="2888097" cy="707886"/>
            </a:xfrm>
            <a:prstGeom prst="rect">
              <a:avLst/>
            </a:prstGeom>
            <a:noFill/>
          </p:spPr>
          <p:txBody>
            <a:bodyPr wrap="square" rtlCol="0">
              <a:spAutoFit/>
            </a:bodyPr>
            <a:lstStyle/>
            <a:p>
              <a:r>
                <a:rPr lang="en-US" altLang="zh-CN" sz="2000" dirty="0" smtClean="0"/>
                <a:t>Output which reveal the presence of defects</a:t>
              </a:r>
              <a:endParaRPr lang="zh-CN" altLang="en-US" sz="2000" dirty="0"/>
            </a:p>
          </p:txBody>
        </p:sp>
      </p:grpSp>
    </p:spTree>
    <p:extLst>
      <p:ext uri="{BB962C8B-B14F-4D97-AF65-F5344CB8AC3E}">
        <p14:creationId xmlns:p14="http://schemas.microsoft.com/office/powerpoint/2010/main" val="329936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Random Testing(RT)</a:t>
            </a:r>
            <a:endParaRPr kumimoji="1" lang="zh-CN" altLang="en-US" sz="3200" dirty="0">
              <a:latin typeface="Cambria" panose="02040503050406030204" pitchFamily="18" charset="0"/>
            </a:endParaRPr>
          </a:p>
        </p:txBody>
      </p:sp>
      <p:sp>
        <p:nvSpPr>
          <p:cNvPr id="3" name="内容占位符 2"/>
          <p:cNvSpPr>
            <a:spLocks noGrp="1"/>
          </p:cNvSpPr>
          <p:nvPr>
            <p:ph idx="1"/>
          </p:nvPr>
        </p:nvSpPr>
        <p:spPr>
          <a:xfrm>
            <a:off x="381000" y="1268413"/>
            <a:ext cx="8229600" cy="5065712"/>
          </a:xfrm>
        </p:spPr>
        <p:txBody>
          <a:bodyPr>
            <a:normAutofit/>
          </a:bodyPr>
          <a:lstStyle/>
          <a:p>
            <a:r>
              <a:rPr kumimoji="1" lang="en-US" altLang="zh-CN" sz="2400" dirty="0">
                <a:latin typeface="Cambria" panose="02040503050406030204" pitchFamily="18" charset="0"/>
                <a:cs typeface="Times New Roman"/>
              </a:rPr>
              <a:t>Test cases are generated purely at </a:t>
            </a:r>
            <a:r>
              <a:rPr kumimoji="1" lang="en-US" altLang="zh-CN" sz="2400" dirty="0" smtClean="0">
                <a:latin typeface="Cambria" panose="02040503050406030204" pitchFamily="18" charset="0"/>
                <a:cs typeface="Times New Roman"/>
              </a:rPr>
              <a:t>random</a:t>
            </a:r>
            <a:endParaRPr kumimoji="1" lang="en-US" altLang="zh-CN" sz="2400" dirty="0">
              <a:latin typeface="Cambria" panose="02040503050406030204" pitchFamily="18" charset="0"/>
              <a:cs typeface="Times New Roman"/>
            </a:endParaRPr>
          </a:p>
          <a:p>
            <a:pPr lvl="1"/>
            <a:r>
              <a:rPr kumimoji="1" lang="en-US" altLang="zh-CN" sz="2000" dirty="0">
                <a:latin typeface="Cambria" panose="02040503050406030204" pitchFamily="18" charset="0"/>
                <a:cs typeface="Times New Roman"/>
              </a:rPr>
              <a:t>Input domain must be known</a:t>
            </a:r>
          </a:p>
          <a:p>
            <a:pPr lvl="1"/>
            <a:r>
              <a:rPr kumimoji="1" lang="en-US" altLang="zh-CN" sz="2000" dirty="0">
                <a:latin typeface="Cambria" panose="02040503050406030204" pitchFamily="18" charset="0"/>
                <a:cs typeface="Times New Roman"/>
              </a:rPr>
              <a:t>Pick random points within input domain</a:t>
            </a:r>
          </a:p>
          <a:p>
            <a:pPr lvl="1"/>
            <a:r>
              <a:rPr kumimoji="1" lang="en-US" altLang="zh-CN" sz="2000" dirty="0">
                <a:latin typeface="Cambria" panose="02040503050406030204" pitchFamily="18" charset="0"/>
                <a:cs typeface="Times New Roman"/>
              </a:rPr>
              <a:t>Automation</a:t>
            </a:r>
            <a:endParaRPr kumimoji="1" lang="zh-CN" altLang="en-US" sz="2000" dirty="0">
              <a:latin typeface="Cambria" panose="02040503050406030204" pitchFamily="18" charset="0"/>
              <a:cs typeface="Times New Roman"/>
            </a:endParaRPr>
          </a:p>
        </p:txBody>
      </p:sp>
      <p:sp>
        <p:nvSpPr>
          <p:cNvPr id="4" name="圆角矩形 3"/>
          <p:cNvSpPr/>
          <p:nvPr/>
        </p:nvSpPr>
        <p:spPr>
          <a:xfrm>
            <a:off x="381000" y="3581400"/>
            <a:ext cx="3873500" cy="14097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Add(</a:t>
            </a:r>
            <a:r>
              <a:rPr kumimoji="1" lang="en-US" altLang="zh-CN" sz="1600" dirty="0" err="1">
                <a:solidFill>
                  <a:srgbClr val="133984"/>
                </a:solidFill>
                <a:latin typeface="Cambria" panose="02040503050406030204" pitchFamily="18" charset="0"/>
                <a:cs typeface="Courier New"/>
              </a:rPr>
              <a:t>const</a:t>
            </a:r>
            <a:r>
              <a:rPr kumimoji="1" lang="en-US" altLang="zh-CN" sz="1600" dirty="0">
                <a:solidFill>
                  <a:srgbClr val="133984"/>
                </a:solidFill>
                <a:latin typeface="Cambria" panose="02040503050406030204" pitchFamily="18" charset="0"/>
                <a:cs typeface="Courier New"/>
              </a:rPr>
              <a:t> </a:t>
            </a:r>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&amp;</a:t>
            </a:r>
            <a:r>
              <a:rPr kumimoji="1" lang="en-US" altLang="zh-CN" sz="1600" dirty="0" smtClean="0">
                <a:solidFill>
                  <a:srgbClr val="133984"/>
                </a:solidFill>
                <a:latin typeface="Cambria" panose="02040503050406030204" pitchFamily="18" charset="0"/>
                <a:cs typeface="Courier New"/>
              </a:rPr>
              <a:t>a, </a:t>
            </a:r>
            <a:r>
              <a:rPr kumimoji="1" lang="en-US" altLang="zh-CN" sz="1600" dirty="0" err="1" smtClean="0">
                <a:solidFill>
                  <a:srgbClr val="133984"/>
                </a:solidFill>
                <a:latin typeface="Cambria" panose="02040503050406030204" pitchFamily="18" charset="0"/>
                <a:cs typeface="Courier New"/>
              </a:rPr>
              <a:t>const</a:t>
            </a:r>
            <a:r>
              <a:rPr kumimoji="1" lang="en-US" altLang="zh-CN" sz="1600" dirty="0" smtClean="0">
                <a:solidFill>
                  <a:srgbClr val="133984"/>
                </a:solidFill>
                <a:latin typeface="Cambria" panose="02040503050406030204" pitchFamily="18" charset="0"/>
                <a:cs typeface="Courier New"/>
              </a:rPr>
              <a:t> </a:t>
            </a:r>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&amp;b)</a:t>
            </a:r>
          </a:p>
          <a:p>
            <a:r>
              <a:rPr kumimoji="1" lang="en-US" altLang="zh-CN" sz="1600" dirty="0">
                <a:solidFill>
                  <a:srgbClr val="133984"/>
                </a:solidFill>
                <a:latin typeface="Cambria" panose="02040503050406030204" pitchFamily="18" charset="0"/>
                <a:cs typeface="Courier New"/>
              </a:rPr>
              <a:t>{</a:t>
            </a:r>
          </a:p>
          <a:p>
            <a:r>
              <a:rPr kumimoji="1" lang="en-US" altLang="zh-CN" sz="1600" dirty="0">
                <a:solidFill>
                  <a:srgbClr val="133984"/>
                </a:solidFill>
                <a:latin typeface="Cambria" panose="02040503050406030204" pitchFamily="18" charset="0"/>
                <a:cs typeface="Courier New"/>
              </a:rPr>
              <a:t>	return </a:t>
            </a:r>
            <a:r>
              <a:rPr kumimoji="1" lang="en-US" altLang="zh-CN" sz="1600" dirty="0" err="1">
                <a:solidFill>
                  <a:srgbClr val="133984"/>
                </a:solidFill>
                <a:latin typeface="Cambria" panose="02040503050406030204" pitchFamily="18" charset="0"/>
                <a:cs typeface="Courier New"/>
              </a:rPr>
              <a:t>a+b</a:t>
            </a:r>
            <a:r>
              <a:rPr kumimoji="1" lang="en-US" altLang="zh-CN" sz="1600" dirty="0">
                <a:solidFill>
                  <a:srgbClr val="133984"/>
                </a:solidFill>
                <a:latin typeface="Cambria" panose="02040503050406030204" pitchFamily="18" charset="0"/>
                <a:cs typeface="Courier New"/>
              </a:rPr>
              <a:t>;</a:t>
            </a:r>
          </a:p>
          <a:p>
            <a:r>
              <a:rPr kumimoji="1" lang="en-US" altLang="zh-CN" sz="1600" dirty="0">
                <a:solidFill>
                  <a:srgbClr val="133984"/>
                </a:solidFill>
                <a:latin typeface="Cambria" panose="02040503050406030204" pitchFamily="18" charset="0"/>
                <a:cs typeface="Courier New"/>
              </a:rPr>
              <a:t>}</a:t>
            </a:r>
            <a:endParaRPr kumimoji="1" lang="zh-CN" altLang="en-US" sz="1600" dirty="0">
              <a:solidFill>
                <a:srgbClr val="133984"/>
              </a:solidFill>
              <a:latin typeface="Cambria" panose="02040503050406030204" pitchFamily="18" charset="0"/>
              <a:cs typeface="Courier New"/>
            </a:endParaRPr>
          </a:p>
        </p:txBody>
      </p:sp>
      <p:grpSp>
        <p:nvGrpSpPr>
          <p:cNvPr id="6" name="组合 5"/>
          <p:cNvGrpSpPr/>
          <p:nvPr/>
        </p:nvGrpSpPr>
        <p:grpSpPr>
          <a:xfrm>
            <a:off x="4876800" y="2964805"/>
            <a:ext cx="3429000" cy="2828925"/>
            <a:chOff x="4800600" y="2514600"/>
            <a:chExt cx="4419600" cy="3819525"/>
          </a:xfrm>
        </p:grpSpPr>
        <p:sp>
          <p:nvSpPr>
            <p:cNvPr id="5" name="矩形 4"/>
            <p:cNvSpPr/>
            <p:nvPr/>
          </p:nvSpPr>
          <p:spPr bwMode="auto">
            <a:xfrm>
              <a:off x="5257800" y="3124200"/>
              <a:ext cx="3200400" cy="2590800"/>
            </a:xfrm>
            <a:prstGeom prst="rect">
              <a:avLst/>
            </a:prstGeom>
            <a:noFill/>
            <a:ln w="28575" cap="flat" cmpd="sng" algn="ctr">
              <a:solidFill>
                <a:srgbClr val="132584"/>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7" name="直接连接符 6"/>
            <p:cNvCxnSpPr/>
            <p:nvPr/>
          </p:nvCxnSpPr>
          <p:spPr bwMode="auto">
            <a:xfrm>
              <a:off x="4800600" y="4419600"/>
              <a:ext cx="4419600" cy="0"/>
            </a:xfrm>
            <a:prstGeom prst="line">
              <a:avLst/>
            </a:prstGeom>
            <a:solidFill>
              <a:srgbClr val="DDDDDD"/>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6858000" y="2514600"/>
              <a:ext cx="0" cy="3819525"/>
            </a:xfrm>
            <a:prstGeom prst="line">
              <a:avLst/>
            </a:prstGeom>
            <a:solidFill>
              <a:srgbClr val="DDDDDD"/>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文本框 11"/>
          <p:cNvSpPr txBox="1"/>
          <p:nvPr/>
        </p:nvSpPr>
        <p:spPr>
          <a:xfrm>
            <a:off x="457200" y="5332065"/>
            <a:ext cx="949299" cy="461665"/>
          </a:xfrm>
          <a:prstGeom prst="rect">
            <a:avLst/>
          </a:prstGeom>
          <a:noFill/>
        </p:spPr>
        <p:txBody>
          <a:bodyPr wrap="none" rtlCol="0">
            <a:spAutoFit/>
          </a:bodyPr>
          <a:lstStyle/>
          <a:p>
            <a:r>
              <a:rPr kumimoji="1" lang="en-US" altLang="zh-CN" dirty="0" smtClean="0">
                <a:solidFill>
                  <a:srgbClr val="133984"/>
                </a:solidFill>
                <a:latin typeface="Cambria" panose="02040503050406030204" pitchFamily="18" charset="0"/>
              </a:rPr>
              <a:t>16 bit</a:t>
            </a:r>
            <a:endParaRPr kumimoji="1" lang="zh-CN" altLang="en-US" dirty="0">
              <a:solidFill>
                <a:srgbClr val="133984"/>
              </a:solidFill>
              <a:latin typeface="Cambria" panose="02040503050406030204" pitchFamily="18" charset="0"/>
            </a:endParaRPr>
          </a:p>
        </p:txBody>
      </p:sp>
      <p:pic>
        <p:nvPicPr>
          <p:cNvPr id="10" name="图片 9"/>
          <p:cNvPicPr>
            <a:picLocks noChangeAspect="1"/>
          </p:cNvPicPr>
          <p:nvPr/>
        </p:nvPicPr>
        <p:blipFill>
          <a:blip r:embed="rId3"/>
          <a:stretch>
            <a:fillRect/>
          </a:stretch>
        </p:blipFill>
        <p:spPr>
          <a:xfrm>
            <a:off x="4330700" y="2881344"/>
            <a:ext cx="4768412" cy="3053096"/>
          </a:xfrm>
          <a:prstGeom prst="rect">
            <a:avLst/>
          </a:prstGeom>
        </p:spPr>
      </p:pic>
    </p:spTree>
    <p:extLst>
      <p:ext uri="{BB962C8B-B14F-4D97-AF65-F5344CB8AC3E}">
        <p14:creationId xmlns:p14="http://schemas.microsoft.com/office/powerpoint/2010/main" val="18253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Random Testing</a:t>
            </a:r>
            <a:endParaRPr kumimoji="1" lang="zh-CN" altLang="en-US" sz="3200" dirty="0">
              <a:latin typeface="Cambria" panose="02040503050406030204" pitchFamily="18" charset="0"/>
            </a:endParaRPr>
          </a:p>
        </p:txBody>
      </p:sp>
      <p:pic>
        <p:nvPicPr>
          <p:cNvPr id="7" name="图片 6"/>
          <p:cNvPicPr>
            <a:picLocks noChangeAspect="1"/>
          </p:cNvPicPr>
          <p:nvPr/>
        </p:nvPicPr>
        <p:blipFill>
          <a:blip r:embed="rId3"/>
          <a:stretch>
            <a:fillRect/>
          </a:stretch>
        </p:blipFill>
        <p:spPr>
          <a:xfrm>
            <a:off x="1600200" y="1371600"/>
            <a:ext cx="5943600" cy="1920167"/>
          </a:xfrm>
          <a:prstGeom prst="rect">
            <a:avLst/>
          </a:prstGeom>
        </p:spPr>
      </p:pic>
      <p:sp>
        <p:nvSpPr>
          <p:cNvPr id="9" name="内容占位符 2"/>
          <p:cNvSpPr>
            <a:spLocks noGrp="1"/>
          </p:cNvSpPr>
          <p:nvPr>
            <p:ph idx="1"/>
          </p:nvPr>
        </p:nvSpPr>
        <p:spPr>
          <a:xfrm>
            <a:off x="914400" y="3596567"/>
            <a:ext cx="8229600" cy="2667000"/>
          </a:xfrm>
        </p:spPr>
        <p:txBody>
          <a:bodyPr>
            <a:normAutofit/>
          </a:bodyPr>
          <a:lstStyle/>
          <a:p>
            <a:pPr marL="0" indent="0">
              <a:buNone/>
            </a:pPr>
            <a:r>
              <a:rPr kumimoji="1" lang="en-US" altLang="zh-CN" sz="2400" dirty="0">
                <a:latin typeface="Cambria" panose="02040503050406030204" pitchFamily="18" charset="0"/>
              </a:rPr>
              <a:t>Typical patterns of failure-causing </a:t>
            </a:r>
            <a:r>
              <a:rPr kumimoji="1" lang="en-US" altLang="zh-CN" sz="2400" dirty="0" smtClean="0">
                <a:latin typeface="Cambria" panose="02040503050406030204" pitchFamily="18" charset="0"/>
              </a:rPr>
              <a:t>regions</a:t>
            </a:r>
            <a:endParaRPr kumimoji="1" lang="en-US" altLang="zh-CN" sz="2400" dirty="0" smtClean="0">
              <a:latin typeface="Cambria" panose="02040503050406030204" pitchFamily="18" charset="0"/>
              <a:cs typeface="Times New Roman"/>
            </a:endParaRPr>
          </a:p>
          <a:p>
            <a:r>
              <a:rPr kumimoji="1" lang="en-US" altLang="zh-CN" sz="2400" dirty="0" smtClean="0">
                <a:latin typeface="Cambria" panose="02040503050406030204" pitchFamily="18" charset="0"/>
                <a:cs typeface="Times New Roman"/>
              </a:rPr>
              <a:t>A passed test, nearby tests may be passed</a:t>
            </a:r>
          </a:p>
          <a:p>
            <a:r>
              <a:rPr kumimoji="1" lang="en-US" altLang="zh-CN" sz="2400" dirty="0" smtClean="0">
                <a:latin typeface="Cambria" panose="02040503050406030204" pitchFamily="18" charset="0"/>
                <a:cs typeface="Times New Roman"/>
              </a:rPr>
              <a:t>A failed test, nearby tests may be failed</a:t>
            </a:r>
          </a:p>
          <a:p>
            <a:pPr marL="0" indent="0">
              <a:buNone/>
            </a:pPr>
            <a:endParaRPr kumimoji="1" lang="en-US" altLang="zh-CN" sz="2400" dirty="0" smtClean="0">
              <a:latin typeface="Cambria" panose="02040503050406030204" pitchFamily="18" charset="0"/>
              <a:cs typeface="Times New Roman"/>
            </a:endParaRPr>
          </a:p>
          <a:p>
            <a:pPr marL="0" indent="0">
              <a:buNone/>
            </a:pPr>
            <a:r>
              <a:rPr kumimoji="1" lang="en-US" altLang="zh-CN" sz="2400" dirty="0" smtClean="0">
                <a:latin typeface="Cambria" panose="02040503050406030204" pitchFamily="18" charset="0"/>
                <a:cs typeface="Times New Roman"/>
              </a:rPr>
              <a:t>So</a:t>
            </a:r>
            <a:r>
              <a:rPr kumimoji="1" lang="en-US" altLang="zh-CN" sz="2400" dirty="0">
                <a:latin typeface="Cambria" panose="02040503050406030204" pitchFamily="18" charset="0"/>
                <a:cs typeface="Times New Roman"/>
              </a:rPr>
              <a:t>, select test cases far away from others …</a:t>
            </a:r>
          </a:p>
        </p:txBody>
      </p:sp>
    </p:spTree>
    <p:extLst>
      <p:ext uri="{BB962C8B-B14F-4D97-AF65-F5344CB8AC3E}">
        <p14:creationId xmlns:p14="http://schemas.microsoft.com/office/powerpoint/2010/main" val="32351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Adaptive Random Testing(ART)</a:t>
            </a:r>
            <a:endParaRPr kumimoji="1" lang="zh-CN" altLang="en-US" sz="3200" dirty="0">
              <a:latin typeface="Cambria" panose="02040503050406030204" pitchFamily="18" charset="0"/>
            </a:endParaRPr>
          </a:p>
        </p:txBody>
      </p:sp>
      <p:sp>
        <p:nvSpPr>
          <p:cNvPr id="5" name="Rectangle 4"/>
          <p:cNvSpPr>
            <a:spLocks noChangeArrowheads="1"/>
          </p:cNvSpPr>
          <p:nvPr/>
        </p:nvSpPr>
        <p:spPr bwMode="auto">
          <a:xfrm>
            <a:off x="1371600" y="1447800"/>
            <a:ext cx="6553200" cy="4191000"/>
          </a:xfrm>
          <a:prstGeom prst="rect">
            <a:avLst/>
          </a:prstGeom>
          <a:noFill/>
          <a:ln w="9525">
            <a:solidFill>
              <a:schemeClr val="tx1"/>
            </a:solidFill>
            <a:miter lim="800000"/>
            <a:headEnd/>
            <a:tailEnd/>
          </a:ln>
          <a:effectLst/>
        </p:spPr>
        <p:txBody>
          <a:bodyPr wrap="none" anchor="ctr"/>
          <a:lstStyle/>
          <a:p>
            <a:endParaRPr lang="zh-CN" altLang="en-US"/>
          </a:p>
        </p:txBody>
      </p:sp>
      <p:sp>
        <p:nvSpPr>
          <p:cNvPr id="7" name="标题 1"/>
          <p:cNvSpPr txBox="1">
            <a:spLocks/>
          </p:cNvSpPr>
          <p:nvPr/>
        </p:nvSpPr>
        <p:spPr bwMode="auto">
          <a:xfrm>
            <a:off x="2209800" y="253642"/>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kumimoji="1" lang="en-US" altLang="zh-CN" sz="3200" smtClean="0">
                <a:latin typeface="Cambria" panose="02040503050406030204" pitchFamily="18" charset="0"/>
              </a:rPr>
              <a:t>Random Testing</a:t>
            </a:r>
            <a:endParaRPr kumimoji="1" lang="zh-CN" altLang="en-US" sz="3200" dirty="0">
              <a:latin typeface="Cambria" panose="02040503050406030204" pitchFamily="18" charset="0"/>
            </a:endParaRPr>
          </a:p>
        </p:txBody>
      </p:sp>
    </p:spTree>
    <p:extLst>
      <p:ext uri="{BB962C8B-B14F-4D97-AF65-F5344CB8AC3E}">
        <p14:creationId xmlns:p14="http://schemas.microsoft.com/office/powerpoint/2010/main" val="11721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a:latin typeface="Cambria" panose="02040503050406030204" pitchFamily="18" charset="0"/>
              </a:rPr>
              <a:t>FSCS-ART algorithm</a:t>
            </a:r>
            <a:br>
              <a:rPr kumimoji="1" lang="en-US" altLang="zh-CN" sz="3200" dirty="0">
                <a:latin typeface="Cambria" panose="02040503050406030204" pitchFamily="18" charset="0"/>
              </a:rPr>
            </a:br>
            <a:endParaRPr kumimoji="1" lang="zh-CN" altLang="en-US" sz="3200" dirty="0">
              <a:latin typeface="Cambria" panose="02040503050406030204" pitchFamily="18" charset="0"/>
            </a:endParaRPr>
          </a:p>
        </p:txBody>
      </p:sp>
      <p:sp>
        <p:nvSpPr>
          <p:cNvPr id="4" name="内容占位符 2"/>
          <p:cNvSpPr txBox="1">
            <a:spLocks/>
          </p:cNvSpPr>
          <p:nvPr/>
        </p:nvSpPr>
        <p:spPr bwMode="auto">
          <a:xfrm>
            <a:off x="3048000" y="4683124"/>
            <a:ext cx="40386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b="1" dirty="0">
                <a:solidFill>
                  <a:srgbClr val="FF0000"/>
                </a:solidFill>
                <a:latin typeface="Cambria" panose="02040503050406030204" pitchFamily="18" charset="0"/>
                <a:cs typeface="Times New Roman"/>
              </a:rPr>
              <a:t>Problem in ART</a:t>
            </a:r>
            <a:endParaRPr kumimoji="1" lang="en-US" altLang="zh-CN" sz="2400" b="1" dirty="0" smtClean="0">
              <a:solidFill>
                <a:srgbClr val="FF0000"/>
              </a:solidFill>
              <a:latin typeface="Cambria" panose="02040503050406030204" pitchFamily="18" charset="0"/>
              <a:cs typeface="Times New Roman"/>
            </a:endParaRPr>
          </a:p>
          <a:p>
            <a:r>
              <a:rPr kumimoji="1" lang="en-US" altLang="zh-CN" sz="2400" dirty="0" smtClean="0">
                <a:latin typeface="Cambria" panose="02040503050406030204" pitchFamily="18" charset="0"/>
                <a:cs typeface="Times New Roman"/>
              </a:rPr>
              <a:t>Distance</a:t>
            </a:r>
          </a:p>
          <a:p>
            <a:r>
              <a:rPr kumimoji="1" lang="en-US" altLang="zh-CN" sz="2400" dirty="0" smtClean="0">
                <a:latin typeface="Cambria" panose="02040503050406030204" pitchFamily="18" charset="0"/>
                <a:cs typeface="Times New Roman"/>
              </a:rPr>
              <a:t>Sampling</a:t>
            </a:r>
            <a:endParaRPr kumimoji="1" lang="en-US" altLang="zh-CN" sz="2400" dirty="0">
              <a:latin typeface="Cambria" panose="02040503050406030204" pitchFamily="18" charset="0"/>
              <a:cs typeface="Times New Roman"/>
            </a:endParaRPr>
          </a:p>
        </p:txBody>
      </p:sp>
      <p:pic>
        <p:nvPicPr>
          <p:cNvPr id="5" name="图片 4"/>
          <p:cNvPicPr>
            <a:picLocks noChangeAspect="1"/>
          </p:cNvPicPr>
          <p:nvPr/>
        </p:nvPicPr>
        <p:blipFill>
          <a:blip r:embed="rId4"/>
          <a:stretch>
            <a:fillRect/>
          </a:stretch>
        </p:blipFill>
        <p:spPr>
          <a:xfrm>
            <a:off x="1219200" y="1143000"/>
            <a:ext cx="6051617" cy="3317875"/>
          </a:xfrm>
          <a:prstGeom prst="rect">
            <a:avLst/>
          </a:prstGeom>
        </p:spPr>
      </p:pic>
    </p:spTree>
    <p:extLst>
      <p:ext uri="{BB962C8B-B14F-4D97-AF65-F5344CB8AC3E}">
        <p14:creationId xmlns:p14="http://schemas.microsoft.com/office/powerpoint/2010/main" val="4716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17853</TotalTime>
  <Words>3354</Words>
  <Application>Microsoft Office PowerPoint</Application>
  <PresentationFormat>全屏显示(4:3)</PresentationFormat>
  <Paragraphs>578</Paragraphs>
  <Slides>47</Slides>
  <Notes>45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0" baseType="lpstr">
      <vt:lpstr>Microsoft Yahei</vt:lpstr>
      <vt:lpstr>Zapf Dingbats</vt:lpstr>
      <vt:lpstr>黑体</vt:lpstr>
      <vt:lpstr>华文新魏</vt:lpstr>
      <vt:lpstr>宋体</vt:lpstr>
      <vt:lpstr>Arial</vt:lpstr>
      <vt:lpstr>Cambria</vt:lpstr>
      <vt:lpstr>Courier New</vt:lpstr>
      <vt:lpstr>Symbol</vt:lpstr>
      <vt:lpstr>Times New Roman</vt:lpstr>
      <vt:lpstr>Wingdings</vt:lpstr>
      <vt:lpstr>1_自定义设计方案</vt:lpstr>
      <vt:lpstr>位图图像</vt:lpstr>
      <vt:lpstr>Software Testing and Quality Assurance</vt:lpstr>
      <vt:lpstr>PowerPoint 演示文稿</vt:lpstr>
      <vt:lpstr>Black-box Testing</vt:lpstr>
      <vt:lpstr>Black-box Testing</vt:lpstr>
      <vt:lpstr>Black-box Testing</vt:lpstr>
      <vt:lpstr>Random Testing(RT)</vt:lpstr>
      <vt:lpstr>Random Testing</vt:lpstr>
      <vt:lpstr>Adaptive Random Testing(ART)</vt:lpstr>
      <vt:lpstr>FSCS-ART algorithm </vt:lpstr>
      <vt:lpstr>Anti-Random Testing</vt:lpstr>
      <vt:lpstr>Define equivalence partitions - or classes</vt:lpstr>
      <vt:lpstr>Data Testing GUIDELINES FOR CHOOSING EQUIVALENCE CLASSES</vt:lpstr>
      <vt:lpstr>Equivalence Partitioning </vt:lpstr>
      <vt:lpstr>Equivalence Partitioning </vt:lpstr>
      <vt:lpstr>Equivalence Classes Strategy </vt:lpstr>
      <vt:lpstr>Equivalence Partitioning Example 1</vt:lpstr>
      <vt:lpstr>Equivalence Partitioning Example 2</vt:lpstr>
      <vt:lpstr>Equivalence Partitioning </vt:lpstr>
      <vt:lpstr>PowerPoint 演示文稿</vt:lpstr>
      <vt:lpstr>Equivalence Partitioning Example</vt:lpstr>
      <vt:lpstr>PowerPoint 演示文稿</vt:lpstr>
      <vt:lpstr>Equivalence Partitioning</vt:lpstr>
      <vt:lpstr>PowerPoint 演示文稿</vt:lpstr>
      <vt:lpstr>Equivalence Partitioning</vt:lpstr>
      <vt:lpstr>PowerPoint 演示文稿</vt:lpstr>
      <vt:lpstr>PowerPoint 演示文稿</vt:lpstr>
      <vt:lpstr>Black-Box testing  - Boundary Value Analysis (BVA)</vt:lpstr>
      <vt:lpstr>Types in Boundary</vt:lpstr>
      <vt:lpstr>Examples of possible boundary conditions</vt:lpstr>
      <vt:lpstr>Boundary Values</vt:lpstr>
      <vt:lpstr>Guidelines for Identifying Boundary Values</vt:lpstr>
      <vt:lpstr>BVA Example </vt:lpstr>
      <vt:lpstr>BVA Example </vt:lpstr>
      <vt:lpstr>PowerPoint 演示文稿</vt:lpstr>
      <vt:lpstr>PowerPoint 演示文稿</vt:lpstr>
      <vt:lpstr>BVA Example </vt:lpstr>
      <vt:lpstr>Guidelines for choosing Equivalence classes For Data Testing</vt:lpstr>
      <vt:lpstr>Power-of-Two</vt:lpstr>
      <vt:lpstr>EXAMPLE: Powers-of-Two </vt:lpstr>
      <vt:lpstr>An Example: A flight simulator</vt:lpstr>
      <vt:lpstr>ASCII Table</vt:lpstr>
      <vt:lpstr>ASCII Encoding Always Produce  Sub-Boundary Conditions</vt:lpstr>
      <vt:lpstr>ASCII Encoding Always Produce  Sub-Boundary Conditions</vt:lpstr>
      <vt:lpstr>ASCII Encoding Always Produce  Sub-Boundary Conditions</vt:lpstr>
      <vt:lpstr>Text-box Field</vt:lpstr>
      <vt:lpstr>Further Partitioning Possibilities</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2729</cp:revision>
  <cp:lastPrinted>1601-01-01T00:00:00Z</cp:lastPrinted>
  <dcterms:created xsi:type="dcterms:W3CDTF">1601-01-01T00:00:00Z</dcterms:created>
  <dcterms:modified xsi:type="dcterms:W3CDTF">2022-10-10T05:07:05Z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