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6"/>
  </p:notesMasterIdLst>
  <p:handoutMasterIdLst>
    <p:handoutMasterId r:id="rId47"/>
  </p:handoutMasterIdLst>
  <p:sldIdLst>
    <p:sldId id="1334" r:id="rId2"/>
    <p:sldId id="1367" r:id="rId3"/>
    <p:sldId id="1368" r:id="rId4"/>
    <p:sldId id="1369" r:id="rId5"/>
    <p:sldId id="1370" r:id="rId6"/>
    <p:sldId id="1371" r:id="rId7"/>
    <p:sldId id="1372" r:id="rId8"/>
    <p:sldId id="1373" r:id="rId9"/>
    <p:sldId id="1374" r:id="rId10"/>
    <p:sldId id="1375" r:id="rId11"/>
    <p:sldId id="1376" r:id="rId12"/>
    <p:sldId id="1377" r:id="rId13"/>
    <p:sldId id="1378" r:id="rId14"/>
    <p:sldId id="1380" r:id="rId15"/>
    <p:sldId id="1381" r:id="rId16"/>
    <p:sldId id="1246" r:id="rId17"/>
    <p:sldId id="1383" r:id="rId18"/>
    <p:sldId id="1384" r:id="rId19"/>
    <p:sldId id="1385" r:id="rId20"/>
    <p:sldId id="1386" r:id="rId21"/>
    <p:sldId id="1250" r:id="rId22"/>
    <p:sldId id="1286" r:id="rId23"/>
    <p:sldId id="1285" r:id="rId24"/>
    <p:sldId id="1284" r:id="rId25"/>
    <p:sldId id="1287" r:id="rId26"/>
    <p:sldId id="1249" r:id="rId27"/>
    <p:sldId id="1325" r:id="rId28"/>
    <p:sldId id="1289" r:id="rId29"/>
    <p:sldId id="1290" r:id="rId30"/>
    <p:sldId id="1291" r:id="rId31"/>
    <p:sldId id="1292" r:id="rId32"/>
    <p:sldId id="1293" r:id="rId33"/>
    <p:sldId id="1294" r:id="rId34"/>
    <p:sldId id="1295" r:id="rId35"/>
    <p:sldId id="1296" r:id="rId36"/>
    <p:sldId id="1297" r:id="rId37"/>
    <p:sldId id="1298" r:id="rId38"/>
    <p:sldId id="1299" r:id="rId39"/>
    <p:sldId id="1300" r:id="rId40"/>
    <p:sldId id="1301" r:id="rId41"/>
    <p:sldId id="1302" r:id="rId42"/>
    <p:sldId id="1332" r:id="rId43"/>
    <p:sldId id="1333" r:id="rId44"/>
    <p:sldId id="876" r:id="rId45"/>
  </p:sldIdLst>
  <p:sldSz cx="9144000" cy="6858000" type="screen4x3"/>
  <p:notesSz cx="9144000" cy="68580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357C"/>
    <a:srgbClr val="132584"/>
    <a:srgbClr val="133984"/>
    <a:srgbClr val="00FF00"/>
    <a:srgbClr val="FFFF00"/>
    <a:srgbClr val="DDDDDD"/>
    <a:srgbClr val="93052E"/>
    <a:srgbClr val="9227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12" autoAdjust="0"/>
    <p:restoredTop sz="51150" autoAdjust="0"/>
  </p:normalViewPr>
  <p:slideViewPr>
    <p:cSldViewPr snapToObjects="1">
      <p:cViewPr varScale="1">
        <p:scale>
          <a:sx n="56" d="100"/>
          <a:sy n="56" d="100"/>
        </p:scale>
        <p:origin x="3075" y="33"/>
      </p:cViewPr>
      <p:guideLst>
        <p:guide orient="horz" pos="2352"/>
        <p:guide pos="2880"/>
      </p:guideLst>
    </p:cSldViewPr>
  </p:slideViewPr>
  <p:outlineViewPr>
    <p:cViewPr>
      <p:scale>
        <a:sx n="33" d="100"/>
        <a:sy n="33" d="100"/>
      </p:scale>
      <p:origin x="0" y="0"/>
    </p:cViewPr>
    <p:sldLst>
      <p:sld r:id="rId1" collapse="1"/>
      <p:sld r:id="rId2" collapse="1"/>
      <p:sld r:id="rId3" collapse="1"/>
    </p:sldLst>
  </p:outlineViewPr>
  <p:notesTextViewPr>
    <p:cViewPr>
      <p:scale>
        <a:sx n="125" d="100"/>
        <a:sy n="125" d="100"/>
      </p:scale>
      <p:origin x="0" y="0"/>
    </p:cViewPr>
  </p:notesTextViewPr>
  <p:sorterViewPr>
    <p:cViewPr>
      <p:scale>
        <a:sx n="100" d="100"/>
        <a:sy n="100" d="100"/>
      </p:scale>
      <p:origin x="0" y="6570"/>
    </p:cViewPr>
  </p:sorterViewPr>
  <p:notesViewPr>
    <p:cSldViewPr snapToObjects="1">
      <p:cViewPr varScale="1">
        <p:scale>
          <a:sx n="75" d="100"/>
          <a:sy n="75" d="100"/>
        </p:scale>
        <p:origin x="-912"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slide" Target="slides/slide37.xml"/><Relationship Id="rId1"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75779" name="Rectangle 3"/>
          <p:cNvSpPr>
            <a:spLocks noGrp="1" noChangeArrowheads="1"/>
          </p:cNvSpPr>
          <p:nvPr>
            <p:ph type="dt" sz="quarter"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ea typeface="宋体" panose="02010600030101010101" pitchFamily="2" charset="-122"/>
              </a:defRPr>
            </a:lvl1pPr>
          </a:lstStyle>
          <a:p>
            <a:pPr>
              <a:defRPr/>
            </a:pPr>
            <a:endParaRPr lang="en-US" altLang="zh-CN"/>
          </a:p>
        </p:txBody>
      </p:sp>
      <p:sp>
        <p:nvSpPr>
          <p:cNvPr id="75780" name="Rectangle 4"/>
          <p:cNvSpPr>
            <a:spLocks noGrp="1" noChangeArrowheads="1"/>
          </p:cNvSpPr>
          <p:nvPr>
            <p:ph type="ftr" sz="quarter" idx="2"/>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75781" name="Rectangle 5"/>
          <p:cNvSpPr>
            <a:spLocks noGrp="1" noChangeArrowheads="1"/>
          </p:cNvSpPr>
          <p:nvPr>
            <p:ph type="sldNum" sz="quarter" idx="3"/>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8EAE1928-9D4C-49B6-AAF6-367633392B04}" type="slidenum">
              <a:rPr lang="en-US" altLang="zh-CN"/>
              <a:pPr>
                <a:defRPr/>
              </a:pPr>
              <a:t>‹#›</a:t>
            </a:fld>
            <a:endParaRPr lang="en-US" altLang="zh-CN"/>
          </a:p>
        </p:txBody>
      </p:sp>
    </p:spTree>
    <p:extLst>
      <p:ext uri="{BB962C8B-B14F-4D97-AF65-F5344CB8AC3E}">
        <p14:creationId xmlns:p14="http://schemas.microsoft.com/office/powerpoint/2010/main" val="3316271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ea typeface="宋体" panose="02010600030101010101"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31B0A9D7-2049-40C3-89F4-FDE8A803A61B}" type="slidenum">
              <a:rPr lang="en-US" altLang="zh-CN"/>
              <a:pPr>
                <a:defRPr/>
              </a:pPr>
              <a:t>‹#›</a:t>
            </a:fld>
            <a:endParaRPr lang="en-US" altLang="zh-CN"/>
          </a:p>
        </p:txBody>
      </p:sp>
    </p:spTree>
    <p:extLst>
      <p:ext uri="{BB962C8B-B14F-4D97-AF65-F5344CB8AC3E}">
        <p14:creationId xmlns:p14="http://schemas.microsoft.com/office/powerpoint/2010/main" val="140630330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FA4841EF-E585-44AF-AE85-F1852AF758AD}" type="slidenum">
              <a:rPr lang="en-US" altLang="zh-CN" sz="1200">
                <a:ea typeface="宋体" panose="02010600030101010101" pitchFamily="2" charset="-122"/>
              </a:rPr>
              <a:pPr algn="r"/>
              <a:t>1</a:t>
            </a:fld>
            <a:endParaRPr lang="en-US" altLang="zh-CN" sz="1200">
              <a:ea typeface="宋体" panose="02010600030101010101" pitchFamily="2" charset="-122"/>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2537895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10</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步骤</a:t>
            </a:r>
            <a:r>
              <a:rPr lang="en-US" altLang="zh-CN" dirty="0" smtClean="0"/>
              <a:t>5</a:t>
            </a:r>
            <a:r>
              <a:rPr lang="zh-CN" altLang="en-US" dirty="0" smtClean="0"/>
              <a:t>：设计问卷</a:t>
            </a:r>
            <a:endParaRPr lang="en-US" altLang="zh-CN" dirty="0" smtClean="0"/>
          </a:p>
        </p:txBody>
      </p:sp>
    </p:spTree>
    <p:extLst>
      <p:ext uri="{BB962C8B-B14F-4D97-AF65-F5344CB8AC3E}">
        <p14:creationId xmlns:p14="http://schemas.microsoft.com/office/powerpoint/2010/main" val="432037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11</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步骤</a:t>
            </a:r>
            <a:r>
              <a:rPr lang="en-US" altLang="zh-CN" dirty="0" smtClean="0"/>
              <a:t>6</a:t>
            </a:r>
            <a:r>
              <a:rPr lang="zh-CN" altLang="en-US" dirty="0" smtClean="0"/>
              <a:t>：进行审查</a:t>
            </a:r>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3276778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12</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产品说明书属性检查清单</a:t>
            </a:r>
            <a:endParaRPr lang="en-US" altLang="zh-CN" dirty="0" smtClean="0"/>
          </a:p>
          <a:p>
            <a:pPr eaLnBrk="1" hangingPunct="1"/>
            <a:r>
              <a:rPr lang="zh-CN" altLang="en-US" dirty="0" smtClean="0"/>
              <a:t>完整性 </a:t>
            </a:r>
            <a:endParaRPr lang="en-US" altLang="zh-CN" dirty="0" smtClean="0"/>
          </a:p>
          <a:p>
            <a:pPr eaLnBrk="1" hangingPunct="1"/>
            <a:r>
              <a:rPr lang="zh-CN" altLang="en-US" dirty="0" smtClean="0"/>
              <a:t>准确性 </a:t>
            </a:r>
            <a:endParaRPr lang="en-US" altLang="zh-CN" dirty="0" smtClean="0"/>
          </a:p>
          <a:p>
            <a:pPr eaLnBrk="1" hangingPunct="1"/>
            <a:r>
              <a:rPr lang="zh-CN" altLang="en-US" dirty="0" smtClean="0"/>
              <a:t>精确  </a:t>
            </a:r>
            <a:endParaRPr lang="en-US" altLang="zh-CN" dirty="0" smtClean="0"/>
          </a:p>
          <a:p>
            <a:pPr eaLnBrk="1" hangingPunct="1"/>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不含糊、清晰</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pPr eaLnBrk="1" hangingPunct="1"/>
            <a:r>
              <a:rPr lang="zh-CN" altLang="en-US" dirty="0" smtClean="0"/>
              <a:t>关联  </a:t>
            </a:r>
            <a:endParaRPr lang="en-US" altLang="zh-CN" dirty="0" smtClean="0"/>
          </a:p>
          <a:p>
            <a:pPr eaLnBrk="1" hangingPunct="1"/>
            <a:r>
              <a:rPr lang="zh-CN" altLang="en-US" dirty="0" smtClean="0"/>
              <a:t>可行性  </a:t>
            </a:r>
            <a:endParaRPr lang="en-US" altLang="zh-CN" dirty="0" smtClean="0"/>
          </a:p>
          <a:p>
            <a:pPr eaLnBrk="1" hangingPunct="1"/>
            <a:r>
              <a:rPr lang="zh-CN" altLang="en-US" dirty="0" smtClean="0"/>
              <a:t>无代码</a:t>
            </a:r>
            <a:r>
              <a:rPr lang="en-US" altLang="zh-CN" dirty="0" smtClean="0"/>
              <a:t>/</a:t>
            </a:r>
            <a:r>
              <a:rPr lang="zh-CN" altLang="en-US" dirty="0" smtClean="0"/>
              <a:t>无设计 代码无关  </a:t>
            </a:r>
            <a:endParaRPr lang="en-US" altLang="zh-CN" dirty="0" smtClean="0"/>
          </a:p>
          <a:p>
            <a:pPr eaLnBrk="1" hangingPunct="1"/>
            <a:r>
              <a:rPr lang="zh-CN" altLang="en-US" dirty="0" smtClean="0"/>
              <a:t>可测性</a:t>
            </a:r>
            <a:endParaRPr lang="zh-CN" altLang="zh-CN" dirty="0" smtClean="0"/>
          </a:p>
        </p:txBody>
      </p:sp>
    </p:spTree>
    <p:extLst>
      <p:ext uri="{BB962C8B-B14F-4D97-AF65-F5344CB8AC3E}">
        <p14:creationId xmlns:p14="http://schemas.microsoft.com/office/powerpoint/2010/main" val="560978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13</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产品说明书用语检查清单</a:t>
            </a:r>
            <a:endParaRPr lang="en-US" altLang="zh-CN" dirty="0" smtClean="0"/>
          </a:p>
          <a:p>
            <a:pPr eaLnBrk="1" hangingPunct="1"/>
            <a:endParaRPr lang="en-US" altLang="zh-CN" dirty="0" smtClean="0"/>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1</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、总是、每一种、所有、没有、从不。</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2</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、当然、因此、明显、显然、必然。</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3</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、某些、有时、常常、通常、惯常、经常、大多、几乎。</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4</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、等等、诸如此类、依次类推、</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5</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、良好、迅速、廉价、高效、小、稳定。</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6</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、处理、进行、拒绝、跳过、排除。</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7</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、如果</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那么</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（没有否则）。</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
            </a:r>
            <a:b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br>
            <a:endParaRPr lang="zh-CN" altLang="zh-CN" dirty="0" smtClean="0"/>
          </a:p>
        </p:txBody>
      </p:sp>
    </p:spTree>
    <p:extLst>
      <p:ext uri="{BB962C8B-B14F-4D97-AF65-F5344CB8AC3E}">
        <p14:creationId xmlns:p14="http://schemas.microsoft.com/office/powerpoint/2010/main" val="814804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14</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审稿人专注于最适合评估的领域</a:t>
            </a:r>
            <a:endParaRPr lang="en-US" altLang="zh-CN" dirty="0" smtClean="0"/>
          </a:p>
          <a:p>
            <a:pPr eaLnBrk="1" hangingPunct="1"/>
            <a:r>
              <a:rPr lang="zh-CN" altLang="en-US" dirty="0" smtClean="0"/>
              <a:t>与产品说明书作者的一对一交流使人们更容易说话。</a:t>
            </a:r>
            <a:endParaRPr lang="en-US" altLang="zh-CN" dirty="0" smtClean="0"/>
          </a:p>
          <a:p>
            <a:pPr eaLnBrk="1" hangingPunct="1"/>
            <a:r>
              <a:rPr lang="zh-CN" altLang="en-US" dirty="0" smtClean="0"/>
              <a:t>几乎没有发现错误并不一定表明该规范是正确的。</a:t>
            </a:r>
            <a:endParaRPr lang="en-US" altLang="zh-CN" dirty="0" smtClean="0"/>
          </a:p>
        </p:txBody>
      </p:sp>
    </p:spTree>
    <p:extLst>
      <p:ext uri="{BB962C8B-B14F-4D97-AF65-F5344CB8AC3E}">
        <p14:creationId xmlns:p14="http://schemas.microsoft.com/office/powerpoint/2010/main" val="1899632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15</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4060164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5F5927A-54F0-4D8D-A258-6A84A3EF3DAE}" type="slidenum">
              <a:rPr lang="en-US" altLang="zh-CN" sz="1200">
                <a:ea typeface="宋体" panose="02010600030101010101" pitchFamily="2" charset="-122"/>
              </a:rPr>
              <a:pPr algn="r"/>
              <a:t>16</a:t>
            </a:fld>
            <a:endParaRPr lang="en-US" altLang="zh-CN" sz="1200">
              <a:ea typeface="宋体" panose="02010600030101010101" pitchFamily="2" charset="-122"/>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970653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17</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黑盒测试的特点：</a:t>
            </a:r>
            <a:endParaRPr lang="en-US" altLang="zh-CN" dirty="0" smtClean="0"/>
          </a:p>
        </p:txBody>
      </p:sp>
    </p:spTree>
    <p:extLst>
      <p:ext uri="{BB962C8B-B14F-4D97-AF65-F5344CB8AC3E}">
        <p14:creationId xmlns:p14="http://schemas.microsoft.com/office/powerpoint/2010/main" val="688720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18</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黑盒测试的特点：</a:t>
            </a:r>
            <a:endParaRPr lang="en-US" altLang="zh-CN" dirty="0" smtClean="0"/>
          </a:p>
        </p:txBody>
      </p:sp>
    </p:spTree>
    <p:extLst>
      <p:ext uri="{BB962C8B-B14F-4D97-AF65-F5344CB8AC3E}">
        <p14:creationId xmlns:p14="http://schemas.microsoft.com/office/powerpoint/2010/main" val="3114939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19</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4203099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识别软件系统规范中的错误的过程。</a:t>
            </a:r>
            <a:endParaRPr lang="en-US" altLang="zh-CN" dirty="0" smtClean="0"/>
          </a:p>
          <a:p>
            <a:pPr eaLnBrk="1" hangingPunct="1"/>
            <a:r>
              <a:rPr lang="zh-CN" altLang="en-US" dirty="0" smtClean="0"/>
              <a:t>审查应发现在生产规格文件时所犯的错误以及在需求工程过程中较早时所犯的错误。</a:t>
            </a:r>
            <a:endParaRPr lang="zh-CN" altLang="zh-CN" dirty="0" smtClean="0"/>
          </a:p>
        </p:txBody>
      </p:sp>
    </p:spTree>
    <p:extLst>
      <p:ext uri="{BB962C8B-B14F-4D97-AF65-F5344CB8AC3E}">
        <p14:creationId xmlns:p14="http://schemas.microsoft.com/office/powerpoint/2010/main" val="2254106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20</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446555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9B9868-F633-4B6D-ADEC-7BF726806977}" type="slidenum">
              <a:rPr lang="zh-CN" altLang="en-US"/>
              <a:pPr/>
              <a:t>21</a:t>
            </a:fld>
            <a:endParaRPr lang="en-US" altLang="zh-CN"/>
          </a:p>
        </p:txBody>
      </p:sp>
      <p:sp>
        <p:nvSpPr>
          <p:cNvPr id="498690" name="Rectangle 2"/>
          <p:cNvSpPr>
            <a:spLocks noGrp="1" noRot="1" noChangeAspect="1" noChangeArrowheads="1" noTextEdit="1"/>
          </p:cNvSpPr>
          <p:nvPr>
            <p:ph type="sldImg"/>
          </p:nvPr>
        </p:nvSpPr>
        <p:spPr>
          <a:ln/>
        </p:spPr>
      </p:sp>
      <p:sp>
        <p:nvSpPr>
          <p:cNvPr id="498691" name="Rectangle 3"/>
          <p:cNvSpPr>
            <a:spLocks noGrp="1" noChangeArrowheads="1"/>
          </p:cNvSpPr>
          <p:nvPr>
            <p:ph type="body" idx="1"/>
          </p:nvPr>
        </p:nvSpPr>
        <p:spPr/>
        <p:txBody>
          <a:bodyPr/>
          <a:lstStyle/>
          <a:p>
            <a:r>
              <a:rPr lang="zh-CN" altLang="en-US" dirty="0" smtClean="0"/>
              <a:t>显然，我们需要一些定义软件的东西，即需求文档或规范文档。</a:t>
            </a:r>
            <a:endParaRPr lang="en-US" altLang="zh-CN" dirty="0" smtClean="0"/>
          </a:p>
          <a:p>
            <a:endParaRPr lang="en-US" altLang="zh-CN" dirty="0" smtClean="0"/>
          </a:p>
          <a:p>
            <a:r>
              <a:rPr lang="zh-CN" altLang="en-US" dirty="0" smtClean="0"/>
              <a:t>在给定输入</a:t>
            </a:r>
            <a:r>
              <a:rPr lang="en-US" altLang="zh-CN" dirty="0" smtClean="0"/>
              <a:t>A</a:t>
            </a:r>
            <a:r>
              <a:rPr lang="zh-CN" altLang="en-US" dirty="0" smtClean="0"/>
              <a:t>的情况下，我们必须能够指定应该作为输出</a:t>
            </a:r>
            <a:r>
              <a:rPr lang="en-US" altLang="zh-CN" dirty="0" smtClean="0"/>
              <a:t>B</a:t>
            </a:r>
            <a:r>
              <a:rPr lang="zh-CN" altLang="en-US" dirty="0" smtClean="0"/>
              <a:t>生成什么。</a:t>
            </a:r>
            <a:endParaRPr lang="en-US" altLang="zh-CN" dirty="0" smtClean="0"/>
          </a:p>
          <a:p>
            <a:endParaRPr lang="en-US" altLang="zh-CN" dirty="0" smtClean="0"/>
          </a:p>
          <a:p>
            <a:r>
              <a:rPr lang="zh-CN" altLang="en-US" dirty="0" smtClean="0"/>
              <a:t>我们不需要知道输入</a:t>
            </a:r>
            <a:r>
              <a:rPr lang="en-US" altLang="zh-CN" dirty="0" smtClean="0"/>
              <a:t>A</a:t>
            </a:r>
            <a:r>
              <a:rPr lang="zh-CN" altLang="en-US" dirty="0" smtClean="0"/>
              <a:t>是如何产生输出</a:t>
            </a:r>
            <a:r>
              <a:rPr lang="en-US" altLang="zh-CN" dirty="0" smtClean="0"/>
              <a:t>B</a:t>
            </a:r>
            <a:r>
              <a:rPr lang="zh-CN" altLang="en-US" dirty="0" smtClean="0"/>
              <a:t>的。</a:t>
            </a:r>
            <a:endParaRPr lang="en-US" altLang="zh-CN" dirty="0" smtClean="0"/>
          </a:p>
          <a:p>
            <a:endParaRPr lang="zh-CN" altLang="en-US" dirty="0"/>
          </a:p>
        </p:txBody>
      </p:sp>
    </p:spTree>
    <p:extLst>
      <p:ext uri="{BB962C8B-B14F-4D97-AF65-F5344CB8AC3E}">
        <p14:creationId xmlns:p14="http://schemas.microsoft.com/office/powerpoint/2010/main" val="1582312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22</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7310144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23</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测试数据</a:t>
            </a:r>
            <a:endParaRPr lang="en-US" altLang="zh-CN" dirty="0" smtClean="0"/>
          </a:p>
          <a:p>
            <a:pPr eaLnBrk="1" hangingPunct="1"/>
            <a:r>
              <a:rPr lang="zh-CN" altLang="en-US" dirty="0" smtClean="0"/>
              <a:t>测试用例</a:t>
            </a:r>
            <a:endParaRPr lang="en-US" altLang="zh-CN" dirty="0" smtClean="0"/>
          </a:p>
          <a:p>
            <a:pPr eaLnBrk="1" hangingPunct="1"/>
            <a:endParaRPr lang="zh-CN" altLang="zh-CN" dirty="0" smtClean="0"/>
          </a:p>
        </p:txBody>
      </p:sp>
    </p:spTree>
    <p:extLst>
      <p:ext uri="{BB962C8B-B14F-4D97-AF65-F5344CB8AC3E}">
        <p14:creationId xmlns:p14="http://schemas.microsoft.com/office/powerpoint/2010/main" val="2524081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24</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通过性测试和失效性测试</a:t>
            </a:r>
            <a:endParaRPr lang="en-US" altLang="zh-CN" dirty="0" smtClean="0"/>
          </a:p>
        </p:txBody>
      </p:sp>
    </p:spTree>
    <p:extLst>
      <p:ext uri="{BB962C8B-B14F-4D97-AF65-F5344CB8AC3E}">
        <p14:creationId xmlns:p14="http://schemas.microsoft.com/office/powerpoint/2010/main" val="1264235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7FDE30-C5C1-4CCB-970B-AF8F0F14835F}" type="slidenum">
              <a:rPr lang="zh-CN" altLang="en-US"/>
              <a:pPr/>
              <a:t>25</a:t>
            </a:fld>
            <a:endParaRPr lang="en-US" altLang="zh-CN"/>
          </a:p>
        </p:txBody>
      </p:sp>
      <p:sp>
        <p:nvSpPr>
          <p:cNvPr id="401410" name="Rectangle 2"/>
          <p:cNvSpPr>
            <a:spLocks noGrp="1" noRot="1" noChangeAspect="1" noChangeArrowheads="1" noTextEdit="1"/>
          </p:cNvSpPr>
          <p:nvPr>
            <p:ph type="sldImg"/>
          </p:nvPr>
        </p:nvSpPr>
        <p:spPr>
          <a:ln/>
        </p:spPr>
      </p:sp>
      <p:sp>
        <p:nvSpPr>
          <p:cNvPr id="40141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235445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B1E60B-1A54-46D0-B70F-87E6AE53F84E}" type="slidenum">
              <a:rPr lang="zh-CN" altLang="en-US"/>
              <a:pPr/>
              <a:t>26</a:t>
            </a:fld>
            <a:endParaRPr lang="en-US" altLang="zh-CN"/>
          </a:p>
        </p:txBody>
      </p:sp>
      <p:sp>
        <p:nvSpPr>
          <p:cNvPr id="417794" name="Rectangle 2"/>
          <p:cNvSpPr>
            <a:spLocks noGrp="1" noRot="1" noChangeAspect="1" noChangeArrowheads="1" noTextEdit="1"/>
          </p:cNvSpPr>
          <p:nvPr>
            <p:ph type="sldImg"/>
          </p:nvPr>
        </p:nvSpPr>
        <p:spPr>
          <a:ln/>
        </p:spPr>
      </p:sp>
      <p:sp>
        <p:nvSpPr>
          <p:cNvPr id="417795"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40292033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测试用例是完全随机生成的</a:t>
            </a:r>
            <a:endParaRPr lang="en-US" altLang="zh-CN" dirty="0" smtClean="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27</a:t>
            </a:fld>
            <a:endParaRPr lang="en-US" altLang="zh-CN"/>
          </a:p>
        </p:txBody>
      </p:sp>
    </p:spTree>
    <p:extLst>
      <p:ext uri="{BB962C8B-B14F-4D97-AF65-F5344CB8AC3E}">
        <p14:creationId xmlns:p14="http://schemas.microsoft.com/office/powerpoint/2010/main" val="15125325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已经有研究人员发现，能够导致软件出错的分布一般分为：</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例如矩形状分布（</a:t>
            </a:r>
            <a:r>
              <a:rPr lang="en-US" altLang="zh-CN" dirty="0" smtClean="0"/>
              <a:t>block</a:t>
            </a:r>
            <a:r>
              <a:rPr lang="zh-CN" altLang="en-US" dirty="0" smtClean="0"/>
              <a:t>），条带状分布</a:t>
            </a:r>
            <a:r>
              <a:rPr lang="en-US" altLang="zh-CN" dirty="0" smtClean="0"/>
              <a:t>(strip)</a:t>
            </a:r>
            <a:r>
              <a:rPr lang="zh-CN" altLang="en-US" dirty="0" smtClean="0"/>
              <a:t>和散点状分布</a:t>
            </a:r>
            <a:r>
              <a:rPr lang="en-US" altLang="zh-CN" dirty="0" smtClean="0"/>
              <a:t>(points)</a:t>
            </a:r>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28</a:t>
            </a:fld>
            <a:endParaRPr lang="en-US" altLang="zh-CN"/>
          </a:p>
        </p:txBody>
      </p:sp>
    </p:spTree>
    <p:extLst>
      <p:ext uri="{BB962C8B-B14F-4D97-AF65-F5344CB8AC3E}">
        <p14:creationId xmlns:p14="http://schemas.microsoft.com/office/powerpoint/2010/main" val="27924500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29</a:t>
            </a:fld>
            <a:endParaRPr lang="en-US" altLang="zh-CN"/>
          </a:p>
        </p:txBody>
      </p:sp>
    </p:spTree>
    <p:extLst>
      <p:ext uri="{BB962C8B-B14F-4D97-AF65-F5344CB8AC3E}">
        <p14:creationId xmlns:p14="http://schemas.microsoft.com/office/powerpoint/2010/main" val="736475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常规审查方法的局限性</a:t>
            </a:r>
            <a:endParaRPr lang="en-US" altLang="zh-CN" dirty="0" smtClean="0"/>
          </a:p>
        </p:txBody>
      </p:sp>
    </p:spTree>
    <p:extLst>
      <p:ext uri="{BB962C8B-B14F-4D97-AF65-F5344CB8AC3E}">
        <p14:creationId xmlns:p14="http://schemas.microsoft.com/office/powerpoint/2010/main" val="21229593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​固定候选集的自适应随机测试算法（</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FSCS-ART algorithm</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30</a:t>
            </a:fld>
            <a:endParaRPr lang="en-US" altLang="zh-CN"/>
          </a:p>
        </p:txBody>
      </p:sp>
    </p:spTree>
    <p:extLst>
      <p:ext uri="{BB962C8B-B14F-4D97-AF65-F5344CB8AC3E}">
        <p14:creationId xmlns:p14="http://schemas.microsoft.com/office/powerpoint/2010/main" val="40565844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​逆随机测试</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31</a:t>
            </a:fld>
            <a:endParaRPr lang="en-US" altLang="zh-CN"/>
          </a:p>
        </p:txBody>
      </p:sp>
    </p:spTree>
    <p:extLst>
      <p:ext uri="{BB962C8B-B14F-4D97-AF65-F5344CB8AC3E}">
        <p14:creationId xmlns:p14="http://schemas.microsoft.com/office/powerpoint/2010/main" val="31447875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EC43F5-E01B-472C-9516-A4B7E0F73540}" type="slidenum">
              <a:rPr lang="zh-CN" altLang="en-US"/>
              <a:pPr/>
              <a:t>32</a:t>
            </a:fld>
            <a:endParaRPr lang="en-US" altLang="zh-CN"/>
          </a:p>
        </p:txBody>
      </p:sp>
      <p:sp>
        <p:nvSpPr>
          <p:cNvPr id="403458" name="Rectangle 2"/>
          <p:cNvSpPr>
            <a:spLocks noGrp="1" noRot="1" noChangeAspect="1" noChangeArrowheads="1" noTextEdit="1"/>
          </p:cNvSpPr>
          <p:nvPr>
            <p:ph type="sldImg"/>
          </p:nvPr>
        </p:nvSpPr>
        <p:spPr>
          <a:ln/>
        </p:spPr>
      </p:sp>
      <p:sp>
        <p:nvSpPr>
          <p:cNvPr id="403459" name="Rectangle 3"/>
          <p:cNvSpPr>
            <a:spLocks noGrp="1" noChangeArrowheads="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effectLst/>
                <a:latin typeface="Cambria" panose="02040503050406030204" pitchFamily="18" charset="0"/>
                <a:ea typeface="宋体" panose="02010600030101010101" pitchFamily="2" charset="-122"/>
              </a:rPr>
              <a:t>等价划分可以帮助我们减少测试用例的数量，而不会增加很多风险。等价类划分是指分步骤地把海量或是无限的测试用例缩减的很少，但是过程同样有效。</a:t>
            </a:r>
            <a:endParaRPr lang="en-US" altLang="zh-CN" sz="1200" dirty="0" smtClean="0">
              <a:effectLst/>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42586288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3D31ED-94B9-4293-8863-2A02D608F7BA}" type="slidenum">
              <a:rPr lang="zh-CN" altLang="en-US"/>
              <a:pPr/>
              <a:t>33</a:t>
            </a:fld>
            <a:endParaRPr lang="en-US" altLang="zh-CN"/>
          </a:p>
        </p:txBody>
      </p:sp>
      <p:sp>
        <p:nvSpPr>
          <p:cNvPr id="404482" name="Rectangle 2"/>
          <p:cNvSpPr>
            <a:spLocks noGrp="1" noRot="1" noChangeAspect="1" noChangeArrowheads="1" noTextEdit="1"/>
          </p:cNvSpPr>
          <p:nvPr>
            <p:ph type="sldImg"/>
          </p:nvPr>
        </p:nvSpPr>
        <p:spPr>
          <a:ln/>
        </p:spPr>
      </p:sp>
      <p:sp>
        <p:nvSpPr>
          <p:cNvPr id="404483" name="Rectangle 3"/>
          <p:cNvSpPr>
            <a:spLocks noGrp="1" noChangeArrowheads="1"/>
          </p:cNvSpPr>
          <p:nvPr>
            <p:ph type="body" idx="1"/>
          </p:nvPr>
        </p:nvSpPr>
        <p:spPr/>
        <p:txBody>
          <a:bodyPr/>
          <a:lstStyle/>
          <a:p>
            <a:r>
              <a:rPr lang="zh-CN" altLang="en-US" dirty="0" smtClean="0"/>
              <a:t>对于边界，将输入划分为</a:t>
            </a:r>
            <a:endParaRPr lang="en-US" altLang="zh-CN" dirty="0" smtClean="0"/>
          </a:p>
          <a:p>
            <a:r>
              <a:rPr lang="en-US" altLang="zh-CN" dirty="0" smtClean="0"/>
              <a:t>-</a:t>
            </a:r>
            <a:r>
              <a:rPr lang="zh-CN" altLang="en-US" dirty="0" smtClean="0"/>
              <a:t>边界内的有效数据。</a:t>
            </a:r>
            <a:endParaRPr lang="en-US" altLang="zh-CN" dirty="0" smtClean="0"/>
          </a:p>
          <a:p>
            <a:r>
              <a:rPr lang="en-US" altLang="zh-CN" dirty="0" smtClean="0"/>
              <a:t>-</a:t>
            </a:r>
            <a:r>
              <a:rPr lang="zh-CN" altLang="en-US" dirty="0" smtClean="0"/>
              <a:t>边界上的数据（可能有效或无效）。</a:t>
            </a:r>
            <a:endParaRPr lang="en-US" altLang="zh-CN" dirty="0" smtClean="0"/>
          </a:p>
          <a:p>
            <a:r>
              <a:rPr lang="en-US" altLang="zh-CN" dirty="0" smtClean="0"/>
              <a:t>-</a:t>
            </a:r>
            <a:r>
              <a:rPr lang="zh-CN" altLang="en-US" dirty="0" smtClean="0"/>
              <a:t>超出边界限制的无效数据。</a:t>
            </a:r>
            <a:endParaRPr lang="en-US" altLang="zh-CN" dirty="0" smtClean="0"/>
          </a:p>
        </p:txBody>
      </p:sp>
    </p:spTree>
    <p:extLst>
      <p:ext uri="{BB962C8B-B14F-4D97-AF65-F5344CB8AC3E}">
        <p14:creationId xmlns:p14="http://schemas.microsoft.com/office/powerpoint/2010/main" val="1253955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66ABCF-D250-4ABB-8013-C6B452DAE9A7}" type="slidenum">
              <a:rPr lang="zh-CN" altLang="en-US"/>
              <a:pPr/>
              <a:t>34</a:t>
            </a:fld>
            <a:endParaRPr lang="en-US" altLang="zh-CN"/>
          </a:p>
        </p:txBody>
      </p:sp>
      <p:sp>
        <p:nvSpPr>
          <p:cNvPr id="407554" name="Rectangle 2"/>
          <p:cNvSpPr>
            <a:spLocks noGrp="1" noRot="1" noChangeAspect="1" noChangeArrowheads="1" noTextEdit="1"/>
          </p:cNvSpPr>
          <p:nvPr>
            <p:ph type="sldImg"/>
          </p:nvPr>
        </p:nvSpPr>
        <p:spPr>
          <a:ln/>
        </p:spPr>
      </p:sp>
      <p:sp>
        <p:nvSpPr>
          <p:cNvPr id="407555" name="Rectangle 3"/>
          <p:cNvSpPr>
            <a:spLocks noGrp="1" noChangeArrowheads="1"/>
          </p:cNvSpPr>
          <p:nvPr>
            <p:ph type="body" idx="1"/>
          </p:nvPr>
        </p:nvSpPr>
        <p:spPr/>
        <p:txBody>
          <a:bodyPr/>
          <a:lstStyle/>
          <a:p>
            <a:r>
              <a:rPr lang="zh-CN" altLang="en-US" dirty="0" smtClean="0"/>
              <a:t>等价类划分其思想是将输入空间根据规范划分为若干等价类，这样可以期望给定类的每个元素都以相同的方式“处理”（即映射到输出）（正确或错误），从而减少必须开发的测试用例总数。</a:t>
            </a:r>
            <a:endParaRPr lang="en-US" altLang="zh-CN" dirty="0" smtClean="0"/>
          </a:p>
          <a:p>
            <a:r>
              <a:rPr lang="zh-CN" altLang="en-US" dirty="0" smtClean="0"/>
              <a:t> 等价类是指某个输入域的子集合。</a:t>
            </a:r>
            <a:endParaRPr lang="zh-CN" altLang="en-US" dirty="0"/>
          </a:p>
        </p:txBody>
      </p:sp>
    </p:spTree>
    <p:extLst>
      <p:ext uri="{BB962C8B-B14F-4D97-AF65-F5344CB8AC3E}">
        <p14:creationId xmlns:p14="http://schemas.microsoft.com/office/powerpoint/2010/main" val="3992275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DEAB64-4074-457B-8391-A2E485683CF8}" type="slidenum">
              <a:rPr lang="zh-CN" altLang="en-US"/>
              <a:pPr/>
              <a:t>35</a:t>
            </a:fld>
            <a:endParaRPr lang="en-US" altLang="zh-CN"/>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p:txBody>
          <a:bodyPr/>
          <a:lstStyle/>
          <a:p>
            <a:r>
              <a:rPr lang="zh-CN" altLang="en-US" dirty="0" smtClean="0"/>
              <a:t>将所有可能的输入划分为类（分区），以便：有有限个输入等价类</a:t>
            </a:r>
            <a:endParaRPr lang="en-US" altLang="zh-CN" dirty="0" smtClean="0"/>
          </a:p>
          <a:p>
            <a:endParaRPr lang="zh-CN" altLang="en-US" dirty="0"/>
          </a:p>
        </p:txBody>
      </p:sp>
    </p:spTree>
    <p:extLst>
      <p:ext uri="{BB962C8B-B14F-4D97-AF65-F5344CB8AC3E}">
        <p14:creationId xmlns:p14="http://schemas.microsoft.com/office/powerpoint/2010/main" val="33416740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C73F20-8525-40C7-A6E0-9464A4D1B9CA}" type="slidenum">
              <a:rPr lang="zh-CN" altLang="en-US"/>
              <a:pPr/>
              <a:t>36</a:t>
            </a:fld>
            <a:endParaRPr lang="en-US" altLang="zh-CN"/>
          </a:p>
        </p:txBody>
      </p:sp>
      <p:sp>
        <p:nvSpPr>
          <p:cNvPr id="405506" name="Rectangle 2"/>
          <p:cNvSpPr>
            <a:spLocks noGrp="1" noRot="1" noChangeAspect="1" noChangeArrowheads="1" noTextEdit="1"/>
          </p:cNvSpPr>
          <p:nvPr>
            <p:ph type="sldImg"/>
          </p:nvPr>
        </p:nvSpPr>
        <p:spPr>
          <a:ln/>
        </p:spPr>
      </p:sp>
      <p:sp>
        <p:nvSpPr>
          <p:cNvPr id="405507" name="Rectangle 3"/>
          <p:cNvSpPr>
            <a:spLocks noGrp="1" noChangeArrowheads="1"/>
          </p:cNvSpPr>
          <p:nvPr>
            <p:ph type="body" idx="1"/>
          </p:nvPr>
        </p:nvSpPr>
        <p:spPr/>
        <p:txBody>
          <a:bodyPr/>
          <a:lstStyle/>
          <a:p>
            <a:r>
              <a:rPr lang="zh-CN" altLang="en-US" dirty="0" smtClean="0"/>
              <a:t>有效数据</a:t>
            </a:r>
            <a:endParaRPr lang="en-US" altLang="zh-CN" dirty="0" smtClean="0"/>
          </a:p>
          <a:p>
            <a:endParaRPr lang="en-US" altLang="zh-CN" dirty="0" smtClean="0"/>
          </a:p>
          <a:p>
            <a:r>
              <a:rPr lang="zh-CN" altLang="en-US" dirty="0" smtClean="0"/>
              <a:t>无效数据</a:t>
            </a:r>
            <a:endParaRPr lang="en-US" altLang="zh-CN" dirty="0" smtClean="0"/>
          </a:p>
        </p:txBody>
      </p:sp>
    </p:spTree>
    <p:extLst>
      <p:ext uri="{BB962C8B-B14F-4D97-AF65-F5344CB8AC3E}">
        <p14:creationId xmlns:p14="http://schemas.microsoft.com/office/powerpoint/2010/main" val="1424417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749740-D536-4D70-B14E-0603D487EC3D}" type="slidenum">
              <a:rPr lang="zh-CN" altLang="en-US"/>
              <a:pPr/>
              <a:t>37</a:t>
            </a:fld>
            <a:endParaRPr lang="en-US" altLang="zh-CN"/>
          </a:p>
        </p:txBody>
      </p:sp>
      <p:sp>
        <p:nvSpPr>
          <p:cNvPr id="406530" name="Rectangle 2"/>
          <p:cNvSpPr>
            <a:spLocks noGrp="1" noRot="1" noChangeAspect="1" noChangeArrowheads="1" noTextEdit="1"/>
          </p:cNvSpPr>
          <p:nvPr>
            <p:ph type="sldImg"/>
          </p:nvPr>
        </p:nvSpPr>
        <p:spPr>
          <a:ln/>
        </p:spPr>
      </p:sp>
      <p:sp>
        <p:nvSpPr>
          <p:cNvPr id="406531" name="Rectangle 3"/>
          <p:cNvSpPr>
            <a:spLocks noGrp="1" noChangeArrowheads="1"/>
          </p:cNvSpPr>
          <p:nvPr>
            <p:ph type="body" idx="1"/>
          </p:nvPr>
        </p:nvSpPr>
        <p:spPr/>
        <p:txBody>
          <a:bodyPr/>
          <a:lstStyle/>
          <a:p>
            <a:r>
              <a:rPr lang="zh-CN" altLang="en-US" dirty="0" smtClean="0"/>
              <a:t>识别输入等价类</a:t>
            </a:r>
            <a:endParaRPr lang="en-US" altLang="zh-CN" dirty="0" smtClean="0"/>
          </a:p>
          <a:p>
            <a:endParaRPr lang="en-US" altLang="zh-CN" dirty="0" smtClean="0"/>
          </a:p>
        </p:txBody>
      </p:sp>
    </p:spTree>
    <p:extLst>
      <p:ext uri="{BB962C8B-B14F-4D97-AF65-F5344CB8AC3E}">
        <p14:creationId xmlns:p14="http://schemas.microsoft.com/office/powerpoint/2010/main" val="22561834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01FDBB-8E3E-44C0-AD50-BC5B333DAA37}" type="slidenum">
              <a:rPr lang="zh-CN" altLang="en-US"/>
              <a:pPr/>
              <a:t>38</a:t>
            </a:fld>
            <a:endParaRPr lang="en-US" altLang="zh-CN"/>
          </a:p>
        </p:txBody>
      </p:sp>
      <p:sp>
        <p:nvSpPr>
          <p:cNvPr id="408578" name="Rectangle 2"/>
          <p:cNvSpPr>
            <a:spLocks noGrp="1" noRot="1" noChangeAspect="1" noChangeArrowheads="1" noTextEdit="1"/>
          </p:cNvSpPr>
          <p:nvPr>
            <p:ph type="sldImg"/>
          </p:nvPr>
        </p:nvSpPr>
        <p:spPr>
          <a:ln/>
        </p:spPr>
      </p:sp>
      <p:sp>
        <p:nvSpPr>
          <p:cNvPr id="408579" name="Rectangle 3"/>
          <p:cNvSpPr>
            <a:spLocks noGrp="1" noChangeArrowheads="1"/>
          </p:cNvSpPr>
          <p:nvPr>
            <p:ph type="body" idx="1"/>
          </p:nvPr>
        </p:nvSpPr>
        <p:spPr/>
        <p:txBody>
          <a:bodyPr/>
          <a:lstStyle/>
          <a:p>
            <a:r>
              <a:rPr lang="zh-CN" altLang="en-US" dirty="0" smtClean="0"/>
              <a:t>将系统输入划分到组（分区）中，这些组（分区）应引起等效行为，包括有效和无效输入。</a:t>
            </a:r>
            <a:endParaRPr lang="zh-CN" altLang="en-US" dirty="0"/>
          </a:p>
        </p:txBody>
      </p:sp>
    </p:spTree>
    <p:extLst>
      <p:ext uri="{BB962C8B-B14F-4D97-AF65-F5344CB8AC3E}">
        <p14:creationId xmlns:p14="http://schemas.microsoft.com/office/powerpoint/2010/main" val="18065168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E25453-E1DD-4FBD-BF25-AB6390F22BCB}" type="slidenum">
              <a:rPr lang="zh-CN" altLang="en-US"/>
              <a:pPr/>
              <a:t>39</a:t>
            </a:fld>
            <a:endParaRPr lang="en-US" altLang="zh-CN"/>
          </a:p>
        </p:txBody>
      </p:sp>
      <p:sp>
        <p:nvSpPr>
          <p:cNvPr id="410626" name="Rectangle 2"/>
          <p:cNvSpPr>
            <a:spLocks noGrp="1" noRot="1" noChangeAspect="1" noChangeArrowheads="1" noTextEdit="1"/>
          </p:cNvSpPr>
          <p:nvPr>
            <p:ph type="sldImg"/>
          </p:nvPr>
        </p:nvSpPr>
        <p:spPr>
          <a:ln/>
        </p:spPr>
      </p:sp>
      <p:sp>
        <p:nvSpPr>
          <p:cNvPr id="410627" name="Rectangle 3"/>
          <p:cNvSpPr>
            <a:spLocks noGrp="1" noChangeArrowheads="1"/>
          </p:cNvSpPr>
          <p:nvPr>
            <p:ph type="body" idx="1"/>
          </p:nvPr>
        </p:nvSpPr>
        <p:spPr/>
        <p:txBody>
          <a:bodyPr/>
          <a:lstStyle/>
          <a:p>
            <a:r>
              <a:rPr lang="zh-CN" altLang="en-US" dirty="0" smtClean="0"/>
              <a:t>为以下程序规范片段标识（多组不相交的）等价类。</a:t>
            </a:r>
            <a:endParaRPr lang="en-US" altLang="zh-CN" dirty="0" smtClean="0"/>
          </a:p>
          <a:p>
            <a:r>
              <a:rPr lang="zh-CN" altLang="en-US" dirty="0" smtClean="0"/>
              <a:t>个税：</a:t>
            </a:r>
            <a:endParaRPr lang="en-US" altLang="zh-CN" dirty="0" smtClean="0"/>
          </a:p>
        </p:txBody>
      </p:sp>
    </p:spTree>
    <p:extLst>
      <p:ext uri="{BB962C8B-B14F-4D97-AF65-F5344CB8AC3E}">
        <p14:creationId xmlns:p14="http://schemas.microsoft.com/office/powerpoint/2010/main" val="2671982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4</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更好的方法：主动规范审查过程</a:t>
            </a:r>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22081899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901FF0-09A1-4AEB-87A4-8D9471A38C88}" type="slidenum">
              <a:rPr lang="zh-CN" altLang="en-US"/>
              <a:pPr/>
              <a:t>40</a:t>
            </a:fld>
            <a:endParaRPr lang="en-US" altLang="zh-CN"/>
          </a:p>
        </p:txBody>
      </p:sp>
      <p:sp>
        <p:nvSpPr>
          <p:cNvPr id="411650" name="Rectangle 2"/>
          <p:cNvSpPr>
            <a:spLocks noGrp="1" noRot="1" noChangeAspect="1" noChangeArrowheads="1" noTextEdit="1"/>
          </p:cNvSpPr>
          <p:nvPr>
            <p:ph type="sldImg"/>
          </p:nvPr>
        </p:nvSpPr>
        <p:spPr>
          <a:ln/>
        </p:spPr>
      </p:sp>
      <p:sp>
        <p:nvSpPr>
          <p:cNvPr id="41165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24327908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5C07A0-3F0A-4632-A4E3-16F537ACEC6E}" type="slidenum">
              <a:rPr lang="zh-CN" altLang="en-US"/>
              <a:pPr/>
              <a:t>41</a:t>
            </a:fld>
            <a:endParaRPr lang="en-US" altLang="zh-CN"/>
          </a:p>
        </p:txBody>
      </p:sp>
      <p:sp>
        <p:nvSpPr>
          <p:cNvPr id="412674" name="Rectangle 2"/>
          <p:cNvSpPr>
            <a:spLocks noGrp="1" noRot="1" noChangeAspect="1" noChangeArrowheads="1" noTextEdit="1"/>
          </p:cNvSpPr>
          <p:nvPr>
            <p:ph type="sldImg"/>
          </p:nvPr>
        </p:nvSpPr>
        <p:spPr>
          <a:ln/>
        </p:spPr>
      </p:sp>
      <p:sp>
        <p:nvSpPr>
          <p:cNvPr id="412675"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068951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B1E60B-1A54-46D0-B70F-87E6AE53F84E}" type="slidenum">
              <a:rPr lang="zh-CN" altLang="en-US"/>
              <a:pPr/>
              <a:t>42</a:t>
            </a:fld>
            <a:endParaRPr lang="en-US" altLang="zh-CN"/>
          </a:p>
        </p:txBody>
      </p:sp>
      <p:sp>
        <p:nvSpPr>
          <p:cNvPr id="417794" name="Rectangle 2"/>
          <p:cNvSpPr>
            <a:spLocks noGrp="1" noRot="1" noChangeAspect="1" noChangeArrowheads="1" noTextEdit="1"/>
          </p:cNvSpPr>
          <p:nvPr>
            <p:ph type="sldImg"/>
          </p:nvPr>
        </p:nvSpPr>
        <p:spPr>
          <a:ln/>
        </p:spPr>
      </p:sp>
      <p:sp>
        <p:nvSpPr>
          <p:cNvPr id="417795"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1295127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B1E60B-1A54-46D0-B70F-87E6AE53F84E}" type="slidenum">
              <a:rPr lang="zh-CN" altLang="en-US"/>
              <a:pPr/>
              <a:t>43</a:t>
            </a:fld>
            <a:endParaRPr lang="en-US" altLang="zh-CN"/>
          </a:p>
        </p:txBody>
      </p:sp>
      <p:sp>
        <p:nvSpPr>
          <p:cNvPr id="417794" name="Rectangle 2"/>
          <p:cNvSpPr>
            <a:spLocks noGrp="1" noRot="1" noChangeAspect="1" noChangeArrowheads="1" noTextEdit="1"/>
          </p:cNvSpPr>
          <p:nvPr>
            <p:ph type="sldImg"/>
          </p:nvPr>
        </p:nvSpPr>
        <p:spPr>
          <a:ln/>
        </p:spPr>
      </p:sp>
      <p:sp>
        <p:nvSpPr>
          <p:cNvPr id="417795"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41270796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44</a:t>
            </a:fld>
            <a:endParaRPr lang="en-US" altLang="zh-CN"/>
          </a:p>
        </p:txBody>
      </p:sp>
    </p:spTree>
    <p:extLst>
      <p:ext uri="{BB962C8B-B14F-4D97-AF65-F5344CB8AC3E}">
        <p14:creationId xmlns:p14="http://schemas.microsoft.com/office/powerpoint/2010/main" val="1016435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5</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zh-CN" dirty="0" smtClean="0"/>
          </a:p>
        </p:txBody>
      </p:sp>
    </p:spTree>
    <p:extLst>
      <p:ext uri="{BB962C8B-B14F-4D97-AF65-F5344CB8AC3E}">
        <p14:creationId xmlns:p14="http://schemas.microsoft.com/office/powerpoint/2010/main" val="4059948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6</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主动的规范评审过程</a:t>
            </a:r>
            <a:endParaRPr lang="en-US" altLang="zh-CN" dirty="0" smtClean="0"/>
          </a:p>
          <a:p>
            <a:pPr eaLnBrk="1" hangingPunct="1"/>
            <a:r>
              <a:rPr lang="zh-CN" altLang="en-US" dirty="0" smtClean="0"/>
              <a:t>步骤</a:t>
            </a:r>
            <a:r>
              <a:rPr lang="en-US" altLang="zh-CN" dirty="0" smtClean="0"/>
              <a:t>1</a:t>
            </a:r>
            <a:r>
              <a:rPr lang="zh-CN" altLang="en-US" dirty="0" smtClean="0"/>
              <a:t>：准备规范以进行评审</a:t>
            </a:r>
            <a:endParaRPr lang="en-US" altLang="zh-CN" dirty="0" smtClean="0"/>
          </a:p>
        </p:txBody>
      </p:sp>
    </p:spTree>
    <p:extLst>
      <p:ext uri="{BB962C8B-B14F-4D97-AF65-F5344CB8AC3E}">
        <p14:creationId xmlns:p14="http://schemas.microsoft.com/office/powerpoint/2010/main" val="3827969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7</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步骤</a:t>
            </a:r>
            <a:r>
              <a:rPr lang="en-US" altLang="zh-CN" dirty="0" smtClean="0"/>
              <a:t>2</a:t>
            </a:r>
            <a:r>
              <a:rPr lang="zh-CN" altLang="en-US" dirty="0" smtClean="0"/>
              <a:t>：准备文档以供审核</a:t>
            </a:r>
            <a:endParaRPr lang="en-US" altLang="zh-CN" dirty="0" smtClean="0"/>
          </a:p>
        </p:txBody>
      </p:sp>
    </p:spTree>
    <p:extLst>
      <p:ext uri="{BB962C8B-B14F-4D97-AF65-F5344CB8AC3E}">
        <p14:creationId xmlns:p14="http://schemas.microsoft.com/office/powerpoint/2010/main" val="1916259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8</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确定专业审查</a:t>
            </a:r>
            <a:endParaRPr lang="en-US" altLang="zh-CN" dirty="0" smtClean="0"/>
          </a:p>
        </p:txBody>
      </p:sp>
    </p:spTree>
    <p:extLst>
      <p:ext uri="{BB962C8B-B14F-4D97-AF65-F5344CB8AC3E}">
        <p14:creationId xmlns:p14="http://schemas.microsoft.com/office/powerpoint/2010/main" val="3678372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9</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zh-CN" altLang="en-US" dirty="0" smtClean="0"/>
              <a:t>步骤</a:t>
            </a:r>
            <a:r>
              <a:rPr lang="en-US" altLang="zh-CN" dirty="0" smtClean="0"/>
              <a:t>4</a:t>
            </a:r>
            <a:r>
              <a:rPr lang="zh-CN" altLang="en-US" dirty="0" smtClean="0"/>
              <a:t>：确定所需的审查者</a:t>
            </a:r>
            <a:endParaRPr lang="en-US" altLang="zh-CN" dirty="0" smtClean="0"/>
          </a:p>
        </p:txBody>
      </p:sp>
    </p:spTree>
    <p:extLst>
      <p:ext uri="{BB962C8B-B14F-4D97-AF65-F5344CB8AC3E}">
        <p14:creationId xmlns:p14="http://schemas.microsoft.com/office/powerpoint/2010/main" val="101715700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5" desc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7" descr="北方交通大学—世纪钟（校钟）"/>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48338" y="179388"/>
            <a:ext cx="8429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8" descr="北方交通大学—思源楼"/>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29500" y="184150"/>
            <a:ext cx="9525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9" descr="09525834336"/>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591300" y="179388"/>
            <a:ext cx="8382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descr="19楼"/>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382000" y="184150"/>
            <a:ext cx="7620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2" descr="20055131012136649"/>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867275" y="184150"/>
            <a:ext cx="881063"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3" name="Rectangle 9"/>
          <p:cNvSpPr>
            <a:spLocks noGrp="1" noChangeArrowheads="1"/>
          </p:cNvSpPr>
          <p:nvPr>
            <p:ph type="ctrTitle"/>
          </p:nvPr>
        </p:nvSpPr>
        <p:spPr>
          <a:xfrm>
            <a:off x="685800" y="1798638"/>
            <a:ext cx="7772400" cy="1470025"/>
          </a:xfrm>
          <a:extLst>
            <a:ext uri="{91240B29-F687-4F45-9708-019B960494DF}">
              <a14:hiddenLine xmlns:a14="http://schemas.microsoft.com/office/drawing/2010/main" w="9525">
                <a:solidFill>
                  <a:schemeClr val="tx1"/>
                </a:solidFill>
                <a:miter lim="800000"/>
                <a:headEnd/>
                <a:tailEnd/>
              </a14:hiddenLine>
            </a:ext>
          </a:extLst>
        </p:spPr>
        <p:txBody>
          <a:bodyPr tIns="45720" anchor="ctr"/>
          <a:lstStyle>
            <a:lvl1pPr>
              <a:defRPr sz="4400"/>
            </a:lvl1pPr>
          </a:lstStyle>
          <a:p>
            <a:pPr lvl="0"/>
            <a:r>
              <a:rPr lang="zh-CN" altLang="en-US" noProof="0" dirty="0" smtClean="0"/>
              <a:t>单击此处编辑母版标题样式</a:t>
            </a:r>
          </a:p>
        </p:txBody>
      </p:sp>
      <p:sp>
        <p:nvSpPr>
          <p:cNvPr id="57354" name="Rectangle 10"/>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pPr lvl="0"/>
            <a:r>
              <a:rPr lang="zh-CN" altLang="en-US" noProof="0" smtClean="0"/>
              <a:t>单击此处编辑母版副标题样式</a:t>
            </a:r>
          </a:p>
        </p:txBody>
      </p:sp>
      <p:pic>
        <p:nvPicPr>
          <p:cNvPr id="10" name="Picture 2" descr="https://timgsa.baidu.com/timg?image&amp;quality=80&amp;size=b9999_10000&amp;sec=1583378920329&amp;di=e25020f7c280b3bc5a1a0bc6e7f7af6c&amp;imgtype=0&amp;src=http%3A%2F%2Fimg.sanhao.com%2Fcommunity_news%2F12877%2F20170314150347967.jp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68916" y="56935"/>
            <a:ext cx="2277422" cy="933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093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84906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81825" y="152400"/>
            <a:ext cx="2162175" cy="6181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0538" y="152400"/>
            <a:ext cx="6338887" cy="6181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68447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90906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710972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0538"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1538"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41613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32054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391194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626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718844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979282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1026" name="Picture 12" descr="badgeb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279525" y="1131888"/>
            <a:ext cx="7092950" cy="53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ChangeArrowheads="1"/>
          </p:cNvSpPr>
          <p:nvPr/>
        </p:nvSpPr>
        <p:spPr bwMode="auto">
          <a:xfrm>
            <a:off x="287338" y="990600"/>
            <a:ext cx="4318000" cy="28575"/>
          </a:xfrm>
          <a:prstGeom prst="rect">
            <a:avLst/>
          </a:prstGeom>
          <a:gradFill rotWithShape="1">
            <a:gsLst>
              <a:gs pos="0">
                <a:srgbClr val="FFFFFF"/>
              </a:gs>
              <a:gs pos="100000">
                <a:srgbClr val="133984"/>
              </a:gs>
            </a:gsLst>
            <a:lin ang="0" scaled="1"/>
          </a:gradFill>
          <a:ln>
            <a:noFill/>
          </a:ln>
          <a:effectLst/>
          <a:extLst>
            <a:ext uri="{91240B29-F687-4F45-9708-019B960494DF}">
              <a14:hiddenLine xmlns:a14="http://schemas.microsoft.com/office/drawing/2010/main" w="19050" algn="ctr">
                <a:solidFill>
                  <a:srgbClr val="16388A"/>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028" name="Rectangle 3"/>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ffectLst/>
          <a:extLst>
            <a:ext uri="{91240B29-F687-4F45-9708-019B960494DF}">
              <a14:hiddenLine xmlns:a14="http://schemas.microsoft.com/office/drawing/2010/main" w="19050" algn="ctr">
                <a:solidFill>
                  <a:srgbClr val="16388A"/>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029" name="Rectangle 4"/>
          <p:cNvSpPr>
            <a:spLocks noGrp="1" noChangeArrowheads="1"/>
          </p:cNvSpPr>
          <p:nvPr>
            <p:ph type="title"/>
          </p:nvPr>
        </p:nvSpPr>
        <p:spPr bwMode="auto">
          <a:xfrm>
            <a:off x="2438400" y="152400"/>
            <a:ext cx="6705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1030" name="Rectangle 5"/>
          <p:cNvSpPr>
            <a:spLocks noGrp="1" noChangeArrowheads="1"/>
          </p:cNvSpPr>
          <p:nvPr>
            <p:ph type="body" idx="1"/>
          </p:nvPr>
        </p:nvSpPr>
        <p:spPr bwMode="auto">
          <a:xfrm>
            <a:off x="490538" y="1268413"/>
            <a:ext cx="8229600" cy="506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pic>
        <p:nvPicPr>
          <p:cNvPr id="2050" name="Picture 2" descr="https://timgsa.baidu.com/timg?image&amp;quality=80&amp;size=b9999_10000&amp;sec=1583378920329&amp;di=e25020f7c280b3bc5a1a0bc6e7f7af6c&amp;imgtype=0&amp;src=http%3A%2F%2Fimg.sanhao.com%2Fcommunity_news%2F12877%2F20170314150347967.jp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68916" y="56935"/>
            <a:ext cx="2277422" cy="93366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p:txStyles>
    <p:title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16"/>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2400" y="1752600"/>
            <a:ext cx="8839200" cy="1927225"/>
          </a:xfrm>
        </p:spPr>
        <p:txBody>
          <a:bodyPr/>
          <a:lstStyle/>
          <a:p>
            <a:pPr algn="ctr" eaLnBrk="1" hangingPunct="1"/>
            <a:r>
              <a:rPr lang="en-US" altLang="zh-CN" sz="4000" dirty="0">
                <a:latin typeface="Arial" panose="020B0604020202020204" pitchFamily="34" charset="0"/>
                <a:cs typeface="Arial" panose="020B0604020202020204" pitchFamily="34" charset="0"/>
              </a:rPr>
              <a:t>Software Testing and Quality Assurance</a:t>
            </a:r>
            <a:endParaRPr lang="zh-CN" altLang="zh-CN" sz="4000" dirty="0" smtClean="0">
              <a:latin typeface="Arial" panose="020B0604020202020204" pitchFamily="34" charset="0"/>
              <a:cs typeface="Arial" panose="020B0604020202020204" pitchFamily="34" charset="0"/>
            </a:endParaRPr>
          </a:p>
        </p:txBody>
      </p:sp>
      <p:sp>
        <p:nvSpPr>
          <p:cNvPr id="5123" name="Rectangle 3"/>
          <p:cNvSpPr>
            <a:spLocks noGrp="1" noChangeArrowheads="1"/>
          </p:cNvSpPr>
          <p:nvPr>
            <p:ph type="subTitle" idx="1"/>
          </p:nvPr>
        </p:nvSpPr>
        <p:spPr>
          <a:xfrm>
            <a:off x="1600200" y="4419600"/>
            <a:ext cx="6172200" cy="1524000"/>
          </a:xfrm>
        </p:spPr>
        <p:txBody>
          <a:bodyPr/>
          <a:lstStyle/>
          <a:p>
            <a:pPr eaLnBrk="1" hangingPunct="1"/>
            <a:r>
              <a:rPr lang="en-US" altLang="zh-CN" sz="1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rPr>
              <a:t>Haiming Liu</a:t>
            </a:r>
          </a:p>
          <a:p>
            <a:pPr eaLnBrk="1" hangingPunct="1"/>
            <a:r>
              <a:rPr lang="en-US" altLang="zh-CN" sz="1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rPr>
              <a:t>liuhaiming@bjtu.edu.cn</a:t>
            </a:r>
            <a:endParaRPr lang="en-US" altLang="zh-CN" sz="1800" b="1" dirty="0">
              <a:solidFill>
                <a:srgbClr val="133984"/>
              </a:solidFill>
              <a:latin typeface="Arial" panose="020B0604020202020204" pitchFamily="34" charset="0"/>
              <a:ea typeface="华文新魏" panose="02010800040101010101" pitchFamily="2" charset="-122"/>
              <a:cs typeface="Arial" panose="020B0604020202020204" pitchFamily="34" charset="0"/>
            </a:endParaRPr>
          </a:p>
          <a:p>
            <a:pPr eaLnBrk="1" hangingPunct="1"/>
            <a:r>
              <a:rPr lang="en-US" altLang="zh-CN" sz="1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rPr>
              <a:t>School of Software Engineering</a:t>
            </a:r>
          </a:p>
          <a:p>
            <a:pPr eaLnBrk="1" hangingPunct="1"/>
            <a:r>
              <a:rPr lang="en-US" altLang="zh-CN" sz="1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rPr>
              <a:t>Beijing Jiaotong University</a:t>
            </a:r>
            <a:endParaRPr lang="zh-CN" altLang="zh-CN" sz="2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endParaRPr>
          </a:p>
        </p:txBody>
      </p:sp>
    </p:spTree>
    <p:extLst>
      <p:ext uri="{BB962C8B-B14F-4D97-AF65-F5344CB8AC3E}">
        <p14:creationId xmlns:p14="http://schemas.microsoft.com/office/powerpoint/2010/main" val="38537567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Active specification review process</a:t>
            </a:r>
            <a:br>
              <a:rPr lang="en-US" altLang="zh-CN" sz="3600" dirty="0" smtClean="0">
                <a:latin typeface="Cambria" panose="02040503050406030204" pitchFamily="18" charset="0"/>
              </a:rPr>
            </a:br>
            <a:r>
              <a:rPr lang="en-US" altLang="zh-CN" dirty="0" smtClean="0">
                <a:solidFill>
                  <a:schemeClr val="tx1"/>
                </a:solidFill>
                <a:latin typeface="Cambria" panose="02040503050406030204" pitchFamily="18" charset="0"/>
              </a:rPr>
              <a:t>Step 5: Design the questionnaires</a:t>
            </a:r>
            <a:endParaRPr lang="en-US" altLang="zh-CN" sz="3200" dirty="0">
              <a:solidFill>
                <a:schemeClr val="folHlink"/>
              </a:solidFill>
              <a:latin typeface="Cambria" panose="02040503050406030204" pitchFamily="18" charset="0"/>
            </a:endParaRPr>
          </a:p>
        </p:txBody>
      </p:sp>
      <p:sp>
        <p:nvSpPr>
          <p:cNvPr id="4" name="Rectangle 3"/>
          <p:cNvSpPr txBox="1">
            <a:spLocks noChangeArrowheads="1"/>
          </p:cNvSpPr>
          <p:nvPr/>
        </p:nvSpPr>
        <p:spPr bwMode="auto">
          <a:xfrm>
            <a:off x="685800" y="25908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Cambria" panose="02040503050406030204" pitchFamily="18" charset="0"/>
              </a:rPr>
              <a:t>Make reviewers take an active role</a:t>
            </a:r>
          </a:p>
          <a:p>
            <a:r>
              <a:rPr lang="en-US" altLang="zh-CN" dirty="0" smtClean="0">
                <a:latin typeface="Cambria" panose="02040503050406030204" pitchFamily="18" charset="0"/>
              </a:rPr>
              <a:t>Make reviewers use the documentation</a:t>
            </a:r>
          </a:p>
          <a:p>
            <a:r>
              <a:rPr lang="en-US" altLang="zh-CN" dirty="0" smtClean="0">
                <a:latin typeface="Cambria" panose="02040503050406030204" pitchFamily="18" charset="0"/>
              </a:rPr>
              <a:t>Phrase questions in an active way</a:t>
            </a:r>
          </a:p>
          <a:p>
            <a:pPr lvl="1"/>
            <a:r>
              <a:rPr lang="en-US" altLang="zh-CN" dirty="0" smtClean="0">
                <a:latin typeface="Cambria" panose="02040503050406030204" pitchFamily="18" charset="0"/>
              </a:rPr>
              <a:t>E.g., “Write down the exceptions that can occur” rather than “Are exceptions defined for every program?”</a:t>
            </a:r>
            <a:endParaRPr lang="en-US" altLang="zh-CN" dirty="0">
              <a:latin typeface="Cambria" panose="02040503050406030204" pitchFamily="18" charset="0"/>
            </a:endParaRPr>
          </a:p>
        </p:txBody>
      </p:sp>
    </p:spTree>
    <p:extLst>
      <p:ext uri="{BB962C8B-B14F-4D97-AF65-F5344CB8AC3E}">
        <p14:creationId xmlns:p14="http://schemas.microsoft.com/office/powerpoint/2010/main" val="268906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066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Active Specification Review Process</a:t>
            </a:r>
            <a:r>
              <a:rPr lang="en-US" altLang="zh-CN" dirty="0" smtClean="0">
                <a:latin typeface="Cambria" panose="02040503050406030204" pitchFamily="18" charset="0"/>
              </a:rPr>
              <a:t/>
            </a:r>
            <a:br>
              <a:rPr lang="en-US" altLang="zh-CN" dirty="0" smtClean="0">
                <a:latin typeface="Cambria" panose="02040503050406030204" pitchFamily="18" charset="0"/>
              </a:rPr>
            </a:br>
            <a:r>
              <a:rPr lang="en-US" altLang="zh-CN" dirty="0" smtClean="0">
                <a:solidFill>
                  <a:schemeClr val="tx1"/>
                </a:solidFill>
                <a:latin typeface="Cambria" panose="02040503050406030204" pitchFamily="18" charset="0"/>
              </a:rPr>
              <a:t>Step 6: Conduct the review</a:t>
            </a:r>
            <a:endParaRPr lang="en-US" altLang="zh-CN" sz="3200" dirty="0">
              <a:solidFill>
                <a:schemeClr val="folHlink"/>
              </a:solidFill>
              <a:latin typeface="Cambria" panose="02040503050406030204" pitchFamily="18" charset="0"/>
            </a:endParaRPr>
          </a:p>
        </p:txBody>
      </p:sp>
      <p:sp>
        <p:nvSpPr>
          <p:cNvPr id="4" name="Rectangle 3"/>
          <p:cNvSpPr txBox="1">
            <a:spLocks noChangeArrowheads="1"/>
          </p:cNvSpPr>
          <p:nvPr/>
        </p:nvSpPr>
        <p:spPr bwMode="auto">
          <a:xfrm>
            <a:off x="685800" y="24384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latin typeface="Cambria" panose="02040503050406030204" pitchFamily="18" charset="0"/>
              </a:rPr>
              <a:t>Present an overview of the specification.</a:t>
            </a:r>
          </a:p>
          <a:p>
            <a:r>
              <a:rPr lang="en-US" altLang="zh-CN" sz="2400" dirty="0" smtClean="0">
                <a:latin typeface="Cambria" panose="02040503050406030204" pitchFamily="18" charset="0"/>
              </a:rPr>
              <a:t>Assign reviews to the reviewers.</a:t>
            </a:r>
          </a:p>
          <a:p>
            <a:r>
              <a:rPr lang="en-US" altLang="zh-CN" sz="2400" dirty="0" smtClean="0">
                <a:latin typeface="Cambria" panose="02040503050406030204" pitchFamily="18" charset="0"/>
              </a:rPr>
              <a:t>Reviewers complete their reviews, meeting with the specification authors as needed.</a:t>
            </a:r>
          </a:p>
          <a:p>
            <a:r>
              <a:rPr lang="en-US" altLang="zh-CN" sz="2400" dirty="0" smtClean="0">
                <a:latin typeface="Cambria" panose="02040503050406030204" pitchFamily="18" charset="0"/>
              </a:rPr>
              <a:t>Specification authors review completed questionnaires, and meet with reviewers to resolve questions.</a:t>
            </a:r>
          </a:p>
          <a:p>
            <a:r>
              <a:rPr lang="en-US" altLang="zh-CN" sz="2400" dirty="0" smtClean="0">
                <a:latin typeface="Cambria" panose="02040503050406030204" pitchFamily="18" charset="0"/>
              </a:rPr>
              <a:t>Specification authors produce new version of the specification.</a:t>
            </a:r>
            <a:endParaRPr lang="en-US" altLang="zh-CN" sz="2400" dirty="0">
              <a:latin typeface="Cambria" panose="02040503050406030204" pitchFamily="18" charset="0"/>
            </a:endParaRPr>
          </a:p>
        </p:txBody>
      </p:sp>
    </p:spTree>
    <p:extLst>
      <p:ext uri="{BB962C8B-B14F-4D97-AF65-F5344CB8AC3E}">
        <p14:creationId xmlns:p14="http://schemas.microsoft.com/office/powerpoint/2010/main" val="314406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066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Specification attribute checklist</a:t>
            </a:r>
            <a:endParaRPr lang="en-US" altLang="zh-CN" sz="2400" dirty="0">
              <a:latin typeface="Cambria" panose="02040503050406030204" pitchFamily="18" charset="0"/>
            </a:endParaRPr>
          </a:p>
        </p:txBody>
      </p:sp>
      <p:sp>
        <p:nvSpPr>
          <p:cNvPr id="4" name="Rectangle 3"/>
          <p:cNvSpPr txBox="1">
            <a:spLocks noChangeArrowheads="1"/>
          </p:cNvSpPr>
          <p:nvPr/>
        </p:nvSpPr>
        <p:spPr bwMode="auto">
          <a:xfrm>
            <a:off x="6858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Cambria" panose="02040503050406030204" pitchFamily="18" charset="0"/>
              </a:rPr>
              <a:t>Completeness</a:t>
            </a:r>
          </a:p>
          <a:p>
            <a:r>
              <a:rPr lang="en-US" altLang="zh-CN" dirty="0" smtClean="0">
                <a:latin typeface="Cambria" panose="02040503050406030204" pitchFamily="18" charset="0"/>
              </a:rPr>
              <a:t>Accuracy</a:t>
            </a:r>
          </a:p>
          <a:p>
            <a:r>
              <a:rPr lang="en-US" altLang="zh-CN" dirty="0" smtClean="0">
                <a:latin typeface="Cambria" panose="02040503050406030204" pitchFamily="18" charset="0"/>
              </a:rPr>
              <a:t>Precision</a:t>
            </a:r>
          </a:p>
          <a:p>
            <a:r>
              <a:rPr lang="en-US" altLang="zh-CN" dirty="0" smtClean="0">
                <a:latin typeface="Cambria" panose="02040503050406030204" pitchFamily="18" charset="0"/>
              </a:rPr>
              <a:t>Consistency</a:t>
            </a:r>
          </a:p>
          <a:p>
            <a:r>
              <a:rPr lang="en-US" altLang="zh-CN" dirty="0" smtClean="0">
                <a:latin typeface="Cambria" panose="02040503050406030204" pitchFamily="18" charset="0"/>
              </a:rPr>
              <a:t>Relevance</a:t>
            </a:r>
          </a:p>
          <a:p>
            <a:r>
              <a:rPr lang="en-US" altLang="zh-CN" dirty="0" smtClean="0">
                <a:latin typeface="Cambria" panose="02040503050406030204" pitchFamily="18" charset="0"/>
              </a:rPr>
              <a:t>Feasibility</a:t>
            </a:r>
          </a:p>
          <a:p>
            <a:r>
              <a:rPr lang="en-US" altLang="zh-CN" dirty="0" smtClean="0">
                <a:latin typeface="Cambria" panose="02040503050406030204" pitchFamily="18" charset="0"/>
              </a:rPr>
              <a:t>Code/Design-free</a:t>
            </a:r>
          </a:p>
          <a:p>
            <a:r>
              <a:rPr lang="en-US" altLang="zh-CN" dirty="0" smtClean="0">
                <a:latin typeface="Cambria" panose="02040503050406030204" pitchFamily="18" charset="0"/>
              </a:rPr>
              <a:t>Testability</a:t>
            </a:r>
            <a:endParaRPr lang="en-US" altLang="zh-CN" dirty="0">
              <a:latin typeface="Cambria" panose="02040503050406030204" pitchFamily="18" charset="0"/>
            </a:endParaRPr>
          </a:p>
        </p:txBody>
      </p:sp>
    </p:spTree>
    <p:extLst>
      <p:ext uri="{BB962C8B-B14F-4D97-AF65-F5344CB8AC3E}">
        <p14:creationId xmlns:p14="http://schemas.microsoft.com/office/powerpoint/2010/main" val="53002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143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Specification terminology checklist</a:t>
            </a:r>
            <a:endParaRPr lang="en-US" altLang="zh-CN" sz="2400" dirty="0">
              <a:latin typeface="Cambria" panose="02040503050406030204" pitchFamily="18" charset="0"/>
            </a:endParaRPr>
          </a:p>
        </p:txBody>
      </p:sp>
      <p:sp>
        <p:nvSpPr>
          <p:cNvPr id="4" name="Rectangle 3"/>
          <p:cNvSpPr txBox="1">
            <a:spLocks noChangeArrowheads="1"/>
          </p:cNvSpPr>
          <p:nvPr/>
        </p:nvSpPr>
        <p:spPr bwMode="auto">
          <a:xfrm>
            <a:off x="457200" y="2067058"/>
            <a:ext cx="8229600" cy="4333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500" dirty="0" smtClean="0">
                <a:solidFill>
                  <a:srgbClr val="FF0000"/>
                </a:solidFill>
                <a:latin typeface="Cambria" panose="02040503050406030204" pitchFamily="18" charset="0"/>
              </a:rPr>
              <a:t>Always, every, all, none, never</a:t>
            </a:r>
            <a:r>
              <a:rPr lang="en-US" altLang="zh-CN" sz="2500" dirty="0" smtClean="0">
                <a:latin typeface="Cambria" panose="02040503050406030204" pitchFamily="18" charset="0"/>
              </a:rPr>
              <a:t>, … (absolutely sure?)</a:t>
            </a:r>
          </a:p>
          <a:p>
            <a:pPr>
              <a:lnSpc>
                <a:spcPct val="90000"/>
              </a:lnSpc>
            </a:pPr>
            <a:r>
              <a:rPr lang="en-US" altLang="zh-CN" sz="2500" dirty="0" smtClean="0">
                <a:latin typeface="Cambria" panose="02040503050406030204" pitchFamily="18" charset="0"/>
              </a:rPr>
              <a:t>Certainly, therefore, clearly, obviously, customarily, most, … (persuasion lingo)</a:t>
            </a:r>
          </a:p>
          <a:p>
            <a:pPr>
              <a:lnSpc>
                <a:spcPct val="90000"/>
              </a:lnSpc>
            </a:pPr>
            <a:r>
              <a:rPr lang="en-US" altLang="zh-CN" sz="2500" dirty="0" smtClean="0">
                <a:solidFill>
                  <a:srgbClr val="FF0000"/>
                </a:solidFill>
                <a:latin typeface="Cambria" panose="02040503050406030204" pitchFamily="18" charset="0"/>
              </a:rPr>
              <a:t>Some, sometimes, often, usually, ordinarily, customarily, most</a:t>
            </a:r>
            <a:r>
              <a:rPr lang="en-US" altLang="zh-CN" sz="2500" dirty="0" smtClean="0">
                <a:latin typeface="Cambria" panose="02040503050406030204" pitchFamily="18" charset="0"/>
              </a:rPr>
              <a:t>, … (vague)</a:t>
            </a:r>
          </a:p>
          <a:p>
            <a:pPr>
              <a:lnSpc>
                <a:spcPct val="90000"/>
              </a:lnSpc>
            </a:pPr>
            <a:r>
              <a:rPr lang="en-US" altLang="zh-CN" sz="2500" dirty="0" smtClean="0">
                <a:latin typeface="Cambria" panose="02040503050406030204" pitchFamily="18" charset="0"/>
              </a:rPr>
              <a:t>Etc., and so forth, and so on, such as, … (not testable)</a:t>
            </a:r>
          </a:p>
          <a:p>
            <a:pPr>
              <a:lnSpc>
                <a:spcPct val="90000"/>
              </a:lnSpc>
            </a:pPr>
            <a:r>
              <a:rPr lang="en-US" altLang="zh-CN" sz="2500" dirty="0" smtClean="0">
                <a:solidFill>
                  <a:srgbClr val="FF0000"/>
                </a:solidFill>
                <a:latin typeface="Cambria" panose="02040503050406030204" pitchFamily="18" charset="0"/>
              </a:rPr>
              <a:t>Good, fast, cheap, efficient, small, stable</a:t>
            </a:r>
            <a:r>
              <a:rPr lang="en-US" altLang="zh-CN" sz="2500" dirty="0" smtClean="0">
                <a:latin typeface="Cambria" panose="02040503050406030204" pitchFamily="18" charset="0"/>
              </a:rPr>
              <a:t>, … (unquantifiable)</a:t>
            </a:r>
          </a:p>
          <a:p>
            <a:pPr>
              <a:lnSpc>
                <a:spcPct val="90000"/>
              </a:lnSpc>
            </a:pPr>
            <a:r>
              <a:rPr lang="en-US" altLang="zh-CN" sz="2500" dirty="0" smtClean="0">
                <a:solidFill>
                  <a:srgbClr val="FF0000"/>
                </a:solidFill>
                <a:latin typeface="Cambria" panose="02040503050406030204" pitchFamily="18" charset="0"/>
              </a:rPr>
              <a:t>Handled, processed, rejected, skipped, eliminated</a:t>
            </a:r>
            <a:r>
              <a:rPr lang="en-US" altLang="zh-CN" sz="2500" dirty="0" smtClean="0">
                <a:latin typeface="Cambria" panose="02040503050406030204" pitchFamily="18" charset="0"/>
              </a:rPr>
              <a:t>, …</a:t>
            </a:r>
          </a:p>
          <a:p>
            <a:pPr>
              <a:lnSpc>
                <a:spcPct val="90000"/>
              </a:lnSpc>
            </a:pPr>
            <a:r>
              <a:rPr lang="en-US" altLang="zh-CN" sz="2500" dirty="0" smtClean="0">
                <a:latin typeface="Cambria" panose="02040503050406030204" pitchFamily="18" charset="0"/>
              </a:rPr>
              <a:t>If … then … (missing else)</a:t>
            </a:r>
            <a:endParaRPr lang="en-US" altLang="zh-CN" sz="2500" dirty="0">
              <a:latin typeface="Cambria" panose="02040503050406030204" pitchFamily="18" charset="0"/>
            </a:endParaRPr>
          </a:p>
        </p:txBody>
      </p:sp>
    </p:spTree>
    <p:extLst>
      <p:ext uri="{BB962C8B-B14F-4D97-AF65-F5344CB8AC3E}">
        <p14:creationId xmlns:p14="http://schemas.microsoft.com/office/powerpoint/2010/main" val="312347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5" name="Rectangle 2"/>
          <p:cNvSpPr txBox="1">
            <a:spLocks noChangeArrowheads="1"/>
          </p:cNvSpPr>
          <p:nvPr/>
        </p:nvSpPr>
        <p:spPr bwMode="auto">
          <a:xfrm>
            <a:off x="685800" y="1143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Conclusions</a:t>
            </a:r>
            <a:endParaRPr lang="en-US" altLang="zh-CN" sz="3600" dirty="0">
              <a:latin typeface="Cambria" panose="02040503050406030204" pitchFamily="18" charset="0"/>
            </a:endParaRPr>
          </a:p>
        </p:txBody>
      </p:sp>
      <p:sp>
        <p:nvSpPr>
          <p:cNvPr id="6" name="Rectangle 3"/>
          <p:cNvSpPr txBox="1">
            <a:spLocks noChangeArrowheads="1"/>
          </p:cNvSpPr>
          <p:nvPr/>
        </p:nvSpPr>
        <p:spPr bwMode="auto">
          <a:xfrm>
            <a:off x="533400" y="20574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Reviewers focus on those areas they are best suited to evaluate</a:t>
            </a:r>
          </a:p>
          <a:p>
            <a:pPr lvl="1">
              <a:lnSpc>
                <a:spcPct val="90000"/>
              </a:lnSpc>
            </a:pPr>
            <a:r>
              <a:rPr lang="en-US" altLang="zh-CN" dirty="0" smtClean="0">
                <a:latin typeface="Cambria" panose="02040503050406030204" pitchFamily="18" charset="0"/>
              </a:rPr>
              <a:t>Time is used more wisely for all participants</a:t>
            </a:r>
          </a:p>
          <a:p>
            <a:pPr lvl="1">
              <a:lnSpc>
                <a:spcPct val="90000"/>
              </a:lnSpc>
            </a:pPr>
            <a:r>
              <a:rPr lang="en-US" altLang="zh-CN" dirty="0" smtClean="0">
                <a:latin typeface="Cambria" panose="02040503050406030204" pitchFamily="18" charset="0"/>
              </a:rPr>
              <a:t>More errors are likely to be found</a:t>
            </a:r>
          </a:p>
          <a:p>
            <a:pPr>
              <a:lnSpc>
                <a:spcPct val="90000"/>
              </a:lnSpc>
            </a:pPr>
            <a:r>
              <a:rPr lang="en-US" altLang="zh-CN" dirty="0" smtClean="0">
                <a:latin typeface="Cambria" panose="02040503050406030204" pitchFamily="18" charset="0"/>
              </a:rPr>
              <a:t>One-on-one communication with specification authors makes it easier for people to speak up.</a:t>
            </a:r>
          </a:p>
          <a:p>
            <a:pPr>
              <a:lnSpc>
                <a:spcPct val="90000"/>
              </a:lnSpc>
            </a:pPr>
            <a:r>
              <a:rPr lang="en-US" altLang="zh-CN" dirty="0" smtClean="0">
                <a:latin typeface="Cambria" panose="02040503050406030204" pitchFamily="18" charset="0"/>
              </a:rPr>
              <a:t>Few errors found does not necessarily indicate that the specification is good.</a:t>
            </a:r>
          </a:p>
          <a:p>
            <a:pPr lvl="1">
              <a:lnSpc>
                <a:spcPct val="90000"/>
              </a:lnSpc>
            </a:pPr>
            <a:r>
              <a:rPr lang="en-US" altLang="zh-CN" dirty="0" smtClean="0">
                <a:latin typeface="Cambria" panose="02040503050406030204" pitchFamily="18" charset="0"/>
              </a:rPr>
              <a:t>E.g., Perhaps the review process was not effective.</a:t>
            </a:r>
          </a:p>
          <a:p>
            <a:pPr>
              <a:lnSpc>
                <a:spcPct val="90000"/>
              </a:lnSpc>
            </a:pPr>
            <a:endParaRPr lang="en-US" altLang="zh-CN" dirty="0">
              <a:latin typeface="Cambria" panose="02040503050406030204" pitchFamily="18" charset="0"/>
            </a:endParaRPr>
          </a:p>
        </p:txBody>
      </p:sp>
    </p:spTree>
    <p:extLst>
      <p:ext uri="{BB962C8B-B14F-4D97-AF65-F5344CB8AC3E}">
        <p14:creationId xmlns:p14="http://schemas.microsoft.com/office/powerpoint/2010/main" val="184842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5" name="Rectangle 2"/>
          <p:cNvSpPr txBox="1">
            <a:spLocks noChangeArrowheads="1"/>
          </p:cNvSpPr>
          <p:nvPr/>
        </p:nvSpPr>
        <p:spPr bwMode="auto">
          <a:xfrm>
            <a:off x="685800" y="1295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smtClean="0">
                <a:latin typeface="Cambria" panose="02040503050406030204" pitchFamily="18" charset="0"/>
              </a:rPr>
              <a:t>You now know …</a:t>
            </a:r>
            <a:endParaRPr lang="en-US" altLang="zh-CN" sz="3200" dirty="0">
              <a:latin typeface="Cambria" panose="02040503050406030204" pitchFamily="18" charset="0"/>
            </a:endParaRPr>
          </a:p>
        </p:txBody>
      </p:sp>
      <p:sp>
        <p:nvSpPr>
          <p:cNvPr id="6" name="Rectangle 3"/>
          <p:cNvSpPr txBox="1">
            <a:spLocks noChangeArrowheads="1"/>
          </p:cNvSpPr>
          <p:nvPr/>
        </p:nvSpPr>
        <p:spPr bwMode="auto">
          <a:xfrm>
            <a:off x="685800" y="21336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Cambria" panose="02040503050406030204" pitchFamily="18" charset="0"/>
              </a:rPr>
              <a:t>… what a specification is</a:t>
            </a:r>
          </a:p>
          <a:p>
            <a:r>
              <a:rPr lang="en-US" altLang="zh-CN" dirty="0" smtClean="0">
                <a:latin typeface="Cambria" panose="02040503050406030204" pitchFamily="18" charset="0"/>
              </a:rPr>
              <a:t>… how to review (test) a specification</a:t>
            </a:r>
          </a:p>
          <a:p>
            <a:r>
              <a:rPr lang="en-US" altLang="zh-CN" dirty="0" smtClean="0">
                <a:latin typeface="Cambria" panose="02040503050406030204" pitchFamily="18" charset="0"/>
              </a:rPr>
              <a:t>… the benefits of an “active” specification review process</a:t>
            </a:r>
          </a:p>
          <a:p>
            <a:endParaRPr lang="en-US" altLang="zh-CN" dirty="0">
              <a:latin typeface="Cambria" panose="02040503050406030204" pitchFamily="18" charset="0"/>
            </a:endParaRPr>
          </a:p>
        </p:txBody>
      </p:sp>
    </p:spTree>
    <p:extLst>
      <p:ext uri="{BB962C8B-B14F-4D97-AF65-F5344CB8AC3E}">
        <p14:creationId xmlns:p14="http://schemas.microsoft.com/office/powerpoint/2010/main" val="10296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6822" y="1800285"/>
            <a:ext cx="8157955" cy="4524315"/>
          </a:xfrm>
          <a:prstGeom prst="rect">
            <a:avLst/>
          </a:prstGeom>
        </p:spPr>
        <p:txBody>
          <a:bodyPr wrap="square">
            <a:spAutoFit/>
          </a:bodyPr>
          <a:lstStyle/>
          <a:p>
            <a:r>
              <a:rPr lang="en-US" altLang="zh-CN" dirty="0">
                <a:solidFill>
                  <a:srgbClr val="132584"/>
                </a:solidFill>
                <a:latin typeface="Cambria" panose="02040503050406030204" pitchFamily="18" charset="0"/>
              </a:rPr>
              <a:t>Week 1:            The basic concepts and theories of testing</a:t>
            </a:r>
          </a:p>
          <a:p>
            <a:r>
              <a:rPr lang="en-US" altLang="zh-CN" dirty="0" smtClean="0">
                <a:solidFill>
                  <a:srgbClr val="132584"/>
                </a:solidFill>
                <a:latin typeface="Cambria" panose="02040503050406030204" pitchFamily="18" charset="0"/>
              </a:rPr>
              <a:t>Week 2-3:        Principles of Testing</a:t>
            </a:r>
          </a:p>
          <a:p>
            <a:r>
              <a:rPr lang="en-US" altLang="zh-CN" dirty="0" smtClean="0">
                <a:solidFill>
                  <a:srgbClr val="133984"/>
                </a:solidFill>
                <a:latin typeface="Cambria" panose="02040503050406030204" pitchFamily="18" charset="0"/>
              </a:rPr>
              <a:t>Week </a:t>
            </a:r>
            <a:r>
              <a:rPr lang="en-US" altLang="zh-CN" dirty="0">
                <a:solidFill>
                  <a:srgbClr val="133984"/>
                </a:solidFill>
                <a:latin typeface="Cambria" panose="02040503050406030204" pitchFamily="18" charset="0"/>
              </a:rPr>
              <a:t>4:            Testing the specification</a:t>
            </a:r>
          </a:p>
          <a:p>
            <a:r>
              <a:rPr lang="en-US" altLang="zh-CN" dirty="0" smtClean="0">
                <a:solidFill>
                  <a:srgbClr val="FF0000"/>
                </a:solidFill>
                <a:latin typeface="Cambria" panose="02040503050406030204" pitchFamily="18" charset="0"/>
              </a:rPr>
              <a:t>Week </a:t>
            </a:r>
            <a:r>
              <a:rPr lang="en-US" altLang="zh-CN" dirty="0">
                <a:solidFill>
                  <a:srgbClr val="FF0000"/>
                </a:solidFill>
                <a:latin typeface="Cambria" panose="02040503050406030204" pitchFamily="18" charset="0"/>
              </a:rPr>
              <a:t>5-6:        Black Box Testing </a:t>
            </a:r>
          </a:p>
          <a:p>
            <a:r>
              <a:rPr lang="en-US" altLang="zh-CN" dirty="0">
                <a:solidFill>
                  <a:srgbClr val="132584"/>
                </a:solidFill>
                <a:latin typeface="Cambria" panose="02040503050406030204" pitchFamily="18" charset="0"/>
              </a:rPr>
              <a:t>Week 7-9:        White Box Testing</a:t>
            </a:r>
          </a:p>
          <a:p>
            <a:r>
              <a:rPr lang="en-US" altLang="zh-CN" dirty="0">
                <a:solidFill>
                  <a:srgbClr val="132584"/>
                </a:solidFill>
                <a:latin typeface="Cambria" panose="02040503050406030204" pitchFamily="18" charset="0"/>
              </a:rPr>
              <a:t>Week 10:	Integration Testing and System Testing </a:t>
            </a:r>
          </a:p>
          <a:p>
            <a:r>
              <a:rPr lang="en-US" altLang="zh-CN" dirty="0" smtClean="0">
                <a:solidFill>
                  <a:srgbClr val="132584"/>
                </a:solidFill>
                <a:latin typeface="Cambria" panose="02040503050406030204" pitchFamily="18" charset="0"/>
              </a:rPr>
              <a:t>Week 11:  	</a:t>
            </a:r>
            <a:r>
              <a:rPr lang="en-US" altLang="zh-CN" dirty="0">
                <a:solidFill>
                  <a:srgbClr val="132584"/>
                </a:solidFill>
                <a:latin typeface="Cambria" panose="02040503050406030204" pitchFamily="18" charset="0"/>
              </a:rPr>
              <a:t>Usability Testing and Accessibility Testing</a:t>
            </a:r>
          </a:p>
          <a:p>
            <a:r>
              <a:rPr lang="en-US" altLang="zh-CN" dirty="0" smtClean="0">
                <a:solidFill>
                  <a:srgbClr val="132584"/>
                </a:solidFill>
                <a:latin typeface="Cambria" panose="02040503050406030204" pitchFamily="18" charset="0"/>
              </a:rPr>
              <a:t>Week 12:        	</a:t>
            </a:r>
            <a:r>
              <a:rPr lang="en-US" altLang="zh-CN" dirty="0">
                <a:solidFill>
                  <a:srgbClr val="132584"/>
                </a:solidFill>
                <a:latin typeface="Cambria" panose="02040503050406030204" pitchFamily="18" charset="0"/>
              </a:rPr>
              <a:t>Security </a:t>
            </a:r>
            <a:r>
              <a:rPr lang="en-US" altLang="zh-CN" dirty="0" smtClean="0">
                <a:solidFill>
                  <a:srgbClr val="132584"/>
                </a:solidFill>
                <a:latin typeface="Cambria" panose="02040503050406030204" pitchFamily="18" charset="0"/>
              </a:rPr>
              <a:t>Testing</a:t>
            </a:r>
          </a:p>
          <a:p>
            <a:r>
              <a:rPr lang="en-US" altLang="zh-CN" dirty="0" smtClean="0">
                <a:solidFill>
                  <a:srgbClr val="132584"/>
                </a:solidFill>
                <a:latin typeface="Cambria" panose="02040503050406030204" pitchFamily="18" charset="0"/>
              </a:rPr>
              <a:t>Week 13:	</a:t>
            </a:r>
            <a:r>
              <a:rPr lang="en-US" altLang="zh-CN" dirty="0">
                <a:solidFill>
                  <a:srgbClr val="132584"/>
                </a:solidFill>
                <a:latin typeface="Cambria" panose="02040503050406030204" pitchFamily="18" charset="0"/>
              </a:rPr>
              <a:t>Mutation </a:t>
            </a:r>
            <a:r>
              <a:rPr lang="en-US" altLang="zh-CN" dirty="0" smtClean="0">
                <a:solidFill>
                  <a:srgbClr val="132584"/>
                </a:solidFill>
                <a:latin typeface="Cambria" panose="02040503050406030204" pitchFamily="18" charset="0"/>
              </a:rPr>
              <a:t>Testing</a:t>
            </a:r>
          </a:p>
          <a:p>
            <a:r>
              <a:rPr lang="en-US" altLang="zh-CN" dirty="0">
                <a:solidFill>
                  <a:srgbClr val="132584"/>
                </a:solidFill>
                <a:latin typeface="Cambria" panose="02040503050406030204" pitchFamily="18" charset="0"/>
              </a:rPr>
              <a:t>Week 14</a:t>
            </a:r>
            <a:r>
              <a:rPr lang="en-US" altLang="zh-CN" dirty="0" smtClean="0">
                <a:solidFill>
                  <a:srgbClr val="132584"/>
                </a:solidFill>
                <a:latin typeface="Cambria" panose="02040503050406030204" pitchFamily="18" charset="0"/>
              </a:rPr>
              <a:t>:</a:t>
            </a:r>
            <a:r>
              <a:rPr lang="en-US" altLang="zh-CN" dirty="0">
                <a:solidFill>
                  <a:srgbClr val="132584"/>
                </a:solidFill>
                <a:latin typeface="Cambria" panose="02040503050406030204" pitchFamily="18" charset="0"/>
              </a:rPr>
              <a:t>	</a:t>
            </a:r>
            <a:r>
              <a:rPr lang="en-US" altLang="zh-CN" dirty="0" smtClean="0">
                <a:solidFill>
                  <a:srgbClr val="132584"/>
                </a:solidFill>
                <a:latin typeface="Cambria" panose="02040503050406030204" pitchFamily="18" charset="0"/>
              </a:rPr>
              <a:t>Software Quality</a:t>
            </a:r>
          </a:p>
          <a:p>
            <a:r>
              <a:rPr lang="en-US" altLang="zh-CN" dirty="0" smtClean="0">
                <a:solidFill>
                  <a:srgbClr val="132584"/>
                </a:solidFill>
                <a:latin typeface="Cambria" panose="02040503050406030204" pitchFamily="18" charset="0"/>
              </a:rPr>
              <a:t>Week 15:	Review I</a:t>
            </a:r>
          </a:p>
          <a:p>
            <a:r>
              <a:rPr lang="en-US" altLang="zh-CN" dirty="0" smtClean="0">
                <a:solidFill>
                  <a:srgbClr val="132584"/>
                </a:solidFill>
                <a:latin typeface="Cambria" panose="02040503050406030204" pitchFamily="18" charset="0"/>
              </a:rPr>
              <a:t>Week 16:	</a:t>
            </a:r>
            <a:r>
              <a:rPr lang="en-US" altLang="zh-CN" dirty="0">
                <a:solidFill>
                  <a:srgbClr val="132584"/>
                </a:solidFill>
                <a:latin typeface="Cambria" panose="02040503050406030204" pitchFamily="18" charset="0"/>
              </a:rPr>
              <a:t>Review </a:t>
            </a:r>
            <a:r>
              <a:rPr lang="en-US" altLang="zh-CN" dirty="0" smtClean="0">
                <a:solidFill>
                  <a:srgbClr val="132584"/>
                </a:solidFill>
                <a:latin typeface="Cambria" panose="02040503050406030204" pitchFamily="18" charset="0"/>
              </a:rPr>
              <a:t>II</a:t>
            </a:r>
          </a:p>
        </p:txBody>
      </p:sp>
      <p:sp>
        <p:nvSpPr>
          <p:cNvPr id="2" name="标题 1"/>
          <p:cNvSpPr>
            <a:spLocks noGrp="1"/>
          </p:cNvSpPr>
          <p:nvPr>
            <p:ph type="title"/>
          </p:nvPr>
        </p:nvSpPr>
        <p:spPr>
          <a:xfrm>
            <a:off x="1524000" y="230973"/>
            <a:ext cx="6705600" cy="838200"/>
          </a:xfrm>
        </p:spPr>
        <p:txBody>
          <a:bodyPr>
            <a:normAutofit fontScale="90000"/>
          </a:bodyPr>
          <a:lstStyle/>
          <a:p>
            <a:r>
              <a:rPr lang="en-US" altLang="zh-CN" dirty="0"/>
              <a:t>16 Weeks Plan</a:t>
            </a:r>
            <a:br>
              <a:rPr lang="en-US" altLang="zh-CN" dirty="0"/>
            </a:br>
            <a:endParaRPr lang="zh-CN" altLang="en-US" dirty="0"/>
          </a:p>
        </p:txBody>
      </p:sp>
    </p:spTree>
    <p:extLst>
      <p:ext uri="{BB962C8B-B14F-4D97-AF65-F5344CB8AC3E}">
        <p14:creationId xmlns:p14="http://schemas.microsoft.com/office/powerpoint/2010/main" val="40635198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5800" y="1214582"/>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smtClean="0">
                <a:latin typeface="Cambria" panose="02040503050406030204" pitchFamily="18" charset="0"/>
              </a:rPr>
              <a:t>Black-box testing</a:t>
            </a:r>
            <a:endParaRPr lang="en-US" altLang="zh-CN" sz="3200" dirty="0">
              <a:latin typeface="Cambria" panose="02040503050406030204" pitchFamily="18" charset="0"/>
            </a:endParaRPr>
          </a:p>
        </p:txBody>
      </p:sp>
      <p:sp>
        <p:nvSpPr>
          <p:cNvPr id="4" name="Rectangle 3"/>
          <p:cNvSpPr txBox="1">
            <a:spLocks noChangeArrowheads="1"/>
          </p:cNvSpPr>
          <p:nvPr/>
        </p:nvSpPr>
        <p:spPr bwMode="auto">
          <a:xfrm>
            <a:off x="76200" y="2286000"/>
            <a:ext cx="890385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Cambria" panose="02040503050406030204" pitchFamily="18" charset="0"/>
              </a:rPr>
              <a:t>Black Box Testing is the method that does not consider the internal structure, design, and product implementation to be tested. </a:t>
            </a:r>
            <a:endParaRPr lang="en-US" altLang="zh-CN" dirty="0" smtClean="0">
              <a:latin typeface="Cambria" panose="02040503050406030204" pitchFamily="18" charset="0"/>
            </a:endParaRPr>
          </a:p>
          <a:p>
            <a:r>
              <a:rPr lang="en-US" altLang="zh-CN" dirty="0" smtClean="0">
                <a:latin typeface="Cambria" panose="02040503050406030204" pitchFamily="18" charset="0"/>
              </a:rPr>
              <a:t>In </a:t>
            </a:r>
            <a:r>
              <a:rPr lang="en-US" altLang="zh-CN" dirty="0">
                <a:latin typeface="Cambria" panose="02040503050406030204" pitchFamily="18" charset="0"/>
              </a:rPr>
              <a:t>other words, the tester </a:t>
            </a:r>
            <a:r>
              <a:rPr lang="en-US" altLang="zh-CN" dirty="0" smtClean="0">
                <a:latin typeface="Cambria" panose="02040503050406030204" pitchFamily="18" charset="0"/>
              </a:rPr>
              <a:t>does </a:t>
            </a:r>
            <a:r>
              <a:rPr lang="en-US" altLang="zh-CN" dirty="0">
                <a:latin typeface="Cambria" panose="02040503050406030204" pitchFamily="18" charset="0"/>
              </a:rPr>
              <a:t>not know its internal functioning. The Black Box only evaluates the external behavior of the system. The inputs received by the system and the outputs or responses it produces are tested.</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85548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smtClean="0">
                <a:latin typeface="Cambria" panose="02040503050406030204" pitchFamily="18" charset="0"/>
              </a:rPr>
              <a:t>Black-box testing</a:t>
            </a:r>
            <a:endParaRPr lang="en-US" altLang="zh-CN" sz="3200" dirty="0">
              <a:latin typeface="Cambria" panose="02040503050406030204" pitchFamily="18" charset="0"/>
            </a:endParaRPr>
          </a:p>
        </p:txBody>
      </p:sp>
      <p:sp>
        <p:nvSpPr>
          <p:cNvPr id="4" name="Rectangle 3"/>
          <p:cNvSpPr txBox="1">
            <a:spLocks noChangeArrowheads="1"/>
          </p:cNvSpPr>
          <p:nvPr/>
        </p:nvSpPr>
        <p:spPr bwMode="auto">
          <a:xfrm>
            <a:off x="228600" y="21336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Cambria" panose="02040503050406030204" pitchFamily="18" charset="0"/>
              </a:rPr>
              <a:t>Characteristics of Black-box testing:</a:t>
            </a:r>
          </a:p>
          <a:p>
            <a:pPr lvl="1"/>
            <a:r>
              <a:rPr lang="en-US" altLang="zh-CN" dirty="0" smtClean="0">
                <a:latin typeface="Cambria" panose="02040503050406030204" pitchFamily="18" charset="0"/>
              </a:rPr>
              <a:t>Program is treated as a black box.</a:t>
            </a:r>
          </a:p>
          <a:p>
            <a:pPr lvl="1"/>
            <a:r>
              <a:rPr lang="en-US" altLang="zh-CN" dirty="0" smtClean="0">
                <a:latin typeface="Cambria" panose="02040503050406030204" pitchFamily="18" charset="0"/>
              </a:rPr>
              <a:t>Implementation details do not matter. </a:t>
            </a:r>
          </a:p>
          <a:p>
            <a:pPr lvl="1"/>
            <a:r>
              <a:rPr lang="en-US" altLang="zh-CN" dirty="0" smtClean="0">
                <a:latin typeface="Cambria" panose="02040503050406030204" pitchFamily="18" charset="0"/>
              </a:rPr>
              <a:t>Requires an end-user perspective.</a:t>
            </a:r>
          </a:p>
          <a:p>
            <a:pPr lvl="1"/>
            <a:r>
              <a:rPr lang="en-US" altLang="zh-CN" dirty="0" smtClean="0">
                <a:latin typeface="Cambria" panose="02040503050406030204" pitchFamily="18" charset="0"/>
              </a:rPr>
              <a:t>Criteria are not precise.</a:t>
            </a:r>
          </a:p>
          <a:p>
            <a:pPr lvl="1"/>
            <a:r>
              <a:rPr lang="en-US" altLang="zh-CN" dirty="0" smtClean="0">
                <a:latin typeface="Cambria" panose="02040503050406030204" pitchFamily="18" charset="0"/>
              </a:rPr>
              <a:t>Test planning can begin early.</a:t>
            </a:r>
            <a:endParaRPr lang="en-US" altLang="zh-CN" dirty="0">
              <a:latin typeface="Cambria" panose="02040503050406030204" pitchFamily="18" charset="0"/>
            </a:endParaRPr>
          </a:p>
        </p:txBody>
      </p:sp>
      <p:pic>
        <p:nvPicPr>
          <p:cNvPr id="5" name="图片 4"/>
          <p:cNvPicPr>
            <a:picLocks noChangeAspect="1"/>
          </p:cNvPicPr>
          <p:nvPr/>
        </p:nvPicPr>
        <p:blipFill rotWithShape="1">
          <a:blip r:embed="rId4">
            <a:extLst>
              <a:ext uri="{28A0092B-C50C-407E-A947-70E740481C1C}">
                <a14:useLocalDpi xmlns:a14="http://schemas.microsoft.com/office/drawing/2010/main" val="0"/>
              </a:ext>
            </a:extLst>
          </a:blip>
          <a:srcRect r="48800"/>
          <a:stretch/>
        </p:blipFill>
        <p:spPr>
          <a:xfrm>
            <a:off x="6477000" y="2133600"/>
            <a:ext cx="2438400" cy="3105150"/>
          </a:xfrm>
          <a:prstGeom prst="rect">
            <a:avLst/>
          </a:prstGeom>
        </p:spPr>
      </p:pic>
      <p:sp>
        <p:nvSpPr>
          <p:cNvPr id="2" name="标题 1"/>
          <p:cNvSpPr>
            <a:spLocks noGrp="1"/>
          </p:cNvSpPr>
          <p:nvPr>
            <p:ph type="title"/>
          </p:nvPr>
        </p:nvSpPr>
        <p:spPr/>
        <p:txBody>
          <a:bodyPr/>
          <a:lstStyle/>
          <a:p>
            <a:endParaRPr lang="zh-CN" altLang="en-US"/>
          </a:p>
        </p:txBody>
      </p:sp>
      <p:sp>
        <p:nvSpPr>
          <p:cNvPr id="6" name="矩形 5"/>
          <p:cNvSpPr/>
          <p:nvPr/>
        </p:nvSpPr>
        <p:spPr>
          <a:xfrm>
            <a:off x="228600" y="5638800"/>
            <a:ext cx="8915400" cy="830997"/>
          </a:xfrm>
          <a:prstGeom prst="rect">
            <a:avLst/>
          </a:prstGeom>
        </p:spPr>
        <p:txBody>
          <a:bodyPr wrap="square">
            <a:spAutoFit/>
          </a:bodyPr>
          <a:lstStyle/>
          <a:p>
            <a:r>
              <a:rPr lang="en-US" altLang="zh-CN" dirty="0"/>
              <a:t>Black-box testing, also called </a:t>
            </a:r>
            <a:r>
              <a:rPr lang="en-US" altLang="zh-CN" b="1" dirty="0">
                <a:solidFill>
                  <a:srgbClr val="FF0000"/>
                </a:solidFill>
              </a:rPr>
              <a:t>functional </a:t>
            </a:r>
            <a:r>
              <a:rPr lang="en-US" altLang="zh-CN" b="1" dirty="0" smtClean="0">
                <a:solidFill>
                  <a:srgbClr val="FF0000"/>
                </a:solidFill>
              </a:rPr>
              <a:t>testing </a:t>
            </a:r>
            <a:r>
              <a:rPr lang="en-US" altLang="zh-CN" dirty="0" smtClean="0"/>
              <a:t>or </a:t>
            </a:r>
            <a:r>
              <a:rPr lang="en-US" altLang="zh-CN" b="1" dirty="0" smtClean="0">
                <a:solidFill>
                  <a:srgbClr val="FF0000"/>
                </a:solidFill>
              </a:rPr>
              <a:t>behavioral testing</a:t>
            </a:r>
            <a:endParaRPr lang="zh-CN" altLang="en-US" b="1" dirty="0">
              <a:solidFill>
                <a:srgbClr val="FF0000"/>
              </a:solidFill>
            </a:endParaRPr>
          </a:p>
        </p:txBody>
      </p:sp>
    </p:spTree>
    <p:extLst>
      <p:ext uri="{BB962C8B-B14F-4D97-AF65-F5344CB8AC3E}">
        <p14:creationId xmlns:p14="http://schemas.microsoft.com/office/powerpoint/2010/main" val="87670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smtClean="0">
                <a:latin typeface="Cambria" panose="02040503050406030204" pitchFamily="18" charset="0"/>
              </a:rPr>
              <a:t>White-box testing</a:t>
            </a:r>
            <a:endParaRPr lang="en-US" altLang="zh-CN" sz="3200" dirty="0">
              <a:latin typeface="Cambria" panose="02040503050406030204" pitchFamily="18" charset="0"/>
            </a:endParaRPr>
          </a:p>
        </p:txBody>
      </p:sp>
      <p:sp>
        <p:nvSpPr>
          <p:cNvPr id="4" name="Rectangle 3"/>
          <p:cNvSpPr txBox="1">
            <a:spLocks noChangeArrowheads="1"/>
          </p:cNvSpPr>
          <p:nvPr/>
        </p:nvSpPr>
        <p:spPr bwMode="auto">
          <a:xfrm>
            <a:off x="25400" y="1981200"/>
            <a:ext cx="88392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zh-CN" dirty="0">
                <a:latin typeface="Cambria" panose="02040503050406030204" pitchFamily="18" charset="0"/>
              </a:rPr>
              <a:t>In white-box </a:t>
            </a:r>
            <a:r>
              <a:rPr lang="en-US" altLang="zh-CN" dirty="0" smtClean="0">
                <a:latin typeface="Cambria" panose="02040503050406030204" pitchFamily="18" charset="0"/>
              </a:rPr>
              <a:t>testing, </a:t>
            </a:r>
            <a:r>
              <a:rPr lang="en-US" altLang="zh-CN" dirty="0">
                <a:latin typeface="Cambria" panose="02040503050406030204" pitchFamily="18" charset="0"/>
              </a:rPr>
              <a:t>the software tester has access to </a:t>
            </a:r>
            <a:r>
              <a:rPr lang="en-US" altLang="zh-CN" dirty="0" smtClean="0">
                <a:latin typeface="Cambria" panose="02040503050406030204" pitchFamily="18" charset="0"/>
              </a:rPr>
              <a:t>the program’s </a:t>
            </a:r>
            <a:r>
              <a:rPr lang="en-US" altLang="zh-CN" dirty="0">
                <a:latin typeface="Cambria" panose="02040503050406030204" pitchFamily="18" charset="0"/>
              </a:rPr>
              <a:t>code and can examine it for clues to help him with his testing—he can see inside </a:t>
            </a:r>
            <a:r>
              <a:rPr lang="en-US" altLang="zh-CN" dirty="0" smtClean="0">
                <a:latin typeface="Cambria" panose="02040503050406030204" pitchFamily="18" charset="0"/>
              </a:rPr>
              <a:t>the box</a:t>
            </a:r>
            <a:r>
              <a:rPr lang="en-US" altLang="zh-CN" dirty="0">
                <a:latin typeface="Cambria" panose="02040503050406030204" pitchFamily="18" charset="0"/>
              </a:rPr>
              <a:t>. Based on what he sees, the tester may determine that certain numbers are more or </a:t>
            </a:r>
            <a:r>
              <a:rPr lang="en-US" altLang="zh-CN" dirty="0" smtClean="0">
                <a:latin typeface="Cambria" panose="02040503050406030204" pitchFamily="18" charset="0"/>
              </a:rPr>
              <a:t>less likely </a:t>
            </a:r>
            <a:r>
              <a:rPr lang="en-US" altLang="zh-CN" dirty="0">
                <a:latin typeface="Cambria" panose="02040503050406030204" pitchFamily="18" charset="0"/>
              </a:rPr>
              <a:t>to fail and can tailor his testing based on that information.</a:t>
            </a:r>
            <a:endParaRPr lang="en-US" altLang="zh-CN" dirty="0" smtClean="0">
              <a:latin typeface="Cambria" panose="02040503050406030204" pitchFamily="18" charset="0"/>
            </a:endParaRPr>
          </a:p>
        </p:txBody>
      </p:sp>
      <p:sp>
        <p:nvSpPr>
          <p:cNvPr id="2" name="标题 1"/>
          <p:cNvSpPr>
            <a:spLocks noGrp="1"/>
          </p:cNvSpPr>
          <p:nvPr>
            <p:ph type="title"/>
          </p:nvPr>
        </p:nvSpPr>
        <p:spPr/>
        <p:txBody>
          <a:bodyPr/>
          <a:lstStyle/>
          <a:p>
            <a:endParaRPr lang="zh-CN" altLang="en-US"/>
          </a:p>
        </p:txBody>
      </p:sp>
      <p:sp>
        <p:nvSpPr>
          <p:cNvPr id="8" name="矩形 7"/>
          <p:cNvSpPr/>
          <p:nvPr/>
        </p:nvSpPr>
        <p:spPr>
          <a:xfrm>
            <a:off x="381000" y="5410200"/>
            <a:ext cx="8915400" cy="830997"/>
          </a:xfrm>
          <a:prstGeom prst="rect">
            <a:avLst/>
          </a:prstGeom>
        </p:spPr>
        <p:txBody>
          <a:bodyPr wrap="square">
            <a:spAutoFit/>
          </a:bodyPr>
          <a:lstStyle/>
          <a:p>
            <a:r>
              <a:rPr lang="en-US" altLang="zh-CN" dirty="0"/>
              <a:t>It is also called </a:t>
            </a:r>
            <a:r>
              <a:rPr lang="en-US" altLang="zh-CN" b="1" dirty="0">
                <a:solidFill>
                  <a:srgbClr val="FF0000"/>
                </a:solidFill>
              </a:rPr>
              <a:t>glass box testing </a:t>
            </a:r>
            <a:r>
              <a:rPr lang="en-US" altLang="zh-CN" dirty="0"/>
              <a:t>or </a:t>
            </a:r>
            <a:r>
              <a:rPr lang="en-US" altLang="zh-CN" b="1" dirty="0">
                <a:solidFill>
                  <a:srgbClr val="FF0000"/>
                </a:solidFill>
              </a:rPr>
              <a:t>clear box testing </a:t>
            </a:r>
            <a:r>
              <a:rPr lang="en-US" altLang="zh-CN" dirty="0"/>
              <a:t>or </a:t>
            </a:r>
            <a:r>
              <a:rPr lang="en-US" altLang="zh-CN" b="1" dirty="0">
                <a:solidFill>
                  <a:srgbClr val="FF0000"/>
                </a:solidFill>
              </a:rPr>
              <a:t>structural testing</a:t>
            </a:r>
            <a:r>
              <a:rPr lang="en-US" altLang="zh-CN" dirty="0"/>
              <a:t>.</a:t>
            </a:r>
          </a:p>
        </p:txBody>
      </p:sp>
    </p:spTree>
    <p:extLst>
      <p:ext uri="{BB962C8B-B14F-4D97-AF65-F5344CB8AC3E}">
        <p14:creationId xmlns:p14="http://schemas.microsoft.com/office/powerpoint/2010/main" val="360474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09600" y="1219200"/>
            <a:ext cx="8153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dirty="0" smtClean="0">
                <a:latin typeface="Cambria" panose="02040503050406030204" pitchFamily="18" charset="0"/>
              </a:rPr>
              <a:t>What is a specification review?</a:t>
            </a:r>
            <a:endParaRPr lang="en-US" altLang="zh-CN" dirty="0">
              <a:latin typeface="Cambria" panose="02040503050406030204" pitchFamily="18" charset="0"/>
            </a:endParaRPr>
          </a:p>
        </p:txBody>
      </p:sp>
      <p:sp>
        <p:nvSpPr>
          <p:cNvPr id="4" name="Rectangle 3"/>
          <p:cNvSpPr txBox="1">
            <a:spLocks noChangeArrowheads="1"/>
          </p:cNvSpPr>
          <p:nvPr/>
        </p:nvSpPr>
        <p:spPr bwMode="auto">
          <a:xfrm>
            <a:off x="381000" y="1991932"/>
            <a:ext cx="8382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Cambria" panose="02040503050406030204" pitchFamily="18" charset="0"/>
              </a:rPr>
              <a:t>A process of </a:t>
            </a:r>
            <a:r>
              <a:rPr lang="en-US" altLang="zh-CN" dirty="0" smtClean="0">
                <a:solidFill>
                  <a:srgbClr val="FF0000"/>
                </a:solidFill>
                <a:latin typeface="Cambria" panose="02040503050406030204" pitchFamily="18" charset="0"/>
              </a:rPr>
              <a:t>identifying faults </a:t>
            </a:r>
            <a:r>
              <a:rPr lang="en-US" altLang="zh-CN" dirty="0" smtClean="0">
                <a:latin typeface="Cambria" panose="02040503050406030204" pitchFamily="18" charset="0"/>
              </a:rPr>
              <a:t>in the </a:t>
            </a:r>
            <a:r>
              <a:rPr lang="en-US" altLang="zh-CN" dirty="0" smtClean="0">
                <a:solidFill>
                  <a:srgbClr val="FF0000"/>
                </a:solidFill>
                <a:latin typeface="Cambria" panose="02040503050406030204" pitchFamily="18" charset="0"/>
              </a:rPr>
              <a:t>specification</a:t>
            </a:r>
            <a:r>
              <a:rPr lang="en-US" altLang="zh-CN" dirty="0" smtClean="0">
                <a:latin typeface="Cambria" panose="02040503050406030204" pitchFamily="18" charset="0"/>
              </a:rPr>
              <a:t> of a software system.</a:t>
            </a:r>
          </a:p>
          <a:p>
            <a:r>
              <a:rPr lang="en-US" altLang="zh-CN" dirty="0" smtClean="0">
                <a:latin typeface="Cambria" panose="02040503050406030204" pitchFamily="18" charset="0"/>
              </a:rPr>
              <a:t>Review should uncover both errors made in </a:t>
            </a:r>
            <a:r>
              <a:rPr lang="en-US" altLang="zh-CN" dirty="0" smtClean="0">
                <a:solidFill>
                  <a:srgbClr val="FF0000"/>
                </a:solidFill>
                <a:latin typeface="Cambria" panose="02040503050406030204" pitchFamily="18" charset="0"/>
              </a:rPr>
              <a:t>producing</a:t>
            </a:r>
            <a:r>
              <a:rPr lang="en-US" altLang="zh-CN" dirty="0" smtClean="0">
                <a:latin typeface="Cambria" panose="02040503050406030204" pitchFamily="18" charset="0"/>
              </a:rPr>
              <a:t> specification documents, and errors made </a:t>
            </a:r>
            <a:r>
              <a:rPr lang="en-US" altLang="zh-CN" dirty="0" smtClean="0">
                <a:solidFill>
                  <a:srgbClr val="FF0000"/>
                </a:solidFill>
                <a:latin typeface="Cambria" panose="02040503050406030204" pitchFamily="18" charset="0"/>
              </a:rPr>
              <a:t>earlier</a:t>
            </a:r>
            <a:r>
              <a:rPr lang="en-US" altLang="zh-CN" dirty="0" smtClean="0">
                <a:latin typeface="Cambria" panose="02040503050406030204" pitchFamily="18" charset="0"/>
              </a:rPr>
              <a:t> in the requirements engineering process.</a:t>
            </a:r>
          </a:p>
          <a:p>
            <a:pPr>
              <a:buFontTx/>
              <a:buNone/>
            </a:pPr>
            <a:endParaRPr lang="en-US" altLang="zh-CN" dirty="0">
              <a:latin typeface="Cambria" panose="02040503050406030204" pitchFamily="18" charset="0"/>
            </a:endParaRPr>
          </a:p>
        </p:txBody>
      </p:sp>
    </p:spTree>
    <p:extLst>
      <p:ext uri="{BB962C8B-B14F-4D97-AF65-F5344CB8AC3E}">
        <p14:creationId xmlns:p14="http://schemas.microsoft.com/office/powerpoint/2010/main" val="59730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32327" y="1186873"/>
            <a:ext cx="888307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zh-CN" sz="2400" b="1" dirty="0" smtClean="0">
                <a:solidFill>
                  <a:srgbClr val="FF0000"/>
                </a:solidFill>
                <a:latin typeface="Cambria" panose="02040503050406030204" pitchFamily="18" charset="0"/>
              </a:rPr>
              <a:t>Static </a:t>
            </a:r>
            <a:r>
              <a:rPr lang="en-US" altLang="zh-CN" sz="2400" b="1" dirty="0">
                <a:solidFill>
                  <a:srgbClr val="FF0000"/>
                </a:solidFill>
                <a:latin typeface="Cambria" panose="02040503050406030204" pitchFamily="18" charset="0"/>
              </a:rPr>
              <a:t>Testing </a:t>
            </a:r>
            <a:r>
              <a:rPr lang="en-US" altLang="zh-CN" sz="2400" dirty="0">
                <a:latin typeface="Cambria" panose="02040503050406030204" pitchFamily="18" charset="0"/>
              </a:rPr>
              <a:t>is a type of a Software Testing method which is performed to check the defects in software without actually executing the code of the software application. Static testing is performed in early stage of development to avoid errors as it is easier to find sources of failures and it can be fixed easily. The errors that can’t not be found using Dynamic Testing, can be easily found by Static Testing.</a:t>
            </a:r>
          </a:p>
          <a:p>
            <a:pPr marL="0" indent="0" algn="just">
              <a:buNone/>
            </a:pPr>
            <a:endParaRPr lang="en-US" altLang="zh-CN" sz="2400" dirty="0" smtClean="0">
              <a:latin typeface="Cambria" panose="02040503050406030204" pitchFamily="18" charset="0"/>
            </a:endParaRPr>
          </a:p>
          <a:p>
            <a:pPr algn="just"/>
            <a:r>
              <a:rPr lang="en-US" altLang="zh-CN" sz="2400" b="1" dirty="0" smtClean="0">
                <a:solidFill>
                  <a:srgbClr val="FF0000"/>
                </a:solidFill>
                <a:latin typeface="Cambria" panose="02040503050406030204" pitchFamily="18" charset="0"/>
              </a:rPr>
              <a:t>Dynamic </a:t>
            </a:r>
            <a:r>
              <a:rPr lang="en-US" altLang="zh-CN" sz="2400" b="1" dirty="0">
                <a:solidFill>
                  <a:srgbClr val="FF0000"/>
                </a:solidFill>
                <a:latin typeface="Cambria" panose="02040503050406030204" pitchFamily="18" charset="0"/>
              </a:rPr>
              <a:t>Testing </a:t>
            </a:r>
            <a:r>
              <a:rPr lang="en-US" altLang="zh-CN" sz="2400" dirty="0">
                <a:latin typeface="Cambria" panose="02040503050406030204" pitchFamily="18" charset="0"/>
              </a:rPr>
              <a:t>is a type of Software Testing which is performed to analyze the dynamic behavior of the code. It includes the testing of the software for the input values and output values that are analyzed.</a:t>
            </a:r>
          </a:p>
        </p:txBody>
      </p:sp>
      <p:sp>
        <p:nvSpPr>
          <p:cNvPr id="2" name="标题 1"/>
          <p:cNvSpPr>
            <a:spLocks noGrp="1"/>
          </p:cNvSpPr>
          <p:nvPr>
            <p:ph type="title"/>
          </p:nvPr>
        </p:nvSpPr>
        <p:spPr>
          <a:xfrm>
            <a:off x="2209800" y="152400"/>
            <a:ext cx="6705600" cy="838200"/>
          </a:xfrm>
        </p:spPr>
        <p:txBody>
          <a:bodyPr/>
          <a:lstStyle/>
          <a:p>
            <a:endParaRPr lang="zh-CN" altLang="en-US"/>
          </a:p>
        </p:txBody>
      </p:sp>
    </p:spTree>
    <p:extLst>
      <p:ext uri="{BB962C8B-B14F-4D97-AF65-F5344CB8AC3E}">
        <p14:creationId xmlns:p14="http://schemas.microsoft.com/office/powerpoint/2010/main" val="167338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5"/>
          <p:cNvSpPr>
            <a:spLocks noGrp="1"/>
          </p:cNvSpPr>
          <p:nvPr>
            <p:ph type="sldNum" sz="quarter" idx="4294967295"/>
          </p:nvPr>
        </p:nvSpPr>
        <p:spPr/>
        <p:txBody>
          <a:bodyPr/>
          <a:lstStyle/>
          <a:p>
            <a:endParaRPr lang="en-US" altLang="zh-CN" b="1" dirty="0">
              <a:solidFill>
                <a:srgbClr val="133984"/>
              </a:solidFill>
              <a:latin typeface="Cambria" panose="02040503050406030204" pitchFamily="18" charset="0"/>
            </a:endParaRPr>
          </a:p>
        </p:txBody>
      </p:sp>
      <p:grpSp>
        <p:nvGrpSpPr>
          <p:cNvPr id="495621" name="Group 5"/>
          <p:cNvGrpSpPr>
            <a:grpSpLocks/>
          </p:cNvGrpSpPr>
          <p:nvPr/>
        </p:nvGrpSpPr>
        <p:grpSpPr bwMode="auto">
          <a:xfrm>
            <a:off x="5708085" y="2269524"/>
            <a:ext cx="1143795" cy="1134683"/>
            <a:chOff x="3808" y="1163"/>
            <a:chExt cx="760" cy="730"/>
          </a:xfrm>
        </p:grpSpPr>
        <p:sp>
          <p:nvSpPr>
            <p:cNvPr id="495622" name="Freeform 6"/>
            <p:cNvSpPr>
              <a:spLocks/>
            </p:cNvSpPr>
            <p:nvPr/>
          </p:nvSpPr>
          <p:spPr bwMode="auto">
            <a:xfrm>
              <a:off x="4340" y="1598"/>
              <a:ext cx="94" cy="228"/>
            </a:xfrm>
            <a:custGeom>
              <a:avLst/>
              <a:gdLst>
                <a:gd name="T0" fmla="*/ 93 w 94"/>
                <a:gd name="T1" fmla="*/ 227 h 228"/>
                <a:gd name="T2" fmla="*/ 93 w 94"/>
                <a:gd name="T3" fmla="*/ 65 h 228"/>
                <a:gd name="T4" fmla="*/ 0 w 94"/>
                <a:gd name="T5" fmla="*/ 0 h 228"/>
                <a:gd name="T6" fmla="*/ 0 w 94"/>
                <a:gd name="T7" fmla="*/ 162 h 228"/>
                <a:gd name="T8" fmla="*/ 93 w 94"/>
                <a:gd name="T9" fmla="*/ 227 h 228"/>
              </a:gdLst>
              <a:ahLst/>
              <a:cxnLst>
                <a:cxn ang="0">
                  <a:pos x="T0" y="T1"/>
                </a:cxn>
                <a:cxn ang="0">
                  <a:pos x="T2" y="T3"/>
                </a:cxn>
                <a:cxn ang="0">
                  <a:pos x="T4" y="T5"/>
                </a:cxn>
                <a:cxn ang="0">
                  <a:pos x="T6" y="T7"/>
                </a:cxn>
                <a:cxn ang="0">
                  <a:pos x="T8" y="T9"/>
                </a:cxn>
              </a:cxnLst>
              <a:rect l="0" t="0" r="r" b="b"/>
              <a:pathLst>
                <a:path w="94" h="228">
                  <a:moveTo>
                    <a:pt x="93" y="227"/>
                  </a:moveTo>
                  <a:lnTo>
                    <a:pt x="93" y="65"/>
                  </a:lnTo>
                  <a:lnTo>
                    <a:pt x="0" y="0"/>
                  </a:lnTo>
                  <a:lnTo>
                    <a:pt x="0" y="162"/>
                  </a:lnTo>
                  <a:lnTo>
                    <a:pt x="93" y="227"/>
                  </a:lnTo>
                </a:path>
              </a:pathLst>
            </a:custGeom>
            <a:solidFill>
              <a:srgbClr val="C0C0C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133984"/>
                </a:solidFill>
                <a:latin typeface="Cambria" panose="02040503050406030204" pitchFamily="18" charset="0"/>
              </a:endParaRPr>
            </a:p>
          </p:txBody>
        </p:sp>
        <p:sp>
          <p:nvSpPr>
            <p:cNvPr id="495623" name="Freeform 7"/>
            <p:cNvSpPr>
              <a:spLocks/>
            </p:cNvSpPr>
            <p:nvPr/>
          </p:nvSpPr>
          <p:spPr bwMode="auto">
            <a:xfrm>
              <a:off x="3907" y="1230"/>
              <a:ext cx="661" cy="663"/>
            </a:xfrm>
            <a:custGeom>
              <a:avLst/>
              <a:gdLst>
                <a:gd name="T0" fmla="*/ 528 w 661"/>
                <a:gd name="T1" fmla="*/ 165 h 663"/>
                <a:gd name="T2" fmla="*/ 0 w 661"/>
                <a:gd name="T3" fmla="*/ 364 h 663"/>
                <a:gd name="T4" fmla="*/ 0 w 661"/>
                <a:gd name="T5" fmla="*/ 662 h 663"/>
                <a:gd name="T6" fmla="*/ 528 w 661"/>
                <a:gd name="T7" fmla="*/ 430 h 663"/>
                <a:gd name="T8" fmla="*/ 528 w 661"/>
                <a:gd name="T9" fmla="*/ 596 h 663"/>
                <a:gd name="T10" fmla="*/ 660 w 661"/>
                <a:gd name="T11" fmla="*/ 265 h 663"/>
                <a:gd name="T12" fmla="*/ 528 w 661"/>
                <a:gd name="T13" fmla="*/ 0 h 663"/>
                <a:gd name="T14" fmla="*/ 528 w 661"/>
                <a:gd name="T15" fmla="*/ 165 h 6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1" h="663">
                  <a:moveTo>
                    <a:pt x="528" y="165"/>
                  </a:moveTo>
                  <a:lnTo>
                    <a:pt x="0" y="364"/>
                  </a:lnTo>
                  <a:lnTo>
                    <a:pt x="0" y="662"/>
                  </a:lnTo>
                  <a:lnTo>
                    <a:pt x="528" y="430"/>
                  </a:lnTo>
                  <a:lnTo>
                    <a:pt x="528" y="596"/>
                  </a:lnTo>
                  <a:lnTo>
                    <a:pt x="660" y="265"/>
                  </a:lnTo>
                  <a:lnTo>
                    <a:pt x="528" y="0"/>
                  </a:lnTo>
                  <a:lnTo>
                    <a:pt x="528" y="165"/>
                  </a:lnTo>
                </a:path>
              </a:pathLst>
            </a:custGeom>
            <a:solidFill>
              <a:srgbClr val="C0C0C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133984"/>
                </a:solidFill>
                <a:latin typeface="Cambria" panose="02040503050406030204" pitchFamily="18" charset="0"/>
              </a:endParaRPr>
            </a:p>
          </p:txBody>
        </p:sp>
        <p:sp>
          <p:nvSpPr>
            <p:cNvPr id="495624" name="Freeform 8"/>
            <p:cNvSpPr>
              <a:spLocks/>
            </p:cNvSpPr>
            <p:nvPr/>
          </p:nvSpPr>
          <p:spPr bwMode="auto">
            <a:xfrm>
              <a:off x="3808" y="1531"/>
              <a:ext cx="92" cy="362"/>
            </a:xfrm>
            <a:custGeom>
              <a:avLst/>
              <a:gdLst>
                <a:gd name="T0" fmla="*/ 91 w 92"/>
                <a:gd name="T1" fmla="*/ 66 h 362"/>
                <a:gd name="T2" fmla="*/ 91 w 92"/>
                <a:gd name="T3" fmla="*/ 361 h 362"/>
                <a:gd name="T4" fmla="*/ 0 w 92"/>
                <a:gd name="T5" fmla="*/ 295 h 362"/>
                <a:gd name="T6" fmla="*/ 0 w 92"/>
                <a:gd name="T7" fmla="*/ 0 h 362"/>
                <a:gd name="T8" fmla="*/ 91 w 92"/>
                <a:gd name="T9" fmla="*/ 66 h 362"/>
              </a:gdLst>
              <a:ahLst/>
              <a:cxnLst>
                <a:cxn ang="0">
                  <a:pos x="T0" y="T1"/>
                </a:cxn>
                <a:cxn ang="0">
                  <a:pos x="T2" y="T3"/>
                </a:cxn>
                <a:cxn ang="0">
                  <a:pos x="T4" y="T5"/>
                </a:cxn>
                <a:cxn ang="0">
                  <a:pos x="T6" y="T7"/>
                </a:cxn>
                <a:cxn ang="0">
                  <a:pos x="T8" y="T9"/>
                </a:cxn>
              </a:cxnLst>
              <a:rect l="0" t="0" r="r" b="b"/>
              <a:pathLst>
                <a:path w="92" h="362">
                  <a:moveTo>
                    <a:pt x="91" y="66"/>
                  </a:moveTo>
                  <a:lnTo>
                    <a:pt x="91" y="361"/>
                  </a:lnTo>
                  <a:lnTo>
                    <a:pt x="0" y="295"/>
                  </a:lnTo>
                  <a:lnTo>
                    <a:pt x="0" y="0"/>
                  </a:lnTo>
                  <a:lnTo>
                    <a:pt x="91" y="66"/>
                  </a:lnTo>
                </a:path>
              </a:pathLst>
            </a:custGeom>
            <a:solidFill>
              <a:srgbClr val="C0C0C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133984"/>
                </a:solidFill>
                <a:latin typeface="Cambria" panose="02040503050406030204" pitchFamily="18" charset="0"/>
              </a:endParaRPr>
            </a:p>
          </p:txBody>
        </p:sp>
        <p:sp>
          <p:nvSpPr>
            <p:cNvPr id="495625" name="Freeform 9"/>
            <p:cNvSpPr>
              <a:spLocks/>
            </p:cNvSpPr>
            <p:nvPr/>
          </p:nvSpPr>
          <p:spPr bwMode="auto">
            <a:xfrm>
              <a:off x="3808" y="1330"/>
              <a:ext cx="626" cy="261"/>
            </a:xfrm>
            <a:custGeom>
              <a:avLst/>
              <a:gdLst>
                <a:gd name="T0" fmla="*/ 0 w 626"/>
                <a:gd name="T1" fmla="*/ 195 h 261"/>
                <a:gd name="T2" fmla="*/ 98 w 626"/>
                <a:gd name="T3" fmla="*/ 260 h 261"/>
                <a:gd name="T4" fmla="*/ 625 w 626"/>
                <a:gd name="T5" fmla="*/ 65 h 261"/>
                <a:gd name="T6" fmla="*/ 525 w 626"/>
                <a:gd name="T7" fmla="*/ 0 h 261"/>
                <a:gd name="T8" fmla="*/ 0 w 626"/>
                <a:gd name="T9" fmla="*/ 195 h 261"/>
              </a:gdLst>
              <a:ahLst/>
              <a:cxnLst>
                <a:cxn ang="0">
                  <a:pos x="T0" y="T1"/>
                </a:cxn>
                <a:cxn ang="0">
                  <a:pos x="T2" y="T3"/>
                </a:cxn>
                <a:cxn ang="0">
                  <a:pos x="T4" y="T5"/>
                </a:cxn>
                <a:cxn ang="0">
                  <a:pos x="T6" y="T7"/>
                </a:cxn>
                <a:cxn ang="0">
                  <a:pos x="T8" y="T9"/>
                </a:cxn>
              </a:cxnLst>
              <a:rect l="0" t="0" r="r" b="b"/>
              <a:pathLst>
                <a:path w="626" h="261">
                  <a:moveTo>
                    <a:pt x="0" y="195"/>
                  </a:moveTo>
                  <a:lnTo>
                    <a:pt x="98" y="260"/>
                  </a:lnTo>
                  <a:lnTo>
                    <a:pt x="625" y="65"/>
                  </a:lnTo>
                  <a:lnTo>
                    <a:pt x="525" y="0"/>
                  </a:lnTo>
                  <a:lnTo>
                    <a:pt x="0" y="195"/>
                  </a:lnTo>
                </a:path>
              </a:pathLst>
            </a:custGeom>
            <a:solidFill>
              <a:srgbClr val="C0C0C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133984"/>
                </a:solidFill>
                <a:latin typeface="Cambria" panose="02040503050406030204" pitchFamily="18" charset="0"/>
              </a:endParaRPr>
            </a:p>
          </p:txBody>
        </p:sp>
        <p:sp>
          <p:nvSpPr>
            <p:cNvPr id="495626" name="Freeform 10"/>
            <p:cNvSpPr>
              <a:spLocks/>
            </p:cNvSpPr>
            <p:nvPr/>
          </p:nvSpPr>
          <p:spPr bwMode="auto">
            <a:xfrm>
              <a:off x="4340" y="1163"/>
              <a:ext cx="94" cy="227"/>
            </a:xfrm>
            <a:custGeom>
              <a:avLst/>
              <a:gdLst>
                <a:gd name="T0" fmla="*/ 93 w 94"/>
                <a:gd name="T1" fmla="*/ 65 h 227"/>
                <a:gd name="T2" fmla="*/ 0 w 94"/>
                <a:gd name="T3" fmla="*/ 0 h 227"/>
                <a:gd name="T4" fmla="*/ 0 w 94"/>
                <a:gd name="T5" fmla="*/ 161 h 227"/>
                <a:gd name="T6" fmla="*/ 93 w 94"/>
                <a:gd name="T7" fmla="*/ 226 h 227"/>
                <a:gd name="T8" fmla="*/ 93 w 94"/>
                <a:gd name="T9" fmla="*/ 65 h 227"/>
              </a:gdLst>
              <a:ahLst/>
              <a:cxnLst>
                <a:cxn ang="0">
                  <a:pos x="T0" y="T1"/>
                </a:cxn>
                <a:cxn ang="0">
                  <a:pos x="T2" y="T3"/>
                </a:cxn>
                <a:cxn ang="0">
                  <a:pos x="T4" y="T5"/>
                </a:cxn>
                <a:cxn ang="0">
                  <a:pos x="T6" y="T7"/>
                </a:cxn>
                <a:cxn ang="0">
                  <a:pos x="T8" y="T9"/>
                </a:cxn>
              </a:cxnLst>
              <a:rect l="0" t="0" r="r" b="b"/>
              <a:pathLst>
                <a:path w="94" h="227">
                  <a:moveTo>
                    <a:pt x="93" y="65"/>
                  </a:moveTo>
                  <a:lnTo>
                    <a:pt x="0" y="0"/>
                  </a:lnTo>
                  <a:lnTo>
                    <a:pt x="0" y="161"/>
                  </a:lnTo>
                  <a:lnTo>
                    <a:pt x="93" y="226"/>
                  </a:lnTo>
                  <a:lnTo>
                    <a:pt x="93" y="65"/>
                  </a:lnTo>
                </a:path>
              </a:pathLst>
            </a:custGeom>
            <a:solidFill>
              <a:srgbClr val="C0C0C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133984"/>
                </a:solidFill>
                <a:latin typeface="Cambria" panose="02040503050406030204" pitchFamily="18" charset="0"/>
              </a:endParaRPr>
            </a:p>
          </p:txBody>
        </p:sp>
      </p:grpSp>
      <p:grpSp>
        <p:nvGrpSpPr>
          <p:cNvPr id="495627" name="Group 11"/>
          <p:cNvGrpSpPr>
            <a:grpSpLocks/>
          </p:cNvGrpSpPr>
          <p:nvPr/>
        </p:nvGrpSpPr>
        <p:grpSpPr bwMode="auto">
          <a:xfrm>
            <a:off x="4335531" y="4170564"/>
            <a:ext cx="840097" cy="1239636"/>
            <a:chOff x="2876" y="2432"/>
            <a:chExt cx="560" cy="798"/>
          </a:xfrm>
        </p:grpSpPr>
        <p:sp>
          <p:nvSpPr>
            <p:cNvPr id="495628" name="Freeform 12"/>
            <p:cNvSpPr>
              <a:spLocks/>
            </p:cNvSpPr>
            <p:nvPr/>
          </p:nvSpPr>
          <p:spPr bwMode="auto">
            <a:xfrm>
              <a:off x="3010" y="2734"/>
              <a:ext cx="60" cy="496"/>
            </a:xfrm>
            <a:custGeom>
              <a:avLst/>
              <a:gdLst>
                <a:gd name="T0" fmla="*/ 59 w 60"/>
                <a:gd name="T1" fmla="*/ 495 h 496"/>
                <a:gd name="T2" fmla="*/ 59 w 60"/>
                <a:gd name="T3" fmla="*/ 33 h 496"/>
                <a:gd name="T4" fmla="*/ 0 w 60"/>
                <a:gd name="T5" fmla="*/ 0 h 496"/>
                <a:gd name="T6" fmla="*/ 0 w 60"/>
                <a:gd name="T7" fmla="*/ 429 h 496"/>
                <a:gd name="T8" fmla="*/ 59 w 60"/>
                <a:gd name="T9" fmla="*/ 495 h 496"/>
              </a:gdLst>
              <a:ahLst/>
              <a:cxnLst>
                <a:cxn ang="0">
                  <a:pos x="T0" y="T1"/>
                </a:cxn>
                <a:cxn ang="0">
                  <a:pos x="T2" y="T3"/>
                </a:cxn>
                <a:cxn ang="0">
                  <a:pos x="T4" y="T5"/>
                </a:cxn>
                <a:cxn ang="0">
                  <a:pos x="T6" y="T7"/>
                </a:cxn>
                <a:cxn ang="0">
                  <a:pos x="T8" y="T9"/>
                </a:cxn>
              </a:cxnLst>
              <a:rect l="0" t="0" r="r" b="b"/>
              <a:pathLst>
                <a:path w="60" h="496">
                  <a:moveTo>
                    <a:pt x="59" y="495"/>
                  </a:moveTo>
                  <a:lnTo>
                    <a:pt x="59" y="33"/>
                  </a:lnTo>
                  <a:lnTo>
                    <a:pt x="0" y="0"/>
                  </a:lnTo>
                  <a:lnTo>
                    <a:pt x="0" y="429"/>
                  </a:lnTo>
                  <a:lnTo>
                    <a:pt x="59" y="495"/>
                  </a:lnTo>
                </a:path>
              </a:pathLst>
            </a:custGeom>
            <a:solidFill>
              <a:srgbClr val="C0C0C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133984"/>
                </a:solidFill>
                <a:latin typeface="Cambria" panose="02040503050406030204" pitchFamily="18" charset="0"/>
              </a:endParaRPr>
            </a:p>
          </p:txBody>
        </p:sp>
        <p:sp>
          <p:nvSpPr>
            <p:cNvPr id="495629" name="Freeform 13"/>
            <p:cNvSpPr>
              <a:spLocks/>
            </p:cNvSpPr>
            <p:nvPr/>
          </p:nvSpPr>
          <p:spPr bwMode="auto">
            <a:xfrm>
              <a:off x="2943" y="2466"/>
              <a:ext cx="493" cy="764"/>
            </a:xfrm>
            <a:custGeom>
              <a:avLst/>
              <a:gdLst>
                <a:gd name="T0" fmla="*/ 230 w 493"/>
                <a:gd name="T1" fmla="*/ 0 h 764"/>
                <a:gd name="T2" fmla="*/ 492 w 493"/>
                <a:gd name="T3" fmla="*/ 133 h 764"/>
                <a:gd name="T4" fmla="*/ 362 w 493"/>
                <a:gd name="T5" fmla="*/ 198 h 764"/>
                <a:gd name="T6" fmla="*/ 362 w 493"/>
                <a:gd name="T7" fmla="*/ 663 h 764"/>
                <a:gd name="T8" fmla="*/ 132 w 493"/>
                <a:gd name="T9" fmla="*/ 763 h 764"/>
                <a:gd name="T10" fmla="*/ 132 w 493"/>
                <a:gd name="T11" fmla="*/ 299 h 764"/>
                <a:gd name="T12" fmla="*/ 0 w 493"/>
                <a:gd name="T13" fmla="*/ 365 h 764"/>
                <a:gd name="T14" fmla="*/ 230 w 493"/>
                <a:gd name="T15" fmla="*/ 0 h 7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3" h="764">
                  <a:moveTo>
                    <a:pt x="230" y="0"/>
                  </a:moveTo>
                  <a:lnTo>
                    <a:pt x="492" y="133"/>
                  </a:lnTo>
                  <a:lnTo>
                    <a:pt x="362" y="198"/>
                  </a:lnTo>
                  <a:lnTo>
                    <a:pt x="362" y="663"/>
                  </a:lnTo>
                  <a:lnTo>
                    <a:pt x="132" y="763"/>
                  </a:lnTo>
                  <a:lnTo>
                    <a:pt x="132" y="299"/>
                  </a:lnTo>
                  <a:lnTo>
                    <a:pt x="0" y="365"/>
                  </a:lnTo>
                  <a:lnTo>
                    <a:pt x="230" y="0"/>
                  </a:lnTo>
                </a:path>
              </a:pathLst>
            </a:custGeom>
            <a:solidFill>
              <a:srgbClr val="C0C0C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133984"/>
                </a:solidFill>
                <a:latin typeface="Cambria" panose="02040503050406030204" pitchFamily="18" charset="0"/>
              </a:endParaRPr>
            </a:p>
          </p:txBody>
        </p:sp>
        <p:sp>
          <p:nvSpPr>
            <p:cNvPr id="495630" name="Freeform 14"/>
            <p:cNvSpPr>
              <a:spLocks/>
            </p:cNvSpPr>
            <p:nvPr/>
          </p:nvSpPr>
          <p:spPr bwMode="auto">
            <a:xfrm>
              <a:off x="2876" y="2432"/>
              <a:ext cx="294" cy="396"/>
            </a:xfrm>
            <a:custGeom>
              <a:avLst/>
              <a:gdLst>
                <a:gd name="T0" fmla="*/ 65 w 294"/>
                <a:gd name="T1" fmla="*/ 395 h 396"/>
                <a:gd name="T2" fmla="*/ 0 w 294"/>
                <a:gd name="T3" fmla="*/ 362 h 396"/>
                <a:gd name="T4" fmla="*/ 228 w 294"/>
                <a:gd name="T5" fmla="*/ 0 h 396"/>
                <a:gd name="T6" fmla="*/ 293 w 294"/>
                <a:gd name="T7" fmla="*/ 33 h 396"/>
                <a:gd name="T8" fmla="*/ 65 w 294"/>
                <a:gd name="T9" fmla="*/ 395 h 396"/>
              </a:gdLst>
              <a:ahLst/>
              <a:cxnLst>
                <a:cxn ang="0">
                  <a:pos x="T0" y="T1"/>
                </a:cxn>
                <a:cxn ang="0">
                  <a:pos x="T2" y="T3"/>
                </a:cxn>
                <a:cxn ang="0">
                  <a:pos x="T4" y="T5"/>
                </a:cxn>
                <a:cxn ang="0">
                  <a:pos x="T6" y="T7"/>
                </a:cxn>
                <a:cxn ang="0">
                  <a:pos x="T8" y="T9"/>
                </a:cxn>
              </a:cxnLst>
              <a:rect l="0" t="0" r="r" b="b"/>
              <a:pathLst>
                <a:path w="294" h="396">
                  <a:moveTo>
                    <a:pt x="65" y="395"/>
                  </a:moveTo>
                  <a:lnTo>
                    <a:pt x="0" y="362"/>
                  </a:lnTo>
                  <a:lnTo>
                    <a:pt x="228" y="0"/>
                  </a:lnTo>
                  <a:lnTo>
                    <a:pt x="293" y="33"/>
                  </a:lnTo>
                  <a:lnTo>
                    <a:pt x="65" y="395"/>
                  </a:lnTo>
                </a:path>
              </a:pathLst>
            </a:custGeom>
            <a:solidFill>
              <a:srgbClr val="C0C0C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133984"/>
                </a:solidFill>
                <a:latin typeface="Cambria" panose="02040503050406030204" pitchFamily="18" charset="0"/>
              </a:endParaRPr>
            </a:p>
          </p:txBody>
        </p:sp>
      </p:grpSp>
      <p:grpSp>
        <p:nvGrpSpPr>
          <p:cNvPr id="495631" name="Group 15"/>
          <p:cNvGrpSpPr>
            <a:grpSpLocks/>
          </p:cNvGrpSpPr>
          <p:nvPr/>
        </p:nvGrpSpPr>
        <p:grpSpPr bwMode="auto">
          <a:xfrm>
            <a:off x="3035944" y="2455668"/>
            <a:ext cx="2898928" cy="2281247"/>
            <a:chOff x="1994" y="1288"/>
            <a:chExt cx="1929" cy="1468"/>
          </a:xfrm>
        </p:grpSpPr>
        <p:sp>
          <p:nvSpPr>
            <p:cNvPr id="495632" name="Freeform 16"/>
            <p:cNvSpPr>
              <a:spLocks/>
            </p:cNvSpPr>
            <p:nvPr/>
          </p:nvSpPr>
          <p:spPr bwMode="auto">
            <a:xfrm>
              <a:off x="1994" y="1858"/>
              <a:ext cx="394" cy="898"/>
            </a:xfrm>
            <a:custGeom>
              <a:avLst/>
              <a:gdLst>
                <a:gd name="T0" fmla="*/ 0 w 394"/>
                <a:gd name="T1" fmla="*/ 0 h 898"/>
                <a:gd name="T2" fmla="*/ 393 w 394"/>
                <a:gd name="T3" fmla="*/ 232 h 898"/>
                <a:gd name="T4" fmla="*/ 393 w 394"/>
                <a:gd name="T5" fmla="*/ 897 h 898"/>
                <a:gd name="T6" fmla="*/ 0 w 394"/>
                <a:gd name="T7" fmla="*/ 664 h 898"/>
                <a:gd name="T8" fmla="*/ 0 w 394"/>
                <a:gd name="T9" fmla="*/ 0 h 898"/>
              </a:gdLst>
              <a:ahLst/>
              <a:cxnLst>
                <a:cxn ang="0">
                  <a:pos x="T0" y="T1"/>
                </a:cxn>
                <a:cxn ang="0">
                  <a:pos x="T2" y="T3"/>
                </a:cxn>
                <a:cxn ang="0">
                  <a:pos x="T4" y="T5"/>
                </a:cxn>
                <a:cxn ang="0">
                  <a:pos x="T6" y="T7"/>
                </a:cxn>
                <a:cxn ang="0">
                  <a:pos x="T8" y="T9"/>
                </a:cxn>
              </a:cxnLst>
              <a:rect l="0" t="0" r="r" b="b"/>
              <a:pathLst>
                <a:path w="394" h="898">
                  <a:moveTo>
                    <a:pt x="0" y="0"/>
                  </a:moveTo>
                  <a:lnTo>
                    <a:pt x="393" y="232"/>
                  </a:lnTo>
                  <a:lnTo>
                    <a:pt x="393" y="897"/>
                  </a:lnTo>
                  <a:lnTo>
                    <a:pt x="0" y="664"/>
                  </a:lnTo>
                  <a:lnTo>
                    <a:pt x="0" y="0"/>
                  </a:lnTo>
                </a:path>
              </a:pathLst>
            </a:custGeom>
            <a:solidFill>
              <a:schemeClr val="tx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133984"/>
                </a:solidFill>
                <a:latin typeface="Cambria" panose="02040503050406030204" pitchFamily="18" charset="0"/>
              </a:endParaRPr>
            </a:p>
          </p:txBody>
        </p:sp>
        <p:sp>
          <p:nvSpPr>
            <p:cNvPr id="495633" name="Freeform 17"/>
            <p:cNvSpPr>
              <a:spLocks/>
            </p:cNvSpPr>
            <p:nvPr/>
          </p:nvSpPr>
          <p:spPr bwMode="auto">
            <a:xfrm>
              <a:off x="1994" y="1288"/>
              <a:ext cx="1929" cy="797"/>
            </a:xfrm>
            <a:custGeom>
              <a:avLst/>
              <a:gdLst>
                <a:gd name="T0" fmla="*/ 0 w 1929"/>
                <a:gd name="T1" fmla="*/ 564 h 797"/>
                <a:gd name="T2" fmla="*/ 399 w 1929"/>
                <a:gd name="T3" fmla="*/ 796 h 797"/>
                <a:gd name="T4" fmla="*/ 1928 w 1929"/>
                <a:gd name="T5" fmla="*/ 200 h 797"/>
                <a:gd name="T6" fmla="*/ 1594 w 1929"/>
                <a:gd name="T7" fmla="*/ 0 h 797"/>
                <a:gd name="T8" fmla="*/ 0 w 1929"/>
                <a:gd name="T9" fmla="*/ 564 h 797"/>
              </a:gdLst>
              <a:ahLst/>
              <a:cxnLst>
                <a:cxn ang="0">
                  <a:pos x="T0" y="T1"/>
                </a:cxn>
                <a:cxn ang="0">
                  <a:pos x="T2" y="T3"/>
                </a:cxn>
                <a:cxn ang="0">
                  <a:pos x="T4" y="T5"/>
                </a:cxn>
                <a:cxn ang="0">
                  <a:pos x="T6" y="T7"/>
                </a:cxn>
                <a:cxn ang="0">
                  <a:pos x="T8" y="T9"/>
                </a:cxn>
              </a:cxnLst>
              <a:rect l="0" t="0" r="r" b="b"/>
              <a:pathLst>
                <a:path w="1929" h="797">
                  <a:moveTo>
                    <a:pt x="0" y="564"/>
                  </a:moveTo>
                  <a:lnTo>
                    <a:pt x="399" y="796"/>
                  </a:lnTo>
                  <a:lnTo>
                    <a:pt x="1928" y="200"/>
                  </a:lnTo>
                  <a:lnTo>
                    <a:pt x="1594" y="0"/>
                  </a:lnTo>
                  <a:lnTo>
                    <a:pt x="0" y="564"/>
                  </a:lnTo>
                </a:path>
              </a:pathLst>
            </a:custGeom>
            <a:solidFill>
              <a:schemeClr val="tx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133984"/>
                </a:solidFill>
                <a:latin typeface="Cambria" panose="02040503050406030204" pitchFamily="18" charset="0"/>
              </a:endParaRPr>
            </a:p>
          </p:txBody>
        </p:sp>
        <p:sp>
          <p:nvSpPr>
            <p:cNvPr id="495634" name="Freeform 18"/>
            <p:cNvSpPr>
              <a:spLocks/>
            </p:cNvSpPr>
            <p:nvPr/>
          </p:nvSpPr>
          <p:spPr bwMode="auto">
            <a:xfrm>
              <a:off x="2395" y="1490"/>
              <a:ext cx="1528" cy="1266"/>
            </a:xfrm>
            <a:custGeom>
              <a:avLst/>
              <a:gdLst>
                <a:gd name="T0" fmla="*/ 0 w 1528"/>
                <a:gd name="T1" fmla="*/ 598 h 1266"/>
                <a:gd name="T2" fmla="*/ 0 w 1528"/>
                <a:gd name="T3" fmla="*/ 1265 h 1266"/>
                <a:gd name="T4" fmla="*/ 1527 w 1528"/>
                <a:gd name="T5" fmla="*/ 565 h 1266"/>
                <a:gd name="T6" fmla="*/ 1527 w 1528"/>
                <a:gd name="T7" fmla="*/ 0 h 1266"/>
                <a:gd name="T8" fmla="*/ 0 w 1528"/>
                <a:gd name="T9" fmla="*/ 598 h 1266"/>
              </a:gdLst>
              <a:ahLst/>
              <a:cxnLst>
                <a:cxn ang="0">
                  <a:pos x="T0" y="T1"/>
                </a:cxn>
                <a:cxn ang="0">
                  <a:pos x="T2" y="T3"/>
                </a:cxn>
                <a:cxn ang="0">
                  <a:pos x="T4" y="T5"/>
                </a:cxn>
                <a:cxn ang="0">
                  <a:pos x="T6" y="T7"/>
                </a:cxn>
                <a:cxn ang="0">
                  <a:pos x="T8" y="T9"/>
                </a:cxn>
              </a:cxnLst>
              <a:rect l="0" t="0" r="r" b="b"/>
              <a:pathLst>
                <a:path w="1528" h="1266">
                  <a:moveTo>
                    <a:pt x="0" y="598"/>
                  </a:moveTo>
                  <a:lnTo>
                    <a:pt x="0" y="1265"/>
                  </a:lnTo>
                  <a:lnTo>
                    <a:pt x="1527" y="565"/>
                  </a:lnTo>
                  <a:lnTo>
                    <a:pt x="1527" y="0"/>
                  </a:lnTo>
                  <a:lnTo>
                    <a:pt x="0" y="598"/>
                  </a:lnTo>
                </a:path>
              </a:pathLst>
            </a:custGeom>
            <a:solidFill>
              <a:schemeClr val="tx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133984"/>
                </a:solidFill>
                <a:latin typeface="Cambria" panose="02040503050406030204" pitchFamily="18" charset="0"/>
              </a:endParaRPr>
            </a:p>
          </p:txBody>
        </p:sp>
      </p:grpSp>
      <p:grpSp>
        <p:nvGrpSpPr>
          <p:cNvPr id="495635" name="Group 19"/>
          <p:cNvGrpSpPr>
            <a:grpSpLocks/>
          </p:cNvGrpSpPr>
          <p:nvPr/>
        </p:nvGrpSpPr>
        <p:grpSpPr bwMode="auto">
          <a:xfrm>
            <a:off x="3996337" y="1905158"/>
            <a:ext cx="972225" cy="1031710"/>
            <a:chOff x="2645" y="920"/>
            <a:chExt cx="649" cy="663"/>
          </a:xfrm>
        </p:grpSpPr>
        <p:sp>
          <p:nvSpPr>
            <p:cNvPr id="495636" name="Freeform 20"/>
            <p:cNvSpPr>
              <a:spLocks/>
            </p:cNvSpPr>
            <p:nvPr/>
          </p:nvSpPr>
          <p:spPr bwMode="auto">
            <a:xfrm>
              <a:off x="3066" y="1246"/>
              <a:ext cx="228" cy="86"/>
            </a:xfrm>
            <a:custGeom>
              <a:avLst/>
              <a:gdLst>
                <a:gd name="T0" fmla="*/ 64 w 228"/>
                <a:gd name="T1" fmla="*/ 85 h 86"/>
                <a:gd name="T2" fmla="*/ 227 w 228"/>
                <a:gd name="T3" fmla="*/ 27 h 86"/>
                <a:gd name="T4" fmla="*/ 156 w 228"/>
                <a:gd name="T5" fmla="*/ 0 h 86"/>
                <a:gd name="T6" fmla="*/ 0 w 228"/>
                <a:gd name="T7" fmla="*/ 58 h 86"/>
                <a:gd name="T8" fmla="*/ 64 w 228"/>
                <a:gd name="T9" fmla="*/ 85 h 86"/>
              </a:gdLst>
              <a:ahLst/>
              <a:cxnLst>
                <a:cxn ang="0">
                  <a:pos x="T0" y="T1"/>
                </a:cxn>
                <a:cxn ang="0">
                  <a:pos x="T2" y="T3"/>
                </a:cxn>
                <a:cxn ang="0">
                  <a:pos x="T4" y="T5"/>
                </a:cxn>
                <a:cxn ang="0">
                  <a:pos x="T6" y="T7"/>
                </a:cxn>
                <a:cxn ang="0">
                  <a:pos x="T8" y="T9"/>
                </a:cxn>
              </a:cxnLst>
              <a:rect l="0" t="0" r="r" b="b"/>
              <a:pathLst>
                <a:path w="228" h="86">
                  <a:moveTo>
                    <a:pt x="64" y="85"/>
                  </a:moveTo>
                  <a:lnTo>
                    <a:pt x="227" y="27"/>
                  </a:lnTo>
                  <a:lnTo>
                    <a:pt x="156" y="0"/>
                  </a:lnTo>
                  <a:lnTo>
                    <a:pt x="0" y="58"/>
                  </a:lnTo>
                  <a:lnTo>
                    <a:pt x="64" y="85"/>
                  </a:lnTo>
                </a:path>
              </a:pathLst>
            </a:custGeom>
            <a:solidFill>
              <a:srgbClr val="C0C0C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133984"/>
                </a:solidFill>
                <a:latin typeface="Cambria" panose="02040503050406030204" pitchFamily="18" charset="0"/>
              </a:endParaRPr>
            </a:p>
          </p:txBody>
        </p:sp>
        <p:sp>
          <p:nvSpPr>
            <p:cNvPr id="495637" name="Freeform 21"/>
            <p:cNvSpPr>
              <a:spLocks/>
            </p:cNvSpPr>
            <p:nvPr/>
          </p:nvSpPr>
          <p:spPr bwMode="auto">
            <a:xfrm>
              <a:off x="2717" y="920"/>
              <a:ext cx="577" cy="663"/>
            </a:xfrm>
            <a:custGeom>
              <a:avLst/>
              <a:gdLst>
                <a:gd name="T0" fmla="*/ 183 w 577"/>
                <a:gd name="T1" fmla="*/ 66 h 663"/>
                <a:gd name="T2" fmla="*/ 414 w 577"/>
                <a:gd name="T3" fmla="*/ 0 h 663"/>
                <a:gd name="T4" fmla="*/ 414 w 577"/>
                <a:gd name="T5" fmla="*/ 411 h 663"/>
                <a:gd name="T6" fmla="*/ 576 w 577"/>
                <a:gd name="T7" fmla="*/ 351 h 663"/>
                <a:gd name="T8" fmla="*/ 316 w 577"/>
                <a:gd name="T9" fmla="*/ 662 h 663"/>
                <a:gd name="T10" fmla="*/ 0 w 577"/>
                <a:gd name="T11" fmla="*/ 562 h 663"/>
                <a:gd name="T12" fmla="*/ 183 w 577"/>
                <a:gd name="T13" fmla="*/ 496 h 663"/>
                <a:gd name="T14" fmla="*/ 183 w 577"/>
                <a:gd name="T15" fmla="*/ 66 h 6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7" h="663">
                  <a:moveTo>
                    <a:pt x="183" y="66"/>
                  </a:moveTo>
                  <a:lnTo>
                    <a:pt x="414" y="0"/>
                  </a:lnTo>
                  <a:lnTo>
                    <a:pt x="414" y="411"/>
                  </a:lnTo>
                  <a:lnTo>
                    <a:pt x="576" y="351"/>
                  </a:lnTo>
                  <a:lnTo>
                    <a:pt x="316" y="662"/>
                  </a:lnTo>
                  <a:lnTo>
                    <a:pt x="0" y="562"/>
                  </a:lnTo>
                  <a:lnTo>
                    <a:pt x="183" y="496"/>
                  </a:lnTo>
                  <a:lnTo>
                    <a:pt x="183" y="66"/>
                  </a:lnTo>
                </a:path>
              </a:pathLst>
            </a:custGeom>
            <a:solidFill>
              <a:srgbClr val="C0C0C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133984"/>
                </a:solidFill>
                <a:latin typeface="Cambria" panose="02040503050406030204" pitchFamily="18" charset="0"/>
              </a:endParaRPr>
            </a:p>
          </p:txBody>
        </p:sp>
        <p:sp>
          <p:nvSpPr>
            <p:cNvPr id="495638" name="Freeform 22"/>
            <p:cNvSpPr>
              <a:spLocks/>
            </p:cNvSpPr>
            <p:nvPr/>
          </p:nvSpPr>
          <p:spPr bwMode="auto">
            <a:xfrm>
              <a:off x="2645" y="1389"/>
              <a:ext cx="251" cy="93"/>
            </a:xfrm>
            <a:custGeom>
              <a:avLst/>
              <a:gdLst>
                <a:gd name="T0" fmla="*/ 70 w 251"/>
                <a:gd name="T1" fmla="*/ 92 h 93"/>
                <a:gd name="T2" fmla="*/ 0 w 251"/>
                <a:gd name="T3" fmla="*/ 59 h 93"/>
                <a:gd name="T4" fmla="*/ 185 w 251"/>
                <a:gd name="T5" fmla="*/ 0 h 93"/>
                <a:gd name="T6" fmla="*/ 250 w 251"/>
                <a:gd name="T7" fmla="*/ 30 h 93"/>
                <a:gd name="T8" fmla="*/ 70 w 251"/>
                <a:gd name="T9" fmla="*/ 92 h 93"/>
              </a:gdLst>
              <a:ahLst/>
              <a:cxnLst>
                <a:cxn ang="0">
                  <a:pos x="T0" y="T1"/>
                </a:cxn>
                <a:cxn ang="0">
                  <a:pos x="T2" y="T3"/>
                </a:cxn>
                <a:cxn ang="0">
                  <a:pos x="T4" y="T5"/>
                </a:cxn>
                <a:cxn ang="0">
                  <a:pos x="T6" y="T7"/>
                </a:cxn>
                <a:cxn ang="0">
                  <a:pos x="T8" y="T9"/>
                </a:cxn>
              </a:cxnLst>
              <a:rect l="0" t="0" r="r" b="b"/>
              <a:pathLst>
                <a:path w="251" h="93">
                  <a:moveTo>
                    <a:pt x="70" y="92"/>
                  </a:moveTo>
                  <a:lnTo>
                    <a:pt x="0" y="59"/>
                  </a:lnTo>
                  <a:lnTo>
                    <a:pt x="185" y="0"/>
                  </a:lnTo>
                  <a:lnTo>
                    <a:pt x="250" y="30"/>
                  </a:lnTo>
                  <a:lnTo>
                    <a:pt x="70" y="92"/>
                  </a:lnTo>
                </a:path>
              </a:pathLst>
            </a:custGeom>
            <a:solidFill>
              <a:srgbClr val="C0C0C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133984"/>
                </a:solidFill>
                <a:latin typeface="Cambria" panose="02040503050406030204" pitchFamily="18" charset="0"/>
              </a:endParaRPr>
            </a:p>
          </p:txBody>
        </p:sp>
        <p:sp>
          <p:nvSpPr>
            <p:cNvPr id="495639" name="Freeform 23"/>
            <p:cNvSpPr>
              <a:spLocks/>
            </p:cNvSpPr>
            <p:nvPr/>
          </p:nvSpPr>
          <p:spPr bwMode="auto">
            <a:xfrm>
              <a:off x="2836" y="953"/>
              <a:ext cx="60" cy="462"/>
            </a:xfrm>
            <a:custGeom>
              <a:avLst/>
              <a:gdLst>
                <a:gd name="T0" fmla="*/ 0 w 60"/>
                <a:gd name="T1" fmla="*/ 429 h 462"/>
                <a:gd name="T2" fmla="*/ 59 w 60"/>
                <a:gd name="T3" fmla="*/ 461 h 462"/>
                <a:gd name="T4" fmla="*/ 59 w 60"/>
                <a:gd name="T5" fmla="*/ 33 h 462"/>
                <a:gd name="T6" fmla="*/ 0 w 60"/>
                <a:gd name="T7" fmla="*/ 0 h 462"/>
                <a:gd name="T8" fmla="*/ 0 w 60"/>
                <a:gd name="T9" fmla="*/ 429 h 462"/>
              </a:gdLst>
              <a:ahLst/>
              <a:cxnLst>
                <a:cxn ang="0">
                  <a:pos x="T0" y="T1"/>
                </a:cxn>
                <a:cxn ang="0">
                  <a:pos x="T2" y="T3"/>
                </a:cxn>
                <a:cxn ang="0">
                  <a:pos x="T4" y="T5"/>
                </a:cxn>
                <a:cxn ang="0">
                  <a:pos x="T6" y="T7"/>
                </a:cxn>
                <a:cxn ang="0">
                  <a:pos x="T8" y="T9"/>
                </a:cxn>
              </a:cxnLst>
              <a:rect l="0" t="0" r="r" b="b"/>
              <a:pathLst>
                <a:path w="60" h="462">
                  <a:moveTo>
                    <a:pt x="0" y="429"/>
                  </a:moveTo>
                  <a:lnTo>
                    <a:pt x="59" y="461"/>
                  </a:lnTo>
                  <a:lnTo>
                    <a:pt x="59" y="33"/>
                  </a:lnTo>
                  <a:lnTo>
                    <a:pt x="0" y="0"/>
                  </a:lnTo>
                  <a:lnTo>
                    <a:pt x="0" y="429"/>
                  </a:lnTo>
                </a:path>
              </a:pathLst>
            </a:custGeom>
            <a:solidFill>
              <a:srgbClr val="C0C0C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133984"/>
                </a:solidFill>
                <a:latin typeface="Cambria" panose="02040503050406030204" pitchFamily="18" charset="0"/>
              </a:endParaRPr>
            </a:p>
          </p:txBody>
        </p:sp>
      </p:grpSp>
      <p:grpSp>
        <p:nvGrpSpPr>
          <p:cNvPr id="495640" name="Group 24"/>
          <p:cNvGrpSpPr>
            <a:grpSpLocks/>
          </p:cNvGrpSpPr>
          <p:nvPr/>
        </p:nvGrpSpPr>
        <p:grpSpPr bwMode="auto">
          <a:xfrm>
            <a:off x="2347695" y="3612133"/>
            <a:ext cx="1143795" cy="1134683"/>
            <a:chOff x="1528" y="2059"/>
            <a:chExt cx="760" cy="730"/>
          </a:xfrm>
        </p:grpSpPr>
        <p:sp>
          <p:nvSpPr>
            <p:cNvPr id="495641" name="Freeform 25"/>
            <p:cNvSpPr>
              <a:spLocks/>
            </p:cNvSpPr>
            <p:nvPr/>
          </p:nvSpPr>
          <p:spPr bwMode="auto">
            <a:xfrm>
              <a:off x="2060" y="2494"/>
              <a:ext cx="94" cy="228"/>
            </a:xfrm>
            <a:custGeom>
              <a:avLst/>
              <a:gdLst>
                <a:gd name="T0" fmla="*/ 93 w 94"/>
                <a:gd name="T1" fmla="*/ 227 h 228"/>
                <a:gd name="T2" fmla="*/ 93 w 94"/>
                <a:gd name="T3" fmla="*/ 65 h 228"/>
                <a:gd name="T4" fmla="*/ 0 w 94"/>
                <a:gd name="T5" fmla="*/ 0 h 228"/>
                <a:gd name="T6" fmla="*/ 0 w 94"/>
                <a:gd name="T7" fmla="*/ 162 h 228"/>
                <a:gd name="T8" fmla="*/ 93 w 94"/>
                <a:gd name="T9" fmla="*/ 227 h 228"/>
              </a:gdLst>
              <a:ahLst/>
              <a:cxnLst>
                <a:cxn ang="0">
                  <a:pos x="T0" y="T1"/>
                </a:cxn>
                <a:cxn ang="0">
                  <a:pos x="T2" y="T3"/>
                </a:cxn>
                <a:cxn ang="0">
                  <a:pos x="T4" y="T5"/>
                </a:cxn>
                <a:cxn ang="0">
                  <a:pos x="T6" y="T7"/>
                </a:cxn>
                <a:cxn ang="0">
                  <a:pos x="T8" y="T9"/>
                </a:cxn>
              </a:cxnLst>
              <a:rect l="0" t="0" r="r" b="b"/>
              <a:pathLst>
                <a:path w="94" h="228">
                  <a:moveTo>
                    <a:pt x="93" y="227"/>
                  </a:moveTo>
                  <a:lnTo>
                    <a:pt x="93" y="65"/>
                  </a:lnTo>
                  <a:lnTo>
                    <a:pt x="0" y="0"/>
                  </a:lnTo>
                  <a:lnTo>
                    <a:pt x="0" y="162"/>
                  </a:lnTo>
                  <a:lnTo>
                    <a:pt x="93" y="227"/>
                  </a:lnTo>
                </a:path>
              </a:pathLst>
            </a:custGeom>
            <a:solidFill>
              <a:srgbClr val="C0C0C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133984"/>
                </a:solidFill>
                <a:latin typeface="Cambria" panose="02040503050406030204" pitchFamily="18" charset="0"/>
              </a:endParaRPr>
            </a:p>
          </p:txBody>
        </p:sp>
        <p:sp>
          <p:nvSpPr>
            <p:cNvPr id="495642" name="Freeform 26"/>
            <p:cNvSpPr>
              <a:spLocks/>
            </p:cNvSpPr>
            <p:nvPr/>
          </p:nvSpPr>
          <p:spPr bwMode="auto">
            <a:xfrm>
              <a:off x="1627" y="2126"/>
              <a:ext cx="661" cy="663"/>
            </a:xfrm>
            <a:custGeom>
              <a:avLst/>
              <a:gdLst>
                <a:gd name="T0" fmla="*/ 528 w 661"/>
                <a:gd name="T1" fmla="*/ 165 h 663"/>
                <a:gd name="T2" fmla="*/ 0 w 661"/>
                <a:gd name="T3" fmla="*/ 364 h 663"/>
                <a:gd name="T4" fmla="*/ 0 w 661"/>
                <a:gd name="T5" fmla="*/ 662 h 663"/>
                <a:gd name="T6" fmla="*/ 528 w 661"/>
                <a:gd name="T7" fmla="*/ 430 h 663"/>
                <a:gd name="T8" fmla="*/ 528 w 661"/>
                <a:gd name="T9" fmla="*/ 596 h 663"/>
                <a:gd name="T10" fmla="*/ 660 w 661"/>
                <a:gd name="T11" fmla="*/ 265 h 663"/>
                <a:gd name="T12" fmla="*/ 528 w 661"/>
                <a:gd name="T13" fmla="*/ 0 h 663"/>
                <a:gd name="T14" fmla="*/ 528 w 661"/>
                <a:gd name="T15" fmla="*/ 165 h 6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1" h="663">
                  <a:moveTo>
                    <a:pt x="528" y="165"/>
                  </a:moveTo>
                  <a:lnTo>
                    <a:pt x="0" y="364"/>
                  </a:lnTo>
                  <a:lnTo>
                    <a:pt x="0" y="662"/>
                  </a:lnTo>
                  <a:lnTo>
                    <a:pt x="528" y="430"/>
                  </a:lnTo>
                  <a:lnTo>
                    <a:pt x="528" y="596"/>
                  </a:lnTo>
                  <a:lnTo>
                    <a:pt x="660" y="265"/>
                  </a:lnTo>
                  <a:lnTo>
                    <a:pt x="528" y="0"/>
                  </a:lnTo>
                  <a:lnTo>
                    <a:pt x="528" y="165"/>
                  </a:lnTo>
                </a:path>
              </a:pathLst>
            </a:custGeom>
            <a:solidFill>
              <a:srgbClr val="C0C0C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133984"/>
                </a:solidFill>
                <a:latin typeface="Cambria" panose="02040503050406030204" pitchFamily="18" charset="0"/>
              </a:endParaRPr>
            </a:p>
          </p:txBody>
        </p:sp>
        <p:sp>
          <p:nvSpPr>
            <p:cNvPr id="495643" name="Freeform 27"/>
            <p:cNvSpPr>
              <a:spLocks/>
            </p:cNvSpPr>
            <p:nvPr/>
          </p:nvSpPr>
          <p:spPr bwMode="auto">
            <a:xfrm>
              <a:off x="1528" y="2427"/>
              <a:ext cx="92" cy="362"/>
            </a:xfrm>
            <a:custGeom>
              <a:avLst/>
              <a:gdLst>
                <a:gd name="T0" fmla="*/ 91 w 92"/>
                <a:gd name="T1" fmla="*/ 66 h 362"/>
                <a:gd name="T2" fmla="*/ 91 w 92"/>
                <a:gd name="T3" fmla="*/ 361 h 362"/>
                <a:gd name="T4" fmla="*/ 0 w 92"/>
                <a:gd name="T5" fmla="*/ 295 h 362"/>
                <a:gd name="T6" fmla="*/ 0 w 92"/>
                <a:gd name="T7" fmla="*/ 0 h 362"/>
                <a:gd name="T8" fmla="*/ 91 w 92"/>
                <a:gd name="T9" fmla="*/ 66 h 362"/>
              </a:gdLst>
              <a:ahLst/>
              <a:cxnLst>
                <a:cxn ang="0">
                  <a:pos x="T0" y="T1"/>
                </a:cxn>
                <a:cxn ang="0">
                  <a:pos x="T2" y="T3"/>
                </a:cxn>
                <a:cxn ang="0">
                  <a:pos x="T4" y="T5"/>
                </a:cxn>
                <a:cxn ang="0">
                  <a:pos x="T6" y="T7"/>
                </a:cxn>
                <a:cxn ang="0">
                  <a:pos x="T8" y="T9"/>
                </a:cxn>
              </a:cxnLst>
              <a:rect l="0" t="0" r="r" b="b"/>
              <a:pathLst>
                <a:path w="92" h="362">
                  <a:moveTo>
                    <a:pt x="91" y="66"/>
                  </a:moveTo>
                  <a:lnTo>
                    <a:pt x="91" y="361"/>
                  </a:lnTo>
                  <a:lnTo>
                    <a:pt x="0" y="295"/>
                  </a:lnTo>
                  <a:lnTo>
                    <a:pt x="0" y="0"/>
                  </a:lnTo>
                  <a:lnTo>
                    <a:pt x="91" y="66"/>
                  </a:lnTo>
                </a:path>
              </a:pathLst>
            </a:custGeom>
            <a:solidFill>
              <a:srgbClr val="C0C0C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133984"/>
                </a:solidFill>
                <a:latin typeface="Cambria" panose="02040503050406030204" pitchFamily="18" charset="0"/>
              </a:endParaRPr>
            </a:p>
          </p:txBody>
        </p:sp>
        <p:sp>
          <p:nvSpPr>
            <p:cNvPr id="495644" name="Freeform 28"/>
            <p:cNvSpPr>
              <a:spLocks/>
            </p:cNvSpPr>
            <p:nvPr/>
          </p:nvSpPr>
          <p:spPr bwMode="auto">
            <a:xfrm>
              <a:off x="1528" y="2226"/>
              <a:ext cx="626" cy="261"/>
            </a:xfrm>
            <a:custGeom>
              <a:avLst/>
              <a:gdLst>
                <a:gd name="T0" fmla="*/ 0 w 626"/>
                <a:gd name="T1" fmla="*/ 195 h 261"/>
                <a:gd name="T2" fmla="*/ 98 w 626"/>
                <a:gd name="T3" fmla="*/ 260 h 261"/>
                <a:gd name="T4" fmla="*/ 625 w 626"/>
                <a:gd name="T5" fmla="*/ 65 h 261"/>
                <a:gd name="T6" fmla="*/ 525 w 626"/>
                <a:gd name="T7" fmla="*/ 0 h 261"/>
                <a:gd name="T8" fmla="*/ 0 w 626"/>
                <a:gd name="T9" fmla="*/ 195 h 261"/>
              </a:gdLst>
              <a:ahLst/>
              <a:cxnLst>
                <a:cxn ang="0">
                  <a:pos x="T0" y="T1"/>
                </a:cxn>
                <a:cxn ang="0">
                  <a:pos x="T2" y="T3"/>
                </a:cxn>
                <a:cxn ang="0">
                  <a:pos x="T4" y="T5"/>
                </a:cxn>
                <a:cxn ang="0">
                  <a:pos x="T6" y="T7"/>
                </a:cxn>
                <a:cxn ang="0">
                  <a:pos x="T8" y="T9"/>
                </a:cxn>
              </a:cxnLst>
              <a:rect l="0" t="0" r="r" b="b"/>
              <a:pathLst>
                <a:path w="626" h="261">
                  <a:moveTo>
                    <a:pt x="0" y="195"/>
                  </a:moveTo>
                  <a:lnTo>
                    <a:pt x="98" y="260"/>
                  </a:lnTo>
                  <a:lnTo>
                    <a:pt x="625" y="65"/>
                  </a:lnTo>
                  <a:lnTo>
                    <a:pt x="525" y="0"/>
                  </a:lnTo>
                  <a:lnTo>
                    <a:pt x="0" y="195"/>
                  </a:lnTo>
                </a:path>
              </a:pathLst>
            </a:custGeom>
            <a:solidFill>
              <a:srgbClr val="C0C0C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133984"/>
                </a:solidFill>
                <a:latin typeface="Cambria" panose="02040503050406030204" pitchFamily="18" charset="0"/>
              </a:endParaRPr>
            </a:p>
          </p:txBody>
        </p:sp>
        <p:sp>
          <p:nvSpPr>
            <p:cNvPr id="495645" name="Freeform 29"/>
            <p:cNvSpPr>
              <a:spLocks/>
            </p:cNvSpPr>
            <p:nvPr/>
          </p:nvSpPr>
          <p:spPr bwMode="auto">
            <a:xfrm>
              <a:off x="2060" y="2059"/>
              <a:ext cx="94" cy="227"/>
            </a:xfrm>
            <a:custGeom>
              <a:avLst/>
              <a:gdLst>
                <a:gd name="T0" fmla="*/ 93 w 94"/>
                <a:gd name="T1" fmla="*/ 65 h 227"/>
                <a:gd name="T2" fmla="*/ 0 w 94"/>
                <a:gd name="T3" fmla="*/ 0 h 227"/>
                <a:gd name="T4" fmla="*/ 0 w 94"/>
                <a:gd name="T5" fmla="*/ 161 h 227"/>
                <a:gd name="T6" fmla="*/ 93 w 94"/>
                <a:gd name="T7" fmla="*/ 226 h 227"/>
                <a:gd name="T8" fmla="*/ 93 w 94"/>
                <a:gd name="T9" fmla="*/ 65 h 227"/>
              </a:gdLst>
              <a:ahLst/>
              <a:cxnLst>
                <a:cxn ang="0">
                  <a:pos x="T0" y="T1"/>
                </a:cxn>
                <a:cxn ang="0">
                  <a:pos x="T2" y="T3"/>
                </a:cxn>
                <a:cxn ang="0">
                  <a:pos x="T4" y="T5"/>
                </a:cxn>
                <a:cxn ang="0">
                  <a:pos x="T6" y="T7"/>
                </a:cxn>
                <a:cxn ang="0">
                  <a:pos x="T8" y="T9"/>
                </a:cxn>
              </a:cxnLst>
              <a:rect l="0" t="0" r="r" b="b"/>
              <a:pathLst>
                <a:path w="94" h="227">
                  <a:moveTo>
                    <a:pt x="93" y="65"/>
                  </a:moveTo>
                  <a:lnTo>
                    <a:pt x="0" y="0"/>
                  </a:lnTo>
                  <a:lnTo>
                    <a:pt x="0" y="161"/>
                  </a:lnTo>
                  <a:lnTo>
                    <a:pt x="93" y="226"/>
                  </a:lnTo>
                  <a:lnTo>
                    <a:pt x="93" y="65"/>
                  </a:lnTo>
                </a:path>
              </a:pathLst>
            </a:custGeom>
            <a:solidFill>
              <a:srgbClr val="C0C0C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133984"/>
                </a:solidFill>
                <a:latin typeface="Cambria" panose="02040503050406030204" pitchFamily="18" charset="0"/>
              </a:endParaRPr>
            </a:p>
          </p:txBody>
        </p:sp>
      </p:grpSp>
      <p:sp>
        <p:nvSpPr>
          <p:cNvPr id="495646" name="Rectangle 30"/>
          <p:cNvSpPr>
            <a:spLocks noChangeArrowheads="1"/>
          </p:cNvSpPr>
          <p:nvPr/>
        </p:nvSpPr>
        <p:spPr bwMode="auto">
          <a:xfrm>
            <a:off x="3391901" y="1608675"/>
            <a:ext cx="2187014" cy="45941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b="1" dirty="0">
                <a:solidFill>
                  <a:srgbClr val="133984"/>
                </a:solidFill>
                <a:latin typeface="Cambria" panose="02040503050406030204" pitchFamily="18" charset="0"/>
                <a:ea typeface="宋体" panose="02010600030101010101" pitchFamily="2" charset="-122"/>
              </a:rPr>
              <a:t>R</a:t>
            </a:r>
            <a:r>
              <a:rPr lang="en-US" altLang="zh-CN" sz="2400" b="1" dirty="0" smtClean="0">
                <a:solidFill>
                  <a:srgbClr val="133984"/>
                </a:solidFill>
                <a:effectLst/>
                <a:latin typeface="Cambria" panose="02040503050406030204" pitchFamily="18" charset="0"/>
                <a:ea typeface="宋体" panose="02010600030101010101" pitchFamily="2" charset="-122"/>
              </a:rPr>
              <a:t>equirements</a:t>
            </a:r>
            <a:endParaRPr lang="en-US" altLang="zh-CN" sz="2400" b="1" dirty="0">
              <a:solidFill>
                <a:srgbClr val="133984"/>
              </a:solidFill>
              <a:effectLst/>
              <a:latin typeface="Cambria" panose="02040503050406030204" pitchFamily="18" charset="0"/>
              <a:ea typeface="宋体" panose="02010600030101010101" pitchFamily="2" charset="-122"/>
            </a:endParaRPr>
          </a:p>
        </p:txBody>
      </p:sp>
      <p:sp>
        <p:nvSpPr>
          <p:cNvPr id="495647" name="Rectangle 31"/>
          <p:cNvSpPr>
            <a:spLocks noChangeArrowheads="1"/>
          </p:cNvSpPr>
          <p:nvPr/>
        </p:nvSpPr>
        <p:spPr bwMode="auto">
          <a:xfrm>
            <a:off x="5118439" y="4736915"/>
            <a:ext cx="1112242" cy="45941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b="1" dirty="0" smtClean="0">
                <a:solidFill>
                  <a:srgbClr val="133984"/>
                </a:solidFill>
                <a:latin typeface="Cambria" panose="02040503050406030204" pitchFamily="18" charset="0"/>
                <a:ea typeface="宋体" panose="02010600030101010101" pitchFamily="2" charset="-122"/>
              </a:rPr>
              <a:t>E</a:t>
            </a:r>
            <a:r>
              <a:rPr lang="en-US" altLang="zh-CN" sz="2400" b="1" dirty="0" smtClean="0">
                <a:solidFill>
                  <a:srgbClr val="133984"/>
                </a:solidFill>
                <a:effectLst/>
                <a:latin typeface="Cambria" panose="02040503050406030204" pitchFamily="18" charset="0"/>
                <a:ea typeface="宋体" panose="02010600030101010101" pitchFamily="2" charset="-122"/>
              </a:rPr>
              <a:t>vents</a:t>
            </a:r>
            <a:endParaRPr lang="en-US" altLang="zh-CN" sz="2400" b="1" dirty="0">
              <a:solidFill>
                <a:srgbClr val="133984"/>
              </a:solidFill>
              <a:effectLst/>
              <a:latin typeface="Cambria" panose="02040503050406030204" pitchFamily="18" charset="0"/>
              <a:ea typeface="宋体" panose="02010600030101010101" pitchFamily="2" charset="-122"/>
            </a:endParaRPr>
          </a:p>
        </p:txBody>
      </p:sp>
      <p:sp>
        <p:nvSpPr>
          <p:cNvPr id="495648" name="Rectangle 32"/>
          <p:cNvSpPr>
            <a:spLocks noChangeArrowheads="1"/>
          </p:cNvSpPr>
          <p:nvPr/>
        </p:nvSpPr>
        <p:spPr bwMode="auto">
          <a:xfrm>
            <a:off x="533400" y="3976499"/>
            <a:ext cx="1398190" cy="9525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r>
              <a:rPr lang="en-US" altLang="zh-CN" sz="2800" b="1" dirty="0">
                <a:solidFill>
                  <a:srgbClr val="133984"/>
                </a:solidFill>
                <a:effectLst/>
                <a:latin typeface="Cambria" panose="02040503050406030204" pitchFamily="18" charset="0"/>
                <a:ea typeface="宋体" panose="02010600030101010101" pitchFamily="2" charset="-122"/>
              </a:rPr>
              <a:t>Given </a:t>
            </a:r>
          </a:p>
          <a:p>
            <a:pPr algn="ctr"/>
            <a:r>
              <a:rPr lang="en-US" altLang="zh-CN" sz="2800" b="1" dirty="0">
                <a:solidFill>
                  <a:srgbClr val="133984"/>
                </a:solidFill>
                <a:effectLst/>
                <a:latin typeface="Cambria" panose="02040503050406030204" pitchFamily="18" charset="0"/>
                <a:ea typeface="宋体" panose="02010600030101010101" pitchFamily="2" charset="-122"/>
              </a:rPr>
              <a:t>Input A</a:t>
            </a:r>
          </a:p>
        </p:txBody>
      </p:sp>
      <p:sp>
        <p:nvSpPr>
          <p:cNvPr id="495649" name="Rectangle 33"/>
          <p:cNvSpPr>
            <a:spLocks noChangeArrowheads="1"/>
          </p:cNvSpPr>
          <p:nvPr/>
        </p:nvSpPr>
        <p:spPr bwMode="auto">
          <a:xfrm>
            <a:off x="7064862" y="2170512"/>
            <a:ext cx="1327196" cy="9525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7" tIns="44450" rIns="90487" bIns="44450">
            <a:spAutoFit/>
          </a:bodyPr>
          <a:lstStyle/>
          <a:p>
            <a:pPr algn="ctr"/>
            <a:r>
              <a:rPr lang="en-US" altLang="zh-CN" sz="2800" b="1" dirty="0">
                <a:solidFill>
                  <a:srgbClr val="133984"/>
                </a:solidFill>
                <a:effectLst/>
                <a:latin typeface="Cambria" panose="02040503050406030204" pitchFamily="18" charset="0"/>
                <a:ea typeface="宋体" panose="02010600030101010101" pitchFamily="2" charset="-122"/>
              </a:rPr>
              <a:t>Output</a:t>
            </a:r>
          </a:p>
          <a:p>
            <a:pPr algn="ctr"/>
            <a:r>
              <a:rPr lang="en-US" altLang="zh-CN" sz="2800" b="1" dirty="0">
                <a:solidFill>
                  <a:srgbClr val="133984"/>
                </a:solidFill>
                <a:effectLst/>
                <a:latin typeface="Cambria" panose="02040503050406030204" pitchFamily="18" charset="0"/>
                <a:ea typeface="宋体" panose="02010600030101010101" pitchFamily="2" charset="-122"/>
              </a:rPr>
              <a:t>B</a:t>
            </a:r>
          </a:p>
        </p:txBody>
      </p:sp>
      <p:grpSp>
        <p:nvGrpSpPr>
          <p:cNvPr id="4" name="组合 3"/>
          <p:cNvGrpSpPr/>
          <p:nvPr/>
        </p:nvGrpSpPr>
        <p:grpSpPr>
          <a:xfrm>
            <a:off x="3501256" y="2895600"/>
            <a:ext cx="2733368" cy="1108623"/>
            <a:chOff x="3501256" y="2895600"/>
            <a:chExt cx="2733368" cy="1108623"/>
          </a:xfrm>
        </p:grpSpPr>
        <p:sp>
          <p:nvSpPr>
            <p:cNvPr id="495650" name="Text Box 34"/>
            <p:cNvSpPr txBox="1">
              <a:spLocks noChangeArrowheads="1"/>
            </p:cNvSpPr>
            <p:nvPr/>
          </p:nvSpPr>
          <p:spPr bwMode="auto">
            <a:xfrm rot="20233640">
              <a:off x="3582204" y="3424010"/>
              <a:ext cx="2652420" cy="58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dirty="0" smtClean="0">
                  <a:solidFill>
                    <a:srgbClr val="FFFF00"/>
                  </a:solidFill>
                  <a:latin typeface="Cambria" panose="02040503050406030204" pitchFamily="18" charset="0"/>
                  <a:ea typeface="宋体" panose="02010600030101010101" pitchFamily="2" charset="-122"/>
                </a:rPr>
                <a:t>Running SW</a:t>
              </a:r>
              <a:endParaRPr lang="zh-CN" altLang="en-US" sz="3200" b="1" dirty="0">
                <a:solidFill>
                  <a:srgbClr val="FFFF00"/>
                </a:solidFill>
                <a:effectLst/>
                <a:latin typeface="Cambria" panose="02040503050406030204" pitchFamily="18" charset="0"/>
                <a:ea typeface="宋体" panose="02010600030101010101" pitchFamily="2" charset="-122"/>
              </a:endParaRPr>
            </a:p>
          </p:txBody>
        </p:sp>
        <p:sp>
          <p:nvSpPr>
            <p:cNvPr id="495653" name="Line 37"/>
            <p:cNvSpPr>
              <a:spLocks noChangeShapeType="1"/>
            </p:cNvSpPr>
            <p:nvPr/>
          </p:nvSpPr>
          <p:spPr bwMode="auto">
            <a:xfrm flipV="1">
              <a:off x="3501256" y="2895600"/>
              <a:ext cx="2514600" cy="1066800"/>
            </a:xfrm>
            <a:prstGeom prst="line">
              <a:avLst/>
            </a:prstGeom>
            <a:noFill/>
            <a:ln w="76200" cmpd="tri">
              <a:solidFill>
                <a:srgbClr val="CC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133984"/>
                </a:solidFill>
                <a:latin typeface="Cambria" panose="02040503050406030204" pitchFamily="18" charset="0"/>
              </a:endParaRPr>
            </a:p>
          </p:txBody>
        </p:sp>
      </p:grpSp>
      <p:sp>
        <p:nvSpPr>
          <p:cNvPr id="40" name="Rectangle 2"/>
          <p:cNvSpPr txBox="1">
            <a:spLocks noChangeArrowheads="1"/>
          </p:cNvSpPr>
          <p:nvPr/>
        </p:nvSpPr>
        <p:spPr bwMode="auto">
          <a:xfrm>
            <a:off x="1676400" y="152400"/>
            <a:ext cx="7315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smtClean="0">
                <a:latin typeface="Cambria" panose="02040503050406030204" pitchFamily="18" charset="0"/>
              </a:rPr>
              <a:t>Black-box Testing</a:t>
            </a:r>
            <a:endParaRPr lang="en-US" altLang="zh-CN" sz="3200" dirty="0">
              <a:latin typeface="Cambria" panose="02040503050406030204" pitchFamily="18" charset="0"/>
            </a:endParaRPr>
          </a:p>
        </p:txBody>
      </p:sp>
      <p:sp>
        <p:nvSpPr>
          <p:cNvPr id="2" name="矩形 1"/>
          <p:cNvSpPr/>
          <p:nvPr/>
        </p:nvSpPr>
        <p:spPr>
          <a:xfrm>
            <a:off x="762000" y="1152579"/>
            <a:ext cx="9348369" cy="707886"/>
          </a:xfrm>
          <a:prstGeom prst="rect">
            <a:avLst/>
          </a:prstGeom>
        </p:spPr>
        <p:txBody>
          <a:bodyPr wrap="square">
            <a:spAutoFit/>
          </a:bodyPr>
          <a:lstStyle/>
          <a:p>
            <a:pPr>
              <a:buClr>
                <a:schemeClr val="accent1"/>
              </a:buClr>
              <a:buSzPct val="122000"/>
              <a:buFontTx/>
              <a:buChar char="•"/>
            </a:pPr>
            <a:r>
              <a:rPr lang="en-US" altLang="zh-CN" sz="2000" b="1" dirty="0">
                <a:solidFill>
                  <a:srgbClr val="133984"/>
                </a:solidFill>
                <a:latin typeface="Cambria" panose="02040503050406030204" pitchFamily="18" charset="0"/>
                <a:ea typeface="宋体" panose="02010600030101010101" pitchFamily="2" charset="-122"/>
              </a:rPr>
              <a:t>Obviously, we need something that defines the software--- i.e.</a:t>
            </a:r>
          </a:p>
          <a:p>
            <a:pPr lvl="1">
              <a:buClr>
                <a:schemeClr val="accent1"/>
              </a:buClr>
              <a:buSzPct val="122000"/>
            </a:pPr>
            <a:r>
              <a:rPr lang="en-US" altLang="zh-CN" sz="2000" b="1" dirty="0">
                <a:solidFill>
                  <a:srgbClr val="133984"/>
                </a:solidFill>
                <a:latin typeface="Cambria" panose="02040503050406030204" pitchFamily="18" charset="0"/>
                <a:ea typeface="宋体" panose="02010600030101010101" pitchFamily="2" charset="-122"/>
              </a:rPr>
              <a:t>   </a:t>
            </a:r>
            <a:r>
              <a:rPr lang="en-US" altLang="zh-CN" sz="2000" b="1" dirty="0">
                <a:solidFill>
                  <a:srgbClr val="FF0000"/>
                </a:solidFill>
                <a:latin typeface="Cambria" panose="02040503050406030204" pitchFamily="18" charset="0"/>
                <a:ea typeface="宋体" panose="02010600030101010101" pitchFamily="2" charset="-122"/>
              </a:rPr>
              <a:t>requirements document</a:t>
            </a:r>
            <a:r>
              <a:rPr lang="en-US" altLang="zh-CN" sz="2000" dirty="0">
                <a:solidFill>
                  <a:srgbClr val="FF0000"/>
                </a:solidFill>
                <a:latin typeface="Cambria" panose="02040503050406030204" pitchFamily="18" charset="0"/>
                <a:ea typeface="宋体" panose="02010600030101010101" pitchFamily="2" charset="-122"/>
              </a:rPr>
              <a:t> </a:t>
            </a:r>
            <a:r>
              <a:rPr lang="en-US" altLang="zh-CN" sz="2000" b="1" dirty="0">
                <a:solidFill>
                  <a:srgbClr val="133984"/>
                </a:solidFill>
                <a:latin typeface="Cambria" panose="02040503050406030204" pitchFamily="18" charset="0"/>
                <a:ea typeface="宋体" panose="02010600030101010101" pitchFamily="2" charset="-122"/>
              </a:rPr>
              <a:t>or  </a:t>
            </a:r>
            <a:r>
              <a:rPr lang="en-US" altLang="zh-CN" sz="2000" b="1" dirty="0">
                <a:solidFill>
                  <a:srgbClr val="FF0000"/>
                </a:solidFill>
                <a:latin typeface="Cambria" panose="02040503050406030204" pitchFamily="18" charset="0"/>
                <a:ea typeface="宋体" panose="02010600030101010101" pitchFamily="2" charset="-122"/>
              </a:rPr>
              <a:t>specification document</a:t>
            </a:r>
            <a:r>
              <a:rPr lang="en-US" altLang="zh-CN" sz="2000" dirty="0">
                <a:solidFill>
                  <a:srgbClr val="133984"/>
                </a:solidFill>
                <a:latin typeface="Cambria" panose="02040503050406030204" pitchFamily="18" charset="0"/>
                <a:ea typeface="宋体" panose="02010600030101010101" pitchFamily="2" charset="-122"/>
              </a:rPr>
              <a:t>.</a:t>
            </a:r>
          </a:p>
        </p:txBody>
      </p:sp>
      <p:sp>
        <p:nvSpPr>
          <p:cNvPr id="3" name="矩形 2"/>
          <p:cNvSpPr/>
          <p:nvPr/>
        </p:nvSpPr>
        <p:spPr>
          <a:xfrm>
            <a:off x="406202" y="4699125"/>
            <a:ext cx="7858658" cy="707886"/>
          </a:xfrm>
          <a:prstGeom prst="rect">
            <a:avLst/>
          </a:prstGeom>
        </p:spPr>
        <p:txBody>
          <a:bodyPr wrap="square">
            <a:spAutoFit/>
          </a:bodyPr>
          <a:lstStyle/>
          <a:p>
            <a:pPr lvl="1">
              <a:buClr>
                <a:schemeClr val="accent1"/>
              </a:buClr>
              <a:buSzPct val="122000"/>
              <a:buFontTx/>
              <a:buChar char="•"/>
            </a:pPr>
            <a:r>
              <a:rPr lang="en-US" altLang="zh-CN" sz="2000" dirty="0">
                <a:solidFill>
                  <a:srgbClr val="133984"/>
                </a:solidFill>
                <a:latin typeface="Cambria" panose="02040503050406030204" pitchFamily="18" charset="0"/>
                <a:ea typeface="宋体" panose="02010600030101010101" pitchFamily="2" charset="-122"/>
              </a:rPr>
              <a:t>We must be able to specify what should be produced as output B, given input A.</a:t>
            </a:r>
          </a:p>
        </p:txBody>
      </p:sp>
      <p:sp>
        <p:nvSpPr>
          <p:cNvPr id="5" name="矩形 4"/>
          <p:cNvSpPr/>
          <p:nvPr/>
        </p:nvSpPr>
        <p:spPr>
          <a:xfrm>
            <a:off x="914400" y="5445917"/>
            <a:ext cx="10445520" cy="400110"/>
          </a:xfrm>
          <a:prstGeom prst="rect">
            <a:avLst/>
          </a:prstGeom>
        </p:spPr>
        <p:txBody>
          <a:bodyPr wrap="square">
            <a:spAutoFit/>
          </a:bodyPr>
          <a:lstStyle/>
          <a:p>
            <a:pPr>
              <a:buClr>
                <a:schemeClr val="accent1"/>
              </a:buClr>
              <a:buSzPct val="122000"/>
              <a:buFontTx/>
              <a:buChar char="•"/>
            </a:pPr>
            <a:r>
              <a:rPr lang="en-US" altLang="zh-CN" sz="2000" b="1" dirty="0">
                <a:solidFill>
                  <a:srgbClr val="133984"/>
                </a:solidFill>
                <a:latin typeface="Cambria" panose="02040503050406030204" pitchFamily="18" charset="0"/>
                <a:ea typeface="宋体" panose="02010600030101010101" pitchFamily="2" charset="-122"/>
              </a:rPr>
              <a:t> We do </a:t>
            </a:r>
            <a:r>
              <a:rPr lang="en-US" altLang="zh-CN" sz="2000" b="1" dirty="0">
                <a:solidFill>
                  <a:srgbClr val="FF0000"/>
                </a:solidFill>
                <a:latin typeface="Cambria" panose="02040503050406030204" pitchFamily="18" charset="0"/>
                <a:ea typeface="宋体" panose="02010600030101010101" pitchFamily="2" charset="-122"/>
              </a:rPr>
              <a:t>NOT need to know HOW </a:t>
            </a:r>
            <a:r>
              <a:rPr lang="en-US" altLang="zh-CN" sz="2000" b="1" dirty="0">
                <a:solidFill>
                  <a:srgbClr val="133984"/>
                </a:solidFill>
                <a:latin typeface="Cambria" panose="02040503050406030204" pitchFamily="18" charset="0"/>
                <a:ea typeface="宋体" panose="02010600030101010101" pitchFamily="2" charset="-122"/>
              </a:rPr>
              <a:t>output B is produced from input A.</a:t>
            </a:r>
          </a:p>
        </p:txBody>
      </p:sp>
    </p:spTree>
    <p:extLst>
      <p:ext uri="{BB962C8B-B14F-4D97-AF65-F5344CB8AC3E}">
        <p14:creationId xmlns:p14="http://schemas.microsoft.com/office/powerpoint/2010/main" val="256671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6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56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56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956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956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956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9564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5"/>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9562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956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46" grpId="0"/>
      <p:bldP spid="495647" grpId="0"/>
      <p:bldP spid="495648" grpId="0"/>
      <p:bldP spid="495649" grpId="0"/>
      <p:bldP spid="2" grpId="0"/>
      <p:bldP spid="2" grpId="1"/>
      <p:bldP spid="3" grpId="0"/>
      <p:bldP spid="3" grpId="1"/>
      <p:bldP spid="5" grpId="0"/>
      <p:bldP spid="5"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676400" y="152400"/>
            <a:ext cx="7315200" cy="381000"/>
          </a:xfrm>
        </p:spPr>
        <p:txBody>
          <a:bodyPr/>
          <a:lstStyle/>
          <a:p>
            <a:r>
              <a:rPr lang="en-US" altLang="zh-CN" sz="3200" dirty="0" smtClean="0">
                <a:latin typeface="Cambria" panose="02040503050406030204" pitchFamily="18" charset="0"/>
              </a:rPr>
              <a:t>Black-box </a:t>
            </a:r>
            <a:r>
              <a:rPr lang="en-US" altLang="zh-CN" sz="3200" dirty="0">
                <a:latin typeface="Cambria" panose="02040503050406030204" pitchFamily="18" charset="0"/>
              </a:rPr>
              <a:t>Testing</a:t>
            </a:r>
          </a:p>
        </p:txBody>
      </p:sp>
      <p:grpSp>
        <p:nvGrpSpPr>
          <p:cNvPr id="46" name="组合 45"/>
          <p:cNvGrpSpPr/>
          <p:nvPr/>
        </p:nvGrpSpPr>
        <p:grpSpPr>
          <a:xfrm>
            <a:off x="775906" y="1371600"/>
            <a:ext cx="5029200" cy="1752600"/>
            <a:chOff x="775906" y="1371600"/>
            <a:chExt cx="5029200" cy="1752600"/>
          </a:xfrm>
        </p:grpSpPr>
        <p:sp>
          <p:nvSpPr>
            <p:cNvPr id="2" name="椭圆 1"/>
            <p:cNvSpPr/>
            <p:nvPr/>
          </p:nvSpPr>
          <p:spPr bwMode="auto">
            <a:xfrm>
              <a:off x="775906" y="1371600"/>
              <a:ext cx="5029200" cy="1752600"/>
            </a:xfrm>
            <a:prstGeom prst="ellipse">
              <a:avLst/>
            </a:prstGeom>
            <a:solidFill>
              <a:schemeClr val="accent5"/>
            </a:solidFill>
            <a:ln w="28575" cap="flat" cmpd="sng" algn="ctr">
              <a:solidFill>
                <a:schemeClr val="tx2"/>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p:txBody>
        </p:sp>
        <p:sp>
          <p:nvSpPr>
            <p:cNvPr id="9" name="文本框 8"/>
            <p:cNvSpPr txBox="1"/>
            <p:nvPr/>
          </p:nvSpPr>
          <p:spPr>
            <a:xfrm>
              <a:off x="1461706" y="1905000"/>
              <a:ext cx="2209800" cy="461665"/>
            </a:xfrm>
            <a:prstGeom prst="rect">
              <a:avLst/>
            </a:prstGeom>
            <a:noFill/>
          </p:spPr>
          <p:txBody>
            <a:bodyPr wrap="square" rtlCol="0">
              <a:spAutoFit/>
            </a:bodyPr>
            <a:lstStyle/>
            <a:p>
              <a:r>
                <a:rPr lang="en-US" altLang="zh-CN" dirty="0" smtClean="0"/>
                <a:t>Input test data</a:t>
              </a:r>
              <a:endParaRPr lang="zh-CN" altLang="en-US" dirty="0"/>
            </a:p>
          </p:txBody>
        </p:sp>
      </p:grpSp>
      <p:sp>
        <p:nvSpPr>
          <p:cNvPr id="10" name="矩形 9"/>
          <p:cNvSpPr/>
          <p:nvPr/>
        </p:nvSpPr>
        <p:spPr bwMode="auto">
          <a:xfrm>
            <a:off x="1880806" y="3503519"/>
            <a:ext cx="2819399" cy="648000"/>
          </a:xfrm>
          <a:prstGeom prst="rect">
            <a:avLst/>
          </a:prstGeom>
          <a:solidFill>
            <a:srgbClr val="E1EBDB"/>
          </a:solidFill>
          <a:ln w="28575" cap="flat" cmpd="sng" algn="ctr">
            <a:solidFill>
              <a:schemeClr val="tx1"/>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System</a:t>
            </a:r>
            <a:endParaRPr kumimoji="0" lang="zh-CN" altLang="en-US" sz="24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p:txBody>
      </p:sp>
      <p:grpSp>
        <p:nvGrpSpPr>
          <p:cNvPr id="47" name="组合 46"/>
          <p:cNvGrpSpPr/>
          <p:nvPr/>
        </p:nvGrpSpPr>
        <p:grpSpPr>
          <a:xfrm>
            <a:off x="762000" y="4608318"/>
            <a:ext cx="5029200" cy="1752600"/>
            <a:chOff x="762000" y="4608318"/>
            <a:chExt cx="5029200" cy="1752600"/>
          </a:xfrm>
        </p:grpSpPr>
        <p:sp>
          <p:nvSpPr>
            <p:cNvPr id="11" name="椭圆 10"/>
            <p:cNvSpPr/>
            <p:nvPr/>
          </p:nvSpPr>
          <p:spPr bwMode="auto">
            <a:xfrm>
              <a:off x="762000" y="4608318"/>
              <a:ext cx="5029200" cy="1752600"/>
            </a:xfrm>
            <a:prstGeom prst="ellipse">
              <a:avLst/>
            </a:prstGeom>
            <a:solidFill>
              <a:schemeClr val="accent5"/>
            </a:solidFill>
            <a:ln w="28575" cap="flat" cmpd="sng" algn="ctr">
              <a:solidFill>
                <a:schemeClr val="tx2"/>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p:txBody>
        </p:sp>
        <p:sp>
          <p:nvSpPr>
            <p:cNvPr id="13" name="文本框 12"/>
            <p:cNvSpPr txBox="1"/>
            <p:nvPr/>
          </p:nvSpPr>
          <p:spPr>
            <a:xfrm>
              <a:off x="1212476" y="5234207"/>
              <a:ext cx="2985248" cy="461665"/>
            </a:xfrm>
            <a:prstGeom prst="rect">
              <a:avLst/>
            </a:prstGeom>
            <a:noFill/>
          </p:spPr>
          <p:txBody>
            <a:bodyPr wrap="square" rtlCol="0">
              <a:spAutoFit/>
            </a:bodyPr>
            <a:lstStyle/>
            <a:p>
              <a:r>
                <a:rPr lang="en-US" altLang="zh-CN" dirty="0" smtClean="0"/>
                <a:t>Output test results</a:t>
              </a:r>
              <a:endParaRPr lang="zh-CN" altLang="en-US" dirty="0"/>
            </a:p>
          </p:txBody>
        </p:sp>
      </p:grpSp>
      <p:cxnSp>
        <p:nvCxnSpPr>
          <p:cNvPr id="17" name="直接箭头连接符 16"/>
          <p:cNvCxnSpPr>
            <a:stCxn id="2" idx="4"/>
            <a:endCxn id="10" idx="0"/>
          </p:cNvCxnSpPr>
          <p:nvPr/>
        </p:nvCxnSpPr>
        <p:spPr bwMode="auto">
          <a:xfrm>
            <a:off x="3290506" y="3124200"/>
            <a:ext cx="0" cy="379319"/>
          </a:xfrm>
          <a:prstGeom prst="straightConnector1">
            <a:avLst/>
          </a:prstGeom>
          <a:ln w="38100">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18" name="直接箭头连接符 17"/>
          <p:cNvCxnSpPr>
            <a:stCxn id="5" idx="4"/>
            <a:endCxn id="10" idx="0"/>
          </p:cNvCxnSpPr>
          <p:nvPr/>
        </p:nvCxnSpPr>
        <p:spPr bwMode="auto">
          <a:xfrm flipH="1">
            <a:off x="3290506" y="2520667"/>
            <a:ext cx="1181100" cy="982852"/>
          </a:xfrm>
          <a:prstGeom prst="straightConnector1">
            <a:avLst/>
          </a:prstGeom>
          <a:ln w="38100">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21" name="直接箭头连接符 20"/>
          <p:cNvCxnSpPr>
            <a:stCxn id="10" idx="2"/>
            <a:endCxn id="12" idx="0"/>
          </p:cNvCxnSpPr>
          <p:nvPr/>
        </p:nvCxnSpPr>
        <p:spPr bwMode="auto">
          <a:xfrm>
            <a:off x="3290506" y="4151519"/>
            <a:ext cx="1306147" cy="987394"/>
          </a:xfrm>
          <a:prstGeom prst="straightConnector1">
            <a:avLst/>
          </a:prstGeom>
          <a:ln w="38100">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24" name="直接箭头连接符 23"/>
          <p:cNvCxnSpPr>
            <a:stCxn id="10" idx="2"/>
            <a:endCxn id="11" idx="0"/>
          </p:cNvCxnSpPr>
          <p:nvPr/>
        </p:nvCxnSpPr>
        <p:spPr bwMode="auto">
          <a:xfrm flipH="1">
            <a:off x="3276600" y="4151519"/>
            <a:ext cx="13906" cy="456799"/>
          </a:xfrm>
          <a:prstGeom prst="straightConnector1">
            <a:avLst/>
          </a:prstGeom>
          <a:ln w="38100">
            <a:headEnd type="none" w="med" len="med"/>
            <a:tailEnd type="triangle"/>
          </a:ln>
          <a:extLst/>
        </p:spPr>
        <p:style>
          <a:lnRef idx="3">
            <a:schemeClr val="dk1"/>
          </a:lnRef>
          <a:fillRef idx="0">
            <a:schemeClr val="dk1"/>
          </a:fillRef>
          <a:effectRef idx="2">
            <a:schemeClr val="dk1"/>
          </a:effectRef>
          <a:fontRef idx="minor">
            <a:schemeClr val="tx1"/>
          </a:fontRef>
        </p:style>
      </p:cxnSp>
      <p:grpSp>
        <p:nvGrpSpPr>
          <p:cNvPr id="40" name="组合 39"/>
          <p:cNvGrpSpPr/>
          <p:nvPr/>
        </p:nvGrpSpPr>
        <p:grpSpPr>
          <a:xfrm>
            <a:off x="3747706" y="1591868"/>
            <a:ext cx="5243894" cy="928799"/>
            <a:chOff x="3747706" y="1591868"/>
            <a:chExt cx="5243894" cy="928799"/>
          </a:xfrm>
        </p:grpSpPr>
        <p:sp>
          <p:nvSpPr>
            <p:cNvPr id="5" name="椭圆 4"/>
            <p:cNvSpPr/>
            <p:nvPr/>
          </p:nvSpPr>
          <p:spPr bwMode="auto">
            <a:xfrm>
              <a:off x="3747706" y="1868412"/>
              <a:ext cx="1447800" cy="652255"/>
            </a:xfrm>
            <a:prstGeom prst="ellipse">
              <a:avLst/>
            </a:prstGeom>
            <a:solidFill>
              <a:srgbClr val="FFFFCC"/>
            </a:solidFill>
            <a:ln w="28575" cap="flat" cmpd="sng" algn="ctr">
              <a:solidFill>
                <a:srgbClr val="922706"/>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I</a:t>
              </a:r>
              <a:endParaRPr kumimoji="0" lang="zh-CN" altLang="en-US" sz="24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p:txBody>
        </p:sp>
        <p:cxnSp>
          <p:nvCxnSpPr>
            <p:cNvPr id="27" name="直接箭头连接符 26"/>
            <p:cNvCxnSpPr/>
            <p:nvPr/>
          </p:nvCxnSpPr>
          <p:spPr bwMode="auto">
            <a:xfrm flipH="1">
              <a:off x="5195506" y="1822701"/>
              <a:ext cx="1052894" cy="381000"/>
            </a:xfrm>
            <a:prstGeom prst="straightConnector1">
              <a:avLst/>
            </a:prstGeom>
            <a:ln w="38100">
              <a:headEnd type="none" w="med" len="med"/>
              <a:tailEnd type="triangle"/>
            </a:ln>
            <a:extLst/>
          </p:spPr>
          <p:style>
            <a:lnRef idx="3">
              <a:schemeClr val="dk1"/>
            </a:lnRef>
            <a:fillRef idx="0">
              <a:schemeClr val="dk1"/>
            </a:fillRef>
            <a:effectRef idx="2">
              <a:schemeClr val="dk1"/>
            </a:effectRef>
            <a:fontRef idx="minor">
              <a:schemeClr val="tx1"/>
            </a:fontRef>
          </p:style>
        </p:cxnSp>
        <p:sp>
          <p:nvSpPr>
            <p:cNvPr id="34" name="文本框 33"/>
            <p:cNvSpPr txBox="1"/>
            <p:nvPr/>
          </p:nvSpPr>
          <p:spPr>
            <a:xfrm>
              <a:off x="6204972" y="1591868"/>
              <a:ext cx="2786628" cy="707886"/>
            </a:xfrm>
            <a:prstGeom prst="rect">
              <a:avLst/>
            </a:prstGeom>
            <a:noFill/>
          </p:spPr>
          <p:txBody>
            <a:bodyPr wrap="square" rtlCol="0">
              <a:spAutoFit/>
            </a:bodyPr>
            <a:lstStyle/>
            <a:p>
              <a:r>
                <a:rPr lang="en-US" altLang="zh-CN" sz="2000" dirty="0" smtClean="0"/>
                <a:t>Input causing anomalous behavior</a:t>
              </a:r>
              <a:endParaRPr lang="zh-CN" altLang="en-US" sz="2000" dirty="0"/>
            </a:p>
          </p:txBody>
        </p:sp>
      </p:grpSp>
      <p:grpSp>
        <p:nvGrpSpPr>
          <p:cNvPr id="41" name="组合 40"/>
          <p:cNvGrpSpPr/>
          <p:nvPr/>
        </p:nvGrpSpPr>
        <p:grpSpPr>
          <a:xfrm>
            <a:off x="3872753" y="4192820"/>
            <a:ext cx="5347447" cy="1598348"/>
            <a:chOff x="3872753" y="4192820"/>
            <a:chExt cx="5347447" cy="1598348"/>
          </a:xfrm>
        </p:grpSpPr>
        <p:sp>
          <p:nvSpPr>
            <p:cNvPr id="12" name="椭圆 11"/>
            <p:cNvSpPr/>
            <p:nvPr/>
          </p:nvSpPr>
          <p:spPr bwMode="auto">
            <a:xfrm>
              <a:off x="3872753" y="5138913"/>
              <a:ext cx="1447800" cy="652255"/>
            </a:xfrm>
            <a:prstGeom prst="ellipse">
              <a:avLst/>
            </a:prstGeom>
            <a:solidFill>
              <a:srgbClr val="FFFFCC"/>
            </a:solidFill>
            <a:ln w="28575" cap="flat" cmpd="sng" algn="ctr">
              <a:solidFill>
                <a:srgbClr val="922706"/>
              </a:solidFill>
              <a:prstDash val="solid"/>
              <a:round/>
              <a:headEnd type="none" w="med" len="med"/>
              <a:tailEnd type="none" w="med" len="med"/>
            </a:ln>
            <a:effectLst/>
            <a:ex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O</a:t>
              </a:r>
              <a:endParaRPr kumimoji="0" lang="zh-CN" altLang="en-US" sz="24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p:txBody>
        </p:sp>
        <p:cxnSp>
          <p:nvCxnSpPr>
            <p:cNvPr id="30" name="直接箭头连接符 29"/>
            <p:cNvCxnSpPr>
              <a:stCxn id="35" idx="1"/>
              <a:endCxn id="12" idx="7"/>
            </p:cNvCxnSpPr>
            <p:nvPr/>
          </p:nvCxnSpPr>
          <p:spPr bwMode="auto">
            <a:xfrm flipH="1">
              <a:off x="5108528" y="4546763"/>
              <a:ext cx="1223575" cy="687671"/>
            </a:xfrm>
            <a:prstGeom prst="straightConnector1">
              <a:avLst/>
            </a:prstGeom>
            <a:ln w="38100">
              <a:headEnd type="none" w="med" len="med"/>
              <a:tailEnd type="triangle"/>
            </a:ln>
            <a:extLst/>
          </p:spPr>
          <p:style>
            <a:lnRef idx="3">
              <a:schemeClr val="dk1"/>
            </a:lnRef>
            <a:fillRef idx="0">
              <a:schemeClr val="dk1"/>
            </a:fillRef>
            <a:effectRef idx="2">
              <a:schemeClr val="dk1"/>
            </a:effectRef>
            <a:fontRef idx="minor">
              <a:schemeClr val="tx1"/>
            </a:fontRef>
          </p:style>
        </p:cxnSp>
        <p:sp>
          <p:nvSpPr>
            <p:cNvPr id="35" name="文本框 34"/>
            <p:cNvSpPr txBox="1"/>
            <p:nvPr/>
          </p:nvSpPr>
          <p:spPr>
            <a:xfrm>
              <a:off x="6332103" y="4192820"/>
              <a:ext cx="2888097" cy="707886"/>
            </a:xfrm>
            <a:prstGeom prst="rect">
              <a:avLst/>
            </a:prstGeom>
            <a:noFill/>
          </p:spPr>
          <p:txBody>
            <a:bodyPr wrap="square" rtlCol="0">
              <a:spAutoFit/>
            </a:bodyPr>
            <a:lstStyle/>
            <a:p>
              <a:r>
                <a:rPr lang="en-US" altLang="zh-CN" sz="2000" dirty="0" smtClean="0"/>
                <a:t>Output which reveal the presence of defects</a:t>
              </a:r>
              <a:endParaRPr lang="zh-CN" altLang="en-US" sz="2000" dirty="0"/>
            </a:p>
          </p:txBody>
        </p:sp>
      </p:grpSp>
    </p:spTree>
    <p:extLst>
      <p:ext uri="{BB962C8B-B14F-4D97-AF65-F5344CB8AC3E}">
        <p14:creationId xmlns:p14="http://schemas.microsoft.com/office/powerpoint/2010/main" val="329936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381000" y="2133600"/>
            <a:ext cx="8534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841" tIns="44623" rIns="90841" bIns="44623"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b="1" i="1" dirty="0" smtClean="0">
                <a:latin typeface="Cambria" panose="02040503050406030204" pitchFamily="18" charset="0"/>
              </a:rPr>
              <a:t>Test data</a:t>
            </a:r>
            <a:r>
              <a:rPr lang="en-US" altLang="zh-CN" sz="2400" i="1" dirty="0" smtClean="0">
                <a:latin typeface="Cambria" panose="02040503050406030204" pitchFamily="18" charset="0"/>
              </a:rPr>
              <a:t>:</a:t>
            </a:r>
            <a:r>
              <a:rPr lang="en-US" altLang="zh-CN" sz="2400" dirty="0" smtClean="0">
                <a:latin typeface="Cambria" panose="02040503050406030204" pitchFamily="18" charset="0"/>
              </a:rPr>
              <a:t>  Inputs which have been devised to test the system.</a:t>
            </a:r>
          </a:p>
          <a:p>
            <a:r>
              <a:rPr lang="en-US" altLang="zh-CN" sz="2400" b="1" i="1" dirty="0" smtClean="0">
                <a:latin typeface="Cambria" panose="02040503050406030204" pitchFamily="18" charset="0"/>
              </a:rPr>
              <a:t>Test cases:</a:t>
            </a:r>
            <a:r>
              <a:rPr lang="en-US" altLang="zh-CN" sz="2400" dirty="0" smtClean="0">
                <a:latin typeface="Cambria" panose="02040503050406030204" pitchFamily="18" charset="0"/>
              </a:rPr>
              <a:t>  Inputs to test the system and the predicted outputs from these inputs if the system operates according to its specification.</a:t>
            </a:r>
            <a:endParaRPr lang="en-US" altLang="zh-CN" sz="2400" dirty="0">
              <a:latin typeface="Cambria" panose="02040503050406030204" pitchFamily="18" charset="0"/>
            </a:endParaRPr>
          </a:p>
        </p:txBody>
      </p:sp>
      <p:sp>
        <p:nvSpPr>
          <p:cNvPr id="4" name="Rectangle 3"/>
          <p:cNvSpPr txBox="1">
            <a:spLocks noChangeArrowheads="1"/>
          </p:cNvSpPr>
          <p:nvPr/>
        </p:nvSpPr>
        <p:spPr bwMode="auto">
          <a:xfrm>
            <a:off x="685800" y="685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841" tIns="44623" rIns="90841" bIns="44623" numCol="1" anchor="b"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smtClean="0">
                <a:latin typeface="Cambria" panose="02040503050406030204" pitchFamily="18" charset="0"/>
              </a:rPr>
              <a:t>Test Data and Test Cases</a:t>
            </a:r>
            <a:endParaRPr lang="en-US" altLang="zh-CN" sz="3200" dirty="0">
              <a:latin typeface="Cambria" panose="02040503050406030204" pitchFamily="18" charset="0"/>
            </a:endParaRPr>
          </a:p>
        </p:txBody>
      </p:sp>
      <p:sp>
        <p:nvSpPr>
          <p:cNvPr id="6" name="Rectangle 2"/>
          <p:cNvSpPr>
            <a:spLocks noGrp="1" noChangeArrowheads="1"/>
          </p:cNvSpPr>
          <p:nvPr>
            <p:ph type="title"/>
          </p:nvPr>
        </p:nvSpPr>
        <p:spPr>
          <a:xfrm>
            <a:off x="1676400" y="152400"/>
            <a:ext cx="7315200" cy="381000"/>
          </a:xfrm>
        </p:spPr>
        <p:txBody>
          <a:bodyPr/>
          <a:lstStyle/>
          <a:p>
            <a:r>
              <a:rPr lang="en-US" altLang="zh-CN" sz="3200" dirty="0" smtClean="0">
                <a:latin typeface="Cambria" panose="02040503050406030204" pitchFamily="18" charset="0"/>
              </a:rPr>
              <a:t>Black-box </a:t>
            </a:r>
            <a:r>
              <a:rPr lang="en-US" altLang="zh-CN" sz="3200" dirty="0">
                <a:latin typeface="Cambria" panose="02040503050406030204" pitchFamily="18" charset="0"/>
              </a:rPr>
              <a:t>Testing</a:t>
            </a:r>
          </a:p>
        </p:txBody>
      </p:sp>
    </p:spTree>
    <p:extLst>
      <p:ext uri="{BB962C8B-B14F-4D97-AF65-F5344CB8AC3E}">
        <p14:creationId xmlns:p14="http://schemas.microsoft.com/office/powerpoint/2010/main" val="39685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smtClean="0">
                <a:latin typeface="Cambria" panose="02040503050406030204" pitchFamily="18" charset="0"/>
              </a:rPr>
              <a:t>Test-to-pass and Test-to-fail</a:t>
            </a:r>
            <a:endParaRPr lang="en-US" altLang="zh-CN" sz="3200" dirty="0">
              <a:latin typeface="Cambria" panose="02040503050406030204" pitchFamily="18" charset="0"/>
            </a:endParaRPr>
          </a:p>
        </p:txBody>
      </p:sp>
      <p:sp>
        <p:nvSpPr>
          <p:cNvPr id="4" name="Rectangle 3"/>
          <p:cNvSpPr txBox="1">
            <a:spLocks noChangeArrowheads="1"/>
          </p:cNvSpPr>
          <p:nvPr/>
        </p:nvSpPr>
        <p:spPr bwMode="auto">
          <a:xfrm>
            <a:off x="381000" y="1981200"/>
            <a:ext cx="8534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Test-to-pass:</a:t>
            </a:r>
          </a:p>
          <a:p>
            <a:pPr lvl="1">
              <a:lnSpc>
                <a:spcPct val="90000"/>
              </a:lnSpc>
            </a:pPr>
            <a:r>
              <a:rPr lang="en-US" altLang="zh-CN" dirty="0" smtClean="0">
                <a:latin typeface="Cambria" panose="02040503050406030204" pitchFamily="18" charset="0"/>
              </a:rPr>
              <a:t>assures that the software </a:t>
            </a:r>
            <a:r>
              <a:rPr lang="en-US" altLang="zh-CN" dirty="0" smtClean="0">
                <a:solidFill>
                  <a:srgbClr val="FF0000"/>
                </a:solidFill>
                <a:latin typeface="Cambria" panose="02040503050406030204" pitchFamily="18" charset="0"/>
              </a:rPr>
              <a:t>minimally</a:t>
            </a:r>
            <a:r>
              <a:rPr lang="en-US" altLang="zh-CN" dirty="0" smtClean="0">
                <a:latin typeface="Cambria" panose="02040503050406030204" pitchFamily="18" charset="0"/>
              </a:rPr>
              <a:t> works,</a:t>
            </a:r>
          </a:p>
          <a:p>
            <a:pPr lvl="1">
              <a:lnSpc>
                <a:spcPct val="90000"/>
              </a:lnSpc>
            </a:pPr>
            <a:r>
              <a:rPr lang="en-US" altLang="zh-CN" dirty="0" smtClean="0">
                <a:latin typeface="Cambria" panose="02040503050406030204" pitchFamily="18" charset="0"/>
              </a:rPr>
              <a:t>does not push the capabilities of the software,</a:t>
            </a:r>
          </a:p>
          <a:p>
            <a:pPr lvl="1">
              <a:lnSpc>
                <a:spcPct val="90000"/>
              </a:lnSpc>
            </a:pPr>
            <a:r>
              <a:rPr lang="en-US" altLang="zh-CN" dirty="0" smtClean="0">
                <a:latin typeface="Cambria" panose="02040503050406030204" pitchFamily="18" charset="0"/>
              </a:rPr>
              <a:t>applies simple and straightforward test cases,</a:t>
            </a:r>
          </a:p>
          <a:p>
            <a:pPr lvl="1">
              <a:lnSpc>
                <a:spcPct val="90000"/>
              </a:lnSpc>
            </a:pPr>
            <a:r>
              <a:rPr lang="en-US" altLang="zh-CN" dirty="0" smtClean="0">
                <a:latin typeface="Cambria" panose="02040503050406030204" pitchFamily="18" charset="0"/>
              </a:rPr>
              <a:t>does </a:t>
            </a:r>
            <a:r>
              <a:rPr lang="en-US" altLang="zh-CN" dirty="0" smtClean="0">
                <a:solidFill>
                  <a:srgbClr val="FF0000"/>
                </a:solidFill>
                <a:latin typeface="Cambria" panose="02040503050406030204" pitchFamily="18" charset="0"/>
              </a:rPr>
              <a:t>not</a:t>
            </a:r>
            <a:r>
              <a:rPr lang="en-US" altLang="zh-CN" dirty="0" smtClean="0">
                <a:latin typeface="Cambria" panose="02040503050406030204" pitchFamily="18" charset="0"/>
              </a:rPr>
              <a:t> try to “</a:t>
            </a:r>
            <a:r>
              <a:rPr lang="en-US" altLang="zh-CN" dirty="0" smtClean="0">
                <a:solidFill>
                  <a:srgbClr val="FF0000"/>
                </a:solidFill>
                <a:latin typeface="Cambria" panose="02040503050406030204" pitchFamily="18" charset="0"/>
              </a:rPr>
              <a:t>break</a:t>
            </a:r>
            <a:r>
              <a:rPr lang="en-US" altLang="zh-CN" dirty="0" smtClean="0">
                <a:latin typeface="Cambria" panose="02040503050406030204" pitchFamily="18" charset="0"/>
              </a:rPr>
              <a:t>” the program.</a:t>
            </a:r>
          </a:p>
          <a:p>
            <a:pPr>
              <a:lnSpc>
                <a:spcPct val="90000"/>
              </a:lnSpc>
            </a:pPr>
            <a:r>
              <a:rPr lang="en-US" altLang="zh-CN" dirty="0" smtClean="0">
                <a:latin typeface="Cambria" panose="02040503050406030204" pitchFamily="18" charset="0"/>
              </a:rPr>
              <a:t>Test-to-fail:</a:t>
            </a:r>
          </a:p>
          <a:p>
            <a:pPr lvl="1">
              <a:lnSpc>
                <a:spcPct val="90000"/>
              </a:lnSpc>
            </a:pPr>
            <a:r>
              <a:rPr lang="en-US" altLang="zh-CN" dirty="0" smtClean="0">
                <a:latin typeface="Cambria" panose="02040503050406030204" pitchFamily="18" charset="0"/>
              </a:rPr>
              <a:t>designing and running test cases with the </a:t>
            </a:r>
            <a:r>
              <a:rPr lang="en-US" altLang="zh-CN" dirty="0" smtClean="0">
                <a:solidFill>
                  <a:srgbClr val="FF0000"/>
                </a:solidFill>
                <a:latin typeface="Cambria" panose="02040503050406030204" pitchFamily="18" charset="0"/>
              </a:rPr>
              <a:t>sole purpose of breaking the software</a:t>
            </a:r>
            <a:r>
              <a:rPr lang="en-US" altLang="zh-CN" dirty="0" smtClean="0">
                <a:latin typeface="Cambria" panose="02040503050406030204" pitchFamily="18" charset="0"/>
              </a:rPr>
              <a:t>.</a:t>
            </a:r>
          </a:p>
          <a:p>
            <a:pPr lvl="1">
              <a:lnSpc>
                <a:spcPct val="90000"/>
              </a:lnSpc>
            </a:pPr>
            <a:r>
              <a:rPr lang="en-US" altLang="zh-CN" dirty="0" smtClean="0">
                <a:latin typeface="Cambria" panose="02040503050406030204" pitchFamily="18" charset="0"/>
              </a:rPr>
              <a:t>strategically chosen test cases to probe for common weaknesses in the software.</a:t>
            </a:r>
            <a:endParaRPr lang="en-US" altLang="zh-CN" dirty="0">
              <a:latin typeface="Cambria" panose="02040503050406030204" pitchFamily="18" charset="0"/>
            </a:endParaRPr>
          </a:p>
        </p:txBody>
      </p:sp>
      <p:sp>
        <p:nvSpPr>
          <p:cNvPr id="6" name="Rectangle 2"/>
          <p:cNvSpPr>
            <a:spLocks noGrp="1" noChangeArrowheads="1"/>
          </p:cNvSpPr>
          <p:nvPr>
            <p:ph type="title"/>
          </p:nvPr>
        </p:nvSpPr>
        <p:spPr>
          <a:xfrm>
            <a:off x="1676400" y="152400"/>
            <a:ext cx="7315200" cy="381000"/>
          </a:xfrm>
        </p:spPr>
        <p:txBody>
          <a:bodyPr/>
          <a:lstStyle/>
          <a:p>
            <a:r>
              <a:rPr lang="en-US" altLang="zh-CN" sz="3200" dirty="0" smtClean="0">
                <a:latin typeface="Cambria" panose="02040503050406030204" pitchFamily="18" charset="0"/>
              </a:rPr>
              <a:t>Black-box </a:t>
            </a:r>
            <a:r>
              <a:rPr lang="en-US" altLang="zh-CN" sz="3200" dirty="0">
                <a:latin typeface="Cambria" panose="02040503050406030204" pitchFamily="18" charset="0"/>
              </a:rPr>
              <a:t>Testing</a:t>
            </a:r>
          </a:p>
        </p:txBody>
      </p:sp>
    </p:spTree>
    <p:extLst>
      <p:ext uri="{BB962C8B-B14F-4D97-AF65-F5344CB8AC3E}">
        <p14:creationId xmlns:p14="http://schemas.microsoft.com/office/powerpoint/2010/main" val="114779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14690" name="Rectangle 2"/>
          <p:cNvSpPr>
            <a:spLocks noGrp="1" noChangeArrowheads="1"/>
          </p:cNvSpPr>
          <p:nvPr>
            <p:ph type="title"/>
          </p:nvPr>
        </p:nvSpPr>
        <p:spPr>
          <a:xfrm>
            <a:off x="1676400" y="152400"/>
            <a:ext cx="7315200" cy="381000"/>
          </a:xfrm>
        </p:spPr>
        <p:txBody>
          <a:bodyPr/>
          <a:lstStyle/>
          <a:p>
            <a:r>
              <a:rPr lang="en-US" altLang="zh-CN" sz="3200" dirty="0" smtClean="0">
                <a:latin typeface="Cambria" panose="02040503050406030204" pitchFamily="18" charset="0"/>
              </a:rPr>
              <a:t>Black-box </a:t>
            </a:r>
            <a:r>
              <a:rPr lang="en-US" altLang="zh-CN" sz="3200" dirty="0">
                <a:latin typeface="Cambria" panose="02040503050406030204" pitchFamily="18" charset="0"/>
              </a:rPr>
              <a:t>Testing</a:t>
            </a:r>
          </a:p>
        </p:txBody>
      </p:sp>
      <p:sp>
        <p:nvSpPr>
          <p:cNvPr id="114692" name="Rectangle 4"/>
          <p:cNvSpPr>
            <a:spLocks noChangeArrowheads="1"/>
          </p:cNvSpPr>
          <p:nvPr/>
        </p:nvSpPr>
        <p:spPr bwMode="auto">
          <a:xfrm>
            <a:off x="533400" y="1447800"/>
            <a:ext cx="8001000"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chemeClr val="accent1"/>
              </a:buClr>
              <a:buSzPct val="122000"/>
              <a:buFontTx/>
              <a:buChar char="•"/>
            </a:pPr>
            <a:r>
              <a:rPr lang="en-US" altLang="zh-CN" sz="2000" b="1" dirty="0">
                <a:solidFill>
                  <a:srgbClr val="133984"/>
                </a:solidFill>
                <a:effectLst/>
                <a:latin typeface="Cambria" panose="02040503050406030204" pitchFamily="18" charset="0"/>
                <a:ea typeface="宋体" panose="02010600030101010101" pitchFamily="2" charset="-122"/>
              </a:rPr>
              <a:t> Obviously, we need something that defines the software--- i.e.</a:t>
            </a:r>
          </a:p>
          <a:p>
            <a:pPr lvl="1">
              <a:buClr>
                <a:schemeClr val="accent1"/>
              </a:buClr>
              <a:buSzPct val="122000"/>
            </a:pPr>
            <a:r>
              <a:rPr lang="en-US" altLang="zh-CN" sz="2000" b="1" dirty="0">
                <a:solidFill>
                  <a:srgbClr val="133984"/>
                </a:solidFill>
                <a:effectLst/>
                <a:latin typeface="Cambria" panose="02040503050406030204" pitchFamily="18" charset="0"/>
                <a:ea typeface="宋体" panose="02010600030101010101" pitchFamily="2" charset="-122"/>
              </a:rPr>
              <a:t>   </a:t>
            </a:r>
            <a:r>
              <a:rPr lang="en-US" altLang="zh-CN" sz="2000" b="1" dirty="0">
                <a:solidFill>
                  <a:srgbClr val="FF0000"/>
                </a:solidFill>
                <a:effectLst/>
                <a:latin typeface="Cambria" panose="02040503050406030204" pitchFamily="18" charset="0"/>
                <a:ea typeface="宋体" panose="02010600030101010101" pitchFamily="2" charset="-122"/>
              </a:rPr>
              <a:t>requirements document</a:t>
            </a:r>
            <a:r>
              <a:rPr lang="en-US" altLang="zh-CN" sz="2000" dirty="0">
                <a:solidFill>
                  <a:srgbClr val="FF0000"/>
                </a:solidFill>
                <a:effectLst/>
                <a:latin typeface="Cambria" panose="02040503050406030204" pitchFamily="18" charset="0"/>
                <a:ea typeface="宋体" panose="02010600030101010101" pitchFamily="2" charset="-122"/>
              </a:rPr>
              <a:t> </a:t>
            </a:r>
            <a:r>
              <a:rPr lang="en-US" altLang="zh-CN" sz="2000" b="1" dirty="0">
                <a:solidFill>
                  <a:srgbClr val="133984"/>
                </a:solidFill>
                <a:effectLst/>
                <a:latin typeface="Cambria" panose="02040503050406030204" pitchFamily="18" charset="0"/>
                <a:ea typeface="宋体" panose="02010600030101010101" pitchFamily="2" charset="-122"/>
              </a:rPr>
              <a:t>or  </a:t>
            </a:r>
            <a:r>
              <a:rPr lang="en-US" altLang="zh-CN" sz="2000" b="1" dirty="0">
                <a:solidFill>
                  <a:srgbClr val="FF0000"/>
                </a:solidFill>
                <a:effectLst/>
                <a:latin typeface="Cambria" panose="02040503050406030204" pitchFamily="18" charset="0"/>
                <a:ea typeface="宋体" panose="02010600030101010101" pitchFamily="2" charset="-122"/>
              </a:rPr>
              <a:t>specification document</a:t>
            </a:r>
            <a:r>
              <a:rPr lang="en-US" altLang="zh-CN" sz="2000" dirty="0">
                <a:solidFill>
                  <a:srgbClr val="133984"/>
                </a:solidFill>
                <a:effectLst/>
                <a:latin typeface="Cambria" panose="02040503050406030204" pitchFamily="18" charset="0"/>
                <a:ea typeface="宋体" panose="02010600030101010101" pitchFamily="2" charset="-122"/>
              </a:rPr>
              <a:t>.</a:t>
            </a:r>
          </a:p>
          <a:p>
            <a:pPr lvl="1">
              <a:buClr>
                <a:schemeClr val="accent1"/>
              </a:buClr>
              <a:buSzPct val="122000"/>
              <a:buFontTx/>
              <a:buChar char="•"/>
            </a:pPr>
            <a:endParaRPr lang="en-US" altLang="zh-CN" sz="2000" dirty="0">
              <a:solidFill>
                <a:srgbClr val="133984"/>
              </a:solidFill>
              <a:effectLst/>
              <a:latin typeface="Cambria" panose="02040503050406030204" pitchFamily="18" charset="0"/>
              <a:ea typeface="宋体" panose="02010600030101010101" pitchFamily="2" charset="-122"/>
            </a:endParaRPr>
          </a:p>
          <a:p>
            <a:pPr lvl="1">
              <a:buClr>
                <a:schemeClr val="accent1"/>
              </a:buClr>
              <a:buSzPct val="122000"/>
              <a:buFontTx/>
              <a:buChar char="•"/>
            </a:pPr>
            <a:r>
              <a:rPr lang="en-US" altLang="zh-CN" sz="2000" b="1" dirty="0">
                <a:solidFill>
                  <a:srgbClr val="133984"/>
                </a:solidFill>
                <a:effectLst/>
                <a:latin typeface="Cambria" panose="02040503050406030204" pitchFamily="18" charset="0"/>
                <a:ea typeface="宋体" panose="02010600030101010101" pitchFamily="2" charset="-122"/>
              </a:rPr>
              <a:t> </a:t>
            </a:r>
            <a:r>
              <a:rPr lang="en-US" altLang="zh-CN" sz="2000" dirty="0">
                <a:solidFill>
                  <a:srgbClr val="133984"/>
                </a:solidFill>
                <a:effectLst/>
                <a:latin typeface="Cambria" panose="02040503050406030204" pitchFamily="18" charset="0"/>
                <a:ea typeface="宋体" panose="02010600030101010101" pitchFamily="2" charset="-122"/>
              </a:rPr>
              <a:t>We must be able to specify what should be produced as output B, given input A.</a:t>
            </a:r>
          </a:p>
          <a:p>
            <a:pPr lvl="1">
              <a:buClr>
                <a:schemeClr val="accent1"/>
              </a:buClr>
              <a:buSzPct val="122000"/>
              <a:buFontTx/>
              <a:buChar char="•"/>
            </a:pPr>
            <a:endParaRPr lang="en-US" altLang="zh-CN" sz="2000" dirty="0">
              <a:solidFill>
                <a:srgbClr val="133984"/>
              </a:solidFill>
              <a:effectLst/>
              <a:latin typeface="Cambria" panose="02040503050406030204" pitchFamily="18" charset="0"/>
              <a:ea typeface="宋体" panose="02010600030101010101" pitchFamily="2" charset="-122"/>
            </a:endParaRPr>
          </a:p>
          <a:p>
            <a:pPr>
              <a:buClr>
                <a:schemeClr val="accent1"/>
              </a:buClr>
              <a:buSzPct val="122000"/>
              <a:buFontTx/>
              <a:buChar char="•"/>
            </a:pPr>
            <a:r>
              <a:rPr lang="en-US" altLang="zh-CN" sz="2000" b="1" dirty="0">
                <a:solidFill>
                  <a:srgbClr val="133984"/>
                </a:solidFill>
                <a:effectLst/>
                <a:latin typeface="Cambria" panose="02040503050406030204" pitchFamily="18" charset="0"/>
                <a:ea typeface="宋体" panose="02010600030101010101" pitchFamily="2" charset="-122"/>
              </a:rPr>
              <a:t> We do </a:t>
            </a:r>
            <a:r>
              <a:rPr lang="en-US" altLang="zh-CN" sz="2000" b="1" dirty="0">
                <a:solidFill>
                  <a:srgbClr val="FF0000"/>
                </a:solidFill>
                <a:effectLst/>
                <a:latin typeface="Cambria" panose="02040503050406030204" pitchFamily="18" charset="0"/>
                <a:ea typeface="宋体" panose="02010600030101010101" pitchFamily="2" charset="-122"/>
              </a:rPr>
              <a:t>NOT need to know HOW </a:t>
            </a:r>
            <a:r>
              <a:rPr lang="en-US" altLang="zh-CN" sz="2000" b="1" dirty="0">
                <a:solidFill>
                  <a:srgbClr val="133984"/>
                </a:solidFill>
                <a:effectLst/>
                <a:latin typeface="Cambria" panose="02040503050406030204" pitchFamily="18" charset="0"/>
                <a:ea typeface="宋体" panose="02010600030101010101" pitchFamily="2" charset="-122"/>
              </a:rPr>
              <a:t>output B is produced from input A.</a:t>
            </a:r>
          </a:p>
          <a:p>
            <a:pPr>
              <a:buClr>
                <a:schemeClr val="accent1"/>
              </a:buClr>
              <a:buSzPct val="122000"/>
              <a:buFontTx/>
              <a:buChar char="•"/>
            </a:pPr>
            <a:endParaRPr lang="en-US" altLang="zh-CN" sz="2000" b="1" dirty="0">
              <a:solidFill>
                <a:srgbClr val="133984"/>
              </a:solidFill>
              <a:effectLst/>
              <a:latin typeface="Cambria" panose="02040503050406030204" pitchFamily="18" charset="0"/>
              <a:ea typeface="宋体" panose="02010600030101010101" pitchFamily="2" charset="-122"/>
            </a:endParaRPr>
          </a:p>
          <a:p>
            <a:pPr>
              <a:buClr>
                <a:schemeClr val="accent1"/>
              </a:buClr>
              <a:buSzPct val="122000"/>
              <a:buFontTx/>
              <a:buChar char="•"/>
            </a:pPr>
            <a:r>
              <a:rPr lang="en-US" altLang="zh-CN" sz="2000" dirty="0">
                <a:solidFill>
                  <a:srgbClr val="133984"/>
                </a:solidFill>
                <a:effectLst/>
                <a:latin typeface="Cambria" panose="02040503050406030204" pitchFamily="18" charset="0"/>
                <a:ea typeface="宋体" panose="02010600030101010101" pitchFamily="2" charset="-122"/>
              </a:rPr>
              <a:t>Although we can’t look at code, we may ask the programmers questions about numeric limits, internal quirks of the software etc. (More on this shortly.)</a:t>
            </a:r>
          </a:p>
          <a:p>
            <a:pPr lvl="1" eaLnBrk="1" hangingPunct="1">
              <a:lnSpc>
                <a:spcPct val="90000"/>
              </a:lnSpc>
              <a:spcBef>
                <a:spcPct val="50000"/>
              </a:spcBef>
              <a:spcAft>
                <a:spcPts val="900"/>
              </a:spcAft>
              <a:buClr>
                <a:schemeClr val="accent1"/>
              </a:buClr>
              <a:buFontTx/>
              <a:buChar char="•"/>
            </a:pPr>
            <a:endParaRPr lang="zh-CN" altLang="en-US" sz="2000" dirty="0">
              <a:solidFill>
                <a:srgbClr val="133984"/>
              </a:solidFill>
              <a:effectLst/>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8226505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3" name="矩形 2"/>
          <p:cNvSpPr/>
          <p:nvPr/>
        </p:nvSpPr>
        <p:spPr>
          <a:xfrm>
            <a:off x="2895600" y="2057400"/>
            <a:ext cx="3678186" cy="1200329"/>
          </a:xfrm>
          <a:prstGeom prst="rect">
            <a:avLst/>
          </a:prstGeom>
        </p:spPr>
        <p:txBody>
          <a:bodyPr wrap="none">
            <a:spAutoFit/>
          </a:bodyPr>
          <a:lstStyle/>
          <a:p>
            <a:r>
              <a:rPr lang="en-US" altLang="zh-CN" b="1" dirty="0" smtClean="0">
                <a:latin typeface="Cambria" panose="02040503050406030204" pitchFamily="18" charset="0"/>
              </a:rPr>
              <a:t>Random </a:t>
            </a:r>
            <a:r>
              <a:rPr lang="en-US" altLang="zh-CN" b="1" dirty="0">
                <a:latin typeface="Cambria" panose="02040503050406030204" pitchFamily="18" charset="0"/>
              </a:rPr>
              <a:t>Testing</a:t>
            </a:r>
          </a:p>
          <a:p>
            <a:r>
              <a:rPr lang="en-US" altLang="zh-CN" b="1" dirty="0">
                <a:latin typeface="Cambria" panose="02040503050406030204" pitchFamily="18" charset="0"/>
              </a:rPr>
              <a:t>Equivalence Partitioning</a:t>
            </a:r>
          </a:p>
          <a:p>
            <a:r>
              <a:rPr lang="en-US" altLang="zh-CN" b="1" dirty="0">
                <a:latin typeface="Cambria" panose="02040503050406030204" pitchFamily="18" charset="0"/>
              </a:rPr>
              <a:t>Boundary Value Analysis</a:t>
            </a:r>
            <a:endParaRPr lang="en-US" altLang="zh-CN" dirty="0">
              <a:latin typeface="Cambria" panose="02040503050406030204" pitchFamily="18" charset="0"/>
            </a:endParaRPr>
          </a:p>
        </p:txBody>
      </p:sp>
    </p:spTree>
    <p:extLst>
      <p:ext uri="{BB962C8B-B14F-4D97-AF65-F5344CB8AC3E}">
        <p14:creationId xmlns:p14="http://schemas.microsoft.com/office/powerpoint/2010/main" val="243682376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5000" y="228600"/>
            <a:ext cx="6705600" cy="838200"/>
          </a:xfrm>
        </p:spPr>
        <p:txBody>
          <a:bodyPr/>
          <a:lstStyle/>
          <a:p>
            <a:r>
              <a:rPr kumimoji="1" lang="en-US" altLang="zh-CN" sz="3200" dirty="0" smtClean="0">
                <a:latin typeface="Cambria" panose="02040503050406030204" pitchFamily="18" charset="0"/>
              </a:rPr>
              <a:t>Random Testing(RT)</a:t>
            </a:r>
            <a:endParaRPr kumimoji="1" lang="zh-CN" altLang="en-US" sz="3200" dirty="0">
              <a:latin typeface="Cambria" panose="02040503050406030204" pitchFamily="18" charset="0"/>
            </a:endParaRPr>
          </a:p>
        </p:txBody>
      </p:sp>
      <p:sp>
        <p:nvSpPr>
          <p:cNvPr id="3" name="内容占位符 2"/>
          <p:cNvSpPr>
            <a:spLocks noGrp="1"/>
          </p:cNvSpPr>
          <p:nvPr>
            <p:ph idx="1"/>
          </p:nvPr>
        </p:nvSpPr>
        <p:spPr>
          <a:xfrm>
            <a:off x="381000" y="1268413"/>
            <a:ext cx="8229600" cy="5065712"/>
          </a:xfrm>
        </p:spPr>
        <p:txBody>
          <a:bodyPr>
            <a:normAutofit/>
          </a:bodyPr>
          <a:lstStyle/>
          <a:p>
            <a:r>
              <a:rPr kumimoji="1" lang="en-US" altLang="zh-CN" sz="2400" dirty="0">
                <a:latin typeface="Cambria" panose="02040503050406030204" pitchFamily="18" charset="0"/>
                <a:cs typeface="Times New Roman"/>
              </a:rPr>
              <a:t>Test cases are generated purely at </a:t>
            </a:r>
            <a:r>
              <a:rPr kumimoji="1" lang="en-US" altLang="zh-CN" sz="2400" dirty="0" smtClean="0">
                <a:latin typeface="Cambria" panose="02040503050406030204" pitchFamily="18" charset="0"/>
                <a:cs typeface="Times New Roman"/>
              </a:rPr>
              <a:t>random</a:t>
            </a:r>
            <a:endParaRPr kumimoji="1" lang="en-US" altLang="zh-CN" sz="2400" dirty="0">
              <a:latin typeface="Cambria" panose="02040503050406030204" pitchFamily="18" charset="0"/>
              <a:cs typeface="Times New Roman"/>
            </a:endParaRPr>
          </a:p>
          <a:p>
            <a:pPr lvl="1"/>
            <a:r>
              <a:rPr kumimoji="1" lang="en-US" altLang="zh-CN" sz="2000" dirty="0">
                <a:latin typeface="Cambria" panose="02040503050406030204" pitchFamily="18" charset="0"/>
                <a:cs typeface="Times New Roman"/>
              </a:rPr>
              <a:t>Input domain must be known</a:t>
            </a:r>
          </a:p>
          <a:p>
            <a:pPr lvl="1"/>
            <a:r>
              <a:rPr kumimoji="1" lang="en-US" altLang="zh-CN" sz="2000" dirty="0">
                <a:latin typeface="Cambria" panose="02040503050406030204" pitchFamily="18" charset="0"/>
                <a:cs typeface="Times New Roman"/>
              </a:rPr>
              <a:t>Pick random points within input domain</a:t>
            </a:r>
          </a:p>
          <a:p>
            <a:pPr lvl="1"/>
            <a:r>
              <a:rPr kumimoji="1" lang="en-US" altLang="zh-CN" sz="2000" dirty="0">
                <a:latin typeface="Cambria" panose="02040503050406030204" pitchFamily="18" charset="0"/>
                <a:cs typeface="Times New Roman"/>
              </a:rPr>
              <a:t>Automation</a:t>
            </a:r>
            <a:endParaRPr kumimoji="1" lang="zh-CN" altLang="en-US" sz="2000" dirty="0">
              <a:latin typeface="Cambria" panose="02040503050406030204" pitchFamily="18" charset="0"/>
              <a:cs typeface="Times New Roman"/>
            </a:endParaRPr>
          </a:p>
        </p:txBody>
      </p:sp>
      <p:sp>
        <p:nvSpPr>
          <p:cNvPr id="4" name="圆角矩形 3"/>
          <p:cNvSpPr/>
          <p:nvPr/>
        </p:nvSpPr>
        <p:spPr>
          <a:xfrm>
            <a:off x="381000" y="3581400"/>
            <a:ext cx="3873500" cy="1409700"/>
          </a:xfrm>
          <a:prstGeom prst="round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CN" sz="1600" dirty="0" err="1">
                <a:solidFill>
                  <a:srgbClr val="133984"/>
                </a:solidFill>
                <a:latin typeface="Cambria" panose="02040503050406030204" pitchFamily="18" charset="0"/>
                <a:cs typeface="Courier New"/>
              </a:rPr>
              <a:t>int</a:t>
            </a:r>
            <a:r>
              <a:rPr kumimoji="1" lang="en-US" altLang="zh-CN" sz="1600" dirty="0">
                <a:solidFill>
                  <a:srgbClr val="133984"/>
                </a:solidFill>
                <a:latin typeface="Cambria" panose="02040503050406030204" pitchFamily="18" charset="0"/>
                <a:cs typeface="Courier New"/>
              </a:rPr>
              <a:t> Add(</a:t>
            </a:r>
            <a:r>
              <a:rPr kumimoji="1" lang="en-US" altLang="zh-CN" sz="1600" dirty="0" err="1">
                <a:solidFill>
                  <a:srgbClr val="133984"/>
                </a:solidFill>
                <a:latin typeface="Cambria" panose="02040503050406030204" pitchFamily="18" charset="0"/>
                <a:cs typeface="Courier New"/>
              </a:rPr>
              <a:t>const</a:t>
            </a:r>
            <a:r>
              <a:rPr kumimoji="1" lang="en-US" altLang="zh-CN" sz="1600" dirty="0">
                <a:solidFill>
                  <a:srgbClr val="133984"/>
                </a:solidFill>
                <a:latin typeface="Cambria" panose="02040503050406030204" pitchFamily="18" charset="0"/>
                <a:cs typeface="Courier New"/>
              </a:rPr>
              <a:t> </a:t>
            </a:r>
            <a:r>
              <a:rPr kumimoji="1" lang="en-US" altLang="zh-CN" sz="1600" dirty="0" err="1">
                <a:solidFill>
                  <a:srgbClr val="133984"/>
                </a:solidFill>
                <a:latin typeface="Cambria" panose="02040503050406030204" pitchFamily="18" charset="0"/>
                <a:cs typeface="Courier New"/>
              </a:rPr>
              <a:t>int</a:t>
            </a:r>
            <a:r>
              <a:rPr kumimoji="1" lang="en-US" altLang="zh-CN" sz="1600" dirty="0">
                <a:solidFill>
                  <a:srgbClr val="133984"/>
                </a:solidFill>
                <a:latin typeface="Cambria" panose="02040503050406030204" pitchFamily="18" charset="0"/>
                <a:cs typeface="Courier New"/>
              </a:rPr>
              <a:t> &amp;</a:t>
            </a:r>
            <a:r>
              <a:rPr kumimoji="1" lang="en-US" altLang="zh-CN" sz="1600" dirty="0" smtClean="0">
                <a:solidFill>
                  <a:srgbClr val="133984"/>
                </a:solidFill>
                <a:latin typeface="Cambria" panose="02040503050406030204" pitchFamily="18" charset="0"/>
                <a:cs typeface="Courier New"/>
              </a:rPr>
              <a:t>a, </a:t>
            </a:r>
            <a:r>
              <a:rPr kumimoji="1" lang="en-US" altLang="zh-CN" sz="1600" dirty="0" err="1" smtClean="0">
                <a:solidFill>
                  <a:srgbClr val="133984"/>
                </a:solidFill>
                <a:latin typeface="Cambria" panose="02040503050406030204" pitchFamily="18" charset="0"/>
                <a:cs typeface="Courier New"/>
              </a:rPr>
              <a:t>const</a:t>
            </a:r>
            <a:r>
              <a:rPr kumimoji="1" lang="en-US" altLang="zh-CN" sz="1600" dirty="0" smtClean="0">
                <a:solidFill>
                  <a:srgbClr val="133984"/>
                </a:solidFill>
                <a:latin typeface="Cambria" panose="02040503050406030204" pitchFamily="18" charset="0"/>
                <a:cs typeface="Courier New"/>
              </a:rPr>
              <a:t> </a:t>
            </a:r>
            <a:r>
              <a:rPr kumimoji="1" lang="en-US" altLang="zh-CN" sz="1600" dirty="0" err="1">
                <a:solidFill>
                  <a:srgbClr val="133984"/>
                </a:solidFill>
                <a:latin typeface="Cambria" panose="02040503050406030204" pitchFamily="18" charset="0"/>
                <a:cs typeface="Courier New"/>
              </a:rPr>
              <a:t>int</a:t>
            </a:r>
            <a:r>
              <a:rPr kumimoji="1" lang="en-US" altLang="zh-CN" sz="1600" dirty="0">
                <a:solidFill>
                  <a:srgbClr val="133984"/>
                </a:solidFill>
                <a:latin typeface="Cambria" panose="02040503050406030204" pitchFamily="18" charset="0"/>
                <a:cs typeface="Courier New"/>
              </a:rPr>
              <a:t> &amp;b)</a:t>
            </a:r>
          </a:p>
          <a:p>
            <a:r>
              <a:rPr kumimoji="1" lang="en-US" altLang="zh-CN" sz="1600" dirty="0">
                <a:solidFill>
                  <a:srgbClr val="133984"/>
                </a:solidFill>
                <a:latin typeface="Cambria" panose="02040503050406030204" pitchFamily="18" charset="0"/>
                <a:cs typeface="Courier New"/>
              </a:rPr>
              <a:t>{</a:t>
            </a:r>
          </a:p>
          <a:p>
            <a:r>
              <a:rPr kumimoji="1" lang="en-US" altLang="zh-CN" sz="1600" dirty="0">
                <a:solidFill>
                  <a:srgbClr val="133984"/>
                </a:solidFill>
                <a:latin typeface="Cambria" panose="02040503050406030204" pitchFamily="18" charset="0"/>
                <a:cs typeface="Courier New"/>
              </a:rPr>
              <a:t>	return </a:t>
            </a:r>
            <a:r>
              <a:rPr kumimoji="1" lang="en-US" altLang="zh-CN" sz="1600" dirty="0" err="1">
                <a:solidFill>
                  <a:srgbClr val="133984"/>
                </a:solidFill>
                <a:latin typeface="Cambria" panose="02040503050406030204" pitchFamily="18" charset="0"/>
                <a:cs typeface="Courier New"/>
              </a:rPr>
              <a:t>a+b</a:t>
            </a:r>
            <a:r>
              <a:rPr kumimoji="1" lang="en-US" altLang="zh-CN" sz="1600" dirty="0">
                <a:solidFill>
                  <a:srgbClr val="133984"/>
                </a:solidFill>
                <a:latin typeface="Cambria" panose="02040503050406030204" pitchFamily="18" charset="0"/>
                <a:cs typeface="Courier New"/>
              </a:rPr>
              <a:t>;</a:t>
            </a:r>
          </a:p>
          <a:p>
            <a:r>
              <a:rPr kumimoji="1" lang="en-US" altLang="zh-CN" sz="1600" dirty="0">
                <a:solidFill>
                  <a:srgbClr val="133984"/>
                </a:solidFill>
                <a:latin typeface="Cambria" panose="02040503050406030204" pitchFamily="18" charset="0"/>
                <a:cs typeface="Courier New"/>
              </a:rPr>
              <a:t>}</a:t>
            </a:r>
            <a:endParaRPr kumimoji="1" lang="zh-CN" altLang="en-US" sz="1600" dirty="0">
              <a:solidFill>
                <a:srgbClr val="133984"/>
              </a:solidFill>
              <a:latin typeface="Cambria" panose="02040503050406030204" pitchFamily="18" charset="0"/>
              <a:cs typeface="Courier New"/>
            </a:endParaRPr>
          </a:p>
        </p:txBody>
      </p:sp>
      <p:grpSp>
        <p:nvGrpSpPr>
          <p:cNvPr id="6" name="组合 5"/>
          <p:cNvGrpSpPr/>
          <p:nvPr/>
        </p:nvGrpSpPr>
        <p:grpSpPr>
          <a:xfrm>
            <a:off x="4876800" y="2964805"/>
            <a:ext cx="3429000" cy="2828925"/>
            <a:chOff x="4800600" y="2514600"/>
            <a:chExt cx="4419600" cy="3819525"/>
          </a:xfrm>
        </p:grpSpPr>
        <p:sp>
          <p:nvSpPr>
            <p:cNvPr id="5" name="矩形 4"/>
            <p:cNvSpPr/>
            <p:nvPr/>
          </p:nvSpPr>
          <p:spPr bwMode="auto">
            <a:xfrm>
              <a:off x="5257800" y="3124200"/>
              <a:ext cx="3200400" cy="2590800"/>
            </a:xfrm>
            <a:prstGeom prst="rect">
              <a:avLst/>
            </a:prstGeom>
            <a:noFill/>
            <a:ln w="28575" cap="flat" cmpd="sng" algn="ctr">
              <a:solidFill>
                <a:srgbClr val="132584"/>
              </a:solidFill>
              <a:prstDash val="solid"/>
              <a:round/>
              <a:headEnd type="none" w="med" len="med"/>
              <a:tailEnd type="none" w="med" len="med"/>
            </a:ln>
            <a:effectLst/>
            <a:ex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cxnSp>
          <p:nvCxnSpPr>
            <p:cNvPr id="7" name="直接连接符 6"/>
            <p:cNvCxnSpPr/>
            <p:nvPr/>
          </p:nvCxnSpPr>
          <p:spPr bwMode="auto">
            <a:xfrm>
              <a:off x="4800600" y="4419600"/>
              <a:ext cx="4419600" cy="0"/>
            </a:xfrm>
            <a:prstGeom prst="line">
              <a:avLst/>
            </a:prstGeom>
            <a:solidFill>
              <a:srgbClr val="DDDDDD"/>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a:off x="6858000" y="2514600"/>
              <a:ext cx="0" cy="3819525"/>
            </a:xfrm>
            <a:prstGeom prst="line">
              <a:avLst/>
            </a:prstGeom>
            <a:solidFill>
              <a:srgbClr val="DDDDDD"/>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 name="文本框 11"/>
          <p:cNvSpPr txBox="1"/>
          <p:nvPr/>
        </p:nvSpPr>
        <p:spPr>
          <a:xfrm>
            <a:off x="457200" y="5332065"/>
            <a:ext cx="949299" cy="461665"/>
          </a:xfrm>
          <a:prstGeom prst="rect">
            <a:avLst/>
          </a:prstGeom>
          <a:noFill/>
        </p:spPr>
        <p:txBody>
          <a:bodyPr wrap="none" rtlCol="0">
            <a:spAutoFit/>
          </a:bodyPr>
          <a:lstStyle/>
          <a:p>
            <a:r>
              <a:rPr kumimoji="1" lang="en-US" altLang="zh-CN" dirty="0" smtClean="0">
                <a:solidFill>
                  <a:srgbClr val="133984"/>
                </a:solidFill>
                <a:latin typeface="Cambria" panose="02040503050406030204" pitchFamily="18" charset="0"/>
              </a:rPr>
              <a:t>16 bit</a:t>
            </a:r>
            <a:endParaRPr kumimoji="1" lang="zh-CN" altLang="en-US" dirty="0">
              <a:solidFill>
                <a:srgbClr val="133984"/>
              </a:solidFill>
              <a:latin typeface="Cambria" panose="02040503050406030204" pitchFamily="18" charset="0"/>
            </a:endParaRPr>
          </a:p>
        </p:txBody>
      </p:sp>
    </p:spTree>
    <p:extLst>
      <p:ext uri="{BB962C8B-B14F-4D97-AF65-F5344CB8AC3E}">
        <p14:creationId xmlns:p14="http://schemas.microsoft.com/office/powerpoint/2010/main" val="182535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5000" y="228600"/>
            <a:ext cx="6705600" cy="838200"/>
          </a:xfrm>
        </p:spPr>
        <p:txBody>
          <a:bodyPr/>
          <a:lstStyle/>
          <a:p>
            <a:r>
              <a:rPr kumimoji="1" lang="en-US" altLang="zh-CN" sz="3200" dirty="0" smtClean="0">
                <a:latin typeface="Cambria" panose="02040503050406030204" pitchFamily="18" charset="0"/>
              </a:rPr>
              <a:t>Random Testing</a:t>
            </a:r>
            <a:endParaRPr kumimoji="1" lang="zh-CN" altLang="en-US" sz="3200" dirty="0">
              <a:latin typeface="Cambria" panose="02040503050406030204" pitchFamily="18" charset="0"/>
            </a:endParaRPr>
          </a:p>
        </p:txBody>
      </p:sp>
      <p:pic>
        <p:nvPicPr>
          <p:cNvPr id="7" name="图片 6"/>
          <p:cNvPicPr>
            <a:picLocks noChangeAspect="1"/>
          </p:cNvPicPr>
          <p:nvPr/>
        </p:nvPicPr>
        <p:blipFill>
          <a:blip r:embed="rId3"/>
          <a:stretch>
            <a:fillRect/>
          </a:stretch>
        </p:blipFill>
        <p:spPr>
          <a:xfrm>
            <a:off x="1600200" y="1371600"/>
            <a:ext cx="5943600" cy="1920167"/>
          </a:xfrm>
          <a:prstGeom prst="rect">
            <a:avLst/>
          </a:prstGeom>
        </p:spPr>
      </p:pic>
      <p:sp>
        <p:nvSpPr>
          <p:cNvPr id="9" name="内容占位符 2"/>
          <p:cNvSpPr>
            <a:spLocks noGrp="1"/>
          </p:cNvSpPr>
          <p:nvPr>
            <p:ph idx="1"/>
          </p:nvPr>
        </p:nvSpPr>
        <p:spPr>
          <a:xfrm>
            <a:off x="914400" y="3596567"/>
            <a:ext cx="8229600" cy="2667000"/>
          </a:xfrm>
        </p:spPr>
        <p:txBody>
          <a:bodyPr>
            <a:normAutofit/>
          </a:bodyPr>
          <a:lstStyle/>
          <a:p>
            <a:pPr marL="0" indent="0">
              <a:buNone/>
            </a:pPr>
            <a:r>
              <a:rPr kumimoji="1" lang="en-US" altLang="zh-CN" sz="2400" dirty="0">
                <a:latin typeface="Cambria" panose="02040503050406030204" pitchFamily="18" charset="0"/>
              </a:rPr>
              <a:t>Typical patterns of failure-causing </a:t>
            </a:r>
            <a:r>
              <a:rPr kumimoji="1" lang="en-US" altLang="zh-CN" sz="2400" dirty="0" smtClean="0">
                <a:latin typeface="Cambria" panose="02040503050406030204" pitchFamily="18" charset="0"/>
              </a:rPr>
              <a:t>regions</a:t>
            </a:r>
            <a:endParaRPr kumimoji="1" lang="en-US" altLang="zh-CN" sz="2400" dirty="0" smtClean="0">
              <a:latin typeface="Cambria" panose="02040503050406030204" pitchFamily="18" charset="0"/>
              <a:cs typeface="Times New Roman"/>
            </a:endParaRPr>
          </a:p>
          <a:p>
            <a:r>
              <a:rPr kumimoji="1" lang="en-US" altLang="zh-CN" sz="2400" dirty="0" smtClean="0">
                <a:latin typeface="Cambria" panose="02040503050406030204" pitchFamily="18" charset="0"/>
                <a:cs typeface="Times New Roman"/>
              </a:rPr>
              <a:t>A passed test, nearby tests may be passed</a:t>
            </a:r>
          </a:p>
          <a:p>
            <a:r>
              <a:rPr kumimoji="1" lang="en-US" altLang="zh-CN" sz="2400" dirty="0" smtClean="0">
                <a:latin typeface="Cambria" panose="02040503050406030204" pitchFamily="18" charset="0"/>
                <a:cs typeface="Times New Roman"/>
              </a:rPr>
              <a:t>A failed test, nearby tests may be failed</a:t>
            </a:r>
          </a:p>
          <a:p>
            <a:pPr marL="0" indent="0">
              <a:buNone/>
            </a:pPr>
            <a:endParaRPr kumimoji="1" lang="en-US" altLang="zh-CN" sz="2400" dirty="0" smtClean="0">
              <a:latin typeface="Cambria" panose="02040503050406030204" pitchFamily="18" charset="0"/>
              <a:cs typeface="Times New Roman"/>
            </a:endParaRPr>
          </a:p>
          <a:p>
            <a:pPr marL="0" indent="0">
              <a:buNone/>
            </a:pPr>
            <a:r>
              <a:rPr kumimoji="1" lang="en-US" altLang="zh-CN" sz="2400" dirty="0" smtClean="0">
                <a:latin typeface="Cambria" panose="02040503050406030204" pitchFamily="18" charset="0"/>
                <a:cs typeface="Times New Roman"/>
              </a:rPr>
              <a:t>So</a:t>
            </a:r>
            <a:r>
              <a:rPr kumimoji="1" lang="en-US" altLang="zh-CN" sz="2400" dirty="0">
                <a:latin typeface="Cambria" panose="02040503050406030204" pitchFamily="18" charset="0"/>
                <a:cs typeface="Times New Roman"/>
              </a:rPr>
              <a:t>, select test cases far away from others …</a:t>
            </a:r>
          </a:p>
        </p:txBody>
      </p:sp>
    </p:spTree>
    <p:extLst>
      <p:ext uri="{BB962C8B-B14F-4D97-AF65-F5344CB8AC3E}">
        <p14:creationId xmlns:p14="http://schemas.microsoft.com/office/powerpoint/2010/main" val="323510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5000" y="228600"/>
            <a:ext cx="6705600" cy="838200"/>
          </a:xfrm>
        </p:spPr>
        <p:txBody>
          <a:bodyPr/>
          <a:lstStyle/>
          <a:p>
            <a:r>
              <a:rPr kumimoji="1" lang="en-US" altLang="zh-CN" sz="3200" dirty="0" smtClean="0">
                <a:latin typeface="Cambria" panose="02040503050406030204" pitchFamily="18" charset="0"/>
              </a:rPr>
              <a:t>Adaptive Random Testing(ART)</a:t>
            </a:r>
            <a:endParaRPr kumimoji="1" lang="zh-CN" altLang="en-US" sz="3200" dirty="0">
              <a:latin typeface="Cambria" panose="02040503050406030204" pitchFamily="18" charset="0"/>
            </a:endParaRPr>
          </a:p>
        </p:txBody>
      </p:sp>
      <p:sp>
        <p:nvSpPr>
          <p:cNvPr id="5" name="Rectangle 4"/>
          <p:cNvSpPr>
            <a:spLocks noChangeArrowheads="1"/>
          </p:cNvSpPr>
          <p:nvPr/>
        </p:nvSpPr>
        <p:spPr bwMode="auto">
          <a:xfrm>
            <a:off x="1371600" y="1447800"/>
            <a:ext cx="6553200" cy="4191000"/>
          </a:xfrm>
          <a:prstGeom prst="rect">
            <a:avLst/>
          </a:prstGeom>
          <a:noFill/>
          <a:ln w="9525">
            <a:solidFill>
              <a:schemeClr val="tx1"/>
            </a:solidFill>
            <a:miter lim="800000"/>
            <a:headEnd/>
            <a:tailEnd/>
          </a:ln>
          <a:effectLst/>
        </p:spPr>
        <p:txBody>
          <a:bodyPr wrap="none" anchor="ctr"/>
          <a:lstStyle/>
          <a:p>
            <a:endParaRPr lang="zh-CN" altLang="en-US"/>
          </a:p>
        </p:txBody>
      </p:sp>
      <p:sp>
        <p:nvSpPr>
          <p:cNvPr id="7" name="标题 1"/>
          <p:cNvSpPr txBox="1">
            <a:spLocks/>
          </p:cNvSpPr>
          <p:nvPr/>
        </p:nvSpPr>
        <p:spPr bwMode="auto">
          <a:xfrm>
            <a:off x="2209800" y="253642"/>
            <a:ext cx="6705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kumimoji="1" lang="en-US" altLang="zh-CN" sz="3200" smtClean="0">
                <a:latin typeface="Cambria" panose="02040503050406030204" pitchFamily="18" charset="0"/>
              </a:rPr>
              <a:t>Random Testing</a:t>
            </a:r>
            <a:endParaRPr kumimoji="1" lang="zh-CN" altLang="en-US" sz="3200" dirty="0">
              <a:latin typeface="Cambria" panose="02040503050406030204" pitchFamily="18" charset="0"/>
            </a:endParaRPr>
          </a:p>
        </p:txBody>
      </p:sp>
    </p:spTree>
    <p:extLst>
      <p:ext uri="{BB962C8B-B14F-4D97-AF65-F5344CB8AC3E}">
        <p14:creationId xmlns:p14="http://schemas.microsoft.com/office/powerpoint/2010/main" val="117211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066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smtClean="0">
                <a:latin typeface="Cambria" panose="02040503050406030204" pitchFamily="18" charset="0"/>
              </a:rPr>
              <a:t>Limitations of conventional </a:t>
            </a:r>
            <a:br>
              <a:rPr lang="en-US" altLang="zh-CN" sz="3200" dirty="0" smtClean="0">
                <a:latin typeface="Cambria" panose="02040503050406030204" pitchFamily="18" charset="0"/>
              </a:rPr>
            </a:br>
            <a:r>
              <a:rPr lang="en-US" altLang="zh-CN" sz="3200" dirty="0" smtClean="0">
                <a:latin typeface="Cambria" panose="02040503050406030204" pitchFamily="18" charset="0"/>
              </a:rPr>
              <a:t>review approaches</a:t>
            </a:r>
            <a:endParaRPr lang="en-US" altLang="zh-CN" sz="3200" dirty="0">
              <a:latin typeface="Cambria" panose="02040503050406030204" pitchFamily="18" charset="0"/>
            </a:endParaRPr>
          </a:p>
        </p:txBody>
      </p:sp>
      <p:sp>
        <p:nvSpPr>
          <p:cNvPr id="4" name="Rectangle 3"/>
          <p:cNvSpPr txBox="1">
            <a:spLocks noChangeArrowheads="1"/>
          </p:cNvSpPr>
          <p:nvPr/>
        </p:nvSpPr>
        <p:spPr bwMode="auto">
          <a:xfrm>
            <a:off x="381000" y="2209800"/>
            <a:ext cx="8458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Too much information to go through, and not enough time to do it thoroughly.</a:t>
            </a:r>
          </a:p>
          <a:p>
            <a:pPr>
              <a:lnSpc>
                <a:spcPct val="90000"/>
              </a:lnSpc>
            </a:pPr>
            <a:r>
              <a:rPr lang="en-US" altLang="zh-CN" dirty="0" smtClean="0">
                <a:latin typeface="Cambria" panose="02040503050406030204" pitchFamily="18" charset="0"/>
              </a:rPr>
              <a:t>Unfamiliarity of individual reviewers with the overall goals of the design.</a:t>
            </a:r>
          </a:p>
          <a:p>
            <a:pPr>
              <a:lnSpc>
                <a:spcPct val="90000"/>
              </a:lnSpc>
            </a:pPr>
            <a:r>
              <a:rPr lang="en-US" altLang="zh-CN" dirty="0" smtClean="0">
                <a:latin typeface="Cambria" panose="02040503050406030204" pitchFamily="18" charset="0"/>
              </a:rPr>
              <a:t>No single part of the specification gets a thorough and complete evaluation.</a:t>
            </a:r>
          </a:p>
          <a:p>
            <a:pPr>
              <a:lnSpc>
                <a:spcPct val="90000"/>
              </a:lnSpc>
            </a:pPr>
            <a:r>
              <a:rPr lang="en-US" altLang="zh-CN" dirty="0" smtClean="0">
                <a:latin typeface="Cambria" panose="02040503050406030204" pitchFamily="18" charset="0"/>
              </a:rPr>
              <a:t>One-on-one interaction between individual reviewers and specification team is limited.</a:t>
            </a:r>
            <a:endParaRPr lang="en-US" altLang="zh-CN" dirty="0">
              <a:latin typeface="Cambria" panose="02040503050406030204" pitchFamily="18" charset="0"/>
            </a:endParaRPr>
          </a:p>
        </p:txBody>
      </p:sp>
    </p:spTree>
    <p:extLst>
      <p:ext uri="{BB962C8B-B14F-4D97-AF65-F5344CB8AC3E}">
        <p14:creationId xmlns:p14="http://schemas.microsoft.com/office/powerpoint/2010/main" val="315542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5000" y="228600"/>
            <a:ext cx="6705600" cy="838200"/>
          </a:xfrm>
        </p:spPr>
        <p:txBody>
          <a:bodyPr/>
          <a:lstStyle/>
          <a:p>
            <a:r>
              <a:rPr kumimoji="1" lang="en-US" altLang="zh-CN" sz="3200" dirty="0">
                <a:latin typeface="Cambria" panose="02040503050406030204" pitchFamily="18" charset="0"/>
              </a:rPr>
              <a:t>FSCS-ART algorithm</a:t>
            </a:r>
            <a:br>
              <a:rPr kumimoji="1" lang="en-US" altLang="zh-CN" sz="3200" dirty="0">
                <a:latin typeface="Cambria" panose="02040503050406030204" pitchFamily="18" charset="0"/>
              </a:rPr>
            </a:br>
            <a:endParaRPr kumimoji="1" lang="zh-CN" altLang="en-US" sz="3200" dirty="0">
              <a:latin typeface="Cambria" panose="02040503050406030204" pitchFamily="18" charset="0"/>
            </a:endParaRPr>
          </a:p>
        </p:txBody>
      </p:sp>
      <p:sp>
        <p:nvSpPr>
          <p:cNvPr id="4" name="内容占位符 2"/>
          <p:cNvSpPr txBox="1">
            <a:spLocks/>
          </p:cNvSpPr>
          <p:nvPr/>
        </p:nvSpPr>
        <p:spPr bwMode="auto">
          <a:xfrm>
            <a:off x="3048000" y="4683124"/>
            <a:ext cx="4038600" cy="218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sz="2400" b="1" dirty="0">
                <a:solidFill>
                  <a:srgbClr val="FF0000"/>
                </a:solidFill>
                <a:latin typeface="Cambria" panose="02040503050406030204" pitchFamily="18" charset="0"/>
                <a:cs typeface="Times New Roman"/>
              </a:rPr>
              <a:t>Problem in ART</a:t>
            </a:r>
            <a:endParaRPr kumimoji="1" lang="en-US" altLang="zh-CN" sz="2400" b="1" dirty="0" smtClean="0">
              <a:solidFill>
                <a:srgbClr val="FF0000"/>
              </a:solidFill>
              <a:latin typeface="Cambria" panose="02040503050406030204" pitchFamily="18" charset="0"/>
              <a:cs typeface="Times New Roman"/>
            </a:endParaRPr>
          </a:p>
          <a:p>
            <a:r>
              <a:rPr kumimoji="1" lang="en-US" altLang="zh-CN" sz="2400" dirty="0" smtClean="0">
                <a:latin typeface="Cambria" panose="02040503050406030204" pitchFamily="18" charset="0"/>
                <a:cs typeface="Times New Roman"/>
              </a:rPr>
              <a:t>Distance</a:t>
            </a:r>
          </a:p>
          <a:p>
            <a:r>
              <a:rPr kumimoji="1" lang="en-US" altLang="zh-CN" sz="2400" dirty="0" smtClean="0">
                <a:latin typeface="Cambria" panose="02040503050406030204" pitchFamily="18" charset="0"/>
                <a:cs typeface="Times New Roman"/>
              </a:rPr>
              <a:t>Sampling</a:t>
            </a:r>
            <a:endParaRPr kumimoji="1" lang="en-US" altLang="zh-CN" sz="2400" dirty="0">
              <a:latin typeface="Cambria" panose="02040503050406030204" pitchFamily="18" charset="0"/>
              <a:cs typeface="Times New Roman"/>
            </a:endParaRPr>
          </a:p>
        </p:txBody>
      </p:sp>
      <p:pic>
        <p:nvPicPr>
          <p:cNvPr id="5" name="图片 4"/>
          <p:cNvPicPr>
            <a:picLocks noChangeAspect="1"/>
          </p:cNvPicPr>
          <p:nvPr/>
        </p:nvPicPr>
        <p:blipFill>
          <a:blip r:embed="rId4"/>
          <a:stretch>
            <a:fillRect/>
          </a:stretch>
        </p:blipFill>
        <p:spPr>
          <a:xfrm>
            <a:off x="1219200" y="1143000"/>
            <a:ext cx="6051617" cy="3317875"/>
          </a:xfrm>
          <a:prstGeom prst="rect">
            <a:avLst/>
          </a:prstGeom>
        </p:spPr>
      </p:pic>
    </p:spTree>
    <p:extLst>
      <p:ext uri="{BB962C8B-B14F-4D97-AF65-F5344CB8AC3E}">
        <p14:creationId xmlns:p14="http://schemas.microsoft.com/office/powerpoint/2010/main" val="47167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5000" y="228600"/>
            <a:ext cx="6705600" cy="838200"/>
          </a:xfrm>
        </p:spPr>
        <p:txBody>
          <a:bodyPr/>
          <a:lstStyle/>
          <a:p>
            <a:r>
              <a:rPr kumimoji="1" lang="en-US" altLang="zh-CN" sz="3200" dirty="0">
                <a:latin typeface="Cambria" panose="02040503050406030204" pitchFamily="18" charset="0"/>
              </a:rPr>
              <a:t>Anti-Random Testing</a:t>
            </a:r>
            <a:endParaRPr kumimoji="1" lang="zh-CN" altLang="en-US" sz="3200" dirty="0">
              <a:latin typeface="Cambria" panose="02040503050406030204" pitchFamily="18" charset="0"/>
            </a:endParaRPr>
          </a:p>
        </p:txBody>
      </p:sp>
      <p:sp>
        <p:nvSpPr>
          <p:cNvPr id="3" name="矩形 2"/>
          <p:cNvSpPr/>
          <p:nvPr/>
        </p:nvSpPr>
        <p:spPr>
          <a:xfrm>
            <a:off x="609600" y="1219200"/>
            <a:ext cx="2890535" cy="461665"/>
          </a:xfrm>
          <a:prstGeom prst="rect">
            <a:avLst/>
          </a:prstGeom>
        </p:spPr>
        <p:txBody>
          <a:bodyPr wrap="none">
            <a:spAutoFit/>
          </a:bodyPr>
          <a:lstStyle/>
          <a:p>
            <a:r>
              <a:rPr lang="en-US" altLang="zh-CN" dirty="0" smtClean="0">
                <a:solidFill>
                  <a:srgbClr val="133984"/>
                </a:solidFill>
              </a:rPr>
              <a:t>Hamming </a:t>
            </a:r>
            <a:r>
              <a:rPr lang="en-US" altLang="zh-CN" dirty="0">
                <a:solidFill>
                  <a:srgbClr val="133984"/>
                </a:solidFill>
              </a:rPr>
              <a:t>Distance</a:t>
            </a:r>
            <a:endParaRPr lang="zh-CN" altLang="en-US" dirty="0">
              <a:solidFill>
                <a:srgbClr val="133984"/>
              </a:solidFill>
            </a:endParaRPr>
          </a:p>
        </p:txBody>
      </p:sp>
      <p:sp>
        <p:nvSpPr>
          <p:cNvPr id="4" name="矩形 3"/>
          <p:cNvSpPr/>
          <p:nvPr/>
        </p:nvSpPr>
        <p:spPr>
          <a:xfrm>
            <a:off x="4343400" y="1199023"/>
            <a:ext cx="1308371" cy="461665"/>
          </a:xfrm>
          <a:prstGeom prst="rect">
            <a:avLst/>
          </a:prstGeom>
        </p:spPr>
        <p:txBody>
          <a:bodyPr wrap="none">
            <a:spAutoFit/>
          </a:bodyPr>
          <a:lstStyle/>
          <a:p>
            <a:r>
              <a:rPr kumimoji="1" lang="en-US" altLang="zh-CN" dirty="0">
                <a:solidFill>
                  <a:srgbClr val="133984"/>
                </a:solidFill>
                <a:latin typeface="Cambria" panose="02040503050406030204" pitchFamily="18" charset="0"/>
                <a:ea typeface="+mn-ea"/>
                <a:cs typeface="Times New Roman"/>
              </a:rPr>
              <a:t>x ⊕ </a:t>
            </a:r>
            <a:r>
              <a:rPr kumimoji="1" lang="en-US" altLang="zh-CN" dirty="0" smtClean="0">
                <a:solidFill>
                  <a:srgbClr val="133984"/>
                </a:solidFill>
                <a:latin typeface="Cambria" panose="02040503050406030204" pitchFamily="18" charset="0"/>
                <a:ea typeface="+mn-ea"/>
                <a:cs typeface="Times New Roman"/>
              </a:rPr>
              <a:t>y= z</a:t>
            </a:r>
            <a:endParaRPr kumimoji="1" lang="zh-CN" altLang="en-US" dirty="0">
              <a:solidFill>
                <a:srgbClr val="133984"/>
              </a:solidFill>
              <a:latin typeface="Cambria" panose="02040503050406030204" pitchFamily="18" charset="0"/>
              <a:ea typeface="+mn-ea"/>
              <a:cs typeface="Times New Roman"/>
            </a:endParaRPr>
          </a:p>
        </p:txBody>
      </p:sp>
      <p:sp>
        <p:nvSpPr>
          <p:cNvPr id="7" name="矩形 6"/>
          <p:cNvSpPr/>
          <p:nvPr/>
        </p:nvSpPr>
        <p:spPr>
          <a:xfrm>
            <a:off x="609599" y="1778547"/>
            <a:ext cx="2800767" cy="461665"/>
          </a:xfrm>
          <a:prstGeom prst="rect">
            <a:avLst/>
          </a:prstGeom>
        </p:spPr>
        <p:txBody>
          <a:bodyPr wrap="none">
            <a:spAutoFit/>
          </a:bodyPr>
          <a:lstStyle/>
          <a:p>
            <a:r>
              <a:rPr kumimoji="1" lang="en-US" altLang="zh-CN" dirty="0">
                <a:solidFill>
                  <a:srgbClr val="133984"/>
                </a:solidFill>
                <a:latin typeface="Cambria" panose="02040503050406030204" pitchFamily="18" charset="0"/>
                <a:ea typeface="+mn-ea"/>
                <a:cs typeface="Times New Roman"/>
              </a:rPr>
              <a:t>10101 ⊕ </a:t>
            </a:r>
            <a:r>
              <a:rPr kumimoji="1" lang="en-US" altLang="zh-CN" dirty="0" smtClean="0">
                <a:solidFill>
                  <a:srgbClr val="133984"/>
                </a:solidFill>
                <a:latin typeface="Cambria" panose="02040503050406030204" pitchFamily="18" charset="0"/>
                <a:ea typeface="+mn-ea"/>
                <a:cs typeface="Times New Roman"/>
              </a:rPr>
              <a:t>00110 = ?</a:t>
            </a:r>
            <a:endParaRPr kumimoji="1" lang="zh-CN" altLang="en-US" dirty="0">
              <a:solidFill>
                <a:srgbClr val="133984"/>
              </a:solidFill>
              <a:latin typeface="Cambria" panose="02040503050406030204" pitchFamily="18" charset="0"/>
              <a:ea typeface="+mn-ea"/>
              <a:cs typeface="Times New Roman"/>
            </a:endParaRPr>
          </a:p>
        </p:txBody>
      </p:sp>
      <p:sp>
        <p:nvSpPr>
          <p:cNvPr id="8" name="矩形 7"/>
          <p:cNvSpPr/>
          <p:nvPr/>
        </p:nvSpPr>
        <p:spPr>
          <a:xfrm>
            <a:off x="4611863" y="1824714"/>
            <a:ext cx="1101584" cy="830997"/>
          </a:xfrm>
          <a:prstGeom prst="rect">
            <a:avLst/>
          </a:prstGeom>
        </p:spPr>
        <p:txBody>
          <a:bodyPr wrap="none">
            <a:spAutoFit/>
          </a:bodyPr>
          <a:lstStyle/>
          <a:p>
            <a:r>
              <a:rPr kumimoji="1" lang="en-US" altLang="zh-CN" dirty="0" smtClean="0">
                <a:solidFill>
                  <a:srgbClr val="133984"/>
                </a:solidFill>
                <a:latin typeface="Cambria" panose="02040503050406030204" pitchFamily="18" charset="0"/>
                <a:ea typeface="+mn-ea"/>
                <a:cs typeface="Times New Roman"/>
              </a:rPr>
              <a:t>10101</a:t>
            </a:r>
          </a:p>
          <a:p>
            <a:r>
              <a:rPr kumimoji="1" lang="en-US" altLang="zh-CN" dirty="0" smtClean="0">
                <a:solidFill>
                  <a:srgbClr val="133984"/>
                </a:solidFill>
                <a:latin typeface="Cambria" panose="02040503050406030204" pitchFamily="18" charset="0"/>
                <a:ea typeface="+mn-ea"/>
                <a:cs typeface="Times New Roman"/>
              </a:rPr>
              <a:t>00110 </a:t>
            </a:r>
            <a:endParaRPr kumimoji="1" lang="zh-CN" altLang="en-US" dirty="0">
              <a:solidFill>
                <a:srgbClr val="133984"/>
              </a:solidFill>
              <a:latin typeface="Cambria" panose="02040503050406030204" pitchFamily="18" charset="0"/>
              <a:ea typeface="+mn-ea"/>
              <a:cs typeface="Times New Roman"/>
            </a:endParaRPr>
          </a:p>
        </p:txBody>
      </p:sp>
      <p:sp>
        <p:nvSpPr>
          <p:cNvPr id="9" name="矩形 8"/>
          <p:cNvSpPr/>
          <p:nvPr/>
        </p:nvSpPr>
        <p:spPr bwMode="auto">
          <a:xfrm>
            <a:off x="4724399" y="1857169"/>
            <a:ext cx="135113" cy="766086"/>
          </a:xfrm>
          <a:prstGeom prst="rect">
            <a:avLst/>
          </a:prstGeom>
          <a:no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0" name="矩形 9"/>
          <p:cNvSpPr/>
          <p:nvPr/>
        </p:nvSpPr>
        <p:spPr bwMode="auto">
          <a:xfrm>
            <a:off x="5218923" y="1862814"/>
            <a:ext cx="135113" cy="766086"/>
          </a:xfrm>
          <a:prstGeom prst="rect">
            <a:avLst/>
          </a:prstGeom>
          <a:no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1" name="矩形 10"/>
          <p:cNvSpPr/>
          <p:nvPr/>
        </p:nvSpPr>
        <p:spPr bwMode="auto">
          <a:xfrm>
            <a:off x="5398628" y="1865812"/>
            <a:ext cx="135113" cy="766086"/>
          </a:xfrm>
          <a:prstGeom prst="rect">
            <a:avLst/>
          </a:prstGeom>
          <a:no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2" name="矩形 11"/>
          <p:cNvSpPr/>
          <p:nvPr/>
        </p:nvSpPr>
        <p:spPr>
          <a:xfrm>
            <a:off x="609598" y="1784920"/>
            <a:ext cx="2800767" cy="461665"/>
          </a:xfrm>
          <a:prstGeom prst="rect">
            <a:avLst/>
          </a:prstGeom>
        </p:spPr>
        <p:txBody>
          <a:bodyPr wrap="none">
            <a:spAutoFit/>
          </a:bodyPr>
          <a:lstStyle/>
          <a:p>
            <a:r>
              <a:rPr kumimoji="1" lang="en-US" altLang="zh-CN" dirty="0" smtClean="0">
                <a:solidFill>
                  <a:srgbClr val="133984"/>
                </a:solidFill>
                <a:latin typeface="Cambria" panose="02040503050406030204" pitchFamily="18" charset="0"/>
                <a:ea typeface="+mn-ea"/>
                <a:cs typeface="Times New Roman"/>
              </a:rPr>
              <a:t>10101 ⊕ 00110 = 3</a:t>
            </a:r>
            <a:endParaRPr kumimoji="1" lang="zh-CN" altLang="en-US" dirty="0">
              <a:solidFill>
                <a:srgbClr val="133984"/>
              </a:solidFill>
              <a:latin typeface="Cambria" panose="02040503050406030204" pitchFamily="18" charset="0"/>
              <a:ea typeface="+mn-ea"/>
              <a:cs typeface="Times New Roman"/>
            </a:endParaRPr>
          </a:p>
        </p:txBody>
      </p:sp>
    </p:spTree>
    <p:extLst>
      <p:ext uri="{BB962C8B-B14F-4D97-AF65-F5344CB8AC3E}">
        <p14:creationId xmlns:p14="http://schemas.microsoft.com/office/powerpoint/2010/main" val="101984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7" grpId="1"/>
      <p:bldP spid="8" grpId="0"/>
      <p:bldP spid="9" grpId="0" animBg="1"/>
      <p:bldP spid="10" grpId="0" animBg="1"/>
      <p:bldP spid="11" grpId="0" animBg="1"/>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38594" name="Rectangle 2"/>
          <p:cNvSpPr>
            <a:spLocks noGrp="1" noChangeArrowheads="1"/>
          </p:cNvSpPr>
          <p:nvPr>
            <p:ph type="title"/>
          </p:nvPr>
        </p:nvSpPr>
        <p:spPr>
          <a:xfrm>
            <a:off x="1295400" y="152400"/>
            <a:ext cx="8382000" cy="762000"/>
          </a:xfrm>
        </p:spPr>
        <p:txBody>
          <a:bodyPr/>
          <a:lstStyle/>
          <a:p>
            <a:r>
              <a:rPr lang="en-US" altLang="zh-CN" dirty="0">
                <a:latin typeface="Cambria" panose="02040503050406030204" pitchFamily="18" charset="0"/>
              </a:rPr>
              <a:t>Define equivalence partitions</a:t>
            </a:r>
            <a:r>
              <a:rPr lang="en-US" altLang="zh-CN" sz="3200" dirty="0">
                <a:latin typeface="Cambria" panose="02040503050406030204" pitchFamily="18" charset="0"/>
              </a:rPr>
              <a:t> </a:t>
            </a:r>
            <a:r>
              <a:rPr lang="en-US" altLang="zh-CN" sz="2000" dirty="0">
                <a:latin typeface="Cambria" panose="02040503050406030204" pitchFamily="18" charset="0"/>
              </a:rPr>
              <a:t>- or classes</a:t>
            </a:r>
          </a:p>
        </p:txBody>
      </p:sp>
      <p:sp>
        <p:nvSpPr>
          <p:cNvPr id="238595" name="Rectangle 3"/>
          <p:cNvSpPr>
            <a:spLocks noChangeArrowheads="1"/>
          </p:cNvSpPr>
          <p:nvPr/>
        </p:nvSpPr>
        <p:spPr bwMode="auto">
          <a:xfrm>
            <a:off x="609600" y="1600200"/>
            <a:ext cx="800100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200" dirty="0">
                <a:effectLst/>
                <a:latin typeface="Cambria" panose="02040503050406030204" pitchFamily="18" charset="0"/>
                <a:ea typeface="宋体" panose="02010600030101010101" pitchFamily="2" charset="-122"/>
              </a:rPr>
              <a:t>Equivalence partitioning helps us </a:t>
            </a:r>
            <a:r>
              <a:rPr lang="en-US" altLang="zh-CN" sz="2200" b="1" dirty="0">
                <a:effectLst/>
                <a:latin typeface="Cambria" panose="02040503050406030204" pitchFamily="18" charset="0"/>
                <a:ea typeface="宋体" panose="02010600030101010101" pitchFamily="2" charset="-122"/>
              </a:rPr>
              <a:t>cut down the number of test cases without adding a great deal of risk</a:t>
            </a:r>
            <a:r>
              <a:rPr lang="en-US" altLang="zh-CN" sz="2200" dirty="0">
                <a:effectLst/>
                <a:latin typeface="Cambria" panose="02040503050406030204" pitchFamily="18" charset="0"/>
                <a:ea typeface="宋体" panose="02010600030101010101" pitchFamily="2" charset="-122"/>
              </a:rPr>
              <a:t>.</a:t>
            </a:r>
          </a:p>
          <a:p>
            <a:endParaRPr lang="en-US" altLang="zh-CN" sz="2200" dirty="0">
              <a:effectLst/>
              <a:latin typeface="Cambria" panose="02040503050406030204" pitchFamily="18" charset="0"/>
              <a:ea typeface="宋体" panose="02010600030101010101" pitchFamily="2" charset="-122"/>
            </a:endParaRPr>
          </a:p>
          <a:p>
            <a:r>
              <a:rPr lang="en-US" altLang="zh-CN" sz="2200" dirty="0">
                <a:effectLst/>
                <a:latin typeface="Cambria" panose="02040503050406030204" pitchFamily="18" charset="0"/>
                <a:ea typeface="宋体" panose="02010600030101010101" pitchFamily="2" charset="-122"/>
              </a:rPr>
              <a:t>Normally we look at two areas for testing:</a:t>
            </a:r>
          </a:p>
          <a:p>
            <a:pPr lvl="1"/>
            <a:r>
              <a:rPr lang="en-US" altLang="zh-CN" sz="2200" dirty="0">
                <a:solidFill>
                  <a:schemeClr val="folHlink"/>
                </a:solidFill>
                <a:effectLst/>
                <a:latin typeface="Cambria" panose="02040503050406030204" pitchFamily="18" charset="0"/>
                <a:ea typeface="宋体" panose="02010600030101010101" pitchFamily="2" charset="-122"/>
              </a:rPr>
              <a:t>	</a:t>
            </a:r>
            <a:r>
              <a:rPr lang="en-US" altLang="zh-CN" sz="2200" dirty="0">
                <a:solidFill>
                  <a:srgbClr val="133984"/>
                </a:solidFill>
                <a:effectLst/>
                <a:latin typeface="Cambria" panose="02040503050406030204" pitchFamily="18" charset="0"/>
                <a:ea typeface="宋体" panose="02010600030101010101" pitchFamily="2" charset="-122"/>
              </a:rPr>
              <a:t>- </a:t>
            </a:r>
            <a:r>
              <a:rPr lang="en-US" altLang="zh-CN" sz="2200" b="1" dirty="0">
                <a:solidFill>
                  <a:srgbClr val="133984"/>
                </a:solidFill>
                <a:effectLst/>
                <a:latin typeface="Cambria" panose="02040503050406030204" pitchFamily="18" charset="0"/>
                <a:ea typeface="宋体" panose="02010600030101010101" pitchFamily="2" charset="-122"/>
              </a:rPr>
              <a:t>Data</a:t>
            </a:r>
          </a:p>
          <a:p>
            <a:pPr lvl="1"/>
            <a:r>
              <a:rPr lang="en-US" altLang="zh-CN" sz="2200" b="1" dirty="0">
                <a:solidFill>
                  <a:srgbClr val="133984"/>
                </a:solidFill>
                <a:effectLst/>
                <a:latin typeface="Cambria" panose="02040503050406030204" pitchFamily="18" charset="0"/>
                <a:ea typeface="宋体" panose="02010600030101010101" pitchFamily="2" charset="-122"/>
              </a:rPr>
              <a:t>	- Logic flow</a:t>
            </a:r>
          </a:p>
          <a:p>
            <a:endParaRPr lang="en-US" altLang="zh-CN" sz="2200" dirty="0">
              <a:solidFill>
                <a:srgbClr val="13BBBF"/>
              </a:solidFill>
              <a:effectLst/>
              <a:latin typeface="Cambria" panose="02040503050406030204" pitchFamily="18" charset="0"/>
              <a:ea typeface="宋体" panose="02010600030101010101" pitchFamily="2" charset="-122"/>
            </a:endParaRPr>
          </a:p>
          <a:p>
            <a:r>
              <a:rPr lang="en-US" altLang="zh-CN" sz="2200" b="1" dirty="0">
                <a:effectLst/>
                <a:latin typeface="Cambria" panose="02040503050406030204" pitchFamily="18" charset="0"/>
                <a:ea typeface="宋体" panose="02010600030101010101" pitchFamily="2" charset="-122"/>
              </a:rPr>
              <a:t>There are many guidelines for picking equivalence partitions.</a:t>
            </a:r>
          </a:p>
          <a:p>
            <a:endParaRPr lang="en-US" altLang="zh-CN" sz="2200" b="1" dirty="0">
              <a:effectLst/>
              <a:latin typeface="Cambria" panose="02040503050406030204" pitchFamily="18" charset="0"/>
              <a:ea typeface="宋体" panose="02010600030101010101" pitchFamily="2" charset="-122"/>
            </a:endParaRPr>
          </a:p>
          <a:p>
            <a:r>
              <a:rPr lang="en-US" altLang="zh-CN" sz="2200" dirty="0">
                <a:effectLst/>
                <a:latin typeface="Cambria" panose="02040503050406030204" pitchFamily="18" charset="0"/>
                <a:ea typeface="宋体" panose="02010600030101010101" pitchFamily="2" charset="-122"/>
              </a:rPr>
              <a:t>Note: These are guidelines, not hard and fast rules</a:t>
            </a:r>
            <a:r>
              <a:rPr lang="en-US" altLang="zh-CN" sz="2200" b="1" dirty="0">
                <a:effectLst/>
                <a:latin typeface="Cambria" panose="02040503050406030204" pitchFamily="18" charset="0"/>
                <a:ea typeface="宋体" panose="02010600030101010101" pitchFamily="2" charset="-122"/>
              </a:rPr>
              <a:t>.</a:t>
            </a:r>
          </a:p>
        </p:txBody>
      </p:sp>
    </p:spTree>
    <p:extLst>
      <p:ext uri="{BB962C8B-B14F-4D97-AF65-F5344CB8AC3E}">
        <p14:creationId xmlns:p14="http://schemas.microsoft.com/office/powerpoint/2010/main" val="39433345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39618" name="Rectangle 2"/>
          <p:cNvSpPr>
            <a:spLocks noGrp="1" noChangeArrowheads="1"/>
          </p:cNvSpPr>
          <p:nvPr>
            <p:ph type="title"/>
          </p:nvPr>
        </p:nvSpPr>
        <p:spPr>
          <a:xfrm>
            <a:off x="838200" y="76200"/>
            <a:ext cx="8305800" cy="1066800"/>
          </a:xfrm>
        </p:spPr>
        <p:txBody>
          <a:bodyPr/>
          <a:lstStyle/>
          <a:p>
            <a:r>
              <a:rPr lang="en-US" altLang="zh-CN" sz="3600" dirty="0">
                <a:latin typeface="Cambria" panose="02040503050406030204" pitchFamily="18" charset="0"/>
              </a:rPr>
              <a:t>Data Testing</a:t>
            </a:r>
            <a:br>
              <a:rPr lang="en-US" altLang="zh-CN" sz="3600" dirty="0">
                <a:latin typeface="Cambria" panose="02040503050406030204" pitchFamily="18" charset="0"/>
              </a:rPr>
            </a:br>
            <a:r>
              <a:rPr lang="en-US" altLang="zh-CN" sz="1600" dirty="0" smtClean="0">
                <a:latin typeface="Cambria" panose="02040503050406030204" pitchFamily="18" charset="0"/>
              </a:rPr>
              <a:t>GUIDELINES </a:t>
            </a:r>
            <a:r>
              <a:rPr lang="en-US" altLang="zh-CN" sz="1600" dirty="0">
                <a:latin typeface="Cambria" panose="02040503050406030204" pitchFamily="18" charset="0"/>
              </a:rPr>
              <a:t>FOR CHOOSING EQUIVALENCE CLASSES</a:t>
            </a:r>
          </a:p>
        </p:txBody>
      </p:sp>
      <p:sp>
        <p:nvSpPr>
          <p:cNvPr id="239620" name="Rectangle 4"/>
          <p:cNvSpPr>
            <a:spLocks noChangeArrowheads="1"/>
          </p:cNvSpPr>
          <p:nvPr/>
        </p:nvSpPr>
        <p:spPr bwMode="auto">
          <a:xfrm>
            <a:off x="533400" y="1432560"/>
            <a:ext cx="80772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200" dirty="0">
                <a:effectLst/>
                <a:latin typeface="Cambria" panose="02040503050406030204" pitchFamily="18" charset="0"/>
                <a:ea typeface="宋体" panose="02010600030101010101" pitchFamily="2" charset="-122"/>
              </a:rPr>
              <a:t>Identify </a:t>
            </a:r>
            <a:r>
              <a:rPr lang="en-US" altLang="zh-CN" sz="2200" dirty="0">
                <a:solidFill>
                  <a:srgbClr val="133984"/>
                </a:solidFill>
                <a:effectLst/>
                <a:latin typeface="Cambria" panose="02040503050406030204" pitchFamily="18" charset="0"/>
                <a:ea typeface="宋体" panose="02010600030101010101" pitchFamily="2" charset="-122"/>
              </a:rPr>
              <a:t>boundary conditions - data </a:t>
            </a:r>
            <a:r>
              <a:rPr lang="en-US" altLang="zh-CN" sz="2200" dirty="0">
                <a:effectLst/>
                <a:latin typeface="Cambria" panose="02040503050406030204" pitchFamily="18" charset="0"/>
                <a:ea typeface="宋体" panose="02010600030101010101" pitchFamily="2" charset="-122"/>
              </a:rPr>
              <a:t>that is at the edge of the planned operational limits of the software.</a:t>
            </a:r>
          </a:p>
          <a:p>
            <a:endParaRPr lang="en-US" altLang="zh-CN" sz="2200" dirty="0">
              <a:effectLst/>
              <a:latin typeface="Cambria" panose="02040503050406030204" pitchFamily="18" charset="0"/>
              <a:ea typeface="宋体" panose="02010600030101010101" pitchFamily="2" charset="-122"/>
            </a:endParaRPr>
          </a:p>
          <a:p>
            <a:r>
              <a:rPr lang="en-US" altLang="zh-CN" sz="2200" b="1" dirty="0">
                <a:solidFill>
                  <a:srgbClr val="133984"/>
                </a:solidFill>
                <a:effectLst/>
                <a:latin typeface="Cambria" panose="02040503050406030204" pitchFamily="18" charset="0"/>
                <a:ea typeface="宋体" panose="02010600030101010101" pitchFamily="2" charset="-122"/>
              </a:rPr>
              <a:t>For the boundaries, partition input into</a:t>
            </a:r>
          </a:p>
          <a:p>
            <a:pPr lvl="1"/>
            <a:r>
              <a:rPr lang="en-US" altLang="zh-CN" sz="2200" dirty="0">
                <a:effectLst/>
                <a:latin typeface="Cambria" panose="02040503050406030204" pitchFamily="18" charset="0"/>
                <a:ea typeface="宋体" panose="02010600030101010101" pitchFamily="2" charset="-122"/>
              </a:rPr>
              <a:t> - </a:t>
            </a:r>
            <a:r>
              <a:rPr lang="en-US" altLang="zh-CN" sz="2200" b="1" dirty="0">
                <a:effectLst/>
                <a:latin typeface="Cambria" panose="02040503050406030204" pitchFamily="18" charset="0"/>
                <a:ea typeface="宋体" panose="02010600030101010101" pitchFamily="2" charset="-122"/>
              </a:rPr>
              <a:t>Valid</a:t>
            </a:r>
            <a:r>
              <a:rPr lang="en-US" altLang="zh-CN" sz="2200" dirty="0">
                <a:effectLst/>
                <a:latin typeface="Cambria" panose="02040503050406030204" pitchFamily="18" charset="0"/>
                <a:ea typeface="宋体" panose="02010600030101010101" pitchFamily="2" charset="-122"/>
              </a:rPr>
              <a:t> data inside the boundary.</a:t>
            </a:r>
          </a:p>
          <a:p>
            <a:pPr lvl="1"/>
            <a:r>
              <a:rPr lang="en-US" altLang="zh-CN" sz="2200" dirty="0">
                <a:effectLst/>
                <a:latin typeface="Cambria" panose="02040503050406030204" pitchFamily="18" charset="0"/>
                <a:ea typeface="宋体" panose="02010600030101010101" pitchFamily="2" charset="-122"/>
              </a:rPr>
              <a:t> - Data </a:t>
            </a:r>
            <a:r>
              <a:rPr lang="en-US" altLang="zh-CN" sz="2200" b="1" dirty="0">
                <a:effectLst/>
                <a:latin typeface="Cambria" panose="02040503050406030204" pitchFamily="18" charset="0"/>
                <a:ea typeface="宋体" panose="02010600030101010101" pitchFamily="2" charset="-122"/>
              </a:rPr>
              <a:t>just on the boundary</a:t>
            </a:r>
            <a:r>
              <a:rPr lang="en-US" altLang="zh-CN" sz="2200" dirty="0">
                <a:effectLst/>
                <a:latin typeface="Cambria" panose="02040503050406030204" pitchFamily="18" charset="0"/>
                <a:ea typeface="宋体" panose="02010600030101010101" pitchFamily="2" charset="-122"/>
              </a:rPr>
              <a:t> (which may be valid or invalid).</a:t>
            </a:r>
          </a:p>
          <a:p>
            <a:pPr lvl="1"/>
            <a:r>
              <a:rPr lang="en-US" altLang="zh-CN" sz="2200" dirty="0">
                <a:effectLst/>
                <a:latin typeface="Cambria" panose="02040503050406030204" pitchFamily="18" charset="0"/>
                <a:ea typeface="宋体" panose="02010600030101010101" pitchFamily="2" charset="-122"/>
              </a:rPr>
              <a:t> - </a:t>
            </a:r>
            <a:r>
              <a:rPr lang="en-US" altLang="zh-CN" sz="2200" b="1" dirty="0">
                <a:effectLst/>
                <a:latin typeface="Cambria" panose="02040503050406030204" pitchFamily="18" charset="0"/>
                <a:ea typeface="宋体" panose="02010600030101010101" pitchFamily="2" charset="-122"/>
              </a:rPr>
              <a:t>Invalid</a:t>
            </a:r>
            <a:r>
              <a:rPr lang="en-US" altLang="zh-CN" sz="2200" dirty="0">
                <a:effectLst/>
                <a:latin typeface="Cambria" panose="02040503050406030204" pitchFamily="18" charset="0"/>
                <a:ea typeface="宋体" panose="02010600030101010101" pitchFamily="2" charset="-122"/>
              </a:rPr>
              <a:t> data just outside the boundary limits.</a:t>
            </a:r>
          </a:p>
          <a:p>
            <a:endParaRPr lang="en-US" altLang="zh-CN" sz="2200" dirty="0">
              <a:effectLst/>
              <a:latin typeface="Cambria" panose="02040503050406030204" pitchFamily="18" charset="0"/>
              <a:ea typeface="宋体" panose="02010600030101010101" pitchFamily="2" charset="-122"/>
            </a:endParaRPr>
          </a:p>
          <a:p>
            <a:r>
              <a:rPr lang="en-US" altLang="zh-CN" sz="2200" dirty="0">
                <a:effectLst/>
                <a:latin typeface="Cambria" panose="02040503050406030204" pitchFamily="18" charset="0"/>
                <a:ea typeface="宋体" panose="02010600030101010101" pitchFamily="2" charset="-122"/>
              </a:rPr>
              <a:t>Boundary conditions should be identified in the requirements or the specifications.</a:t>
            </a:r>
            <a:endParaRPr lang="zh-CN" altLang="en-US" sz="2200" dirty="0">
              <a:effectLst/>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1310130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962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962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962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962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962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46786" name="Rectangle 2"/>
          <p:cNvSpPr>
            <a:spLocks noGrp="1" noChangeArrowheads="1"/>
          </p:cNvSpPr>
          <p:nvPr>
            <p:ph type="title"/>
          </p:nvPr>
        </p:nvSpPr>
        <p:spPr>
          <a:xfrm>
            <a:off x="1447800" y="176212"/>
            <a:ext cx="7696200" cy="357188"/>
          </a:xfrm>
        </p:spPr>
        <p:txBody>
          <a:bodyPr/>
          <a:lstStyle/>
          <a:p>
            <a:r>
              <a:rPr lang="en-US" altLang="zh-CN" sz="3600" dirty="0">
                <a:latin typeface="Cambria" panose="02040503050406030204" pitchFamily="18" charset="0"/>
              </a:rPr>
              <a:t>Equivalence Partitioning </a:t>
            </a:r>
          </a:p>
        </p:txBody>
      </p:sp>
      <p:sp>
        <p:nvSpPr>
          <p:cNvPr id="246787" name="Text Box 3"/>
          <p:cNvSpPr txBox="1">
            <a:spLocks noChangeArrowheads="1"/>
          </p:cNvSpPr>
          <p:nvPr/>
        </p:nvSpPr>
        <p:spPr bwMode="auto">
          <a:xfrm>
            <a:off x="609600" y="1340198"/>
            <a:ext cx="7924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1" hangingPunct="1">
              <a:lnSpc>
                <a:spcPts val="2600"/>
              </a:lnSpc>
              <a:spcBef>
                <a:spcPct val="50000"/>
              </a:spcBef>
            </a:pPr>
            <a:r>
              <a:rPr lang="en-US" altLang="zh-CN" sz="2000" dirty="0">
                <a:effectLst/>
                <a:latin typeface="Cambria" panose="02040503050406030204" pitchFamily="18" charset="0"/>
                <a:ea typeface="宋体" panose="02010600030101010101" pitchFamily="2" charset="-122"/>
              </a:rPr>
              <a:t>Idea is to partition the input space into a number of </a:t>
            </a:r>
            <a:r>
              <a:rPr lang="en-US" altLang="zh-CN" sz="2000" b="1" dirty="0">
                <a:effectLst/>
                <a:latin typeface="Cambria" panose="02040503050406030204" pitchFamily="18" charset="0"/>
                <a:ea typeface="宋体" panose="02010600030101010101" pitchFamily="2" charset="-122"/>
              </a:rPr>
              <a:t>equivalence classes</a:t>
            </a:r>
            <a:r>
              <a:rPr lang="en-US" altLang="zh-CN" sz="2000" dirty="0">
                <a:effectLst/>
                <a:latin typeface="Cambria" panose="02040503050406030204" pitchFamily="18" charset="0"/>
                <a:ea typeface="宋体" panose="02010600030101010101" pitchFamily="2" charset="-122"/>
              </a:rPr>
              <a:t> such that one could expect, based on the specification, that every element of a given class would be ‘‘handled’’ (i.e., mapped to</a:t>
            </a:r>
          </a:p>
        </p:txBody>
      </p:sp>
      <p:pic>
        <p:nvPicPr>
          <p:cNvPr id="246788"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819400"/>
            <a:ext cx="3352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6789" name="Text Box 5"/>
          <p:cNvSpPr txBox="1">
            <a:spLocks noChangeArrowheads="1"/>
          </p:cNvSpPr>
          <p:nvPr/>
        </p:nvSpPr>
        <p:spPr bwMode="auto">
          <a:xfrm>
            <a:off x="609600" y="4235797"/>
            <a:ext cx="4572000" cy="19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1" hangingPunct="1">
              <a:lnSpc>
                <a:spcPts val="2600"/>
              </a:lnSpc>
              <a:spcBef>
                <a:spcPct val="50000"/>
              </a:spcBef>
            </a:pPr>
            <a:r>
              <a:rPr lang="en-US" altLang="zh-CN" sz="2000" b="1" dirty="0">
                <a:effectLst/>
                <a:latin typeface="Cambria" panose="02040503050406030204" pitchFamily="18" charset="0"/>
                <a:ea typeface="宋体" panose="02010600030101010101" pitchFamily="2" charset="-122"/>
              </a:rPr>
              <a:t>Two types</a:t>
            </a:r>
            <a:r>
              <a:rPr lang="en-US" altLang="zh-CN" sz="2000" dirty="0">
                <a:effectLst/>
                <a:latin typeface="Cambria" panose="02040503050406030204" pitchFamily="18" charset="0"/>
                <a:ea typeface="宋体" panose="02010600030101010101" pitchFamily="2" charset="-122"/>
              </a:rPr>
              <a:t> of classes are identified: </a:t>
            </a:r>
            <a:endParaRPr lang="en-US" altLang="zh-CN" sz="2000" dirty="0" smtClean="0">
              <a:effectLst/>
              <a:latin typeface="Cambria" panose="02040503050406030204" pitchFamily="18" charset="0"/>
              <a:ea typeface="宋体" panose="02010600030101010101" pitchFamily="2" charset="-122"/>
            </a:endParaRPr>
          </a:p>
          <a:p>
            <a:pPr eaLnBrk="1" hangingPunct="1">
              <a:lnSpc>
                <a:spcPts val="2600"/>
              </a:lnSpc>
              <a:spcBef>
                <a:spcPct val="50000"/>
              </a:spcBef>
            </a:pPr>
            <a:r>
              <a:rPr lang="en-US" altLang="zh-CN" sz="2000" b="1" dirty="0" smtClean="0">
                <a:solidFill>
                  <a:srgbClr val="FF3300"/>
                </a:solidFill>
                <a:effectLst/>
                <a:latin typeface="Cambria" panose="02040503050406030204" pitchFamily="18" charset="0"/>
                <a:ea typeface="宋体" panose="02010600030101010101" pitchFamily="2" charset="-122"/>
              </a:rPr>
              <a:t>valid</a:t>
            </a:r>
            <a:r>
              <a:rPr lang="en-US" altLang="zh-CN" sz="2000" b="1" dirty="0" smtClean="0">
                <a:solidFill>
                  <a:schemeClr val="folHlink"/>
                </a:solidFill>
                <a:effectLst/>
                <a:latin typeface="Cambria" panose="02040503050406030204" pitchFamily="18" charset="0"/>
                <a:ea typeface="宋体" panose="02010600030101010101" pitchFamily="2" charset="-122"/>
              </a:rPr>
              <a:t> </a:t>
            </a:r>
            <a:r>
              <a:rPr lang="en-US" altLang="zh-CN" sz="2000" dirty="0">
                <a:effectLst/>
                <a:latin typeface="Cambria" panose="02040503050406030204" pitchFamily="18" charset="0"/>
                <a:ea typeface="宋体" panose="02010600030101010101" pitchFamily="2" charset="-122"/>
              </a:rPr>
              <a:t>(corresponding to inputs deemed valid from the specification) </a:t>
            </a:r>
            <a:endParaRPr lang="en-US" altLang="zh-CN" sz="2000" dirty="0">
              <a:latin typeface="Cambria" panose="02040503050406030204" pitchFamily="18" charset="0"/>
              <a:ea typeface="宋体" panose="02010600030101010101" pitchFamily="2" charset="-122"/>
            </a:endParaRPr>
          </a:p>
          <a:p>
            <a:pPr eaLnBrk="1" hangingPunct="1">
              <a:lnSpc>
                <a:spcPts val="2600"/>
              </a:lnSpc>
              <a:spcBef>
                <a:spcPct val="50000"/>
              </a:spcBef>
            </a:pPr>
            <a:r>
              <a:rPr lang="en-US" altLang="zh-CN" sz="2000" b="1" dirty="0" smtClean="0">
                <a:solidFill>
                  <a:srgbClr val="FF3300"/>
                </a:solidFill>
                <a:effectLst/>
                <a:latin typeface="Cambria" panose="02040503050406030204" pitchFamily="18" charset="0"/>
                <a:ea typeface="宋体" panose="02010600030101010101" pitchFamily="2" charset="-122"/>
              </a:rPr>
              <a:t>invalid</a:t>
            </a:r>
            <a:r>
              <a:rPr lang="en-US" altLang="zh-CN" sz="2000" dirty="0" smtClean="0">
                <a:effectLst/>
                <a:latin typeface="Cambria" panose="02040503050406030204" pitchFamily="18" charset="0"/>
                <a:ea typeface="宋体" panose="02010600030101010101" pitchFamily="2" charset="-122"/>
              </a:rPr>
              <a:t> </a:t>
            </a:r>
            <a:r>
              <a:rPr lang="en-US" altLang="zh-CN" sz="2000" dirty="0">
                <a:effectLst/>
                <a:latin typeface="Cambria" panose="02040503050406030204" pitchFamily="18" charset="0"/>
                <a:ea typeface="宋体" panose="02010600030101010101" pitchFamily="2" charset="-122"/>
              </a:rPr>
              <a:t>(corresponding to inputs deemed erroneous from the specification)</a:t>
            </a:r>
            <a:endParaRPr lang="zh-CN" altLang="en-US" sz="2000" dirty="0">
              <a:effectLst>
                <a:outerShdw blurRad="38100" dist="38100" dir="2700000" algn="tl">
                  <a:srgbClr val="FFFFFF"/>
                </a:outerShdw>
              </a:effectLst>
              <a:latin typeface="Cambria" panose="02040503050406030204" pitchFamily="18" charset="0"/>
              <a:ea typeface="宋体" panose="02010600030101010101" pitchFamily="2" charset="-122"/>
            </a:endParaRPr>
          </a:p>
        </p:txBody>
      </p:sp>
      <p:sp>
        <p:nvSpPr>
          <p:cNvPr id="246790" name="Rectangle 6"/>
          <p:cNvSpPr>
            <a:spLocks noChangeArrowheads="1"/>
          </p:cNvSpPr>
          <p:nvPr/>
        </p:nvSpPr>
        <p:spPr bwMode="auto">
          <a:xfrm>
            <a:off x="533400" y="2286000"/>
            <a:ext cx="44196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effectLst/>
                <a:latin typeface="Cambria" panose="02040503050406030204" pitchFamily="18" charset="0"/>
                <a:ea typeface="宋体" panose="02010600030101010101" pitchFamily="2" charset="-122"/>
              </a:rPr>
              <a:t>an output) in the same manner </a:t>
            </a:r>
          </a:p>
          <a:p>
            <a:r>
              <a:rPr lang="en-US" altLang="zh-CN" sz="2000" dirty="0">
                <a:effectLst/>
                <a:latin typeface="Cambria" panose="02040503050406030204" pitchFamily="18" charset="0"/>
                <a:ea typeface="宋体" panose="02010600030101010101" pitchFamily="2" charset="-122"/>
              </a:rPr>
              <a:t>(either correctly or incorrectly), </a:t>
            </a:r>
          </a:p>
          <a:p>
            <a:r>
              <a:rPr lang="en-US" altLang="zh-CN" sz="2000" dirty="0">
                <a:effectLst/>
                <a:latin typeface="Cambria" panose="02040503050406030204" pitchFamily="18" charset="0"/>
                <a:ea typeface="宋体" panose="02010600030101010101" pitchFamily="2" charset="-122"/>
              </a:rPr>
              <a:t>thus </a:t>
            </a:r>
            <a:r>
              <a:rPr lang="en-US" altLang="zh-CN" sz="2000" b="1" i="1" dirty="0">
                <a:effectLst/>
                <a:latin typeface="Cambria" panose="02040503050406030204" pitchFamily="18" charset="0"/>
                <a:ea typeface="宋体" panose="02010600030101010101" pitchFamily="2" charset="-122"/>
              </a:rPr>
              <a:t>reducing the total number of test cases</a:t>
            </a:r>
            <a:r>
              <a:rPr lang="en-US" altLang="zh-CN" sz="2000" dirty="0">
                <a:effectLst/>
                <a:latin typeface="Cambria" panose="02040503050406030204" pitchFamily="18" charset="0"/>
                <a:ea typeface="宋体" panose="02010600030101010101" pitchFamily="2" charset="-122"/>
              </a:rPr>
              <a:t> that must be developed</a:t>
            </a:r>
            <a:r>
              <a:rPr lang="en-US" altLang="zh-CN" dirty="0">
                <a:effectLst/>
                <a:latin typeface="Cambria" panose="02040503050406030204" pitchFamily="18" charset="0"/>
                <a:ea typeface="宋体" panose="02010600030101010101" pitchFamily="2" charset="-122"/>
              </a:rPr>
              <a:t>.</a:t>
            </a:r>
          </a:p>
        </p:txBody>
      </p:sp>
    </p:spTree>
    <p:extLst>
      <p:ext uri="{BB962C8B-B14F-4D97-AF65-F5344CB8AC3E}">
        <p14:creationId xmlns:p14="http://schemas.microsoft.com/office/powerpoint/2010/main" val="38686613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7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67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678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67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496642" name="Rectangle 2"/>
          <p:cNvSpPr>
            <a:spLocks noGrp="1" noChangeArrowheads="1"/>
          </p:cNvSpPr>
          <p:nvPr>
            <p:ph type="title"/>
          </p:nvPr>
        </p:nvSpPr>
        <p:spPr>
          <a:xfrm>
            <a:off x="1500187" y="128588"/>
            <a:ext cx="7643813" cy="536575"/>
          </a:xfrm>
        </p:spPr>
        <p:txBody>
          <a:bodyPr/>
          <a:lstStyle/>
          <a:p>
            <a:r>
              <a:rPr lang="en-US" altLang="zh-CN" sz="3600" dirty="0">
                <a:latin typeface="Cambria" panose="02040503050406030204" pitchFamily="18" charset="0"/>
              </a:rPr>
              <a:t>Equivalence Partitioning </a:t>
            </a:r>
          </a:p>
        </p:txBody>
      </p:sp>
      <p:sp>
        <p:nvSpPr>
          <p:cNvPr id="496643" name="Rectangle 3"/>
          <p:cNvSpPr>
            <a:spLocks noGrp="1" noChangeArrowheads="1"/>
          </p:cNvSpPr>
          <p:nvPr>
            <p:ph type="body" idx="1"/>
          </p:nvPr>
        </p:nvSpPr>
        <p:spPr>
          <a:xfrm>
            <a:off x="342170" y="1295400"/>
            <a:ext cx="8344629" cy="1600200"/>
          </a:xfrm>
          <a:noFill/>
          <a:ln/>
        </p:spPr>
        <p:txBody>
          <a:bodyPr/>
          <a:lstStyle/>
          <a:p>
            <a:pPr>
              <a:lnSpc>
                <a:spcPts val="2600"/>
              </a:lnSpc>
              <a:buClrTx/>
              <a:buSzTx/>
            </a:pPr>
            <a:r>
              <a:rPr lang="en-US" altLang="zh-CN" sz="2400" dirty="0">
                <a:latin typeface="Cambria" panose="02040503050406030204" pitchFamily="18" charset="0"/>
              </a:rPr>
              <a:t>Divide all possible inputs into classes (partitions) such that : There is a </a:t>
            </a:r>
            <a:r>
              <a:rPr lang="en-US" altLang="zh-CN" sz="2400" b="1" i="1" dirty="0">
                <a:solidFill>
                  <a:srgbClr val="FF0000"/>
                </a:solidFill>
                <a:latin typeface="Cambria" panose="02040503050406030204" pitchFamily="18" charset="0"/>
              </a:rPr>
              <a:t>finite number of input equivalence classes</a:t>
            </a:r>
            <a:endParaRPr lang="en-US" altLang="zh-CN" sz="2400" dirty="0">
              <a:solidFill>
                <a:srgbClr val="FF0000"/>
              </a:solidFill>
              <a:latin typeface="Cambria" panose="02040503050406030204" pitchFamily="18" charset="0"/>
            </a:endParaRPr>
          </a:p>
          <a:p>
            <a:pPr>
              <a:lnSpc>
                <a:spcPts val="2600"/>
              </a:lnSpc>
              <a:buClrTx/>
              <a:buSzTx/>
            </a:pPr>
            <a:endParaRPr lang="en-US" altLang="zh-CN" sz="2400" dirty="0" smtClean="0">
              <a:latin typeface="Cambria" panose="02040503050406030204" pitchFamily="18" charset="0"/>
            </a:endParaRPr>
          </a:p>
          <a:p>
            <a:pPr>
              <a:lnSpc>
                <a:spcPts val="2600"/>
              </a:lnSpc>
              <a:buClrTx/>
              <a:buSzTx/>
            </a:pPr>
            <a:r>
              <a:rPr lang="en-US" altLang="zh-CN" sz="2400" dirty="0" smtClean="0">
                <a:latin typeface="Cambria" panose="02040503050406030204" pitchFamily="18" charset="0"/>
              </a:rPr>
              <a:t>You </a:t>
            </a:r>
            <a:r>
              <a:rPr lang="en-US" altLang="zh-CN" sz="2400" dirty="0">
                <a:latin typeface="Cambria" panose="02040503050406030204" pitchFamily="18" charset="0"/>
              </a:rPr>
              <a:t>may reasonably assume that</a:t>
            </a:r>
            <a:endParaRPr lang="en-US" altLang="zh-CN" sz="2600" i="1" dirty="0">
              <a:solidFill>
                <a:schemeClr val="accent2"/>
              </a:solidFill>
              <a:latin typeface="Cambria" panose="02040503050406030204" pitchFamily="18" charset="0"/>
            </a:endParaRPr>
          </a:p>
        </p:txBody>
      </p:sp>
      <p:grpSp>
        <p:nvGrpSpPr>
          <p:cNvPr id="496661" name="Group 21"/>
          <p:cNvGrpSpPr>
            <a:grpSpLocks/>
          </p:cNvGrpSpPr>
          <p:nvPr/>
        </p:nvGrpSpPr>
        <p:grpSpPr bwMode="auto">
          <a:xfrm>
            <a:off x="4698624" y="4231739"/>
            <a:ext cx="4124699" cy="1866900"/>
            <a:chOff x="2589" y="2800"/>
            <a:chExt cx="3016" cy="1176"/>
          </a:xfrm>
        </p:grpSpPr>
        <p:grpSp>
          <p:nvGrpSpPr>
            <p:cNvPr id="496644" name="Group 4"/>
            <p:cNvGrpSpPr>
              <a:grpSpLocks/>
            </p:cNvGrpSpPr>
            <p:nvPr/>
          </p:nvGrpSpPr>
          <p:grpSpPr bwMode="auto">
            <a:xfrm>
              <a:off x="2589" y="2832"/>
              <a:ext cx="2816" cy="1097"/>
              <a:chOff x="1216" y="3176"/>
              <a:chExt cx="2816" cy="1097"/>
            </a:xfrm>
          </p:grpSpPr>
          <p:sp>
            <p:nvSpPr>
              <p:cNvPr id="496645" name="Oval 5"/>
              <p:cNvSpPr>
                <a:spLocks noChangeArrowheads="1"/>
              </p:cNvSpPr>
              <p:nvPr/>
            </p:nvSpPr>
            <p:spPr bwMode="auto">
              <a:xfrm>
                <a:off x="1968" y="3176"/>
                <a:ext cx="2064" cy="920"/>
              </a:xfrm>
              <a:prstGeom prst="ellipse">
                <a:avLst/>
              </a:prstGeom>
              <a:solidFill>
                <a:srgbClr val="FF9900"/>
              </a:solidFill>
              <a:ln>
                <a:noFill/>
              </a:ln>
              <a:effectLst/>
              <a:extLst>
                <a:ext uri="{91240B29-F687-4F45-9708-019B960494DF}">
                  <a14:hiddenLine xmlns:a14="http://schemas.microsoft.com/office/drawing/2010/main" w="38100">
                    <a:solidFill>
                      <a:srgbClr val="FFFF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496646" name="Text Box 6"/>
              <p:cNvSpPr txBox="1">
                <a:spLocks noChangeArrowheads="1"/>
              </p:cNvSpPr>
              <p:nvPr/>
            </p:nvSpPr>
            <p:spPr bwMode="auto">
              <a:xfrm>
                <a:off x="1216" y="3982"/>
                <a:ext cx="1027" cy="291"/>
              </a:xfrm>
              <a:prstGeom prst="rect">
                <a:avLst/>
              </a:prstGeom>
              <a:solidFill>
                <a:srgbClr val="FF9900"/>
              </a:solidFill>
              <a:ln>
                <a:noFill/>
              </a:ln>
              <a:effectLst/>
              <a:extLst>
                <a:ext uri="{91240B29-F687-4F45-9708-019B960494DF}">
                  <a14:hiddenLine xmlns:a14="http://schemas.microsoft.com/office/drawing/2010/main" w="38100">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dirty="0">
                    <a:solidFill>
                      <a:schemeClr val="accent3"/>
                    </a:solidFill>
                    <a:effectLst/>
                    <a:latin typeface="Cambria" panose="02040503050406030204" pitchFamily="18" charset="0"/>
                    <a:ea typeface="宋体" panose="02010600030101010101" pitchFamily="2" charset="-122"/>
                  </a:rPr>
                  <a:t>all inputs</a:t>
                </a:r>
                <a:endParaRPr lang="en-GB" altLang="zh-CN" dirty="0">
                  <a:solidFill>
                    <a:schemeClr val="accent3"/>
                  </a:solidFill>
                  <a:effectLst/>
                  <a:latin typeface="Cambria" panose="02040503050406030204" pitchFamily="18" charset="0"/>
                </a:endParaRPr>
              </a:p>
            </p:txBody>
          </p:sp>
        </p:grpSp>
        <p:grpSp>
          <p:nvGrpSpPr>
            <p:cNvPr id="496647" name="Group 7"/>
            <p:cNvGrpSpPr>
              <a:grpSpLocks/>
            </p:cNvGrpSpPr>
            <p:nvPr/>
          </p:nvGrpSpPr>
          <p:grpSpPr bwMode="auto">
            <a:xfrm>
              <a:off x="2869" y="2800"/>
              <a:ext cx="2736" cy="1176"/>
              <a:chOff x="1496" y="3144"/>
              <a:chExt cx="2736" cy="1176"/>
            </a:xfrm>
          </p:grpSpPr>
          <p:sp>
            <p:nvSpPr>
              <p:cNvPr id="496648" name="Line 8"/>
              <p:cNvSpPr>
                <a:spLocks noChangeShapeType="1"/>
              </p:cNvSpPr>
              <p:nvPr/>
            </p:nvSpPr>
            <p:spPr bwMode="auto">
              <a:xfrm>
                <a:off x="1496" y="3144"/>
                <a:ext cx="1424" cy="52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Cambria" panose="02040503050406030204" pitchFamily="18" charset="0"/>
                </a:endParaRPr>
              </a:p>
            </p:txBody>
          </p:sp>
          <p:sp>
            <p:nvSpPr>
              <p:cNvPr id="496649" name="Line 9"/>
              <p:cNvSpPr>
                <a:spLocks noChangeShapeType="1"/>
              </p:cNvSpPr>
              <p:nvPr/>
            </p:nvSpPr>
            <p:spPr bwMode="auto">
              <a:xfrm flipH="1">
                <a:off x="2848" y="3680"/>
                <a:ext cx="64" cy="64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Cambria" panose="02040503050406030204" pitchFamily="18" charset="0"/>
                </a:endParaRPr>
              </a:p>
            </p:txBody>
          </p:sp>
          <p:sp>
            <p:nvSpPr>
              <p:cNvPr id="496650" name="Line 10"/>
              <p:cNvSpPr>
                <a:spLocks noChangeShapeType="1"/>
              </p:cNvSpPr>
              <p:nvPr/>
            </p:nvSpPr>
            <p:spPr bwMode="auto">
              <a:xfrm flipV="1">
                <a:off x="2912" y="3216"/>
                <a:ext cx="1320" cy="46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Cambria" panose="02040503050406030204" pitchFamily="18" charset="0"/>
                </a:endParaRPr>
              </a:p>
            </p:txBody>
          </p:sp>
          <p:sp>
            <p:nvSpPr>
              <p:cNvPr id="496651" name="Line 11"/>
              <p:cNvSpPr>
                <a:spLocks noChangeShapeType="1"/>
              </p:cNvSpPr>
              <p:nvPr/>
            </p:nvSpPr>
            <p:spPr bwMode="auto">
              <a:xfrm>
                <a:off x="3352" y="3528"/>
                <a:ext cx="544" cy="63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Cambria" panose="02040503050406030204" pitchFamily="18" charset="0"/>
                </a:endParaRPr>
              </a:p>
            </p:txBody>
          </p:sp>
        </p:grpSp>
        <p:grpSp>
          <p:nvGrpSpPr>
            <p:cNvPr id="496652" name="Group 12"/>
            <p:cNvGrpSpPr>
              <a:grpSpLocks/>
            </p:cNvGrpSpPr>
            <p:nvPr/>
          </p:nvGrpSpPr>
          <p:grpSpPr bwMode="auto">
            <a:xfrm>
              <a:off x="3661" y="2945"/>
              <a:ext cx="1596" cy="791"/>
              <a:chOff x="2288" y="3289"/>
              <a:chExt cx="1596" cy="791"/>
            </a:xfrm>
          </p:grpSpPr>
          <p:sp>
            <p:nvSpPr>
              <p:cNvPr id="496653" name="Oval 13"/>
              <p:cNvSpPr>
                <a:spLocks noChangeArrowheads="1"/>
              </p:cNvSpPr>
              <p:nvPr/>
            </p:nvSpPr>
            <p:spPr bwMode="auto">
              <a:xfrm>
                <a:off x="2856" y="3352"/>
                <a:ext cx="64" cy="80"/>
              </a:xfrm>
              <a:prstGeom prst="ellipse">
                <a:avLst/>
              </a:prstGeom>
              <a:solidFill>
                <a:schemeClr val="bg1"/>
              </a:solidFill>
              <a:ln>
                <a:noFill/>
              </a:ln>
              <a:effectLst/>
              <a:extLst>
                <a:ext uri="{91240B29-F687-4F45-9708-019B960494DF}">
                  <a14:hiddenLine xmlns:a14="http://schemas.microsoft.com/office/drawing/2010/main" w="38100">
                    <a:solidFill>
                      <a:srgbClr val="FFFF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496654" name="Text Box 14"/>
              <p:cNvSpPr txBox="1">
                <a:spLocks noChangeArrowheads="1"/>
              </p:cNvSpPr>
              <p:nvPr/>
            </p:nvSpPr>
            <p:spPr bwMode="auto">
              <a:xfrm>
                <a:off x="2868" y="3289"/>
                <a:ext cx="24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a:solidFill>
                      <a:schemeClr val="bg1"/>
                    </a:solidFill>
                    <a:effectLst/>
                    <a:latin typeface="Cambria" panose="02040503050406030204" pitchFamily="18" charset="0"/>
                    <a:ea typeface="宋体" panose="02010600030101010101" pitchFamily="2" charset="-122"/>
                  </a:rPr>
                  <a:t>i</a:t>
                </a:r>
                <a:r>
                  <a:rPr lang="en-US" altLang="zh-CN" sz="2000" baseline="-25000">
                    <a:solidFill>
                      <a:schemeClr val="bg1"/>
                    </a:solidFill>
                    <a:effectLst/>
                    <a:latin typeface="Cambria" panose="02040503050406030204" pitchFamily="18" charset="0"/>
                    <a:ea typeface="宋体" panose="02010600030101010101" pitchFamily="2" charset="-122"/>
                  </a:rPr>
                  <a:t>1</a:t>
                </a:r>
                <a:endParaRPr lang="en-GB" altLang="zh-CN" sz="2000" baseline="-25000">
                  <a:solidFill>
                    <a:schemeClr val="bg1"/>
                  </a:solidFill>
                  <a:effectLst/>
                  <a:latin typeface="Cambria" panose="02040503050406030204" pitchFamily="18" charset="0"/>
                </a:endParaRPr>
              </a:p>
            </p:txBody>
          </p:sp>
          <p:sp>
            <p:nvSpPr>
              <p:cNvPr id="496655" name="Oval 15"/>
              <p:cNvSpPr>
                <a:spLocks noChangeArrowheads="1"/>
              </p:cNvSpPr>
              <p:nvPr/>
            </p:nvSpPr>
            <p:spPr bwMode="auto">
              <a:xfrm>
                <a:off x="3624" y="3576"/>
                <a:ext cx="64" cy="80"/>
              </a:xfrm>
              <a:prstGeom prst="ellipse">
                <a:avLst/>
              </a:prstGeom>
              <a:solidFill>
                <a:schemeClr val="bg1"/>
              </a:solidFill>
              <a:ln>
                <a:noFill/>
              </a:ln>
              <a:effectLst/>
              <a:extLst>
                <a:ext uri="{91240B29-F687-4F45-9708-019B960494DF}">
                  <a14:hiddenLine xmlns:a14="http://schemas.microsoft.com/office/drawing/2010/main" w="38100">
                    <a:solidFill>
                      <a:srgbClr val="FFFF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496656" name="Text Box 16"/>
              <p:cNvSpPr txBox="1">
                <a:spLocks noChangeArrowheads="1"/>
              </p:cNvSpPr>
              <p:nvPr/>
            </p:nvSpPr>
            <p:spPr bwMode="auto">
              <a:xfrm>
                <a:off x="3635" y="3513"/>
                <a:ext cx="24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a:solidFill>
                      <a:schemeClr val="bg1"/>
                    </a:solidFill>
                    <a:effectLst/>
                    <a:latin typeface="Cambria" panose="02040503050406030204" pitchFamily="18" charset="0"/>
                    <a:ea typeface="宋体" panose="02010600030101010101" pitchFamily="2" charset="-122"/>
                  </a:rPr>
                  <a:t>i</a:t>
                </a:r>
                <a:r>
                  <a:rPr lang="en-US" altLang="zh-CN" sz="2000" baseline="-25000">
                    <a:solidFill>
                      <a:schemeClr val="bg1"/>
                    </a:solidFill>
                    <a:effectLst/>
                    <a:latin typeface="Cambria" panose="02040503050406030204" pitchFamily="18" charset="0"/>
                    <a:ea typeface="宋体" panose="02010600030101010101" pitchFamily="2" charset="-122"/>
                  </a:rPr>
                  <a:t>4</a:t>
                </a:r>
                <a:endParaRPr lang="en-GB" altLang="zh-CN" sz="2000" baseline="-25000">
                  <a:solidFill>
                    <a:schemeClr val="bg1"/>
                  </a:solidFill>
                  <a:effectLst/>
                  <a:latin typeface="Cambria" panose="02040503050406030204" pitchFamily="18" charset="0"/>
                </a:endParaRPr>
              </a:p>
            </p:txBody>
          </p:sp>
          <p:sp>
            <p:nvSpPr>
              <p:cNvPr id="496657" name="Oval 17"/>
              <p:cNvSpPr>
                <a:spLocks noChangeArrowheads="1"/>
              </p:cNvSpPr>
              <p:nvPr/>
            </p:nvSpPr>
            <p:spPr bwMode="auto">
              <a:xfrm>
                <a:off x="2288" y="3720"/>
                <a:ext cx="64" cy="80"/>
              </a:xfrm>
              <a:prstGeom prst="ellipse">
                <a:avLst/>
              </a:prstGeom>
              <a:solidFill>
                <a:schemeClr val="bg1"/>
              </a:solidFill>
              <a:ln>
                <a:noFill/>
              </a:ln>
              <a:effectLst/>
              <a:extLst>
                <a:ext uri="{91240B29-F687-4F45-9708-019B960494DF}">
                  <a14:hiddenLine xmlns:a14="http://schemas.microsoft.com/office/drawing/2010/main" w="38100">
                    <a:solidFill>
                      <a:srgbClr val="FFFF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496658" name="Text Box 18"/>
              <p:cNvSpPr txBox="1">
                <a:spLocks noChangeArrowheads="1"/>
              </p:cNvSpPr>
              <p:nvPr/>
            </p:nvSpPr>
            <p:spPr bwMode="auto">
              <a:xfrm>
                <a:off x="2298" y="3657"/>
                <a:ext cx="2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a:solidFill>
                      <a:schemeClr val="bg1"/>
                    </a:solidFill>
                    <a:effectLst/>
                    <a:latin typeface="Cambria" panose="02040503050406030204" pitchFamily="18" charset="0"/>
                    <a:ea typeface="宋体" panose="02010600030101010101" pitchFamily="2" charset="-122"/>
                  </a:rPr>
                  <a:t>i</a:t>
                </a:r>
                <a:r>
                  <a:rPr lang="en-US" altLang="zh-CN" sz="2000" baseline="-25000">
                    <a:solidFill>
                      <a:schemeClr val="bg1"/>
                    </a:solidFill>
                    <a:effectLst/>
                    <a:latin typeface="Cambria" panose="02040503050406030204" pitchFamily="18" charset="0"/>
                    <a:ea typeface="宋体" panose="02010600030101010101" pitchFamily="2" charset="-122"/>
                  </a:rPr>
                  <a:t>2</a:t>
                </a:r>
                <a:endParaRPr lang="en-GB" altLang="zh-CN" sz="2000" baseline="-25000">
                  <a:solidFill>
                    <a:schemeClr val="bg1"/>
                  </a:solidFill>
                  <a:effectLst/>
                  <a:latin typeface="Cambria" panose="02040503050406030204" pitchFamily="18" charset="0"/>
                </a:endParaRPr>
              </a:p>
            </p:txBody>
          </p:sp>
          <p:sp>
            <p:nvSpPr>
              <p:cNvPr id="496659" name="Oval 19"/>
              <p:cNvSpPr>
                <a:spLocks noChangeArrowheads="1"/>
              </p:cNvSpPr>
              <p:nvPr/>
            </p:nvSpPr>
            <p:spPr bwMode="auto">
              <a:xfrm>
                <a:off x="3080" y="3800"/>
                <a:ext cx="64" cy="80"/>
              </a:xfrm>
              <a:prstGeom prst="ellipse">
                <a:avLst/>
              </a:prstGeom>
              <a:solidFill>
                <a:schemeClr val="bg1"/>
              </a:solidFill>
              <a:ln>
                <a:noFill/>
              </a:ln>
              <a:effectLst/>
              <a:extLst>
                <a:ext uri="{91240B29-F687-4F45-9708-019B960494DF}">
                  <a14:hiddenLine xmlns:a14="http://schemas.microsoft.com/office/drawing/2010/main" w="38100">
                    <a:solidFill>
                      <a:srgbClr val="FFFF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496660" name="Text Box 20"/>
              <p:cNvSpPr txBox="1">
                <a:spLocks noChangeArrowheads="1"/>
              </p:cNvSpPr>
              <p:nvPr/>
            </p:nvSpPr>
            <p:spPr bwMode="auto">
              <a:xfrm>
                <a:off x="3108" y="3737"/>
                <a:ext cx="215" cy="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1600">
                    <a:solidFill>
                      <a:schemeClr val="bg1"/>
                    </a:solidFill>
                    <a:effectLst/>
                    <a:latin typeface="Cambria" panose="02040503050406030204" pitchFamily="18" charset="0"/>
                    <a:ea typeface="宋体" panose="02010600030101010101" pitchFamily="2" charset="-122"/>
                  </a:rPr>
                  <a:t>i</a:t>
                </a:r>
                <a:r>
                  <a:rPr lang="en-US" altLang="zh-CN" sz="2000" baseline="-25000">
                    <a:solidFill>
                      <a:schemeClr val="bg1"/>
                    </a:solidFill>
                    <a:effectLst/>
                    <a:latin typeface="Cambria" panose="02040503050406030204" pitchFamily="18" charset="0"/>
                    <a:ea typeface="宋体" panose="02010600030101010101" pitchFamily="2" charset="-122"/>
                  </a:rPr>
                  <a:t>3</a:t>
                </a:r>
                <a:endParaRPr lang="en-GB" altLang="zh-CN" sz="2000" baseline="-25000">
                  <a:solidFill>
                    <a:schemeClr val="bg1"/>
                  </a:solidFill>
                  <a:effectLst/>
                  <a:latin typeface="Cambria" panose="02040503050406030204" pitchFamily="18" charset="0"/>
                </a:endParaRPr>
              </a:p>
            </p:txBody>
          </p:sp>
        </p:grpSp>
      </p:grpSp>
      <p:sp>
        <p:nvSpPr>
          <p:cNvPr id="496662" name="Rectangle 22"/>
          <p:cNvSpPr>
            <a:spLocks noChangeArrowheads="1"/>
          </p:cNvSpPr>
          <p:nvPr/>
        </p:nvSpPr>
        <p:spPr bwMode="auto">
          <a:xfrm>
            <a:off x="336957" y="3841750"/>
            <a:ext cx="447928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buClr>
                <a:srgbClr val="CCCCFF"/>
              </a:buClr>
              <a:buSzPct val="80000"/>
              <a:buFont typeface="Wingdings" panose="05000000000000000000" pitchFamily="2" charset="2"/>
              <a:buNone/>
            </a:pPr>
            <a:endParaRPr lang="en-US" altLang="zh-CN" sz="2000" dirty="0">
              <a:effectLst/>
              <a:latin typeface="Cambria" panose="02040503050406030204" pitchFamily="18" charset="0"/>
              <a:ea typeface="宋体" panose="02010600030101010101" pitchFamily="2" charset="-122"/>
            </a:endParaRPr>
          </a:p>
          <a:p>
            <a:pPr lvl="1">
              <a:buClr>
                <a:srgbClr val="CCCCFF"/>
              </a:buClr>
              <a:buSzPct val="80000"/>
              <a:buFont typeface="Wingdings" panose="05000000000000000000" pitchFamily="2" charset="2"/>
              <a:buChar char="p"/>
            </a:pPr>
            <a:r>
              <a:rPr lang="en-US" altLang="zh-CN" sz="2000" dirty="0">
                <a:effectLst/>
                <a:latin typeface="Cambria" panose="02040503050406030204" pitchFamily="18" charset="0"/>
                <a:ea typeface="宋体" panose="02010600030101010101" pitchFamily="2" charset="-122"/>
              </a:rPr>
              <a:t> If the representative detects a fault, then other class members would detect the same fault</a:t>
            </a:r>
            <a:endParaRPr lang="zh-CN" altLang="en-US" sz="2000" dirty="0">
              <a:effectLst/>
              <a:latin typeface="Cambria" panose="02040503050406030204" pitchFamily="18" charset="0"/>
              <a:ea typeface="宋体" panose="02010600030101010101" pitchFamily="2" charset="-122"/>
            </a:endParaRPr>
          </a:p>
        </p:txBody>
      </p:sp>
      <p:sp>
        <p:nvSpPr>
          <p:cNvPr id="496663" name="Rectangle 23"/>
          <p:cNvSpPr>
            <a:spLocks noChangeArrowheads="1"/>
          </p:cNvSpPr>
          <p:nvPr/>
        </p:nvSpPr>
        <p:spPr bwMode="auto">
          <a:xfrm>
            <a:off x="323584" y="2987510"/>
            <a:ext cx="766823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buClr>
                <a:srgbClr val="CCCCFF"/>
              </a:buClr>
              <a:buSzPct val="80000"/>
              <a:buFont typeface="Wingdings" panose="05000000000000000000" pitchFamily="2" charset="2"/>
              <a:buChar char="p"/>
            </a:pPr>
            <a:r>
              <a:rPr lang="en-US" altLang="zh-CN" sz="2000" dirty="0">
                <a:effectLst/>
                <a:latin typeface="Cambria" panose="02040503050406030204" pitchFamily="18" charset="0"/>
                <a:ea typeface="宋体" panose="02010600030101010101" pitchFamily="2" charset="-122"/>
              </a:rPr>
              <a:t> The program behaves analogously for inputs in the same class</a:t>
            </a:r>
          </a:p>
          <a:p>
            <a:pPr lvl="1">
              <a:buClr>
                <a:srgbClr val="CCCCFF"/>
              </a:buClr>
              <a:buSzPct val="80000"/>
              <a:buFont typeface="Wingdings" panose="05000000000000000000" pitchFamily="2" charset="2"/>
              <a:buNone/>
            </a:pPr>
            <a:endParaRPr lang="en-US" altLang="zh-CN" sz="2000" dirty="0">
              <a:effectLst/>
              <a:latin typeface="Cambria" panose="02040503050406030204" pitchFamily="18" charset="0"/>
              <a:ea typeface="宋体" panose="02010600030101010101" pitchFamily="2" charset="-122"/>
            </a:endParaRPr>
          </a:p>
          <a:p>
            <a:pPr lvl="1">
              <a:buClr>
                <a:srgbClr val="CCCCFF"/>
              </a:buClr>
              <a:buSzPct val="80000"/>
              <a:buFont typeface="Wingdings" panose="05000000000000000000" pitchFamily="2" charset="2"/>
              <a:buChar char="p"/>
            </a:pPr>
            <a:r>
              <a:rPr lang="en-US" altLang="zh-CN" sz="2000" dirty="0">
                <a:effectLst/>
                <a:latin typeface="Cambria" panose="02040503050406030204" pitchFamily="18" charset="0"/>
                <a:ea typeface="宋体" panose="02010600030101010101" pitchFamily="2" charset="-122"/>
              </a:rPr>
              <a:t> One test with a representative value from a class is sufficient</a:t>
            </a:r>
          </a:p>
        </p:txBody>
      </p:sp>
    </p:spTree>
    <p:extLst>
      <p:ext uri="{BB962C8B-B14F-4D97-AF65-F5344CB8AC3E}">
        <p14:creationId xmlns:p14="http://schemas.microsoft.com/office/powerpoint/2010/main" val="9864389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66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66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66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666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666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66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6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49858" name="Rectangle 2"/>
          <p:cNvSpPr>
            <a:spLocks noGrp="1" noChangeArrowheads="1"/>
          </p:cNvSpPr>
          <p:nvPr>
            <p:ph type="title"/>
          </p:nvPr>
        </p:nvSpPr>
        <p:spPr>
          <a:xfrm>
            <a:off x="2490787" y="152400"/>
            <a:ext cx="5686425" cy="536575"/>
          </a:xfrm>
        </p:spPr>
        <p:txBody>
          <a:bodyPr/>
          <a:lstStyle/>
          <a:p>
            <a:r>
              <a:rPr lang="en-US" altLang="zh-CN" sz="4000" dirty="0">
                <a:latin typeface="Cambria" panose="02040503050406030204" pitchFamily="18" charset="0"/>
              </a:rPr>
              <a:t>Equivalence Classes</a:t>
            </a:r>
          </a:p>
        </p:txBody>
      </p:sp>
      <p:sp>
        <p:nvSpPr>
          <p:cNvPr id="249859" name="Text Box 3"/>
          <p:cNvSpPr txBox="1">
            <a:spLocks noChangeArrowheads="1"/>
          </p:cNvSpPr>
          <p:nvPr/>
        </p:nvSpPr>
        <p:spPr bwMode="auto">
          <a:xfrm>
            <a:off x="762000" y="1447800"/>
            <a:ext cx="4416425" cy="4421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30188" indent="-230188">
              <a:defRPr sz="2400">
                <a:solidFill>
                  <a:schemeClr val="tx1"/>
                </a:solidFill>
                <a:latin typeface="Times New Roman" panose="02020603050405020304" pitchFamily="18" charset="0"/>
              </a:defRPr>
            </a:lvl1pPr>
            <a:lvl2pPr marL="692150" indent="-2349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zh-CN" sz="2000" b="1" u="sng" dirty="0">
                <a:solidFill>
                  <a:srgbClr val="133984"/>
                </a:solidFill>
                <a:effectLst/>
                <a:latin typeface="Cambria" panose="02040503050406030204" pitchFamily="18" charset="0"/>
                <a:ea typeface="宋体" panose="02010600030101010101" pitchFamily="2" charset="-122"/>
              </a:rPr>
              <a:t>Valid data</a:t>
            </a:r>
          </a:p>
          <a:p>
            <a:pPr>
              <a:spcBef>
                <a:spcPct val="20000"/>
              </a:spcBef>
            </a:pPr>
            <a:endParaRPr lang="en-US" altLang="zh-CN" sz="2000" b="1" u="sng" dirty="0">
              <a:solidFill>
                <a:srgbClr val="133984"/>
              </a:solidFill>
              <a:effectLst/>
              <a:latin typeface="Cambria" panose="02040503050406030204" pitchFamily="18" charset="0"/>
              <a:ea typeface="宋体" panose="02010600030101010101" pitchFamily="2" charset="-122"/>
            </a:endParaRPr>
          </a:p>
          <a:p>
            <a:pPr>
              <a:spcBef>
                <a:spcPct val="20000"/>
              </a:spcBef>
              <a:buClr>
                <a:schemeClr val="accent1"/>
              </a:buClr>
              <a:buSzPct val="122000"/>
              <a:buFontTx/>
              <a:buChar char="•"/>
            </a:pPr>
            <a:r>
              <a:rPr lang="en-US" altLang="zh-CN" sz="2000" dirty="0">
                <a:solidFill>
                  <a:srgbClr val="133984"/>
                </a:solidFill>
                <a:effectLst/>
                <a:latin typeface="Cambria" panose="02040503050406030204" pitchFamily="18" charset="0"/>
                <a:ea typeface="宋体" panose="02010600030101010101" pitchFamily="2" charset="-122"/>
              </a:rPr>
              <a:t>User supplied commands.</a:t>
            </a:r>
          </a:p>
          <a:p>
            <a:pPr>
              <a:spcBef>
                <a:spcPct val="20000"/>
              </a:spcBef>
              <a:buClr>
                <a:schemeClr val="accent1"/>
              </a:buClr>
              <a:buSzPct val="122000"/>
              <a:buFontTx/>
              <a:buChar char="•"/>
            </a:pPr>
            <a:r>
              <a:rPr lang="en-US" altLang="zh-CN" sz="2000" dirty="0">
                <a:solidFill>
                  <a:srgbClr val="133984"/>
                </a:solidFill>
                <a:effectLst/>
                <a:latin typeface="Cambria" panose="02040503050406030204" pitchFamily="18" charset="0"/>
                <a:ea typeface="宋体" panose="02010600030101010101" pitchFamily="2" charset="-122"/>
              </a:rPr>
              <a:t>Responses to system prompts.</a:t>
            </a:r>
          </a:p>
          <a:p>
            <a:pPr>
              <a:spcBef>
                <a:spcPct val="20000"/>
              </a:spcBef>
              <a:buClr>
                <a:schemeClr val="accent1"/>
              </a:buClr>
              <a:buSzPct val="122000"/>
              <a:buFontTx/>
              <a:buChar char="•"/>
            </a:pPr>
            <a:r>
              <a:rPr lang="en-US" altLang="zh-CN" sz="2000" dirty="0">
                <a:solidFill>
                  <a:srgbClr val="133984"/>
                </a:solidFill>
                <a:effectLst/>
                <a:latin typeface="Cambria" panose="02040503050406030204" pitchFamily="18" charset="0"/>
                <a:ea typeface="宋体" panose="02010600030101010101" pitchFamily="2" charset="-122"/>
              </a:rPr>
              <a:t>File names.</a:t>
            </a:r>
          </a:p>
          <a:p>
            <a:pPr>
              <a:spcBef>
                <a:spcPct val="20000"/>
              </a:spcBef>
              <a:buClr>
                <a:schemeClr val="accent1"/>
              </a:buClr>
              <a:buSzPct val="122000"/>
              <a:buFontTx/>
              <a:buChar char="•"/>
            </a:pPr>
            <a:r>
              <a:rPr lang="en-US" altLang="zh-CN" sz="2000" dirty="0">
                <a:solidFill>
                  <a:srgbClr val="133984"/>
                </a:solidFill>
                <a:effectLst/>
                <a:latin typeface="Cambria" panose="02040503050406030204" pitchFamily="18" charset="0"/>
                <a:ea typeface="宋体" panose="02010600030101010101" pitchFamily="2" charset="-122"/>
              </a:rPr>
              <a:t>Computational data:</a:t>
            </a:r>
          </a:p>
          <a:p>
            <a:pPr lvl="1">
              <a:spcBef>
                <a:spcPct val="20000"/>
              </a:spcBef>
              <a:buClr>
                <a:schemeClr val="accent1"/>
              </a:buClr>
              <a:buSzPct val="122000"/>
              <a:buFontTx/>
              <a:buChar char="•"/>
            </a:pPr>
            <a:r>
              <a:rPr lang="en-US" altLang="zh-CN" sz="2000" dirty="0">
                <a:solidFill>
                  <a:srgbClr val="133984"/>
                </a:solidFill>
                <a:effectLst/>
                <a:latin typeface="Cambria" panose="02040503050406030204" pitchFamily="18" charset="0"/>
                <a:ea typeface="宋体" panose="02010600030101010101" pitchFamily="2" charset="-122"/>
              </a:rPr>
              <a:t>Physical parameters,</a:t>
            </a:r>
          </a:p>
          <a:p>
            <a:pPr lvl="1">
              <a:spcBef>
                <a:spcPct val="20000"/>
              </a:spcBef>
              <a:buClr>
                <a:schemeClr val="accent1"/>
              </a:buClr>
              <a:buSzPct val="122000"/>
              <a:buFontTx/>
              <a:buChar char="•"/>
            </a:pPr>
            <a:r>
              <a:rPr lang="en-US" altLang="zh-CN" sz="2000" dirty="0">
                <a:solidFill>
                  <a:srgbClr val="133984"/>
                </a:solidFill>
                <a:effectLst/>
                <a:latin typeface="Cambria" panose="02040503050406030204" pitchFamily="18" charset="0"/>
                <a:ea typeface="宋体" panose="02010600030101010101" pitchFamily="2" charset="-122"/>
              </a:rPr>
              <a:t>Bounding values, </a:t>
            </a:r>
          </a:p>
          <a:p>
            <a:pPr lvl="1">
              <a:spcBef>
                <a:spcPct val="20000"/>
              </a:spcBef>
              <a:buClr>
                <a:schemeClr val="accent1"/>
              </a:buClr>
              <a:buSzPct val="122000"/>
              <a:buFontTx/>
              <a:buChar char="•"/>
            </a:pPr>
            <a:r>
              <a:rPr lang="en-US" altLang="zh-CN" sz="2000" dirty="0">
                <a:solidFill>
                  <a:srgbClr val="133984"/>
                </a:solidFill>
                <a:effectLst/>
                <a:latin typeface="Cambria" panose="02040503050406030204" pitchFamily="18" charset="0"/>
                <a:ea typeface="宋体" panose="02010600030101010101" pitchFamily="2" charset="-122"/>
              </a:rPr>
              <a:t>Initiation values.</a:t>
            </a:r>
          </a:p>
          <a:p>
            <a:pPr>
              <a:spcBef>
                <a:spcPct val="20000"/>
              </a:spcBef>
              <a:buClr>
                <a:schemeClr val="accent1"/>
              </a:buClr>
              <a:buSzPct val="122000"/>
              <a:buFontTx/>
              <a:buChar char="•"/>
            </a:pPr>
            <a:r>
              <a:rPr lang="en-US" altLang="zh-CN" sz="2000" dirty="0">
                <a:solidFill>
                  <a:srgbClr val="133984"/>
                </a:solidFill>
                <a:effectLst/>
                <a:latin typeface="Cambria" panose="02040503050406030204" pitchFamily="18" charset="0"/>
                <a:ea typeface="宋体" panose="02010600030101010101" pitchFamily="2" charset="-122"/>
              </a:rPr>
              <a:t>Output data formatting commands.</a:t>
            </a:r>
          </a:p>
          <a:p>
            <a:pPr>
              <a:spcBef>
                <a:spcPct val="20000"/>
              </a:spcBef>
              <a:buClr>
                <a:schemeClr val="accent1"/>
              </a:buClr>
              <a:buSzPct val="122000"/>
              <a:buFontTx/>
              <a:buChar char="•"/>
            </a:pPr>
            <a:r>
              <a:rPr lang="en-US" altLang="zh-CN" sz="2000" dirty="0">
                <a:solidFill>
                  <a:srgbClr val="133984"/>
                </a:solidFill>
                <a:effectLst/>
                <a:latin typeface="Cambria" panose="02040503050406030204" pitchFamily="18" charset="0"/>
                <a:ea typeface="宋体" panose="02010600030101010101" pitchFamily="2" charset="-122"/>
              </a:rPr>
              <a:t>Responses to error</a:t>
            </a:r>
            <a:r>
              <a:rPr lang="en-US" altLang="zh-CN" sz="2000" b="1" dirty="0">
                <a:solidFill>
                  <a:srgbClr val="133984"/>
                </a:solidFill>
                <a:effectLst/>
                <a:latin typeface="Cambria" panose="02040503050406030204" pitchFamily="18" charset="0"/>
                <a:ea typeface="宋体" panose="02010600030101010101" pitchFamily="2" charset="-122"/>
              </a:rPr>
              <a:t> </a:t>
            </a:r>
            <a:r>
              <a:rPr lang="en-US" altLang="zh-CN" sz="2000" dirty="0">
                <a:solidFill>
                  <a:srgbClr val="133984"/>
                </a:solidFill>
                <a:effectLst/>
                <a:latin typeface="Cambria" panose="02040503050406030204" pitchFamily="18" charset="0"/>
                <a:ea typeface="宋体" panose="02010600030101010101" pitchFamily="2" charset="-122"/>
              </a:rPr>
              <a:t>messages.</a:t>
            </a:r>
          </a:p>
          <a:p>
            <a:pPr>
              <a:spcBef>
                <a:spcPct val="20000"/>
              </a:spcBef>
              <a:buClr>
                <a:schemeClr val="accent1"/>
              </a:buClr>
              <a:buSzPct val="122000"/>
              <a:buFontTx/>
              <a:buChar char="•"/>
            </a:pPr>
            <a:r>
              <a:rPr lang="en-US" altLang="zh-CN" sz="2000" dirty="0">
                <a:solidFill>
                  <a:srgbClr val="133984"/>
                </a:solidFill>
                <a:effectLst/>
                <a:latin typeface="Cambria" panose="02040503050406030204" pitchFamily="18" charset="0"/>
                <a:ea typeface="宋体" panose="02010600030101010101" pitchFamily="2" charset="-122"/>
              </a:rPr>
              <a:t>Graphical data.</a:t>
            </a:r>
          </a:p>
        </p:txBody>
      </p:sp>
      <p:sp>
        <p:nvSpPr>
          <p:cNvPr id="249860" name="Text Box 4"/>
          <p:cNvSpPr txBox="1">
            <a:spLocks noChangeArrowheads="1"/>
          </p:cNvSpPr>
          <p:nvPr/>
        </p:nvSpPr>
        <p:spPr bwMode="auto">
          <a:xfrm>
            <a:off x="5178425" y="1447800"/>
            <a:ext cx="3330575" cy="2451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30188" indent="-230188">
              <a:defRPr sz="2400">
                <a:solidFill>
                  <a:schemeClr val="tx1"/>
                </a:solidFill>
                <a:latin typeface="Times New Roman" panose="02020603050405020304" pitchFamily="18" charset="0"/>
              </a:defRPr>
            </a:lvl1pPr>
            <a:lvl2pPr marL="692150" indent="-2349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zh-CN" sz="2000" b="1" u="sng" dirty="0">
                <a:solidFill>
                  <a:schemeClr val="hlink"/>
                </a:solidFill>
                <a:effectLst/>
                <a:latin typeface="Cambria" panose="02040503050406030204" pitchFamily="18" charset="0"/>
                <a:ea typeface="宋体" panose="02010600030101010101" pitchFamily="2" charset="-122"/>
              </a:rPr>
              <a:t>Invalid data</a:t>
            </a:r>
          </a:p>
          <a:p>
            <a:pPr>
              <a:spcBef>
                <a:spcPct val="20000"/>
              </a:spcBef>
            </a:pPr>
            <a:endParaRPr lang="en-US" altLang="zh-CN" sz="2000" b="1" u="sng" dirty="0">
              <a:solidFill>
                <a:schemeClr val="hlink"/>
              </a:solidFill>
              <a:effectLst/>
              <a:latin typeface="Cambria" panose="02040503050406030204" pitchFamily="18" charset="0"/>
              <a:ea typeface="宋体" panose="02010600030101010101" pitchFamily="2" charset="-122"/>
            </a:endParaRPr>
          </a:p>
          <a:p>
            <a:pPr>
              <a:spcBef>
                <a:spcPct val="20000"/>
              </a:spcBef>
              <a:buClr>
                <a:schemeClr val="accent1"/>
              </a:buClr>
              <a:buSzPct val="122000"/>
              <a:buFontTx/>
              <a:buChar char="•"/>
            </a:pPr>
            <a:r>
              <a:rPr lang="en-US" altLang="zh-CN" sz="2000" dirty="0">
                <a:solidFill>
                  <a:schemeClr val="hlink"/>
                </a:solidFill>
                <a:effectLst/>
                <a:latin typeface="Cambria" panose="02040503050406030204" pitchFamily="18" charset="0"/>
                <a:ea typeface="宋体" panose="02010600030101010101" pitchFamily="2" charset="-122"/>
              </a:rPr>
              <a:t>Data outside bounds of the program.</a:t>
            </a:r>
          </a:p>
          <a:p>
            <a:pPr>
              <a:spcBef>
                <a:spcPct val="20000"/>
              </a:spcBef>
              <a:buClr>
                <a:schemeClr val="accent1"/>
              </a:buClr>
              <a:buSzPct val="122000"/>
              <a:buFontTx/>
              <a:buChar char="•"/>
            </a:pPr>
            <a:r>
              <a:rPr lang="en-US" altLang="zh-CN" sz="2000" dirty="0">
                <a:solidFill>
                  <a:schemeClr val="hlink"/>
                </a:solidFill>
                <a:effectLst/>
                <a:latin typeface="Cambria" panose="02040503050406030204" pitchFamily="18" charset="0"/>
                <a:ea typeface="宋体" panose="02010600030101010101" pitchFamily="2" charset="-122"/>
              </a:rPr>
              <a:t>Physically impossible data.</a:t>
            </a:r>
          </a:p>
          <a:p>
            <a:pPr>
              <a:spcBef>
                <a:spcPct val="20000"/>
              </a:spcBef>
              <a:buClr>
                <a:schemeClr val="accent1"/>
              </a:buClr>
              <a:buSzPct val="122000"/>
              <a:buFontTx/>
              <a:buChar char="•"/>
            </a:pPr>
            <a:r>
              <a:rPr lang="en-US" altLang="zh-CN" sz="2000" dirty="0">
                <a:solidFill>
                  <a:schemeClr val="hlink"/>
                </a:solidFill>
                <a:effectLst/>
                <a:latin typeface="Cambria" panose="02040503050406030204" pitchFamily="18" charset="0"/>
                <a:ea typeface="宋体" panose="02010600030101010101" pitchFamily="2" charset="-122"/>
              </a:rPr>
              <a:t>Proper value supplied in wrong place.</a:t>
            </a:r>
          </a:p>
        </p:txBody>
      </p:sp>
    </p:spTree>
    <p:extLst>
      <p:ext uri="{BB962C8B-B14F-4D97-AF65-F5344CB8AC3E}">
        <p14:creationId xmlns:p14="http://schemas.microsoft.com/office/powerpoint/2010/main" val="15798727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98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9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p:bldP spid="249860"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50882" name="Rectangle 2"/>
          <p:cNvSpPr>
            <a:spLocks noGrp="1" noChangeArrowheads="1"/>
          </p:cNvSpPr>
          <p:nvPr>
            <p:ph type="title"/>
          </p:nvPr>
        </p:nvSpPr>
        <p:spPr>
          <a:xfrm>
            <a:off x="1560022" y="152400"/>
            <a:ext cx="7315200" cy="685800"/>
          </a:xfrm>
        </p:spPr>
        <p:txBody>
          <a:bodyPr/>
          <a:lstStyle/>
          <a:p>
            <a:r>
              <a:rPr lang="en-US" altLang="zh-CN" sz="3200" dirty="0">
                <a:latin typeface="Cambria" panose="02040503050406030204" pitchFamily="18" charset="0"/>
              </a:rPr>
              <a:t>Equivalence Classes Strategy </a:t>
            </a:r>
          </a:p>
        </p:txBody>
      </p:sp>
      <p:sp>
        <p:nvSpPr>
          <p:cNvPr id="250883" name="Rectangle 3"/>
          <p:cNvSpPr>
            <a:spLocks noGrp="1" noChangeArrowheads="1"/>
          </p:cNvSpPr>
          <p:nvPr>
            <p:ph type="body" idx="1"/>
          </p:nvPr>
        </p:nvSpPr>
        <p:spPr>
          <a:xfrm>
            <a:off x="381000" y="1447800"/>
            <a:ext cx="8305800" cy="5105400"/>
          </a:xfrm>
          <a:noFill/>
          <a:ln/>
        </p:spPr>
        <p:txBody>
          <a:bodyPr/>
          <a:lstStyle/>
          <a:p>
            <a:pPr>
              <a:lnSpc>
                <a:spcPts val="2600"/>
              </a:lnSpc>
              <a:buClrTx/>
              <a:buSzTx/>
            </a:pPr>
            <a:r>
              <a:rPr lang="en-US" altLang="zh-CN" dirty="0">
                <a:latin typeface="Cambria" panose="02040503050406030204" pitchFamily="18" charset="0"/>
              </a:rPr>
              <a:t>Identify input equivalence classes </a:t>
            </a:r>
            <a:endParaRPr lang="en-US" altLang="zh-CN" dirty="0" smtClean="0">
              <a:latin typeface="Cambria" panose="02040503050406030204" pitchFamily="18" charset="0"/>
            </a:endParaRPr>
          </a:p>
          <a:p>
            <a:pPr lvl="1">
              <a:lnSpc>
                <a:spcPts val="2600"/>
              </a:lnSpc>
              <a:buClrTx/>
            </a:pPr>
            <a:r>
              <a:rPr lang="en-US" altLang="zh-CN" sz="2000" dirty="0" smtClean="0">
                <a:latin typeface="Cambria" panose="02040503050406030204" pitchFamily="18" charset="0"/>
              </a:rPr>
              <a:t>Based </a:t>
            </a:r>
            <a:r>
              <a:rPr lang="en-US" altLang="zh-CN" sz="2000" dirty="0">
                <a:latin typeface="Cambria" panose="02040503050406030204" pitchFamily="18" charset="0"/>
              </a:rPr>
              <a:t>on conditions on inputs/outputs </a:t>
            </a:r>
            <a:r>
              <a:rPr lang="en-US" altLang="zh-CN" sz="2000" dirty="0" smtClean="0">
                <a:latin typeface="Cambria" panose="02040503050406030204" pitchFamily="18" charset="0"/>
              </a:rPr>
              <a:t>in specification/description</a:t>
            </a:r>
            <a:r>
              <a:rPr lang="en-US" altLang="zh-CN" sz="2000" dirty="0">
                <a:latin typeface="Cambria" panose="02040503050406030204" pitchFamily="18" charset="0"/>
              </a:rPr>
              <a:t>: Both valid and invalid input equivalence </a:t>
            </a:r>
            <a:r>
              <a:rPr lang="en-US" altLang="zh-CN" sz="2000" dirty="0" smtClean="0">
                <a:latin typeface="Cambria" panose="02040503050406030204" pitchFamily="18" charset="0"/>
              </a:rPr>
              <a:t>classes</a:t>
            </a:r>
          </a:p>
          <a:p>
            <a:pPr lvl="1">
              <a:lnSpc>
                <a:spcPts val="2600"/>
              </a:lnSpc>
              <a:buClrTx/>
            </a:pPr>
            <a:r>
              <a:rPr lang="en-US" altLang="zh-CN" sz="2000" dirty="0" smtClean="0">
                <a:latin typeface="Cambria" panose="02040503050406030204" pitchFamily="18" charset="0"/>
              </a:rPr>
              <a:t>Based </a:t>
            </a:r>
            <a:r>
              <a:rPr lang="en-US" altLang="zh-CN" sz="2000" dirty="0">
                <a:latin typeface="Cambria" panose="02040503050406030204" pitchFamily="18" charset="0"/>
              </a:rPr>
              <a:t>on heuristics and experience</a:t>
            </a:r>
            <a:r>
              <a:rPr lang="en-US" altLang="zh-CN" i="1" dirty="0">
                <a:latin typeface="Cambria" panose="02040503050406030204" pitchFamily="18" charset="0"/>
              </a:rPr>
              <a:t> :</a:t>
            </a:r>
          </a:p>
          <a:p>
            <a:pPr lvl="2">
              <a:lnSpc>
                <a:spcPts val="2600"/>
              </a:lnSpc>
              <a:buClrTx/>
              <a:buSzTx/>
              <a:buFontTx/>
              <a:buNone/>
            </a:pPr>
            <a:r>
              <a:rPr lang="en-US" altLang="zh-CN" sz="2000" i="1" dirty="0">
                <a:latin typeface="Cambria" panose="02040503050406030204" pitchFamily="18" charset="0"/>
              </a:rPr>
              <a:t>“input x in [1..10]” </a:t>
            </a:r>
            <a:endParaRPr lang="en-US" altLang="zh-CN" sz="2000" i="1" dirty="0" smtClean="0">
              <a:latin typeface="Cambria" panose="02040503050406030204" pitchFamily="18" charset="0"/>
            </a:endParaRPr>
          </a:p>
          <a:p>
            <a:pPr lvl="2">
              <a:lnSpc>
                <a:spcPts val="2600"/>
              </a:lnSpc>
              <a:buClrTx/>
              <a:buSzTx/>
              <a:buFontTx/>
              <a:buNone/>
            </a:pPr>
            <a:r>
              <a:rPr lang="en-US" altLang="zh-CN" sz="2000" i="1" dirty="0">
                <a:latin typeface="Cambria" panose="02040503050406030204" pitchFamily="18" charset="0"/>
                <a:sym typeface="Symbol" panose="05050102010706020507" pitchFamily="18" charset="2"/>
              </a:rPr>
              <a:t>	</a:t>
            </a:r>
            <a:r>
              <a:rPr lang="en-US" altLang="zh-CN" sz="2000" i="1" dirty="0" smtClean="0">
                <a:latin typeface="Cambria" panose="02040503050406030204" pitchFamily="18" charset="0"/>
                <a:sym typeface="Symbol" panose="05050102010706020507" pitchFamily="18" charset="2"/>
              </a:rPr>
              <a:t>		 </a:t>
            </a:r>
            <a:r>
              <a:rPr lang="en-US" altLang="zh-CN" sz="2000" i="1" dirty="0" smtClean="0">
                <a:latin typeface="Cambria" panose="02040503050406030204" pitchFamily="18" charset="0"/>
              </a:rPr>
              <a:t> </a:t>
            </a:r>
            <a:r>
              <a:rPr lang="en-US" altLang="zh-CN" sz="2000" i="1" dirty="0">
                <a:latin typeface="Cambria" panose="02040503050406030204" pitchFamily="18" charset="0"/>
              </a:rPr>
              <a:t>classes :   x </a:t>
            </a:r>
            <a:r>
              <a:rPr lang="en-US" altLang="zh-CN" sz="2000" i="1" dirty="0">
                <a:latin typeface="Cambria" panose="02040503050406030204" pitchFamily="18" charset="0"/>
                <a:sym typeface="Symbol" panose="05050102010706020507" pitchFamily="18" charset="2"/>
              </a:rPr>
              <a:t></a:t>
            </a:r>
            <a:r>
              <a:rPr lang="en-US" altLang="zh-CN" sz="2000" i="1" dirty="0">
                <a:latin typeface="Cambria" panose="02040503050406030204" pitchFamily="18" charset="0"/>
              </a:rPr>
              <a:t> 1,  1 </a:t>
            </a:r>
            <a:r>
              <a:rPr lang="en-US" altLang="zh-CN" sz="2000" i="1" dirty="0">
                <a:latin typeface="Cambria" panose="02040503050406030204" pitchFamily="18" charset="0"/>
                <a:sym typeface="Symbol" panose="05050102010706020507" pitchFamily="18" charset="2"/>
              </a:rPr>
              <a:t> x  10,  x  10</a:t>
            </a:r>
          </a:p>
          <a:p>
            <a:pPr lvl="2">
              <a:lnSpc>
                <a:spcPts val="2600"/>
              </a:lnSpc>
              <a:buClrTx/>
              <a:buSzTx/>
              <a:buFontTx/>
              <a:buNone/>
            </a:pPr>
            <a:r>
              <a:rPr lang="en-US" altLang="zh-CN" sz="2000" i="1" dirty="0">
                <a:latin typeface="Cambria" panose="02040503050406030204" pitchFamily="18" charset="0"/>
                <a:sym typeface="Symbol" panose="05050102010706020507" pitchFamily="18" charset="2"/>
              </a:rPr>
              <a:t>“enumeration  A, B, C“  </a:t>
            </a:r>
            <a:endParaRPr lang="en-US" altLang="zh-CN" sz="2000" i="1" dirty="0" smtClean="0">
              <a:latin typeface="Cambria" panose="02040503050406030204" pitchFamily="18" charset="0"/>
              <a:sym typeface="Symbol" panose="05050102010706020507" pitchFamily="18" charset="2"/>
            </a:endParaRPr>
          </a:p>
          <a:p>
            <a:pPr lvl="2">
              <a:lnSpc>
                <a:spcPts val="2600"/>
              </a:lnSpc>
              <a:buClrTx/>
              <a:buSzTx/>
              <a:buFontTx/>
              <a:buNone/>
            </a:pPr>
            <a:r>
              <a:rPr lang="en-US" altLang="zh-CN" sz="2000" i="1" dirty="0">
                <a:latin typeface="Cambria" panose="02040503050406030204" pitchFamily="18" charset="0"/>
                <a:sym typeface="Symbol" panose="05050102010706020507" pitchFamily="18" charset="2"/>
              </a:rPr>
              <a:t>	</a:t>
            </a:r>
            <a:r>
              <a:rPr lang="en-US" altLang="zh-CN" sz="2000" i="1" dirty="0" smtClean="0">
                <a:latin typeface="Cambria" panose="02040503050406030204" pitchFamily="18" charset="0"/>
                <a:sym typeface="Symbol" panose="05050102010706020507" pitchFamily="18" charset="2"/>
              </a:rPr>
              <a:t>		  </a:t>
            </a:r>
            <a:r>
              <a:rPr lang="en-US" altLang="zh-CN" sz="2000" i="1" dirty="0">
                <a:latin typeface="Cambria" panose="02040503050406030204" pitchFamily="18" charset="0"/>
              </a:rPr>
              <a:t>classes :  A,  B,  C,  not{A,B,C,}</a:t>
            </a:r>
          </a:p>
          <a:p>
            <a:pPr lvl="2">
              <a:lnSpc>
                <a:spcPts val="2600"/>
              </a:lnSpc>
              <a:buClrTx/>
              <a:buSzTx/>
              <a:buFontTx/>
              <a:buNone/>
            </a:pPr>
            <a:r>
              <a:rPr lang="en-US" altLang="zh-CN" sz="2000" i="1" dirty="0">
                <a:latin typeface="Cambria" panose="02040503050406030204" pitchFamily="18" charset="0"/>
              </a:rPr>
              <a:t>"input </a:t>
            </a:r>
            <a:r>
              <a:rPr lang="en-US" altLang="zh-CN" sz="2000" i="1" dirty="0" smtClean="0">
                <a:latin typeface="Cambria" panose="02040503050406030204" pitchFamily="18" charset="0"/>
              </a:rPr>
              <a:t>integer       </a:t>
            </a:r>
          </a:p>
          <a:p>
            <a:pPr lvl="2">
              <a:lnSpc>
                <a:spcPts val="2600"/>
              </a:lnSpc>
              <a:buClrTx/>
              <a:buSzTx/>
              <a:buFontTx/>
              <a:buNone/>
            </a:pPr>
            <a:r>
              <a:rPr lang="en-US" altLang="zh-CN" sz="2000" i="1" dirty="0">
                <a:latin typeface="Cambria" panose="02040503050406030204" pitchFamily="18" charset="0"/>
                <a:sym typeface="Symbol" panose="05050102010706020507" pitchFamily="18" charset="2"/>
              </a:rPr>
              <a:t>	</a:t>
            </a:r>
            <a:r>
              <a:rPr lang="en-US" altLang="zh-CN" sz="2000" i="1" dirty="0" smtClean="0">
                <a:latin typeface="Cambria" panose="02040503050406030204" pitchFamily="18" charset="0"/>
                <a:sym typeface="Symbol" panose="05050102010706020507" pitchFamily="18" charset="2"/>
              </a:rPr>
              <a:t>		  </a:t>
            </a:r>
            <a:r>
              <a:rPr lang="en-US" altLang="zh-CN" sz="2000" i="1" dirty="0">
                <a:latin typeface="Cambria" panose="02040503050406030204" pitchFamily="18" charset="0"/>
                <a:sym typeface="Symbol" panose="05050102010706020507" pitchFamily="18" charset="2"/>
              </a:rPr>
              <a:t>classes :  n not an integer,</a:t>
            </a:r>
            <a:br>
              <a:rPr lang="en-US" altLang="zh-CN" sz="2000" i="1" dirty="0">
                <a:latin typeface="Cambria" panose="02040503050406030204" pitchFamily="18" charset="0"/>
                <a:sym typeface="Symbol" panose="05050102010706020507" pitchFamily="18" charset="2"/>
              </a:rPr>
            </a:br>
            <a:r>
              <a:rPr lang="en-US" altLang="zh-CN" sz="2000" i="1" dirty="0">
                <a:latin typeface="Cambria" panose="02040503050406030204" pitchFamily="18" charset="0"/>
                <a:sym typeface="Symbol" panose="05050102010706020507" pitchFamily="18" charset="2"/>
              </a:rPr>
              <a:t>      </a:t>
            </a:r>
            <a:r>
              <a:rPr lang="en-US" altLang="zh-CN" sz="2000" i="1" dirty="0" smtClean="0">
                <a:latin typeface="Cambria" panose="02040503050406030204" pitchFamily="18" charset="0"/>
                <a:sym typeface="Symbol" panose="05050102010706020507" pitchFamily="18" charset="2"/>
              </a:rPr>
              <a:t>		n </a:t>
            </a:r>
            <a:r>
              <a:rPr lang="en-US" altLang="zh-CN" sz="2000" i="1" dirty="0">
                <a:latin typeface="Cambria" panose="02040503050406030204" pitchFamily="18" charset="0"/>
                <a:sym typeface="Symbol" panose="05050102010706020507" pitchFamily="18" charset="2"/>
              </a:rPr>
              <a:t> min, min  n  0, 0  n  max, n  </a:t>
            </a:r>
            <a:r>
              <a:rPr lang="en-US" altLang="zh-CN" sz="2000" i="1" dirty="0" smtClean="0">
                <a:latin typeface="Cambria" panose="02040503050406030204" pitchFamily="18" charset="0"/>
                <a:sym typeface="Symbol" panose="05050102010706020507" pitchFamily="18" charset="2"/>
              </a:rPr>
              <a:t>max</a:t>
            </a:r>
            <a:endParaRPr lang="en-US" altLang="zh-CN" sz="2000" i="1" dirty="0" smtClean="0">
              <a:latin typeface="Cambria" panose="02040503050406030204" pitchFamily="18" charset="0"/>
            </a:endParaRPr>
          </a:p>
          <a:p>
            <a:pPr lvl="2">
              <a:lnSpc>
                <a:spcPts val="2600"/>
              </a:lnSpc>
              <a:buClrTx/>
              <a:buSzTx/>
              <a:buFontTx/>
              <a:buNone/>
            </a:pPr>
            <a:endParaRPr lang="en-US" altLang="zh-CN" sz="1800" i="1" dirty="0" smtClean="0">
              <a:solidFill>
                <a:schemeClr val="accent2"/>
              </a:solidFill>
              <a:latin typeface="Cambria" panose="02040503050406030204" pitchFamily="18" charset="0"/>
            </a:endParaRPr>
          </a:p>
          <a:p>
            <a:pPr marL="0" indent="0">
              <a:lnSpc>
                <a:spcPts val="2600"/>
              </a:lnSpc>
              <a:buClrTx/>
              <a:buSzTx/>
              <a:buNone/>
            </a:pPr>
            <a:endParaRPr lang="en-US" altLang="zh-CN" sz="2000" i="1" dirty="0">
              <a:solidFill>
                <a:srgbClr val="FF0000"/>
              </a:solidFill>
              <a:latin typeface="Cambria" panose="02040503050406030204" pitchFamily="18" charset="0"/>
            </a:endParaRPr>
          </a:p>
        </p:txBody>
      </p:sp>
    </p:spTree>
    <p:extLst>
      <p:ext uri="{BB962C8B-B14F-4D97-AF65-F5344CB8AC3E}">
        <p14:creationId xmlns:p14="http://schemas.microsoft.com/office/powerpoint/2010/main" val="163481308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088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088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088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088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088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088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08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51906" name="Rectangle 2"/>
          <p:cNvSpPr>
            <a:spLocks noGrp="1" noChangeArrowheads="1"/>
          </p:cNvSpPr>
          <p:nvPr>
            <p:ph type="title"/>
          </p:nvPr>
        </p:nvSpPr>
        <p:spPr>
          <a:xfrm>
            <a:off x="1600200" y="228600"/>
            <a:ext cx="7543800" cy="457200"/>
          </a:xfrm>
        </p:spPr>
        <p:txBody>
          <a:bodyPr/>
          <a:lstStyle/>
          <a:p>
            <a:r>
              <a:rPr lang="en-US" altLang="zh-CN" dirty="0">
                <a:latin typeface="Cambria" panose="02040503050406030204" pitchFamily="18" charset="0"/>
              </a:rPr>
              <a:t>Equivalence Partitioning Example 1</a:t>
            </a:r>
          </a:p>
        </p:txBody>
      </p:sp>
      <p:sp>
        <p:nvSpPr>
          <p:cNvPr id="251907" name="Text Box 3"/>
          <p:cNvSpPr txBox="1">
            <a:spLocks noChangeArrowheads="1"/>
          </p:cNvSpPr>
          <p:nvPr/>
        </p:nvSpPr>
        <p:spPr bwMode="auto">
          <a:xfrm>
            <a:off x="533400" y="1447800"/>
            <a:ext cx="8153400"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25000"/>
              </a:lnSpc>
              <a:spcBef>
                <a:spcPct val="20000"/>
              </a:spcBef>
              <a:buClr>
                <a:schemeClr val="tx2"/>
              </a:buClr>
              <a:buSzPct val="50000"/>
              <a:buFont typeface="Zapf Dingbats" charset="2"/>
              <a:buNone/>
            </a:pPr>
            <a:r>
              <a:rPr lang="en-GB" altLang="zh-CN" sz="2000" b="1" dirty="0">
                <a:effectLst/>
                <a:latin typeface="Cambria" panose="02040503050406030204" pitchFamily="18" charset="0"/>
              </a:rPr>
              <a:t>Partition system inputs </a:t>
            </a:r>
            <a:r>
              <a:rPr lang="en-GB" altLang="zh-CN" sz="2000" dirty="0">
                <a:effectLst/>
                <a:latin typeface="Cambria" panose="02040503050406030204" pitchFamily="18" charset="0"/>
              </a:rPr>
              <a:t>into groups (partitions) that should </a:t>
            </a:r>
            <a:r>
              <a:rPr lang="en-GB" altLang="zh-CN" sz="2000" dirty="0" smtClean="0">
                <a:effectLst/>
                <a:latin typeface="Cambria" panose="02040503050406030204" pitchFamily="18" charset="0"/>
              </a:rPr>
              <a:t>cause</a:t>
            </a:r>
            <a:endParaRPr lang="en-GB" altLang="zh-CN" sz="2000" b="1" dirty="0" smtClean="0">
              <a:latin typeface="Cambria" panose="02040503050406030204" pitchFamily="18" charset="0"/>
            </a:endParaRPr>
          </a:p>
          <a:p>
            <a:pPr>
              <a:lnSpc>
                <a:spcPct val="125000"/>
              </a:lnSpc>
              <a:spcBef>
                <a:spcPct val="20000"/>
              </a:spcBef>
              <a:buClr>
                <a:schemeClr val="tx2"/>
              </a:buClr>
              <a:buSzPct val="50000"/>
              <a:buFont typeface="Zapf Dingbats" charset="2"/>
              <a:buNone/>
            </a:pPr>
            <a:r>
              <a:rPr lang="en-GB" altLang="zh-CN" sz="2000" b="1" dirty="0" smtClean="0">
                <a:effectLst/>
                <a:latin typeface="Cambria" panose="02040503050406030204" pitchFamily="18" charset="0"/>
              </a:rPr>
              <a:t>equivalent </a:t>
            </a:r>
            <a:r>
              <a:rPr lang="en-GB" altLang="zh-CN" sz="2000" b="1" dirty="0" smtClean="0">
                <a:latin typeface="Cambria" panose="02040503050406030204" pitchFamily="18" charset="0"/>
              </a:rPr>
              <a:t>behaviour</a:t>
            </a:r>
            <a:r>
              <a:rPr lang="en-GB" altLang="zh-CN" sz="2000" b="1" dirty="0" smtClean="0">
                <a:effectLst/>
                <a:latin typeface="Cambria" panose="02040503050406030204" pitchFamily="18" charset="0"/>
                <a:ea typeface="宋体" panose="02010600030101010101" pitchFamily="2" charset="-122"/>
              </a:rPr>
              <a:t>, </a:t>
            </a:r>
            <a:r>
              <a:rPr lang="en-GB" altLang="zh-CN" sz="2000" dirty="0">
                <a:effectLst/>
                <a:latin typeface="Cambria" panose="02040503050406030204" pitchFamily="18" charset="0"/>
                <a:ea typeface="宋体" panose="02010600030101010101" pitchFamily="2" charset="-122"/>
              </a:rPr>
              <a:t>i</a:t>
            </a:r>
            <a:r>
              <a:rPr lang="en-GB" altLang="zh-CN" sz="2000" dirty="0">
                <a:effectLst/>
                <a:latin typeface="Cambria" panose="02040503050406030204" pitchFamily="18" charset="0"/>
              </a:rPr>
              <a:t>nclude both</a:t>
            </a:r>
            <a:r>
              <a:rPr lang="en-GB" altLang="zh-CN" sz="2000" b="1" dirty="0">
                <a:effectLst/>
                <a:latin typeface="Cambria" panose="02040503050406030204" pitchFamily="18" charset="0"/>
              </a:rPr>
              <a:t> valid </a:t>
            </a:r>
            <a:r>
              <a:rPr lang="en-GB" altLang="zh-CN" sz="2000" dirty="0">
                <a:effectLst/>
                <a:latin typeface="Cambria" panose="02040503050406030204" pitchFamily="18" charset="0"/>
              </a:rPr>
              <a:t>and </a:t>
            </a:r>
            <a:r>
              <a:rPr lang="en-GB" altLang="zh-CN" sz="2000" b="1" dirty="0">
                <a:effectLst/>
                <a:latin typeface="Cambria" panose="02040503050406030204" pitchFamily="18" charset="0"/>
              </a:rPr>
              <a:t>invalid </a:t>
            </a:r>
            <a:r>
              <a:rPr lang="en-GB" altLang="zh-CN" sz="2000" dirty="0">
                <a:effectLst/>
                <a:latin typeface="Cambria" panose="02040503050406030204" pitchFamily="18" charset="0"/>
              </a:rPr>
              <a:t>inputs.</a:t>
            </a:r>
          </a:p>
          <a:p>
            <a:pPr lvl="1">
              <a:lnSpc>
                <a:spcPct val="125000"/>
              </a:lnSpc>
              <a:spcBef>
                <a:spcPct val="20000"/>
              </a:spcBef>
              <a:buClr>
                <a:schemeClr val="tx2"/>
              </a:buClr>
              <a:buSzPct val="50000"/>
              <a:buFont typeface="Zapf Dingbats" charset="2"/>
              <a:buNone/>
            </a:pPr>
            <a:endParaRPr lang="en-GB" altLang="zh-CN" sz="2000" i="1" dirty="0" smtClean="0">
              <a:solidFill>
                <a:srgbClr val="133984"/>
              </a:solidFill>
              <a:effectLst/>
              <a:latin typeface="Cambria" panose="02040503050406030204" pitchFamily="18" charset="0"/>
            </a:endParaRPr>
          </a:p>
          <a:p>
            <a:pPr lvl="1">
              <a:lnSpc>
                <a:spcPct val="125000"/>
              </a:lnSpc>
              <a:spcBef>
                <a:spcPct val="20000"/>
              </a:spcBef>
              <a:buClr>
                <a:schemeClr val="tx2"/>
              </a:buClr>
              <a:buSzPct val="50000"/>
              <a:buFont typeface="Zapf Dingbats" charset="2"/>
              <a:buNone/>
            </a:pPr>
            <a:r>
              <a:rPr lang="en-GB" altLang="zh-CN" sz="2000" i="1" dirty="0" smtClean="0">
                <a:solidFill>
                  <a:srgbClr val="133984"/>
                </a:solidFill>
                <a:effectLst/>
                <a:latin typeface="Cambria" panose="02040503050406030204" pitchFamily="18" charset="0"/>
              </a:rPr>
              <a:t>If </a:t>
            </a:r>
            <a:r>
              <a:rPr lang="en-GB" altLang="zh-CN" sz="2000" i="1" dirty="0">
                <a:solidFill>
                  <a:srgbClr val="133984"/>
                </a:solidFill>
                <a:effectLst/>
                <a:latin typeface="Cambria" panose="02040503050406030204" pitchFamily="18" charset="0"/>
              </a:rPr>
              <a:t>input is a 5-digit integer between 10,000 and 99,999, </a:t>
            </a:r>
          </a:p>
          <a:p>
            <a:pPr lvl="1">
              <a:lnSpc>
                <a:spcPct val="125000"/>
              </a:lnSpc>
              <a:spcBef>
                <a:spcPct val="20000"/>
              </a:spcBef>
              <a:buClr>
                <a:schemeClr val="accent1"/>
              </a:buClr>
              <a:buSzPct val="125000"/>
            </a:pPr>
            <a:r>
              <a:rPr lang="en-GB" altLang="zh-CN" sz="2000" i="1" dirty="0">
                <a:solidFill>
                  <a:srgbClr val="133984"/>
                </a:solidFill>
                <a:effectLst/>
                <a:latin typeface="Cambria" panose="02040503050406030204" pitchFamily="18" charset="0"/>
              </a:rPr>
              <a:t>Equivalence partitions are:</a:t>
            </a:r>
          </a:p>
          <a:p>
            <a:pPr lvl="1" algn="ctr">
              <a:lnSpc>
                <a:spcPct val="125000"/>
              </a:lnSpc>
              <a:spcBef>
                <a:spcPct val="20000"/>
              </a:spcBef>
              <a:buClr>
                <a:schemeClr val="accent1"/>
              </a:buClr>
              <a:buSzPct val="125000"/>
            </a:pPr>
            <a:r>
              <a:rPr lang="en-GB" altLang="zh-CN" sz="2000" i="1" dirty="0">
                <a:solidFill>
                  <a:srgbClr val="133984"/>
                </a:solidFill>
                <a:effectLst/>
                <a:latin typeface="Cambria" panose="02040503050406030204" pitchFamily="18" charset="0"/>
              </a:rPr>
              <a:t>&lt; 10,000           10,000 - 99,999         &gt; 99,999</a:t>
            </a:r>
          </a:p>
        </p:txBody>
      </p:sp>
    </p:spTree>
    <p:extLst>
      <p:ext uri="{BB962C8B-B14F-4D97-AF65-F5344CB8AC3E}">
        <p14:creationId xmlns:p14="http://schemas.microsoft.com/office/powerpoint/2010/main" val="41000716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90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190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19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52930" name="Rectangle 2"/>
          <p:cNvSpPr>
            <a:spLocks noGrp="1" noChangeArrowheads="1"/>
          </p:cNvSpPr>
          <p:nvPr>
            <p:ph type="title"/>
          </p:nvPr>
        </p:nvSpPr>
        <p:spPr>
          <a:xfrm>
            <a:off x="1447800" y="228600"/>
            <a:ext cx="7848600" cy="685800"/>
          </a:xfrm>
        </p:spPr>
        <p:txBody>
          <a:bodyPr/>
          <a:lstStyle/>
          <a:p>
            <a:r>
              <a:rPr lang="en-US" altLang="zh-CN" dirty="0">
                <a:latin typeface="Cambria" panose="02040503050406030204" pitchFamily="18" charset="0"/>
              </a:rPr>
              <a:t>Equivalence Partitioning Example 2</a:t>
            </a:r>
          </a:p>
        </p:txBody>
      </p:sp>
      <p:sp>
        <p:nvSpPr>
          <p:cNvPr id="252931" name="Text Box 3"/>
          <p:cNvSpPr txBox="1">
            <a:spLocks noChangeArrowheads="1"/>
          </p:cNvSpPr>
          <p:nvPr/>
        </p:nvSpPr>
        <p:spPr bwMode="auto">
          <a:xfrm>
            <a:off x="457200" y="1447800"/>
            <a:ext cx="8001000" cy="45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1" hangingPunct="1">
              <a:lnSpc>
                <a:spcPts val="2600"/>
              </a:lnSpc>
              <a:spcBef>
                <a:spcPct val="50000"/>
              </a:spcBef>
            </a:pPr>
            <a:r>
              <a:rPr lang="en-US" altLang="zh-CN" sz="2000" dirty="0">
                <a:effectLst/>
                <a:latin typeface="Cambria" panose="02040503050406030204" pitchFamily="18" charset="0"/>
                <a:ea typeface="宋体" panose="02010600030101010101" pitchFamily="2" charset="-122"/>
              </a:rPr>
              <a:t>Identify (</a:t>
            </a:r>
            <a:r>
              <a:rPr lang="en-US" altLang="zh-CN" sz="2000" b="1" dirty="0">
                <a:effectLst/>
                <a:latin typeface="Cambria" panose="02040503050406030204" pitchFamily="18" charset="0"/>
                <a:ea typeface="宋体" panose="02010600030101010101" pitchFamily="2" charset="-122"/>
              </a:rPr>
              <a:t>multiple sets of disjoint</a:t>
            </a:r>
            <a:r>
              <a:rPr lang="en-US" altLang="zh-CN" sz="2000" dirty="0">
                <a:effectLst/>
                <a:latin typeface="Cambria" panose="02040503050406030204" pitchFamily="18" charset="0"/>
                <a:ea typeface="宋体" panose="02010600030101010101" pitchFamily="2" charset="-122"/>
              </a:rPr>
              <a:t>) equivalence classes for the following program</a:t>
            </a:r>
            <a:r>
              <a:rPr lang="en-US" altLang="zh-CN" sz="2000" b="1" dirty="0">
                <a:effectLst/>
                <a:latin typeface="Cambria" panose="02040503050406030204" pitchFamily="18" charset="0"/>
                <a:ea typeface="宋体" panose="02010600030101010101" pitchFamily="2" charset="-122"/>
              </a:rPr>
              <a:t> specification fragment</a:t>
            </a:r>
            <a:r>
              <a:rPr lang="en-US" altLang="zh-CN" sz="2000" b="1" dirty="0" smtClean="0">
                <a:effectLst/>
                <a:latin typeface="Cambria" panose="02040503050406030204" pitchFamily="18" charset="0"/>
                <a:ea typeface="宋体" panose="02010600030101010101" pitchFamily="2" charset="-122"/>
              </a:rPr>
              <a:t>.</a:t>
            </a:r>
            <a:endParaRPr lang="en-US" altLang="zh-CN" sz="2000" b="1" dirty="0" smtClean="0">
              <a:solidFill>
                <a:srgbClr val="133984"/>
              </a:solidFill>
              <a:effectLst/>
              <a:latin typeface="Cambria" panose="02040503050406030204" pitchFamily="18" charset="0"/>
              <a:ea typeface="宋体" panose="02010600030101010101" pitchFamily="2" charset="-122"/>
            </a:endParaRPr>
          </a:p>
          <a:p>
            <a:pPr eaLnBrk="1" hangingPunct="1">
              <a:lnSpc>
                <a:spcPts val="2600"/>
              </a:lnSpc>
              <a:spcBef>
                <a:spcPct val="50000"/>
              </a:spcBef>
            </a:pPr>
            <a:r>
              <a:rPr lang="en-US" altLang="zh-CN" sz="2000" b="1" dirty="0" smtClean="0">
                <a:solidFill>
                  <a:srgbClr val="133984"/>
                </a:solidFill>
                <a:latin typeface="Cambria" panose="02040503050406030204" pitchFamily="18" charset="0"/>
                <a:ea typeface="宋体" panose="02010600030101010101" pitchFamily="2" charset="-122"/>
              </a:rPr>
              <a:t>Individual Income Tax Specification</a:t>
            </a:r>
            <a:r>
              <a:rPr lang="en-US" altLang="zh-CN" sz="2000" b="1" dirty="0">
                <a:solidFill>
                  <a:srgbClr val="133984"/>
                </a:solidFill>
                <a:effectLst/>
                <a:latin typeface="Cambria" panose="02040503050406030204" pitchFamily="18" charset="0"/>
                <a:ea typeface="宋体" panose="02010600030101010101" pitchFamily="2" charset="-122"/>
              </a:rPr>
              <a:t>:</a:t>
            </a:r>
          </a:p>
          <a:p>
            <a:pPr marL="457200" indent="-457200" eaLnBrk="1" hangingPunct="1">
              <a:lnSpc>
                <a:spcPts val="2600"/>
              </a:lnSpc>
              <a:spcBef>
                <a:spcPct val="50000"/>
              </a:spcBef>
              <a:buFont typeface="+mj-lt"/>
              <a:buAutoNum type="arabicPeriod"/>
            </a:pPr>
            <a:r>
              <a:rPr lang="en-US" altLang="zh-CN" sz="2000" i="1" dirty="0" smtClean="0">
                <a:solidFill>
                  <a:srgbClr val="133984"/>
                </a:solidFill>
                <a:effectLst/>
                <a:latin typeface="Cambria" panose="02040503050406030204" pitchFamily="18" charset="0"/>
                <a:ea typeface="宋体" panose="02010600030101010101" pitchFamily="2" charset="-122"/>
              </a:rPr>
              <a:t> </a:t>
            </a:r>
            <a:r>
              <a:rPr lang="en-US" altLang="zh-CN" sz="2000" i="1" dirty="0">
                <a:solidFill>
                  <a:srgbClr val="133984"/>
                </a:solidFill>
                <a:effectLst/>
                <a:latin typeface="Cambria" panose="02040503050406030204" pitchFamily="18" charset="0"/>
                <a:ea typeface="宋体" panose="02010600030101010101" pitchFamily="2" charset="-122"/>
              </a:rPr>
              <a:t>If gross pay is no more than </a:t>
            </a:r>
            <a:r>
              <a:rPr lang="zh-CN" altLang="en-US" sz="2000" i="1" dirty="0" smtClean="0">
                <a:solidFill>
                  <a:srgbClr val="133984"/>
                </a:solidFill>
                <a:effectLst/>
                <a:latin typeface="Cambria" panose="02040503050406030204" pitchFamily="18" charset="0"/>
                <a:ea typeface="宋体" panose="02010600030101010101" pitchFamily="2" charset="-122"/>
              </a:rPr>
              <a:t>￥</a:t>
            </a:r>
            <a:r>
              <a:rPr lang="en-US" altLang="zh-CN" sz="2000" i="1" dirty="0" smtClean="0">
                <a:solidFill>
                  <a:srgbClr val="133984"/>
                </a:solidFill>
                <a:effectLst/>
                <a:latin typeface="Cambria" panose="02040503050406030204" pitchFamily="18" charset="0"/>
                <a:ea typeface="宋体" panose="02010600030101010101" pitchFamily="2" charset="-122"/>
              </a:rPr>
              <a:t>36,000</a:t>
            </a:r>
            <a:r>
              <a:rPr lang="en-US" altLang="zh-CN" sz="2000" i="1" dirty="0">
                <a:solidFill>
                  <a:srgbClr val="133984"/>
                </a:solidFill>
                <a:effectLst/>
                <a:latin typeface="Cambria" panose="02040503050406030204" pitchFamily="18" charset="0"/>
                <a:ea typeface="宋体" panose="02010600030101010101" pitchFamily="2" charset="-122"/>
              </a:rPr>
              <a:t>, the tax is </a:t>
            </a:r>
            <a:r>
              <a:rPr lang="en-US" altLang="zh-CN" sz="2000" i="1" dirty="0" smtClean="0">
                <a:solidFill>
                  <a:srgbClr val="133984"/>
                </a:solidFill>
                <a:effectLst/>
                <a:latin typeface="Cambria" panose="02040503050406030204" pitchFamily="18" charset="0"/>
                <a:ea typeface="宋体" panose="02010600030101010101" pitchFamily="2" charset="-122"/>
              </a:rPr>
              <a:t>3%.</a:t>
            </a:r>
            <a:endParaRPr lang="en-US" altLang="zh-CN" sz="2000" i="1" dirty="0">
              <a:solidFill>
                <a:srgbClr val="133984"/>
              </a:solidFill>
              <a:effectLst/>
              <a:latin typeface="Cambria" panose="02040503050406030204" pitchFamily="18" charset="0"/>
              <a:ea typeface="宋体" panose="02010600030101010101" pitchFamily="2" charset="-122"/>
            </a:endParaRPr>
          </a:p>
          <a:p>
            <a:pPr marL="457200" indent="-457200" eaLnBrk="1" hangingPunct="1">
              <a:lnSpc>
                <a:spcPts val="2600"/>
              </a:lnSpc>
              <a:spcBef>
                <a:spcPct val="50000"/>
              </a:spcBef>
              <a:buFont typeface="+mj-lt"/>
              <a:buAutoNum type="arabicPeriod"/>
            </a:pPr>
            <a:r>
              <a:rPr lang="en-US" altLang="zh-CN" sz="2000" i="1" dirty="0" smtClean="0">
                <a:solidFill>
                  <a:srgbClr val="133984"/>
                </a:solidFill>
                <a:effectLst/>
                <a:latin typeface="Cambria" panose="02040503050406030204" pitchFamily="18" charset="0"/>
                <a:ea typeface="宋体" panose="02010600030101010101" pitchFamily="2" charset="-122"/>
              </a:rPr>
              <a:t> </a:t>
            </a:r>
            <a:r>
              <a:rPr lang="en-US" altLang="zh-CN" sz="2000" i="1" dirty="0">
                <a:solidFill>
                  <a:srgbClr val="133984"/>
                </a:solidFill>
                <a:effectLst/>
                <a:latin typeface="Cambria" panose="02040503050406030204" pitchFamily="18" charset="0"/>
                <a:ea typeface="宋体" panose="02010600030101010101" pitchFamily="2" charset="-122"/>
              </a:rPr>
              <a:t>If gross pay is more than </a:t>
            </a:r>
            <a:r>
              <a:rPr lang="zh-CN" altLang="en-US" sz="2000" i="1" dirty="0">
                <a:solidFill>
                  <a:srgbClr val="133984"/>
                </a:solidFill>
                <a:latin typeface="Cambria" panose="02040503050406030204" pitchFamily="18" charset="0"/>
                <a:ea typeface="宋体" panose="02010600030101010101" pitchFamily="2" charset="-122"/>
              </a:rPr>
              <a:t>￥</a:t>
            </a:r>
            <a:r>
              <a:rPr lang="en-US" altLang="zh-CN" sz="2000" i="1" dirty="0">
                <a:solidFill>
                  <a:srgbClr val="133984"/>
                </a:solidFill>
                <a:latin typeface="Cambria" panose="02040503050406030204" pitchFamily="18" charset="0"/>
                <a:ea typeface="宋体" panose="02010600030101010101" pitchFamily="2" charset="-122"/>
              </a:rPr>
              <a:t>36,000, </a:t>
            </a:r>
            <a:r>
              <a:rPr lang="en-US" altLang="zh-CN" sz="2000" i="1" dirty="0">
                <a:solidFill>
                  <a:srgbClr val="133984"/>
                </a:solidFill>
                <a:effectLst/>
                <a:latin typeface="Cambria" panose="02040503050406030204" pitchFamily="18" charset="0"/>
                <a:ea typeface="宋体" panose="02010600030101010101" pitchFamily="2" charset="-122"/>
              </a:rPr>
              <a:t>but no more than </a:t>
            </a:r>
            <a:r>
              <a:rPr lang="zh-CN" altLang="en-US" sz="2000" i="1" dirty="0" smtClean="0">
                <a:solidFill>
                  <a:srgbClr val="133984"/>
                </a:solidFill>
                <a:latin typeface="Cambria" panose="02040503050406030204" pitchFamily="18" charset="0"/>
                <a:ea typeface="宋体" panose="02010600030101010101" pitchFamily="2" charset="-122"/>
              </a:rPr>
              <a:t>￥</a:t>
            </a:r>
            <a:r>
              <a:rPr lang="en-US" altLang="zh-CN" sz="2000" i="1" dirty="0" smtClean="0">
                <a:solidFill>
                  <a:srgbClr val="133984"/>
                </a:solidFill>
                <a:latin typeface="Cambria" panose="02040503050406030204" pitchFamily="18" charset="0"/>
                <a:ea typeface="宋体" panose="02010600030101010101" pitchFamily="2" charset="-122"/>
              </a:rPr>
              <a:t>144,000</a:t>
            </a:r>
            <a:r>
              <a:rPr lang="en-US" altLang="zh-CN" sz="2000" i="1" dirty="0">
                <a:solidFill>
                  <a:srgbClr val="133984"/>
                </a:solidFill>
                <a:latin typeface="Cambria" panose="02040503050406030204" pitchFamily="18" charset="0"/>
                <a:ea typeface="宋体" panose="02010600030101010101" pitchFamily="2" charset="-122"/>
              </a:rPr>
              <a:t>, </a:t>
            </a:r>
            <a:r>
              <a:rPr lang="en-US" altLang="zh-CN" sz="2000" i="1" dirty="0">
                <a:solidFill>
                  <a:srgbClr val="133984"/>
                </a:solidFill>
                <a:effectLst/>
                <a:latin typeface="Cambria" panose="02040503050406030204" pitchFamily="18" charset="0"/>
                <a:ea typeface="宋体" panose="02010600030101010101" pitchFamily="2" charset="-122"/>
              </a:rPr>
              <a:t>the tax is </a:t>
            </a:r>
            <a:r>
              <a:rPr lang="en-US" altLang="zh-CN" sz="2000" i="1" dirty="0" smtClean="0">
                <a:solidFill>
                  <a:srgbClr val="133984"/>
                </a:solidFill>
                <a:effectLst/>
                <a:latin typeface="Cambria" panose="02040503050406030204" pitchFamily="18" charset="0"/>
                <a:ea typeface="宋体" panose="02010600030101010101" pitchFamily="2" charset="-122"/>
              </a:rPr>
              <a:t>10%.</a:t>
            </a:r>
            <a:endParaRPr lang="en-US" altLang="zh-CN" sz="2000" i="1" dirty="0">
              <a:solidFill>
                <a:srgbClr val="133984"/>
              </a:solidFill>
              <a:effectLst/>
              <a:latin typeface="Cambria" panose="02040503050406030204" pitchFamily="18" charset="0"/>
              <a:ea typeface="宋体" panose="02010600030101010101" pitchFamily="2" charset="-122"/>
            </a:endParaRPr>
          </a:p>
          <a:p>
            <a:pPr marL="457200" indent="-457200" eaLnBrk="1" hangingPunct="1">
              <a:lnSpc>
                <a:spcPts val="2600"/>
              </a:lnSpc>
              <a:spcBef>
                <a:spcPct val="50000"/>
              </a:spcBef>
              <a:buFont typeface="+mj-lt"/>
              <a:buAutoNum type="arabicPeriod"/>
            </a:pPr>
            <a:r>
              <a:rPr lang="en-US" altLang="zh-CN" sz="2000" i="1" dirty="0" smtClean="0">
                <a:solidFill>
                  <a:srgbClr val="133984"/>
                </a:solidFill>
                <a:effectLst/>
                <a:latin typeface="Cambria" panose="02040503050406030204" pitchFamily="18" charset="0"/>
                <a:ea typeface="宋体" panose="02010600030101010101" pitchFamily="2" charset="-122"/>
              </a:rPr>
              <a:t> </a:t>
            </a:r>
            <a:r>
              <a:rPr lang="en-US" altLang="zh-CN" sz="2000" i="1" dirty="0">
                <a:solidFill>
                  <a:srgbClr val="133984"/>
                </a:solidFill>
                <a:latin typeface="Cambria" panose="02040503050406030204" pitchFamily="18" charset="0"/>
                <a:ea typeface="宋体" panose="02010600030101010101" pitchFamily="2" charset="-122"/>
              </a:rPr>
              <a:t>If gross pay is more than </a:t>
            </a:r>
            <a:r>
              <a:rPr lang="zh-CN" altLang="en-US" sz="2000" i="1" dirty="0" smtClean="0">
                <a:solidFill>
                  <a:srgbClr val="133984"/>
                </a:solidFill>
                <a:latin typeface="Cambria" panose="02040503050406030204" pitchFamily="18" charset="0"/>
                <a:ea typeface="宋体" panose="02010600030101010101" pitchFamily="2" charset="-122"/>
              </a:rPr>
              <a:t>￥</a:t>
            </a:r>
            <a:r>
              <a:rPr lang="en-US" altLang="zh-CN" sz="2000" i="1" dirty="0">
                <a:solidFill>
                  <a:srgbClr val="133984"/>
                </a:solidFill>
                <a:latin typeface="Cambria" panose="02040503050406030204" pitchFamily="18" charset="0"/>
                <a:ea typeface="宋体" panose="02010600030101010101" pitchFamily="2" charset="-122"/>
              </a:rPr>
              <a:t> 144,000</a:t>
            </a:r>
            <a:r>
              <a:rPr lang="en-US" altLang="zh-CN" sz="2000" i="1" dirty="0" smtClean="0">
                <a:solidFill>
                  <a:srgbClr val="133984"/>
                </a:solidFill>
                <a:latin typeface="Cambria" panose="02040503050406030204" pitchFamily="18" charset="0"/>
                <a:ea typeface="宋体" panose="02010600030101010101" pitchFamily="2" charset="-122"/>
              </a:rPr>
              <a:t>, </a:t>
            </a:r>
            <a:r>
              <a:rPr lang="en-US" altLang="zh-CN" sz="2000" i="1" dirty="0">
                <a:solidFill>
                  <a:srgbClr val="133984"/>
                </a:solidFill>
                <a:latin typeface="Cambria" panose="02040503050406030204" pitchFamily="18" charset="0"/>
                <a:ea typeface="宋体" panose="02010600030101010101" pitchFamily="2" charset="-122"/>
              </a:rPr>
              <a:t>but no more than </a:t>
            </a:r>
            <a:r>
              <a:rPr lang="zh-CN" altLang="en-US" sz="2000" i="1" dirty="0" smtClean="0">
                <a:solidFill>
                  <a:srgbClr val="133984"/>
                </a:solidFill>
                <a:latin typeface="Cambria" panose="02040503050406030204" pitchFamily="18" charset="0"/>
                <a:ea typeface="宋体" panose="02010600030101010101" pitchFamily="2" charset="-122"/>
              </a:rPr>
              <a:t>￥</a:t>
            </a:r>
            <a:r>
              <a:rPr lang="en-US" altLang="zh-CN" sz="2000" i="1" dirty="0" smtClean="0">
                <a:solidFill>
                  <a:srgbClr val="133984"/>
                </a:solidFill>
                <a:latin typeface="Cambria" panose="02040503050406030204" pitchFamily="18" charset="0"/>
                <a:ea typeface="宋体" panose="02010600030101010101" pitchFamily="2" charset="-122"/>
              </a:rPr>
              <a:t>300,000</a:t>
            </a:r>
            <a:r>
              <a:rPr lang="en-US" altLang="zh-CN" sz="2000" i="1" dirty="0">
                <a:solidFill>
                  <a:srgbClr val="133984"/>
                </a:solidFill>
                <a:latin typeface="Cambria" panose="02040503050406030204" pitchFamily="18" charset="0"/>
                <a:ea typeface="宋体" panose="02010600030101010101" pitchFamily="2" charset="-122"/>
              </a:rPr>
              <a:t>, the tax is </a:t>
            </a:r>
            <a:r>
              <a:rPr lang="en-US" altLang="zh-CN" sz="2000" i="1" dirty="0" smtClean="0">
                <a:solidFill>
                  <a:srgbClr val="133984"/>
                </a:solidFill>
                <a:latin typeface="Cambria" panose="02040503050406030204" pitchFamily="18" charset="0"/>
                <a:ea typeface="宋体" panose="02010600030101010101" pitchFamily="2" charset="-122"/>
              </a:rPr>
              <a:t>20%.</a:t>
            </a:r>
          </a:p>
          <a:p>
            <a:pPr marL="457200" indent="-457200" eaLnBrk="1" hangingPunct="1">
              <a:lnSpc>
                <a:spcPts val="2600"/>
              </a:lnSpc>
              <a:spcBef>
                <a:spcPct val="50000"/>
              </a:spcBef>
              <a:buFont typeface="+mj-lt"/>
              <a:buAutoNum type="arabicPeriod"/>
            </a:pPr>
            <a:r>
              <a:rPr lang="en-US" altLang="zh-CN" sz="2000" i="1" dirty="0" smtClean="0">
                <a:solidFill>
                  <a:srgbClr val="133984"/>
                </a:solidFill>
                <a:latin typeface="Cambria" panose="02040503050406030204" pitchFamily="18" charset="0"/>
                <a:ea typeface="宋体" panose="02010600030101010101" pitchFamily="2" charset="-122"/>
              </a:rPr>
              <a:t> </a:t>
            </a:r>
            <a:r>
              <a:rPr lang="en-US" altLang="zh-CN" sz="2000" i="1" dirty="0">
                <a:solidFill>
                  <a:srgbClr val="133984"/>
                </a:solidFill>
                <a:latin typeface="Cambria" panose="02040503050406030204" pitchFamily="18" charset="0"/>
                <a:ea typeface="宋体" panose="02010600030101010101" pitchFamily="2" charset="-122"/>
              </a:rPr>
              <a:t>If gross pay is more than </a:t>
            </a:r>
            <a:r>
              <a:rPr lang="zh-CN" altLang="en-US" sz="2000" i="1" dirty="0">
                <a:solidFill>
                  <a:srgbClr val="133984"/>
                </a:solidFill>
                <a:latin typeface="Cambria" panose="02040503050406030204" pitchFamily="18" charset="0"/>
                <a:ea typeface="宋体" panose="02010600030101010101" pitchFamily="2" charset="-122"/>
              </a:rPr>
              <a:t>￥</a:t>
            </a:r>
            <a:r>
              <a:rPr lang="en-US" altLang="zh-CN" sz="2000" i="1" dirty="0">
                <a:solidFill>
                  <a:srgbClr val="133984"/>
                </a:solidFill>
                <a:latin typeface="Cambria" panose="02040503050406030204" pitchFamily="18" charset="0"/>
                <a:ea typeface="宋体" panose="02010600030101010101" pitchFamily="2" charset="-122"/>
              </a:rPr>
              <a:t> </a:t>
            </a:r>
            <a:r>
              <a:rPr lang="en-US" altLang="zh-CN" sz="2000" i="1" dirty="0" smtClean="0">
                <a:solidFill>
                  <a:srgbClr val="133984"/>
                </a:solidFill>
                <a:latin typeface="Cambria" panose="02040503050406030204" pitchFamily="18" charset="0"/>
                <a:ea typeface="宋体" panose="02010600030101010101" pitchFamily="2" charset="-122"/>
              </a:rPr>
              <a:t>300,000</a:t>
            </a:r>
            <a:r>
              <a:rPr lang="en-US" altLang="zh-CN" sz="2000" i="1" dirty="0">
                <a:solidFill>
                  <a:srgbClr val="133984"/>
                </a:solidFill>
                <a:latin typeface="Cambria" panose="02040503050406030204" pitchFamily="18" charset="0"/>
                <a:ea typeface="宋体" panose="02010600030101010101" pitchFamily="2" charset="-122"/>
              </a:rPr>
              <a:t>, but no more than </a:t>
            </a:r>
            <a:r>
              <a:rPr lang="zh-CN" altLang="en-US" sz="2000" i="1" dirty="0" smtClean="0">
                <a:solidFill>
                  <a:srgbClr val="133984"/>
                </a:solidFill>
                <a:latin typeface="Cambria" panose="02040503050406030204" pitchFamily="18" charset="0"/>
                <a:ea typeface="宋体" panose="02010600030101010101" pitchFamily="2" charset="-122"/>
              </a:rPr>
              <a:t>￥</a:t>
            </a:r>
            <a:r>
              <a:rPr lang="en-US" altLang="zh-CN" sz="2000" i="1" dirty="0" smtClean="0">
                <a:solidFill>
                  <a:srgbClr val="133984"/>
                </a:solidFill>
                <a:latin typeface="Cambria" panose="02040503050406030204" pitchFamily="18" charset="0"/>
                <a:ea typeface="宋体" panose="02010600030101010101" pitchFamily="2" charset="-122"/>
              </a:rPr>
              <a:t>420,000</a:t>
            </a:r>
            <a:r>
              <a:rPr lang="en-US" altLang="zh-CN" sz="2000" i="1" dirty="0">
                <a:solidFill>
                  <a:srgbClr val="133984"/>
                </a:solidFill>
                <a:latin typeface="Cambria" panose="02040503050406030204" pitchFamily="18" charset="0"/>
                <a:ea typeface="宋体" panose="02010600030101010101" pitchFamily="2" charset="-122"/>
              </a:rPr>
              <a:t>, the tax is </a:t>
            </a:r>
            <a:r>
              <a:rPr lang="en-US" altLang="zh-CN" sz="2000" i="1" dirty="0" smtClean="0">
                <a:solidFill>
                  <a:srgbClr val="133984"/>
                </a:solidFill>
                <a:latin typeface="Cambria" panose="02040503050406030204" pitchFamily="18" charset="0"/>
                <a:ea typeface="宋体" panose="02010600030101010101" pitchFamily="2" charset="-122"/>
              </a:rPr>
              <a:t>25%.</a:t>
            </a:r>
            <a:endParaRPr lang="en-US" altLang="zh-CN" sz="2000" i="1" dirty="0">
              <a:solidFill>
                <a:srgbClr val="133984"/>
              </a:solidFill>
              <a:latin typeface="Cambria" panose="02040503050406030204" pitchFamily="18" charset="0"/>
              <a:ea typeface="宋体" panose="02010600030101010101" pitchFamily="2" charset="-122"/>
            </a:endParaRPr>
          </a:p>
          <a:p>
            <a:pPr eaLnBrk="1" hangingPunct="1">
              <a:lnSpc>
                <a:spcPts val="2600"/>
              </a:lnSpc>
              <a:spcBef>
                <a:spcPct val="50000"/>
              </a:spcBef>
            </a:pPr>
            <a:endParaRPr lang="en-US" altLang="zh-CN" sz="2000" i="1" dirty="0">
              <a:solidFill>
                <a:srgbClr val="133984"/>
              </a:solidFill>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2107937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29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29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29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293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29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Better method: </a:t>
            </a:r>
            <a:br>
              <a:rPr lang="en-US" altLang="zh-CN" sz="3600" dirty="0" smtClean="0">
                <a:latin typeface="Cambria" panose="02040503050406030204" pitchFamily="18" charset="0"/>
              </a:rPr>
            </a:br>
            <a:r>
              <a:rPr lang="en-US" altLang="zh-CN" sz="3600" dirty="0" smtClean="0">
                <a:latin typeface="Cambria" panose="02040503050406030204" pitchFamily="18" charset="0"/>
              </a:rPr>
              <a:t>Active specification review process</a:t>
            </a:r>
            <a:endParaRPr lang="en-US" altLang="zh-CN" dirty="0">
              <a:latin typeface="Cambria" panose="02040503050406030204" pitchFamily="18" charset="0"/>
            </a:endParaRPr>
          </a:p>
        </p:txBody>
      </p:sp>
      <p:sp>
        <p:nvSpPr>
          <p:cNvPr id="4" name="Rectangle 3"/>
          <p:cNvSpPr txBox="1">
            <a:spLocks noChangeArrowheads="1"/>
          </p:cNvSpPr>
          <p:nvPr/>
        </p:nvSpPr>
        <p:spPr bwMode="auto">
          <a:xfrm>
            <a:off x="457200" y="2631583"/>
            <a:ext cx="8305800" cy="3007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Change from “general” review to a set of more focused reviews.</a:t>
            </a:r>
          </a:p>
          <a:p>
            <a:pPr>
              <a:lnSpc>
                <a:spcPct val="90000"/>
              </a:lnSpc>
            </a:pPr>
            <a:r>
              <a:rPr lang="en-US" altLang="zh-CN" dirty="0" smtClean="0">
                <a:latin typeface="Cambria" panose="02040503050406030204" pitchFamily="18" charset="0"/>
              </a:rPr>
              <a:t>Use questionnaires to engage the reviewer in using the specification.</a:t>
            </a:r>
          </a:p>
          <a:p>
            <a:pPr>
              <a:lnSpc>
                <a:spcPct val="90000"/>
              </a:lnSpc>
            </a:pPr>
            <a:r>
              <a:rPr lang="en-US" altLang="zh-CN" dirty="0" smtClean="0">
                <a:latin typeface="Cambria" panose="02040503050406030204" pitchFamily="18" charset="0"/>
              </a:rPr>
              <a:t>More opportunities for one-on-one discussion between reviewer and specification team.</a:t>
            </a:r>
            <a:endParaRPr lang="en-US" altLang="zh-CN" dirty="0">
              <a:latin typeface="Cambria" panose="02040503050406030204" pitchFamily="18" charset="0"/>
            </a:endParaRPr>
          </a:p>
        </p:txBody>
      </p:sp>
    </p:spTree>
    <p:extLst>
      <p:ext uri="{BB962C8B-B14F-4D97-AF65-F5344CB8AC3E}">
        <p14:creationId xmlns:p14="http://schemas.microsoft.com/office/powerpoint/2010/main" val="149864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 name="灯片编号占位符 5"/>
          <p:cNvSpPr>
            <a:spLocks noGrp="1"/>
          </p:cNvSpPr>
          <p:nvPr>
            <p:ph type="sldNum" sz="quarter" idx="4294967295"/>
          </p:nvPr>
        </p:nvSpPr>
        <p:spPr/>
        <p:txBody>
          <a:bodyPr/>
          <a:lstStyle/>
          <a:p>
            <a:endParaRPr lang="en-US" altLang="zh-CN" dirty="0">
              <a:solidFill>
                <a:srgbClr val="133984"/>
              </a:solidFill>
              <a:latin typeface="Cambria" panose="02040503050406030204" pitchFamily="18" charset="0"/>
            </a:endParaRPr>
          </a:p>
        </p:txBody>
      </p:sp>
      <p:sp>
        <p:nvSpPr>
          <p:cNvPr id="248834" name="Rectangle 2"/>
          <p:cNvSpPr>
            <a:spLocks noGrp="1" noChangeArrowheads="1"/>
          </p:cNvSpPr>
          <p:nvPr>
            <p:ph type="title"/>
          </p:nvPr>
        </p:nvSpPr>
        <p:spPr>
          <a:xfrm>
            <a:off x="1139825" y="196980"/>
            <a:ext cx="7162800" cy="457200"/>
          </a:xfrm>
        </p:spPr>
        <p:txBody>
          <a:bodyPr/>
          <a:lstStyle/>
          <a:p>
            <a:r>
              <a:rPr lang="en-US" altLang="zh-CN" dirty="0">
                <a:latin typeface="Cambria" panose="02040503050406030204" pitchFamily="18" charset="0"/>
              </a:rPr>
              <a:t>Equivalence Partitioning </a:t>
            </a:r>
          </a:p>
        </p:txBody>
      </p:sp>
      <p:sp>
        <p:nvSpPr>
          <p:cNvPr id="248844" name="Freeform 12"/>
          <p:cNvSpPr>
            <a:spLocks/>
          </p:cNvSpPr>
          <p:nvPr/>
        </p:nvSpPr>
        <p:spPr bwMode="auto">
          <a:xfrm>
            <a:off x="2227263" y="4693302"/>
            <a:ext cx="5302250" cy="685800"/>
          </a:xfrm>
          <a:custGeom>
            <a:avLst/>
            <a:gdLst>
              <a:gd name="T0" fmla="*/ 1344 w 3340"/>
              <a:gd name="T1" fmla="*/ 37 h 666"/>
              <a:gd name="T2" fmla="*/ 757 w 3340"/>
              <a:gd name="T3" fmla="*/ 5 h 666"/>
              <a:gd name="T4" fmla="*/ 256 w 3340"/>
              <a:gd name="T5" fmla="*/ 58 h 666"/>
              <a:gd name="T6" fmla="*/ 0 w 3340"/>
              <a:gd name="T7" fmla="*/ 197 h 666"/>
              <a:gd name="T8" fmla="*/ 10 w 3340"/>
              <a:gd name="T9" fmla="*/ 282 h 666"/>
              <a:gd name="T10" fmla="*/ 501 w 3340"/>
              <a:gd name="T11" fmla="*/ 549 h 666"/>
              <a:gd name="T12" fmla="*/ 1312 w 3340"/>
              <a:gd name="T13" fmla="*/ 624 h 666"/>
              <a:gd name="T14" fmla="*/ 1813 w 3340"/>
              <a:gd name="T15" fmla="*/ 666 h 666"/>
              <a:gd name="T16" fmla="*/ 2250 w 3340"/>
              <a:gd name="T17" fmla="*/ 656 h 666"/>
              <a:gd name="T18" fmla="*/ 2688 w 3340"/>
              <a:gd name="T19" fmla="*/ 581 h 666"/>
              <a:gd name="T20" fmla="*/ 2997 w 3340"/>
              <a:gd name="T21" fmla="*/ 528 h 666"/>
              <a:gd name="T22" fmla="*/ 3242 w 3340"/>
              <a:gd name="T23" fmla="*/ 421 h 666"/>
              <a:gd name="T24" fmla="*/ 3338 w 3340"/>
              <a:gd name="T25" fmla="*/ 325 h 666"/>
              <a:gd name="T26" fmla="*/ 3328 w 3340"/>
              <a:gd name="T27" fmla="*/ 218 h 666"/>
              <a:gd name="T28" fmla="*/ 2976 w 3340"/>
              <a:gd name="T29" fmla="*/ 101 h 666"/>
              <a:gd name="T30" fmla="*/ 2016 w 3340"/>
              <a:gd name="T31" fmla="*/ 26 h 666"/>
              <a:gd name="T32" fmla="*/ 1642 w 3340"/>
              <a:gd name="T33" fmla="*/ 37 h 666"/>
              <a:gd name="T34" fmla="*/ 1493 w 3340"/>
              <a:gd name="T35" fmla="*/ 26 h 666"/>
              <a:gd name="T36" fmla="*/ 1418 w 3340"/>
              <a:gd name="T37" fmla="*/ 26 h 666"/>
              <a:gd name="T38" fmla="*/ 1344 w 3340"/>
              <a:gd name="T39" fmla="*/ 37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40" h="666">
                <a:moveTo>
                  <a:pt x="1344" y="37"/>
                </a:moveTo>
                <a:cubicBezTo>
                  <a:pt x="1148" y="26"/>
                  <a:pt x="952" y="10"/>
                  <a:pt x="757" y="5"/>
                </a:cubicBezTo>
                <a:cubicBezTo>
                  <a:pt x="588" y="0"/>
                  <a:pt x="422" y="38"/>
                  <a:pt x="256" y="58"/>
                </a:cubicBezTo>
                <a:cubicBezTo>
                  <a:pt x="72" y="112"/>
                  <a:pt x="50" y="69"/>
                  <a:pt x="0" y="197"/>
                </a:cubicBezTo>
                <a:cubicBezTo>
                  <a:pt x="3" y="225"/>
                  <a:pt x="2" y="254"/>
                  <a:pt x="10" y="282"/>
                </a:cubicBezTo>
                <a:cubicBezTo>
                  <a:pt x="67" y="486"/>
                  <a:pt x="324" y="530"/>
                  <a:pt x="501" y="549"/>
                </a:cubicBezTo>
                <a:cubicBezTo>
                  <a:pt x="764" y="603"/>
                  <a:pt x="1044" y="610"/>
                  <a:pt x="1312" y="624"/>
                </a:cubicBezTo>
                <a:cubicBezTo>
                  <a:pt x="1479" y="641"/>
                  <a:pt x="1645" y="657"/>
                  <a:pt x="1813" y="666"/>
                </a:cubicBezTo>
                <a:cubicBezTo>
                  <a:pt x="1958" y="662"/>
                  <a:pt x="2104" y="662"/>
                  <a:pt x="2250" y="656"/>
                </a:cubicBezTo>
                <a:cubicBezTo>
                  <a:pt x="2395" y="649"/>
                  <a:pt x="2540" y="593"/>
                  <a:pt x="2688" y="581"/>
                </a:cubicBezTo>
                <a:cubicBezTo>
                  <a:pt x="2790" y="559"/>
                  <a:pt x="2997" y="528"/>
                  <a:pt x="2997" y="528"/>
                </a:cubicBezTo>
                <a:cubicBezTo>
                  <a:pt x="3074" y="488"/>
                  <a:pt x="3175" y="476"/>
                  <a:pt x="3242" y="421"/>
                </a:cubicBezTo>
                <a:cubicBezTo>
                  <a:pt x="3276" y="391"/>
                  <a:pt x="3306" y="357"/>
                  <a:pt x="3338" y="325"/>
                </a:cubicBezTo>
                <a:cubicBezTo>
                  <a:pt x="3334" y="289"/>
                  <a:pt x="3340" y="251"/>
                  <a:pt x="3328" y="218"/>
                </a:cubicBezTo>
                <a:cubicBezTo>
                  <a:pt x="3292" y="118"/>
                  <a:pt x="3052" y="107"/>
                  <a:pt x="2976" y="101"/>
                </a:cubicBezTo>
                <a:cubicBezTo>
                  <a:pt x="2757" y="81"/>
                  <a:pt x="2236" y="27"/>
                  <a:pt x="2016" y="26"/>
                </a:cubicBezTo>
                <a:cubicBezTo>
                  <a:pt x="1793" y="15"/>
                  <a:pt x="1729" y="37"/>
                  <a:pt x="1642" y="37"/>
                </a:cubicBezTo>
                <a:cubicBezTo>
                  <a:pt x="1562" y="28"/>
                  <a:pt x="1545" y="46"/>
                  <a:pt x="1493" y="26"/>
                </a:cubicBezTo>
                <a:cubicBezTo>
                  <a:pt x="1457" y="12"/>
                  <a:pt x="1418" y="26"/>
                  <a:pt x="1418" y="26"/>
                </a:cubicBezTo>
                <a:cubicBezTo>
                  <a:pt x="1350" y="37"/>
                  <a:pt x="1375" y="37"/>
                  <a:pt x="1344" y="37"/>
                </a:cubicBezTo>
                <a:close/>
              </a:path>
            </a:pathLst>
          </a:custGeom>
          <a:solidFill>
            <a:srgbClr val="CCFFCC"/>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248845" name="Text Box 13"/>
          <p:cNvSpPr txBox="1">
            <a:spLocks noChangeArrowheads="1"/>
          </p:cNvSpPr>
          <p:nvPr/>
        </p:nvSpPr>
        <p:spPr bwMode="auto">
          <a:xfrm>
            <a:off x="2163763" y="4767915"/>
            <a:ext cx="1947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solidFill>
                  <a:srgbClr val="133984"/>
                </a:solidFill>
                <a:effectLst/>
                <a:latin typeface="Cambria" panose="02040503050406030204" pitchFamily="18" charset="0"/>
                <a:ea typeface="宋体" panose="02010600030101010101" pitchFamily="2" charset="-122"/>
              </a:rPr>
              <a:t>not member of set</a:t>
            </a:r>
          </a:p>
        </p:txBody>
      </p:sp>
      <p:sp>
        <p:nvSpPr>
          <p:cNvPr id="248846" name="Rectangle 14"/>
          <p:cNvSpPr>
            <a:spLocks noGrp="1" noChangeArrowheads="1"/>
          </p:cNvSpPr>
          <p:nvPr>
            <p:ph type="body" idx="1"/>
          </p:nvPr>
        </p:nvSpPr>
        <p:spPr>
          <a:xfrm>
            <a:off x="419100" y="1198564"/>
            <a:ext cx="8382000" cy="3048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marL="0" indent="0">
              <a:lnSpc>
                <a:spcPts val="2600"/>
              </a:lnSpc>
              <a:buClrTx/>
              <a:buSzTx/>
              <a:buNone/>
            </a:pPr>
            <a:r>
              <a:rPr lang="zh-CN" altLang="en-US" sz="2000" dirty="0">
                <a:latin typeface="Cambria" panose="02040503050406030204" pitchFamily="18" charset="0"/>
              </a:rPr>
              <a:t>1. </a:t>
            </a:r>
            <a:r>
              <a:rPr lang="en-US" altLang="zh-CN" sz="2000" dirty="0">
                <a:latin typeface="Cambria" panose="02040503050406030204" pitchFamily="18" charset="0"/>
              </a:rPr>
              <a:t>If input is a range, one valid and two invalid equivalence classes:</a:t>
            </a:r>
          </a:p>
        </p:txBody>
      </p:sp>
      <p:sp>
        <p:nvSpPr>
          <p:cNvPr id="248847" name="Rectangle 15"/>
          <p:cNvSpPr>
            <a:spLocks noChangeArrowheads="1"/>
          </p:cNvSpPr>
          <p:nvPr/>
        </p:nvSpPr>
        <p:spPr bwMode="auto">
          <a:xfrm>
            <a:off x="423863" y="2590800"/>
            <a:ext cx="8382000"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spcBef>
                <a:spcPts val="5800"/>
              </a:spcBef>
              <a:buNone/>
            </a:pPr>
            <a:r>
              <a:rPr lang="zh-CN" altLang="en-US" sz="2000" dirty="0">
                <a:solidFill>
                  <a:srgbClr val="133984"/>
                </a:solidFill>
                <a:effectLst/>
                <a:latin typeface="Cambria" panose="02040503050406030204" pitchFamily="18" charset="0"/>
              </a:rPr>
              <a:t>2. </a:t>
            </a:r>
            <a:r>
              <a:rPr lang="en-US" altLang="zh-CN" sz="2000" dirty="0">
                <a:solidFill>
                  <a:srgbClr val="133984"/>
                </a:solidFill>
                <a:effectLst/>
                <a:latin typeface="Cambria" panose="02040503050406030204" pitchFamily="18" charset="0"/>
              </a:rPr>
              <a:t>If input is a</a:t>
            </a:r>
            <a:r>
              <a:rPr lang="en-US" altLang="zh-CN" sz="2000" b="1" dirty="0">
                <a:solidFill>
                  <a:srgbClr val="133984"/>
                </a:solidFill>
                <a:effectLst/>
                <a:latin typeface="Cambria" panose="02040503050406030204" pitchFamily="18" charset="0"/>
              </a:rPr>
              <a:t> specific value, one valid and two invalid </a:t>
            </a:r>
            <a:r>
              <a:rPr lang="en-US" altLang="zh-CN" sz="2000" dirty="0">
                <a:solidFill>
                  <a:srgbClr val="133984"/>
                </a:solidFill>
                <a:effectLst/>
                <a:latin typeface="Cambria" panose="02040503050406030204" pitchFamily="18" charset="0"/>
              </a:rPr>
              <a:t>equivalence classes:</a:t>
            </a:r>
          </a:p>
        </p:txBody>
      </p:sp>
      <p:sp>
        <p:nvSpPr>
          <p:cNvPr id="248848" name="Rectangle 16"/>
          <p:cNvSpPr>
            <a:spLocks noChangeArrowheads="1"/>
          </p:cNvSpPr>
          <p:nvPr/>
        </p:nvSpPr>
        <p:spPr bwMode="auto">
          <a:xfrm>
            <a:off x="416532" y="4267200"/>
            <a:ext cx="861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spcBef>
                <a:spcPts val="5800"/>
              </a:spcBef>
              <a:buNone/>
            </a:pPr>
            <a:r>
              <a:rPr lang="zh-CN" altLang="en-US" sz="2000" dirty="0">
                <a:solidFill>
                  <a:srgbClr val="133984"/>
                </a:solidFill>
                <a:effectLst/>
                <a:latin typeface="Cambria" panose="02040503050406030204" pitchFamily="18" charset="0"/>
              </a:rPr>
              <a:t>3. </a:t>
            </a:r>
            <a:r>
              <a:rPr lang="en-US" altLang="zh-CN" sz="2000" dirty="0">
                <a:solidFill>
                  <a:srgbClr val="133984"/>
                </a:solidFill>
                <a:effectLst/>
                <a:latin typeface="Cambria" panose="02040503050406030204" pitchFamily="18" charset="0"/>
              </a:rPr>
              <a:t>If input is a</a:t>
            </a:r>
            <a:r>
              <a:rPr lang="en-US" altLang="zh-CN" sz="2000" b="1" dirty="0">
                <a:solidFill>
                  <a:srgbClr val="133984"/>
                </a:solidFill>
                <a:effectLst/>
                <a:latin typeface="Cambria" panose="02040503050406030204" pitchFamily="18" charset="0"/>
              </a:rPr>
              <a:t> set of related values, one valid and one invalid class:</a:t>
            </a:r>
          </a:p>
        </p:txBody>
      </p:sp>
      <p:sp>
        <p:nvSpPr>
          <p:cNvPr id="248849" name="Rectangle 17"/>
          <p:cNvSpPr>
            <a:spLocks noChangeArrowheads="1"/>
          </p:cNvSpPr>
          <p:nvPr/>
        </p:nvSpPr>
        <p:spPr bwMode="auto">
          <a:xfrm>
            <a:off x="423863" y="5495925"/>
            <a:ext cx="800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342900" indent="-3429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spcBef>
                <a:spcPts val="5800"/>
              </a:spcBef>
              <a:buNone/>
            </a:pPr>
            <a:r>
              <a:rPr lang="zh-CN" altLang="en-US" sz="2000" dirty="0">
                <a:solidFill>
                  <a:srgbClr val="133984"/>
                </a:solidFill>
                <a:effectLst/>
                <a:latin typeface="Cambria" panose="02040503050406030204" pitchFamily="18" charset="0"/>
              </a:rPr>
              <a:t>4. </a:t>
            </a:r>
            <a:r>
              <a:rPr lang="en-US" altLang="zh-CN" sz="2000" dirty="0">
                <a:solidFill>
                  <a:srgbClr val="133984"/>
                </a:solidFill>
                <a:effectLst/>
                <a:latin typeface="Cambria" panose="02040503050406030204" pitchFamily="18" charset="0"/>
              </a:rPr>
              <a:t>If input is</a:t>
            </a:r>
            <a:r>
              <a:rPr lang="en-US" altLang="zh-CN" sz="2000" b="1" dirty="0">
                <a:solidFill>
                  <a:srgbClr val="133984"/>
                </a:solidFill>
                <a:effectLst/>
                <a:latin typeface="Cambria" panose="02040503050406030204" pitchFamily="18" charset="0"/>
              </a:rPr>
              <a:t> Boolean, one valid and one invalid class:</a:t>
            </a:r>
          </a:p>
        </p:txBody>
      </p:sp>
      <p:grpSp>
        <p:nvGrpSpPr>
          <p:cNvPr id="248850" name="Group 18"/>
          <p:cNvGrpSpPr>
            <a:grpSpLocks/>
          </p:cNvGrpSpPr>
          <p:nvPr/>
        </p:nvGrpSpPr>
        <p:grpSpPr bwMode="auto">
          <a:xfrm>
            <a:off x="1482725" y="1908173"/>
            <a:ext cx="6019800" cy="168275"/>
            <a:chOff x="912" y="1174"/>
            <a:chExt cx="3792" cy="106"/>
          </a:xfrm>
        </p:grpSpPr>
        <p:sp>
          <p:nvSpPr>
            <p:cNvPr id="248851" name="Line 19"/>
            <p:cNvSpPr>
              <a:spLocks noChangeShapeType="1"/>
            </p:cNvSpPr>
            <p:nvPr/>
          </p:nvSpPr>
          <p:spPr bwMode="auto">
            <a:xfrm>
              <a:off x="912" y="1227"/>
              <a:ext cx="37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248852" name="Rectangle 20" descr="Light upward diagonal"/>
            <p:cNvSpPr>
              <a:spLocks noChangeArrowheads="1"/>
            </p:cNvSpPr>
            <p:nvPr/>
          </p:nvSpPr>
          <p:spPr bwMode="auto">
            <a:xfrm>
              <a:off x="2112" y="1174"/>
              <a:ext cx="1392" cy="106"/>
            </a:xfrm>
            <a:prstGeom prst="rect">
              <a:avLst/>
            </a:prstGeom>
            <a:pattFill prst="ltUpDiag">
              <a:fgClr>
                <a:schemeClr val="accent2"/>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grpSp>
      <p:grpSp>
        <p:nvGrpSpPr>
          <p:cNvPr id="248853" name="Group 21"/>
          <p:cNvGrpSpPr>
            <a:grpSpLocks/>
          </p:cNvGrpSpPr>
          <p:nvPr/>
        </p:nvGrpSpPr>
        <p:grpSpPr bwMode="auto">
          <a:xfrm>
            <a:off x="3378200" y="1670048"/>
            <a:ext cx="2230438" cy="917575"/>
            <a:chOff x="2178" y="1024"/>
            <a:chExt cx="1405" cy="578"/>
          </a:xfrm>
        </p:grpSpPr>
        <p:sp>
          <p:nvSpPr>
            <p:cNvPr id="248854" name="Freeform 22"/>
            <p:cNvSpPr>
              <a:spLocks/>
            </p:cNvSpPr>
            <p:nvPr/>
          </p:nvSpPr>
          <p:spPr bwMode="auto">
            <a:xfrm>
              <a:off x="2178" y="1024"/>
              <a:ext cx="1405" cy="414"/>
            </a:xfrm>
            <a:custGeom>
              <a:avLst/>
              <a:gdLst>
                <a:gd name="T0" fmla="*/ 675 w 1405"/>
                <a:gd name="T1" fmla="*/ 11 h 414"/>
                <a:gd name="T2" fmla="*/ 35 w 1405"/>
                <a:gd name="T3" fmla="*/ 85 h 414"/>
                <a:gd name="T4" fmla="*/ 3 w 1405"/>
                <a:gd name="T5" fmla="*/ 149 h 414"/>
                <a:gd name="T6" fmla="*/ 25 w 1405"/>
                <a:gd name="T7" fmla="*/ 331 h 414"/>
                <a:gd name="T8" fmla="*/ 185 w 1405"/>
                <a:gd name="T9" fmla="*/ 352 h 414"/>
                <a:gd name="T10" fmla="*/ 377 w 1405"/>
                <a:gd name="T11" fmla="*/ 352 h 414"/>
                <a:gd name="T12" fmla="*/ 686 w 1405"/>
                <a:gd name="T13" fmla="*/ 363 h 414"/>
                <a:gd name="T14" fmla="*/ 1027 w 1405"/>
                <a:gd name="T15" fmla="*/ 384 h 414"/>
                <a:gd name="T16" fmla="*/ 1251 w 1405"/>
                <a:gd name="T17" fmla="*/ 352 h 414"/>
                <a:gd name="T18" fmla="*/ 1315 w 1405"/>
                <a:gd name="T19" fmla="*/ 331 h 414"/>
                <a:gd name="T20" fmla="*/ 1347 w 1405"/>
                <a:gd name="T21" fmla="*/ 320 h 414"/>
                <a:gd name="T22" fmla="*/ 1401 w 1405"/>
                <a:gd name="T23" fmla="*/ 235 h 414"/>
                <a:gd name="T24" fmla="*/ 1387 w 1405"/>
                <a:gd name="T25" fmla="*/ 125 h 414"/>
                <a:gd name="T26" fmla="*/ 1305 w 1405"/>
                <a:gd name="T27" fmla="*/ 85 h 414"/>
                <a:gd name="T28" fmla="*/ 1027 w 1405"/>
                <a:gd name="T29" fmla="*/ 32 h 414"/>
                <a:gd name="T30" fmla="*/ 761 w 1405"/>
                <a:gd name="T31" fmla="*/ 0 h 414"/>
                <a:gd name="T32" fmla="*/ 675 w 1405"/>
                <a:gd name="T33" fmla="*/ 11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05" h="414">
                  <a:moveTo>
                    <a:pt x="675" y="11"/>
                  </a:moveTo>
                  <a:cubicBezTo>
                    <a:pt x="474" y="24"/>
                    <a:pt x="232" y="23"/>
                    <a:pt x="35" y="85"/>
                  </a:cubicBezTo>
                  <a:cubicBezTo>
                    <a:pt x="27" y="96"/>
                    <a:pt x="0" y="131"/>
                    <a:pt x="3" y="149"/>
                  </a:cubicBezTo>
                  <a:cubicBezTo>
                    <a:pt x="9" y="206"/>
                    <a:pt x="2" y="278"/>
                    <a:pt x="25" y="331"/>
                  </a:cubicBezTo>
                  <a:cubicBezTo>
                    <a:pt x="29" y="341"/>
                    <a:pt x="176" y="344"/>
                    <a:pt x="185" y="352"/>
                  </a:cubicBezTo>
                  <a:cubicBezTo>
                    <a:pt x="247" y="414"/>
                    <a:pt x="294" y="339"/>
                    <a:pt x="377" y="352"/>
                  </a:cubicBezTo>
                  <a:cubicBezTo>
                    <a:pt x="494" y="348"/>
                    <a:pt x="569" y="372"/>
                    <a:pt x="686" y="363"/>
                  </a:cubicBezTo>
                  <a:cubicBezTo>
                    <a:pt x="799" y="353"/>
                    <a:pt x="914" y="400"/>
                    <a:pt x="1027" y="384"/>
                  </a:cubicBezTo>
                  <a:cubicBezTo>
                    <a:pt x="1096" y="373"/>
                    <a:pt x="1183" y="374"/>
                    <a:pt x="1251" y="352"/>
                  </a:cubicBezTo>
                  <a:cubicBezTo>
                    <a:pt x="1272" y="345"/>
                    <a:pt x="1293" y="338"/>
                    <a:pt x="1315" y="331"/>
                  </a:cubicBezTo>
                  <a:cubicBezTo>
                    <a:pt x="1325" y="327"/>
                    <a:pt x="1347" y="320"/>
                    <a:pt x="1347" y="320"/>
                  </a:cubicBezTo>
                  <a:cubicBezTo>
                    <a:pt x="1374" y="293"/>
                    <a:pt x="1388" y="271"/>
                    <a:pt x="1401" y="235"/>
                  </a:cubicBezTo>
                  <a:cubicBezTo>
                    <a:pt x="1405" y="203"/>
                    <a:pt x="1402" y="149"/>
                    <a:pt x="1387" y="125"/>
                  </a:cubicBezTo>
                  <a:cubicBezTo>
                    <a:pt x="1371" y="100"/>
                    <a:pt x="1364" y="100"/>
                    <a:pt x="1305" y="85"/>
                  </a:cubicBezTo>
                  <a:cubicBezTo>
                    <a:pt x="1242" y="25"/>
                    <a:pt x="1096" y="36"/>
                    <a:pt x="1027" y="32"/>
                  </a:cubicBezTo>
                  <a:cubicBezTo>
                    <a:pt x="938" y="16"/>
                    <a:pt x="849" y="11"/>
                    <a:pt x="761" y="0"/>
                  </a:cubicBezTo>
                  <a:cubicBezTo>
                    <a:pt x="689" y="12"/>
                    <a:pt x="718" y="11"/>
                    <a:pt x="675" y="11"/>
                  </a:cubicBezTo>
                  <a:close/>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248855" name="Text Box 23"/>
            <p:cNvSpPr txBox="1">
              <a:spLocks noChangeArrowheads="1"/>
            </p:cNvSpPr>
            <p:nvPr/>
          </p:nvSpPr>
          <p:spPr bwMode="auto">
            <a:xfrm>
              <a:off x="2619" y="1390"/>
              <a:ext cx="61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solidFill>
                    <a:srgbClr val="133984"/>
                  </a:solidFill>
                  <a:effectLst/>
                  <a:latin typeface="Cambria" panose="02040503050406030204" pitchFamily="18" charset="0"/>
                  <a:ea typeface="宋体" panose="02010600030101010101" pitchFamily="2" charset="-122"/>
                </a:rPr>
                <a:t>in range</a:t>
              </a:r>
            </a:p>
          </p:txBody>
        </p:sp>
      </p:grpSp>
      <p:grpSp>
        <p:nvGrpSpPr>
          <p:cNvPr id="248856" name="Group 24"/>
          <p:cNvGrpSpPr>
            <a:grpSpLocks/>
          </p:cNvGrpSpPr>
          <p:nvPr/>
        </p:nvGrpSpPr>
        <p:grpSpPr bwMode="auto">
          <a:xfrm>
            <a:off x="5594350" y="1568448"/>
            <a:ext cx="2227263" cy="1020763"/>
            <a:chOff x="3574" y="960"/>
            <a:chExt cx="1403" cy="643"/>
          </a:xfrm>
        </p:grpSpPr>
        <p:sp>
          <p:nvSpPr>
            <p:cNvPr id="248857" name="Freeform 25"/>
            <p:cNvSpPr>
              <a:spLocks/>
            </p:cNvSpPr>
            <p:nvPr/>
          </p:nvSpPr>
          <p:spPr bwMode="auto">
            <a:xfrm>
              <a:off x="3574" y="960"/>
              <a:ext cx="1403" cy="432"/>
            </a:xfrm>
            <a:custGeom>
              <a:avLst/>
              <a:gdLst>
                <a:gd name="T0" fmla="*/ 527 w 1403"/>
                <a:gd name="T1" fmla="*/ 100 h 432"/>
                <a:gd name="T2" fmla="*/ 58 w 1403"/>
                <a:gd name="T3" fmla="*/ 156 h 432"/>
                <a:gd name="T4" fmla="*/ 29 w 1403"/>
                <a:gd name="T5" fmla="*/ 179 h 432"/>
                <a:gd name="T6" fmla="*/ 21 w 1403"/>
                <a:gd name="T7" fmla="*/ 203 h 432"/>
                <a:gd name="T8" fmla="*/ 5 w 1403"/>
                <a:gd name="T9" fmla="*/ 252 h 432"/>
                <a:gd name="T10" fmla="*/ 15 w 1403"/>
                <a:gd name="T11" fmla="*/ 347 h 432"/>
                <a:gd name="T12" fmla="*/ 111 w 1403"/>
                <a:gd name="T13" fmla="*/ 384 h 432"/>
                <a:gd name="T14" fmla="*/ 474 w 1403"/>
                <a:gd name="T15" fmla="*/ 422 h 432"/>
                <a:gd name="T16" fmla="*/ 613 w 1403"/>
                <a:gd name="T17" fmla="*/ 432 h 432"/>
                <a:gd name="T18" fmla="*/ 965 w 1403"/>
                <a:gd name="T19" fmla="*/ 422 h 432"/>
                <a:gd name="T20" fmla="*/ 1093 w 1403"/>
                <a:gd name="T21" fmla="*/ 394 h 432"/>
                <a:gd name="T22" fmla="*/ 1391 w 1403"/>
                <a:gd name="T23" fmla="*/ 356 h 432"/>
                <a:gd name="T24" fmla="*/ 1402 w 1403"/>
                <a:gd name="T25" fmla="*/ 290 h 432"/>
                <a:gd name="T26" fmla="*/ 687 w 1403"/>
                <a:gd name="T27" fmla="*/ 100 h 432"/>
                <a:gd name="T28" fmla="*/ 527 w 1403"/>
                <a:gd name="T29" fmla="*/ 10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3" h="432">
                  <a:moveTo>
                    <a:pt x="527" y="100"/>
                  </a:moveTo>
                  <a:cubicBezTo>
                    <a:pt x="497" y="100"/>
                    <a:pt x="114" y="80"/>
                    <a:pt x="58" y="156"/>
                  </a:cubicBezTo>
                  <a:cubicBezTo>
                    <a:pt x="54" y="169"/>
                    <a:pt x="35" y="166"/>
                    <a:pt x="29" y="179"/>
                  </a:cubicBezTo>
                  <a:cubicBezTo>
                    <a:pt x="25" y="187"/>
                    <a:pt x="24" y="191"/>
                    <a:pt x="21" y="203"/>
                  </a:cubicBezTo>
                  <a:cubicBezTo>
                    <a:pt x="17" y="214"/>
                    <a:pt x="6" y="228"/>
                    <a:pt x="5" y="252"/>
                  </a:cubicBezTo>
                  <a:cubicBezTo>
                    <a:pt x="8" y="283"/>
                    <a:pt x="0" y="317"/>
                    <a:pt x="15" y="347"/>
                  </a:cubicBezTo>
                  <a:cubicBezTo>
                    <a:pt x="26" y="368"/>
                    <a:pt x="86" y="380"/>
                    <a:pt x="111" y="384"/>
                  </a:cubicBezTo>
                  <a:cubicBezTo>
                    <a:pt x="236" y="404"/>
                    <a:pt x="343" y="414"/>
                    <a:pt x="474" y="422"/>
                  </a:cubicBezTo>
                  <a:cubicBezTo>
                    <a:pt x="520" y="425"/>
                    <a:pt x="566" y="428"/>
                    <a:pt x="613" y="432"/>
                  </a:cubicBezTo>
                  <a:cubicBezTo>
                    <a:pt x="730" y="428"/>
                    <a:pt x="847" y="428"/>
                    <a:pt x="965" y="422"/>
                  </a:cubicBezTo>
                  <a:cubicBezTo>
                    <a:pt x="1006" y="420"/>
                    <a:pt x="1051" y="398"/>
                    <a:pt x="1093" y="394"/>
                  </a:cubicBezTo>
                  <a:cubicBezTo>
                    <a:pt x="1193" y="382"/>
                    <a:pt x="1294" y="385"/>
                    <a:pt x="1391" y="356"/>
                  </a:cubicBezTo>
                  <a:cubicBezTo>
                    <a:pt x="1394" y="333"/>
                    <a:pt x="1403" y="311"/>
                    <a:pt x="1402" y="290"/>
                  </a:cubicBezTo>
                  <a:cubicBezTo>
                    <a:pt x="1382" y="0"/>
                    <a:pt x="831" y="101"/>
                    <a:pt x="687" y="100"/>
                  </a:cubicBezTo>
                  <a:cubicBezTo>
                    <a:pt x="623" y="81"/>
                    <a:pt x="593" y="72"/>
                    <a:pt x="527" y="100"/>
                  </a:cubicBezTo>
                  <a:close/>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248858" name="Text Box 26"/>
            <p:cNvSpPr txBox="1">
              <a:spLocks noChangeArrowheads="1"/>
            </p:cNvSpPr>
            <p:nvPr/>
          </p:nvSpPr>
          <p:spPr bwMode="auto">
            <a:xfrm>
              <a:off x="3702" y="1391"/>
              <a:ext cx="1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solidFill>
                    <a:srgbClr val="133984"/>
                  </a:solidFill>
                  <a:effectLst/>
                  <a:latin typeface="Cambria" panose="02040503050406030204" pitchFamily="18" charset="0"/>
                  <a:ea typeface="宋体" panose="02010600030101010101" pitchFamily="2" charset="-122"/>
                </a:rPr>
                <a:t>greater than range</a:t>
              </a:r>
            </a:p>
          </p:txBody>
        </p:sp>
      </p:grpSp>
      <p:grpSp>
        <p:nvGrpSpPr>
          <p:cNvPr id="248859" name="Group 27"/>
          <p:cNvGrpSpPr>
            <a:grpSpLocks/>
          </p:cNvGrpSpPr>
          <p:nvPr/>
        </p:nvGrpSpPr>
        <p:grpSpPr bwMode="auto">
          <a:xfrm>
            <a:off x="1219200" y="1697037"/>
            <a:ext cx="2163763" cy="893763"/>
            <a:chOff x="818" y="1041"/>
            <a:chExt cx="1363" cy="563"/>
          </a:xfrm>
        </p:grpSpPr>
        <p:sp>
          <p:nvSpPr>
            <p:cNvPr id="248860" name="Freeform 28"/>
            <p:cNvSpPr>
              <a:spLocks/>
            </p:cNvSpPr>
            <p:nvPr/>
          </p:nvSpPr>
          <p:spPr bwMode="auto">
            <a:xfrm>
              <a:off x="818" y="1041"/>
              <a:ext cx="1363" cy="351"/>
            </a:xfrm>
            <a:custGeom>
              <a:avLst/>
              <a:gdLst>
                <a:gd name="T0" fmla="*/ 1363 w 1363"/>
                <a:gd name="T1" fmla="*/ 178 h 351"/>
                <a:gd name="T2" fmla="*/ 1347 w 1363"/>
                <a:gd name="T3" fmla="*/ 103 h 351"/>
                <a:gd name="T4" fmla="*/ 1294 w 1363"/>
                <a:gd name="T5" fmla="*/ 52 h 351"/>
                <a:gd name="T6" fmla="*/ 1033 w 1363"/>
                <a:gd name="T7" fmla="*/ 20 h 351"/>
                <a:gd name="T8" fmla="*/ 222 w 1363"/>
                <a:gd name="T9" fmla="*/ 30 h 351"/>
                <a:gd name="T10" fmla="*/ 83 w 1363"/>
                <a:gd name="T11" fmla="*/ 122 h 351"/>
                <a:gd name="T12" fmla="*/ 467 w 1363"/>
                <a:gd name="T13" fmla="*/ 333 h 351"/>
                <a:gd name="T14" fmla="*/ 873 w 1363"/>
                <a:gd name="T15" fmla="*/ 342 h 351"/>
                <a:gd name="T16" fmla="*/ 1107 w 1363"/>
                <a:gd name="T17" fmla="*/ 333 h 351"/>
                <a:gd name="T18" fmla="*/ 1113 w 1363"/>
                <a:gd name="T19" fmla="*/ 332 h 351"/>
                <a:gd name="T20" fmla="*/ 1166 w 1363"/>
                <a:gd name="T21" fmla="*/ 324 h 351"/>
                <a:gd name="T22" fmla="*/ 1251 w 1363"/>
                <a:gd name="T23" fmla="*/ 314 h 351"/>
                <a:gd name="T24" fmla="*/ 1289 w 1363"/>
                <a:gd name="T25" fmla="*/ 308 h 351"/>
                <a:gd name="T26" fmla="*/ 1342 w 1363"/>
                <a:gd name="T27" fmla="*/ 266 h 351"/>
                <a:gd name="T28" fmla="*/ 1355 w 1363"/>
                <a:gd name="T29" fmla="*/ 250 h 351"/>
                <a:gd name="T30" fmla="*/ 1363 w 1363"/>
                <a:gd name="T31" fmla="*/ 178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3" h="351">
                  <a:moveTo>
                    <a:pt x="1363" y="178"/>
                  </a:moveTo>
                  <a:cubicBezTo>
                    <a:pt x="1360" y="153"/>
                    <a:pt x="1359" y="121"/>
                    <a:pt x="1347" y="103"/>
                  </a:cubicBezTo>
                  <a:cubicBezTo>
                    <a:pt x="1335" y="82"/>
                    <a:pt x="1346" y="65"/>
                    <a:pt x="1294" y="52"/>
                  </a:cubicBezTo>
                  <a:cubicBezTo>
                    <a:pt x="1242" y="0"/>
                    <a:pt x="1098" y="25"/>
                    <a:pt x="1033" y="20"/>
                  </a:cubicBezTo>
                  <a:cubicBezTo>
                    <a:pt x="762" y="23"/>
                    <a:pt x="492" y="20"/>
                    <a:pt x="222" y="30"/>
                  </a:cubicBezTo>
                  <a:cubicBezTo>
                    <a:pt x="198" y="30"/>
                    <a:pt x="128" y="108"/>
                    <a:pt x="83" y="122"/>
                  </a:cubicBezTo>
                  <a:cubicBezTo>
                    <a:pt x="0" y="301"/>
                    <a:pt x="331" y="328"/>
                    <a:pt x="467" y="333"/>
                  </a:cubicBezTo>
                  <a:cubicBezTo>
                    <a:pt x="602" y="337"/>
                    <a:pt x="737" y="339"/>
                    <a:pt x="873" y="342"/>
                  </a:cubicBezTo>
                  <a:cubicBezTo>
                    <a:pt x="956" y="349"/>
                    <a:pt x="1025" y="351"/>
                    <a:pt x="1107" y="333"/>
                  </a:cubicBezTo>
                  <a:cubicBezTo>
                    <a:pt x="1153" y="327"/>
                    <a:pt x="1103" y="333"/>
                    <a:pt x="1113" y="332"/>
                  </a:cubicBezTo>
                  <a:cubicBezTo>
                    <a:pt x="1122" y="330"/>
                    <a:pt x="1143" y="326"/>
                    <a:pt x="1166" y="324"/>
                  </a:cubicBezTo>
                  <a:cubicBezTo>
                    <a:pt x="1182" y="347"/>
                    <a:pt x="1229" y="326"/>
                    <a:pt x="1251" y="314"/>
                  </a:cubicBezTo>
                  <a:cubicBezTo>
                    <a:pt x="1261" y="307"/>
                    <a:pt x="1289" y="308"/>
                    <a:pt x="1289" y="308"/>
                  </a:cubicBezTo>
                  <a:cubicBezTo>
                    <a:pt x="1332" y="251"/>
                    <a:pt x="1283" y="296"/>
                    <a:pt x="1342" y="266"/>
                  </a:cubicBezTo>
                  <a:cubicBezTo>
                    <a:pt x="1352" y="254"/>
                    <a:pt x="1351" y="264"/>
                    <a:pt x="1355" y="250"/>
                  </a:cubicBezTo>
                  <a:cubicBezTo>
                    <a:pt x="1358" y="235"/>
                    <a:pt x="1361" y="193"/>
                    <a:pt x="1363" y="178"/>
                  </a:cubicBezTo>
                  <a:close/>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248861" name="Text Box 29"/>
            <p:cNvSpPr txBox="1">
              <a:spLocks noChangeArrowheads="1"/>
            </p:cNvSpPr>
            <p:nvPr/>
          </p:nvSpPr>
          <p:spPr bwMode="auto">
            <a:xfrm>
              <a:off x="982" y="1391"/>
              <a:ext cx="101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solidFill>
                    <a:srgbClr val="133984"/>
                  </a:solidFill>
                  <a:effectLst/>
                  <a:latin typeface="Cambria" panose="02040503050406030204" pitchFamily="18" charset="0"/>
                  <a:ea typeface="宋体" panose="02010600030101010101" pitchFamily="2" charset="-122"/>
                </a:rPr>
                <a:t>less than range</a:t>
              </a:r>
            </a:p>
          </p:txBody>
        </p:sp>
      </p:grpSp>
      <p:grpSp>
        <p:nvGrpSpPr>
          <p:cNvPr id="248862" name="Group 30"/>
          <p:cNvGrpSpPr>
            <a:grpSpLocks/>
          </p:cNvGrpSpPr>
          <p:nvPr/>
        </p:nvGrpSpPr>
        <p:grpSpPr bwMode="auto">
          <a:xfrm>
            <a:off x="1638300" y="3527424"/>
            <a:ext cx="6019800" cy="76200"/>
            <a:chOff x="984" y="2066"/>
            <a:chExt cx="3792" cy="48"/>
          </a:xfrm>
        </p:grpSpPr>
        <p:sp>
          <p:nvSpPr>
            <p:cNvPr id="248863" name="Line 31"/>
            <p:cNvSpPr>
              <a:spLocks noChangeShapeType="1"/>
            </p:cNvSpPr>
            <p:nvPr/>
          </p:nvSpPr>
          <p:spPr bwMode="auto">
            <a:xfrm>
              <a:off x="984" y="2091"/>
              <a:ext cx="37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248864" name="Oval 32"/>
            <p:cNvSpPr>
              <a:spLocks noChangeArrowheads="1"/>
            </p:cNvSpPr>
            <p:nvPr/>
          </p:nvSpPr>
          <p:spPr bwMode="auto">
            <a:xfrm>
              <a:off x="2856" y="2066"/>
              <a:ext cx="48" cy="48"/>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grpSp>
      <p:sp>
        <p:nvSpPr>
          <p:cNvPr id="248865" name="Text Box 33"/>
          <p:cNvSpPr txBox="1">
            <a:spLocks noChangeArrowheads="1"/>
          </p:cNvSpPr>
          <p:nvPr/>
        </p:nvSpPr>
        <p:spPr bwMode="auto">
          <a:xfrm>
            <a:off x="4298950" y="3827462"/>
            <a:ext cx="7032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solidFill>
                  <a:srgbClr val="133984"/>
                </a:solidFill>
                <a:effectLst/>
                <a:latin typeface="Cambria" panose="02040503050406030204" pitchFamily="18" charset="0"/>
                <a:ea typeface="宋体" panose="02010600030101010101" pitchFamily="2" charset="-122"/>
              </a:rPr>
              <a:t>value</a:t>
            </a:r>
          </a:p>
        </p:txBody>
      </p:sp>
      <p:grpSp>
        <p:nvGrpSpPr>
          <p:cNvPr id="248866" name="Group 34"/>
          <p:cNvGrpSpPr>
            <a:grpSpLocks/>
          </p:cNvGrpSpPr>
          <p:nvPr/>
        </p:nvGrpSpPr>
        <p:grpSpPr bwMode="auto">
          <a:xfrm>
            <a:off x="4673600" y="3143249"/>
            <a:ext cx="3376613" cy="1022350"/>
            <a:chOff x="2896" y="1824"/>
            <a:chExt cx="2127" cy="644"/>
          </a:xfrm>
        </p:grpSpPr>
        <p:sp>
          <p:nvSpPr>
            <p:cNvPr id="248867" name="Freeform 35"/>
            <p:cNvSpPr>
              <a:spLocks/>
            </p:cNvSpPr>
            <p:nvPr/>
          </p:nvSpPr>
          <p:spPr bwMode="auto">
            <a:xfrm>
              <a:off x="2896" y="1824"/>
              <a:ext cx="2127" cy="432"/>
            </a:xfrm>
            <a:custGeom>
              <a:avLst/>
              <a:gdLst>
                <a:gd name="T0" fmla="*/ 527 w 1403"/>
                <a:gd name="T1" fmla="*/ 100 h 432"/>
                <a:gd name="T2" fmla="*/ 58 w 1403"/>
                <a:gd name="T3" fmla="*/ 156 h 432"/>
                <a:gd name="T4" fmla="*/ 29 w 1403"/>
                <a:gd name="T5" fmla="*/ 179 h 432"/>
                <a:gd name="T6" fmla="*/ 21 w 1403"/>
                <a:gd name="T7" fmla="*/ 203 h 432"/>
                <a:gd name="T8" fmla="*/ 5 w 1403"/>
                <a:gd name="T9" fmla="*/ 252 h 432"/>
                <a:gd name="T10" fmla="*/ 15 w 1403"/>
                <a:gd name="T11" fmla="*/ 347 h 432"/>
                <a:gd name="T12" fmla="*/ 111 w 1403"/>
                <a:gd name="T13" fmla="*/ 384 h 432"/>
                <a:gd name="T14" fmla="*/ 474 w 1403"/>
                <a:gd name="T15" fmla="*/ 422 h 432"/>
                <a:gd name="T16" fmla="*/ 613 w 1403"/>
                <a:gd name="T17" fmla="*/ 432 h 432"/>
                <a:gd name="T18" fmla="*/ 965 w 1403"/>
                <a:gd name="T19" fmla="*/ 422 h 432"/>
                <a:gd name="T20" fmla="*/ 1093 w 1403"/>
                <a:gd name="T21" fmla="*/ 394 h 432"/>
                <a:gd name="T22" fmla="*/ 1391 w 1403"/>
                <a:gd name="T23" fmla="*/ 356 h 432"/>
                <a:gd name="T24" fmla="*/ 1402 w 1403"/>
                <a:gd name="T25" fmla="*/ 290 h 432"/>
                <a:gd name="T26" fmla="*/ 687 w 1403"/>
                <a:gd name="T27" fmla="*/ 100 h 432"/>
                <a:gd name="T28" fmla="*/ 527 w 1403"/>
                <a:gd name="T29" fmla="*/ 10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3" h="432">
                  <a:moveTo>
                    <a:pt x="527" y="100"/>
                  </a:moveTo>
                  <a:cubicBezTo>
                    <a:pt x="497" y="100"/>
                    <a:pt x="114" y="80"/>
                    <a:pt x="58" y="156"/>
                  </a:cubicBezTo>
                  <a:cubicBezTo>
                    <a:pt x="54" y="169"/>
                    <a:pt x="35" y="166"/>
                    <a:pt x="29" y="179"/>
                  </a:cubicBezTo>
                  <a:cubicBezTo>
                    <a:pt x="25" y="187"/>
                    <a:pt x="24" y="191"/>
                    <a:pt x="21" y="203"/>
                  </a:cubicBezTo>
                  <a:cubicBezTo>
                    <a:pt x="17" y="214"/>
                    <a:pt x="6" y="228"/>
                    <a:pt x="5" y="252"/>
                  </a:cubicBezTo>
                  <a:cubicBezTo>
                    <a:pt x="8" y="283"/>
                    <a:pt x="0" y="317"/>
                    <a:pt x="15" y="347"/>
                  </a:cubicBezTo>
                  <a:cubicBezTo>
                    <a:pt x="26" y="368"/>
                    <a:pt x="86" y="380"/>
                    <a:pt x="111" y="384"/>
                  </a:cubicBezTo>
                  <a:cubicBezTo>
                    <a:pt x="236" y="404"/>
                    <a:pt x="343" y="414"/>
                    <a:pt x="474" y="422"/>
                  </a:cubicBezTo>
                  <a:cubicBezTo>
                    <a:pt x="520" y="425"/>
                    <a:pt x="566" y="428"/>
                    <a:pt x="613" y="432"/>
                  </a:cubicBezTo>
                  <a:cubicBezTo>
                    <a:pt x="730" y="428"/>
                    <a:pt x="847" y="428"/>
                    <a:pt x="965" y="422"/>
                  </a:cubicBezTo>
                  <a:cubicBezTo>
                    <a:pt x="1006" y="420"/>
                    <a:pt x="1051" y="398"/>
                    <a:pt x="1093" y="394"/>
                  </a:cubicBezTo>
                  <a:cubicBezTo>
                    <a:pt x="1193" y="382"/>
                    <a:pt x="1294" y="385"/>
                    <a:pt x="1391" y="356"/>
                  </a:cubicBezTo>
                  <a:cubicBezTo>
                    <a:pt x="1394" y="333"/>
                    <a:pt x="1403" y="311"/>
                    <a:pt x="1402" y="290"/>
                  </a:cubicBezTo>
                  <a:cubicBezTo>
                    <a:pt x="1382" y="0"/>
                    <a:pt x="831" y="101"/>
                    <a:pt x="687" y="100"/>
                  </a:cubicBezTo>
                  <a:cubicBezTo>
                    <a:pt x="623" y="81"/>
                    <a:pt x="593" y="72"/>
                    <a:pt x="527" y="100"/>
                  </a:cubicBezTo>
                  <a:close/>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248868" name="Text Box 36"/>
            <p:cNvSpPr txBox="1">
              <a:spLocks noChangeArrowheads="1"/>
            </p:cNvSpPr>
            <p:nvPr/>
          </p:nvSpPr>
          <p:spPr bwMode="auto">
            <a:xfrm>
              <a:off x="3421" y="2256"/>
              <a:ext cx="121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solidFill>
                    <a:srgbClr val="133984"/>
                  </a:solidFill>
                  <a:effectLst/>
                  <a:latin typeface="Cambria" panose="02040503050406030204" pitchFamily="18" charset="0"/>
                  <a:ea typeface="宋体" panose="02010600030101010101" pitchFamily="2" charset="-122"/>
                </a:rPr>
                <a:t>greater than value</a:t>
              </a:r>
            </a:p>
          </p:txBody>
        </p:sp>
      </p:grpSp>
      <p:grpSp>
        <p:nvGrpSpPr>
          <p:cNvPr id="248869" name="Group 37"/>
          <p:cNvGrpSpPr>
            <a:grpSpLocks/>
          </p:cNvGrpSpPr>
          <p:nvPr/>
        </p:nvGrpSpPr>
        <p:grpSpPr bwMode="auto">
          <a:xfrm>
            <a:off x="1066800" y="3271835"/>
            <a:ext cx="3548063" cy="895349"/>
            <a:chOff x="624" y="1905"/>
            <a:chExt cx="2235" cy="564"/>
          </a:xfrm>
        </p:grpSpPr>
        <p:sp>
          <p:nvSpPr>
            <p:cNvPr id="248870" name="Freeform 38"/>
            <p:cNvSpPr>
              <a:spLocks/>
            </p:cNvSpPr>
            <p:nvPr/>
          </p:nvSpPr>
          <p:spPr bwMode="auto">
            <a:xfrm>
              <a:off x="624" y="1905"/>
              <a:ext cx="2235" cy="351"/>
            </a:xfrm>
            <a:custGeom>
              <a:avLst/>
              <a:gdLst>
                <a:gd name="T0" fmla="*/ 1363 w 1363"/>
                <a:gd name="T1" fmla="*/ 178 h 351"/>
                <a:gd name="T2" fmla="*/ 1347 w 1363"/>
                <a:gd name="T3" fmla="*/ 103 h 351"/>
                <a:gd name="T4" fmla="*/ 1294 w 1363"/>
                <a:gd name="T5" fmla="*/ 52 h 351"/>
                <a:gd name="T6" fmla="*/ 1033 w 1363"/>
                <a:gd name="T7" fmla="*/ 20 h 351"/>
                <a:gd name="T8" fmla="*/ 222 w 1363"/>
                <a:gd name="T9" fmla="*/ 30 h 351"/>
                <a:gd name="T10" fmla="*/ 83 w 1363"/>
                <a:gd name="T11" fmla="*/ 122 h 351"/>
                <a:gd name="T12" fmla="*/ 467 w 1363"/>
                <a:gd name="T13" fmla="*/ 333 h 351"/>
                <a:gd name="T14" fmla="*/ 873 w 1363"/>
                <a:gd name="T15" fmla="*/ 342 h 351"/>
                <a:gd name="T16" fmla="*/ 1107 w 1363"/>
                <a:gd name="T17" fmla="*/ 333 h 351"/>
                <a:gd name="T18" fmla="*/ 1113 w 1363"/>
                <a:gd name="T19" fmla="*/ 332 h 351"/>
                <a:gd name="T20" fmla="*/ 1166 w 1363"/>
                <a:gd name="T21" fmla="*/ 324 h 351"/>
                <a:gd name="T22" fmla="*/ 1251 w 1363"/>
                <a:gd name="T23" fmla="*/ 314 h 351"/>
                <a:gd name="T24" fmla="*/ 1289 w 1363"/>
                <a:gd name="T25" fmla="*/ 308 h 351"/>
                <a:gd name="T26" fmla="*/ 1342 w 1363"/>
                <a:gd name="T27" fmla="*/ 266 h 351"/>
                <a:gd name="T28" fmla="*/ 1355 w 1363"/>
                <a:gd name="T29" fmla="*/ 250 h 351"/>
                <a:gd name="T30" fmla="*/ 1363 w 1363"/>
                <a:gd name="T31" fmla="*/ 178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3" h="351">
                  <a:moveTo>
                    <a:pt x="1363" y="178"/>
                  </a:moveTo>
                  <a:cubicBezTo>
                    <a:pt x="1360" y="153"/>
                    <a:pt x="1359" y="121"/>
                    <a:pt x="1347" y="103"/>
                  </a:cubicBezTo>
                  <a:cubicBezTo>
                    <a:pt x="1335" y="82"/>
                    <a:pt x="1346" y="65"/>
                    <a:pt x="1294" y="52"/>
                  </a:cubicBezTo>
                  <a:cubicBezTo>
                    <a:pt x="1242" y="0"/>
                    <a:pt x="1098" y="25"/>
                    <a:pt x="1033" y="20"/>
                  </a:cubicBezTo>
                  <a:cubicBezTo>
                    <a:pt x="762" y="23"/>
                    <a:pt x="492" y="20"/>
                    <a:pt x="222" y="30"/>
                  </a:cubicBezTo>
                  <a:cubicBezTo>
                    <a:pt x="198" y="30"/>
                    <a:pt x="128" y="108"/>
                    <a:pt x="83" y="122"/>
                  </a:cubicBezTo>
                  <a:cubicBezTo>
                    <a:pt x="0" y="301"/>
                    <a:pt x="331" y="328"/>
                    <a:pt x="467" y="333"/>
                  </a:cubicBezTo>
                  <a:cubicBezTo>
                    <a:pt x="602" y="337"/>
                    <a:pt x="737" y="339"/>
                    <a:pt x="873" y="342"/>
                  </a:cubicBezTo>
                  <a:cubicBezTo>
                    <a:pt x="956" y="349"/>
                    <a:pt x="1025" y="351"/>
                    <a:pt x="1107" y="333"/>
                  </a:cubicBezTo>
                  <a:cubicBezTo>
                    <a:pt x="1153" y="327"/>
                    <a:pt x="1103" y="333"/>
                    <a:pt x="1113" y="332"/>
                  </a:cubicBezTo>
                  <a:cubicBezTo>
                    <a:pt x="1122" y="330"/>
                    <a:pt x="1143" y="326"/>
                    <a:pt x="1166" y="324"/>
                  </a:cubicBezTo>
                  <a:cubicBezTo>
                    <a:pt x="1182" y="347"/>
                    <a:pt x="1229" y="326"/>
                    <a:pt x="1251" y="314"/>
                  </a:cubicBezTo>
                  <a:cubicBezTo>
                    <a:pt x="1261" y="307"/>
                    <a:pt x="1289" y="308"/>
                    <a:pt x="1289" y="308"/>
                  </a:cubicBezTo>
                  <a:cubicBezTo>
                    <a:pt x="1332" y="251"/>
                    <a:pt x="1283" y="296"/>
                    <a:pt x="1342" y="266"/>
                  </a:cubicBezTo>
                  <a:cubicBezTo>
                    <a:pt x="1352" y="254"/>
                    <a:pt x="1351" y="264"/>
                    <a:pt x="1355" y="250"/>
                  </a:cubicBezTo>
                  <a:cubicBezTo>
                    <a:pt x="1358" y="235"/>
                    <a:pt x="1361" y="193"/>
                    <a:pt x="1363" y="178"/>
                  </a:cubicBezTo>
                  <a:close/>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248871" name="Text Box 39"/>
            <p:cNvSpPr txBox="1">
              <a:spLocks noChangeArrowheads="1"/>
            </p:cNvSpPr>
            <p:nvPr/>
          </p:nvSpPr>
          <p:spPr bwMode="auto">
            <a:xfrm>
              <a:off x="1337" y="2256"/>
              <a:ext cx="9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solidFill>
                    <a:srgbClr val="133984"/>
                  </a:solidFill>
                  <a:effectLst/>
                  <a:latin typeface="Cambria" panose="02040503050406030204" pitchFamily="18" charset="0"/>
                  <a:ea typeface="宋体" panose="02010600030101010101" pitchFamily="2" charset="-122"/>
                </a:rPr>
                <a:t>less than value</a:t>
              </a:r>
            </a:p>
          </p:txBody>
        </p:sp>
      </p:grpSp>
      <p:sp>
        <p:nvSpPr>
          <p:cNvPr id="248872" name="Freeform 40"/>
          <p:cNvSpPr>
            <a:spLocks/>
          </p:cNvSpPr>
          <p:nvPr/>
        </p:nvSpPr>
        <p:spPr bwMode="auto">
          <a:xfrm>
            <a:off x="4052888" y="4771090"/>
            <a:ext cx="1712912" cy="531812"/>
          </a:xfrm>
          <a:custGeom>
            <a:avLst/>
            <a:gdLst>
              <a:gd name="T0" fmla="*/ 578 w 1079"/>
              <a:gd name="T1" fmla="*/ 20 h 394"/>
              <a:gd name="T2" fmla="*/ 98 w 1079"/>
              <a:gd name="T3" fmla="*/ 31 h 394"/>
              <a:gd name="T4" fmla="*/ 2 w 1079"/>
              <a:gd name="T5" fmla="*/ 127 h 394"/>
              <a:gd name="T6" fmla="*/ 12 w 1079"/>
              <a:gd name="T7" fmla="*/ 212 h 394"/>
              <a:gd name="T8" fmla="*/ 130 w 1079"/>
              <a:gd name="T9" fmla="*/ 308 h 394"/>
              <a:gd name="T10" fmla="*/ 418 w 1079"/>
              <a:gd name="T11" fmla="*/ 394 h 394"/>
              <a:gd name="T12" fmla="*/ 898 w 1079"/>
              <a:gd name="T13" fmla="*/ 362 h 394"/>
              <a:gd name="T14" fmla="*/ 1079 w 1079"/>
              <a:gd name="T15" fmla="*/ 202 h 394"/>
              <a:gd name="T16" fmla="*/ 780 w 1079"/>
              <a:gd name="T17" fmla="*/ 63 h 394"/>
              <a:gd name="T18" fmla="*/ 642 w 1079"/>
              <a:gd name="T19" fmla="*/ 20 h 394"/>
              <a:gd name="T20" fmla="*/ 610 w 1079"/>
              <a:gd name="T21" fmla="*/ 10 h 394"/>
              <a:gd name="T22" fmla="*/ 578 w 1079"/>
              <a:gd name="T23" fmla="*/ 2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9" h="394">
                <a:moveTo>
                  <a:pt x="578" y="20"/>
                </a:moveTo>
                <a:cubicBezTo>
                  <a:pt x="381" y="4"/>
                  <a:pt x="277" y="0"/>
                  <a:pt x="98" y="31"/>
                </a:cubicBezTo>
                <a:cubicBezTo>
                  <a:pt x="49" y="59"/>
                  <a:pt x="18" y="73"/>
                  <a:pt x="2" y="127"/>
                </a:cubicBezTo>
                <a:cubicBezTo>
                  <a:pt x="5" y="155"/>
                  <a:pt x="0" y="185"/>
                  <a:pt x="12" y="212"/>
                </a:cubicBezTo>
                <a:cubicBezTo>
                  <a:pt x="36" y="269"/>
                  <a:pt x="79" y="284"/>
                  <a:pt x="130" y="308"/>
                </a:cubicBezTo>
                <a:cubicBezTo>
                  <a:pt x="250" y="363"/>
                  <a:pt x="273" y="371"/>
                  <a:pt x="418" y="394"/>
                </a:cubicBezTo>
                <a:cubicBezTo>
                  <a:pt x="577" y="386"/>
                  <a:pt x="740" y="386"/>
                  <a:pt x="898" y="362"/>
                </a:cubicBezTo>
                <a:cubicBezTo>
                  <a:pt x="986" y="331"/>
                  <a:pt x="1037" y="285"/>
                  <a:pt x="1079" y="202"/>
                </a:cubicBezTo>
                <a:cubicBezTo>
                  <a:pt x="1019" y="110"/>
                  <a:pt x="878" y="91"/>
                  <a:pt x="780" y="63"/>
                </a:cubicBezTo>
                <a:cubicBezTo>
                  <a:pt x="663" y="29"/>
                  <a:pt x="748" y="55"/>
                  <a:pt x="642" y="20"/>
                </a:cubicBezTo>
                <a:cubicBezTo>
                  <a:pt x="631" y="16"/>
                  <a:pt x="610" y="10"/>
                  <a:pt x="610" y="10"/>
                </a:cubicBezTo>
                <a:cubicBezTo>
                  <a:pt x="563" y="20"/>
                  <a:pt x="552" y="20"/>
                  <a:pt x="578" y="20"/>
                </a:cubicBezTo>
                <a:close/>
              </a:path>
            </a:pathLst>
          </a:custGeom>
          <a:solidFill>
            <a:srgbClr val="63FF63"/>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248873" name="Text Box 41"/>
          <p:cNvSpPr txBox="1">
            <a:spLocks noChangeArrowheads="1"/>
          </p:cNvSpPr>
          <p:nvPr/>
        </p:nvSpPr>
        <p:spPr bwMode="auto">
          <a:xfrm>
            <a:off x="4122738" y="4913965"/>
            <a:ext cx="157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solidFill>
                  <a:srgbClr val="133984"/>
                </a:solidFill>
                <a:effectLst/>
                <a:latin typeface="Cambria" panose="02040503050406030204" pitchFamily="18" charset="0"/>
                <a:ea typeface="宋体" panose="02010600030101010101" pitchFamily="2" charset="-122"/>
              </a:rPr>
              <a:t>member of set</a:t>
            </a:r>
          </a:p>
        </p:txBody>
      </p:sp>
      <p:sp>
        <p:nvSpPr>
          <p:cNvPr id="248874" name="Freeform 42"/>
          <p:cNvSpPr>
            <a:spLocks/>
          </p:cNvSpPr>
          <p:nvPr/>
        </p:nvSpPr>
        <p:spPr bwMode="auto">
          <a:xfrm>
            <a:off x="2476500" y="5876925"/>
            <a:ext cx="4495800" cy="600075"/>
          </a:xfrm>
          <a:custGeom>
            <a:avLst/>
            <a:gdLst>
              <a:gd name="T0" fmla="*/ 1344 w 3340"/>
              <a:gd name="T1" fmla="*/ 37 h 666"/>
              <a:gd name="T2" fmla="*/ 757 w 3340"/>
              <a:gd name="T3" fmla="*/ 5 h 666"/>
              <a:gd name="T4" fmla="*/ 256 w 3340"/>
              <a:gd name="T5" fmla="*/ 58 h 666"/>
              <a:gd name="T6" fmla="*/ 0 w 3340"/>
              <a:gd name="T7" fmla="*/ 197 h 666"/>
              <a:gd name="T8" fmla="*/ 10 w 3340"/>
              <a:gd name="T9" fmla="*/ 282 h 666"/>
              <a:gd name="T10" fmla="*/ 501 w 3340"/>
              <a:gd name="T11" fmla="*/ 549 h 666"/>
              <a:gd name="T12" fmla="*/ 1312 w 3340"/>
              <a:gd name="T13" fmla="*/ 624 h 666"/>
              <a:gd name="T14" fmla="*/ 1813 w 3340"/>
              <a:gd name="T15" fmla="*/ 666 h 666"/>
              <a:gd name="T16" fmla="*/ 2250 w 3340"/>
              <a:gd name="T17" fmla="*/ 656 h 666"/>
              <a:gd name="T18" fmla="*/ 2688 w 3340"/>
              <a:gd name="T19" fmla="*/ 581 h 666"/>
              <a:gd name="T20" fmla="*/ 2997 w 3340"/>
              <a:gd name="T21" fmla="*/ 528 h 666"/>
              <a:gd name="T22" fmla="*/ 3242 w 3340"/>
              <a:gd name="T23" fmla="*/ 421 h 666"/>
              <a:gd name="T24" fmla="*/ 3338 w 3340"/>
              <a:gd name="T25" fmla="*/ 325 h 666"/>
              <a:gd name="T26" fmla="*/ 3328 w 3340"/>
              <a:gd name="T27" fmla="*/ 218 h 666"/>
              <a:gd name="T28" fmla="*/ 2976 w 3340"/>
              <a:gd name="T29" fmla="*/ 101 h 666"/>
              <a:gd name="T30" fmla="*/ 2016 w 3340"/>
              <a:gd name="T31" fmla="*/ 26 h 666"/>
              <a:gd name="T32" fmla="*/ 1642 w 3340"/>
              <a:gd name="T33" fmla="*/ 37 h 666"/>
              <a:gd name="T34" fmla="*/ 1493 w 3340"/>
              <a:gd name="T35" fmla="*/ 26 h 666"/>
              <a:gd name="T36" fmla="*/ 1418 w 3340"/>
              <a:gd name="T37" fmla="*/ 26 h 666"/>
              <a:gd name="T38" fmla="*/ 1344 w 3340"/>
              <a:gd name="T39" fmla="*/ 37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40" h="666">
                <a:moveTo>
                  <a:pt x="1344" y="37"/>
                </a:moveTo>
                <a:cubicBezTo>
                  <a:pt x="1148" y="26"/>
                  <a:pt x="952" y="10"/>
                  <a:pt x="757" y="5"/>
                </a:cubicBezTo>
                <a:cubicBezTo>
                  <a:pt x="588" y="0"/>
                  <a:pt x="422" y="38"/>
                  <a:pt x="256" y="58"/>
                </a:cubicBezTo>
                <a:cubicBezTo>
                  <a:pt x="72" y="112"/>
                  <a:pt x="50" y="69"/>
                  <a:pt x="0" y="197"/>
                </a:cubicBezTo>
                <a:cubicBezTo>
                  <a:pt x="3" y="225"/>
                  <a:pt x="2" y="254"/>
                  <a:pt x="10" y="282"/>
                </a:cubicBezTo>
                <a:cubicBezTo>
                  <a:pt x="67" y="486"/>
                  <a:pt x="324" y="530"/>
                  <a:pt x="501" y="549"/>
                </a:cubicBezTo>
                <a:cubicBezTo>
                  <a:pt x="764" y="603"/>
                  <a:pt x="1044" y="610"/>
                  <a:pt x="1312" y="624"/>
                </a:cubicBezTo>
                <a:cubicBezTo>
                  <a:pt x="1479" y="641"/>
                  <a:pt x="1645" y="657"/>
                  <a:pt x="1813" y="666"/>
                </a:cubicBezTo>
                <a:cubicBezTo>
                  <a:pt x="1958" y="662"/>
                  <a:pt x="2104" y="662"/>
                  <a:pt x="2250" y="656"/>
                </a:cubicBezTo>
                <a:cubicBezTo>
                  <a:pt x="2395" y="649"/>
                  <a:pt x="2540" y="593"/>
                  <a:pt x="2688" y="581"/>
                </a:cubicBezTo>
                <a:cubicBezTo>
                  <a:pt x="2790" y="559"/>
                  <a:pt x="2997" y="528"/>
                  <a:pt x="2997" y="528"/>
                </a:cubicBezTo>
                <a:cubicBezTo>
                  <a:pt x="3074" y="488"/>
                  <a:pt x="3175" y="476"/>
                  <a:pt x="3242" y="421"/>
                </a:cubicBezTo>
                <a:cubicBezTo>
                  <a:pt x="3276" y="391"/>
                  <a:pt x="3306" y="357"/>
                  <a:pt x="3338" y="325"/>
                </a:cubicBezTo>
                <a:cubicBezTo>
                  <a:pt x="3334" y="289"/>
                  <a:pt x="3340" y="251"/>
                  <a:pt x="3328" y="218"/>
                </a:cubicBezTo>
                <a:cubicBezTo>
                  <a:pt x="3292" y="118"/>
                  <a:pt x="3052" y="107"/>
                  <a:pt x="2976" y="101"/>
                </a:cubicBezTo>
                <a:cubicBezTo>
                  <a:pt x="2757" y="81"/>
                  <a:pt x="2236" y="27"/>
                  <a:pt x="2016" y="26"/>
                </a:cubicBezTo>
                <a:cubicBezTo>
                  <a:pt x="1793" y="15"/>
                  <a:pt x="1729" y="37"/>
                  <a:pt x="1642" y="37"/>
                </a:cubicBezTo>
                <a:cubicBezTo>
                  <a:pt x="1562" y="28"/>
                  <a:pt x="1545" y="46"/>
                  <a:pt x="1493" y="26"/>
                </a:cubicBezTo>
                <a:cubicBezTo>
                  <a:pt x="1457" y="12"/>
                  <a:pt x="1418" y="26"/>
                  <a:pt x="1418" y="26"/>
                </a:cubicBezTo>
                <a:cubicBezTo>
                  <a:pt x="1350" y="37"/>
                  <a:pt x="1375" y="37"/>
                  <a:pt x="1344" y="37"/>
                </a:cubicBezTo>
                <a:close/>
              </a:path>
            </a:pathLst>
          </a:custGeom>
          <a:solidFill>
            <a:srgbClr val="FAFD00"/>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248875" name="Freeform 43"/>
          <p:cNvSpPr>
            <a:spLocks/>
          </p:cNvSpPr>
          <p:nvPr/>
        </p:nvSpPr>
        <p:spPr bwMode="auto">
          <a:xfrm>
            <a:off x="4332288" y="6051550"/>
            <a:ext cx="914400" cy="307975"/>
          </a:xfrm>
          <a:custGeom>
            <a:avLst/>
            <a:gdLst>
              <a:gd name="T0" fmla="*/ 578 w 1079"/>
              <a:gd name="T1" fmla="*/ 20 h 394"/>
              <a:gd name="T2" fmla="*/ 98 w 1079"/>
              <a:gd name="T3" fmla="*/ 31 h 394"/>
              <a:gd name="T4" fmla="*/ 2 w 1079"/>
              <a:gd name="T5" fmla="*/ 127 h 394"/>
              <a:gd name="T6" fmla="*/ 12 w 1079"/>
              <a:gd name="T7" fmla="*/ 212 h 394"/>
              <a:gd name="T8" fmla="*/ 130 w 1079"/>
              <a:gd name="T9" fmla="*/ 308 h 394"/>
              <a:gd name="T10" fmla="*/ 418 w 1079"/>
              <a:gd name="T11" fmla="*/ 394 h 394"/>
              <a:gd name="T12" fmla="*/ 898 w 1079"/>
              <a:gd name="T13" fmla="*/ 362 h 394"/>
              <a:gd name="T14" fmla="*/ 1079 w 1079"/>
              <a:gd name="T15" fmla="*/ 202 h 394"/>
              <a:gd name="T16" fmla="*/ 780 w 1079"/>
              <a:gd name="T17" fmla="*/ 63 h 394"/>
              <a:gd name="T18" fmla="*/ 642 w 1079"/>
              <a:gd name="T19" fmla="*/ 20 h 394"/>
              <a:gd name="T20" fmla="*/ 610 w 1079"/>
              <a:gd name="T21" fmla="*/ 10 h 394"/>
              <a:gd name="T22" fmla="*/ 578 w 1079"/>
              <a:gd name="T23" fmla="*/ 2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9" h="394">
                <a:moveTo>
                  <a:pt x="578" y="20"/>
                </a:moveTo>
                <a:cubicBezTo>
                  <a:pt x="381" y="4"/>
                  <a:pt x="277" y="0"/>
                  <a:pt x="98" y="31"/>
                </a:cubicBezTo>
                <a:cubicBezTo>
                  <a:pt x="49" y="59"/>
                  <a:pt x="18" y="73"/>
                  <a:pt x="2" y="127"/>
                </a:cubicBezTo>
                <a:cubicBezTo>
                  <a:pt x="5" y="155"/>
                  <a:pt x="0" y="185"/>
                  <a:pt x="12" y="212"/>
                </a:cubicBezTo>
                <a:cubicBezTo>
                  <a:pt x="36" y="269"/>
                  <a:pt x="79" y="284"/>
                  <a:pt x="130" y="308"/>
                </a:cubicBezTo>
                <a:cubicBezTo>
                  <a:pt x="250" y="363"/>
                  <a:pt x="273" y="371"/>
                  <a:pt x="418" y="394"/>
                </a:cubicBezTo>
                <a:cubicBezTo>
                  <a:pt x="577" y="386"/>
                  <a:pt x="740" y="386"/>
                  <a:pt x="898" y="362"/>
                </a:cubicBezTo>
                <a:cubicBezTo>
                  <a:pt x="986" y="331"/>
                  <a:pt x="1037" y="285"/>
                  <a:pt x="1079" y="202"/>
                </a:cubicBezTo>
                <a:cubicBezTo>
                  <a:pt x="1019" y="110"/>
                  <a:pt x="878" y="91"/>
                  <a:pt x="780" y="63"/>
                </a:cubicBezTo>
                <a:cubicBezTo>
                  <a:pt x="663" y="29"/>
                  <a:pt x="748" y="55"/>
                  <a:pt x="642" y="20"/>
                </a:cubicBezTo>
                <a:cubicBezTo>
                  <a:pt x="631" y="16"/>
                  <a:pt x="610" y="10"/>
                  <a:pt x="610" y="10"/>
                </a:cubicBezTo>
                <a:cubicBezTo>
                  <a:pt x="563" y="20"/>
                  <a:pt x="552" y="20"/>
                  <a:pt x="578" y="20"/>
                </a:cubicBezTo>
                <a:close/>
              </a:path>
            </a:pathLst>
          </a:custGeom>
          <a:solidFill>
            <a:schemeClr val="accent1"/>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33984"/>
              </a:solidFill>
              <a:latin typeface="Cambria" panose="02040503050406030204" pitchFamily="18" charset="0"/>
            </a:endParaRPr>
          </a:p>
        </p:txBody>
      </p:sp>
      <p:sp>
        <p:nvSpPr>
          <p:cNvPr id="248876" name="Text Box 44"/>
          <p:cNvSpPr txBox="1">
            <a:spLocks noChangeArrowheads="1"/>
          </p:cNvSpPr>
          <p:nvPr/>
        </p:nvSpPr>
        <p:spPr bwMode="auto">
          <a:xfrm>
            <a:off x="4297363" y="6035675"/>
            <a:ext cx="9842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solidFill>
                  <a:srgbClr val="133984"/>
                </a:solidFill>
                <a:effectLst/>
                <a:latin typeface="Cambria" panose="02040503050406030204" pitchFamily="18" charset="0"/>
                <a:ea typeface="宋体" panose="02010600030101010101" pitchFamily="2" charset="-122"/>
              </a:rPr>
              <a:t>Boolean</a:t>
            </a:r>
          </a:p>
        </p:txBody>
      </p:sp>
      <p:sp>
        <p:nvSpPr>
          <p:cNvPr id="248877" name="Text Box 45"/>
          <p:cNvSpPr txBox="1">
            <a:spLocks noChangeArrowheads="1"/>
          </p:cNvSpPr>
          <p:nvPr/>
        </p:nvSpPr>
        <p:spPr bwMode="auto">
          <a:xfrm>
            <a:off x="2570163" y="5942013"/>
            <a:ext cx="1355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solidFill>
                  <a:srgbClr val="133984"/>
                </a:solidFill>
                <a:effectLst/>
                <a:latin typeface="Cambria" panose="02040503050406030204" pitchFamily="18" charset="0"/>
                <a:ea typeface="宋体" panose="02010600030101010101" pitchFamily="2" charset="-122"/>
              </a:rPr>
              <a:t>nonBoolean</a:t>
            </a:r>
          </a:p>
        </p:txBody>
      </p:sp>
    </p:spTree>
    <p:extLst>
      <p:ext uri="{BB962C8B-B14F-4D97-AF65-F5344CB8AC3E}">
        <p14:creationId xmlns:p14="http://schemas.microsoft.com/office/powerpoint/2010/main" val="42686280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8847"/>
                                        </p:tgtEl>
                                        <p:attrNameLst>
                                          <p:attrName>style.visibility</p:attrName>
                                        </p:attrNameLst>
                                      </p:cBhvr>
                                      <p:to>
                                        <p:strVal val="visible"/>
                                      </p:to>
                                    </p:set>
                                    <p:animEffect transition="in" filter="wipe(left)">
                                      <p:cBhvr>
                                        <p:cTn id="7" dur="1000"/>
                                        <p:tgtEl>
                                          <p:spTgt spid="248847"/>
                                        </p:tgtEl>
                                      </p:cBhvr>
                                    </p:animEffect>
                                  </p:childTnLst>
                                </p:cTn>
                              </p:par>
                              <p:par>
                                <p:cTn id="8" presetID="1" presetClass="entr" presetSubtype="0" fill="hold" nodeType="withEffect">
                                  <p:stCondLst>
                                    <p:cond delay="0"/>
                                  </p:stCondLst>
                                  <p:childTnLst>
                                    <p:set>
                                      <p:cBhvr>
                                        <p:cTn id="9" dur="1" fill="hold">
                                          <p:stCondLst>
                                            <p:cond delay="499"/>
                                          </p:stCondLst>
                                        </p:cTn>
                                        <p:tgtEl>
                                          <p:spTgt spid="248862"/>
                                        </p:tgtEl>
                                        <p:attrNameLst>
                                          <p:attrName>style.visibility</p:attrName>
                                        </p:attrNameLst>
                                      </p:cBhvr>
                                      <p:to>
                                        <p:strVal val="visible"/>
                                      </p:to>
                                    </p:set>
                                  </p:childTnLst>
                                </p:cTn>
                              </p:par>
                              <p:par>
                                <p:cTn id="10" presetID="9" presetClass="entr" presetSubtype="0" fill="hold" grpId="0" nodeType="withEffect">
                                  <p:stCondLst>
                                    <p:cond delay="0"/>
                                  </p:stCondLst>
                                  <p:childTnLst>
                                    <p:set>
                                      <p:cBhvr>
                                        <p:cTn id="11" dur="1" fill="hold">
                                          <p:stCondLst>
                                            <p:cond delay="0"/>
                                          </p:stCondLst>
                                        </p:cTn>
                                        <p:tgtEl>
                                          <p:spTgt spid="248865"/>
                                        </p:tgtEl>
                                        <p:attrNameLst>
                                          <p:attrName>style.visibility</p:attrName>
                                        </p:attrNameLst>
                                      </p:cBhvr>
                                      <p:to>
                                        <p:strVal val="visible"/>
                                      </p:to>
                                    </p:set>
                                    <p:animEffect transition="in" filter="dissolve">
                                      <p:cBhvr>
                                        <p:cTn id="12" dur="500"/>
                                        <p:tgtEl>
                                          <p:spTgt spid="248865"/>
                                        </p:tgtEl>
                                      </p:cBhvr>
                                    </p:animEffect>
                                  </p:childTnLst>
                                </p:cTn>
                              </p:par>
                              <p:par>
                                <p:cTn id="13" presetID="9" presetClass="entr" presetSubtype="0" fill="hold" nodeType="withEffect">
                                  <p:stCondLst>
                                    <p:cond delay="0"/>
                                  </p:stCondLst>
                                  <p:childTnLst>
                                    <p:set>
                                      <p:cBhvr>
                                        <p:cTn id="14" dur="1" fill="hold">
                                          <p:stCondLst>
                                            <p:cond delay="0"/>
                                          </p:stCondLst>
                                        </p:cTn>
                                        <p:tgtEl>
                                          <p:spTgt spid="248869"/>
                                        </p:tgtEl>
                                        <p:attrNameLst>
                                          <p:attrName>style.visibility</p:attrName>
                                        </p:attrNameLst>
                                      </p:cBhvr>
                                      <p:to>
                                        <p:strVal val="visible"/>
                                      </p:to>
                                    </p:set>
                                    <p:animEffect transition="in" filter="dissolve">
                                      <p:cBhvr>
                                        <p:cTn id="15" dur="500"/>
                                        <p:tgtEl>
                                          <p:spTgt spid="248869"/>
                                        </p:tgtEl>
                                      </p:cBhvr>
                                    </p:animEffect>
                                  </p:childTnLst>
                                </p:cTn>
                              </p:par>
                              <p:par>
                                <p:cTn id="16" presetID="9" presetClass="entr" presetSubtype="0" fill="hold" nodeType="withEffect">
                                  <p:stCondLst>
                                    <p:cond delay="0"/>
                                  </p:stCondLst>
                                  <p:childTnLst>
                                    <p:set>
                                      <p:cBhvr>
                                        <p:cTn id="17" dur="1" fill="hold">
                                          <p:stCondLst>
                                            <p:cond delay="0"/>
                                          </p:stCondLst>
                                        </p:cTn>
                                        <p:tgtEl>
                                          <p:spTgt spid="248866"/>
                                        </p:tgtEl>
                                        <p:attrNameLst>
                                          <p:attrName>style.visibility</p:attrName>
                                        </p:attrNameLst>
                                      </p:cBhvr>
                                      <p:to>
                                        <p:strVal val="visible"/>
                                      </p:to>
                                    </p:set>
                                    <p:animEffect transition="in" filter="dissolve">
                                      <p:cBhvr>
                                        <p:cTn id="18" dur="500"/>
                                        <p:tgtEl>
                                          <p:spTgt spid="24886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48848"/>
                                        </p:tgtEl>
                                        <p:attrNameLst>
                                          <p:attrName>style.visibility</p:attrName>
                                        </p:attrNameLst>
                                      </p:cBhvr>
                                      <p:to>
                                        <p:strVal val="visible"/>
                                      </p:to>
                                    </p:set>
                                    <p:animEffect transition="in" filter="wipe(left)">
                                      <p:cBhvr>
                                        <p:cTn id="23" dur="1000"/>
                                        <p:tgtEl>
                                          <p:spTgt spid="248848"/>
                                        </p:tgtEl>
                                      </p:cBhvr>
                                    </p:animEffect>
                                  </p:childTnLst>
                                </p:cTn>
                              </p:par>
                              <p:par>
                                <p:cTn id="24" presetID="1" presetClass="entr" presetSubtype="0" fill="hold" nodeType="withEffect">
                                  <p:stCondLst>
                                    <p:cond delay="0"/>
                                  </p:stCondLst>
                                  <p:childTnLst>
                                    <p:set>
                                      <p:cBhvr>
                                        <p:cTn id="25" dur="1" fill="hold">
                                          <p:stCondLst>
                                            <p:cond delay="499"/>
                                          </p:stCondLst>
                                        </p:cTn>
                                        <p:tgtEl>
                                          <p:spTgt spid="248872"/>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499"/>
                                          </p:stCondLst>
                                        </p:cTn>
                                        <p:tgtEl>
                                          <p:spTgt spid="248844"/>
                                        </p:tgtEl>
                                        <p:attrNameLst>
                                          <p:attrName>style.visibility</p:attrName>
                                        </p:attrNameLst>
                                      </p:cBhvr>
                                      <p:to>
                                        <p:strVal val="visible"/>
                                      </p:to>
                                    </p:set>
                                  </p:childTnLst>
                                </p:cTn>
                              </p:par>
                              <p:par>
                                <p:cTn id="28" presetID="9" presetClass="entr" presetSubtype="0" fill="hold" grpId="0" nodeType="withEffect">
                                  <p:stCondLst>
                                    <p:cond delay="0"/>
                                  </p:stCondLst>
                                  <p:childTnLst>
                                    <p:set>
                                      <p:cBhvr>
                                        <p:cTn id="29" dur="1" fill="hold">
                                          <p:stCondLst>
                                            <p:cond delay="0"/>
                                          </p:stCondLst>
                                        </p:cTn>
                                        <p:tgtEl>
                                          <p:spTgt spid="248873"/>
                                        </p:tgtEl>
                                        <p:attrNameLst>
                                          <p:attrName>style.visibility</p:attrName>
                                        </p:attrNameLst>
                                      </p:cBhvr>
                                      <p:to>
                                        <p:strVal val="visible"/>
                                      </p:to>
                                    </p:set>
                                    <p:animEffect transition="in" filter="dissolve">
                                      <p:cBhvr>
                                        <p:cTn id="30" dur="500"/>
                                        <p:tgtEl>
                                          <p:spTgt spid="24887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48845"/>
                                        </p:tgtEl>
                                        <p:attrNameLst>
                                          <p:attrName>style.visibility</p:attrName>
                                        </p:attrNameLst>
                                      </p:cBhvr>
                                      <p:to>
                                        <p:strVal val="visible"/>
                                      </p:to>
                                    </p:set>
                                    <p:animEffect transition="in" filter="dissolve">
                                      <p:cBhvr>
                                        <p:cTn id="33" dur="500"/>
                                        <p:tgtEl>
                                          <p:spTgt spid="24884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48849"/>
                                        </p:tgtEl>
                                        <p:attrNameLst>
                                          <p:attrName>style.visibility</p:attrName>
                                        </p:attrNameLst>
                                      </p:cBhvr>
                                      <p:to>
                                        <p:strVal val="visible"/>
                                      </p:to>
                                    </p:set>
                                    <p:animEffect transition="in" filter="wipe(left)">
                                      <p:cBhvr>
                                        <p:cTn id="38" dur="1000"/>
                                        <p:tgtEl>
                                          <p:spTgt spid="248849"/>
                                        </p:tgtEl>
                                      </p:cBhvr>
                                    </p:animEffect>
                                  </p:childTnLst>
                                </p:cTn>
                              </p:par>
                              <p:par>
                                <p:cTn id="39" presetID="1" presetClass="entr" presetSubtype="0" fill="hold" nodeType="withEffect">
                                  <p:stCondLst>
                                    <p:cond delay="0"/>
                                  </p:stCondLst>
                                  <p:childTnLst>
                                    <p:set>
                                      <p:cBhvr>
                                        <p:cTn id="40" dur="1" fill="hold">
                                          <p:stCondLst>
                                            <p:cond delay="499"/>
                                          </p:stCondLst>
                                        </p:cTn>
                                        <p:tgtEl>
                                          <p:spTgt spid="24887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499"/>
                                          </p:stCondLst>
                                        </p:cTn>
                                        <p:tgtEl>
                                          <p:spTgt spid="248874"/>
                                        </p:tgtEl>
                                        <p:attrNameLst>
                                          <p:attrName>style.visibility</p:attrName>
                                        </p:attrNameLst>
                                      </p:cBhvr>
                                      <p:to>
                                        <p:strVal val="visible"/>
                                      </p:to>
                                    </p:set>
                                  </p:childTnLst>
                                </p:cTn>
                              </p:par>
                              <p:par>
                                <p:cTn id="43" presetID="9" presetClass="entr" presetSubtype="0" fill="hold" grpId="0" nodeType="withEffect">
                                  <p:stCondLst>
                                    <p:cond delay="0"/>
                                  </p:stCondLst>
                                  <p:childTnLst>
                                    <p:set>
                                      <p:cBhvr>
                                        <p:cTn id="44" dur="1" fill="hold">
                                          <p:stCondLst>
                                            <p:cond delay="0"/>
                                          </p:stCondLst>
                                        </p:cTn>
                                        <p:tgtEl>
                                          <p:spTgt spid="248876"/>
                                        </p:tgtEl>
                                        <p:attrNameLst>
                                          <p:attrName>style.visibility</p:attrName>
                                        </p:attrNameLst>
                                      </p:cBhvr>
                                      <p:to>
                                        <p:strVal val="visible"/>
                                      </p:to>
                                    </p:set>
                                    <p:animEffect transition="in" filter="dissolve">
                                      <p:cBhvr>
                                        <p:cTn id="45" dur="500"/>
                                        <p:tgtEl>
                                          <p:spTgt spid="248876"/>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48877"/>
                                        </p:tgtEl>
                                        <p:attrNameLst>
                                          <p:attrName>style.visibility</p:attrName>
                                        </p:attrNameLst>
                                      </p:cBhvr>
                                      <p:to>
                                        <p:strVal val="visible"/>
                                      </p:to>
                                    </p:set>
                                    <p:animEffect transition="in" filter="dissolve">
                                      <p:cBhvr>
                                        <p:cTn id="48" dur="500"/>
                                        <p:tgtEl>
                                          <p:spTgt spid="248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45" grpId="0" autoUpdateAnimBg="0"/>
      <p:bldP spid="248847" grpId="0" autoUpdateAnimBg="0"/>
      <p:bldP spid="248848" grpId="0" autoUpdateAnimBg="0"/>
      <p:bldP spid="248849" grpId="0" autoUpdateAnimBg="0"/>
      <p:bldP spid="248865" grpId="0" autoUpdateAnimBg="0"/>
      <p:bldP spid="248873" grpId="0" autoUpdateAnimBg="0"/>
      <p:bldP spid="248876" grpId="0" autoUpdateAnimBg="0"/>
      <p:bldP spid="248877"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53954" name="Rectangle 2"/>
          <p:cNvSpPr>
            <a:spLocks noGrp="1" noChangeArrowheads="1"/>
          </p:cNvSpPr>
          <p:nvPr>
            <p:ph type="title"/>
          </p:nvPr>
        </p:nvSpPr>
        <p:spPr>
          <a:xfrm>
            <a:off x="1524000" y="219161"/>
            <a:ext cx="7696200" cy="357188"/>
          </a:xfrm>
        </p:spPr>
        <p:txBody>
          <a:bodyPr/>
          <a:lstStyle/>
          <a:p>
            <a:r>
              <a:rPr lang="en-US" altLang="zh-CN" dirty="0">
                <a:latin typeface="Cambria" panose="02040503050406030204" pitchFamily="18" charset="0"/>
              </a:rPr>
              <a:t>Equivalence Partitioning Example </a:t>
            </a:r>
            <a:r>
              <a:rPr lang="en-US" altLang="zh-CN" dirty="0" smtClean="0">
                <a:latin typeface="Cambria" panose="02040503050406030204" pitchFamily="18" charset="0"/>
              </a:rPr>
              <a:t>3</a:t>
            </a:r>
            <a:endParaRPr lang="en-US" altLang="zh-CN" dirty="0">
              <a:latin typeface="Cambria" panose="02040503050406030204" pitchFamily="18" charset="0"/>
            </a:endParaRPr>
          </a:p>
        </p:txBody>
      </p:sp>
      <p:grpSp>
        <p:nvGrpSpPr>
          <p:cNvPr id="253955" name="Group 3"/>
          <p:cNvGrpSpPr>
            <a:grpSpLocks/>
          </p:cNvGrpSpPr>
          <p:nvPr/>
        </p:nvGrpSpPr>
        <p:grpSpPr bwMode="auto">
          <a:xfrm>
            <a:off x="2667000" y="1905000"/>
            <a:ext cx="3962400" cy="3609975"/>
            <a:chOff x="1584" y="1104"/>
            <a:chExt cx="2496" cy="2274"/>
          </a:xfrm>
        </p:grpSpPr>
        <p:pic>
          <p:nvPicPr>
            <p:cNvPr id="2539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 y="1104"/>
              <a:ext cx="2496" cy="2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3957" name="Oval 5"/>
            <p:cNvSpPr>
              <a:spLocks noChangeArrowheads="1"/>
            </p:cNvSpPr>
            <p:nvPr/>
          </p:nvSpPr>
          <p:spPr bwMode="auto">
            <a:xfrm>
              <a:off x="3264" y="2976"/>
              <a:ext cx="288" cy="288"/>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latin typeface="Cambria" panose="02040503050406030204" pitchFamily="18" charset="0"/>
              </a:endParaRPr>
            </a:p>
          </p:txBody>
        </p:sp>
      </p:grpSp>
      <p:sp>
        <p:nvSpPr>
          <p:cNvPr id="253958" name="Text Box 6"/>
          <p:cNvSpPr txBox="1">
            <a:spLocks noChangeArrowheads="1"/>
          </p:cNvSpPr>
          <p:nvPr/>
        </p:nvSpPr>
        <p:spPr bwMode="auto">
          <a:xfrm>
            <a:off x="1295400" y="1183524"/>
            <a:ext cx="81534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1" hangingPunct="1">
              <a:lnSpc>
                <a:spcPts val="2600"/>
              </a:lnSpc>
              <a:spcBef>
                <a:spcPct val="50000"/>
              </a:spcBef>
            </a:pPr>
            <a:r>
              <a:rPr lang="en-US" altLang="zh-CN" sz="2000" b="1" dirty="0">
                <a:effectLst/>
                <a:latin typeface="Cambria" panose="02040503050406030204" pitchFamily="18" charset="0"/>
                <a:ea typeface="宋体" panose="02010600030101010101" pitchFamily="2" charset="-122"/>
              </a:rPr>
              <a:t>Test for addition operation of MS calculator.</a:t>
            </a:r>
          </a:p>
        </p:txBody>
      </p:sp>
    </p:spTree>
    <p:extLst>
      <p:ext uri="{BB962C8B-B14F-4D97-AF65-F5344CB8AC3E}">
        <p14:creationId xmlns:p14="http://schemas.microsoft.com/office/powerpoint/2010/main" val="377269261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88418" name="Rectangle 2"/>
          <p:cNvSpPr>
            <a:spLocks noGrp="1" noChangeArrowheads="1"/>
          </p:cNvSpPr>
          <p:nvPr>
            <p:ph type="title"/>
          </p:nvPr>
        </p:nvSpPr>
        <p:spPr>
          <a:xfrm>
            <a:off x="2133600" y="154537"/>
            <a:ext cx="7467600" cy="536575"/>
          </a:xfrm>
        </p:spPr>
        <p:txBody>
          <a:bodyPr/>
          <a:lstStyle/>
          <a:p>
            <a:r>
              <a:rPr lang="en-US" altLang="zh-CN" sz="3200" dirty="0">
                <a:latin typeface="Cambria" panose="02040503050406030204" pitchFamily="18" charset="0"/>
              </a:rPr>
              <a:t>Equivalence </a:t>
            </a:r>
            <a:r>
              <a:rPr lang="en-US" altLang="zh-CN" sz="3200" dirty="0" smtClean="0">
                <a:latin typeface="Cambria" panose="02040503050406030204" pitchFamily="18" charset="0"/>
              </a:rPr>
              <a:t>Partitioning</a:t>
            </a:r>
            <a:endParaRPr lang="en-US" altLang="zh-CN" sz="3200" dirty="0">
              <a:latin typeface="Cambria" panose="02040503050406030204" pitchFamily="18" charset="0"/>
            </a:endParaRPr>
          </a:p>
        </p:txBody>
      </p:sp>
      <p:sp>
        <p:nvSpPr>
          <p:cNvPr id="188419" name="Text Box 3"/>
          <p:cNvSpPr txBox="1">
            <a:spLocks noChangeArrowheads="1"/>
          </p:cNvSpPr>
          <p:nvPr/>
        </p:nvSpPr>
        <p:spPr bwMode="auto">
          <a:xfrm>
            <a:off x="1143000" y="1240886"/>
            <a:ext cx="8305800" cy="3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1" hangingPunct="1">
              <a:lnSpc>
                <a:spcPts val="2600"/>
              </a:lnSpc>
              <a:spcBef>
                <a:spcPct val="50000"/>
              </a:spcBef>
            </a:pPr>
            <a:r>
              <a:rPr lang="en-US" altLang="zh-CN" sz="2000" b="1" dirty="0">
                <a:latin typeface="Cambria" panose="02040503050406030204" pitchFamily="18" charset="0"/>
                <a:ea typeface="宋体" panose="02010600030101010101" pitchFamily="2" charset="-122"/>
              </a:rPr>
              <a:t>Test for </a:t>
            </a:r>
            <a:r>
              <a:rPr lang="en-US" altLang="zh-CN" sz="2000" b="1" dirty="0" smtClean="0">
                <a:latin typeface="Cambria" panose="02040503050406030204" pitchFamily="18" charset="0"/>
                <a:ea typeface="宋体" panose="02010600030101010101" pitchFamily="2" charset="-122"/>
              </a:rPr>
              <a:t>Personal name</a:t>
            </a:r>
            <a:r>
              <a:rPr lang="zh-CN" altLang="en-US" sz="2000" b="1" dirty="0" smtClean="0">
                <a:latin typeface="Cambria" panose="02040503050406030204" pitchFamily="18" charset="0"/>
                <a:ea typeface="宋体" panose="02010600030101010101" pitchFamily="2" charset="-122"/>
              </a:rPr>
              <a:t>（上户口）</a:t>
            </a:r>
            <a:endParaRPr lang="en-US" altLang="zh-CN" sz="2000" b="1" dirty="0">
              <a:effectLst/>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82403410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88418" name="Rectangle 2"/>
          <p:cNvSpPr>
            <a:spLocks noGrp="1" noChangeArrowheads="1"/>
          </p:cNvSpPr>
          <p:nvPr>
            <p:ph type="title"/>
          </p:nvPr>
        </p:nvSpPr>
        <p:spPr>
          <a:xfrm>
            <a:off x="2133600" y="154537"/>
            <a:ext cx="7467600" cy="536575"/>
          </a:xfrm>
        </p:spPr>
        <p:txBody>
          <a:bodyPr/>
          <a:lstStyle/>
          <a:p>
            <a:r>
              <a:rPr lang="en-US" altLang="zh-CN" sz="3200" dirty="0">
                <a:latin typeface="Cambria" panose="02040503050406030204" pitchFamily="18" charset="0"/>
              </a:rPr>
              <a:t>Equivalence </a:t>
            </a:r>
            <a:r>
              <a:rPr lang="en-US" altLang="zh-CN" sz="3200" dirty="0" smtClean="0">
                <a:latin typeface="Cambria" panose="02040503050406030204" pitchFamily="18" charset="0"/>
              </a:rPr>
              <a:t>Partitioning</a:t>
            </a:r>
            <a:endParaRPr lang="en-US" altLang="zh-CN" sz="3200" dirty="0">
              <a:latin typeface="Cambria" panose="02040503050406030204" pitchFamily="18" charset="0"/>
            </a:endParaRPr>
          </a:p>
        </p:txBody>
      </p:sp>
      <p:sp>
        <p:nvSpPr>
          <p:cNvPr id="10" name="Text Box 3"/>
          <p:cNvSpPr txBox="1">
            <a:spLocks noChangeArrowheads="1"/>
          </p:cNvSpPr>
          <p:nvPr/>
        </p:nvSpPr>
        <p:spPr bwMode="auto">
          <a:xfrm>
            <a:off x="1066800" y="1217391"/>
            <a:ext cx="8305800" cy="3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1" hangingPunct="1">
              <a:lnSpc>
                <a:spcPts val="2600"/>
              </a:lnSpc>
              <a:spcBef>
                <a:spcPct val="50000"/>
              </a:spcBef>
            </a:pPr>
            <a:r>
              <a:rPr lang="en-US" altLang="zh-CN" sz="2000" b="1" dirty="0">
                <a:latin typeface="Cambria" panose="02040503050406030204" pitchFamily="18" charset="0"/>
                <a:ea typeface="宋体" panose="02010600030101010101" pitchFamily="2" charset="-122"/>
              </a:rPr>
              <a:t>Test for </a:t>
            </a:r>
            <a:r>
              <a:rPr lang="en-US" altLang="zh-CN" sz="2000" b="1" dirty="0" smtClean="0">
                <a:latin typeface="Cambria" panose="02040503050406030204" pitchFamily="18" charset="0"/>
                <a:ea typeface="宋体" panose="02010600030101010101" pitchFamily="2" charset="-122"/>
              </a:rPr>
              <a:t>ID number</a:t>
            </a:r>
            <a:r>
              <a:rPr lang="zh-CN" altLang="en-US" sz="2000" b="1" dirty="0" smtClean="0">
                <a:effectLst/>
                <a:latin typeface="Cambria" panose="02040503050406030204" pitchFamily="18" charset="0"/>
                <a:ea typeface="宋体" panose="02010600030101010101" pitchFamily="2" charset="-122"/>
              </a:rPr>
              <a:t>（身份证）</a:t>
            </a:r>
            <a:endParaRPr lang="en-US" altLang="zh-CN" sz="2000" b="1" dirty="0">
              <a:effectLst/>
              <a:latin typeface="Cambria" panose="02040503050406030204" pitchFamily="18" charset="0"/>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1321233" y="1704425"/>
            <a:ext cx="6524625" cy="695325"/>
          </a:xfrm>
          <a:prstGeom prst="rect">
            <a:avLst/>
          </a:prstGeom>
        </p:spPr>
      </p:pic>
    </p:spTree>
    <p:extLst>
      <p:ext uri="{BB962C8B-B14F-4D97-AF65-F5344CB8AC3E}">
        <p14:creationId xmlns:p14="http://schemas.microsoft.com/office/powerpoint/2010/main" val="13858273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a:xfrm>
            <a:off x="838200" y="2492375"/>
            <a:ext cx="7772400" cy="1470025"/>
          </a:xfrm>
        </p:spPr>
        <p:txBody>
          <a:bodyPr/>
          <a:lstStyle/>
          <a:p>
            <a:pPr eaLnBrk="1" hangingPunct="1"/>
            <a:r>
              <a:rPr lang="en-US" altLang="zh-CN" dirty="0" smtClean="0">
                <a:latin typeface="Cambria" panose="02040503050406030204" pitchFamily="18" charset="0"/>
              </a:rPr>
              <a:t>To be continued…</a:t>
            </a:r>
            <a:br>
              <a:rPr lang="en-US" altLang="zh-CN" dirty="0" smtClean="0">
                <a:latin typeface="Cambria" panose="02040503050406030204" pitchFamily="18" charset="0"/>
              </a:rPr>
            </a:br>
            <a:r>
              <a:rPr lang="en-US" altLang="zh-CN" sz="3600" dirty="0" smtClean="0">
                <a:latin typeface="Cambria" panose="02040503050406030204" pitchFamily="18" charset="0"/>
              </a:rPr>
              <a:t>See you next week</a:t>
            </a:r>
            <a:endParaRPr lang="zh-CN" altLang="en-US" sz="3600"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4000" dirty="0" smtClean="0">
                <a:latin typeface="Cambria" panose="02040503050406030204" pitchFamily="18" charset="0"/>
              </a:rPr>
              <a:t>An example</a:t>
            </a:r>
            <a:endParaRPr lang="en-US" altLang="zh-CN" sz="4000" dirty="0">
              <a:latin typeface="Cambria" panose="02040503050406030204" pitchFamily="18" charset="0"/>
            </a:endParaRPr>
          </a:p>
        </p:txBody>
      </p:sp>
      <p:sp>
        <p:nvSpPr>
          <p:cNvPr id="4" name="Rectangle 3"/>
          <p:cNvSpPr txBox="1">
            <a:spLocks noChangeArrowheads="1"/>
          </p:cNvSpPr>
          <p:nvPr/>
        </p:nvSpPr>
        <p:spPr bwMode="auto">
          <a:xfrm>
            <a:off x="685800" y="2286000"/>
            <a:ext cx="80010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We have been asked to review the specification for a hospital’s order processing system.</a:t>
            </a:r>
          </a:p>
          <a:p>
            <a:pPr>
              <a:lnSpc>
                <a:spcPct val="90000"/>
              </a:lnSpc>
            </a:pPr>
            <a:r>
              <a:rPr lang="en-US" altLang="zh-CN" dirty="0" smtClean="0">
                <a:latin typeface="Cambria" panose="02040503050406030204" pitchFamily="18" charset="0"/>
              </a:rPr>
              <a:t>The order processing system allows users to order items for patients, such as tests or medications.</a:t>
            </a:r>
          </a:p>
          <a:p>
            <a:pPr>
              <a:lnSpc>
                <a:spcPct val="90000"/>
              </a:lnSpc>
            </a:pPr>
            <a:endParaRPr lang="en-US" altLang="zh-CN" sz="2400" dirty="0">
              <a:latin typeface="Cambria" panose="02040503050406030204" pitchFamily="18" charset="0"/>
            </a:endParaRPr>
          </a:p>
        </p:txBody>
      </p:sp>
    </p:spTree>
    <p:extLst>
      <p:ext uri="{BB962C8B-B14F-4D97-AF65-F5344CB8AC3E}">
        <p14:creationId xmlns:p14="http://schemas.microsoft.com/office/powerpoint/2010/main" val="372634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066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Active specification review process</a:t>
            </a:r>
            <a:br>
              <a:rPr lang="en-US" altLang="zh-CN" sz="3600" dirty="0" smtClean="0">
                <a:latin typeface="Cambria" panose="02040503050406030204" pitchFamily="18" charset="0"/>
              </a:rPr>
            </a:br>
            <a:r>
              <a:rPr lang="en-US" altLang="zh-CN" dirty="0" smtClean="0">
                <a:solidFill>
                  <a:schemeClr val="tx1"/>
                </a:solidFill>
                <a:latin typeface="Cambria" panose="02040503050406030204" pitchFamily="18" charset="0"/>
              </a:rPr>
              <a:t>Step 1: Prepare the specification for review</a:t>
            </a:r>
            <a:endParaRPr lang="en-US" altLang="zh-CN" sz="3200" dirty="0">
              <a:solidFill>
                <a:schemeClr val="folHlink"/>
              </a:solidFill>
              <a:latin typeface="Cambria" panose="02040503050406030204" pitchFamily="18" charset="0"/>
            </a:endParaRPr>
          </a:p>
        </p:txBody>
      </p:sp>
      <p:sp>
        <p:nvSpPr>
          <p:cNvPr id="4" name="Rectangle 3"/>
          <p:cNvSpPr txBox="1">
            <a:spLocks noChangeArrowheads="1"/>
          </p:cNvSpPr>
          <p:nvPr/>
        </p:nvSpPr>
        <p:spPr bwMode="auto">
          <a:xfrm>
            <a:off x="685800" y="2362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Cambria" panose="02040503050406030204" pitchFamily="18" charset="0"/>
              </a:rPr>
              <a:t>Think about what criteria reviewers will use:</a:t>
            </a:r>
          </a:p>
          <a:p>
            <a:pPr lvl="1"/>
            <a:r>
              <a:rPr lang="en-US" altLang="zh-CN" dirty="0" smtClean="0">
                <a:latin typeface="Cambria" panose="02040503050406030204" pitchFamily="18" charset="0"/>
              </a:rPr>
              <a:t>Well-structured</a:t>
            </a:r>
          </a:p>
          <a:p>
            <a:pPr lvl="1"/>
            <a:r>
              <a:rPr lang="en-US" altLang="zh-CN" dirty="0" smtClean="0">
                <a:latin typeface="Cambria" panose="02040503050406030204" pitchFamily="18" charset="0"/>
              </a:rPr>
              <a:t>Simple</a:t>
            </a:r>
          </a:p>
          <a:p>
            <a:pPr lvl="1"/>
            <a:r>
              <a:rPr lang="en-US" altLang="zh-CN" dirty="0" smtClean="0">
                <a:latin typeface="Cambria" panose="02040503050406030204" pitchFamily="18" charset="0"/>
              </a:rPr>
              <a:t>Adequate</a:t>
            </a:r>
          </a:p>
          <a:p>
            <a:pPr lvl="1"/>
            <a:r>
              <a:rPr lang="en-US" altLang="zh-CN" dirty="0" smtClean="0">
                <a:latin typeface="Cambria" panose="02040503050406030204" pitchFamily="18" charset="0"/>
              </a:rPr>
              <a:t>Flexible</a:t>
            </a:r>
          </a:p>
          <a:p>
            <a:pPr lvl="1"/>
            <a:r>
              <a:rPr lang="en-US" altLang="zh-CN" dirty="0" smtClean="0">
                <a:latin typeface="Cambria" panose="02040503050406030204" pitchFamily="18" charset="0"/>
              </a:rPr>
              <a:t>Practical</a:t>
            </a:r>
          </a:p>
          <a:p>
            <a:pPr lvl="1"/>
            <a:r>
              <a:rPr lang="en-US" altLang="zh-CN" dirty="0" smtClean="0">
                <a:latin typeface="Cambria" panose="02040503050406030204" pitchFamily="18" charset="0"/>
              </a:rPr>
              <a:t>Easy to implement</a:t>
            </a:r>
          </a:p>
          <a:p>
            <a:pPr lvl="1"/>
            <a:r>
              <a:rPr lang="en-US" altLang="zh-CN" dirty="0" smtClean="0">
                <a:latin typeface="Cambria" panose="02040503050406030204" pitchFamily="18" charset="0"/>
              </a:rPr>
              <a:t>Standardized</a:t>
            </a:r>
            <a:endParaRPr lang="en-US" altLang="zh-CN" dirty="0">
              <a:latin typeface="Cambria" panose="02040503050406030204" pitchFamily="18" charset="0"/>
            </a:endParaRPr>
          </a:p>
        </p:txBody>
      </p:sp>
    </p:spTree>
    <p:extLst>
      <p:ext uri="{BB962C8B-B14F-4D97-AF65-F5344CB8AC3E}">
        <p14:creationId xmlns:p14="http://schemas.microsoft.com/office/powerpoint/2010/main" val="424500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990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Active specification review process</a:t>
            </a:r>
            <a:br>
              <a:rPr lang="en-US" altLang="zh-CN" sz="3600" dirty="0" smtClean="0">
                <a:latin typeface="Cambria" panose="02040503050406030204" pitchFamily="18" charset="0"/>
              </a:rPr>
            </a:br>
            <a:r>
              <a:rPr lang="en-US" altLang="zh-CN" dirty="0" smtClean="0">
                <a:solidFill>
                  <a:schemeClr val="tx1"/>
                </a:solidFill>
                <a:latin typeface="Cambria" panose="02040503050406030204" pitchFamily="18" charset="0"/>
              </a:rPr>
              <a:t>Step 2: Prepare the documentation for review</a:t>
            </a:r>
            <a:endParaRPr lang="en-US" altLang="zh-CN" dirty="0">
              <a:solidFill>
                <a:schemeClr val="folHlink"/>
              </a:solidFill>
              <a:latin typeface="Cambria" panose="02040503050406030204" pitchFamily="18" charset="0"/>
            </a:endParaRPr>
          </a:p>
        </p:txBody>
      </p:sp>
      <p:sp>
        <p:nvSpPr>
          <p:cNvPr id="4" name="Rectangle 3"/>
          <p:cNvSpPr txBox="1">
            <a:spLocks noChangeArrowheads="1"/>
          </p:cNvSpPr>
          <p:nvPr/>
        </p:nvSpPr>
        <p:spPr bwMode="auto">
          <a:xfrm>
            <a:off x="685800" y="22098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dirty="0" smtClean="0">
                <a:latin typeface="Cambria" panose="02040503050406030204" pitchFamily="18" charset="0"/>
              </a:rPr>
              <a:t>Make assumptions explicit</a:t>
            </a:r>
          </a:p>
          <a:p>
            <a:pPr lvl="1">
              <a:lnSpc>
                <a:spcPct val="90000"/>
              </a:lnSpc>
            </a:pPr>
            <a:r>
              <a:rPr lang="en-US" altLang="zh-CN" sz="2000" dirty="0" smtClean="0">
                <a:latin typeface="Cambria" panose="02040503050406030204" pitchFamily="18" charset="0"/>
              </a:rPr>
              <a:t>System can record the order pertaining to a patient.</a:t>
            </a:r>
          </a:p>
          <a:p>
            <a:pPr lvl="1">
              <a:lnSpc>
                <a:spcPct val="90000"/>
              </a:lnSpc>
            </a:pPr>
            <a:r>
              <a:rPr lang="en-US" altLang="zh-CN" sz="2000" dirty="0" smtClean="0">
                <a:latin typeface="Cambria" panose="02040503050406030204" pitchFamily="18" charset="0"/>
              </a:rPr>
              <a:t>It is possible to obtain all the orders for a patient.</a:t>
            </a:r>
          </a:p>
          <a:p>
            <a:pPr lvl="1">
              <a:lnSpc>
                <a:spcPct val="90000"/>
              </a:lnSpc>
            </a:pPr>
            <a:r>
              <a:rPr lang="en-US" altLang="zh-CN" sz="2000" dirty="0" smtClean="0">
                <a:latin typeface="Cambria" panose="02040503050406030204" pitchFamily="18" charset="0"/>
              </a:rPr>
              <a:t>System can determine and change the status of an order.</a:t>
            </a:r>
          </a:p>
          <a:p>
            <a:pPr lvl="1">
              <a:lnSpc>
                <a:spcPct val="90000"/>
              </a:lnSpc>
            </a:pPr>
            <a:r>
              <a:rPr lang="en-US" altLang="zh-CN" sz="2000" dirty="0" smtClean="0">
                <a:latin typeface="Cambria" panose="02040503050406030204" pitchFamily="18" charset="0"/>
              </a:rPr>
              <a:t>The order always contains at least one item.</a:t>
            </a:r>
          </a:p>
          <a:p>
            <a:pPr lvl="1">
              <a:lnSpc>
                <a:spcPct val="90000"/>
              </a:lnSpc>
            </a:pPr>
            <a:r>
              <a:rPr lang="en-US" altLang="zh-CN" sz="2000" dirty="0" smtClean="0">
                <a:latin typeface="Cambria" panose="02040503050406030204" pitchFamily="18" charset="0"/>
              </a:rPr>
              <a:t>The status of an order is always in one of the two states </a:t>
            </a:r>
            <a:r>
              <a:rPr lang="en-US" altLang="zh-CN" sz="2000" dirty="0" err="1" smtClean="0">
                <a:latin typeface="Cambria" panose="02040503050406030204" pitchFamily="18" charset="0"/>
              </a:rPr>
              <a:t>i.e</a:t>
            </a:r>
            <a:r>
              <a:rPr lang="en-US" altLang="zh-CN" sz="2000" dirty="0" smtClean="0">
                <a:latin typeface="Cambria" panose="02040503050406030204" pitchFamily="18" charset="0"/>
              </a:rPr>
              <a:t> active or cancelled.</a:t>
            </a:r>
          </a:p>
          <a:p>
            <a:pPr>
              <a:lnSpc>
                <a:spcPct val="90000"/>
              </a:lnSpc>
            </a:pPr>
            <a:r>
              <a:rPr lang="en-US" altLang="zh-CN" dirty="0" smtClean="0">
                <a:latin typeface="Cambria" panose="02040503050406030204" pitchFamily="18" charset="0"/>
              </a:rPr>
              <a:t>Incorrect Usage Assumptions</a:t>
            </a:r>
          </a:p>
          <a:p>
            <a:pPr lvl="1">
              <a:lnSpc>
                <a:spcPct val="90000"/>
              </a:lnSpc>
            </a:pPr>
            <a:r>
              <a:rPr lang="en-US" altLang="zh-CN" sz="2000" dirty="0" smtClean="0">
                <a:latin typeface="Cambria" panose="02040503050406030204" pitchFamily="18" charset="0"/>
              </a:rPr>
              <a:t>Cannot add or remove items once the order is placed.</a:t>
            </a:r>
          </a:p>
          <a:p>
            <a:pPr lvl="1">
              <a:lnSpc>
                <a:spcPct val="90000"/>
              </a:lnSpc>
            </a:pPr>
            <a:r>
              <a:rPr lang="en-US" altLang="zh-CN" sz="2000" dirty="0" smtClean="0">
                <a:latin typeface="Cambria" panose="02040503050406030204" pitchFamily="18" charset="0"/>
              </a:rPr>
              <a:t>Once an order is cancelled, the status cannot be set to active again.</a:t>
            </a:r>
          </a:p>
          <a:p>
            <a:pPr lvl="1">
              <a:lnSpc>
                <a:spcPct val="90000"/>
              </a:lnSpc>
            </a:pPr>
            <a:r>
              <a:rPr lang="en-US" altLang="zh-CN" sz="2000" dirty="0" smtClean="0">
                <a:latin typeface="Cambria" panose="02040503050406030204" pitchFamily="18" charset="0"/>
              </a:rPr>
              <a:t>An item is always added with respect to an order.</a:t>
            </a:r>
            <a:endParaRPr lang="en-US" altLang="zh-CN" sz="2000" dirty="0">
              <a:latin typeface="Cambria" panose="02040503050406030204" pitchFamily="18" charset="0"/>
            </a:endParaRPr>
          </a:p>
        </p:txBody>
      </p:sp>
    </p:spTree>
    <p:extLst>
      <p:ext uri="{BB962C8B-B14F-4D97-AF65-F5344CB8AC3E}">
        <p14:creationId xmlns:p14="http://schemas.microsoft.com/office/powerpoint/2010/main" val="399126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500"/>
                                        <p:tgtEl>
                                          <p:spTgt spid="4">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fade">
                                      <p:cBhvr>
                                        <p:cTn id="30" dur="500"/>
                                        <p:tgtEl>
                                          <p:spTgt spid="4">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fade">
                                      <p:cBhvr>
                                        <p:cTn id="33" dur="500"/>
                                        <p:tgtEl>
                                          <p:spTgt spid="4">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8" end="8"/>
                                            </p:txEl>
                                          </p:spTgt>
                                        </p:tgtEl>
                                        <p:attrNameLst>
                                          <p:attrName>style.visibility</p:attrName>
                                        </p:attrNameLst>
                                      </p:cBhvr>
                                      <p:to>
                                        <p:strVal val="visible"/>
                                      </p:to>
                                    </p:set>
                                    <p:animEffect transition="in" filter="fade">
                                      <p:cBhvr>
                                        <p:cTn id="36" dur="500"/>
                                        <p:tgtEl>
                                          <p:spTgt spid="4">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Effect transition="in" filter="fade">
                                      <p:cBhvr>
                                        <p:cTn id="39"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066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Active specification review process</a:t>
            </a:r>
            <a:br>
              <a:rPr lang="en-US" altLang="zh-CN" sz="3600" dirty="0" smtClean="0">
                <a:latin typeface="Cambria" panose="02040503050406030204" pitchFamily="18" charset="0"/>
              </a:rPr>
            </a:br>
            <a:r>
              <a:rPr lang="en-US" altLang="zh-CN" dirty="0" smtClean="0">
                <a:solidFill>
                  <a:schemeClr val="tx1"/>
                </a:solidFill>
                <a:latin typeface="Cambria" panose="02040503050406030204" pitchFamily="18" charset="0"/>
              </a:rPr>
              <a:t>Step 3: Identify the specialized reviews</a:t>
            </a:r>
            <a:endParaRPr lang="en-US" altLang="zh-CN" sz="3200" dirty="0">
              <a:solidFill>
                <a:schemeClr val="folHlink"/>
              </a:solidFill>
              <a:latin typeface="Cambria" panose="02040503050406030204" pitchFamily="18" charset="0"/>
            </a:endParaRPr>
          </a:p>
        </p:txBody>
      </p:sp>
      <p:sp>
        <p:nvSpPr>
          <p:cNvPr id="4" name="Rectangle 3"/>
          <p:cNvSpPr txBox="1">
            <a:spLocks noChangeArrowheads="1"/>
          </p:cNvSpPr>
          <p:nvPr/>
        </p:nvSpPr>
        <p:spPr bwMode="auto">
          <a:xfrm>
            <a:off x="381000" y="2438400"/>
            <a:ext cx="8229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Cambria" panose="02040503050406030204" pitchFamily="18" charset="0"/>
              </a:rPr>
              <a:t>Focus the reviewer’s attention on specific properties of the specification (e.g., data access).</a:t>
            </a:r>
          </a:p>
          <a:p>
            <a:pPr lvl="1"/>
            <a:r>
              <a:rPr lang="en-US" altLang="zh-CN" dirty="0" smtClean="0">
                <a:latin typeface="Cambria" panose="02040503050406030204" pitchFamily="18" charset="0"/>
              </a:rPr>
              <a:t>Data access sufficiency.</a:t>
            </a:r>
          </a:p>
          <a:p>
            <a:pPr lvl="2"/>
            <a:r>
              <a:rPr lang="en-US" altLang="zh-CN" sz="2000" dirty="0" smtClean="0">
                <a:latin typeface="Cambria" panose="02040503050406030204" pitchFamily="18" charset="0"/>
              </a:rPr>
              <a:t>E.g., provides all data required by the other features of the system.</a:t>
            </a:r>
          </a:p>
          <a:p>
            <a:pPr lvl="1"/>
            <a:r>
              <a:rPr lang="en-US" altLang="zh-CN" dirty="0" smtClean="0">
                <a:latin typeface="Cambria" panose="02040503050406030204" pitchFamily="18" charset="0"/>
              </a:rPr>
              <a:t>Assumption Sufficiency.</a:t>
            </a:r>
          </a:p>
          <a:p>
            <a:pPr lvl="2"/>
            <a:r>
              <a:rPr lang="en-US" altLang="zh-CN" sz="2000" dirty="0" smtClean="0">
                <a:latin typeface="Cambria" panose="02040503050406030204" pitchFamily="18" charset="0"/>
              </a:rPr>
              <a:t>E.g., contains all of the assumptions needed to access the feature’s data.</a:t>
            </a:r>
            <a:endParaRPr lang="en-US" altLang="zh-CN" sz="2000" dirty="0">
              <a:latin typeface="Cambria" panose="02040503050406030204" pitchFamily="18" charset="0"/>
            </a:endParaRPr>
          </a:p>
        </p:txBody>
      </p:sp>
    </p:spTree>
    <p:extLst>
      <p:ext uri="{BB962C8B-B14F-4D97-AF65-F5344CB8AC3E}">
        <p14:creationId xmlns:p14="http://schemas.microsoft.com/office/powerpoint/2010/main" val="2927494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500"/>
                                        <p:tgtEl>
                                          <p:spTgt spid="4">
                                            <p:txEl>
                                              <p:pRg st="3" end="3"/>
                                            </p:txEl>
                                          </p:spTgt>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fade">
                                      <p:cBhvr>
                                        <p:cTn id="3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2438400" y="152400"/>
            <a:ext cx="6705600" cy="838200"/>
          </a:xfrm>
        </p:spPr>
        <p:txBody>
          <a:bodyPr/>
          <a:lstStyle/>
          <a:p>
            <a:pPr eaLnBrk="1" hangingPunct="1"/>
            <a:r>
              <a:rPr lang="en-US" altLang="zh-CN" sz="3600" dirty="0" smtClean="0">
                <a:latin typeface="Cambria" panose="02040503050406030204" pitchFamily="18" charset="0"/>
              </a:rPr>
              <a:t>Testing the specification</a:t>
            </a:r>
            <a:endParaRPr lang="zh-CN" altLang="zh-CN" sz="2400" dirty="0" smtClean="0">
              <a:latin typeface="Cambria" panose="02040503050406030204" pitchFamily="18" charset="0"/>
            </a:endParaRPr>
          </a:p>
        </p:txBody>
      </p:sp>
      <p:sp>
        <p:nvSpPr>
          <p:cNvPr id="3" name="Rectangle 2"/>
          <p:cNvSpPr txBox="1">
            <a:spLocks noChangeArrowheads="1"/>
          </p:cNvSpPr>
          <p:nvPr/>
        </p:nvSpPr>
        <p:spPr bwMode="auto">
          <a:xfrm>
            <a:off x="685800" y="1143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dirty="0" smtClean="0">
                <a:latin typeface="Cambria" panose="02040503050406030204" pitchFamily="18" charset="0"/>
              </a:rPr>
              <a:t>Active specification review process</a:t>
            </a:r>
            <a:r>
              <a:rPr lang="en-US" altLang="zh-CN" dirty="0" smtClean="0">
                <a:latin typeface="Cambria" panose="02040503050406030204" pitchFamily="18" charset="0"/>
              </a:rPr>
              <a:t/>
            </a:r>
            <a:br>
              <a:rPr lang="en-US" altLang="zh-CN" dirty="0" smtClean="0">
                <a:latin typeface="Cambria" panose="02040503050406030204" pitchFamily="18" charset="0"/>
              </a:rPr>
            </a:br>
            <a:r>
              <a:rPr lang="en-US" altLang="zh-CN" dirty="0" smtClean="0">
                <a:solidFill>
                  <a:schemeClr val="tx1"/>
                </a:solidFill>
                <a:latin typeface="Cambria" panose="02040503050406030204" pitchFamily="18" charset="0"/>
              </a:rPr>
              <a:t>Step 4: Identify the reviewers needed</a:t>
            </a:r>
            <a:endParaRPr lang="en-US" altLang="zh-CN" sz="3200" dirty="0">
              <a:solidFill>
                <a:schemeClr val="folHlink"/>
              </a:solidFill>
              <a:latin typeface="Cambria" panose="02040503050406030204" pitchFamily="18" charset="0"/>
            </a:endParaRPr>
          </a:p>
        </p:txBody>
      </p:sp>
      <p:sp>
        <p:nvSpPr>
          <p:cNvPr id="4" name="Rectangle 3"/>
          <p:cNvSpPr txBox="1">
            <a:spLocks noChangeArrowheads="1"/>
          </p:cNvSpPr>
          <p:nvPr/>
        </p:nvSpPr>
        <p:spPr bwMode="auto">
          <a:xfrm>
            <a:off x="381000" y="2530699"/>
            <a:ext cx="8229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Cambria" panose="02040503050406030204" pitchFamily="18" charset="0"/>
              </a:rPr>
              <a:t>People with different perspectives and expertise are needed as reviewers</a:t>
            </a:r>
          </a:p>
          <a:p>
            <a:pPr lvl="1"/>
            <a:r>
              <a:rPr lang="en-US" altLang="zh-CN" dirty="0" smtClean="0">
                <a:latin typeface="Cambria" panose="02040503050406030204" pitchFamily="18" charset="0"/>
              </a:rPr>
              <a:t>Programmers and analysts who worked on the other features of the order processing system. </a:t>
            </a:r>
          </a:p>
          <a:p>
            <a:pPr lvl="1"/>
            <a:r>
              <a:rPr lang="en-US" altLang="zh-CN" dirty="0" smtClean="0">
                <a:latin typeface="Cambria" panose="02040503050406030204" pitchFamily="18" charset="0"/>
              </a:rPr>
              <a:t>Programmers and analysts familiar with hospital information systems in general.</a:t>
            </a:r>
          </a:p>
          <a:p>
            <a:pPr lvl="1">
              <a:buFontTx/>
              <a:buNone/>
            </a:pPr>
            <a:endParaRPr lang="en-US" altLang="zh-CN" dirty="0">
              <a:latin typeface="Cambria" panose="02040503050406030204" pitchFamily="18" charset="0"/>
            </a:endParaRPr>
          </a:p>
        </p:txBody>
      </p:sp>
    </p:spTree>
    <p:extLst>
      <p:ext uri="{BB962C8B-B14F-4D97-AF65-F5344CB8AC3E}">
        <p14:creationId xmlns:p14="http://schemas.microsoft.com/office/powerpoint/2010/main" val="302346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20070815模板</Template>
  <TotalTime>17930</TotalTime>
  <Words>2993</Words>
  <Application>Microsoft Office PowerPoint</Application>
  <PresentationFormat>全屏显示(4:3)</PresentationFormat>
  <Paragraphs>421</Paragraphs>
  <Slides>44</Slides>
  <Notes>44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44</vt:i4>
      </vt:variant>
    </vt:vector>
  </HeadingPairs>
  <TitlesOfParts>
    <vt:vector size="55" baseType="lpstr">
      <vt:lpstr>Zapf Dingbats</vt:lpstr>
      <vt:lpstr>黑体</vt:lpstr>
      <vt:lpstr>华文新魏</vt:lpstr>
      <vt:lpstr>宋体</vt:lpstr>
      <vt:lpstr>Arial</vt:lpstr>
      <vt:lpstr>Cambria</vt:lpstr>
      <vt:lpstr>Courier New</vt:lpstr>
      <vt:lpstr>Symbol</vt:lpstr>
      <vt:lpstr>Times New Roman</vt:lpstr>
      <vt:lpstr>Wingdings</vt:lpstr>
      <vt:lpstr>1_自定义设计方案</vt:lpstr>
      <vt:lpstr>Software Testing and Quality Assurance</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Testing the specification</vt:lpstr>
      <vt:lpstr>16 Weeks Plan </vt:lpstr>
      <vt:lpstr>PowerPoint 演示文稿</vt:lpstr>
      <vt:lpstr>PowerPoint 演示文稿</vt:lpstr>
      <vt:lpstr>PowerPoint 演示文稿</vt:lpstr>
      <vt:lpstr>PowerPoint 演示文稿</vt:lpstr>
      <vt:lpstr>PowerPoint 演示文稿</vt:lpstr>
      <vt:lpstr>Black-box Testing</vt:lpstr>
      <vt:lpstr>Black-box Testing</vt:lpstr>
      <vt:lpstr>Black-box Testing</vt:lpstr>
      <vt:lpstr>Black-box Testing</vt:lpstr>
      <vt:lpstr>PowerPoint 演示文稿</vt:lpstr>
      <vt:lpstr>Random Testing(RT)</vt:lpstr>
      <vt:lpstr>Random Testing</vt:lpstr>
      <vt:lpstr>Adaptive Random Testing(ART)</vt:lpstr>
      <vt:lpstr>FSCS-ART algorithm </vt:lpstr>
      <vt:lpstr>Anti-Random Testing</vt:lpstr>
      <vt:lpstr>Define equivalence partitions - or classes</vt:lpstr>
      <vt:lpstr>Data Testing GUIDELINES FOR CHOOSING EQUIVALENCE CLASSES</vt:lpstr>
      <vt:lpstr>Equivalence Partitioning </vt:lpstr>
      <vt:lpstr>Equivalence Partitioning </vt:lpstr>
      <vt:lpstr>Equivalence Classes</vt:lpstr>
      <vt:lpstr>Equivalence Classes Strategy </vt:lpstr>
      <vt:lpstr>Equivalence Partitioning Example 1</vt:lpstr>
      <vt:lpstr>Equivalence Partitioning Example 2</vt:lpstr>
      <vt:lpstr>Equivalence Partitioning </vt:lpstr>
      <vt:lpstr>Equivalence Partitioning Example 3</vt:lpstr>
      <vt:lpstr>Equivalence Partitioning</vt:lpstr>
      <vt:lpstr>Equivalence Partitioning</vt:lpstr>
      <vt:lpstr>To be continued… See you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ShoppingCHE</dc:creator>
  <cp:lastModifiedBy>Liu haiming</cp:lastModifiedBy>
  <cp:revision>2727</cp:revision>
  <cp:lastPrinted>1601-01-01T00:00:00Z</cp:lastPrinted>
  <dcterms:created xsi:type="dcterms:W3CDTF">1601-01-01T00:00:00Z</dcterms:created>
  <dcterms:modified xsi:type="dcterms:W3CDTF">2022-10-05T01:19:05Z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