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398" r:id="rId3"/>
    <p:sldId id="353" r:id="rId4"/>
    <p:sldId id="435" r:id="rId5"/>
    <p:sldId id="402" r:id="rId6"/>
    <p:sldId id="404" r:id="rId7"/>
    <p:sldId id="403" r:id="rId8"/>
    <p:sldId id="405" r:id="rId9"/>
    <p:sldId id="413" r:id="rId10"/>
    <p:sldId id="415" r:id="rId11"/>
    <p:sldId id="416" r:id="rId12"/>
    <p:sldId id="414" r:id="rId13"/>
    <p:sldId id="418" r:id="rId14"/>
    <p:sldId id="410" r:id="rId15"/>
    <p:sldId id="429" r:id="rId16"/>
    <p:sldId id="417" r:id="rId17"/>
    <p:sldId id="430" r:id="rId18"/>
    <p:sldId id="433" r:id="rId19"/>
    <p:sldId id="436" r:id="rId20"/>
    <p:sldId id="401" r:id="rId21"/>
    <p:sldId id="419" r:id="rId22"/>
    <p:sldId id="422" r:id="rId23"/>
    <p:sldId id="420" r:id="rId24"/>
    <p:sldId id="423" r:id="rId25"/>
    <p:sldId id="424" r:id="rId26"/>
    <p:sldId id="427" r:id="rId27"/>
    <p:sldId id="431" r:id="rId28"/>
    <p:sldId id="432" r:id="rId29"/>
    <p:sldId id="437" r:id="rId30"/>
    <p:sldId id="425" r:id="rId31"/>
    <p:sldId id="426" r:id="rId32"/>
    <p:sldId id="428" r:id="rId33"/>
    <p:sldId id="326" r:id="rId34"/>
    <p:sldId id="388" r:id="rId35"/>
  </p:sldIdLst>
  <p:sldSz cx="6858000" cy="5143500"/>
  <p:notesSz cx="6858000" cy="9144000"/>
  <p:embeddedFontLst>
    <p:embeddedFont>
      <p:font typeface="微软雅黑" panose="020B0503020204020204" pitchFamily="34" charset="-122"/>
      <p:regular r:id="rId37"/>
      <p:bold r:id="rId38"/>
    </p:embeddedFont>
    <p:embeddedFont>
      <p:font typeface="Cambria Math" panose="02040503050406030204" pitchFamily="18" charset="0"/>
      <p:regular r:id="rId39"/>
    </p:embeddedFont>
    <p:embeddedFont>
      <p:font typeface="Montserrat" panose="02010600030101010101" charset="0"/>
      <p:regular r:id="rId40"/>
      <p:bold r:id="rId41"/>
      <p:italic r:id="rId42"/>
      <p:boldItalic r:id="rId43"/>
    </p:embeddedFont>
    <p:embeddedFont>
      <p:font typeface="Lato" panose="02010600030101010101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28" autoAdjust="0"/>
  </p:normalViewPr>
  <p:slideViewPr>
    <p:cSldViewPr snapToGrid="0">
      <p:cViewPr varScale="1">
        <p:scale>
          <a:sx n="124" d="100"/>
          <a:sy n="124" d="100"/>
        </p:scale>
        <p:origin x="21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fc9477b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fc9477b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198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cube</a:t>
            </a:r>
            <a:r>
              <a:rPr lang="zh-CN" altLang="en-US" dirty="0" smtClean="0"/>
              <a:t>中改变</a:t>
            </a:r>
            <a:r>
              <a:rPr lang="en-US" altLang="zh-CN" dirty="0" smtClean="0"/>
              <a:t>a</a:t>
            </a:r>
            <a:r>
              <a:rPr lang="zh-CN" altLang="en-US" dirty="0" smtClean="0"/>
              <a:t>将无法改变</a:t>
            </a:r>
            <a:r>
              <a:rPr lang="en-US" altLang="zh-CN" dirty="0" smtClean="0"/>
              <a:t>a</a:t>
            </a:r>
            <a:r>
              <a:rPr lang="zh-CN" altLang="en-US" dirty="0" smtClean="0"/>
              <a:t>引用指向的变量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74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</a:t>
            </a:r>
            <a:r>
              <a:rPr lang="en-US" dirty="0" err="1" smtClean="0"/>
              <a:t>value</a:t>
            </a:r>
            <a:r>
              <a:rPr lang="zh-CN" altLang="en-US" dirty="0" smtClean="0"/>
              <a:t>右值引用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1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fc9477bb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fc9477bb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7528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fc9477bb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fc9477bb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426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fc9477bb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fc9477bb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80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5419763" y="205970"/>
            <a:ext cx="1643700" cy="1232775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11" name="Google Shape;11;p2"/>
          <p:cNvGrpSpPr/>
          <p:nvPr/>
        </p:nvGrpSpPr>
        <p:grpSpPr>
          <a:xfrm>
            <a:off x="2" y="495"/>
            <a:ext cx="3865279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652863" y="1578400"/>
            <a:ext cx="3763125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812963" y="3924925"/>
            <a:ext cx="2603025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527917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973127" y="1567550"/>
            <a:ext cx="5279175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527917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973125" y="1567550"/>
            <a:ext cx="2552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3699916" y="1567550"/>
            <a:ext cx="2552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527917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2849175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973127" y="1972550"/>
            <a:ext cx="2849175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3304800" y="0"/>
            <a:ext cx="35532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617888" y="866775"/>
            <a:ext cx="344025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973127" y="1658325"/>
            <a:ext cx="2277225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973127" y="3538000"/>
            <a:ext cx="2277225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3486150" y="1696600"/>
            <a:ext cx="27576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7"/>
            <a:ext cx="524194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609544" y="4305375"/>
            <a:ext cx="5202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892" lvl="0" indent="-1714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3304800" y="5"/>
            <a:ext cx="35532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617888" y="1284675"/>
            <a:ext cx="3582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617888" y="2643124"/>
            <a:ext cx="3582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652863" y="1826738"/>
            <a:ext cx="3763125" cy="1184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Program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ming</a:t>
            </a:r>
            <a:r>
              <a:rPr lang="e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Design</a:t>
            </a:r>
            <a:endParaRPr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2964893" y="3567680"/>
            <a:ext cx="2603025" cy="379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" sz="2000" dirty="0"/>
              <a:t>Session </a:t>
            </a:r>
            <a:r>
              <a:rPr lang="en" sz="2000" dirty="0" smtClean="0"/>
              <a:t>#</a:t>
            </a:r>
            <a:r>
              <a:rPr lang="en-US" altLang="zh-CN" sz="2000" dirty="0" smtClean="0"/>
              <a:t>5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7861" y="1483294"/>
            <a:ext cx="5858908" cy="2911200"/>
          </a:xfrm>
        </p:spPr>
        <p:txBody>
          <a:bodyPr/>
          <a:lstStyle/>
          <a:p>
            <a:pPr marL="109535" indent="0"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 smtClean="0"/>
              <a:t>swap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b</a:t>
            </a:r>
            <a:r>
              <a:rPr lang="en-US" altLang="zh-CN" sz="2000" dirty="0" smtClean="0"/>
              <a:t>)</a:t>
            </a:r>
            <a:r>
              <a:rPr lang="en-US" altLang="zh-CN" sz="2000" dirty="0"/>
              <a:t> // use </a:t>
            </a:r>
            <a:r>
              <a:rPr lang="en-US" altLang="zh-CN" sz="2000" dirty="0" smtClean="0">
                <a:solidFill>
                  <a:srgbClr val="FF0000"/>
                </a:solidFill>
              </a:rPr>
              <a:t>value</a:t>
            </a:r>
            <a:r>
              <a:rPr lang="en-US" altLang="zh-CN" sz="2000" dirty="0" smtClean="0"/>
              <a:t> passing</a:t>
            </a:r>
            <a:endParaRPr lang="en-US" altLang="zh-CN" sz="2000" dirty="0"/>
          </a:p>
          <a:p>
            <a:pPr marL="109535" indent="0">
              <a:buNone/>
            </a:pPr>
            <a:r>
              <a:rPr lang="en-US" altLang="zh-CN" sz="2000" dirty="0" smtClean="0"/>
              <a:t>{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temp;</a:t>
            </a:r>
            <a:br>
              <a:rPr lang="en-US" altLang="zh-CN" sz="2000" dirty="0"/>
            </a:br>
            <a:r>
              <a:rPr lang="en-US" altLang="zh-CN" sz="2000" dirty="0" smtClean="0"/>
              <a:t>	temp </a:t>
            </a:r>
            <a:r>
              <a:rPr lang="en-US" altLang="zh-CN" sz="2000" dirty="0"/>
              <a:t>= a; </a:t>
            </a:r>
            <a:br>
              <a:rPr lang="en-US" altLang="zh-CN" sz="2000" dirty="0"/>
            </a:br>
            <a:r>
              <a:rPr lang="en-US" altLang="zh-CN" sz="2000" dirty="0" smtClean="0"/>
              <a:t>	a </a:t>
            </a:r>
            <a:r>
              <a:rPr lang="en-US" altLang="zh-CN" sz="2000" dirty="0"/>
              <a:t>= b;</a:t>
            </a:r>
            <a:br>
              <a:rPr lang="en-US" altLang="zh-CN" sz="2000" dirty="0"/>
            </a:br>
            <a:r>
              <a:rPr lang="en-US" altLang="zh-CN" sz="2000" dirty="0" smtClean="0"/>
              <a:t>	b </a:t>
            </a:r>
            <a:r>
              <a:rPr lang="en-US" altLang="zh-CN" sz="2000" dirty="0"/>
              <a:t>= temp;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r>
              <a:rPr lang="en-US" altLang="zh-CN" sz="3600" dirty="0"/>
              <a:t> </a:t>
            </a:r>
            <a:endParaRPr lang="zh-CN" altLang="en-US" sz="36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Reference Variables: swap function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027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7861" y="1483294"/>
            <a:ext cx="6069924" cy="2911200"/>
          </a:xfrm>
        </p:spPr>
        <p:txBody>
          <a:bodyPr/>
          <a:lstStyle/>
          <a:p>
            <a:pPr marL="109535" indent="0"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swap</a:t>
            </a:r>
            <a:r>
              <a:rPr lang="en-US" altLang="zh-CN" sz="2000" dirty="0" err="1">
                <a:solidFill>
                  <a:srgbClr val="00B050"/>
                </a:solidFill>
              </a:rPr>
              <a:t>p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 p,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 q) // use </a:t>
            </a:r>
            <a:r>
              <a:rPr lang="en-US" altLang="zh-CN" sz="2000" dirty="0" smtClean="0">
                <a:solidFill>
                  <a:srgbClr val="00B050"/>
                </a:solidFill>
              </a:rPr>
              <a:t>pointer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passing</a:t>
            </a:r>
          </a:p>
          <a:p>
            <a:pPr marL="109535" indent="0">
              <a:buNone/>
            </a:pPr>
            <a:r>
              <a:rPr lang="en-US" altLang="zh-CN" sz="2000" dirty="0"/>
              <a:t>{</a:t>
            </a:r>
          </a:p>
          <a:p>
            <a:pPr marL="109535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temp;</a:t>
            </a:r>
          </a:p>
          <a:p>
            <a:pPr marL="109535" indent="0">
              <a:buNone/>
            </a:pPr>
            <a:r>
              <a:rPr lang="en-US" altLang="zh-CN" sz="2000" dirty="0" smtClean="0"/>
              <a:t>	temp </a:t>
            </a:r>
            <a:r>
              <a:rPr lang="en-US" altLang="zh-CN" sz="2000" dirty="0"/>
              <a:t>= *p; </a:t>
            </a:r>
          </a:p>
          <a:p>
            <a:pPr marL="109535" indent="0">
              <a:buNone/>
            </a:pPr>
            <a:r>
              <a:rPr lang="en-US" altLang="zh-CN" sz="2000" dirty="0" smtClean="0"/>
              <a:t>	*</a:t>
            </a:r>
            <a:r>
              <a:rPr lang="en-US" altLang="zh-CN" sz="2000" dirty="0"/>
              <a:t>p = *q;</a:t>
            </a:r>
          </a:p>
          <a:p>
            <a:pPr marL="109535" indent="0">
              <a:buNone/>
            </a:pPr>
            <a:r>
              <a:rPr lang="en-US" altLang="zh-CN" sz="2000" dirty="0" smtClean="0"/>
              <a:t>	*</a:t>
            </a:r>
            <a:r>
              <a:rPr lang="en-US" altLang="zh-CN" sz="2000" dirty="0"/>
              <a:t>q = temp;</a:t>
            </a:r>
          </a:p>
          <a:p>
            <a:pPr marL="109535" indent="0">
              <a:buNone/>
            </a:pPr>
            <a:r>
              <a:rPr lang="en-US" altLang="zh-CN" sz="2000" dirty="0"/>
              <a:t>}</a:t>
            </a:r>
            <a:endParaRPr lang="zh-CN" altLang="en-US" sz="36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Reference Variables: swap function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9319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7861" y="1483294"/>
            <a:ext cx="5858908" cy="2911200"/>
          </a:xfrm>
        </p:spPr>
        <p:txBody>
          <a:bodyPr/>
          <a:lstStyle/>
          <a:p>
            <a:pPr marL="109535" indent="0"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swap</a:t>
            </a:r>
            <a:r>
              <a:rPr lang="en-US" altLang="zh-CN" sz="2000" dirty="0" err="1">
                <a:solidFill>
                  <a:srgbClr val="FFFF00"/>
                </a:solidFill>
              </a:rPr>
              <a:t>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&amp; a,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&amp; b) // use </a:t>
            </a:r>
            <a:r>
              <a:rPr lang="en-US" altLang="zh-CN" sz="2000" dirty="0" smtClean="0">
                <a:solidFill>
                  <a:srgbClr val="FFFF00"/>
                </a:solidFill>
              </a:rPr>
              <a:t>reference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passing</a:t>
            </a:r>
          </a:p>
          <a:p>
            <a:pPr marL="109535" indent="0">
              <a:buNone/>
            </a:pPr>
            <a:r>
              <a:rPr lang="en-US" altLang="zh-CN" sz="2000" dirty="0"/>
              <a:t>{</a:t>
            </a:r>
          </a:p>
          <a:p>
            <a:pPr marL="109535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temp;</a:t>
            </a:r>
          </a:p>
          <a:p>
            <a:pPr marL="109535" indent="0">
              <a:buNone/>
            </a:pPr>
            <a:r>
              <a:rPr lang="en-US" altLang="zh-CN" sz="2000" dirty="0" smtClean="0"/>
              <a:t>	temp </a:t>
            </a:r>
            <a:r>
              <a:rPr lang="en-US" altLang="zh-CN" sz="2000" dirty="0"/>
              <a:t>= a; </a:t>
            </a:r>
          </a:p>
          <a:p>
            <a:pPr marL="109535" indent="0">
              <a:buNone/>
            </a:pPr>
            <a:r>
              <a:rPr lang="en-US" altLang="zh-CN" sz="2000" dirty="0" smtClean="0"/>
              <a:t>	a </a:t>
            </a:r>
            <a:r>
              <a:rPr lang="en-US" altLang="zh-CN" sz="2000" dirty="0"/>
              <a:t>= b;</a:t>
            </a:r>
          </a:p>
          <a:p>
            <a:pPr marL="109535" indent="0">
              <a:buNone/>
            </a:pPr>
            <a:r>
              <a:rPr lang="en-US" altLang="zh-CN" sz="2000" dirty="0" smtClean="0"/>
              <a:t>	b </a:t>
            </a:r>
            <a:r>
              <a:rPr lang="en-US" altLang="zh-CN" sz="2000" dirty="0"/>
              <a:t>= temp;</a:t>
            </a:r>
          </a:p>
          <a:p>
            <a:pPr marL="109535" indent="0">
              <a:buNone/>
            </a:pPr>
            <a:r>
              <a:rPr lang="en-US" altLang="zh-CN" sz="2000" dirty="0"/>
              <a:t>}</a:t>
            </a:r>
            <a:endParaRPr lang="zh-CN" altLang="en-US" sz="36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Reference Variables: swap function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276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5839" y="1294714"/>
            <a:ext cx="6343462" cy="2911200"/>
          </a:xfrm>
        </p:spPr>
        <p:txBody>
          <a:bodyPr/>
          <a:lstStyle/>
          <a:p>
            <a:r>
              <a:rPr lang="en-US" altLang="zh-CN" sz="2000" dirty="0" smtClean="0"/>
              <a:t>Two main </a:t>
            </a:r>
            <a:r>
              <a:rPr lang="en-US" altLang="zh-CN" sz="2000" dirty="0"/>
              <a:t>reasons for using reference arguments:</a:t>
            </a:r>
          </a:p>
          <a:p>
            <a:pPr marL="109535" indent="0">
              <a:buNone/>
            </a:pPr>
            <a:r>
              <a:rPr lang="en-US" altLang="zh-CN" sz="2000" dirty="0" smtClean="0"/>
              <a:t>(1)To </a:t>
            </a:r>
            <a:r>
              <a:rPr lang="en-US" altLang="zh-CN" sz="2000" dirty="0"/>
              <a:t>allow you to alter a data object in the calling function</a:t>
            </a:r>
          </a:p>
          <a:p>
            <a:pPr marL="109535" indent="0">
              <a:buNone/>
            </a:pPr>
            <a:r>
              <a:rPr lang="en-US" altLang="zh-CN" sz="2000" dirty="0" smtClean="0"/>
              <a:t>(2)To </a:t>
            </a:r>
            <a:r>
              <a:rPr lang="en-US" altLang="zh-CN" sz="2000" dirty="0"/>
              <a:t>speed up a program by passing a reference instead of an entire data object</a:t>
            </a: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Reference Variables: </a:t>
            </a:r>
            <a:r>
              <a:rPr lang="en-US" sz="1700" dirty="0" smtClean="0"/>
              <a:t>as </a:t>
            </a:r>
            <a:r>
              <a:rPr lang="en-US" sz="1700" dirty="0"/>
              <a:t>Function Parameters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36313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5698" y="1135749"/>
            <a:ext cx="6059102" cy="2911200"/>
          </a:xfrm>
        </p:spPr>
        <p:txBody>
          <a:bodyPr/>
          <a:lstStyle/>
          <a:p>
            <a:r>
              <a:rPr lang="en-US" altLang="zh-CN" sz="2000" dirty="0" smtClean="0"/>
              <a:t>(1) What happened for the following codes:</a:t>
            </a:r>
          </a:p>
          <a:p>
            <a:pPr marL="109535" indent="0">
              <a:buNone/>
            </a:pPr>
            <a:r>
              <a:rPr lang="en-US" altLang="zh-CN" sz="2000" dirty="0" smtClean="0"/>
              <a:t>	long </a:t>
            </a:r>
            <a:r>
              <a:rPr lang="en-US" altLang="zh-CN" sz="2000" dirty="0"/>
              <a:t>a = 3, b = 5;</a:t>
            </a:r>
          </a:p>
          <a:p>
            <a:pPr marL="109535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swapr</a:t>
            </a:r>
            <a:r>
              <a:rPr lang="en-US" altLang="zh-CN" sz="2000" dirty="0" smtClean="0"/>
              <a:t>(a</a:t>
            </a:r>
            <a:r>
              <a:rPr lang="en-US" altLang="zh-CN" sz="2000" dirty="0"/>
              <a:t>, b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smtClean="0"/>
              <a:t>(2)</a:t>
            </a:r>
            <a:r>
              <a:rPr lang="en-US" altLang="zh-CN" sz="2000" dirty="0" err="1" smtClean="0"/>
              <a:t>Const</a:t>
            </a:r>
            <a:r>
              <a:rPr lang="en-US" altLang="zh-CN" sz="2000" dirty="0" smtClean="0"/>
              <a:t> reference: Cannot change value by </a:t>
            </a:r>
            <a:r>
              <a:rPr lang="en-US" altLang="zh-CN" sz="2000" dirty="0" err="1" smtClean="0"/>
              <a:t>const</a:t>
            </a:r>
            <a:r>
              <a:rPr lang="en-US" altLang="zh-CN" sz="2000" dirty="0" smtClean="0"/>
              <a:t> reference.</a:t>
            </a:r>
          </a:p>
          <a:p>
            <a:pPr marL="109535" indent="0">
              <a:buNone/>
            </a:pPr>
            <a:r>
              <a:rPr lang="en-US" altLang="zh-CN" sz="2000" dirty="0" smtClean="0"/>
              <a:t>	void </a:t>
            </a:r>
            <a:r>
              <a:rPr lang="en-US" altLang="zh-CN" sz="2000" dirty="0" err="1"/>
              <a:t>swapr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/>
              <a:t> a,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/>
              <a:t> b) </a:t>
            </a:r>
            <a:r>
              <a:rPr lang="en-US" altLang="zh-CN" sz="2000" dirty="0" smtClean="0"/>
              <a:t>;</a:t>
            </a:r>
          </a:p>
          <a:p>
            <a:pPr marL="109535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 = 3, b = 5;</a:t>
            </a:r>
          </a:p>
          <a:p>
            <a:pPr marL="109535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swapr</a:t>
            </a:r>
            <a:r>
              <a:rPr lang="en-US" altLang="zh-CN" sz="2000" dirty="0"/>
              <a:t>(a, b</a:t>
            </a:r>
            <a:r>
              <a:rPr lang="en-US" altLang="zh-CN" sz="2000" dirty="0" smtClean="0"/>
              <a:t>);</a:t>
            </a:r>
          </a:p>
          <a:p>
            <a:pPr marL="109535" indent="0">
              <a:buNone/>
            </a:pPr>
            <a:endParaRPr lang="en-US" altLang="zh-CN" sz="2000" dirty="0"/>
          </a:p>
          <a:p>
            <a:pPr marL="109535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Reference Variables: NOTES</a:t>
            </a:r>
            <a:endParaRPr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3854451" y="1590121"/>
            <a:ext cx="597143" cy="624556"/>
            <a:chOff x="4915877" y="3501292"/>
            <a:chExt cx="711200" cy="807233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4451594" y="3350640"/>
            <a:ext cx="612774" cy="796495"/>
            <a:chOff x="4915877" y="3501292"/>
            <a:chExt cx="711200" cy="80723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2984946" y="1946388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00B050"/>
                </a:solidFill>
              </a:rPr>
              <a:t>//void </a:t>
            </a:r>
            <a:r>
              <a:rPr lang="en-US" altLang="zh-CN" sz="1800" dirty="0" err="1">
                <a:solidFill>
                  <a:srgbClr val="00B050"/>
                </a:solidFill>
              </a:rPr>
              <a:t>swapr</a:t>
            </a:r>
            <a:r>
              <a:rPr lang="en-US" altLang="zh-CN" sz="1800" dirty="0">
                <a:solidFill>
                  <a:srgbClr val="00B050"/>
                </a:solidFill>
              </a:rPr>
              <a:t>(</a:t>
            </a:r>
            <a:r>
              <a:rPr lang="en-US" altLang="zh-CN" sz="1800" dirty="0" err="1">
                <a:solidFill>
                  <a:srgbClr val="00B050"/>
                </a:solidFill>
              </a:rPr>
              <a:t>int</a:t>
            </a:r>
            <a:r>
              <a:rPr lang="en-US" altLang="zh-CN" sz="1800" dirty="0">
                <a:solidFill>
                  <a:srgbClr val="00B050"/>
                </a:solidFill>
              </a:rPr>
              <a:t> &amp; a, </a:t>
            </a:r>
            <a:r>
              <a:rPr lang="en-US" altLang="zh-CN" sz="1800" dirty="0" err="1">
                <a:solidFill>
                  <a:srgbClr val="00B050"/>
                </a:solidFill>
              </a:rPr>
              <a:t>int</a:t>
            </a:r>
            <a:r>
              <a:rPr lang="en-US" altLang="zh-CN" sz="1800" dirty="0">
                <a:solidFill>
                  <a:srgbClr val="00B050"/>
                </a:solidFill>
              </a:rPr>
              <a:t> &amp; b</a:t>
            </a:r>
            <a:r>
              <a:rPr lang="en-US" altLang="zh-CN" sz="1800" dirty="0" smtClean="0">
                <a:solidFill>
                  <a:srgbClr val="00B050"/>
                </a:solidFill>
              </a:rPr>
              <a:t>); </a:t>
            </a:r>
            <a:endParaRPr lang="zh-CN" altLang="en-US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0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945" y="1057594"/>
            <a:ext cx="6461055" cy="2911200"/>
          </a:xfrm>
        </p:spPr>
        <p:txBody>
          <a:bodyPr/>
          <a:lstStyle/>
          <a:p>
            <a:r>
              <a:rPr lang="en-US" altLang="zh-CN" sz="2000" dirty="0" smtClean="0"/>
              <a:t>(3)</a:t>
            </a:r>
            <a:r>
              <a:rPr lang="en-US" altLang="zh-CN" sz="2000" dirty="0" err="1" smtClean="0"/>
              <a:t>Const</a:t>
            </a:r>
            <a:r>
              <a:rPr lang="en-US" altLang="zh-CN" sz="2000" dirty="0" smtClean="0"/>
              <a:t> reference also receiving </a:t>
            </a:r>
            <a:r>
              <a:rPr lang="en-US" altLang="zh-CN" sz="2000" dirty="0"/>
              <a:t>arguments of </a:t>
            </a:r>
            <a:r>
              <a:rPr lang="en-US" altLang="zh-CN" sz="2000" dirty="0" smtClean="0"/>
              <a:t>literals,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expressions and variables of different type.</a:t>
            </a:r>
          </a:p>
          <a:p>
            <a:r>
              <a:rPr lang="en-US" altLang="zh-CN" sz="2000" dirty="0" smtClean="0"/>
              <a:t>Example:</a:t>
            </a:r>
            <a:endParaRPr lang="en-US" altLang="zh-CN" sz="2000" dirty="0"/>
          </a:p>
          <a:p>
            <a:pPr marL="109535" indent="0">
              <a:buNone/>
            </a:pPr>
            <a:r>
              <a:rPr lang="en-US" altLang="zh-CN" sz="2000" dirty="0"/>
              <a:t>	void </a:t>
            </a:r>
            <a:r>
              <a:rPr lang="en-US" altLang="zh-CN" sz="2000" dirty="0" smtClean="0"/>
              <a:t>cube(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a) </a:t>
            </a:r>
            <a:r>
              <a:rPr lang="en-US" altLang="zh-CN" sz="2000" dirty="0"/>
              <a:t>;</a:t>
            </a:r>
          </a:p>
          <a:p>
            <a:pPr marL="109535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a) cube(3);</a:t>
            </a:r>
          </a:p>
          <a:p>
            <a:pPr marL="109535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b)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x=1; cube(x+1);</a:t>
            </a:r>
          </a:p>
          <a:p>
            <a:pPr marL="109535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c) double d; cube(d);</a:t>
            </a: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Reference Variables: NOTES</a:t>
            </a:r>
            <a:endParaRPr sz="2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4550129" y="2715421"/>
            <a:ext cx="612774" cy="796495"/>
            <a:chOff x="4915877" y="3501292"/>
            <a:chExt cx="711200" cy="80723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447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945" y="1057594"/>
            <a:ext cx="6461055" cy="2911200"/>
          </a:xfrm>
        </p:spPr>
        <p:txBody>
          <a:bodyPr/>
          <a:lstStyle/>
          <a:p>
            <a:r>
              <a:rPr lang="en-US" altLang="zh-CN" sz="2000" dirty="0" smtClean="0"/>
              <a:t>(3)</a:t>
            </a:r>
            <a:r>
              <a:rPr lang="en-US" altLang="zh-CN" sz="2000" dirty="0" err="1" smtClean="0"/>
              <a:t>Const</a:t>
            </a:r>
            <a:r>
              <a:rPr lang="en-US" altLang="zh-CN" sz="2000" dirty="0" smtClean="0"/>
              <a:t> reference also receiving </a:t>
            </a:r>
            <a:r>
              <a:rPr lang="en-US" altLang="zh-CN" sz="2000" dirty="0"/>
              <a:t>arguments of </a:t>
            </a:r>
            <a:r>
              <a:rPr lang="en-US" altLang="zh-CN" sz="2000" dirty="0" smtClean="0"/>
              <a:t>literals,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expressions and variables of different type.</a:t>
            </a:r>
          </a:p>
          <a:p>
            <a:r>
              <a:rPr lang="en-US" altLang="zh-CN" sz="2000" dirty="0" smtClean="0"/>
              <a:t>Example:</a:t>
            </a:r>
            <a:endParaRPr lang="en-US" altLang="zh-CN" sz="2000" dirty="0"/>
          </a:p>
          <a:p>
            <a:pPr marL="109535" indent="0">
              <a:buNone/>
            </a:pPr>
            <a:r>
              <a:rPr lang="en-US" altLang="zh-CN" sz="2000" dirty="0"/>
              <a:t>	void </a:t>
            </a:r>
            <a:r>
              <a:rPr lang="en-US" altLang="zh-CN" sz="2000" dirty="0" smtClean="0"/>
              <a:t>cube(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a) </a:t>
            </a:r>
            <a:r>
              <a:rPr lang="en-US" altLang="zh-CN" sz="2000" dirty="0"/>
              <a:t>;</a:t>
            </a:r>
          </a:p>
          <a:p>
            <a:pPr marL="109535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a) cube(3);</a:t>
            </a:r>
          </a:p>
          <a:p>
            <a:pPr marL="109535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b)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x=1; cube(x+1);</a:t>
            </a:r>
          </a:p>
          <a:p>
            <a:pPr marL="109535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c) double d; cube(d);</a:t>
            </a:r>
            <a:endParaRPr lang="zh-CN" altLang="en-US" sz="2000" dirty="0"/>
          </a:p>
          <a:p>
            <a:pPr marL="109535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A temporary variable is generated in argument passing procedure.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Reference Variables: NOTES</a:t>
            </a:r>
            <a:endParaRPr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4759235" y="2639660"/>
            <a:ext cx="856485" cy="740298"/>
            <a:chOff x="5164470" y="3529769"/>
            <a:chExt cx="994056" cy="750278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164470" y="3904908"/>
              <a:ext cx="462607" cy="375139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5600643" y="3529769"/>
              <a:ext cx="557883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671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-107800" y="1124906"/>
            <a:ext cx="7050211" cy="2911200"/>
          </a:xfrm>
        </p:spPr>
        <p:txBody>
          <a:bodyPr/>
          <a:lstStyle/>
          <a:p>
            <a:r>
              <a:rPr lang="en-US" altLang="zh-CN" sz="2000" dirty="0" smtClean="0"/>
              <a:t>A second kind of Reference: </a:t>
            </a:r>
            <a:r>
              <a:rPr lang="en-US" altLang="zh-CN" sz="2000" dirty="0" err="1" smtClean="0"/>
              <a:t>rvalue</a:t>
            </a:r>
            <a:r>
              <a:rPr lang="en-US" altLang="zh-CN" sz="2000" dirty="0"/>
              <a:t> reference/</a:t>
            </a:r>
            <a:r>
              <a:rPr lang="en-US" altLang="zh-CN" sz="2000" dirty="0" err="1"/>
              <a:t>rvalue</a:t>
            </a:r>
            <a:endParaRPr lang="en-US" altLang="zh-CN" sz="2000" dirty="0" smtClean="0"/>
          </a:p>
          <a:p>
            <a:r>
              <a:rPr lang="en-US" altLang="zh-CN" sz="2000" dirty="0" smtClean="0"/>
              <a:t>Declaration: &amp;&amp;</a:t>
            </a:r>
          </a:p>
          <a:p>
            <a:r>
              <a:rPr lang="en-US" altLang="zh-CN" sz="2000" dirty="0" smtClean="0"/>
              <a:t>Literals or expressions, …</a:t>
            </a:r>
          </a:p>
          <a:p>
            <a:r>
              <a:rPr lang="en-US" altLang="zh-CN" sz="2000" dirty="0" smtClean="0"/>
              <a:t>Examples:</a:t>
            </a:r>
          </a:p>
          <a:p>
            <a:pPr marL="109535" indent="0">
              <a:buNone/>
            </a:pPr>
            <a:r>
              <a:rPr lang="en-US" altLang="zh-CN" sz="2000" dirty="0"/>
              <a:t>double </a:t>
            </a:r>
            <a:r>
              <a:rPr lang="en-US" altLang="zh-CN" sz="2000" dirty="0">
                <a:solidFill>
                  <a:srgbClr val="FF0000"/>
                </a:solidFill>
              </a:rPr>
              <a:t>&amp;&amp;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rref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sqrt</a:t>
            </a:r>
            <a:r>
              <a:rPr lang="en-US" altLang="zh-CN" sz="2000" dirty="0"/>
              <a:t>(36.00); // not allowed for double &amp;</a:t>
            </a:r>
          </a:p>
          <a:p>
            <a:pPr marL="109535" indent="0">
              <a:buNone/>
            </a:pPr>
            <a:r>
              <a:rPr lang="en-US" altLang="zh-CN" sz="2000" dirty="0"/>
              <a:t>double j = 15.0;</a:t>
            </a:r>
          </a:p>
          <a:p>
            <a:pPr marL="109535" indent="0">
              <a:buNone/>
            </a:pPr>
            <a:r>
              <a:rPr lang="en-US" altLang="zh-CN" sz="2000" dirty="0"/>
              <a:t>double </a:t>
            </a:r>
            <a:r>
              <a:rPr lang="en-US" altLang="zh-CN" sz="2000" dirty="0">
                <a:solidFill>
                  <a:srgbClr val="FF0000"/>
                </a:solidFill>
              </a:rPr>
              <a:t>&amp;&amp;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jref</a:t>
            </a:r>
            <a:r>
              <a:rPr lang="en-US" altLang="zh-CN" sz="2000" dirty="0"/>
              <a:t> = 2.0* j + 18.5; // not allowed for double &amp;</a:t>
            </a:r>
          </a:p>
          <a:p>
            <a:pPr marL="109535" indent="0">
              <a:buNone/>
            </a:pPr>
            <a:r>
              <a:rPr lang="en-US" altLang="zh-CN" sz="2000" dirty="0" err="1"/>
              <a:t>std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</a:t>
            </a:r>
            <a:r>
              <a:rPr lang="en-US" altLang="zh-CN" sz="2000" dirty="0" err="1"/>
              <a:t>rref</a:t>
            </a:r>
            <a:r>
              <a:rPr lang="en-US" altLang="zh-CN" sz="2000" dirty="0"/>
              <a:t> &lt;&lt; '\n'; // display 6.0</a:t>
            </a:r>
          </a:p>
          <a:p>
            <a:pPr marL="109535" indent="0">
              <a:buNone/>
            </a:pPr>
            <a:r>
              <a:rPr lang="en-US" altLang="zh-CN" sz="2000" dirty="0" err="1"/>
              <a:t>std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</a:t>
            </a:r>
            <a:r>
              <a:rPr lang="en-US" altLang="zh-CN" sz="2000" dirty="0" err="1"/>
              <a:t>jref</a:t>
            </a:r>
            <a:r>
              <a:rPr lang="en-US" altLang="zh-CN" sz="2000" dirty="0"/>
              <a:t> &lt;&lt; '\n'; // display 48.5;</a:t>
            </a: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Reference Variables: </a:t>
            </a:r>
            <a:r>
              <a:rPr lang="en-US" sz="2400" dirty="0" smtClean="0">
                <a:solidFill>
                  <a:srgbClr val="FF0000"/>
                </a:solidFill>
              </a:rPr>
              <a:t>C++11</a:t>
            </a:r>
            <a:endParaRPr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3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8625" y="993855"/>
            <a:ext cx="6429375" cy="2911200"/>
          </a:xfrm>
        </p:spPr>
        <p:txBody>
          <a:bodyPr/>
          <a:lstStyle/>
          <a:p>
            <a:r>
              <a:rPr lang="en-US" altLang="zh-CN" sz="2000" dirty="0" err="1" smtClean="0">
                <a:solidFill>
                  <a:srgbClr val="FF0000"/>
                </a:solidFill>
              </a:rPr>
              <a:t>lvalue</a:t>
            </a:r>
            <a:r>
              <a:rPr lang="en-US" altLang="zh-CN" sz="2000" dirty="0" smtClean="0"/>
              <a:t> and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rvalue</a:t>
            </a:r>
            <a:r>
              <a:rPr lang="en-US" altLang="zh-CN" sz="2000" dirty="0" smtClean="0"/>
              <a:t> from assignment statements </a:t>
            </a:r>
          </a:p>
          <a:p>
            <a:r>
              <a:rPr lang="en-US" altLang="zh-CN" sz="2000" dirty="0" err="1" smtClean="0"/>
              <a:t>lvalue</a:t>
            </a:r>
            <a:r>
              <a:rPr lang="en-US" altLang="zh-CN" sz="2000" dirty="0"/>
              <a:t>: </a:t>
            </a:r>
            <a:r>
              <a:rPr lang="en-US" altLang="zh-CN" sz="2000" dirty="0" smtClean="0"/>
              <a:t>A </a:t>
            </a:r>
            <a:r>
              <a:rPr lang="en-US" altLang="zh-CN" sz="2000" dirty="0"/>
              <a:t>data object that can be </a:t>
            </a:r>
            <a:r>
              <a:rPr lang="en-US" altLang="zh-CN" sz="2000" dirty="0" smtClean="0"/>
              <a:t>referenced by </a:t>
            </a:r>
            <a:r>
              <a:rPr lang="en-US" altLang="zh-CN" sz="2000" dirty="0"/>
              <a:t>address. </a:t>
            </a:r>
            <a:endParaRPr lang="en-US" altLang="zh-CN" sz="2000" dirty="0" smtClean="0"/>
          </a:p>
          <a:p>
            <a:r>
              <a:rPr lang="en-US" altLang="zh-CN" sz="2000" dirty="0" smtClean="0"/>
              <a:t>For </a:t>
            </a:r>
            <a:r>
              <a:rPr lang="en-US" altLang="zh-CN" sz="2000" dirty="0"/>
              <a:t>example, a variable, an array element, a structure member, a reference, </a:t>
            </a:r>
            <a:r>
              <a:rPr lang="en-US" altLang="zh-CN" sz="2000" dirty="0" smtClean="0"/>
              <a:t>and a </a:t>
            </a:r>
            <a:r>
              <a:rPr lang="en-US" altLang="zh-CN" sz="2000" dirty="0"/>
              <a:t>dereferenced pointer are </a:t>
            </a:r>
            <a:r>
              <a:rPr lang="en-US" altLang="zh-CN" sz="2000" dirty="0" err="1"/>
              <a:t>lvalues</a:t>
            </a:r>
            <a:r>
              <a:rPr lang="en-US" altLang="zh-CN" sz="2000" dirty="0"/>
              <a:t>. </a:t>
            </a:r>
            <a:endParaRPr lang="en-US" altLang="zh-CN" sz="2000" dirty="0" smtClean="0"/>
          </a:p>
          <a:p>
            <a:r>
              <a:rPr lang="en-US" altLang="zh-CN" sz="2000" dirty="0" smtClean="0"/>
              <a:t>Two kinds of </a:t>
            </a:r>
            <a:r>
              <a:rPr lang="en-US" altLang="zh-CN" sz="2000" dirty="0" err="1" smtClean="0"/>
              <a:t>lvalue</a:t>
            </a:r>
            <a:r>
              <a:rPr lang="en-US" altLang="zh-CN" sz="2000" dirty="0"/>
              <a:t>: </a:t>
            </a:r>
            <a:endParaRPr lang="en-US" altLang="zh-CN" sz="2000" dirty="0" smtClean="0"/>
          </a:p>
          <a:p>
            <a:pPr marL="109535" indent="0">
              <a:buNone/>
            </a:pPr>
            <a:r>
              <a:rPr lang="en-US" altLang="zh-CN" sz="2000" dirty="0" smtClean="0"/>
              <a:t>(1) modifiable </a:t>
            </a:r>
            <a:r>
              <a:rPr lang="en-US" altLang="zh-CN" sz="2000" dirty="0" err="1" smtClean="0"/>
              <a:t>lvalue</a:t>
            </a:r>
            <a:r>
              <a:rPr lang="en-US" altLang="zh-CN" sz="2000" dirty="0" smtClean="0"/>
              <a:t>: regular variable</a:t>
            </a:r>
          </a:p>
          <a:p>
            <a:pPr marL="109535" indent="0">
              <a:buNone/>
            </a:pPr>
            <a:r>
              <a:rPr lang="en-US" altLang="zh-CN" sz="2000" dirty="0" smtClean="0"/>
              <a:t>(2) </a:t>
            </a:r>
            <a:r>
              <a:rPr lang="en-US" altLang="zh-CN" sz="2000" dirty="0"/>
              <a:t>non-modifiable </a:t>
            </a:r>
            <a:r>
              <a:rPr lang="en-US" altLang="zh-CN" sz="2000" dirty="0" err="1" smtClean="0"/>
              <a:t>lvalue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const</a:t>
            </a:r>
            <a:r>
              <a:rPr lang="en-US" altLang="zh-CN" sz="2000" dirty="0" smtClean="0"/>
              <a:t> variable</a:t>
            </a: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Reference Variables: </a:t>
            </a:r>
            <a:r>
              <a:rPr lang="en-US" altLang="zh-CN" sz="2400" dirty="0" err="1"/>
              <a:t>lvalue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9913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714" y="1366063"/>
            <a:ext cx="5913425" cy="2911200"/>
          </a:xfrm>
        </p:spPr>
        <p:txBody>
          <a:bodyPr/>
          <a:lstStyle/>
          <a:p>
            <a:r>
              <a:rPr lang="en-US" altLang="zh-CN" sz="2000" dirty="0"/>
              <a:t>A </a:t>
            </a:r>
            <a:r>
              <a:rPr lang="en-US" altLang="zh-CN" sz="2000" dirty="0" smtClean="0"/>
              <a:t>default argument </a:t>
            </a:r>
            <a:r>
              <a:rPr lang="en-US" altLang="zh-CN" sz="2000" dirty="0"/>
              <a:t>is a value that’s used automatically if you omit the corresponding actual </a:t>
            </a:r>
            <a:r>
              <a:rPr lang="en-US" altLang="zh-CN" sz="2000" dirty="0" smtClean="0"/>
              <a:t>argument from </a:t>
            </a:r>
            <a:r>
              <a:rPr lang="en-US" altLang="zh-CN" sz="2000" dirty="0"/>
              <a:t>a function call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/>
              <a:t>G</a:t>
            </a:r>
            <a:r>
              <a:rPr lang="en-US" altLang="zh-CN" sz="2000" dirty="0" smtClean="0"/>
              <a:t>ives </a:t>
            </a:r>
            <a:r>
              <a:rPr lang="en-US" altLang="zh-CN" sz="2000" dirty="0"/>
              <a:t>you flexibility in </a:t>
            </a:r>
            <a:r>
              <a:rPr lang="en-US" altLang="zh-CN" sz="2000" dirty="0" smtClean="0"/>
              <a:t>how you </a:t>
            </a:r>
            <a:r>
              <a:rPr lang="en-US" altLang="zh-CN" sz="2000" dirty="0"/>
              <a:t>use a function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An example:</a:t>
            </a:r>
          </a:p>
          <a:p>
            <a:pPr marL="109535" indent="0">
              <a:buNone/>
            </a:pPr>
            <a:r>
              <a:rPr lang="en-US" altLang="zh-CN" sz="2000" dirty="0" smtClean="0"/>
              <a:t>	char </a:t>
            </a:r>
            <a:r>
              <a:rPr lang="en-US" altLang="zh-CN" sz="2000" dirty="0"/>
              <a:t>* left(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 *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n);</a:t>
            </a:r>
          </a:p>
          <a:p>
            <a:pPr marL="109535" indent="0">
              <a:buNone/>
            </a:pPr>
            <a:r>
              <a:rPr lang="en-US" altLang="zh-CN" sz="2000" dirty="0" smtClean="0"/>
              <a:t>	left(“</a:t>
            </a:r>
            <a:r>
              <a:rPr lang="en-US" altLang="zh-CN" sz="2000" dirty="0" err="1" smtClean="0"/>
              <a:t>abcd</a:t>
            </a:r>
            <a:r>
              <a:rPr lang="en-US" altLang="zh-CN" sz="2000" dirty="0" smtClean="0"/>
              <a:t>”, 1);</a:t>
            </a:r>
          </a:p>
          <a:p>
            <a:pPr marL="109535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left</a:t>
            </a:r>
            <a:r>
              <a:rPr lang="en-US" altLang="zh-CN" sz="2000" dirty="0"/>
              <a:t>(“</a:t>
            </a:r>
            <a:r>
              <a:rPr lang="en-US" altLang="zh-CN" sz="2000" dirty="0" err="1" smtClean="0"/>
              <a:t>abcd</a:t>
            </a:r>
            <a:r>
              <a:rPr lang="en-US" altLang="zh-CN" sz="2000" dirty="0" smtClean="0"/>
              <a:t>”, 3);</a:t>
            </a:r>
            <a:endParaRPr lang="zh-CN" altLang="en-US" sz="2000" dirty="0"/>
          </a:p>
          <a:p>
            <a:pPr marL="109535" indent="0">
              <a:buNone/>
            </a:pPr>
            <a:endParaRPr lang="zh-CN" altLang="en-US" sz="2000" dirty="0"/>
          </a:p>
          <a:p>
            <a:pPr marL="109535" indent="0">
              <a:buNone/>
            </a:pP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Function Default </a:t>
            </a:r>
            <a:r>
              <a:rPr lang="en-US" sz="2400" dirty="0"/>
              <a:t>Arguments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56234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533792" y="378162"/>
            <a:ext cx="6073104" cy="975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en" altLang="zh-CN" sz="3300" dirty="0" smtClean="0"/>
              <a:t>#</a:t>
            </a:r>
            <a:r>
              <a:rPr lang="en-US" altLang="zh-CN" sz="3300" dirty="0"/>
              <a:t>5 Adventures in Functions</a:t>
            </a:r>
            <a:endParaRPr sz="33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533792" y="1353762"/>
            <a:ext cx="6259064" cy="914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Inline </a:t>
            </a:r>
            <a:r>
              <a:rPr lang="en-US" altLang="zh-CN" sz="2000" dirty="0"/>
              <a:t>functions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Reference </a:t>
            </a:r>
            <a:r>
              <a:rPr lang="en-US" altLang="zh-CN" sz="2000" dirty="0"/>
              <a:t>variables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How </a:t>
            </a:r>
            <a:r>
              <a:rPr lang="en-US" altLang="zh-CN" sz="2000" dirty="0"/>
              <a:t>to pass function arguments by reference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Default </a:t>
            </a:r>
            <a:r>
              <a:rPr lang="en-US" altLang="zh-CN" sz="2000" dirty="0"/>
              <a:t>arguments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Function overloading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996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714" y="1366063"/>
            <a:ext cx="5913425" cy="2911200"/>
          </a:xfrm>
        </p:spPr>
        <p:txBody>
          <a:bodyPr/>
          <a:lstStyle/>
          <a:p>
            <a:r>
              <a:rPr lang="en-US" altLang="zh-CN" sz="2000" dirty="0"/>
              <a:t>A </a:t>
            </a:r>
            <a:r>
              <a:rPr lang="en-US" altLang="zh-CN" sz="2000" dirty="0" smtClean="0"/>
              <a:t>default argument </a:t>
            </a:r>
            <a:r>
              <a:rPr lang="en-US" altLang="zh-CN" sz="2000" dirty="0"/>
              <a:t>is a value that’s used automatically if you omit the corresponding actual </a:t>
            </a:r>
            <a:r>
              <a:rPr lang="en-US" altLang="zh-CN" sz="2000" dirty="0" smtClean="0"/>
              <a:t>argument from </a:t>
            </a:r>
            <a:r>
              <a:rPr lang="en-US" altLang="zh-CN" sz="2000" dirty="0"/>
              <a:t>a function call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/>
              <a:t>G</a:t>
            </a:r>
            <a:r>
              <a:rPr lang="en-US" altLang="zh-CN" sz="2000" dirty="0" smtClean="0"/>
              <a:t>ives </a:t>
            </a:r>
            <a:r>
              <a:rPr lang="en-US" altLang="zh-CN" sz="2000" dirty="0"/>
              <a:t>you flexibility in </a:t>
            </a:r>
            <a:r>
              <a:rPr lang="en-US" altLang="zh-CN" sz="2000" dirty="0" smtClean="0"/>
              <a:t>how you </a:t>
            </a:r>
            <a:r>
              <a:rPr lang="en-US" altLang="zh-CN" sz="2000" dirty="0"/>
              <a:t>use a function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An example:</a:t>
            </a:r>
          </a:p>
          <a:p>
            <a:pPr marL="109535" indent="0">
              <a:buNone/>
            </a:pPr>
            <a:r>
              <a:rPr lang="en-US" altLang="zh-CN" sz="2000" dirty="0" smtClean="0"/>
              <a:t>	char </a:t>
            </a:r>
            <a:r>
              <a:rPr lang="en-US" altLang="zh-CN" sz="2000" dirty="0"/>
              <a:t>* left(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 *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 </a:t>
            </a:r>
            <a:r>
              <a:rPr lang="en-US" altLang="zh-CN" sz="2000" dirty="0">
                <a:solidFill>
                  <a:srgbClr val="FF0000"/>
                </a:solidFill>
              </a:rPr>
              <a:t>= 1</a:t>
            </a:r>
            <a:r>
              <a:rPr lang="en-US" altLang="zh-CN" sz="2000" dirty="0" smtClean="0"/>
              <a:t>);</a:t>
            </a:r>
          </a:p>
          <a:p>
            <a:pPr marL="109535" indent="0">
              <a:buNone/>
            </a:pPr>
            <a:r>
              <a:rPr lang="en-US" altLang="zh-CN" sz="2000" dirty="0" smtClean="0"/>
              <a:t>	left</a:t>
            </a:r>
            <a:r>
              <a:rPr lang="en-US" altLang="zh-CN" sz="2000" dirty="0"/>
              <a:t>(“</a:t>
            </a:r>
            <a:r>
              <a:rPr lang="en-US" altLang="zh-CN" sz="2000" dirty="0" err="1" smtClean="0"/>
              <a:t>abcd</a:t>
            </a:r>
            <a:r>
              <a:rPr lang="en-US" altLang="zh-CN" sz="2000" dirty="0" smtClean="0"/>
              <a:t>”);</a:t>
            </a:r>
          </a:p>
          <a:p>
            <a:pPr marL="109535" indent="0">
              <a:buNone/>
            </a:pPr>
            <a:r>
              <a:rPr lang="en-US" altLang="zh-CN" sz="2000" dirty="0" smtClean="0"/>
              <a:t>	left</a:t>
            </a:r>
            <a:r>
              <a:rPr lang="en-US" altLang="zh-CN" sz="2000" dirty="0"/>
              <a:t>(“</a:t>
            </a:r>
            <a:r>
              <a:rPr lang="en-US" altLang="zh-CN" sz="2000" dirty="0" err="1" smtClean="0"/>
              <a:t>abcd</a:t>
            </a:r>
            <a:r>
              <a:rPr lang="en-US" altLang="zh-CN" sz="2000" dirty="0" smtClean="0"/>
              <a:t>”, 3);</a:t>
            </a:r>
            <a:endParaRPr lang="zh-CN" altLang="en-US" sz="2000" dirty="0"/>
          </a:p>
          <a:p>
            <a:pPr marL="109535" indent="0">
              <a:buNone/>
            </a:pP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Function Default </a:t>
            </a:r>
            <a:r>
              <a:rPr lang="en-US" sz="2400" dirty="0"/>
              <a:t>Arguments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58266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991" y="1162863"/>
            <a:ext cx="5913425" cy="2911200"/>
          </a:xfrm>
        </p:spPr>
        <p:txBody>
          <a:bodyPr/>
          <a:lstStyle/>
          <a:p>
            <a:r>
              <a:rPr lang="en-US" altLang="zh-CN" sz="2000" dirty="0"/>
              <a:t>When you use a function with an argument list, you must add defaults from right </a:t>
            </a:r>
            <a:r>
              <a:rPr lang="en-US" altLang="zh-CN" sz="2000" dirty="0" smtClean="0"/>
              <a:t>to left.</a:t>
            </a:r>
          </a:p>
          <a:p>
            <a:endParaRPr lang="en-US" altLang="zh-CN" sz="2000" dirty="0" smtClean="0"/>
          </a:p>
          <a:p>
            <a:pPr marL="109535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harpo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 </a:t>
            </a:r>
            <a:r>
              <a:rPr lang="en-US" altLang="zh-CN" sz="2000" dirty="0">
                <a:solidFill>
                  <a:srgbClr val="00B050"/>
                </a:solidFill>
              </a:rPr>
              <a:t>= 4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j </a:t>
            </a:r>
            <a:r>
              <a:rPr lang="en-US" altLang="zh-CN" sz="2000" dirty="0">
                <a:solidFill>
                  <a:srgbClr val="00B050"/>
                </a:solidFill>
              </a:rPr>
              <a:t>= 5</a:t>
            </a:r>
            <a:r>
              <a:rPr lang="en-US" altLang="zh-CN" sz="2000" dirty="0"/>
              <a:t>); </a:t>
            </a:r>
            <a:r>
              <a:rPr lang="en-US" altLang="zh-CN" sz="2000" dirty="0">
                <a:solidFill>
                  <a:srgbClr val="FF0000"/>
                </a:solidFill>
              </a:rPr>
              <a:t>// VALID</a:t>
            </a:r>
          </a:p>
          <a:p>
            <a:pPr marL="109535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chico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 </a:t>
            </a:r>
            <a:r>
              <a:rPr lang="en-US" altLang="zh-CN" sz="2000" dirty="0">
                <a:solidFill>
                  <a:srgbClr val="00B050"/>
                </a:solidFill>
              </a:rPr>
              <a:t>= 6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j); </a:t>
            </a:r>
            <a:r>
              <a:rPr lang="en-US" altLang="zh-CN" sz="2000" dirty="0" smtClean="0"/>
              <a:t>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// </a:t>
            </a:r>
            <a:r>
              <a:rPr lang="en-US" altLang="zh-CN" sz="2000" dirty="0">
                <a:solidFill>
                  <a:srgbClr val="FF0000"/>
                </a:solidFill>
              </a:rPr>
              <a:t>INVALID</a:t>
            </a:r>
          </a:p>
          <a:p>
            <a:pPr marL="109535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groucho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k </a:t>
            </a:r>
            <a:r>
              <a:rPr lang="en-US" altLang="zh-CN" sz="2000" dirty="0">
                <a:solidFill>
                  <a:srgbClr val="00B050"/>
                </a:solidFill>
              </a:rPr>
              <a:t>= 1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 </a:t>
            </a:r>
            <a:r>
              <a:rPr lang="en-US" altLang="zh-CN" sz="2000" dirty="0">
                <a:solidFill>
                  <a:srgbClr val="00B050"/>
                </a:solidFill>
              </a:rPr>
              <a:t>= 2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 </a:t>
            </a:r>
            <a:r>
              <a:rPr lang="en-US" altLang="zh-CN" sz="2000" dirty="0">
                <a:solidFill>
                  <a:srgbClr val="00B050"/>
                </a:solidFill>
              </a:rPr>
              <a:t>= 3</a:t>
            </a:r>
            <a:r>
              <a:rPr lang="en-US" altLang="zh-CN" sz="2000" dirty="0"/>
              <a:t>);</a:t>
            </a:r>
            <a:r>
              <a:rPr lang="en-US" altLang="zh-CN" sz="2000" dirty="0">
                <a:solidFill>
                  <a:srgbClr val="FF0000"/>
                </a:solidFill>
              </a:rPr>
              <a:t> // </a:t>
            </a:r>
            <a:r>
              <a:rPr lang="en-US" altLang="zh-CN" sz="2000" dirty="0" smtClean="0">
                <a:solidFill>
                  <a:srgbClr val="FF0000"/>
                </a:solidFill>
              </a:rPr>
              <a:t>VALID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Function Default </a:t>
            </a:r>
            <a:r>
              <a:rPr lang="en-US" sz="2400" dirty="0"/>
              <a:t>Arguments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79566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2750" y="823134"/>
            <a:ext cx="6058310" cy="2911200"/>
          </a:xfrm>
        </p:spPr>
        <p:txBody>
          <a:bodyPr/>
          <a:lstStyle/>
          <a:p>
            <a:r>
              <a:rPr lang="en-US" altLang="zh-CN" sz="2000" dirty="0"/>
              <a:t>When you use a function with an argument list, you must add defaults from right </a:t>
            </a:r>
            <a:r>
              <a:rPr lang="en-US" altLang="zh-CN" sz="2000" dirty="0" smtClean="0"/>
              <a:t>to left.</a:t>
            </a:r>
          </a:p>
          <a:p>
            <a:endParaRPr lang="en-US" altLang="zh-CN" sz="2000" dirty="0" smtClean="0"/>
          </a:p>
          <a:p>
            <a:pPr marL="109535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harpo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 = 4,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j = 5); </a:t>
            </a:r>
            <a:endParaRPr lang="en-US" altLang="zh-CN" sz="2000" dirty="0" smtClean="0"/>
          </a:p>
          <a:p>
            <a:pPr marL="109535" indent="0">
              <a:buNone/>
            </a:pPr>
            <a:endParaRPr lang="en-US" altLang="zh-CN" sz="2000" dirty="0"/>
          </a:p>
          <a:p>
            <a:pPr marL="109535" indent="0">
              <a:buNone/>
            </a:pPr>
            <a:r>
              <a:rPr lang="en-US" altLang="zh-CN" sz="2000" dirty="0"/>
              <a:t>beeps = </a:t>
            </a:r>
            <a:r>
              <a:rPr lang="en-US" altLang="zh-CN" sz="2000" dirty="0" err="1"/>
              <a:t>harpo</a:t>
            </a:r>
            <a:r>
              <a:rPr lang="en-US" altLang="zh-CN" sz="2000" dirty="0"/>
              <a:t>(2); </a:t>
            </a:r>
            <a:r>
              <a:rPr lang="en-US" altLang="zh-CN" sz="2000" dirty="0" smtClean="0"/>
              <a:t>         // </a:t>
            </a:r>
            <a:r>
              <a:rPr lang="en-US" altLang="zh-CN" sz="2000" dirty="0"/>
              <a:t>same as </a:t>
            </a:r>
            <a:r>
              <a:rPr lang="en-US" altLang="zh-CN" sz="2000" dirty="0" err="1"/>
              <a:t>harpo</a:t>
            </a:r>
            <a:r>
              <a:rPr lang="en-US" altLang="zh-CN" sz="2000" dirty="0"/>
              <a:t>(2,4,5)</a:t>
            </a:r>
          </a:p>
          <a:p>
            <a:pPr marL="109535" indent="0">
              <a:buNone/>
            </a:pPr>
            <a:r>
              <a:rPr lang="en-US" altLang="zh-CN" sz="2000" dirty="0"/>
              <a:t>beeps = </a:t>
            </a:r>
            <a:r>
              <a:rPr lang="en-US" altLang="zh-CN" sz="2000" dirty="0" err="1"/>
              <a:t>harpo</a:t>
            </a:r>
            <a:r>
              <a:rPr lang="en-US" altLang="zh-CN" sz="2000" dirty="0"/>
              <a:t>(1,8</a:t>
            </a:r>
            <a:r>
              <a:rPr lang="en-US" altLang="zh-CN" sz="2000" dirty="0" smtClean="0"/>
              <a:t>);      </a:t>
            </a:r>
            <a:r>
              <a:rPr lang="en-US" altLang="zh-CN" sz="2000" dirty="0"/>
              <a:t>// same as </a:t>
            </a:r>
            <a:r>
              <a:rPr lang="en-US" altLang="zh-CN" sz="2000" dirty="0" err="1"/>
              <a:t>harpo</a:t>
            </a:r>
            <a:r>
              <a:rPr lang="en-US" altLang="zh-CN" sz="2000" dirty="0"/>
              <a:t>(1,8,5)</a:t>
            </a:r>
          </a:p>
          <a:p>
            <a:pPr marL="109535" indent="0">
              <a:buNone/>
            </a:pPr>
            <a:r>
              <a:rPr lang="en-US" altLang="zh-CN" sz="2000" dirty="0"/>
              <a:t>beeps = </a:t>
            </a:r>
            <a:r>
              <a:rPr lang="en-US" altLang="zh-CN" sz="2000" dirty="0" err="1"/>
              <a:t>harpo</a:t>
            </a:r>
            <a:r>
              <a:rPr lang="en-US" altLang="zh-CN" sz="2000" dirty="0"/>
              <a:t> (8,7,6); // no default arguments </a:t>
            </a:r>
            <a:r>
              <a:rPr lang="en-US" altLang="zh-CN" sz="2000" dirty="0" smtClean="0"/>
              <a:t>used</a:t>
            </a:r>
          </a:p>
          <a:p>
            <a:pPr marL="109535" indent="0">
              <a:buNone/>
            </a:pPr>
            <a:r>
              <a:rPr lang="en-US" altLang="zh-CN" sz="2000" dirty="0"/>
              <a:t>beeps = </a:t>
            </a:r>
            <a:r>
              <a:rPr lang="en-US" altLang="zh-CN" sz="2000" dirty="0" err="1"/>
              <a:t>harpo</a:t>
            </a:r>
            <a:r>
              <a:rPr lang="en-US" altLang="zh-CN" sz="2000" dirty="0"/>
              <a:t>(3, ,8); </a:t>
            </a:r>
            <a:r>
              <a:rPr lang="en-US" altLang="zh-CN" sz="2000" dirty="0" smtClean="0"/>
              <a:t>  // </a:t>
            </a:r>
            <a:r>
              <a:rPr lang="en-US" altLang="zh-CN" sz="2000" dirty="0" smtClean="0">
                <a:solidFill>
                  <a:srgbClr val="FF0000"/>
                </a:solidFill>
              </a:rPr>
              <a:t>INVALID</a:t>
            </a:r>
            <a:r>
              <a:rPr lang="en-US" altLang="zh-CN" sz="2000" dirty="0" smtClean="0"/>
              <a:t>, </a:t>
            </a:r>
            <a:r>
              <a:rPr lang="en-US" altLang="zh-CN" sz="2000" dirty="0"/>
              <a:t>doesn't set m to 4</a:t>
            </a: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Function Default </a:t>
            </a:r>
            <a:r>
              <a:rPr lang="en-US" sz="2400" dirty="0"/>
              <a:t>Arguments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6032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8807" y="823134"/>
            <a:ext cx="5913425" cy="2911200"/>
          </a:xfrm>
        </p:spPr>
        <p:txBody>
          <a:bodyPr/>
          <a:lstStyle/>
          <a:p>
            <a:r>
              <a:rPr lang="en-US" altLang="zh-CN" sz="2000" dirty="0"/>
              <a:t>Function </a:t>
            </a:r>
            <a:r>
              <a:rPr lang="en-US" altLang="zh-CN" sz="2000" dirty="0" smtClean="0"/>
              <a:t>Polymorphism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Function signature:</a:t>
            </a:r>
          </a:p>
          <a:p>
            <a:pPr marL="109535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    </a:t>
            </a:r>
            <a:r>
              <a:rPr lang="en-US" altLang="zh-CN" sz="2000" dirty="0" smtClean="0"/>
              <a:t>If </a:t>
            </a:r>
            <a:r>
              <a:rPr lang="en-US" altLang="zh-CN" sz="2000" dirty="0"/>
              <a:t>two functions use the same number and types of arguments in the same </a:t>
            </a:r>
            <a:r>
              <a:rPr lang="en-US" altLang="zh-CN" sz="2000" dirty="0" smtClean="0"/>
              <a:t>order, they </a:t>
            </a:r>
            <a:r>
              <a:rPr lang="en-US" altLang="zh-CN" sz="2000" dirty="0"/>
              <a:t>have the same </a:t>
            </a:r>
            <a:r>
              <a:rPr lang="en-US" altLang="zh-CN" sz="2000" dirty="0" smtClean="0"/>
              <a:t>signature. </a:t>
            </a:r>
          </a:p>
          <a:p>
            <a:pPr marL="109535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The argument </a:t>
            </a:r>
            <a:r>
              <a:rPr lang="en-US" altLang="zh-CN" sz="2000" dirty="0"/>
              <a:t>names </a:t>
            </a:r>
            <a:r>
              <a:rPr lang="en-US" altLang="zh-CN" sz="2000" dirty="0" smtClean="0"/>
              <a:t>and function type don’t </a:t>
            </a:r>
            <a:r>
              <a:rPr lang="en-US" altLang="zh-CN" sz="2000" dirty="0"/>
              <a:t>matter</a:t>
            </a:r>
            <a:endParaRPr lang="en-US" altLang="zh-CN" sz="2000" dirty="0" smtClean="0"/>
          </a:p>
          <a:p>
            <a:r>
              <a:rPr lang="en-US" altLang="zh-CN" sz="2000" dirty="0" smtClean="0"/>
              <a:t>C++ enables you to define two functions by the same name, provided that the functions have different signatures.</a:t>
            </a:r>
          </a:p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Function Overloading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23596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2252" y="615786"/>
            <a:ext cx="5913425" cy="2229014"/>
          </a:xfrm>
        </p:spPr>
        <p:txBody>
          <a:bodyPr/>
          <a:lstStyle/>
          <a:p>
            <a:r>
              <a:rPr lang="en-US" altLang="zh-CN" sz="2000" dirty="0" smtClean="0"/>
              <a:t>Overloaded Function Declarations:</a:t>
            </a:r>
          </a:p>
          <a:p>
            <a:pPr marL="109535" indent="0">
              <a:buNone/>
            </a:pPr>
            <a:r>
              <a:rPr lang="en-US" altLang="zh-CN" sz="2000" dirty="0" smtClean="0"/>
              <a:t>     void </a:t>
            </a:r>
            <a:r>
              <a:rPr lang="en-US" altLang="zh-CN" sz="2000" dirty="0"/>
              <a:t>print(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 *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width); </a:t>
            </a:r>
            <a:r>
              <a:rPr lang="en-US" altLang="zh-CN" sz="2000" dirty="0" smtClean="0"/>
              <a:t>// #1</a:t>
            </a:r>
            <a:endParaRPr lang="en-US" altLang="zh-CN" sz="2000" dirty="0"/>
          </a:p>
          <a:p>
            <a:pPr marL="109535" indent="0">
              <a:buNone/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  void </a:t>
            </a:r>
            <a:r>
              <a:rPr lang="en-US" altLang="zh-CN" sz="2000" dirty="0"/>
              <a:t>print(double d,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width); </a:t>
            </a:r>
            <a:r>
              <a:rPr lang="en-US" altLang="zh-CN" sz="2000" dirty="0" smtClean="0"/>
              <a:t>// #2</a:t>
            </a:r>
          </a:p>
          <a:p>
            <a:pPr marL="109535" indent="0">
              <a:buNone/>
            </a:pPr>
            <a:r>
              <a:rPr lang="en-US" altLang="zh-CN" sz="2000" dirty="0" smtClean="0"/>
              <a:t>     void print(long l,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width); // #3</a:t>
            </a:r>
          </a:p>
          <a:p>
            <a:pPr marL="109535" indent="0">
              <a:buNone/>
            </a:pPr>
            <a:r>
              <a:rPr lang="en-US" altLang="zh-CN" sz="2000" dirty="0" smtClean="0"/>
              <a:t>     void print(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width); // #4</a:t>
            </a:r>
          </a:p>
          <a:p>
            <a:pPr marL="109535" indent="0">
              <a:buNone/>
            </a:pPr>
            <a:r>
              <a:rPr lang="en-US" altLang="zh-CN" sz="2000" dirty="0" smtClean="0"/>
              <a:t>     void </a:t>
            </a:r>
            <a:r>
              <a:rPr lang="en-US" altLang="zh-CN" sz="2000" dirty="0"/>
              <a:t>print(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 *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); </a:t>
            </a:r>
            <a:r>
              <a:rPr lang="en-US" altLang="zh-CN" sz="2000" dirty="0" smtClean="0"/>
              <a:t>// #5</a:t>
            </a: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Function Overloading</a:t>
            </a:r>
            <a:endParaRPr sz="2400" dirty="0"/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762251" y="2761109"/>
            <a:ext cx="5913425" cy="230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335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783" marR="0" lvl="1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675" marR="0" lvl="2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566" marR="0" lvl="3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457" marR="0" lvl="4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348" marR="0" lvl="5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240" marR="0" lvl="6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132" marR="0" lvl="7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023" marR="0" lvl="8" indent="-223832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altLang="zh-CN" sz="2000" dirty="0"/>
              <a:t>Overloaded Function </a:t>
            </a:r>
            <a:r>
              <a:rPr lang="en-US" altLang="zh-CN" sz="2000" dirty="0" smtClean="0"/>
              <a:t>Callings:</a:t>
            </a:r>
            <a:endParaRPr lang="en-US" altLang="zh-CN" sz="2000" dirty="0"/>
          </a:p>
          <a:p>
            <a:pPr marL="109535" indent="0">
              <a:buNone/>
            </a:pPr>
            <a:r>
              <a:rPr lang="en-US" altLang="zh-CN" sz="2000" dirty="0" smtClean="0"/>
              <a:t>     print</a:t>
            </a:r>
            <a:r>
              <a:rPr lang="en-US" altLang="zh-CN" sz="2000" dirty="0"/>
              <a:t>("Pancakes", 15); </a:t>
            </a:r>
            <a:endParaRPr lang="en-US" altLang="zh-CN" sz="2000" dirty="0" smtClean="0"/>
          </a:p>
          <a:p>
            <a:pPr marL="109535" indent="0">
              <a:buNone/>
            </a:pPr>
            <a:r>
              <a:rPr lang="en-US" altLang="zh-CN" sz="2000" dirty="0" smtClean="0"/>
              <a:t>     print("Syrup"); </a:t>
            </a:r>
          </a:p>
          <a:p>
            <a:pPr marL="109535" indent="0">
              <a:buNone/>
            </a:pPr>
            <a:r>
              <a:rPr lang="en-US" altLang="zh-CN" sz="2000" dirty="0" smtClean="0"/>
              <a:t>     print(1999.0, 10); </a:t>
            </a:r>
          </a:p>
          <a:p>
            <a:pPr marL="109535" indent="0">
              <a:buNone/>
            </a:pPr>
            <a:r>
              <a:rPr lang="en-US" altLang="zh-CN" sz="2000" dirty="0" smtClean="0"/>
              <a:t>     print(1999</a:t>
            </a:r>
            <a:r>
              <a:rPr lang="en-US" altLang="zh-CN" sz="2000" dirty="0"/>
              <a:t>, 12); </a:t>
            </a:r>
          </a:p>
          <a:p>
            <a:pPr marL="109535" indent="0">
              <a:buNone/>
            </a:pPr>
            <a:r>
              <a:rPr lang="en-US" altLang="zh-CN" sz="2000" dirty="0" smtClean="0"/>
              <a:t>     print(1999L</a:t>
            </a:r>
            <a:r>
              <a:rPr lang="en-US" altLang="zh-CN" sz="2000" dirty="0"/>
              <a:t>, 15); </a:t>
            </a: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4390629" y="3202109"/>
            <a:ext cx="116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// use #1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67449" y="4238331"/>
            <a:ext cx="116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// use </a:t>
            </a:r>
            <a:r>
              <a:rPr lang="en-US" altLang="zh-CN" sz="2000" dirty="0" smtClean="0">
                <a:solidFill>
                  <a:srgbClr val="FF0000"/>
                </a:solidFill>
              </a:rPr>
              <a:t>#4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67449" y="3534902"/>
            <a:ext cx="116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// use </a:t>
            </a:r>
            <a:r>
              <a:rPr lang="en-US" altLang="zh-CN" sz="2000" dirty="0" smtClean="0">
                <a:solidFill>
                  <a:srgbClr val="FF0000"/>
                </a:solidFill>
              </a:rPr>
              <a:t>#5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0629" y="3905538"/>
            <a:ext cx="116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// use </a:t>
            </a:r>
            <a:r>
              <a:rPr lang="en-US" altLang="zh-CN" sz="2000" dirty="0" smtClean="0">
                <a:solidFill>
                  <a:srgbClr val="FF0000"/>
                </a:solidFill>
              </a:rPr>
              <a:t>#2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67449" y="4589395"/>
            <a:ext cx="116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// use </a:t>
            </a:r>
            <a:r>
              <a:rPr lang="en-US" altLang="zh-CN" sz="2000" dirty="0" smtClean="0">
                <a:solidFill>
                  <a:srgbClr val="FF0000"/>
                </a:solidFill>
              </a:rPr>
              <a:t>#3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8623" y="1041482"/>
            <a:ext cx="5913425" cy="2911200"/>
          </a:xfrm>
        </p:spPr>
        <p:txBody>
          <a:bodyPr/>
          <a:lstStyle/>
          <a:p>
            <a:r>
              <a:rPr lang="en-US" altLang="zh-CN" sz="2000" dirty="0" smtClean="0"/>
              <a:t>You </a:t>
            </a:r>
            <a:r>
              <a:rPr lang="en-US" altLang="zh-CN" sz="2000" dirty="0"/>
              <a:t>might find function overloading fascinating, but you shouldn’t overuse it</a:t>
            </a:r>
            <a:r>
              <a:rPr lang="en-US" altLang="zh-CN" sz="2000" dirty="0" smtClean="0"/>
              <a:t>.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You should reserve </a:t>
            </a:r>
            <a:r>
              <a:rPr lang="en-US" altLang="zh-CN" sz="2000" dirty="0"/>
              <a:t>function overloading for functions that perform basically the same task but </a:t>
            </a:r>
            <a:r>
              <a:rPr lang="en-US" altLang="zh-CN" sz="2000" dirty="0" smtClean="0"/>
              <a:t>with different </a:t>
            </a:r>
            <a:r>
              <a:rPr lang="en-US" altLang="zh-CN" sz="2000" dirty="0"/>
              <a:t>forms of data</a:t>
            </a:r>
            <a:r>
              <a:rPr lang="en-US" altLang="zh-CN" sz="2000" dirty="0" smtClean="0"/>
              <a:t>.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Function Overloading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3124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3944" y="1530186"/>
            <a:ext cx="4255225" cy="2229014"/>
          </a:xfrm>
        </p:spPr>
        <p:txBody>
          <a:bodyPr/>
          <a:lstStyle/>
          <a:p>
            <a:endParaRPr lang="en-US" altLang="zh-CN" sz="2000" dirty="0"/>
          </a:p>
          <a:p>
            <a:r>
              <a:rPr lang="en-US" altLang="zh-CN" sz="2000" dirty="0"/>
              <a:t>void stove(double r0); </a:t>
            </a:r>
          </a:p>
          <a:p>
            <a:r>
              <a:rPr lang="en-US" altLang="zh-CN" sz="2000" dirty="0"/>
              <a:t>void stove(double &amp; r1); 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Function </a:t>
            </a:r>
            <a:r>
              <a:rPr lang="en-US" sz="2400" dirty="0" smtClean="0"/>
              <a:t>Overloading: NOTE</a:t>
            </a:r>
            <a:endParaRPr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4849673" y="2021739"/>
            <a:ext cx="612774" cy="796495"/>
            <a:chOff x="4915877" y="3501292"/>
            <a:chExt cx="711200" cy="807233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07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3375" y="934263"/>
            <a:ext cx="6349141" cy="2911200"/>
          </a:xfrm>
        </p:spPr>
        <p:txBody>
          <a:bodyPr/>
          <a:lstStyle/>
          <a:p>
            <a:r>
              <a:rPr lang="en-US" altLang="zh-CN" sz="2000" dirty="0"/>
              <a:t> Consider the following three </a:t>
            </a:r>
            <a:r>
              <a:rPr lang="en-US" altLang="zh-CN" sz="2000" dirty="0" smtClean="0"/>
              <a:t>function prototypes:</a:t>
            </a:r>
          </a:p>
          <a:p>
            <a:pPr marL="109535" indent="0">
              <a:buNone/>
            </a:pPr>
            <a:r>
              <a:rPr lang="en-US" altLang="zh-CN" sz="2000" dirty="0"/>
              <a:t>(1)void sink(double </a:t>
            </a:r>
            <a:r>
              <a:rPr lang="en-US" altLang="zh-CN" sz="2000" dirty="0">
                <a:solidFill>
                  <a:srgbClr val="FFFF00"/>
                </a:solidFill>
              </a:rPr>
              <a:t>&amp;</a:t>
            </a:r>
            <a:r>
              <a:rPr lang="en-US" altLang="zh-CN" sz="2000" dirty="0"/>
              <a:t> r1); </a:t>
            </a:r>
            <a:r>
              <a:rPr lang="en-US" altLang="zh-CN" sz="2000" dirty="0">
                <a:solidFill>
                  <a:srgbClr val="FF0000"/>
                </a:solidFill>
              </a:rPr>
              <a:t>// matches modifiable </a:t>
            </a:r>
            <a:r>
              <a:rPr lang="en-US" altLang="zh-CN" sz="2000" dirty="0" err="1">
                <a:solidFill>
                  <a:srgbClr val="FF0000"/>
                </a:solidFill>
              </a:rPr>
              <a:t>lvalue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109535" indent="0">
              <a:buNone/>
            </a:pPr>
            <a:r>
              <a:rPr lang="en-US" altLang="zh-CN" sz="2000" dirty="0"/>
              <a:t>(2)void sank(</a:t>
            </a:r>
            <a:r>
              <a:rPr lang="en-US" altLang="zh-CN" sz="2000" dirty="0" err="1">
                <a:solidFill>
                  <a:srgbClr val="FFFF00"/>
                </a:solidFill>
              </a:rPr>
              <a:t>const</a:t>
            </a:r>
            <a:r>
              <a:rPr lang="en-US" altLang="zh-CN" sz="2000" dirty="0"/>
              <a:t> double </a:t>
            </a:r>
            <a:r>
              <a:rPr lang="en-US" altLang="zh-CN" sz="2000" dirty="0">
                <a:solidFill>
                  <a:srgbClr val="FFFF00"/>
                </a:solidFill>
              </a:rPr>
              <a:t>&amp;</a:t>
            </a:r>
            <a:r>
              <a:rPr lang="en-US" altLang="zh-CN" sz="2000" dirty="0"/>
              <a:t> r2); </a:t>
            </a:r>
            <a:r>
              <a:rPr lang="en-US" altLang="zh-CN" sz="2000" dirty="0">
                <a:solidFill>
                  <a:srgbClr val="FF0000"/>
                </a:solidFill>
              </a:rPr>
              <a:t>// matches modifiable 				or </a:t>
            </a:r>
            <a:r>
              <a:rPr lang="en-US" altLang="zh-CN" sz="2000" dirty="0" err="1">
                <a:solidFill>
                  <a:srgbClr val="FF0000"/>
                </a:solidFill>
              </a:rPr>
              <a:t>const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lvalue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rvalue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109535" indent="0">
              <a:spcAft>
                <a:spcPts val="1200"/>
              </a:spcAft>
              <a:buNone/>
            </a:pPr>
            <a:r>
              <a:rPr lang="en-US" altLang="zh-CN" sz="2000" dirty="0"/>
              <a:t>(3)void sunk(double </a:t>
            </a:r>
            <a:r>
              <a:rPr lang="en-US" altLang="zh-CN" sz="2000" dirty="0">
                <a:solidFill>
                  <a:srgbClr val="FFFF00"/>
                </a:solidFill>
              </a:rPr>
              <a:t>&amp;&amp;</a:t>
            </a:r>
            <a:r>
              <a:rPr lang="en-US" altLang="zh-CN" sz="2000" dirty="0"/>
              <a:t> r3); </a:t>
            </a:r>
            <a:r>
              <a:rPr lang="en-US" altLang="zh-CN" sz="2000" dirty="0">
                <a:solidFill>
                  <a:srgbClr val="FF0000"/>
                </a:solidFill>
              </a:rPr>
              <a:t>// matches </a:t>
            </a:r>
            <a:r>
              <a:rPr lang="en-US" altLang="zh-CN" sz="2000" dirty="0" err="1">
                <a:solidFill>
                  <a:srgbClr val="FF0000"/>
                </a:solidFill>
              </a:rPr>
              <a:t>rvalue</a:t>
            </a:r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 </a:t>
            </a:r>
            <a:r>
              <a:rPr lang="en-US" altLang="zh-CN" sz="2000" dirty="0"/>
              <a:t>How to match when function overloading:</a:t>
            </a:r>
          </a:p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Function </a:t>
            </a:r>
            <a:r>
              <a:rPr lang="en-US" sz="2400" dirty="0" smtClean="0"/>
              <a:t>Overloading: </a:t>
            </a:r>
            <a:r>
              <a:rPr lang="en-US" sz="1600" dirty="0" smtClean="0"/>
              <a:t>Reference argument</a:t>
            </a:r>
            <a:r>
              <a:rPr lang="en-US" altLang="zh-CN" sz="1600" dirty="0" smtClean="0"/>
              <a:t>s</a:t>
            </a:r>
            <a:endParaRPr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" r="274" b="57086"/>
          <a:stretch/>
        </p:blipFill>
        <p:spPr>
          <a:xfrm>
            <a:off x="214839" y="3466054"/>
            <a:ext cx="6556451" cy="56203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4839" y="3466054"/>
            <a:ext cx="6574462" cy="562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1781" y="667563"/>
            <a:ext cx="6291991" cy="2911200"/>
          </a:xfrm>
        </p:spPr>
        <p:txBody>
          <a:bodyPr/>
          <a:lstStyle/>
          <a:p>
            <a:r>
              <a:rPr lang="en-US" altLang="zh-CN" sz="2000" dirty="0"/>
              <a:t> </a:t>
            </a:r>
            <a:r>
              <a:rPr lang="en-US" altLang="zh-CN" sz="2000" dirty="0" smtClean="0"/>
              <a:t>How to match when function overloading: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When function calling:</a:t>
            </a: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Function </a:t>
            </a:r>
            <a:r>
              <a:rPr lang="en-US" sz="2400" dirty="0" smtClean="0"/>
              <a:t>Overloading: </a:t>
            </a:r>
            <a:r>
              <a:rPr lang="en-US" sz="1600" dirty="0" smtClean="0"/>
              <a:t>Reference argument</a:t>
            </a:r>
            <a:r>
              <a:rPr lang="en-US" altLang="zh-CN" sz="1600" dirty="0" smtClean="0"/>
              <a:t>s</a:t>
            </a:r>
            <a:endParaRPr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64" t="39423"/>
          <a:stretch/>
        </p:blipFill>
        <p:spPr>
          <a:xfrm>
            <a:off x="219075" y="1427763"/>
            <a:ext cx="6570226" cy="79336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839" y="1427763"/>
            <a:ext cx="6574462" cy="7933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97" y="2981325"/>
            <a:ext cx="624791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0531" y="976746"/>
            <a:ext cx="5913425" cy="2911200"/>
          </a:xfrm>
        </p:spPr>
        <p:txBody>
          <a:bodyPr/>
          <a:lstStyle/>
          <a:p>
            <a:endParaRPr lang="en-US" altLang="zh-CN" sz="2000" dirty="0" smtClean="0"/>
          </a:p>
          <a:p>
            <a:r>
              <a:rPr lang="en-US" altLang="zh-CN" sz="2000" dirty="0" smtClean="0"/>
              <a:t>You might want to check whether you can accomplish the same end by using default arguments.</a:t>
            </a: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Function Overloading </a:t>
            </a:r>
            <a:r>
              <a:rPr lang="en-US" altLang="zh-CN" sz="1600" dirty="0">
                <a:solidFill>
                  <a:srgbClr val="FF0000"/>
                </a:solidFill>
              </a:rPr>
              <a:t>vs.</a:t>
            </a:r>
            <a:r>
              <a:rPr lang="en-US" altLang="zh-CN" sz="1600" dirty="0"/>
              <a:t> Default Arguments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06000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991" y="1162863"/>
            <a:ext cx="5913425" cy="2911200"/>
          </a:xfrm>
        </p:spPr>
        <p:txBody>
          <a:bodyPr/>
          <a:lstStyle/>
          <a:p>
            <a:endParaRPr lang="zh-CN" altLang="en-US" sz="2000" i="1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C++ Inline </a:t>
            </a:r>
            <a:r>
              <a:rPr lang="en-US" sz="2400" dirty="0" smtClean="0"/>
              <a:t>Functions: Speed up</a:t>
            </a:r>
            <a:endParaRPr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53" y="525015"/>
            <a:ext cx="2714625" cy="4381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57695" y="551552"/>
            <a:ext cx="1147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Regular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151" y="823134"/>
            <a:ext cx="2390775" cy="3714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26117" y="797773"/>
            <a:ext cx="91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Inline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451538" y="1250299"/>
            <a:ext cx="1592317" cy="43661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451538" y="1523783"/>
            <a:ext cx="1607663" cy="12588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451538" y="1883979"/>
            <a:ext cx="1607663" cy="19076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02912" y="3771897"/>
            <a:ext cx="91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B050"/>
                </a:solidFill>
              </a:rPr>
              <a:t>inline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1263" y="3762045"/>
            <a:ext cx="2056084" cy="33855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80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5" grpId="0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1491110"/>
            <a:ext cx="6789301" cy="2911200"/>
          </a:xfrm>
        </p:spPr>
        <p:txBody>
          <a:bodyPr/>
          <a:lstStyle/>
          <a:p>
            <a:r>
              <a:rPr lang="en-US" altLang="zh-CN" sz="2000" dirty="0"/>
              <a:t>Function Overloading </a:t>
            </a:r>
          </a:p>
          <a:p>
            <a:pPr marL="109535" indent="0">
              <a:buNone/>
            </a:pPr>
            <a:r>
              <a:rPr lang="en-US" altLang="zh-CN" sz="2000" dirty="0" smtClean="0"/>
              <a:t>     char </a:t>
            </a:r>
            <a:r>
              <a:rPr lang="en-US" altLang="zh-CN" sz="2000" dirty="0"/>
              <a:t>* left(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 *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, unsigned n); // two arguments</a:t>
            </a:r>
          </a:p>
          <a:p>
            <a:pPr marL="109535" indent="0">
              <a:buNone/>
            </a:pPr>
            <a:r>
              <a:rPr lang="en-US" altLang="zh-CN" sz="2000" dirty="0" smtClean="0"/>
              <a:t>     char </a:t>
            </a:r>
            <a:r>
              <a:rPr lang="en-US" altLang="zh-CN" sz="2000" dirty="0"/>
              <a:t>* left(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 *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); // one </a:t>
            </a:r>
            <a:r>
              <a:rPr lang="en-US" altLang="zh-CN" sz="2000" dirty="0" smtClean="0"/>
              <a:t>argument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Maybe Alternative by Default Argument:</a:t>
            </a:r>
          </a:p>
          <a:p>
            <a:pPr marL="109535" indent="0">
              <a:buNone/>
            </a:pPr>
            <a:r>
              <a:rPr lang="en-US" altLang="zh-CN" sz="2000" dirty="0" smtClean="0"/>
              <a:t>     char </a:t>
            </a:r>
            <a:r>
              <a:rPr lang="en-US" altLang="zh-CN" sz="2000" dirty="0"/>
              <a:t>* left(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 *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, unsigned </a:t>
            </a:r>
            <a:r>
              <a:rPr lang="en-US" altLang="zh-CN" sz="2000" dirty="0" smtClean="0"/>
              <a:t>n</a:t>
            </a:r>
            <a:r>
              <a:rPr lang="en-US" altLang="zh-CN" sz="2000" dirty="0" smtClean="0">
                <a:solidFill>
                  <a:srgbClr val="FF0000"/>
                </a:solidFill>
              </a:rPr>
              <a:t>=1</a:t>
            </a:r>
            <a:r>
              <a:rPr lang="en-US" altLang="zh-CN" sz="2000" dirty="0" smtClean="0"/>
              <a:t>); 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Function </a:t>
            </a:r>
            <a:r>
              <a:rPr lang="en-US" sz="2400" dirty="0" smtClean="0"/>
              <a:t>Overloading </a:t>
            </a:r>
            <a:r>
              <a:rPr lang="en-US" sz="1600" dirty="0" smtClean="0">
                <a:solidFill>
                  <a:srgbClr val="FF0000"/>
                </a:solidFill>
              </a:rPr>
              <a:t>vs.</a:t>
            </a:r>
            <a:r>
              <a:rPr lang="en-US" sz="1600" dirty="0" smtClean="0"/>
              <a:t> Default Arguments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63782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7078" y="1467664"/>
            <a:ext cx="5556738" cy="2911200"/>
          </a:xfrm>
        </p:spPr>
        <p:txBody>
          <a:bodyPr/>
          <a:lstStyle/>
          <a:p>
            <a:r>
              <a:rPr lang="en-US" altLang="zh-CN" sz="2000" dirty="0" smtClean="0"/>
              <a:t>Ambiguity:</a:t>
            </a:r>
          </a:p>
          <a:p>
            <a:endParaRPr lang="en-US" altLang="zh-CN" sz="2000" dirty="0" smtClean="0"/>
          </a:p>
          <a:p>
            <a:pPr marL="109535" indent="0">
              <a:buNone/>
            </a:pPr>
            <a:r>
              <a:rPr lang="en-US" altLang="zh-CN" sz="2000" dirty="0"/>
              <a:t>char * left(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 *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, unsigned n</a:t>
            </a:r>
            <a:r>
              <a:rPr lang="en-US" altLang="zh-CN" sz="2000" dirty="0">
                <a:solidFill>
                  <a:srgbClr val="FF0000"/>
                </a:solidFill>
              </a:rPr>
              <a:t>=0</a:t>
            </a:r>
            <a:r>
              <a:rPr lang="en-US" altLang="zh-CN" sz="2000" dirty="0"/>
              <a:t>); </a:t>
            </a:r>
            <a:endParaRPr lang="en-US" altLang="zh-CN" sz="2000" dirty="0" smtClean="0"/>
          </a:p>
          <a:p>
            <a:pPr marL="109535" indent="0">
              <a:buNone/>
            </a:pPr>
            <a:r>
              <a:rPr lang="en-US" altLang="zh-CN" sz="2000" dirty="0"/>
              <a:t>char * left(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 *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);</a:t>
            </a:r>
          </a:p>
          <a:p>
            <a:pPr marL="109535" indent="0">
              <a:buNone/>
            </a:pP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Function </a:t>
            </a:r>
            <a:r>
              <a:rPr lang="en-US" sz="2400" dirty="0" smtClean="0"/>
              <a:t>Overloading </a:t>
            </a:r>
            <a:r>
              <a:rPr lang="en-US" sz="1600" dirty="0" smtClean="0">
                <a:solidFill>
                  <a:srgbClr val="FF0000"/>
                </a:solidFill>
              </a:rPr>
              <a:t>vs.</a:t>
            </a:r>
            <a:r>
              <a:rPr lang="en-US" sz="1600" dirty="0" smtClean="0"/>
              <a:t> Default Arguments</a:t>
            </a:r>
            <a:endParaRPr sz="1600" dirty="0"/>
          </a:p>
        </p:txBody>
      </p:sp>
      <p:grpSp>
        <p:nvGrpSpPr>
          <p:cNvPr id="5" name="组合 4"/>
          <p:cNvGrpSpPr/>
          <p:nvPr/>
        </p:nvGrpSpPr>
        <p:grpSpPr>
          <a:xfrm>
            <a:off x="5797429" y="2302727"/>
            <a:ext cx="612774" cy="796495"/>
            <a:chOff x="4915877" y="3501292"/>
            <a:chExt cx="711200" cy="807233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778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001183" y="227577"/>
            <a:ext cx="5279175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Programming Exercises</a:t>
            </a:r>
            <a:endParaRPr sz="2400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281354" y="694321"/>
            <a:ext cx="6576646" cy="21739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5.1 </a:t>
            </a:r>
            <a:r>
              <a:rPr lang="en-US" altLang="zh-CN" sz="2000" dirty="0"/>
              <a:t>Write a function that normally takes one argument, the address of a string, </a:t>
            </a:r>
            <a:r>
              <a:rPr lang="en-US" altLang="zh-CN" sz="2000" dirty="0" smtClean="0"/>
              <a:t>and prints </a:t>
            </a:r>
            <a:r>
              <a:rPr lang="en-US" altLang="zh-CN" sz="2000" dirty="0"/>
              <a:t>that string once. However, if a second, type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, argument is provided and </a:t>
            </a:r>
            <a:r>
              <a:rPr lang="en-US" altLang="zh-CN" sz="2000" dirty="0" smtClean="0"/>
              <a:t>is nonzero</a:t>
            </a:r>
            <a:r>
              <a:rPr lang="en-US" altLang="zh-CN" sz="2000" dirty="0"/>
              <a:t>, the function should print the string a number of times equal to the number of times that function has been called at that point. (Note that the number </a:t>
            </a:r>
            <a:r>
              <a:rPr lang="en-US" altLang="zh-CN" sz="2000" dirty="0" smtClean="0"/>
              <a:t>of times </a:t>
            </a:r>
            <a:r>
              <a:rPr lang="en-US" altLang="zh-CN" sz="2000" dirty="0"/>
              <a:t>the string is printed is not equal to the value of the second argument; it is equal to the number of times the function has been called.) Yes, this is a silly function, but it makes you use some of the techniques discussed in this </a:t>
            </a:r>
            <a:r>
              <a:rPr lang="en-US" altLang="zh-CN" sz="2000" dirty="0" smtClean="0"/>
              <a:t>session 5. </a:t>
            </a:r>
            <a:r>
              <a:rPr lang="en-US" altLang="zh-CN" sz="2000" dirty="0"/>
              <a:t>Use </a:t>
            </a:r>
            <a:r>
              <a:rPr lang="en-US" altLang="zh-CN" sz="2000" dirty="0" smtClean="0"/>
              <a:t>the function </a:t>
            </a:r>
            <a:r>
              <a:rPr lang="en-US" altLang="zh-CN" sz="2000" dirty="0"/>
              <a:t>in a simple program that demonstrates how the function works</a:t>
            </a:r>
            <a:r>
              <a:rPr lang="en-US" altLang="zh-CN" sz="2000" dirty="0" smtClean="0"/>
              <a:t>. Do you have alternative methods?</a:t>
            </a:r>
            <a:endParaRPr lang="en-US" altLang="zh-CN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2021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001183" y="227577"/>
            <a:ext cx="5279175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Programming Exercises</a:t>
            </a:r>
            <a:endParaRPr sz="2400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0" y="694321"/>
            <a:ext cx="6858000" cy="2183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5.2 </a:t>
            </a:r>
            <a:r>
              <a:rPr lang="en-US" altLang="zh-CN" sz="2000" dirty="0"/>
              <a:t>The </a:t>
            </a:r>
            <a:r>
              <a:rPr lang="en-US" altLang="zh-CN" sz="2000" dirty="0" err="1"/>
              <a:t>CandyBar</a:t>
            </a:r>
            <a:r>
              <a:rPr lang="en-US" altLang="zh-CN" sz="2000" dirty="0"/>
              <a:t> structure contains three </a:t>
            </a:r>
            <a:r>
              <a:rPr lang="en-US" altLang="zh-CN" sz="2000" dirty="0" smtClean="0"/>
              <a:t>members. The </a:t>
            </a:r>
            <a:r>
              <a:rPr lang="en-US" altLang="zh-CN" sz="2000" dirty="0"/>
              <a:t>first member holds the </a:t>
            </a:r>
            <a:r>
              <a:rPr lang="en-US" altLang="zh-CN" sz="2000" dirty="0" smtClean="0"/>
              <a:t>brand name </a:t>
            </a:r>
            <a:r>
              <a:rPr lang="en-US" altLang="zh-CN" sz="2000" dirty="0"/>
              <a:t>of a candy bar</a:t>
            </a:r>
            <a:r>
              <a:rPr lang="en-US" altLang="zh-CN" sz="2000" dirty="0" smtClean="0"/>
              <a:t>. The </a:t>
            </a:r>
            <a:r>
              <a:rPr lang="en-US" altLang="zh-CN" sz="2000" dirty="0"/>
              <a:t>second member holds the weight </a:t>
            </a:r>
            <a:r>
              <a:rPr lang="en-US" altLang="zh-CN" sz="2000" dirty="0" smtClean="0"/>
              <a:t>of </a:t>
            </a:r>
            <a:r>
              <a:rPr lang="en-US" altLang="zh-CN" sz="2000" dirty="0"/>
              <a:t>the candy bar, and the third member holds the number of </a:t>
            </a:r>
            <a:r>
              <a:rPr lang="en-US" altLang="zh-CN" sz="2000" dirty="0" smtClean="0"/>
              <a:t>calories in </a:t>
            </a:r>
            <a:r>
              <a:rPr lang="en-US" altLang="zh-CN" sz="2000" dirty="0"/>
              <a:t>the candy bar</a:t>
            </a:r>
            <a:r>
              <a:rPr lang="en-US" altLang="zh-CN" sz="2000" dirty="0" smtClean="0"/>
              <a:t>. Write </a:t>
            </a:r>
            <a:r>
              <a:rPr lang="en-US" altLang="zh-CN" sz="2000" dirty="0"/>
              <a:t>a program that uses a function that </a:t>
            </a:r>
            <a:r>
              <a:rPr lang="en-US" altLang="zh-CN" sz="2000" dirty="0" smtClean="0"/>
              <a:t>takes as </a:t>
            </a:r>
            <a:r>
              <a:rPr lang="en-US" altLang="zh-CN" sz="2000" dirty="0"/>
              <a:t>arguments a reference to </a:t>
            </a:r>
            <a:r>
              <a:rPr lang="en-US" altLang="zh-CN" sz="2000" dirty="0" err="1"/>
              <a:t>CandyBar</a:t>
            </a:r>
            <a:r>
              <a:rPr lang="en-US" altLang="zh-CN" sz="2000" dirty="0"/>
              <a:t>, a pointer-to-char, a double, and an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and uses </a:t>
            </a:r>
            <a:r>
              <a:rPr lang="en-US" altLang="zh-CN" sz="2000" dirty="0"/>
              <a:t>the last three values to set the corresponding members of the structure</a:t>
            </a:r>
            <a:r>
              <a:rPr lang="en-US" altLang="zh-CN" sz="2000" dirty="0" smtClean="0"/>
              <a:t>. The last three </a:t>
            </a:r>
            <a:r>
              <a:rPr lang="en-US" altLang="zh-CN" sz="2000" dirty="0"/>
              <a:t>arguments should have default values of “Millennium Munch,” 2.85, and </a:t>
            </a:r>
            <a:r>
              <a:rPr lang="en-US" altLang="zh-CN" sz="2000" dirty="0" smtClean="0"/>
              <a:t>350. Also </a:t>
            </a:r>
            <a:r>
              <a:rPr lang="en-US" altLang="zh-CN" sz="2000" dirty="0"/>
              <a:t>the program should use a function that takes a reference to a </a:t>
            </a:r>
            <a:r>
              <a:rPr lang="en-US" altLang="zh-CN" sz="2000" dirty="0" err="1"/>
              <a:t>CandyBar</a:t>
            </a:r>
            <a:r>
              <a:rPr lang="en-US" altLang="zh-CN" sz="2000" dirty="0"/>
              <a:t> as </a:t>
            </a:r>
            <a:r>
              <a:rPr lang="en-US" altLang="zh-CN" sz="2000" dirty="0" smtClean="0"/>
              <a:t>an argument </a:t>
            </a:r>
            <a:r>
              <a:rPr lang="en-US" altLang="zh-CN" sz="2000" dirty="0"/>
              <a:t>and displays the contents of the structure. Use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where appropriate.</a:t>
            </a:r>
            <a:endParaRPr lang="en-US" altLang="zh-CN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20227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001183" y="227577"/>
            <a:ext cx="5279175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Programming Exercises</a:t>
            </a:r>
            <a:endParaRPr sz="2400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374081" y="1430997"/>
            <a:ext cx="6175756" cy="2183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5.3 Write two programs with function overloading and default arguments, respectively. Both </a:t>
            </a:r>
            <a:r>
              <a:rPr lang="en-US" altLang="zh-CN" sz="2000" dirty="0"/>
              <a:t>t</a:t>
            </a:r>
            <a:r>
              <a:rPr lang="en-US" altLang="zh-CN" sz="2000" dirty="0" smtClean="0"/>
              <a:t>he programs output maximum value among two or three arguments which are type </a:t>
            </a:r>
            <a:r>
              <a:rPr lang="en-US" altLang="zh-CN" sz="2000" i="1" dirty="0" err="1" smtClean="0"/>
              <a:t>int</a:t>
            </a:r>
            <a:r>
              <a:rPr lang="en-US" altLang="zh-CN" sz="2000" dirty="0" smtClean="0"/>
              <a:t> and larger than 0. </a:t>
            </a:r>
          </a:p>
        </p:txBody>
      </p:sp>
    </p:spTree>
    <p:extLst>
      <p:ext uri="{BB962C8B-B14F-4D97-AF65-F5344CB8AC3E}">
        <p14:creationId xmlns:p14="http://schemas.microsoft.com/office/powerpoint/2010/main" val="35290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991" y="1162863"/>
            <a:ext cx="5913425" cy="2911200"/>
          </a:xfrm>
        </p:spPr>
        <p:txBody>
          <a:bodyPr/>
          <a:lstStyle/>
          <a:p>
            <a:r>
              <a:rPr lang="en-US" altLang="zh-CN" sz="2000" dirty="0" smtClean="0"/>
              <a:t>EXAMPLES: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C++ Inline </a:t>
            </a:r>
            <a:r>
              <a:rPr lang="en-US" sz="2400" dirty="0" smtClean="0"/>
              <a:t>Functions</a:t>
            </a:r>
            <a:r>
              <a:rPr lang="en-US" sz="2400" dirty="0"/>
              <a:t>: </a:t>
            </a:r>
            <a:r>
              <a:rPr lang="en-US" dirty="0"/>
              <a:t>Inline Versus Macros</a:t>
            </a:r>
            <a:endParaRPr sz="2400" dirty="0"/>
          </a:p>
        </p:txBody>
      </p:sp>
      <p:sp>
        <p:nvSpPr>
          <p:cNvPr id="2" name="矩形 1"/>
          <p:cNvSpPr/>
          <p:nvPr/>
        </p:nvSpPr>
        <p:spPr>
          <a:xfrm>
            <a:off x="3429000" y="1722087"/>
            <a:ext cx="3429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</a:rPr>
              <a:t>(2)#define  </a:t>
            </a:r>
            <a:r>
              <a:rPr lang="en-US" altLang="zh-CN" sz="1800" dirty="0" smtClean="0">
                <a:solidFill>
                  <a:srgbClr val="00B050"/>
                </a:solidFill>
              </a:rPr>
              <a:t>SQUARE(X</a:t>
            </a:r>
            <a:r>
              <a:rPr lang="en-US" altLang="zh-CN" sz="1800" dirty="0">
                <a:solidFill>
                  <a:srgbClr val="00B050"/>
                </a:solidFill>
              </a:rPr>
              <a:t>)  </a:t>
            </a:r>
            <a:r>
              <a:rPr lang="en-US" altLang="zh-CN" sz="1800" dirty="0" smtClean="0">
                <a:solidFill>
                  <a:srgbClr val="00B050"/>
                </a:solidFill>
              </a:rPr>
              <a:t> X*X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109535" indent="0">
              <a:buNone/>
            </a:pPr>
            <a:endParaRPr lang="en-US" altLang="zh-CN" sz="1800" dirty="0" smtClean="0">
              <a:solidFill>
                <a:srgbClr val="00B050"/>
              </a:solidFill>
            </a:endParaRPr>
          </a:p>
          <a:p>
            <a:pPr marL="109535" indent="0">
              <a:buNone/>
            </a:pPr>
            <a:endParaRPr lang="en-US" altLang="zh-CN" sz="1800" dirty="0">
              <a:solidFill>
                <a:srgbClr val="00B050"/>
              </a:solidFill>
            </a:endParaRPr>
          </a:p>
          <a:p>
            <a:pPr marL="109535" indent="0">
              <a:buNone/>
            </a:pPr>
            <a:endParaRPr lang="en-US" altLang="zh-CN" sz="1800" dirty="0" smtClean="0">
              <a:solidFill>
                <a:srgbClr val="00B050"/>
              </a:solidFill>
            </a:endParaRPr>
          </a:p>
          <a:p>
            <a:pPr marL="109535" indent="0">
              <a:buNone/>
            </a:pPr>
            <a:r>
              <a:rPr lang="en-US" altLang="zh-CN" sz="1800" dirty="0" smtClean="0">
                <a:solidFill>
                  <a:srgbClr val="00B050"/>
                </a:solidFill>
              </a:rPr>
              <a:t>a </a:t>
            </a:r>
            <a:r>
              <a:rPr lang="en-US" altLang="zh-CN" sz="1800" dirty="0">
                <a:solidFill>
                  <a:srgbClr val="00B050"/>
                </a:solidFill>
              </a:rPr>
              <a:t>= SQUARE(5.0); 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rgbClr val="00B050"/>
                </a:solidFill>
              </a:rPr>
              <a:t>b = SQUARE(4.5 + 7.5); 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rgbClr val="00B050"/>
                </a:solidFill>
              </a:rPr>
              <a:t>d = SQUARE(</a:t>
            </a:r>
            <a:r>
              <a:rPr lang="en-US" altLang="zh-CN" sz="1800" dirty="0" err="1">
                <a:solidFill>
                  <a:srgbClr val="00B050"/>
                </a:solidFill>
              </a:rPr>
              <a:t>c++</a:t>
            </a:r>
            <a:r>
              <a:rPr lang="en-US" altLang="zh-CN" sz="1800" dirty="0">
                <a:solidFill>
                  <a:srgbClr val="00B050"/>
                </a:solidFill>
              </a:rPr>
              <a:t>); </a:t>
            </a:r>
            <a:r>
              <a:rPr lang="en-US" altLang="zh-CN" sz="1800" dirty="0" smtClean="0">
                <a:solidFill>
                  <a:srgbClr val="00B050"/>
                </a:solidFill>
              </a:rPr>
              <a:t>//c=5;</a:t>
            </a:r>
            <a:endParaRPr lang="zh-CN" altLang="en-US" sz="1800" dirty="0">
              <a:solidFill>
                <a:srgbClr val="00B0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52364" y="1722088"/>
            <a:ext cx="35473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</a:rPr>
              <a:t>(1)inline double square(double x) { </a:t>
            </a:r>
            <a:endParaRPr lang="en-US" altLang="zh-CN" sz="1800" dirty="0" smtClean="0">
              <a:solidFill>
                <a:srgbClr val="00B0F0"/>
              </a:solidFill>
            </a:endParaRPr>
          </a:p>
          <a:p>
            <a:r>
              <a:rPr lang="en-US" altLang="zh-CN" sz="1800" dirty="0" smtClean="0">
                <a:solidFill>
                  <a:srgbClr val="00B0F0"/>
                </a:solidFill>
              </a:rPr>
              <a:t>	return </a:t>
            </a:r>
            <a:r>
              <a:rPr lang="en-US" altLang="zh-CN" sz="1800" dirty="0">
                <a:solidFill>
                  <a:srgbClr val="00B0F0"/>
                </a:solidFill>
              </a:rPr>
              <a:t>x * x; </a:t>
            </a:r>
            <a:endParaRPr lang="en-US" altLang="zh-CN" sz="1800" dirty="0" smtClean="0">
              <a:solidFill>
                <a:srgbClr val="00B0F0"/>
              </a:solidFill>
            </a:endParaRPr>
          </a:p>
          <a:p>
            <a:r>
              <a:rPr lang="en-US" altLang="zh-CN" sz="1800" dirty="0" smtClean="0">
                <a:solidFill>
                  <a:srgbClr val="00B0F0"/>
                </a:solidFill>
              </a:rPr>
              <a:t>}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rgbClr val="00B0F0"/>
                </a:solidFill>
              </a:rPr>
              <a:t>a = </a:t>
            </a:r>
            <a:r>
              <a:rPr lang="en-US" altLang="zh-CN" sz="1800" dirty="0" smtClean="0">
                <a:solidFill>
                  <a:srgbClr val="00B0F0"/>
                </a:solidFill>
              </a:rPr>
              <a:t>square(5.0</a:t>
            </a:r>
            <a:r>
              <a:rPr lang="en-US" altLang="zh-CN" sz="1800" dirty="0">
                <a:solidFill>
                  <a:srgbClr val="00B0F0"/>
                </a:solidFill>
              </a:rPr>
              <a:t>); 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rgbClr val="00B0F0"/>
                </a:solidFill>
              </a:rPr>
              <a:t>b = </a:t>
            </a:r>
            <a:r>
              <a:rPr lang="en-US" altLang="zh-CN" sz="1800" dirty="0" smtClean="0">
                <a:solidFill>
                  <a:srgbClr val="00B0F0"/>
                </a:solidFill>
              </a:rPr>
              <a:t>square(4.5 </a:t>
            </a:r>
            <a:r>
              <a:rPr lang="en-US" altLang="zh-CN" sz="1800" dirty="0">
                <a:solidFill>
                  <a:srgbClr val="00B0F0"/>
                </a:solidFill>
              </a:rPr>
              <a:t>+ 7.5); 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rgbClr val="00B0F0"/>
                </a:solidFill>
              </a:rPr>
              <a:t>d = </a:t>
            </a:r>
            <a:r>
              <a:rPr lang="en-US" altLang="zh-CN" sz="1800" dirty="0" smtClean="0">
                <a:solidFill>
                  <a:srgbClr val="00B0F0"/>
                </a:solidFill>
              </a:rPr>
              <a:t>square(</a:t>
            </a:r>
            <a:r>
              <a:rPr lang="en-US" altLang="zh-CN" sz="1800" dirty="0" err="1" smtClean="0">
                <a:solidFill>
                  <a:srgbClr val="00B0F0"/>
                </a:solidFill>
              </a:rPr>
              <a:t>c++</a:t>
            </a:r>
            <a:r>
              <a:rPr lang="en-US" altLang="zh-CN" sz="1800" dirty="0" smtClean="0">
                <a:solidFill>
                  <a:srgbClr val="00B0F0"/>
                </a:solidFill>
              </a:rPr>
              <a:t>); //c=5; </a:t>
            </a:r>
            <a:endParaRPr lang="zh-CN" altLang="en-US" sz="18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994599" y="3104356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599" y="3104356"/>
                <a:ext cx="314189" cy="369332"/>
              </a:xfrm>
              <a:prstGeom prst="rect">
                <a:avLst/>
              </a:prstGeom>
              <a:blipFill>
                <a:blip r:embed="rId2"/>
                <a:stretch>
                  <a:fillRect l="-15385" r="-15385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902267" y="2732298"/>
                <a:ext cx="4988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267" y="2732298"/>
                <a:ext cx="49885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98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991" y="1162863"/>
            <a:ext cx="5913425" cy="2911200"/>
          </a:xfrm>
        </p:spPr>
        <p:txBody>
          <a:bodyPr/>
          <a:lstStyle/>
          <a:p>
            <a:r>
              <a:rPr lang="en-US" altLang="zh-CN" sz="2000" dirty="0" smtClean="0"/>
              <a:t>EXAMPLES: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C++ Inline </a:t>
            </a:r>
            <a:r>
              <a:rPr lang="en-US" sz="2400" dirty="0" smtClean="0"/>
              <a:t>Functions</a:t>
            </a:r>
            <a:r>
              <a:rPr lang="en-US" sz="2400" dirty="0"/>
              <a:t>: </a:t>
            </a:r>
            <a:r>
              <a:rPr lang="en-US" dirty="0"/>
              <a:t>Inline Versus Macros</a:t>
            </a:r>
            <a:endParaRPr sz="2400" dirty="0"/>
          </a:p>
        </p:txBody>
      </p:sp>
      <p:sp>
        <p:nvSpPr>
          <p:cNvPr id="2" name="矩形 1"/>
          <p:cNvSpPr/>
          <p:nvPr/>
        </p:nvSpPr>
        <p:spPr>
          <a:xfrm>
            <a:off x="3429000" y="1722087"/>
            <a:ext cx="3429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</a:rPr>
              <a:t>(2)#define  </a:t>
            </a:r>
            <a:r>
              <a:rPr lang="en-US" altLang="zh-CN" sz="1800" dirty="0" smtClean="0">
                <a:solidFill>
                  <a:srgbClr val="00B050"/>
                </a:solidFill>
              </a:rPr>
              <a:t>SQUARE(X</a:t>
            </a:r>
            <a:r>
              <a:rPr lang="en-US" altLang="zh-CN" sz="1800" dirty="0">
                <a:solidFill>
                  <a:srgbClr val="00B050"/>
                </a:solidFill>
              </a:rPr>
              <a:t>)  </a:t>
            </a:r>
            <a:r>
              <a:rPr lang="en-US" altLang="zh-CN" sz="1800" dirty="0" smtClean="0">
                <a:solidFill>
                  <a:srgbClr val="00B050"/>
                </a:solidFill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smtClean="0">
                <a:solidFill>
                  <a:srgbClr val="00B050"/>
                </a:solidFill>
              </a:rPr>
              <a:t>X</a:t>
            </a:r>
            <a:r>
              <a:rPr lang="en-US" altLang="zh-CN" sz="1800" dirty="0" smtClean="0">
                <a:solidFill>
                  <a:srgbClr val="FF0000"/>
                </a:solidFill>
              </a:rPr>
              <a:t>)</a:t>
            </a:r>
            <a:r>
              <a:rPr lang="en-US" altLang="zh-CN" sz="1800" dirty="0" smtClean="0">
                <a:solidFill>
                  <a:srgbClr val="00B050"/>
                </a:solidFill>
              </a:rPr>
              <a:t>*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smtClean="0">
                <a:solidFill>
                  <a:srgbClr val="00B050"/>
                </a:solidFill>
              </a:rPr>
              <a:t>X</a:t>
            </a:r>
            <a:r>
              <a:rPr lang="en-US" altLang="zh-CN" sz="1800" dirty="0" smtClean="0">
                <a:solidFill>
                  <a:srgbClr val="FF0000"/>
                </a:solidFill>
              </a:rPr>
              <a:t>)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109535" indent="0">
              <a:buNone/>
            </a:pPr>
            <a:endParaRPr lang="en-US" altLang="zh-CN" sz="1800" dirty="0" smtClean="0">
              <a:solidFill>
                <a:srgbClr val="00B050"/>
              </a:solidFill>
            </a:endParaRPr>
          </a:p>
          <a:p>
            <a:pPr marL="109535" indent="0">
              <a:buNone/>
            </a:pPr>
            <a:endParaRPr lang="en-US" altLang="zh-CN" sz="1800" dirty="0">
              <a:solidFill>
                <a:srgbClr val="00B050"/>
              </a:solidFill>
            </a:endParaRPr>
          </a:p>
          <a:p>
            <a:pPr marL="109535" indent="0">
              <a:buNone/>
            </a:pPr>
            <a:endParaRPr lang="en-US" altLang="zh-CN" sz="1800" dirty="0" smtClean="0">
              <a:solidFill>
                <a:srgbClr val="00B050"/>
              </a:solidFill>
            </a:endParaRPr>
          </a:p>
          <a:p>
            <a:pPr marL="109535" indent="0">
              <a:buNone/>
            </a:pPr>
            <a:r>
              <a:rPr lang="en-US" altLang="zh-CN" sz="1800" dirty="0" smtClean="0">
                <a:solidFill>
                  <a:srgbClr val="00B050"/>
                </a:solidFill>
              </a:rPr>
              <a:t>a </a:t>
            </a:r>
            <a:r>
              <a:rPr lang="en-US" altLang="zh-CN" sz="1800" dirty="0">
                <a:solidFill>
                  <a:srgbClr val="00B050"/>
                </a:solidFill>
              </a:rPr>
              <a:t>= SQUARE(5.0); 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rgbClr val="00B050"/>
                </a:solidFill>
              </a:rPr>
              <a:t>b = SQUARE(4.5 + 7.5); 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rgbClr val="00B050"/>
                </a:solidFill>
              </a:rPr>
              <a:t>d = SQUARE(</a:t>
            </a:r>
            <a:r>
              <a:rPr lang="en-US" altLang="zh-CN" sz="1800" dirty="0" err="1">
                <a:solidFill>
                  <a:srgbClr val="00B050"/>
                </a:solidFill>
              </a:rPr>
              <a:t>c++</a:t>
            </a:r>
            <a:r>
              <a:rPr lang="en-US" altLang="zh-CN" sz="1800" dirty="0">
                <a:solidFill>
                  <a:srgbClr val="00B050"/>
                </a:solidFill>
              </a:rPr>
              <a:t>); </a:t>
            </a:r>
            <a:r>
              <a:rPr lang="en-US" altLang="zh-CN" sz="1800" dirty="0" smtClean="0">
                <a:solidFill>
                  <a:srgbClr val="00B050"/>
                </a:solidFill>
              </a:rPr>
              <a:t>//c=5;</a:t>
            </a:r>
            <a:endParaRPr lang="zh-CN" altLang="en-US" sz="1800" dirty="0">
              <a:solidFill>
                <a:srgbClr val="00B0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52364" y="1722088"/>
            <a:ext cx="35473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</a:rPr>
              <a:t>(1)inline double square(double x) { </a:t>
            </a:r>
            <a:endParaRPr lang="en-US" altLang="zh-CN" sz="1800" dirty="0" smtClean="0">
              <a:solidFill>
                <a:srgbClr val="00B0F0"/>
              </a:solidFill>
            </a:endParaRPr>
          </a:p>
          <a:p>
            <a:r>
              <a:rPr lang="en-US" altLang="zh-CN" sz="1800" dirty="0" smtClean="0">
                <a:solidFill>
                  <a:srgbClr val="00B0F0"/>
                </a:solidFill>
              </a:rPr>
              <a:t>	return </a:t>
            </a:r>
            <a:r>
              <a:rPr lang="en-US" altLang="zh-CN" sz="1800" dirty="0">
                <a:solidFill>
                  <a:srgbClr val="00B0F0"/>
                </a:solidFill>
              </a:rPr>
              <a:t>x * x; </a:t>
            </a:r>
            <a:endParaRPr lang="en-US" altLang="zh-CN" sz="1800" dirty="0" smtClean="0">
              <a:solidFill>
                <a:srgbClr val="00B0F0"/>
              </a:solidFill>
            </a:endParaRPr>
          </a:p>
          <a:p>
            <a:r>
              <a:rPr lang="en-US" altLang="zh-CN" sz="1800" dirty="0" smtClean="0">
                <a:solidFill>
                  <a:srgbClr val="00B0F0"/>
                </a:solidFill>
              </a:rPr>
              <a:t>}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rgbClr val="00B0F0"/>
                </a:solidFill>
              </a:rPr>
              <a:t>a = </a:t>
            </a:r>
            <a:r>
              <a:rPr lang="en-US" altLang="zh-CN" sz="1800" dirty="0" smtClean="0">
                <a:solidFill>
                  <a:srgbClr val="00B0F0"/>
                </a:solidFill>
              </a:rPr>
              <a:t>square(5.0</a:t>
            </a:r>
            <a:r>
              <a:rPr lang="en-US" altLang="zh-CN" sz="1800" dirty="0">
                <a:solidFill>
                  <a:srgbClr val="00B0F0"/>
                </a:solidFill>
              </a:rPr>
              <a:t>); 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rgbClr val="00B0F0"/>
                </a:solidFill>
              </a:rPr>
              <a:t>b = </a:t>
            </a:r>
            <a:r>
              <a:rPr lang="en-US" altLang="zh-CN" sz="1800" dirty="0" smtClean="0">
                <a:solidFill>
                  <a:srgbClr val="00B0F0"/>
                </a:solidFill>
              </a:rPr>
              <a:t>square(4.5 </a:t>
            </a:r>
            <a:r>
              <a:rPr lang="en-US" altLang="zh-CN" sz="1800" dirty="0">
                <a:solidFill>
                  <a:srgbClr val="00B0F0"/>
                </a:solidFill>
              </a:rPr>
              <a:t>+ 7.5); 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rgbClr val="00B0F0"/>
                </a:solidFill>
              </a:rPr>
              <a:t>d = </a:t>
            </a:r>
            <a:r>
              <a:rPr lang="en-US" altLang="zh-CN" sz="1800" dirty="0" smtClean="0">
                <a:solidFill>
                  <a:srgbClr val="00B0F0"/>
                </a:solidFill>
              </a:rPr>
              <a:t>square(</a:t>
            </a:r>
            <a:r>
              <a:rPr lang="en-US" altLang="zh-CN" sz="1800" dirty="0" err="1" smtClean="0">
                <a:solidFill>
                  <a:srgbClr val="00B0F0"/>
                </a:solidFill>
              </a:rPr>
              <a:t>c++</a:t>
            </a:r>
            <a:r>
              <a:rPr lang="en-US" altLang="zh-CN" sz="1800" dirty="0" smtClean="0">
                <a:solidFill>
                  <a:srgbClr val="00B0F0"/>
                </a:solidFill>
              </a:rPr>
              <a:t>); //c=5;</a:t>
            </a:r>
            <a:endParaRPr lang="zh-CN" altLang="en-US" sz="18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994599" y="3104356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599" y="3104356"/>
                <a:ext cx="314189" cy="369332"/>
              </a:xfrm>
              <a:prstGeom prst="rect">
                <a:avLst/>
              </a:prstGeom>
              <a:blipFill>
                <a:blip r:embed="rId2"/>
                <a:stretch>
                  <a:fillRect l="-7692" r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902267" y="2732298"/>
                <a:ext cx="4988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267" y="2732298"/>
                <a:ext cx="49885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994598" y="3381355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598" y="3381355"/>
                <a:ext cx="314189" cy="369332"/>
              </a:xfrm>
              <a:prstGeom prst="rect">
                <a:avLst/>
              </a:prstGeom>
              <a:blipFill>
                <a:blip r:embed="rId4"/>
                <a:stretch>
                  <a:fillRect l="-15385" r="-15385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25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7954" y="649742"/>
            <a:ext cx="6520046" cy="2911200"/>
          </a:xfrm>
        </p:spPr>
        <p:txBody>
          <a:bodyPr/>
          <a:lstStyle/>
          <a:p>
            <a:r>
              <a:rPr lang="en-US" altLang="zh-CN" sz="2000" dirty="0" smtClean="0"/>
              <a:t>(1)A </a:t>
            </a:r>
            <a:r>
              <a:rPr lang="en-US" altLang="zh-CN" sz="2000" dirty="0"/>
              <a:t>reference </a:t>
            </a:r>
            <a:r>
              <a:rPr lang="en-US" altLang="zh-CN" sz="2000" dirty="0" smtClean="0"/>
              <a:t>acts </a:t>
            </a:r>
            <a:r>
              <a:rPr lang="en-US" altLang="zh-CN" sz="2000" dirty="0"/>
              <a:t>as an </a:t>
            </a:r>
            <a:r>
              <a:rPr lang="en-US" altLang="zh-CN" sz="2000" dirty="0" smtClean="0">
                <a:solidFill>
                  <a:srgbClr val="FF0000"/>
                </a:solidFill>
              </a:rPr>
              <a:t>alias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for a previously defined variable. </a:t>
            </a:r>
            <a:endParaRPr lang="en-US" altLang="zh-CN" sz="2000" dirty="0" smtClean="0"/>
          </a:p>
          <a:p>
            <a:r>
              <a:rPr lang="en-US" altLang="zh-CN" sz="2000" dirty="0" smtClean="0"/>
              <a:t>(2)Initialize </a:t>
            </a:r>
            <a:r>
              <a:rPr lang="en-US" altLang="zh-CN" sz="2000" dirty="0"/>
              <a:t>a reference variable when you declare it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(3)A reference cannot be changed after it is initialized.</a:t>
            </a:r>
          </a:p>
          <a:p>
            <a:r>
              <a:rPr lang="en-US" altLang="zh-CN" sz="2000" dirty="0" smtClean="0"/>
              <a:t>(4)Definition example:</a:t>
            </a:r>
          </a:p>
          <a:p>
            <a:pPr marL="109535" indent="0">
              <a:buNone/>
            </a:pPr>
            <a:r>
              <a:rPr lang="fr-FR" altLang="zh-CN" sz="2000" dirty="0" smtClean="0"/>
              <a:t>	int </a:t>
            </a:r>
            <a:r>
              <a:rPr lang="fr-FR" altLang="zh-CN" sz="2000" dirty="0"/>
              <a:t>rats;</a:t>
            </a:r>
          </a:p>
          <a:p>
            <a:pPr marL="109535" indent="0">
              <a:buNone/>
            </a:pPr>
            <a:r>
              <a:rPr lang="fr-FR" altLang="zh-CN" sz="2000" dirty="0" smtClean="0"/>
              <a:t>	int </a:t>
            </a:r>
            <a:r>
              <a:rPr lang="fr-FR" altLang="zh-CN" sz="2000" dirty="0">
                <a:solidFill>
                  <a:srgbClr val="FF0000"/>
                </a:solidFill>
              </a:rPr>
              <a:t>&amp;</a:t>
            </a:r>
            <a:r>
              <a:rPr lang="fr-FR" altLang="zh-CN" sz="2000" dirty="0"/>
              <a:t> rodents = rats</a:t>
            </a:r>
            <a:r>
              <a:rPr lang="fr-FR" altLang="zh-CN" sz="2000" dirty="0" smtClean="0"/>
              <a:t>;</a:t>
            </a:r>
            <a:endParaRPr lang="en-US" altLang="zh-CN" sz="2000" dirty="0" smtClean="0"/>
          </a:p>
          <a:p>
            <a:r>
              <a:rPr lang="en-US" altLang="zh-CN" sz="2000" dirty="0" smtClean="0"/>
              <a:t>(5)Reference vs. </a:t>
            </a:r>
            <a:r>
              <a:rPr lang="en-US" altLang="zh-CN" sz="2000" dirty="0" err="1" smtClean="0"/>
              <a:t>const</a:t>
            </a:r>
            <a:r>
              <a:rPr lang="en-US" altLang="zh-CN" sz="2000" dirty="0" smtClean="0"/>
              <a:t> pointer</a:t>
            </a:r>
          </a:p>
          <a:p>
            <a:pPr marL="109535" indent="0">
              <a:buNone/>
            </a:pPr>
            <a:r>
              <a:rPr lang="en-US" altLang="zh-CN" sz="2000" dirty="0"/>
              <a:t>	</a:t>
            </a:r>
            <a:r>
              <a:rPr lang="fr-FR" altLang="zh-CN" sz="2000" dirty="0"/>
              <a:t>int </a:t>
            </a:r>
            <a:r>
              <a:rPr lang="fr-FR" altLang="zh-CN" sz="2000" dirty="0">
                <a:solidFill>
                  <a:srgbClr val="FF0000"/>
                </a:solidFill>
              </a:rPr>
              <a:t>&amp;</a:t>
            </a:r>
            <a:r>
              <a:rPr lang="fr-FR" altLang="zh-CN" sz="2000" dirty="0"/>
              <a:t> rodents = rats;</a:t>
            </a:r>
            <a:endParaRPr lang="en-US" altLang="zh-CN" sz="2000" dirty="0"/>
          </a:p>
          <a:p>
            <a:pPr marL="109535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*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p=&amp;rates;</a:t>
            </a:r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Reference Variables</a:t>
            </a:r>
            <a:endParaRPr sz="2400" dirty="0"/>
          </a:p>
        </p:txBody>
      </p:sp>
      <p:sp>
        <p:nvSpPr>
          <p:cNvPr id="2" name="矩形 1"/>
          <p:cNvSpPr/>
          <p:nvPr/>
        </p:nvSpPr>
        <p:spPr>
          <a:xfrm>
            <a:off x="4906882" y="2300538"/>
            <a:ext cx="17086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800" dirty="0">
                <a:solidFill>
                  <a:srgbClr val="FF0000"/>
                </a:solidFill>
                <a:latin typeface="Lato" panose="02010600030101010101" charset="0"/>
              </a:rPr>
              <a:t>int rat;</a:t>
            </a:r>
            <a:br>
              <a:rPr lang="fr-FR" altLang="zh-CN" sz="1800" dirty="0">
                <a:solidFill>
                  <a:srgbClr val="FF0000"/>
                </a:solidFill>
                <a:latin typeface="Lato" panose="02010600030101010101" charset="0"/>
              </a:rPr>
            </a:br>
            <a:r>
              <a:rPr lang="fr-FR" altLang="zh-CN" sz="1800" dirty="0">
                <a:solidFill>
                  <a:srgbClr val="FF0000"/>
                </a:solidFill>
                <a:latin typeface="Lato" panose="02010600030101010101" charset="0"/>
              </a:rPr>
              <a:t>int &amp; rodent;</a:t>
            </a:r>
            <a:br>
              <a:rPr lang="fr-FR" altLang="zh-CN" sz="1800" dirty="0">
                <a:solidFill>
                  <a:srgbClr val="FF0000"/>
                </a:solidFill>
                <a:latin typeface="Lato" panose="02010600030101010101" charset="0"/>
              </a:rPr>
            </a:br>
            <a:r>
              <a:rPr lang="fr-FR" altLang="zh-CN" sz="1800" dirty="0">
                <a:solidFill>
                  <a:srgbClr val="FF0000"/>
                </a:solidFill>
                <a:latin typeface="Lato" panose="02010600030101010101" charset="0"/>
              </a:rPr>
              <a:t>rodent = rat; </a:t>
            </a:r>
            <a:endParaRPr lang="zh-CN" altLang="en-US" sz="1800" dirty="0">
              <a:solidFill>
                <a:srgbClr val="FF0000"/>
              </a:solidFill>
              <a:latin typeface="Lato" panose="02010600030101010101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279824" y="2402356"/>
            <a:ext cx="711200" cy="807233"/>
            <a:chOff x="4915877" y="3501292"/>
            <a:chExt cx="711200" cy="807233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625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7954" y="1397325"/>
            <a:ext cx="6117554" cy="2911200"/>
          </a:xfrm>
        </p:spPr>
        <p:txBody>
          <a:bodyPr/>
          <a:lstStyle/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Reference Variables</a:t>
            </a:r>
            <a:endParaRPr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46" y="580605"/>
            <a:ext cx="4954954" cy="456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5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9554" y="1295725"/>
            <a:ext cx="5203154" cy="2911200"/>
          </a:xfrm>
        </p:spPr>
        <p:txBody>
          <a:bodyPr/>
          <a:lstStyle/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Reference Variables: </a:t>
            </a:r>
            <a:r>
              <a:rPr lang="en-US" sz="1700" dirty="0" smtClean="0"/>
              <a:t>as Function Parameters</a:t>
            </a:r>
            <a:endParaRPr sz="17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00" y="1069262"/>
            <a:ext cx="6482740" cy="32547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71262" y="1234831"/>
            <a:ext cx="1438030" cy="289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524000" y="2821355"/>
            <a:ext cx="679939" cy="3516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84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9554" y="1295725"/>
            <a:ext cx="5203154" cy="2911200"/>
          </a:xfrm>
        </p:spPr>
        <p:txBody>
          <a:bodyPr/>
          <a:lstStyle/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Reference Variables: </a:t>
            </a:r>
            <a:r>
              <a:rPr lang="en-US" sz="1700" dirty="0" smtClean="0"/>
              <a:t>as </a:t>
            </a:r>
            <a:r>
              <a:rPr lang="en-US" sz="1700" dirty="0"/>
              <a:t>Function Parameters</a:t>
            </a:r>
            <a:endParaRPr sz="17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2" y="1066628"/>
            <a:ext cx="6537316" cy="32552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38400" y="1181587"/>
            <a:ext cx="1672491" cy="2955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516185" y="2813539"/>
            <a:ext cx="765907" cy="3516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7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1267</TotalTime>
  <Words>1783</Words>
  <Application>Microsoft Office PowerPoint</Application>
  <PresentationFormat>Custom</PresentationFormat>
  <Paragraphs>223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微软雅黑</vt:lpstr>
      <vt:lpstr>Cambria Math</vt:lpstr>
      <vt:lpstr>宋体</vt:lpstr>
      <vt:lpstr>Arial</vt:lpstr>
      <vt:lpstr>Wingdings</vt:lpstr>
      <vt:lpstr>Montserrat</vt:lpstr>
      <vt:lpstr>Lato</vt:lpstr>
      <vt:lpstr>Focus</vt:lpstr>
      <vt:lpstr>C++ Programming Design</vt:lpstr>
      <vt:lpstr>#5 Adventures in Functions</vt:lpstr>
      <vt:lpstr>C++ Inline Functions: Speed up</vt:lpstr>
      <vt:lpstr>C++ Inline Functions: Inline Versus Macros</vt:lpstr>
      <vt:lpstr>C++ Inline Functions: Inline Versus Macros</vt:lpstr>
      <vt:lpstr>Reference Variables</vt:lpstr>
      <vt:lpstr>Reference Variables</vt:lpstr>
      <vt:lpstr>Reference Variables: as Function Parameters</vt:lpstr>
      <vt:lpstr>Reference Variables: as Function Parameters</vt:lpstr>
      <vt:lpstr>Reference Variables: swap function</vt:lpstr>
      <vt:lpstr>Reference Variables: swap function</vt:lpstr>
      <vt:lpstr>Reference Variables: swap function</vt:lpstr>
      <vt:lpstr>Reference Variables: as Function Parameters</vt:lpstr>
      <vt:lpstr>Reference Variables: NOTES</vt:lpstr>
      <vt:lpstr>Reference Variables: NOTES</vt:lpstr>
      <vt:lpstr>Reference Variables: NOTES</vt:lpstr>
      <vt:lpstr>Reference Variables: C++11</vt:lpstr>
      <vt:lpstr>Reference Variables: lvalue</vt:lpstr>
      <vt:lpstr>Function Default Arguments</vt:lpstr>
      <vt:lpstr>Function Default Arguments</vt:lpstr>
      <vt:lpstr>Function Default Arguments</vt:lpstr>
      <vt:lpstr>Function Default Arguments</vt:lpstr>
      <vt:lpstr>Function Overloading</vt:lpstr>
      <vt:lpstr>Function Overloading</vt:lpstr>
      <vt:lpstr>Function Overloading</vt:lpstr>
      <vt:lpstr>Function Overloading: NOTE</vt:lpstr>
      <vt:lpstr>Function Overloading: Reference arguments</vt:lpstr>
      <vt:lpstr>Function Overloading: Reference arguments</vt:lpstr>
      <vt:lpstr>Function Overloading vs. Default Arguments</vt:lpstr>
      <vt:lpstr>Function Overloading vs. Default Arguments</vt:lpstr>
      <vt:lpstr>Function Overloading vs. Default Arguments</vt:lpstr>
      <vt:lpstr>Programming Exercises</vt:lpstr>
      <vt:lpstr>Programming Exercises</vt:lpstr>
      <vt:lpstr>Programming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lizonghui</dc:creator>
  <cp:lastModifiedBy>lizonghui</cp:lastModifiedBy>
  <cp:revision>121</cp:revision>
  <dcterms:modified xsi:type="dcterms:W3CDTF">2022-10-08T13:51:32Z</dcterms:modified>
</cp:coreProperties>
</file>