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4"/>
  </p:notesMasterIdLst>
  <p:sldIdLst>
    <p:sldId id="256" r:id="rId2"/>
    <p:sldId id="398" r:id="rId3"/>
    <p:sldId id="492" r:id="rId4"/>
    <p:sldId id="493" r:id="rId5"/>
    <p:sldId id="436" r:id="rId6"/>
    <p:sldId id="437" r:id="rId7"/>
    <p:sldId id="418" r:id="rId8"/>
    <p:sldId id="439" r:id="rId9"/>
    <p:sldId id="440" r:id="rId10"/>
    <p:sldId id="438" r:id="rId11"/>
    <p:sldId id="444" r:id="rId12"/>
    <p:sldId id="494" r:id="rId13"/>
    <p:sldId id="451" r:id="rId14"/>
    <p:sldId id="450" r:id="rId15"/>
    <p:sldId id="449" r:id="rId16"/>
    <p:sldId id="448" r:id="rId17"/>
    <p:sldId id="445" r:id="rId18"/>
    <p:sldId id="478" r:id="rId19"/>
    <p:sldId id="441" r:id="rId20"/>
    <p:sldId id="452" r:id="rId21"/>
    <p:sldId id="442" r:id="rId22"/>
    <p:sldId id="453" r:id="rId23"/>
    <p:sldId id="458" r:id="rId24"/>
    <p:sldId id="454" r:id="rId25"/>
    <p:sldId id="459" r:id="rId26"/>
    <p:sldId id="489" r:id="rId27"/>
    <p:sldId id="460" r:id="rId28"/>
    <p:sldId id="461" r:id="rId29"/>
    <p:sldId id="455" r:id="rId30"/>
    <p:sldId id="464" r:id="rId31"/>
    <p:sldId id="491" r:id="rId32"/>
    <p:sldId id="490" r:id="rId33"/>
    <p:sldId id="462" r:id="rId34"/>
    <p:sldId id="463" r:id="rId35"/>
    <p:sldId id="465" r:id="rId36"/>
    <p:sldId id="466" r:id="rId37"/>
    <p:sldId id="467" r:id="rId38"/>
    <p:sldId id="496" r:id="rId39"/>
    <p:sldId id="495" r:id="rId40"/>
    <p:sldId id="468" r:id="rId41"/>
    <p:sldId id="474" r:id="rId42"/>
    <p:sldId id="470" r:id="rId43"/>
    <p:sldId id="469" r:id="rId44"/>
    <p:sldId id="487" r:id="rId45"/>
    <p:sldId id="485" r:id="rId46"/>
    <p:sldId id="488" r:id="rId47"/>
    <p:sldId id="471" r:id="rId48"/>
    <p:sldId id="475" r:id="rId49"/>
    <p:sldId id="477" r:id="rId50"/>
    <p:sldId id="476" r:id="rId51"/>
    <p:sldId id="479" r:id="rId52"/>
    <p:sldId id="480" r:id="rId53"/>
  </p:sldIdLst>
  <p:sldSz cx="6858000" cy="5143500"/>
  <p:notesSz cx="6858000" cy="9144000"/>
  <p:embeddedFontLst>
    <p:embeddedFont>
      <p:font typeface="Montserrat" panose="02010600030101010101" charset="0"/>
      <p:regular r:id="rId55"/>
      <p:bold r:id="rId56"/>
      <p:italic r:id="rId57"/>
      <p:boldItalic r:id="rId58"/>
    </p:embeddedFont>
    <p:embeddedFont>
      <p:font typeface="Lato" panose="02010600030101010101" charset="0"/>
      <p:regular r:id="rId59"/>
      <p:bold r:id="rId60"/>
      <p:italic r:id="rId61"/>
      <p:boldItalic r:id="rId62"/>
    </p:embeddedFont>
    <p:embeddedFont>
      <p:font typeface="Arial Black" panose="020B0A04020102020204" pitchFamily="34" charset="0"/>
      <p:bold r:id="rId63"/>
    </p:embeddedFont>
    <p:embeddedFont>
      <p:font typeface="微软雅黑" panose="020B0503020204020204" pitchFamily="34" charset="-122"/>
      <p:regular r:id="rId64"/>
      <p:bold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16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fc9477b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fc9477b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198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65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5419763" y="205970"/>
            <a:ext cx="1643700" cy="1232775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11" name="Google Shape;11;p2"/>
          <p:cNvGrpSpPr/>
          <p:nvPr/>
        </p:nvGrpSpPr>
        <p:grpSpPr>
          <a:xfrm>
            <a:off x="2" y="495"/>
            <a:ext cx="3865279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652863" y="1578400"/>
            <a:ext cx="3763125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812963" y="3924925"/>
            <a:ext cx="2603025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527917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973127" y="1567550"/>
            <a:ext cx="5279175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527917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973125" y="1567550"/>
            <a:ext cx="2552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3699916" y="1567550"/>
            <a:ext cx="2552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527917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2849175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973127" y="1972550"/>
            <a:ext cx="2849175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3304800" y="0"/>
            <a:ext cx="35532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617888" y="866775"/>
            <a:ext cx="344025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973127" y="1658325"/>
            <a:ext cx="2277225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973127" y="3538000"/>
            <a:ext cx="2277225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3486150" y="1696600"/>
            <a:ext cx="27576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7"/>
            <a:ext cx="524194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609544" y="4305375"/>
            <a:ext cx="5202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892" lvl="0" indent="-1714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3304800" y="5"/>
            <a:ext cx="35532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617888" y="1284675"/>
            <a:ext cx="3582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617888" y="2643124"/>
            <a:ext cx="3582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652863" y="1826738"/>
            <a:ext cx="3763125" cy="1184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Program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ming</a:t>
            </a:r>
            <a:r>
              <a:rPr lang="e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Design</a:t>
            </a:r>
            <a:endParaRPr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2964893" y="3567680"/>
            <a:ext cx="2603025" cy="379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" sz="2000" dirty="0"/>
              <a:t>Session </a:t>
            </a:r>
            <a:r>
              <a:rPr lang="en" sz="2000" dirty="0" smtClean="0"/>
              <a:t>#</a:t>
            </a:r>
            <a:r>
              <a:rPr lang="en-US" altLang="zh-CN" sz="2000" dirty="0" smtClean="0"/>
              <a:t>6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123786"/>
            <a:ext cx="6434977" cy="2911200"/>
          </a:xfrm>
        </p:spPr>
        <p:txBody>
          <a:bodyPr/>
          <a:lstStyle/>
          <a:p>
            <a:r>
              <a:rPr lang="en-US" altLang="zh-CN" sz="2000" dirty="0"/>
              <a:t>Member </a:t>
            </a:r>
            <a:r>
              <a:rPr lang="en-US" altLang="zh-CN" sz="2000" dirty="0" smtClean="0"/>
              <a:t>function (method) definitions </a:t>
            </a:r>
            <a:r>
              <a:rPr lang="en-US" altLang="zh-CN" sz="2000" dirty="0"/>
              <a:t>are much like regular function definitions. </a:t>
            </a:r>
            <a:endParaRPr lang="en-US" altLang="zh-CN" sz="2000" dirty="0" smtClean="0"/>
          </a:p>
          <a:p>
            <a:r>
              <a:rPr lang="en-US" altLang="zh-CN" sz="2000" dirty="0"/>
              <a:t>Member </a:t>
            </a:r>
            <a:r>
              <a:rPr lang="en-US" altLang="zh-CN" sz="2000" dirty="0" smtClean="0"/>
              <a:t>functions </a:t>
            </a:r>
            <a:r>
              <a:rPr lang="en-US" altLang="zh-CN" sz="2000" dirty="0"/>
              <a:t>have two special characteristics:</a:t>
            </a:r>
          </a:p>
          <a:p>
            <a:pPr marL="109535" indent="0">
              <a:buNone/>
            </a:pPr>
            <a:r>
              <a:rPr lang="en-US" altLang="zh-CN" sz="2000" dirty="0" smtClean="0"/>
              <a:t>     (1) When </a:t>
            </a:r>
            <a:r>
              <a:rPr lang="en-US" altLang="zh-CN" sz="2000" dirty="0"/>
              <a:t>you define a member function, you use the scope-resolution operator (</a:t>
            </a:r>
            <a:r>
              <a:rPr lang="en-US" altLang="zh-CN" sz="2000" dirty="0">
                <a:solidFill>
                  <a:srgbClr val="FF0000"/>
                </a:solidFill>
              </a:rPr>
              <a:t>::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to identify </a:t>
            </a:r>
            <a:r>
              <a:rPr lang="en-US" altLang="zh-CN" sz="2000" dirty="0"/>
              <a:t>the class to which the function belongs.</a:t>
            </a:r>
          </a:p>
          <a:p>
            <a:pPr marL="109535" indent="0">
              <a:buNone/>
            </a:pPr>
            <a:r>
              <a:rPr lang="en-US" altLang="zh-CN" sz="2000" dirty="0" smtClean="0"/>
              <a:t>     (2) Class </a:t>
            </a:r>
            <a:r>
              <a:rPr lang="en-US" altLang="zh-CN" sz="2000" dirty="0"/>
              <a:t>methods can access the private components of the class.</a:t>
            </a: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Classes and Objects: </a:t>
            </a:r>
            <a:r>
              <a:rPr lang="en-US" altLang="zh-CN" sz="2000" dirty="0" smtClean="0"/>
              <a:t>Member </a:t>
            </a:r>
            <a:r>
              <a:rPr lang="en-US" altLang="zh-CN" sz="2000" dirty="0"/>
              <a:t>Functions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75180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48658" y="823134"/>
            <a:ext cx="5846307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class Stock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private: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char company[30];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 shares;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double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share_val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double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set_tot</a:t>
            </a:r>
            <a:r>
              <a:rPr lang="en-US" altLang="zh-CN" sz="1600" dirty="0" smtClean="0">
                <a:solidFill>
                  <a:schemeClr val="tx1"/>
                </a:solidFill>
              </a:rPr>
              <a:t>() {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total_val</a:t>
            </a:r>
            <a:r>
              <a:rPr lang="en-US" altLang="zh-CN" sz="1600" dirty="0" smtClean="0">
                <a:solidFill>
                  <a:schemeClr val="tx1"/>
                </a:solidFill>
              </a:rPr>
              <a:t> = shares *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share_val</a:t>
            </a:r>
            <a:r>
              <a:rPr lang="en-US" altLang="zh-CN" sz="1600" dirty="0" smtClean="0">
                <a:solidFill>
                  <a:schemeClr val="tx1"/>
                </a:solidFill>
              </a:rPr>
              <a:t>; }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public</a:t>
            </a:r>
            <a:r>
              <a:rPr lang="en-US" altLang="zh-CN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acquire(</a:t>
            </a:r>
            <a:r>
              <a:rPr lang="en-US" altLang="zh-CN" sz="1600" dirty="0" err="1">
                <a:solidFill>
                  <a:schemeClr val="tx1"/>
                </a:solidFill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</a:rPr>
              <a:t> char * co, 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n, double </a:t>
            </a:r>
            <a:r>
              <a:rPr lang="en-US" altLang="zh-CN" sz="1600" dirty="0" err="1">
                <a:solidFill>
                  <a:schemeClr val="tx1"/>
                </a:solidFill>
              </a:rPr>
              <a:t>pr</a:t>
            </a:r>
            <a:r>
              <a:rPr lang="en-US" altLang="zh-CN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buy(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sell(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update(double price);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show();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};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123786"/>
            <a:ext cx="6434977" cy="2911200"/>
          </a:xfrm>
        </p:spPr>
        <p:txBody>
          <a:bodyPr/>
          <a:lstStyle/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Classes and Objects: </a:t>
            </a:r>
            <a:r>
              <a:rPr lang="en-US" altLang="zh-CN" sz="2000" dirty="0" smtClean="0"/>
              <a:t>Member </a:t>
            </a:r>
            <a:r>
              <a:rPr lang="en-US" altLang="zh-CN" sz="2000" dirty="0"/>
              <a:t>Functions</a:t>
            </a:r>
            <a:endParaRPr sz="1700" dirty="0"/>
          </a:p>
        </p:txBody>
      </p:sp>
      <p:sp>
        <p:nvSpPr>
          <p:cNvPr id="2" name="矩形 1"/>
          <p:cNvSpPr/>
          <p:nvPr/>
        </p:nvSpPr>
        <p:spPr>
          <a:xfrm>
            <a:off x="992554" y="2657694"/>
            <a:ext cx="4439140" cy="289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79077" y="823134"/>
            <a:ext cx="39467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Implementing </a:t>
            </a:r>
            <a:r>
              <a:rPr lang="en-US" altLang="zh-CN" dirty="0" smtClean="0">
                <a:solidFill>
                  <a:srgbClr val="FF0000"/>
                </a:solidFill>
              </a:rPr>
              <a:t>Class Member Function 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65415" y="2163073"/>
            <a:ext cx="2454031" cy="338554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Inline</a:t>
            </a:r>
            <a:r>
              <a:rPr lang="en-US" altLang="zh-CN" sz="1600" dirty="0" smtClean="0"/>
              <a:t> function by default</a:t>
            </a:r>
          </a:p>
        </p:txBody>
      </p:sp>
    </p:spTree>
    <p:extLst>
      <p:ext uri="{BB962C8B-B14F-4D97-AF65-F5344CB8AC3E}">
        <p14:creationId xmlns:p14="http://schemas.microsoft.com/office/powerpoint/2010/main" val="295372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123786"/>
            <a:ext cx="6434977" cy="2911200"/>
          </a:xfrm>
        </p:spPr>
        <p:txBody>
          <a:bodyPr/>
          <a:lstStyle/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Classes and Objects: </a:t>
            </a:r>
            <a:r>
              <a:rPr lang="en-US" altLang="zh-CN" sz="2000" dirty="0" smtClean="0"/>
              <a:t>Member </a:t>
            </a:r>
            <a:r>
              <a:rPr lang="en-US" altLang="zh-CN" sz="2000" dirty="0"/>
              <a:t>Functions</a:t>
            </a:r>
            <a:endParaRPr sz="1700" dirty="0"/>
          </a:p>
        </p:txBody>
      </p:sp>
      <p:sp>
        <p:nvSpPr>
          <p:cNvPr id="5" name="矩形 4"/>
          <p:cNvSpPr/>
          <p:nvPr/>
        </p:nvSpPr>
        <p:spPr>
          <a:xfrm>
            <a:off x="648658" y="823134"/>
            <a:ext cx="5846307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class Stock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private: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char company[30];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 shares;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double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share_val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double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set_tot</a:t>
            </a:r>
            <a:r>
              <a:rPr lang="en-US" altLang="zh-CN" sz="1600" dirty="0" smtClean="0">
                <a:solidFill>
                  <a:schemeClr val="tx1"/>
                </a:solidFill>
              </a:rPr>
              <a:t>() {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total_val</a:t>
            </a:r>
            <a:r>
              <a:rPr lang="en-US" altLang="zh-CN" sz="1600" dirty="0" smtClean="0">
                <a:solidFill>
                  <a:schemeClr val="tx1"/>
                </a:solidFill>
              </a:rPr>
              <a:t> = shares *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share_val</a:t>
            </a:r>
            <a:r>
              <a:rPr lang="en-US" altLang="zh-CN" sz="1600" dirty="0" smtClean="0">
                <a:solidFill>
                  <a:schemeClr val="tx1"/>
                </a:solidFill>
              </a:rPr>
              <a:t>; }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public</a:t>
            </a:r>
            <a:r>
              <a:rPr lang="en-US" altLang="zh-CN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acquire(</a:t>
            </a:r>
            <a:r>
              <a:rPr lang="en-US" altLang="zh-CN" sz="1600" dirty="0" err="1">
                <a:solidFill>
                  <a:schemeClr val="tx1"/>
                </a:solidFill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</a:rPr>
              <a:t> char * co, 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n, double </a:t>
            </a:r>
            <a:r>
              <a:rPr lang="en-US" altLang="zh-CN" sz="1600" dirty="0" err="1">
                <a:solidFill>
                  <a:schemeClr val="tx1"/>
                </a:solidFill>
              </a:rPr>
              <a:t>pr</a:t>
            </a:r>
            <a:r>
              <a:rPr lang="en-US" altLang="zh-CN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buy(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sell(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update(double price);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show();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};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79077" y="823134"/>
            <a:ext cx="39467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Implementing </a:t>
            </a:r>
            <a:r>
              <a:rPr lang="en-US" altLang="zh-CN" dirty="0" smtClean="0">
                <a:solidFill>
                  <a:srgbClr val="FF0000"/>
                </a:solidFill>
              </a:rPr>
              <a:t>Class Member Function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80862" y="1192103"/>
            <a:ext cx="3251199" cy="116955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b="1" dirty="0" smtClean="0">
                <a:solidFill>
                  <a:srgbClr val="00B050"/>
                </a:solidFill>
              </a:rPr>
              <a:t>            </a:t>
            </a:r>
            <a:r>
              <a:rPr lang="en-US" altLang="zh-CN" dirty="0" smtClean="0"/>
              <a:t>update(double </a:t>
            </a:r>
            <a:r>
              <a:rPr lang="en-US" altLang="zh-CN" dirty="0"/>
              <a:t>price)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share_val</a:t>
            </a:r>
            <a:r>
              <a:rPr lang="en-US" altLang="zh-CN" dirty="0" smtClean="0"/>
              <a:t> </a:t>
            </a:r>
            <a:r>
              <a:rPr lang="en-US" altLang="zh-CN" dirty="0"/>
              <a:t>= price;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set_tot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961293" y="3890401"/>
            <a:ext cx="2657230" cy="289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4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123786"/>
            <a:ext cx="6434977" cy="2911200"/>
          </a:xfrm>
        </p:spPr>
        <p:txBody>
          <a:bodyPr/>
          <a:lstStyle/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Classes and Objects: </a:t>
            </a:r>
            <a:r>
              <a:rPr lang="en-US" altLang="zh-CN" sz="2000" dirty="0" smtClean="0"/>
              <a:t>Member </a:t>
            </a:r>
            <a:r>
              <a:rPr lang="en-US" altLang="zh-CN" sz="2000" dirty="0"/>
              <a:t>Functions</a:t>
            </a:r>
            <a:endParaRPr sz="1700" dirty="0"/>
          </a:p>
        </p:txBody>
      </p:sp>
      <p:sp>
        <p:nvSpPr>
          <p:cNvPr id="5" name="矩形 4"/>
          <p:cNvSpPr/>
          <p:nvPr/>
        </p:nvSpPr>
        <p:spPr>
          <a:xfrm>
            <a:off x="648658" y="823134"/>
            <a:ext cx="5846307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class Stock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private: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char company[30];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 shares;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double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share_val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double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set_tot</a:t>
            </a:r>
            <a:r>
              <a:rPr lang="en-US" altLang="zh-CN" sz="1600" dirty="0" smtClean="0">
                <a:solidFill>
                  <a:schemeClr val="tx1"/>
                </a:solidFill>
              </a:rPr>
              <a:t>() {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total_val</a:t>
            </a:r>
            <a:r>
              <a:rPr lang="en-US" altLang="zh-CN" sz="1600" dirty="0" smtClean="0">
                <a:solidFill>
                  <a:schemeClr val="tx1"/>
                </a:solidFill>
              </a:rPr>
              <a:t> = shares *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share_val</a:t>
            </a:r>
            <a:r>
              <a:rPr lang="en-US" altLang="zh-CN" sz="1600" dirty="0" smtClean="0">
                <a:solidFill>
                  <a:schemeClr val="tx1"/>
                </a:solidFill>
              </a:rPr>
              <a:t>; }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public</a:t>
            </a:r>
            <a:r>
              <a:rPr lang="en-US" altLang="zh-CN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acquire(</a:t>
            </a:r>
            <a:r>
              <a:rPr lang="en-US" altLang="zh-CN" sz="1600" dirty="0" err="1">
                <a:solidFill>
                  <a:schemeClr val="tx1"/>
                </a:solidFill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</a:rPr>
              <a:t> char * co, 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n, double </a:t>
            </a:r>
            <a:r>
              <a:rPr lang="en-US" altLang="zh-CN" sz="1600" dirty="0" err="1">
                <a:solidFill>
                  <a:schemeClr val="tx1"/>
                </a:solidFill>
              </a:rPr>
              <a:t>pr</a:t>
            </a:r>
            <a:r>
              <a:rPr lang="en-US" altLang="zh-CN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buy(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sell(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update(double price);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show();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};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79077" y="823134"/>
            <a:ext cx="39467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Implementing </a:t>
            </a:r>
            <a:r>
              <a:rPr lang="en-US" altLang="zh-CN" dirty="0" smtClean="0">
                <a:solidFill>
                  <a:srgbClr val="FF0000"/>
                </a:solidFill>
              </a:rPr>
              <a:t>Class Member Function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80862" y="1192103"/>
            <a:ext cx="3251199" cy="116955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b="1" dirty="0">
                <a:solidFill>
                  <a:srgbClr val="00B050"/>
                </a:solidFill>
              </a:rPr>
              <a:t>Stock</a:t>
            </a:r>
            <a:r>
              <a:rPr lang="en-US" altLang="zh-CN" b="1" dirty="0">
                <a:solidFill>
                  <a:srgbClr val="00B0F0"/>
                </a:solidFill>
              </a:rPr>
              <a:t>::</a:t>
            </a:r>
            <a:r>
              <a:rPr lang="en-US" altLang="zh-CN" dirty="0"/>
              <a:t>update(double price)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share_val</a:t>
            </a:r>
            <a:r>
              <a:rPr lang="en-US" altLang="zh-CN" dirty="0" smtClean="0"/>
              <a:t> </a:t>
            </a:r>
            <a:r>
              <a:rPr lang="en-US" altLang="zh-CN" dirty="0"/>
              <a:t>= price;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set_tot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688835" y="1944971"/>
            <a:ext cx="2048426" cy="515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Placed in .</a:t>
            </a:r>
            <a:r>
              <a:rPr lang="en-US" altLang="zh-CN" sz="1800" dirty="0" err="1" smtClean="0"/>
              <a:t>cpp</a:t>
            </a:r>
            <a:r>
              <a:rPr lang="en-US" altLang="zh-CN" sz="1800" dirty="0" smtClean="0"/>
              <a:t> file</a:t>
            </a:r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961293" y="3890401"/>
            <a:ext cx="2657230" cy="289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22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123786"/>
            <a:ext cx="6434977" cy="2911200"/>
          </a:xfrm>
        </p:spPr>
        <p:txBody>
          <a:bodyPr/>
          <a:lstStyle/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Classes and Objects: </a:t>
            </a:r>
            <a:r>
              <a:rPr lang="en-US" altLang="zh-CN" sz="2000" dirty="0" smtClean="0"/>
              <a:t>Member </a:t>
            </a:r>
            <a:r>
              <a:rPr lang="en-US" altLang="zh-CN" sz="2000" dirty="0"/>
              <a:t>Functions</a:t>
            </a:r>
            <a:endParaRPr sz="1700" dirty="0"/>
          </a:p>
        </p:txBody>
      </p:sp>
      <p:sp>
        <p:nvSpPr>
          <p:cNvPr id="5" name="矩形 4"/>
          <p:cNvSpPr/>
          <p:nvPr/>
        </p:nvSpPr>
        <p:spPr>
          <a:xfrm>
            <a:off x="648658" y="823134"/>
            <a:ext cx="5846307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class Stock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private: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char company[30];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 shares;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double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share_val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double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set_tot</a:t>
            </a:r>
            <a:r>
              <a:rPr lang="en-US" altLang="zh-CN" sz="1600" dirty="0" smtClean="0">
                <a:solidFill>
                  <a:schemeClr val="tx1"/>
                </a:solidFill>
              </a:rPr>
              <a:t>() {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total_val</a:t>
            </a:r>
            <a:r>
              <a:rPr lang="en-US" altLang="zh-CN" sz="1600" dirty="0" smtClean="0">
                <a:solidFill>
                  <a:schemeClr val="tx1"/>
                </a:solidFill>
              </a:rPr>
              <a:t> = shares *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share_val</a:t>
            </a:r>
            <a:r>
              <a:rPr lang="en-US" altLang="zh-CN" sz="1600" dirty="0" smtClean="0">
                <a:solidFill>
                  <a:schemeClr val="tx1"/>
                </a:solidFill>
              </a:rPr>
              <a:t>; }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public</a:t>
            </a:r>
            <a:r>
              <a:rPr lang="en-US" altLang="zh-CN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acquire(</a:t>
            </a:r>
            <a:r>
              <a:rPr lang="en-US" altLang="zh-CN" sz="1600" dirty="0" err="1">
                <a:solidFill>
                  <a:schemeClr val="tx1"/>
                </a:solidFill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</a:rPr>
              <a:t> char * co, 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n, double </a:t>
            </a:r>
            <a:r>
              <a:rPr lang="en-US" altLang="zh-CN" sz="1600" dirty="0" err="1">
                <a:solidFill>
                  <a:schemeClr val="tx1"/>
                </a:solidFill>
              </a:rPr>
              <a:t>pr</a:t>
            </a:r>
            <a:r>
              <a:rPr lang="en-US" altLang="zh-CN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buy(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sell(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update(double price);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show();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};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4581" y="4146490"/>
            <a:ext cx="1513309" cy="289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79077" y="823134"/>
            <a:ext cx="39467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Implementing </a:t>
            </a:r>
            <a:r>
              <a:rPr lang="en-US" altLang="zh-CN" dirty="0" smtClean="0">
                <a:solidFill>
                  <a:srgbClr val="FF0000"/>
                </a:solidFill>
              </a:rPr>
              <a:t>Class Member Function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951" y="1123786"/>
            <a:ext cx="3259014" cy="160043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inline</a:t>
            </a:r>
            <a:r>
              <a:rPr lang="en-US" altLang="zh-CN" dirty="0"/>
              <a:t> void </a:t>
            </a:r>
            <a:r>
              <a:rPr lang="en-US" altLang="zh-CN" b="1" dirty="0">
                <a:solidFill>
                  <a:srgbClr val="00B050"/>
                </a:solidFill>
              </a:rPr>
              <a:t>Stock</a:t>
            </a:r>
            <a:r>
              <a:rPr lang="en-US" altLang="zh-CN" b="1" dirty="0">
                <a:solidFill>
                  <a:srgbClr val="00B0F0"/>
                </a:solidFill>
              </a:rPr>
              <a:t>::</a:t>
            </a:r>
            <a:r>
              <a:rPr lang="en-US" altLang="zh-CN" dirty="0"/>
              <a:t>show()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"Company: " &lt;&lt; company</a:t>
            </a:r>
          </a:p>
          <a:p>
            <a:r>
              <a:rPr lang="en-US" altLang="zh-CN" dirty="0"/>
              <a:t>&lt;&lt; " Shares: " &lt;&lt; shares &lt;&lt; ‘\n’</a:t>
            </a:r>
          </a:p>
          <a:p>
            <a:r>
              <a:rPr lang="en-US" altLang="zh-CN" dirty="0"/>
              <a:t>&lt;&lt; " Share Price: $" &lt;&lt; </a:t>
            </a:r>
            <a:r>
              <a:rPr lang="en-US" altLang="zh-CN" dirty="0" err="1"/>
              <a:t>share_val</a:t>
            </a:r>
            <a:endParaRPr lang="en-US" altLang="zh-CN" dirty="0"/>
          </a:p>
          <a:p>
            <a:r>
              <a:rPr lang="en-US" altLang="zh-CN" dirty="0"/>
              <a:t>&lt;&lt; " Total Worth: $" &lt;&lt; </a:t>
            </a:r>
            <a:r>
              <a:rPr lang="en-US" altLang="zh-CN" dirty="0" err="1"/>
              <a:t>total_val</a:t>
            </a:r>
            <a:r>
              <a:rPr lang="en-US" altLang="zh-CN" dirty="0"/>
              <a:t> &lt;&lt; ‘\n’;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79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123786"/>
            <a:ext cx="6434977" cy="2911200"/>
          </a:xfrm>
        </p:spPr>
        <p:txBody>
          <a:bodyPr/>
          <a:lstStyle/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Classes and Objects:  </a:t>
            </a:r>
            <a:r>
              <a:rPr lang="en-US" altLang="zh-CN" sz="2400" dirty="0" smtClean="0"/>
              <a:t>.h file</a:t>
            </a:r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1156678" y="580294"/>
            <a:ext cx="4962769" cy="4548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// stock00.h -- </a:t>
            </a:r>
            <a:r>
              <a:rPr lang="en-US" altLang="zh-CN" dirty="0">
                <a:solidFill>
                  <a:srgbClr val="FF0000"/>
                </a:solidFill>
              </a:rPr>
              <a:t>Stock class interface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// version 00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#</a:t>
            </a:r>
            <a:r>
              <a:rPr lang="en-US" altLang="zh-CN" dirty="0" err="1">
                <a:solidFill>
                  <a:schemeClr val="tx1"/>
                </a:solidFill>
              </a:rPr>
              <a:t>ifndef</a:t>
            </a:r>
            <a:r>
              <a:rPr lang="en-US" altLang="zh-CN" dirty="0">
                <a:solidFill>
                  <a:schemeClr val="tx1"/>
                </a:solidFill>
              </a:rPr>
              <a:t> STOCK00_H_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#define STOCK00_H_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#include &lt;string&gt;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class Stock </a:t>
            </a:r>
            <a:r>
              <a:rPr lang="en-US" altLang="zh-CN" dirty="0">
                <a:solidFill>
                  <a:srgbClr val="FF0000"/>
                </a:solidFill>
              </a:rPr>
              <a:t>// class declaration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private: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</a:rPr>
              <a:t>std</a:t>
            </a:r>
            <a:r>
              <a:rPr lang="en-US" altLang="zh-CN" dirty="0">
                <a:solidFill>
                  <a:schemeClr val="tx1"/>
                </a:solidFill>
              </a:rPr>
              <a:t>::string company;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long </a:t>
            </a:r>
            <a:r>
              <a:rPr lang="en-US" altLang="zh-CN" dirty="0">
                <a:solidFill>
                  <a:schemeClr val="tx1"/>
                </a:solidFill>
              </a:rPr>
              <a:t>shares;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double </a:t>
            </a:r>
            <a:r>
              <a:rPr lang="en-US" altLang="zh-CN" dirty="0" err="1">
                <a:solidFill>
                  <a:schemeClr val="tx1"/>
                </a:solidFill>
              </a:rPr>
              <a:t>share_val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double </a:t>
            </a:r>
            <a:r>
              <a:rPr lang="en-US" altLang="zh-CN" dirty="0" err="1">
                <a:solidFill>
                  <a:schemeClr val="tx1"/>
                </a:solidFill>
              </a:rPr>
              <a:t>total_val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void </a:t>
            </a:r>
            <a:r>
              <a:rPr lang="en-US" altLang="zh-CN" dirty="0" err="1">
                <a:solidFill>
                  <a:schemeClr val="tx1"/>
                </a:solidFill>
              </a:rPr>
              <a:t>set_tot</a:t>
            </a:r>
            <a:r>
              <a:rPr lang="en-US" altLang="zh-CN" dirty="0">
                <a:solidFill>
                  <a:schemeClr val="tx1"/>
                </a:solidFill>
              </a:rPr>
              <a:t>() { </a:t>
            </a:r>
            <a:r>
              <a:rPr lang="en-US" altLang="zh-CN" dirty="0" err="1">
                <a:solidFill>
                  <a:schemeClr val="tx1"/>
                </a:solidFill>
              </a:rPr>
              <a:t>total_val</a:t>
            </a:r>
            <a:r>
              <a:rPr lang="en-US" altLang="zh-CN" dirty="0">
                <a:solidFill>
                  <a:schemeClr val="tx1"/>
                </a:solidFill>
              </a:rPr>
              <a:t> = shares * </a:t>
            </a:r>
            <a:r>
              <a:rPr lang="en-US" altLang="zh-CN" dirty="0" err="1">
                <a:solidFill>
                  <a:schemeClr val="tx1"/>
                </a:solidFill>
              </a:rPr>
              <a:t>share_val</a:t>
            </a:r>
            <a:r>
              <a:rPr lang="en-US" altLang="zh-CN" dirty="0">
                <a:solidFill>
                  <a:schemeClr val="tx1"/>
                </a:solidFill>
              </a:rPr>
              <a:t>; 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public: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void </a:t>
            </a:r>
            <a:r>
              <a:rPr lang="en-US" altLang="zh-CN" dirty="0">
                <a:solidFill>
                  <a:schemeClr val="tx1"/>
                </a:solidFill>
              </a:rPr>
              <a:t>acquire(</a:t>
            </a:r>
            <a:r>
              <a:rPr lang="en-US" altLang="zh-CN" dirty="0" err="1">
                <a:solidFill>
                  <a:schemeClr val="tx1"/>
                </a:solidFill>
              </a:rPr>
              <a:t>const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std</a:t>
            </a:r>
            <a:r>
              <a:rPr lang="en-US" altLang="zh-CN" dirty="0">
                <a:solidFill>
                  <a:schemeClr val="tx1"/>
                </a:solidFill>
              </a:rPr>
              <a:t>::string &amp; co, long n, double </a:t>
            </a:r>
            <a:r>
              <a:rPr lang="en-US" altLang="zh-CN" dirty="0" err="1">
                <a:solidFill>
                  <a:schemeClr val="tx1"/>
                </a:solidFill>
              </a:rPr>
              <a:t>pr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void </a:t>
            </a:r>
            <a:r>
              <a:rPr lang="en-US" altLang="zh-CN" dirty="0">
                <a:solidFill>
                  <a:schemeClr val="tx1"/>
                </a:solidFill>
              </a:rPr>
              <a:t>buy(long </a:t>
            </a:r>
            <a:r>
              <a:rPr lang="en-US" altLang="zh-CN" dirty="0" err="1">
                <a:solidFill>
                  <a:schemeClr val="tx1"/>
                </a:solidFill>
              </a:rPr>
              <a:t>num</a:t>
            </a:r>
            <a:r>
              <a:rPr lang="en-US" altLang="zh-CN" dirty="0">
                <a:solidFill>
                  <a:schemeClr val="tx1"/>
                </a:solidFill>
              </a:rPr>
              <a:t>, double price);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void </a:t>
            </a:r>
            <a:r>
              <a:rPr lang="en-US" altLang="zh-CN" dirty="0">
                <a:solidFill>
                  <a:schemeClr val="tx1"/>
                </a:solidFill>
              </a:rPr>
              <a:t>sell(long </a:t>
            </a:r>
            <a:r>
              <a:rPr lang="en-US" altLang="zh-CN" dirty="0" err="1">
                <a:solidFill>
                  <a:schemeClr val="tx1"/>
                </a:solidFill>
              </a:rPr>
              <a:t>num</a:t>
            </a:r>
            <a:r>
              <a:rPr lang="en-US" altLang="zh-CN" dirty="0">
                <a:solidFill>
                  <a:schemeClr val="tx1"/>
                </a:solidFill>
              </a:rPr>
              <a:t>, double price);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void </a:t>
            </a:r>
            <a:r>
              <a:rPr lang="en-US" altLang="zh-CN" dirty="0">
                <a:solidFill>
                  <a:schemeClr val="tx1"/>
                </a:solidFill>
              </a:rPr>
              <a:t>update(double price);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void </a:t>
            </a:r>
            <a:r>
              <a:rPr lang="en-US" altLang="zh-CN" dirty="0">
                <a:solidFill>
                  <a:schemeClr val="tx1"/>
                </a:solidFill>
              </a:rPr>
              <a:t>show();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}; // note semicolon at the end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#</a:t>
            </a:r>
            <a:r>
              <a:rPr lang="en-US" altLang="zh-CN" dirty="0" err="1">
                <a:solidFill>
                  <a:schemeClr val="tx1"/>
                </a:solidFill>
              </a:rPr>
              <a:t>endif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2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123786"/>
            <a:ext cx="6434977" cy="2911200"/>
          </a:xfrm>
        </p:spPr>
        <p:txBody>
          <a:bodyPr/>
          <a:lstStyle/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Classes and Objects: .</a:t>
            </a:r>
            <a:r>
              <a:rPr lang="en-US" sz="2400" dirty="0" err="1" smtClean="0"/>
              <a:t>cpp</a:t>
            </a:r>
            <a:r>
              <a:rPr lang="en-US" sz="2400" dirty="0" smtClean="0"/>
              <a:t> file</a:t>
            </a:r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890954" y="823134"/>
            <a:ext cx="5439508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// stock00.cpp -- </a:t>
            </a:r>
            <a:r>
              <a:rPr lang="en-US" altLang="zh-CN" sz="1600" dirty="0">
                <a:solidFill>
                  <a:srgbClr val="FF0000"/>
                </a:solidFill>
              </a:rPr>
              <a:t>implementing the Stock class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// version 00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#include &lt;</a:t>
            </a:r>
            <a:r>
              <a:rPr lang="en-US" altLang="zh-CN" sz="1600" dirty="0" err="1">
                <a:solidFill>
                  <a:schemeClr val="tx1"/>
                </a:solidFill>
              </a:rPr>
              <a:t>iostream</a:t>
            </a:r>
            <a:r>
              <a:rPr lang="en-US" altLang="zh-CN" sz="16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#include "stock00.h "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void </a:t>
            </a:r>
            <a:r>
              <a:rPr lang="en-US" altLang="zh-CN" sz="1600" b="1" dirty="0">
                <a:solidFill>
                  <a:srgbClr val="00B050"/>
                </a:solidFill>
              </a:rPr>
              <a:t>Stock::</a:t>
            </a:r>
            <a:r>
              <a:rPr lang="en-US" altLang="zh-CN" sz="1600" dirty="0">
                <a:solidFill>
                  <a:schemeClr val="tx1"/>
                </a:solidFill>
              </a:rPr>
              <a:t>update(double price)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 </a:t>
            </a:r>
            <a:r>
              <a:rPr lang="en-US" altLang="zh-CN" sz="1600" dirty="0" err="1">
                <a:solidFill>
                  <a:schemeClr val="tx1"/>
                </a:solidFill>
              </a:rPr>
              <a:t>share_val</a:t>
            </a:r>
            <a:r>
              <a:rPr lang="en-US" altLang="zh-CN" sz="1600" dirty="0">
                <a:solidFill>
                  <a:schemeClr val="tx1"/>
                </a:solidFill>
              </a:rPr>
              <a:t> = price;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 </a:t>
            </a:r>
            <a:r>
              <a:rPr lang="en-US" altLang="zh-CN" sz="1600" dirty="0" err="1">
                <a:solidFill>
                  <a:schemeClr val="tx1"/>
                </a:solidFill>
              </a:rPr>
              <a:t>set_tot</a:t>
            </a:r>
            <a:r>
              <a:rPr lang="en-US" altLang="zh-CN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}</a:t>
            </a: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…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85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240" y="1359162"/>
            <a:ext cx="6699061" cy="2911200"/>
          </a:xfrm>
        </p:spPr>
        <p:txBody>
          <a:bodyPr/>
          <a:lstStyle/>
          <a:p>
            <a:r>
              <a:rPr lang="en-US" altLang="zh-CN" sz="2000" dirty="0" smtClean="0"/>
              <a:t>Three ways of object definition (Stock as example)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109535" indent="0">
              <a:buNone/>
            </a:pPr>
            <a:r>
              <a:rPr lang="en-US" altLang="zh-CN" sz="2000" dirty="0"/>
              <a:t>(1) Object definition after class declaration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109535" indent="0">
              <a:buNone/>
            </a:pPr>
            <a:r>
              <a:rPr lang="en-US" altLang="zh-CN" sz="2000" dirty="0"/>
              <a:t>	Stock </a:t>
            </a:r>
            <a:r>
              <a:rPr lang="en-US" altLang="zh-CN" sz="2000" dirty="0" err="1"/>
              <a:t>kate</a:t>
            </a:r>
            <a:r>
              <a:rPr lang="en-US" altLang="zh-CN" sz="2000" dirty="0"/>
              <a:t>, joe; </a:t>
            </a:r>
          </a:p>
          <a:p>
            <a:pPr marL="109535" indent="0">
              <a:buNone/>
            </a:pPr>
            <a:r>
              <a:rPr lang="en-US" altLang="zh-CN" sz="2000" dirty="0"/>
              <a:t>(2) Class declaration and object definition simultaneously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109535" indent="0">
              <a:buNone/>
            </a:pPr>
            <a:r>
              <a:rPr lang="en-US" altLang="zh-CN" sz="2000" dirty="0"/>
              <a:t>	class Stock{…} </a:t>
            </a:r>
            <a:r>
              <a:rPr lang="en-US" altLang="zh-CN" sz="2000" dirty="0" err="1"/>
              <a:t>kate</a:t>
            </a:r>
            <a:r>
              <a:rPr lang="en-US" altLang="zh-CN" sz="2000" dirty="0"/>
              <a:t>, joe;</a:t>
            </a:r>
          </a:p>
          <a:p>
            <a:pPr marL="109535" indent="0">
              <a:buNone/>
            </a:pPr>
            <a:r>
              <a:rPr lang="en-US" altLang="zh-CN" sz="2000" dirty="0"/>
              <a:t>(3) Object definition of anonymous class:</a:t>
            </a:r>
          </a:p>
          <a:p>
            <a:pPr marL="109535" indent="0">
              <a:buNone/>
            </a:pPr>
            <a:r>
              <a:rPr lang="en-US" altLang="zh-CN" sz="2000" dirty="0"/>
              <a:t>	class {…} </a:t>
            </a:r>
            <a:r>
              <a:rPr lang="en-US" altLang="zh-CN" sz="2000" dirty="0" err="1"/>
              <a:t>kate</a:t>
            </a:r>
            <a:r>
              <a:rPr lang="en-US" altLang="zh-CN" sz="2000" dirty="0"/>
              <a:t>, joe</a:t>
            </a:r>
            <a:r>
              <a:rPr lang="en-US" altLang="zh-CN" sz="2000" dirty="0" smtClean="0"/>
              <a:t>;</a:t>
            </a:r>
          </a:p>
          <a:p>
            <a:pPr marL="109535" indent="0">
              <a:buNone/>
            </a:pPr>
            <a:endParaRPr lang="en-US" altLang="zh-CN" sz="2000" dirty="0"/>
          </a:p>
          <a:p>
            <a:pPr marL="109535" indent="0">
              <a:buNone/>
            </a:pP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Classes and Objects: Object Definition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356832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6253" y="1043071"/>
            <a:ext cx="5366875" cy="2911200"/>
          </a:xfrm>
        </p:spPr>
        <p:txBody>
          <a:bodyPr/>
          <a:lstStyle/>
          <a:p>
            <a:r>
              <a:rPr lang="en-US" altLang="zh-CN" sz="2000" dirty="0" smtClean="0"/>
              <a:t>Using objects directly or by reference:</a:t>
            </a:r>
            <a:endParaRPr lang="en-US" altLang="zh-CN" sz="2000" dirty="0"/>
          </a:p>
          <a:p>
            <a:pPr marL="109535" indent="0">
              <a:buNone/>
            </a:pPr>
            <a:r>
              <a:rPr lang="en-US" altLang="zh-CN" sz="2000" dirty="0"/>
              <a:t>	 </a:t>
            </a:r>
            <a:r>
              <a:rPr lang="en-US" altLang="zh-CN" sz="2000" dirty="0" err="1"/>
              <a:t>kate</a:t>
            </a:r>
            <a:r>
              <a:rPr lang="en-US" altLang="zh-CN" sz="2000" dirty="0" err="1">
                <a:solidFill>
                  <a:srgbClr val="FF0000"/>
                </a:solidFill>
              </a:rPr>
              <a:t>.</a:t>
            </a:r>
            <a:r>
              <a:rPr lang="en-US" altLang="zh-CN" sz="2000" dirty="0" err="1"/>
              <a:t>show</a:t>
            </a:r>
            <a:r>
              <a:rPr lang="en-US" altLang="zh-CN" sz="2000" dirty="0"/>
              <a:t>();</a:t>
            </a:r>
          </a:p>
          <a:p>
            <a:endParaRPr lang="en-US" altLang="zh-CN" sz="2000" dirty="0" smtClean="0"/>
          </a:p>
          <a:p>
            <a:r>
              <a:rPr lang="en-US" altLang="zh-CN" sz="2000" dirty="0"/>
              <a:t>Using objects </a:t>
            </a:r>
            <a:r>
              <a:rPr lang="en-US" altLang="zh-CN" sz="2000" dirty="0" smtClean="0"/>
              <a:t>by pointers to objects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109535" indent="0">
              <a:buNone/>
            </a:pPr>
            <a:r>
              <a:rPr lang="en-US" altLang="zh-CN" sz="2000" dirty="0" smtClean="0"/>
              <a:t>(1) Object pointer definition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109535" indent="0">
              <a:buNone/>
            </a:pPr>
            <a:r>
              <a:rPr lang="en-US" altLang="zh-CN" sz="2000" dirty="0" smtClean="0"/>
              <a:t>	Stock </a:t>
            </a:r>
            <a:r>
              <a:rPr lang="en-US" altLang="zh-CN" sz="2000" dirty="0" err="1" smtClean="0"/>
              <a:t>kate</a:t>
            </a:r>
            <a:r>
              <a:rPr lang="en-US" altLang="zh-CN" sz="2000" dirty="0"/>
              <a:t>; </a:t>
            </a:r>
            <a:endParaRPr lang="en-US" altLang="zh-CN" sz="2000" dirty="0" smtClean="0"/>
          </a:p>
          <a:p>
            <a:pPr marL="109535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Stock * </a:t>
            </a:r>
            <a:r>
              <a:rPr lang="en-US" altLang="zh-CN" sz="2000" dirty="0" smtClean="0"/>
              <a:t>s =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err="1" smtClean="0"/>
              <a:t>kate</a:t>
            </a:r>
            <a:r>
              <a:rPr lang="en-US" altLang="zh-CN" sz="2000" dirty="0" smtClean="0"/>
              <a:t>; </a:t>
            </a:r>
          </a:p>
          <a:p>
            <a:pPr marL="109535" indent="0">
              <a:buNone/>
            </a:pPr>
            <a:r>
              <a:rPr lang="en-US" altLang="zh-CN" sz="2000" dirty="0" smtClean="0"/>
              <a:t>(2) Using objects by pointers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109535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</a:t>
            </a:r>
            <a:r>
              <a:rPr lang="en-US" altLang="zh-CN" sz="2000" dirty="0" smtClean="0">
                <a:solidFill>
                  <a:srgbClr val="FF0000"/>
                </a:solidFill>
              </a:rPr>
              <a:t>-&gt;</a:t>
            </a:r>
            <a:r>
              <a:rPr lang="en-US" altLang="zh-CN" sz="2000" dirty="0" smtClean="0"/>
              <a:t>show();</a:t>
            </a: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Classes and Objects: </a:t>
            </a:r>
            <a:r>
              <a:rPr lang="en-US" altLang="zh-CN" sz="2400" dirty="0"/>
              <a:t>Using </a:t>
            </a:r>
            <a:r>
              <a:rPr lang="en-US" sz="2400" dirty="0" smtClean="0"/>
              <a:t>Objects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3034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88" y="578338"/>
            <a:ext cx="5536111" cy="4565162"/>
          </a:xfrm>
          <a:prstGeom prst="rect">
            <a:avLst/>
          </a:prstGeom>
        </p:spPr>
      </p:pic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Classes and Objects: Using Objects</a:t>
            </a:r>
            <a:endParaRPr sz="1700" dirty="0"/>
          </a:p>
        </p:txBody>
      </p:sp>
      <p:sp>
        <p:nvSpPr>
          <p:cNvPr id="3" name="矩形 2"/>
          <p:cNvSpPr/>
          <p:nvPr/>
        </p:nvSpPr>
        <p:spPr>
          <a:xfrm>
            <a:off x="2837461" y="1505607"/>
            <a:ext cx="1387366" cy="1079938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647498" y="823134"/>
            <a:ext cx="512378" cy="68247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803228" y="1062245"/>
            <a:ext cx="620110" cy="44336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088931" y="685800"/>
            <a:ext cx="2948152" cy="520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590948" y="898455"/>
            <a:ext cx="245736" cy="245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9" name="椭圆 8"/>
          <p:cNvSpPr/>
          <p:nvPr/>
        </p:nvSpPr>
        <p:spPr>
          <a:xfrm>
            <a:off x="5509173" y="3924555"/>
            <a:ext cx="245736" cy="245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10" name="椭圆 9"/>
          <p:cNvSpPr/>
          <p:nvPr/>
        </p:nvSpPr>
        <p:spPr>
          <a:xfrm>
            <a:off x="1194182" y="3946455"/>
            <a:ext cx="245736" cy="245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1" name="椭圆 10"/>
          <p:cNvSpPr/>
          <p:nvPr/>
        </p:nvSpPr>
        <p:spPr>
          <a:xfrm>
            <a:off x="5229277" y="965719"/>
            <a:ext cx="245736" cy="245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1335417" y="4302919"/>
            <a:ext cx="1095840" cy="292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19161" y="4302919"/>
            <a:ext cx="1095840" cy="292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533792" y="378162"/>
            <a:ext cx="6073104" cy="9756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en" altLang="zh-CN" sz="3300" dirty="0" smtClean="0"/>
              <a:t>#</a:t>
            </a:r>
            <a:r>
              <a:rPr lang="en-US" altLang="zh-CN" sz="3300" dirty="0"/>
              <a:t>6 Objects and Classes</a:t>
            </a:r>
            <a:endParaRPr sz="33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440812" y="1029536"/>
            <a:ext cx="6259064" cy="914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Object-oriented programming reviewing</a:t>
            </a:r>
            <a:endParaRPr lang="en-US" altLang="zh-CN" sz="2000" dirty="0"/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How </a:t>
            </a:r>
            <a:r>
              <a:rPr lang="en-US" altLang="zh-CN" sz="2000" dirty="0"/>
              <a:t>to define and implement a class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Public </a:t>
            </a:r>
            <a:r>
              <a:rPr lang="en-US" altLang="zh-CN" sz="2000" dirty="0"/>
              <a:t>and private class access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Class </a:t>
            </a:r>
            <a:r>
              <a:rPr lang="en-US" altLang="zh-CN" sz="2000" dirty="0"/>
              <a:t>data members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Class </a:t>
            </a:r>
            <a:r>
              <a:rPr lang="en-US" altLang="zh-CN" sz="2000" dirty="0"/>
              <a:t>methods (also called class function members)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Creating </a:t>
            </a:r>
            <a:r>
              <a:rPr lang="en-US" altLang="zh-CN" sz="2000" dirty="0"/>
              <a:t>and using class </a:t>
            </a:r>
            <a:r>
              <a:rPr lang="en-US" altLang="zh-CN" sz="2000" dirty="0" smtClean="0"/>
              <a:t>objects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Class constructors and destructors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class and </a:t>
            </a:r>
            <a:r>
              <a:rPr lang="en-US" altLang="zh-CN" sz="2000" dirty="0" err="1" smtClean="0"/>
              <a:t>const</a:t>
            </a:r>
            <a:r>
              <a:rPr lang="en-US" altLang="zh-CN" sz="2000" dirty="0" smtClean="0"/>
              <a:t> member </a:t>
            </a:r>
            <a:r>
              <a:rPr lang="en-US" altLang="zh-CN" sz="2000" dirty="0"/>
              <a:t>functions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The this pointer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Creating arrays of objects</a:t>
            </a:r>
          </a:p>
          <a:p>
            <a:pPr marL="0" lv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996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Classes and Objects: Problem</a:t>
            </a:r>
            <a:endParaRPr sz="1700" dirty="0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1003001" y="998740"/>
            <a:ext cx="4866353" cy="2911200"/>
          </a:xfrm>
        </p:spPr>
        <p:txBody>
          <a:bodyPr/>
          <a:lstStyle/>
          <a:p>
            <a:pPr marL="109535" indent="0">
              <a:buNone/>
            </a:pP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75561" y="1740494"/>
            <a:ext cx="2995885" cy="2649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5" indent="0">
              <a:buNone/>
            </a:pP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main()</a:t>
            </a:r>
          </a:p>
          <a:p>
            <a:pPr marL="109535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{</a:t>
            </a:r>
          </a:p>
          <a:p>
            <a:pPr marL="109535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	Stock </a:t>
            </a:r>
            <a:r>
              <a:rPr lang="en-US" altLang="zh-CN" sz="1600" dirty="0" err="1">
                <a:solidFill>
                  <a:schemeClr val="tx1"/>
                </a:solidFill>
              </a:rPr>
              <a:t>kate</a:t>
            </a:r>
            <a:r>
              <a:rPr lang="en-US" altLang="zh-CN" sz="1600" dirty="0">
                <a:solidFill>
                  <a:schemeClr val="tx1"/>
                </a:solidFill>
              </a:rPr>
              <a:t>, joe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</a:p>
          <a:p>
            <a:pPr marL="109535" indent="0">
              <a:buNone/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109535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kate.show</a:t>
            </a:r>
            <a:r>
              <a:rPr lang="en-US" altLang="zh-CN" sz="1600" dirty="0">
                <a:solidFill>
                  <a:schemeClr val="tx1"/>
                </a:solidFill>
              </a:rPr>
              <a:t>();</a:t>
            </a:r>
          </a:p>
          <a:p>
            <a:pPr marL="109535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</a:rPr>
              <a:t>joe.show</a:t>
            </a:r>
            <a:r>
              <a:rPr lang="en-US" altLang="zh-CN" sz="1600" dirty="0" smtClean="0">
                <a:solidFill>
                  <a:schemeClr val="tx1"/>
                </a:solidFill>
              </a:rPr>
              <a:t>();</a:t>
            </a:r>
          </a:p>
          <a:p>
            <a:pPr marL="109535" indent="0">
              <a:buNone/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109535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return 0;</a:t>
            </a:r>
          </a:p>
          <a:p>
            <a:pPr marL="109535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810" y="823134"/>
            <a:ext cx="4464635" cy="14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2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86347"/>
          <a:stretch/>
        </p:blipFill>
        <p:spPr>
          <a:xfrm>
            <a:off x="-5201" y="3728545"/>
            <a:ext cx="6863201" cy="251904"/>
          </a:xfrm>
          <a:prstGeom prst="rect">
            <a:avLst/>
          </a:prstGeom>
        </p:spPr>
      </p:pic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 Constructors</a:t>
            </a:r>
            <a:r>
              <a:rPr lang="en-US" sz="2800" dirty="0" smtClean="0"/>
              <a:t>: </a:t>
            </a:r>
            <a:r>
              <a:rPr lang="en-US" sz="2400" dirty="0" smtClean="0"/>
              <a:t>Object initialization</a:t>
            </a:r>
            <a:endParaRPr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460" b="12003"/>
          <a:stretch/>
        </p:blipFill>
        <p:spPr>
          <a:xfrm>
            <a:off x="-5202" y="1464048"/>
            <a:ext cx="6863201" cy="16310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68704" y="3728545"/>
            <a:ext cx="2238741" cy="242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17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 Constructors</a:t>
            </a:r>
            <a:r>
              <a:rPr lang="en-US" sz="2800" dirty="0" smtClean="0"/>
              <a:t>: </a:t>
            </a:r>
            <a:r>
              <a:rPr lang="en-US" sz="2400" dirty="0" smtClean="0"/>
              <a:t>Object initialization</a:t>
            </a:r>
            <a:endParaRPr sz="1600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409031" y="1219457"/>
            <a:ext cx="6343462" cy="2911200"/>
          </a:xfrm>
        </p:spPr>
        <p:txBody>
          <a:bodyPr/>
          <a:lstStyle/>
          <a:p>
            <a:r>
              <a:rPr lang="en-US" altLang="zh-CN" sz="2000" dirty="0"/>
              <a:t>To create an object from a class, you will have to call a constructor. </a:t>
            </a:r>
            <a:endParaRPr lang="en-US" altLang="zh-CN" sz="2000" dirty="0" smtClean="0"/>
          </a:p>
          <a:p>
            <a:r>
              <a:rPr lang="en-US" altLang="zh-CN" sz="2000" dirty="0" smtClean="0"/>
              <a:t>The </a:t>
            </a:r>
            <a:r>
              <a:rPr lang="en-US" altLang="zh-CN" sz="2000" dirty="0"/>
              <a:t>constructor is </a:t>
            </a:r>
            <a:r>
              <a:rPr lang="en-US" altLang="zh-CN" sz="2000" dirty="0" smtClean="0"/>
              <a:t>to </a:t>
            </a:r>
            <a:r>
              <a:rPr lang="en-US" altLang="zh-CN" sz="2000" dirty="0"/>
              <a:t>assign default values to you freshly created object or allow a user to assign them as he wants.</a:t>
            </a:r>
          </a:p>
          <a:p>
            <a:r>
              <a:rPr lang="en-US" altLang="zh-CN" sz="2000" dirty="0"/>
              <a:t>A constructor is </a:t>
            </a:r>
            <a:r>
              <a:rPr lang="en-US" altLang="zh-CN" sz="2000" dirty="0">
                <a:solidFill>
                  <a:srgbClr val="FF0000"/>
                </a:solidFill>
              </a:rPr>
              <a:t>a special </a:t>
            </a:r>
            <a:r>
              <a:rPr lang="en-US" altLang="zh-CN" sz="2000" dirty="0" smtClean="0">
                <a:solidFill>
                  <a:srgbClr val="FF0000"/>
                </a:solidFill>
              </a:rPr>
              <a:t>member </a:t>
            </a:r>
            <a:r>
              <a:rPr lang="en-US" altLang="zh-CN" sz="2000" dirty="0">
                <a:solidFill>
                  <a:srgbClr val="FF0000"/>
                </a:solidFill>
              </a:rPr>
              <a:t>function </a:t>
            </a:r>
            <a:r>
              <a:rPr lang="en-US" altLang="zh-CN" sz="2000" dirty="0"/>
              <a:t>of a class which initializes objects of a class.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484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 Constructors</a:t>
            </a:r>
            <a:r>
              <a:rPr lang="en-US" sz="2800" dirty="0" smtClean="0"/>
              <a:t>: </a:t>
            </a:r>
            <a:r>
              <a:rPr lang="en-US" sz="2400" dirty="0" smtClean="0"/>
              <a:t>Object initialization</a:t>
            </a:r>
            <a:endParaRPr sz="1600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588785" y="940259"/>
            <a:ext cx="6343462" cy="2911200"/>
          </a:xfrm>
        </p:spPr>
        <p:txBody>
          <a:bodyPr/>
          <a:lstStyle/>
          <a:p>
            <a:pPr marL="109535" indent="0">
              <a:buNone/>
            </a:pPr>
            <a:r>
              <a:rPr lang="en-US" altLang="zh-CN" sz="2000" dirty="0"/>
              <a:t>A constructor is different from normal functions in following ways:</a:t>
            </a:r>
          </a:p>
          <a:p>
            <a:pPr marL="109535" indent="0">
              <a:buNone/>
            </a:pPr>
            <a:r>
              <a:rPr lang="en-US" altLang="zh-CN" sz="2000" dirty="0" smtClean="0"/>
              <a:t>(1)Constructor </a:t>
            </a:r>
            <a:r>
              <a:rPr lang="en-US" altLang="zh-CN" sz="2000" dirty="0"/>
              <a:t>has same name as the class itself</a:t>
            </a:r>
          </a:p>
          <a:p>
            <a:pPr marL="109535" indent="0">
              <a:buNone/>
            </a:pPr>
            <a:r>
              <a:rPr lang="en-US" altLang="zh-CN" sz="2000" dirty="0" smtClean="0"/>
              <a:t>(2)Constructors </a:t>
            </a:r>
            <a:r>
              <a:rPr lang="en-US" altLang="zh-CN" sz="2000" dirty="0"/>
              <a:t>don’t have return type</a:t>
            </a:r>
          </a:p>
          <a:p>
            <a:pPr marL="109535" indent="0">
              <a:buNone/>
            </a:pPr>
            <a:r>
              <a:rPr lang="en-US" altLang="zh-CN" sz="2000" dirty="0" smtClean="0"/>
              <a:t>(3)A </a:t>
            </a:r>
            <a:r>
              <a:rPr lang="en-US" altLang="zh-CN" sz="2000" dirty="0"/>
              <a:t>constructor is automatically called when </a:t>
            </a:r>
            <a:r>
              <a:rPr lang="en-US" altLang="zh-CN" sz="2000" dirty="0" smtClean="0"/>
              <a:t>create </a:t>
            </a:r>
            <a:r>
              <a:rPr lang="en-US" altLang="zh-CN" sz="2000" dirty="0"/>
              <a:t>object(instance of class).</a:t>
            </a:r>
          </a:p>
          <a:p>
            <a:pPr marL="109535" indent="0">
              <a:buNone/>
            </a:pPr>
            <a:r>
              <a:rPr lang="en-US" altLang="zh-CN" sz="2000" dirty="0" smtClean="0"/>
              <a:t>(4)If </a:t>
            </a:r>
            <a:r>
              <a:rPr lang="en-US" altLang="zh-CN" sz="2000" dirty="0"/>
              <a:t>we do not specify a constructor, C++ compiler generates a </a:t>
            </a:r>
            <a:r>
              <a:rPr lang="en-US" altLang="zh-CN" sz="2000" dirty="0">
                <a:solidFill>
                  <a:srgbClr val="FF0000"/>
                </a:solidFill>
              </a:rPr>
              <a:t>default constructor 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expects no parameters and has an empty body).</a:t>
            </a:r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45341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 Constructors</a:t>
            </a:r>
            <a:r>
              <a:rPr lang="en-US" sz="2800" dirty="0" smtClean="0"/>
              <a:t>: </a:t>
            </a:r>
            <a:r>
              <a:rPr lang="en-US" sz="2000" dirty="0"/>
              <a:t>Default Constructors</a:t>
            </a:r>
            <a:endParaRPr sz="1600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62208" y="1051734"/>
            <a:ext cx="6343462" cy="2911200"/>
          </a:xfrm>
        </p:spPr>
        <p:txBody>
          <a:bodyPr/>
          <a:lstStyle/>
          <a:p>
            <a:r>
              <a:rPr lang="en-US" altLang="zh-CN" sz="2000" dirty="0" smtClean="0"/>
              <a:t>1)A </a:t>
            </a:r>
            <a:r>
              <a:rPr lang="en-US" altLang="zh-CN" sz="2000" dirty="0"/>
              <a:t>default constructor is a constructor that is used to create an object when you don’t </a:t>
            </a:r>
            <a:r>
              <a:rPr lang="en-US" altLang="zh-CN" sz="2000" dirty="0" smtClean="0"/>
              <a:t>provide explicit </a:t>
            </a:r>
            <a:r>
              <a:rPr lang="en-US" altLang="zh-CN" sz="2000" dirty="0"/>
              <a:t>initialization values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That </a:t>
            </a:r>
            <a:r>
              <a:rPr lang="en-US" altLang="zh-CN" sz="2000" dirty="0"/>
              <a:t>is, it’s a constructor used for declarations like </a:t>
            </a:r>
            <a:r>
              <a:rPr lang="en-US" altLang="zh-CN" sz="2000" dirty="0" smtClean="0"/>
              <a:t>this:</a:t>
            </a:r>
          </a:p>
          <a:p>
            <a:pPr marL="109535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Stock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kate</a:t>
            </a:r>
            <a:r>
              <a:rPr lang="en-US" altLang="zh-CN" sz="2000" dirty="0" smtClean="0">
                <a:solidFill>
                  <a:srgbClr val="FF0000"/>
                </a:solidFill>
              </a:rPr>
              <a:t>, joe; </a:t>
            </a:r>
          </a:p>
          <a:p>
            <a:r>
              <a:rPr lang="en-US" altLang="zh-CN" sz="2000" dirty="0" smtClean="0"/>
              <a:t>2)For </a:t>
            </a:r>
            <a:r>
              <a:rPr lang="en-US" altLang="zh-CN" sz="2000" dirty="0"/>
              <a:t>the Stock class, the default constructor would look like </a:t>
            </a:r>
            <a:r>
              <a:rPr lang="en-US" altLang="zh-CN" sz="2000" dirty="0" smtClean="0"/>
              <a:t>this:</a:t>
            </a:r>
          </a:p>
          <a:p>
            <a:pPr marL="109535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		 </a:t>
            </a:r>
            <a:r>
              <a:rPr lang="en-US" altLang="zh-CN" sz="2000" dirty="0" smtClean="0">
                <a:solidFill>
                  <a:srgbClr val="FF0000"/>
                </a:solidFill>
              </a:rPr>
              <a:t>Stock</a:t>
            </a:r>
            <a:r>
              <a:rPr lang="en-US" altLang="zh-CN" sz="2000" dirty="0">
                <a:solidFill>
                  <a:srgbClr val="FF0000"/>
                </a:solidFill>
              </a:rPr>
              <a:t>::Stock</a:t>
            </a:r>
            <a:r>
              <a:rPr lang="en-US" altLang="zh-CN" sz="2000" dirty="0" smtClean="0">
                <a:solidFill>
                  <a:srgbClr val="FF0000"/>
                </a:solidFill>
              </a:rPr>
              <a:t>(  ) {    </a:t>
            </a:r>
            <a:r>
              <a:rPr lang="en-US" altLang="zh-CN" sz="2000" dirty="0">
                <a:solidFill>
                  <a:srgbClr val="FF0000"/>
                </a:solidFill>
              </a:rPr>
              <a:t>}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7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 Constructors</a:t>
            </a:r>
            <a:r>
              <a:rPr lang="en-US" sz="2800" dirty="0" smtClean="0"/>
              <a:t>: </a:t>
            </a:r>
            <a:r>
              <a:rPr lang="en-US" sz="2000" dirty="0"/>
              <a:t>Default Constructors</a:t>
            </a:r>
            <a:endParaRPr sz="1600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19154" y="1319747"/>
            <a:ext cx="6538846" cy="2911200"/>
          </a:xfrm>
        </p:spPr>
        <p:txBody>
          <a:bodyPr/>
          <a:lstStyle/>
          <a:p>
            <a:r>
              <a:rPr lang="en-US" altLang="zh-CN" sz="2000" dirty="0" smtClean="0"/>
              <a:t>3) </a:t>
            </a:r>
            <a:r>
              <a:rPr lang="en-US" altLang="zh-CN" sz="2000" dirty="0"/>
              <a:t>A curious fact about default constructors is that the compiler provides one only if </a:t>
            </a:r>
            <a:r>
              <a:rPr lang="en-US" altLang="zh-CN" sz="2000" dirty="0" smtClean="0"/>
              <a:t>you don’t </a:t>
            </a:r>
            <a:r>
              <a:rPr lang="en-US" altLang="zh-CN" sz="2000" dirty="0"/>
              <a:t>define any constructors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After </a:t>
            </a:r>
            <a:r>
              <a:rPr lang="en-US" altLang="zh-CN" sz="2000" dirty="0"/>
              <a:t>you define any constructor for a class, the responsibility for providing a default constructor for that class passes from the compiler to you.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86725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 Constructors</a:t>
            </a:r>
            <a:r>
              <a:rPr lang="en-US" sz="2800" dirty="0" smtClean="0"/>
              <a:t>: </a:t>
            </a:r>
            <a:r>
              <a:rPr lang="en-US" sz="2000" dirty="0"/>
              <a:t>Default Constructors</a:t>
            </a:r>
            <a:endParaRPr sz="1600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93401" y="1083265"/>
            <a:ext cx="6322709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For example: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If you provide a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nondefault</a:t>
            </a:r>
            <a:r>
              <a:rPr lang="en-US" altLang="zh-CN" sz="2000" dirty="0" smtClean="0">
                <a:solidFill>
                  <a:schemeClr val="bg1"/>
                </a:solidFill>
              </a:rPr>
              <a:t> constructor, such as </a:t>
            </a:r>
          </a:p>
          <a:p>
            <a:pPr marL="109535" indent="0" algn="ctr">
              <a:spcBef>
                <a:spcPts val="1200"/>
              </a:spcBef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Stock(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string &amp; co, long n, </a:t>
            </a:r>
            <a:r>
              <a:rPr lang="en-US" altLang="zh-CN" sz="2000" dirty="0" smtClean="0">
                <a:solidFill>
                  <a:srgbClr val="FF0000"/>
                </a:solidFill>
              </a:rPr>
              <a:t>double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pr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</a:p>
          <a:p>
            <a:pPr marL="109535" indent="0">
              <a:buNone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109535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and </a:t>
            </a:r>
            <a:r>
              <a:rPr lang="en-US" altLang="zh-CN" sz="2000" dirty="0">
                <a:solidFill>
                  <a:schemeClr val="bg1"/>
                </a:solidFill>
              </a:rPr>
              <a:t>don’t provide your own version of a default constructor, then a declaration </a:t>
            </a:r>
            <a:r>
              <a:rPr lang="en-US" altLang="zh-CN" sz="2000" dirty="0" smtClean="0">
                <a:solidFill>
                  <a:schemeClr val="bg1"/>
                </a:solidFill>
              </a:rPr>
              <a:t>like:</a:t>
            </a:r>
          </a:p>
          <a:p>
            <a:pPr marL="109535" indent="0" algn="ctr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Stock </a:t>
            </a:r>
            <a:r>
              <a:rPr lang="en-US" altLang="zh-CN" sz="2000" dirty="0">
                <a:solidFill>
                  <a:srgbClr val="FF0000"/>
                </a:solidFill>
              </a:rPr>
              <a:t>stock1; 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859477" y="3428327"/>
            <a:ext cx="268897" cy="382279"/>
            <a:chOff x="4915877" y="3501292"/>
            <a:chExt cx="711200" cy="80723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039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 Constructors</a:t>
            </a:r>
            <a:r>
              <a:rPr lang="en-US" sz="2800" dirty="0" smtClean="0"/>
              <a:t>: </a:t>
            </a:r>
            <a:r>
              <a:rPr lang="en-US" sz="2000" dirty="0"/>
              <a:t>Default Constructors</a:t>
            </a:r>
            <a:endParaRPr sz="1600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93401" y="897138"/>
            <a:ext cx="6538846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4) </a:t>
            </a:r>
            <a:r>
              <a:rPr lang="en-US" altLang="zh-CN" sz="2000" dirty="0">
                <a:solidFill>
                  <a:schemeClr val="bg1"/>
                </a:solidFill>
              </a:rPr>
              <a:t>You can have only one default </a:t>
            </a:r>
            <a:r>
              <a:rPr lang="en-US" altLang="zh-CN" sz="2000" dirty="0" smtClean="0">
                <a:solidFill>
                  <a:schemeClr val="bg1"/>
                </a:solidFill>
              </a:rPr>
              <a:t>constructor.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A user-provided </a:t>
            </a:r>
            <a:r>
              <a:rPr lang="en-US" altLang="zh-CN" sz="2000" dirty="0">
                <a:solidFill>
                  <a:schemeClr val="bg1"/>
                </a:solidFill>
              </a:rPr>
              <a:t>default constructor typically provides</a:t>
            </a:r>
          </a:p>
          <a:p>
            <a:pPr marL="109535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implicit initialization for all member values.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For example: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16" y="2451466"/>
            <a:ext cx="5078452" cy="198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2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 Constructors</a:t>
            </a:r>
            <a:r>
              <a:rPr lang="en-US" sz="2800" dirty="0" smtClean="0"/>
              <a:t>: </a:t>
            </a:r>
            <a:r>
              <a:rPr lang="en-US" sz="2400" dirty="0" smtClean="0"/>
              <a:t>Overloading</a:t>
            </a:r>
            <a:endParaRPr sz="1600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93401" y="897138"/>
            <a:ext cx="6538846" cy="2911200"/>
          </a:xfrm>
        </p:spPr>
        <p:txBody>
          <a:bodyPr/>
          <a:lstStyle/>
          <a:p>
            <a:endParaRPr lang="en-US" altLang="zh-CN" sz="2000" dirty="0" smtClean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76" y="697549"/>
            <a:ext cx="6539357" cy="4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4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 Constructors</a:t>
            </a:r>
            <a:r>
              <a:rPr lang="en-US" sz="2800" dirty="0" smtClean="0"/>
              <a:t>: </a:t>
            </a:r>
            <a:r>
              <a:rPr lang="en-US" sz="2400" dirty="0"/>
              <a:t>Using Constructors</a:t>
            </a:r>
            <a:endParaRPr sz="1600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-28629" y="1381695"/>
            <a:ext cx="6960876" cy="2911200"/>
          </a:xfrm>
        </p:spPr>
        <p:txBody>
          <a:bodyPr/>
          <a:lstStyle/>
          <a:p>
            <a:r>
              <a:rPr lang="en-US" altLang="zh-CN" sz="2000" dirty="0"/>
              <a:t>Stock first; </a:t>
            </a:r>
            <a:r>
              <a:rPr lang="en-US" altLang="zh-CN" sz="2000" dirty="0">
                <a:solidFill>
                  <a:srgbClr val="00B050"/>
                </a:solidFill>
              </a:rPr>
              <a:t>// calls default constructor implicitly</a:t>
            </a:r>
          </a:p>
          <a:p>
            <a:r>
              <a:rPr lang="en-US" altLang="zh-CN" sz="2000" dirty="0"/>
              <a:t>Stock first = Stock(); </a:t>
            </a:r>
            <a:r>
              <a:rPr lang="en-US" altLang="zh-CN" sz="2000" dirty="0">
                <a:solidFill>
                  <a:srgbClr val="00B050"/>
                </a:solidFill>
              </a:rPr>
              <a:t>// calls it explicitly</a:t>
            </a:r>
          </a:p>
          <a:p>
            <a:r>
              <a:rPr lang="en-US" altLang="zh-CN" sz="2000" dirty="0"/>
              <a:t>Stock *</a:t>
            </a:r>
            <a:r>
              <a:rPr lang="en-US" altLang="zh-CN" sz="2000" dirty="0" err="1"/>
              <a:t>prelief</a:t>
            </a:r>
            <a:r>
              <a:rPr lang="en-US" altLang="zh-CN" sz="2000" dirty="0"/>
              <a:t> = new Stock; </a:t>
            </a:r>
            <a:r>
              <a:rPr lang="en-US" altLang="zh-CN" sz="2000" dirty="0">
                <a:solidFill>
                  <a:srgbClr val="00B050"/>
                </a:solidFill>
              </a:rPr>
              <a:t>// calls it </a:t>
            </a:r>
            <a:r>
              <a:rPr lang="en-US" altLang="zh-CN" sz="2000" dirty="0" smtClean="0">
                <a:solidFill>
                  <a:srgbClr val="00B050"/>
                </a:solidFill>
              </a:rPr>
              <a:t>implicitly</a:t>
            </a:r>
          </a:p>
          <a:p>
            <a:r>
              <a:rPr lang="en-US" altLang="zh-CN" sz="2000" dirty="0"/>
              <a:t>Stock first("Concrete Conglomerate"); </a:t>
            </a:r>
            <a:r>
              <a:rPr lang="en-US" altLang="zh-CN" sz="2000" dirty="0">
                <a:solidFill>
                  <a:srgbClr val="00B050"/>
                </a:solidFill>
              </a:rPr>
              <a:t>// calls constructor</a:t>
            </a:r>
          </a:p>
          <a:p>
            <a:r>
              <a:rPr lang="en-US" altLang="zh-CN" sz="2000" dirty="0"/>
              <a:t>Stock second(); </a:t>
            </a:r>
            <a:r>
              <a:rPr lang="en-US" altLang="zh-CN" sz="2000" dirty="0">
                <a:solidFill>
                  <a:srgbClr val="00B050"/>
                </a:solidFill>
              </a:rPr>
              <a:t>// declares a </a:t>
            </a:r>
            <a:r>
              <a:rPr lang="en-US" altLang="zh-CN" sz="2000" dirty="0" smtClean="0">
                <a:solidFill>
                  <a:srgbClr val="00B050"/>
                </a:solidFill>
              </a:rPr>
              <a:t>function</a:t>
            </a:r>
            <a:endParaRPr lang="en-US" altLang="zh-CN" sz="2000" dirty="0">
              <a:solidFill>
                <a:srgbClr val="00B05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86056" y="2900182"/>
            <a:ext cx="268897" cy="382279"/>
            <a:chOff x="4915877" y="3501292"/>
            <a:chExt cx="711200" cy="80723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5791201" y="1461476"/>
            <a:ext cx="359507" cy="319898"/>
            <a:chOff x="5164470" y="3529769"/>
            <a:chExt cx="994056" cy="75027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164470" y="3904908"/>
              <a:ext cx="462607" cy="375139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5600643" y="3529769"/>
              <a:ext cx="557883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4907797" y="1821041"/>
            <a:ext cx="359507" cy="319898"/>
            <a:chOff x="5164470" y="3529769"/>
            <a:chExt cx="994056" cy="750278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164470" y="3904908"/>
              <a:ext cx="462607" cy="375139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5600643" y="3529769"/>
              <a:ext cx="557883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5611447" y="2172437"/>
            <a:ext cx="359507" cy="319898"/>
            <a:chOff x="5164470" y="3529769"/>
            <a:chExt cx="994056" cy="750278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164470" y="3904908"/>
              <a:ext cx="462607" cy="375139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5600643" y="3529769"/>
              <a:ext cx="557883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6503839" y="2589652"/>
            <a:ext cx="359507" cy="319898"/>
            <a:chOff x="5164470" y="3529769"/>
            <a:chExt cx="994056" cy="750278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164470" y="3904908"/>
              <a:ext cx="462607" cy="375139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5600643" y="3529769"/>
              <a:ext cx="557883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071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297207"/>
            <a:ext cx="6434977" cy="2911200"/>
          </a:xfrm>
        </p:spPr>
        <p:txBody>
          <a:bodyPr/>
          <a:lstStyle/>
          <a:p>
            <a:r>
              <a:rPr lang="en-US" altLang="zh-CN" sz="2000" u="sng" dirty="0"/>
              <a:t>Object</a:t>
            </a:r>
          </a:p>
          <a:p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Any entity that has state and behavior is known as an object. It can be physical and logical.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For </a:t>
            </a:r>
            <a:r>
              <a:rPr lang="en-US" altLang="zh-CN" sz="2000" dirty="0"/>
              <a:t>example: chair, pen, table, keyboard, </a:t>
            </a:r>
            <a:r>
              <a:rPr lang="en-US" altLang="zh-CN" sz="2000" dirty="0" smtClean="0"/>
              <a:t>bike</a:t>
            </a:r>
            <a:r>
              <a:rPr lang="en-US" altLang="zh-CN" sz="2000" dirty="0"/>
              <a:t>,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etc. </a:t>
            </a:r>
          </a:p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OOP (Object-Oriented Programming)</a:t>
            </a:r>
          </a:p>
        </p:txBody>
      </p:sp>
    </p:spTree>
    <p:extLst>
      <p:ext uri="{BB962C8B-B14F-4D97-AF65-F5344CB8AC3E}">
        <p14:creationId xmlns:p14="http://schemas.microsoft.com/office/powerpoint/2010/main" val="70762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 Constructors: </a:t>
            </a:r>
            <a:r>
              <a:rPr lang="en-US" sz="2400" dirty="0" smtClean="0">
                <a:solidFill>
                  <a:srgbClr val="00B050"/>
                </a:solidFill>
              </a:rPr>
              <a:t>C++11</a:t>
            </a:r>
            <a:endParaRPr sz="3200" dirty="0">
              <a:solidFill>
                <a:srgbClr val="00B050"/>
              </a:solidFill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54324" y="1412955"/>
            <a:ext cx="6343462" cy="2911200"/>
          </a:xfrm>
        </p:spPr>
        <p:txBody>
          <a:bodyPr/>
          <a:lstStyle/>
          <a:p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24" y="1614317"/>
            <a:ext cx="6386329" cy="105061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35921" y="3374445"/>
            <a:ext cx="5159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00B050"/>
                </a:solidFill>
              </a:rPr>
              <a:t>The </a:t>
            </a:r>
            <a:r>
              <a:rPr lang="en-US" altLang="zh-CN" sz="2400" dirty="0">
                <a:solidFill>
                  <a:srgbClr val="00B050"/>
                </a:solidFill>
              </a:rPr>
              <a:t>brace contents </a:t>
            </a:r>
            <a:r>
              <a:rPr lang="en-US" altLang="zh-CN" sz="2400" dirty="0" smtClean="0">
                <a:solidFill>
                  <a:srgbClr val="00B050"/>
                </a:solidFill>
              </a:rPr>
              <a:t>must match </a:t>
            </a:r>
            <a:r>
              <a:rPr lang="en-US" altLang="zh-CN" sz="2400" dirty="0">
                <a:solidFill>
                  <a:srgbClr val="00B050"/>
                </a:solidFill>
              </a:rPr>
              <a:t>the argument list of a </a:t>
            </a:r>
            <a:r>
              <a:rPr lang="en-US" altLang="zh-CN" sz="2400" dirty="0" smtClean="0">
                <a:solidFill>
                  <a:srgbClr val="00B050"/>
                </a:solidFill>
              </a:rPr>
              <a:t>constructor !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91098" y="731210"/>
            <a:ext cx="3712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C000"/>
                </a:solidFill>
              </a:rPr>
              <a:t>Stock::Stock(</a:t>
            </a:r>
            <a:r>
              <a:rPr lang="en-US" altLang="zh-CN" sz="1800" dirty="0" err="1">
                <a:solidFill>
                  <a:srgbClr val="FFC000"/>
                </a:solidFill>
              </a:rPr>
              <a:t>const</a:t>
            </a:r>
            <a:r>
              <a:rPr lang="en-US" altLang="zh-CN" sz="1800" dirty="0">
                <a:solidFill>
                  <a:srgbClr val="FFC000"/>
                </a:solidFill>
              </a:rPr>
              <a:t> </a:t>
            </a:r>
            <a:r>
              <a:rPr lang="en-US" altLang="zh-CN" sz="1800" dirty="0" err="1">
                <a:solidFill>
                  <a:srgbClr val="FFC000"/>
                </a:solidFill>
              </a:rPr>
              <a:t>std</a:t>
            </a:r>
            <a:r>
              <a:rPr lang="en-US" altLang="zh-CN" sz="1800" dirty="0">
                <a:solidFill>
                  <a:srgbClr val="FFC000"/>
                </a:solidFill>
              </a:rPr>
              <a:t>::string &amp; co, long n = 0, double </a:t>
            </a:r>
            <a:r>
              <a:rPr lang="en-US" altLang="zh-CN" sz="1800" dirty="0" err="1">
                <a:solidFill>
                  <a:srgbClr val="FFC000"/>
                </a:solidFill>
              </a:rPr>
              <a:t>pr</a:t>
            </a:r>
            <a:r>
              <a:rPr lang="en-US" altLang="zh-CN" sz="1800" dirty="0">
                <a:solidFill>
                  <a:srgbClr val="FFC000"/>
                </a:solidFill>
              </a:rPr>
              <a:t> = 0.0);</a:t>
            </a:r>
            <a:endParaRPr lang="zh-CN" altLang="en-US" sz="1800" dirty="0">
              <a:solidFill>
                <a:srgbClr val="FFC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04427" y="2886400"/>
            <a:ext cx="1849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</a:rPr>
              <a:t>Stock</a:t>
            </a:r>
            <a:r>
              <a:rPr lang="en-US" altLang="zh-CN" sz="1800" dirty="0" smtClean="0">
                <a:solidFill>
                  <a:srgbClr val="00B050"/>
                </a:solidFill>
              </a:rPr>
              <a:t>::Stock();</a:t>
            </a:r>
            <a:endParaRPr lang="zh-CN" altLang="en-US" sz="1800" dirty="0">
              <a:solidFill>
                <a:srgbClr val="00B05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25269" y="2317115"/>
            <a:ext cx="1868614" cy="28419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364828" y="2506717"/>
            <a:ext cx="528144" cy="37968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425268" y="1706815"/>
            <a:ext cx="6180483" cy="5784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endCxn id="7" idx="1"/>
          </p:cNvCxnSpPr>
          <p:nvPr/>
        </p:nvCxnSpPr>
        <p:spPr>
          <a:xfrm flipV="1">
            <a:off x="1147188" y="1054376"/>
            <a:ext cx="543910" cy="65243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2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Class </a:t>
            </a:r>
            <a:r>
              <a:rPr lang="en-US" sz="2400" dirty="0" smtClean="0"/>
              <a:t>Destructors</a:t>
            </a:r>
            <a:endParaRPr sz="1600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54924" y="1326244"/>
            <a:ext cx="6424248" cy="29112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/>
                </a:solidFill>
              </a:rPr>
              <a:t>When you use a constructor to create an object, the program undertakes the </a:t>
            </a:r>
            <a:r>
              <a:rPr lang="en-US" altLang="zh-CN" sz="2000" dirty="0" smtClean="0">
                <a:solidFill>
                  <a:schemeClr val="bg1"/>
                </a:solidFill>
              </a:rPr>
              <a:t>responsibility of </a:t>
            </a:r>
            <a:r>
              <a:rPr lang="en-US" altLang="zh-CN" sz="2000" dirty="0">
                <a:solidFill>
                  <a:schemeClr val="bg1"/>
                </a:solidFill>
              </a:rPr>
              <a:t>tracking that object until it expires</a:t>
            </a: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At </a:t>
            </a:r>
            <a:r>
              <a:rPr lang="en-US" altLang="zh-CN" sz="2000" dirty="0">
                <a:solidFill>
                  <a:schemeClr val="bg1"/>
                </a:solidFill>
              </a:rPr>
              <a:t>that time, the program automatically calls a special member function </a:t>
            </a:r>
            <a:r>
              <a:rPr lang="en-US" altLang="zh-CN" sz="2000" dirty="0" smtClean="0">
                <a:solidFill>
                  <a:schemeClr val="bg1"/>
                </a:solidFill>
              </a:rPr>
              <a:t>‘destructor’.</a:t>
            </a:r>
          </a:p>
        </p:txBody>
      </p:sp>
    </p:spTree>
    <p:extLst>
      <p:ext uri="{BB962C8B-B14F-4D97-AF65-F5344CB8AC3E}">
        <p14:creationId xmlns:p14="http://schemas.microsoft.com/office/powerpoint/2010/main" val="15330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Class </a:t>
            </a:r>
            <a:r>
              <a:rPr lang="en-US" sz="2400" dirty="0" smtClean="0"/>
              <a:t>Destructors</a:t>
            </a:r>
            <a:endParaRPr sz="1600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91863" y="1373541"/>
            <a:ext cx="6424248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The </a:t>
            </a:r>
            <a:r>
              <a:rPr lang="en-US" altLang="zh-CN" sz="2000" dirty="0">
                <a:solidFill>
                  <a:schemeClr val="bg1"/>
                </a:solidFill>
              </a:rPr>
              <a:t>destructor should </a:t>
            </a:r>
            <a:r>
              <a:rPr lang="en-US" altLang="zh-CN" sz="2000" dirty="0" smtClean="0">
                <a:solidFill>
                  <a:schemeClr val="bg1"/>
                </a:solidFill>
              </a:rPr>
              <a:t>clean up </a:t>
            </a:r>
            <a:r>
              <a:rPr lang="en-US" altLang="zh-CN" sz="2000" dirty="0">
                <a:solidFill>
                  <a:schemeClr val="bg1"/>
                </a:solidFill>
              </a:rPr>
              <a:t>any debris, so it actually serves a useful purpose.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For example:</a:t>
            </a:r>
          </a:p>
          <a:p>
            <a:pPr marL="109535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    If </a:t>
            </a:r>
            <a:r>
              <a:rPr lang="en-US" altLang="zh-CN" sz="2000" dirty="0">
                <a:solidFill>
                  <a:schemeClr val="bg1"/>
                </a:solidFill>
              </a:rPr>
              <a:t>your constructor </a:t>
            </a:r>
            <a:r>
              <a:rPr lang="en-US" altLang="zh-CN" sz="2000" dirty="0" smtClean="0">
                <a:solidFill>
                  <a:schemeClr val="bg1"/>
                </a:solidFill>
              </a:rPr>
              <a:t>uses </a:t>
            </a:r>
            <a:r>
              <a:rPr lang="en-US" altLang="zh-CN" sz="2000" i="1" dirty="0" smtClean="0">
                <a:solidFill>
                  <a:srgbClr val="00B050"/>
                </a:solidFill>
              </a:rPr>
              <a:t>new</a:t>
            </a:r>
            <a:r>
              <a:rPr lang="en-US" altLang="zh-CN" sz="2000" dirty="0" smtClean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to allocate memory, the destructor should use </a:t>
            </a:r>
            <a:r>
              <a:rPr lang="en-US" altLang="zh-CN" sz="2000" i="1" dirty="0">
                <a:solidFill>
                  <a:srgbClr val="00B050"/>
                </a:solidFill>
              </a:rPr>
              <a:t>delete</a:t>
            </a:r>
            <a:r>
              <a:rPr lang="en-US" altLang="zh-CN" sz="2000" dirty="0">
                <a:solidFill>
                  <a:schemeClr val="bg1"/>
                </a:solidFill>
              </a:rPr>
              <a:t> to free that memory.</a:t>
            </a:r>
          </a:p>
        </p:txBody>
      </p:sp>
    </p:spTree>
    <p:extLst>
      <p:ext uri="{BB962C8B-B14F-4D97-AF65-F5344CB8AC3E}">
        <p14:creationId xmlns:p14="http://schemas.microsoft.com/office/powerpoint/2010/main" val="15550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Class </a:t>
            </a:r>
            <a:r>
              <a:rPr lang="en-US" sz="2400" dirty="0" smtClean="0"/>
              <a:t>Destructors: </a:t>
            </a:r>
            <a:r>
              <a:rPr lang="en-US" altLang="zh-CN" sz="2400" dirty="0" smtClean="0"/>
              <a:t>Definition</a:t>
            </a:r>
            <a:endParaRPr sz="1600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433752" y="1271065"/>
            <a:ext cx="6424248" cy="2911200"/>
          </a:xfrm>
        </p:spPr>
        <p:txBody>
          <a:bodyPr/>
          <a:lstStyle/>
          <a:p>
            <a:r>
              <a:rPr lang="en-US" altLang="zh-CN" sz="2000" dirty="0"/>
              <a:t>Destructors have same name as the class preceded by a tilde </a:t>
            </a:r>
            <a:r>
              <a:rPr lang="en-US" altLang="zh-CN" sz="2000" dirty="0" smtClean="0"/>
              <a:t>~</a:t>
            </a:r>
          </a:p>
          <a:p>
            <a:r>
              <a:rPr lang="en-US" altLang="zh-CN" sz="2000" dirty="0" smtClean="0"/>
              <a:t>Destructors </a:t>
            </a:r>
            <a:r>
              <a:rPr lang="en-US" altLang="zh-CN" sz="2000" dirty="0"/>
              <a:t>don’t take any argument and don’t return anything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Example: </a:t>
            </a:r>
          </a:p>
          <a:p>
            <a:pPr marL="109535" indent="0" algn="ctr"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~</a:t>
            </a:r>
            <a:r>
              <a:rPr lang="en-US" altLang="zh-CN" sz="2000" dirty="0">
                <a:solidFill>
                  <a:srgbClr val="00B050"/>
                </a:solidFill>
              </a:rPr>
              <a:t>Stock</a:t>
            </a:r>
            <a:r>
              <a:rPr lang="en-US" altLang="zh-CN" sz="2000" dirty="0" smtClean="0">
                <a:solidFill>
                  <a:srgbClr val="00B050"/>
                </a:solidFill>
              </a:rPr>
              <a:t>();</a:t>
            </a:r>
            <a:endParaRPr lang="en-US" altLang="zh-CN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57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Class Destructors: Definition</a:t>
            </a:r>
            <a:endParaRPr sz="1600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826253" y="947872"/>
            <a:ext cx="5607000" cy="2911200"/>
          </a:xfrm>
        </p:spPr>
        <p:txBody>
          <a:bodyPr/>
          <a:lstStyle/>
          <a:p>
            <a:r>
              <a:rPr lang="en-US" altLang="zh-CN" sz="2000" dirty="0" smtClean="0"/>
              <a:t>(1)Stock</a:t>
            </a:r>
            <a:r>
              <a:rPr lang="en-US" altLang="zh-CN" sz="2000" dirty="0"/>
              <a:t>::~Stock</a:t>
            </a:r>
            <a:r>
              <a:rPr lang="en-US" altLang="zh-CN" sz="2000" dirty="0" smtClean="0"/>
              <a:t>()</a:t>
            </a:r>
            <a:r>
              <a:rPr lang="en-US" altLang="zh-CN" sz="2000" dirty="0" smtClean="0">
                <a:solidFill>
                  <a:srgbClr val="00B050"/>
                </a:solidFill>
              </a:rPr>
              <a:t>//Default </a:t>
            </a:r>
            <a:r>
              <a:rPr lang="en-US" altLang="zh-CN" sz="2000" dirty="0">
                <a:solidFill>
                  <a:srgbClr val="00B050"/>
                </a:solidFill>
              </a:rPr>
              <a:t>destructor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marL="109535" indent="0">
              <a:buNone/>
            </a:pPr>
            <a:r>
              <a:rPr lang="en-US" altLang="zh-CN" sz="2000" dirty="0" smtClean="0"/>
              <a:t>     { </a:t>
            </a:r>
            <a:endParaRPr lang="en-US" altLang="zh-CN" sz="2000" dirty="0"/>
          </a:p>
          <a:p>
            <a:pPr marL="109535" indent="0">
              <a:buNone/>
            </a:pPr>
            <a:r>
              <a:rPr lang="en-US" altLang="zh-CN" sz="2000" dirty="0"/>
              <a:t>     }</a:t>
            </a:r>
          </a:p>
          <a:p>
            <a:pPr marL="109535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(2) Stock::~Stock()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en-US" altLang="zh-CN" sz="2000" dirty="0" smtClean="0">
                <a:solidFill>
                  <a:srgbClr val="00B050"/>
                </a:solidFill>
              </a:rPr>
              <a:t>User-defined </a:t>
            </a:r>
            <a:r>
              <a:rPr lang="en-US" altLang="zh-CN" sz="2000" dirty="0">
                <a:solidFill>
                  <a:srgbClr val="00B050"/>
                </a:solidFill>
              </a:rPr>
              <a:t>destructor</a:t>
            </a:r>
          </a:p>
          <a:p>
            <a:pPr marL="109535" indent="0">
              <a:buNone/>
            </a:pPr>
            <a:r>
              <a:rPr lang="en-US" altLang="zh-CN" sz="2000" dirty="0" smtClean="0"/>
              <a:t>     {</a:t>
            </a:r>
            <a:endParaRPr lang="en-US" altLang="zh-CN" sz="2000" dirty="0"/>
          </a:p>
          <a:p>
            <a:pPr marL="109535" indent="0">
              <a:buNone/>
            </a:pPr>
            <a:r>
              <a:rPr lang="en-US" altLang="zh-CN" sz="2000" dirty="0" smtClean="0"/>
              <a:t>         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&lt;&lt; "Bye, " &lt;&lt; company &lt;&lt; "!\n";</a:t>
            </a:r>
          </a:p>
          <a:p>
            <a:pPr marL="109535" indent="0">
              <a:buNone/>
            </a:pPr>
            <a:r>
              <a:rPr lang="en-US" altLang="zh-CN" sz="2000" dirty="0" smtClean="0"/>
              <a:t>     }</a:t>
            </a:r>
          </a:p>
          <a:p>
            <a:endParaRPr lang="en-US" altLang="zh-CN" sz="2000" dirty="0"/>
          </a:p>
          <a:p>
            <a:pPr marL="109535" indent="0">
              <a:buNone/>
            </a:pPr>
            <a:r>
              <a:rPr lang="en-US" altLang="zh-CN" sz="2000" dirty="0" smtClean="0"/>
              <a:t>    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69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altLang="zh-CN" sz="2400" dirty="0" smtClean="0"/>
              <a:t>Object and </a:t>
            </a:r>
            <a:r>
              <a:rPr lang="en-US" sz="2400" dirty="0" smtClean="0"/>
              <a:t>Member </a:t>
            </a:r>
            <a:r>
              <a:rPr lang="en-US" sz="2400" dirty="0"/>
              <a:t>Functions</a:t>
            </a:r>
            <a:endParaRPr sz="160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56310" y="928227"/>
            <a:ext cx="6775937" cy="2911200"/>
          </a:xfrm>
        </p:spPr>
        <p:txBody>
          <a:bodyPr/>
          <a:lstStyle/>
          <a:p>
            <a:r>
              <a:rPr lang="en-US" altLang="zh-CN" sz="2000" dirty="0" smtClean="0"/>
              <a:t>(1) </a:t>
            </a:r>
            <a:r>
              <a:rPr lang="en-US" altLang="zh-CN" sz="2000" dirty="0" err="1" smtClean="0"/>
              <a:t>const</a:t>
            </a:r>
            <a:r>
              <a:rPr lang="en-US" altLang="zh-CN" sz="2000" dirty="0" smtClean="0"/>
              <a:t> Object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109535" indent="0">
              <a:buNone/>
            </a:pPr>
            <a:r>
              <a:rPr lang="en-US" altLang="zh-CN" sz="2000" dirty="0" smtClean="0"/>
              <a:t>     Consider </a:t>
            </a:r>
            <a:r>
              <a:rPr lang="en-US" altLang="zh-CN" sz="2000" dirty="0"/>
              <a:t>the following </a:t>
            </a:r>
            <a:r>
              <a:rPr lang="en-US" altLang="zh-CN" sz="2000" dirty="0" smtClean="0"/>
              <a:t>codes:</a:t>
            </a:r>
          </a:p>
          <a:p>
            <a:pPr marL="109535" indent="0"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err="1">
                <a:solidFill>
                  <a:srgbClr val="00B050"/>
                </a:solidFill>
              </a:rPr>
              <a:t>const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Stock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land = Stock("</a:t>
            </a:r>
            <a:r>
              <a:rPr lang="en-US" altLang="zh-CN" sz="2000" dirty="0" err="1"/>
              <a:t>Kludgehorn</a:t>
            </a:r>
            <a:r>
              <a:rPr lang="en-US" altLang="zh-CN" sz="2000" dirty="0"/>
              <a:t> Properties");</a:t>
            </a:r>
          </a:p>
          <a:p>
            <a:pPr marL="109535" indent="0">
              <a:buNone/>
            </a:pPr>
            <a:r>
              <a:rPr lang="en-US" altLang="zh-CN" sz="2000" dirty="0"/>
              <a:t>     </a:t>
            </a:r>
            <a:r>
              <a:rPr lang="en-US" altLang="zh-CN" sz="2000" dirty="0" err="1"/>
              <a:t>land.show</a:t>
            </a:r>
            <a:r>
              <a:rPr lang="en-US" altLang="zh-CN" sz="2000" dirty="0" smtClean="0"/>
              <a:t>();</a:t>
            </a:r>
          </a:p>
          <a:p>
            <a:r>
              <a:rPr lang="en-US" altLang="zh-CN" sz="2000" dirty="0" smtClean="0"/>
              <a:t>(2)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Object only calling to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Member Functions</a:t>
            </a:r>
          </a:p>
          <a:p>
            <a:r>
              <a:rPr lang="en-US" altLang="zh-CN" sz="2000" dirty="0" smtClean="0"/>
              <a:t>(3) </a:t>
            </a:r>
            <a:r>
              <a:rPr lang="en-US" altLang="zh-CN" sz="2000" dirty="0" err="1" smtClean="0"/>
              <a:t>const</a:t>
            </a:r>
            <a:r>
              <a:rPr lang="en-US" altLang="zh-CN" sz="2000" dirty="0" smtClean="0"/>
              <a:t> Member </a:t>
            </a:r>
            <a:r>
              <a:rPr lang="en-US" altLang="zh-CN" sz="2000" dirty="0"/>
              <a:t>Functions Declaration </a:t>
            </a:r>
            <a:r>
              <a:rPr lang="en-US" altLang="zh-CN" sz="2000" dirty="0" smtClean="0"/>
              <a:t>and Definition:</a:t>
            </a:r>
          </a:p>
          <a:p>
            <a:pPr marL="109535" indent="0" algn="ctr">
              <a:buNone/>
            </a:pPr>
            <a:r>
              <a:rPr lang="en-US" altLang="zh-CN" sz="2000" dirty="0" smtClean="0"/>
              <a:t>     void </a:t>
            </a:r>
            <a:r>
              <a:rPr lang="en-US" altLang="zh-CN" sz="2000" dirty="0"/>
              <a:t>show() </a:t>
            </a:r>
            <a:r>
              <a:rPr lang="en-US" altLang="zh-CN" sz="2000" dirty="0" err="1">
                <a:solidFill>
                  <a:srgbClr val="00B050"/>
                </a:solidFill>
              </a:rPr>
              <a:t>const</a:t>
            </a:r>
            <a:r>
              <a:rPr lang="en-US" altLang="zh-CN" sz="2000" dirty="0" smtClean="0"/>
              <a:t>; //Declaration</a:t>
            </a:r>
          </a:p>
          <a:p>
            <a:pPr marL="109535" indent="0">
              <a:buNone/>
            </a:pPr>
            <a:r>
              <a:rPr lang="en-US" altLang="zh-CN" sz="2000" dirty="0" smtClean="0"/>
              <a:t>and                         </a:t>
            </a:r>
          </a:p>
          <a:p>
            <a:pPr marL="109535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  void </a:t>
            </a:r>
            <a:r>
              <a:rPr lang="en-US" altLang="zh-CN" sz="2000" b="1" dirty="0">
                <a:solidFill>
                  <a:schemeClr val="bg1"/>
                </a:solidFill>
              </a:rPr>
              <a:t>Stock::</a:t>
            </a:r>
            <a:r>
              <a:rPr lang="en-US" altLang="zh-CN" sz="2000" dirty="0"/>
              <a:t>show</a:t>
            </a:r>
            <a:r>
              <a:rPr lang="en-US" altLang="zh-CN" sz="2000" dirty="0" smtClean="0"/>
              <a:t>()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const</a:t>
            </a:r>
            <a:r>
              <a:rPr lang="en-US" altLang="zh-CN" sz="2000" dirty="0" smtClean="0"/>
              <a:t>{   //Definition</a:t>
            </a:r>
          </a:p>
          <a:p>
            <a:pPr marL="109535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            </a:t>
            </a:r>
            <a:r>
              <a:rPr lang="en-US" altLang="zh-CN" sz="2000" dirty="0" err="1" smtClean="0"/>
              <a:t>std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"Company: </a:t>
            </a:r>
            <a:r>
              <a:rPr lang="en-US" altLang="zh-CN" sz="2000" dirty="0" smtClean="0"/>
              <a:t>“…….</a:t>
            </a:r>
          </a:p>
          <a:p>
            <a:pPr marL="109535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   }</a:t>
            </a:r>
            <a:endParaRPr lang="en-US" altLang="zh-CN" sz="2000" dirty="0"/>
          </a:p>
          <a:p>
            <a:pPr marL="109535" indent="0">
              <a:buNone/>
            </a:pPr>
            <a:endParaRPr lang="zh-CN" altLang="en-US" sz="2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2124160" y="2088258"/>
            <a:ext cx="268897" cy="382279"/>
            <a:chOff x="4915877" y="3501292"/>
            <a:chExt cx="711200" cy="807233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706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29069" y="3561753"/>
            <a:ext cx="6123353" cy="1033895"/>
          </a:xfrm>
        </p:spPr>
        <p:txBody>
          <a:bodyPr/>
          <a:lstStyle/>
          <a:p>
            <a:pPr marL="109535" indent="0"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How </a:t>
            </a:r>
            <a:r>
              <a:rPr lang="en-US" altLang="zh-CN" sz="2000" dirty="0">
                <a:solidFill>
                  <a:srgbClr val="00B050"/>
                </a:solidFill>
              </a:rPr>
              <a:t>do you provide the member function </a:t>
            </a:r>
            <a:r>
              <a:rPr lang="en-US" altLang="zh-CN" sz="2000" dirty="0" smtClean="0">
                <a:solidFill>
                  <a:srgbClr val="00B050"/>
                </a:solidFill>
              </a:rPr>
              <a:t>with </a:t>
            </a:r>
            <a:r>
              <a:rPr lang="en-US" altLang="zh-CN" sz="2000" dirty="0">
                <a:solidFill>
                  <a:srgbClr val="00B050"/>
                </a:solidFill>
              </a:rPr>
              <a:t>two objects to </a:t>
            </a:r>
            <a:r>
              <a:rPr lang="en-US" altLang="zh-CN" sz="2000" dirty="0" smtClean="0">
                <a:solidFill>
                  <a:srgbClr val="00B050"/>
                </a:solidFill>
              </a:rPr>
              <a:t>compare, that is, </a:t>
            </a:r>
            <a:r>
              <a:rPr lang="en-US" altLang="zh-CN" sz="2000" dirty="0" err="1">
                <a:solidFill>
                  <a:srgbClr val="00B050"/>
                </a:solidFill>
              </a:rPr>
              <a:t>topval</a:t>
            </a:r>
            <a:r>
              <a:rPr lang="en-US" altLang="zh-CN" sz="2000" dirty="0">
                <a:solidFill>
                  <a:srgbClr val="00B050"/>
                </a:solidFill>
              </a:rPr>
              <a:t>() </a:t>
            </a:r>
            <a:r>
              <a:rPr lang="en-US" altLang="zh-CN" sz="2000" dirty="0" smtClean="0">
                <a:solidFill>
                  <a:srgbClr val="00B050"/>
                </a:solidFill>
              </a:rPr>
              <a:t>? 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/>
              <a:t>Pointer</a:t>
            </a:r>
            <a:endParaRPr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94" y="717331"/>
            <a:ext cx="4934724" cy="255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3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29139" y="823134"/>
            <a:ext cx="6123353" cy="2911200"/>
          </a:xfrm>
        </p:spPr>
        <p:txBody>
          <a:bodyPr/>
          <a:lstStyle/>
          <a:p>
            <a:r>
              <a:rPr lang="en-US" altLang="zh-CN" sz="2000" dirty="0" smtClean="0"/>
              <a:t>Implementation </a:t>
            </a:r>
            <a:r>
              <a:rPr lang="en-US" altLang="zh-CN" sz="2000" dirty="0"/>
              <a:t>of </a:t>
            </a:r>
            <a:r>
              <a:rPr lang="en-US" altLang="zh-CN" sz="2000" dirty="0" err="1"/>
              <a:t>topval</a:t>
            </a:r>
            <a:r>
              <a:rPr lang="en-US" altLang="zh-CN" sz="2000" dirty="0"/>
              <a:t>() 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/>
              <a:t>Pointer</a:t>
            </a:r>
            <a:endParaRPr sz="1600" dirty="0"/>
          </a:p>
        </p:txBody>
      </p:sp>
      <p:sp>
        <p:nvSpPr>
          <p:cNvPr id="5" name="矩形 4"/>
          <p:cNvSpPr/>
          <p:nvPr/>
        </p:nvSpPr>
        <p:spPr>
          <a:xfrm>
            <a:off x="629139" y="1602221"/>
            <a:ext cx="5757732" cy="2396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5" indent="0">
              <a:buNone/>
            </a:pPr>
            <a:r>
              <a:rPr lang="en-US" altLang="zh-CN" sz="1600" dirty="0" err="1">
                <a:solidFill>
                  <a:srgbClr val="FF0000"/>
                </a:solidFill>
              </a:rPr>
              <a:t>const</a:t>
            </a:r>
            <a:r>
              <a:rPr lang="en-US" altLang="zh-CN" sz="1600" dirty="0">
                <a:solidFill>
                  <a:srgbClr val="FF0000"/>
                </a:solidFill>
              </a:rPr>
              <a:t> Stock &amp; </a:t>
            </a:r>
            <a:r>
              <a:rPr lang="en-US" altLang="zh-CN" sz="1600" dirty="0" smtClean="0">
                <a:solidFill>
                  <a:schemeClr val="tx1"/>
                </a:solidFill>
              </a:rPr>
              <a:t>Stock::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topval</a:t>
            </a:r>
            <a:r>
              <a:rPr lang="en-US" altLang="zh-CN" sz="1600" dirty="0" smtClean="0">
                <a:solidFill>
                  <a:srgbClr val="FF0000"/>
                </a:solidFill>
              </a:rPr>
              <a:t>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Stock &amp; s) </a:t>
            </a:r>
            <a:r>
              <a:rPr lang="en-US" altLang="zh-CN" sz="1600" dirty="0" err="1">
                <a:solidFill>
                  <a:srgbClr val="00B050"/>
                </a:solidFill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</a:rPr>
              <a:t/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>
                <a:solidFill>
                  <a:schemeClr val="tx1"/>
                </a:solidFill>
              </a:rPr>
              <a:t>{</a:t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 smtClean="0">
                <a:solidFill>
                  <a:schemeClr val="tx1"/>
                </a:solidFill>
              </a:rPr>
              <a:t>	</a:t>
            </a:r>
          </a:p>
          <a:p>
            <a:pPr marL="109535" indent="0">
              <a:buNone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marL="109535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109535" indent="0">
              <a:buNone/>
            </a:pPr>
            <a:endParaRPr lang="en-US" altLang="zh-CN" sz="1100" dirty="0" smtClean="0">
              <a:solidFill>
                <a:schemeClr val="tx1"/>
              </a:solidFill>
            </a:endParaRPr>
          </a:p>
          <a:p>
            <a:pPr marL="109535" indent="0">
              <a:buNone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marL="109535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}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47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29139" y="823134"/>
            <a:ext cx="6123353" cy="2911200"/>
          </a:xfrm>
        </p:spPr>
        <p:txBody>
          <a:bodyPr/>
          <a:lstStyle/>
          <a:p>
            <a:r>
              <a:rPr lang="en-US" altLang="zh-CN" sz="2000" dirty="0" smtClean="0"/>
              <a:t>Implementation </a:t>
            </a:r>
            <a:r>
              <a:rPr lang="en-US" altLang="zh-CN" sz="2000" dirty="0"/>
              <a:t>of </a:t>
            </a:r>
            <a:r>
              <a:rPr lang="en-US" altLang="zh-CN" sz="2000" dirty="0" err="1"/>
              <a:t>topval</a:t>
            </a:r>
            <a:r>
              <a:rPr lang="en-US" altLang="zh-CN" sz="2000" dirty="0"/>
              <a:t>() 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/>
              <a:t>Pointer</a:t>
            </a:r>
            <a:endParaRPr sz="1600" dirty="0"/>
          </a:p>
        </p:txBody>
      </p:sp>
      <p:sp>
        <p:nvSpPr>
          <p:cNvPr id="5" name="矩形 4"/>
          <p:cNvSpPr/>
          <p:nvPr/>
        </p:nvSpPr>
        <p:spPr>
          <a:xfrm>
            <a:off x="629139" y="1602221"/>
            <a:ext cx="5757732" cy="2396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5" indent="0">
              <a:buNone/>
            </a:pPr>
            <a:r>
              <a:rPr lang="en-US" altLang="zh-CN" sz="1600" dirty="0" err="1">
                <a:solidFill>
                  <a:srgbClr val="FF0000"/>
                </a:solidFill>
              </a:rPr>
              <a:t>const</a:t>
            </a:r>
            <a:r>
              <a:rPr lang="en-US" altLang="zh-CN" sz="1600" dirty="0">
                <a:solidFill>
                  <a:srgbClr val="FF0000"/>
                </a:solidFill>
              </a:rPr>
              <a:t> Stock &amp; </a:t>
            </a:r>
            <a:r>
              <a:rPr lang="en-US" altLang="zh-CN" sz="1600" dirty="0" smtClean="0">
                <a:solidFill>
                  <a:schemeClr val="tx1"/>
                </a:solidFill>
              </a:rPr>
              <a:t>Stock::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topval</a:t>
            </a:r>
            <a:r>
              <a:rPr lang="en-US" altLang="zh-CN" sz="1600" dirty="0" smtClean="0">
                <a:solidFill>
                  <a:srgbClr val="FF0000"/>
                </a:solidFill>
              </a:rPr>
              <a:t>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Stock &amp; s) </a:t>
            </a:r>
            <a:r>
              <a:rPr lang="en-US" altLang="zh-CN" sz="1600" dirty="0" err="1">
                <a:solidFill>
                  <a:srgbClr val="00B050"/>
                </a:solidFill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</a:rPr>
              <a:t/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>
                <a:solidFill>
                  <a:schemeClr val="tx1"/>
                </a:solidFill>
              </a:rPr>
              <a:t>{</a:t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 smtClean="0">
                <a:solidFill>
                  <a:schemeClr val="tx1"/>
                </a:solidFill>
              </a:rPr>
              <a:t>	if 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</a:rPr>
              <a:t>s.total_val</a:t>
            </a:r>
            <a:r>
              <a:rPr lang="en-US" altLang="zh-CN" sz="1600" dirty="0">
                <a:solidFill>
                  <a:schemeClr val="tx1"/>
                </a:solidFill>
              </a:rPr>
              <a:t> &gt; </a:t>
            </a:r>
            <a:r>
              <a:rPr lang="en-US" altLang="zh-CN" sz="1600" dirty="0" err="1">
                <a:solidFill>
                  <a:schemeClr val="tx1"/>
                </a:solidFill>
              </a:rPr>
              <a:t>total_val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 smtClean="0">
                <a:solidFill>
                  <a:schemeClr val="tx1"/>
                </a:solidFill>
              </a:rPr>
              <a:t>		return </a:t>
            </a:r>
            <a:r>
              <a:rPr lang="en-US" altLang="zh-CN" sz="1800" dirty="0">
                <a:solidFill>
                  <a:schemeClr val="tx1"/>
                </a:solidFill>
              </a:rPr>
              <a:t>s</a:t>
            </a:r>
            <a:r>
              <a:rPr lang="en-US" altLang="zh-CN" sz="1800" dirty="0" smtClean="0">
                <a:solidFill>
                  <a:schemeClr val="tx1"/>
                </a:solidFill>
              </a:rPr>
              <a:t>;            </a:t>
            </a:r>
            <a:r>
              <a:rPr lang="en-US" altLang="zh-CN" sz="1800" dirty="0">
                <a:solidFill>
                  <a:schemeClr val="tx1"/>
                </a:solidFill>
              </a:rPr>
              <a:t>// argument object</a:t>
            </a:r>
          </a:p>
          <a:p>
            <a:pPr marL="109535" indent="0">
              <a:buNone/>
            </a:pPr>
            <a:endParaRPr lang="en-US" altLang="zh-CN" sz="1800" dirty="0" smtClean="0">
              <a:solidFill>
                <a:schemeClr val="tx1"/>
              </a:solidFill>
            </a:endParaRPr>
          </a:p>
          <a:p>
            <a:pPr marL="109535" indent="0">
              <a:buNone/>
            </a:pPr>
            <a:endParaRPr lang="en-US" altLang="zh-CN" sz="1800" dirty="0" smtClean="0">
              <a:solidFill>
                <a:schemeClr val="tx1"/>
              </a:solidFill>
            </a:endParaRPr>
          </a:p>
          <a:p>
            <a:pPr marL="109535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}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0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29139" y="823134"/>
            <a:ext cx="6123353" cy="2911200"/>
          </a:xfrm>
        </p:spPr>
        <p:txBody>
          <a:bodyPr/>
          <a:lstStyle/>
          <a:p>
            <a:r>
              <a:rPr lang="en-US" altLang="zh-CN" sz="2000" dirty="0" smtClean="0"/>
              <a:t>Implementation </a:t>
            </a:r>
            <a:r>
              <a:rPr lang="en-US" altLang="zh-CN" sz="2000" dirty="0"/>
              <a:t>of </a:t>
            </a:r>
            <a:r>
              <a:rPr lang="en-US" altLang="zh-CN" sz="2000" dirty="0" err="1"/>
              <a:t>topval</a:t>
            </a:r>
            <a:r>
              <a:rPr lang="en-US" altLang="zh-CN" sz="2000" dirty="0"/>
              <a:t>() 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/>
              <a:t>Pointer</a:t>
            </a:r>
            <a:endParaRPr sz="1600" dirty="0"/>
          </a:p>
        </p:txBody>
      </p:sp>
      <p:sp>
        <p:nvSpPr>
          <p:cNvPr id="5" name="矩形 4"/>
          <p:cNvSpPr/>
          <p:nvPr/>
        </p:nvSpPr>
        <p:spPr>
          <a:xfrm>
            <a:off x="629139" y="1602221"/>
            <a:ext cx="5757732" cy="2396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5" indent="0">
              <a:buNone/>
            </a:pPr>
            <a:r>
              <a:rPr lang="en-US" altLang="zh-CN" sz="1600" dirty="0" err="1">
                <a:solidFill>
                  <a:srgbClr val="FF0000"/>
                </a:solidFill>
              </a:rPr>
              <a:t>const</a:t>
            </a:r>
            <a:r>
              <a:rPr lang="en-US" altLang="zh-CN" sz="1600" dirty="0">
                <a:solidFill>
                  <a:srgbClr val="FF0000"/>
                </a:solidFill>
              </a:rPr>
              <a:t> Stock &amp; </a:t>
            </a:r>
            <a:r>
              <a:rPr lang="en-US" altLang="zh-CN" sz="1600" dirty="0" smtClean="0">
                <a:solidFill>
                  <a:schemeClr val="tx1"/>
                </a:solidFill>
              </a:rPr>
              <a:t>Stock::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topval</a:t>
            </a:r>
            <a:r>
              <a:rPr lang="en-US" altLang="zh-CN" sz="1600" dirty="0" smtClean="0">
                <a:solidFill>
                  <a:srgbClr val="FF0000"/>
                </a:solidFill>
              </a:rPr>
              <a:t>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Stock &amp; s) </a:t>
            </a:r>
            <a:r>
              <a:rPr lang="en-US" altLang="zh-CN" sz="1600" dirty="0" err="1">
                <a:solidFill>
                  <a:srgbClr val="00B050"/>
                </a:solidFill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</a:rPr>
              <a:t/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>
                <a:solidFill>
                  <a:schemeClr val="tx1"/>
                </a:solidFill>
              </a:rPr>
              <a:t>{</a:t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 smtClean="0">
                <a:solidFill>
                  <a:schemeClr val="tx1"/>
                </a:solidFill>
              </a:rPr>
              <a:t>	if 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</a:rPr>
              <a:t>s.total_val</a:t>
            </a:r>
            <a:r>
              <a:rPr lang="en-US" altLang="zh-CN" sz="1600" dirty="0">
                <a:solidFill>
                  <a:schemeClr val="tx1"/>
                </a:solidFill>
              </a:rPr>
              <a:t> &gt; </a:t>
            </a:r>
            <a:r>
              <a:rPr lang="en-US" altLang="zh-CN" sz="1600" dirty="0" err="1">
                <a:solidFill>
                  <a:schemeClr val="tx1"/>
                </a:solidFill>
              </a:rPr>
              <a:t>total_val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 smtClean="0">
                <a:solidFill>
                  <a:schemeClr val="tx1"/>
                </a:solidFill>
              </a:rPr>
              <a:t>		return </a:t>
            </a:r>
            <a:r>
              <a:rPr lang="en-US" altLang="zh-CN" sz="1800" dirty="0">
                <a:solidFill>
                  <a:schemeClr val="tx1"/>
                </a:solidFill>
              </a:rPr>
              <a:t>s</a:t>
            </a:r>
            <a:r>
              <a:rPr lang="en-US" altLang="zh-CN" sz="1800" dirty="0" smtClean="0">
                <a:solidFill>
                  <a:schemeClr val="tx1"/>
                </a:solidFill>
              </a:rPr>
              <a:t>;            </a:t>
            </a:r>
            <a:r>
              <a:rPr lang="en-US" altLang="zh-CN" sz="1800" dirty="0">
                <a:solidFill>
                  <a:schemeClr val="tx1"/>
                </a:solidFill>
              </a:rPr>
              <a:t>// argument object</a:t>
            </a:r>
          </a:p>
          <a:p>
            <a:pPr marL="109535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else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09535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	return </a:t>
            </a:r>
            <a:r>
              <a:rPr lang="en-US" altLang="zh-CN" sz="1800" dirty="0">
                <a:solidFill>
                  <a:srgbClr val="FF0000"/>
                </a:solidFill>
              </a:rPr>
              <a:t>?????;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    // </a:t>
            </a:r>
            <a:r>
              <a:rPr lang="en-US" altLang="zh-CN" sz="1800" dirty="0">
                <a:solidFill>
                  <a:schemeClr val="tx1"/>
                </a:solidFill>
              </a:rPr>
              <a:t>invoking object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24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202614"/>
            <a:ext cx="6434977" cy="2911200"/>
          </a:xfrm>
        </p:spPr>
        <p:txBody>
          <a:bodyPr/>
          <a:lstStyle/>
          <a:p>
            <a:r>
              <a:rPr lang="en-US" altLang="zh-CN" sz="2000" u="sng" dirty="0" smtClean="0"/>
              <a:t>Class</a:t>
            </a:r>
          </a:p>
          <a:p>
            <a:endParaRPr lang="en-US" altLang="zh-CN" sz="2000" u="sng" dirty="0"/>
          </a:p>
          <a:p>
            <a:r>
              <a:rPr lang="en-US" altLang="zh-CN" sz="2000" dirty="0"/>
              <a:t>It is a user defined data type, which holds its own data members and member functions, which can be accessed and used by creating an instance of that class.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A </a:t>
            </a:r>
            <a:r>
              <a:rPr lang="en-US" altLang="zh-CN" sz="2000" dirty="0"/>
              <a:t>class is like a blueprint for an object.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OOP (Object-Oriented Programming)</a:t>
            </a:r>
          </a:p>
        </p:txBody>
      </p:sp>
    </p:spTree>
    <p:extLst>
      <p:ext uri="{BB962C8B-B14F-4D97-AF65-F5344CB8AC3E}">
        <p14:creationId xmlns:p14="http://schemas.microsoft.com/office/powerpoint/2010/main" val="107176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36955" y="565226"/>
            <a:ext cx="6123353" cy="2911200"/>
          </a:xfrm>
        </p:spPr>
        <p:txBody>
          <a:bodyPr/>
          <a:lstStyle/>
          <a:p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53" y="565226"/>
            <a:ext cx="5504209" cy="4397543"/>
          </a:xfrm>
          <a:prstGeom prst="rect">
            <a:avLst/>
          </a:prstGeom>
        </p:spPr>
      </p:pic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/>
              <a:t>Pointer</a:t>
            </a:r>
            <a:endParaRPr sz="1600" dirty="0"/>
          </a:p>
        </p:txBody>
      </p:sp>
      <p:sp>
        <p:nvSpPr>
          <p:cNvPr id="6" name="矩形 5"/>
          <p:cNvSpPr/>
          <p:nvPr/>
        </p:nvSpPr>
        <p:spPr>
          <a:xfrm>
            <a:off x="2305538" y="3282462"/>
            <a:ext cx="2766647" cy="429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25869" y="4106917"/>
            <a:ext cx="804041" cy="2601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13027" y="4113042"/>
            <a:ext cx="804041" cy="2601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07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393195" y="1102804"/>
            <a:ext cx="6464805" cy="2911200"/>
          </a:xfrm>
        </p:spPr>
        <p:txBody>
          <a:bodyPr/>
          <a:lstStyle/>
          <a:p>
            <a:r>
              <a:rPr lang="en-US" altLang="zh-CN" sz="2000" dirty="0" smtClean="0"/>
              <a:t>Each member function, including constructors and destructors, has a </a:t>
            </a:r>
            <a:r>
              <a:rPr lang="en-US" altLang="zh-CN" sz="2000" i="1" dirty="0" smtClean="0">
                <a:solidFill>
                  <a:srgbClr val="00B050"/>
                </a:solidFill>
              </a:rPr>
              <a:t>this</a:t>
            </a:r>
            <a:r>
              <a:rPr lang="en-US" altLang="zh-CN" sz="2000" dirty="0" smtClean="0"/>
              <a:t> pointer. </a:t>
            </a:r>
          </a:p>
          <a:p>
            <a:r>
              <a:rPr lang="en-US" altLang="zh-CN" sz="2000" dirty="0" smtClean="0"/>
              <a:t>The </a:t>
            </a:r>
            <a:r>
              <a:rPr lang="en-US" altLang="zh-CN" sz="2000" dirty="0"/>
              <a:t>special property of the </a:t>
            </a:r>
            <a:r>
              <a:rPr lang="en-US" altLang="zh-CN" sz="2000" i="1" dirty="0">
                <a:solidFill>
                  <a:srgbClr val="00B050"/>
                </a:solidFill>
              </a:rPr>
              <a:t>this</a:t>
            </a:r>
            <a:r>
              <a:rPr lang="en-US" altLang="zh-CN" sz="2000" dirty="0"/>
              <a:t> pointer is that it points to the invoking object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If </a:t>
            </a:r>
            <a:r>
              <a:rPr lang="en-US" altLang="zh-CN" sz="2000" dirty="0"/>
              <a:t>a method needs </a:t>
            </a:r>
            <a:r>
              <a:rPr lang="en-US" altLang="zh-CN" sz="2000" dirty="0" smtClean="0"/>
              <a:t>to refer </a:t>
            </a:r>
            <a:r>
              <a:rPr lang="en-US" altLang="zh-CN" sz="2000" dirty="0"/>
              <a:t>to the invoking object as a whole, it can use the expression </a:t>
            </a:r>
            <a:r>
              <a:rPr lang="en-US" altLang="zh-CN" sz="2000" i="1" dirty="0">
                <a:solidFill>
                  <a:srgbClr val="00B050"/>
                </a:solidFill>
              </a:rPr>
              <a:t>*this</a:t>
            </a:r>
            <a:r>
              <a:rPr lang="en-US" altLang="zh-CN" sz="2000" dirty="0"/>
              <a:t>. </a:t>
            </a: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/>
              <a:t>Pointer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1068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09416" y="1184062"/>
            <a:ext cx="6748584" cy="2911200"/>
          </a:xfrm>
        </p:spPr>
        <p:txBody>
          <a:bodyPr/>
          <a:lstStyle/>
          <a:p>
            <a:r>
              <a:rPr lang="en-US" altLang="zh-CN" sz="2000" dirty="0" smtClean="0"/>
              <a:t>For example, the following function prototypes:</a:t>
            </a:r>
          </a:p>
          <a:p>
            <a:pPr marL="109535" indent="0">
              <a:buNone/>
            </a:pPr>
            <a:r>
              <a:rPr lang="en-US" altLang="zh-CN" sz="1800" dirty="0" smtClean="0"/>
              <a:t>              </a:t>
            </a:r>
            <a:r>
              <a:rPr lang="en-US" altLang="zh-CN" sz="1800" dirty="0" err="1" smtClean="0"/>
              <a:t>const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Stock &amp; Stock::</a:t>
            </a:r>
            <a:r>
              <a:rPr lang="en-US" altLang="zh-CN" sz="1800" dirty="0" err="1"/>
              <a:t>topval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Stock &amp; s) </a:t>
            </a:r>
            <a:r>
              <a:rPr lang="en-US" altLang="zh-CN" sz="1800" dirty="0" err="1" smtClean="0"/>
              <a:t>const</a:t>
            </a:r>
            <a:endParaRPr lang="en-US" altLang="zh-CN" sz="1800" dirty="0" smtClean="0"/>
          </a:p>
          <a:p>
            <a:pPr marL="109535" indent="0">
              <a:buNone/>
            </a:pPr>
            <a:endParaRPr lang="en-US" altLang="zh-CN" sz="2800" b="1" dirty="0" smtClean="0">
              <a:solidFill>
                <a:srgbClr val="00B050"/>
              </a:solidFill>
            </a:endParaRPr>
          </a:p>
          <a:p>
            <a:pPr marL="109535" indent="0"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const</a:t>
            </a:r>
            <a:r>
              <a:rPr lang="en-US" altLang="zh-CN" sz="1800" dirty="0" smtClean="0"/>
              <a:t> Stock &amp; Stock::</a:t>
            </a:r>
            <a:r>
              <a:rPr lang="en-US" altLang="zh-CN" sz="1800" dirty="0" err="1" smtClean="0"/>
              <a:t>topval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const</a:t>
            </a:r>
            <a:r>
              <a:rPr lang="en-US" altLang="zh-CN" sz="1800" dirty="0" smtClean="0"/>
              <a:t> Stock &amp; s, </a:t>
            </a:r>
            <a:r>
              <a:rPr lang="en-US" altLang="zh-CN" sz="1800" dirty="0" smtClean="0">
                <a:solidFill>
                  <a:srgbClr val="FF0000"/>
                </a:solidFill>
              </a:rPr>
              <a:t>Stock * this</a:t>
            </a:r>
            <a:r>
              <a:rPr lang="en-US" altLang="zh-CN" sz="1800" dirty="0" smtClean="0"/>
              <a:t>) </a:t>
            </a:r>
            <a:r>
              <a:rPr lang="en-US" altLang="zh-CN" sz="1800" dirty="0" err="1" smtClean="0"/>
              <a:t>const</a:t>
            </a:r>
            <a:endParaRPr lang="en-US" altLang="zh-CN" sz="1800" dirty="0" smtClean="0"/>
          </a:p>
          <a:p>
            <a:pPr marL="109535" indent="0">
              <a:buNone/>
            </a:pPr>
            <a:endParaRPr lang="en-US" altLang="zh-CN" sz="2000" dirty="0" smtClean="0"/>
          </a:p>
          <a:p>
            <a:pPr marL="109535" indent="0">
              <a:buNone/>
            </a:pPr>
            <a:r>
              <a:rPr lang="en-US" altLang="zh-CN" sz="2000" dirty="0" smtClean="0"/>
              <a:t>AND when function callings:</a:t>
            </a:r>
          </a:p>
          <a:p>
            <a:pPr marL="109535" indent="0">
              <a:spcAft>
                <a:spcPts val="1200"/>
              </a:spcAft>
              <a:buNone/>
            </a:pPr>
            <a:r>
              <a:rPr lang="en-US" altLang="zh-CN" sz="2000" dirty="0" smtClean="0"/>
              <a:t>                                          </a:t>
            </a:r>
            <a:r>
              <a:rPr lang="en-US" altLang="zh-CN" sz="2000" dirty="0" err="1" smtClean="0"/>
              <a:t>nero.topval</a:t>
            </a:r>
            <a:r>
              <a:rPr lang="en-US" altLang="zh-CN" sz="2000" dirty="0" smtClean="0"/>
              <a:t>(jinx);</a:t>
            </a:r>
          </a:p>
          <a:p>
            <a:pPr marL="109535" indent="0">
              <a:buNone/>
            </a:pPr>
            <a:r>
              <a:rPr lang="en-US" altLang="zh-CN" sz="2000" dirty="0" smtClean="0"/>
              <a:t>		 </a:t>
            </a:r>
          </a:p>
          <a:p>
            <a:pPr marL="109535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nero.topval</a:t>
            </a:r>
            <a:r>
              <a:rPr lang="en-US" altLang="zh-CN" sz="2000" dirty="0" smtClean="0"/>
              <a:t>(jinx, 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nero</a:t>
            </a:r>
            <a:r>
              <a:rPr lang="en-US" altLang="zh-CN" sz="2000" dirty="0" smtClean="0"/>
              <a:t>);</a:t>
            </a: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this Pointer: An explanation</a:t>
            </a:r>
            <a:endParaRPr sz="1600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415692" y="2696308"/>
            <a:ext cx="1000370" cy="1398954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上下箭头 5"/>
          <p:cNvSpPr/>
          <p:nvPr/>
        </p:nvSpPr>
        <p:spPr>
          <a:xfrm>
            <a:off x="3231459" y="1954924"/>
            <a:ext cx="252249" cy="449318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下箭头 6"/>
          <p:cNvSpPr/>
          <p:nvPr/>
        </p:nvSpPr>
        <p:spPr>
          <a:xfrm>
            <a:off x="3278284" y="3810000"/>
            <a:ext cx="252249" cy="449318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62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36955" y="565226"/>
            <a:ext cx="6123353" cy="2911200"/>
          </a:xfrm>
        </p:spPr>
        <p:txBody>
          <a:bodyPr/>
          <a:lstStyle/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/>
              <a:t>Pointer</a:t>
            </a:r>
            <a:endParaRPr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16" y="588874"/>
            <a:ext cx="5859351" cy="45782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22769" y="3573352"/>
            <a:ext cx="547077" cy="231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30977" y="3214816"/>
            <a:ext cx="1139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solidFill>
                  <a:srgbClr val="7030A0"/>
                </a:solidFill>
              </a:rPr>
              <a:t>this-&gt;</a:t>
            </a:r>
            <a:r>
              <a:rPr lang="en-US" altLang="zh-CN" sz="1100" b="1" dirty="0" smtClean="0">
                <a:solidFill>
                  <a:srgbClr val="00B050"/>
                </a:solidFill>
              </a:rPr>
              <a:t>total-</a:t>
            </a:r>
            <a:r>
              <a:rPr lang="en-US" altLang="zh-CN" sz="1100" b="1" dirty="0" err="1" smtClean="0">
                <a:solidFill>
                  <a:srgbClr val="00B050"/>
                </a:solidFill>
              </a:rPr>
              <a:t>val</a:t>
            </a:r>
            <a:endParaRPr lang="zh-CN" altLang="en-US" sz="1100" b="1" dirty="0">
              <a:solidFill>
                <a:srgbClr val="00B0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50627" y="3050692"/>
            <a:ext cx="1048407" cy="42573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528013" y="799486"/>
            <a:ext cx="512378" cy="68247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969446" y="685800"/>
            <a:ext cx="2870568" cy="496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471463" y="874807"/>
            <a:ext cx="245736" cy="245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914400" y="4279272"/>
            <a:ext cx="1411014" cy="261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611412" y="1005301"/>
            <a:ext cx="804043" cy="4766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048734" y="1005207"/>
            <a:ext cx="245736" cy="245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4532366" y="4279272"/>
            <a:ext cx="1411014" cy="261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040524" y="4106917"/>
            <a:ext cx="430939" cy="17235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5294470" y="4106917"/>
            <a:ext cx="430939" cy="17235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820511" y="3915338"/>
            <a:ext cx="245736" cy="245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21" name="椭圆 20"/>
          <p:cNvSpPr/>
          <p:nvPr/>
        </p:nvSpPr>
        <p:spPr>
          <a:xfrm>
            <a:off x="676939" y="3915338"/>
            <a:ext cx="245736" cy="245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22" name="圆角矩形 21"/>
          <p:cNvSpPr/>
          <p:nvPr/>
        </p:nvSpPr>
        <p:spPr>
          <a:xfrm>
            <a:off x="1040524" y="2509344"/>
            <a:ext cx="430939" cy="17235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5294470" y="2524044"/>
            <a:ext cx="430939" cy="17235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4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13" grpId="0" animBg="1"/>
      <p:bldP spid="18" grpId="0" animBg="1"/>
      <p:bldP spid="19" grpId="0" animBg="1"/>
      <p:bldP spid="22" grpId="0" animBg="1"/>
      <p:bldP spid="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this Pointer: Another usage</a:t>
            </a:r>
            <a:endParaRPr sz="1600" dirty="0"/>
          </a:p>
        </p:txBody>
      </p:sp>
      <p:sp>
        <p:nvSpPr>
          <p:cNvPr id="8" name="矩形 7"/>
          <p:cNvSpPr/>
          <p:nvPr/>
        </p:nvSpPr>
        <p:spPr>
          <a:xfrm>
            <a:off x="648658" y="823134"/>
            <a:ext cx="5846307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class Stock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private: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char company[30];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 shares;</a:t>
            </a:r>
          </a:p>
          <a:p>
            <a:pPr lvl="3"/>
            <a:r>
              <a:rPr lang="en-US" altLang="zh-CN" sz="1600" dirty="0" smtClean="0">
                <a:solidFill>
                  <a:srgbClr val="00B050"/>
                </a:solidFill>
              </a:rPr>
              <a:t>      double 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share_val</a:t>
            </a:r>
            <a:r>
              <a:rPr lang="en-US" altLang="zh-CN" sz="1600" dirty="0" smtClean="0">
                <a:solidFill>
                  <a:srgbClr val="00B050"/>
                </a:solidFill>
              </a:rPr>
              <a:t>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double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set_tot</a:t>
            </a:r>
            <a:r>
              <a:rPr lang="en-US" altLang="zh-CN" sz="1600" dirty="0" smtClean="0">
                <a:solidFill>
                  <a:schemeClr val="tx1"/>
                </a:solidFill>
              </a:rPr>
              <a:t>() {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total_val</a:t>
            </a:r>
            <a:r>
              <a:rPr lang="en-US" altLang="zh-CN" sz="1600" dirty="0" smtClean="0">
                <a:solidFill>
                  <a:schemeClr val="tx1"/>
                </a:solidFill>
              </a:rPr>
              <a:t> = shares *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share_val</a:t>
            </a:r>
            <a:r>
              <a:rPr lang="en-US" altLang="zh-CN" sz="1600" dirty="0" smtClean="0">
                <a:solidFill>
                  <a:schemeClr val="tx1"/>
                </a:solidFill>
              </a:rPr>
              <a:t>; }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public</a:t>
            </a:r>
            <a:r>
              <a:rPr lang="en-US" altLang="zh-CN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acquire(</a:t>
            </a:r>
            <a:r>
              <a:rPr lang="en-US" altLang="zh-CN" sz="1600" dirty="0" err="1">
                <a:solidFill>
                  <a:schemeClr val="tx1"/>
                </a:solidFill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</a:rPr>
              <a:t> char * co, 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n, double </a:t>
            </a:r>
            <a:r>
              <a:rPr lang="en-US" altLang="zh-CN" sz="1600" dirty="0" err="1">
                <a:solidFill>
                  <a:schemeClr val="tx1"/>
                </a:solidFill>
              </a:rPr>
              <a:t>pr</a:t>
            </a:r>
            <a:r>
              <a:rPr lang="en-US" altLang="zh-CN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buy(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sell(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</a:rPr>
              <a:t>      void </a:t>
            </a:r>
            <a:r>
              <a:rPr lang="en-US" altLang="zh-CN" sz="1600" dirty="0">
                <a:solidFill>
                  <a:srgbClr val="00B050"/>
                </a:solidFill>
              </a:rPr>
              <a:t>update(double price);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show();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};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80862" y="1192103"/>
            <a:ext cx="3251199" cy="116955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/>
              <a:t>Stock::update(double </a:t>
            </a:r>
            <a:r>
              <a:rPr lang="en-US" altLang="zh-CN" dirty="0">
                <a:solidFill>
                  <a:srgbClr val="00B050"/>
                </a:solidFill>
              </a:rPr>
              <a:t>price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>
                <a:solidFill>
                  <a:srgbClr val="00B050"/>
                </a:solidFill>
              </a:rPr>
              <a:t>share_val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rgbClr val="00B050"/>
                </a:solidFill>
              </a:rPr>
              <a:t>price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set_tot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01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this Pointer: Another usage</a:t>
            </a:r>
            <a:endParaRPr sz="1600" dirty="0"/>
          </a:p>
        </p:txBody>
      </p:sp>
      <p:sp>
        <p:nvSpPr>
          <p:cNvPr id="6" name="矩形 5"/>
          <p:cNvSpPr/>
          <p:nvPr/>
        </p:nvSpPr>
        <p:spPr>
          <a:xfrm>
            <a:off x="648658" y="823134"/>
            <a:ext cx="5846307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class Stock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private: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char company[30];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 shares;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 smtClean="0">
                <a:solidFill>
                  <a:srgbClr val="00B050"/>
                </a:solidFill>
              </a:rPr>
              <a:t>double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share_val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double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set_tot</a:t>
            </a:r>
            <a:r>
              <a:rPr lang="en-US" altLang="zh-CN" sz="1600" dirty="0" smtClean="0">
                <a:solidFill>
                  <a:schemeClr val="tx1"/>
                </a:solidFill>
              </a:rPr>
              <a:t>() {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total_val</a:t>
            </a:r>
            <a:r>
              <a:rPr lang="en-US" altLang="zh-CN" sz="1600" dirty="0" smtClean="0">
                <a:solidFill>
                  <a:schemeClr val="tx1"/>
                </a:solidFill>
              </a:rPr>
              <a:t> = shares *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share_val</a:t>
            </a:r>
            <a:r>
              <a:rPr lang="en-US" altLang="zh-CN" sz="1600" dirty="0" smtClean="0">
                <a:solidFill>
                  <a:schemeClr val="tx1"/>
                </a:solidFill>
              </a:rPr>
              <a:t>; }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public</a:t>
            </a:r>
            <a:r>
              <a:rPr lang="en-US" altLang="zh-CN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acquire(</a:t>
            </a:r>
            <a:r>
              <a:rPr lang="en-US" altLang="zh-CN" sz="1600" dirty="0" err="1">
                <a:solidFill>
                  <a:schemeClr val="tx1"/>
                </a:solidFill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</a:rPr>
              <a:t> char * co, 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n, double </a:t>
            </a:r>
            <a:r>
              <a:rPr lang="en-US" altLang="zh-CN" sz="1600" dirty="0" err="1">
                <a:solidFill>
                  <a:schemeClr val="tx1"/>
                </a:solidFill>
              </a:rPr>
              <a:t>pr</a:t>
            </a:r>
            <a:r>
              <a:rPr lang="en-US" altLang="zh-CN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buy(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sell(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 smtClean="0">
                <a:solidFill>
                  <a:srgbClr val="00B050"/>
                </a:solidFill>
              </a:rPr>
              <a:t>void </a:t>
            </a:r>
            <a:r>
              <a:rPr lang="en-US" altLang="zh-CN" sz="1600" dirty="0">
                <a:solidFill>
                  <a:srgbClr val="00B050"/>
                </a:solidFill>
              </a:rPr>
              <a:t>update(double </a:t>
            </a:r>
            <a:r>
              <a:rPr lang="en-US" altLang="zh-CN" sz="1600" dirty="0" err="1">
                <a:solidFill>
                  <a:srgbClr val="FF0000"/>
                </a:solidFill>
              </a:rPr>
              <a:t>share_val</a:t>
            </a:r>
            <a:r>
              <a:rPr lang="en-US" altLang="zh-CN" sz="1600" dirty="0">
                <a:solidFill>
                  <a:srgbClr val="00B050"/>
                </a:solidFill>
              </a:rPr>
              <a:t>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show();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};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80862" y="1192103"/>
            <a:ext cx="3251199" cy="120032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/>
              <a:t>Stock::update(double </a:t>
            </a:r>
            <a:r>
              <a:rPr lang="en-US" altLang="zh-CN" dirty="0" err="1">
                <a:solidFill>
                  <a:srgbClr val="FF0000"/>
                </a:solidFill>
              </a:rPr>
              <a:t>share_val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>
                <a:solidFill>
                  <a:srgbClr val="00B050"/>
                </a:solidFill>
              </a:rPr>
              <a:t>share_val</a:t>
            </a:r>
            <a:r>
              <a:rPr lang="en-US" altLang="zh-CN" dirty="0" smtClean="0"/>
              <a:t> =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share_val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set_tot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699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this Pointer: Another usage</a:t>
            </a:r>
            <a:endParaRPr sz="1600" dirty="0"/>
          </a:p>
        </p:txBody>
      </p:sp>
      <p:sp>
        <p:nvSpPr>
          <p:cNvPr id="6" name="矩形 5"/>
          <p:cNvSpPr/>
          <p:nvPr/>
        </p:nvSpPr>
        <p:spPr>
          <a:xfrm>
            <a:off x="648658" y="823134"/>
            <a:ext cx="5846307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class Stock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private: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char company[30];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 shares;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 smtClean="0">
                <a:solidFill>
                  <a:srgbClr val="00B050"/>
                </a:solidFill>
              </a:rPr>
              <a:t>double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share_val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double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set_tot</a:t>
            </a:r>
            <a:r>
              <a:rPr lang="en-US" altLang="zh-CN" sz="1600" dirty="0" smtClean="0">
                <a:solidFill>
                  <a:schemeClr val="tx1"/>
                </a:solidFill>
              </a:rPr>
              <a:t>() {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total_val</a:t>
            </a:r>
            <a:r>
              <a:rPr lang="en-US" altLang="zh-CN" sz="1600" dirty="0" smtClean="0">
                <a:solidFill>
                  <a:schemeClr val="tx1"/>
                </a:solidFill>
              </a:rPr>
              <a:t> = shares *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share_val</a:t>
            </a:r>
            <a:r>
              <a:rPr lang="en-US" altLang="zh-CN" sz="1600" dirty="0" smtClean="0">
                <a:solidFill>
                  <a:schemeClr val="tx1"/>
                </a:solidFill>
              </a:rPr>
              <a:t>; }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public</a:t>
            </a:r>
            <a:r>
              <a:rPr lang="en-US" altLang="zh-CN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acquire(</a:t>
            </a:r>
            <a:r>
              <a:rPr lang="en-US" altLang="zh-CN" sz="1600" dirty="0" err="1">
                <a:solidFill>
                  <a:schemeClr val="tx1"/>
                </a:solidFill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</a:rPr>
              <a:t> char * co, 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n, double </a:t>
            </a:r>
            <a:r>
              <a:rPr lang="en-US" altLang="zh-CN" sz="1600" dirty="0" err="1">
                <a:solidFill>
                  <a:schemeClr val="tx1"/>
                </a:solidFill>
              </a:rPr>
              <a:t>pr</a:t>
            </a:r>
            <a:r>
              <a:rPr lang="en-US" altLang="zh-CN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buy(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sell(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 smtClean="0">
                <a:solidFill>
                  <a:srgbClr val="00B050"/>
                </a:solidFill>
              </a:rPr>
              <a:t>void </a:t>
            </a:r>
            <a:r>
              <a:rPr lang="en-US" altLang="zh-CN" sz="1600" dirty="0">
                <a:solidFill>
                  <a:srgbClr val="00B050"/>
                </a:solidFill>
              </a:rPr>
              <a:t>update(double </a:t>
            </a:r>
            <a:r>
              <a:rPr lang="en-US" altLang="zh-CN" sz="1600" dirty="0" err="1">
                <a:solidFill>
                  <a:srgbClr val="FF0000"/>
                </a:solidFill>
              </a:rPr>
              <a:t>share_val</a:t>
            </a:r>
            <a:r>
              <a:rPr lang="en-US" altLang="zh-CN" sz="1600" dirty="0">
                <a:solidFill>
                  <a:srgbClr val="00B050"/>
                </a:solidFill>
              </a:rPr>
              <a:t>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show();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};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80862" y="1192103"/>
            <a:ext cx="3251199" cy="120032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/>
              <a:t>Stock::update(double </a:t>
            </a:r>
            <a:r>
              <a:rPr lang="en-US" altLang="zh-CN" dirty="0" err="1">
                <a:solidFill>
                  <a:srgbClr val="FF0000"/>
                </a:solidFill>
              </a:rPr>
              <a:t>share_val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7030A0"/>
                </a:solidFill>
              </a:rPr>
              <a:t>this-&gt;</a:t>
            </a:r>
            <a:r>
              <a:rPr lang="en-US" altLang="zh-CN" dirty="0" err="1" smtClean="0">
                <a:solidFill>
                  <a:srgbClr val="00B050"/>
                </a:solidFill>
              </a:rPr>
              <a:t>share_val</a:t>
            </a:r>
            <a:r>
              <a:rPr lang="en-US" altLang="zh-CN" dirty="0" smtClean="0"/>
              <a:t> =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share_val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set_tot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77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589186" y="760609"/>
            <a:ext cx="6107723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(1) Define an array of objects:</a:t>
            </a:r>
          </a:p>
          <a:p>
            <a:pPr marL="109535" indent="0" algn="ctr"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Stock </a:t>
            </a:r>
            <a:r>
              <a:rPr lang="en-US" altLang="zh-CN" sz="2000" dirty="0" err="1">
                <a:solidFill>
                  <a:srgbClr val="00B050"/>
                </a:solidFill>
              </a:rPr>
              <a:t>mystuff</a:t>
            </a:r>
            <a:r>
              <a:rPr lang="en-US" altLang="zh-CN" sz="2000" dirty="0">
                <a:solidFill>
                  <a:srgbClr val="00B050"/>
                </a:solidFill>
              </a:rPr>
              <a:t>[4]; 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(2) Use array of objects</a:t>
            </a:r>
            <a:r>
              <a:rPr lang="en-US" altLang="zh-CN" sz="2000" dirty="0">
                <a:solidFill>
                  <a:schemeClr val="bg1"/>
                </a:solidFill>
              </a:rPr>
              <a:t>: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9535" indent="0" algn="ctr">
              <a:buNone/>
            </a:pPr>
            <a:r>
              <a:rPr lang="en-US" altLang="zh-CN" sz="2000" dirty="0" err="1" smtClean="0">
                <a:solidFill>
                  <a:srgbClr val="00B050"/>
                </a:solidFill>
              </a:rPr>
              <a:t>mystuff</a:t>
            </a:r>
            <a:r>
              <a:rPr lang="en-US" altLang="zh-CN" sz="2000" dirty="0" smtClean="0">
                <a:solidFill>
                  <a:srgbClr val="00B050"/>
                </a:solidFill>
              </a:rPr>
              <a:t>[0</a:t>
            </a:r>
            <a:r>
              <a:rPr lang="en-US" altLang="zh-CN" sz="2000" dirty="0">
                <a:solidFill>
                  <a:srgbClr val="00B050"/>
                </a:solidFill>
              </a:rPr>
              <a:t>].update(); </a:t>
            </a:r>
            <a:endParaRPr lang="zh-CN" altLang="en-US" sz="2000" dirty="0">
              <a:solidFill>
                <a:srgbClr val="00B050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(3)Initialize array of objects by calling constructors:</a:t>
            </a:r>
          </a:p>
          <a:p>
            <a:pPr marL="109535" indent="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Stock </a:t>
            </a:r>
            <a:r>
              <a:rPr lang="en-US" altLang="zh-CN" sz="2000" dirty="0" smtClean="0">
                <a:solidFill>
                  <a:srgbClr val="00B050"/>
                </a:solidFill>
              </a:rPr>
              <a:t>stocks[10] </a:t>
            </a:r>
            <a:r>
              <a:rPr lang="en-US" altLang="zh-CN" sz="2000" dirty="0">
                <a:solidFill>
                  <a:srgbClr val="00B050"/>
                </a:solidFill>
              </a:rPr>
              <a:t>= {</a:t>
            </a:r>
          </a:p>
          <a:p>
            <a:pPr marL="109535" indent="0"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	Stock</a:t>
            </a:r>
            <a:r>
              <a:rPr lang="en-US" altLang="zh-CN" sz="2000" dirty="0">
                <a:solidFill>
                  <a:srgbClr val="00B050"/>
                </a:solidFill>
              </a:rPr>
              <a:t>("</a:t>
            </a:r>
            <a:r>
              <a:rPr lang="en-US" altLang="zh-CN" sz="2000" dirty="0" err="1">
                <a:solidFill>
                  <a:srgbClr val="00B050"/>
                </a:solidFill>
              </a:rPr>
              <a:t>NanoSmart</a:t>
            </a:r>
            <a:r>
              <a:rPr lang="en-US" altLang="zh-CN" sz="2000" dirty="0">
                <a:solidFill>
                  <a:srgbClr val="00B050"/>
                </a:solidFill>
              </a:rPr>
              <a:t>", 12.5, 20),</a:t>
            </a:r>
          </a:p>
          <a:p>
            <a:pPr marL="109535" indent="0"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	Stock</a:t>
            </a:r>
            <a:r>
              <a:rPr lang="en-US" altLang="zh-CN" sz="2000" dirty="0">
                <a:solidFill>
                  <a:srgbClr val="00B050"/>
                </a:solidFill>
              </a:rPr>
              <a:t>(),</a:t>
            </a:r>
          </a:p>
          <a:p>
            <a:pPr marL="109535" indent="0"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	Stock</a:t>
            </a:r>
            <a:r>
              <a:rPr lang="en-US" altLang="zh-CN" sz="2000" dirty="0">
                <a:solidFill>
                  <a:srgbClr val="00B050"/>
                </a:solidFill>
              </a:rPr>
              <a:t>("Monolithic Obelisks", 130, 3.25),</a:t>
            </a:r>
          </a:p>
          <a:p>
            <a:pPr marL="109535" indent="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};</a:t>
            </a:r>
            <a:endParaRPr lang="en-US" altLang="zh-CN" sz="2000" dirty="0" smtClean="0">
              <a:solidFill>
                <a:srgbClr val="00B050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An Array of Objects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71784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402494" y="1182641"/>
            <a:ext cx="6123353" cy="2911200"/>
          </a:xfrm>
        </p:spPr>
        <p:txBody>
          <a:bodyPr/>
          <a:lstStyle/>
          <a:p>
            <a:r>
              <a:rPr lang="en-US" altLang="zh-CN" sz="2000" dirty="0"/>
              <a:t>(1) Class scope applies to names defined in a </a:t>
            </a:r>
            <a:r>
              <a:rPr lang="en-US" altLang="zh-CN" sz="2000" dirty="0" smtClean="0"/>
              <a:t>class.</a:t>
            </a:r>
          </a:p>
          <a:p>
            <a:r>
              <a:rPr lang="en-US" altLang="zh-CN" sz="2000" dirty="0" smtClean="0"/>
              <a:t>(2</a:t>
            </a:r>
            <a:r>
              <a:rPr lang="en-US" altLang="zh-CN" sz="2000" dirty="0"/>
              <a:t>) Items that have class scope are known within the class </a:t>
            </a:r>
            <a:r>
              <a:rPr lang="en-US" altLang="zh-CN" sz="2000" dirty="0" smtClean="0"/>
              <a:t>but not </a:t>
            </a:r>
            <a:r>
              <a:rPr lang="en-US" altLang="zh-CN" sz="2000" dirty="0"/>
              <a:t>outside the class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/>
              <a:t>(3) </a:t>
            </a:r>
            <a:r>
              <a:rPr lang="en-US" altLang="zh-CN" sz="2000" dirty="0" smtClean="0"/>
              <a:t>You </a:t>
            </a:r>
            <a:r>
              <a:rPr lang="en-US" altLang="zh-CN" sz="2000" dirty="0"/>
              <a:t>can use the same class member names in different </a:t>
            </a:r>
            <a:r>
              <a:rPr lang="en-US" altLang="zh-CN" sz="2000" dirty="0" smtClean="0"/>
              <a:t>classes without </a:t>
            </a:r>
            <a:r>
              <a:rPr lang="en-US" altLang="zh-CN" sz="2000" dirty="0"/>
              <a:t>conflict. </a:t>
            </a:r>
            <a:endParaRPr lang="en-US" altLang="zh-CN" sz="2000" dirty="0" smtClean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Class Scope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09550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402494" y="1182641"/>
            <a:ext cx="6123353" cy="2911200"/>
          </a:xfrm>
        </p:spPr>
        <p:txBody>
          <a:bodyPr/>
          <a:lstStyle/>
          <a:p>
            <a:r>
              <a:rPr lang="en-US" altLang="zh-CN" sz="2000" dirty="0" smtClean="0"/>
              <a:t>(</a:t>
            </a:r>
            <a:r>
              <a:rPr lang="en-US" altLang="zh-CN" sz="2000" dirty="0"/>
              <a:t>4) </a:t>
            </a:r>
            <a:r>
              <a:rPr lang="en-US" altLang="zh-CN" sz="2000" dirty="0" smtClean="0">
                <a:solidFill>
                  <a:srgbClr val="00B050"/>
                </a:solidFill>
              </a:rPr>
              <a:t>Class </a:t>
            </a:r>
            <a:r>
              <a:rPr lang="en-US" altLang="zh-CN" sz="2000" dirty="0">
                <a:solidFill>
                  <a:srgbClr val="00B050"/>
                </a:solidFill>
              </a:rPr>
              <a:t>scope means you can’t directly access members of a class from the outside </a:t>
            </a:r>
            <a:r>
              <a:rPr lang="en-US" altLang="zh-CN" sz="2000" dirty="0" smtClean="0">
                <a:solidFill>
                  <a:srgbClr val="00B050"/>
                </a:solidFill>
              </a:rPr>
              <a:t>world, even </a:t>
            </a:r>
            <a:r>
              <a:rPr lang="en-US" altLang="zh-CN" sz="2000" dirty="0">
                <a:solidFill>
                  <a:srgbClr val="00B050"/>
                </a:solidFill>
              </a:rPr>
              <a:t>for public function members.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Class Scope</a:t>
            </a:r>
            <a:endParaRPr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7" y="2453688"/>
            <a:ext cx="6552606" cy="99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2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2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2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har char="–"/>
              <a:defRPr sz="21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har char="»"/>
              <a:defRPr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5A3FB5-6558-4B7E-9678-C34FBACDA47C}" type="slidenum">
              <a:rPr lang="zh-CN" altLang="en-US" sz="105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050">
              <a:latin typeface="Arial Black" panose="020B0A040201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153025" y="1328976"/>
          <a:ext cx="1704975" cy="2815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28">
                <a:tc>
                  <a:txBody>
                    <a:bodyPr/>
                    <a:lstStyle/>
                    <a:p>
                      <a:endParaRPr lang="en-US" altLang="zh-CN" sz="1500" dirty="0" smtClean="0"/>
                    </a:p>
                  </a:txBody>
                  <a:tcPr marL="68653" marR="68653" marT="34274" marB="34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2" t="21223" r="12186" b="9047"/>
          <a:stretch>
            <a:fillRect/>
          </a:stretch>
        </p:blipFill>
        <p:spPr bwMode="auto">
          <a:xfrm>
            <a:off x="3153966" y="2168128"/>
            <a:ext cx="750094" cy="107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右箭头标注 7"/>
          <p:cNvSpPr/>
          <p:nvPr/>
        </p:nvSpPr>
        <p:spPr>
          <a:xfrm>
            <a:off x="44053" y="1703613"/>
            <a:ext cx="2983707" cy="1993106"/>
          </a:xfrm>
          <a:prstGeom prst="rightArrowCallout">
            <a:avLst>
              <a:gd name="adj1" fmla="val 25000"/>
              <a:gd name="adj2" fmla="val 24044"/>
              <a:gd name="adj3" fmla="val 26434"/>
              <a:gd name="adj4" fmla="val 70234"/>
            </a:avLst>
          </a:prstGeom>
          <a:noFill/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7"/>
          <p:cNvSpPr txBox="1">
            <a:spLocks noChangeArrowheads="1"/>
          </p:cNvSpPr>
          <p:nvPr/>
        </p:nvSpPr>
        <p:spPr bwMode="auto">
          <a:xfrm>
            <a:off x="3177011" y="3763419"/>
            <a:ext cx="14540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endParaRPr lang="zh-CN" altLang="en-US" sz="1800" b="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"/>
          <a:stretch>
            <a:fillRect/>
          </a:stretch>
        </p:blipFill>
        <p:spPr bwMode="auto">
          <a:xfrm>
            <a:off x="648891" y="1759571"/>
            <a:ext cx="676275" cy="87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8" b="20618"/>
          <a:stretch>
            <a:fillRect/>
          </a:stretch>
        </p:blipFill>
        <p:spPr bwMode="auto">
          <a:xfrm>
            <a:off x="84534" y="2654921"/>
            <a:ext cx="695325" cy="76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8" t="3426" r="6522" b="-2"/>
          <a:stretch>
            <a:fillRect/>
          </a:stretch>
        </p:blipFill>
        <p:spPr bwMode="auto">
          <a:xfrm>
            <a:off x="987028" y="2729931"/>
            <a:ext cx="82391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753792" y="2501146"/>
            <a:ext cx="1400174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lvl="1"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Abstraction</a:t>
            </a:r>
            <a:endParaRPr lang="zh-CN" altLang="en-US" sz="16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4"/>
          <p:cNvSpPr txBox="1">
            <a:spLocks noChangeArrowheads="1"/>
          </p:cNvSpPr>
          <p:nvPr/>
        </p:nvSpPr>
        <p:spPr bwMode="auto">
          <a:xfrm>
            <a:off x="648891" y="3775472"/>
            <a:ext cx="9870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Object</a:t>
            </a:r>
            <a:endParaRPr lang="zh-CN" altLang="en-US" sz="1800" b="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279231" y="1744504"/>
            <a:ext cx="1452563" cy="9584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Name;</a:t>
            </a:r>
          </a:p>
          <a:p>
            <a:pPr>
              <a:defRPr/>
            </a:pPr>
            <a:r>
              <a:rPr lang="en-US" altLang="zh-CN" sz="105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HairColor</a:t>
            </a:r>
            <a:r>
              <a:rPr lang="en-US" altLang="zh-CN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defRPr/>
            </a:pPr>
            <a:r>
              <a:rPr lang="en-US" altLang="zh-CN" sz="105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EyeNumber</a:t>
            </a:r>
            <a:r>
              <a:rPr lang="en-US" altLang="zh-CN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defRPr/>
            </a:pPr>
            <a:r>
              <a:rPr lang="en-US" altLang="zh-CN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279231" y="2813685"/>
            <a:ext cx="1452563" cy="9572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05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altLang="zh-CN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defRPr/>
            </a:pPr>
            <a:r>
              <a:rPr lang="en-US" altLang="zh-CN" sz="105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CountEyeNum</a:t>
            </a:r>
            <a:r>
              <a:rPr lang="en-US" altLang="zh-CN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defRPr/>
            </a:pPr>
            <a:r>
              <a:rPr lang="en-US" altLang="zh-CN" sz="105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SetHairColor</a:t>
            </a:r>
            <a:r>
              <a:rPr lang="en-US" altLang="zh-CN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defRPr/>
            </a:pPr>
            <a:r>
              <a:rPr lang="en-US" altLang="zh-CN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17" name="右箭头标注 16"/>
          <p:cNvSpPr/>
          <p:nvPr/>
        </p:nvSpPr>
        <p:spPr>
          <a:xfrm>
            <a:off x="3087291" y="1921669"/>
            <a:ext cx="2065734" cy="1585913"/>
          </a:xfrm>
          <a:prstGeom prst="rightArrowCallout">
            <a:avLst>
              <a:gd name="adj1" fmla="val 32207"/>
              <a:gd name="adj2" fmla="val 28603"/>
              <a:gd name="adj3" fmla="val 25000"/>
              <a:gd name="adj4" fmla="val 43791"/>
            </a:avLst>
          </a:prstGeom>
          <a:noFill/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 bwMode="auto">
          <a:xfrm>
            <a:off x="3807777" y="2512219"/>
            <a:ext cx="16272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lvl="1"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Encapsulation</a:t>
            </a:r>
            <a:endParaRPr lang="zh-CN" altLang="en-US" sz="18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5153025" y="1025366"/>
          <a:ext cx="1704975" cy="29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class Minion</a:t>
                      </a:r>
                      <a:endParaRPr lang="zh-CN" altLang="en-US" sz="1500" dirty="0"/>
                    </a:p>
                  </a:txBody>
                  <a:tcPr marL="68653" marR="68653" marT="33940" marB="33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382816" y="1530192"/>
            <a:ext cx="1245394" cy="2214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chemeClr val="accent6"/>
                </a:solidFill>
              </a:rPr>
              <a:t>data</a:t>
            </a:r>
            <a:endParaRPr lang="zh-CN" altLang="en-US" sz="1050" dirty="0">
              <a:solidFill>
                <a:schemeClr val="accent6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61423" y="3770948"/>
            <a:ext cx="1335419" cy="2855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accent6"/>
                </a:solidFill>
              </a:rPr>
              <a:t>manipulation</a:t>
            </a:r>
            <a:endParaRPr lang="zh-CN" altLang="en-US" sz="1050" dirty="0">
              <a:solidFill>
                <a:schemeClr val="accent6"/>
              </a:solidFill>
            </a:endParaRPr>
          </a:p>
        </p:txBody>
      </p:sp>
      <p:sp>
        <p:nvSpPr>
          <p:cNvPr id="22" name="Google Shape;146;p15"/>
          <p:cNvSpPr txBox="1">
            <a:spLocks/>
          </p:cNvSpPr>
          <p:nvPr/>
        </p:nvSpPr>
        <p:spPr>
          <a:xfrm>
            <a:off x="826253" y="137559"/>
            <a:ext cx="5963048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 smtClean="0"/>
              <a:t>OOP (Object-Oriented Programming)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145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3" grpId="0"/>
      <p:bldP spid="14" grpId="0"/>
      <p:bldP spid="15" grpId="0" animBg="1"/>
      <p:bldP spid="16" grpId="0" animBg="1"/>
      <p:bldP spid="17" grpId="0" animBg="1"/>
      <p:bldP spid="18" grpId="0"/>
      <p:bldP spid="20" grpId="0" animBg="1"/>
      <p:bldP spid="2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597878" y="1151379"/>
            <a:ext cx="6123353" cy="2911200"/>
          </a:xfrm>
        </p:spPr>
        <p:txBody>
          <a:bodyPr/>
          <a:lstStyle/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926780" y="1492738"/>
            <a:ext cx="5324870" cy="2396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class Bakery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private:</a:t>
            </a:r>
          </a:p>
          <a:p>
            <a:pPr marL="109535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const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Months = 12; 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109535" indent="0">
              <a:buNone/>
            </a:pPr>
            <a:endParaRPr lang="en-US" altLang="zh-CN" sz="1800" dirty="0" smtClean="0">
              <a:solidFill>
                <a:schemeClr val="tx1"/>
              </a:solidFill>
            </a:endParaRPr>
          </a:p>
          <a:p>
            <a:pPr marL="109535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double </a:t>
            </a:r>
            <a:r>
              <a:rPr lang="en-US" altLang="zh-CN" sz="1800" dirty="0">
                <a:solidFill>
                  <a:schemeClr val="tx1"/>
                </a:solidFill>
              </a:rPr>
              <a:t>costs[Months];</a:t>
            </a:r>
          </a:p>
          <a:p>
            <a:pPr marL="109535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...</a:t>
            </a:r>
          </a:p>
          <a:p>
            <a:pPr marL="109535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Class Scope Constants</a:t>
            </a:r>
            <a:endParaRPr sz="1600" dirty="0"/>
          </a:p>
        </p:txBody>
      </p:sp>
      <p:grpSp>
        <p:nvGrpSpPr>
          <p:cNvPr id="6" name="组合 5"/>
          <p:cNvGrpSpPr/>
          <p:nvPr/>
        </p:nvGrpSpPr>
        <p:grpSpPr>
          <a:xfrm>
            <a:off x="4494105" y="2415839"/>
            <a:ext cx="268897" cy="382279"/>
            <a:chOff x="4915877" y="3501292"/>
            <a:chExt cx="711200" cy="80723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345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597878" y="1151379"/>
            <a:ext cx="6123353" cy="2911200"/>
          </a:xfrm>
        </p:spPr>
        <p:txBody>
          <a:bodyPr/>
          <a:lstStyle/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926780" y="1492738"/>
            <a:ext cx="5324870" cy="2396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5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class Bakery</a:t>
            </a:r>
          </a:p>
          <a:p>
            <a:pPr marL="109535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{</a:t>
            </a:r>
          </a:p>
          <a:p>
            <a:pPr marL="109535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private: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	</a:t>
            </a:r>
            <a:r>
              <a:rPr lang="en-US" altLang="zh-CN" sz="1800" dirty="0" err="1">
                <a:solidFill>
                  <a:srgbClr val="FF0000"/>
                </a:solidFill>
              </a:rPr>
              <a:t>enum</a:t>
            </a:r>
            <a:r>
              <a:rPr lang="en-US" altLang="zh-CN" sz="1800" dirty="0">
                <a:solidFill>
                  <a:schemeClr val="tx1"/>
                </a:solidFill>
              </a:rPr>
              <a:t> {Months = 12</a:t>
            </a:r>
            <a:r>
              <a:rPr lang="en-US" altLang="zh-CN" sz="1800" dirty="0" smtClean="0">
                <a:solidFill>
                  <a:schemeClr val="tx1"/>
                </a:solidFill>
              </a:rPr>
              <a:t>};</a:t>
            </a:r>
          </a:p>
          <a:p>
            <a:pPr marL="109535" indent="0">
              <a:buNone/>
            </a:pPr>
            <a:endParaRPr lang="en-US" altLang="zh-CN" sz="1800" dirty="0" smtClean="0">
              <a:solidFill>
                <a:schemeClr val="tx1"/>
              </a:solidFill>
            </a:endParaRPr>
          </a:p>
          <a:p>
            <a:pPr marL="109535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double costs[Months];</a:t>
            </a:r>
          </a:p>
          <a:p>
            <a:pPr marL="109535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...</a:t>
            </a:r>
          </a:p>
          <a:p>
            <a:pPr marL="109535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}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Class Scope Constants</a:t>
            </a:r>
            <a:endParaRPr sz="1600" dirty="0"/>
          </a:p>
        </p:txBody>
      </p:sp>
      <p:grpSp>
        <p:nvGrpSpPr>
          <p:cNvPr id="9" name="组合 8"/>
          <p:cNvGrpSpPr/>
          <p:nvPr/>
        </p:nvGrpSpPr>
        <p:grpSpPr>
          <a:xfrm>
            <a:off x="4197540" y="2371333"/>
            <a:ext cx="359507" cy="319898"/>
            <a:chOff x="5164470" y="3529769"/>
            <a:chExt cx="994056" cy="75027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164470" y="3904908"/>
              <a:ext cx="462607" cy="3751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5600643" y="3529769"/>
              <a:ext cx="557883" cy="7502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35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597878" y="1151379"/>
            <a:ext cx="6123353" cy="2911200"/>
          </a:xfrm>
        </p:spPr>
        <p:txBody>
          <a:bodyPr/>
          <a:lstStyle/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926780" y="1492738"/>
            <a:ext cx="5324870" cy="2396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5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class Bakery</a:t>
            </a:r>
          </a:p>
          <a:p>
            <a:pPr marL="109535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{</a:t>
            </a:r>
          </a:p>
          <a:p>
            <a:pPr marL="109535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private: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00B050"/>
                </a:solidFill>
              </a:rPr>
              <a:t>static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const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Months = 12</a:t>
            </a:r>
            <a:r>
              <a:rPr lang="en-US" altLang="zh-CN" sz="1800" dirty="0" smtClean="0">
                <a:solidFill>
                  <a:schemeClr val="tx1"/>
                </a:solidFill>
              </a:rPr>
              <a:t>;</a:t>
            </a:r>
          </a:p>
          <a:p>
            <a:pPr marL="109535" indent="0">
              <a:buNone/>
            </a:pPr>
            <a:endParaRPr lang="en-US" altLang="zh-CN" sz="1800" dirty="0" smtClean="0">
              <a:solidFill>
                <a:schemeClr val="tx1"/>
              </a:solidFill>
            </a:endParaRPr>
          </a:p>
          <a:p>
            <a:pPr marL="109535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double costs[Months];</a:t>
            </a:r>
          </a:p>
          <a:p>
            <a:pPr marL="109535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...</a:t>
            </a:r>
          </a:p>
          <a:p>
            <a:pPr marL="109535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}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Class Scope Constants</a:t>
            </a:r>
            <a:endParaRPr sz="1600" dirty="0"/>
          </a:p>
        </p:txBody>
      </p:sp>
      <p:grpSp>
        <p:nvGrpSpPr>
          <p:cNvPr id="9" name="组合 8"/>
          <p:cNvGrpSpPr/>
          <p:nvPr/>
        </p:nvGrpSpPr>
        <p:grpSpPr>
          <a:xfrm>
            <a:off x="4889201" y="2371333"/>
            <a:ext cx="359507" cy="319898"/>
            <a:chOff x="5164470" y="3529769"/>
            <a:chExt cx="994056" cy="75027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164470" y="3904908"/>
              <a:ext cx="462607" cy="3751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5600643" y="3529769"/>
              <a:ext cx="557883" cy="7502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08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2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2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har char="–"/>
              <a:defRPr sz="21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har char="»"/>
              <a:defRPr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5A3FB5-6558-4B7E-9678-C34FBACDA47C}" type="slidenum">
              <a:rPr lang="zh-CN" altLang="en-US" sz="105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050">
              <a:latin typeface="Arial Black" panose="020B0A04020102020204" pitchFamily="34" charset="0"/>
            </a:endParaRPr>
          </a:p>
        </p:txBody>
      </p:sp>
      <p:pic>
        <p:nvPicPr>
          <p:cNvPr id="7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2" t="21223" r="12186" b="9047"/>
          <a:stretch>
            <a:fillRect/>
          </a:stretch>
        </p:blipFill>
        <p:spPr bwMode="auto">
          <a:xfrm>
            <a:off x="3153966" y="2168128"/>
            <a:ext cx="750094" cy="107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右箭头标注 7"/>
          <p:cNvSpPr/>
          <p:nvPr/>
        </p:nvSpPr>
        <p:spPr>
          <a:xfrm>
            <a:off x="44053" y="1703613"/>
            <a:ext cx="2983707" cy="1993106"/>
          </a:xfrm>
          <a:prstGeom prst="rightArrowCallout">
            <a:avLst>
              <a:gd name="adj1" fmla="val 25000"/>
              <a:gd name="adj2" fmla="val 24044"/>
              <a:gd name="adj3" fmla="val 26434"/>
              <a:gd name="adj4" fmla="val 70234"/>
            </a:avLst>
          </a:prstGeom>
          <a:noFill/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"/>
          <a:stretch>
            <a:fillRect/>
          </a:stretch>
        </p:blipFill>
        <p:spPr bwMode="auto">
          <a:xfrm>
            <a:off x="648891" y="1759571"/>
            <a:ext cx="676275" cy="87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8" b="20618"/>
          <a:stretch>
            <a:fillRect/>
          </a:stretch>
        </p:blipFill>
        <p:spPr bwMode="auto">
          <a:xfrm>
            <a:off x="84534" y="2654921"/>
            <a:ext cx="695325" cy="76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8" t="3426" r="6522" b="-2"/>
          <a:stretch>
            <a:fillRect/>
          </a:stretch>
        </p:blipFill>
        <p:spPr bwMode="auto">
          <a:xfrm>
            <a:off x="987028" y="2729931"/>
            <a:ext cx="82391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753792" y="2501146"/>
            <a:ext cx="1400174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lvl="1"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Abstraction</a:t>
            </a:r>
            <a:endParaRPr lang="zh-CN" altLang="en-US" sz="16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右箭头标注 16"/>
          <p:cNvSpPr/>
          <p:nvPr/>
        </p:nvSpPr>
        <p:spPr>
          <a:xfrm>
            <a:off x="3087291" y="1921669"/>
            <a:ext cx="2065734" cy="1585913"/>
          </a:xfrm>
          <a:prstGeom prst="rightArrowCallout">
            <a:avLst>
              <a:gd name="adj1" fmla="val 32207"/>
              <a:gd name="adj2" fmla="val 28603"/>
              <a:gd name="adj3" fmla="val 25000"/>
              <a:gd name="adj4" fmla="val 43791"/>
            </a:avLst>
          </a:prstGeom>
          <a:noFill/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 bwMode="auto">
          <a:xfrm>
            <a:off x="3817476" y="2552772"/>
            <a:ext cx="16272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lvl="1"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Instantiation</a:t>
            </a:r>
            <a:endParaRPr lang="zh-CN" altLang="en-US" sz="18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Google Shape;146;p15"/>
          <p:cNvSpPr txBox="1">
            <a:spLocks/>
          </p:cNvSpPr>
          <p:nvPr/>
        </p:nvSpPr>
        <p:spPr>
          <a:xfrm>
            <a:off x="826253" y="137559"/>
            <a:ext cx="5963048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 smtClean="0"/>
              <a:t>OOP (Object-Oriented Programming)</a:t>
            </a:r>
            <a:endParaRPr lang="en-US" sz="2400" dirty="0"/>
          </a:p>
        </p:txBody>
      </p: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5219700" y="1746051"/>
            <a:ext cx="1463650" cy="1937148"/>
            <a:chOff x="1058953" y="2748304"/>
            <a:chExt cx="1951271" cy="2582521"/>
          </a:xfrm>
        </p:grpSpPr>
        <p:pic>
          <p:nvPicPr>
            <p:cNvPr id="25" name="图片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2"/>
            <a:stretch>
              <a:fillRect/>
            </a:stretch>
          </p:blipFill>
          <p:spPr bwMode="auto">
            <a:xfrm>
              <a:off x="1411016" y="2748304"/>
              <a:ext cx="1327320" cy="121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图片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953" y="4077072"/>
              <a:ext cx="863630" cy="1253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图片 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6128" y="4005064"/>
              <a:ext cx="864096" cy="1223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" name="文本框 7"/>
          <p:cNvSpPr txBox="1">
            <a:spLocks noChangeArrowheads="1"/>
          </p:cNvSpPr>
          <p:nvPr/>
        </p:nvSpPr>
        <p:spPr bwMode="auto">
          <a:xfrm>
            <a:off x="3177011" y="3763419"/>
            <a:ext cx="14540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endParaRPr lang="zh-CN" altLang="en-US" sz="1800" b="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14"/>
          <p:cNvSpPr txBox="1">
            <a:spLocks noChangeArrowheads="1"/>
          </p:cNvSpPr>
          <p:nvPr/>
        </p:nvSpPr>
        <p:spPr bwMode="auto">
          <a:xfrm>
            <a:off x="648891" y="3775472"/>
            <a:ext cx="9870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Object</a:t>
            </a:r>
            <a:endParaRPr lang="zh-CN" altLang="en-US" sz="1800" b="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14"/>
          <p:cNvSpPr txBox="1">
            <a:spLocks noChangeArrowheads="1"/>
          </p:cNvSpPr>
          <p:nvPr/>
        </p:nvSpPr>
        <p:spPr bwMode="auto">
          <a:xfrm>
            <a:off x="5608945" y="3807043"/>
            <a:ext cx="9870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Object</a:t>
            </a:r>
            <a:endParaRPr lang="zh-CN" altLang="en-US" sz="1800" b="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432196" y="4189517"/>
            <a:ext cx="14345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real world</a:t>
            </a:r>
            <a:endParaRPr lang="zh-CN" altLang="en-US" sz="1800" b="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14"/>
          <p:cNvSpPr txBox="1">
            <a:spLocks noChangeArrowheads="1"/>
          </p:cNvSpPr>
          <p:nvPr/>
        </p:nvSpPr>
        <p:spPr bwMode="auto">
          <a:xfrm>
            <a:off x="4998471" y="4204912"/>
            <a:ext cx="18595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program world</a:t>
            </a:r>
            <a:endParaRPr lang="zh-CN" altLang="en-US" sz="1800" b="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5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412955"/>
            <a:ext cx="6343462" cy="2911200"/>
          </a:xfrm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Classes and Objects: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declaration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1600" y="919866"/>
            <a:ext cx="6596185" cy="40318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530225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class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Classname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600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dat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member;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600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methods / function member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600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protected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6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100405" y="633423"/>
            <a:ext cx="1367692" cy="359442"/>
          </a:xfrm>
          <a:prstGeom prst="wedgeRectCallout">
            <a:avLst>
              <a:gd name="adj1" fmla="val -41314"/>
              <a:gd name="adj2" fmla="val 136771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dirty="0" smtClean="0">
                <a:solidFill>
                  <a:schemeClr val="tx1"/>
                </a:solidFill>
                <a:latin typeface="+mn-lt"/>
                <a:ea typeface="+mn-ea"/>
              </a:rPr>
              <a:t>Keyword </a:t>
            </a:r>
            <a:endParaRPr lang="zh-CN" altLang="en-US" sz="18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013252" y="1123694"/>
            <a:ext cx="1410625" cy="388811"/>
          </a:xfrm>
          <a:prstGeom prst="wedgeRectCallout">
            <a:avLst>
              <a:gd name="adj1" fmla="val -86773"/>
              <a:gd name="adj2" fmla="val 12038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latin typeface="+mn-lt"/>
                <a:ea typeface="+mn-ea"/>
              </a:rPr>
              <a:t>Class name</a:t>
            </a:r>
            <a:endParaRPr lang="zh-CN" altLang="en-US" sz="1600" b="1" dirty="0">
              <a:latin typeface="+mn-lt"/>
              <a:ea typeface="+mn-ea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191413" y="2180619"/>
            <a:ext cx="1613941" cy="514934"/>
          </a:xfrm>
          <a:prstGeom prst="wedgeRectCallout">
            <a:avLst>
              <a:gd name="adj1" fmla="val 62874"/>
              <a:gd name="adj2" fmla="val 78515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5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smtClean="0">
                <a:solidFill>
                  <a:srgbClr val="FF0000"/>
                </a:solidFill>
                <a:latin typeface="+mn-lt"/>
                <a:ea typeface="+mn-ea"/>
              </a:rPr>
              <a:t>Public Member </a:t>
            </a:r>
            <a:r>
              <a:rPr lang="en-US" altLang="zh-CN" sz="1600" dirty="0" err="1" smtClean="0">
                <a:solidFill>
                  <a:srgbClr val="FF0000"/>
                </a:solidFill>
                <a:latin typeface="+mn-lt"/>
                <a:ea typeface="+mn-ea"/>
              </a:rPr>
              <a:t>Qualifer</a:t>
            </a:r>
            <a:endParaRPr lang="zh-CN" altLang="en-US" sz="16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567302" y="1991611"/>
            <a:ext cx="2116206" cy="613245"/>
          </a:xfrm>
          <a:prstGeom prst="wedgeRectCallout">
            <a:avLst>
              <a:gd name="adj1" fmla="val -67545"/>
              <a:gd name="adj2" fmla="val 6740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latin typeface="+mn-lt"/>
                <a:ea typeface="+mn-ea"/>
              </a:rPr>
              <a:t>Describing static property of object</a:t>
            </a:r>
            <a:endParaRPr lang="zh-CN" altLang="en-US" sz="1600" b="1" dirty="0">
              <a:latin typeface="+mn-lt"/>
              <a:ea typeface="+mn-ea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145513" y="1240665"/>
            <a:ext cx="1705740" cy="563399"/>
          </a:xfrm>
          <a:prstGeom prst="wedgeRectCallout">
            <a:avLst>
              <a:gd name="adj1" fmla="val 61615"/>
              <a:gd name="adj2" fmla="val 93838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5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smtClean="0">
                <a:solidFill>
                  <a:srgbClr val="FF0000"/>
                </a:solidFill>
                <a:latin typeface="+mn-lt"/>
                <a:ea typeface="+mn-ea"/>
              </a:rPr>
              <a:t>Private Member </a:t>
            </a:r>
            <a:r>
              <a:rPr lang="en-US" altLang="zh-CN" sz="1600" dirty="0" err="1" smtClean="0">
                <a:solidFill>
                  <a:srgbClr val="FF0000"/>
                </a:solidFill>
                <a:latin typeface="+mn-lt"/>
                <a:ea typeface="+mn-ea"/>
              </a:rPr>
              <a:t>Qualifer</a:t>
            </a:r>
            <a:endParaRPr lang="zh-CN" altLang="en-US" sz="16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2239634" y="4383857"/>
            <a:ext cx="1624283" cy="344451"/>
          </a:xfrm>
          <a:prstGeom prst="wedgeRectCallout">
            <a:avLst>
              <a:gd name="adj1" fmla="val -52066"/>
              <a:gd name="adj2" fmla="val -122442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dirty="0" smtClean="0">
                <a:latin typeface="+mn-lt"/>
                <a:ea typeface="+mn-ea"/>
              </a:rPr>
              <a:t>End of Class</a:t>
            </a:r>
            <a:endParaRPr lang="zh-CN" altLang="en-US" sz="1800" b="1" dirty="0">
              <a:latin typeface="+mn-lt"/>
              <a:ea typeface="+mn-ea"/>
            </a:endParaRP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4408676" y="3211006"/>
            <a:ext cx="2124561" cy="571937"/>
          </a:xfrm>
          <a:prstGeom prst="wedgeRectCallout">
            <a:avLst>
              <a:gd name="adj1" fmla="val -63003"/>
              <a:gd name="adj2" fmla="val -44197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altLang="zh-CN" sz="1600" b="1" dirty="0"/>
              <a:t>Describing </a:t>
            </a:r>
            <a:r>
              <a:rPr lang="en-US" altLang="zh-CN" sz="1600" b="1" dirty="0" smtClean="0"/>
              <a:t>dynamic property </a:t>
            </a:r>
            <a:r>
              <a:rPr lang="en-US" altLang="zh-CN" sz="1600" b="1" dirty="0"/>
              <a:t>of object</a:t>
            </a:r>
            <a:endParaRPr lang="zh-CN" altLang="en-US" sz="1600" b="1" dirty="0"/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145513" y="3782943"/>
            <a:ext cx="1797538" cy="541212"/>
          </a:xfrm>
          <a:prstGeom prst="wedgeRectCallout">
            <a:avLst>
              <a:gd name="adj1" fmla="val 52113"/>
              <a:gd name="adj2" fmla="val -91215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5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FF0000"/>
                </a:solidFill>
              </a:rPr>
              <a:t>Protected </a:t>
            </a:r>
            <a:r>
              <a:rPr lang="en-US" altLang="zh-CN" sz="1600" dirty="0">
                <a:solidFill>
                  <a:srgbClr val="FF0000"/>
                </a:solidFill>
              </a:rPr>
              <a:t>Member </a:t>
            </a:r>
            <a:r>
              <a:rPr lang="en-US" altLang="zh-CN" sz="1600" dirty="0" err="1">
                <a:solidFill>
                  <a:srgbClr val="FF0000"/>
                </a:solidFill>
              </a:rPr>
              <a:t>Qualifer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37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Classes and Objects: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Class declaration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90954" y="823134"/>
            <a:ext cx="5439508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class Stock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private: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char company[30];</a:t>
            </a:r>
          </a:p>
          <a:p>
            <a:pPr lvl="3"/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 shares;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double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share_val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double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void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set_tot</a:t>
            </a:r>
            <a:r>
              <a:rPr lang="en-US" altLang="zh-CN" sz="1600" dirty="0" smtClean="0">
                <a:solidFill>
                  <a:srgbClr val="FF0000"/>
                </a:solidFill>
              </a:rPr>
              <a:t>() {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total_val</a:t>
            </a:r>
            <a:r>
              <a:rPr lang="en-US" altLang="zh-CN" sz="1600" dirty="0" smtClean="0">
                <a:solidFill>
                  <a:srgbClr val="FF0000"/>
                </a:solidFill>
              </a:rPr>
              <a:t> = shares *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share_val</a:t>
            </a:r>
            <a:r>
              <a:rPr lang="en-US" altLang="zh-CN" sz="1600" dirty="0" smtClean="0">
                <a:solidFill>
                  <a:srgbClr val="FF0000"/>
                </a:solidFill>
              </a:rPr>
              <a:t>; }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public</a:t>
            </a:r>
            <a:r>
              <a:rPr lang="en-US" altLang="zh-CN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acquire(</a:t>
            </a:r>
            <a:r>
              <a:rPr lang="en-US" altLang="zh-CN" sz="1600" dirty="0" err="1">
                <a:solidFill>
                  <a:schemeClr val="tx1"/>
                </a:solidFill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</a:rPr>
              <a:t> char * co, 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n, double </a:t>
            </a:r>
            <a:r>
              <a:rPr lang="en-US" altLang="zh-CN" sz="1600" dirty="0" err="1">
                <a:solidFill>
                  <a:schemeClr val="tx1"/>
                </a:solidFill>
              </a:rPr>
              <a:t>pr</a:t>
            </a:r>
            <a:r>
              <a:rPr lang="en-US" altLang="zh-CN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buy(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sell(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update(double price);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show();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};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807777" y="1055077"/>
            <a:ext cx="1944346" cy="515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Placed in .h file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8227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Classes and Objects: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Class declaration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90954" y="823134"/>
            <a:ext cx="5439508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class Stock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{</a:t>
            </a: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char company[30];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 shares;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double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share_val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double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void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set_tot</a:t>
            </a:r>
            <a:r>
              <a:rPr lang="en-US" altLang="zh-CN" sz="1600" dirty="0" smtClean="0">
                <a:solidFill>
                  <a:srgbClr val="FF0000"/>
                </a:solidFill>
              </a:rPr>
              <a:t>() {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total_val</a:t>
            </a:r>
            <a:r>
              <a:rPr lang="en-US" altLang="zh-CN" sz="1600" dirty="0" smtClean="0">
                <a:solidFill>
                  <a:srgbClr val="FF0000"/>
                </a:solidFill>
              </a:rPr>
              <a:t> = shares *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share_val</a:t>
            </a:r>
            <a:r>
              <a:rPr lang="en-US" altLang="zh-CN" sz="1600" dirty="0" smtClean="0">
                <a:solidFill>
                  <a:srgbClr val="FF0000"/>
                </a:solidFill>
              </a:rPr>
              <a:t>; }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public</a:t>
            </a:r>
            <a:r>
              <a:rPr lang="en-US" altLang="zh-CN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acquire(</a:t>
            </a:r>
            <a:r>
              <a:rPr lang="en-US" altLang="zh-CN" sz="1600" dirty="0" err="1">
                <a:solidFill>
                  <a:schemeClr val="tx1"/>
                </a:solidFill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</a:rPr>
              <a:t> char * co, 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n, double </a:t>
            </a:r>
            <a:r>
              <a:rPr lang="en-US" altLang="zh-CN" sz="1600" dirty="0" err="1">
                <a:solidFill>
                  <a:schemeClr val="tx1"/>
                </a:solidFill>
              </a:rPr>
              <a:t>pr</a:t>
            </a:r>
            <a:r>
              <a:rPr lang="en-US" altLang="zh-CN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buy(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sell(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update(double price);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show();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};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3362009" y="1119898"/>
            <a:ext cx="2131915" cy="388811"/>
          </a:xfrm>
          <a:prstGeom prst="wedgeRectCallout">
            <a:avLst>
              <a:gd name="adj1" fmla="val -116100"/>
              <a:gd name="adj2" fmla="val 96462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altLang="zh-CN" sz="1600" b="1" dirty="0">
                <a:latin typeface="+mn-lt"/>
                <a:ea typeface="+mn-ea"/>
              </a:rPr>
              <a:t>private by default</a:t>
            </a:r>
            <a:endParaRPr lang="zh-CN" altLang="en-US" sz="1600" b="1" dirty="0">
              <a:latin typeface="+mn-lt"/>
              <a:ea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807777" y="1055077"/>
            <a:ext cx="1944346" cy="515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Placed in .h file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6568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1765</TotalTime>
  <Words>2667</Words>
  <Application>Microsoft Office PowerPoint</Application>
  <PresentationFormat>Custom</PresentationFormat>
  <Paragraphs>500</Paragraphs>
  <Slides>52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Montserrat</vt:lpstr>
      <vt:lpstr>Lato</vt:lpstr>
      <vt:lpstr>Arial Black</vt:lpstr>
      <vt:lpstr>宋体</vt:lpstr>
      <vt:lpstr>微软雅黑</vt:lpstr>
      <vt:lpstr>Times New Roman</vt:lpstr>
      <vt:lpstr>Wingdings</vt:lpstr>
      <vt:lpstr>Arial</vt:lpstr>
      <vt:lpstr>Focus</vt:lpstr>
      <vt:lpstr>C++ Programming Design</vt:lpstr>
      <vt:lpstr>#6 Objects and Classes</vt:lpstr>
      <vt:lpstr>OOP (Object-Oriented Programming)</vt:lpstr>
      <vt:lpstr>OOP (Object-Oriented Programming)</vt:lpstr>
      <vt:lpstr>PowerPoint Presentation</vt:lpstr>
      <vt:lpstr>PowerPoint Presentation</vt:lpstr>
      <vt:lpstr>Classes and Objects: Class declaration</vt:lpstr>
      <vt:lpstr>Classes and Objects: Class declaration</vt:lpstr>
      <vt:lpstr>Classes and Objects: Class declaration</vt:lpstr>
      <vt:lpstr>Classes and Objects: Member Functions</vt:lpstr>
      <vt:lpstr>Classes and Objects: Member Functions</vt:lpstr>
      <vt:lpstr>Classes and Objects: Member Functions</vt:lpstr>
      <vt:lpstr>Classes and Objects: Member Functions</vt:lpstr>
      <vt:lpstr>Classes and Objects: Member Functions</vt:lpstr>
      <vt:lpstr>Classes and Objects:  .h file</vt:lpstr>
      <vt:lpstr>Classes and Objects: .cpp file</vt:lpstr>
      <vt:lpstr>Classes and Objects: Object Definition</vt:lpstr>
      <vt:lpstr>Classes and Objects: Using Objects</vt:lpstr>
      <vt:lpstr>Classes and Objects: Using Objects</vt:lpstr>
      <vt:lpstr>Classes and Objects: Problem</vt:lpstr>
      <vt:lpstr>Class Constructors: Object initialization</vt:lpstr>
      <vt:lpstr>Class Constructors: Object initialization</vt:lpstr>
      <vt:lpstr>Class Constructors: Object initialization</vt:lpstr>
      <vt:lpstr>Class Constructors: Default Constructors</vt:lpstr>
      <vt:lpstr>Class Constructors: Default Constructors</vt:lpstr>
      <vt:lpstr>Class Constructors: Default Constructors</vt:lpstr>
      <vt:lpstr>Class Constructors: Default Constructors</vt:lpstr>
      <vt:lpstr>Class Constructors: Overloading</vt:lpstr>
      <vt:lpstr>Class Constructors: Using Constructors</vt:lpstr>
      <vt:lpstr>Class Constructors: C++11</vt:lpstr>
      <vt:lpstr>Class Destructors</vt:lpstr>
      <vt:lpstr>Class Destructors</vt:lpstr>
      <vt:lpstr>Class Destructors: Definition</vt:lpstr>
      <vt:lpstr>Class Destructors: Definition</vt:lpstr>
      <vt:lpstr>const Object and Member Functions</vt:lpstr>
      <vt:lpstr>this Pointer</vt:lpstr>
      <vt:lpstr>this Pointer</vt:lpstr>
      <vt:lpstr>this Pointer</vt:lpstr>
      <vt:lpstr>this Pointer</vt:lpstr>
      <vt:lpstr>this Pointer</vt:lpstr>
      <vt:lpstr>this Pointer</vt:lpstr>
      <vt:lpstr>this Pointer: An explanation</vt:lpstr>
      <vt:lpstr>this Pointer</vt:lpstr>
      <vt:lpstr>this Pointer: Another usage</vt:lpstr>
      <vt:lpstr>this Pointer: Another usage</vt:lpstr>
      <vt:lpstr>this Pointer: Another usage</vt:lpstr>
      <vt:lpstr>An Array of Objects</vt:lpstr>
      <vt:lpstr>Class Scope</vt:lpstr>
      <vt:lpstr>Class Scope</vt:lpstr>
      <vt:lpstr>Class Scope Constants</vt:lpstr>
      <vt:lpstr>Class Scope Constants</vt:lpstr>
      <vt:lpstr>Class Scope Constants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lizonghui</dc:creator>
  <cp:lastModifiedBy>lizonghui</cp:lastModifiedBy>
  <cp:revision>170</cp:revision>
  <dcterms:modified xsi:type="dcterms:W3CDTF">2022-10-14T13:58:36Z</dcterms:modified>
</cp:coreProperties>
</file>