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1334" r:id="rId2"/>
    <p:sldId id="1336" r:id="rId3"/>
    <p:sldId id="1295" r:id="rId4"/>
    <p:sldId id="1296" r:id="rId5"/>
    <p:sldId id="1301" r:id="rId6"/>
    <p:sldId id="1337" r:id="rId7"/>
    <p:sldId id="1338" r:id="rId8"/>
    <p:sldId id="1339" r:id="rId9"/>
    <p:sldId id="1340" r:id="rId10"/>
    <p:sldId id="1379" r:id="rId11"/>
    <p:sldId id="1341" r:id="rId12"/>
    <p:sldId id="1342" r:id="rId13"/>
    <p:sldId id="1343" r:id="rId14"/>
    <p:sldId id="1344" r:id="rId15"/>
    <p:sldId id="1345" r:id="rId16"/>
    <p:sldId id="1347" r:id="rId17"/>
    <p:sldId id="1348" r:id="rId18"/>
    <p:sldId id="1349" r:id="rId19"/>
    <p:sldId id="1350" r:id="rId20"/>
    <p:sldId id="1351" r:id="rId21"/>
    <p:sldId id="1352" r:id="rId22"/>
    <p:sldId id="1353" r:id="rId23"/>
    <p:sldId id="1354" r:id="rId24"/>
    <p:sldId id="1355" r:id="rId25"/>
    <p:sldId id="1356" r:id="rId26"/>
    <p:sldId id="1357" r:id="rId27"/>
    <p:sldId id="1373" r:id="rId28"/>
    <p:sldId id="1380" r:id="rId29"/>
    <p:sldId id="1381" r:id="rId30"/>
    <p:sldId id="1382" r:id="rId31"/>
    <p:sldId id="1383" r:id="rId32"/>
    <p:sldId id="1384" r:id="rId33"/>
    <p:sldId id="1385" r:id="rId34"/>
    <p:sldId id="1372" r:id="rId35"/>
    <p:sldId id="876" r:id="rId36"/>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57C"/>
    <a:srgbClr val="132584"/>
    <a:srgbClr val="133984"/>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2" autoAdjust="0"/>
    <p:restoredTop sz="53510" autoAdjust="0"/>
  </p:normalViewPr>
  <p:slideViewPr>
    <p:cSldViewPr snapToObjects="1">
      <p:cViewPr varScale="1">
        <p:scale>
          <a:sx n="59" d="100"/>
          <a:sy n="59" d="100"/>
        </p:scale>
        <p:origin x="2985" y="27"/>
      </p:cViewPr>
      <p:guideLst>
        <p:guide orient="horz" pos="2352"/>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25" d="100"/>
        <a:sy n="125"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5.xml"/><Relationship Id="rId1" Type="http://schemas.openxmlformats.org/officeDocument/2006/relationships/slide" Target="slides/slide4.xml"/><Relationship Id="rId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27687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a:t>
            </a:fld>
            <a:endParaRPr lang="en-US" altLang="zh-CN"/>
          </a:p>
        </p:txBody>
      </p:sp>
    </p:spTree>
    <p:extLst>
      <p:ext uri="{BB962C8B-B14F-4D97-AF65-F5344CB8AC3E}">
        <p14:creationId xmlns:p14="http://schemas.microsoft.com/office/powerpoint/2010/main" val="4235461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BA972-934F-4206-88D8-F7EE7884163E}" type="slidenum">
              <a:rPr lang="zh-CN" altLang="en-US"/>
              <a:pPr/>
              <a:t>11</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12371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12</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073661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D5A8F-F787-40E3-B0FD-6B9B852C421B}" type="slidenum">
              <a:rPr lang="zh-CN" altLang="en-US"/>
              <a:pPr/>
              <a:t>13</a:t>
            </a:fld>
            <a:endParaRPr lang="en-US" altLang="zh-CN"/>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24217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14</a:t>
            </a:fld>
            <a:endParaRPr lang="en-US" altLang="zh-CN"/>
          </a:p>
        </p:txBody>
      </p:sp>
    </p:spTree>
    <p:extLst>
      <p:ext uri="{BB962C8B-B14F-4D97-AF65-F5344CB8AC3E}">
        <p14:creationId xmlns:p14="http://schemas.microsoft.com/office/powerpoint/2010/main" val="1074764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25453-E1DD-4FBD-BF25-AB6390F22BCB}" type="slidenum">
              <a:rPr lang="zh-CN" altLang="en-US"/>
              <a:pPr/>
              <a:t>15</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r>
              <a:rPr lang="zh-CN" altLang="en-US" dirty="0" smtClean="0"/>
              <a:t>为以下程序规范片段标识（多组不相交的）等价类。</a:t>
            </a:r>
            <a:endParaRPr lang="en-US" altLang="zh-CN" dirty="0" smtClean="0"/>
          </a:p>
          <a:p>
            <a:r>
              <a:rPr lang="zh-CN" altLang="en-US" dirty="0" smtClean="0"/>
              <a:t>个税：</a:t>
            </a:r>
            <a:endParaRPr lang="en-US" altLang="zh-CN" dirty="0" smtClean="0"/>
          </a:p>
        </p:txBody>
      </p:sp>
    </p:spTree>
    <p:extLst>
      <p:ext uri="{BB962C8B-B14F-4D97-AF65-F5344CB8AC3E}">
        <p14:creationId xmlns:p14="http://schemas.microsoft.com/office/powerpoint/2010/main" val="1871358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77B3D-90EF-45D9-ACDF-46C2D1C036C0}" type="slidenum">
              <a:rPr lang="zh-CN" altLang="en-US"/>
              <a:pPr/>
              <a:t>16</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13701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A9ADB-1471-4C69-94C2-FCB354645262}" type="slidenum">
              <a:rPr lang="zh-CN" altLang="en-US"/>
              <a:pPr/>
              <a:t>17</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确定次边界条件或内部边界条件</a:t>
            </a:r>
            <a:endParaRPr lang="en-US" altLang="zh-CN" dirty="0" smtClean="0"/>
          </a:p>
        </p:txBody>
      </p:sp>
    </p:spTree>
    <p:extLst>
      <p:ext uri="{BB962C8B-B14F-4D97-AF65-F5344CB8AC3E}">
        <p14:creationId xmlns:p14="http://schemas.microsoft.com/office/powerpoint/2010/main" val="241480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73AB8-5665-42E6-B42A-B1443A0BDE7E}" type="slidenum">
              <a:rPr lang="zh-CN" altLang="en-US"/>
              <a:pPr/>
              <a:t>18</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10523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7FF55-2C17-4D82-B18B-2AEB4C3842A4}" type="slidenum">
              <a:rPr lang="zh-CN" altLang="en-US"/>
              <a:pPr/>
              <a:t>19</a:t>
            </a:fld>
            <a:endParaRPr lang="en-US" altLang="zh-CN"/>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zh-CN" altLang="en-US" dirty="0" smtClean="0"/>
              <a:t>程序员通常会根据数据的大小来处理不同的数据。</a:t>
            </a:r>
            <a:endParaRPr lang="en-US" altLang="zh-CN" dirty="0" smtClean="0"/>
          </a:p>
        </p:txBody>
      </p:sp>
    </p:spTree>
    <p:extLst>
      <p:ext uri="{BB962C8B-B14F-4D97-AF65-F5344CB8AC3E}">
        <p14:creationId xmlns:p14="http://schemas.microsoft.com/office/powerpoint/2010/main" val="249465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0453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2DA20-049A-478B-9B9C-19E4191943AB}" type="slidenum">
              <a:rPr lang="zh-CN" altLang="en-US"/>
              <a:pPr/>
              <a:t>20</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870197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7349C-F9B5-4632-B5D3-26E1FA3EB854}" type="slidenum">
              <a:rPr lang="zh-CN" altLang="en-US"/>
              <a:pPr/>
              <a:t>21</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r>
              <a:rPr lang="zh-CN" altLang="en-US" dirty="0" smtClean="0"/>
              <a:t>另一个常见的次边界条件是</a:t>
            </a:r>
            <a:r>
              <a:rPr lang="en-US" altLang="zh-CN" dirty="0" smtClean="0"/>
              <a:t>ASCII</a:t>
            </a:r>
            <a:r>
              <a:rPr lang="zh-CN" altLang="en-US" dirty="0" smtClean="0"/>
              <a:t>字符表</a:t>
            </a:r>
            <a:endParaRPr lang="en-US" altLang="zh-CN" dirty="0" smtClean="0"/>
          </a:p>
        </p:txBody>
      </p:sp>
    </p:spTree>
    <p:extLst>
      <p:ext uri="{BB962C8B-B14F-4D97-AF65-F5344CB8AC3E}">
        <p14:creationId xmlns:p14="http://schemas.microsoft.com/office/powerpoint/2010/main" val="1351725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66658-1B76-4FBF-B5C5-187AFBCFAEAD}" type="slidenum">
              <a:rPr lang="zh-CN" altLang="en-US"/>
              <a:pPr/>
              <a:t>22</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r>
              <a:rPr lang="en-US" altLang="zh-CN" dirty="0" smtClean="0"/>
              <a:t>ASCII</a:t>
            </a:r>
            <a:r>
              <a:rPr lang="zh-CN" altLang="en-US" dirty="0" smtClean="0"/>
              <a:t>码是</a:t>
            </a:r>
            <a:r>
              <a:rPr lang="en-US" altLang="zh-CN" dirty="0" smtClean="0"/>
              <a:t>8</a:t>
            </a:r>
            <a:r>
              <a:rPr lang="zh-CN" altLang="en-US" dirty="0" smtClean="0"/>
              <a:t>位。</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917076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66658-1B76-4FBF-B5C5-187AFBCFAEAD}" type="slidenum">
              <a:rPr lang="zh-CN" altLang="en-US"/>
              <a:pPr/>
              <a:t>23</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r>
              <a:rPr lang="en-US" altLang="zh-CN" dirty="0" smtClean="0"/>
              <a:t>ASCII</a:t>
            </a:r>
            <a:r>
              <a:rPr lang="zh-CN" altLang="en-US" dirty="0" smtClean="0"/>
              <a:t>码是</a:t>
            </a:r>
            <a:r>
              <a:rPr lang="en-US" altLang="zh-CN" dirty="0" smtClean="0"/>
              <a:t>8</a:t>
            </a:r>
            <a:r>
              <a:rPr lang="zh-CN" altLang="en-US" dirty="0" smtClean="0"/>
              <a:t>位。</a:t>
            </a:r>
            <a:endParaRPr lang="en-US" altLang="zh-CN" dirty="0" smtClean="0"/>
          </a:p>
          <a:p>
            <a:endParaRPr lang="en-US" altLang="zh-CN" dirty="0" smtClean="0"/>
          </a:p>
        </p:txBody>
      </p:sp>
    </p:spTree>
    <p:extLst>
      <p:ext uri="{BB962C8B-B14F-4D97-AF65-F5344CB8AC3E}">
        <p14:creationId xmlns:p14="http://schemas.microsoft.com/office/powerpoint/2010/main" val="172347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66658-1B76-4FBF-B5C5-187AFBCFAEAD}" type="slidenum">
              <a:rPr lang="zh-CN" altLang="en-US"/>
              <a:pPr/>
              <a:t>24</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r>
              <a:rPr lang="en-US" altLang="zh-CN" dirty="0" smtClean="0"/>
              <a:t>ASCII</a:t>
            </a:r>
            <a:r>
              <a:rPr lang="zh-CN" altLang="en-US" dirty="0" smtClean="0"/>
              <a:t>码是</a:t>
            </a:r>
            <a:r>
              <a:rPr lang="en-US" altLang="zh-CN" dirty="0" smtClean="0"/>
              <a:t>8</a:t>
            </a:r>
            <a:r>
              <a:rPr lang="zh-CN" altLang="en-US" dirty="0" smtClean="0"/>
              <a:t>位。</a:t>
            </a:r>
            <a:endParaRPr lang="en-US" altLang="zh-CN" dirty="0" smtClean="0"/>
          </a:p>
        </p:txBody>
      </p:sp>
    </p:spTree>
    <p:extLst>
      <p:ext uri="{BB962C8B-B14F-4D97-AF65-F5344CB8AC3E}">
        <p14:creationId xmlns:p14="http://schemas.microsoft.com/office/powerpoint/2010/main" val="2451234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8464E3-ED38-4271-9BFF-8935F02243D5}" type="slidenum">
              <a:rPr lang="zh-CN" altLang="en-US"/>
              <a:pPr/>
              <a:t>25</a:t>
            </a:fld>
            <a:endParaRPr lang="en-US" altLang="zh-CN"/>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60925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0500F4-446B-4DDD-A0BC-39B4398184FC}" type="slidenum">
              <a:rPr lang="zh-CN" altLang="en-US"/>
              <a:pPr/>
              <a:t>26</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r>
              <a:rPr lang="zh-CN" altLang="en-US" dirty="0" smtClean="0"/>
              <a:t>进一步划分的可能性</a:t>
            </a:r>
            <a:endParaRPr lang="en-US" altLang="zh-CN" dirty="0" smtClean="0"/>
          </a:p>
        </p:txBody>
      </p:sp>
    </p:spTree>
    <p:extLst>
      <p:ext uri="{BB962C8B-B14F-4D97-AF65-F5344CB8AC3E}">
        <p14:creationId xmlns:p14="http://schemas.microsoft.com/office/powerpoint/2010/main" val="2809028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(1985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2003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月期间出生</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画表格</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27</a:t>
            </a:fld>
            <a:endParaRPr lang="en-US" altLang="zh-CN"/>
          </a:p>
        </p:txBody>
      </p:sp>
    </p:spTree>
    <p:extLst>
      <p:ext uri="{BB962C8B-B14F-4D97-AF65-F5344CB8AC3E}">
        <p14:creationId xmlns:p14="http://schemas.microsoft.com/office/powerpoint/2010/main" val="4270109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28</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(1985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2003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月期间出生</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Tree>
    <p:extLst>
      <p:ext uri="{BB962C8B-B14F-4D97-AF65-F5344CB8AC3E}">
        <p14:creationId xmlns:p14="http://schemas.microsoft.com/office/powerpoint/2010/main" val="869707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29</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(1985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2003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月期间出生</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lvl="1" eaLnBrk="1" hangingPunct="1">
              <a:lnSpc>
                <a:spcPct val="110000"/>
              </a:lnSpc>
              <a:buNone/>
            </a:pPr>
            <a:r>
              <a:rPr lang="en-US" altLang="zh-CN" sz="1800" b="1" dirty="0" smtClean="0">
                <a:effectLst/>
                <a:latin typeface="Cambria" panose="02040503050406030204" pitchFamily="18" charset="0"/>
              </a:rPr>
              <a:t>Class </a:t>
            </a:r>
            <a:r>
              <a:rPr lang="en-US" altLang="zh-CN" sz="1800" b="1" dirty="0" smtClean="0">
                <a:latin typeface="Cambria" panose="02040503050406030204" pitchFamily="18" charset="0"/>
              </a:rPr>
              <a:t>arbitrary </a:t>
            </a:r>
            <a:r>
              <a:rPr lang="en-US" altLang="zh-CN" sz="1800" b="1" dirty="0" smtClean="0">
                <a:effectLst/>
                <a:latin typeface="Cambria" panose="02040503050406030204" pitchFamily="18" charset="0"/>
              </a:rPr>
              <a:t>value</a:t>
            </a:r>
          </a:p>
          <a:p>
            <a:pPr lvl="1" eaLnBrk="1" hangingPunct="1">
              <a:lnSpc>
                <a:spcPct val="110000"/>
              </a:lnSpc>
              <a:buFont typeface="Wingdings" panose="05000000000000000000" pitchFamily="2" charset="2"/>
              <a:buNone/>
            </a:pPr>
            <a:r>
              <a:rPr lang="en-US" altLang="zh-CN" sz="1800" b="1" dirty="0" smtClean="0">
                <a:effectLst/>
                <a:latin typeface="Cambria" panose="02040503050406030204" pitchFamily="18" charset="0"/>
              </a:rPr>
              <a:t>Class boundary value</a:t>
            </a:r>
            <a:endParaRPr lang="zh-CN" altLang="en-US" dirty="0"/>
          </a:p>
        </p:txBody>
      </p:sp>
    </p:spTree>
    <p:extLst>
      <p:ext uri="{BB962C8B-B14F-4D97-AF65-F5344CB8AC3E}">
        <p14:creationId xmlns:p14="http://schemas.microsoft.com/office/powerpoint/2010/main" val="158927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6ABCF-D250-4ABB-8013-C6B452DAE9A7}" type="slidenum">
              <a:rPr lang="zh-CN" altLang="en-US"/>
              <a:pPr/>
              <a:t>3</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zh-CN" altLang="en-US" dirty="0" smtClean="0"/>
              <a:t>等价类划分其思想是将输入空间根据规范划分为若干等价类，这样可以期望给定类的每个元素都以相同的方式“处理”（即映射到输出）（正确或错误），从而减少必须开发的测试用例总数。</a:t>
            </a:r>
            <a:endParaRPr lang="en-US" altLang="zh-CN" dirty="0" smtClean="0"/>
          </a:p>
        </p:txBody>
      </p:sp>
    </p:spTree>
    <p:extLst>
      <p:ext uri="{BB962C8B-B14F-4D97-AF65-F5344CB8AC3E}">
        <p14:creationId xmlns:p14="http://schemas.microsoft.com/office/powerpoint/2010/main" val="399227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30</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(1985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2003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月期间出生</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lvl="1" eaLnBrk="1" hangingPunct="1">
              <a:lnSpc>
                <a:spcPct val="110000"/>
              </a:lnSpc>
              <a:buNone/>
            </a:pPr>
            <a:r>
              <a:rPr lang="en-US" altLang="zh-CN" sz="1800" b="1" dirty="0" smtClean="0">
                <a:effectLst/>
                <a:latin typeface="Cambria" panose="02040503050406030204" pitchFamily="18" charset="0"/>
              </a:rPr>
              <a:t>Class </a:t>
            </a:r>
            <a:r>
              <a:rPr lang="en-US" altLang="zh-CN" sz="1800" b="1" dirty="0" smtClean="0">
                <a:latin typeface="Cambria" panose="02040503050406030204" pitchFamily="18" charset="0"/>
              </a:rPr>
              <a:t>arbitrary </a:t>
            </a:r>
            <a:r>
              <a:rPr lang="en-US" altLang="zh-CN" sz="1800" b="1" dirty="0" smtClean="0">
                <a:effectLst/>
                <a:latin typeface="Cambria" panose="02040503050406030204" pitchFamily="18" charset="0"/>
              </a:rPr>
              <a:t>value</a:t>
            </a:r>
          </a:p>
          <a:p>
            <a:pPr lvl="1" eaLnBrk="1" hangingPunct="1">
              <a:lnSpc>
                <a:spcPct val="110000"/>
              </a:lnSpc>
              <a:buFont typeface="Wingdings" panose="05000000000000000000" pitchFamily="2" charset="2"/>
              <a:buNone/>
            </a:pPr>
            <a:r>
              <a:rPr lang="en-US" altLang="zh-CN" sz="1800" b="1" dirty="0" smtClean="0">
                <a:effectLst/>
                <a:latin typeface="Cambria" panose="02040503050406030204" pitchFamily="18" charset="0"/>
              </a:rPr>
              <a:t>Class boundary value</a:t>
            </a:r>
            <a:endParaRPr lang="zh-CN" altLang="en-US" dirty="0"/>
          </a:p>
        </p:txBody>
      </p:sp>
    </p:spTree>
    <p:extLst>
      <p:ext uri="{BB962C8B-B14F-4D97-AF65-F5344CB8AC3E}">
        <p14:creationId xmlns:p14="http://schemas.microsoft.com/office/powerpoint/2010/main" val="2413137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31</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(1985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2003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月期间出生</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lvl="1" eaLnBrk="1" hangingPunct="1">
              <a:lnSpc>
                <a:spcPct val="110000"/>
              </a:lnSpc>
              <a:buNone/>
            </a:pPr>
            <a:r>
              <a:rPr lang="en-US" altLang="zh-CN" sz="1800" b="1" dirty="0" smtClean="0">
                <a:effectLst/>
                <a:latin typeface="Cambria" panose="02040503050406030204" pitchFamily="18" charset="0"/>
              </a:rPr>
              <a:t>Class </a:t>
            </a:r>
            <a:r>
              <a:rPr lang="en-US" altLang="zh-CN" sz="1800" b="1" dirty="0" smtClean="0">
                <a:latin typeface="Cambria" panose="02040503050406030204" pitchFamily="18" charset="0"/>
              </a:rPr>
              <a:t>arbitrary </a:t>
            </a:r>
            <a:r>
              <a:rPr lang="en-US" altLang="zh-CN" sz="1800" b="1" dirty="0" smtClean="0">
                <a:effectLst/>
                <a:latin typeface="Cambria" panose="02040503050406030204" pitchFamily="18" charset="0"/>
              </a:rPr>
              <a:t>value</a:t>
            </a:r>
          </a:p>
          <a:p>
            <a:pPr lvl="1" eaLnBrk="1" hangingPunct="1">
              <a:lnSpc>
                <a:spcPct val="110000"/>
              </a:lnSpc>
              <a:buFont typeface="Wingdings" panose="05000000000000000000" pitchFamily="2" charset="2"/>
              <a:buNone/>
            </a:pPr>
            <a:r>
              <a:rPr lang="en-US" altLang="zh-CN" sz="1800" b="1" dirty="0" smtClean="0">
                <a:effectLst/>
                <a:latin typeface="Cambria" panose="02040503050406030204" pitchFamily="18" charset="0"/>
              </a:rPr>
              <a:t>Class boundary value</a:t>
            </a:r>
            <a:endParaRPr lang="zh-CN" altLang="en-US" dirty="0"/>
          </a:p>
        </p:txBody>
      </p:sp>
    </p:spTree>
    <p:extLst>
      <p:ext uri="{BB962C8B-B14F-4D97-AF65-F5344CB8AC3E}">
        <p14:creationId xmlns:p14="http://schemas.microsoft.com/office/powerpoint/2010/main" val="4070664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32</a:t>
            </a:fld>
            <a:endParaRPr lang="en-US" altLang="zh-CN"/>
          </a:p>
        </p:txBody>
      </p:sp>
    </p:spTree>
    <p:extLst>
      <p:ext uri="{BB962C8B-B14F-4D97-AF65-F5344CB8AC3E}">
        <p14:creationId xmlns:p14="http://schemas.microsoft.com/office/powerpoint/2010/main" val="3550328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33</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(1985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2003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月期间出生</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Tree>
    <p:extLst>
      <p:ext uri="{BB962C8B-B14F-4D97-AF65-F5344CB8AC3E}">
        <p14:creationId xmlns:p14="http://schemas.microsoft.com/office/powerpoint/2010/main" val="2658623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7507494D-7BA7-49B3-BE2D-8BB0AA5E9255}" type="slidenum">
              <a:rPr lang="en-US" altLang="zh-CN" sz="1200">
                <a:ea typeface="宋体" panose="02010600030101010101" pitchFamily="2" charset="-122"/>
              </a:rPr>
              <a:pPr algn="r"/>
              <a:t>34</a:t>
            </a:fld>
            <a:endParaRPr lang="en-US" altLang="zh-CN" sz="120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461677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35</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EAB64-4074-457B-8391-A2E485683CF8}" type="slidenum">
              <a:rPr lang="zh-CN" altLang="en-US"/>
              <a:pPr/>
              <a:t>4</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r>
              <a:rPr lang="zh-CN" altLang="en-US" dirty="0" smtClean="0"/>
              <a:t>将所有可能的输入划分为类（分区），以便：有有限个输入等价类</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341674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01FF0-09A1-4AEB-87A4-8D9471A38C88}" type="slidenum">
              <a:rPr lang="zh-CN" altLang="en-US"/>
              <a:pPr/>
              <a:t>5</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43279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43512-D66B-4A6D-81D2-176C2D5AB06A}" type="slidenum">
              <a:rPr lang="zh-CN" altLang="en-US"/>
              <a:pPr/>
              <a:t>6</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错误隐含在角落 </a:t>
            </a:r>
            <a:r>
              <a:rPr lang="en-US" altLang="zh-CN" dirty="0" smtClean="0"/>
              <a:t>errors hide</a:t>
            </a:r>
            <a:r>
              <a:rPr lang="en-US" altLang="zh-CN" baseline="0" dirty="0" smtClean="0"/>
              <a:t> in the corner</a:t>
            </a:r>
            <a:endParaRPr lang="en-US" altLang="zh-CN" dirty="0" smtClean="0"/>
          </a:p>
        </p:txBody>
      </p:sp>
    </p:spTree>
    <p:extLst>
      <p:ext uri="{BB962C8B-B14F-4D97-AF65-F5344CB8AC3E}">
        <p14:creationId xmlns:p14="http://schemas.microsoft.com/office/powerpoint/2010/main" val="111913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31F9-4ED6-49E0-88BC-4A8343486392}" type="slidenum">
              <a:rPr lang="zh-CN" altLang="en-US"/>
              <a:pPr/>
              <a:t>7</a:t>
            </a:fld>
            <a:endParaRPr lang="en-US" altLang="zh-CN"/>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236061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027DF-02BE-4A99-8F1C-5673412ACB0C}" type="slidenum">
              <a:rPr lang="zh-CN" altLang="en-US"/>
              <a:pPr/>
              <a:t>8</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可能的边界条件示例，越界测试。</a:t>
            </a:r>
            <a:endParaRPr lang="en-US" altLang="zh-CN" dirty="0" smtClean="0"/>
          </a:p>
        </p:txBody>
      </p:sp>
    </p:spTree>
    <p:extLst>
      <p:ext uri="{BB962C8B-B14F-4D97-AF65-F5344CB8AC3E}">
        <p14:creationId xmlns:p14="http://schemas.microsoft.com/office/powerpoint/2010/main" val="92620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0DCE1-DA3D-40FE-A9B6-6619A0CFDD79}" type="slidenum">
              <a:rPr lang="zh-CN" altLang="en-US"/>
              <a:pPr/>
              <a:t>9</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zh-CN" altLang="en-US" dirty="0" smtClean="0"/>
              <a:t>基于经验</a:t>
            </a:r>
            <a:r>
              <a:rPr lang="en-US" altLang="zh-CN" dirty="0" smtClean="0"/>
              <a:t>/</a:t>
            </a:r>
            <a:r>
              <a:rPr lang="zh-CN" altLang="en-US" dirty="0" smtClean="0"/>
              <a:t>启发：</a:t>
            </a:r>
            <a:endParaRPr lang="en-US" altLang="zh-CN" dirty="0" smtClean="0"/>
          </a:p>
          <a:p>
            <a:r>
              <a:rPr lang="zh-CN" altLang="en-US" dirty="0" smtClean="0"/>
              <a:t>测试等式类的边界条件更有效，即直接在类的边上、边上和边下的值</a:t>
            </a:r>
            <a:endParaRPr lang="en-US" altLang="zh-CN" dirty="0" smtClean="0"/>
          </a:p>
          <a:p>
            <a:r>
              <a:rPr lang="zh-CN" altLang="en-US" dirty="0" smtClean="0"/>
              <a:t>选择输入边界值作为输入类中的测试，而不是作为任意值的附加值</a:t>
            </a:r>
            <a:endParaRPr lang="en-US" altLang="zh-CN" dirty="0" smtClean="0"/>
          </a:p>
          <a:p>
            <a:r>
              <a:rPr lang="zh-CN" altLang="en-US" dirty="0" smtClean="0"/>
              <a:t>同时选择调用输出边界值（输出类边界上的值）的输入</a:t>
            </a:r>
            <a:endParaRPr lang="en-US" altLang="zh-CN" dirty="0" smtClean="0"/>
          </a:p>
        </p:txBody>
      </p:sp>
    </p:spTree>
    <p:extLst>
      <p:ext uri="{BB962C8B-B14F-4D97-AF65-F5344CB8AC3E}">
        <p14:creationId xmlns:p14="http://schemas.microsoft.com/office/powerpoint/2010/main" val="13947387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00200"/>
            <a:ext cx="7772400" cy="4530725"/>
          </a:xfrm>
        </p:spPr>
        <p:txBody>
          <a:bodyPr/>
          <a:lstStyle/>
          <a:p>
            <a:endParaRPr lang="zh-CN" altLang="en-US"/>
          </a:p>
        </p:txBody>
      </p:sp>
      <p:sp>
        <p:nvSpPr>
          <p:cNvPr id="4" name="日期占位符 3"/>
          <p:cNvSpPr>
            <a:spLocks noGrp="1"/>
          </p:cNvSpPr>
          <p:nvPr>
            <p:ph type="dt" sz="half" idx="10"/>
          </p:nvPr>
        </p:nvSpPr>
        <p:spPr>
          <a:xfrm>
            <a:off x="914400" y="6251575"/>
            <a:ext cx="19812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248400"/>
            <a:ext cx="29718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781800" y="6248400"/>
            <a:ext cx="1905000" cy="457200"/>
          </a:xfrm>
        </p:spPr>
        <p:txBody>
          <a:bodyPr/>
          <a:lstStyle>
            <a:lvl1pPr>
              <a:defRPr/>
            </a:lvl1pPr>
          </a:lstStyle>
          <a:p>
            <a:fld id="{78C97B3C-6A4B-48BD-AB17-303E0536F893}" type="slidenum">
              <a:rPr lang="zh-CN" altLang="en-US"/>
              <a:pPr/>
              <a:t>‹#›</a:t>
            </a:fld>
            <a:endParaRPr lang="en-US" altLang="zh-CN"/>
          </a:p>
        </p:txBody>
      </p:sp>
    </p:spTree>
    <p:extLst>
      <p:ext uri="{BB962C8B-B14F-4D97-AF65-F5344CB8AC3E}">
        <p14:creationId xmlns:p14="http://schemas.microsoft.com/office/powerpoint/2010/main" val="36351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7"/>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0.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7.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20.tmp"/><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32.xml"/><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3770566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09600" y="2059632"/>
            <a:ext cx="949299" cy="461665"/>
          </a:xfrm>
          <a:prstGeom prst="rect">
            <a:avLst/>
          </a:prstGeom>
          <a:noFill/>
        </p:spPr>
        <p:txBody>
          <a:bodyPr wrap="none" rtlCol="0">
            <a:spAutoFit/>
          </a:bodyPr>
          <a:lstStyle/>
          <a:p>
            <a:r>
              <a:rPr kumimoji="1" lang="en-US" altLang="zh-CN" dirty="0" smtClean="0">
                <a:solidFill>
                  <a:srgbClr val="133984"/>
                </a:solidFill>
                <a:latin typeface="Cambria" panose="02040503050406030204" pitchFamily="18" charset="0"/>
              </a:rPr>
              <a:t>16 bit</a:t>
            </a:r>
            <a:endParaRPr kumimoji="1" lang="zh-CN" altLang="en-US" dirty="0">
              <a:solidFill>
                <a:srgbClr val="133984"/>
              </a:solidFill>
              <a:latin typeface="Cambria" panose="02040503050406030204" pitchFamily="18" charset="0"/>
            </a:endParaRPr>
          </a:p>
        </p:txBody>
      </p:sp>
      <p:pic>
        <p:nvPicPr>
          <p:cNvPr id="10" name="图片 9"/>
          <p:cNvPicPr>
            <a:picLocks noChangeAspect="1"/>
          </p:cNvPicPr>
          <p:nvPr/>
        </p:nvPicPr>
        <p:blipFill>
          <a:blip r:embed="rId3"/>
          <a:stretch>
            <a:fillRect/>
          </a:stretch>
        </p:blipFill>
        <p:spPr>
          <a:xfrm>
            <a:off x="2286000" y="1981200"/>
            <a:ext cx="4768412" cy="3053096"/>
          </a:xfrm>
          <a:prstGeom prst="rect">
            <a:avLst/>
          </a:prstGeom>
        </p:spPr>
      </p:pic>
      <p:sp>
        <p:nvSpPr>
          <p:cNvPr id="8" name="标题 7"/>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2025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6370" name="Rectangle 2"/>
          <p:cNvSpPr>
            <a:spLocks noGrp="1" noChangeArrowheads="1"/>
          </p:cNvSpPr>
          <p:nvPr>
            <p:ph type="title"/>
          </p:nvPr>
        </p:nvSpPr>
        <p:spPr>
          <a:xfrm>
            <a:off x="1600200" y="228975"/>
            <a:ext cx="7962900" cy="693738"/>
          </a:xfrm>
        </p:spPr>
        <p:txBody>
          <a:bodyPr/>
          <a:lstStyle/>
          <a:p>
            <a:r>
              <a:rPr lang="en-US" altLang="zh-CN">
                <a:latin typeface="Cambria" panose="02040503050406030204" pitchFamily="18" charset="0"/>
              </a:rPr>
              <a:t>Guidelines for Identifying </a:t>
            </a:r>
            <a:r>
              <a:rPr lang="en-US" altLang="zh-CN" sz="2000">
                <a:latin typeface="Cambria" panose="02040503050406030204" pitchFamily="18" charset="0"/>
              </a:rPr>
              <a:t>Boundary Values</a:t>
            </a:r>
          </a:p>
        </p:txBody>
      </p:sp>
      <p:sp>
        <p:nvSpPr>
          <p:cNvPr id="186371" name="Rectangle 3"/>
          <p:cNvSpPr>
            <a:spLocks noGrp="1" noChangeArrowheads="1"/>
          </p:cNvSpPr>
          <p:nvPr>
            <p:ph type="body" idx="1"/>
          </p:nvPr>
        </p:nvSpPr>
        <p:spPr>
          <a:xfrm>
            <a:off x="381000" y="1295400"/>
            <a:ext cx="8301038"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ts val="2600"/>
              </a:lnSpc>
              <a:buClrTx/>
              <a:buSzTx/>
              <a:buFont typeface="Wingdings" panose="05000000000000000000" pitchFamily="2" charset="2"/>
              <a:buNone/>
            </a:pPr>
            <a:r>
              <a:rPr lang="zh-CN" altLang="en-US" sz="2000" b="1" dirty="0">
                <a:latin typeface="Cambria" panose="02040503050406030204" pitchFamily="18" charset="0"/>
              </a:rPr>
              <a:t>1</a:t>
            </a:r>
            <a:r>
              <a:rPr lang="zh-CN" altLang="en-US" sz="2000" dirty="0">
                <a:latin typeface="Cambria" panose="02040503050406030204" pitchFamily="18" charset="0"/>
              </a:rPr>
              <a:t>. </a:t>
            </a:r>
            <a:r>
              <a:rPr lang="en-US" altLang="zh-CN" sz="2000" dirty="0" smtClean="0">
                <a:latin typeface="Cambria" panose="02040503050406030204" pitchFamily="18" charset="0"/>
              </a:rPr>
              <a:t>If </a:t>
            </a:r>
            <a:r>
              <a:rPr lang="en-US" altLang="zh-CN" sz="2000" dirty="0">
                <a:latin typeface="Cambria" panose="02040503050406030204" pitchFamily="18" charset="0"/>
              </a:rPr>
              <a:t>the input range is bounded by a and b, then use a, b, and values </a:t>
            </a:r>
            <a:r>
              <a:rPr lang="en-US" altLang="zh-CN" sz="2000" dirty="0" smtClean="0">
                <a:latin typeface="Cambria" panose="02040503050406030204" pitchFamily="18" charset="0"/>
              </a:rPr>
              <a:t>just above </a:t>
            </a:r>
            <a:r>
              <a:rPr lang="en-US" altLang="zh-CN" sz="2000" dirty="0">
                <a:latin typeface="Cambria" panose="02040503050406030204" pitchFamily="18" charset="0"/>
              </a:rPr>
              <a:t>and just below a and b, respectively.</a:t>
            </a:r>
          </a:p>
        </p:txBody>
      </p:sp>
      <p:sp>
        <p:nvSpPr>
          <p:cNvPr id="186372" name="Rectangle 4"/>
          <p:cNvSpPr>
            <a:spLocks noChangeArrowheads="1"/>
          </p:cNvSpPr>
          <p:nvPr/>
        </p:nvSpPr>
        <p:spPr bwMode="auto">
          <a:xfrm>
            <a:off x="361950" y="2750964"/>
            <a:ext cx="8301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dirty="0">
                <a:solidFill>
                  <a:srgbClr val="133984"/>
                </a:solidFill>
                <a:effectLst/>
                <a:latin typeface="Cambria" panose="02040503050406030204" pitchFamily="18" charset="0"/>
              </a:rPr>
              <a:t>2.  </a:t>
            </a:r>
            <a:r>
              <a:rPr lang="en-US" altLang="zh-CN" sz="2000" dirty="0" smtClean="0">
                <a:solidFill>
                  <a:srgbClr val="133984"/>
                </a:solidFill>
                <a:effectLst/>
                <a:latin typeface="Cambria" panose="02040503050406030204" pitchFamily="18" charset="0"/>
              </a:rPr>
              <a:t>If </a:t>
            </a:r>
            <a:r>
              <a:rPr lang="en-US" altLang="zh-CN" sz="2000" dirty="0">
                <a:solidFill>
                  <a:srgbClr val="133984"/>
                </a:solidFill>
                <a:effectLst/>
                <a:latin typeface="Cambria" panose="02040503050406030204" pitchFamily="18" charset="0"/>
              </a:rPr>
              <a:t>the input is a number of values, use the minimum and maximum of </a:t>
            </a:r>
            <a:r>
              <a:rPr lang="en-US" altLang="zh-CN" sz="2000" dirty="0" smtClean="0">
                <a:solidFill>
                  <a:srgbClr val="133984"/>
                </a:solidFill>
                <a:effectLst/>
                <a:latin typeface="Cambria" panose="02040503050406030204" pitchFamily="18" charset="0"/>
              </a:rPr>
              <a:t>the </a:t>
            </a:r>
            <a:r>
              <a:rPr lang="en-US" altLang="zh-CN" sz="2000" dirty="0">
                <a:solidFill>
                  <a:srgbClr val="133984"/>
                </a:solidFill>
                <a:effectLst/>
                <a:latin typeface="Cambria" panose="02040503050406030204" pitchFamily="18" charset="0"/>
              </a:rPr>
              <a:t>values and values </a:t>
            </a:r>
            <a:r>
              <a:rPr lang="en-US" altLang="zh-CN" sz="2000" u="sng" dirty="0">
                <a:solidFill>
                  <a:srgbClr val="133984"/>
                </a:solidFill>
                <a:effectLst/>
                <a:latin typeface="Cambria" panose="02040503050406030204" pitchFamily="18" charset="0"/>
              </a:rPr>
              <a:t>just above</a:t>
            </a:r>
            <a:r>
              <a:rPr lang="en-US" altLang="zh-CN" sz="2000" dirty="0">
                <a:solidFill>
                  <a:srgbClr val="133984"/>
                </a:solidFill>
                <a:effectLst/>
                <a:latin typeface="Cambria" panose="02040503050406030204" pitchFamily="18" charset="0"/>
              </a:rPr>
              <a:t> and </a:t>
            </a:r>
            <a:r>
              <a:rPr lang="en-US" altLang="zh-CN" sz="2000" u="sng" dirty="0">
                <a:solidFill>
                  <a:srgbClr val="133984"/>
                </a:solidFill>
                <a:effectLst/>
                <a:latin typeface="Cambria" panose="02040503050406030204" pitchFamily="18" charset="0"/>
              </a:rPr>
              <a:t>just below</a:t>
            </a:r>
            <a:r>
              <a:rPr lang="en-US" altLang="zh-CN" sz="2000" dirty="0">
                <a:solidFill>
                  <a:srgbClr val="133984"/>
                </a:solidFill>
                <a:effectLst/>
                <a:latin typeface="Cambria" panose="02040503050406030204" pitchFamily="18" charset="0"/>
              </a:rPr>
              <a:t> them, respectively.</a:t>
            </a:r>
          </a:p>
        </p:txBody>
      </p:sp>
      <p:sp>
        <p:nvSpPr>
          <p:cNvPr id="186373" name="Rectangle 5"/>
          <p:cNvSpPr>
            <a:spLocks noChangeArrowheads="1"/>
          </p:cNvSpPr>
          <p:nvPr/>
        </p:nvSpPr>
        <p:spPr bwMode="auto">
          <a:xfrm>
            <a:off x="381000" y="4343372"/>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dirty="0">
                <a:solidFill>
                  <a:srgbClr val="133984"/>
                </a:solidFill>
                <a:effectLst/>
                <a:latin typeface="Cambria" panose="02040503050406030204" pitchFamily="18" charset="0"/>
              </a:rPr>
              <a:t>3. </a:t>
            </a:r>
            <a:r>
              <a:rPr lang="en-US" altLang="zh-CN" sz="2000" dirty="0">
                <a:solidFill>
                  <a:srgbClr val="133984"/>
                </a:solidFill>
                <a:effectLst/>
                <a:latin typeface="Cambria" panose="02040503050406030204" pitchFamily="18" charset="0"/>
              </a:rPr>
              <a:t>Apply guidelines 1 and 2 to create </a:t>
            </a:r>
            <a:r>
              <a:rPr lang="en-US" altLang="zh-CN" sz="2000" u="sng" dirty="0">
                <a:solidFill>
                  <a:srgbClr val="133984"/>
                </a:solidFill>
                <a:effectLst/>
                <a:latin typeface="Cambria" panose="02040503050406030204" pitchFamily="18" charset="0"/>
              </a:rPr>
              <a:t>output values</a:t>
            </a:r>
            <a:r>
              <a:rPr lang="en-US" altLang="zh-CN" sz="2000" dirty="0">
                <a:solidFill>
                  <a:srgbClr val="133984"/>
                </a:solidFill>
                <a:effectLst/>
                <a:latin typeface="Cambria" panose="02040503050406030204" pitchFamily="18" charset="0"/>
              </a:rPr>
              <a:t> at the </a:t>
            </a:r>
            <a:r>
              <a:rPr lang="en-US" altLang="zh-CN" sz="2000" u="sng" dirty="0">
                <a:solidFill>
                  <a:srgbClr val="133984"/>
                </a:solidFill>
                <a:effectLst/>
                <a:latin typeface="Cambria" panose="02040503050406030204" pitchFamily="18" charset="0"/>
              </a:rPr>
              <a:t>minimum</a:t>
            </a:r>
            <a:r>
              <a:rPr lang="en-US" altLang="zh-CN" sz="2000" dirty="0">
                <a:solidFill>
                  <a:srgbClr val="133984"/>
                </a:solidFill>
                <a:effectLst/>
                <a:latin typeface="Cambria" panose="02040503050406030204" pitchFamily="18" charset="0"/>
              </a:rPr>
              <a:t> and </a:t>
            </a:r>
            <a:r>
              <a:rPr lang="en-US" altLang="zh-CN" sz="2000" u="sng" dirty="0">
                <a:solidFill>
                  <a:srgbClr val="133984"/>
                </a:solidFill>
                <a:effectLst/>
                <a:latin typeface="Cambria" panose="02040503050406030204" pitchFamily="18" charset="0"/>
              </a:rPr>
              <a:t>maximum</a:t>
            </a:r>
            <a:r>
              <a:rPr lang="en-US" altLang="zh-CN" sz="2000" dirty="0">
                <a:solidFill>
                  <a:srgbClr val="133984"/>
                </a:solidFill>
                <a:effectLst/>
                <a:latin typeface="Cambria" panose="02040503050406030204" pitchFamily="18" charset="0"/>
              </a:rPr>
              <a:t> expected values.</a:t>
            </a:r>
          </a:p>
        </p:txBody>
      </p:sp>
      <p:sp>
        <p:nvSpPr>
          <p:cNvPr id="186374" name="Rectangle 6"/>
          <p:cNvSpPr>
            <a:spLocks noChangeArrowheads="1"/>
          </p:cNvSpPr>
          <p:nvPr/>
        </p:nvSpPr>
        <p:spPr bwMode="auto">
          <a:xfrm>
            <a:off x="322811" y="5265536"/>
            <a:ext cx="8534400" cy="745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dirty="0" smtClean="0">
                <a:solidFill>
                  <a:srgbClr val="133984"/>
                </a:solidFill>
                <a:effectLst/>
                <a:latin typeface="Cambria" panose="02040503050406030204" pitchFamily="18" charset="0"/>
              </a:rPr>
              <a:t> 4. </a:t>
            </a:r>
            <a:r>
              <a:rPr lang="en-US" altLang="zh-CN" sz="2000" dirty="0" smtClean="0">
                <a:solidFill>
                  <a:srgbClr val="133984"/>
                </a:solidFill>
                <a:effectLst/>
                <a:latin typeface="Cambria" panose="02040503050406030204" pitchFamily="18" charset="0"/>
              </a:rPr>
              <a:t>If data structures have </a:t>
            </a:r>
            <a:r>
              <a:rPr lang="en-US" altLang="zh-CN" sz="2000" u="sng" dirty="0" smtClean="0">
                <a:solidFill>
                  <a:srgbClr val="133984"/>
                </a:solidFill>
                <a:effectLst/>
                <a:latin typeface="Cambria" panose="02040503050406030204" pitchFamily="18" charset="0"/>
              </a:rPr>
              <a:t>boundaries</a:t>
            </a:r>
            <a:r>
              <a:rPr lang="en-US" altLang="zh-CN" sz="2000" dirty="0" smtClean="0">
                <a:solidFill>
                  <a:srgbClr val="133984"/>
                </a:solidFill>
                <a:effectLst/>
                <a:latin typeface="Cambria" panose="02040503050406030204" pitchFamily="18" charset="0"/>
              </a:rPr>
              <a:t>, test these </a:t>
            </a:r>
            <a:r>
              <a:rPr lang="en-US" altLang="zh-CN" sz="2000" u="sng" dirty="0" smtClean="0">
                <a:solidFill>
                  <a:srgbClr val="133984"/>
                </a:solidFill>
                <a:effectLst/>
                <a:latin typeface="Cambria" panose="02040503050406030204" pitchFamily="18" charset="0"/>
              </a:rPr>
              <a:t>boundary values</a:t>
            </a:r>
            <a:r>
              <a:rPr lang="en-US" altLang="zh-CN" sz="2000" dirty="0" smtClean="0">
                <a:solidFill>
                  <a:srgbClr val="133984"/>
                </a:solidFill>
                <a:effectLst/>
                <a:latin typeface="Cambria" panose="02040503050406030204" pitchFamily="18" charset="0"/>
              </a:rPr>
              <a:t> and values </a:t>
            </a:r>
            <a:r>
              <a:rPr lang="en-US" altLang="zh-CN" sz="2000" u="sng" dirty="0" smtClean="0">
                <a:solidFill>
                  <a:srgbClr val="133984"/>
                </a:solidFill>
                <a:effectLst/>
                <a:latin typeface="Cambria" panose="02040503050406030204" pitchFamily="18" charset="0"/>
              </a:rPr>
              <a:t>just above</a:t>
            </a:r>
            <a:r>
              <a:rPr lang="en-US" altLang="zh-CN" sz="2000" dirty="0" smtClean="0">
                <a:solidFill>
                  <a:srgbClr val="133984"/>
                </a:solidFill>
                <a:effectLst/>
                <a:latin typeface="Cambria" panose="02040503050406030204" pitchFamily="18" charset="0"/>
              </a:rPr>
              <a:t> and </a:t>
            </a:r>
            <a:r>
              <a:rPr lang="en-US" altLang="zh-CN" sz="2000" u="sng" dirty="0" smtClean="0">
                <a:solidFill>
                  <a:srgbClr val="133984"/>
                </a:solidFill>
                <a:effectLst/>
                <a:latin typeface="Cambria" panose="02040503050406030204" pitchFamily="18" charset="0"/>
              </a:rPr>
              <a:t>just below</a:t>
            </a:r>
            <a:r>
              <a:rPr lang="en-US" altLang="zh-CN" sz="2000" dirty="0" smtClean="0">
                <a:solidFill>
                  <a:srgbClr val="133984"/>
                </a:solidFill>
                <a:effectLst/>
                <a:latin typeface="Cambria" panose="02040503050406030204" pitchFamily="18" charset="0"/>
              </a:rPr>
              <a:t> them, respectively.</a:t>
            </a:r>
            <a:endParaRPr lang="en-US" altLang="zh-CN" sz="2000" dirty="0">
              <a:solidFill>
                <a:srgbClr val="133984"/>
              </a:solidFill>
              <a:effectLst/>
              <a:latin typeface="Cambria" panose="02040503050406030204" pitchFamily="18" charset="0"/>
            </a:endParaRPr>
          </a:p>
        </p:txBody>
      </p:sp>
      <p:grpSp>
        <p:nvGrpSpPr>
          <p:cNvPr id="186407" name="Group 39"/>
          <p:cNvGrpSpPr>
            <a:grpSpLocks/>
          </p:cNvGrpSpPr>
          <p:nvPr/>
        </p:nvGrpSpPr>
        <p:grpSpPr bwMode="auto">
          <a:xfrm>
            <a:off x="1447800" y="3657600"/>
            <a:ext cx="6129338" cy="560388"/>
            <a:chOff x="1080" y="2256"/>
            <a:chExt cx="3861" cy="353"/>
          </a:xfrm>
        </p:grpSpPr>
        <p:grpSp>
          <p:nvGrpSpPr>
            <p:cNvPr id="186386" name="Group 18"/>
            <p:cNvGrpSpPr>
              <a:grpSpLocks/>
            </p:cNvGrpSpPr>
            <p:nvPr/>
          </p:nvGrpSpPr>
          <p:grpSpPr bwMode="auto">
            <a:xfrm>
              <a:off x="1080" y="2256"/>
              <a:ext cx="3861" cy="48"/>
              <a:chOff x="984" y="2065"/>
              <a:chExt cx="3792" cy="48"/>
            </a:xfrm>
          </p:grpSpPr>
          <p:sp>
            <p:nvSpPr>
              <p:cNvPr id="186387" name="Line 19"/>
              <p:cNvSpPr>
                <a:spLocks noChangeShapeType="1"/>
              </p:cNvSpPr>
              <p:nvPr/>
            </p:nvSpPr>
            <p:spPr bwMode="auto">
              <a:xfrm>
                <a:off x="984" y="2089"/>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88" name="Oval 20"/>
              <p:cNvSpPr>
                <a:spLocks noChangeArrowheads="1"/>
              </p:cNvSpPr>
              <p:nvPr/>
            </p:nvSpPr>
            <p:spPr bwMode="auto">
              <a:xfrm>
                <a:off x="2856"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89" name="Oval 21"/>
              <p:cNvSpPr>
                <a:spLocks noChangeArrowheads="1"/>
              </p:cNvSpPr>
              <p:nvPr/>
            </p:nvSpPr>
            <p:spPr bwMode="auto">
              <a:xfrm>
                <a:off x="1776"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90" name="Oval 22"/>
              <p:cNvSpPr>
                <a:spLocks noChangeArrowheads="1"/>
              </p:cNvSpPr>
              <p:nvPr/>
            </p:nvSpPr>
            <p:spPr bwMode="auto">
              <a:xfrm>
                <a:off x="2400"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91" name="Oval 23"/>
              <p:cNvSpPr>
                <a:spLocks noChangeArrowheads="1"/>
              </p:cNvSpPr>
              <p:nvPr/>
            </p:nvSpPr>
            <p:spPr bwMode="auto">
              <a:xfrm>
                <a:off x="3216"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92" name="Oval 24"/>
              <p:cNvSpPr>
                <a:spLocks noChangeArrowheads="1"/>
              </p:cNvSpPr>
              <p:nvPr/>
            </p:nvSpPr>
            <p:spPr bwMode="auto">
              <a:xfrm>
                <a:off x="3744" y="2065"/>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393" name="Group 25"/>
            <p:cNvGrpSpPr>
              <a:grpSpLocks/>
            </p:cNvGrpSpPr>
            <p:nvPr/>
          </p:nvGrpSpPr>
          <p:grpSpPr bwMode="auto">
            <a:xfrm>
              <a:off x="1814" y="2296"/>
              <a:ext cx="205" cy="313"/>
              <a:chOff x="2083" y="1312"/>
              <a:chExt cx="201" cy="313"/>
            </a:xfrm>
          </p:grpSpPr>
          <p:sp>
            <p:nvSpPr>
              <p:cNvPr id="186394" name="Text Box 26"/>
              <p:cNvSpPr txBox="1">
                <a:spLocks noChangeArrowheads="1"/>
              </p:cNvSpPr>
              <p:nvPr/>
            </p:nvSpPr>
            <p:spPr bwMode="auto">
              <a:xfrm>
                <a:off x="2083" y="1375"/>
                <a:ext cx="2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a</a:t>
                </a:r>
              </a:p>
            </p:txBody>
          </p:sp>
          <p:sp>
            <p:nvSpPr>
              <p:cNvPr id="186395" name="Line 27"/>
              <p:cNvSpPr>
                <a:spLocks noChangeShapeType="1"/>
              </p:cNvSpPr>
              <p:nvPr/>
            </p:nvSpPr>
            <p:spPr bwMode="auto">
              <a:xfrm>
                <a:off x="2186"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396" name="Group 28"/>
            <p:cNvGrpSpPr>
              <a:grpSpLocks/>
            </p:cNvGrpSpPr>
            <p:nvPr/>
          </p:nvGrpSpPr>
          <p:grpSpPr bwMode="auto">
            <a:xfrm>
              <a:off x="3810" y="2296"/>
              <a:ext cx="214" cy="313"/>
              <a:chOff x="3465" y="1312"/>
              <a:chExt cx="210" cy="313"/>
            </a:xfrm>
          </p:grpSpPr>
          <p:sp>
            <p:nvSpPr>
              <p:cNvPr id="186397" name="Text Box 29"/>
              <p:cNvSpPr txBox="1">
                <a:spLocks noChangeArrowheads="1"/>
              </p:cNvSpPr>
              <p:nvPr/>
            </p:nvSpPr>
            <p:spPr bwMode="auto">
              <a:xfrm>
                <a:off x="3465" y="1375"/>
                <a:ext cx="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b</a:t>
                </a:r>
              </a:p>
            </p:txBody>
          </p:sp>
          <p:sp>
            <p:nvSpPr>
              <p:cNvPr id="186398" name="Line 30"/>
              <p:cNvSpPr>
                <a:spLocks noChangeShapeType="1"/>
              </p:cNvSpPr>
              <p:nvPr/>
            </p:nvSpPr>
            <p:spPr bwMode="auto">
              <a:xfrm>
                <a:off x="3568"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186399" name="Line 31"/>
            <p:cNvSpPr>
              <a:spLocks noChangeShapeType="1"/>
            </p:cNvSpPr>
            <p:nvPr/>
          </p:nvSpPr>
          <p:spPr bwMode="auto">
            <a:xfrm>
              <a:off x="3969"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0" name="Line 32"/>
            <p:cNvSpPr>
              <a:spLocks noChangeShapeType="1"/>
            </p:cNvSpPr>
            <p:nvPr/>
          </p:nvSpPr>
          <p:spPr bwMode="auto">
            <a:xfrm>
              <a:off x="3855"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1" name="Line 33"/>
            <p:cNvSpPr>
              <a:spLocks noChangeShapeType="1"/>
            </p:cNvSpPr>
            <p:nvPr/>
          </p:nvSpPr>
          <p:spPr bwMode="auto">
            <a:xfrm>
              <a:off x="1995"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2" name="Line 34"/>
            <p:cNvSpPr>
              <a:spLocks noChangeShapeType="1"/>
            </p:cNvSpPr>
            <p:nvPr/>
          </p:nvSpPr>
          <p:spPr bwMode="auto">
            <a:xfrm>
              <a:off x="1837" y="229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406" name="Group 38"/>
          <p:cNvGrpSpPr>
            <a:grpSpLocks/>
          </p:cNvGrpSpPr>
          <p:nvPr/>
        </p:nvGrpSpPr>
        <p:grpSpPr bwMode="auto">
          <a:xfrm>
            <a:off x="838200" y="2209800"/>
            <a:ext cx="7162800" cy="595313"/>
            <a:chOff x="720" y="1440"/>
            <a:chExt cx="4512" cy="375"/>
          </a:xfrm>
        </p:grpSpPr>
        <p:grpSp>
          <p:nvGrpSpPr>
            <p:cNvPr id="186375" name="Group 7"/>
            <p:cNvGrpSpPr>
              <a:grpSpLocks/>
            </p:cNvGrpSpPr>
            <p:nvPr/>
          </p:nvGrpSpPr>
          <p:grpSpPr bwMode="auto">
            <a:xfrm>
              <a:off x="720" y="1440"/>
              <a:ext cx="4512" cy="106"/>
              <a:chOff x="912" y="1174"/>
              <a:chExt cx="3792" cy="106"/>
            </a:xfrm>
          </p:grpSpPr>
          <p:sp>
            <p:nvSpPr>
              <p:cNvPr id="186376" name="Line 8"/>
              <p:cNvSpPr>
                <a:spLocks noChangeShapeType="1"/>
              </p:cNvSpPr>
              <p:nvPr/>
            </p:nvSpPr>
            <p:spPr bwMode="auto">
              <a:xfrm>
                <a:off x="912" y="1227"/>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77" name="Rectangle 9"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186378" name="Group 10"/>
            <p:cNvGrpSpPr>
              <a:grpSpLocks/>
            </p:cNvGrpSpPr>
            <p:nvPr/>
          </p:nvGrpSpPr>
          <p:grpSpPr bwMode="auto">
            <a:xfrm>
              <a:off x="2041" y="1480"/>
              <a:ext cx="204" cy="313"/>
              <a:chOff x="2097" y="1312"/>
              <a:chExt cx="171" cy="313"/>
            </a:xfrm>
          </p:grpSpPr>
          <p:sp>
            <p:nvSpPr>
              <p:cNvPr id="186379" name="Text Box 11"/>
              <p:cNvSpPr txBox="1">
                <a:spLocks noChangeArrowheads="1"/>
              </p:cNvSpPr>
              <p:nvPr/>
            </p:nvSpPr>
            <p:spPr bwMode="auto">
              <a:xfrm>
                <a:off x="2097" y="1375"/>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a</a:t>
                </a:r>
              </a:p>
            </p:txBody>
          </p:sp>
          <p:sp>
            <p:nvSpPr>
              <p:cNvPr id="186380" name="Line 12"/>
              <p:cNvSpPr>
                <a:spLocks noChangeShapeType="1"/>
              </p:cNvSpPr>
              <p:nvPr/>
            </p:nvSpPr>
            <p:spPr bwMode="auto">
              <a:xfrm>
                <a:off x="2186"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186381" name="Line 13"/>
            <p:cNvSpPr>
              <a:spLocks noChangeShapeType="1"/>
            </p:cNvSpPr>
            <p:nvPr/>
          </p:nvSpPr>
          <p:spPr bwMode="auto">
            <a:xfrm>
              <a:off x="2086" y="150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382" name="Line 14"/>
            <p:cNvSpPr>
              <a:spLocks noChangeShapeType="1"/>
            </p:cNvSpPr>
            <p:nvPr/>
          </p:nvSpPr>
          <p:spPr bwMode="auto">
            <a:xfrm>
              <a:off x="3855" y="1525"/>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nvGrpSpPr>
            <p:cNvPr id="186383" name="Group 15"/>
            <p:cNvGrpSpPr>
              <a:grpSpLocks/>
            </p:cNvGrpSpPr>
            <p:nvPr/>
          </p:nvGrpSpPr>
          <p:grpSpPr bwMode="auto">
            <a:xfrm>
              <a:off x="3696" y="1502"/>
              <a:ext cx="212" cy="313"/>
              <a:chOff x="3481" y="1312"/>
              <a:chExt cx="178" cy="313"/>
            </a:xfrm>
          </p:grpSpPr>
          <p:sp>
            <p:nvSpPr>
              <p:cNvPr id="186384" name="Text Box 16"/>
              <p:cNvSpPr txBox="1">
                <a:spLocks noChangeArrowheads="1"/>
              </p:cNvSpPr>
              <p:nvPr/>
            </p:nvSpPr>
            <p:spPr bwMode="auto">
              <a:xfrm>
                <a:off x="3481" y="1375"/>
                <a:ext cx="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133984"/>
                    </a:solidFill>
                    <a:effectLst/>
                    <a:latin typeface="Cambria" panose="02040503050406030204" pitchFamily="18" charset="0"/>
                    <a:ea typeface="宋体" panose="02010600030101010101" pitchFamily="2" charset="-122"/>
                  </a:rPr>
                  <a:t>b</a:t>
                </a:r>
              </a:p>
            </p:txBody>
          </p:sp>
          <p:sp>
            <p:nvSpPr>
              <p:cNvPr id="186385" name="Line 17"/>
              <p:cNvSpPr>
                <a:spLocks noChangeShapeType="1"/>
              </p:cNvSpPr>
              <p:nvPr/>
            </p:nvSpPr>
            <p:spPr bwMode="auto">
              <a:xfrm>
                <a:off x="3568" y="1312"/>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186403" name="Line 35"/>
            <p:cNvSpPr>
              <a:spLocks noChangeShapeType="1"/>
            </p:cNvSpPr>
            <p:nvPr/>
          </p:nvSpPr>
          <p:spPr bwMode="auto">
            <a:xfrm>
              <a:off x="2200" y="1525"/>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186404" name="Line 36"/>
            <p:cNvSpPr>
              <a:spLocks noChangeShapeType="1"/>
            </p:cNvSpPr>
            <p:nvPr/>
          </p:nvSpPr>
          <p:spPr bwMode="auto">
            <a:xfrm>
              <a:off x="3749" y="1536"/>
              <a:ext cx="0"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2" name="矩形 1"/>
          <p:cNvSpPr/>
          <p:nvPr/>
        </p:nvSpPr>
        <p:spPr>
          <a:xfrm>
            <a:off x="614363" y="6000857"/>
            <a:ext cx="4572000" cy="369332"/>
          </a:xfrm>
          <a:prstGeom prst="rect">
            <a:avLst/>
          </a:prstGeom>
        </p:spPr>
        <p:txBody>
          <a:bodyPr>
            <a:spAutoFit/>
          </a:bodyPr>
          <a:lstStyle/>
          <a:p>
            <a:pPr eaLnBrk="1" hangingPunct="1">
              <a:buFont typeface="Wingdings" panose="05000000000000000000" pitchFamily="2" charset="2"/>
              <a:buNone/>
            </a:pPr>
            <a:r>
              <a:rPr lang="en-US" altLang="zh-CN" sz="1800" i="1" dirty="0">
                <a:solidFill>
                  <a:srgbClr val="133984"/>
                </a:solidFill>
                <a:latin typeface="Cambria" panose="02040503050406030204" pitchFamily="18" charset="0"/>
              </a:rPr>
              <a:t>e.g., for an array of bounds 1 to 10 </a:t>
            </a:r>
          </a:p>
        </p:txBody>
      </p:sp>
      <p:sp>
        <p:nvSpPr>
          <p:cNvPr id="3" name="矩形 2"/>
          <p:cNvSpPr/>
          <p:nvPr/>
        </p:nvSpPr>
        <p:spPr>
          <a:xfrm>
            <a:off x="4090988" y="5993997"/>
            <a:ext cx="4572000" cy="369332"/>
          </a:xfrm>
          <a:prstGeom prst="rect">
            <a:avLst/>
          </a:prstGeom>
        </p:spPr>
        <p:txBody>
          <a:bodyPr>
            <a:spAutoFit/>
          </a:bodyPr>
          <a:lstStyle/>
          <a:p>
            <a:pPr eaLnBrk="1" hangingPunct="1">
              <a:buFont typeface="Wingdings" panose="05000000000000000000" pitchFamily="2" charset="2"/>
              <a:buNone/>
            </a:pPr>
            <a:r>
              <a:rPr lang="en-US" altLang="zh-CN" sz="1800" i="1" dirty="0">
                <a:solidFill>
                  <a:srgbClr val="133984"/>
                </a:solidFill>
                <a:latin typeface="Cambria" panose="02040503050406030204" pitchFamily="18" charset="0"/>
              </a:rPr>
              <a:t>— test array index equal to 0, 1,2, 9, 10, 11</a:t>
            </a:r>
          </a:p>
        </p:txBody>
      </p:sp>
    </p:spTree>
    <p:extLst>
      <p:ext uri="{BB962C8B-B14F-4D97-AF65-F5344CB8AC3E}">
        <p14:creationId xmlns:p14="http://schemas.microsoft.com/office/powerpoint/2010/main" val="38237240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left)">
                                      <p:cBhvr>
                                        <p:cTn id="7" dur="500"/>
                                        <p:tgtEl>
                                          <p:spTgt spid="186372"/>
                                        </p:tgtEl>
                                      </p:cBhvr>
                                    </p:animEffect>
                                  </p:childTnLst>
                                </p:cTn>
                              </p:par>
                              <p:par>
                                <p:cTn id="8" presetID="2" presetClass="entr" presetSubtype="4" fill="hold" nodeType="withEffect">
                                  <p:stCondLst>
                                    <p:cond delay="0"/>
                                  </p:stCondLst>
                                  <p:childTnLst>
                                    <p:set>
                                      <p:cBhvr>
                                        <p:cTn id="9" dur="1" fill="hold">
                                          <p:stCondLst>
                                            <p:cond delay="0"/>
                                          </p:stCondLst>
                                        </p:cTn>
                                        <p:tgtEl>
                                          <p:spTgt spid="186407"/>
                                        </p:tgtEl>
                                        <p:attrNameLst>
                                          <p:attrName>style.visibility</p:attrName>
                                        </p:attrNameLst>
                                      </p:cBhvr>
                                      <p:to>
                                        <p:strVal val="visible"/>
                                      </p:to>
                                    </p:set>
                                    <p:anim calcmode="lin" valueType="num">
                                      <p:cBhvr additive="base">
                                        <p:cTn id="10" dur="500" fill="hold"/>
                                        <p:tgtEl>
                                          <p:spTgt spid="186407"/>
                                        </p:tgtEl>
                                        <p:attrNameLst>
                                          <p:attrName>ppt_x</p:attrName>
                                        </p:attrNameLst>
                                      </p:cBhvr>
                                      <p:tavLst>
                                        <p:tav tm="0">
                                          <p:val>
                                            <p:strVal val="#ppt_x"/>
                                          </p:val>
                                        </p:tav>
                                        <p:tav tm="100000">
                                          <p:val>
                                            <p:strVal val="#ppt_x"/>
                                          </p:val>
                                        </p:tav>
                                      </p:tavLst>
                                    </p:anim>
                                    <p:anim calcmode="lin" valueType="num">
                                      <p:cBhvr additive="base">
                                        <p:cTn id="11" dur="500" fill="hold"/>
                                        <p:tgtEl>
                                          <p:spTgt spid="18640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6373"/>
                                        </p:tgtEl>
                                        <p:attrNameLst>
                                          <p:attrName>style.visibility</p:attrName>
                                        </p:attrNameLst>
                                      </p:cBhvr>
                                      <p:to>
                                        <p:strVal val="visible"/>
                                      </p:to>
                                    </p:set>
                                    <p:animEffect transition="in" filter="wipe(left)">
                                      <p:cBhvr>
                                        <p:cTn id="16" dur="500"/>
                                        <p:tgtEl>
                                          <p:spTgt spid="18637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63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P spid="186373" grpId="0" autoUpdateAnimBg="0"/>
      <p:bldP spid="186374"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2133600" y="154537"/>
            <a:ext cx="4491037" cy="536575"/>
          </a:xfrm>
        </p:spPr>
        <p:txBody>
          <a:bodyPr/>
          <a:lstStyle/>
          <a:p>
            <a:r>
              <a:rPr lang="en-US" altLang="zh-CN" sz="3200" dirty="0">
                <a:latin typeface="Cambria" panose="02040503050406030204" pitchFamily="18" charset="0"/>
              </a:rPr>
              <a:t>BVA Example </a:t>
            </a:r>
          </a:p>
        </p:txBody>
      </p:sp>
      <p:sp>
        <p:nvSpPr>
          <p:cNvPr id="188419" name="Text Box 3"/>
          <p:cNvSpPr txBox="1">
            <a:spLocks noChangeArrowheads="1"/>
          </p:cNvSpPr>
          <p:nvPr/>
        </p:nvSpPr>
        <p:spPr bwMode="auto">
          <a:xfrm>
            <a:off x="611187" y="1295400"/>
            <a:ext cx="8305800" cy="234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effectLst/>
                <a:latin typeface="Cambria" panose="02040503050406030204" pitchFamily="18" charset="0"/>
                <a:ea typeface="宋体" panose="02010600030101010101" pitchFamily="2" charset="-122"/>
              </a:rPr>
              <a:t>Test a function for calculation of absolute value of an integer</a:t>
            </a:r>
          </a:p>
          <a:p>
            <a:pPr>
              <a:lnSpc>
                <a:spcPct val="130000"/>
              </a:lnSpc>
              <a:spcBef>
                <a:spcPct val="20000"/>
              </a:spcBef>
              <a:buClr>
                <a:schemeClr val="accent2"/>
              </a:buClr>
              <a:buSzPct val="120000"/>
              <a:buFont typeface="Wingdings" panose="05000000000000000000" pitchFamily="2" charset="2"/>
              <a:buNone/>
            </a:pPr>
            <a:r>
              <a:rPr lang="en-US" altLang="zh-CN" sz="2000" b="1" dirty="0">
                <a:effectLst/>
                <a:latin typeface="Cambria" panose="02040503050406030204" pitchFamily="18" charset="0"/>
                <a:ea typeface="宋体" panose="02010600030101010101" pitchFamily="2" charset="-122"/>
              </a:rPr>
              <a:t>Valid equivalence classes :</a:t>
            </a:r>
          </a:p>
          <a:p>
            <a:pPr>
              <a:lnSpc>
                <a:spcPct val="130000"/>
              </a:lnSpc>
              <a:spcBef>
                <a:spcPct val="20000"/>
              </a:spcBef>
              <a:buClr>
                <a:schemeClr val="accent2"/>
              </a:buClr>
              <a:buSzPct val="120000"/>
              <a:buFont typeface="Wingdings" panose="05000000000000000000" pitchFamily="2" charset="2"/>
              <a:buNone/>
            </a:pPr>
            <a:r>
              <a:rPr lang="en-US" altLang="zh-CN" sz="1400" b="1" dirty="0">
                <a:solidFill>
                  <a:srgbClr val="133984"/>
                </a:solidFill>
                <a:effectLst/>
                <a:latin typeface="Cambria" panose="02040503050406030204" pitchFamily="18" charset="0"/>
                <a:ea typeface="宋体" panose="02010600030101010101" pitchFamily="2" charset="-122"/>
              </a:rPr>
              <a:t>          </a:t>
            </a:r>
            <a:r>
              <a:rPr lang="en-US" altLang="zh-CN" sz="2000" b="1" dirty="0">
                <a:solidFill>
                  <a:srgbClr val="133984"/>
                </a:solidFill>
                <a:effectLst/>
                <a:latin typeface="Cambria" panose="02040503050406030204" pitchFamily="18" charset="0"/>
                <a:ea typeface="宋体" panose="02010600030101010101" pitchFamily="2" charset="-122"/>
              </a:rPr>
              <a:t>Condition		 Valid eq. classes	Invalid eq. Classes</a:t>
            </a:r>
          </a:p>
          <a:p>
            <a:pPr lvl="1">
              <a:lnSpc>
                <a:spcPct val="140000"/>
              </a:lnSpc>
              <a:spcBef>
                <a:spcPct val="20000"/>
              </a:spcBef>
              <a:buClr>
                <a:schemeClr val="accent2"/>
              </a:buClr>
              <a:buFont typeface="Symbol" panose="05050102010706020507" pitchFamily="18" charset="2"/>
              <a:buNone/>
            </a:pPr>
            <a:r>
              <a:rPr lang="en-US" altLang="zh-CN" sz="2000" b="1" dirty="0">
                <a:solidFill>
                  <a:srgbClr val="133984"/>
                </a:solidFill>
                <a:effectLst/>
                <a:latin typeface="Cambria" panose="02040503050406030204" pitchFamily="18" charset="0"/>
                <a:ea typeface="宋体" panose="02010600030101010101" pitchFamily="2" charset="-122"/>
              </a:rPr>
              <a:t>particular abs	&lt; 0,           &gt;= 0</a:t>
            </a:r>
          </a:p>
          <a:p>
            <a:pPr lvl="1">
              <a:lnSpc>
                <a:spcPct val="140000"/>
              </a:lnSpc>
              <a:spcBef>
                <a:spcPct val="20000"/>
              </a:spcBef>
              <a:buClr>
                <a:schemeClr val="accent2"/>
              </a:buClr>
              <a:buFont typeface="Symbol" panose="05050102010706020507" pitchFamily="18" charset="2"/>
              <a:buNone/>
            </a:pPr>
            <a:endParaRPr lang="en-US" altLang="zh-CN" b="1" dirty="0">
              <a:solidFill>
                <a:schemeClr val="hlink"/>
              </a:solidFill>
              <a:effectLst/>
              <a:latin typeface="Cambria" panose="02040503050406030204" pitchFamily="18" charset="0"/>
              <a:ea typeface="宋体" panose="02010600030101010101" pitchFamily="2" charset="-122"/>
            </a:endParaRPr>
          </a:p>
        </p:txBody>
      </p:sp>
      <p:grpSp>
        <p:nvGrpSpPr>
          <p:cNvPr id="188420" name="Group 4"/>
          <p:cNvGrpSpPr>
            <a:grpSpLocks/>
          </p:cNvGrpSpPr>
          <p:nvPr/>
        </p:nvGrpSpPr>
        <p:grpSpPr bwMode="auto">
          <a:xfrm>
            <a:off x="781050" y="2268537"/>
            <a:ext cx="7391400" cy="685800"/>
            <a:chOff x="384" y="1296"/>
            <a:chExt cx="4656" cy="432"/>
          </a:xfrm>
        </p:grpSpPr>
        <p:sp>
          <p:nvSpPr>
            <p:cNvPr id="188421" name="Line 5"/>
            <p:cNvSpPr>
              <a:spLocks noChangeShapeType="1"/>
            </p:cNvSpPr>
            <p:nvPr/>
          </p:nvSpPr>
          <p:spPr bwMode="auto">
            <a:xfrm>
              <a:off x="384" y="1488"/>
              <a:ext cx="4656"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8422" name="Line 6"/>
            <p:cNvSpPr>
              <a:spLocks noChangeShapeType="1"/>
            </p:cNvSpPr>
            <p:nvPr/>
          </p:nvSpPr>
          <p:spPr bwMode="auto">
            <a:xfrm>
              <a:off x="1840" y="1296"/>
              <a:ext cx="0" cy="432"/>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8423" name="Line 7"/>
            <p:cNvSpPr>
              <a:spLocks noChangeShapeType="1"/>
            </p:cNvSpPr>
            <p:nvPr/>
          </p:nvSpPr>
          <p:spPr bwMode="auto">
            <a:xfrm>
              <a:off x="3544" y="1296"/>
              <a:ext cx="0" cy="432"/>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188424" name="Rectangle 8"/>
          <p:cNvSpPr>
            <a:spLocks noChangeArrowheads="1"/>
          </p:cNvSpPr>
          <p:nvPr/>
        </p:nvSpPr>
        <p:spPr bwMode="auto">
          <a:xfrm>
            <a:off x="228600" y="3352800"/>
            <a:ext cx="80010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b="1" dirty="0">
                <a:solidFill>
                  <a:srgbClr val="133984"/>
                </a:solidFill>
                <a:effectLst/>
                <a:latin typeface="Cambria" panose="02040503050406030204" pitchFamily="18" charset="0"/>
              </a:rPr>
              <a:t>Test cases :</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 x &lt; 0,  arbitrary value:		             </a:t>
            </a:r>
            <a:r>
              <a:rPr lang="en-US" altLang="zh-CN" sz="2000" b="1" dirty="0" smtClean="0">
                <a:solidFill>
                  <a:srgbClr val="133984"/>
                </a:solidFill>
                <a:effectLst/>
                <a:latin typeface="Cambria" panose="02040503050406030204" pitchFamily="18" charset="0"/>
              </a:rPr>
              <a:t>   x  </a:t>
            </a:r>
            <a:r>
              <a:rPr lang="en-US" altLang="zh-CN" sz="2000" b="1" dirty="0">
                <a:solidFill>
                  <a:srgbClr val="133984"/>
                </a:solidFill>
                <a:effectLst/>
                <a:latin typeface="Cambria" panose="02040503050406030204" pitchFamily="18" charset="0"/>
              </a:rPr>
              <a:t>=  -10</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 x &gt;= 0,  arbitrary value		</a:t>
            </a:r>
            <a:r>
              <a:rPr lang="en-US" altLang="zh-CN" sz="2000" b="1" dirty="0" smtClean="0">
                <a:solidFill>
                  <a:srgbClr val="133984"/>
                </a:solidFill>
                <a:effectLst/>
                <a:latin typeface="Cambria" panose="02040503050406030204" pitchFamily="18" charset="0"/>
              </a:rPr>
              <a:t>x  </a:t>
            </a:r>
            <a:r>
              <a:rPr lang="en-US" altLang="zh-CN" sz="2000" b="1" dirty="0">
                <a:solidFill>
                  <a:srgbClr val="133984"/>
                </a:solidFill>
                <a:effectLst/>
                <a:latin typeface="Cambria" panose="02040503050406030204" pitchFamily="18" charset="0"/>
              </a:rPr>
              <a:t>=  100</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classes x &lt; 0,  x &gt;= 0,  on boundary :	</a:t>
            </a:r>
            <a:r>
              <a:rPr lang="en-US" altLang="zh-CN" sz="2000" b="1" dirty="0" smtClean="0">
                <a:solidFill>
                  <a:srgbClr val="133984"/>
                </a:solidFill>
                <a:effectLst/>
                <a:latin typeface="Cambria" panose="02040503050406030204" pitchFamily="18" charset="0"/>
              </a:rPr>
              <a:t>                x  </a:t>
            </a:r>
            <a:r>
              <a:rPr lang="en-US" altLang="zh-CN" sz="2000" b="1" dirty="0">
                <a:solidFill>
                  <a:srgbClr val="133984"/>
                </a:solidFill>
                <a:effectLst/>
                <a:latin typeface="Cambria" panose="02040503050406030204" pitchFamily="18" charset="0"/>
              </a:rPr>
              <a:t>=  0</a:t>
            </a:r>
          </a:p>
          <a:p>
            <a:pPr lvl="1" eaLnBrk="1" hangingPunct="1">
              <a:lnSpc>
                <a:spcPct val="110000"/>
              </a:lnSpc>
              <a:buFont typeface="Wingdings" panose="05000000000000000000" pitchFamily="2" charset="2"/>
              <a:buNone/>
            </a:pPr>
            <a:r>
              <a:rPr lang="en-US" altLang="zh-CN" sz="2000" b="1" dirty="0">
                <a:solidFill>
                  <a:srgbClr val="133984"/>
                </a:solidFill>
                <a:effectLst/>
                <a:latin typeface="Cambria" panose="02040503050406030204" pitchFamily="18" charset="0"/>
              </a:rPr>
              <a:t>classes  x &lt; 0,  x &gt;= 0,  below and above:	x  =  -1,  x = 1</a:t>
            </a:r>
          </a:p>
        </p:txBody>
      </p:sp>
    </p:spTree>
    <p:extLst>
      <p:ext uri="{BB962C8B-B14F-4D97-AF65-F5344CB8AC3E}">
        <p14:creationId xmlns:p14="http://schemas.microsoft.com/office/powerpoint/2010/main" val="1665884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8424"/>
                                        </p:tgtEl>
                                        <p:attrNameLst>
                                          <p:attrName>style.visibility</p:attrName>
                                        </p:attrNameLst>
                                      </p:cBhvr>
                                      <p:to>
                                        <p:strVal val="visible"/>
                                      </p:to>
                                    </p:set>
                                    <p:animEffect transition="in" filter="diamond(in)">
                                      <p:cBhvr>
                                        <p:cTn id="7" dur="2000"/>
                                        <p:tgtEl>
                                          <p:spTgt spid="188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9444" name="Rectangle 4"/>
          <p:cNvSpPr>
            <a:spLocks noChangeArrowheads="1"/>
          </p:cNvSpPr>
          <p:nvPr/>
        </p:nvSpPr>
        <p:spPr bwMode="auto">
          <a:xfrm>
            <a:off x="1042988" y="1989138"/>
            <a:ext cx="7772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1800" b="1" dirty="0">
                <a:effectLst/>
                <a:latin typeface="Cambria" panose="02040503050406030204" pitchFamily="18" charset="0"/>
              </a:rPr>
              <a:t>Test cases :</a:t>
            </a: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arbitrary value:                   X1 = 123123</a:t>
            </a:r>
          </a:p>
          <a:p>
            <a:pPr lvl="1" eaLnBrk="1" hangingPunct="1">
              <a:lnSpc>
                <a:spcPct val="110000"/>
              </a:lnSpc>
              <a:buNone/>
            </a:pPr>
            <a:r>
              <a:rPr lang="en-US" altLang="zh-CN" sz="1800" b="1" dirty="0">
                <a:effectLst/>
                <a:latin typeface="Cambria" panose="02040503050406030204" pitchFamily="18" charset="0"/>
              </a:rPr>
              <a:t>Class </a:t>
            </a:r>
            <a:r>
              <a:rPr lang="en-US" altLang="zh-CN" sz="1800" b="1" dirty="0">
                <a:latin typeface="Cambria" panose="02040503050406030204" pitchFamily="18" charset="0"/>
              </a:rPr>
              <a:t>arbitrary </a:t>
            </a:r>
            <a:r>
              <a:rPr lang="en-US" altLang="zh-CN" sz="1800" b="1" dirty="0">
                <a:effectLst/>
                <a:latin typeface="Cambria" panose="02040503050406030204" pitchFamily="18" charset="0"/>
              </a:rPr>
              <a:t>value:                 </a:t>
            </a:r>
            <a:r>
              <a:rPr lang="en-US" altLang="zh-CN" sz="1800" b="1" dirty="0" smtClean="0">
                <a:effectLst/>
                <a:latin typeface="Cambria" panose="02040503050406030204" pitchFamily="18" charset="0"/>
              </a:rPr>
              <a:t>  X2 </a:t>
            </a:r>
            <a:r>
              <a:rPr lang="en-US" altLang="zh-CN" sz="1800" b="1" dirty="0">
                <a:effectLst/>
                <a:latin typeface="Cambria" panose="02040503050406030204" pitchFamily="18" charset="0"/>
              </a:rPr>
              <a:t>= 12345</a:t>
            </a: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boundary value:                 </a:t>
            </a:r>
            <a:r>
              <a:rPr lang="en-US" altLang="zh-CN" sz="1800" b="1" dirty="0" smtClean="0">
                <a:effectLst/>
                <a:latin typeface="Cambria" panose="02040503050406030204" pitchFamily="18" charset="0"/>
              </a:rPr>
              <a:t> X3 </a:t>
            </a:r>
            <a:r>
              <a:rPr lang="en-US" altLang="zh-CN" sz="1800" b="1" dirty="0">
                <a:effectLst/>
                <a:latin typeface="Cambria" panose="02040503050406030204" pitchFamily="18" charset="0"/>
              </a:rPr>
              <a:t>= </a:t>
            </a:r>
            <a:r>
              <a:rPr lang="en-US" altLang="zh-CN" sz="1800" b="1" dirty="0" smtClean="0">
                <a:effectLst/>
                <a:latin typeface="Cambria" panose="02040503050406030204" pitchFamily="18" charset="0"/>
              </a:rPr>
              <a:t>999999</a:t>
            </a:r>
          </a:p>
          <a:p>
            <a:pPr lvl="1" eaLnBrk="1" hangingPunct="1">
              <a:lnSpc>
                <a:spcPct val="110000"/>
              </a:lnSpc>
              <a:buNone/>
            </a:pPr>
            <a:r>
              <a:rPr lang="en-US" altLang="zh-CN" sz="1800" b="1" dirty="0">
                <a:latin typeface="Cambria" panose="02040503050406030204" pitchFamily="18" charset="0"/>
              </a:rPr>
              <a:t>Class boundary</a:t>
            </a:r>
            <a:r>
              <a:rPr lang="en-US" altLang="zh-CN" sz="1800" b="1" dirty="0" smtClean="0">
                <a:latin typeface="Cambria" panose="02040503050406030204" pitchFamily="18" charset="0"/>
              </a:rPr>
              <a:t> </a:t>
            </a:r>
            <a:r>
              <a:rPr lang="en-US" altLang="zh-CN" sz="1800" b="1" dirty="0" smtClean="0">
                <a:effectLst/>
                <a:latin typeface="Cambria" panose="02040503050406030204" pitchFamily="18" charset="0"/>
              </a:rPr>
              <a:t>value:                  X4 = 1</a:t>
            </a:r>
          </a:p>
          <a:p>
            <a:pPr lvl="1" eaLnBrk="1" hangingPunct="1">
              <a:lnSpc>
                <a:spcPct val="110000"/>
              </a:lnSpc>
              <a:buFont typeface="Wingdings" panose="05000000000000000000" pitchFamily="2" charset="2"/>
              <a:buNone/>
            </a:pPr>
            <a:r>
              <a:rPr lang="en-US" altLang="zh-CN" sz="1800" b="1" dirty="0" smtClean="0">
                <a:effectLst/>
                <a:latin typeface="Cambria" panose="02040503050406030204" pitchFamily="18" charset="0"/>
              </a:rPr>
              <a:t>Class </a:t>
            </a:r>
            <a:r>
              <a:rPr lang="en-US" altLang="zh-CN" sz="1800" b="1" dirty="0">
                <a:effectLst/>
                <a:latin typeface="Cambria" panose="02040503050406030204" pitchFamily="18" charset="0"/>
              </a:rPr>
              <a:t>boundary value:                 </a:t>
            </a:r>
            <a:r>
              <a:rPr lang="en-US" altLang="zh-CN" sz="1800" b="1" dirty="0" smtClean="0">
                <a:effectLst/>
                <a:latin typeface="Cambria" panose="02040503050406030204" pitchFamily="18" charset="0"/>
              </a:rPr>
              <a:t> X5 </a:t>
            </a:r>
            <a:r>
              <a:rPr lang="en-US" altLang="zh-CN" sz="1800" b="1" dirty="0">
                <a:effectLst/>
                <a:latin typeface="Cambria" panose="02040503050406030204" pitchFamily="18" charset="0"/>
              </a:rPr>
              <a:t>= 0</a:t>
            </a: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invalid value:                      </a:t>
            </a:r>
            <a:r>
              <a:rPr lang="en-US" altLang="zh-CN" sz="1800" b="1" dirty="0" smtClean="0">
                <a:effectLst/>
                <a:latin typeface="Cambria" panose="02040503050406030204" pitchFamily="18" charset="0"/>
              </a:rPr>
              <a:t>  X6 </a:t>
            </a:r>
            <a:r>
              <a:rPr lang="en-US" altLang="zh-CN" sz="1800" b="1" dirty="0">
                <a:effectLst/>
                <a:latin typeface="Cambria" panose="02040503050406030204" pitchFamily="18" charset="0"/>
              </a:rPr>
              <a:t>= -</a:t>
            </a:r>
            <a:r>
              <a:rPr lang="en-US" altLang="zh-CN" sz="1800" b="1" dirty="0" smtClean="0">
                <a:effectLst/>
                <a:latin typeface="Cambria" panose="02040503050406030204" pitchFamily="18" charset="0"/>
              </a:rPr>
              <a:t>1</a:t>
            </a:r>
            <a:endParaRPr lang="en-US" altLang="zh-CN" sz="1800" b="1" dirty="0">
              <a:effectLst/>
              <a:latin typeface="Cambria" panose="02040503050406030204" pitchFamily="18" charset="0"/>
            </a:endParaRP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Class invalid value:                      </a:t>
            </a:r>
            <a:r>
              <a:rPr lang="en-US" altLang="zh-CN" sz="1800" b="1" dirty="0" smtClean="0">
                <a:effectLst/>
                <a:latin typeface="Cambria" panose="02040503050406030204" pitchFamily="18" charset="0"/>
              </a:rPr>
              <a:t>  X7 </a:t>
            </a:r>
            <a:r>
              <a:rPr lang="en-US" altLang="zh-CN" sz="1800" b="1" dirty="0">
                <a:effectLst/>
                <a:latin typeface="Cambria" panose="02040503050406030204" pitchFamily="18" charset="0"/>
              </a:rPr>
              <a:t>= </a:t>
            </a:r>
            <a:r>
              <a:rPr lang="en-US" altLang="zh-CN" sz="1800" b="1" dirty="0" err="1">
                <a:effectLst/>
                <a:latin typeface="Cambria" panose="02040503050406030204" pitchFamily="18" charset="0"/>
              </a:rPr>
              <a:t>asdasd</a:t>
            </a:r>
            <a:endParaRPr lang="en-US" altLang="zh-CN" sz="1800" b="1" dirty="0">
              <a:effectLst/>
              <a:latin typeface="Cambria" panose="02040503050406030204" pitchFamily="18" charset="0"/>
            </a:endParaRPr>
          </a:p>
          <a:p>
            <a:pPr lvl="1" eaLnBrk="1" hangingPunct="1">
              <a:lnSpc>
                <a:spcPct val="110000"/>
              </a:lnSpc>
              <a:buFont typeface="Wingdings" panose="05000000000000000000" pitchFamily="2" charset="2"/>
              <a:buNone/>
            </a:pPr>
            <a:r>
              <a:rPr lang="en-US" altLang="zh-CN" sz="1800" b="1" dirty="0">
                <a:effectLst/>
                <a:latin typeface="Cambria" panose="02040503050406030204" pitchFamily="18" charset="0"/>
              </a:rPr>
              <a:t>Others?</a:t>
            </a:r>
          </a:p>
        </p:txBody>
      </p:sp>
      <p:sp>
        <p:nvSpPr>
          <p:cNvPr id="189442" name="Rectangle 2"/>
          <p:cNvSpPr>
            <a:spLocks noGrp="1" noChangeArrowheads="1"/>
          </p:cNvSpPr>
          <p:nvPr>
            <p:ph type="title"/>
          </p:nvPr>
        </p:nvSpPr>
        <p:spPr>
          <a:xfrm>
            <a:off x="1557338" y="194628"/>
            <a:ext cx="5686425" cy="534988"/>
          </a:xfrm>
        </p:spPr>
        <p:txBody>
          <a:bodyPr/>
          <a:lstStyle/>
          <a:p>
            <a:r>
              <a:rPr lang="en-US" altLang="zh-CN" sz="3200" dirty="0">
                <a:latin typeface="Cambria" panose="02040503050406030204" pitchFamily="18" charset="0"/>
              </a:rPr>
              <a:t>BVA Example </a:t>
            </a:r>
          </a:p>
        </p:txBody>
      </p:sp>
      <p:sp>
        <p:nvSpPr>
          <p:cNvPr id="189443" name="Text Box 3"/>
          <p:cNvSpPr txBox="1">
            <a:spLocks noChangeArrowheads="1"/>
          </p:cNvSpPr>
          <p:nvPr/>
        </p:nvSpPr>
        <p:spPr bwMode="auto">
          <a:xfrm>
            <a:off x="609600" y="1179790"/>
            <a:ext cx="8305800" cy="38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40000"/>
              </a:lnSpc>
              <a:spcBef>
                <a:spcPct val="20000"/>
              </a:spcBef>
              <a:buClr>
                <a:schemeClr val="accent2"/>
              </a:buClr>
              <a:buFont typeface="Symbol" panose="05050102010706020507" pitchFamily="18" charset="2"/>
              <a:buNone/>
            </a:pPr>
            <a:r>
              <a:rPr lang="en-US" altLang="zh-CN" sz="2000" b="1" dirty="0" smtClean="0">
                <a:solidFill>
                  <a:srgbClr val="133984"/>
                </a:solidFill>
                <a:effectLst/>
                <a:latin typeface="Cambria" panose="02040503050406030204" pitchFamily="18" charset="0"/>
                <a:ea typeface="宋体" panose="02010600030101010101" pitchFamily="2" charset="-122"/>
              </a:rPr>
              <a:t>Test a function which limit user input to </a:t>
            </a:r>
            <a:r>
              <a:rPr lang="en-US" altLang="zh-CN" sz="2000" b="1" dirty="0">
                <a:solidFill>
                  <a:srgbClr val="133984"/>
                </a:solidFill>
                <a:latin typeface="Cambria" panose="02040503050406030204" pitchFamily="18" charset="0"/>
                <a:ea typeface="宋体" panose="02010600030101010101" pitchFamily="2" charset="-122"/>
              </a:rPr>
              <a:t>positive integer (6-digit)</a:t>
            </a:r>
            <a:endParaRPr lang="en-US" altLang="zh-CN" sz="2000" b="1" dirty="0">
              <a:solidFill>
                <a:srgbClr val="133984"/>
              </a:solidFill>
              <a:effectLst/>
              <a:latin typeface="Cambria" panose="02040503050406030204" pitchFamily="18" charset="0"/>
              <a:ea typeface="宋体" panose="02010600030101010101" pitchFamily="2" charset="-122"/>
            </a:endParaRPr>
          </a:p>
        </p:txBody>
      </p:sp>
      <p:sp>
        <p:nvSpPr>
          <p:cNvPr id="189445" name="Text Box 5"/>
          <p:cNvSpPr txBox="1">
            <a:spLocks noChangeArrowheads="1"/>
          </p:cNvSpPr>
          <p:nvPr/>
        </p:nvSpPr>
        <p:spPr bwMode="auto">
          <a:xfrm>
            <a:off x="1258888" y="5265738"/>
            <a:ext cx="8305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Aft>
                <a:spcPts val="900"/>
              </a:spcAft>
              <a:buClr>
                <a:schemeClr val="accent1"/>
              </a:buClr>
            </a:pPr>
            <a:r>
              <a:rPr lang="en-US" altLang="zh-CN" sz="1600" b="1" dirty="0">
                <a:effectLst/>
                <a:latin typeface="Cambria" panose="02040503050406030204" pitchFamily="18" charset="0"/>
                <a:ea typeface="宋体" panose="02010600030101010101" pitchFamily="2" charset="-122"/>
              </a:rPr>
              <a:t>       Class invalid value:                      </a:t>
            </a:r>
            <a:r>
              <a:rPr lang="en-US" altLang="zh-CN" sz="1600" b="1" dirty="0" smtClean="0">
                <a:effectLst/>
                <a:latin typeface="Cambria" panose="02040503050406030204" pitchFamily="18" charset="0"/>
                <a:ea typeface="宋体" panose="02010600030101010101" pitchFamily="2" charset="-122"/>
              </a:rPr>
              <a:t>           X8 </a:t>
            </a:r>
            <a:r>
              <a:rPr lang="en-US" altLang="zh-CN" sz="1600" b="1" dirty="0">
                <a:effectLst/>
                <a:latin typeface="Cambria" panose="02040503050406030204" pitchFamily="18" charset="0"/>
                <a:ea typeface="宋体" panose="02010600030101010101" pitchFamily="2" charset="-122"/>
              </a:rPr>
              <a:t>=  000123</a:t>
            </a:r>
          </a:p>
        </p:txBody>
      </p:sp>
      <p:grpSp>
        <p:nvGrpSpPr>
          <p:cNvPr id="189446" name="Group 6"/>
          <p:cNvGrpSpPr>
            <a:grpSpLocks/>
          </p:cNvGrpSpPr>
          <p:nvPr/>
        </p:nvGrpSpPr>
        <p:grpSpPr bwMode="auto">
          <a:xfrm>
            <a:off x="1116013" y="2708275"/>
            <a:ext cx="6248400" cy="1835150"/>
            <a:chOff x="384" y="1536"/>
            <a:chExt cx="3936" cy="1200"/>
          </a:xfrm>
        </p:grpSpPr>
        <p:sp>
          <p:nvSpPr>
            <p:cNvPr id="189447" name="Line 7"/>
            <p:cNvSpPr>
              <a:spLocks noChangeShapeType="1"/>
            </p:cNvSpPr>
            <p:nvPr/>
          </p:nvSpPr>
          <p:spPr bwMode="auto">
            <a:xfrm>
              <a:off x="384" y="153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48" name="Line 8"/>
            <p:cNvSpPr>
              <a:spLocks noChangeShapeType="1"/>
            </p:cNvSpPr>
            <p:nvPr/>
          </p:nvSpPr>
          <p:spPr bwMode="auto">
            <a:xfrm>
              <a:off x="384" y="177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49" name="Line 9"/>
            <p:cNvSpPr>
              <a:spLocks noChangeShapeType="1"/>
            </p:cNvSpPr>
            <p:nvPr/>
          </p:nvSpPr>
          <p:spPr bwMode="auto">
            <a:xfrm>
              <a:off x="384" y="201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0" name="Line 10"/>
            <p:cNvSpPr>
              <a:spLocks noChangeShapeType="1"/>
            </p:cNvSpPr>
            <p:nvPr/>
          </p:nvSpPr>
          <p:spPr bwMode="auto">
            <a:xfrm>
              <a:off x="384" y="225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1" name="Line 11"/>
            <p:cNvSpPr>
              <a:spLocks noChangeShapeType="1"/>
            </p:cNvSpPr>
            <p:nvPr/>
          </p:nvSpPr>
          <p:spPr bwMode="auto">
            <a:xfrm>
              <a:off x="384" y="249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2" name="Line 12"/>
            <p:cNvSpPr>
              <a:spLocks noChangeShapeType="1"/>
            </p:cNvSpPr>
            <p:nvPr/>
          </p:nvSpPr>
          <p:spPr bwMode="auto">
            <a:xfrm>
              <a:off x="384" y="2736"/>
              <a:ext cx="3936"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grpSp>
      <p:sp>
        <p:nvSpPr>
          <p:cNvPr id="189453" name="Line 13"/>
          <p:cNvSpPr>
            <a:spLocks noChangeShapeType="1"/>
          </p:cNvSpPr>
          <p:nvPr/>
        </p:nvSpPr>
        <p:spPr bwMode="auto">
          <a:xfrm>
            <a:off x="1116013" y="6400800"/>
            <a:ext cx="6248400"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zh-CN" altLang="en-US">
              <a:latin typeface="Cambria" panose="02040503050406030204" pitchFamily="18" charset="0"/>
            </a:endParaRPr>
          </a:p>
        </p:txBody>
      </p:sp>
      <p:sp>
        <p:nvSpPr>
          <p:cNvPr id="189454" name="Text Box 14"/>
          <p:cNvSpPr txBox="1">
            <a:spLocks noChangeArrowheads="1"/>
          </p:cNvSpPr>
          <p:nvPr/>
        </p:nvSpPr>
        <p:spPr bwMode="auto">
          <a:xfrm>
            <a:off x="2362200" y="5671246"/>
            <a:ext cx="5867400" cy="65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ct val="110000"/>
              </a:lnSpc>
              <a:spcAft>
                <a:spcPts val="900"/>
              </a:spcAft>
              <a:buClr>
                <a:schemeClr val="accent1"/>
              </a:buClr>
            </a:pPr>
            <a:r>
              <a:rPr lang="zh-CN" altLang="en-US" sz="1600" b="1" dirty="0">
                <a:effectLst/>
                <a:latin typeface="Cambria" panose="02040503050406030204" pitchFamily="18" charset="0"/>
                <a:ea typeface="宋体" panose="02010600030101010101" pitchFamily="2" charset="-122"/>
              </a:rPr>
              <a:t>                                                       </a:t>
            </a:r>
            <a:r>
              <a:rPr lang="en-US" altLang="zh-CN" sz="1600" b="1" dirty="0">
                <a:effectLst/>
                <a:latin typeface="Cambria" panose="02040503050406030204" pitchFamily="18" charset="0"/>
                <a:ea typeface="宋体" panose="02010600030101010101" pitchFamily="2" charset="-122"/>
              </a:rPr>
              <a:t>X9 = </a:t>
            </a:r>
            <a:r>
              <a:rPr lang="en-US" altLang="zh-CN" sz="1600" b="1" dirty="0" smtClean="0">
                <a:effectLst/>
                <a:latin typeface="Cambria" panose="02040503050406030204" pitchFamily="18" charset="0"/>
                <a:ea typeface="宋体" panose="02010600030101010101" pitchFamily="2" charset="-122"/>
              </a:rPr>
              <a:t>asd123 </a:t>
            </a:r>
          </a:p>
          <a:p>
            <a:pPr eaLnBrk="1" hangingPunct="1">
              <a:lnSpc>
                <a:spcPct val="110000"/>
              </a:lnSpc>
              <a:spcAft>
                <a:spcPts val="900"/>
              </a:spcAft>
              <a:buClr>
                <a:schemeClr val="accent1"/>
              </a:buClr>
            </a:pPr>
            <a:r>
              <a:rPr lang="en-US" altLang="zh-CN" sz="1600" b="1" dirty="0">
                <a:latin typeface="Cambria" panose="02040503050406030204" pitchFamily="18" charset="0"/>
                <a:ea typeface="宋体" panose="02010600030101010101" pitchFamily="2" charset="-122"/>
              </a:rPr>
              <a:t>	</a:t>
            </a:r>
            <a:r>
              <a:rPr lang="en-US" altLang="zh-CN" sz="1600" b="1" dirty="0" smtClean="0">
                <a:latin typeface="Cambria" panose="02040503050406030204" pitchFamily="18" charset="0"/>
                <a:ea typeface="宋体" panose="02010600030101010101" pitchFamily="2" charset="-122"/>
              </a:rPr>
              <a:t>	              </a:t>
            </a:r>
            <a:r>
              <a:rPr lang="en-US" altLang="zh-CN" sz="1600" b="1" dirty="0" smtClean="0">
                <a:effectLst/>
                <a:latin typeface="Cambria" panose="02040503050406030204" pitchFamily="18" charset="0"/>
                <a:ea typeface="宋体" panose="02010600030101010101" pitchFamily="2" charset="-122"/>
              </a:rPr>
              <a:t>X10 </a:t>
            </a:r>
            <a:r>
              <a:rPr lang="en-US" altLang="zh-CN" sz="1600" b="1" dirty="0">
                <a:effectLst/>
                <a:latin typeface="Cambria" panose="02040503050406030204" pitchFamily="18" charset="0"/>
                <a:ea typeface="宋体" panose="02010600030101010101" pitchFamily="2" charset="-122"/>
              </a:rPr>
              <a:t>= Empty</a:t>
            </a:r>
          </a:p>
        </p:txBody>
      </p:sp>
    </p:spTree>
    <p:extLst>
      <p:ext uri="{BB962C8B-B14F-4D97-AF65-F5344CB8AC3E}">
        <p14:creationId xmlns:p14="http://schemas.microsoft.com/office/powerpoint/2010/main" val="109519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additive="base">
                                        <p:cTn id="7" dur="1000" fill="hold"/>
                                        <p:tgtEl>
                                          <p:spTgt spid="189444"/>
                                        </p:tgtEl>
                                        <p:attrNameLst>
                                          <p:attrName>ppt_x</p:attrName>
                                        </p:attrNameLst>
                                      </p:cBhvr>
                                      <p:tavLst>
                                        <p:tav tm="0">
                                          <p:val>
                                            <p:strVal val="0-#ppt_w/2"/>
                                          </p:val>
                                        </p:tav>
                                        <p:tav tm="100000">
                                          <p:val>
                                            <p:strVal val="#ppt_x"/>
                                          </p:val>
                                        </p:tav>
                                      </p:tavLst>
                                    </p:anim>
                                    <p:anim calcmode="lin" valueType="num">
                                      <p:cBhvr additive="base">
                                        <p:cTn id="8" dur="1000" fill="hold"/>
                                        <p:tgtEl>
                                          <p:spTgt spid="1894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94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9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P spid="189445" grpId="0" autoUpdateAnimBg="0"/>
      <p:bldP spid="18945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628650" lvl="1" indent="0">
              <a:buNone/>
            </a:pPr>
            <a:r>
              <a:rPr lang="en-US" altLang="zh-CN" sz="2000" dirty="0" smtClean="0">
                <a:latin typeface="Cambria" panose="02040503050406030204" pitchFamily="18" charset="0"/>
              </a:rPr>
              <a:t>If </a:t>
            </a:r>
            <a:r>
              <a:rPr lang="en-US" altLang="zh-CN" sz="2000" dirty="0">
                <a:latin typeface="Cambria" panose="02040503050406030204" pitchFamily="18" charset="0"/>
              </a:rPr>
              <a:t>input is a 5-digit integer between 10,000 and 99,999</a:t>
            </a:r>
          </a:p>
          <a:p>
            <a:endParaRPr lang="en-US" altLang="zh-CN" sz="2400" dirty="0" smtClean="0">
              <a:latin typeface="Cambria" panose="02040503050406030204" pitchFamily="18" charset="0"/>
            </a:endParaRPr>
          </a:p>
          <a:p>
            <a:pPr marL="0" indent="0">
              <a:buNone/>
            </a:pPr>
            <a:endParaRPr lang="en-US" altLang="zh-CN" sz="2400" dirty="0" smtClean="0">
              <a:latin typeface="Cambria" panose="02040503050406030204" pitchFamily="18" charset="0"/>
            </a:endParaRPr>
          </a:p>
          <a:p>
            <a:endParaRPr lang="en-US" altLang="zh-CN" sz="2400" dirty="0" smtClean="0">
              <a:latin typeface="Cambria" panose="02040503050406030204" pitchFamily="18" charset="0"/>
            </a:endParaRPr>
          </a:p>
        </p:txBody>
      </p:sp>
      <p:sp>
        <p:nvSpPr>
          <p:cNvPr id="5" name="Rectangle 2"/>
          <p:cNvSpPr txBox="1">
            <a:spLocks noChangeArrowheads="1"/>
          </p:cNvSpPr>
          <p:nvPr/>
        </p:nvSpPr>
        <p:spPr bwMode="auto">
          <a:xfrm>
            <a:off x="1557338" y="194628"/>
            <a:ext cx="568642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BVA Example </a:t>
            </a:r>
            <a:endParaRPr lang="en-US" altLang="zh-CN" sz="3200" dirty="0">
              <a:latin typeface="Cambria" panose="02040503050406030204" pitchFamily="18" charset="0"/>
            </a:endParaRPr>
          </a:p>
        </p:txBody>
      </p:sp>
    </p:spTree>
    <p:extLst>
      <p:ext uri="{BB962C8B-B14F-4D97-AF65-F5344CB8AC3E}">
        <p14:creationId xmlns:p14="http://schemas.microsoft.com/office/powerpoint/2010/main" val="1326538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2931" name="Text Box 3"/>
          <p:cNvSpPr txBox="1">
            <a:spLocks noChangeArrowheads="1"/>
          </p:cNvSpPr>
          <p:nvPr/>
        </p:nvSpPr>
        <p:spPr bwMode="auto">
          <a:xfrm>
            <a:off x="457200" y="1447800"/>
            <a:ext cx="8001000" cy="474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lnSpc>
                <a:spcPts val="2600"/>
              </a:lnSpc>
              <a:spcBef>
                <a:spcPct val="50000"/>
              </a:spcBef>
            </a:pPr>
            <a:r>
              <a:rPr lang="en-US" altLang="zh-CN" sz="2000" b="1" dirty="0" smtClean="0">
                <a:solidFill>
                  <a:srgbClr val="133984"/>
                </a:solidFill>
                <a:latin typeface="Cambria" panose="02040503050406030204" pitchFamily="18" charset="0"/>
                <a:ea typeface="宋体" panose="02010600030101010101" pitchFamily="2" charset="-122"/>
              </a:rPr>
              <a:t>Individual Income Tax Specification</a:t>
            </a:r>
            <a:r>
              <a:rPr lang="en-US" altLang="zh-CN" sz="2000" b="1" dirty="0">
                <a:solidFill>
                  <a:srgbClr val="133984"/>
                </a:solidFill>
                <a:effectLst/>
                <a:latin typeface="Cambria" panose="02040503050406030204" pitchFamily="18" charset="0"/>
                <a:ea typeface="宋体" panose="02010600030101010101" pitchFamily="2" charset="-122"/>
              </a:rPr>
              <a:t>:</a:t>
            </a: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no more than </a:t>
            </a:r>
            <a:r>
              <a:rPr lang="zh-CN" altLang="en-US" sz="2000" i="1" dirty="0" smtClean="0">
                <a:solidFill>
                  <a:srgbClr val="133984"/>
                </a:solidFill>
                <a:effectLst/>
                <a:latin typeface="Cambria" panose="02040503050406030204" pitchFamily="18" charset="0"/>
                <a:ea typeface="宋体" panose="02010600030101010101" pitchFamily="2" charset="-122"/>
              </a:rPr>
              <a:t>￥</a:t>
            </a:r>
            <a:r>
              <a:rPr lang="en-US" altLang="zh-CN" sz="2000" i="1" dirty="0" smtClean="0">
                <a:solidFill>
                  <a:srgbClr val="133984"/>
                </a:solidFill>
                <a:effectLst/>
                <a:latin typeface="Cambria" panose="02040503050406030204" pitchFamily="18" charset="0"/>
                <a:ea typeface="宋体" panose="02010600030101010101" pitchFamily="2" charset="-122"/>
              </a:rPr>
              <a:t>36,000</a:t>
            </a:r>
            <a:r>
              <a:rPr lang="en-US" altLang="zh-CN" sz="2000" i="1" dirty="0">
                <a:solidFill>
                  <a:srgbClr val="133984"/>
                </a:solidFill>
                <a:effectLst/>
                <a:latin typeface="Cambria" panose="02040503050406030204" pitchFamily="18" charset="0"/>
                <a:ea typeface="宋体" panose="02010600030101010101" pitchFamily="2" charset="-122"/>
              </a:rPr>
              <a:t>, the tax is </a:t>
            </a:r>
            <a:r>
              <a:rPr lang="en-US" altLang="zh-CN" sz="2000" i="1" dirty="0" smtClean="0">
                <a:solidFill>
                  <a:srgbClr val="133984"/>
                </a:solidFill>
                <a:effectLst/>
                <a:latin typeface="Cambria" panose="02040503050406030204" pitchFamily="18" charset="0"/>
                <a:ea typeface="宋体" panose="02010600030101010101" pitchFamily="2" charset="-122"/>
              </a:rPr>
              <a:t>3%.</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36,000, </a:t>
            </a:r>
            <a:r>
              <a:rPr lang="en-US" altLang="zh-CN" sz="2000" i="1" dirty="0">
                <a:solidFill>
                  <a:srgbClr val="133984"/>
                </a:solidFill>
                <a:effectLst/>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144,000</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the tax is </a:t>
            </a:r>
            <a:r>
              <a:rPr lang="en-US" altLang="zh-CN" sz="2000" i="1" dirty="0" smtClean="0">
                <a:solidFill>
                  <a:srgbClr val="133984"/>
                </a:solidFill>
                <a:effectLst/>
                <a:latin typeface="Cambria" panose="02040503050406030204" pitchFamily="18" charset="0"/>
                <a:ea typeface="宋体" panose="02010600030101010101" pitchFamily="2" charset="-122"/>
              </a:rPr>
              <a:t>10%.</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144,000</a:t>
            </a: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20%.</a:t>
            </a:r>
          </a:p>
          <a:p>
            <a:pPr marL="457200" indent="-457200" eaLnBrk="1" hangingPunct="1">
              <a:lnSpc>
                <a:spcPts val="2600"/>
              </a:lnSpc>
              <a:spcBef>
                <a:spcPct val="50000"/>
              </a:spcBef>
              <a:buFont typeface="+mj-lt"/>
              <a:buAutoNum type="arabicPeriod"/>
            </a:pP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420,000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25%.</a:t>
            </a:r>
          </a:p>
          <a:p>
            <a:pPr marL="457200" indent="-457200" eaLnBrk="1" hangingPunct="1">
              <a:lnSpc>
                <a:spcPts val="2600"/>
              </a:lnSpc>
              <a:spcBef>
                <a:spcPct val="50000"/>
              </a:spcBef>
              <a:buFont typeface="+mj-lt"/>
              <a:buAutoNum type="arabicPeriod"/>
            </a:pP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420,000 </a:t>
            </a:r>
            <a:r>
              <a:rPr lang="en-US" altLang="zh-CN" sz="2000" i="1" dirty="0">
                <a:solidFill>
                  <a:srgbClr val="133984"/>
                </a:solidFill>
                <a:latin typeface="Cambria" panose="02040503050406030204" pitchFamily="18" charset="0"/>
                <a:ea typeface="宋体" panose="02010600030101010101" pitchFamily="2" charset="-122"/>
              </a:rPr>
              <a:t>the tax is </a:t>
            </a:r>
            <a:r>
              <a:rPr lang="en-US" altLang="zh-CN" sz="2000" i="1" dirty="0" smtClean="0">
                <a:solidFill>
                  <a:srgbClr val="133984"/>
                </a:solidFill>
                <a:latin typeface="Cambria" panose="02040503050406030204" pitchFamily="18" charset="0"/>
                <a:ea typeface="宋体" panose="02010600030101010101" pitchFamily="2" charset="-122"/>
              </a:rPr>
              <a:t>45</a:t>
            </a:r>
            <a:r>
              <a:rPr lang="en-US" altLang="zh-CN" sz="2000" i="1" dirty="0">
                <a:solidFill>
                  <a:srgbClr val="133984"/>
                </a:solidFill>
                <a:latin typeface="Cambria" panose="02040503050406030204" pitchFamily="18" charset="0"/>
                <a:ea typeface="宋体" panose="02010600030101010101" pitchFamily="2" charset="-122"/>
              </a:rPr>
              <a:t>%.</a:t>
            </a:r>
          </a:p>
          <a:p>
            <a:pPr marL="457200" indent="-457200" eaLnBrk="1" hangingPunct="1">
              <a:lnSpc>
                <a:spcPts val="2600"/>
              </a:lnSpc>
              <a:spcBef>
                <a:spcPct val="50000"/>
              </a:spcBef>
              <a:buFont typeface="+mj-lt"/>
              <a:buAutoNum type="arabicPeriod"/>
            </a:pPr>
            <a:endParaRPr lang="en-US" altLang="zh-CN" sz="2000" i="1" dirty="0">
              <a:solidFill>
                <a:srgbClr val="133984"/>
              </a:solidFill>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i="1" dirty="0">
              <a:solidFill>
                <a:srgbClr val="133984"/>
              </a:solidFill>
              <a:latin typeface="Cambria" panose="02040503050406030204" pitchFamily="18" charset="0"/>
              <a:ea typeface="宋体" panose="02010600030101010101" pitchFamily="2" charset="-122"/>
            </a:endParaRPr>
          </a:p>
        </p:txBody>
      </p:sp>
      <p:sp>
        <p:nvSpPr>
          <p:cNvPr id="6" name="Rectangle 2"/>
          <p:cNvSpPr txBox="1">
            <a:spLocks noChangeArrowheads="1"/>
          </p:cNvSpPr>
          <p:nvPr/>
        </p:nvSpPr>
        <p:spPr bwMode="auto">
          <a:xfrm>
            <a:off x="1557338" y="194628"/>
            <a:ext cx="568642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BVA Example </a:t>
            </a:r>
            <a:endParaRPr lang="en-US" altLang="zh-CN" sz="3200" dirty="0">
              <a:latin typeface="Cambria" panose="02040503050406030204" pitchFamily="18" charset="0"/>
            </a:endParaRPr>
          </a:p>
        </p:txBody>
      </p:sp>
    </p:spTree>
    <p:extLst>
      <p:ext uri="{BB962C8B-B14F-4D97-AF65-F5344CB8AC3E}">
        <p14:creationId xmlns:p14="http://schemas.microsoft.com/office/powerpoint/2010/main" val="22365262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90466" name="Rectangle 2"/>
          <p:cNvSpPr>
            <a:spLocks noGrp="1" noChangeArrowheads="1"/>
          </p:cNvSpPr>
          <p:nvPr>
            <p:ph type="title"/>
          </p:nvPr>
        </p:nvSpPr>
        <p:spPr>
          <a:xfrm>
            <a:off x="1400175" y="228600"/>
            <a:ext cx="5686425" cy="536575"/>
          </a:xfrm>
        </p:spPr>
        <p:txBody>
          <a:bodyPr/>
          <a:lstStyle/>
          <a:p>
            <a:r>
              <a:rPr lang="en-US" altLang="zh-CN" sz="3200" dirty="0">
                <a:latin typeface="Cambria" panose="02040503050406030204" pitchFamily="18" charset="0"/>
              </a:rPr>
              <a:t>BVA Example </a:t>
            </a:r>
          </a:p>
        </p:txBody>
      </p:sp>
      <p:graphicFrame>
        <p:nvGraphicFramePr>
          <p:cNvPr id="190467" name="Object 3"/>
          <p:cNvGraphicFramePr>
            <a:graphicFrameLocks noChangeAspect="1"/>
          </p:cNvGraphicFramePr>
          <p:nvPr>
            <p:extLst/>
          </p:nvPr>
        </p:nvGraphicFramePr>
        <p:xfrm>
          <a:off x="762000" y="1981200"/>
          <a:ext cx="7092950" cy="3541712"/>
        </p:xfrm>
        <a:graphic>
          <a:graphicData uri="http://schemas.openxmlformats.org/presentationml/2006/ole">
            <mc:AlternateContent xmlns:mc="http://schemas.openxmlformats.org/markup-compatibility/2006">
              <mc:Choice xmlns:v="urn:schemas-microsoft-com:vml" Requires="v">
                <p:oleObj spid="_x0000_s1040" name="位图图像" r:id="rId4" imgW="7685714" imgH="3839111" progId="Paint.Picture">
                  <p:embed/>
                </p:oleObj>
              </mc:Choice>
              <mc:Fallback>
                <p:oleObj name="位图图像" r:id="rId4" imgW="7685714" imgH="3839111" progId="Paint.Picture">
                  <p:embed/>
                  <p:pic>
                    <p:nvPicPr>
                      <p:cNvPr id="1904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81200"/>
                        <a:ext cx="7092950" cy="35417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8044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2690" name="Rectangle 2"/>
          <p:cNvSpPr>
            <a:spLocks noGrp="1" noChangeArrowheads="1"/>
          </p:cNvSpPr>
          <p:nvPr>
            <p:ph type="title"/>
          </p:nvPr>
        </p:nvSpPr>
        <p:spPr>
          <a:xfrm>
            <a:off x="1600200" y="152400"/>
            <a:ext cx="7740650" cy="1143000"/>
          </a:xfrm>
        </p:spPr>
        <p:txBody>
          <a:bodyPr/>
          <a:lstStyle/>
          <a:p>
            <a:r>
              <a:rPr lang="en-US" altLang="zh-CN" sz="2400" i="1" dirty="0">
                <a:latin typeface="Cambria" panose="02040503050406030204" pitchFamily="18" charset="0"/>
              </a:rPr>
              <a:t>Guidelines for choosing Equivalence classes</a:t>
            </a:r>
            <a:r>
              <a:rPr lang="en-US" altLang="zh-CN" sz="2400" b="1" dirty="0">
                <a:latin typeface="Cambria" panose="02040503050406030204" pitchFamily="18" charset="0"/>
              </a:rPr>
              <a:t/>
            </a:r>
            <a:br>
              <a:rPr lang="en-US" altLang="zh-CN" sz="2400" b="1" dirty="0">
                <a:latin typeface="Cambria" panose="02040503050406030204" pitchFamily="18" charset="0"/>
              </a:rPr>
            </a:br>
            <a:r>
              <a:rPr lang="en-US" altLang="zh-CN" sz="2400" b="1" dirty="0">
                <a:latin typeface="Cambria" panose="02040503050406030204" pitchFamily="18" charset="0"/>
              </a:rPr>
              <a:t>For Data Testing</a:t>
            </a:r>
          </a:p>
        </p:txBody>
      </p:sp>
      <p:sp>
        <p:nvSpPr>
          <p:cNvPr id="242692" name="Rectangle 4"/>
          <p:cNvSpPr>
            <a:spLocks noChangeArrowheads="1"/>
          </p:cNvSpPr>
          <p:nvPr/>
        </p:nvSpPr>
        <p:spPr bwMode="auto">
          <a:xfrm>
            <a:off x="457200" y="1600200"/>
            <a:ext cx="861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1"/>
              </a:buClr>
              <a:buSzPct val="122000"/>
              <a:buFontTx/>
              <a:buChar char="•"/>
            </a:pPr>
            <a:r>
              <a:rPr lang="en-US" altLang="zh-CN" sz="2400" dirty="0">
                <a:effectLst/>
                <a:latin typeface="Cambria" panose="02040503050406030204" pitchFamily="18" charset="0"/>
                <a:ea typeface="宋体" panose="02010600030101010101" pitchFamily="2" charset="-122"/>
              </a:rPr>
              <a:t> Identify </a:t>
            </a:r>
            <a:r>
              <a:rPr lang="en-US" altLang="zh-CN" sz="2400" b="1" dirty="0">
                <a:solidFill>
                  <a:srgbClr val="FF0000"/>
                </a:solidFill>
                <a:effectLst/>
                <a:latin typeface="Cambria" panose="02040503050406030204" pitchFamily="18" charset="0"/>
                <a:ea typeface="宋体" panose="02010600030101010101" pitchFamily="2" charset="-122"/>
              </a:rPr>
              <a:t>sub-boundary conditions</a:t>
            </a:r>
            <a:r>
              <a:rPr lang="en-US" altLang="zh-CN" sz="2400" dirty="0">
                <a:solidFill>
                  <a:srgbClr val="FF0000"/>
                </a:solidFill>
                <a:effectLst/>
                <a:latin typeface="Cambria" panose="02040503050406030204" pitchFamily="18" charset="0"/>
                <a:ea typeface="宋体" panose="02010600030101010101" pitchFamily="2" charset="-122"/>
              </a:rPr>
              <a:t> or </a:t>
            </a:r>
            <a:r>
              <a:rPr lang="en-US" altLang="zh-CN" sz="2400" b="1" dirty="0">
                <a:solidFill>
                  <a:srgbClr val="FF0000"/>
                </a:solidFill>
                <a:effectLst/>
                <a:latin typeface="Cambria" panose="02040503050406030204" pitchFamily="18" charset="0"/>
                <a:ea typeface="宋体" panose="02010600030101010101" pitchFamily="2" charset="-122"/>
              </a:rPr>
              <a:t>internal boundary conditions</a:t>
            </a:r>
          </a:p>
          <a:p>
            <a:pPr>
              <a:buClr>
                <a:schemeClr val="accent1"/>
              </a:buClr>
              <a:buSzPct val="122000"/>
              <a:buFontTx/>
              <a:buChar char="•"/>
            </a:pPr>
            <a:endParaRPr lang="en-US" altLang="zh-CN" sz="2400" dirty="0">
              <a:solidFill>
                <a:srgbClr val="13BBBF"/>
              </a:solidFill>
              <a:effectLst/>
              <a:latin typeface="Cambria" panose="02040503050406030204" pitchFamily="18" charset="0"/>
              <a:ea typeface="宋体" panose="02010600030101010101" pitchFamily="2" charset="-122"/>
            </a:endParaRPr>
          </a:p>
          <a:p>
            <a:pPr>
              <a:buClr>
                <a:schemeClr val="accent1"/>
              </a:buClr>
              <a:buSzPct val="122000"/>
              <a:buFontTx/>
              <a:buChar char="•"/>
            </a:pPr>
            <a:r>
              <a:rPr lang="en-US" altLang="zh-CN" sz="2400" dirty="0">
                <a:effectLst/>
                <a:latin typeface="Cambria" panose="02040503050406030204" pitchFamily="18" charset="0"/>
                <a:ea typeface="宋体" panose="02010600030101010101" pitchFamily="2" charset="-122"/>
              </a:rPr>
              <a:t> Some limits may not be apparent to the general end user.</a:t>
            </a:r>
          </a:p>
          <a:p>
            <a:pPr>
              <a:buClr>
                <a:schemeClr val="accent1"/>
              </a:buClr>
              <a:buSzPct val="122000"/>
              <a:buFontTx/>
              <a:buChar char="•"/>
            </a:pPr>
            <a:endParaRPr lang="en-US" altLang="zh-CN" sz="2400" dirty="0">
              <a:effectLst/>
              <a:latin typeface="Cambria" panose="02040503050406030204" pitchFamily="18" charset="0"/>
              <a:ea typeface="宋体" panose="02010600030101010101" pitchFamily="2" charset="-122"/>
            </a:endParaRPr>
          </a:p>
          <a:p>
            <a:pPr>
              <a:buClr>
                <a:schemeClr val="accent1"/>
              </a:buClr>
              <a:buSzPct val="122000"/>
              <a:buFontTx/>
              <a:buChar char="•"/>
            </a:pPr>
            <a:r>
              <a:rPr lang="en-US" altLang="zh-CN" sz="2400" dirty="0">
                <a:effectLst/>
                <a:latin typeface="Cambria" panose="02040503050406030204" pitchFamily="18" charset="0"/>
                <a:ea typeface="宋体" panose="02010600030101010101" pitchFamily="2" charset="-122"/>
              </a:rPr>
              <a:t> To locate some of these, you may need to talk </a:t>
            </a:r>
            <a:r>
              <a:rPr lang="en-US" altLang="zh-CN" sz="2400" dirty="0" smtClean="0">
                <a:effectLst/>
                <a:latin typeface="Cambria" panose="02040503050406030204" pitchFamily="18" charset="0"/>
                <a:ea typeface="宋体" panose="02010600030101010101" pitchFamily="2" charset="-122"/>
              </a:rPr>
              <a:t>with programmers</a:t>
            </a:r>
            <a:r>
              <a:rPr lang="en-US" altLang="zh-CN" sz="2400" dirty="0">
                <a:effectLst/>
                <a:latin typeface="Cambria" panose="02040503050406030204" pitchFamily="18" charset="0"/>
                <a:ea typeface="宋体" panose="02010600030101010101" pitchFamily="2" charset="-122"/>
              </a:rPr>
              <a:t>.</a:t>
            </a:r>
          </a:p>
          <a:p>
            <a:endParaRPr lang="en-US" altLang="zh-CN" sz="2400" dirty="0">
              <a:effectLst/>
              <a:latin typeface="Cambria" panose="02040503050406030204" pitchFamily="18" charset="0"/>
              <a:ea typeface="宋体" panose="02010600030101010101" pitchFamily="2" charset="-122"/>
            </a:endParaRPr>
          </a:p>
          <a:p>
            <a:r>
              <a:rPr lang="en-US" altLang="zh-CN" sz="2400" b="1" dirty="0">
                <a:effectLst/>
                <a:latin typeface="Cambria" panose="02040503050406030204" pitchFamily="18" charset="0"/>
                <a:ea typeface="宋体" panose="02010600030101010101" pitchFamily="2" charset="-122"/>
              </a:rPr>
              <a:t>Example</a:t>
            </a:r>
            <a:r>
              <a:rPr lang="en-US" altLang="zh-CN" sz="2400" dirty="0">
                <a:effectLst/>
                <a:latin typeface="Cambria" panose="02040503050406030204" pitchFamily="18" charset="0"/>
                <a:ea typeface="宋体" panose="02010600030101010101" pitchFamily="2" charset="-122"/>
              </a:rPr>
              <a:t>: Powers-of-two boundary conditions</a:t>
            </a:r>
          </a:p>
        </p:txBody>
      </p:sp>
    </p:spTree>
    <p:extLst>
      <p:ext uri="{BB962C8B-B14F-4D97-AF65-F5344CB8AC3E}">
        <p14:creationId xmlns:p14="http://schemas.microsoft.com/office/powerpoint/2010/main" val="2984965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14400" y="205856"/>
            <a:ext cx="7772400" cy="1143000"/>
          </a:xfrm>
        </p:spPr>
        <p:txBody>
          <a:bodyPr/>
          <a:lstStyle/>
          <a:p>
            <a:r>
              <a:rPr lang="en-US" altLang="zh-CN" sz="3200" b="1" dirty="0">
                <a:solidFill>
                  <a:srgbClr val="132584"/>
                </a:solidFill>
                <a:latin typeface="Cambria" panose="02040503050406030204" pitchFamily="18" charset="0"/>
              </a:rPr>
              <a:t>Power-of-Two</a:t>
            </a:r>
          </a:p>
        </p:txBody>
      </p:sp>
      <p:graphicFrame>
        <p:nvGraphicFramePr>
          <p:cNvPr id="257064" name="Group 40"/>
          <p:cNvGraphicFramePr>
            <a:graphicFrameLocks noGrp="1"/>
          </p:cNvGraphicFramePr>
          <p:nvPr>
            <p:ph idx="1"/>
            <p:extLst/>
          </p:nvPr>
        </p:nvGraphicFramePr>
        <p:xfrm>
          <a:off x="1116013" y="2026920"/>
          <a:ext cx="6938962" cy="3840480"/>
        </p:xfrm>
        <a:graphic>
          <a:graphicData uri="http://schemas.openxmlformats.org/drawingml/2006/table">
            <a:tbl>
              <a:tblPr/>
              <a:tblGrid>
                <a:gridCol w="1425575">
                  <a:extLst>
                    <a:ext uri="{9D8B030D-6E8A-4147-A177-3AD203B41FA5}">
                      <a16:colId xmlns:a16="http://schemas.microsoft.com/office/drawing/2014/main" val="3877122619"/>
                    </a:ext>
                  </a:extLst>
                </a:gridCol>
                <a:gridCol w="5513387">
                  <a:extLst>
                    <a:ext uri="{9D8B030D-6E8A-4147-A177-3AD203B41FA5}">
                      <a16:colId xmlns:a16="http://schemas.microsoft.com/office/drawing/2014/main" val="3879002887"/>
                    </a:ext>
                  </a:extLst>
                </a:gridCol>
              </a:tblGrid>
              <a:tr h="35877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Term</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Range or Value </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4816710"/>
                  </a:ext>
                </a:extLst>
              </a:tr>
              <a:tr h="25225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Bit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Nibble</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Byte</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Word</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Kilo</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Mega</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Giga</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Tera</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or 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0-15  &lt;Half byte&gt;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0-255</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0-4294967295</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1024</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1048576</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1073741824</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1099511627776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3723568"/>
                  </a:ext>
                </a:extLst>
              </a:tr>
            </a:tbl>
          </a:graphicData>
        </a:graphic>
      </p:graphicFrame>
      <p:sp>
        <p:nvSpPr>
          <p:cNvPr id="257052" name="Text Box 28"/>
          <p:cNvSpPr txBox="1">
            <a:spLocks noChangeArrowheads="1"/>
          </p:cNvSpPr>
          <p:nvPr/>
        </p:nvSpPr>
        <p:spPr bwMode="auto">
          <a:xfrm>
            <a:off x="495935" y="1219200"/>
            <a:ext cx="81908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Binary: 0 and 1, byte is made up of 8 bits, word is made up of 4 bytes, …</a:t>
            </a:r>
          </a:p>
        </p:txBody>
      </p:sp>
      <p:sp>
        <p:nvSpPr>
          <p:cNvPr id="5" name="内容占位符 2"/>
          <p:cNvSpPr txBox="1">
            <a:spLocks/>
          </p:cNvSpPr>
          <p:nvPr/>
        </p:nvSpPr>
        <p:spPr bwMode="auto">
          <a:xfrm>
            <a:off x="381000" y="2352704"/>
            <a:ext cx="5334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位</a:t>
            </a:r>
            <a:endParaRPr kumimoji="1" lang="en-US" altLang="zh-CN" sz="2400" dirty="0">
              <a:latin typeface="Cambria" panose="02040503050406030204" pitchFamily="18" charset="0"/>
              <a:cs typeface="Times New Roman"/>
            </a:endParaRPr>
          </a:p>
        </p:txBody>
      </p:sp>
      <p:sp>
        <p:nvSpPr>
          <p:cNvPr id="6" name="内容占位符 2"/>
          <p:cNvSpPr txBox="1">
            <a:spLocks/>
          </p:cNvSpPr>
          <p:nvPr/>
        </p:nvSpPr>
        <p:spPr bwMode="auto">
          <a:xfrm>
            <a:off x="114300" y="2829225"/>
            <a:ext cx="16002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latin typeface="Cambria" panose="02040503050406030204" pitchFamily="18" charset="0"/>
                <a:cs typeface="Times New Roman"/>
              </a:rPr>
              <a:t>半字节</a:t>
            </a:r>
            <a:endParaRPr kumimoji="1" lang="en-US" altLang="zh-CN" sz="2400" dirty="0">
              <a:latin typeface="Cambria" panose="02040503050406030204" pitchFamily="18" charset="0"/>
              <a:cs typeface="Times New Roman"/>
            </a:endParaRPr>
          </a:p>
        </p:txBody>
      </p:sp>
      <p:sp>
        <p:nvSpPr>
          <p:cNvPr id="7" name="内容占位符 2"/>
          <p:cNvSpPr txBox="1">
            <a:spLocks/>
          </p:cNvSpPr>
          <p:nvPr/>
        </p:nvSpPr>
        <p:spPr bwMode="auto">
          <a:xfrm>
            <a:off x="419100" y="3233633"/>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latin typeface="Cambria" panose="02040503050406030204" pitchFamily="18" charset="0"/>
                <a:cs typeface="Times New Roman"/>
              </a:rPr>
              <a:t>字节</a:t>
            </a:r>
            <a:endParaRPr kumimoji="1" lang="en-US" altLang="zh-CN" sz="2400" b="1" dirty="0">
              <a:latin typeface="Cambria" panose="02040503050406030204" pitchFamily="18" charset="0"/>
              <a:cs typeface="Times New Roman"/>
            </a:endParaRPr>
          </a:p>
        </p:txBody>
      </p:sp>
      <p:sp>
        <p:nvSpPr>
          <p:cNvPr id="8" name="内容占位符 2"/>
          <p:cNvSpPr txBox="1">
            <a:spLocks/>
          </p:cNvSpPr>
          <p:nvPr/>
        </p:nvSpPr>
        <p:spPr bwMode="auto">
          <a:xfrm>
            <a:off x="442152" y="3678804"/>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字</a:t>
            </a:r>
            <a:endParaRPr kumimoji="1" lang="en-US" altLang="zh-CN" sz="2400" b="1" dirty="0">
              <a:latin typeface="Cambria" panose="02040503050406030204" pitchFamily="18" charset="0"/>
              <a:cs typeface="Times New Roman"/>
            </a:endParaRPr>
          </a:p>
        </p:txBody>
      </p:sp>
      <p:sp>
        <p:nvSpPr>
          <p:cNvPr id="9" name="内容占位符 2"/>
          <p:cNvSpPr txBox="1">
            <a:spLocks/>
          </p:cNvSpPr>
          <p:nvPr/>
        </p:nvSpPr>
        <p:spPr bwMode="auto">
          <a:xfrm>
            <a:off x="465204" y="4161836"/>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千</a:t>
            </a:r>
            <a:endParaRPr kumimoji="1" lang="en-US" altLang="zh-CN" sz="2400" b="1" dirty="0">
              <a:latin typeface="Cambria" panose="02040503050406030204" pitchFamily="18" charset="0"/>
              <a:cs typeface="Times New Roman"/>
            </a:endParaRPr>
          </a:p>
        </p:txBody>
      </p:sp>
      <p:sp>
        <p:nvSpPr>
          <p:cNvPr id="10" name="内容占位符 2"/>
          <p:cNvSpPr txBox="1">
            <a:spLocks/>
          </p:cNvSpPr>
          <p:nvPr/>
        </p:nvSpPr>
        <p:spPr bwMode="auto">
          <a:xfrm>
            <a:off x="442792" y="4562935"/>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兆</a:t>
            </a:r>
            <a:endParaRPr kumimoji="1" lang="en-US" altLang="zh-CN" sz="2400" b="1" dirty="0">
              <a:latin typeface="Cambria" panose="02040503050406030204" pitchFamily="18" charset="0"/>
              <a:cs typeface="Times New Roman"/>
            </a:endParaRPr>
          </a:p>
        </p:txBody>
      </p:sp>
      <p:sp>
        <p:nvSpPr>
          <p:cNvPr id="11" name="内容占位符 2"/>
          <p:cNvSpPr txBox="1">
            <a:spLocks/>
          </p:cNvSpPr>
          <p:nvPr/>
        </p:nvSpPr>
        <p:spPr bwMode="auto">
          <a:xfrm>
            <a:off x="453998" y="4970545"/>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吉</a:t>
            </a:r>
            <a:endParaRPr kumimoji="1" lang="en-US" altLang="zh-CN" sz="2400" b="1" dirty="0">
              <a:latin typeface="Cambria" panose="02040503050406030204" pitchFamily="18" charset="0"/>
              <a:cs typeface="Times New Roman"/>
            </a:endParaRPr>
          </a:p>
        </p:txBody>
      </p:sp>
      <p:sp>
        <p:nvSpPr>
          <p:cNvPr id="12" name="内容占位符 2"/>
          <p:cNvSpPr txBox="1">
            <a:spLocks/>
          </p:cNvSpPr>
          <p:nvPr/>
        </p:nvSpPr>
        <p:spPr bwMode="auto">
          <a:xfrm>
            <a:off x="465204" y="5418973"/>
            <a:ext cx="990600" cy="5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smtClean="0">
                <a:latin typeface="Cambria" panose="02040503050406030204" pitchFamily="18" charset="0"/>
                <a:cs typeface="Times New Roman"/>
              </a:rPr>
              <a:t>太</a:t>
            </a:r>
            <a:endParaRPr kumimoji="1" lang="en-US" altLang="zh-CN" sz="2400" b="1" dirty="0">
              <a:latin typeface="Cambria" panose="02040503050406030204" pitchFamily="18" charset="0"/>
              <a:cs typeface="Times New Roman"/>
            </a:endParaRPr>
          </a:p>
        </p:txBody>
      </p:sp>
    </p:spTree>
    <p:extLst>
      <p:ext uri="{BB962C8B-B14F-4D97-AF65-F5344CB8AC3E}">
        <p14:creationId xmlns:p14="http://schemas.microsoft.com/office/powerpoint/2010/main" val="10529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3714" name="Rectangle 2"/>
          <p:cNvSpPr>
            <a:spLocks noGrp="1" noChangeArrowheads="1"/>
          </p:cNvSpPr>
          <p:nvPr>
            <p:ph type="title"/>
          </p:nvPr>
        </p:nvSpPr>
        <p:spPr>
          <a:xfrm>
            <a:off x="2057400" y="163484"/>
            <a:ext cx="6705600" cy="838200"/>
          </a:xfrm>
        </p:spPr>
        <p:txBody>
          <a:bodyPr/>
          <a:lstStyle/>
          <a:p>
            <a:r>
              <a:rPr lang="en-US" altLang="zh-CN" sz="3600" dirty="0">
                <a:solidFill>
                  <a:srgbClr val="132584"/>
                </a:solidFill>
                <a:latin typeface="Cambria" panose="02040503050406030204" pitchFamily="18" charset="0"/>
              </a:rPr>
              <a:t>EXAMPLE: Powers-of-Two</a:t>
            </a:r>
            <a:r>
              <a:rPr lang="en-US" altLang="zh-CN" sz="1800" b="1" dirty="0">
                <a:solidFill>
                  <a:srgbClr val="132584"/>
                </a:solidFill>
                <a:latin typeface="Cambria" panose="02040503050406030204" pitchFamily="18" charset="0"/>
              </a:rPr>
              <a:t> </a:t>
            </a:r>
          </a:p>
        </p:txBody>
      </p:sp>
      <p:sp>
        <p:nvSpPr>
          <p:cNvPr id="243716" name="Rectangle 4"/>
          <p:cNvSpPr>
            <a:spLocks noChangeArrowheads="1"/>
          </p:cNvSpPr>
          <p:nvPr/>
        </p:nvSpPr>
        <p:spPr bwMode="auto">
          <a:xfrm>
            <a:off x="381000" y="1447800"/>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effectLst/>
                <a:latin typeface="Cambria" panose="02040503050406030204" pitchFamily="18" charset="0"/>
                <a:ea typeface="宋体" panose="02010600030101010101" pitchFamily="2" charset="-122"/>
              </a:rPr>
              <a:t>Often a programmer will handle data differently depending upon its size.</a:t>
            </a:r>
          </a:p>
          <a:p>
            <a:endParaRPr lang="en-US" altLang="zh-CN" sz="2000" b="1" dirty="0">
              <a:effectLst/>
              <a:latin typeface="Cambria" panose="02040503050406030204" pitchFamily="18" charset="0"/>
              <a:ea typeface="宋体" panose="02010600030101010101" pitchFamily="2" charset="-122"/>
            </a:endParaRPr>
          </a:p>
          <a:p>
            <a:r>
              <a:rPr lang="en-US" altLang="zh-CN" b="1" dirty="0">
                <a:effectLst/>
                <a:latin typeface="Cambria" panose="02040503050406030204" pitchFamily="18" charset="0"/>
                <a:ea typeface="宋体" panose="02010600030101010101" pitchFamily="2" charset="-122"/>
              </a:rPr>
              <a:t>Example: </a:t>
            </a:r>
            <a:r>
              <a:rPr lang="en-US" altLang="zh-CN" sz="2000" dirty="0">
                <a:effectLst/>
                <a:latin typeface="Cambria" panose="02040503050406030204" pitchFamily="18" charset="0"/>
                <a:ea typeface="宋体" panose="02010600030101010101" pitchFamily="2" charset="-122"/>
              </a:rPr>
              <a:t>Communications software where with limited bandwidth, we try to keep the size of data being transmitted low. </a:t>
            </a:r>
          </a:p>
          <a:p>
            <a:endParaRPr lang="en-US" altLang="zh-CN" sz="2000" dirty="0">
              <a:effectLst/>
              <a:latin typeface="Cambria" panose="02040503050406030204" pitchFamily="18" charset="0"/>
              <a:ea typeface="宋体" panose="02010600030101010101" pitchFamily="2" charset="-122"/>
            </a:endParaRPr>
          </a:p>
          <a:p>
            <a:r>
              <a:rPr lang="en-US" altLang="zh-CN" sz="2000" dirty="0">
                <a:effectLst/>
                <a:latin typeface="Cambria" panose="02040503050406030204" pitchFamily="18" charset="0"/>
                <a:ea typeface="宋体" panose="02010600030101010101" pitchFamily="2" charset="-122"/>
              </a:rPr>
              <a:t>Program transmits 256 commands, but uses only a nibble (4 bits) to encode the 15 most commonly used commands.</a:t>
            </a:r>
          </a:p>
          <a:p>
            <a:endParaRPr lang="en-US" altLang="zh-CN" sz="2000" i="1" dirty="0" smtClean="0">
              <a:solidFill>
                <a:srgbClr val="132584"/>
              </a:solidFill>
              <a:effectLst/>
              <a:latin typeface="Cambria" panose="02040503050406030204" pitchFamily="18" charset="0"/>
              <a:ea typeface="宋体" panose="02010600030101010101" pitchFamily="2" charset="-122"/>
            </a:endParaRPr>
          </a:p>
          <a:p>
            <a:r>
              <a:rPr lang="en-US" altLang="zh-CN" sz="2000" i="1" dirty="0" smtClean="0">
                <a:solidFill>
                  <a:srgbClr val="132584"/>
                </a:solidFill>
                <a:effectLst/>
                <a:latin typeface="Cambria" panose="02040503050406030204" pitchFamily="18" charset="0"/>
                <a:ea typeface="宋体" panose="02010600030101010101" pitchFamily="2" charset="-122"/>
              </a:rPr>
              <a:t>Thus</a:t>
            </a:r>
            <a:r>
              <a:rPr lang="en-US" altLang="zh-CN" sz="2000" i="1" dirty="0">
                <a:solidFill>
                  <a:srgbClr val="132584"/>
                </a:solidFill>
                <a:effectLst/>
                <a:latin typeface="Cambria" panose="02040503050406030204" pitchFamily="18" charset="0"/>
                <a:ea typeface="宋体" panose="02010600030101010101" pitchFamily="2" charset="-122"/>
              </a:rPr>
              <a:t>, there is an internal boundary between the 4th and 5th bit</a:t>
            </a:r>
          </a:p>
          <a:p>
            <a:endParaRPr lang="en-US" altLang="zh-CN" sz="2000" i="1" dirty="0">
              <a:solidFill>
                <a:srgbClr val="13BBBF"/>
              </a:solidFill>
              <a:effectLst/>
              <a:latin typeface="Cambria" panose="02040503050406030204" pitchFamily="18" charset="0"/>
              <a:ea typeface="宋体" panose="02010600030101010101" pitchFamily="2" charset="-122"/>
            </a:endParaRPr>
          </a:p>
          <a:p>
            <a:r>
              <a:rPr lang="en-US" altLang="zh-CN" sz="2000" dirty="0">
                <a:effectLst/>
                <a:latin typeface="Cambria" panose="02040503050406030204" pitchFamily="18" charset="0"/>
                <a:ea typeface="宋体" panose="02010600030101010101" pitchFamily="2" charset="-122"/>
              </a:rPr>
              <a:t>Might try transmitting 3, 4, 5 bits in addition to ones determined by the stated boundary conditions of 1 and 8 bits.</a:t>
            </a:r>
          </a:p>
        </p:txBody>
      </p:sp>
    </p:spTree>
    <p:extLst>
      <p:ext uri="{BB962C8B-B14F-4D97-AF65-F5344CB8AC3E}">
        <p14:creationId xmlns:p14="http://schemas.microsoft.com/office/powerpoint/2010/main" val="278805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1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1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 name="矩形 2"/>
          <p:cNvSpPr/>
          <p:nvPr/>
        </p:nvSpPr>
        <p:spPr>
          <a:xfrm>
            <a:off x="2819400" y="2819400"/>
            <a:ext cx="3678186" cy="830997"/>
          </a:xfrm>
          <a:prstGeom prst="rect">
            <a:avLst/>
          </a:prstGeom>
        </p:spPr>
        <p:txBody>
          <a:bodyPr wrap="none">
            <a:spAutoFit/>
          </a:bodyPr>
          <a:lstStyle/>
          <a:p>
            <a:r>
              <a:rPr lang="en-US" altLang="zh-CN" b="1" dirty="0" smtClean="0">
                <a:solidFill>
                  <a:srgbClr val="FF0000"/>
                </a:solidFill>
                <a:latin typeface="Cambria" panose="02040503050406030204" pitchFamily="18" charset="0"/>
              </a:rPr>
              <a:t>Equivalence </a:t>
            </a:r>
            <a:r>
              <a:rPr lang="en-US" altLang="zh-CN" b="1" dirty="0">
                <a:solidFill>
                  <a:srgbClr val="FF0000"/>
                </a:solidFill>
                <a:latin typeface="Cambria" panose="02040503050406030204" pitchFamily="18" charset="0"/>
              </a:rPr>
              <a:t>Partitioning</a:t>
            </a:r>
          </a:p>
          <a:p>
            <a:r>
              <a:rPr lang="en-US" altLang="zh-CN" b="1" dirty="0">
                <a:solidFill>
                  <a:srgbClr val="FF0000"/>
                </a:solidFill>
                <a:latin typeface="Cambria" panose="02040503050406030204" pitchFamily="18" charset="0"/>
              </a:rPr>
              <a:t>Boundary Value </a:t>
            </a:r>
            <a:r>
              <a:rPr lang="en-US" altLang="zh-CN" b="1" dirty="0" smtClean="0">
                <a:solidFill>
                  <a:srgbClr val="FF0000"/>
                </a:solidFill>
                <a:latin typeface="Cambria" panose="02040503050406030204" pitchFamily="18" charset="0"/>
              </a:rPr>
              <a:t>Analysis</a:t>
            </a:r>
          </a:p>
        </p:txBody>
      </p:sp>
    </p:spTree>
    <p:extLst>
      <p:ext uri="{BB962C8B-B14F-4D97-AF65-F5344CB8AC3E}">
        <p14:creationId xmlns:p14="http://schemas.microsoft.com/office/powerpoint/2010/main" val="128328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1666" name="Rectangle 2"/>
          <p:cNvSpPr>
            <a:spLocks noGrp="1" noChangeArrowheads="1"/>
          </p:cNvSpPr>
          <p:nvPr>
            <p:ph type="title"/>
          </p:nvPr>
        </p:nvSpPr>
        <p:spPr>
          <a:xfrm>
            <a:off x="1654175" y="0"/>
            <a:ext cx="7489825" cy="457200"/>
          </a:xfrm>
        </p:spPr>
        <p:txBody>
          <a:bodyPr/>
          <a:lstStyle/>
          <a:p>
            <a:r>
              <a:rPr lang="en-US" altLang="zh-CN" sz="3600" dirty="0">
                <a:solidFill>
                  <a:srgbClr val="132584"/>
                </a:solidFill>
                <a:latin typeface="Cambria" panose="02040503050406030204" pitchFamily="18" charset="0"/>
              </a:rPr>
              <a:t>An Example:</a:t>
            </a:r>
            <a:r>
              <a:rPr lang="en-US" altLang="zh-CN" sz="4600" dirty="0">
                <a:solidFill>
                  <a:srgbClr val="132584"/>
                </a:solidFill>
                <a:latin typeface="Cambria" panose="02040503050406030204" pitchFamily="18" charset="0"/>
              </a:rPr>
              <a:t> </a:t>
            </a:r>
            <a:r>
              <a:rPr lang="en-US" altLang="zh-CN" dirty="0">
                <a:solidFill>
                  <a:srgbClr val="132584"/>
                </a:solidFill>
                <a:latin typeface="Cambria" panose="02040503050406030204" pitchFamily="18" charset="0"/>
              </a:rPr>
              <a:t>A flight simulator</a:t>
            </a:r>
          </a:p>
        </p:txBody>
      </p:sp>
      <p:sp>
        <p:nvSpPr>
          <p:cNvPr id="241668" name="Rectangle 4"/>
          <p:cNvSpPr>
            <a:spLocks noChangeArrowheads="1"/>
          </p:cNvSpPr>
          <p:nvPr/>
        </p:nvSpPr>
        <p:spPr bwMode="auto">
          <a:xfrm>
            <a:off x="381000" y="1295400"/>
            <a:ext cx="8382000" cy="375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000" dirty="0">
                <a:solidFill>
                  <a:srgbClr val="000099"/>
                </a:solidFill>
                <a:effectLst/>
                <a:latin typeface="Cambria" panose="02040503050406030204" pitchFamily="18" charset="0"/>
                <a:ea typeface="宋体" panose="02010600030101010101" pitchFamily="2" charset="-122"/>
              </a:rPr>
              <a:t>Assume the user can control the height of the plane, determine what those limits are:</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Not specified?</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Why not?</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Nothing in a computer is infinite!</a:t>
            </a:r>
          </a:p>
          <a:p>
            <a:pPr>
              <a:lnSpc>
                <a:spcPct val="120000"/>
              </a:lnSpc>
            </a:pPr>
            <a:endParaRPr lang="en-US" altLang="zh-CN" sz="2000" dirty="0">
              <a:solidFill>
                <a:srgbClr val="000099"/>
              </a:solidFill>
              <a:effectLst/>
              <a:latin typeface="Cambria" panose="02040503050406030204" pitchFamily="18" charset="0"/>
              <a:ea typeface="宋体" panose="02010600030101010101" pitchFamily="2" charset="-122"/>
            </a:endParaRPr>
          </a:p>
          <a:p>
            <a:pPr>
              <a:lnSpc>
                <a:spcPct val="120000"/>
              </a:lnSpc>
            </a:pPr>
            <a:r>
              <a:rPr lang="en-US" altLang="zh-CN" sz="2000" dirty="0">
                <a:solidFill>
                  <a:srgbClr val="000099"/>
                </a:solidFill>
                <a:effectLst/>
                <a:latin typeface="Cambria" panose="02040503050406030204" pitchFamily="18" charset="0"/>
                <a:ea typeface="宋体" panose="02010600030101010101" pitchFamily="2" charset="-122"/>
              </a:rPr>
              <a:t>Try flying </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Below ground</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In outer space</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Through a mountain (or some other object)</a:t>
            </a:r>
          </a:p>
        </p:txBody>
      </p:sp>
    </p:spTree>
    <p:extLst>
      <p:ext uri="{BB962C8B-B14F-4D97-AF65-F5344CB8AC3E}">
        <p14:creationId xmlns:p14="http://schemas.microsoft.com/office/powerpoint/2010/main" val="165968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66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166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16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828800" y="152400"/>
            <a:ext cx="4594225" cy="1143000"/>
          </a:xfrm>
        </p:spPr>
        <p:txBody>
          <a:bodyPr/>
          <a:lstStyle/>
          <a:p>
            <a:r>
              <a:rPr lang="en-US" altLang="zh-CN" sz="4000" dirty="0">
                <a:solidFill>
                  <a:srgbClr val="132584"/>
                </a:solidFill>
                <a:latin typeface="Cambria" panose="02040503050406030204" pitchFamily="18" charset="0"/>
              </a:rPr>
              <a:t>ASCII Table</a:t>
            </a:r>
          </a:p>
        </p:txBody>
      </p:sp>
      <p:graphicFrame>
        <p:nvGraphicFramePr>
          <p:cNvPr id="259127" name="Group 55"/>
          <p:cNvGraphicFramePr>
            <a:graphicFrameLocks noGrp="1"/>
          </p:cNvGraphicFramePr>
          <p:nvPr>
            <p:ph idx="1"/>
            <p:extLst/>
          </p:nvPr>
        </p:nvGraphicFramePr>
        <p:xfrm>
          <a:off x="708025" y="1219200"/>
          <a:ext cx="7597775" cy="5120640"/>
        </p:xfrm>
        <a:graphic>
          <a:graphicData uri="http://schemas.openxmlformats.org/drawingml/2006/table">
            <a:tbl>
              <a:tblPr/>
              <a:tblGrid>
                <a:gridCol w="1655762">
                  <a:extLst>
                    <a:ext uri="{9D8B030D-6E8A-4147-A177-3AD203B41FA5}">
                      <a16:colId xmlns:a16="http://schemas.microsoft.com/office/drawing/2014/main" val="3853897817"/>
                    </a:ext>
                  </a:extLst>
                </a:gridCol>
                <a:gridCol w="2030413">
                  <a:extLst>
                    <a:ext uri="{9D8B030D-6E8A-4147-A177-3AD203B41FA5}">
                      <a16:colId xmlns:a16="http://schemas.microsoft.com/office/drawing/2014/main" val="4217150069"/>
                    </a:ext>
                  </a:extLst>
                </a:gridCol>
                <a:gridCol w="1655762">
                  <a:extLst>
                    <a:ext uri="{9D8B030D-6E8A-4147-A177-3AD203B41FA5}">
                      <a16:colId xmlns:a16="http://schemas.microsoft.com/office/drawing/2014/main" val="2586079275"/>
                    </a:ext>
                  </a:extLst>
                </a:gridCol>
                <a:gridCol w="2255838">
                  <a:extLst>
                    <a:ext uri="{9D8B030D-6E8A-4147-A177-3AD203B41FA5}">
                      <a16:colId xmlns:a16="http://schemas.microsoft.com/office/drawing/2014/main" val="1954572925"/>
                    </a:ext>
                  </a:extLst>
                </a:gridCol>
              </a:tblGrid>
              <a:tr h="3683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Character</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ASCII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Character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ASCII Value</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1167862"/>
                  </a:ext>
                </a:extLst>
              </a:tr>
              <a:tr h="329088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Null</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Space</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Y</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Z</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y</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z</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228600" indent="22860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571500" indent="3429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14400" indent="4572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57300" indent="57150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145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717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289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086100" indent="5715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66</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89</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90</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96</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97</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98</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121</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122</a:t>
                      </a: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718240"/>
                  </a:ext>
                </a:extLst>
              </a:tr>
            </a:tbl>
          </a:graphicData>
        </a:graphic>
      </p:graphicFrame>
    </p:spTree>
    <p:extLst>
      <p:ext uri="{BB962C8B-B14F-4D97-AF65-F5344CB8AC3E}">
        <p14:creationId xmlns:p14="http://schemas.microsoft.com/office/powerpoint/2010/main" val="4229283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4738" name="Rectangle 2"/>
          <p:cNvSpPr>
            <a:spLocks noGrp="1" noChangeArrowheads="1"/>
          </p:cNvSpPr>
          <p:nvPr>
            <p:ph type="title"/>
          </p:nvPr>
        </p:nvSpPr>
        <p:spPr>
          <a:xfrm>
            <a:off x="1676400" y="0"/>
            <a:ext cx="7112000" cy="762000"/>
          </a:xfrm>
        </p:spPr>
        <p:txBody>
          <a:bodyPr/>
          <a:lstStyle/>
          <a:p>
            <a:r>
              <a:rPr lang="en-US" altLang="zh-CN" dirty="0">
                <a:solidFill>
                  <a:srgbClr val="132584"/>
                </a:solidFill>
                <a:latin typeface="Cambria" panose="02040503050406030204" pitchFamily="18" charset="0"/>
              </a:rPr>
              <a:t>ASCII Encoding Always Produce</a:t>
            </a:r>
            <a:r>
              <a:rPr lang="en-US" altLang="zh-CN" sz="4000" dirty="0">
                <a:solidFill>
                  <a:srgbClr val="132584"/>
                </a:solidFill>
                <a:latin typeface="Cambria" panose="02040503050406030204" pitchFamily="18" charset="0"/>
              </a:rPr>
              <a:t> </a:t>
            </a:r>
            <a:br>
              <a:rPr lang="en-US" altLang="zh-CN" sz="4000" dirty="0">
                <a:solidFill>
                  <a:srgbClr val="132584"/>
                </a:solidFill>
                <a:latin typeface="Cambria" panose="02040503050406030204" pitchFamily="18" charset="0"/>
              </a:rPr>
            </a:br>
            <a:r>
              <a:rPr lang="en-US" altLang="zh-CN" sz="2000" dirty="0">
                <a:solidFill>
                  <a:srgbClr val="132584"/>
                </a:solidFill>
                <a:latin typeface="Cambria" panose="02040503050406030204" pitchFamily="18" charset="0"/>
              </a:rPr>
              <a:t>Sub-Boundary Conditions</a:t>
            </a:r>
          </a:p>
        </p:txBody>
      </p:sp>
      <p:sp>
        <p:nvSpPr>
          <p:cNvPr id="244740" name="Rectangle 4"/>
          <p:cNvSpPr>
            <a:spLocks noChangeArrowheads="1"/>
          </p:cNvSpPr>
          <p:nvPr/>
        </p:nvSpPr>
        <p:spPr bwMode="auto">
          <a:xfrm>
            <a:off x="304800" y="1143000"/>
            <a:ext cx="86106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ffectLst/>
                <a:latin typeface="Cambria" panose="02040503050406030204" pitchFamily="18" charset="0"/>
                <a:ea typeface="宋体" panose="02010600030101010101" pitchFamily="2" charset="-122"/>
              </a:rPr>
              <a:t>The ASCII code is 8 bits. </a:t>
            </a:r>
          </a:p>
          <a:p>
            <a:pPr lvl="1">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If numeric digits are to be </a:t>
            </a:r>
            <a:r>
              <a:rPr lang="en-US" altLang="zh-CN" sz="2000" dirty="0" smtClean="0">
                <a:effectLst/>
                <a:latin typeface="Cambria" panose="02040503050406030204" pitchFamily="18" charset="0"/>
                <a:ea typeface="宋体" panose="02010600030101010101" pitchFamily="2" charset="-122"/>
              </a:rPr>
              <a:t>input, </a:t>
            </a:r>
          </a:p>
          <a:p>
            <a:pPr>
              <a:buClr>
                <a:schemeClr val="accent1"/>
              </a:buClr>
              <a:buSzPct val="122000"/>
              <a:buFontTx/>
              <a:buChar char="•"/>
            </a:pPr>
            <a:endParaRPr lang="en-US" altLang="zh-CN" sz="2000" dirty="0">
              <a:solidFill>
                <a:srgbClr val="000099"/>
              </a:solidFill>
              <a:effectLst/>
              <a:latin typeface="Cambria" panose="02040503050406030204" pitchFamily="18" charset="0"/>
              <a:ea typeface="宋体" panose="02010600030101010101" pitchFamily="2" charset="-122"/>
            </a:endParaRPr>
          </a:p>
          <a:p>
            <a:pPr lvl="1" eaLnBrk="1" hangingPunct="1">
              <a:lnSpc>
                <a:spcPct val="90000"/>
              </a:lnSpc>
              <a:spcBef>
                <a:spcPct val="50000"/>
              </a:spcBef>
              <a:spcAft>
                <a:spcPts val="900"/>
              </a:spcAft>
              <a:buClr>
                <a:schemeClr val="accent1"/>
              </a:buClr>
            </a:pPr>
            <a:endParaRPr lang="zh-CN" altLang="en-US" sz="2000" b="1" dirty="0">
              <a:effectLst/>
              <a:latin typeface="Cambria" panose="02040503050406030204" pitchFamily="18" charset="0"/>
              <a:ea typeface="宋体" panose="02010600030101010101" pitchFamily="2" charset="-122"/>
            </a:endParaRPr>
          </a:p>
        </p:txBody>
      </p:sp>
      <p:sp>
        <p:nvSpPr>
          <p:cNvPr id="6" name="矩形 5"/>
          <p:cNvSpPr/>
          <p:nvPr/>
        </p:nvSpPr>
        <p:spPr>
          <a:xfrm>
            <a:off x="914400" y="1915923"/>
            <a:ext cx="6934200" cy="400110"/>
          </a:xfrm>
          <a:prstGeom prst="rect">
            <a:avLst/>
          </a:prstGeom>
        </p:spPr>
        <p:txBody>
          <a:bodyPr wrap="square">
            <a:spAutoFit/>
          </a:bodyPr>
          <a:lstStyle/>
          <a:p>
            <a:pPr lvl="2">
              <a:buClr>
                <a:schemeClr val="accent1"/>
              </a:buClr>
              <a:buSzPct val="122000"/>
              <a:buFontTx/>
              <a:buChar char="•"/>
            </a:pPr>
            <a:r>
              <a:rPr lang="en-US" altLang="zh-CN" sz="2000" dirty="0">
                <a:latin typeface="Cambria" panose="02040503050406030204" pitchFamily="18" charset="0"/>
                <a:ea typeface="宋体" panose="02010600030101010101" pitchFamily="2" charset="-122"/>
              </a:rPr>
              <a:t>check just out of range with the ‘/’ and ‘:’</a:t>
            </a:r>
          </a:p>
        </p:txBody>
      </p:sp>
      <p:pic>
        <p:nvPicPr>
          <p:cNvPr id="9" name="图片 8"/>
          <p:cNvPicPr>
            <a:picLocks noChangeAspect="1"/>
          </p:cNvPicPr>
          <p:nvPr/>
        </p:nvPicPr>
        <p:blipFill>
          <a:blip r:embed="rId3"/>
          <a:stretch>
            <a:fillRect/>
          </a:stretch>
        </p:blipFill>
        <p:spPr>
          <a:xfrm>
            <a:off x="1752600" y="2362200"/>
            <a:ext cx="4800600" cy="4371550"/>
          </a:xfrm>
          <a:prstGeom prst="rect">
            <a:avLst/>
          </a:prstGeom>
        </p:spPr>
      </p:pic>
      <p:sp>
        <p:nvSpPr>
          <p:cNvPr id="10" name="矩形 9"/>
          <p:cNvSpPr/>
          <p:nvPr/>
        </p:nvSpPr>
        <p:spPr bwMode="auto">
          <a:xfrm>
            <a:off x="3048000" y="3048000"/>
            <a:ext cx="533400" cy="3276600"/>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bwMode="auto">
          <a:xfrm>
            <a:off x="1866900" y="3048000"/>
            <a:ext cx="533400" cy="3276600"/>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bwMode="auto">
          <a:xfrm>
            <a:off x="1866900" y="2611852"/>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矩形 15"/>
          <p:cNvSpPr/>
          <p:nvPr/>
        </p:nvSpPr>
        <p:spPr bwMode="auto">
          <a:xfrm>
            <a:off x="1866900" y="6345652"/>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矩形 16"/>
          <p:cNvSpPr/>
          <p:nvPr/>
        </p:nvSpPr>
        <p:spPr bwMode="auto">
          <a:xfrm>
            <a:off x="3038475" y="2608060"/>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矩形 17"/>
          <p:cNvSpPr/>
          <p:nvPr/>
        </p:nvSpPr>
        <p:spPr bwMode="auto">
          <a:xfrm>
            <a:off x="3038475" y="6352416"/>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79298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4" grpId="0" animBg="1"/>
      <p:bldP spid="15"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4738" name="Rectangle 2"/>
          <p:cNvSpPr>
            <a:spLocks noGrp="1" noChangeArrowheads="1"/>
          </p:cNvSpPr>
          <p:nvPr>
            <p:ph type="title"/>
          </p:nvPr>
        </p:nvSpPr>
        <p:spPr>
          <a:xfrm>
            <a:off x="1676400" y="0"/>
            <a:ext cx="7112000" cy="762000"/>
          </a:xfrm>
        </p:spPr>
        <p:txBody>
          <a:bodyPr/>
          <a:lstStyle/>
          <a:p>
            <a:r>
              <a:rPr lang="en-US" altLang="zh-CN" dirty="0">
                <a:solidFill>
                  <a:srgbClr val="132584"/>
                </a:solidFill>
                <a:latin typeface="Cambria" panose="02040503050406030204" pitchFamily="18" charset="0"/>
              </a:rPr>
              <a:t>ASCII Encoding Always Produce</a:t>
            </a:r>
            <a:r>
              <a:rPr lang="en-US" altLang="zh-CN" sz="4000" dirty="0">
                <a:solidFill>
                  <a:srgbClr val="132584"/>
                </a:solidFill>
                <a:latin typeface="Cambria" panose="02040503050406030204" pitchFamily="18" charset="0"/>
              </a:rPr>
              <a:t> </a:t>
            </a:r>
            <a:br>
              <a:rPr lang="en-US" altLang="zh-CN" sz="4000" dirty="0">
                <a:solidFill>
                  <a:srgbClr val="132584"/>
                </a:solidFill>
                <a:latin typeface="Cambria" panose="02040503050406030204" pitchFamily="18" charset="0"/>
              </a:rPr>
            </a:br>
            <a:r>
              <a:rPr lang="en-US" altLang="zh-CN" sz="2000" dirty="0">
                <a:solidFill>
                  <a:srgbClr val="132584"/>
                </a:solidFill>
                <a:latin typeface="Cambria" panose="02040503050406030204" pitchFamily="18" charset="0"/>
              </a:rPr>
              <a:t>Sub-Boundary Conditions</a:t>
            </a:r>
          </a:p>
        </p:txBody>
      </p:sp>
      <p:sp>
        <p:nvSpPr>
          <p:cNvPr id="244740" name="Rectangle 4"/>
          <p:cNvSpPr>
            <a:spLocks noChangeArrowheads="1"/>
          </p:cNvSpPr>
          <p:nvPr/>
        </p:nvSpPr>
        <p:spPr bwMode="auto">
          <a:xfrm>
            <a:off x="304800" y="1143000"/>
            <a:ext cx="86106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ffectLst/>
                <a:latin typeface="Cambria" panose="02040503050406030204" pitchFamily="18" charset="0"/>
                <a:ea typeface="宋体" panose="02010600030101010101" pitchFamily="2" charset="-122"/>
              </a:rPr>
              <a:t>The ASCII code is 8 bits. </a:t>
            </a:r>
          </a:p>
          <a:p>
            <a:pPr lvl="1">
              <a:buClr>
                <a:schemeClr val="accent1"/>
              </a:buClr>
              <a:buSzPct val="122000"/>
              <a:buFontTx/>
              <a:buChar char="•"/>
            </a:pPr>
            <a:r>
              <a:rPr lang="en-US" altLang="zh-CN" sz="2000" dirty="0" smtClean="0">
                <a:effectLst/>
                <a:latin typeface="Cambria" panose="02040503050406030204" pitchFamily="18" charset="0"/>
                <a:ea typeface="宋体" panose="02010600030101010101" pitchFamily="2" charset="-122"/>
              </a:rPr>
              <a:t>If </a:t>
            </a:r>
            <a:r>
              <a:rPr lang="en-US" altLang="zh-CN" sz="2000" dirty="0">
                <a:effectLst/>
                <a:latin typeface="Cambria" panose="02040503050406030204" pitchFamily="18" charset="0"/>
                <a:ea typeface="宋体" panose="02010600030101010101" pitchFamily="2" charset="-122"/>
              </a:rPr>
              <a:t>capital letters are to be </a:t>
            </a:r>
            <a:r>
              <a:rPr lang="en-US" altLang="zh-CN" sz="2000" dirty="0" smtClean="0">
                <a:effectLst/>
                <a:latin typeface="Cambria" panose="02040503050406030204" pitchFamily="18" charset="0"/>
                <a:ea typeface="宋体" panose="02010600030101010101" pitchFamily="2" charset="-122"/>
              </a:rPr>
              <a:t>input, </a:t>
            </a:r>
          </a:p>
          <a:p>
            <a:pPr>
              <a:buClr>
                <a:schemeClr val="accent1"/>
              </a:buClr>
              <a:buSzPct val="122000"/>
              <a:buFontTx/>
              <a:buChar char="•"/>
            </a:pPr>
            <a:endParaRPr lang="en-US" altLang="zh-CN" sz="2000" dirty="0">
              <a:solidFill>
                <a:srgbClr val="000099"/>
              </a:solidFill>
              <a:effectLst/>
              <a:latin typeface="Cambria" panose="02040503050406030204" pitchFamily="18" charset="0"/>
              <a:ea typeface="宋体" panose="02010600030101010101" pitchFamily="2" charset="-122"/>
            </a:endParaRPr>
          </a:p>
          <a:p>
            <a:pPr lvl="1" eaLnBrk="1" hangingPunct="1">
              <a:lnSpc>
                <a:spcPct val="90000"/>
              </a:lnSpc>
              <a:spcBef>
                <a:spcPct val="50000"/>
              </a:spcBef>
              <a:spcAft>
                <a:spcPts val="900"/>
              </a:spcAft>
              <a:buClr>
                <a:schemeClr val="accent1"/>
              </a:buClr>
            </a:pPr>
            <a:endParaRPr lang="zh-CN" altLang="en-US" sz="2000" b="1" dirty="0">
              <a:effectLst/>
              <a:latin typeface="Cambria" panose="02040503050406030204" pitchFamily="18" charset="0"/>
              <a:ea typeface="宋体" panose="02010600030101010101" pitchFamily="2" charset="-122"/>
            </a:endParaRPr>
          </a:p>
        </p:txBody>
      </p:sp>
      <p:sp>
        <p:nvSpPr>
          <p:cNvPr id="4" name="矩形 3"/>
          <p:cNvSpPr/>
          <p:nvPr/>
        </p:nvSpPr>
        <p:spPr>
          <a:xfrm>
            <a:off x="533400" y="1897052"/>
            <a:ext cx="6934200" cy="400110"/>
          </a:xfrm>
          <a:prstGeom prst="rect">
            <a:avLst/>
          </a:prstGeom>
        </p:spPr>
        <p:txBody>
          <a:bodyPr wrap="square">
            <a:spAutoFit/>
          </a:bodyPr>
          <a:lstStyle/>
          <a:p>
            <a:pPr lvl="2">
              <a:buClr>
                <a:schemeClr val="accent1"/>
              </a:buClr>
              <a:buSzPct val="122000"/>
              <a:buFontTx/>
              <a:buChar char="•"/>
            </a:pPr>
            <a:r>
              <a:rPr lang="en-US" altLang="zh-CN" sz="2000" dirty="0">
                <a:latin typeface="Cambria" panose="02040503050406030204" pitchFamily="18" charset="0"/>
                <a:ea typeface="宋体" panose="02010600030101010101" pitchFamily="2" charset="-122"/>
              </a:rPr>
              <a:t>check just out of range with the ‘@’ and ‘[‘</a:t>
            </a:r>
          </a:p>
        </p:txBody>
      </p:sp>
      <p:grpSp>
        <p:nvGrpSpPr>
          <p:cNvPr id="10" name="组合 9"/>
          <p:cNvGrpSpPr/>
          <p:nvPr/>
        </p:nvGrpSpPr>
        <p:grpSpPr>
          <a:xfrm>
            <a:off x="1371600" y="2297162"/>
            <a:ext cx="4876800" cy="4345081"/>
            <a:chOff x="1371600" y="2297162"/>
            <a:chExt cx="4876800" cy="4345081"/>
          </a:xfrm>
        </p:grpSpPr>
        <p:pic>
          <p:nvPicPr>
            <p:cNvPr id="8" name="图片 7"/>
            <p:cNvPicPr>
              <a:picLocks noChangeAspect="1"/>
            </p:cNvPicPr>
            <p:nvPr/>
          </p:nvPicPr>
          <p:blipFill>
            <a:blip r:embed="rId3"/>
            <a:stretch>
              <a:fillRect/>
            </a:stretch>
          </p:blipFill>
          <p:spPr>
            <a:xfrm>
              <a:off x="1371600" y="2297162"/>
              <a:ext cx="2382786" cy="4345081"/>
            </a:xfrm>
            <a:prstGeom prst="rect">
              <a:avLst/>
            </a:prstGeom>
          </p:spPr>
        </p:pic>
        <p:pic>
          <p:nvPicPr>
            <p:cNvPr id="9" name="图片 8"/>
            <p:cNvPicPr>
              <a:picLocks noChangeAspect="1"/>
            </p:cNvPicPr>
            <p:nvPr/>
          </p:nvPicPr>
          <p:blipFill>
            <a:blip r:embed="rId4"/>
            <a:stretch>
              <a:fillRect/>
            </a:stretch>
          </p:blipFill>
          <p:spPr>
            <a:xfrm>
              <a:off x="4343400" y="2297162"/>
              <a:ext cx="1905000" cy="4310392"/>
            </a:xfrm>
            <a:prstGeom prst="rect">
              <a:avLst/>
            </a:prstGeom>
          </p:spPr>
        </p:pic>
      </p:grpSp>
      <p:sp>
        <p:nvSpPr>
          <p:cNvPr id="12" name="矩形 11"/>
          <p:cNvSpPr/>
          <p:nvPr/>
        </p:nvSpPr>
        <p:spPr bwMode="auto">
          <a:xfrm>
            <a:off x="2587171" y="2675500"/>
            <a:ext cx="533400" cy="4106299"/>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bwMode="auto">
          <a:xfrm>
            <a:off x="5317671" y="2297162"/>
            <a:ext cx="533400" cy="4027438"/>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矩形 15"/>
          <p:cNvSpPr/>
          <p:nvPr/>
        </p:nvSpPr>
        <p:spPr bwMode="auto">
          <a:xfrm>
            <a:off x="1371600" y="2710681"/>
            <a:ext cx="533400" cy="4071118"/>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矩形 17"/>
          <p:cNvSpPr/>
          <p:nvPr/>
        </p:nvSpPr>
        <p:spPr bwMode="auto">
          <a:xfrm>
            <a:off x="4343400" y="2297162"/>
            <a:ext cx="533400" cy="4027438"/>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矩形 18"/>
          <p:cNvSpPr/>
          <p:nvPr/>
        </p:nvSpPr>
        <p:spPr bwMode="auto">
          <a:xfrm>
            <a:off x="1371600" y="2307305"/>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bwMode="auto">
          <a:xfrm>
            <a:off x="4325886" y="6324600"/>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1" name="矩形 20"/>
          <p:cNvSpPr/>
          <p:nvPr/>
        </p:nvSpPr>
        <p:spPr bwMode="auto">
          <a:xfrm>
            <a:off x="2562993" y="2268804"/>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2" name="矩形 21"/>
          <p:cNvSpPr/>
          <p:nvPr/>
        </p:nvSpPr>
        <p:spPr bwMode="auto">
          <a:xfrm>
            <a:off x="5317671" y="6311132"/>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13443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4" grpId="0" animBg="1"/>
      <p:bldP spid="16" grpId="0" animBg="1"/>
      <p:bldP spid="18" grpId="0" animBg="1"/>
      <p:bldP spid="19" grpId="0" animBg="1"/>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4738" name="Rectangle 2"/>
          <p:cNvSpPr>
            <a:spLocks noGrp="1" noChangeArrowheads="1"/>
          </p:cNvSpPr>
          <p:nvPr>
            <p:ph type="title"/>
          </p:nvPr>
        </p:nvSpPr>
        <p:spPr>
          <a:xfrm>
            <a:off x="1676400" y="0"/>
            <a:ext cx="7112000" cy="762000"/>
          </a:xfrm>
        </p:spPr>
        <p:txBody>
          <a:bodyPr/>
          <a:lstStyle/>
          <a:p>
            <a:r>
              <a:rPr lang="en-US" altLang="zh-CN" dirty="0">
                <a:solidFill>
                  <a:srgbClr val="132584"/>
                </a:solidFill>
                <a:latin typeface="Cambria" panose="02040503050406030204" pitchFamily="18" charset="0"/>
              </a:rPr>
              <a:t>ASCII Encoding Always Produce</a:t>
            </a:r>
            <a:r>
              <a:rPr lang="en-US" altLang="zh-CN" sz="4000" dirty="0">
                <a:solidFill>
                  <a:srgbClr val="132584"/>
                </a:solidFill>
                <a:latin typeface="Cambria" panose="02040503050406030204" pitchFamily="18" charset="0"/>
              </a:rPr>
              <a:t> </a:t>
            </a:r>
            <a:br>
              <a:rPr lang="en-US" altLang="zh-CN" sz="4000" dirty="0">
                <a:solidFill>
                  <a:srgbClr val="132584"/>
                </a:solidFill>
                <a:latin typeface="Cambria" panose="02040503050406030204" pitchFamily="18" charset="0"/>
              </a:rPr>
            </a:br>
            <a:r>
              <a:rPr lang="en-US" altLang="zh-CN" sz="2000" dirty="0">
                <a:solidFill>
                  <a:srgbClr val="132584"/>
                </a:solidFill>
                <a:latin typeface="Cambria" panose="02040503050406030204" pitchFamily="18" charset="0"/>
              </a:rPr>
              <a:t>Sub-Boundary Conditions</a:t>
            </a:r>
          </a:p>
        </p:txBody>
      </p:sp>
      <p:sp>
        <p:nvSpPr>
          <p:cNvPr id="244740" name="Rectangle 4"/>
          <p:cNvSpPr>
            <a:spLocks noChangeArrowheads="1"/>
          </p:cNvSpPr>
          <p:nvPr/>
        </p:nvSpPr>
        <p:spPr bwMode="auto">
          <a:xfrm>
            <a:off x="304800" y="1143000"/>
            <a:ext cx="86106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ffectLst/>
                <a:latin typeface="Cambria" panose="02040503050406030204" pitchFamily="18" charset="0"/>
                <a:ea typeface="宋体" panose="02010600030101010101" pitchFamily="2" charset="-122"/>
              </a:rPr>
              <a:t>The ASCII code is 8 bits. </a:t>
            </a:r>
          </a:p>
          <a:p>
            <a:pPr lvl="1">
              <a:buClr>
                <a:schemeClr val="accent1"/>
              </a:buClr>
              <a:buSzPct val="122000"/>
              <a:buFontTx/>
              <a:buChar char="•"/>
            </a:pPr>
            <a:r>
              <a:rPr lang="en-US" altLang="zh-CN" sz="2000" dirty="0" smtClean="0">
                <a:effectLst/>
                <a:latin typeface="Cambria" panose="02040503050406030204" pitchFamily="18" charset="0"/>
                <a:ea typeface="宋体" panose="02010600030101010101" pitchFamily="2" charset="-122"/>
              </a:rPr>
              <a:t>If </a:t>
            </a:r>
            <a:r>
              <a:rPr lang="en-US" altLang="zh-CN" sz="2000" dirty="0">
                <a:effectLst/>
                <a:latin typeface="Cambria" panose="02040503050406030204" pitchFamily="18" charset="0"/>
                <a:ea typeface="宋体" panose="02010600030101010101" pitchFamily="2" charset="-122"/>
              </a:rPr>
              <a:t>lower case letters are to be input, </a:t>
            </a:r>
            <a:endParaRPr lang="en-US" altLang="zh-CN" sz="2000" dirty="0" smtClean="0">
              <a:effectLst/>
              <a:latin typeface="Cambria" panose="02040503050406030204" pitchFamily="18" charset="0"/>
              <a:ea typeface="宋体" panose="02010600030101010101" pitchFamily="2" charset="-122"/>
            </a:endParaRPr>
          </a:p>
          <a:p>
            <a:pPr>
              <a:buClr>
                <a:schemeClr val="accent1"/>
              </a:buClr>
              <a:buSzPct val="122000"/>
              <a:buFontTx/>
              <a:buChar char="•"/>
            </a:pPr>
            <a:endParaRPr lang="en-US" altLang="zh-CN" sz="2000" dirty="0">
              <a:solidFill>
                <a:srgbClr val="000099"/>
              </a:solidFill>
              <a:effectLst/>
              <a:latin typeface="Cambria" panose="02040503050406030204" pitchFamily="18" charset="0"/>
              <a:ea typeface="宋体" panose="02010600030101010101" pitchFamily="2" charset="-122"/>
            </a:endParaRPr>
          </a:p>
          <a:p>
            <a:pPr lvl="1" eaLnBrk="1" hangingPunct="1">
              <a:lnSpc>
                <a:spcPct val="90000"/>
              </a:lnSpc>
              <a:spcBef>
                <a:spcPct val="50000"/>
              </a:spcBef>
              <a:spcAft>
                <a:spcPts val="900"/>
              </a:spcAft>
              <a:buClr>
                <a:schemeClr val="accent1"/>
              </a:buClr>
            </a:pPr>
            <a:endParaRPr lang="zh-CN" altLang="en-US" sz="2000" b="1" dirty="0">
              <a:effectLst/>
              <a:latin typeface="Cambria" panose="02040503050406030204" pitchFamily="18" charset="0"/>
              <a:ea typeface="宋体" panose="02010600030101010101" pitchFamily="2" charset="-122"/>
            </a:endParaRPr>
          </a:p>
        </p:txBody>
      </p:sp>
      <p:sp>
        <p:nvSpPr>
          <p:cNvPr id="3" name="矩形 2"/>
          <p:cNvSpPr/>
          <p:nvPr/>
        </p:nvSpPr>
        <p:spPr>
          <a:xfrm>
            <a:off x="762000" y="1828800"/>
            <a:ext cx="7772400" cy="400110"/>
          </a:xfrm>
          <a:prstGeom prst="rect">
            <a:avLst/>
          </a:prstGeom>
        </p:spPr>
        <p:txBody>
          <a:bodyPr wrap="square">
            <a:spAutoFit/>
          </a:bodyPr>
          <a:lstStyle/>
          <a:p>
            <a:pPr lvl="2">
              <a:buClr>
                <a:schemeClr val="accent1"/>
              </a:buClr>
              <a:buSzPct val="122000"/>
              <a:buFontTx/>
              <a:buChar char="•"/>
            </a:pPr>
            <a:r>
              <a:rPr lang="en-US" altLang="zh-CN" sz="2000" dirty="0">
                <a:latin typeface="Cambria" panose="02040503050406030204" pitchFamily="18" charset="0"/>
                <a:ea typeface="宋体" panose="02010600030101010101" pitchFamily="2" charset="-122"/>
              </a:rPr>
              <a:t>check just out of range with the forward quote and the ‘{‘.</a:t>
            </a:r>
          </a:p>
        </p:txBody>
      </p:sp>
      <p:grpSp>
        <p:nvGrpSpPr>
          <p:cNvPr id="9" name="组合 8"/>
          <p:cNvGrpSpPr/>
          <p:nvPr/>
        </p:nvGrpSpPr>
        <p:grpSpPr>
          <a:xfrm>
            <a:off x="1752600" y="2196253"/>
            <a:ext cx="4684377" cy="4559264"/>
            <a:chOff x="1752600" y="2196253"/>
            <a:chExt cx="4684377" cy="4559264"/>
          </a:xfrm>
        </p:grpSpPr>
        <p:pic>
          <p:nvPicPr>
            <p:cNvPr id="6" name="图片 5"/>
            <p:cNvPicPr>
              <a:picLocks noChangeAspect="1"/>
            </p:cNvPicPr>
            <p:nvPr/>
          </p:nvPicPr>
          <p:blipFill>
            <a:blip r:embed="rId3"/>
            <a:stretch>
              <a:fillRect/>
            </a:stretch>
          </p:blipFill>
          <p:spPr>
            <a:xfrm>
              <a:off x="1752600" y="2228910"/>
              <a:ext cx="1985962" cy="4526607"/>
            </a:xfrm>
            <a:prstGeom prst="rect">
              <a:avLst/>
            </a:prstGeom>
          </p:spPr>
        </p:pic>
        <p:pic>
          <p:nvPicPr>
            <p:cNvPr id="8" name="图片 7"/>
            <p:cNvPicPr>
              <a:picLocks noChangeAspect="1"/>
            </p:cNvPicPr>
            <p:nvPr/>
          </p:nvPicPr>
          <p:blipFill>
            <a:blip r:embed="rId4"/>
            <a:stretch>
              <a:fillRect/>
            </a:stretch>
          </p:blipFill>
          <p:spPr>
            <a:xfrm>
              <a:off x="4343400" y="2196253"/>
              <a:ext cx="2093577" cy="4476690"/>
            </a:xfrm>
            <a:prstGeom prst="rect">
              <a:avLst/>
            </a:prstGeom>
          </p:spPr>
        </p:pic>
      </p:grpSp>
      <p:sp>
        <p:nvSpPr>
          <p:cNvPr id="12" name="矩形 11"/>
          <p:cNvSpPr/>
          <p:nvPr/>
        </p:nvSpPr>
        <p:spPr bwMode="auto">
          <a:xfrm>
            <a:off x="2835134" y="2570325"/>
            <a:ext cx="533400" cy="4181564"/>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矩形 12"/>
          <p:cNvSpPr/>
          <p:nvPr/>
        </p:nvSpPr>
        <p:spPr bwMode="auto">
          <a:xfrm>
            <a:off x="5600699" y="2267251"/>
            <a:ext cx="533400" cy="4027438"/>
          </a:xfrm>
          <a:prstGeom prst="rect">
            <a:avLst/>
          </a:prstGeom>
          <a:noFill/>
          <a:ln w="285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bwMode="auto">
          <a:xfrm>
            <a:off x="1654628" y="2592728"/>
            <a:ext cx="533400" cy="4159160"/>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bwMode="auto">
          <a:xfrm>
            <a:off x="4343400" y="2209800"/>
            <a:ext cx="533400" cy="4027438"/>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矩形 15"/>
          <p:cNvSpPr/>
          <p:nvPr/>
        </p:nvSpPr>
        <p:spPr bwMode="auto">
          <a:xfrm>
            <a:off x="1696896" y="2179150"/>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矩形 16"/>
          <p:cNvSpPr/>
          <p:nvPr/>
        </p:nvSpPr>
        <p:spPr bwMode="auto">
          <a:xfrm>
            <a:off x="4343400" y="6248400"/>
            <a:ext cx="533400" cy="413578"/>
          </a:xfrm>
          <a:prstGeom prst="rect">
            <a:avLst/>
          </a:prstGeom>
          <a:noFill/>
          <a:ln w="28575" cap="flat" cmpd="sng" algn="ctr">
            <a:solidFill>
              <a:srgbClr val="00206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矩形 17"/>
          <p:cNvSpPr/>
          <p:nvPr/>
        </p:nvSpPr>
        <p:spPr bwMode="auto">
          <a:xfrm>
            <a:off x="2846021" y="2170214"/>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矩形 18"/>
          <p:cNvSpPr/>
          <p:nvPr/>
        </p:nvSpPr>
        <p:spPr bwMode="auto">
          <a:xfrm>
            <a:off x="5600699" y="6281221"/>
            <a:ext cx="533400" cy="413578"/>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87244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61122"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Text-box Field</a:t>
            </a:r>
          </a:p>
        </p:txBody>
      </p:sp>
      <p:sp>
        <p:nvSpPr>
          <p:cNvPr id="261124" name="Text Box 4"/>
          <p:cNvSpPr txBox="1">
            <a:spLocks noChangeArrowheads="1"/>
          </p:cNvSpPr>
          <p:nvPr/>
        </p:nvSpPr>
        <p:spPr bwMode="auto">
          <a:xfrm>
            <a:off x="533400" y="1905000"/>
            <a:ext cx="18288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Default</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Empty</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Blank</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Null</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Zero</a:t>
            </a:r>
          </a:p>
          <a:p>
            <a:pPr>
              <a:spcBef>
                <a:spcPct val="50000"/>
              </a:spcBef>
            </a:pPr>
            <a:r>
              <a:rPr lang="en-US" altLang="zh-CN" sz="2400" dirty="0">
                <a:solidFill>
                  <a:srgbClr val="FF3300"/>
                </a:solidFill>
                <a:effectLst>
                  <a:outerShdw blurRad="38100" dist="38100" dir="2700000" algn="tl">
                    <a:srgbClr val="000000"/>
                  </a:outerShdw>
                </a:effectLst>
                <a:latin typeface="Cambria" panose="02040503050406030204" pitchFamily="18" charset="0"/>
                <a:ea typeface="宋体" panose="02010600030101010101" pitchFamily="2" charset="-122"/>
              </a:rPr>
              <a:t>None</a:t>
            </a:r>
          </a:p>
        </p:txBody>
      </p:sp>
      <p:pic>
        <p:nvPicPr>
          <p:cNvPr id="261125" name="Picture 5" descr="5-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9400" y="1676400"/>
            <a:ext cx="5430837" cy="3966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6821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5762" name="Rectangle 2"/>
          <p:cNvSpPr>
            <a:spLocks noGrp="1" noChangeArrowheads="1"/>
          </p:cNvSpPr>
          <p:nvPr>
            <p:ph type="title"/>
          </p:nvPr>
        </p:nvSpPr>
        <p:spPr>
          <a:xfrm>
            <a:off x="1905000" y="228600"/>
            <a:ext cx="7239000" cy="527050"/>
          </a:xfrm>
        </p:spPr>
        <p:txBody>
          <a:bodyPr/>
          <a:lstStyle/>
          <a:p>
            <a:r>
              <a:rPr lang="en-US" altLang="zh-CN" sz="3200" dirty="0">
                <a:latin typeface="Cambria" panose="02040503050406030204" pitchFamily="18" charset="0"/>
              </a:rPr>
              <a:t>Further </a:t>
            </a:r>
            <a:r>
              <a:rPr lang="en-US" altLang="zh-CN" dirty="0">
                <a:latin typeface="Cambria" panose="02040503050406030204" pitchFamily="18" charset="0"/>
              </a:rPr>
              <a:t>Partitioning</a:t>
            </a:r>
            <a:r>
              <a:rPr lang="en-US" altLang="zh-CN" sz="3200" dirty="0">
                <a:latin typeface="Cambria" panose="02040503050406030204" pitchFamily="18" charset="0"/>
              </a:rPr>
              <a:t> Possibilities</a:t>
            </a:r>
          </a:p>
        </p:txBody>
      </p:sp>
      <p:sp>
        <p:nvSpPr>
          <p:cNvPr id="245764" name="Rectangle 4"/>
          <p:cNvSpPr>
            <a:spLocks noChangeArrowheads="1"/>
          </p:cNvSpPr>
          <p:nvPr/>
        </p:nvSpPr>
        <p:spPr bwMode="auto">
          <a:xfrm>
            <a:off x="381000" y="1371600"/>
            <a:ext cx="84582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133984"/>
                </a:solidFill>
                <a:effectLst/>
                <a:latin typeface="Cambria" panose="02040503050406030204" pitchFamily="18" charset="0"/>
                <a:ea typeface="宋体" panose="02010600030101010101" pitchFamily="2" charset="-122"/>
              </a:rPr>
              <a:t>Check default, empty, blank, null, zero, and no data.</a:t>
            </a:r>
          </a:p>
          <a:p>
            <a:endParaRPr lang="en-US" altLang="zh-CN" sz="2000" dirty="0">
              <a:solidFill>
                <a:srgbClr val="000099"/>
              </a:solidFill>
              <a:effectLst/>
              <a:latin typeface="Cambria" panose="02040503050406030204" pitchFamily="18" charset="0"/>
              <a:ea typeface="宋体" panose="02010600030101010101" pitchFamily="2" charset="-122"/>
            </a:endParaRPr>
          </a:p>
          <a:p>
            <a:pPr lvl="1"/>
            <a:r>
              <a:rPr lang="en-US" altLang="zh-CN" sz="2000" dirty="0">
                <a:effectLst/>
                <a:latin typeface="Cambria" panose="02040503050406030204" pitchFamily="18" charset="0"/>
                <a:ea typeface="宋体" panose="02010600030101010101" pitchFamily="2" charset="-122"/>
              </a:rPr>
              <a:t>- If nothing is entered, what happens?</a:t>
            </a:r>
          </a:p>
          <a:p>
            <a:pPr lvl="2"/>
            <a:r>
              <a:rPr lang="en-US" altLang="zh-CN" sz="2000" dirty="0">
                <a:effectLst/>
                <a:latin typeface="Cambria" panose="02040503050406030204" pitchFamily="18" charset="0"/>
                <a:ea typeface="宋体" panose="02010600030101010101" pitchFamily="2" charset="-122"/>
              </a:rPr>
              <a:t>- Default set?</a:t>
            </a:r>
          </a:p>
          <a:p>
            <a:pPr lvl="2"/>
            <a:r>
              <a:rPr lang="en-US" altLang="zh-CN" sz="2000" dirty="0">
                <a:effectLst/>
                <a:latin typeface="Cambria" panose="02040503050406030204" pitchFamily="18" charset="0"/>
                <a:ea typeface="宋体" panose="02010600030101010101" pitchFamily="2" charset="-122"/>
              </a:rPr>
              <a:t>- Error message?</a:t>
            </a:r>
          </a:p>
          <a:p>
            <a:pPr lvl="2"/>
            <a:r>
              <a:rPr lang="en-US" altLang="zh-CN" sz="2000" dirty="0">
                <a:effectLst/>
                <a:latin typeface="Cambria" panose="02040503050406030204" pitchFamily="18" charset="0"/>
                <a:ea typeface="宋体" panose="02010600030101010101" pitchFamily="2" charset="-122"/>
              </a:rPr>
              <a:t>- Hung program?</a:t>
            </a:r>
          </a:p>
          <a:p>
            <a:pPr lvl="2"/>
            <a:endParaRPr lang="en-US" altLang="zh-CN" sz="2000" dirty="0">
              <a:effectLst/>
              <a:latin typeface="Cambria" panose="02040503050406030204" pitchFamily="18" charset="0"/>
              <a:ea typeface="宋体" panose="02010600030101010101" pitchFamily="2" charset="-122"/>
            </a:endParaRPr>
          </a:p>
          <a:p>
            <a:r>
              <a:rPr lang="en-US" altLang="zh-CN" sz="2000" dirty="0">
                <a:solidFill>
                  <a:srgbClr val="133984"/>
                </a:solidFill>
                <a:effectLst/>
                <a:latin typeface="Cambria" panose="02040503050406030204" pitchFamily="18" charset="0"/>
                <a:ea typeface="宋体" panose="02010600030101010101" pitchFamily="2" charset="-122"/>
              </a:rPr>
              <a:t>Check invalid, wrong, incorrect, and garbage data.</a:t>
            </a:r>
          </a:p>
          <a:p>
            <a:pPr lvl="1"/>
            <a:r>
              <a:rPr lang="en-US" altLang="zh-CN" sz="2000" b="1" dirty="0">
                <a:effectLst/>
                <a:latin typeface="Cambria" panose="02040503050406030204" pitchFamily="18" charset="0"/>
                <a:ea typeface="宋体" panose="02010600030101010101" pitchFamily="2" charset="-122"/>
              </a:rPr>
              <a:t>- Users</a:t>
            </a:r>
            <a:r>
              <a:rPr lang="en-US" altLang="zh-CN" sz="2000" b="1" dirty="0">
                <a:solidFill>
                  <a:schemeClr val="folHlink"/>
                </a:solidFill>
                <a:effectLst/>
                <a:latin typeface="Cambria" panose="02040503050406030204" pitchFamily="18" charset="0"/>
                <a:ea typeface="宋体" panose="02010600030101010101" pitchFamily="2" charset="-122"/>
              </a:rPr>
              <a:t> </a:t>
            </a:r>
            <a:r>
              <a:rPr lang="en-US" altLang="zh-CN" sz="2000" b="1" dirty="0">
                <a:solidFill>
                  <a:srgbClr val="133984"/>
                </a:solidFill>
                <a:effectLst/>
                <a:latin typeface="Cambria" panose="02040503050406030204" pitchFamily="18" charset="0"/>
                <a:ea typeface="宋体" panose="02010600030101010101" pitchFamily="2" charset="-122"/>
              </a:rPr>
              <a:t>WILL</a:t>
            </a:r>
            <a:r>
              <a:rPr lang="en-US" altLang="zh-CN" sz="2000" b="1" dirty="0">
                <a:solidFill>
                  <a:srgbClr val="FFFF00"/>
                </a:solidFill>
                <a:effectLst/>
                <a:latin typeface="Cambria" panose="02040503050406030204" pitchFamily="18" charset="0"/>
                <a:ea typeface="宋体" panose="02010600030101010101" pitchFamily="2" charset="-122"/>
              </a:rPr>
              <a:t> </a:t>
            </a:r>
            <a:r>
              <a:rPr lang="en-US" altLang="zh-CN" sz="2000" b="1" dirty="0">
                <a:effectLst/>
                <a:latin typeface="Cambria" panose="02040503050406030204" pitchFamily="18" charset="0"/>
                <a:ea typeface="宋体" panose="02010600030101010101" pitchFamily="2" charset="-122"/>
              </a:rPr>
              <a:t>use the software incorrectly.</a:t>
            </a:r>
          </a:p>
          <a:p>
            <a:pPr lvl="1"/>
            <a:r>
              <a:rPr lang="en-US" altLang="zh-CN" sz="2000" dirty="0">
                <a:effectLst/>
                <a:latin typeface="Cambria" panose="02040503050406030204" pitchFamily="18" charset="0"/>
                <a:ea typeface="宋体" panose="02010600030101010101" pitchFamily="2" charset="-122"/>
              </a:rPr>
              <a:t>- Data loses or crashes are blamed on the software, always --- not the user</a:t>
            </a:r>
          </a:p>
          <a:p>
            <a:pPr lvl="1"/>
            <a:r>
              <a:rPr lang="en-US" altLang="zh-CN" sz="2000" dirty="0">
                <a:effectLst/>
                <a:latin typeface="Cambria" panose="02040503050406030204" pitchFamily="18" charset="0"/>
                <a:ea typeface="宋体" panose="02010600030101010101" pitchFamily="2" charset="-122"/>
              </a:rPr>
              <a:t>- Have fun with this one --- devious, tricky, and nasty are good traits for a tester!</a:t>
            </a:r>
          </a:p>
        </p:txBody>
      </p:sp>
    </p:spTree>
    <p:extLst>
      <p:ext uri="{BB962C8B-B14F-4D97-AF65-F5344CB8AC3E}">
        <p14:creationId xmlns:p14="http://schemas.microsoft.com/office/powerpoint/2010/main" val="2218318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356424" y="2209800"/>
            <a:ext cx="8610600" cy="2362200"/>
          </a:xfrm>
          <a:prstGeom prst="rect">
            <a:avLst/>
          </a:prstGeom>
          <a:noFill/>
        </p:spPr>
        <p:txBody>
          <a:bodyPr vert="horz" wrap="square" rtlCol="0" anchor="ctr" anchorCtr="0">
            <a:noAutofit/>
          </a:bodyPr>
          <a:lstStyle/>
          <a:p>
            <a:pPr eaLnBrk="1" hangingPunct="1">
              <a:lnSpc>
                <a:spcPts val="2600"/>
              </a:lnSpc>
              <a:spcBef>
                <a:spcPct val="50000"/>
              </a:spcBef>
            </a:pPr>
            <a:r>
              <a:rPr lang="zh-CN" altLang="en-US" b="1" dirty="0">
                <a:latin typeface="Cambria Math" panose="02040503050406030204" pitchFamily="18" charset="0"/>
                <a:ea typeface="Cambria Math" panose="02040503050406030204" pitchFamily="18" charset="0"/>
              </a:rPr>
              <a:t>北京市</a:t>
            </a:r>
            <a:r>
              <a:rPr lang="en-US" altLang="zh-CN" b="1" dirty="0">
                <a:latin typeface="Cambria Math" panose="02040503050406030204" pitchFamily="18" charset="0"/>
                <a:ea typeface="Cambria Math" panose="02040503050406030204" pitchFamily="18" charset="0"/>
              </a:rPr>
              <a:t>2022</a:t>
            </a:r>
            <a:r>
              <a:rPr lang="zh-CN" altLang="en-US" b="1" dirty="0">
                <a:latin typeface="Cambria Math" panose="02040503050406030204" pitchFamily="18" charset="0"/>
                <a:ea typeface="Cambria Math" panose="02040503050406030204" pitchFamily="18" charset="0"/>
              </a:rPr>
              <a:t>年度考公，规定报名者年龄应在</a:t>
            </a:r>
            <a:r>
              <a:rPr lang="en-US" altLang="zh-CN" b="1" dirty="0">
                <a:latin typeface="Cambria Math" panose="02040503050406030204" pitchFamily="18" charset="0"/>
                <a:ea typeface="Cambria Math" panose="02040503050406030204" pitchFamily="18" charset="0"/>
              </a:rPr>
              <a:t>18</a:t>
            </a:r>
            <a:r>
              <a:rPr lang="zh-CN" altLang="en-US" b="1" dirty="0">
                <a:latin typeface="Cambria Math" panose="02040503050406030204" pitchFamily="18" charset="0"/>
                <a:ea typeface="Cambria Math" panose="02040503050406030204" pitchFamily="18" charset="0"/>
              </a:rPr>
              <a:t>周岁以上、</a:t>
            </a:r>
            <a:r>
              <a:rPr lang="en-US" altLang="zh-CN" b="1" dirty="0">
                <a:latin typeface="Cambria Math" panose="02040503050406030204" pitchFamily="18" charset="0"/>
                <a:ea typeface="Cambria Math" panose="02040503050406030204" pitchFamily="18" charset="0"/>
              </a:rPr>
              <a:t>35</a:t>
            </a:r>
            <a:r>
              <a:rPr lang="zh-CN" altLang="en-US" b="1" dirty="0">
                <a:latin typeface="Cambria Math" panose="02040503050406030204" pitchFamily="18" charset="0"/>
                <a:ea typeface="Cambria Math" panose="02040503050406030204" pitchFamily="18" charset="0"/>
              </a:rPr>
              <a:t>周岁以下，出生年月规定日期由</a:t>
            </a:r>
            <a:r>
              <a:rPr lang="en-US" altLang="zh-CN" b="1" dirty="0">
                <a:latin typeface="Cambria Math" panose="02040503050406030204" pitchFamily="18" charset="0"/>
                <a:ea typeface="Cambria Math" panose="02040503050406030204" pitchFamily="18" charset="0"/>
              </a:rPr>
              <a:t>6</a:t>
            </a:r>
            <a:r>
              <a:rPr lang="zh-CN" altLang="en-US" b="1" dirty="0">
                <a:latin typeface="Cambria Math" panose="02040503050406030204" pitchFamily="18" charset="0"/>
                <a:ea typeface="Cambria Math" panose="02040503050406030204" pitchFamily="18" charset="0"/>
              </a:rPr>
              <a:t>位数字组成，前</a:t>
            </a:r>
            <a:r>
              <a:rPr lang="en-US" altLang="zh-CN" b="1" dirty="0">
                <a:latin typeface="Cambria Math" panose="02040503050406030204" pitchFamily="18" charset="0"/>
                <a:ea typeface="Cambria Math" panose="02040503050406030204" pitchFamily="18" charset="0"/>
              </a:rPr>
              <a:t>4</a:t>
            </a:r>
            <a:r>
              <a:rPr lang="zh-CN" altLang="en-US" b="1" dirty="0">
                <a:latin typeface="Cambria Math" panose="02040503050406030204" pitchFamily="18" charset="0"/>
                <a:ea typeface="Cambria Math" panose="02040503050406030204" pitchFamily="18" charset="0"/>
              </a:rPr>
              <a:t>位表示年份，后</a:t>
            </a:r>
            <a:r>
              <a:rPr lang="en-US" altLang="zh-CN" b="1" dirty="0">
                <a:latin typeface="Cambria Math" panose="02040503050406030204" pitchFamily="18" charset="0"/>
                <a:ea typeface="Cambria Math" panose="02040503050406030204" pitchFamily="18" charset="0"/>
              </a:rPr>
              <a:t>2</a:t>
            </a:r>
            <a:r>
              <a:rPr lang="zh-CN" altLang="en-US" b="1" dirty="0">
                <a:latin typeface="Cambria Math" panose="02040503050406030204" pitchFamily="18" charset="0"/>
                <a:ea typeface="Cambria Math" panose="02040503050406030204" pitchFamily="18" charset="0"/>
              </a:rPr>
              <a:t>位表示月份。出生年月不在上述范围内，将拒绝接受，并显示“年龄不合格”等出错信息。</a:t>
            </a:r>
          </a:p>
          <a:p>
            <a:pPr eaLnBrk="1" hangingPunct="1">
              <a:lnSpc>
                <a:spcPts val="2600"/>
              </a:lnSpc>
              <a:spcBef>
                <a:spcPct val="50000"/>
              </a:spcBef>
            </a:pPr>
            <a:endParaRPr lang="zh-CN" altLang="en-US" b="1" dirty="0">
              <a:latin typeface="Cambria Math" panose="02040503050406030204" pitchFamily="18" charset="0"/>
              <a:ea typeface="Cambria Math" panose="02040503050406030204" pitchFamily="18" charset="0"/>
            </a:endParaRPr>
          </a:p>
          <a:p>
            <a:pPr eaLnBrk="1" hangingPunct="1">
              <a:lnSpc>
                <a:spcPts val="2600"/>
              </a:lnSpc>
              <a:spcBef>
                <a:spcPct val="50000"/>
              </a:spcBef>
            </a:pPr>
            <a:r>
              <a:rPr lang="en-US" altLang="zh-CN" b="1" dirty="0">
                <a:latin typeface="Cambria Math" panose="02040503050406030204" pitchFamily="18" charset="0"/>
                <a:ea typeface="Cambria Math" panose="02040503050406030204" pitchFamily="18" charset="0"/>
              </a:rPr>
              <a:t>1</a:t>
            </a:r>
            <a:r>
              <a:rPr lang="zh-CN" altLang="en-US" b="1" dirty="0">
                <a:latin typeface="Cambria Math" panose="02040503050406030204" pitchFamily="18" charset="0"/>
                <a:ea typeface="Cambria Math" panose="02040503050406030204" pitchFamily="18" charset="0"/>
              </a:rPr>
              <a:t>、划分等价类</a:t>
            </a:r>
          </a:p>
          <a:p>
            <a:pPr eaLnBrk="1" hangingPunct="1">
              <a:lnSpc>
                <a:spcPts val="2600"/>
              </a:lnSpc>
              <a:spcBef>
                <a:spcPct val="50000"/>
              </a:spcBef>
            </a:pPr>
            <a:r>
              <a:rPr lang="en-US" altLang="zh-CN" b="1" dirty="0">
                <a:latin typeface="Cambria Math" panose="02040503050406030204" pitchFamily="18" charset="0"/>
                <a:ea typeface="Cambria Math" panose="02040503050406030204" pitchFamily="18" charset="0"/>
              </a:rPr>
              <a:t>2</a:t>
            </a:r>
            <a:r>
              <a:rPr lang="zh-CN" altLang="en-US" b="1" dirty="0">
                <a:latin typeface="Cambria Math" panose="02040503050406030204" pitchFamily="18" charset="0"/>
                <a:ea typeface="Cambria Math" panose="02040503050406030204" pitchFamily="18" charset="0"/>
              </a:rPr>
              <a:t>、进行边界值分析</a:t>
            </a:r>
          </a:p>
          <a:p>
            <a:pPr eaLnBrk="1" hangingPunct="1">
              <a:lnSpc>
                <a:spcPts val="2600"/>
              </a:lnSpc>
              <a:spcBef>
                <a:spcPct val="50000"/>
              </a:spcBef>
            </a:pPr>
            <a:r>
              <a:rPr lang="en-US" altLang="zh-CN" b="1" dirty="0">
                <a:latin typeface="Cambria Math" panose="02040503050406030204" pitchFamily="18" charset="0"/>
                <a:ea typeface="Cambria Math" panose="02040503050406030204" pitchFamily="18" charset="0"/>
              </a:rPr>
              <a:t>3</a:t>
            </a:r>
            <a:r>
              <a:rPr lang="zh-CN" altLang="en-US" b="1" dirty="0">
                <a:latin typeface="Cambria Math" panose="02040503050406030204" pitchFamily="18" charset="0"/>
                <a:ea typeface="Cambria Math" panose="02040503050406030204" pitchFamily="18" charset="0"/>
              </a:rPr>
              <a:t>、设计测试用例</a:t>
            </a: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Rectangle 2"/>
          <p:cNvSpPr txBox="1">
            <a:spLocks noChangeArrowheads="1"/>
          </p:cNvSpPr>
          <p:nvPr/>
        </p:nvSpPr>
        <p:spPr bwMode="auto">
          <a:xfrm>
            <a:off x="1219200" y="34925"/>
            <a:ext cx="74676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smtClean="0">
                <a:latin typeface="Cambria" panose="02040503050406030204" pitchFamily="18" charset="0"/>
              </a:rPr>
              <a:t>Equivalence Partitioning</a:t>
            </a:r>
            <a:endParaRPr lang="en-US" altLang="zh-CN" sz="3200" dirty="0">
              <a:latin typeface="Cambria" panose="02040503050406030204" pitchFamily="18" charset="0"/>
            </a:endParaRPr>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ColorBlock"/>
            <p:cNvSpPr/>
            <p:nvPr>
              <p:custDataLst>
                <p:tags r:id="rId7"/>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770061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990600" y="154537"/>
            <a:ext cx="7467600" cy="536575"/>
          </a:xfrm>
        </p:spPr>
        <p:txBody>
          <a:bodyPr/>
          <a:lstStyle/>
          <a:p>
            <a:r>
              <a:rPr lang="en-US" altLang="zh-CN" sz="3200" dirty="0" smtClean="0">
                <a:latin typeface="Cambria" panose="02040503050406030204" pitchFamily="18" charset="0"/>
              </a:rPr>
              <a:t>Test</a:t>
            </a: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533400" y="1371600"/>
            <a:ext cx="8305800" cy="14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zh-CN" altLang="en-US" sz="2000" b="1" dirty="0" smtClean="0">
                <a:latin typeface="Cambria" panose="02040503050406030204" pitchFamily="18" charset="0"/>
                <a:ea typeface="宋体" panose="02010600030101010101" pitchFamily="2" charset="-122"/>
              </a:rPr>
              <a:t>北京市</a:t>
            </a:r>
            <a:r>
              <a:rPr lang="en-US" altLang="zh-CN" sz="2000" b="1" dirty="0" smtClean="0">
                <a:latin typeface="Cambria" panose="02040503050406030204" pitchFamily="18" charset="0"/>
                <a:ea typeface="宋体" panose="02010600030101010101" pitchFamily="2" charset="-122"/>
              </a:rPr>
              <a:t>2022</a:t>
            </a:r>
            <a:r>
              <a:rPr lang="zh-CN" altLang="en-US" sz="2000" b="1" dirty="0" smtClean="0">
                <a:latin typeface="Cambria" panose="02040503050406030204" pitchFamily="18" charset="0"/>
                <a:ea typeface="宋体" panose="02010600030101010101" pitchFamily="2" charset="-122"/>
              </a:rPr>
              <a:t>年度考公，</a:t>
            </a:r>
            <a:r>
              <a:rPr lang="zh-CN" altLang="en-US" sz="2000" b="1" dirty="0">
                <a:latin typeface="Cambria" panose="02040503050406030204" pitchFamily="18" charset="0"/>
                <a:ea typeface="宋体" panose="02010600030101010101" pitchFamily="2" charset="-122"/>
              </a:rPr>
              <a:t>规定报名者年龄应</a:t>
            </a:r>
            <a:r>
              <a:rPr lang="zh-CN" altLang="en-US" sz="2000" b="1" dirty="0" smtClean="0">
                <a:latin typeface="Cambria" panose="02040503050406030204" pitchFamily="18" charset="0"/>
                <a:ea typeface="宋体" panose="02010600030101010101" pitchFamily="2" charset="-122"/>
              </a:rPr>
              <a:t>在</a:t>
            </a:r>
            <a:r>
              <a:rPr lang="en-US" altLang="zh-CN" sz="2000" b="1" dirty="0">
                <a:latin typeface="Cambria" panose="02040503050406030204" pitchFamily="18" charset="0"/>
                <a:ea typeface="宋体" panose="02010600030101010101" pitchFamily="2" charset="-122"/>
              </a:rPr>
              <a:t>18</a:t>
            </a:r>
            <a:r>
              <a:rPr lang="zh-CN" altLang="en-US" sz="2000" b="1" dirty="0">
                <a:latin typeface="Cambria" panose="02040503050406030204" pitchFamily="18" charset="0"/>
                <a:ea typeface="宋体" panose="02010600030101010101" pitchFamily="2" charset="-122"/>
              </a:rPr>
              <a:t>周岁以上、</a:t>
            </a:r>
            <a:r>
              <a:rPr lang="en-US" altLang="zh-CN" sz="2000" b="1" dirty="0">
                <a:latin typeface="Cambria" panose="02040503050406030204" pitchFamily="18" charset="0"/>
                <a:ea typeface="宋体" panose="02010600030101010101" pitchFamily="2" charset="-122"/>
              </a:rPr>
              <a:t>35</a:t>
            </a:r>
            <a:r>
              <a:rPr lang="zh-CN" altLang="en-US" sz="2000" b="1" dirty="0">
                <a:latin typeface="Cambria" panose="02040503050406030204" pitchFamily="18" charset="0"/>
                <a:ea typeface="宋体" panose="02010600030101010101" pitchFamily="2" charset="-122"/>
              </a:rPr>
              <a:t>周岁</a:t>
            </a:r>
            <a:r>
              <a:rPr lang="zh-CN" altLang="en-US" sz="2000" b="1" dirty="0" smtClean="0">
                <a:latin typeface="Cambria" panose="02040503050406030204" pitchFamily="18" charset="0"/>
                <a:ea typeface="宋体" panose="02010600030101010101" pitchFamily="2" charset="-122"/>
              </a:rPr>
              <a:t>以下，</a:t>
            </a:r>
            <a:r>
              <a:rPr lang="zh-CN" altLang="en-US" sz="2000" b="1" dirty="0">
                <a:latin typeface="Cambria" panose="02040503050406030204" pitchFamily="18" charset="0"/>
                <a:ea typeface="宋体" panose="02010600030101010101" pitchFamily="2" charset="-122"/>
              </a:rPr>
              <a:t>出生年月规定日期由</a:t>
            </a:r>
            <a:r>
              <a:rPr lang="en-US" altLang="zh-CN" sz="2000" b="1" dirty="0">
                <a:latin typeface="Cambria" panose="02040503050406030204" pitchFamily="18" charset="0"/>
                <a:ea typeface="宋体" panose="02010600030101010101" pitchFamily="2" charset="-122"/>
              </a:rPr>
              <a:t>6</a:t>
            </a:r>
            <a:r>
              <a:rPr lang="zh-CN" altLang="en-US" sz="2000" b="1" dirty="0">
                <a:latin typeface="Cambria" panose="02040503050406030204" pitchFamily="18" charset="0"/>
                <a:ea typeface="宋体" panose="02010600030101010101" pitchFamily="2" charset="-122"/>
              </a:rPr>
              <a:t>位数字组成，前</a:t>
            </a:r>
            <a:r>
              <a:rPr lang="en-US" altLang="zh-CN" sz="2000" b="1" dirty="0">
                <a:latin typeface="Cambria" panose="02040503050406030204" pitchFamily="18" charset="0"/>
                <a:ea typeface="宋体" panose="02010600030101010101" pitchFamily="2" charset="-122"/>
              </a:rPr>
              <a:t>4</a:t>
            </a:r>
            <a:r>
              <a:rPr lang="zh-CN" altLang="en-US" sz="2000" b="1" dirty="0">
                <a:latin typeface="Cambria" panose="02040503050406030204" pitchFamily="18" charset="0"/>
                <a:ea typeface="宋体" panose="02010600030101010101" pitchFamily="2" charset="-122"/>
              </a:rPr>
              <a:t>位表示年份，后</a:t>
            </a:r>
            <a:r>
              <a:rPr lang="en-US" altLang="zh-CN" sz="2000" b="1" dirty="0">
                <a:latin typeface="Cambria" panose="02040503050406030204" pitchFamily="18" charset="0"/>
                <a:ea typeface="宋体" panose="02010600030101010101" pitchFamily="2" charset="-122"/>
              </a:rPr>
              <a:t>2</a:t>
            </a:r>
            <a:r>
              <a:rPr lang="zh-CN" altLang="en-US" sz="2000" b="1" dirty="0">
                <a:latin typeface="Cambria" panose="02040503050406030204" pitchFamily="18" charset="0"/>
                <a:ea typeface="宋体" panose="02010600030101010101" pitchFamily="2" charset="-122"/>
              </a:rPr>
              <a:t>位表示月份</a:t>
            </a:r>
            <a:r>
              <a:rPr lang="zh-CN" altLang="en-US" sz="2000" b="1" dirty="0" smtClean="0">
                <a:latin typeface="Cambria" panose="02040503050406030204" pitchFamily="18" charset="0"/>
                <a:ea typeface="宋体" panose="02010600030101010101" pitchFamily="2" charset="-122"/>
              </a:rPr>
              <a:t>。出生</a:t>
            </a:r>
            <a:r>
              <a:rPr lang="zh-CN" altLang="en-US" sz="2000" b="1" dirty="0">
                <a:latin typeface="Cambria" panose="02040503050406030204" pitchFamily="18" charset="0"/>
                <a:ea typeface="宋体" panose="02010600030101010101" pitchFamily="2" charset="-122"/>
              </a:rPr>
              <a:t>年月不在上述范围内，将拒绝</a:t>
            </a:r>
            <a:r>
              <a:rPr lang="zh-CN" altLang="en-US" sz="2000" b="1" dirty="0" smtClean="0">
                <a:latin typeface="Cambria" panose="02040503050406030204" pitchFamily="18" charset="0"/>
                <a:ea typeface="宋体" panose="02010600030101010101" pitchFamily="2" charset="-122"/>
              </a:rPr>
              <a:t>接受。</a:t>
            </a:r>
            <a:endParaRPr lang="en-US" altLang="zh-CN" sz="2000" b="1" dirty="0" smtClean="0">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b="1" dirty="0">
              <a:effectLst/>
              <a:latin typeface="Cambria" panose="02040503050406030204" pitchFamily="18"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752600" y="2590800"/>
            <a:ext cx="5352911" cy="3683979"/>
          </a:xfrm>
          <a:prstGeom prst="rect">
            <a:avLst/>
          </a:prstGeom>
        </p:spPr>
      </p:pic>
    </p:spTree>
    <p:extLst>
      <p:ext uri="{BB962C8B-B14F-4D97-AF65-F5344CB8AC3E}">
        <p14:creationId xmlns:p14="http://schemas.microsoft.com/office/powerpoint/2010/main" val="307089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990600" y="154537"/>
            <a:ext cx="7467600" cy="536575"/>
          </a:xfrm>
        </p:spPr>
        <p:txBody>
          <a:bodyPr/>
          <a:lstStyle/>
          <a:p>
            <a:r>
              <a:rPr lang="zh-CN" altLang="en-US" sz="3200" dirty="0">
                <a:latin typeface="Cambria" panose="02040503050406030204" pitchFamily="18" charset="0"/>
              </a:rPr>
              <a:t>划分等价类</a:t>
            </a: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533400" y="1371600"/>
            <a:ext cx="8305800" cy="14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zh-CN" altLang="en-US" sz="2000" b="1" dirty="0" smtClean="0">
                <a:latin typeface="Cambria" panose="02040503050406030204" pitchFamily="18" charset="0"/>
                <a:ea typeface="宋体" panose="02010600030101010101" pitchFamily="2" charset="-122"/>
              </a:rPr>
              <a:t>北京市</a:t>
            </a:r>
            <a:r>
              <a:rPr lang="en-US" altLang="zh-CN" sz="2000" b="1" dirty="0" smtClean="0">
                <a:latin typeface="Cambria" panose="02040503050406030204" pitchFamily="18" charset="0"/>
                <a:ea typeface="宋体" panose="02010600030101010101" pitchFamily="2" charset="-122"/>
              </a:rPr>
              <a:t>2022</a:t>
            </a:r>
            <a:r>
              <a:rPr lang="zh-CN" altLang="en-US" sz="2000" b="1" dirty="0" smtClean="0">
                <a:latin typeface="Cambria" panose="02040503050406030204" pitchFamily="18" charset="0"/>
                <a:ea typeface="宋体" panose="02010600030101010101" pitchFamily="2" charset="-122"/>
              </a:rPr>
              <a:t>年度考公，</a:t>
            </a:r>
            <a:r>
              <a:rPr lang="zh-CN" altLang="en-US" sz="2000" b="1" dirty="0">
                <a:latin typeface="Cambria" panose="02040503050406030204" pitchFamily="18" charset="0"/>
                <a:ea typeface="宋体" panose="02010600030101010101" pitchFamily="2" charset="-122"/>
              </a:rPr>
              <a:t>规定报名者年龄应</a:t>
            </a:r>
            <a:r>
              <a:rPr lang="zh-CN" altLang="en-US" sz="2000" b="1" dirty="0" smtClean="0">
                <a:latin typeface="Cambria" panose="02040503050406030204" pitchFamily="18" charset="0"/>
                <a:ea typeface="宋体" panose="02010600030101010101" pitchFamily="2" charset="-122"/>
              </a:rPr>
              <a:t>在</a:t>
            </a:r>
            <a:r>
              <a:rPr lang="en-US" altLang="zh-CN" sz="2000" b="1" dirty="0">
                <a:latin typeface="Cambria" panose="02040503050406030204" pitchFamily="18" charset="0"/>
                <a:ea typeface="宋体" panose="02010600030101010101" pitchFamily="2" charset="-122"/>
              </a:rPr>
              <a:t>18</a:t>
            </a:r>
            <a:r>
              <a:rPr lang="zh-CN" altLang="en-US" sz="2000" b="1" dirty="0">
                <a:latin typeface="Cambria" panose="02040503050406030204" pitchFamily="18" charset="0"/>
                <a:ea typeface="宋体" panose="02010600030101010101" pitchFamily="2" charset="-122"/>
              </a:rPr>
              <a:t>周岁以上、</a:t>
            </a:r>
            <a:r>
              <a:rPr lang="en-US" altLang="zh-CN" sz="2000" b="1" dirty="0">
                <a:latin typeface="Cambria" panose="02040503050406030204" pitchFamily="18" charset="0"/>
                <a:ea typeface="宋体" panose="02010600030101010101" pitchFamily="2" charset="-122"/>
              </a:rPr>
              <a:t>35</a:t>
            </a:r>
            <a:r>
              <a:rPr lang="zh-CN" altLang="en-US" sz="2000" b="1" dirty="0">
                <a:latin typeface="Cambria" panose="02040503050406030204" pitchFamily="18" charset="0"/>
                <a:ea typeface="宋体" panose="02010600030101010101" pitchFamily="2" charset="-122"/>
              </a:rPr>
              <a:t>周岁</a:t>
            </a:r>
            <a:r>
              <a:rPr lang="zh-CN" altLang="en-US" sz="2000" b="1" dirty="0" smtClean="0">
                <a:latin typeface="Cambria" panose="02040503050406030204" pitchFamily="18" charset="0"/>
                <a:ea typeface="宋体" panose="02010600030101010101" pitchFamily="2" charset="-122"/>
              </a:rPr>
              <a:t>以下，</a:t>
            </a:r>
            <a:r>
              <a:rPr lang="zh-CN" altLang="en-US" sz="2000" b="1" dirty="0">
                <a:latin typeface="Cambria" panose="02040503050406030204" pitchFamily="18" charset="0"/>
                <a:ea typeface="宋体" panose="02010600030101010101" pitchFamily="2" charset="-122"/>
              </a:rPr>
              <a:t>出生年月规定日期由</a:t>
            </a:r>
            <a:r>
              <a:rPr lang="en-US" altLang="zh-CN" sz="2000" b="1" dirty="0">
                <a:latin typeface="Cambria" panose="02040503050406030204" pitchFamily="18" charset="0"/>
                <a:ea typeface="宋体" panose="02010600030101010101" pitchFamily="2" charset="-122"/>
              </a:rPr>
              <a:t>6</a:t>
            </a:r>
            <a:r>
              <a:rPr lang="zh-CN" altLang="en-US" sz="2000" b="1" dirty="0">
                <a:latin typeface="Cambria" panose="02040503050406030204" pitchFamily="18" charset="0"/>
                <a:ea typeface="宋体" panose="02010600030101010101" pitchFamily="2" charset="-122"/>
              </a:rPr>
              <a:t>位数字组成，前</a:t>
            </a:r>
            <a:r>
              <a:rPr lang="en-US" altLang="zh-CN" sz="2000" b="1" dirty="0">
                <a:latin typeface="Cambria" panose="02040503050406030204" pitchFamily="18" charset="0"/>
                <a:ea typeface="宋体" panose="02010600030101010101" pitchFamily="2" charset="-122"/>
              </a:rPr>
              <a:t>4</a:t>
            </a:r>
            <a:r>
              <a:rPr lang="zh-CN" altLang="en-US" sz="2000" b="1" dirty="0">
                <a:latin typeface="Cambria" panose="02040503050406030204" pitchFamily="18" charset="0"/>
                <a:ea typeface="宋体" panose="02010600030101010101" pitchFamily="2" charset="-122"/>
              </a:rPr>
              <a:t>位表示年份，后</a:t>
            </a:r>
            <a:r>
              <a:rPr lang="en-US" altLang="zh-CN" sz="2000" b="1" dirty="0">
                <a:latin typeface="Cambria" panose="02040503050406030204" pitchFamily="18" charset="0"/>
                <a:ea typeface="宋体" panose="02010600030101010101" pitchFamily="2" charset="-122"/>
              </a:rPr>
              <a:t>2</a:t>
            </a:r>
            <a:r>
              <a:rPr lang="zh-CN" altLang="en-US" sz="2000" b="1" dirty="0">
                <a:latin typeface="Cambria" panose="02040503050406030204" pitchFamily="18" charset="0"/>
                <a:ea typeface="宋体" panose="02010600030101010101" pitchFamily="2" charset="-122"/>
              </a:rPr>
              <a:t>位表示月份</a:t>
            </a:r>
            <a:r>
              <a:rPr lang="zh-CN" altLang="en-US" sz="2000" b="1" dirty="0" smtClean="0">
                <a:latin typeface="Cambria" panose="02040503050406030204" pitchFamily="18" charset="0"/>
                <a:ea typeface="宋体" panose="02010600030101010101" pitchFamily="2" charset="-122"/>
              </a:rPr>
              <a:t>。出生</a:t>
            </a:r>
            <a:r>
              <a:rPr lang="zh-CN" altLang="en-US" sz="2000" b="1" dirty="0">
                <a:latin typeface="Cambria" panose="02040503050406030204" pitchFamily="18" charset="0"/>
                <a:ea typeface="宋体" panose="02010600030101010101" pitchFamily="2" charset="-122"/>
              </a:rPr>
              <a:t>年月不在上述范围内，将拒绝</a:t>
            </a:r>
            <a:r>
              <a:rPr lang="zh-CN" altLang="en-US" sz="2000" b="1" dirty="0" smtClean="0">
                <a:latin typeface="Cambria" panose="02040503050406030204" pitchFamily="18" charset="0"/>
                <a:ea typeface="宋体" panose="02010600030101010101" pitchFamily="2" charset="-122"/>
              </a:rPr>
              <a:t>接受。</a:t>
            </a:r>
            <a:endParaRPr lang="en-US" altLang="zh-CN" sz="2000" b="1" dirty="0" smtClean="0">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b="1" dirty="0">
              <a:effectLst/>
              <a:latin typeface="Cambria" panose="02040503050406030204" pitchFamily="18" charset="0"/>
              <a:ea typeface="宋体" panose="02010600030101010101" pitchFamily="2" charset="-122"/>
            </a:endParaRPr>
          </a:p>
        </p:txBody>
      </p:sp>
      <p:graphicFrame>
        <p:nvGraphicFramePr>
          <p:cNvPr id="2" name="表格 1"/>
          <p:cNvGraphicFramePr>
            <a:graphicFrameLocks noGrp="1"/>
          </p:cNvGraphicFramePr>
          <p:nvPr>
            <p:extLst/>
          </p:nvPr>
        </p:nvGraphicFramePr>
        <p:xfrm>
          <a:off x="1676400" y="2971800"/>
          <a:ext cx="6096000" cy="25654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14529525"/>
                    </a:ext>
                  </a:extLst>
                </a:gridCol>
                <a:gridCol w="2032000">
                  <a:extLst>
                    <a:ext uri="{9D8B030D-6E8A-4147-A177-3AD203B41FA5}">
                      <a16:colId xmlns:a16="http://schemas.microsoft.com/office/drawing/2014/main" val="2750922166"/>
                    </a:ext>
                  </a:extLst>
                </a:gridCol>
                <a:gridCol w="2032000">
                  <a:extLst>
                    <a:ext uri="{9D8B030D-6E8A-4147-A177-3AD203B41FA5}">
                      <a16:colId xmlns:a16="http://schemas.microsoft.com/office/drawing/2014/main" val="810244199"/>
                    </a:ext>
                  </a:extLst>
                </a:gridCol>
              </a:tblGrid>
              <a:tr h="370840">
                <a:tc>
                  <a:txBody>
                    <a:bodyPr/>
                    <a:lstStyle/>
                    <a:p>
                      <a:r>
                        <a:rPr lang="en-US" altLang="zh-CN" dirty="0" smtClean="0"/>
                        <a:t>Conditions</a:t>
                      </a:r>
                      <a:endParaRPr lang="zh-CN" altLang="en-US" dirty="0"/>
                    </a:p>
                  </a:txBody>
                  <a:tcPr/>
                </a:tc>
                <a:tc>
                  <a:txBody>
                    <a:bodyPr/>
                    <a:lstStyle/>
                    <a:p>
                      <a:r>
                        <a:rPr lang="en-US" altLang="zh-CN" dirty="0" smtClean="0"/>
                        <a:t>Valid</a:t>
                      </a:r>
                      <a:endParaRPr lang="zh-CN" altLang="en-US" dirty="0"/>
                    </a:p>
                  </a:txBody>
                  <a:tcPr/>
                </a:tc>
                <a:tc>
                  <a:txBody>
                    <a:bodyPr/>
                    <a:lstStyle/>
                    <a:p>
                      <a:r>
                        <a:rPr lang="en-US" altLang="zh-CN" dirty="0" smtClean="0"/>
                        <a:t>Invalid</a:t>
                      </a:r>
                      <a:endParaRPr lang="zh-CN" altLang="en-US" dirty="0"/>
                    </a:p>
                  </a:txBody>
                  <a:tcPr/>
                </a:tc>
                <a:extLst>
                  <a:ext uri="{0D108BD9-81ED-4DB2-BD59-A6C34878D82A}">
                    <a16:rowId xmlns:a16="http://schemas.microsoft.com/office/drawing/2014/main" val="2471178912"/>
                  </a:ext>
                </a:extLst>
              </a:tr>
              <a:tr h="370840">
                <a:tc>
                  <a:txBody>
                    <a:bodyPr/>
                    <a:lstStyle/>
                    <a:p>
                      <a:r>
                        <a:rPr lang="zh-CN" altLang="en-US" sz="1800" b="1" dirty="0" smtClean="0">
                          <a:latin typeface="Cambria" panose="02040503050406030204" pitchFamily="18" charset="0"/>
                          <a:ea typeface="宋体" panose="02010600030101010101" pitchFamily="2" charset="-122"/>
                        </a:rPr>
                        <a:t>输入数字</a:t>
                      </a:r>
                      <a:endParaRPr lang="zh-CN" altLang="en-US" dirty="0"/>
                    </a:p>
                  </a:txBody>
                  <a:tcPr/>
                </a:tc>
                <a:tc>
                  <a:txBody>
                    <a:bodyPr/>
                    <a:lstStyle/>
                    <a:p>
                      <a:r>
                        <a:rPr lang="en-US" altLang="zh-CN" dirty="0" smtClean="0"/>
                        <a:t>6</a:t>
                      </a:r>
                      <a:r>
                        <a:rPr lang="zh-CN" altLang="en-US" dirty="0" smtClean="0"/>
                        <a:t>位数字（</a:t>
                      </a:r>
                      <a:r>
                        <a:rPr lang="en-US" altLang="zh-CN" dirty="0" smtClean="0"/>
                        <a:t>1</a:t>
                      </a:r>
                      <a:r>
                        <a:rPr lang="zh-CN" altLang="en-US" dirty="0" smtClean="0"/>
                        <a:t>）</a:t>
                      </a:r>
                      <a:endParaRPr lang="zh-CN" altLang="en-US" dirty="0"/>
                    </a:p>
                  </a:txBody>
                  <a:tcPr/>
                </a:tc>
                <a:tc>
                  <a:txBody>
                    <a:bodyPr/>
                    <a:lstStyle/>
                    <a:p>
                      <a:r>
                        <a:rPr lang="zh-CN" altLang="en-US" dirty="0" smtClean="0"/>
                        <a:t>大于</a:t>
                      </a:r>
                      <a:r>
                        <a:rPr lang="en-US" altLang="zh-CN" dirty="0" smtClean="0"/>
                        <a:t>6</a:t>
                      </a:r>
                      <a:r>
                        <a:rPr lang="zh-CN" altLang="en-US" dirty="0" smtClean="0"/>
                        <a:t>位（</a:t>
                      </a:r>
                      <a:r>
                        <a:rPr lang="en-US" altLang="zh-CN" dirty="0" smtClean="0"/>
                        <a:t>2</a:t>
                      </a:r>
                      <a:r>
                        <a:rPr lang="zh-CN" altLang="en-US" dirty="0" smtClean="0"/>
                        <a:t>）</a:t>
                      </a:r>
                      <a:endParaRPr lang="en-US" altLang="zh-CN" dirty="0" smtClean="0"/>
                    </a:p>
                    <a:p>
                      <a:r>
                        <a:rPr lang="zh-CN" altLang="en-US" dirty="0" smtClean="0"/>
                        <a:t>小于</a:t>
                      </a:r>
                      <a:r>
                        <a:rPr lang="en-US" altLang="zh-CN" dirty="0" smtClean="0"/>
                        <a:t>6</a:t>
                      </a:r>
                      <a:r>
                        <a:rPr lang="zh-CN" altLang="en-US" dirty="0" smtClean="0"/>
                        <a:t>位（</a:t>
                      </a:r>
                      <a:r>
                        <a:rPr lang="en-US" altLang="zh-CN" dirty="0" smtClean="0"/>
                        <a:t>3</a:t>
                      </a:r>
                      <a:r>
                        <a:rPr lang="zh-CN" altLang="en-US" dirty="0" smtClean="0"/>
                        <a:t>）</a:t>
                      </a:r>
                      <a:endParaRPr lang="en-US" altLang="zh-CN" dirty="0" smtClean="0"/>
                    </a:p>
                    <a:p>
                      <a:r>
                        <a:rPr lang="zh-CN" altLang="en-US" dirty="0" smtClean="0"/>
                        <a:t>非数字（</a:t>
                      </a:r>
                      <a:r>
                        <a:rPr lang="en-US" altLang="zh-CN" dirty="0" smtClean="0"/>
                        <a:t>4</a:t>
                      </a:r>
                      <a:r>
                        <a:rPr lang="zh-CN" altLang="en-US" dirty="0" smtClean="0"/>
                        <a:t>）</a:t>
                      </a:r>
                      <a:endParaRPr lang="zh-CN" altLang="en-US" dirty="0"/>
                    </a:p>
                  </a:txBody>
                  <a:tcPr/>
                </a:tc>
                <a:extLst>
                  <a:ext uri="{0D108BD9-81ED-4DB2-BD59-A6C34878D82A}">
                    <a16:rowId xmlns:a16="http://schemas.microsoft.com/office/drawing/2014/main" val="3744313270"/>
                  </a:ext>
                </a:extLst>
              </a:tr>
              <a:tr h="370840">
                <a:tc>
                  <a:txBody>
                    <a:bodyPr/>
                    <a:lstStyle/>
                    <a:p>
                      <a:r>
                        <a:rPr lang="zh-CN" altLang="en-US" dirty="0" smtClean="0"/>
                        <a:t>年份</a:t>
                      </a:r>
                      <a:endParaRPr lang="zh-CN" altLang="en-US" dirty="0"/>
                    </a:p>
                  </a:txBody>
                  <a:tcPr/>
                </a:tc>
                <a:tc>
                  <a:txBody>
                    <a:bodyPr/>
                    <a:lstStyle/>
                    <a:p>
                      <a:r>
                        <a:rPr lang="en-US" altLang="zh-CN" dirty="0" smtClean="0"/>
                        <a:t>1985-2003</a:t>
                      </a:r>
                      <a:r>
                        <a:rPr lang="zh-CN" altLang="en-US" dirty="0" smtClean="0"/>
                        <a:t>（</a:t>
                      </a:r>
                      <a:r>
                        <a:rPr lang="en-US" altLang="zh-CN" dirty="0" smtClean="0"/>
                        <a:t>5</a:t>
                      </a:r>
                      <a:r>
                        <a:rPr lang="zh-CN" altLang="en-US" dirty="0" smtClean="0"/>
                        <a:t>）</a:t>
                      </a:r>
                      <a:endParaRPr lang="zh-CN" altLang="en-US" dirty="0"/>
                    </a:p>
                  </a:txBody>
                  <a:tcPr/>
                </a:tc>
                <a:tc>
                  <a:txBody>
                    <a:bodyPr/>
                    <a:lstStyle/>
                    <a:p>
                      <a:r>
                        <a:rPr lang="zh-CN" altLang="en-US" dirty="0" smtClean="0"/>
                        <a:t>大于</a:t>
                      </a:r>
                      <a:r>
                        <a:rPr lang="en-US" altLang="zh-CN" dirty="0" smtClean="0"/>
                        <a:t>2003</a:t>
                      </a:r>
                      <a:r>
                        <a:rPr lang="zh-CN" altLang="en-US" dirty="0" smtClean="0"/>
                        <a:t>（</a:t>
                      </a:r>
                      <a:r>
                        <a:rPr lang="en-US" altLang="zh-CN" dirty="0" smtClean="0"/>
                        <a:t>6</a:t>
                      </a:r>
                      <a:r>
                        <a:rPr lang="zh-CN" altLang="en-US" dirty="0" smtClean="0"/>
                        <a:t>）</a:t>
                      </a:r>
                      <a:endParaRPr lang="en-US" altLang="zh-CN" dirty="0" smtClean="0"/>
                    </a:p>
                    <a:p>
                      <a:r>
                        <a:rPr lang="zh-CN" altLang="en-US" dirty="0" smtClean="0"/>
                        <a:t>小于</a:t>
                      </a:r>
                      <a:r>
                        <a:rPr lang="en-US" altLang="zh-CN" dirty="0" smtClean="0"/>
                        <a:t>1985</a:t>
                      </a:r>
                      <a:r>
                        <a:rPr lang="zh-CN" altLang="en-US" dirty="0" smtClean="0"/>
                        <a:t>（</a:t>
                      </a:r>
                      <a:r>
                        <a:rPr lang="en-US" altLang="zh-CN" dirty="0" smtClean="0"/>
                        <a:t>7</a:t>
                      </a:r>
                      <a:r>
                        <a:rPr lang="zh-CN" altLang="en-US" dirty="0" smtClean="0"/>
                        <a:t>）</a:t>
                      </a:r>
                      <a:endParaRPr lang="zh-CN" altLang="en-US" dirty="0"/>
                    </a:p>
                  </a:txBody>
                  <a:tcPr/>
                </a:tc>
                <a:extLst>
                  <a:ext uri="{0D108BD9-81ED-4DB2-BD59-A6C34878D82A}">
                    <a16:rowId xmlns:a16="http://schemas.microsoft.com/office/drawing/2014/main" val="2206649895"/>
                  </a:ext>
                </a:extLst>
              </a:tr>
              <a:tr h="370840">
                <a:tc>
                  <a:txBody>
                    <a:bodyPr/>
                    <a:lstStyle/>
                    <a:p>
                      <a:r>
                        <a:rPr lang="zh-CN" altLang="en-US" dirty="0" smtClean="0"/>
                        <a:t>月份</a:t>
                      </a:r>
                      <a:endParaRPr lang="zh-CN" altLang="en-US" dirty="0"/>
                    </a:p>
                  </a:txBody>
                  <a:tcPr/>
                </a:tc>
                <a:tc>
                  <a:txBody>
                    <a:bodyPr/>
                    <a:lstStyle/>
                    <a:p>
                      <a:r>
                        <a:rPr lang="en-US" altLang="zh-CN" dirty="0" smtClean="0"/>
                        <a:t>01-12</a:t>
                      </a:r>
                      <a:r>
                        <a:rPr lang="zh-CN" altLang="en-US" dirty="0" smtClean="0"/>
                        <a:t>（</a:t>
                      </a:r>
                      <a:r>
                        <a:rPr lang="en-US" altLang="zh-CN" dirty="0" smtClean="0"/>
                        <a:t>8</a:t>
                      </a:r>
                      <a:r>
                        <a:rPr lang="zh-CN" altLang="en-US" dirty="0" smtClean="0"/>
                        <a:t>）</a:t>
                      </a:r>
                      <a:endParaRPr lang="zh-CN" altLang="en-US" dirty="0"/>
                    </a:p>
                  </a:txBody>
                  <a:tcPr/>
                </a:tc>
                <a:tc>
                  <a:txBody>
                    <a:bodyPr/>
                    <a:lstStyle/>
                    <a:p>
                      <a:r>
                        <a:rPr lang="zh-CN" altLang="en-US" dirty="0" smtClean="0"/>
                        <a:t>小于</a:t>
                      </a:r>
                      <a:r>
                        <a:rPr lang="en-US" altLang="zh-CN" dirty="0" smtClean="0"/>
                        <a:t>01</a:t>
                      </a:r>
                      <a:r>
                        <a:rPr lang="zh-CN" altLang="en-US" dirty="0" smtClean="0"/>
                        <a:t>（</a:t>
                      </a:r>
                      <a:r>
                        <a:rPr lang="en-US" altLang="zh-CN" dirty="0" smtClean="0"/>
                        <a:t>9</a:t>
                      </a:r>
                      <a:r>
                        <a:rPr lang="zh-CN" altLang="en-US" dirty="0" smtClean="0"/>
                        <a:t>）</a:t>
                      </a:r>
                      <a:endParaRPr lang="en-US" altLang="zh-CN" dirty="0" smtClean="0"/>
                    </a:p>
                    <a:p>
                      <a:r>
                        <a:rPr lang="zh-CN" altLang="en-US" dirty="0" smtClean="0"/>
                        <a:t>大于</a:t>
                      </a:r>
                      <a:r>
                        <a:rPr lang="en-US" altLang="zh-CN" dirty="0" smtClean="0"/>
                        <a:t>12</a:t>
                      </a:r>
                      <a:r>
                        <a:rPr lang="zh-CN" altLang="en-US" dirty="0" smtClean="0"/>
                        <a:t>（</a:t>
                      </a:r>
                      <a:r>
                        <a:rPr lang="en-US" altLang="zh-CN" dirty="0" smtClean="0"/>
                        <a:t>10</a:t>
                      </a:r>
                      <a:r>
                        <a:rPr lang="zh-CN" altLang="en-US" dirty="0" smtClean="0"/>
                        <a:t>）</a:t>
                      </a:r>
                      <a:endParaRPr lang="zh-CN" altLang="en-US" dirty="0"/>
                    </a:p>
                  </a:txBody>
                  <a:tcPr/>
                </a:tc>
                <a:extLst>
                  <a:ext uri="{0D108BD9-81ED-4DB2-BD59-A6C34878D82A}">
                    <a16:rowId xmlns:a16="http://schemas.microsoft.com/office/drawing/2014/main" val="100453184"/>
                  </a:ext>
                </a:extLst>
              </a:tr>
            </a:tbl>
          </a:graphicData>
        </a:graphic>
      </p:graphicFrame>
    </p:spTree>
    <p:extLst>
      <p:ext uri="{BB962C8B-B14F-4D97-AF65-F5344CB8AC3E}">
        <p14:creationId xmlns:p14="http://schemas.microsoft.com/office/powerpoint/2010/main" val="11644918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6786" name="Rectangle 2"/>
          <p:cNvSpPr>
            <a:spLocks noGrp="1" noChangeArrowheads="1"/>
          </p:cNvSpPr>
          <p:nvPr>
            <p:ph type="title"/>
          </p:nvPr>
        </p:nvSpPr>
        <p:spPr>
          <a:xfrm>
            <a:off x="1447800" y="176212"/>
            <a:ext cx="7696200" cy="357188"/>
          </a:xfrm>
        </p:spPr>
        <p:txBody>
          <a:bodyPr/>
          <a:lstStyle/>
          <a:p>
            <a:r>
              <a:rPr lang="en-US" altLang="zh-CN" sz="3600" dirty="0">
                <a:latin typeface="Cambria" panose="02040503050406030204" pitchFamily="18" charset="0"/>
              </a:rPr>
              <a:t>Equivalence Partitioning </a:t>
            </a:r>
          </a:p>
        </p:txBody>
      </p:sp>
      <p:sp>
        <p:nvSpPr>
          <p:cNvPr id="246787" name="Text Box 3"/>
          <p:cNvSpPr txBox="1">
            <a:spLocks noChangeArrowheads="1"/>
          </p:cNvSpPr>
          <p:nvPr/>
        </p:nvSpPr>
        <p:spPr bwMode="auto">
          <a:xfrm>
            <a:off x="609600" y="1340198"/>
            <a:ext cx="7924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Idea is to partition the input space into a number of </a:t>
            </a:r>
            <a:r>
              <a:rPr lang="en-US" altLang="zh-CN" sz="2000" b="1" dirty="0">
                <a:effectLst/>
                <a:latin typeface="Cambria" panose="02040503050406030204" pitchFamily="18" charset="0"/>
                <a:ea typeface="宋体" panose="02010600030101010101" pitchFamily="2" charset="-122"/>
              </a:rPr>
              <a:t>equivalence classes</a:t>
            </a:r>
            <a:r>
              <a:rPr lang="en-US" altLang="zh-CN" sz="2000" dirty="0">
                <a:effectLst/>
                <a:latin typeface="Cambria" panose="02040503050406030204" pitchFamily="18" charset="0"/>
                <a:ea typeface="宋体" panose="02010600030101010101" pitchFamily="2" charset="-122"/>
              </a:rPr>
              <a:t> such that one could expect, based on the specification, that every element of a given class would be ‘‘handled’’ (i.e., mapped to</a:t>
            </a:r>
          </a:p>
        </p:txBody>
      </p:sp>
      <p:pic>
        <p:nvPicPr>
          <p:cNvPr id="24678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19400"/>
            <a:ext cx="3352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789" name="Text Box 5"/>
          <p:cNvSpPr txBox="1">
            <a:spLocks noChangeArrowheads="1"/>
          </p:cNvSpPr>
          <p:nvPr/>
        </p:nvSpPr>
        <p:spPr bwMode="auto">
          <a:xfrm>
            <a:off x="609600" y="4235797"/>
            <a:ext cx="4572000" cy="19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effectLst/>
                <a:latin typeface="Cambria" panose="02040503050406030204" pitchFamily="18" charset="0"/>
                <a:ea typeface="宋体" panose="02010600030101010101" pitchFamily="2" charset="-122"/>
              </a:rPr>
              <a:t>Two types</a:t>
            </a:r>
            <a:r>
              <a:rPr lang="en-US" altLang="zh-CN" sz="2000" dirty="0">
                <a:effectLst/>
                <a:latin typeface="Cambria" panose="02040503050406030204" pitchFamily="18" charset="0"/>
                <a:ea typeface="宋体" panose="02010600030101010101" pitchFamily="2" charset="-122"/>
              </a:rPr>
              <a:t> of classes are identified: </a:t>
            </a:r>
            <a:endParaRPr lang="en-US" altLang="zh-CN" sz="2000" dirty="0" smtClean="0">
              <a:effectLst/>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FF3300"/>
                </a:solidFill>
                <a:effectLst/>
                <a:latin typeface="Cambria" panose="02040503050406030204" pitchFamily="18" charset="0"/>
                <a:ea typeface="宋体" panose="02010600030101010101" pitchFamily="2" charset="-122"/>
              </a:rPr>
              <a:t>valid</a:t>
            </a:r>
            <a:r>
              <a:rPr lang="en-US" altLang="zh-CN" sz="2000" b="1" dirty="0" smtClean="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(corresponding to inputs deemed valid from the specification) </a:t>
            </a:r>
            <a:endParaRPr lang="en-US" altLang="zh-CN" sz="2000" dirty="0">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FF3300"/>
                </a:solidFill>
                <a:effectLst/>
                <a:latin typeface="Cambria" panose="02040503050406030204" pitchFamily="18" charset="0"/>
                <a:ea typeface="宋体" panose="02010600030101010101" pitchFamily="2" charset="-122"/>
              </a:rPr>
              <a:t>invalid</a:t>
            </a:r>
            <a:r>
              <a:rPr lang="en-US" altLang="zh-CN" sz="2000" dirty="0" smtClean="0">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(corresponding to inputs deemed erroneous from the specification)</a:t>
            </a:r>
            <a:endParaRPr lang="zh-CN" altLang="en-US" sz="2000" dirty="0">
              <a:effectLst>
                <a:outerShdw blurRad="38100" dist="38100" dir="2700000" algn="tl">
                  <a:srgbClr val="FFFFFF"/>
                </a:outerShdw>
              </a:effectLst>
              <a:latin typeface="Cambria" panose="02040503050406030204" pitchFamily="18" charset="0"/>
              <a:ea typeface="宋体" panose="02010600030101010101" pitchFamily="2" charset="-122"/>
            </a:endParaRPr>
          </a:p>
        </p:txBody>
      </p:sp>
      <p:sp>
        <p:nvSpPr>
          <p:cNvPr id="246790" name="Rectangle 6"/>
          <p:cNvSpPr>
            <a:spLocks noChangeArrowheads="1"/>
          </p:cNvSpPr>
          <p:nvPr/>
        </p:nvSpPr>
        <p:spPr bwMode="auto">
          <a:xfrm>
            <a:off x="533400" y="2286000"/>
            <a:ext cx="441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effectLst/>
                <a:latin typeface="Cambria" panose="02040503050406030204" pitchFamily="18" charset="0"/>
                <a:ea typeface="宋体" panose="02010600030101010101" pitchFamily="2" charset="-122"/>
              </a:rPr>
              <a:t>an output) in the same manner </a:t>
            </a:r>
          </a:p>
          <a:p>
            <a:r>
              <a:rPr lang="en-US" altLang="zh-CN" sz="2000" dirty="0">
                <a:effectLst/>
                <a:latin typeface="Cambria" panose="02040503050406030204" pitchFamily="18" charset="0"/>
                <a:ea typeface="宋体" panose="02010600030101010101" pitchFamily="2" charset="-122"/>
              </a:rPr>
              <a:t>(either correctly or incorrectly), </a:t>
            </a:r>
          </a:p>
          <a:p>
            <a:r>
              <a:rPr lang="en-US" altLang="zh-CN" sz="2000" dirty="0">
                <a:effectLst/>
                <a:latin typeface="Cambria" panose="02040503050406030204" pitchFamily="18" charset="0"/>
                <a:ea typeface="宋体" panose="02010600030101010101" pitchFamily="2" charset="-122"/>
              </a:rPr>
              <a:t>thus </a:t>
            </a:r>
            <a:r>
              <a:rPr lang="en-US" altLang="zh-CN" sz="2000" b="1" i="1" dirty="0">
                <a:effectLst/>
                <a:latin typeface="Cambria" panose="02040503050406030204" pitchFamily="18" charset="0"/>
                <a:ea typeface="宋体" panose="02010600030101010101" pitchFamily="2" charset="-122"/>
              </a:rPr>
              <a:t>reducing the total number of test cases</a:t>
            </a:r>
            <a:r>
              <a:rPr lang="en-US" altLang="zh-CN" sz="2000" dirty="0">
                <a:effectLst/>
                <a:latin typeface="Cambria" panose="02040503050406030204" pitchFamily="18" charset="0"/>
                <a:ea typeface="宋体" panose="02010600030101010101" pitchFamily="2" charset="-122"/>
              </a:rPr>
              <a:t> that must be developed</a:t>
            </a:r>
            <a:r>
              <a:rPr lang="en-US" altLang="zh-CN"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3868661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990600" y="154537"/>
            <a:ext cx="7467600" cy="536575"/>
          </a:xfrm>
        </p:spPr>
        <p:txBody>
          <a:bodyPr/>
          <a:lstStyle/>
          <a:p>
            <a:r>
              <a:rPr lang="zh-CN" altLang="en-US" sz="3200" dirty="0">
                <a:latin typeface="Cambria" panose="02040503050406030204" pitchFamily="18" charset="0"/>
              </a:rPr>
              <a:t>边界值分析</a:t>
            </a:r>
            <a:br>
              <a:rPr lang="zh-CN" altLang="en-US" sz="3200" dirty="0">
                <a:latin typeface="Cambria" panose="02040503050406030204" pitchFamily="18" charset="0"/>
              </a:rPr>
            </a:b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533400" y="1371600"/>
            <a:ext cx="8305800" cy="14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zh-CN" altLang="en-US" sz="2000" b="1" dirty="0" smtClean="0">
                <a:latin typeface="Cambria" panose="02040503050406030204" pitchFamily="18" charset="0"/>
                <a:ea typeface="宋体" panose="02010600030101010101" pitchFamily="2" charset="-122"/>
              </a:rPr>
              <a:t>北京市</a:t>
            </a:r>
            <a:r>
              <a:rPr lang="en-US" altLang="zh-CN" sz="2000" b="1" dirty="0" smtClean="0">
                <a:latin typeface="Cambria" panose="02040503050406030204" pitchFamily="18" charset="0"/>
                <a:ea typeface="宋体" panose="02010600030101010101" pitchFamily="2" charset="-122"/>
              </a:rPr>
              <a:t>2022</a:t>
            </a:r>
            <a:r>
              <a:rPr lang="zh-CN" altLang="en-US" sz="2000" b="1" dirty="0" smtClean="0">
                <a:latin typeface="Cambria" panose="02040503050406030204" pitchFamily="18" charset="0"/>
                <a:ea typeface="宋体" panose="02010600030101010101" pitchFamily="2" charset="-122"/>
              </a:rPr>
              <a:t>年度考公，</a:t>
            </a:r>
            <a:r>
              <a:rPr lang="zh-CN" altLang="en-US" sz="2000" b="1" dirty="0">
                <a:latin typeface="Cambria" panose="02040503050406030204" pitchFamily="18" charset="0"/>
                <a:ea typeface="宋体" panose="02010600030101010101" pitchFamily="2" charset="-122"/>
              </a:rPr>
              <a:t>规定报名者年龄应</a:t>
            </a:r>
            <a:r>
              <a:rPr lang="zh-CN" altLang="en-US" sz="2000" b="1" dirty="0" smtClean="0">
                <a:latin typeface="Cambria" panose="02040503050406030204" pitchFamily="18" charset="0"/>
                <a:ea typeface="宋体" panose="02010600030101010101" pitchFamily="2" charset="-122"/>
              </a:rPr>
              <a:t>在</a:t>
            </a:r>
            <a:r>
              <a:rPr lang="en-US" altLang="zh-CN" sz="2000" b="1" dirty="0">
                <a:latin typeface="Cambria" panose="02040503050406030204" pitchFamily="18" charset="0"/>
                <a:ea typeface="宋体" panose="02010600030101010101" pitchFamily="2" charset="-122"/>
              </a:rPr>
              <a:t>18</a:t>
            </a:r>
            <a:r>
              <a:rPr lang="zh-CN" altLang="en-US" sz="2000" b="1" dirty="0">
                <a:latin typeface="Cambria" panose="02040503050406030204" pitchFamily="18" charset="0"/>
                <a:ea typeface="宋体" panose="02010600030101010101" pitchFamily="2" charset="-122"/>
              </a:rPr>
              <a:t>周岁以上、</a:t>
            </a:r>
            <a:r>
              <a:rPr lang="en-US" altLang="zh-CN" sz="2000" b="1" dirty="0">
                <a:latin typeface="Cambria" panose="02040503050406030204" pitchFamily="18" charset="0"/>
                <a:ea typeface="宋体" panose="02010600030101010101" pitchFamily="2" charset="-122"/>
              </a:rPr>
              <a:t>35</a:t>
            </a:r>
            <a:r>
              <a:rPr lang="zh-CN" altLang="en-US" sz="2000" b="1" dirty="0">
                <a:latin typeface="Cambria" panose="02040503050406030204" pitchFamily="18" charset="0"/>
                <a:ea typeface="宋体" panose="02010600030101010101" pitchFamily="2" charset="-122"/>
              </a:rPr>
              <a:t>周岁</a:t>
            </a:r>
            <a:r>
              <a:rPr lang="zh-CN" altLang="en-US" sz="2000" b="1" dirty="0" smtClean="0">
                <a:latin typeface="Cambria" panose="02040503050406030204" pitchFamily="18" charset="0"/>
                <a:ea typeface="宋体" panose="02010600030101010101" pitchFamily="2" charset="-122"/>
              </a:rPr>
              <a:t>以下，</a:t>
            </a:r>
            <a:r>
              <a:rPr lang="zh-CN" altLang="en-US" sz="2000" b="1" dirty="0">
                <a:latin typeface="Cambria" panose="02040503050406030204" pitchFamily="18" charset="0"/>
                <a:ea typeface="宋体" panose="02010600030101010101" pitchFamily="2" charset="-122"/>
              </a:rPr>
              <a:t>出生年月规定日期由</a:t>
            </a:r>
            <a:r>
              <a:rPr lang="en-US" altLang="zh-CN" sz="2000" b="1" dirty="0">
                <a:latin typeface="Cambria" panose="02040503050406030204" pitchFamily="18" charset="0"/>
                <a:ea typeface="宋体" panose="02010600030101010101" pitchFamily="2" charset="-122"/>
              </a:rPr>
              <a:t>6</a:t>
            </a:r>
            <a:r>
              <a:rPr lang="zh-CN" altLang="en-US" sz="2000" b="1" dirty="0">
                <a:latin typeface="Cambria" panose="02040503050406030204" pitchFamily="18" charset="0"/>
                <a:ea typeface="宋体" panose="02010600030101010101" pitchFamily="2" charset="-122"/>
              </a:rPr>
              <a:t>位数字组成，前</a:t>
            </a:r>
            <a:r>
              <a:rPr lang="en-US" altLang="zh-CN" sz="2000" b="1" dirty="0">
                <a:latin typeface="Cambria" panose="02040503050406030204" pitchFamily="18" charset="0"/>
                <a:ea typeface="宋体" panose="02010600030101010101" pitchFamily="2" charset="-122"/>
              </a:rPr>
              <a:t>4</a:t>
            </a:r>
            <a:r>
              <a:rPr lang="zh-CN" altLang="en-US" sz="2000" b="1" dirty="0">
                <a:latin typeface="Cambria" panose="02040503050406030204" pitchFamily="18" charset="0"/>
                <a:ea typeface="宋体" panose="02010600030101010101" pitchFamily="2" charset="-122"/>
              </a:rPr>
              <a:t>位表示年份，后</a:t>
            </a:r>
            <a:r>
              <a:rPr lang="en-US" altLang="zh-CN" sz="2000" b="1" dirty="0">
                <a:latin typeface="Cambria" panose="02040503050406030204" pitchFamily="18" charset="0"/>
                <a:ea typeface="宋体" panose="02010600030101010101" pitchFamily="2" charset="-122"/>
              </a:rPr>
              <a:t>2</a:t>
            </a:r>
            <a:r>
              <a:rPr lang="zh-CN" altLang="en-US" sz="2000" b="1" dirty="0">
                <a:latin typeface="Cambria" panose="02040503050406030204" pitchFamily="18" charset="0"/>
                <a:ea typeface="宋体" panose="02010600030101010101" pitchFamily="2" charset="-122"/>
              </a:rPr>
              <a:t>位表示月份</a:t>
            </a:r>
            <a:r>
              <a:rPr lang="zh-CN" altLang="en-US" sz="2000" b="1" dirty="0" smtClean="0">
                <a:latin typeface="Cambria" panose="02040503050406030204" pitchFamily="18" charset="0"/>
                <a:ea typeface="宋体" panose="02010600030101010101" pitchFamily="2" charset="-122"/>
              </a:rPr>
              <a:t>。出生</a:t>
            </a:r>
            <a:r>
              <a:rPr lang="zh-CN" altLang="en-US" sz="2000" b="1" dirty="0">
                <a:latin typeface="Cambria" panose="02040503050406030204" pitchFamily="18" charset="0"/>
                <a:ea typeface="宋体" panose="02010600030101010101" pitchFamily="2" charset="-122"/>
              </a:rPr>
              <a:t>年月不在上述范围内，将拒绝</a:t>
            </a:r>
            <a:r>
              <a:rPr lang="zh-CN" altLang="en-US" sz="2000" b="1" dirty="0" smtClean="0">
                <a:latin typeface="Cambria" panose="02040503050406030204" pitchFamily="18" charset="0"/>
                <a:ea typeface="宋体" panose="02010600030101010101" pitchFamily="2" charset="-122"/>
              </a:rPr>
              <a:t>接受。</a:t>
            </a:r>
            <a:endParaRPr lang="en-US" altLang="zh-CN" sz="2000" b="1" dirty="0" smtClean="0">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b="1" dirty="0">
              <a:effectLst/>
              <a:latin typeface="Cambria" panose="02040503050406030204" pitchFamily="18" charset="0"/>
              <a:ea typeface="宋体" panose="02010600030101010101" pitchFamily="2" charset="-122"/>
            </a:endParaRPr>
          </a:p>
        </p:txBody>
      </p:sp>
      <p:graphicFrame>
        <p:nvGraphicFramePr>
          <p:cNvPr id="2" name="表格 1"/>
          <p:cNvGraphicFramePr>
            <a:graphicFrameLocks noGrp="1"/>
          </p:cNvGraphicFramePr>
          <p:nvPr>
            <p:extLst/>
          </p:nvPr>
        </p:nvGraphicFramePr>
        <p:xfrm>
          <a:off x="1371600" y="3048000"/>
          <a:ext cx="6096000" cy="201676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14529525"/>
                    </a:ext>
                  </a:extLst>
                </a:gridCol>
                <a:gridCol w="2032000">
                  <a:extLst>
                    <a:ext uri="{9D8B030D-6E8A-4147-A177-3AD203B41FA5}">
                      <a16:colId xmlns:a16="http://schemas.microsoft.com/office/drawing/2014/main" val="2750922166"/>
                    </a:ext>
                  </a:extLst>
                </a:gridCol>
                <a:gridCol w="2032000">
                  <a:extLst>
                    <a:ext uri="{9D8B030D-6E8A-4147-A177-3AD203B41FA5}">
                      <a16:colId xmlns:a16="http://schemas.microsoft.com/office/drawing/2014/main" val="810244199"/>
                    </a:ext>
                  </a:extLst>
                </a:gridCol>
              </a:tblGrid>
              <a:tr h="237490">
                <a:tc>
                  <a:txBody>
                    <a:bodyPr/>
                    <a:lstStyle/>
                    <a:p>
                      <a:endParaRPr lang="zh-CN" altLang="en-US" dirty="0"/>
                    </a:p>
                  </a:txBody>
                  <a:tcPr/>
                </a:tc>
                <a:tc>
                  <a:txBody>
                    <a:bodyPr/>
                    <a:lstStyle/>
                    <a:p>
                      <a:endParaRPr lang="zh-CN" altLang="en-US" dirty="0"/>
                    </a:p>
                  </a:txBody>
                  <a:tcPr/>
                </a:tc>
                <a:tc>
                  <a:txBody>
                    <a:bodyPr/>
                    <a:lstStyle/>
                    <a:p>
                      <a:r>
                        <a:rPr lang="en-US" altLang="zh-CN" dirty="0" smtClean="0"/>
                        <a:t>Boundary</a:t>
                      </a:r>
                      <a:r>
                        <a:rPr lang="en-US" altLang="zh-CN" baseline="0" dirty="0" smtClean="0"/>
                        <a:t> Value</a:t>
                      </a:r>
                      <a:endParaRPr lang="zh-CN" altLang="en-US" dirty="0"/>
                    </a:p>
                  </a:txBody>
                  <a:tcPr/>
                </a:tc>
                <a:extLst>
                  <a:ext uri="{0D108BD9-81ED-4DB2-BD59-A6C34878D82A}">
                    <a16:rowId xmlns:a16="http://schemas.microsoft.com/office/drawing/2014/main" val="2471178912"/>
                  </a:ext>
                </a:extLst>
              </a:tr>
              <a:tr h="370840">
                <a:tc>
                  <a:txBody>
                    <a:bodyPr/>
                    <a:lstStyle/>
                    <a:p>
                      <a:r>
                        <a:rPr lang="zh-CN" altLang="en-US" sz="1800" b="1" dirty="0" smtClean="0">
                          <a:latin typeface="Cambria" panose="02040503050406030204" pitchFamily="18" charset="0"/>
                          <a:ea typeface="宋体" panose="02010600030101010101" pitchFamily="2" charset="-122"/>
                        </a:rPr>
                        <a:t>输入数字</a:t>
                      </a:r>
                      <a:endParaRPr lang="zh-CN" altLang="en-US" dirty="0"/>
                    </a:p>
                  </a:txBody>
                  <a:tcPr/>
                </a:tc>
                <a:tc>
                  <a:txBody>
                    <a:bodyPr/>
                    <a:lstStyle/>
                    <a:p>
                      <a:r>
                        <a:rPr lang="en-US" altLang="zh-CN" dirty="0" smtClean="0"/>
                        <a:t>6</a:t>
                      </a:r>
                      <a:r>
                        <a:rPr lang="zh-CN" altLang="en-US" dirty="0" smtClean="0"/>
                        <a:t>位数字（</a:t>
                      </a:r>
                      <a:r>
                        <a:rPr lang="en-US" altLang="zh-CN" dirty="0" smtClean="0"/>
                        <a:t>1</a:t>
                      </a:r>
                      <a:r>
                        <a:rPr lang="zh-CN" altLang="en-US" dirty="0" smtClean="0"/>
                        <a:t>）</a:t>
                      </a:r>
                      <a:endParaRPr lang="zh-CN" altLang="en-US" dirty="0"/>
                    </a:p>
                  </a:txBody>
                  <a:tcPr/>
                </a:tc>
                <a:tc>
                  <a:txBody>
                    <a:bodyPr/>
                    <a:lstStyle/>
                    <a:p>
                      <a:r>
                        <a:rPr lang="en-US" altLang="zh-CN" dirty="0" smtClean="0"/>
                        <a:t>4/5/6</a:t>
                      </a:r>
                      <a:endParaRPr lang="zh-CN" altLang="en-US" dirty="0"/>
                    </a:p>
                  </a:txBody>
                  <a:tcPr/>
                </a:tc>
                <a:extLst>
                  <a:ext uri="{0D108BD9-81ED-4DB2-BD59-A6C34878D82A}">
                    <a16:rowId xmlns:a16="http://schemas.microsoft.com/office/drawing/2014/main" val="3744313270"/>
                  </a:ext>
                </a:extLst>
              </a:tr>
              <a:tr h="370840">
                <a:tc>
                  <a:txBody>
                    <a:bodyPr/>
                    <a:lstStyle/>
                    <a:p>
                      <a:r>
                        <a:rPr lang="zh-CN" altLang="en-US" dirty="0" smtClean="0"/>
                        <a:t>年份</a:t>
                      </a:r>
                      <a:endParaRPr lang="zh-CN" altLang="en-US" dirty="0"/>
                    </a:p>
                  </a:txBody>
                  <a:tcPr/>
                </a:tc>
                <a:tc>
                  <a:txBody>
                    <a:bodyPr/>
                    <a:lstStyle/>
                    <a:p>
                      <a:r>
                        <a:rPr lang="en-US" altLang="zh-CN" dirty="0" smtClean="0"/>
                        <a:t>1985-2003</a:t>
                      </a:r>
                      <a:r>
                        <a:rPr lang="zh-CN" altLang="en-US" dirty="0" smtClean="0"/>
                        <a:t>（</a:t>
                      </a:r>
                      <a:r>
                        <a:rPr lang="en-US" altLang="zh-CN" dirty="0" smtClean="0"/>
                        <a:t>5</a:t>
                      </a:r>
                      <a:r>
                        <a:rPr lang="zh-CN" altLang="en-US" dirty="0" smtClean="0"/>
                        <a:t>）</a:t>
                      </a:r>
                      <a:endParaRPr lang="zh-CN" altLang="en-US" dirty="0"/>
                    </a:p>
                  </a:txBody>
                  <a:tcPr/>
                </a:tc>
                <a:tc>
                  <a:txBody>
                    <a:bodyPr/>
                    <a:lstStyle/>
                    <a:p>
                      <a:r>
                        <a:rPr lang="en-US" altLang="zh-CN" dirty="0" smtClean="0"/>
                        <a:t>1984/1985/1986</a:t>
                      </a:r>
                    </a:p>
                    <a:p>
                      <a:r>
                        <a:rPr lang="en-US" altLang="zh-CN" dirty="0" smtClean="0"/>
                        <a:t>2002/2003/2004</a:t>
                      </a:r>
                      <a:endParaRPr lang="zh-CN" altLang="en-US" dirty="0"/>
                    </a:p>
                  </a:txBody>
                  <a:tcPr/>
                </a:tc>
                <a:extLst>
                  <a:ext uri="{0D108BD9-81ED-4DB2-BD59-A6C34878D82A}">
                    <a16:rowId xmlns:a16="http://schemas.microsoft.com/office/drawing/2014/main" val="2206649895"/>
                  </a:ext>
                </a:extLst>
              </a:tr>
              <a:tr h="370840">
                <a:tc>
                  <a:txBody>
                    <a:bodyPr/>
                    <a:lstStyle/>
                    <a:p>
                      <a:r>
                        <a:rPr lang="zh-CN" altLang="en-US" dirty="0" smtClean="0"/>
                        <a:t>月份</a:t>
                      </a:r>
                      <a:endParaRPr lang="zh-CN" altLang="en-US" dirty="0"/>
                    </a:p>
                  </a:txBody>
                  <a:tcPr/>
                </a:tc>
                <a:tc>
                  <a:txBody>
                    <a:bodyPr/>
                    <a:lstStyle/>
                    <a:p>
                      <a:r>
                        <a:rPr lang="en-US" altLang="zh-CN" dirty="0" smtClean="0"/>
                        <a:t>01-12</a:t>
                      </a:r>
                      <a:r>
                        <a:rPr lang="zh-CN" altLang="en-US" dirty="0" smtClean="0"/>
                        <a:t>（</a:t>
                      </a:r>
                      <a:r>
                        <a:rPr lang="en-US" altLang="zh-CN" dirty="0" smtClean="0"/>
                        <a:t>8</a:t>
                      </a:r>
                      <a:r>
                        <a:rPr lang="zh-CN" altLang="en-US" dirty="0" smtClean="0"/>
                        <a:t>）</a:t>
                      </a:r>
                      <a:endParaRPr lang="zh-CN" altLang="en-US" dirty="0"/>
                    </a:p>
                  </a:txBody>
                  <a:tcPr/>
                </a:tc>
                <a:tc>
                  <a:txBody>
                    <a:bodyPr/>
                    <a:lstStyle/>
                    <a:p>
                      <a:r>
                        <a:rPr lang="en-US" altLang="zh-CN" dirty="0" smtClean="0"/>
                        <a:t>00/01/02</a:t>
                      </a:r>
                    </a:p>
                    <a:p>
                      <a:r>
                        <a:rPr lang="en-US" altLang="zh-CN" dirty="0" smtClean="0"/>
                        <a:t>11/12/13</a:t>
                      </a:r>
                      <a:endParaRPr lang="zh-CN" altLang="en-US" dirty="0"/>
                    </a:p>
                  </a:txBody>
                  <a:tcPr/>
                </a:tc>
                <a:extLst>
                  <a:ext uri="{0D108BD9-81ED-4DB2-BD59-A6C34878D82A}">
                    <a16:rowId xmlns:a16="http://schemas.microsoft.com/office/drawing/2014/main" val="100453184"/>
                  </a:ext>
                </a:extLst>
              </a:tr>
            </a:tbl>
          </a:graphicData>
        </a:graphic>
      </p:graphicFrame>
    </p:spTree>
    <p:extLst>
      <p:ext uri="{BB962C8B-B14F-4D97-AF65-F5344CB8AC3E}">
        <p14:creationId xmlns:p14="http://schemas.microsoft.com/office/powerpoint/2010/main" val="3066534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990600" y="154537"/>
            <a:ext cx="7467600" cy="536575"/>
          </a:xfrm>
        </p:spPr>
        <p:txBody>
          <a:bodyPr/>
          <a:lstStyle/>
          <a:p>
            <a:r>
              <a:rPr lang="zh-CN" altLang="en-US" sz="3200" dirty="0" smtClean="0">
                <a:latin typeface="Cambria" panose="02040503050406030204" pitchFamily="18" charset="0"/>
              </a:rPr>
              <a:t>测试用例</a:t>
            </a:r>
            <a:r>
              <a:rPr lang="zh-CN" altLang="en-US" sz="3200" dirty="0">
                <a:latin typeface="Cambria" panose="02040503050406030204" pitchFamily="18" charset="0"/>
              </a:rPr>
              <a:t/>
            </a:r>
            <a:br>
              <a:rPr lang="zh-CN" altLang="en-US" sz="3200" dirty="0">
                <a:latin typeface="Cambria" panose="02040503050406030204" pitchFamily="18" charset="0"/>
              </a:rPr>
            </a:b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533400" y="1371600"/>
            <a:ext cx="8305800" cy="14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zh-CN" altLang="en-US" sz="2000" b="1" dirty="0" smtClean="0">
                <a:latin typeface="Cambria" panose="02040503050406030204" pitchFamily="18" charset="0"/>
                <a:ea typeface="宋体" panose="02010600030101010101" pitchFamily="2" charset="-122"/>
              </a:rPr>
              <a:t>北京市</a:t>
            </a:r>
            <a:r>
              <a:rPr lang="en-US" altLang="zh-CN" sz="2000" b="1" dirty="0" smtClean="0">
                <a:latin typeface="Cambria" panose="02040503050406030204" pitchFamily="18" charset="0"/>
                <a:ea typeface="宋体" panose="02010600030101010101" pitchFamily="2" charset="-122"/>
              </a:rPr>
              <a:t>2022</a:t>
            </a:r>
            <a:r>
              <a:rPr lang="zh-CN" altLang="en-US" sz="2000" b="1" dirty="0" smtClean="0">
                <a:latin typeface="Cambria" panose="02040503050406030204" pitchFamily="18" charset="0"/>
                <a:ea typeface="宋体" panose="02010600030101010101" pitchFamily="2" charset="-122"/>
              </a:rPr>
              <a:t>年度考公，</a:t>
            </a:r>
            <a:r>
              <a:rPr lang="zh-CN" altLang="en-US" sz="2000" b="1" dirty="0">
                <a:latin typeface="Cambria" panose="02040503050406030204" pitchFamily="18" charset="0"/>
                <a:ea typeface="宋体" panose="02010600030101010101" pitchFamily="2" charset="-122"/>
              </a:rPr>
              <a:t>规定报名者年龄应</a:t>
            </a:r>
            <a:r>
              <a:rPr lang="zh-CN" altLang="en-US" sz="2000" b="1" dirty="0" smtClean="0">
                <a:latin typeface="Cambria" panose="02040503050406030204" pitchFamily="18" charset="0"/>
                <a:ea typeface="宋体" panose="02010600030101010101" pitchFamily="2" charset="-122"/>
              </a:rPr>
              <a:t>在</a:t>
            </a:r>
            <a:r>
              <a:rPr lang="en-US" altLang="zh-CN" sz="2000" b="1" dirty="0">
                <a:latin typeface="Cambria" panose="02040503050406030204" pitchFamily="18" charset="0"/>
                <a:ea typeface="宋体" panose="02010600030101010101" pitchFamily="2" charset="-122"/>
              </a:rPr>
              <a:t>18</a:t>
            </a:r>
            <a:r>
              <a:rPr lang="zh-CN" altLang="en-US" sz="2000" b="1" dirty="0">
                <a:latin typeface="Cambria" panose="02040503050406030204" pitchFamily="18" charset="0"/>
                <a:ea typeface="宋体" panose="02010600030101010101" pitchFamily="2" charset="-122"/>
              </a:rPr>
              <a:t>周岁以上、</a:t>
            </a:r>
            <a:r>
              <a:rPr lang="en-US" altLang="zh-CN" sz="2000" b="1" dirty="0">
                <a:latin typeface="Cambria" panose="02040503050406030204" pitchFamily="18" charset="0"/>
                <a:ea typeface="宋体" panose="02010600030101010101" pitchFamily="2" charset="-122"/>
              </a:rPr>
              <a:t>35</a:t>
            </a:r>
            <a:r>
              <a:rPr lang="zh-CN" altLang="en-US" sz="2000" b="1" dirty="0">
                <a:latin typeface="Cambria" panose="02040503050406030204" pitchFamily="18" charset="0"/>
                <a:ea typeface="宋体" panose="02010600030101010101" pitchFamily="2" charset="-122"/>
              </a:rPr>
              <a:t>周岁</a:t>
            </a:r>
            <a:r>
              <a:rPr lang="zh-CN" altLang="en-US" sz="2000" b="1" dirty="0" smtClean="0">
                <a:latin typeface="Cambria" panose="02040503050406030204" pitchFamily="18" charset="0"/>
                <a:ea typeface="宋体" panose="02010600030101010101" pitchFamily="2" charset="-122"/>
              </a:rPr>
              <a:t>以下，</a:t>
            </a:r>
            <a:r>
              <a:rPr lang="zh-CN" altLang="en-US" sz="2000" b="1" dirty="0">
                <a:latin typeface="Cambria" panose="02040503050406030204" pitchFamily="18" charset="0"/>
                <a:ea typeface="宋体" panose="02010600030101010101" pitchFamily="2" charset="-122"/>
              </a:rPr>
              <a:t>出生年月规定日期由</a:t>
            </a:r>
            <a:r>
              <a:rPr lang="en-US" altLang="zh-CN" sz="2000" b="1" dirty="0">
                <a:latin typeface="Cambria" panose="02040503050406030204" pitchFamily="18" charset="0"/>
                <a:ea typeface="宋体" panose="02010600030101010101" pitchFamily="2" charset="-122"/>
              </a:rPr>
              <a:t>6</a:t>
            </a:r>
            <a:r>
              <a:rPr lang="zh-CN" altLang="en-US" sz="2000" b="1" dirty="0">
                <a:latin typeface="Cambria" panose="02040503050406030204" pitchFamily="18" charset="0"/>
                <a:ea typeface="宋体" panose="02010600030101010101" pitchFamily="2" charset="-122"/>
              </a:rPr>
              <a:t>位数字组成，前</a:t>
            </a:r>
            <a:r>
              <a:rPr lang="en-US" altLang="zh-CN" sz="2000" b="1" dirty="0">
                <a:latin typeface="Cambria" panose="02040503050406030204" pitchFamily="18" charset="0"/>
                <a:ea typeface="宋体" panose="02010600030101010101" pitchFamily="2" charset="-122"/>
              </a:rPr>
              <a:t>4</a:t>
            </a:r>
            <a:r>
              <a:rPr lang="zh-CN" altLang="en-US" sz="2000" b="1" dirty="0">
                <a:latin typeface="Cambria" panose="02040503050406030204" pitchFamily="18" charset="0"/>
                <a:ea typeface="宋体" panose="02010600030101010101" pitchFamily="2" charset="-122"/>
              </a:rPr>
              <a:t>位表示年份，后</a:t>
            </a:r>
            <a:r>
              <a:rPr lang="en-US" altLang="zh-CN" sz="2000" b="1" dirty="0">
                <a:latin typeface="Cambria" panose="02040503050406030204" pitchFamily="18" charset="0"/>
                <a:ea typeface="宋体" panose="02010600030101010101" pitchFamily="2" charset="-122"/>
              </a:rPr>
              <a:t>2</a:t>
            </a:r>
            <a:r>
              <a:rPr lang="zh-CN" altLang="en-US" sz="2000" b="1" dirty="0">
                <a:latin typeface="Cambria" panose="02040503050406030204" pitchFamily="18" charset="0"/>
                <a:ea typeface="宋体" panose="02010600030101010101" pitchFamily="2" charset="-122"/>
              </a:rPr>
              <a:t>位表示月份</a:t>
            </a:r>
            <a:r>
              <a:rPr lang="zh-CN" altLang="en-US" sz="2000" b="1" dirty="0" smtClean="0">
                <a:latin typeface="Cambria" panose="02040503050406030204" pitchFamily="18" charset="0"/>
                <a:ea typeface="宋体" panose="02010600030101010101" pitchFamily="2" charset="-122"/>
              </a:rPr>
              <a:t>。出生</a:t>
            </a:r>
            <a:r>
              <a:rPr lang="zh-CN" altLang="en-US" sz="2000" b="1" dirty="0">
                <a:latin typeface="Cambria" panose="02040503050406030204" pitchFamily="18" charset="0"/>
                <a:ea typeface="宋体" panose="02010600030101010101" pitchFamily="2" charset="-122"/>
              </a:rPr>
              <a:t>年月不在上述范围内，将拒绝</a:t>
            </a:r>
            <a:r>
              <a:rPr lang="zh-CN" altLang="en-US" sz="2000" b="1" dirty="0" smtClean="0">
                <a:latin typeface="Cambria" panose="02040503050406030204" pitchFamily="18" charset="0"/>
                <a:ea typeface="宋体" panose="02010600030101010101" pitchFamily="2" charset="-122"/>
              </a:rPr>
              <a:t>接受。</a:t>
            </a:r>
            <a:endParaRPr lang="en-US" altLang="zh-CN" sz="2000" b="1" dirty="0" smtClean="0">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b="1" dirty="0">
              <a:effectLst/>
              <a:latin typeface="Cambria" panose="02040503050406030204" pitchFamily="18" charset="0"/>
              <a:ea typeface="宋体" panose="02010600030101010101" pitchFamily="2" charset="-122"/>
            </a:endParaRPr>
          </a:p>
        </p:txBody>
      </p:sp>
      <p:graphicFrame>
        <p:nvGraphicFramePr>
          <p:cNvPr id="2" name="表格 1"/>
          <p:cNvGraphicFramePr>
            <a:graphicFrameLocks noGrp="1"/>
          </p:cNvGraphicFramePr>
          <p:nvPr>
            <p:extLst/>
          </p:nvPr>
        </p:nvGraphicFramePr>
        <p:xfrm>
          <a:off x="1295400" y="2971800"/>
          <a:ext cx="6096000" cy="1478280"/>
        </p:xfrm>
        <a:graphic>
          <a:graphicData uri="http://schemas.openxmlformats.org/drawingml/2006/table">
            <a:tbl>
              <a:tblPr firstRow="1" bandRow="1">
                <a:tableStyleId>{21E4AEA4-8DFA-4A89-87EB-49C32662AFE0}</a:tableStyleId>
              </a:tblPr>
              <a:tblGrid>
                <a:gridCol w="532190">
                  <a:extLst>
                    <a:ext uri="{9D8B030D-6E8A-4147-A177-3AD203B41FA5}">
                      <a16:colId xmlns:a16="http://schemas.microsoft.com/office/drawing/2014/main" val="814529525"/>
                    </a:ext>
                  </a:extLst>
                </a:gridCol>
                <a:gridCol w="1449010">
                  <a:extLst>
                    <a:ext uri="{9D8B030D-6E8A-4147-A177-3AD203B41FA5}">
                      <a16:colId xmlns:a16="http://schemas.microsoft.com/office/drawing/2014/main" val="2750922166"/>
                    </a:ext>
                  </a:extLst>
                </a:gridCol>
                <a:gridCol w="1371600">
                  <a:extLst>
                    <a:ext uri="{9D8B030D-6E8A-4147-A177-3AD203B41FA5}">
                      <a16:colId xmlns:a16="http://schemas.microsoft.com/office/drawing/2014/main" val="810244199"/>
                    </a:ext>
                  </a:extLst>
                </a:gridCol>
                <a:gridCol w="2743200">
                  <a:extLst>
                    <a:ext uri="{9D8B030D-6E8A-4147-A177-3AD203B41FA5}">
                      <a16:colId xmlns:a16="http://schemas.microsoft.com/office/drawing/2014/main" val="2725255793"/>
                    </a:ext>
                  </a:extLst>
                </a:gridCol>
              </a:tblGrid>
              <a:tr h="218440">
                <a:tc>
                  <a:txBody>
                    <a:bodyPr/>
                    <a:lstStyle/>
                    <a:p>
                      <a:r>
                        <a:rPr lang="en-US" altLang="zh-CN" dirty="0" smtClean="0"/>
                        <a:t>No</a:t>
                      </a:r>
                      <a:endParaRPr lang="zh-CN" altLang="en-US" dirty="0"/>
                    </a:p>
                  </a:txBody>
                  <a:tcPr/>
                </a:tc>
                <a:tc>
                  <a:txBody>
                    <a:bodyPr/>
                    <a:lstStyle/>
                    <a:p>
                      <a:r>
                        <a:rPr lang="en-US" altLang="zh-CN" dirty="0" smtClean="0"/>
                        <a:t>Description</a:t>
                      </a:r>
                      <a:endParaRPr lang="zh-CN" altLang="en-US" dirty="0"/>
                    </a:p>
                  </a:txBody>
                  <a:tcPr/>
                </a:tc>
                <a:tc>
                  <a:txBody>
                    <a:bodyPr/>
                    <a:lstStyle/>
                    <a:p>
                      <a:r>
                        <a:rPr lang="en-US" altLang="zh-CN" dirty="0" smtClean="0"/>
                        <a:t>Input</a:t>
                      </a:r>
                      <a:endParaRPr lang="zh-CN" altLang="en-US" dirty="0"/>
                    </a:p>
                  </a:txBody>
                  <a:tcPr/>
                </a:tc>
                <a:tc>
                  <a:txBody>
                    <a:bodyPr/>
                    <a:lstStyle/>
                    <a:p>
                      <a:r>
                        <a:rPr lang="en-US" altLang="zh-CN" dirty="0" smtClean="0"/>
                        <a:t>Expected</a:t>
                      </a:r>
                      <a:r>
                        <a:rPr lang="en-US" altLang="zh-CN" baseline="0" dirty="0" smtClean="0"/>
                        <a:t> Output</a:t>
                      </a:r>
                      <a:endParaRPr lang="zh-CN" altLang="en-US" dirty="0"/>
                    </a:p>
                  </a:txBody>
                  <a:tcPr/>
                </a:tc>
                <a:extLst>
                  <a:ext uri="{0D108BD9-81ED-4DB2-BD59-A6C34878D82A}">
                    <a16:rowId xmlns:a16="http://schemas.microsoft.com/office/drawing/2014/main" val="247117891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74431327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6649895"/>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453184"/>
                  </a:ext>
                </a:extLst>
              </a:tr>
            </a:tbl>
          </a:graphicData>
        </a:graphic>
      </p:graphicFrame>
    </p:spTree>
    <p:extLst>
      <p:ext uri="{BB962C8B-B14F-4D97-AF65-F5344CB8AC3E}">
        <p14:creationId xmlns:p14="http://schemas.microsoft.com/office/powerpoint/2010/main" val="1622371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356424" y="2209800"/>
            <a:ext cx="8610600" cy="2362200"/>
          </a:xfrm>
          <a:prstGeom prst="rect">
            <a:avLst/>
          </a:prstGeom>
          <a:noFill/>
        </p:spPr>
        <p:txBody>
          <a:bodyPr vert="horz" wrap="square" rtlCol="0" anchor="ctr" anchorCtr="0">
            <a:noAutofit/>
          </a:bodyPr>
          <a:lstStyle/>
          <a:p>
            <a:pPr eaLnBrk="1" hangingPunct="1">
              <a:lnSpc>
                <a:spcPts val="2600"/>
              </a:lnSpc>
              <a:spcBef>
                <a:spcPct val="50000"/>
              </a:spcBef>
            </a:pPr>
            <a:r>
              <a:rPr lang="en-US" altLang="zh-CN" b="1" dirty="0" smtClean="0">
                <a:latin typeface="Cambria Math" panose="02040503050406030204" pitchFamily="18" charset="0"/>
                <a:ea typeface="Cambria Math" panose="02040503050406030204" pitchFamily="18" charset="0"/>
              </a:rPr>
              <a:t>The </a:t>
            </a:r>
            <a:r>
              <a:rPr lang="en-US" altLang="zh-CN" b="1" dirty="0">
                <a:latin typeface="Cambria Math" panose="02040503050406030204" pitchFamily="18" charset="0"/>
                <a:ea typeface="Cambria Math" panose="02040503050406030204" pitchFamily="18" charset="0"/>
              </a:rPr>
              <a:t>fuel surcharge:</a:t>
            </a:r>
          </a:p>
          <a:p>
            <a:pPr eaLnBrk="1" hangingPunct="1">
              <a:lnSpc>
                <a:spcPts val="2600"/>
              </a:lnSpc>
              <a:spcBef>
                <a:spcPct val="50000"/>
              </a:spcBef>
            </a:pPr>
            <a:r>
              <a:rPr lang="en-US" altLang="zh-CN" b="1" dirty="0">
                <a:latin typeface="Cambria Math" panose="02040503050406030204" pitchFamily="18" charset="0"/>
                <a:ea typeface="Cambria Math" panose="02040503050406030204" pitchFamily="18" charset="0"/>
              </a:rPr>
              <a:t>From 0:00 on </a:t>
            </a:r>
            <a:r>
              <a:rPr lang="en-US" altLang="zh-CN" b="1" dirty="0" smtClean="0">
                <a:latin typeface="Cambria Math" panose="02040503050406030204" pitchFamily="18" charset="0"/>
                <a:ea typeface="Cambria Math" panose="02040503050406030204" pitchFamily="18" charset="0"/>
              </a:rPr>
              <a:t>Oct 17, </a:t>
            </a:r>
            <a:r>
              <a:rPr lang="en-US" altLang="zh-CN" b="1" dirty="0">
                <a:latin typeface="Cambria Math" panose="02040503050406030204" pitchFamily="18" charset="0"/>
                <a:ea typeface="Cambria Math" panose="02040503050406030204" pitchFamily="18" charset="0"/>
              </a:rPr>
              <a:t>2022, the fuel surcharge has been adjusted. The adjusted standard is that each passenger will be charged a fuel surcharge of 80 yuan for segments below 800 kilometers (inclusive), and each passenger will be charged 140 yuan for segments of more than 800 kilometers, which is 20 yuan and 60 yuan lower than before</a:t>
            </a:r>
            <a:r>
              <a:rPr lang="en-US" altLang="zh-CN" b="1" dirty="0" smtClean="0">
                <a:latin typeface="Cambria Math" panose="02040503050406030204" pitchFamily="18" charset="0"/>
                <a:ea typeface="Cambria Math" panose="02040503050406030204" pitchFamily="18" charset="0"/>
              </a:rPr>
              <a:t>.</a:t>
            </a:r>
          </a:p>
          <a:p>
            <a:pPr eaLnBrk="1" hangingPunct="1">
              <a:lnSpc>
                <a:spcPts val="2600"/>
              </a:lnSpc>
              <a:spcBef>
                <a:spcPct val="50000"/>
              </a:spcBef>
            </a:pPr>
            <a:r>
              <a:rPr lang="en-US" altLang="zh-CN" b="1" dirty="0">
                <a:latin typeface="Cambria Math" panose="02040503050406030204" pitchFamily="18" charset="0"/>
                <a:ea typeface="Cambria Math" panose="02040503050406030204" pitchFamily="18" charset="0"/>
              </a:rPr>
              <a:t>The program will output the fuel surcharge based on the input value.</a:t>
            </a: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Rectangle 2"/>
          <p:cNvSpPr txBox="1">
            <a:spLocks noChangeArrowheads="1"/>
          </p:cNvSpPr>
          <p:nvPr/>
        </p:nvSpPr>
        <p:spPr bwMode="auto">
          <a:xfrm>
            <a:off x="1219200" y="34925"/>
            <a:ext cx="74676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smtClean="0">
                <a:latin typeface="Cambria" panose="02040503050406030204" pitchFamily="18" charset="0"/>
              </a:rPr>
              <a:t>Equivalence Partitioning</a:t>
            </a:r>
            <a:endParaRPr lang="en-US" altLang="zh-CN" sz="3200" dirty="0">
              <a:latin typeface="Cambria" panose="02040503050406030204" pitchFamily="18" charset="0"/>
            </a:endParaRPr>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ColorBlock"/>
            <p:cNvSpPr/>
            <p:nvPr>
              <p:custDataLst>
                <p:tags r:id="rId7"/>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4764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990600" y="154537"/>
            <a:ext cx="7467600" cy="536575"/>
          </a:xfrm>
        </p:spPr>
        <p:txBody>
          <a:bodyPr/>
          <a:lstStyle/>
          <a:p>
            <a:r>
              <a:rPr lang="en-US" altLang="zh-CN" sz="3200" dirty="0" smtClean="0">
                <a:latin typeface="Cambria" panose="02040503050406030204" pitchFamily="18" charset="0"/>
              </a:rPr>
              <a:t>Test</a:t>
            </a: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533400" y="914400"/>
            <a:ext cx="8305800" cy="31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latin typeface="Cambria" panose="02040503050406030204" pitchFamily="18" charset="0"/>
                <a:ea typeface="宋体" panose="02010600030101010101" pitchFamily="2" charset="-122"/>
              </a:rPr>
              <a:t>The fuel surcharge:</a:t>
            </a:r>
          </a:p>
          <a:p>
            <a:pPr eaLnBrk="1" hangingPunct="1">
              <a:lnSpc>
                <a:spcPts val="2600"/>
              </a:lnSpc>
              <a:spcBef>
                <a:spcPct val="50000"/>
              </a:spcBef>
            </a:pPr>
            <a:r>
              <a:rPr lang="en-US" altLang="zh-CN" sz="2000" b="1" dirty="0">
                <a:latin typeface="Cambria" panose="02040503050406030204" pitchFamily="18" charset="0"/>
                <a:ea typeface="宋体" panose="02010600030101010101" pitchFamily="2" charset="-122"/>
              </a:rPr>
              <a:t>From 0:00 on Oct 17, 2022, the fuel surcharge has been adjusted. The adjusted standard is that each passenger will be charged a fuel surcharge of 80 yuan for segments below 800 kilometers (inclusive), and each passenger will be charged 140 yuan for segments of more than 800 kilometers, which is 20 yuan and 60 yuan lower than before.</a:t>
            </a:r>
          </a:p>
          <a:p>
            <a:pPr eaLnBrk="1" hangingPunct="1">
              <a:lnSpc>
                <a:spcPts val="2600"/>
              </a:lnSpc>
              <a:spcBef>
                <a:spcPct val="50000"/>
              </a:spcBef>
            </a:pPr>
            <a:r>
              <a:rPr lang="en-US" altLang="zh-CN" sz="2000" b="1" dirty="0">
                <a:latin typeface="Cambria" panose="02040503050406030204" pitchFamily="18" charset="0"/>
                <a:ea typeface="宋体" panose="02010600030101010101" pitchFamily="2" charset="-122"/>
              </a:rPr>
              <a:t>The program will output the fuel surcharge based on the input value.</a:t>
            </a:r>
          </a:p>
          <a:p>
            <a:pPr eaLnBrk="1" hangingPunct="1">
              <a:lnSpc>
                <a:spcPts val="2600"/>
              </a:lnSpc>
              <a:spcBef>
                <a:spcPct val="50000"/>
              </a:spcBef>
            </a:pPr>
            <a:endParaRPr lang="en-US" altLang="zh-CN" sz="2000" b="1" dirty="0">
              <a:effectLst/>
              <a:latin typeface="Cambria" panose="02040503050406030204" pitchFamily="18" charset="0"/>
              <a:ea typeface="宋体" panose="02010600030101010101" pitchFamily="2" charset="-122"/>
            </a:endParaRPr>
          </a:p>
        </p:txBody>
      </p:sp>
      <p:graphicFrame>
        <p:nvGraphicFramePr>
          <p:cNvPr id="2" name="表格 1"/>
          <p:cNvGraphicFramePr>
            <a:graphicFrameLocks noGrp="1"/>
          </p:cNvGraphicFramePr>
          <p:nvPr>
            <p:extLst/>
          </p:nvPr>
        </p:nvGraphicFramePr>
        <p:xfrm>
          <a:off x="1600200" y="3657600"/>
          <a:ext cx="6629400" cy="2199640"/>
        </p:xfrm>
        <a:graphic>
          <a:graphicData uri="http://schemas.openxmlformats.org/drawingml/2006/table">
            <a:tbl>
              <a:tblPr firstRow="1" bandRow="1">
                <a:tableStyleId>{21E4AEA4-8DFA-4A89-87EB-49C32662AFE0}</a:tableStyleId>
              </a:tblPr>
              <a:tblGrid>
                <a:gridCol w="2209800">
                  <a:extLst>
                    <a:ext uri="{9D8B030D-6E8A-4147-A177-3AD203B41FA5}">
                      <a16:colId xmlns:a16="http://schemas.microsoft.com/office/drawing/2014/main" val="814529525"/>
                    </a:ext>
                  </a:extLst>
                </a:gridCol>
                <a:gridCol w="2209800">
                  <a:extLst>
                    <a:ext uri="{9D8B030D-6E8A-4147-A177-3AD203B41FA5}">
                      <a16:colId xmlns:a16="http://schemas.microsoft.com/office/drawing/2014/main" val="2750922166"/>
                    </a:ext>
                  </a:extLst>
                </a:gridCol>
                <a:gridCol w="2209800">
                  <a:extLst>
                    <a:ext uri="{9D8B030D-6E8A-4147-A177-3AD203B41FA5}">
                      <a16:colId xmlns:a16="http://schemas.microsoft.com/office/drawing/2014/main" val="810244199"/>
                    </a:ext>
                  </a:extLst>
                </a:gridCol>
              </a:tblGrid>
              <a:tr h="370840">
                <a:tc>
                  <a:txBody>
                    <a:bodyPr/>
                    <a:lstStyle/>
                    <a:p>
                      <a:r>
                        <a:rPr lang="en-US" altLang="zh-CN" dirty="0" smtClean="0"/>
                        <a:t>Conditions</a:t>
                      </a:r>
                      <a:endParaRPr lang="zh-CN" altLang="en-US" dirty="0"/>
                    </a:p>
                  </a:txBody>
                  <a:tcPr/>
                </a:tc>
                <a:tc>
                  <a:txBody>
                    <a:bodyPr/>
                    <a:lstStyle/>
                    <a:p>
                      <a:r>
                        <a:rPr lang="en-US" altLang="zh-CN" dirty="0" smtClean="0"/>
                        <a:t>Valid</a:t>
                      </a:r>
                      <a:endParaRPr lang="zh-CN" altLang="en-US" dirty="0"/>
                    </a:p>
                  </a:txBody>
                  <a:tcPr/>
                </a:tc>
                <a:tc>
                  <a:txBody>
                    <a:bodyPr/>
                    <a:lstStyle/>
                    <a:p>
                      <a:r>
                        <a:rPr lang="en-US" altLang="zh-CN" dirty="0" smtClean="0"/>
                        <a:t>Invalid</a:t>
                      </a:r>
                      <a:endParaRPr lang="zh-CN" altLang="en-US" dirty="0"/>
                    </a:p>
                  </a:txBody>
                  <a:tcPr/>
                </a:tc>
                <a:extLst>
                  <a:ext uri="{0D108BD9-81ED-4DB2-BD59-A6C34878D82A}">
                    <a16:rowId xmlns:a16="http://schemas.microsoft.com/office/drawing/2014/main" val="2471178912"/>
                  </a:ext>
                </a:extLst>
              </a:tr>
              <a:tr h="370840">
                <a:tc>
                  <a:txBody>
                    <a:bodyPr/>
                    <a:lstStyle/>
                    <a:p>
                      <a:r>
                        <a:rPr lang="en-US" altLang="zh-CN" dirty="0" smtClean="0"/>
                        <a:t>Time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Cambria" panose="02040503050406030204" pitchFamily="18" charset="0"/>
                          <a:ea typeface="宋体" panose="02010600030101010101" pitchFamily="2" charset="-122"/>
                        </a:rPr>
                        <a:t>&gt;=0:00 on Oct 17, 2022</a:t>
                      </a:r>
                      <a:r>
                        <a:rPr lang="zh-CN" altLang="en-US" dirty="0" smtClean="0"/>
                        <a:t>（</a:t>
                      </a:r>
                      <a:r>
                        <a:rPr lang="en-US" altLang="zh-CN" dirty="0" smtClean="0"/>
                        <a:t>1</a:t>
                      </a:r>
                      <a:r>
                        <a:rPr lang="zh-CN" altLang="en-US" dirty="0" smtClean="0"/>
                        <a:t>）</a:t>
                      </a:r>
                      <a:endParaRPr lang="en-US" altLang="zh-CN" sz="1800" b="1" dirty="0" smtClean="0">
                        <a:latin typeface="Cambria" panose="020405030504060302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Cambria" panose="02040503050406030204" pitchFamily="18" charset="0"/>
                          <a:ea typeface="宋体" panose="02010600030101010101" pitchFamily="2" charset="-122"/>
                        </a:rPr>
                        <a:t>&lt; 0:00 on Oct 17, 2022</a:t>
                      </a:r>
                      <a:r>
                        <a:rPr lang="zh-CN" altLang="en-US" dirty="0" smtClean="0"/>
                        <a:t>（</a:t>
                      </a:r>
                      <a:r>
                        <a:rPr lang="en-US" altLang="zh-CN" dirty="0" smtClean="0"/>
                        <a:t>2</a:t>
                      </a:r>
                      <a:r>
                        <a:rPr lang="zh-CN" altLang="en-US" dirty="0" smtClean="0"/>
                        <a:t>）</a:t>
                      </a:r>
                    </a:p>
                  </a:txBody>
                  <a:tcPr/>
                </a:tc>
                <a:tc>
                  <a:txBody>
                    <a:bodyPr/>
                    <a:lstStyle/>
                    <a:p>
                      <a:endParaRPr lang="zh-CN" altLang="en-US" dirty="0" smtClean="0"/>
                    </a:p>
                    <a:p>
                      <a:r>
                        <a:rPr lang="en-US" altLang="zh-CN" dirty="0" smtClean="0"/>
                        <a:t>Illegal time</a:t>
                      </a:r>
                      <a:r>
                        <a:rPr lang="zh-CN" altLang="en-US" dirty="0" smtClean="0"/>
                        <a:t>（</a:t>
                      </a:r>
                      <a:r>
                        <a:rPr lang="en-US" altLang="zh-CN" dirty="0" smtClean="0"/>
                        <a:t>3</a:t>
                      </a:r>
                      <a:r>
                        <a:rPr lang="zh-CN" altLang="en-US" dirty="0" smtClean="0"/>
                        <a:t>）</a:t>
                      </a:r>
                      <a:endParaRPr lang="zh-CN" altLang="en-US" dirty="0"/>
                    </a:p>
                  </a:txBody>
                  <a:tcPr/>
                </a:tc>
                <a:extLst>
                  <a:ext uri="{0D108BD9-81ED-4DB2-BD59-A6C34878D82A}">
                    <a16:rowId xmlns:a16="http://schemas.microsoft.com/office/drawing/2014/main" val="3744313270"/>
                  </a:ext>
                </a:extLst>
              </a:tr>
              <a:tr h="370840">
                <a:tc>
                  <a:txBody>
                    <a:bodyPr/>
                    <a:lstStyle/>
                    <a:p>
                      <a:r>
                        <a:rPr lang="en-US" altLang="zh-CN" dirty="0" smtClean="0"/>
                        <a:t>Distance</a:t>
                      </a:r>
                      <a:endParaRPr lang="zh-CN" altLang="en-US" dirty="0"/>
                    </a:p>
                  </a:txBody>
                  <a:tcPr/>
                </a:tc>
                <a:tc>
                  <a:txBody>
                    <a:bodyPr/>
                    <a:lstStyle/>
                    <a:p>
                      <a:r>
                        <a:rPr lang="en-US" altLang="zh-CN" dirty="0" smtClean="0"/>
                        <a:t>&gt;=800KM</a:t>
                      </a:r>
                      <a:r>
                        <a:rPr lang="zh-CN" altLang="en-US" dirty="0" smtClean="0"/>
                        <a:t>（</a:t>
                      </a:r>
                      <a:r>
                        <a:rPr lang="en-US" altLang="zh-CN" dirty="0" smtClean="0"/>
                        <a:t>4</a:t>
                      </a:r>
                      <a:r>
                        <a:rPr lang="zh-CN" altLang="en-US" dirty="0" smtClean="0"/>
                        <a:t>）</a:t>
                      </a:r>
                      <a:endParaRPr lang="en-US" altLang="zh-CN" dirty="0" smtClean="0"/>
                    </a:p>
                    <a:p>
                      <a:r>
                        <a:rPr lang="en-US" altLang="zh-CN" dirty="0" smtClean="0"/>
                        <a:t>&lt;800KM</a:t>
                      </a:r>
                      <a:r>
                        <a:rPr lang="zh-CN" altLang="en-US" dirty="0" smtClean="0"/>
                        <a:t>（</a:t>
                      </a:r>
                      <a:r>
                        <a:rPr lang="en-US" altLang="zh-CN" dirty="0" smtClean="0"/>
                        <a:t>5</a:t>
                      </a:r>
                      <a:r>
                        <a:rPr lang="zh-CN" altLang="en-US" dirty="0" smtClean="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Illegal distance</a:t>
                      </a:r>
                      <a:r>
                        <a:rPr lang="zh-CN" altLang="en-US" dirty="0" smtClean="0"/>
                        <a:t>（</a:t>
                      </a:r>
                      <a:r>
                        <a:rPr lang="en-US" altLang="zh-CN" dirty="0" smtClean="0"/>
                        <a:t>6</a:t>
                      </a:r>
                      <a:r>
                        <a:rPr lang="zh-CN" altLang="en-US" dirty="0" smtClean="0"/>
                        <a:t>）</a:t>
                      </a:r>
                    </a:p>
                    <a:p>
                      <a:endParaRPr lang="zh-CN" altLang="en-US" dirty="0"/>
                    </a:p>
                  </a:txBody>
                  <a:tcPr/>
                </a:tc>
                <a:extLst>
                  <a:ext uri="{0D108BD9-81ED-4DB2-BD59-A6C34878D82A}">
                    <a16:rowId xmlns:a16="http://schemas.microsoft.com/office/drawing/2014/main" val="2206649895"/>
                  </a:ext>
                </a:extLst>
              </a:tr>
            </a:tbl>
          </a:graphicData>
        </a:graphic>
      </p:graphicFrame>
    </p:spTree>
    <p:extLst>
      <p:ext uri="{BB962C8B-B14F-4D97-AF65-F5344CB8AC3E}">
        <p14:creationId xmlns:p14="http://schemas.microsoft.com/office/powerpoint/2010/main" val="359132213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
          <p:cNvSpPr>
            <a:spLocks noGrp="1" noChangeArrowheads="1"/>
          </p:cNvSpPr>
          <p:nvPr>
            <p:ph type="title"/>
          </p:nvPr>
        </p:nvSpPr>
        <p:spPr>
          <a:xfrm>
            <a:off x="1371600" y="90175"/>
            <a:ext cx="6705600" cy="838200"/>
          </a:xfrm>
        </p:spPr>
        <p:txBody>
          <a:bodyPr/>
          <a:lstStyle/>
          <a:p>
            <a:pPr eaLnBrk="1" hangingPunct="1"/>
            <a:r>
              <a:rPr lang="en-US" altLang="zh-CN" sz="4000" dirty="0" smtClean="0">
                <a:latin typeface="微软雅黑" panose="020B0503020204020204" pitchFamily="34" charset="-122"/>
                <a:ea typeface="微软雅黑" panose="020B0503020204020204" pitchFamily="34" charset="-122"/>
              </a:rPr>
              <a:t>Homework II</a:t>
            </a:r>
            <a:endParaRPr lang="zh-CN" altLang="zh-CN" dirty="0" smtClean="0">
              <a:latin typeface="微软雅黑" panose="020B0503020204020204" pitchFamily="34" charset="-122"/>
              <a:ea typeface="微软雅黑" panose="020B0503020204020204" pitchFamily="34" charset="-122"/>
            </a:endParaRPr>
          </a:p>
        </p:txBody>
      </p:sp>
      <p:sp>
        <p:nvSpPr>
          <p:cNvPr id="2" name="矩形 1"/>
          <p:cNvSpPr/>
          <p:nvPr/>
        </p:nvSpPr>
        <p:spPr>
          <a:xfrm>
            <a:off x="0" y="1113116"/>
            <a:ext cx="9296400" cy="5262979"/>
          </a:xfrm>
          <a:prstGeom prst="rect">
            <a:avLst/>
          </a:prstGeom>
        </p:spPr>
        <p:txBody>
          <a:bodyPr wrap="square">
            <a:spAutoFit/>
          </a:bodyPr>
          <a:lstStyle/>
          <a:p>
            <a:pPr algn="just"/>
            <a:r>
              <a:rPr lang="en-US" altLang="zh-CN" dirty="0">
                <a:solidFill>
                  <a:srgbClr val="132584"/>
                </a:solidFill>
                <a:latin typeface="Cambria" panose="02040503050406030204" pitchFamily="18" charset="0"/>
              </a:rPr>
              <a:t>Q1: The New Telephone Company has the following rate structure for long distance calls</a:t>
            </a:r>
            <a:r>
              <a:rPr lang="en-US" altLang="zh-CN" dirty="0" smtClean="0">
                <a:solidFill>
                  <a:srgbClr val="132584"/>
                </a:solidFill>
                <a:latin typeface="Cambria" panose="02040503050406030204" pitchFamily="18" charset="0"/>
              </a:rPr>
              <a:t>:</a:t>
            </a:r>
          </a:p>
          <a:p>
            <a:pPr algn="just"/>
            <a:r>
              <a:rPr lang="en-US" altLang="zh-CN" dirty="0">
                <a:solidFill>
                  <a:srgbClr val="132584"/>
                </a:solidFill>
                <a:latin typeface="Cambria" panose="02040503050406030204" pitchFamily="18" charset="0"/>
              </a:rPr>
              <a:t>Q2: Imagine a program which reads in the length of three sides of a triangle and outputs a message naming the kind of triangle: EQUILATERAL, ISOSCELES, or SCALENE. </a:t>
            </a:r>
            <a:endParaRPr lang="zh-CN" altLang="zh-CN" dirty="0">
              <a:solidFill>
                <a:srgbClr val="132584"/>
              </a:solidFill>
              <a:latin typeface="Cambria" panose="02040503050406030204" pitchFamily="18" charset="0"/>
            </a:endParaRPr>
          </a:p>
          <a:p>
            <a:pPr algn="just"/>
            <a:endParaRPr lang="en-US" altLang="zh-CN" dirty="0" smtClean="0">
              <a:solidFill>
                <a:srgbClr val="132584"/>
              </a:solidFill>
              <a:latin typeface="Cambria" panose="02040503050406030204" pitchFamily="18" charset="0"/>
            </a:endParaRPr>
          </a:p>
          <a:p>
            <a:pPr algn="just"/>
            <a:endParaRPr lang="en-US" altLang="zh-CN" dirty="0" smtClean="0">
              <a:solidFill>
                <a:srgbClr val="132584"/>
              </a:solidFill>
              <a:latin typeface="Cambria" panose="02040503050406030204" pitchFamily="18" charset="0"/>
            </a:endParaRPr>
          </a:p>
          <a:p>
            <a:pPr algn="just"/>
            <a:r>
              <a:rPr lang="en-US" altLang="zh-CN" dirty="0">
                <a:solidFill>
                  <a:srgbClr val="132584"/>
                </a:solidFill>
                <a:latin typeface="Cambria" panose="02040503050406030204" pitchFamily="18" charset="0"/>
              </a:rPr>
              <a:t>Exercise: Write a complete set of Black Box test cases (including equivalence classes and boundary value analysis) for testing of the program which solves the problem above. </a:t>
            </a:r>
            <a:endParaRPr lang="zh-CN" altLang="zh-CN" dirty="0">
              <a:solidFill>
                <a:srgbClr val="132584"/>
              </a:solidFill>
              <a:latin typeface="Cambria" panose="02040503050406030204" pitchFamily="18" charset="0"/>
            </a:endParaRPr>
          </a:p>
          <a:p>
            <a:pPr algn="just"/>
            <a:r>
              <a:rPr lang="en-US" altLang="zh-CN" dirty="0">
                <a:solidFill>
                  <a:srgbClr val="132584"/>
                </a:solidFill>
                <a:latin typeface="Cambria" panose="02040503050406030204" pitchFamily="18" charset="0"/>
              </a:rPr>
              <a:t>After equivalence classes and boundary value analysis, please create a table like the one below. Include a complete description field for the purpose of the each test case. </a:t>
            </a:r>
            <a:endParaRPr lang="zh-CN" altLang="zh-CN" dirty="0">
              <a:solidFill>
                <a:srgbClr val="132584"/>
              </a:solidFill>
              <a:latin typeface="Cambria" panose="02040503050406030204" pitchFamily="18" charset="0"/>
            </a:endParaRPr>
          </a:p>
          <a:p>
            <a:endParaRPr lang="en-US" altLang="zh-CN" dirty="0">
              <a:solidFill>
                <a:srgbClr val="132584"/>
              </a:solidFill>
              <a:latin typeface="Cambria" panose="02040503050406030204" pitchFamily="18" charset="0"/>
            </a:endParaRPr>
          </a:p>
        </p:txBody>
      </p:sp>
    </p:spTree>
    <p:extLst>
      <p:ext uri="{BB962C8B-B14F-4D97-AF65-F5344CB8AC3E}">
        <p14:creationId xmlns:p14="http://schemas.microsoft.com/office/powerpoint/2010/main" val="132629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96642" name="Rectangle 2"/>
          <p:cNvSpPr>
            <a:spLocks noGrp="1" noChangeArrowheads="1"/>
          </p:cNvSpPr>
          <p:nvPr>
            <p:ph type="title"/>
          </p:nvPr>
        </p:nvSpPr>
        <p:spPr>
          <a:xfrm>
            <a:off x="1500187" y="128588"/>
            <a:ext cx="7643813" cy="536575"/>
          </a:xfrm>
        </p:spPr>
        <p:txBody>
          <a:bodyPr/>
          <a:lstStyle/>
          <a:p>
            <a:r>
              <a:rPr lang="en-US" altLang="zh-CN" sz="3600" dirty="0">
                <a:latin typeface="Cambria" panose="02040503050406030204" pitchFamily="18" charset="0"/>
              </a:rPr>
              <a:t>Equivalence Partitioning </a:t>
            </a:r>
          </a:p>
        </p:txBody>
      </p:sp>
      <p:sp>
        <p:nvSpPr>
          <p:cNvPr id="496643" name="Rectangle 3"/>
          <p:cNvSpPr>
            <a:spLocks noGrp="1" noChangeArrowheads="1"/>
          </p:cNvSpPr>
          <p:nvPr>
            <p:ph type="body" idx="1"/>
          </p:nvPr>
        </p:nvSpPr>
        <p:spPr>
          <a:xfrm>
            <a:off x="342170" y="1295400"/>
            <a:ext cx="8344629" cy="1600200"/>
          </a:xfrm>
          <a:noFill/>
          <a:ln/>
        </p:spPr>
        <p:txBody>
          <a:bodyPr/>
          <a:lstStyle/>
          <a:p>
            <a:pPr>
              <a:lnSpc>
                <a:spcPts val="2600"/>
              </a:lnSpc>
              <a:buClrTx/>
              <a:buSzTx/>
            </a:pPr>
            <a:r>
              <a:rPr lang="en-US" altLang="zh-CN" sz="2400" dirty="0">
                <a:latin typeface="Cambria" panose="02040503050406030204" pitchFamily="18" charset="0"/>
              </a:rPr>
              <a:t>Divide all possible inputs into classes (partitions) such that : There is a </a:t>
            </a:r>
            <a:r>
              <a:rPr lang="en-US" altLang="zh-CN" sz="2400" b="1" i="1" dirty="0">
                <a:solidFill>
                  <a:srgbClr val="FF0000"/>
                </a:solidFill>
                <a:latin typeface="Cambria" panose="02040503050406030204" pitchFamily="18" charset="0"/>
              </a:rPr>
              <a:t>finite number of input equivalence classes</a:t>
            </a:r>
            <a:endParaRPr lang="en-US" altLang="zh-CN" sz="2400" dirty="0">
              <a:solidFill>
                <a:srgbClr val="FF0000"/>
              </a:solidFill>
              <a:latin typeface="Cambria" panose="02040503050406030204" pitchFamily="18" charset="0"/>
            </a:endParaRPr>
          </a:p>
          <a:p>
            <a:pPr>
              <a:lnSpc>
                <a:spcPts val="2600"/>
              </a:lnSpc>
              <a:buClrTx/>
              <a:buSzTx/>
            </a:pPr>
            <a:endParaRPr lang="en-US" altLang="zh-CN" sz="2400" dirty="0" smtClean="0">
              <a:latin typeface="Cambria" panose="02040503050406030204" pitchFamily="18" charset="0"/>
            </a:endParaRPr>
          </a:p>
          <a:p>
            <a:pPr>
              <a:lnSpc>
                <a:spcPts val="2600"/>
              </a:lnSpc>
              <a:buClrTx/>
              <a:buSzTx/>
            </a:pPr>
            <a:r>
              <a:rPr lang="en-US" altLang="zh-CN" sz="2400" dirty="0" smtClean="0">
                <a:latin typeface="Cambria" panose="02040503050406030204" pitchFamily="18" charset="0"/>
              </a:rPr>
              <a:t>You </a:t>
            </a:r>
            <a:r>
              <a:rPr lang="en-US" altLang="zh-CN" sz="2400" dirty="0">
                <a:latin typeface="Cambria" panose="02040503050406030204" pitchFamily="18" charset="0"/>
              </a:rPr>
              <a:t>may reasonably assume that</a:t>
            </a:r>
            <a:endParaRPr lang="en-US" altLang="zh-CN" sz="2600" i="1" dirty="0">
              <a:solidFill>
                <a:schemeClr val="accent2"/>
              </a:solidFill>
              <a:latin typeface="Cambria" panose="02040503050406030204" pitchFamily="18" charset="0"/>
            </a:endParaRPr>
          </a:p>
        </p:txBody>
      </p:sp>
      <p:grpSp>
        <p:nvGrpSpPr>
          <p:cNvPr id="496661" name="Group 21"/>
          <p:cNvGrpSpPr>
            <a:grpSpLocks/>
          </p:cNvGrpSpPr>
          <p:nvPr/>
        </p:nvGrpSpPr>
        <p:grpSpPr bwMode="auto">
          <a:xfrm>
            <a:off x="4698624" y="4231739"/>
            <a:ext cx="4124699" cy="1866900"/>
            <a:chOff x="2589" y="2800"/>
            <a:chExt cx="3016" cy="1176"/>
          </a:xfrm>
        </p:grpSpPr>
        <p:grpSp>
          <p:nvGrpSpPr>
            <p:cNvPr id="496644" name="Group 4"/>
            <p:cNvGrpSpPr>
              <a:grpSpLocks/>
            </p:cNvGrpSpPr>
            <p:nvPr/>
          </p:nvGrpSpPr>
          <p:grpSpPr bwMode="auto">
            <a:xfrm>
              <a:off x="2589" y="2832"/>
              <a:ext cx="2816" cy="1097"/>
              <a:chOff x="1216" y="3176"/>
              <a:chExt cx="2816" cy="1097"/>
            </a:xfrm>
          </p:grpSpPr>
          <p:sp>
            <p:nvSpPr>
              <p:cNvPr id="496645" name="Oval 5"/>
              <p:cNvSpPr>
                <a:spLocks noChangeArrowheads="1"/>
              </p:cNvSpPr>
              <p:nvPr/>
            </p:nvSpPr>
            <p:spPr bwMode="auto">
              <a:xfrm>
                <a:off x="1968" y="3176"/>
                <a:ext cx="2064" cy="920"/>
              </a:xfrm>
              <a:prstGeom prst="ellipse">
                <a:avLst/>
              </a:prstGeom>
              <a:solidFill>
                <a:srgbClr val="FF9900"/>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46" name="Text Box 6"/>
              <p:cNvSpPr txBox="1">
                <a:spLocks noChangeArrowheads="1"/>
              </p:cNvSpPr>
              <p:nvPr/>
            </p:nvSpPr>
            <p:spPr bwMode="auto">
              <a:xfrm>
                <a:off x="1216" y="3982"/>
                <a:ext cx="1027" cy="291"/>
              </a:xfrm>
              <a:prstGeom prst="rect">
                <a:avLst/>
              </a:prstGeom>
              <a:solidFill>
                <a:srgbClr val="FF9900"/>
              </a:solidFill>
              <a:ln>
                <a:noFill/>
              </a:ln>
              <a:effectLst/>
              <a:extLs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chemeClr val="accent3"/>
                    </a:solidFill>
                    <a:effectLst/>
                    <a:latin typeface="Cambria" panose="02040503050406030204" pitchFamily="18" charset="0"/>
                    <a:ea typeface="宋体" panose="02010600030101010101" pitchFamily="2" charset="-122"/>
                  </a:rPr>
                  <a:t>all inputs</a:t>
                </a:r>
                <a:endParaRPr lang="en-GB" altLang="zh-CN" dirty="0">
                  <a:solidFill>
                    <a:schemeClr val="accent3"/>
                  </a:solidFill>
                  <a:effectLst/>
                  <a:latin typeface="Cambria" panose="02040503050406030204" pitchFamily="18" charset="0"/>
                </a:endParaRPr>
              </a:p>
            </p:txBody>
          </p:sp>
        </p:grpSp>
        <p:grpSp>
          <p:nvGrpSpPr>
            <p:cNvPr id="496647" name="Group 7"/>
            <p:cNvGrpSpPr>
              <a:grpSpLocks/>
            </p:cNvGrpSpPr>
            <p:nvPr/>
          </p:nvGrpSpPr>
          <p:grpSpPr bwMode="auto">
            <a:xfrm>
              <a:off x="2869" y="2800"/>
              <a:ext cx="2736" cy="1176"/>
              <a:chOff x="1496" y="3144"/>
              <a:chExt cx="2736" cy="1176"/>
            </a:xfrm>
          </p:grpSpPr>
          <p:sp>
            <p:nvSpPr>
              <p:cNvPr id="496648" name="Line 8"/>
              <p:cNvSpPr>
                <a:spLocks noChangeShapeType="1"/>
              </p:cNvSpPr>
              <p:nvPr/>
            </p:nvSpPr>
            <p:spPr bwMode="auto">
              <a:xfrm>
                <a:off x="1496" y="3144"/>
                <a:ext cx="1424" cy="52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49" name="Line 9"/>
              <p:cNvSpPr>
                <a:spLocks noChangeShapeType="1"/>
              </p:cNvSpPr>
              <p:nvPr/>
            </p:nvSpPr>
            <p:spPr bwMode="auto">
              <a:xfrm flipH="1">
                <a:off x="2848" y="3680"/>
                <a:ext cx="64" cy="6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50" name="Line 10"/>
              <p:cNvSpPr>
                <a:spLocks noChangeShapeType="1"/>
              </p:cNvSpPr>
              <p:nvPr/>
            </p:nvSpPr>
            <p:spPr bwMode="auto">
              <a:xfrm flipV="1">
                <a:off x="2912" y="3216"/>
                <a:ext cx="1320" cy="46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51" name="Line 11"/>
              <p:cNvSpPr>
                <a:spLocks noChangeShapeType="1"/>
              </p:cNvSpPr>
              <p:nvPr/>
            </p:nvSpPr>
            <p:spPr bwMode="auto">
              <a:xfrm>
                <a:off x="3352" y="3528"/>
                <a:ext cx="544" cy="6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grpSp>
        <p:grpSp>
          <p:nvGrpSpPr>
            <p:cNvPr id="496652" name="Group 12"/>
            <p:cNvGrpSpPr>
              <a:grpSpLocks/>
            </p:cNvGrpSpPr>
            <p:nvPr/>
          </p:nvGrpSpPr>
          <p:grpSpPr bwMode="auto">
            <a:xfrm>
              <a:off x="3661" y="2945"/>
              <a:ext cx="1596" cy="791"/>
              <a:chOff x="2288" y="3289"/>
              <a:chExt cx="1596" cy="791"/>
            </a:xfrm>
          </p:grpSpPr>
          <p:sp>
            <p:nvSpPr>
              <p:cNvPr id="496653" name="Oval 13"/>
              <p:cNvSpPr>
                <a:spLocks noChangeArrowheads="1"/>
              </p:cNvSpPr>
              <p:nvPr/>
            </p:nvSpPr>
            <p:spPr bwMode="auto">
              <a:xfrm>
                <a:off x="2856" y="3352"/>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4" name="Text Box 14"/>
              <p:cNvSpPr txBox="1">
                <a:spLocks noChangeArrowheads="1"/>
              </p:cNvSpPr>
              <p:nvPr/>
            </p:nvSpPr>
            <p:spPr bwMode="auto">
              <a:xfrm>
                <a:off x="2868" y="3289"/>
                <a:ext cx="2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1</a:t>
                </a:r>
                <a:endParaRPr lang="en-GB" altLang="zh-CN" sz="2000" baseline="-25000">
                  <a:solidFill>
                    <a:schemeClr val="bg1"/>
                  </a:solidFill>
                  <a:effectLst/>
                  <a:latin typeface="Cambria" panose="02040503050406030204" pitchFamily="18" charset="0"/>
                </a:endParaRPr>
              </a:p>
            </p:txBody>
          </p:sp>
          <p:sp>
            <p:nvSpPr>
              <p:cNvPr id="496655" name="Oval 15"/>
              <p:cNvSpPr>
                <a:spLocks noChangeArrowheads="1"/>
              </p:cNvSpPr>
              <p:nvPr/>
            </p:nvSpPr>
            <p:spPr bwMode="auto">
              <a:xfrm>
                <a:off x="3624" y="3576"/>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6" name="Text Box 16"/>
              <p:cNvSpPr txBox="1">
                <a:spLocks noChangeArrowheads="1"/>
              </p:cNvSpPr>
              <p:nvPr/>
            </p:nvSpPr>
            <p:spPr bwMode="auto">
              <a:xfrm>
                <a:off x="3635" y="3513"/>
                <a:ext cx="2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4</a:t>
                </a:r>
                <a:endParaRPr lang="en-GB" altLang="zh-CN" sz="2000" baseline="-25000">
                  <a:solidFill>
                    <a:schemeClr val="bg1"/>
                  </a:solidFill>
                  <a:effectLst/>
                  <a:latin typeface="Cambria" panose="02040503050406030204" pitchFamily="18" charset="0"/>
                </a:endParaRPr>
              </a:p>
            </p:txBody>
          </p:sp>
          <p:sp>
            <p:nvSpPr>
              <p:cNvPr id="496657" name="Oval 17"/>
              <p:cNvSpPr>
                <a:spLocks noChangeArrowheads="1"/>
              </p:cNvSpPr>
              <p:nvPr/>
            </p:nvSpPr>
            <p:spPr bwMode="auto">
              <a:xfrm>
                <a:off x="2288" y="3720"/>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8" name="Text Box 18"/>
              <p:cNvSpPr txBox="1">
                <a:spLocks noChangeArrowheads="1"/>
              </p:cNvSpPr>
              <p:nvPr/>
            </p:nvSpPr>
            <p:spPr bwMode="auto">
              <a:xfrm>
                <a:off x="2298" y="3657"/>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2</a:t>
                </a:r>
                <a:endParaRPr lang="en-GB" altLang="zh-CN" sz="2000" baseline="-25000">
                  <a:solidFill>
                    <a:schemeClr val="bg1"/>
                  </a:solidFill>
                  <a:effectLst/>
                  <a:latin typeface="Cambria" panose="02040503050406030204" pitchFamily="18" charset="0"/>
                </a:endParaRPr>
              </a:p>
            </p:txBody>
          </p:sp>
          <p:sp>
            <p:nvSpPr>
              <p:cNvPr id="496659" name="Oval 19"/>
              <p:cNvSpPr>
                <a:spLocks noChangeArrowheads="1"/>
              </p:cNvSpPr>
              <p:nvPr/>
            </p:nvSpPr>
            <p:spPr bwMode="auto">
              <a:xfrm>
                <a:off x="3080" y="3800"/>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60" name="Text Box 20"/>
              <p:cNvSpPr txBox="1">
                <a:spLocks noChangeArrowheads="1"/>
              </p:cNvSpPr>
              <p:nvPr/>
            </p:nvSpPr>
            <p:spPr bwMode="auto">
              <a:xfrm>
                <a:off x="3108" y="3737"/>
                <a:ext cx="215"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3</a:t>
                </a:r>
                <a:endParaRPr lang="en-GB" altLang="zh-CN" sz="2000" baseline="-25000">
                  <a:solidFill>
                    <a:schemeClr val="bg1"/>
                  </a:solidFill>
                  <a:effectLst/>
                  <a:latin typeface="Cambria" panose="02040503050406030204" pitchFamily="18" charset="0"/>
                </a:endParaRPr>
              </a:p>
            </p:txBody>
          </p:sp>
        </p:grpSp>
      </p:grpSp>
      <p:sp>
        <p:nvSpPr>
          <p:cNvPr id="496662" name="Rectangle 22"/>
          <p:cNvSpPr>
            <a:spLocks noChangeArrowheads="1"/>
          </p:cNvSpPr>
          <p:nvPr/>
        </p:nvSpPr>
        <p:spPr bwMode="auto">
          <a:xfrm>
            <a:off x="336957" y="3841750"/>
            <a:ext cx="44792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Clr>
                <a:srgbClr val="CCCCFF"/>
              </a:buClr>
              <a:buSzPct val="80000"/>
              <a:buFont typeface="Wingdings" panose="05000000000000000000" pitchFamily="2" charset="2"/>
              <a:buNone/>
            </a:pPr>
            <a:endParaRPr lang="en-US" altLang="zh-CN" sz="2000" dirty="0">
              <a:effectLst/>
              <a:latin typeface="Cambria" panose="02040503050406030204" pitchFamily="18" charset="0"/>
              <a:ea typeface="宋体" panose="02010600030101010101" pitchFamily="2" charset="-122"/>
            </a:endParaRPr>
          </a:p>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If the representative detects a fault, then other class members would detect the same fault</a:t>
            </a:r>
            <a:endParaRPr lang="zh-CN" altLang="en-US" sz="2000" dirty="0">
              <a:effectLst/>
              <a:latin typeface="Cambria" panose="02040503050406030204" pitchFamily="18" charset="0"/>
              <a:ea typeface="宋体" panose="02010600030101010101" pitchFamily="2" charset="-122"/>
            </a:endParaRPr>
          </a:p>
        </p:txBody>
      </p:sp>
      <p:sp>
        <p:nvSpPr>
          <p:cNvPr id="496663" name="Rectangle 23"/>
          <p:cNvSpPr>
            <a:spLocks noChangeArrowheads="1"/>
          </p:cNvSpPr>
          <p:nvPr/>
        </p:nvSpPr>
        <p:spPr bwMode="auto">
          <a:xfrm>
            <a:off x="323584" y="2987510"/>
            <a:ext cx="76682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The program behaves analogously for inputs in the same class</a:t>
            </a:r>
          </a:p>
          <a:p>
            <a:pPr lvl="1">
              <a:buClr>
                <a:srgbClr val="CCCCFF"/>
              </a:buClr>
              <a:buSzPct val="80000"/>
              <a:buFont typeface="Wingdings" panose="05000000000000000000" pitchFamily="2" charset="2"/>
              <a:buNone/>
            </a:pPr>
            <a:endParaRPr lang="en-US" altLang="zh-CN" sz="2000" dirty="0">
              <a:effectLst/>
              <a:latin typeface="Cambria" panose="02040503050406030204" pitchFamily="18" charset="0"/>
              <a:ea typeface="宋体" panose="02010600030101010101" pitchFamily="2" charset="-122"/>
            </a:endParaRPr>
          </a:p>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One test with a representative value from a class is sufficient</a:t>
            </a:r>
          </a:p>
        </p:txBody>
      </p:sp>
    </p:spTree>
    <p:extLst>
      <p:ext uri="{BB962C8B-B14F-4D97-AF65-F5344CB8AC3E}">
        <p14:creationId xmlns:p14="http://schemas.microsoft.com/office/powerpoint/2010/main" val="9864389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6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6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灯片编号占位符 5"/>
          <p:cNvSpPr>
            <a:spLocks noGrp="1"/>
          </p:cNvSpPr>
          <p:nvPr>
            <p:ph type="sldNum" sz="quarter" idx="4294967295"/>
          </p:nvPr>
        </p:nvSpPr>
        <p:spPr/>
        <p:txBody>
          <a:bodyPr/>
          <a:lstStyle/>
          <a:p>
            <a:endParaRPr lang="en-US" altLang="zh-CN" dirty="0">
              <a:solidFill>
                <a:srgbClr val="133984"/>
              </a:solidFill>
              <a:latin typeface="Cambria" panose="02040503050406030204" pitchFamily="18" charset="0"/>
            </a:endParaRPr>
          </a:p>
        </p:txBody>
      </p:sp>
      <p:sp>
        <p:nvSpPr>
          <p:cNvPr id="248834" name="Rectangle 2"/>
          <p:cNvSpPr>
            <a:spLocks noGrp="1" noChangeArrowheads="1"/>
          </p:cNvSpPr>
          <p:nvPr>
            <p:ph type="title"/>
          </p:nvPr>
        </p:nvSpPr>
        <p:spPr>
          <a:xfrm>
            <a:off x="1139825" y="196980"/>
            <a:ext cx="7162800" cy="457200"/>
          </a:xfrm>
        </p:spPr>
        <p:txBody>
          <a:bodyPr/>
          <a:lstStyle/>
          <a:p>
            <a:r>
              <a:rPr lang="en-US" altLang="zh-CN" dirty="0">
                <a:latin typeface="Cambria" panose="02040503050406030204" pitchFamily="18" charset="0"/>
              </a:rPr>
              <a:t>Equivalence Partitioning </a:t>
            </a:r>
          </a:p>
        </p:txBody>
      </p:sp>
      <p:sp>
        <p:nvSpPr>
          <p:cNvPr id="248844" name="Freeform 12"/>
          <p:cNvSpPr>
            <a:spLocks/>
          </p:cNvSpPr>
          <p:nvPr/>
        </p:nvSpPr>
        <p:spPr bwMode="auto">
          <a:xfrm>
            <a:off x="2227263" y="4693302"/>
            <a:ext cx="5302250" cy="685800"/>
          </a:xfrm>
          <a:custGeom>
            <a:avLst/>
            <a:gdLst>
              <a:gd name="T0" fmla="*/ 1344 w 3340"/>
              <a:gd name="T1" fmla="*/ 37 h 666"/>
              <a:gd name="T2" fmla="*/ 757 w 3340"/>
              <a:gd name="T3" fmla="*/ 5 h 666"/>
              <a:gd name="T4" fmla="*/ 256 w 3340"/>
              <a:gd name="T5" fmla="*/ 58 h 666"/>
              <a:gd name="T6" fmla="*/ 0 w 3340"/>
              <a:gd name="T7" fmla="*/ 197 h 666"/>
              <a:gd name="T8" fmla="*/ 10 w 3340"/>
              <a:gd name="T9" fmla="*/ 282 h 666"/>
              <a:gd name="T10" fmla="*/ 501 w 3340"/>
              <a:gd name="T11" fmla="*/ 549 h 666"/>
              <a:gd name="T12" fmla="*/ 1312 w 3340"/>
              <a:gd name="T13" fmla="*/ 624 h 666"/>
              <a:gd name="T14" fmla="*/ 1813 w 3340"/>
              <a:gd name="T15" fmla="*/ 666 h 666"/>
              <a:gd name="T16" fmla="*/ 2250 w 3340"/>
              <a:gd name="T17" fmla="*/ 656 h 666"/>
              <a:gd name="T18" fmla="*/ 2688 w 3340"/>
              <a:gd name="T19" fmla="*/ 581 h 666"/>
              <a:gd name="T20" fmla="*/ 2997 w 3340"/>
              <a:gd name="T21" fmla="*/ 528 h 666"/>
              <a:gd name="T22" fmla="*/ 3242 w 3340"/>
              <a:gd name="T23" fmla="*/ 421 h 666"/>
              <a:gd name="T24" fmla="*/ 3338 w 3340"/>
              <a:gd name="T25" fmla="*/ 325 h 666"/>
              <a:gd name="T26" fmla="*/ 3328 w 3340"/>
              <a:gd name="T27" fmla="*/ 218 h 666"/>
              <a:gd name="T28" fmla="*/ 2976 w 3340"/>
              <a:gd name="T29" fmla="*/ 101 h 666"/>
              <a:gd name="T30" fmla="*/ 2016 w 3340"/>
              <a:gd name="T31" fmla="*/ 26 h 666"/>
              <a:gd name="T32" fmla="*/ 1642 w 3340"/>
              <a:gd name="T33" fmla="*/ 37 h 666"/>
              <a:gd name="T34" fmla="*/ 1493 w 3340"/>
              <a:gd name="T35" fmla="*/ 26 h 666"/>
              <a:gd name="T36" fmla="*/ 1418 w 3340"/>
              <a:gd name="T37" fmla="*/ 26 h 666"/>
              <a:gd name="T38" fmla="*/ 1344 w 3340"/>
              <a:gd name="T39" fmla="*/ 3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CCFFCC"/>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45" name="Text Box 13"/>
          <p:cNvSpPr txBox="1">
            <a:spLocks noChangeArrowheads="1"/>
          </p:cNvSpPr>
          <p:nvPr/>
        </p:nvSpPr>
        <p:spPr bwMode="auto">
          <a:xfrm>
            <a:off x="2163763" y="4767915"/>
            <a:ext cx="1947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not member of set</a:t>
            </a:r>
          </a:p>
        </p:txBody>
      </p:sp>
      <p:sp>
        <p:nvSpPr>
          <p:cNvPr id="248846" name="Rectangle 14"/>
          <p:cNvSpPr>
            <a:spLocks noGrp="1" noChangeArrowheads="1"/>
          </p:cNvSpPr>
          <p:nvPr>
            <p:ph type="body" idx="1"/>
          </p:nvPr>
        </p:nvSpPr>
        <p:spPr>
          <a:xfrm>
            <a:off x="419100" y="1198564"/>
            <a:ext cx="8382000" cy="30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0" indent="0">
              <a:lnSpc>
                <a:spcPts val="2600"/>
              </a:lnSpc>
              <a:buClrTx/>
              <a:buSzTx/>
              <a:buNone/>
            </a:pPr>
            <a:r>
              <a:rPr lang="zh-CN" altLang="en-US" sz="2000" dirty="0">
                <a:latin typeface="Cambria" panose="02040503050406030204" pitchFamily="18" charset="0"/>
              </a:rPr>
              <a:t>1. </a:t>
            </a:r>
            <a:r>
              <a:rPr lang="en-US" altLang="zh-CN" sz="2000" dirty="0">
                <a:latin typeface="Cambria" panose="02040503050406030204" pitchFamily="18" charset="0"/>
              </a:rPr>
              <a:t>If input is a range, one valid and two invalid equivalence classes:</a:t>
            </a:r>
          </a:p>
        </p:txBody>
      </p:sp>
      <p:sp>
        <p:nvSpPr>
          <p:cNvPr id="248847" name="Rectangle 15"/>
          <p:cNvSpPr>
            <a:spLocks noChangeArrowheads="1"/>
          </p:cNvSpPr>
          <p:nvPr/>
        </p:nvSpPr>
        <p:spPr bwMode="auto">
          <a:xfrm>
            <a:off x="423863" y="2590800"/>
            <a:ext cx="838200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2. </a:t>
            </a:r>
            <a:r>
              <a:rPr lang="en-US" altLang="zh-CN" sz="2000" dirty="0">
                <a:solidFill>
                  <a:srgbClr val="133984"/>
                </a:solidFill>
                <a:effectLst/>
                <a:latin typeface="Cambria" panose="02040503050406030204" pitchFamily="18" charset="0"/>
              </a:rPr>
              <a:t>If input is a</a:t>
            </a:r>
            <a:r>
              <a:rPr lang="en-US" altLang="zh-CN" sz="2000" b="1" dirty="0">
                <a:solidFill>
                  <a:srgbClr val="133984"/>
                </a:solidFill>
                <a:effectLst/>
                <a:latin typeface="Cambria" panose="02040503050406030204" pitchFamily="18" charset="0"/>
              </a:rPr>
              <a:t> specific value, one valid and two invalid </a:t>
            </a:r>
            <a:r>
              <a:rPr lang="en-US" altLang="zh-CN" sz="2000" dirty="0">
                <a:solidFill>
                  <a:srgbClr val="133984"/>
                </a:solidFill>
                <a:effectLst/>
                <a:latin typeface="Cambria" panose="02040503050406030204" pitchFamily="18" charset="0"/>
              </a:rPr>
              <a:t>equivalence classes:</a:t>
            </a:r>
          </a:p>
        </p:txBody>
      </p:sp>
      <p:sp>
        <p:nvSpPr>
          <p:cNvPr id="248848" name="Rectangle 16"/>
          <p:cNvSpPr>
            <a:spLocks noChangeArrowheads="1"/>
          </p:cNvSpPr>
          <p:nvPr/>
        </p:nvSpPr>
        <p:spPr bwMode="auto">
          <a:xfrm>
            <a:off x="416532" y="42672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3. </a:t>
            </a:r>
            <a:r>
              <a:rPr lang="en-US" altLang="zh-CN" sz="2000" dirty="0">
                <a:solidFill>
                  <a:srgbClr val="133984"/>
                </a:solidFill>
                <a:effectLst/>
                <a:latin typeface="Cambria" panose="02040503050406030204" pitchFamily="18" charset="0"/>
              </a:rPr>
              <a:t>If input is a</a:t>
            </a:r>
            <a:r>
              <a:rPr lang="en-US" altLang="zh-CN" sz="2000" b="1" dirty="0">
                <a:solidFill>
                  <a:srgbClr val="133984"/>
                </a:solidFill>
                <a:effectLst/>
                <a:latin typeface="Cambria" panose="02040503050406030204" pitchFamily="18" charset="0"/>
              </a:rPr>
              <a:t> set of related values, one valid and one invalid class:</a:t>
            </a:r>
          </a:p>
        </p:txBody>
      </p:sp>
      <p:sp>
        <p:nvSpPr>
          <p:cNvPr id="248849" name="Rectangle 17"/>
          <p:cNvSpPr>
            <a:spLocks noChangeArrowheads="1"/>
          </p:cNvSpPr>
          <p:nvPr/>
        </p:nvSpPr>
        <p:spPr bwMode="auto">
          <a:xfrm>
            <a:off x="423863" y="5495925"/>
            <a:ext cx="800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4. </a:t>
            </a:r>
            <a:r>
              <a:rPr lang="en-US" altLang="zh-CN" sz="2000" dirty="0">
                <a:solidFill>
                  <a:srgbClr val="133984"/>
                </a:solidFill>
                <a:effectLst/>
                <a:latin typeface="Cambria" panose="02040503050406030204" pitchFamily="18" charset="0"/>
              </a:rPr>
              <a:t>If input is</a:t>
            </a:r>
            <a:r>
              <a:rPr lang="en-US" altLang="zh-CN" sz="2000" b="1" dirty="0">
                <a:solidFill>
                  <a:srgbClr val="133984"/>
                </a:solidFill>
                <a:effectLst/>
                <a:latin typeface="Cambria" panose="02040503050406030204" pitchFamily="18" charset="0"/>
              </a:rPr>
              <a:t> Boolean, one valid and one invalid class:</a:t>
            </a:r>
          </a:p>
        </p:txBody>
      </p:sp>
      <p:grpSp>
        <p:nvGrpSpPr>
          <p:cNvPr id="248850" name="Group 18"/>
          <p:cNvGrpSpPr>
            <a:grpSpLocks/>
          </p:cNvGrpSpPr>
          <p:nvPr/>
        </p:nvGrpSpPr>
        <p:grpSpPr bwMode="auto">
          <a:xfrm>
            <a:off x="1482725" y="1908173"/>
            <a:ext cx="6019800" cy="168275"/>
            <a:chOff x="912" y="1174"/>
            <a:chExt cx="3792" cy="106"/>
          </a:xfrm>
        </p:grpSpPr>
        <p:sp>
          <p:nvSpPr>
            <p:cNvPr id="248851" name="Line 19"/>
            <p:cNvSpPr>
              <a:spLocks noChangeShapeType="1"/>
            </p:cNvSpPr>
            <p:nvPr/>
          </p:nvSpPr>
          <p:spPr bwMode="auto">
            <a:xfrm>
              <a:off x="912" y="1227"/>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2" name="Rectangle 20"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248853" name="Group 21"/>
          <p:cNvGrpSpPr>
            <a:grpSpLocks/>
          </p:cNvGrpSpPr>
          <p:nvPr/>
        </p:nvGrpSpPr>
        <p:grpSpPr bwMode="auto">
          <a:xfrm>
            <a:off x="3378200" y="1670048"/>
            <a:ext cx="2230438" cy="917575"/>
            <a:chOff x="2178" y="1024"/>
            <a:chExt cx="1405" cy="578"/>
          </a:xfrm>
        </p:grpSpPr>
        <p:sp>
          <p:nvSpPr>
            <p:cNvPr id="248854" name="Freeform 22"/>
            <p:cNvSpPr>
              <a:spLocks/>
            </p:cNvSpPr>
            <p:nvPr/>
          </p:nvSpPr>
          <p:spPr bwMode="auto">
            <a:xfrm>
              <a:off x="2178" y="1024"/>
              <a:ext cx="1405" cy="414"/>
            </a:xfrm>
            <a:custGeom>
              <a:avLst/>
              <a:gdLst>
                <a:gd name="T0" fmla="*/ 675 w 1405"/>
                <a:gd name="T1" fmla="*/ 11 h 414"/>
                <a:gd name="T2" fmla="*/ 35 w 1405"/>
                <a:gd name="T3" fmla="*/ 85 h 414"/>
                <a:gd name="T4" fmla="*/ 3 w 1405"/>
                <a:gd name="T5" fmla="*/ 149 h 414"/>
                <a:gd name="T6" fmla="*/ 25 w 1405"/>
                <a:gd name="T7" fmla="*/ 331 h 414"/>
                <a:gd name="T8" fmla="*/ 185 w 1405"/>
                <a:gd name="T9" fmla="*/ 352 h 414"/>
                <a:gd name="T10" fmla="*/ 377 w 1405"/>
                <a:gd name="T11" fmla="*/ 352 h 414"/>
                <a:gd name="T12" fmla="*/ 686 w 1405"/>
                <a:gd name="T13" fmla="*/ 363 h 414"/>
                <a:gd name="T14" fmla="*/ 1027 w 1405"/>
                <a:gd name="T15" fmla="*/ 384 h 414"/>
                <a:gd name="T16" fmla="*/ 1251 w 1405"/>
                <a:gd name="T17" fmla="*/ 352 h 414"/>
                <a:gd name="T18" fmla="*/ 1315 w 1405"/>
                <a:gd name="T19" fmla="*/ 331 h 414"/>
                <a:gd name="T20" fmla="*/ 1347 w 1405"/>
                <a:gd name="T21" fmla="*/ 320 h 414"/>
                <a:gd name="T22" fmla="*/ 1401 w 1405"/>
                <a:gd name="T23" fmla="*/ 235 h 414"/>
                <a:gd name="T24" fmla="*/ 1387 w 1405"/>
                <a:gd name="T25" fmla="*/ 125 h 414"/>
                <a:gd name="T26" fmla="*/ 1305 w 1405"/>
                <a:gd name="T27" fmla="*/ 85 h 414"/>
                <a:gd name="T28" fmla="*/ 1027 w 1405"/>
                <a:gd name="T29" fmla="*/ 32 h 414"/>
                <a:gd name="T30" fmla="*/ 761 w 1405"/>
                <a:gd name="T31" fmla="*/ 0 h 414"/>
                <a:gd name="T32" fmla="*/ 675 w 1405"/>
                <a:gd name="T33" fmla="*/ 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5" h="414">
                  <a:moveTo>
                    <a:pt x="675" y="11"/>
                  </a:moveTo>
                  <a:cubicBezTo>
                    <a:pt x="474" y="24"/>
                    <a:pt x="232" y="23"/>
                    <a:pt x="35" y="85"/>
                  </a:cubicBezTo>
                  <a:cubicBezTo>
                    <a:pt x="27" y="96"/>
                    <a:pt x="0" y="131"/>
                    <a:pt x="3" y="149"/>
                  </a:cubicBezTo>
                  <a:cubicBezTo>
                    <a:pt x="9" y="206"/>
                    <a:pt x="2" y="278"/>
                    <a:pt x="25" y="331"/>
                  </a:cubicBezTo>
                  <a:cubicBezTo>
                    <a:pt x="29" y="341"/>
                    <a:pt x="176" y="344"/>
                    <a:pt x="185" y="352"/>
                  </a:cubicBezTo>
                  <a:cubicBezTo>
                    <a:pt x="247" y="414"/>
                    <a:pt x="294" y="339"/>
                    <a:pt x="377" y="352"/>
                  </a:cubicBezTo>
                  <a:cubicBezTo>
                    <a:pt x="494" y="348"/>
                    <a:pt x="569" y="372"/>
                    <a:pt x="686" y="363"/>
                  </a:cubicBezTo>
                  <a:cubicBezTo>
                    <a:pt x="799" y="353"/>
                    <a:pt x="914" y="400"/>
                    <a:pt x="1027" y="384"/>
                  </a:cubicBezTo>
                  <a:cubicBezTo>
                    <a:pt x="1096" y="373"/>
                    <a:pt x="1183" y="374"/>
                    <a:pt x="1251" y="352"/>
                  </a:cubicBezTo>
                  <a:cubicBezTo>
                    <a:pt x="1272" y="345"/>
                    <a:pt x="1293" y="338"/>
                    <a:pt x="1315" y="331"/>
                  </a:cubicBezTo>
                  <a:cubicBezTo>
                    <a:pt x="1325" y="327"/>
                    <a:pt x="1347" y="320"/>
                    <a:pt x="1347" y="320"/>
                  </a:cubicBezTo>
                  <a:cubicBezTo>
                    <a:pt x="1374" y="293"/>
                    <a:pt x="1388" y="271"/>
                    <a:pt x="1401" y="235"/>
                  </a:cubicBezTo>
                  <a:cubicBezTo>
                    <a:pt x="1405" y="203"/>
                    <a:pt x="1402" y="149"/>
                    <a:pt x="1387" y="125"/>
                  </a:cubicBezTo>
                  <a:cubicBezTo>
                    <a:pt x="1371" y="100"/>
                    <a:pt x="1364" y="100"/>
                    <a:pt x="1305" y="85"/>
                  </a:cubicBezTo>
                  <a:cubicBezTo>
                    <a:pt x="1242" y="25"/>
                    <a:pt x="1096" y="36"/>
                    <a:pt x="1027" y="32"/>
                  </a:cubicBezTo>
                  <a:cubicBezTo>
                    <a:pt x="938" y="16"/>
                    <a:pt x="849" y="11"/>
                    <a:pt x="761" y="0"/>
                  </a:cubicBezTo>
                  <a:cubicBezTo>
                    <a:pt x="689" y="12"/>
                    <a:pt x="718" y="11"/>
                    <a:pt x="675" y="11"/>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5" name="Text Box 23"/>
            <p:cNvSpPr txBox="1">
              <a:spLocks noChangeArrowheads="1"/>
            </p:cNvSpPr>
            <p:nvPr/>
          </p:nvSpPr>
          <p:spPr bwMode="auto">
            <a:xfrm>
              <a:off x="2619" y="1390"/>
              <a:ext cx="6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in range</a:t>
              </a:r>
            </a:p>
          </p:txBody>
        </p:sp>
      </p:grpSp>
      <p:grpSp>
        <p:nvGrpSpPr>
          <p:cNvPr id="248856" name="Group 24"/>
          <p:cNvGrpSpPr>
            <a:grpSpLocks/>
          </p:cNvGrpSpPr>
          <p:nvPr/>
        </p:nvGrpSpPr>
        <p:grpSpPr bwMode="auto">
          <a:xfrm>
            <a:off x="5594350" y="1568448"/>
            <a:ext cx="2227263" cy="1020763"/>
            <a:chOff x="3574" y="960"/>
            <a:chExt cx="1403" cy="643"/>
          </a:xfrm>
        </p:grpSpPr>
        <p:sp>
          <p:nvSpPr>
            <p:cNvPr id="248857" name="Freeform 25"/>
            <p:cNvSpPr>
              <a:spLocks/>
            </p:cNvSpPr>
            <p:nvPr/>
          </p:nvSpPr>
          <p:spPr bwMode="auto">
            <a:xfrm>
              <a:off x="3574" y="960"/>
              <a:ext cx="1403"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8" name="Text Box 26"/>
            <p:cNvSpPr txBox="1">
              <a:spLocks noChangeArrowheads="1"/>
            </p:cNvSpPr>
            <p:nvPr/>
          </p:nvSpPr>
          <p:spPr bwMode="auto">
            <a:xfrm>
              <a:off x="3702" y="1391"/>
              <a:ext cx="1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greater than range</a:t>
              </a:r>
            </a:p>
          </p:txBody>
        </p:sp>
      </p:grpSp>
      <p:grpSp>
        <p:nvGrpSpPr>
          <p:cNvPr id="248859" name="Group 27"/>
          <p:cNvGrpSpPr>
            <a:grpSpLocks/>
          </p:cNvGrpSpPr>
          <p:nvPr/>
        </p:nvGrpSpPr>
        <p:grpSpPr bwMode="auto">
          <a:xfrm>
            <a:off x="1219200" y="1697037"/>
            <a:ext cx="2163763" cy="893763"/>
            <a:chOff x="818" y="1041"/>
            <a:chExt cx="1363" cy="563"/>
          </a:xfrm>
        </p:grpSpPr>
        <p:sp>
          <p:nvSpPr>
            <p:cNvPr id="248860" name="Freeform 28"/>
            <p:cNvSpPr>
              <a:spLocks/>
            </p:cNvSpPr>
            <p:nvPr/>
          </p:nvSpPr>
          <p:spPr bwMode="auto">
            <a:xfrm>
              <a:off x="818" y="1041"/>
              <a:ext cx="1363"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1" name="Text Box 29"/>
            <p:cNvSpPr txBox="1">
              <a:spLocks noChangeArrowheads="1"/>
            </p:cNvSpPr>
            <p:nvPr/>
          </p:nvSpPr>
          <p:spPr bwMode="auto">
            <a:xfrm>
              <a:off x="982" y="1391"/>
              <a:ext cx="101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less than range</a:t>
              </a:r>
            </a:p>
          </p:txBody>
        </p:sp>
      </p:grpSp>
      <p:grpSp>
        <p:nvGrpSpPr>
          <p:cNvPr id="248862" name="Group 30"/>
          <p:cNvGrpSpPr>
            <a:grpSpLocks/>
          </p:cNvGrpSpPr>
          <p:nvPr/>
        </p:nvGrpSpPr>
        <p:grpSpPr bwMode="auto">
          <a:xfrm>
            <a:off x="1638300" y="3527424"/>
            <a:ext cx="6019800" cy="76200"/>
            <a:chOff x="984" y="2066"/>
            <a:chExt cx="3792" cy="48"/>
          </a:xfrm>
        </p:grpSpPr>
        <p:sp>
          <p:nvSpPr>
            <p:cNvPr id="248863" name="Line 31"/>
            <p:cNvSpPr>
              <a:spLocks noChangeShapeType="1"/>
            </p:cNvSpPr>
            <p:nvPr/>
          </p:nvSpPr>
          <p:spPr bwMode="auto">
            <a:xfrm>
              <a:off x="984" y="2091"/>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4" name="Oval 32"/>
            <p:cNvSpPr>
              <a:spLocks noChangeArrowheads="1"/>
            </p:cNvSpPr>
            <p:nvPr/>
          </p:nvSpPr>
          <p:spPr bwMode="auto">
            <a:xfrm>
              <a:off x="2856" y="2066"/>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248865" name="Text Box 33"/>
          <p:cNvSpPr txBox="1">
            <a:spLocks noChangeArrowheads="1"/>
          </p:cNvSpPr>
          <p:nvPr/>
        </p:nvSpPr>
        <p:spPr bwMode="auto">
          <a:xfrm>
            <a:off x="4298950" y="3827462"/>
            <a:ext cx="703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value</a:t>
            </a:r>
          </a:p>
        </p:txBody>
      </p:sp>
      <p:grpSp>
        <p:nvGrpSpPr>
          <p:cNvPr id="248866" name="Group 34"/>
          <p:cNvGrpSpPr>
            <a:grpSpLocks/>
          </p:cNvGrpSpPr>
          <p:nvPr/>
        </p:nvGrpSpPr>
        <p:grpSpPr bwMode="auto">
          <a:xfrm>
            <a:off x="4673600" y="3143249"/>
            <a:ext cx="3376613" cy="1022350"/>
            <a:chOff x="2896" y="1824"/>
            <a:chExt cx="2127" cy="644"/>
          </a:xfrm>
        </p:grpSpPr>
        <p:sp>
          <p:nvSpPr>
            <p:cNvPr id="248867" name="Freeform 35"/>
            <p:cNvSpPr>
              <a:spLocks/>
            </p:cNvSpPr>
            <p:nvPr/>
          </p:nvSpPr>
          <p:spPr bwMode="auto">
            <a:xfrm>
              <a:off x="2896" y="1824"/>
              <a:ext cx="2127"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8" name="Text Box 36"/>
            <p:cNvSpPr txBox="1">
              <a:spLocks noChangeArrowheads="1"/>
            </p:cNvSpPr>
            <p:nvPr/>
          </p:nvSpPr>
          <p:spPr bwMode="auto">
            <a:xfrm>
              <a:off x="3421" y="2256"/>
              <a:ext cx="12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greater than value</a:t>
              </a:r>
            </a:p>
          </p:txBody>
        </p:sp>
      </p:grpSp>
      <p:grpSp>
        <p:nvGrpSpPr>
          <p:cNvPr id="248869" name="Group 37"/>
          <p:cNvGrpSpPr>
            <a:grpSpLocks/>
          </p:cNvGrpSpPr>
          <p:nvPr/>
        </p:nvGrpSpPr>
        <p:grpSpPr bwMode="auto">
          <a:xfrm>
            <a:off x="1066800" y="3271835"/>
            <a:ext cx="3548063" cy="895349"/>
            <a:chOff x="624" y="1905"/>
            <a:chExt cx="2235" cy="564"/>
          </a:xfrm>
        </p:grpSpPr>
        <p:sp>
          <p:nvSpPr>
            <p:cNvPr id="248870" name="Freeform 38"/>
            <p:cNvSpPr>
              <a:spLocks/>
            </p:cNvSpPr>
            <p:nvPr/>
          </p:nvSpPr>
          <p:spPr bwMode="auto">
            <a:xfrm>
              <a:off x="624" y="1905"/>
              <a:ext cx="2235"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1" name="Text Box 39"/>
            <p:cNvSpPr txBox="1">
              <a:spLocks noChangeArrowheads="1"/>
            </p:cNvSpPr>
            <p:nvPr/>
          </p:nvSpPr>
          <p:spPr bwMode="auto">
            <a:xfrm>
              <a:off x="1337" y="2256"/>
              <a:ext cx="9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less than value</a:t>
              </a:r>
            </a:p>
          </p:txBody>
        </p:sp>
      </p:grpSp>
      <p:sp>
        <p:nvSpPr>
          <p:cNvPr id="248872" name="Freeform 40"/>
          <p:cNvSpPr>
            <a:spLocks/>
          </p:cNvSpPr>
          <p:nvPr/>
        </p:nvSpPr>
        <p:spPr bwMode="auto">
          <a:xfrm>
            <a:off x="4052888" y="4771090"/>
            <a:ext cx="1712912" cy="531812"/>
          </a:xfrm>
          <a:custGeom>
            <a:avLst/>
            <a:gdLst>
              <a:gd name="T0" fmla="*/ 578 w 1079"/>
              <a:gd name="T1" fmla="*/ 20 h 394"/>
              <a:gd name="T2" fmla="*/ 98 w 1079"/>
              <a:gd name="T3" fmla="*/ 31 h 394"/>
              <a:gd name="T4" fmla="*/ 2 w 1079"/>
              <a:gd name="T5" fmla="*/ 127 h 394"/>
              <a:gd name="T6" fmla="*/ 12 w 1079"/>
              <a:gd name="T7" fmla="*/ 212 h 394"/>
              <a:gd name="T8" fmla="*/ 130 w 1079"/>
              <a:gd name="T9" fmla="*/ 308 h 394"/>
              <a:gd name="T10" fmla="*/ 418 w 1079"/>
              <a:gd name="T11" fmla="*/ 394 h 394"/>
              <a:gd name="T12" fmla="*/ 898 w 1079"/>
              <a:gd name="T13" fmla="*/ 362 h 394"/>
              <a:gd name="T14" fmla="*/ 1079 w 1079"/>
              <a:gd name="T15" fmla="*/ 202 h 394"/>
              <a:gd name="T16" fmla="*/ 780 w 1079"/>
              <a:gd name="T17" fmla="*/ 63 h 394"/>
              <a:gd name="T18" fmla="*/ 642 w 1079"/>
              <a:gd name="T19" fmla="*/ 20 h 394"/>
              <a:gd name="T20" fmla="*/ 610 w 1079"/>
              <a:gd name="T21" fmla="*/ 10 h 394"/>
              <a:gd name="T22" fmla="*/ 578 w 1079"/>
              <a:gd name="T23"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rgbClr val="63FF63"/>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3" name="Text Box 41"/>
          <p:cNvSpPr txBox="1">
            <a:spLocks noChangeArrowheads="1"/>
          </p:cNvSpPr>
          <p:nvPr/>
        </p:nvSpPr>
        <p:spPr bwMode="auto">
          <a:xfrm>
            <a:off x="4122738" y="4913965"/>
            <a:ext cx="157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member of set</a:t>
            </a:r>
          </a:p>
        </p:txBody>
      </p:sp>
      <p:sp>
        <p:nvSpPr>
          <p:cNvPr id="248874" name="Freeform 42"/>
          <p:cNvSpPr>
            <a:spLocks/>
          </p:cNvSpPr>
          <p:nvPr/>
        </p:nvSpPr>
        <p:spPr bwMode="auto">
          <a:xfrm>
            <a:off x="2476500" y="5876925"/>
            <a:ext cx="4495800" cy="600075"/>
          </a:xfrm>
          <a:custGeom>
            <a:avLst/>
            <a:gdLst>
              <a:gd name="T0" fmla="*/ 1344 w 3340"/>
              <a:gd name="T1" fmla="*/ 37 h 666"/>
              <a:gd name="T2" fmla="*/ 757 w 3340"/>
              <a:gd name="T3" fmla="*/ 5 h 666"/>
              <a:gd name="T4" fmla="*/ 256 w 3340"/>
              <a:gd name="T5" fmla="*/ 58 h 666"/>
              <a:gd name="T6" fmla="*/ 0 w 3340"/>
              <a:gd name="T7" fmla="*/ 197 h 666"/>
              <a:gd name="T8" fmla="*/ 10 w 3340"/>
              <a:gd name="T9" fmla="*/ 282 h 666"/>
              <a:gd name="T10" fmla="*/ 501 w 3340"/>
              <a:gd name="T11" fmla="*/ 549 h 666"/>
              <a:gd name="T12" fmla="*/ 1312 w 3340"/>
              <a:gd name="T13" fmla="*/ 624 h 666"/>
              <a:gd name="T14" fmla="*/ 1813 w 3340"/>
              <a:gd name="T15" fmla="*/ 666 h 666"/>
              <a:gd name="T16" fmla="*/ 2250 w 3340"/>
              <a:gd name="T17" fmla="*/ 656 h 666"/>
              <a:gd name="T18" fmla="*/ 2688 w 3340"/>
              <a:gd name="T19" fmla="*/ 581 h 666"/>
              <a:gd name="T20" fmla="*/ 2997 w 3340"/>
              <a:gd name="T21" fmla="*/ 528 h 666"/>
              <a:gd name="T22" fmla="*/ 3242 w 3340"/>
              <a:gd name="T23" fmla="*/ 421 h 666"/>
              <a:gd name="T24" fmla="*/ 3338 w 3340"/>
              <a:gd name="T25" fmla="*/ 325 h 666"/>
              <a:gd name="T26" fmla="*/ 3328 w 3340"/>
              <a:gd name="T27" fmla="*/ 218 h 666"/>
              <a:gd name="T28" fmla="*/ 2976 w 3340"/>
              <a:gd name="T29" fmla="*/ 101 h 666"/>
              <a:gd name="T30" fmla="*/ 2016 w 3340"/>
              <a:gd name="T31" fmla="*/ 26 h 666"/>
              <a:gd name="T32" fmla="*/ 1642 w 3340"/>
              <a:gd name="T33" fmla="*/ 37 h 666"/>
              <a:gd name="T34" fmla="*/ 1493 w 3340"/>
              <a:gd name="T35" fmla="*/ 26 h 666"/>
              <a:gd name="T36" fmla="*/ 1418 w 3340"/>
              <a:gd name="T37" fmla="*/ 26 h 666"/>
              <a:gd name="T38" fmla="*/ 1344 w 3340"/>
              <a:gd name="T39" fmla="*/ 3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FAFD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5" name="Freeform 43"/>
          <p:cNvSpPr>
            <a:spLocks/>
          </p:cNvSpPr>
          <p:nvPr/>
        </p:nvSpPr>
        <p:spPr bwMode="auto">
          <a:xfrm>
            <a:off x="4332288" y="6051550"/>
            <a:ext cx="914400" cy="307975"/>
          </a:xfrm>
          <a:custGeom>
            <a:avLst/>
            <a:gdLst>
              <a:gd name="T0" fmla="*/ 578 w 1079"/>
              <a:gd name="T1" fmla="*/ 20 h 394"/>
              <a:gd name="T2" fmla="*/ 98 w 1079"/>
              <a:gd name="T3" fmla="*/ 31 h 394"/>
              <a:gd name="T4" fmla="*/ 2 w 1079"/>
              <a:gd name="T5" fmla="*/ 127 h 394"/>
              <a:gd name="T6" fmla="*/ 12 w 1079"/>
              <a:gd name="T7" fmla="*/ 212 h 394"/>
              <a:gd name="T8" fmla="*/ 130 w 1079"/>
              <a:gd name="T9" fmla="*/ 308 h 394"/>
              <a:gd name="T10" fmla="*/ 418 w 1079"/>
              <a:gd name="T11" fmla="*/ 394 h 394"/>
              <a:gd name="T12" fmla="*/ 898 w 1079"/>
              <a:gd name="T13" fmla="*/ 362 h 394"/>
              <a:gd name="T14" fmla="*/ 1079 w 1079"/>
              <a:gd name="T15" fmla="*/ 202 h 394"/>
              <a:gd name="T16" fmla="*/ 780 w 1079"/>
              <a:gd name="T17" fmla="*/ 63 h 394"/>
              <a:gd name="T18" fmla="*/ 642 w 1079"/>
              <a:gd name="T19" fmla="*/ 20 h 394"/>
              <a:gd name="T20" fmla="*/ 610 w 1079"/>
              <a:gd name="T21" fmla="*/ 10 h 394"/>
              <a:gd name="T22" fmla="*/ 578 w 1079"/>
              <a:gd name="T23"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6" name="Text Box 44"/>
          <p:cNvSpPr txBox="1">
            <a:spLocks noChangeArrowheads="1"/>
          </p:cNvSpPr>
          <p:nvPr/>
        </p:nvSpPr>
        <p:spPr bwMode="auto">
          <a:xfrm>
            <a:off x="4297363" y="6035675"/>
            <a:ext cx="984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Boolean</a:t>
            </a:r>
          </a:p>
        </p:txBody>
      </p:sp>
      <p:sp>
        <p:nvSpPr>
          <p:cNvPr id="248877" name="Text Box 45"/>
          <p:cNvSpPr txBox="1">
            <a:spLocks noChangeArrowheads="1"/>
          </p:cNvSpPr>
          <p:nvPr/>
        </p:nvSpPr>
        <p:spPr bwMode="auto">
          <a:xfrm>
            <a:off x="2570163" y="5942013"/>
            <a:ext cx="1355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nonBoolean</a:t>
            </a:r>
          </a:p>
        </p:txBody>
      </p:sp>
    </p:spTree>
    <p:extLst>
      <p:ext uri="{BB962C8B-B14F-4D97-AF65-F5344CB8AC3E}">
        <p14:creationId xmlns:p14="http://schemas.microsoft.com/office/powerpoint/2010/main" val="4268628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47"/>
                                        </p:tgtEl>
                                        <p:attrNameLst>
                                          <p:attrName>style.visibility</p:attrName>
                                        </p:attrNameLst>
                                      </p:cBhvr>
                                      <p:to>
                                        <p:strVal val="visible"/>
                                      </p:to>
                                    </p:set>
                                    <p:animEffect transition="in" filter="wipe(left)">
                                      <p:cBhvr>
                                        <p:cTn id="7" dur="1000"/>
                                        <p:tgtEl>
                                          <p:spTgt spid="248847"/>
                                        </p:tgtEl>
                                      </p:cBhvr>
                                    </p:animEffect>
                                  </p:childTnLst>
                                </p:cTn>
                              </p:par>
                              <p:par>
                                <p:cTn id="8" presetID="1" presetClass="entr" presetSubtype="0" fill="hold" nodeType="withEffect">
                                  <p:stCondLst>
                                    <p:cond delay="0"/>
                                  </p:stCondLst>
                                  <p:childTnLst>
                                    <p:set>
                                      <p:cBhvr>
                                        <p:cTn id="9" dur="1" fill="hold">
                                          <p:stCondLst>
                                            <p:cond delay="499"/>
                                          </p:stCondLst>
                                        </p:cTn>
                                        <p:tgtEl>
                                          <p:spTgt spid="248862"/>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248865"/>
                                        </p:tgtEl>
                                        <p:attrNameLst>
                                          <p:attrName>style.visibility</p:attrName>
                                        </p:attrNameLst>
                                      </p:cBhvr>
                                      <p:to>
                                        <p:strVal val="visible"/>
                                      </p:to>
                                    </p:set>
                                    <p:animEffect transition="in" filter="dissolve">
                                      <p:cBhvr>
                                        <p:cTn id="12" dur="500"/>
                                        <p:tgtEl>
                                          <p:spTgt spid="248865"/>
                                        </p:tgtEl>
                                      </p:cBhvr>
                                    </p:animEffect>
                                  </p:childTnLst>
                                </p:cTn>
                              </p:par>
                              <p:par>
                                <p:cTn id="13" presetID="9" presetClass="entr" presetSubtype="0" fill="hold" nodeType="withEffect">
                                  <p:stCondLst>
                                    <p:cond delay="0"/>
                                  </p:stCondLst>
                                  <p:childTnLst>
                                    <p:set>
                                      <p:cBhvr>
                                        <p:cTn id="14" dur="1" fill="hold">
                                          <p:stCondLst>
                                            <p:cond delay="0"/>
                                          </p:stCondLst>
                                        </p:cTn>
                                        <p:tgtEl>
                                          <p:spTgt spid="248869"/>
                                        </p:tgtEl>
                                        <p:attrNameLst>
                                          <p:attrName>style.visibility</p:attrName>
                                        </p:attrNameLst>
                                      </p:cBhvr>
                                      <p:to>
                                        <p:strVal val="visible"/>
                                      </p:to>
                                    </p:set>
                                    <p:animEffect transition="in" filter="dissolve">
                                      <p:cBhvr>
                                        <p:cTn id="15" dur="500"/>
                                        <p:tgtEl>
                                          <p:spTgt spid="248869"/>
                                        </p:tgtEl>
                                      </p:cBhvr>
                                    </p:animEffect>
                                  </p:childTnLst>
                                </p:cTn>
                              </p:par>
                              <p:par>
                                <p:cTn id="16" presetID="9" presetClass="entr" presetSubtype="0" fill="hold" nodeType="withEffect">
                                  <p:stCondLst>
                                    <p:cond delay="0"/>
                                  </p:stCondLst>
                                  <p:childTnLst>
                                    <p:set>
                                      <p:cBhvr>
                                        <p:cTn id="17" dur="1" fill="hold">
                                          <p:stCondLst>
                                            <p:cond delay="0"/>
                                          </p:stCondLst>
                                        </p:cTn>
                                        <p:tgtEl>
                                          <p:spTgt spid="248866"/>
                                        </p:tgtEl>
                                        <p:attrNameLst>
                                          <p:attrName>style.visibility</p:attrName>
                                        </p:attrNameLst>
                                      </p:cBhvr>
                                      <p:to>
                                        <p:strVal val="visible"/>
                                      </p:to>
                                    </p:set>
                                    <p:animEffect transition="in" filter="dissolve">
                                      <p:cBhvr>
                                        <p:cTn id="18" dur="500"/>
                                        <p:tgtEl>
                                          <p:spTgt spid="2488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8848"/>
                                        </p:tgtEl>
                                        <p:attrNameLst>
                                          <p:attrName>style.visibility</p:attrName>
                                        </p:attrNameLst>
                                      </p:cBhvr>
                                      <p:to>
                                        <p:strVal val="visible"/>
                                      </p:to>
                                    </p:set>
                                    <p:animEffect transition="in" filter="wipe(left)">
                                      <p:cBhvr>
                                        <p:cTn id="23" dur="1000"/>
                                        <p:tgtEl>
                                          <p:spTgt spid="248848"/>
                                        </p:tgtEl>
                                      </p:cBhvr>
                                    </p:animEffect>
                                  </p:childTnLst>
                                </p:cTn>
                              </p:par>
                              <p:par>
                                <p:cTn id="24" presetID="1" presetClass="entr" presetSubtype="0" fill="hold" nodeType="withEffect">
                                  <p:stCondLst>
                                    <p:cond delay="0"/>
                                  </p:stCondLst>
                                  <p:childTnLst>
                                    <p:set>
                                      <p:cBhvr>
                                        <p:cTn id="25" dur="1" fill="hold">
                                          <p:stCondLst>
                                            <p:cond delay="499"/>
                                          </p:stCondLst>
                                        </p:cTn>
                                        <p:tgtEl>
                                          <p:spTgt spid="24887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499"/>
                                          </p:stCondLst>
                                        </p:cTn>
                                        <p:tgtEl>
                                          <p:spTgt spid="248844"/>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248873"/>
                                        </p:tgtEl>
                                        <p:attrNameLst>
                                          <p:attrName>style.visibility</p:attrName>
                                        </p:attrNameLst>
                                      </p:cBhvr>
                                      <p:to>
                                        <p:strVal val="visible"/>
                                      </p:to>
                                    </p:set>
                                    <p:animEffect transition="in" filter="dissolve">
                                      <p:cBhvr>
                                        <p:cTn id="30" dur="500"/>
                                        <p:tgtEl>
                                          <p:spTgt spid="24887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48845"/>
                                        </p:tgtEl>
                                        <p:attrNameLst>
                                          <p:attrName>style.visibility</p:attrName>
                                        </p:attrNameLst>
                                      </p:cBhvr>
                                      <p:to>
                                        <p:strVal val="visible"/>
                                      </p:to>
                                    </p:set>
                                    <p:animEffect transition="in" filter="dissolve">
                                      <p:cBhvr>
                                        <p:cTn id="33" dur="500"/>
                                        <p:tgtEl>
                                          <p:spTgt spid="2488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8849"/>
                                        </p:tgtEl>
                                        <p:attrNameLst>
                                          <p:attrName>style.visibility</p:attrName>
                                        </p:attrNameLst>
                                      </p:cBhvr>
                                      <p:to>
                                        <p:strVal val="visible"/>
                                      </p:to>
                                    </p:set>
                                    <p:animEffect transition="in" filter="wipe(left)">
                                      <p:cBhvr>
                                        <p:cTn id="38" dur="1000"/>
                                        <p:tgtEl>
                                          <p:spTgt spid="248849"/>
                                        </p:tgtEl>
                                      </p:cBhvr>
                                    </p:animEffect>
                                  </p:childTnLst>
                                </p:cTn>
                              </p:par>
                              <p:par>
                                <p:cTn id="39" presetID="1" presetClass="entr" presetSubtype="0" fill="hold" nodeType="withEffect">
                                  <p:stCondLst>
                                    <p:cond delay="0"/>
                                  </p:stCondLst>
                                  <p:childTnLst>
                                    <p:set>
                                      <p:cBhvr>
                                        <p:cTn id="40" dur="1" fill="hold">
                                          <p:stCondLst>
                                            <p:cond delay="499"/>
                                          </p:stCondLst>
                                        </p:cTn>
                                        <p:tgtEl>
                                          <p:spTgt spid="2488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248874"/>
                                        </p:tgtEl>
                                        <p:attrNameLst>
                                          <p:attrName>style.visibility</p:attrName>
                                        </p:attrNameLst>
                                      </p:cBhvr>
                                      <p:to>
                                        <p:strVal val="visible"/>
                                      </p:to>
                                    </p:set>
                                  </p:childTnLst>
                                </p:cTn>
                              </p:par>
                              <p:par>
                                <p:cTn id="43" presetID="9" presetClass="entr" presetSubtype="0" fill="hold" grpId="0" nodeType="withEffect">
                                  <p:stCondLst>
                                    <p:cond delay="0"/>
                                  </p:stCondLst>
                                  <p:childTnLst>
                                    <p:set>
                                      <p:cBhvr>
                                        <p:cTn id="44" dur="1" fill="hold">
                                          <p:stCondLst>
                                            <p:cond delay="0"/>
                                          </p:stCondLst>
                                        </p:cTn>
                                        <p:tgtEl>
                                          <p:spTgt spid="248876"/>
                                        </p:tgtEl>
                                        <p:attrNameLst>
                                          <p:attrName>style.visibility</p:attrName>
                                        </p:attrNameLst>
                                      </p:cBhvr>
                                      <p:to>
                                        <p:strVal val="visible"/>
                                      </p:to>
                                    </p:set>
                                    <p:animEffect transition="in" filter="dissolve">
                                      <p:cBhvr>
                                        <p:cTn id="45" dur="500"/>
                                        <p:tgtEl>
                                          <p:spTgt spid="24887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48877"/>
                                        </p:tgtEl>
                                        <p:attrNameLst>
                                          <p:attrName>style.visibility</p:attrName>
                                        </p:attrNameLst>
                                      </p:cBhvr>
                                      <p:to>
                                        <p:strVal val="visible"/>
                                      </p:to>
                                    </p:set>
                                    <p:animEffect transition="in" filter="dissolve">
                                      <p:cBhvr>
                                        <p:cTn id="48" dur="500"/>
                                        <p:tgtEl>
                                          <p:spTgt spid="248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5" grpId="0" autoUpdateAnimBg="0"/>
      <p:bldP spid="248847" grpId="0" autoUpdateAnimBg="0"/>
      <p:bldP spid="248848" grpId="0" autoUpdateAnimBg="0"/>
      <p:bldP spid="248849" grpId="0" autoUpdateAnimBg="0"/>
      <p:bldP spid="248865" grpId="0" autoUpdateAnimBg="0"/>
      <p:bldP spid="248873" grpId="0" autoUpdateAnimBg="0"/>
      <p:bldP spid="248876" grpId="0" autoUpdateAnimBg="0"/>
      <p:bldP spid="2488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5346" name="Rectangle 2"/>
          <p:cNvSpPr>
            <a:spLocks noGrp="1" noChangeArrowheads="1"/>
          </p:cNvSpPr>
          <p:nvPr>
            <p:ph type="title"/>
          </p:nvPr>
        </p:nvSpPr>
        <p:spPr>
          <a:xfrm>
            <a:off x="1703849" y="145040"/>
            <a:ext cx="7272338" cy="762000"/>
          </a:xfrm>
        </p:spPr>
        <p:txBody>
          <a:bodyPr/>
          <a:lstStyle/>
          <a:p>
            <a:r>
              <a:rPr lang="en-US" altLang="zh-CN" sz="2000" dirty="0">
                <a:latin typeface="Cambria" panose="02040503050406030204" pitchFamily="18" charset="0"/>
              </a:rPr>
              <a:t>Black-Box testing </a:t>
            </a:r>
            <a:br>
              <a:rPr lang="en-US" altLang="zh-CN" sz="2000" dirty="0">
                <a:latin typeface="Cambria" panose="02040503050406030204" pitchFamily="18" charset="0"/>
              </a:rPr>
            </a:br>
            <a:r>
              <a:rPr lang="en-US" altLang="zh-CN" dirty="0">
                <a:latin typeface="Cambria" panose="02040503050406030204" pitchFamily="18" charset="0"/>
              </a:rPr>
              <a:t>- </a:t>
            </a:r>
            <a:r>
              <a:rPr lang="en-US" altLang="zh-CN" b="1" dirty="0">
                <a:latin typeface="Cambria" panose="02040503050406030204" pitchFamily="18" charset="0"/>
              </a:rPr>
              <a:t>Boundary Value Analysis (BVA)</a:t>
            </a:r>
          </a:p>
        </p:txBody>
      </p:sp>
      <p:sp>
        <p:nvSpPr>
          <p:cNvPr id="185347" name="Text Box 3"/>
          <p:cNvSpPr txBox="1">
            <a:spLocks noChangeArrowheads="1"/>
          </p:cNvSpPr>
          <p:nvPr/>
        </p:nvSpPr>
        <p:spPr bwMode="auto">
          <a:xfrm>
            <a:off x="358448" y="1654379"/>
            <a:ext cx="8032960"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A technique based on identifying, and generating test cases to explore </a:t>
            </a:r>
            <a:r>
              <a:rPr lang="en-US" altLang="zh-CN" sz="2000" b="1" dirty="0">
                <a:effectLst/>
                <a:latin typeface="Cambria" panose="02040503050406030204" pitchFamily="18" charset="0"/>
                <a:ea typeface="宋体" panose="02010600030101010101" pitchFamily="2" charset="-122"/>
              </a:rPr>
              <a:t>boundary conditions</a:t>
            </a:r>
            <a:r>
              <a:rPr lang="en-US" altLang="zh-CN" sz="2000" dirty="0" smtClean="0">
                <a:effectLst/>
                <a:latin typeface="Cambria" panose="02040503050406030204" pitchFamily="18" charset="0"/>
                <a:ea typeface="宋体" panose="02010600030101010101" pitchFamily="2" charset="-122"/>
              </a:rPr>
              <a:t>.</a:t>
            </a:r>
            <a:endParaRPr lang="en-US" altLang="zh-CN" sz="2000" dirty="0">
              <a:effectLst/>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dirty="0">
                <a:solidFill>
                  <a:srgbClr val="FF0000"/>
                </a:solidFill>
                <a:effectLst/>
                <a:latin typeface="Cambria" panose="02040503050406030204" pitchFamily="18" charset="0"/>
                <a:ea typeface="宋体" panose="02010600030101010101" pitchFamily="2" charset="-122"/>
              </a:rPr>
              <a:t>Boundary conditions </a:t>
            </a:r>
            <a:r>
              <a:rPr lang="en-US" altLang="zh-CN" sz="2000" dirty="0">
                <a:effectLst/>
                <a:latin typeface="Cambria" panose="02040503050406030204" pitchFamily="18" charset="0"/>
                <a:ea typeface="宋体" panose="02010600030101010101" pitchFamily="2" charset="-122"/>
              </a:rPr>
              <a:t>are an </a:t>
            </a:r>
            <a:r>
              <a:rPr lang="en-US" altLang="zh-CN" sz="2000" b="1" dirty="0">
                <a:effectLst/>
                <a:latin typeface="Cambria" panose="02040503050406030204" pitchFamily="18" charset="0"/>
                <a:ea typeface="宋体" panose="02010600030101010101" pitchFamily="2" charset="-122"/>
              </a:rPr>
              <a:t>extremely rich source of errors</a:t>
            </a:r>
            <a:r>
              <a:rPr lang="en-US" altLang="zh-CN" sz="2000" dirty="0">
                <a:effectLst/>
                <a:latin typeface="Cambria" panose="02040503050406030204" pitchFamily="18" charset="0"/>
                <a:ea typeface="宋体" panose="02010600030101010101" pitchFamily="2" charset="-122"/>
              </a:rPr>
              <a:t>.</a:t>
            </a:r>
          </a:p>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Natural language based specifications of</a:t>
            </a:r>
            <a:r>
              <a:rPr lang="en-US" altLang="zh-CN" sz="2000" b="1" dirty="0">
                <a:effectLst/>
                <a:latin typeface="Cambria" panose="02040503050406030204" pitchFamily="18" charset="0"/>
                <a:ea typeface="宋体" panose="02010600030101010101" pitchFamily="2" charset="-122"/>
              </a:rPr>
              <a:t> boundaries are often ambiguous, </a:t>
            </a:r>
            <a:r>
              <a:rPr lang="en-US" altLang="zh-CN" sz="2000" dirty="0">
                <a:effectLst/>
                <a:latin typeface="Cambria" panose="02040503050406030204" pitchFamily="18" charset="0"/>
                <a:ea typeface="宋体" panose="02010600030101010101" pitchFamily="2" charset="-122"/>
              </a:rPr>
              <a:t>as in ‘‘for input values of X between 0 and 40,...’’</a:t>
            </a:r>
          </a:p>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May be applied to both</a:t>
            </a:r>
            <a:r>
              <a:rPr lang="en-US" altLang="zh-CN" sz="2000" b="1" dirty="0">
                <a:effectLst/>
                <a:latin typeface="Cambria" panose="02040503050406030204" pitchFamily="18" charset="0"/>
                <a:ea typeface="宋体" panose="02010600030101010101" pitchFamily="2" charset="-122"/>
              </a:rPr>
              <a:t> input </a:t>
            </a:r>
            <a:r>
              <a:rPr lang="en-US" altLang="zh-CN" sz="2000" dirty="0">
                <a:effectLst/>
                <a:latin typeface="Cambria" panose="02040503050406030204" pitchFamily="18" charset="0"/>
                <a:ea typeface="宋体" panose="02010600030101010101" pitchFamily="2" charset="-122"/>
              </a:rPr>
              <a:t>and</a:t>
            </a:r>
            <a:r>
              <a:rPr lang="en-US" altLang="zh-CN" sz="2000" b="1" dirty="0">
                <a:effectLst/>
                <a:latin typeface="Cambria" panose="02040503050406030204" pitchFamily="18" charset="0"/>
                <a:ea typeface="宋体" panose="02010600030101010101" pitchFamily="2" charset="-122"/>
              </a:rPr>
              <a:t> output </a:t>
            </a:r>
            <a:r>
              <a:rPr lang="en-US" altLang="zh-CN" sz="2000" dirty="0">
                <a:effectLst/>
                <a:latin typeface="Cambria" panose="02040503050406030204" pitchFamily="18" charset="0"/>
                <a:ea typeface="宋体" panose="02010600030101010101" pitchFamily="2" charset="-122"/>
              </a:rPr>
              <a:t>conditions.</a:t>
            </a:r>
          </a:p>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Also applicable to</a:t>
            </a:r>
            <a:r>
              <a:rPr lang="en-US" altLang="zh-CN" sz="2000" b="1" dirty="0">
                <a:effectLst/>
                <a:latin typeface="Cambria" panose="02040503050406030204" pitchFamily="18" charset="0"/>
                <a:ea typeface="宋体" panose="02010600030101010101" pitchFamily="2" charset="-122"/>
              </a:rPr>
              <a:t> white box testing.</a:t>
            </a:r>
            <a:endParaRPr lang="zh-CN" altLang="en-US" sz="2000" b="1" dirty="0">
              <a:effectLst/>
              <a:latin typeface="Cambria" panose="02040503050406030204" pitchFamily="18" charset="0"/>
              <a:ea typeface="宋体" panose="02010600030101010101" pitchFamily="2" charset="-122"/>
            </a:endParaRPr>
          </a:p>
        </p:txBody>
      </p:sp>
      <p:grpSp>
        <p:nvGrpSpPr>
          <p:cNvPr id="185348" name="Group 4"/>
          <p:cNvGrpSpPr>
            <a:grpSpLocks/>
          </p:cNvGrpSpPr>
          <p:nvPr/>
        </p:nvGrpSpPr>
        <p:grpSpPr bwMode="auto">
          <a:xfrm>
            <a:off x="6019800" y="3429000"/>
            <a:ext cx="2981325" cy="2808288"/>
            <a:chOff x="4080" y="2592"/>
            <a:chExt cx="1320" cy="1321"/>
          </a:xfrm>
        </p:grpSpPr>
        <p:sp>
          <p:nvSpPr>
            <p:cNvPr id="185349" name="Freeform 5"/>
            <p:cNvSpPr>
              <a:spLocks/>
            </p:cNvSpPr>
            <p:nvPr/>
          </p:nvSpPr>
          <p:spPr bwMode="auto">
            <a:xfrm>
              <a:off x="4296" y="3088"/>
              <a:ext cx="849" cy="705"/>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 name="T40" fmla="*/ 0 w 849"/>
                <a:gd name="T41"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rgbClr val="FF00FF"/>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0" name="Freeform 6"/>
            <p:cNvSpPr>
              <a:spLocks/>
            </p:cNvSpPr>
            <p:nvPr/>
          </p:nvSpPr>
          <p:spPr bwMode="auto">
            <a:xfrm>
              <a:off x="4296" y="3088"/>
              <a:ext cx="849" cy="705"/>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1" name="Freeform 7"/>
            <p:cNvSpPr>
              <a:spLocks/>
            </p:cNvSpPr>
            <p:nvPr/>
          </p:nvSpPr>
          <p:spPr bwMode="auto">
            <a:xfrm>
              <a:off x="4080" y="2592"/>
              <a:ext cx="537" cy="1233"/>
            </a:xfrm>
            <a:custGeom>
              <a:avLst/>
              <a:gdLst>
                <a:gd name="T0" fmla="*/ 536 w 537"/>
                <a:gd name="T1" fmla="*/ 0 h 1233"/>
                <a:gd name="T2" fmla="*/ 536 w 537"/>
                <a:gd name="T3" fmla="*/ 840 h 1233"/>
                <a:gd name="T4" fmla="*/ 0 w 537"/>
                <a:gd name="T5" fmla="*/ 1232 h 1233"/>
              </a:gdLst>
              <a:ahLst/>
              <a:cxnLst>
                <a:cxn ang="0">
                  <a:pos x="T0" y="T1"/>
                </a:cxn>
                <a:cxn ang="0">
                  <a:pos x="T2" y="T3"/>
                </a:cxn>
                <a:cxn ang="0">
                  <a:pos x="T4" y="T5"/>
                </a:cxn>
              </a:cxnLst>
              <a:rect l="0" t="0" r="r" b="b"/>
              <a:pathLst>
                <a:path w="537" h="1233">
                  <a:moveTo>
                    <a:pt x="536" y="0"/>
                  </a:moveTo>
                  <a:lnTo>
                    <a:pt x="536" y="840"/>
                  </a:lnTo>
                  <a:lnTo>
                    <a:pt x="0" y="123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2" name="Line 8"/>
            <p:cNvSpPr>
              <a:spLocks noChangeShapeType="1"/>
            </p:cNvSpPr>
            <p:nvPr/>
          </p:nvSpPr>
          <p:spPr bwMode="auto">
            <a:xfrm>
              <a:off x="4616" y="3440"/>
              <a:ext cx="78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53" name="Oval 9" descr="50%"/>
            <p:cNvSpPr>
              <a:spLocks noChangeArrowheads="1"/>
            </p:cNvSpPr>
            <p:nvPr/>
          </p:nvSpPr>
          <p:spPr bwMode="auto">
            <a:xfrm>
              <a:off x="4888" y="3680"/>
              <a:ext cx="312" cy="64"/>
            </a:xfrm>
            <a:prstGeom prst="ellipse">
              <a:avLst/>
            </a:prstGeom>
            <a:pattFill prst="pct50">
              <a:fgClr>
                <a:srgbClr val="000000"/>
              </a:fgClr>
              <a:bgClr>
                <a:srgbClr val="FFFFFF"/>
              </a:bgClr>
            </a:patt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54" name="Oval 10"/>
            <p:cNvSpPr>
              <a:spLocks noChangeArrowheads="1"/>
            </p:cNvSpPr>
            <p:nvPr/>
          </p:nvSpPr>
          <p:spPr bwMode="auto">
            <a:xfrm>
              <a:off x="4880" y="3672"/>
              <a:ext cx="328" cy="80"/>
            </a:xfrm>
            <a:prstGeom prst="ellipse">
              <a:avLst/>
            </a:prstGeom>
            <a:solidFill>
              <a:srgbClr val="3366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55" name="Freeform 11"/>
            <p:cNvSpPr>
              <a:spLocks/>
            </p:cNvSpPr>
            <p:nvPr/>
          </p:nvSpPr>
          <p:spPr bwMode="auto">
            <a:xfrm>
              <a:off x="4888" y="3768"/>
              <a:ext cx="65" cy="129"/>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6" name="Freeform 12"/>
            <p:cNvSpPr>
              <a:spLocks/>
            </p:cNvSpPr>
            <p:nvPr/>
          </p:nvSpPr>
          <p:spPr bwMode="auto">
            <a:xfrm>
              <a:off x="4880" y="3760"/>
              <a:ext cx="65" cy="129"/>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7" name="Freeform 13"/>
            <p:cNvSpPr>
              <a:spLocks/>
            </p:cNvSpPr>
            <p:nvPr/>
          </p:nvSpPr>
          <p:spPr bwMode="auto">
            <a:xfrm>
              <a:off x="5056" y="3784"/>
              <a:ext cx="41" cy="129"/>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8" name="Freeform 14"/>
            <p:cNvSpPr>
              <a:spLocks/>
            </p:cNvSpPr>
            <p:nvPr/>
          </p:nvSpPr>
          <p:spPr bwMode="auto">
            <a:xfrm>
              <a:off x="5048" y="3776"/>
              <a:ext cx="41" cy="129"/>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59" name="Freeform 15"/>
            <p:cNvSpPr>
              <a:spLocks/>
            </p:cNvSpPr>
            <p:nvPr/>
          </p:nvSpPr>
          <p:spPr bwMode="auto">
            <a:xfrm>
              <a:off x="5184" y="3744"/>
              <a:ext cx="41" cy="129"/>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0" name="Freeform 16"/>
            <p:cNvSpPr>
              <a:spLocks/>
            </p:cNvSpPr>
            <p:nvPr/>
          </p:nvSpPr>
          <p:spPr bwMode="auto">
            <a:xfrm>
              <a:off x="5176" y="3736"/>
              <a:ext cx="41" cy="129"/>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1" name="Line 17"/>
            <p:cNvSpPr>
              <a:spLocks noChangeShapeType="1"/>
            </p:cNvSpPr>
            <p:nvPr/>
          </p:nvSpPr>
          <p:spPr bwMode="auto">
            <a:xfrm>
              <a:off x="5128" y="3752"/>
              <a:ext cx="0" cy="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2" name="Freeform 18"/>
            <p:cNvSpPr>
              <a:spLocks/>
            </p:cNvSpPr>
            <p:nvPr/>
          </p:nvSpPr>
          <p:spPr bwMode="auto">
            <a:xfrm>
              <a:off x="4848" y="3752"/>
              <a:ext cx="65" cy="97"/>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3" name="Freeform 19"/>
            <p:cNvSpPr>
              <a:spLocks/>
            </p:cNvSpPr>
            <p:nvPr/>
          </p:nvSpPr>
          <p:spPr bwMode="auto">
            <a:xfrm>
              <a:off x="4840" y="3744"/>
              <a:ext cx="65" cy="97"/>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4" name="Line 20"/>
            <p:cNvSpPr>
              <a:spLocks noChangeShapeType="1"/>
            </p:cNvSpPr>
            <p:nvPr/>
          </p:nvSpPr>
          <p:spPr bwMode="auto">
            <a:xfrm>
              <a:off x="4840" y="3824"/>
              <a:ext cx="0" cy="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5" name="Freeform 21"/>
            <p:cNvSpPr>
              <a:spLocks/>
            </p:cNvSpPr>
            <p:nvPr/>
          </p:nvSpPr>
          <p:spPr bwMode="auto">
            <a:xfrm>
              <a:off x="4992" y="3784"/>
              <a:ext cx="25" cy="81"/>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6" name="Freeform 22"/>
            <p:cNvSpPr>
              <a:spLocks/>
            </p:cNvSpPr>
            <p:nvPr/>
          </p:nvSpPr>
          <p:spPr bwMode="auto">
            <a:xfrm>
              <a:off x="4984" y="3776"/>
              <a:ext cx="25" cy="81"/>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67" name="Oval 23"/>
            <p:cNvSpPr>
              <a:spLocks noChangeArrowheads="1"/>
            </p:cNvSpPr>
            <p:nvPr/>
          </p:nvSpPr>
          <p:spPr bwMode="auto">
            <a:xfrm>
              <a:off x="4824" y="3616"/>
              <a:ext cx="64" cy="72"/>
            </a:xfrm>
            <a:prstGeom prst="ellipse">
              <a:avLst/>
            </a:prstGeom>
            <a:solidFill>
              <a:srgbClr val="51DC00"/>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8" name="Oval 24"/>
            <p:cNvSpPr>
              <a:spLocks noChangeArrowheads="1"/>
            </p:cNvSpPr>
            <p:nvPr/>
          </p:nvSpPr>
          <p:spPr bwMode="auto">
            <a:xfrm>
              <a:off x="4816" y="3608"/>
              <a:ext cx="80" cy="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69" name="Freeform 25"/>
            <p:cNvSpPr>
              <a:spLocks/>
            </p:cNvSpPr>
            <p:nvPr/>
          </p:nvSpPr>
          <p:spPr bwMode="auto">
            <a:xfrm>
              <a:off x="4688" y="3464"/>
              <a:ext cx="153" cy="145"/>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0" name="Freeform 26"/>
            <p:cNvSpPr>
              <a:spLocks/>
            </p:cNvSpPr>
            <p:nvPr/>
          </p:nvSpPr>
          <p:spPr bwMode="auto">
            <a:xfrm>
              <a:off x="4688" y="3464"/>
              <a:ext cx="153" cy="145"/>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1" name="Oval 27"/>
            <p:cNvSpPr>
              <a:spLocks noChangeArrowheads="1"/>
            </p:cNvSpPr>
            <p:nvPr/>
          </p:nvSpPr>
          <p:spPr bwMode="auto">
            <a:xfrm>
              <a:off x="4652" y="3436"/>
              <a:ext cx="32" cy="4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85372" name="Freeform 28"/>
            <p:cNvSpPr>
              <a:spLocks/>
            </p:cNvSpPr>
            <p:nvPr/>
          </p:nvSpPr>
          <p:spPr bwMode="auto">
            <a:xfrm>
              <a:off x="4776" y="3400"/>
              <a:ext cx="105" cy="209"/>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3" name="Freeform 29"/>
            <p:cNvSpPr>
              <a:spLocks/>
            </p:cNvSpPr>
            <p:nvPr/>
          </p:nvSpPr>
          <p:spPr bwMode="auto">
            <a:xfrm>
              <a:off x="4776" y="3400"/>
              <a:ext cx="105" cy="209"/>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85374" name="Oval 30"/>
            <p:cNvSpPr>
              <a:spLocks noChangeArrowheads="1"/>
            </p:cNvSpPr>
            <p:nvPr/>
          </p:nvSpPr>
          <p:spPr bwMode="auto">
            <a:xfrm>
              <a:off x="4740" y="3372"/>
              <a:ext cx="56" cy="4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185375" name="Rectangle 31"/>
          <p:cNvSpPr>
            <a:spLocks noChangeArrowheads="1"/>
          </p:cNvSpPr>
          <p:nvPr/>
        </p:nvSpPr>
        <p:spPr bwMode="auto">
          <a:xfrm>
            <a:off x="506243" y="4829021"/>
            <a:ext cx="5334000" cy="762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effectLst/>
                <a:latin typeface="Cambria" panose="02040503050406030204" pitchFamily="18" charset="0"/>
              </a:rPr>
              <a:t>more errors occur at the </a:t>
            </a:r>
            <a:r>
              <a:rPr lang="en-US" altLang="zh-CN" sz="2000" b="1" dirty="0">
                <a:solidFill>
                  <a:srgbClr val="FF0000"/>
                </a:solidFill>
                <a:effectLst/>
                <a:latin typeface="Cambria" panose="02040503050406030204" pitchFamily="18" charset="0"/>
              </a:rPr>
              <a:t>boundaries</a:t>
            </a:r>
            <a:r>
              <a:rPr lang="en-US" altLang="zh-CN" sz="2000" b="1" dirty="0">
                <a:effectLst/>
                <a:latin typeface="Cambria" panose="02040503050406030204" pitchFamily="18" charset="0"/>
              </a:rPr>
              <a:t> of an input domain than in the “center”</a:t>
            </a:r>
          </a:p>
        </p:txBody>
      </p:sp>
      <p:sp>
        <p:nvSpPr>
          <p:cNvPr id="2" name="矩形 1"/>
          <p:cNvSpPr/>
          <p:nvPr/>
        </p:nvSpPr>
        <p:spPr>
          <a:xfrm>
            <a:off x="1066800" y="1080155"/>
            <a:ext cx="3740126" cy="461665"/>
          </a:xfrm>
          <a:prstGeom prst="rect">
            <a:avLst/>
          </a:prstGeom>
        </p:spPr>
        <p:txBody>
          <a:bodyPr wrap="none">
            <a:spAutoFit/>
          </a:bodyPr>
          <a:lstStyle/>
          <a:p>
            <a:r>
              <a:rPr lang="en-US" altLang="zh-CN" b="1" dirty="0">
                <a:solidFill>
                  <a:srgbClr val="FF0000"/>
                </a:solidFill>
                <a:effectLst>
                  <a:outerShdw blurRad="38100" dist="38100" dir="2700000" algn="tl">
                    <a:srgbClr val="000000">
                      <a:alpha val="43137"/>
                    </a:srgbClr>
                  </a:outerShdw>
                </a:effectLst>
              </a:rPr>
              <a:t>errors hide in the corner</a:t>
            </a:r>
          </a:p>
        </p:txBody>
      </p:sp>
    </p:spTree>
    <p:extLst>
      <p:ext uri="{BB962C8B-B14F-4D97-AF65-F5344CB8AC3E}">
        <p14:creationId xmlns:p14="http://schemas.microsoft.com/office/powerpoint/2010/main" val="362534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85375"/>
                                        </p:tgtEl>
                                        <p:attrNameLst>
                                          <p:attrName>style.visibility</p:attrName>
                                        </p:attrNameLst>
                                      </p:cBhvr>
                                      <p:to>
                                        <p:strVal val="visible"/>
                                      </p:to>
                                    </p:set>
                                    <p:animEffect transition="in" filter="box(out)">
                                      <p:cBhvr>
                                        <p:cTn id="11" dur="500"/>
                                        <p:tgtEl>
                                          <p:spTgt spid="18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5" grpId="0" animBg="1" autoUpdateAnimBg="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6002" name="Rectangle 2"/>
          <p:cNvSpPr>
            <a:spLocks noGrp="1" noChangeArrowheads="1"/>
          </p:cNvSpPr>
          <p:nvPr>
            <p:ph type="title"/>
          </p:nvPr>
        </p:nvSpPr>
        <p:spPr>
          <a:xfrm>
            <a:off x="1066800" y="190500"/>
            <a:ext cx="7772400" cy="1143000"/>
          </a:xfrm>
        </p:spPr>
        <p:txBody>
          <a:bodyPr/>
          <a:lstStyle/>
          <a:p>
            <a:r>
              <a:rPr lang="en-US" altLang="zh-CN" sz="3200" dirty="0" smtClean="0">
                <a:latin typeface="Cambria" panose="02040503050406030204" pitchFamily="18" charset="0"/>
              </a:rPr>
              <a:t>Types </a:t>
            </a:r>
            <a:r>
              <a:rPr lang="en-US" altLang="zh-CN" sz="3200" dirty="0">
                <a:latin typeface="Cambria" panose="02040503050406030204" pitchFamily="18" charset="0"/>
              </a:rPr>
              <a:t>in Boundary</a:t>
            </a:r>
          </a:p>
        </p:txBody>
      </p:sp>
      <p:sp>
        <p:nvSpPr>
          <p:cNvPr id="256004" name="Text Box 4"/>
          <p:cNvSpPr txBox="1">
            <a:spLocks noChangeArrowheads="1"/>
          </p:cNvSpPr>
          <p:nvPr/>
        </p:nvSpPr>
        <p:spPr bwMode="auto">
          <a:xfrm>
            <a:off x="1371600" y="2133600"/>
            <a:ext cx="1752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Numeric</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Character</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Position</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Quantity</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Speed</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Location</a:t>
            </a:r>
          </a:p>
          <a:p>
            <a:pPr>
              <a:spcBef>
                <a:spcPct val="50000"/>
              </a:spcBef>
            </a:pPr>
            <a:r>
              <a:rPr lang="en-US" altLang="zh-CN" b="1">
                <a:effectLst>
                  <a:outerShdw blurRad="38100" dist="38100" dir="2700000" algn="tl">
                    <a:srgbClr val="FFFFFF"/>
                  </a:outerShdw>
                </a:effectLst>
                <a:latin typeface="Cambria" panose="02040503050406030204" pitchFamily="18" charset="0"/>
                <a:ea typeface="宋体" panose="02010600030101010101" pitchFamily="2" charset="-122"/>
              </a:rPr>
              <a:t>Size</a:t>
            </a:r>
          </a:p>
        </p:txBody>
      </p:sp>
      <p:sp>
        <p:nvSpPr>
          <p:cNvPr id="256005" name="Text Box 5"/>
          <p:cNvSpPr txBox="1">
            <a:spLocks noChangeArrowheads="1"/>
          </p:cNvSpPr>
          <p:nvPr/>
        </p:nvSpPr>
        <p:spPr bwMode="auto">
          <a:xfrm>
            <a:off x="4419600" y="1676400"/>
            <a:ext cx="32004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First/last</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Min/Max</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Star/Finish</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Empty/Full</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Slower/Faster</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Largest/Smallest</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Over/Under</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Shortest/Longest</a:t>
            </a:r>
          </a:p>
          <a:p>
            <a:pPr>
              <a:spcBef>
                <a:spcPct val="50000"/>
              </a:spcBef>
            </a:pP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 …</a:t>
            </a:r>
          </a:p>
        </p:txBody>
      </p:sp>
      <p:sp>
        <p:nvSpPr>
          <p:cNvPr id="256006" name="AutoShape 6"/>
          <p:cNvSpPr>
            <a:spLocks/>
          </p:cNvSpPr>
          <p:nvPr/>
        </p:nvSpPr>
        <p:spPr bwMode="auto">
          <a:xfrm>
            <a:off x="2971800" y="1600200"/>
            <a:ext cx="914400" cy="4267200"/>
          </a:xfrm>
          <a:prstGeom prst="leftBrace">
            <a:avLst>
              <a:gd name="adj1" fmla="val 3888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Tree>
    <p:extLst>
      <p:ext uri="{BB962C8B-B14F-4D97-AF65-F5344CB8AC3E}">
        <p14:creationId xmlns:p14="http://schemas.microsoft.com/office/powerpoint/2010/main" val="613526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0642" name="Rectangle 2"/>
          <p:cNvSpPr>
            <a:spLocks noGrp="1" noChangeArrowheads="1"/>
          </p:cNvSpPr>
          <p:nvPr>
            <p:ph type="title"/>
          </p:nvPr>
        </p:nvSpPr>
        <p:spPr>
          <a:xfrm>
            <a:off x="1371600" y="296863"/>
            <a:ext cx="8154988" cy="533400"/>
          </a:xfrm>
        </p:spPr>
        <p:txBody>
          <a:bodyPr/>
          <a:lstStyle/>
          <a:p>
            <a:r>
              <a:rPr lang="en-US" altLang="zh-CN" sz="2400" b="1" dirty="0">
                <a:latin typeface="Cambria" panose="02040503050406030204" pitchFamily="18" charset="0"/>
              </a:rPr>
              <a:t>Examples of possible boundary conditions</a:t>
            </a:r>
          </a:p>
        </p:txBody>
      </p:sp>
      <p:sp>
        <p:nvSpPr>
          <p:cNvPr id="240644" name="Rectangle 4"/>
          <p:cNvSpPr>
            <a:spLocks noChangeArrowheads="1"/>
          </p:cNvSpPr>
          <p:nvPr/>
        </p:nvSpPr>
        <p:spPr bwMode="auto">
          <a:xfrm>
            <a:off x="533400" y="1371600"/>
            <a:ext cx="800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Limits on input data – size, type</a:t>
            </a:r>
          </a:p>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Limits on output data- size, type</a:t>
            </a:r>
          </a:p>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Look for limits such as</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First-1/Last+1</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Start-1/Finish+1</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Min-1/max+1</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Less than empty/ more than full</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 just Over/Just Under</a:t>
            </a:r>
          </a:p>
          <a:p>
            <a:pPr lvl="1">
              <a:lnSpc>
                <a:spcPct val="120000"/>
              </a:lnSpc>
              <a:buClr>
                <a:schemeClr val="accent1"/>
              </a:buClr>
              <a:buSzPct val="122000"/>
              <a:buFontTx/>
              <a:buChar char="•"/>
            </a:pPr>
            <a:r>
              <a:rPr lang="en-US" altLang="zh-CN" sz="2000" dirty="0">
                <a:effectLst/>
                <a:latin typeface="Cambria" panose="02040503050406030204" pitchFamily="18" charset="0"/>
                <a:ea typeface="宋体" panose="02010600030101010101" pitchFamily="2" charset="-122"/>
              </a:rPr>
              <a:t>etc.</a:t>
            </a:r>
          </a:p>
          <a:p>
            <a:pPr>
              <a:lnSpc>
                <a:spcPct val="120000"/>
              </a:lnSpc>
            </a:pPr>
            <a:endParaRPr lang="en-US" altLang="zh-CN" sz="2000" b="1" dirty="0">
              <a:solidFill>
                <a:srgbClr val="000099"/>
              </a:solidFill>
              <a:effectLst/>
              <a:latin typeface="Cambria" panose="02040503050406030204" pitchFamily="18" charset="0"/>
              <a:ea typeface="宋体" panose="02010600030101010101" pitchFamily="2" charset="-122"/>
            </a:endParaRPr>
          </a:p>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Don’t hesitate to choose data outside boundaries, even when it seems absurd. </a:t>
            </a:r>
          </a:p>
        </p:txBody>
      </p:sp>
    </p:spTree>
    <p:extLst>
      <p:ext uri="{BB962C8B-B14F-4D97-AF65-F5344CB8AC3E}">
        <p14:creationId xmlns:p14="http://schemas.microsoft.com/office/powerpoint/2010/main" val="4007246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7394" name="Rectangle 2"/>
          <p:cNvSpPr>
            <a:spLocks noGrp="1" noChangeArrowheads="1"/>
          </p:cNvSpPr>
          <p:nvPr>
            <p:ph type="title"/>
          </p:nvPr>
        </p:nvSpPr>
        <p:spPr>
          <a:xfrm>
            <a:off x="2286000" y="152400"/>
            <a:ext cx="5105400" cy="541338"/>
          </a:xfrm>
        </p:spPr>
        <p:txBody>
          <a:bodyPr/>
          <a:lstStyle/>
          <a:p>
            <a:r>
              <a:rPr lang="en-US" altLang="zh-CN" sz="3600" dirty="0">
                <a:latin typeface="Cambria" panose="02040503050406030204" pitchFamily="18" charset="0"/>
              </a:rPr>
              <a:t>Boundary Values</a:t>
            </a:r>
          </a:p>
        </p:txBody>
      </p:sp>
      <p:sp>
        <p:nvSpPr>
          <p:cNvPr id="187395" name="Rectangle 3"/>
          <p:cNvSpPr>
            <a:spLocks noGrp="1" noChangeArrowheads="1"/>
          </p:cNvSpPr>
          <p:nvPr>
            <p:ph type="body" idx="1"/>
          </p:nvPr>
        </p:nvSpPr>
        <p:spPr>
          <a:xfrm>
            <a:off x="381000" y="1219200"/>
            <a:ext cx="8534400" cy="4648200"/>
          </a:xfrm>
          <a:noFill/>
          <a:ln/>
        </p:spPr>
        <p:txBody>
          <a:bodyPr/>
          <a:lstStyle/>
          <a:p>
            <a:pPr marL="381000" indent="-381000">
              <a:lnSpc>
                <a:spcPts val="2600"/>
              </a:lnSpc>
              <a:buClrTx/>
              <a:buSzTx/>
              <a:buFont typeface="Wingdings" panose="05000000000000000000" pitchFamily="2" charset="2"/>
              <a:buNone/>
            </a:pPr>
            <a:r>
              <a:rPr lang="en-US" altLang="zh-CN" sz="2000" b="1" dirty="0">
                <a:latin typeface="Cambria" panose="02040503050406030204" pitchFamily="18" charset="0"/>
              </a:rPr>
              <a:t>Based on experience / heuristics :</a:t>
            </a:r>
          </a:p>
          <a:p>
            <a:pPr marL="381000" indent="-381000">
              <a:lnSpc>
                <a:spcPts val="2600"/>
              </a:lnSpc>
              <a:buClrTx/>
              <a:buSzTx/>
            </a:pPr>
            <a:r>
              <a:rPr lang="en-US" altLang="zh-CN" sz="2000" dirty="0">
                <a:latin typeface="Cambria" panose="02040503050406030204" pitchFamily="18" charset="0"/>
              </a:rPr>
              <a:t>Testing boundary conditions of eq. classes is more effective </a:t>
            </a:r>
            <a:br>
              <a:rPr lang="en-US" altLang="zh-CN" sz="2000" dirty="0">
                <a:latin typeface="Cambria" panose="02040503050406030204" pitchFamily="18" charset="0"/>
              </a:rPr>
            </a:br>
            <a:r>
              <a:rPr lang="en-US" altLang="zh-CN" sz="2000" dirty="0">
                <a:latin typeface="Cambria" panose="02040503050406030204" pitchFamily="18" charset="0"/>
              </a:rPr>
              <a:t>i.e. values directly on, above, and beneath edges of classes</a:t>
            </a:r>
          </a:p>
          <a:p>
            <a:pPr marL="381000" indent="-381000">
              <a:lnSpc>
                <a:spcPts val="2600"/>
              </a:lnSpc>
              <a:buClrTx/>
              <a:buSzTx/>
            </a:pPr>
            <a:r>
              <a:rPr lang="en-US" altLang="zh-CN" sz="2000" dirty="0">
                <a:latin typeface="Cambria" panose="02040503050406030204" pitchFamily="18" charset="0"/>
              </a:rPr>
              <a:t>Choose input boundary values as tests </a:t>
            </a:r>
            <a:r>
              <a:rPr lang="en-US" altLang="zh-CN" sz="2000" b="1" dirty="0">
                <a:latin typeface="Cambria" panose="02040503050406030204" pitchFamily="18" charset="0"/>
              </a:rPr>
              <a:t>in input classes</a:t>
            </a:r>
            <a:r>
              <a:rPr lang="en-US" altLang="zh-CN" sz="2000" dirty="0">
                <a:latin typeface="Cambria" panose="02040503050406030204" pitchFamily="18" charset="0"/>
              </a:rPr>
              <a:t/>
            </a:r>
            <a:br>
              <a:rPr lang="en-US" altLang="zh-CN" sz="2000" dirty="0">
                <a:latin typeface="Cambria" panose="02040503050406030204" pitchFamily="18" charset="0"/>
              </a:rPr>
            </a:br>
            <a:r>
              <a:rPr lang="en-US" altLang="zh-CN" sz="2000" dirty="0">
                <a:latin typeface="Cambria" panose="02040503050406030204" pitchFamily="18" charset="0"/>
              </a:rPr>
              <a:t>instead of, or additional to arbitrary values</a:t>
            </a:r>
          </a:p>
          <a:p>
            <a:pPr marL="381000" indent="-381000">
              <a:lnSpc>
                <a:spcPts val="2600"/>
              </a:lnSpc>
              <a:buClrTx/>
              <a:buSzTx/>
            </a:pPr>
            <a:r>
              <a:rPr lang="en-US" altLang="zh-CN" sz="2000" dirty="0">
                <a:latin typeface="Cambria" panose="02040503050406030204" pitchFamily="18" charset="0"/>
              </a:rPr>
              <a:t>Choose also inputs that </a:t>
            </a:r>
            <a:r>
              <a:rPr lang="en-US" altLang="zh-CN" sz="2000" b="1" dirty="0">
                <a:latin typeface="Cambria" panose="02040503050406030204" pitchFamily="18" charset="0"/>
              </a:rPr>
              <a:t>invoke output boundary values</a:t>
            </a:r>
            <a:r>
              <a:rPr lang="en-US" altLang="zh-CN" sz="2000" dirty="0">
                <a:latin typeface="Cambria" panose="02040503050406030204" pitchFamily="18" charset="0"/>
              </a:rPr>
              <a:t> </a:t>
            </a:r>
            <a:br>
              <a:rPr lang="en-US" altLang="zh-CN" sz="2000" dirty="0">
                <a:latin typeface="Cambria" panose="02040503050406030204" pitchFamily="18" charset="0"/>
              </a:rPr>
            </a:br>
            <a:r>
              <a:rPr lang="en-US" altLang="zh-CN" sz="2000" dirty="0">
                <a:latin typeface="Cambria" panose="02040503050406030204" pitchFamily="18" charset="0"/>
              </a:rPr>
              <a:t>( values on the boundary of output classes )</a:t>
            </a:r>
          </a:p>
          <a:p>
            <a:pPr marL="381000" indent="-381000">
              <a:lnSpc>
                <a:spcPts val="2600"/>
              </a:lnSpc>
              <a:buClrTx/>
              <a:buSzTx/>
            </a:pPr>
            <a:endParaRPr lang="en-US" altLang="zh-CN" sz="2000" dirty="0">
              <a:latin typeface="Cambria" panose="02040503050406030204" pitchFamily="18" charset="0"/>
            </a:endParaRPr>
          </a:p>
          <a:p>
            <a:pPr marL="381000" indent="-381000">
              <a:lnSpc>
                <a:spcPts val="2600"/>
              </a:lnSpc>
              <a:buClrTx/>
              <a:buSzTx/>
              <a:buFont typeface="Wingdings" panose="05000000000000000000" pitchFamily="2" charset="2"/>
              <a:buNone/>
            </a:pPr>
            <a:r>
              <a:rPr lang="en-US" altLang="zh-CN" sz="2000" b="1" dirty="0">
                <a:latin typeface="Cambria" panose="02040503050406030204" pitchFamily="18" charset="0"/>
              </a:rPr>
              <a:t>Example strategy as extension of equivalence partitioning:</a:t>
            </a:r>
          </a:p>
          <a:p>
            <a:pPr marL="571500" lvl="1" indent="-342900">
              <a:lnSpc>
                <a:spcPts val="2600"/>
              </a:lnSpc>
              <a:buClrTx/>
              <a:buFontTx/>
              <a:buNone/>
            </a:pPr>
            <a:r>
              <a:rPr lang="en-US" altLang="zh-CN" sz="2000" dirty="0">
                <a:latin typeface="Cambria" panose="02040503050406030204" pitchFamily="18" charset="0"/>
              </a:rPr>
              <a:t>choose one  (n)  </a:t>
            </a:r>
            <a:r>
              <a:rPr lang="en-US" altLang="zh-CN" sz="2000" b="1" dirty="0">
                <a:latin typeface="Cambria" panose="02040503050406030204" pitchFamily="18" charset="0"/>
              </a:rPr>
              <a:t>arbitrary </a:t>
            </a:r>
            <a:r>
              <a:rPr lang="en-US" altLang="zh-CN" sz="2000" dirty="0">
                <a:latin typeface="Cambria" panose="02040503050406030204" pitchFamily="18" charset="0"/>
              </a:rPr>
              <a:t>value(s) in each eq. class</a:t>
            </a:r>
          </a:p>
          <a:p>
            <a:pPr marL="571500" lvl="1" indent="-342900">
              <a:lnSpc>
                <a:spcPts val="2600"/>
              </a:lnSpc>
              <a:buClrTx/>
              <a:buFontTx/>
              <a:buNone/>
            </a:pPr>
            <a:r>
              <a:rPr lang="en-US" altLang="zh-CN" sz="2000" dirty="0">
                <a:latin typeface="Cambria" panose="02040503050406030204" pitchFamily="18" charset="0"/>
              </a:rPr>
              <a:t>choose values </a:t>
            </a:r>
            <a:r>
              <a:rPr lang="en-US" altLang="zh-CN" sz="2000" b="1" u="sng" dirty="0">
                <a:latin typeface="Cambria" panose="02040503050406030204" pitchFamily="18" charset="0"/>
              </a:rPr>
              <a:t>exactly </a:t>
            </a:r>
            <a:r>
              <a:rPr lang="en-US" altLang="zh-CN" sz="2000" dirty="0">
                <a:latin typeface="Cambria" panose="02040503050406030204" pitchFamily="18" charset="0"/>
              </a:rPr>
              <a:t>on </a:t>
            </a:r>
            <a:r>
              <a:rPr lang="en-US" altLang="zh-CN" sz="2000" b="1" dirty="0">
                <a:latin typeface="Cambria" panose="02040503050406030204" pitchFamily="18" charset="0"/>
              </a:rPr>
              <a:t>lower /upper boundaries</a:t>
            </a:r>
            <a:r>
              <a:rPr lang="en-US" altLang="zh-CN" sz="2000" dirty="0">
                <a:latin typeface="Cambria" panose="02040503050406030204" pitchFamily="18" charset="0"/>
              </a:rPr>
              <a:t> of eq. class</a:t>
            </a:r>
          </a:p>
          <a:p>
            <a:pPr marL="571500" lvl="1" indent="-342900">
              <a:lnSpc>
                <a:spcPts val="2600"/>
              </a:lnSpc>
              <a:buClrTx/>
              <a:buFontTx/>
              <a:buNone/>
            </a:pPr>
            <a:r>
              <a:rPr lang="en-US" altLang="zh-CN" sz="2000" dirty="0">
                <a:latin typeface="Cambria" panose="02040503050406030204" pitchFamily="18" charset="0"/>
              </a:rPr>
              <a:t>choose values </a:t>
            </a:r>
            <a:r>
              <a:rPr lang="en-US" altLang="zh-CN" sz="2000" b="1" u="sng" dirty="0">
                <a:latin typeface="Cambria" panose="02040503050406030204" pitchFamily="18" charset="0"/>
              </a:rPr>
              <a:t>immediately</a:t>
            </a:r>
            <a:r>
              <a:rPr lang="en-US" altLang="zh-CN" sz="2000" dirty="0">
                <a:latin typeface="Cambria" panose="02040503050406030204" pitchFamily="18" charset="0"/>
              </a:rPr>
              <a:t> below /above each </a:t>
            </a:r>
            <a:r>
              <a:rPr lang="en-US" altLang="zh-CN" sz="2000" dirty="0" smtClean="0">
                <a:latin typeface="Cambria" panose="02040503050406030204" pitchFamily="18" charset="0"/>
              </a:rPr>
              <a:t>boundary ( </a:t>
            </a:r>
            <a:r>
              <a:rPr lang="en-US" altLang="zh-CN" sz="2000" dirty="0">
                <a:latin typeface="Cambria" panose="02040503050406030204" pitchFamily="18" charset="0"/>
              </a:rPr>
              <a:t>if applicable )</a:t>
            </a:r>
          </a:p>
        </p:txBody>
      </p:sp>
    </p:spTree>
    <p:extLst>
      <p:ext uri="{BB962C8B-B14F-4D97-AF65-F5344CB8AC3E}">
        <p14:creationId xmlns:p14="http://schemas.microsoft.com/office/powerpoint/2010/main" val="31784042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checkerboard(across)">
                                      <p:cBhvr>
                                        <p:cTn id="7" dur="1000"/>
                                        <p:tgtEl>
                                          <p:spTgt spid="1873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7395">
                                            <p:txEl>
                                              <p:pRg st="3" end="3"/>
                                            </p:txEl>
                                          </p:spTgt>
                                        </p:tgtEl>
                                        <p:attrNameLst>
                                          <p:attrName>style.visibility</p:attrName>
                                        </p:attrNameLst>
                                      </p:cBhvr>
                                      <p:to>
                                        <p:strVal val="visible"/>
                                      </p:to>
                                    </p:set>
                                    <p:animEffect transition="in" filter="checkerboard(across)">
                                      <p:cBhvr>
                                        <p:cTn id="12" dur="1000"/>
                                        <p:tgtEl>
                                          <p:spTgt spid="1873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7395">
                                            <p:txEl>
                                              <p:pRg st="5" end="5"/>
                                            </p:txEl>
                                          </p:spTgt>
                                        </p:tgtEl>
                                        <p:attrNameLst>
                                          <p:attrName>style.visibility</p:attrName>
                                        </p:attrNameLst>
                                      </p:cBhvr>
                                      <p:to>
                                        <p:strVal val="visible"/>
                                      </p:to>
                                    </p:set>
                                    <p:animEffect transition="in" filter="checkerboard(across)">
                                      <p:cBhvr>
                                        <p:cTn id="17" dur="1000"/>
                                        <p:tgtEl>
                                          <p:spTgt spid="187395">
                                            <p:txEl>
                                              <p:pRg st="5" end="5"/>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87395">
                                            <p:txEl>
                                              <p:pRg st="6" end="6"/>
                                            </p:txEl>
                                          </p:spTgt>
                                        </p:tgtEl>
                                        <p:attrNameLst>
                                          <p:attrName>style.visibility</p:attrName>
                                        </p:attrNameLst>
                                      </p:cBhvr>
                                      <p:to>
                                        <p:strVal val="visible"/>
                                      </p:to>
                                    </p:set>
                                    <p:animEffect transition="in" filter="checkerboard(across)">
                                      <p:cBhvr>
                                        <p:cTn id="20" dur="1000"/>
                                        <p:tgtEl>
                                          <p:spTgt spid="187395">
                                            <p:txEl>
                                              <p:pRg st="6" end="6"/>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87395">
                                            <p:txEl>
                                              <p:pRg st="7" end="7"/>
                                            </p:txEl>
                                          </p:spTgt>
                                        </p:tgtEl>
                                        <p:attrNameLst>
                                          <p:attrName>style.visibility</p:attrName>
                                        </p:attrNameLst>
                                      </p:cBhvr>
                                      <p:to>
                                        <p:strVal val="visible"/>
                                      </p:to>
                                    </p:set>
                                    <p:animEffect transition="in" filter="checkerboard(across)">
                                      <p:cBhvr>
                                        <p:cTn id="23" dur="1000"/>
                                        <p:tgtEl>
                                          <p:spTgt spid="187395">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87395">
                                            <p:txEl>
                                              <p:pRg st="8" end="8"/>
                                            </p:txEl>
                                          </p:spTgt>
                                        </p:tgtEl>
                                        <p:attrNameLst>
                                          <p:attrName>style.visibility</p:attrName>
                                        </p:attrNameLst>
                                      </p:cBhvr>
                                      <p:to>
                                        <p:strVal val="visible"/>
                                      </p:to>
                                    </p:set>
                                    <p:animEffect transition="in" filter="checkerboard(across)">
                                      <p:cBhvr>
                                        <p:cTn id="26" dur="1000"/>
                                        <p:tgtEl>
                                          <p:spTgt spid="187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18296</TotalTime>
  <Words>2606</Words>
  <Application>Microsoft Office PowerPoint</Application>
  <PresentationFormat>全屏显示(4:3)</PresentationFormat>
  <Paragraphs>419</Paragraphs>
  <Slides>35</Slides>
  <Notes>35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8" baseType="lpstr">
      <vt:lpstr>Microsoft Yahei</vt:lpstr>
      <vt:lpstr>黑体</vt:lpstr>
      <vt:lpstr>华文新魏</vt:lpstr>
      <vt:lpstr>宋体</vt:lpstr>
      <vt:lpstr>微软雅黑</vt:lpstr>
      <vt:lpstr>Arial</vt:lpstr>
      <vt:lpstr>Cambria</vt:lpstr>
      <vt:lpstr>Cambria Math</vt:lpstr>
      <vt:lpstr>Symbol</vt:lpstr>
      <vt:lpstr>Times New Roman</vt:lpstr>
      <vt:lpstr>Wingdings</vt:lpstr>
      <vt:lpstr>1_自定义设计方案</vt:lpstr>
      <vt:lpstr>位图图像</vt:lpstr>
      <vt:lpstr>Software Testing and Quality Assurance</vt:lpstr>
      <vt:lpstr>PowerPoint 演示文稿</vt:lpstr>
      <vt:lpstr>Equivalence Partitioning </vt:lpstr>
      <vt:lpstr>Equivalence Partitioning </vt:lpstr>
      <vt:lpstr>Equivalence Partitioning </vt:lpstr>
      <vt:lpstr>Black-Box testing  - Boundary Value Analysis (BVA)</vt:lpstr>
      <vt:lpstr>Types in Boundary</vt:lpstr>
      <vt:lpstr>Examples of possible boundary conditions</vt:lpstr>
      <vt:lpstr>Boundary Values</vt:lpstr>
      <vt:lpstr>PowerPoint 演示文稿</vt:lpstr>
      <vt:lpstr>Guidelines for Identifying Boundary Values</vt:lpstr>
      <vt:lpstr>BVA Example </vt:lpstr>
      <vt:lpstr>BVA Example </vt:lpstr>
      <vt:lpstr>PowerPoint 演示文稿</vt:lpstr>
      <vt:lpstr>PowerPoint 演示文稿</vt:lpstr>
      <vt:lpstr>BVA Example </vt:lpstr>
      <vt:lpstr>Guidelines for choosing Equivalence classes For Data Testing</vt:lpstr>
      <vt:lpstr>Power-of-Two</vt:lpstr>
      <vt:lpstr>EXAMPLE: Powers-of-Two </vt:lpstr>
      <vt:lpstr>An Example: A flight simulator</vt:lpstr>
      <vt:lpstr>ASCII Table</vt:lpstr>
      <vt:lpstr>ASCII Encoding Always Produce  Sub-Boundary Conditions</vt:lpstr>
      <vt:lpstr>ASCII Encoding Always Produce  Sub-Boundary Conditions</vt:lpstr>
      <vt:lpstr>ASCII Encoding Always Produce  Sub-Boundary Conditions</vt:lpstr>
      <vt:lpstr>Text-box Field</vt:lpstr>
      <vt:lpstr>Further Partitioning Possibilities</vt:lpstr>
      <vt:lpstr>PowerPoint 演示文稿</vt:lpstr>
      <vt:lpstr>Test</vt:lpstr>
      <vt:lpstr>划分等价类</vt:lpstr>
      <vt:lpstr>边界值分析 </vt:lpstr>
      <vt:lpstr>测试用例 </vt:lpstr>
      <vt:lpstr>PowerPoint 演示文稿</vt:lpstr>
      <vt:lpstr>Test</vt:lpstr>
      <vt:lpstr>Homework II</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2751</cp:revision>
  <cp:lastPrinted>1601-01-01T00:00:00Z</cp:lastPrinted>
  <dcterms:created xsi:type="dcterms:W3CDTF">1601-01-01T00:00:00Z</dcterms:created>
  <dcterms:modified xsi:type="dcterms:W3CDTF">2022-10-18T06:58:20Z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