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1349" r:id="rId2"/>
    <p:sldId id="1277" r:id="rId3"/>
    <p:sldId id="1213" r:id="rId4"/>
    <p:sldId id="1218" r:id="rId5"/>
    <p:sldId id="1230" r:id="rId6"/>
    <p:sldId id="1214" r:id="rId7"/>
    <p:sldId id="1351" r:id="rId8"/>
    <p:sldId id="1352" r:id="rId9"/>
    <p:sldId id="1353" r:id="rId10"/>
    <p:sldId id="1343" r:id="rId11"/>
    <p:sldId id="1354" r:id="rId12"/>
    <p:sldId id="1355" r:id="rId13"/>
    <p:sldId id="1357" r:id="rId14"/>
    <p:sldId id="1356" r:id="rId15"/>
    <p:sldId id="1358" r:id="rId16"/>
    <p:sldId id="1359" r:id="rId17"/>
    <p:sldId id="1366" r:id="rId18"/>
    <p:sldId id="1368" r:id="rId19"/>
    <p:sldId id="1278" r:id="rId20"/>
    <p:sldId id="1177" r:id="rId21"/>
    <p:sldId id="1178" r:id="rId22"/>
    <p:sldId id="1179" r:id="rId23"/>
    <p:sldId id="1180" r:id="rId24"/>
    <p:sldId id="1185" r:id="rId25"/>
    <p:sldId id="1186" r:id="rId26"/>
    <p:sldId id="1187" r:id="rId27"/>
    <p:sldId id="1342" r:id="rId28"/>
    <p:sldId id="1188" r:id="rId29"/>
    <p:sldId id="1189" r:id="rId30"/>
    <p:sldId id="1190" r:id="rId31"/>
    <p:sldId id="1191" r:id="rId32"/>
    <p:sldId id="1192" r:id="rId33"/>
    <p:sldId id="1279" r:id="rId34"/>
    <p:sldId id="1280" r:id="rId35"/>
    <p:sldId id="876" r:id="rId3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2" autoAdjust="0"/>
    <p:restoredTop sz="61313" autoAdjust="0"/>
  </p:normalViewPr>
  <p:slideViewPr>
    <p:cSldViewPr snapToObjects="1">
      <p:cViewPr varScale="1">
        <p:scale>
          <a:sx n="68" d="100"/>
          <a:sy n="68" d="100"/>
        </p:scale>
        <p:origin x="2730" y="33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2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7.xml"/><Relationship Id="rId16" Type="http://schemas.openxmlformats.org/officeDocument/2006/relationships/slide" Target="slides/slide34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33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501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5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13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3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6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09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17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435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66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0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041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74274-CE61-4346-B77B-8AFCA4F4DF1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55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9A295-7998-40DC-99F5-D5F6974FBE8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4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681E-99FC-41E0-9A23-429D3A468DB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54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43C93-CF20-4CE2-9485-79BFC53AC1C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56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795D-6022-4C6E-A4A6-F8FBBD72666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544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DA4A-CE83-40E7-B5E7-6F59DB6F58A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427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7E8C-C733-4CB1-A2B0-BFC140355C0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81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7E8C-C733-4CB1-A2B0-BFC140355C06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9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16CC-40EB-473E-BB4E-4716183794E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46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C47BE-A5B5-4E43-A030-81E88BF104E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35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DAD9F-7119-4E1D-B0FD-3AC41075007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因果</a:t>
            </a:r>
            <a:r>
              <a:rPr lang="zh-CN" altLang="en-US" dirty="0" smtClean="0"/>
              <a:t>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0562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4DDE-FA63-4B7A-A608-3733BEFF5A49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703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91C2D-E61C-4FBC-A197-57A712F9343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60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E2682-12DF-405E-9C4C-DEA8978C56E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重复测试经常会发现内存泄漏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在应该释放的时候没有完全释放。不断地执行同一个操作，不停地启动和关闭操作，还可以反复读写和反复选择同一个动作，可能几个重复或是上前或是上万次操作发现缺陷。可能刚开始运行良好，时间长了之后就不行了。</a:t>
            </a:r>
            <a:endParaRPr lang="en-US" altLang="zh-CN" dirty="0" smtClean="0"/>
          </a:p>
          <a:p>
            <a:r>
              <a:rPr lang="zh-CN" altLang="en-US" dirty="0" smtClean="0"/>
              <a:t>压迫测试试图在坏的条件下运行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内存不足、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速度慢等。将支持限定在最低程度，在不够理想地状态下运行，有点想边界测试了。</a:t>
            </a:r>
            <a:endParaRPr lang="en-US" altLang="zh-CN" dirty="0" smtClean="0"/>
          </a:p>
          <a:p>
            <a:r>
              <a:rPr lang="zh-CN" altLang="en-US" dirty="0" smtClean="0"/>
              <a:t>负载测试用大量的数据文件、长时间的执行等使程序过载。与压迫测试相反，尽可能地提供条件，工期发挥，让他测试尽可能大地数据，最大程度地挖掘其能力。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通过像一个愚蠢的用户一样玩游戏来解决这一切！（但是，请称他们为没有经验的用户！）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12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3081B-A967-43E6-AA12-9B1B844741C5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黑盒测试技术：</a:t>
            </a:r>
            <a:endParaRPr lang="en-US" altLang="zh-CN" dirty="0" smtClean="0"/>
          </a:p>
          <a:p>
            <a:r>
              <a:rPr lang="zh-CN" altLang="en-US" dirty="0" smtClean="0"/>
              <a:t>等价划分</a:t>
            </a:r>
            <a:endParaRPr lang="en-US" altLang="zh-CN" dirty="0" smtClean="0"/>
          </a:p>
          <a:p>
            <a:r>
              <a:rPr lang="zh-CN" altLang="en-US" dirty="0" smtClean="0"/>
              <a:t>边值分析</a:t>
            </a:r>
            <a:endParaRPr lang="en-US" altLang="zh-CN" dirty="0" smtClean="0"/>
          </a:p>
          <a:p>
            <a:r>
              <a:rPr lang="zh-CN" altLang="en-US" dirty="0" smtClean="0"/>
              <a:t>因果图</a:t>
            </a:r>
            <a:endParaRPr lang="en-US" altLang="zh-CN" dirty="0" smtClean="0"/>
          </a:p>
          <a:p>
            <a:r>
              <a:rPr lang="zh-CN" altLang="en-US" dirty="0" smtClean="0"/>
              <a:t>错误猜测法</a:t>
            </a:r>
            <a:r>
              <a:rPr lang="en-US" altLang="zh-CN" dirty="0" smtClean="0"/>
              <a:t>…………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从正式规范派生的测试，使用哪一个？</a:t>
            </a:r>
            <a:endParaRPr lang="en-US" altLang="zh-CN" dirty="0" smtClean="0"/>
          </a:p>
          <a:p>
            <a:r>
              <a:rPr lang="zh-CN" altLang="en-US" dirty="0" smtClean="0"/>
              <a:t>没有一个是完整的</a:t>
            </a:r>
            <a:endParaRPr lang="en-US" altLang="zh-CN" dirty="0" smtClean="0"/>
          </a:p>
          <a:p>
            <a:r>
              <a:rPr lang="zh-CN" altLang="en-US" dirty="0" smtClean="0"/>
              <a:t>所有这些都是基于某种启发法</a:t>
            </a:r>
            <a:endParaRPr lang="en-US" altLang="zh-CN" dirty="0" smtClean="0"/>
          </a:p>
          <a:p>
            <a:r>
              <a:rPr lang="zh-CN" altLang="en-US" dirty="0" smtClean="0"/>
              <a:t>它们是互补的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49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F004-5851-4E32-B14F-B386CFEF488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一定要综合运用各种技巧当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一个正式的规范可用时，试着使用它</a:t>
            </a:r>
            <a:endParaRPr lang="en-US" altLang="zh-CN" dirty="0" smtClean="0"/>
          </a:p>
          <a:p>
            <a:r>
              <a:rPr lang="zh-CN" altLang="en-US" dirty="0" smtClean="0"/>
              <a:t>识别有效和无效的输入等价类</a:t>
            </a:r>
            <a:endParaRPr lang="en-US" altLang="zh-CN" dirty="0" smtClean="0"/>
          </a:p>
          <a:p>
            <a:r>
              <a:rPr lang="zh-CN" altLang="en-US" dirty="0" smtClean="0"/>
              <a:t>识别输出等价类</a:t>
            </a:r>
            <a:endParaRPr lang="en-US" altLang="zh-CN" dirty="0" smtClean="0"/>
          </a:p>
          <a:p>
            <a:r>
              <a:rPr lang="zh-CN" altLang="en-US" dirty="0" smtClean="0"/>
              <a:t>在有效等价类上应用边值分析</a:t>
            </a:r>
            <a:endParaRPr lang="en-US" altLang="zh-CN" dirty="0" smtClean="0"/>
          </a:p>
          <a:p>
            <a:r>
              <a:rPr lang="zh-CN" altLang="en-US" dirty="0" smtClean="0"/>
              <a:t>猜测可能的错误</a:t>
            </a:r>
            <a:endParaRPr lang="en-US" altLang="zh-CN" dirty="0" smtClean="0"/>
          </a:p>
          <a:p>
            <a:r>
              <a:rPr lang="zh-CN" altLang="en-US" dirty="0" smtClean="0"/>
              <a:t>连接输入和输出的因果图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164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63E0A-C8C8-4BA8-B3B3-FBC62BFBFAA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1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5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恒等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2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7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0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470" t="2711" r="5656" b="6115"/>
          <a:stretch/>
        </p:blipFill>
        <p:spPr>
          <a:xfrm>
            <a:off x="2438400" y="3886200"/>
            <a:ext cx="4131212" cy="2498719"/>
          </a:xfrm>
          <a:prstGeom prst="rect">
            <a:avLst/>
          </a:prstGeom>
        </p:spPr>
      </p:pic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10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880" y="1143000"/>
            <a:ext cx="8991600" cy="2677656"/>
            <a:chOff x="182880" y="1143000"/>
            <a:chExt cx="8991600" cy="2677656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182880" y="1143000"/>
              <a:ext cx="89916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To represent some impossible combinations of causes or impossible combinations of effects, constraints are used. </a:t>
              </a:r>
              <a:endPara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The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following constraints are used in cause-effect graphs:</a:t>
              </a:r>
            </a:p>
            <a:p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Exclusive constraint or E-constraint: This constraint exists between causes. It states that either c1 or c2 can be 1, i.e., c1 and c2 cannot be 1 simultaneously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64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11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1295400"/>
            <a:ext cx="8991600" cy="1200329"/>
            <a:chOff x="304800" y="1295400"/>
            <a:chExt cx="8991600" cy="1200329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04800" y="1295400"/>
              <a:ext cx="899160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Inclusive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constraint or I-constraint: This constraint exists between causes. It states that </a:t>
              </a:r>
              <a:r>
                <a:rPr lang="en-US" altLang="zh-CN" dirty="0" err="1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atleast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 one of c1, c2 and c3 must always be 1, i.e., c1, c2 and c3 cannot be 0 simultaneously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819400"/>
            <a:ext cx="3822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12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1295400"/>
            <a:ext cx="8991600" cy="1200329"/>
            <a:chOff x="304800" y="1295400"/>
            <a:chExt cx="8991600" cy="1200329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04800" y="1295400"/>
              <a:ext cx="899160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One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and Only One constraint or O-constraint: This constraint exists between causes. It states that one and only one of c1 and c2 must be 1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56210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0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13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1295400"/>
            <a:ext cx="8991600" cy="1200329"/>
            <a:chOff x="304800" y="1295400"/>
            <a:chExt cx="8991600" cy="1200329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04800" y="1295400"/>
              <a:ext cx="899160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Requires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constraint or R-constraint: This constraint exists between causes. It states that for c1 to be 1, c2 must be 1. It is impossible for c1 to be 1 and c2 to be 0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66" y="2590800"/>
            <a:ext cx="3563182" cy="30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14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1295400"/>
            <a:ext cx="8991600" cy="1111558"/>
            <a:chOff x="304800" y="1295400"/>
            <a:chExt cx="8991600" cy="1111558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04800" y="1295400"/>
              <a:ext cx="8991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Mask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constraint or M-constraint: This constraint exists between effects. It states that if effect e1 is 1, the effect e2 is forced to be 0.</a:t>
              </a:r>
              <a:endParaRPr lang="zh-CN" altLang="en-US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86000"/>
            <a:ext cx="38451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0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15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C-E Analysis 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1295400"/>
            <a:ext cx="8991600" cy="1111558"/>
            <a:chOff x="304800" y="1295400"/>
            <a:chExt cx="8991600" cy="1111558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04800" y="1295400"/>
              <a:ext cx="8991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Mask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constraint or M-constraint: This constraint exists between effects. It states that if effect e1 is 1, the effect e2 is forced to be 0.</a:t>
              </a:r>
              <a:endParaRPr lang="zh-CN" altLang="en-US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86000"/>
            <a:ext cx="38451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4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16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697787" cy="3621087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zh-CN" altLang="en-US" sz="2000" b="1" dirty="0">
                <a:latin typeface="Cambria" panose="02040503050406030204" pitchFamily="18" charset="0"/>
              </a:rPr>
              <a:t>产品说明书</a:t>
            </a:r>
            <a:r>
              <a:rPr lang="zh-CN" altLang="en-US" sz="2000" b="1" dirty="0" smtClean="0">
                <a:latin typeface="Cambria" panose="02040503050406030204" pitchFamily="18" charset="0"/>
              </a:rPr>
              <a:t>：有</a:t>
            </a:r>
            <a:r>
              <a:rPr lang="zh-CN" altLang="en-US" sz="2000" b="1" dirty="0">
                <a:latin typeface="Cambria" panose="02040503050406030204" pitchFamily="18" charset="0"/>
              </a:rPr>
              <a:t>一个处理单价为</a:t>
            </a:r>
            <a:r>
              <a:rPr lang="en-US" altLang="zh-CN" sz="2000" b="1" dirty="0">
                <a:latin typeface="Cambria" panose="02040503050406030204" pitchFamily="18" charset="0"/>
              </a:rPr>
              <a:t>1</a:t>
            </a:r>
            <a:r>
              <a:rPr lang="zh-CN" altLang="en-US" sz="2000" b="1" dirty="0">
                <a:latin typeface="Cambria" panose="02040503050406030204" pitchFamily="18" charset="0"/>
              </a:rPr>
              <a:t>元</a:t>
            </a:r>
            <a:r>
              <a:rPr lang="en-US" altLang="zh-CN" sz="2000" b="1" dirty="0">
                <a:latin typeface="Cambria" panose="02040503050406030204" pitchFamily="18" charset="0"/>
              </a:rPr>
              <a:t>5</a:t>
            </a:r>
            <a:r>
              <a:rPr lang="zh-CN" altLang="en-US" sz="2000" b="1" dirty="0">
                <a:latin typeface="Cambria" panose="02040503050406030204" pitchFamily="18" charset="0"/>
              </a:rPr>
              <a:t>角钱的盒装饮料的自动售货机软件。若投入</a:t>
            </a:r>
            <a:r>
              <a:rPr lang="en-US" altLang="zh-CN" sz="2000" b="1" dirty="0">
                <a:latin typeface="Cambria" panose="02040503050406030204" pitchFamily="18" charset="0"/>
              </a:rPr>
              <a:t>1</a:t>
            </a:r>
            <a:r>
              <a:rPr lang="zh-CN" altLang="en-US" sz="2000" b="1" dirty="0">
                <a:latin typeface="Cambria" panose="02040503050406030204" pitchFamily="18" charset="0"/>
              </a:rPr>
              <a:t>元</a:t>
            </a:r>
            <a:r>
              <a:rPr lang="en-US" altLang="zh-CN" sz="2000" b="1" dirty="0">
                <a:latin typeface="Cambria" panose="02040503050406030204" pitchFamily="18" charset="0"/>
              </a:rPr>
              <a:t>5</a:t>
            </a:r>
            <a:r>
              <a:rPr lang="zh-CN" altLang="en-US" sz="2000" b="1" dirty="0">
                <a:latin typeface="Cambria" panose="02040503050406030204" pitchFamily="18" charset="0"/>
              </a:rPr>
              <a:t>角硬币，按下“可乐”、</a:t>
            </a:r>
            <a:r>
              <a:rPr lang="zh-CN" altLang="en-US" sz="2000" b="1" dirty="0" smtClean="0">
                <a:latin typeface="Cambria" panose="02040503050406030204" pitchFamily="18" charset="0"/>
              </a:rPr>
              <a:t>“咖啡”</a:t>
            </a:r>
            <a:r>
              <a:rPr lang="zh-CN" altLang="en-US" sz="2000" b="1" dirty="0">
                <a:latin typeface="Cambria" panose="02040503050406030204" pitchFamily="18" charset="0"/>
              </a:rPr>
              <a:t>、或</a:t>
            </a:r>
            <a:r>
              <a:rPr lang="zh-CN" altLang="en-US" sz="2000" b="1" dirty="0" smtClean="0">
                <a:latin typeface="Cambria" panose="02040503050406030204" pitchFamily="18" charset="0"/>
              </a:rPr>
              <a:t>“茶”</a:t>
            </a:r>
            <a:r>
              <a:rPr lang="zh-CN" altLang="en-US" sz="2000" b="1" dirty="0">
                <a:latin typeface="Cambria" panose="02040503050406030204" pitchFamily="18" charset="0"/>
              </a:rPr>
              <a:t>按钮，相应的饮料就送出来。若投入的是</a:t>
            </a:r>
            <a:r>
              <a:rPr lang="en-US" altLang="zh-CN" sz="2000" b="1" dirty="0">
                <a:latin typeface="Cambria" panose="02040503050406030204" pitchFamily="18" charset="0"/>
              </a:rPr>
              <a:t>2</a:t>
            </a:r>
            <a:r>
              <a:rPr lang="zh-CN" altLang="en-US" sz="2000" b="1" dirty="0">
                <a:latin typeface="Cambria" panose="02040503050406030204" pitchFamily="18" charset="0"/>
              </a:rPr>
              <a:t>元硬币，在送出饮料的同时退还</a:t>
            </a:r>
            <a:r>
              <a:rPr lang="en-US" altLang="zh-CN" sz="2000" b="1" dirty="0">
                <a:latin typeface="Cambria" panose="02040503050406030204" pitchFamily="18" charset="0"/>
              </a:rPr>
              <a:t>5</a:t>
            </a:r>
            <a:r>
              <a:rPr lang="zh-CN" altLang="en-US" sz="2000" b="1" dirty="0">
                <a:latin typeface="Cambria" panose="02040503050406030204" pitchFamily="18" charset="0"/>
              </a:rPr>
              <a:t>角硬币。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133622" y="3043311"/>
            <a:ext cx="7095978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steps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Division of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specification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Identification of cause and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Transforming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the specifications into a cause-effect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graph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Conversion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into decision table: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Deriving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test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case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279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17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Deriving test case</a:t>
            </a:r>
          </a:p>
        </p:txBody>
      </p:sp>
    </p:spTree>
    <p:extLst>
      <p:ext uri="{BB962C8B-B14F-4D97-AF65-F5344CB8AC3E}">
        <p14:creationId xmlns:p14="http://schemas.microsoft.com/office/powerpoint/2010/main" val="3767586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56424" y="1752600"/>
            <a:ext cx="8610600" cy="23622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产品说明书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：当输入第一列字符必须是</a:t>
            </a: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或</a:t>
            </a: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，第二列字符必须是数字时，对文件进行修改，如果第一列字符不正确，则给出信息</a:t>
            </a: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，如果第二列字符不正确，则给出信息</a:t>
            </a: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zh-CN" altLang="en-US" b="1" dirty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endParaRPr lang="zh-CN" altLang="en-US" b="1" dirty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请列出因果关系</a:t>
            </a:r>
            <a:endParaRPr lang="en-US" altLang="zh-CN" b="1" dirty="0" smtClean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画因果图</a:t>
            </a:r>
            <a:endParaRPr lang="en-US" altLang="zh-CN" b="1" dirty="0" smtClean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b="1" dirty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判定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表</a:t>
            </a:r>
            <a:endParaRPr lang="en-US" altLang="zh-CN" b="1" dirty="0" smtClean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b="1" dirty="0" smtClean="0">
                <a:solidFill>
                  <a:srgbClr val="13398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生成测试用例</a:t>
            </a:r>
            <a:endParaRPr lang="zh-CN" altLang="en-US" b="1" dirty="0">
              <a:solidFill>
                <a:srgbClr val="13398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219200" y="34925"/>
            <a:ext cx="74676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smtClean="0">
                <a:latin typeface="Cambria" panose="02040503050406030204" pitchFamily="18" charset="0"/>
              </a:rPr>
              <a:t>Equivalence Partitioning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92270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92270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17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Cause-Effect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Error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Guessing </a:t>
            </a:r>
          </a:p>
          <a:p>
            <a:r>
              <a:rPr lang="en-US" altLang="zh-CN" b="1" dirty="0" smtClean="0">
                <a:latin typeface="Cambria" panose="02040503050406030204" pitchFamily="18" charset="0"/>
              </a:rPr>
              <a:t>STATE 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5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Cause-Effect </a:t>
            </a: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Error Guessing </a:t>
            </a:r>
            <a:endParaRPr lang="en-US" altLang="zh-CN" b="1" dirty="0" smtClean="0">
              <a:latin typeface="Cambria" panose="02040503050406030204" pitchFamily="18" charset="0"/>
            </a:endParaRPr>
          </a:p>
          <a:p>
            <a:r>
              <a:rPr lang="en-US" altLang="zh-CN" b="1" dirty="0">
                <a:latin typeface="Cambria" panose="02040503050406030204" pitchFamily="18" charset="0"/>
              </a:rPr>
              <a:t>STATE </a:t>
            </a:r>
            <a:r>
              <a:rPr lang="en-US" altLang="zh-CN" b="1" dirty="0" smtClean="0">
                <a:latin typeface="Cambria" panose="02040503050406030204" pitchFamily="18" charset="0"/>
              </a:rPr>
              <a:t>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9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5686425" cy="536575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5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Testers utilize intuition and experience to identify potential errors and design test cases to reveal them.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Guidelines: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Design tests for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reasonable but incorrect assumptions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may have been made by developers.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detect errors in handling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special situations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cases.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explore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unexpected or unusual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program use or environmental scenarios.</a:t>
            </a:r>
          </a:p>
        </p:txBody>
      </p:sp>
    </p:spTree>
    <p:extLst>
      <p:ext uri="{BB962C8B-B14F-4D97-AF65-F5344CB8AC3E}">
        <p14:creationId xmlns:p14="http://schemas.microsoft.com/office/powerpoint/2010/main" val="21376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33400" y="1600200"/>
            <a:ext cx="7620000" cy="335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conditions to explore: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(1) Repeated instances or occurrences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(2) Blanks or null characters in strings (etc.)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(3) Negative numbers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(4) Non-numeric values in numeric fields 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(5) Inputs that are too long or two short Using intuition and experience, identify tests you would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35814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Just  ‘guess’  where the errors are ……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Intuition and experience of tester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Strategy: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Make a list of possible errors or error-prone situations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often related to boundary conditions )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Write test cases based on this list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04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3865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More 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sophisticated </a:t>
            </a:r>
            <a:r>
              <a:rPr lang="en-US" altLang="zh-CN" sz="1800" b="1" dirty="0">
                <a:latin typeface="Cambria" panose="02040503050406030204" pitchFamily="18" charset="0"/>
              </a:rPr>
              <a:t>‘error guessing</a:t>
            </a:r>
            <a:r>
              <a:rPr lang="en-US" altLang="zh-CN" sz="1800" dirty="0">
                <a:latin typeface="Cambria" panose="02040503050406030204" pitchFamily="18" charset="0"/>
              </a:rPr>
              <a:t>’: </a:t>
            </a:r>
            <a:r>
              <a:rPr lang="en-US" altLang="zh-CN" sz="1800" b="1" dirty="0">
                <a:solidFill>
                  <a:srgbClr val="13BBBF"/>
                </a:solidFill>
                <a:latin typeface="Cambria" panose="02040503050406030204" pitchFamily="18" charset="0"/>
              </a:rPr>
              <a:t>Risk Analysis</a:t>
            </a:r>
            <a:endParaRPr lang="en-US" altLang="zh-CN" sz="18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Try to identify critical parts of program</a:t>
            </a:r>
            <a:r>
              <a:rPr lang="en-US" altLang="zh-CN" sz="1800" dirty="0">
                <a:latin typeface="Cambria" panose="02040503050406030204" pitchFamily="18" charset="0"/>
              </a:rPr>
              <a:t> ( high risk code sections ):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parts with unclear specifications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developed by junior programmer while his wife was pregnant 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complex code :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measure code complexity - tools available  </a:t>
            </a: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Logiscope</a:t>
            </a:r>
            <a:r>
              <a:rPr lang="en-US" altLang="zh-CN" sz="1800" dirty="0">
                <a:latin typeface="Cambria" panose="02040503050406030204" pitchFamily="18" charset="0"/>
              </a:rPr>
              <a:t>,…)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1800" dirty="0"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i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i="1" dirty="0">
                <a:solidFill>
                  <a:srgbClr val="13BBBF"/>
                </a:solidFill>
                <a:latin typeface="Cambria" panose="02040503050406030204" pitchFamily="18" charset="0"/>
              </a:rPr>
              <a:t>High-risk code will be more thoroughly tested</a:t>
            </a: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/>
            </a:r>
            <a:b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</a:b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>   ( or be rewritten immediately ……)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STATE TESTING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7200" y="1524000"/>
            <a:ext cx="7772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software flows from one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another.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some software, these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changes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are obvious: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Paint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</a:t>
            </a:r>
          </a:p>
          <a:p>
            <a:pPr>
              <a:lnSpc>
                <a:spcPct val="120000"/>
              </a:lnSpc>
            </a:pP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states, we need to build a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transition diagram or state transition map.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Good requirements or specifications often include these.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are software tools for drawing them.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diagramming techniques exist --- we’ll use just one, but it is not the only one possible.</a:t>
            </a:r>
          </a:p>
        </p:txBody>
      </p:sp>
    </p:spTree>
    <p:extLst>
      <p:ext uri="{BB962C8B-B14F-4D97-AF65-F5344CB8AC3E}">
        <p14:creationId xmlns:p14="http://schemas.microsoft.com/office/powerpoint/2010/main" val="279958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9732"/>
            <a:ext cx="8228012" cy="454025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Definition: State Transition Map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93713" y="4155603"/>
            <a:ext cx="7391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All of these are labeled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States- to identify them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Transitions- to identify what triggers movement from one state to another state.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93713" y="141187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STM is a graph showing the logic flow from state to state in the program. This is diagrammed using the symbols: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187450" y="2971800"/>
            <a:ext cx="106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state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275013" y="3116263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167063" y="3116263"/>
            <a:ext cx="1820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transition 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4660900" y="2743200"/>
            <a:ext cx="8382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5651500" y="2971800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the start state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2195513" y="2755900"/>
            <a:ext cx="914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 animBg="1"/>
      <p:bldP spid="124934" grpId="0"/>
      <p:bldP spid="124942" grpId="0" animBg="1"/>
      <p:bldP spid="124943" grpId="0"/>
      <p:bldP spid="1249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9232"/>
            <a:ext cx="67056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Example of Part of STM</a:t>
            </a:r>
          </a:p>
        </p:txBody>
      </p: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755650" y="1700213"/>
            <a:ext cx="7239000" cy="3886200"/>
            <a:chOff x="480" y="912"/>
            <a:chExt cx="4560" cy="2448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480" y="1104"/>
              <a:ext cx="672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chemeClr val="bg2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idle</a:t>
              </a:r>
            </a:p>
          </p:txBody>
        </p:sp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1152" y="139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296" y="13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Press Ctrl/Alt/ Delete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400" y="912"/>
              <a:ext cx="864" cy="7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496" y="960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dialog box</a:t>
              </a:r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3264" y="13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456" y="929"/>
              <a:ext cx="14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Correct username &amp; password entered</a:t>
              </a:r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2976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2976" y="1920"/>
              <a:ext cx="196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Incorrect username  or password entered</a:t>
              </a: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448" y="2640"/>
              <a:ext cx="86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2544" y="2688"/>
              <a:ext cx="8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error message</a:t>
              </a: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968" y="2064"/>
              <a:ext cx="8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Click OK</a:t>
              </a:r>
            </a:p>
          </p:txBody>
        </p:sp>
      </p:grp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27050" y="5897533"/>
            <a:ext cx="685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Obviously, these can become quite large!!</a:t>
            </a:r>
          </a:p>
        </p:txBody>
      </p:sp>
    </p:spTree>
    <p:extLst>
      <p:ext uri="{BB962C8B-B14F-4D97-AF65-F5344CB8AC3E}">
        <p14:creationId xmlns:p14="http://schemas.microsoft.com/office/powerpoint/2010/main" val="1533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9232"/>
            <a:ext cx="67056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Example of Part of STM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6764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客户</a:t>
            </a:r>
            <a:r>
              <a:rPr lang="zh-CN" altLang="en-US" dirty="0">
                <a:solidFill>
                  <a:srgbClr val="133984"/>
                </a:solidFill>
                <a:latin typeface="Cambria" panose="02040503050406030204" pitchFamily="18" charset="0"/>
              </a:rPr>
              <a:t>向航空公司打电话预定机票，此时机票信息处于“预订”</a:t>
            </a:r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状态；顾客</a:t>
            </a:r>
            <a:r>
              <a:rPr lang="zh-CN" altLang="en-US" dirty="0">
                <a:solidFill>
                  <a:srgbClr val="133984"/>
                </a:solidFill>
                <a:latin typeface="Cambria" panose="02040503050406030204" pitchFamily="18" charset="0"/>
              </a:rPr>
              <a:t>支付了机票费用后，机票信息变为“已支付”</a:t>
            </a:r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状态；旅行</a:t>
            </a:r>
            <a:r>
              <a:rPr lang="zh-CN" altLang="en-US" dirty="0">
                <a:solidFill>
                  <a:srgbClr val="133984"/>
                </a:solidFill>
                <a:latin typeface="Cambria" panose="02040503050406030204" pitchFamily="18" charset="0"/>
              </a:rPr>
              <a:t>当天到达机场，拿到机票后，机票信息变为“已出票”</a:t>
            </a:r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状态；登机</a:t>
            </a:r>
            <a:r>
              <a:rPr lang="zh-CN" altLang="en-US" dirty="0">
                <a:solidFill>
                  <a:srgbClr val="133984"/>
                </a:solidFill>
                <a:latin typeface="Cambria" panose="02040503050406030204" pitchFamily="18" charset="0"/>
              </a:rPr>
              <a:t>检票后，机票信息变为“已使用”</a:t>
            </a:r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状态；在</a:t>
            </a:r>
            <a:r>
              <a:rPr lang="zh-CN" altLang="en-US" dirty="0">
                <a:solidFill>
                  <a:srgbClr val="133984"/>
                </a:solidFill>
                <a:latin typeface="Cambria" panose="02040503050406030204" pitchFamily="18" charset="0"/>
              </a:rPr>
              <a:t>登机之前任何时间都可以取消自己的订票信息，如果已经支付了机票的费用，则还可以退款，取消后，订票信息处于“已取消”</a:t>
            </a:r>
            <a:r>
              <a:rPr lang="zh-CN" altLang="en-US" dirty="0" smtClean="0">
                <a:solidFill>
                  <a:srgbClr val="133984"/>
                </a:solidFill>
                <a:latin typeface="Cambria" panose="02040503050406030204" pitchFamily="18" charset="0"/>
              </a:rPr>
              <a:t>状态；</a:t>
            </a:r>
            <a:endParaRPr lang="zh-CN" altLang="en-US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What the STM Shows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Each unique state of the software.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or condition needed to move from one state to the next.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is set or what output is produced when a state is entered or exited.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Obviously, we can’t investigate all possible paths through the state transition map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(this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really the “traveling salesperson problem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endParaRPr lang="zh-CN" altLang="en-US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367463" cy="1143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Use Equivalence Partitioning </a:t>
            </a:r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</a:rPr>
              <a:t>to Choose Test Cases for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 State Testing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6200" y="1447800"/>
            <a:ext cx="89154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Possible choices for partitioning: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Try to visit each state at least once.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most common or popular state-to-state transitions.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least common paths between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all entrances and exits from error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random state transitions --- i.e. throw darts a the transition state map!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of these are testing-to-pass cases.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2733"/>
            <a:ext cx="7316787" cy="5365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296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Analysis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a systematic means for generating test cases to cover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combinations of input ‘‘Causes’’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resulting in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‘‘Effects.’’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CAUSE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input condition, or an ‘‘equivalence class’’ of input 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EFFECT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output condition, or a meaningful change in program state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 and Effects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represented as Boolean variables and the logical relationships among them CAN (but need not) be represented as one or more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graphs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07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More on State Testing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1371600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Involves checking all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variables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which define a state.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suggest that checking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the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 writers and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to identify possible states --- but,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GO TO THE CODE LEVEL!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i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will tend to want to drag out code if it exists!</a:t>
            </a:r>
            <a:endParaRPr lang="zh-CN" altLang="en-US" sz="2000" i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Testing-to-Fail State Testing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04800" y="1447800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31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race conditions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a timing problem causes the execution to not proceed as planned.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interrupting the program in the middle of its execution as see what happens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Is data lost?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the program be restarted in a clean condition?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 two instances of the same program and input to both.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happens?</a:t>
            </a:r>
          </a:p>
        </p:txBody>
      </p:sp>
    </p:spTree>
    <p:extLst>
      <p:ext uri="{BB962C8B-B14F-4D97-AF65-F5344CB8AC3E}">
        <p14:creationId xmlns:p14="http://schemas.microsoft.com/office/powerpoint/2010/main" val="42397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56513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Repetition, Stress &amp; Load Testing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Repetition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often find memory leaks --- memory not freed completely when it should be.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Stress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tries to run under bad conditions ---  low memory, slow CPU, etc.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Load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overloads the program with huge data files, long periods of execution, etc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Round all of this out by just playing like a dumb user!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(But, call them an inexperienced user, please!)</a:t>
            </a:r>
          </a:p>
        </p:txBody>
      </p:sp>
    </p:spTree>
    <p:extLst>
      <p:ext uri="{BB962C8B-B14F-4D97-AF65-F5344CB8AC3E}">
        <p14:creationId xmlns:p14="http://schemas.microsoft.com/office/powerpoint/2010/main" val="340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3513"/>
            <a:ext cx="7351712" cy="457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59687" cy="476250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Black-box testing techniques</a:t>
            </a:r>
            <a:r>
              <a:rPr lang="en-US" altLang="zh-CN" sz="2000" b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solidFill>
                  <a:schemeClr val="folHlink"/>
                </a:solidFill>
                <a:latin typeface="Cambria" panose="02040503050406030204" pitchFamily="18" charset="0"/>
              </a:rPr>
              <a:t>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latin typeface="Cambria" panose="02040503050406030204" pitchFamily="18" charset="0"/>
              </a:rPr>
              <a:t>Equivalence partitioning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Boundary value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Error guessing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…………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endParaRPr lang="en-US" altLang="zh-CN" sz="2000" b="1" i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</a:rPr>
              <a:t>est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derivation from formal specification</a:t>
            </a:r>
            <a:r>
              <a:rPr lang="en-US" altLang="zh-CN" sz="2000" dirty="0">
                <a:solidFill>
                  <a:schemeClr val="folHlink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2000" dirty="0">
                <a:solidFill>
                  <a:schemeClr val="accent2"/>
                </a:solidFill>
                <a:latin typeface="Cambria" panose="02040503050406030204" pitchFamily="18" charset="0"/>
              </a:rPr>
              <a:t>Which one to use ?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None of them is complete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All are based on some kind of heuristics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They are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3232833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93062" cy="3887787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i="1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Always use a combination of techniques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2000" i="1" dirty="0">
              <a:solidFill>
                <a:srgbClr val="13BBBF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When a formal specification is available try to use it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valid and invalid input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output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Apply boundary value analysis on valid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Guess about possible errors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graphing for linking inputs and outputs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63513"/>
            <a:ext cx="735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smtClean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65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385" y="228600"/>
            <a:ext cx="7829550" cy="6873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Black-box technique to analyze combinations of input conditions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in specification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	                         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inputs	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outputs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current state     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state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Make Boolean Graph linking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Annotate impossible combinations of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Develop decision table from graph with in each column a particular combination of inputs and outputs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Transform each column into test case</a:t>
            </a:r>
          </a:p>
        </p:txBody>
      </p:sp>
    </p:spTree>
    <p:extLst>
      <p:ext uri="{BB962C8B-B14F-4D97-AF65-F5344CB8AC3E}">
        <p14:creationId xmlns:p14="http://schemas.microsoft.com/office/powerpoint/2010/main" val="305202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5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steps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Division of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specification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Identification of cause and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Transforming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the specifications into a cause-effect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graph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Conversion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into decision table:</a:t>
            </a:r>
          </a:p>
          <a:p>
            <a:pPr eaLnBrk="1" hangingPunct="1">
              <a:spcBef>
                <a:spcPct val="52000"/>
              </a:spcBef>
              <a:buSzPct val="100000"/>
              <a:buFont typeface="+mj-lt"/>
              <a:buAutoNum type="arabicPeriod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Deriving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test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case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91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6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215" y="1143000"/>
            <a:ext cx="8991600" cy="2492990"/>
            <a:chOff x="287215" y="1143000"/>
            <a:chExt cx="8991600" cy="2492990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287215" y="1143000"/>
              <a:ext cx="8991600" cy="249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Here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 represents cause and e represents effect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The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following notations are always used between a cause and an effect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:</a:t>
              </a:r>
            </a:p>
            <a:p>
              <a:endPara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/>
              </a:pP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Identity Function: if c is 1, then e is 1. Else e is 0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/>
              </a:pPr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/>
              </a:pPr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-1639" t="11299" r="1639" b="15854"/>
          <a:stretch/>
        </p:blipFill>
        <p:spPr>
          <a:xfrm>
            <a:off x="1371600" y="3505200"/>
            <a:ext cx="613355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4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7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215" y="1143000"/>
            <a:ext cx="8991600" cy="1263958"/>
            <a:chOff x="287215" y="1143000"/>
            <a:chExt cx="8991600" cy="1263958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287215" y="1143000"/>
              <a:ext cx="89916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 startAt="2"/>
              </a:pP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NOT Function: if c is 1, then e is 0. Else e is 1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 startAt="2"/>
              </a:pPr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8" name="Picture 4" descr="https://media.geeksforgeeks.org/wp-content/uploads/20200326224205/223-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9114" r="2389" b="18212"/>
          <a:stretch/>
        </p:blipFill>
        <p:spPr bwMode="auto">
          <a:xfrm>
            <a:off x="1730260" y="2819400"/>
            <a:ext cx="557857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37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8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215" y="1143000"/>
            <a:ext cx="8991600" cy="1263958"/>
            <a:chOff x="287215" y="1143000"/>
            <a:chExt cx="8991600" cy="1263958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287215" y="1143000"/>
              <a:ext cx="89916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ts val="2400"/>
                </a:lnSpc>
                <a:buFont typeface="+mj-lt"/>
                <a:buAutoNum type="arabicPeriod" startAt="3"/>
              </a:pP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OR </a:t>
              </a: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Function: if c1 or c2 or c3 is 1, then e is 1. Else e is 0</a:t>
              </a:r>
              <a:r>
                <a:rPr lang="en-US" altLang="zh-CN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 startAt="3"/>
              </a:pPr>
              <a:endPara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 startAt="3"/>
              </a:pPr>
              <a:endPara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578" t="4613" r="2660" b="4316"/>
          <a:stretch/>
        </p:blipFill>
        <p:spPr>
          <a:xfrm>
            <a:off x="2590800" y="2423370"/>
            <a:ext cx="3810000" cy="25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8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9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Basic Notations used in </a:t>
            </a:r>
            <a:r>
              <a:rPr lang="en-US" altLang="zh-CN" sz="3200" dirty="0" smtClean="0">
                <a:latin typeface="Cambria" panose="02040503050406030204" pitchFamily="18" charset="0"/>
              </a:rPr>
              <a:t>C-E Graph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215" y="1143000"/>
            <a:ext cx="8991600" cy="1263958"/>
            <a:chOff x="287215" y="1143000"/>
            <a:chExt cx="8991600" cy="1263958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287215" y="1143000"/>
              <a:ext cx="89916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ts val="2400"/>
                </a:lnSpc>
                <a:buFont typeface="+mj-lt"/>
                <a:buAutoNum type="arabicPeriod"/>
              </a:pPr>
              <a:endPara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marL="457200" indent="-457200">
                <a:lnSpc>
                  <a:spcPts val="2400"/>
                </a:lnSpc>
                <a:buFont typeface="+mj-lt"/>
                <a:buAutoNum type="arabicPeriod" startAt="4"/>
              </a:pPr>
              <a:r>
                <a:rPr lang="en-US" altLang="zh-CN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AND Function: if both c1 and c2 and c3 is 1, then e is 1. Else e is 0.</a:t>
              </a:r>
              <a:endParaRPr lang="zh-CN" altLang="en-US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184731" cy="425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30" name="Picture 6" descr="https://media.geeksforgeeks.org/wp-content/uploads/20200326224302/4108-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5349" r="6082" b="5859"/>
          <a:stretch/>
        </p:blipFill>
        <p:spPr bwMode="auto">
          <a:xfrm>
            <a:off x="2667000" y="2590800"/>
            <a:ext cx="37925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82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17882</TotalTime>
  <Words>2106</Words>
  <Application>Microsoft Office PowerPoint</Application>
  <PresentationFormat>全屏显示(4:3)</PresentationFormat>
  <Paragraphs>280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Microsoft Yahei</vt:lpstr>
      <vt:lpstr>黑体</vt:lpstr>
      <vt:lpstr>华文新魏</vt:lpstr>
      <vt:lpstr>宋体</vt:lpstr>
      <vt:lpstr>Arial</vt:lpstr>
      <vt:lpstr>Cambria</vt:lpstr>
      <vt:lpstr>Cambria Math</vt:lpstr>
      <vt:lpstr>Symbol</vt:lpstr>
      <vt:lpstr>Wingdings</vt:lpstr>
      <vt:lpstr>1_自定义设计方案</vt:lpstr>
      <vt:lpstr>Software Testing and Quality Assurance</vt:lpstr>
      <vt:lpstr>PowerPoint 演示文稿</vt:lpstr>
      <vt:lpstr>Cause-Effect Analysis</vt:lpstr>
      <vt:lpstr>Cause-Effect Analysis </vt:lpstr>
      <vt:lpstr>C-E Analysis Process Steps</vt:lpstr>
      <vt:lpstr>Basic Notations used in C-E Graph</vt:lpstr>
      <vt:lpstr>Basic Notations used in C-E Graph</vt:lpstr>
      <vt:lpstr>Basic Notations used in C-E Graph</vt:lpstr>
      <vt:lpstr>Basic Notations used in C-E Graph</vt:lpstr>
      <vt:lpstr>Basic Notations used in C-E Graph</vt:lpstr>
      <vt:lpstr>Basic Notations used in C-E Graph</vt:lpstr>
      <vt:lpstr>Basic Notations used in C-E Graph</vt:lpstr>
      <vt:lpstr>Basic Notations used in C-E Graph</vt:lpstr>
      <vt:lpstr>Basic Notations used in C-E Graph</vt:lpstr>
      <vt:lpstr>C-E Analysis </vt:lpstr>
      <vt:lpstr>Cause-Effect Analysis Sample </vt:lpstr>
      <vt:lpstr>Deriving test case</vt:lpstr>
      <vt:lpstr>PowerPoint 演示文稿</vt:lpstr>
      <vt:lpstr>PowerPoint 演示文稿</vt:lpstr>
      <vt:lpstr>Error Guessing </vt:lpstr>
      <vt:lpstr>PowerPoint 演示文稿</vt:lpstr>
      <vt:lpstr>PowerPoint 演示文稿</vt:lpstr>
      <vt:lpstr>PowerPoint 演示文稿</vt:lpstr>
      <vt:lpstr>STATE TESTING</vt:lpstr>
      <vt:lpstr>Definition: State Transition Map</vt:lpstr>
      <vt:lpstr>Example of Part of STM</vt:lpstr>
      <vt:lpstr>Example of Part of STM</vt:lpstr>
      <vt:lpstr>What the STM Shows</vt:lpstr>
      <vt:lpstr>Use Equivalence Partitioning to Choose Test Cases for State Testing</vt:lpstr>
      <vt:lpstr>More on State Testing</vt:lpstr>
      <vt:lpstr>Testing-to-Fail State Testing</vt:lpstr>
      <vt:lpstr>Repetition, Stress &amp; Load Testing</vt:lpstr>
      <vt:lpstr>Which One to Choose?</vt:lpstr>
      <vt:lpstr>PowerPoint 演示文稿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2748</cp:revision>
  <cp:lastPrinted>1601-01-01T00:00:00Z</cp:lastPrinted>
  <dcterms:created xsi:type="dcterms:W3CDTF">1601-01-01T00:00:00Z</dcterms:created>
  <dcterms:modified xsi:type="dcterms:W3CDTF">2022-10-19T01:46:01Z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