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handoutMasterIdLst>
    <p:handoutMasterId r:id="rId65"/>
  </p:handoutMasterIdLst>
  <p:sldIdLst>
    <p:sldId id="1348" r:id="rId2"/>
    <p:sldId id="1350" r:id="rId3"/>
    <p:sldId id="1351" r:id="rId4"/>
    <p:sldId id="1352" r:id="rId5"/>
    <p:sldId id="1353" r:id="rId6"/>
    <p:sldId id="1354" r:id="rId7"/>
    <p:sldId id="1355" r:id="rId8"/>
    <p:sldId id="1356" r:id="rId9"/>
    <p:sldId id="1357" r:id="rId10"/>
    <p:sldId id="1358" r:id="rId11"/>
    <p:sldId id="1359" r:id="rId12"/>
    <p:sldId id="1360" r:id="rId13"/>
    <p:sldId id="1361" r:id="rId14"/>
    <p:sldId id="1362" r:id="rId15"/>
    <p:sldId id="1365" r:id="rId16"/>
    <p:sldId id="1366" r:id="rId17"/>
    <p:sldId id="1369" r:id="rId18"/>
    <p:sldId id="1370" r:id="rId19"/>
    <p:sldId id="1372" r:id="rId20"/>
    <p:sldId id="1373" r:id="rId21"/>
    <p:sldId id="1376" r:id="rId22"/>
    <p:sldId id="1377" r:id="rId23"/>
    <p:sldId id="1378" r:id="rId24"/>
    <p:sldId id="1380" r:id="rId25"/>
    <p:sldId id="1383" r:id="rId26"/>
    <p:sldId id="1384" r:id="rId27"/>
    <p:sldId id="1385" r:id="rId28"/>
    <p:sldId id="1386" r:id="rId29"/>
    <p:sldId id="1387" r:id="rId30"/>
    <p:sldId id="1388" r:id="rId31"/>
    <p:sldId id="1390" r:id="rId32"/>
    <p:sldId id="1391" r:id="rId33"/>
    <p:sldId id="1194" r:id="rId34"/>
    <p:sldId id="1195" r:id="rId35"/>
    <p:sldId id="1196" r:id="rId36"/>
    <p:sldId id="1198" r:id="rId37"/>
    <p:sldId id="1393" r:id="rId38"/>
    <p:sldId id="1197" r:id="rId39"/>
    <p:sldId id="1200" r:id="rId40"/>
    <p:sldId id="1201" r:id="rId41"/>
    <p:sldId id="1205" r:id="rId42"/>
    <p:sldId id="1199" r:id="rId43"/>
    <p:sldId id="1206" r:id="rId44"/>
    <p:sldId id="1207" r:id="rId45"/>
    <p:sldId id="1209" r:id="rId46"/>
    <p:sldId id="1210" r:id="rId47"/>
    <p:sldId id="1211" r:id="rId48"/>
    <p:sldId id="1212" r:id="rId49"/>
    <p:sldId id="1213" r:id="rId50"/>
    <p:sldId id="1214" r:id="rId51"/>
    <p:sldId id="1216" r:id="rId52"/>
    <p:sldId id="1273" r:id="rId53"/>
    <p:sldId id="1274" r:id="rId54"/>
    <p:sldId id="1217" r:id="rId55"/>
    <p:sldId id="1220" r:id="rId56"/>
    <p:sldId id="1215" r:id="rId57"/>
    <p:sldId id="1342" r:id="rId58"/>
    <p:sldId id="1343" r:id="rId59"/>
    <p:sldId id="1344" r:id="rId60"/>
    <p:sldId id="1345" r:id="rId61"/>
    <p:sldId id="1218" r:id="rId62"/>
    <p:sldId id="876" r:id="rId63"/>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9C9C"/>
    <a:srgbClr val="4CFF4C"/>
    <a:srgbClr val="FF3C3C"/>
    <a:srgbClr val="3A4998"/>
    <a:srgbClr val="5D6AAB"/>
    <a:srgbClr val="00B0F0"/>
    <a:srgbClr val="36369B"/>
    <a:srgbClr val="152961"/>
    <a:srgbClr val="009999"/>
    <a:srgbClr val="132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9" autoAdjust="0"/>
    <p:restoredTop sz="60205" autoAdjust="0"/>
  </p:normalViewPr>
  <p:slideViewPr>
    <p:cSldViewPr snapToObjects="1">
      <p:cViewPr varScale="1">
        <p:scale>
          <a:sx n="96" d="100"/>
          <a:sy n="96" d="100"/>
        </p:scale>
        <p:origin x="3810" y="48"/>
      </p:cViewPr>
      <p:guideLst>
        <p:guide orient="horz" pos="2352"/>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3" d="2"/>
        <a:sy n="3" d="2"/>
      </p:scale>
      <p:origin x="0" y="0"/>
    </p:cViewPr>
  </p:notesTextViewPr>
  <p:sorterViewPr>
    <p:cViewPr>
      <p:scale>
        <a:sx n="100" d="100"/>
        <a:sy n="100" d="100"/>
      </p:scale>
      <p:origin x="0" y="6570"/>
    </p:cViewPr>
  </p:sorterViewPr>
  <p:notesViewPr>
    <p:cSldViewPr snapToObjects="1">
      <p:cViewPr varScale="1">
        <p:scale>
          <a:sx n="75" d="100"/>
          <a:sy n="75" d="100"/>
        </p:scale>
        <p:origin x="-9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7.xml"/><Relationship Id="rId2" Type="http://schemas.openxmlformats.org/officeDocument/2006/relationships/slide" Target="slides/slide7.xml"/><Relationship Id="rId16" Type="http://schemas.openxmlformats.org/officeDocument/2006/relationships/slide" Target="slides/slide30.xml"/><Relationship Id="rId1" Type="http://schemas.openxmlformats.org/officeDocument/2006/relationships/slide" Target="slides/slide6.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29.xml"/><Relationship Id="rId10" Type="http://schemas.openxmlformats.org/officeDocument/2006/relationships/slide" Target="slides/slide1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8EAE1928-9D4C-49B6-AAF6-367633392B04}" type="slidenum">
              <a:rPr lang="en-US" altLang="zh-CN"/>
              <a:pPr>
                <a:defRPr/>
              </a:pPr>
              <a:t>‹#›</a:t>
            </a:fld>
            <a:endParaRPr lang="en-US" altLang="zh-CN"/>
          </a:p>
        </p:txBody>
      </p:sp>
    </p:spTree>
    <p:extLst>
      <p:ext uri="{BB962C8B-B14F-4D97-AF65-F5344CB8AC3E}">
        <p14:creationId xmlns:p14="http://schemas.microsoft.com/office/powerpoint/2010/main" val="331627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31B0A9D7-2049-40C3-89F4-FDE8A803A61B}" type="slidenum">
              <a:rPr lang="en-US" altLang="zh-CN"/>
              <a:pPr>
                <a:defRPr/>
              </a:pPr>
              <a:t>‹#›</a:t>
            </a:fld>
            <a:endParaRPr lang="en-US" altLang="zh-CN"/>
          </a:p>
        </p:txBody>
      </p:sp>
    </p:spTree>
    <p:extLst>
      <p:ext uri="{BB962C8B-B14F-4D97-AF65-F5344CB8AC3E}">
        <p14:creationId xmlns:p14="http://schemas.microsoft.com/office/powerpoint/2010/main" val="140630330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FA4841EF-E585-44AF-AE85-F1852AF758AD}" type="slidenum">
              <a:rPr lang="en-US" altLang="zh-CN" sz="1200">
                <a:ea typeface="宋体" panose="02010600030101010101" pitchFamily="2" charset="-122"/>
              </a:rPr>
              <a:pPr algn="r"/>
              <a:t>1</a:t>
            </a:fld>
            <a:endParaRPr lang="en-US" altLang="zh-CN" sz="1200">
              <a:ea typeface="宋体" panose="02010600030101010101" pitchFamily="2" charset="-122"/>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9354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10</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dirty="0" smtClean="0"/>
              <a:t>原因之间，结果之间也是有可能存在的条件约束的。</a:t>
            </a:r>
            <a:endParaRPr lang="en-US" altLang="zh-CN" dirty="0" smtClean="0"/>
          </a:p>
          <a:p>
            <a:r>
              <a:rPr lang="zh-CN" altLang="en-US" dirty="0" smtClean="0"/>
              <a:t>为了表示一些不可能的原因组合或不可能的效果组合，使用了约束。因果图中使用了以下约束</a:t>
            </a:r>
            <a:r>
              <a:rPr lang="zh-CN" altLang="en-US" dirty="0" smtClean="0"/>
              <a:t>：</a:t>
            </a:r>
            <a:endParaRPr lang="en-US" altLang="zh-CN" dirty="0" smtClean="0"/>
          </a:p>
        </p:txBody>
      </p:sp>
    </p:spTree>
    <p:extLst>
      <p:ext uri="{BB962C8B-B14F-4D97-AF65-F5344CB8AC3E}">
        <p14:creationId xmlns:p14="http://schemas.microsoft.com/office/powerpoint/2010/main" val="3457329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11</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dirty="0" smtClean="0"/>
              <a:t>包含约束或</a:t>
            </a:r>
            <a:r>
              <a:rPr lang="en-US" altLang="zh-CN" dirty="0" smtClean="0"/>
              <a:t>I-constraint</a:t>
            </a:r>
            <a:endParaRPr lang="zh-CN" altLang="en-US" dirty="0"/>
          </a:p>
        </p:txBody>
      </p:sp>
    </p:spTree>
    <p:extLst>
      <p:ext uri="{BB962C8B-B14F-4D97-AF65-F5344CB8AC3E}">
        <p14:creationId xmlns:p14="http://schemas.microsoft.com/office/powerpoint/2010/main" val="1819994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12</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dirty="0" smtClean="0"/>
              <a:t>一个且仅一个约束或</a:t>
            </a:r>
            <a:r>
              <a:rPr lang="en-US" altLang="zh-CN" dirty="0" smtClean="0"/>
              <a:t>O</a:t>
            </a:r>
            <a:r>
              <a:rPr lang="zh-CN" altLang="en-US" dirty="0" smtClean="0"/>
              <a:t>约束</a:t>
            </a:r>
            <a:endParaRPr lang="zh-CN" altLang="en-US" dirty="0"/>
          </a:p>
        </p:txBody>
      </p:sp>
    </p:spTree>
    <p:extLst>
      <p:ext uri="{BB962C8B-B14F-4D97-AF65-F5344CB8AC3E}">
        <p14:creationId xmlns:p14="http://schemas.microsoft.com/office/powerpoint/2010/main" val="2743832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13</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dirty="0" smtClean="0"/>
              <a:t>要求约束或</a:t>
            </a:r>
            <a:r>
              <a:rPr lang="en-US" altLang="zh-CN" dirty="0" smtClean="0"/>
              <a:t>R</a:t>
            </a:r>
            <a:r>
              <a:rPr lang="zh-CN" altLang="en-US" dirty="0" smtClean="0"/>
              <a:t>约束。</a:t>
            </a:r>
            <a:endParaRPr lang="zh-CN" altLang="en-US" dirty="0"/>
          </a:p>
        </p:txBody>
      </p:sp>
    </p:spTree>
    <p:extLst>
      <p:ext uri="{BB962C8B-B14F-4D97-AF65-F5344CB8AC3E}">
        <p14:creationId xmlns:p14="http://schemas.microsoft.com/office/powerpoint/2010/main" val="2908961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14</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dirty="0" smtClean="0"/>
              <a:t>屏蔽约束或</a:t>
            </a:r>
            <a:r>
              <a:rPr lang="en-US" altLang="zh-CN" dirty="0" smtClean="0"/>
              <a:t>M</a:t>
            </a:r>
            <a:r>
              <a:rPr lang="zh-CN" altLang="en-US" dirty="0" smtClean="0"/>
              <a:t>约束</a:t>
            </a:r>
            <a:endParaRPr lang="zh-CN" altLang="en-US" dirty="0"/>
          </a:p>
        </p:txBody>
      </p:sp>
    </p:spTree>
    <p:extLst>
      <p:ext uri="{BB962C8B-B14F-4D97-AF65-F5344CB8AC3E}">
        <p14:creationId xmlns:p14="http://schemas.microsoft.com/office/powerpoint/2010/main" val="2857467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15</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6238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16</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79231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17</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62732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18</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6613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19</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1757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1E60B-1A54-46D0-B70F-87E6AE53F84E}" type="slidenum">
              <a:rPr lang="zh-CN" altLang="en-US"/>
              <a:pPr/>
              <a:t>2</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986281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74274-CE61-4346-B77B-8AFCA4F4DF17}" type="slidenum">
              <a:rPr lang="zh-CN" altLang="en-US"/>
              <a:pPr/>
              <a:t>20</a:t>
            </a:fld>
            <a:endParaRPr lang="en-US" altLang="zh-CN"/>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zh-CN" altLang="en-US" dirty="0" smtClean="0"/>
              <a:t>根据测试人员以往的经验猜测可能出现问题的地方来进行用例设计的一种</a:t>
            </a:r>
            <a:r>
              <a:rPr lang="zh-CN" altLang="en-US" dirty="0" smtClean="0"/>
              <a:t>技术</a:t>
            </a:r>
            <a:endParaRPr lang="en-US" altLang="zh-CN" dirty="0" smtClean="0"/>
          </a:p>
        </p:txBody>
      </p:sp>
    </p:spTree>
    <p:extLst>
      <p:ext uri="{BB962C8B-B14F-4D97-AF65-F5344CB8AC3E}">
        <p14:creationId xmlns:p14="http://schemas.microsoft.com/office/powerpoint/2010/main" val="66998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143C93-CF20-4CE2-9485-79BFC53AC1CE}" type="slidenum">
              <a:rPr lang="zh-CN" altLang="en-US"/>
              <a:pPr/>
              <a:t>21</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96406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3F795D-6022-4C6E-A4A6-F8FBBD726661}" type="slidenum">
              <a:rPr lang="zh-CN" altLang="en-US"/>
              <a:pPr/>
              <a:t>22</a:t>
            </a:fld>
            <a:endParaRPr lang="en-US" altLang="zh-CN"/>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78794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FDA4A-CE83-40E7-B5E7-6F59DB6F58AF}" type="slidenum">
              <a:rPr lang="zh-CN" altLang="en-US"/>
              <a:pPr/>
              <a:t>23</a:t>
            </a:fld>
            <a:endParaRPr lang="en-US" altLang="zh-CN"/>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288652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7316CC-40EB-473E-BB4E-4716183794EB}" type="slidenum">
              <a:rPr lang="zh-CN" altLang="en-US"/>
              <a:pPr/>
              <a:t>24</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191951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C47BE-A5B5-4E43-A030-81E88BF104EC}" type="slidenum">
              <a:rPr lang="zh-CN" altLang="en-US"/>
              <a:pPr/>
              <a:t>25</a:t>
            </a:fld>
            <a:endParaRPr lang="en-US" altLang="zh-CN"/>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047504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254DDE-FA63-4B7A-A608-3733BEFF5A49}" type="slidenum">
              <a:rPr lang="zh-CN" altLang="en-US"/>
              <a:pPr/>
              <a:t>26</a:t>
            </a:fld>
            <a:endParaRPr lang="en-US" altLang="zh-CN"/>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094169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B91C2D-E61C-4FBC-A197-57A712F9343A}" type="slidenum">
              <a:rPr lang="zh-CN" altLang="en-US"/>
              <a:pPr/>
              <a:t>27</a:t>
            </a:fld>
            <a:endParaRPr lang="en-US" altLang="zh-CN"/>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zh-CN" altLang="en-US" dirty="0" smtClean="0"/>
              <a:t>检查竞争条件 </a:t>
            </a:r>
            <a:r>
              <a:rPr lang="en-US" altLang="zh-CN" dirty="0" smtClean="0"/>
              <a:t>–</a:t>
            </a:r>
            <a:r>
              <a:rPr lang="zh-CN" altLang="en-US" dirty="0" smtClean="0"/>
              <a:t>时序错乱 导致执行无法按计划进行。</a:t>
            </a:r>
            <a:endParaRPr lang="en-US" altLang="zh-CN" dirty="0" smtClean="0"/>
          </a:p>
          <a:p>
            <a:endParaRPr lang="en-US" altLang="zh-CN" dirty="0" smtClean="0"/>
          </a:p>
        </p:txBody>
      </p:sp>
    </p:spTree>
    <p:extLst>
      <p:ext uri="{BB962C8B-B14F-4D97-AF65-F5344CB8AC3E}">
        <p14:creationId xmlns:p14="http://schemas.microsoft.com/office/powerpoint/2010/main" val="890259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E2682-12DF-405E-9C4C-DEA8978C56E0}" type="slidenum">
              <a:rPr lang="zh-CN" altLang="en-US"/>
              <a:pPr/>
              <a:t>28</a:t>
            </a:fld>
            <a:endParaRPr lang="en-US" altLang="zh-CN"/>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332264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3081B-A967-43E6-AA12-9B1B844741C5}" type="slidenum">
              <a:rPr lang="zh-CN" altLang="en-US"/>
              <a:pPr/>
              <a:t>29</a:t>
            </a:fld>
            <a:endParaRPr lang="en-US" altLang="zh-CN"/>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zh-CN" altLang="en-US" dirty="0" smtClean="0"/>
              <a:t>黑盒测试技术：</a:t>
            </a:r>
            <a:endParaRPr lang="en-US" altLang="zh-CN" dirty="0" smtClean="0"/>
          </a:p>
          <a:p>
            <a:r>
              <a:rPr lang="zh-CN" altLang="en-US" dirty="0" smtClean="0"/>
              <a:t>等价划分</a:t>
            </a:r>
            <a:endParaRPr lang="en-US" altLang="zh-CN" dirty="0" smtClean="0"/>
          </a:p>
          <a:p>
            <a:r>
              <a:rPr lang="zh-CN" altLang="en-US" dirty="0" smtClean="0"/>
              <a:t>边值分析</a:t>
            </a:r>
            <a:endParaRPr lang="en-US" altLang="zh-CN" dirty="0" smtClean="0"/>
          </a:p>
          <a:p>
            <a:r>
              <a:rPr lang="zh-CN" altLang="en-US" dirty="0" smtClean="0"/>
              <a:t>因果图</a:t>
            </a:r>
            <a:endParaRPr lang="en-US" altLang="zh-CN" dirty="0" smtClean="0"/>
          </a:p>
          <a:p>
            <a:r>
              <a:rPr lang="zh-CN" altLang="en-US" dirty="0" smtClean="0"/>
              <a:t>错误猜测法</a:t>
            </a:r>
            <a:r>
              <a:rPr lang="en-US" altLang="zh-CN" dirty="0" smtClean="0"/>
              <a:t>…………</a:t>
            </a:r>
          </a:p>
          <a:p>
            <a:endParaRPr lang="en-US" altLang="zh-CN" dirty="0" smtClean="0"/>
          </a:p>
        </p:txBody>
      </p:sp>
    </p:spTree>
    <p:extLst>
      <p:ext uri="{BB962C8B-B14F-4D97-AF65-F5344CB8AC3E}">
        <p14:creationId xmlns:p14="http://schemas.microsoft.com/office/powerpoint/2010/main" val="185300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DAD9F-7119-4E1D-B0FD-3AC410750070}" type="slidenum">
              <a:rPr lang="zh-CN" altLang="en-US"/>
              <a:pPr/>
              <a:t>3</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r>
              <a:rPr lang="zh-CN" altLang="en-US" dirty="0" smtClean="0"/>
              <a:t>因果</a:t>
            </a:r>
            <a:r>
              <a:rPr lang="zh-CN" altLang="en-US" dirty="0" smtClean="0"/>
              <a:t>分析</a:t>
            </a:r>
            <a:endParaRPr lang="en-US" altLang="zh-CN" dirty="0" smtClean="0"/>
          </a:p>
        </p:txBody>
      </p:sp>
    </p:spTree>
    <p:extLst>
      <p:ext uri="{BB962C8B-B14F-4D97-AF65-F5344CB8AC3E}">
        <p14:creationId xmlns:p14="http://schemas.microsoft.com/office/powerpoint/2010/main" val="2228169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8F004-5851-4E32-B14F-B386CFEF488C}" type="slidenum">
              <a:rPr lang="zh-CN" altLang="en-US"/>
              <a:pPr/>
              <a:t>30</a:t>
            </a:fld>
            <a:endParaRPr lang="en-US" altLang="zh-CN"/>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r>
              <a:rPr lang="zh-CN" altLang="en-US" dirty="0" smtClean="0"/>
              <a:t>一定要综合运用各种技巧</a:t>
            </a:r>
            <a:r>
              <a:rPr lang="zh-CN" altLang="en-US" dirty="0" smtClean="0"/>
              <a:t>当</a:t>
            </a:r>
            <a:endParaRPr lang="en-US" altLang="zh-CN" dirty="0" smtClean="0"/>
          </a:p>
        </p:txBody>
      </p:sp>
    </p:spTree>
    <p:extLst>
      <p:ext uri="{BB962C8B-B14F-4D97-AF65-F5344CB8AC3E}">
        <p14:creationId xmlns:p14="http://schemas.microsoft.com/office/powerpoint/2010/main" val="1431386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5F5927A-54F0-4D8D-A258-6A84A3EF3DAE}" type="slidenum">
              <a:rPr lang="en-US" altLang="zh-CN" sz="1200">
                <a:ea typeface="宋体" panose="02010600030101010101" pitchFamily="2" charset="-122"/>
              </a:rPr>
              <a:pPr algn="r"/>
              <a:t>31</a:t>
            </a:fld>
            <a:endParaRPr lang="en-US" altLang="zh-CN" sz="120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2799554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r"/>
            <a:fld id="{370B7790-72F6-42D8-BEA4-C2C7E26DDB8E}" type="slidenum">
              <a:rPr lang="en-US" altLang="zh-CN" sz="1200">
                <a:ea typeface="宋体" panose="02010600030101010101" pitchFamily="2" charset="-122"/>
              </a:rPr>
              <a:pPr algn="r"/>
              <a:t>32</a:t>
            </a:fld>
            <a:endParaRPr lang="en-US" altLang="zh-CN" sz="120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CN" altLang="zh-CN" dirty="0" smtClean="0"/>
          </a:p>
        </p:txBody>
      </p:sp>
    </p:spTree>
    <p:extLst>
      <p:ext uri="{BB962C8B-B14F-4D97-AF65-F5344CB8AC3E}">
        <p14:creationId xmlns:p14="http://schemas.microsoft.com/office/powerpoint/2010/main" val="3498624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8E6706-D3E6-49E9-890A-E86D0CCCA183}" type="slidenum">
              <a:rPr lang="zh-CN" altLang="en-US"/>
              <a:pPr/>
              <a:t>33</a:t>
            </a:fld>
            <a:endParaRPr lang="en-US" altLang="zh-CN"/>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437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44125-B9BC-438E-8FE7-5106959FF4D3}" type="slidenum">
              <a:rPr lang="zh-CN" altLang="en-US"/>
              <a:pPr/>
              <a:t>34</a:t>
            </a:fld>
            <a:endParaRPr lang="en-US" altLang="zh-CN"/>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r>
              <a:rPr lang="zh-CN" altLang="en-US" dirty="0" smtClean="0"/>
              <a:t>静态</a:t>
            </a:r>
            <a:r>
              <a:rPr lang="zh-CN" altLang="en-US" dirty="0" smtClean="0"/>
              <a:t>的白盒</a:t>
            </a:r>
            <a:r>
              <a:rPr lang="zh-CN" altLang="en-US" dirty="0" smtClean="0"/>
              <a:t>技术</a:t>
            </a:r>
            <a:endParaRPr lang="zh-CN" altLang="en-US" dirty="0"/>
          </a:p>
        </p:txBody>
      </p:sp>
    </p:spTree>
    <p:extLst>
      <p:ext uri="{BB962C8B-B14F-4D97-AF65-F5344CB8AC3E}">
        <p14:creationId xmlns:p14="http://schemas.microsoft.com/office/powerpoint/2010/main" val="4067584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6708E-AE2E-4AD4-B384-29304FE1440A}" type="slidenum">
              <a:rPr lang="zh-CN" altLang="en-US"/>
              <a:pPr/>
              <a:t>35</a:t>
            </a:fld>
            <a:endParaRPr lang="en-US" altLang="zh-CN"/>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092851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4FB74-C4B6-42C6-94A1-4CE6FD32C1FA}" type="slidenum">
              <a:rPr lang="zh-CN" altLang="en-US"/>
              <a:pPr/>
              <a:t>36</a:t>
            </a:fld>
            <a:endParaRPr lang="en-US" altLang="zh-CN"/>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en-US" altLang="zh-CN" dirty="0" smtClean="0"/>
              <a:t>1</a:t>
            </a:r>
            <a:r>
              <a:rPr lang="en-US" altLang="zh-CN" dirty="0" smtClean="0"/>
              <a:t>.</a:t>
            </a:r>
            <a:r>
              <a:rPr lang="zh-CN" altLang="en-US" dirty="0" smtClean="0"/>
              <a:t>确定</a:t>
            </a:r>
            <a:r>
              <a:rPr lang="zh-CN" altLang="en-US" dirty="0" smtClean="0"/>
              <a:t>问题。</a:t>
            </a:r>
            <a:endParaRPr lang="en-US" altLang="zh-CN" dirty="0" smtClean="0"/>
          </a:p>
          <a:p>
            <a:r>
              <a:rPr lang="en-US" altLang="zh-CN" dirty="0" smtClean="0"/>
              <a:t>2.</a:t>
            </a:r>
            <a:r>
              <a:rPr lang="zh-CN" altLang="en-US" dirty="0" smtClean="0"/>
              <a:t>设置并遵循审核</a:t>
            </a:r>
            <a:r>
              <a:rPr lang="zh-CN" altLang="en-US" dirty="0" smtClean="0"/>
              <a:t>规则</a:t>
            </a:r>
            <a:endParaRPr lang="en-US" altLang="zh-CN" dirty="0" smtClean="0"/>
          </a:p>
          <a:p>
            <a:r>
              <a:rPr lang="en-US" altLang="zh-CN" dirty="0" smtClean="0"/>
              <a:t>3</a:t>
            </a:r>
            <a:r>
              <a:rPr lang="en-US" altLang="zh-CN" dirty="0" smtClean="0"/>
              <a:t>.</a:t>
            </a:r>
            <a:r>
              <a:rPr lang="zh-CN" altLang="en-US" dirty="0" smtClean="0"/>
              <a:t>准备 </a:t>
            </a:r>
            <a:endParaRPr lang="en-US" altLang="zh-CN" dirty="0" smtClean="0"/>
          </a:p>
          <a:p>
            <a:r>
              <a:rPr lang="en-US" altLang="zh-CN" dirty="0" smtClean="0"/>
              <a:t>4</a:t>
            </a:r>
            <a:r>
              <a:rPr lang="zh-CN" altLang="en-US" dirty="0" smtClean="0"/>
              <a:t>编写报告</a:t>
            </a:r>
            <a:r>
              <a:rPr lang="zh-CN" altLang="en-US" dirty="0" smtClean="0"/>
              <a:t>。</a:t>
            </a:r>
            <a:endParaRPr lang="en-US" altLang="zh-CN" dirty="0" smtClean="0"/>
          </a:p>
        </p:txBody>
      </p:sp>
    </p:spTree>
    <p:extLst>
      <p:ext uri="{BB962C8B-B14F-4D97-AF65-F5344CB8AC3E}">
        <p14:creationId xmlns:p14="http://schemas.microsoft.com/office/powerpoint/2010/main" val="73596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4FB74-C4B6-42C6-94A1-4CE6FD32C1FA}" type="slidenum">
              <a:rPr lang="zh-CN" altLang="en-US"/>
              <a:pPr/>
              <a:t>37</a:t>
            </a:fld>
            <a:endParaRPr lang="en-US" altLang="zh-CN"/>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98573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EA043-538D-44B0-B476-0E6C2B6F8AA1}" type="slidenum">
              <a:rPr lang="zh-CN" altLang="en-US"/>
              <a:pPr/>
              <a:t>38</a:t>
            </a:fld>
            <a:endParaRPr lang="en-US" altLang="zh-CN"/>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r>
              <a:rPr lang="zh-CN" altLang="en-US" dirty="0" smtClean="0"/>
              <a:t>同事审查：</a:t>
            </a:r>
            <a:endParaRPr lang="en-US" altLang="zh-CN" dirty="0" smtClean="0"/>
          </a:p>
          <a:p>
            <a:endParaRPr lang="en-US" altLang="zh-CN" dirty="0" smtClean="0"/>
          </a:p>
          <a:p>
            <a:r>
              <a:rPr lang="zh-CN" altLang="en-US" dirty="0" smtClean="0"/>
              <a:t>走查：</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正式检验：</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zh-CN" altLang="en-US" dirty="0"/>
          </a:p>
        </p:txBody>
      </p:sp>
    </p:spTree>
    <p:extLst>
      <p:ext uri="{BB962C8B-B14F-4D97-AF65-F5344CB8AC3E}">
        <p14:creationId xmlns:p14="http://schemas.microsoft.com/office/powerpoint/2010/main" val="2428305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2FD26-F9A8-4F59-AAA0-70480F749A85}" type="slidenum">
              <a:rPr lang="zh-CN" altLang="en-US"/>
              <a:pPr/>
              <a:t>39</a:t>
            </a:fld>
            <a:endParaRPr lang="en-US" altLang="zh-CN"/>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524950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763E0A-C8C8-4BA8-B3B3-FBC62BFBFAAA}" type="slidenum">
              <a:rPr lang="zh-CN" altLang="en-US"/>
              <a:pPr/>
              <a:t>4</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r>
              <a:rPr lang="zh-CN" altLang="en-US" dirty="0" smtClean="0"/>
              <a:t>分析输入条件组合的黑盒技术</a:t>
            </a:r>
            <a:endParaRPr lang="en-US" altLang="zh-CN" dirty="0" smtClean="0"/>
          </a:p>
          <a:p>
            <a:r>
              <a:rPr lang="zh-CN" altLang="en-US" dirty="0" smtClean="0"/>
              <a:t>确定规范中的原因和影响</a:t>
            </a:r>
            <a:endParaRPr lang="en-US" altLang="zh-CN" dirty="0" smtClean="0"/>
          </a:p>
          <a:p>
            <a:endParaRPr lang="en-US" altLang="zh-CN" dirty="0" smtClean="0"/>
          </a:p>
        </p:txBody>
      </p:sp>
    </p:spTree>
    <p:extLst>
      <p:ext uri="{BB962C8B-B14F-4D97-AF65-F5344CB8AC3E}">
        <p14:creationId xmlns:p14="http://schemas.microsoft.com/office/powerpoint/2010/main" val="1434457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9340E-CD28-453D-8DC3-29DAEB3DD0AE}" type="slidenum">
              <a:rPr lang="zh-CN" altLang="en-US"/>
              <a:pPr/>
              <a:t>40</a:t>
            </a:fld>
            <a:endParaRPr lang="en-US" altLang="zh-CN"/>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77051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F7624-1686-45E2-A6C8-921D1DF92E80}" type="slidenum">
              <a:rPr lang="zh-CN" altLang="en-US"/>
              <a:pPr/>
              <a:t>41</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ltLang="zh-CN" dirty="0" smtClean="0"/>
          </a:p>
        </p:txBody>
      </p:sp>
    </p:spTree>
    <p:extLst>
      <p:ext uri="{BB962C8B-B14F-4D97-AF65-F5344CB8AC3E}">
        <p14:creationId xmlns:p14="http://schemas.microsoft.com/office/powerpoint/2010/main" val="4074759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1FF16-15D6-4D70-98DE-CC33574B1B2C}" type="slidenum">
              <a:rPr lang="zh-CN" altLang="en-US"/>
              <a:pPr/>
              <a:t>42</a:t>
            </a:fld>
            <a:endParaRPr lang="en-US" altLang="zh-CN"/>
          </a:p>
        </p:txBody>
      </p:sp>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r>
              <a:rPr lang="en-US" altLang="zh-CN" dirty="0" smtClean="0"/>
              <a:t>1</a:t>
            </a:r>
            <a:r>
              <a:rPr lang="zh-CN" altLang="en-US" dirty="0" smtClean="0"/>
              <a:t>明确的角色和职责</a:t>
            </a:r>
            <a:endParaRPr lang="en-US" altLang="zh-CN" dirty="0" smtClean="0"/>
          </a:p>
          <a:p>
            <a:r>
              <a:rPr lang="en-US" altLang="zh-CN" dirty="0" smtClean="0"/>
              <a:t>2</a:t>
            </a:r>
            <a:r>
              <a:rPr lang="zh-CN" altLang="en-US" dirty="0" smtClean="0"/>
              <a:t>明确的</a:t>
            </a:r>
            <a:r>
              <a:rPr lang="zh-CN" altLang="en-US" dirty="0" smtClean="0"/>
              <a:t>步骤</a:t>
            </a:r>
            <a:endParaRPr lang="en-US" altLang="zh-CN" dirty="0" smtClean="0"/>
          </a:p>
        </p:txBody>
      </p:sp>
    </p:spTree>
    <p:extLst>
      <p:ext uri="{BB962C8B-B14F-4D97-AF65-F5344CB8AC3E}">
        <p14:creationId xmlns:p14="http://schemas.microsoft.com/office/powerpoint/2010/main" val="2034503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43</a:t>
            </a:fld>
            <a:endParaRPr lang="en-US" altLang="zh-CN"/>
          </a:p>
        </p:txBody>
      </p:sp>
    </p:spTree>
    <p:extLst>
      <p:ext uri="{BB962C8B-B14F-4D97-AF65-F5344CB8AC3E}">
        <p14:creationId xmlns:p14="http://schemas.microsoft.com/office/powerpoint/2010/main" val="3130359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编码标准和</a:t>
            </a:r>
            <a:r>
              <a:rPr lang="zh-CN" altLang="en-US" dirty="0" smtClean="0"/>
              <a:t>规范</a:t>
            </a:r>
            <a:endParaRPr lang="en-US" altLang="zh-CN" dirty="0" smtClean="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44</a:t>
            </a:fld>
            <a:endParaRPr lang="en-US" altLang="zh-CN"/>
          </a:p>
        </p:txBody>
      </p:sp>
    </p:spTree>
    <p:extLst>
      <p:ext uri="{BB962C8B-B14F-4D97-AF65-F5344CB8AC3E}">
        <p14:creationId xmlns:p14="http://schemas.microsoft.com/office/powerpoint/2010/main" val="16986754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5EC88-9F85-4BC3-8F2E-F11740CA2910}" type="slidenum">
              <a:rPr lang="zh-CN" altLang="en-US"/>
              <a:pPr/>
              <a:t>45</a:t>
            </a:fld>
            <a:endParaRPr lang="en-US" altLang="zh-CN"/>
          </a:p>
        </p:txBody>
      </p:sp>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8326076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83B35-4484-4EB5-8264-F847A2A93B77}" type="slidenum">
              <a:rPr lang="zh-CN" altLang="en-US"/>
              <a:pPr/>
              <a:t>46</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7270615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62179-0FF6-4829-B6C4-9C0C2477338A}" type="slidenum">
              <a:rPr lang="zh-CN" altLang="en-US"/>
              <a:pPr/>
              <a:t>47</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r>
              <a:rPr lang="zh-CN" altLang="en-US" dirty="0" smtClean="0"/>
              <a:t>可靠性</a:t>
            </a:r>
            <a:r>
              <a:rPr lang="zh-CN" altLang="en-US" dirty="0" smtClean="0"/>
              <a:t>，</a:t>
            </a:r>
            <a:endParaRPr lang="en-US" altLang="zh-CN" dirty="0" smtClean="0"/>
          </a:p>
          <a:p>
            <a:r>
              <a:rPr lang="zh-CN" altLang="en-US" dirty="0" smtClean="0"/>
              <a:t>可读性</a:t>
            </a:r>
            <a:r>
              <a:rPr lang="zh-CN" altLang="en-US" dirty="0" smtClean="0"/>
              <a:t>和</a:t>
            </a:r>
            <a:r>
              <a:rPr lang="zh-CN" altLang="en-US" dirty="0" smtClean="0"/>
              <a:t>可维护性</a:t>
            </a:r>
            <a:endParaRPr lang="en-US" altLang="zh-CN" dirty="0" smtClean="0"/>
          </a:p>
          <a:p>
            <a:r>
              <a:rPr lang="zh-CN" altLang="en-US" dirty="0" smtClean="0"/>
              <a:t>移植性</a:t>
            </a:r>
            <a:endParaRPr lang="en-US" altLang="zh-CN" dirty="0" smtClean="0"/>
          </a:p>
        </p:txBody>
      </p:sp>
    </p:spTree>
    <p:extLst>
      <p:ext uri="{BB962C8B-B14F-4D97-AF65-F5344CB8AC3E}">
        <p14:creationId xmlns:p14="http://schemas.microsoft.com/office/powerpoint/2010/main" val="17239626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79007-C3BC-4E4F-8F98-D458FDA2E913}" type="slidenum">
              <a:rPr lang="zh-CN" altLang="en-US"/>
              <a:pPr/>
              <a:t>48</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dirty="0" smtClean="0"/>
              <a:t>制定各种标准和指南的组织</a:t>
            </a:r>
            <a:endParaRPr lang="en-US" altLang="zh-CN" dirty="0" smtClean="0"/>
          </a:p>
          <a:p>
            <a:endParaRPr lang="en-US" altLang="zh-CN" dirty="0" smtClean="0"/>
          </a:p>
          <a:p>
            <a:r>
              <a:rPr lang="en-US" altLang="zh-CN" dirty="0" smtClean="0"/>
              <a:t>ANSI–</a:t>
            </a:r>
            <a:r>
              <a:rPr lang="zh-CN" altLang="en-US" dirty="0" smtClean="0"/>
              <a:t>美国国家标准协会</a:t>
            </a:r>
            <a:endParaRPr lang="en-US" altLang="zh-CN" dirty="0" smtClean="0"/>
          </a:p>
          <a:p>
            <a:r>
              <a:rPr lang="en-US" altLang="zh-CN" dirty="0" smtClean="0"/>
              <a:t>IEC–</a:t>
            </a:r>
            <a:r>
              <a:rPr lang="zh-CN" altLang="en-US" dirty="0" smtClean="0"/>
              <a:t>国际工程协会</a:t>
            </a:r>
            <a:endParaRPr lang="en-US" altLang="zh-CN" dirty="0" smtClean="0"/>
          </a:p>
          <a:p>
            <a:r>
              <a:rPr lang="en-US" altLang="zh-CN" dirty="0" smtClean="0"/>
              <a:t>ISO–</a:t>
            </a:r>
            <a:r>
              <a:rPr lang="zh-CN" altLang="en-US" dirty="0" smtClean="0"/>
              <a:t>国际标准化组织</a:t>
            </a:r>
            <a:endParaRPr lang="en-US" altLang="zh-CN" dirty="0" smtClean="0"/>
          </a:p>
          <a:p>
            <a:r>
              <a:rPr lang="en-US" altLang="zh-CN" dirty="0" smtClean="0"/>
              <a:t>NCITS–</a:t>
            </a:r>
            <a:r>
              <a:rPr lang="zh-CN" altLang="en-US" dirty="0" smtClean="0"/>
              <a:t>信息技术标准国家委员会</a:t>
            </a:r>
            <a:endParaRPr lang="en-US" altLang="zh-CN" dirty="0" smtClean="0"/>
          </a:p>
          <a:p>
            <a:endParaRPr lang="en-US" altLang="zh-CN" dirty="0" smtClean="0"/>
          </a:p>
          <a:p>
            <a:r>
              <a:rPr lang="zh-CN" altLang="en-US" dirty="0" smtClean="0"/>
              <a:t>加上各种专业机构</a:t>
            </a:r>
            <a:endParaRPr lang="en-US" altLang="zh-CN" dirty="0" smtClean="0"/>
          </a:p>
          <a:p>
            <a:endParaRPr lang="en-US" altLang="zh-CN" dirty="0" smtClean="0"/>
          </a:p>
          <a:p>
            <a:r>
              <a:rPr lang="en-US" altLang="zh-CN" dirty="0" smtClean="0"/>
              <a:t>ACM-</a:t>
            </a:r>
            <a:r>
              <a:rPr lang="zh-CN" altLang="en-US" dirty="0" smtClean="0"/>
              <a:t>计算机协会</a:t>
            </a:r>
            <a:endParaRPr lang="en-US" altLang="zh-CN" dirty="0" smtClean="0"/>
          </a:p>
          <a:p>
            <a:r>
              <a:rPr lang="en-US" altLang="zh-CN" dirty="0" smtClean="0"/>
              <a:t>IEEE–</a:t>
            </a:r>
            <a:r>
              <a:rPr lang="zh-CN" altLang="en-US" dirty="0" smtClean="0"/>
              <a:t>电气与电子工程师</a:t>
            </a:r>
            <a:r>
              <a:rPr lang="zh-CN" altLang="en-US" dirty="0" smtClean="0"/>
              <a:t>协会</a:t>
            </a:r>
            <a:endParaRPr lang="en-US" altLang="zh-CN" dirty="0" smtClean="0"/>
          </a:p>
        </p:txBody>
      </p:sp>
    </p:spTree>
    <p:extLst>
      <p:ext uri="{BB962C8B-B14F-4D97-AF65-F5344CB8AC3E}">
        <p14:creationId xmlns:p14="http://schemas.microsoft.com/office/powerpoint/2010/main" val="3082987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0EB5B-5542-4A7B-9621-2E3105C7923F}" type="slidenum">
              <a:rPr lang="zh-CN" altLang="en-US"/>
              <a:pPr/>
              <a:t>49</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dirty="0" smtClean="0"/>
              <a:t>数据引用错误。</a:t>
            </a:r>
            <a:endParaRPr lang="en-US" altLang="zh-CN" dirty="0" smtClean="0"/>
          </a:p>
          <a:p>
            <a:r>
              <a:rPr lang="zh-CN" altLang="en-US" dirty="0" smtClean="0"/>
              <a:t>数据声明错误。</a:t>
            </a:r>
            <a:endParaRPr lang="en-US" altLang="zh-CN" dirty="0" smtClean="0"/>
          </a:p>
          <a:p>
            <a:r>
              <a:rPr lang="zh-CN" altLang="en-US" dirty="0" smtClean="0"/>
              <a:t>计算错误。</a:t>
            </a:r>
            <a:endParaRPr lang="en-US" altLang="zh-CN" dirty="0" smtClean="0"/>
          </a:p>
          <a:p>
            <a:r>
              <a:rPr lang="zh-CN" altLang="en-US" dirty="0" smtClean="0"/>
              <a:t>比较错误。</a:t>
            </a:r>
            <a:endParaRPr lang="en-US" altLang="zh-CN" dirty="0" smtClean="0"/>
          </a:p>
          <a:p>
            <a:r>
              <a:rPr lang="zh-CN" altLang="en-US" dirty="0" smtClean="0"/>
              <a:t>控制流错误。</a:t>
            </a:r>
            <a:endParaRPr lang="en-US" altLang="zh-CN" dirty="0" smtClean="0"/>
          </a:p>
          <a:p>
            <a:r>
              <a:rPr lang="zh-CN" altLang="en-US" dirty="0" smtClean="0"/>
              <a:t>子程序（或函数）参数错误。</a:t>
            </a:r>
            <a:endParaRPr lang="en-US" altLang="zh-CN" dirty="0" smtClean="0"/>
          </a:p>
          <a:p>
            <a:r>
              <a:rPr lang="en-US" altLang="zh-CN" dirty="0" smtClean="0"/>
              <a:t>I/O</a:t>
            </a:r>
            <a:r>
              <a:rPr lang="zh-CN" altLang="en-US" dirty="0" smtClean="0"/>
              <a:t>错误</a:t>
            </a:r>
            <a:endParaRPr lang="en-US" altLang="zh-CN" dirty="0" smtClean="0"/>
          </a:p>
          <a:p>
            <a:r>
              <a:rPr lang="zh-CN" altLang="en-US" dirty="0" smtClean="0"/>
              <a:t>其他</a:t>
            </a:r>
            <a:endParaRPr lang="zh-CN" altLang="en-US" dirty="0"/>
          </a:p>
        </p:txBody>
      </p:sp>
    </p:spTree>
    <p:extLst>
      <p:ext uri="{BB962C8B-B14F-4D97-AF65-F5344CB8AC3E}">
        <p14:creationId xmlns:p14="http://schemas.microsoft.com/office/powerpoint/2010/main" val="213804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234CC-18E7-4C43-BE99-8E9C0660254A}" type="slidenum">
              <a:rPr lang="zh-CN" altLang="en-US"/>
              <a:pPr/>
              <a:t>5</a:t>
            </a:fld>
            <a:endParaRPr lang="en-US" altLang="zh-CN"/>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r>
              <a:rPr lang="en-US" altLang="zh-CN" dirty="0" smtClean="0"/>
              <a:t>1.</a:t>
            </a:r>
            <a:r>
              <a:rPr lang="zh-CN" altLang="en-US" dirty="0" smtClean="0"/>
              <a:t>规格划分：</a:t>
            </a:r>
          </a:p>
          <a:p>
            <a:r>
              <a:rPr lang="zh-CN" altLang="en-US" dirty="0" smtClean="0"/>
              <a:t>。</a:t>
            </a:r>
            <a:endParaRPr lang="en-US" altLang="zh-CN" dirty="0" smtClean="0"/>
          </a:p>
          <a:p>
            <a:r>
              <a:rPr lang="en-US" altLang="zh-CN" dirty="0" smtClean="0"/>
              <a:t>2.</a:t>
            </a:r>
            <a:r>
              <a:rPr lang="zh-CN" altLang="en-US" dirty="0" smtClean="0"/>
              <a:t>确定因果关系：</a:t>
            </a:r>
          </a:p>
          <a:p>
            <a:r>
              <a:rPr lang="zh-CN" altLang="en-US" dirty="0" smtClean="0"/>
              <a:t>。</a:t>
            </a:r>
            <a:endParaRPr lang="zh-CN" altLang="en-US" dirty="0" smtClean="0"/>
          </a:p>
          <a:p>
            <a:r>
              <a:rPr lang="en-US" altLang="zh-CN" dirty="0" smtClean="0"/>
              <a:t>3.</a:t>
            </a:r>
            <a:r>
              <a:rPr lang="zh-CN" altLang="en-US" dirty="0" smtClean="0"/>
              <a:t>将规格转换为因果图：</a:t>
            </a:r>
          </a:p>
          <a:p>
            <a:r>
              <a:rPr lang="zh-CN" altLang="en-US" dirty="0" smtClean="0"/>
              <a:t>。</a:t>
            </a:r>
            <a:endParaRPr lang="zh-CN" altLang="en-US" dirty="0" smtClean="0"/>
          </a:p>
          <a:p>
            <a:r>
              <a:rPr lang="en-US" altLang="zh-CN" dirty="0" smtClean="0"/>
              <a:t>4.</a:t>
            </a:r>
            <a:r>
              <a:rPr lang="zh-CN" altLang="en-US" dirty="0" smtClean="0"/>
              <a:t>转换为决策表：</a:t>
            </a:r>
          </a:p>
          <a:p>
            <a:r>
              <a:rPr lang="zh-CN" altLang="en-US" dirty="0" smtClean="0"/>
              <a:t>。</a:t>
            </a:r>
            <a:endParaRPr lang="zh-CN" altLang="en-US" dirty="0" smtClean="0"/>
          </a:p>
          <a:p>
            <a:r>
              <a:rPr lang="en-US" altLang="zh-CN" dirty="0" smtClean="0"/>
              <a:t>5.</a:t>
            </a:r>
            <a:r>
              <a:rPr lang="zh-CN" altLang="en-US" dirty="0" smtClean="0"/>
              <a:t>导出测试用例：</a:t>
            </a:r>
          </a:p>
          <a:p>
            <a:endParaRPr lang="zh-CN" altLang="en-US" dirty="0"/>
          </a:p>
        </p:txBody>
      </p:sp>
    </p:spTree>
    <p:extLst>
      <p:ext uri="{BB962C8B-B14F-4D97-AF65-F5344CB8AC3E}">
        <p14:creationId xmlns:p14="http://schemas.microsoft.com/office/powerpoint/2010/main" val="9876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5DA02-8776-4AE2-B46E-C188885CEF3D}" type="slidenum">
              <a:rPr lang="zh-CN" altLang="en-US"/>
              <a:pPr/>
              <a:t>50</a:t>
            </a:fld>
            <a:endParaRPr lang="en-US" altLang="zh-CN"/>
          </a:p>
        </p:txBody>
      </p:sp>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8807310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22011-7509-40B2-8E65-4F832BCC09C5}" type="slidenum">
              <a:rPr lang="zh-CN" altLang="en-US"/>
              <a:pPr/>
              <a:t>51</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r>
              <a:rPr lang="zh-CN" altLang="en-US" dirty="0" smtClean="0"/>
              <a:t>动态白盒测试不仅查看代码的运行情况，还包括直接测试和</a:t>
            </a:r>
            <a:r>
              <a:rPr lang="zh-CN" altLang="en-US" dirty="0" smtClean="0"/>
              <a:t>控制软件</a:t>
            </a:r>
            <a:endParaRPr lang="en-US" altLang="zh-CN" dirty="0" smtClean="0"/>
          </a:p>
        </p:txBody>
      </p:sp>
    </p:spTree>
    <p:extLst>
      <p:ext uri="{BB962C8B-B14F-4D97-AF65-F5344CB8AC3E}">
        <p14:creationId xmlns:p14="http://schemas.microsoft.com/office/powerpoint/2010/main" val="24812968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Rot="1" noChangeAspect="1" noChangeArrowheads="1" noTextEdit="1"/>
          </p:cNvSpPr>
          <p:nvPr>
            <p:ph type="sldImg"/>
          </p:nvPr>
        </p:nvSpPr>
        <p:spPr>
          <a:xfrm>
            <a:off x="2716213" y="304800"/>
            <a:ext cx="4162425" cy="3122613"/>
          </a:xfrm>
          <a:ln/>
        </p:spPr>
      </p:sp>
      <p:sp>
        <p:nvSpPr>
          <p:cNvPr id="14530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635854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Rot="1" noChangeAspect="1" noChangeArrowheads="1" noTextEdit="1"/>
          </p:cNvSpPr>
          <p:nvPr>
            <p:ph type="sldImg"/>
          </p:nvPr>
        </p:nvSpPr>
        <p:spPr>
          <a:xfrm>
            <a:off x="2716213" y="304800"/>
            <a:ext cx="4162425" cy="3122613"/>
          </a:xfrm>
          <a:ln/>
        </p:spPr>
      </p:sp>
      <p:sp>
        <p:nvSpPr>
          <p:cNvPr id="145510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37074759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F5C290-12B8-46A4-A8E7-2F83F50D73F3}" type="slidenum">
              <a:rPr lang="zh-CN" altLang="en-US"/>
              <a:pPr/>
              <a:t>54</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7874586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程序的结构可以主要分为三种，</a:t>
            </a:r>
            <a:endParaRPr lang="en-US" altLang="zh-CN" dirty="0" smtClean="0"/>
          </a:p>
          <a:p>
            <a:r>
              <a:rPr lang="zh-CN" altLang="en-US" dirty="0" smtClean="0"/>
              <a:t>顺序结构，控制结构，还有分支结构</a:t>
            </a:r>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55</a:t>
            </a:fld>
            <a:endParaRPr lang="en-US" altLang="zh-CN"/>
          </a:p>
        </p:txBody>
      </p:sp>
    </p:spTree>
    <p:extLst>
      <p:ext uri="{BB962C8B-B14F-4D97-AF65-F5344CB8AC3E}">
        <p14:creationId xmlns:p14="http://schemas.microsoft.com/office/powerpoint/2010/main" val="16266579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8F103-A9EE-4884-A91E-A89794F58212}" type="slidenum">
              <a:rPr lang="zh-CN" altLang="en-US"/>
              <a:pPr/>
              <a:t>56</a:t>
            </a:fld>
            <a:endParaRPr lang="en-US" altLang="zh-CN"/>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zh-CN" altLang="en-US" dirty="0" smtClean="0"/>
              <a:t>控制流测试也称为结构化测试，是一个经典的动态白盒测试</a:t>
            </a:r>
            <a:r>
              <a:rPr lang="zh-CN" altLang="en-US" dirty="0" smtClean="0"/>
              <a:t>方法</a:t>
            </a:r>
            <a:endParaRPr lang="en-US" altLang="zh-CN" dirty="0" smtClean="0"/>
          </a:p>
        </p:txBody>
      </p:sp>
    </p:spTree>
    <p:extLst>
      <p:ext uri="{BB962C8B-B14F-4D97-AF65-F5344CB8AC3E}">
        <p14:creationId xmlns:p14="http://schemas.microsoft.com/office/powerpoint/2010/main" val="2841296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57</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zh-CN" altLang="en-US" dirty="0" smtClean="0"/>
              <a:t>例如，选择足够的路径以确保每个源语句至少执行一次。</a:t>
            </a:r>
            <a:endParaRPr lang="en-US" altLang="zh-CN" dirty="0" smtClean="0"/>
          </a:p>
        </p:txBody>
      </p:sp>
    </p:spTree>
    <p:extLst>
      <p:ext uri="{BB962C8B-B14F-4D97-AF65-F5344CB8AC3E}">
        <p14:creationId xmlns:p14="http://schemas.microsoft.com/office/powerpoint/2010/main" val="3201511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58</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altLang="zh-CN" dirty="0" smtClean="0"/>
              <a:t>?</a:t>
            </a:r>
            <a:endParaRPr lang="zh-CN" altLang="en-US" dirty="0"/>
          </a:p>
        </p:txBody>
      </p:sp>
    </p:spTree>
    <p:extLst>
      <p:ext uri="{BB962C8B-B14F-4D97-AF65-F5344CB8AC3E}">
        <p14:creationId xmlns:p14="http://schemas.microsoft.com/office/powerpoint/2010/main" val="9112061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59</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altLang="zh-CN" dirty="0" smtClean="0"/>
              <a:t>?</a:t>
            </a:r>
            <a:endParaRPr lang="zh-CN" altLang="en-US" dirty="0"/>
          </a:p>
        </p:txBody>
      </p:sp>
    </p:spTree>
    <p:extLst>
      <p:ext uri="{BB962C8B-B14F-4D97-AF65-F5344CB8AC3E}">
        <p14:creationId xmlns:p14="http://schemas.microsoft.com/office/powerpoint/2010/main" val="140357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6</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zh-CN" altLang="en-US" dirty="0" smtClean="0"/>
              <a:t>恒等</a:t>
            </a:r>
            <a:endParaRPr lang="zh-CN" altLang="en-US" dirty="0"/>
          </a:p>
        </p:txBody>
      </p:sp>
    </p:spTree>
    <p:extLst>
      <p:ext uri="{BB962C8B-B14F-4D97-AF65-F5344CB8AC3E}">
        <p14:creationId xmlns:p14="http://schemas.microsoft.com/office/powerpoint/2010/main" val="5990303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6959-4AA3-4342-A00E-196BB98D879C}" type="slidenum">
              <a:rPr lang="zh-CN" altLang="en-US"/>
              <a:pPr/>
              <a:t>60</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zh-CN" altLang="en-US" dirty="0" smtClean="0"/>
              <a:t>还有其他的路径么？</a:t>
            </a:r>
            <a:endParaRPr lang="zh-CN" altLang="en-US" dirty="0"/>
          </a:p>
        </p:txBody>
      </p:sp>
    </p:spTree>
    <p:extLst>
      <p:ext uri="{BB962C8B-B14F-4D97-AF65-F5344CB8AC3E}">
        <p14:creationId xmlns:p14="http://schemas.microsoft.com/office/powerpoint/2010/main" val="4212373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a:t>
            </a:r>
            <a:r>
              <a:rPr lang="zh-CN" altLang="en-US" dirty="0" smtClean="0"/>
              <a:t>路径测试（语句覆盖）</a:t>
            </a:r>
            <a:endParaRPr lang="en-US" altLang="zh-CN" dirty="0" smtClean="0"/>
          </a:p>
          <a:p>
            <a:r>
              <a:rPr lang="zh-CN" altLang="en-US" dirty="0" smtClean="0"/>
              <a:t>每个独立路径至少练习一次</a:t>
            </a:r>
            <a:endParaRPr lang="en-US" altLang="zh-CN" dirty="0" smtClean="0"/>
          </a:p>
          <a:p>
            <a:endParaRPr lang="en-US" altLang="zh-CN" dirty="0" smtClean="0"/>
          </a:p>
          <a:p>
            <a:r>
              <a:rPr lang="zh-CN" altLang="en-US" dirty="0" smtClean="0"/>
              <a:t>条件测试（判定覆盖）</a:t>
            </a:r>
            <a:endParaRPr lang="en-US" altLang="zh-CN" dirty="0" smtClean="0"/>
          </a:p>
          <a:p>
            <a:r>
              <a:rPr lang="zh-CN" altLang="en-US" dirty="0" smtClean="0"/>
              <a:t>把所有的逻辑条件都用在正确和错误的方面</a:t>
            </a:r>
            <a:endParaRPr lang="en-US" altLang="zh-CN" dirty="0" smtClean="0"/>
          </a:p>
          <a:p>
            <a:endParaRPr lang="en-US" altLang="zh-CN" dirty="0" smtClean="0"/>
          </a:p>
          <a:p>
            <a:r>
              <a:rPr lang="zh-CN" altLang="en-US" dirty="0" smtClean="0"/>
              <a:t>循环测试</a:t>
            </a:r>
            <a:endParaRPr lang="en-US" altLang="zh-CN" dirty="0" smtClean="0"/>
          </a:p>
          <a:p>
            <a:r>
              <a:rPr lang="zh-CN" altLang="en-US" dirty="0" smtClean="0"/>
              <a:t>在边界和边界内执行所有循环</a:t>
            </a:r>
            <a:endParaRPr lang="en-US" altLang="zh-CN" dirty="0" smtClean="0"/>
          </a:p>
          <a:p>
            <a:endParaRPr lang="en-US" altLang="zh-CN" dirty="0" smtClean="0"/>
          </a:p>
          <a:p>
            <a:r>
              <a:rPr lang="zh-CN" altLang="en-US" dirty="0" smtClean="0"/>
              <a:t>数据流测试</a:t>
            </a:r>
            <a:endParaRPr lang="en-US" altLang="zh-CN" dirty="0" smtClean="0"/>
          </a:p>
          <a:p>
            <a:r>
              <a:rPr lang="zh-CN" altLang="en-US" dirty="0" smtClean="0"/>
              <a:t>执行所有数据结构以确保其有效性</a:t>
            </a:r>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61</a:t>
            </a:fld>
            <a:endParaRPr lang="en-US" altLang="zh-CN"/>
          </a:p>
        </p:txBody>
      </p:sp>
    </p:spTree>
    <p:extLst>
      <p:ext uri="{BB962C8B-B14F-4D97-AF65-F5344CB8AC3E}">
        <p14:creationId xmlns:p14="http://schemas.microsoft.com/office/powerpoint/2010/main" val="35865430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1B0A9D7-2049-40C3-89F4-FDE8A803A61B}" type="slidenum">
              <a:rPr lang="en-US" altLang="zh-CN" smtClean="0"/>
              <a:pPr>
                <a:defRPr/>
              </a:pPr>
              <a:t>62</a:t>
            </a:fld>
            <a:endParaRPr lang="en-US" altLang="zh-CN"/>
          </a:p>
        </p:txBody>
      </p:sp>
    </p:spTree>
    <p:extLst>
      <p:ext uri="{BB962C8B-B14F-4D97-AF65-F5344CB8AC3E}">
        <p14:creationId xmlns:p14="http://schemas.microsoft.com/office/powerpoint/2010/main" val="101643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7</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61525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8</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29378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7CE36-5494-4D59-A928-089FB350970B}" type="slidenum">
              <a:rPr lang="zh-CN" altLang="en-US"/>
              <a:pPr/>
              <a:t>9</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9816709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5"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北方交通大学—世纪钟（校钟）"/>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48338" y="179388"/>
            <a:ext cx="8429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北方交通大学—思源楼"/>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29500" y="184150"/>
            <a:ext cx="952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0952583433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91300" y="179388"/>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descr="19楼"/>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382000" y="184150"/>
            <a:ext cx="7620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20055131012136649"/>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867275" y="184150"/>
            <a:ext cx="8810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400"/>
            </a:lvl1pPr>
          </a:lstStyle>
          <a:p>
            <a:pPr lvl="0"/>
            <a:r>
              <a:rPr lang="zh-CN" altLang="en-US" noProof="0" dirty="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1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0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49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152400"/>
            <a:ext cx="2162175" cy="6181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0538" y="152400"/>
            <a:ext cx="6338887" cy="6181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844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9090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109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0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1538" y="1268413"/>
            <a:ext cx="4038600" cy="506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61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205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911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26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71884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9792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2" descr="badgeb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9525" y="1131888"/>
            <a:ext cx="7092950"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9906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lvl1pPr algn="ctr">
              <a:defRPr sz="2400">
                <a:solidFill>
                  <a:schemeClr val="tx1"/>
                </a:solidFill>
                <a:latin typeface="Arial" panose="020B0604020202020204" pitchFamily="34" charset="0"/>
                <a:ea typeface="黑体" panose="02010609060101010101" pitchFamily="49" charset="-122"/>
              </a:defRPr>
            </a:lvl1pPr>
            <a:lvl2pPr marL="742950" indent="-285750" algn="ctr">
              <a:defRPr sz="2400">
                <a:solidFill>
                  <a:schemeClr val="tx1"/>
                </a:solidFill>
                <a:latin typeface="Arial" panose="020B0604020202020204" pitchFamily="34" charset="0"/>
                <a:ea typeface="黑体" panose="02010609060101010101" pitchFamily="49" charset="-122"/>
              </a:defRPr>
            </a:lvl2pPr>
            <a:lvl3pPr marL="1143000" indent="-228600" algn="ctr">
              <a:defRPr sz="2400">
                <a:solidFill>
                  <a:schemeClr val="tx1"/>
                </a:solidFill>
                <a:latin typeface="Arial" panose="020B0604020202020204" pitchFamily="34" charset="0"/>
                <a:ea typeface="黑体" panose="02010609060101010101" pitchFamily="49" charset="-122"/>
              </a:defRPr>
            </a:lvl3pPr>
            <a:lvl4pPr marL="1600200" indent="-228600" algn="ctr">
              <a:defRPr sz="2400">
                <a:solidFill>
                  <a:schemeClr val="tx1"/>
                </a:solidFill>
                <a:latin typeface="Arial" panose="020B0604020202020204" pitchFamily="34" charset="0"/>
                <a:ea typeface="黑体" panose="02010609060101010101" pitchFamily="49" charset="-122"/>
              </a:defRPr>
            </a:lvl4pPr>
            <a:lvl5pPr marL="2057400" indent="-228600" algn="ctr">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029" name="Rectangle 4"/>
          <p:cNvSpPr>
            <a:spLocks noGrp="1" noChangeArrowheads="1"/>
          </p:cNvSpPr>
          <p:nvPr>
            <p:ph type="title"/>
          </p:nvPr>
        </p:nvSpPr>
        <p:spPr bwMode="auto">
          <a:xfrm>
            <a:off x="2438400" y="152400"/>
            <a:ext cx="670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1030" name="Rectangle 5"/>
          <p:cNvSpPr>
            <a:spLocks noGrp="1" noChangeArrowheads="1"/>
          </p:cNvSpPr>
          <p:nvPr>
            <p:ph type="body" idx="1"/>
          </p:nvPr>
        </p:nvSpPr>
        <p:spPr bwMode="auto">
          <a:xfrm>
            <a:off x="490538"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pic>
        <p:nvPicPr>
          <p:cNvPr id="2050" name="Picture 2" descr="https://timgsa.baidu.com/timg?image&amp;quality=80&amp;size=b9999_10000&amp;sec=1583378920329&amp;di=e25020f7c280b3bc5a1a0bc6e7f7af6c&amp;imgtype=0&amp;src=http%3A%2F%2Fimg.sanhao.com%2Fcommunity_news%2F12877%2F20170314150347967.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68916" y="56935"/>
            <a:ext cx="2277422" cy="93366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png"/><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752600"/>
            <a:ext cx="8839200" cy="1927225"/>
          </a:xfrm>
        </p:spPr>
        <p:txBody>
          <a:bodyPr/>
          <a:lstStyle/>
          <a:p>
            <a:pPr algn="ctr" eaLnBrk="1" hangingPunct="1"/>
            <a:r>
              <a:rPr lang="en-US" altLang="zh-CN" sz="4000" dirty="0">
                <a:latin typeface="Arial" panose="020B0604020202020204" pitchFamily="34" charset="0"/>
                <a:cs typeface="Arial" panose="020B0604020202020204" pitchFamily="34" charset="0"/>
              </a:rPr>
              <a:t>Software Testing and Quality Assurance</a:t>
            </a:r>
            <a:endParaRPr lang="zh-CN" altLang="zh-CN" sz="4000"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type="subTitle" idx="1"/>
          </p:nvPr>
        </p:nvSpPr>
        <p:spPr>
          <a:xfrm>
            <a:off x="1600200" y="4419600"/>
            <a:ext cx="6172200" cy="1524000"/>
          </a:xfrm>
        </p:spPr>
        <p:txBody>
          <a:bodyPr/>
          <a:lstStyle/>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Haiming Liu</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liuhaiming@bjtu.edu.cn</a:t>
            </a:r>
            <a:endParaRPr lang="en-US" altLang="zh-CN" sz="1800" b="1" dirty="0">
              <a:solidFill>
                <a:srgbClr val="133984"/>
              </a:solidFill>
              <a:latin typeface="Arial" panose="020B0604020202020204" pitchFamily="34" charset="0"/>
              <a:ea typeface="华文新魏" panose="02010800040101010101" pitchFamily="2" charset="-122"/>
              <a:cs typeface="Arial" panose="020B0604020202020204" pitchFamily="34" charset="0"/>
            </a:endParaRP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School of Software Engineering</a:t>
            </a:r>
          </a:p>
          <a:p>
            <a:pPr eaLnBrk="1" hangingPunct="1"/>
            <a:r>
              <a:rPr lang="en-US" altLang="zh-CN" sz="1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rPr>
              <a:t>Beijing Jiaotong University</a:t>
            </a:r>
            <a:endParaRPr lang="zh-CN" altLang="zh-CN" sz="2800" b="1" dirty="0" smtClean="0">
              <a:solidFill>
                <a:srgbClr val="13398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607327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l="2470" t="2711" r="5656" b="6115"/>
          <a:stretch/>
        </p:blipFill>
        <p:spPr>
          <a:xfrm>
            <a:off x="2438400" y="3886200"/>
            <a:ext cx="4131212" cy="2498719"/>
          </a:xfrm>
          <a:prstGeom prst="rect">
            <a:avLst/>
          </a:prstGeom>
        </p:spPr>
      </p:pic>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10</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182880" y="1143000"/>
            <a:ext cx="8991600" cy="2677656"/>
            <a:chOff x="182880" y="1143000"/>
            <a:chExt cx="8991600" cy="2677656"/>
          </a:xfrm>
        </p:grpSpPr>
        <p:sp>
          <p:nvSpPr>
            <p:cNvPr id="203780" name="Rectangle 4"/>
            <p:cNvSpPr>
              <a:spLocks noChangeArrowheads="1"/>
            </p:cNvSpPr>
            <p:nvPr/>
          </p:nvSpPr>
          <p:spPr bwMode="auto">
            <a:xfrm>
              <a:off x="182880" y="1143000"/>
              <a:ext cx="8991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133984"/>
                  </a:solidFill>
                  <a:latin typeface="Cambria" panose="02040503050406030204" pitchFamily="18" charset="0"/>
                  <a:ea typeface="宋体" panose="02010600030101010101" pitchFamily="2" charset="-122"/>
                </a:rPr>
                <a:t>To represent some impossible combinations of causes or impossible combinations of effects, constraints are used. </a:t>
              </a:r>
              <a:endParaRPr lang="en-US" altLang="zh-CN" dirty="0" smtClean="0">
                <a:solidFill>
                  <a:srgbClr val="133984"/>
                </a:solidFill>
                <a:latin typeface="Cambria" panose="02040503050406030204" pitchFamily="18" charset="0"/>
                <a:ea typeface="宋体" panose="02010600030101010101" pitchFamily="2" charset="-122"/>
              </a:endParaRPr>
            </a:p>
            <a:p>
              <a:r>
                <a:rPr lang="en-US" altLang="zh-CN" dirty="0" smtClean="0">
                  <a:solidFill>
                    <a:srgbClr val="133984"/>
                  </a:solidFill>
                  <a:latin typeface="Cambria" panose="02040503050406030204" pitchFamily="18" charset="0"/>
                  <a:ea typeface="宋体" panose="02010600030101010101" pitchFamily="2" charset="-122"/>
                </a:rPr>
                <a:t>The </a:t>
              </a:r>
              <a:r>
                <a:rPr lang="en-US" altLang="zh-CN" dirty="0">
                  <a:solidFill>
                    <a:srgbClr val="133984"/>
                  </a:solidFill>
                  <a:latin typeface="Cambria" panose="02040503050406030204" pitchFamily="18" charset="0"/>
                  <a:ea typeface="宋体" panose="02010600030101010101" pitchFamily="2" charset="-122"/>
                </a:rPr>
                <a:t>following constraints are used in cause-effect graphs:</a:t>
              </a:r>
            </a:p>
            <a:p>
              <a:endParaRPr lang="en-US" altLang="zh-CN" dirty="0">
                <a:solidFill>
                  <a:srgbClr val="133984"/>
                </a:solidFill>
                <a:latin typeface="Cambria" panose="02040503050406030204" pitchFamily="18" charset="0"/>
                <a:ea typeface="宋体" panose="02010600030101010101" pitchFamily="2" charset="-122"/>
              </a:endParaRPr>
            </a:p>
            <a:p>
              <a:pPr marL="342900" indent="-342900">
                <a:buFont typeface="+mj-lt"/>
                <a:buAutoNum type="arabicPeriod"/>
              </a:pPr>
              <a:r>
                <a:rPr lang="en-US" altLang="zh-CN" dirty="0">
                  <a:solidFill>
                    <a:srgbClr val="133984"/>
                  </a:solidFill>
                  <a:latin typeface="Cambria" panose="02040503050406030204" pitchFamily="18" charset="0"/>
                  <a:ea typeface="宋体" panose="02010600030101010101" pitchFamily="2" charset="-122"/>
                </a:rPr>
                <a:t>Exclusive constraint or E-constraint: This constraint exists between causes. It states that either c1 or c2 can be 1, i.e., c1 and c2 cannot be 1 simultaneously</a:t>
              </a:r>
              <a:r>
                <a:rPr lang="en-US" altLang="zh-CN" dirty="0" smtClean="0">
                  <a:solidFill>
                    <a:srgbClr val="133984"/>
                  </a:solidFill>
                  <a:latin typeface="Cambria" panose="02040503050406030204" pitchFamily="18" charset="0"/>
                  <a:ea typeface="宋体" panose="02010600030101010101" pitchFamily="2" charset="-122"/>
                </a:rPr>
                <a:t>.</a:t>
              </a: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spTree>
    <p:extLst>
      <p:ext uri="{BB962C8B-B14F-4D97-AF65-F5344CB8AC3E}">
        <p14:creationId xmlns:p14="http://schemas.microsoft.com/office/powerpoint/2010/main" val="417003203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11</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304800" y="1295400"/>
            <a:ext cx="8991600" cy="1200329"/>
            <a:chOff x="304800" y="1295400"/>
            <a:chExt cx="8991600" cy="1200329"/>
          </a:xfrm>
        </p:grpSpPr>
        <p:sp>
          <p:nvSpPr>
            <p:cNvPr id="203780" name="Rectangle 4"/>
            <p:cNvSpPr>
              <a:spLocks noChangeArrowheads="1"/>
            </p:cNvSpPr>
            <p:nvPr/>
          </p:nvSpPr>
          <p:spPr bwMode="auto">
            <a:xfrm>
              <a:off x="304800" y="1295400"/>
              <a:ext cx="8991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mj-lt"/>
                <a:buAutoNum type="arabicPeriod" startAt="2"/>
              </a:pPr>
              <a:r>
                <a:rPr lang="en-US" altLang="zh-CN" dirty="0" smtClean="0">
                  <a:solidFill>
                    <a:srgbClr val="133984"/>
                  </a:solidFill>
                  <a:latin typeface="Cambria" panose="02040503050406030204" pitchFamily="18" charset="0"/>
                  <a:ea typeface="宋体" panose="02010600030101010101" pitchFamily="2" charset="-122"/>
                </a:rPr>
                <a:t>Inclusive </a:t>
              </a:r>
              <a:r>
                <a:rPr lang="en-US" altLang="zh-CN" dirty="0">
                  <a:solidFill>
                    <a:srgbClr val="133984"/>
                  </a:solidFill>
                  <a:latin typeface="Cambria" panose="02040503050406030204" pitchFamily="18" charset="0"/>
                  <a:ea typeface="宋体" panose="02010600030101010101" pitchFamily="2" charset="-122"/>
                </a:rPr>
                <a:t>constraint or I-constraint: This constraint exists between causes. It states that </a:t>
              </a:r>
              <a:r>
                <a:rPr lang="en-US" altLang="zh-CN" dirty="0" err="1">
                  <a:solidFill>
                    <a:srgbClr val="133984"/>
                  </a:solidFill>
                  <a:latin typeface="Cambria" panose="02040503050406030204" pitchFamily="18" charset="0"/>
                  <a:ea typeface="宋体" panose="02010600030101010101" pitchFamily="2" charset="-122"/>
                </a:rPr>
                <a:t>atleast</a:t>
              </a:r>
              <a:r>
                <a:rPr lang="en-US" altLang="zh-CN" dirty="0">
                  <a:solidFill>
                    <a:srgbClr val="133984"/>
                  </a:solidFill>
                  <a:latin typeface="Cambria" panose="02040503050406030204" pitchFamily="18" charset="0"/>
                  <a:ea typeface="宋体" panose="02010600030101010101" pitchFamily="2" charset="-122"/>
                </a:rPr>
                <a:t> one of c1, c2 and c3 must always be 1, i.e., c1, c2 and c3 cannot be 0 simultaneously</a:t>
              </a:r>
              <a:r>
                <a:rPr lang="en-US" altLang="zh-CN" dirty="0" smtClean="0">
                  <a:solidFill>
                    <a:srgbClr val="133984"/>
                  </a:solidFill>
                  <a:latin typeface="Cambria" panose="02040503050406030204" pitchFamily="18" charset="0"/>
                  <a:ea typeface="宋体" panose="02010600030101010101" pitchFamily="2" charset="-122"/>
                </a:rPr>
                <a:t>.</a:t>
              </a: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6" name="图片 5"/>
          <p:cNvPicPr>
            <a:picLocks noChangeAspect="1"/>
          </p:cNvPicPr>
          <p:nvPr/>
        </p:nvPicPr>
        <p:blipFill>
          <a:blip r:embed="rId3"/>
          <a:stretch>
            <a:fillRect/>
          </a:stretch>
        </p:blipFill>
        <p:spPr>
          <a:xfrm>
            <a:off x="2362200" y="2819400"/>
            <a:ext cx="3822700" cy="2819400"/>
          </a:xfrm>
          <a:prstGeom prst="rect">
            <a:avLst/>
          </a:prstGeom>
        </p:spPr>
      </p:pic>
    </p:spTree>
    <p:extLst>
      <p:ext uri="{BB962C8B-B14F-4D97-AF65-F5344CB8AC3E}">
        <p14:creationId xmlns:p14="http://schemas.microsoft.com/office/powerpoint/2010/main" val="116219269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12</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304800" y="1295400"/>
            <a:ext cx="8991600" cy="1200329"/>
            <a:chOff x="304800" y="1295400"/>
            <a:chExt cx="8991600" cy="1200329"/>
          </a:xfrm>
        </p:grpSpPr>
        <p:sp>
          <p:nvSpPr>
            <p:cNvPr id="203780" name="Rectangle 4"/>
            <p:cNvSpPr>
              <a:spLocks noChangeArrowheads="1"/>
            </p:cNvSpPr>
            <p:nvPr/>
          </p:nvSpPr>
          <p:spPr bwMode="auto">
            <a:xfrm>
              <a:off x="304800" y="1295400"/>
              <a:ext cx="8991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mj-lt"/>
                <a:buAutoNum type="arabicPeriod" startAt="3"/>
              </a:pPr>
              <a:r>
                <a:rPr lang="en-US" altLang="zh-CN" dirty="0" smtClean="0">
                  <a:solidFill>
                    <a:srgbClr val="133984"/>
                  </a:solidFill>
                  <a:latin typeface="Cambria" panose="02040503050406030204" pitchFamily="18" charset="0"/>
                  <a:ea typeface="宋体" panose="02010600030101010101" pitchFamily="2" charset="-122"/>
                </a:rPr>
                <a:t>One </a:t>
              </a:r>
              <a:r>
                <a:rPr lang="en-US" altLang="zh-CN" dirty="0">
                  <a:solidFill>
                    <a:srgbClr val="133984"/>
                  </a:solidFill>
                  <a:latin typeface="Cambria" panose="02040503050406030204" pitchFamily="18" charset="0"/>
                  <a:ea typeface="宋体" panose="02010600030101010101" pitchFamily="2" charset="-122"/>
                </a:rPr>
                <a:t>and Only One constraint or O-constraint: This constraint exists between causes. It states that one and only one of c1 and c2 must be 1</a:t>
              </a:r>
              <a:r>
                <a:rPr lang="en-US" altLang="zh-CN" dirty="0" smtClean="0">
                  <a:solidFill>
                    <a:srgbClr val="133984"/>
                  </a:solidFill>
                  <a:latin typeface="Cambria" panose="02040503050406030204" pitchFamily="18" charset="0"/>
                  <a:ea typeface="宋体" panose="02010600030101010101" pitchFamily="2" charset="-122"/>
                </a:rPr>
                <a:t>.</a:t>
              </a: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7" name="图片 6"/>
          <p:cNvPicPr>
            <a:picLocks noChangeAspect="1"/>
          </p:cNvPicPr>
          <p:nvPr/>
        </p:nvPicPr>
        <p:blipFill>
          <a:blip r:embed="rId3"/>
          <a:stretch>
            <a:fillRect/>
          </a:stretch>
        </p:blipFill>
        <p:spPr>
          <a:xfrm>
            <a:off x="1447800" y="2819400"/>
            <a:ext cx="5621013" cy="3429000"/>
          </a:xfrm>
          <a:prstGeom prst="rect">
            <a:avLst/>
          </a:prstGeom>
        </p:spPr>
      </p:pic>
    </p:spTree>
    <p:extLst>
      <p:ext uri="{BB962C8B-B14F-4D97-AF65-F5344CB8AC3E}">
        <p14:creationId xmlns:p14="http://schemas.microsoft.com/office/powerpoint/2010/main" val="202798576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13</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304800" y="1295400"/>
            <a:ext cx="8991600" cy="1200329"/>
            <a:chOff x="304800" y="1295400"/>
            <a:chExt cx="8991600" cy="1200329"/>
          </a:xfrm>
        </p:grpSpPr>
        <p:sp>
          <p:nvSpPr>
            <p:cNvPr id="203780" name="Rectangle 4"/>
            <p:cNvSpPr>
              <a:spLocks noChangeArrowheads="1"/>
            </p:cNvSpPr>
            <p:nvPr/>
          </p:nvSpPr>
          <p:spPr bwMode="auto">
            <a:xfrm>
              <a:off x="304800" y="1295400"/>
              <a:ext cx="8991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mj-lt"/>
                <a:buAutoNum type="arabicPeriod" startAt="4"/>
              </a:pPr>
              <a:r>
                <a:rPr lang="en-US" altLang="zh-CN" dirty="0" smtClean="0">
                  <a:solidFill>
                    <a:srgbClr val="133984"/>
                  </a:solidFill>
                  <a:latin typeface="Cambria" panose="02040503050406030204" pitchFamily="18" charset="0"/>
                  <a:ea typeface="宋体" panose="02010600030101010101" pitchFamily="2" charset="-122"/>
                </a:rPr>
                <a:t>Requires </a:t>
              </a:r>
              <a:r>
                <a:rPr lang="en-US" altLang="zh-CN" dirty="0">
                  <a:solidFill>
                    <a:srgbClr val="133984"/>
                  </a:solidFill>
                  <a:latin typeface="Cambria" panose="02040503050406030204" pitchFamily="18" charset="0"/>
                  <a:ea typeface="宋体" panose="02010600030101010101" pitchFamily="2" charset="-122"/>
                </a:rPr>
                <a:t>constraint or R-constraint: This constraint exists between causes. It states that for c1 to be 1, c2 must be 1. It is impossible for c1 to be 1 and c2 to be 0</a:t>
              </a:r>
              <a:r>
                <a:rPr lang="en-US" altLang="zh-CN" dirty="0" smtClean="0">
                  <a:solidFill>
                    <a:srgbClr val="133984"/>
                  </a:solidFill>
                  <a:latin typeface="Cambria" panose="02040503050406030204" pitchFamily="18" charset="0"/>
                  <a:ea typeface="宋体" panose="02010600030101010101" pitchFamily="2" charset="-122"/>
                </a:rPr>
                <a:t>.</a:t>
              </a: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8" name="图片 7"/>
          <p:cNvPicPr>
            <a:picLocks noChangeAspect="1"/>
          </p:cNvPicPr>
          <p:nvPr/>
        </p:nvPicPr>
        <p:blipFill>
          <a:blip r:embed="rId3"/>
          <a:stretch>
            <a:fillRect/>
          </a:stretch>
        </p:blipFill>
        <p:spPr>
          <a:xfrm>
            <a:off x="2736166" y="2590800"/>
            <a:ext cx="3563182" cy="3096971"/>
          </a:xfrm>
          <a:prstGeom prst="rect">
            <a:avLst/>
          </a:prstGeom>
        </p:spPr>
      </p:pic>
    </p:spTree>
    <p:extLst>
      <p:ext uri="{BB962C8B-B14F-4D97-AF65-F5344CB8AC3E}">
        <p14:creationId xmlns:p14="http://schemas.microsoft.com/office/powerpoint/2010/main" val="272173600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14</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smtClean="0">
                <a:latin typeface="Cambria" panose="02040503050406030204" pitchFamily="18" charset="0"/>
              </a:rPr>
              <a:t>C-E Analysis </a:t>
            </a:r>
            <a:endParaRPr lang="en-US" altLang="zh-CN" sz="3200" dirty="0">
              <a:latin typeface="Cambria" panose="02040503050406030204" pitchFamily="18" charset="0"/>
            </a:endParaRPr>
          </a:p>
        </p:txBody>
      </p:sp>
      <p:grpSp>
        <p:nvGrpSpPr>
          <p:cNvPr id="2" name="组合 1"/>
          <p:cNvGrpSpPr/>
          <p:nvPr/>
        </p:nvGrpSpPr>
        <p:grpSpPr>
          <a:xfrm>
            <a:off x="304800" y="1295400"/>
            <a:ext cx="8991600" cy="1111558"/>
            <a:chOff x="304800" y="1295400"/>
            <a:chExt cx="8991600" cy="1111558"/>
          </a:xfrm>
        </p:grpSpPr>
        <p:sp>
          <p:nvSpPr>
            <p:cNvPr id="203780" name="Rectangle 4"/>
            <p:cNvSpPr>
              <a:spLocks noChangeArrowheads="1"/>
            </p:cNvSpPr>
            <p:nvPr/>
          </p:nvSpPr>
          <p:spPr bwMode="auto">
            <a:xfrm>
              <a:off x="304800" y="1295400"/>
              <a:ext cx="8991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mj-lt"/>
                <a:buAutoNum type="arabicPeriod" startAt="5"/>
              </a:pPr>
              <a:r>
                <a:rPr lang="en-US" altLang="zh-CN" dirty="0" smtClean="0">
                  <a:solidFill>
                    <a:srgbClr val="133984"/>
                  </a:solidFill>
                  <a:latin typeface="Cambria" panose="02040503050406030204" pitchFamily="18" charset="0"/>
                  <a:ea typeface="宋体" panose="02010600030101010101" pitchFamily="2" charset="-122"/>
                </a:rPr>
                <a:t>Mask </a:t>
              </a:r>
              <a:r>
                <a:rPr lang="en-US" altLang="zh-CN" dirty="0">
                  <a:solidFill>
                    <a:srgbClr val="133984"/>
                  </a:solidFill>
                  <a:latin typeface="Cambria" panose="02040503050406030204" pitchFamily="18" charset="0"/>
                  <a:ea typeface="宋体" panose="02010600030101010101" pitchFamily="2" charset="-122"/>
                </a:rPr>
                <a:t>constraint or M-constraint: This constraint exists between effects. It states that if effect e1 is 1, the effect e2 is forced to be 0.</a:t>
              </a:r>
              <a:endParaRPr lang="zh-CN" altLang="en-US" dirty="0">
                <a:solidFill>
                  <a:srgbClr val="133984"/>
                </a:solidFill>
                <a:effectLst/>
                <a:latin typeface="Cambria" panose="02040503050406030204" pitchFamily="18" charset="0"/>
                <a:ea typeface="宋体" panose="02010600030101010101" pitchFamily="2" charset="-122"/>
              </a:endParaRP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9" name="图片 8"/>
          <p:cNvPicPr>
            <a:picLocks noChangeAspect="1"/>
          </p:cNvPicPr>
          <p:nvPr/>
        </p:nvPicPr>
        <p:blipFill>
          <a:blip r:embed="rId3"/>
          <a:stretch>
            <a:fillRect/>
          </a:stretch>
        </p:blipFill>
        <p:spPr>
          <a:xfrm>
            <a:off x="2362200" y="2286000"/>
            <a:ext cx="3845110" cy="3352800"/>
          </a:xfrm>
          <a:prstGeom prst="rect">
            <a:avLst/>
          </a:prstGeom>
        </p:spPr>
      </p:pic>
    </p:spTree>
    <p:extLst>
      <p:ext uri="{BB962C8B-B14F-4D97-AF65-F5344CB8AC3E}">
        <p14:creationId xmlns:p14="http://schemas.microsoft.com/office/powerpoint/2010/main" val="1372717139"/>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15</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905000" y="152400"/>
            <a:ext cx="7381875" cy="396875"/>
          </a:xfrm>
        </p:spPr>
        <p:txBody>
          <a:bodyPr/>
          <a:lstStyle/>
          <a:p>
            <a:r>
              <a:rPr lang="en-US" altLang="zh-CN" sz="3200" dirty="0">
                <a:latin typeface="Cambria" panose="02040503050406030204" pitchFamily="18" charset="0"/>
              </a:rPr>
              <a:t>Identification of cause and effects</a:t>
            </a:r>
          </a:p>
        </p:txBody>
      </p:sp>
      <p:sp>
        <p:nvSpPr>
          <p:cNvPr id="203779" name="Rectangle 3"/>
          <p:cNvSpPr>
            <a:spLocks noGrp="1" noChangeArrowheads="1"/>
          </p:cNvSpPr>
          <p:nvPr>
            <p:ph type="body" idx="1"/>
          </p:nvPr>
        </p:nvSpPr>
        <p:spPr>
          <a:xfrm>
            <a:off x="609600" y="1219201"/>
            <a:ext cx="7697787" cy="1447800"/>
          </a:xfrm>
          <a:noFill/>
          <a:ln/>
        </p:spPr>
        <p:txBody>
          <a:bodyPr/>
          <a:lstStyle/>
          <a:p>
            <a:pPr marL="381000" indent="-381000">
              <a:lnSpc>
                <a:spcPts val="2600"/>
              </a:lnSpc>
              <a:buClrTx/>
              <a:buSzTx/>
            </a:pPr>
            <a:r>
              <a:rPr lang="zh-CN" altLang="en-US" sz="2000" dirty="0">
                <a:latin typeface="Cambria" panose="02040503050406030204" pitchFamily="18" charset="0"/>
              </a:rPr>
              <a:t>产品说明书</a:t>
            </a:r>
            <a:r>
              <a:rPr lang="zh-CN" altLang="en-US" sz="2000" dirty="0" smtClean="0">
                <a:latin typeface="Cambria" panose="02040503050406030204" pitchFamily="18" charset="0"/>
              </a:rPr>
              <a:t>：有</a:t>
            </a:r>
            <a:r>
              <a:rPr lang="zh-CN" altLang="en-US" sz="2000" dirty="0">
                <a:latin typeface="Cambria" panose="02040503050406030204" pitchFamily="18" charset="0"/>
              </a:rPr>
              <a:t>一个处理单价为</a:t>
            </a:r>
            <a:r>
              <a:rPr lang="en-US" altLang="zh-CN" sz="2000" dirty="0">
                <a:latin typeface="Cambria" panose="02040503050406030204" pitchFamily="18" charset="0"/>
                <a:ea typeface="Cambria" panose="02040503050406030204" pitchFamily="18" charset="0"/>
              </a:rPr>
              <a:t>1</a:t>
            </a:r>
            <a:r>
              <a:rPr lang="zh-CN" altLang="en-US" sz="2000" dirty="0">
                <a:latin typeface="Cambria" panose="02040503050406030204" pitchFamily="18" charset="0"/>
              </a:rPr>
              <a:t>元</a:t>
            </a:r>
            <a:r>
              <a:rPr lang="en-US" altLang="zh-CN" sz="2000" dirty="0">
                <a:latin typeface="Cambria" panose="02040503050406030204" pitchFamily="18" charset="0"/>
                <a:ea typeface="Cambria" panose="02040503050406030204" pitchFamily="18" charset="0"/>
              </a:rPr>
              <a:t>5</a:t>
            </a:r>
            <a:r>
              <a:rPr lang="zh-CN" altLang="en-US" sz="2000" dirty="0">
                <a:latin typeface="Cambria" panose="02040503050406030204" pitchFamily="18" charset="0"/>
              </a:rPr>
              <a:t>角钱的盒装饮料的自动售货机软件。若投入</a:t>
            </a:r>
            <a:r>
              <a:rPr lang="en-US" altLang="zh-CN" sz="2000" dirty="0">
                <a:latin typeface="Cambria" panose="02040503050406030204" pitchFamily="18" charset="0"/>
                <a:ea typeface="Cambria" panose="02040503050406030204" pitchFamily="18" charset="0"/>
              </a:rPr>
              <a:t>1</a:t>
            </a:r>
            <a:r>
              <a:rPr lang="zh-CN" altLang="en-US" sz="2000" dirty="0">
                <a:latin typeface="Cambria" panose="02040503050406030204" pitchFamily="18" charset="0"/>
              </a:rPr>
              <a:t>元</a:t>
            </a:r>
            <a:r>
              <a:rPr lang="en-US" altLang="zh-CN" sz="2000" dirty="0">
                <a:latin typeface="Cambria" panose="02040503050406030204" pitchFamily="18" charset="0"/>
                <a:ea typeface="Cambria" panose="02040503050406030204" pitchFamily="18" charset="0"/>
              </a:rPr>
              <a:t>5</a:t>
            </a:r>
            <a:r>
              <a:rPr lang="zh-CN" altLang="en-US" sz="2000" dirty="0">
                <a:latin typeface="Cambria" panose="02040503050406030204" pitchFamily="18" charset="0"/>
              </a:rPr>
              <a:t>角硬币，按下“可乐”、</a:t>
            </a:r>
            <a:r>
              <a:rPr lang="zh-CN" altLang="en-US" sz="2000" dirty="0" smtClean="0">
                <a:latin typeface="Cambria" panose="02040503050406030204" pitchFamily="18" charset="0"/>
              </a:rPr>
              <a:t>“咖啡”</a:t>
            </a:r>
            <a:r>
              <a:rPr lang="zh-CN" altLang="en-US" sz="2000" dirty="0">
                <a:latin typeface="Cambria" panose="02040503050406030204" pitchFamily="18" charset="0"/>
              </a:rPr>
              <a:t>、或</a:t>
            </a:r>
            <a:r>
              <a:rPr lang="zh-CN" altLang="en-US" sz="2000" dirty="0" smtClean="0">
                <a:latin typeface="Cambria" panose="02040503050406030204" pitchFamily="18" charset="0"/>
              </a:rPr>
              <a:t>“茶”</a:t>
            </a:r>
            <a:r>
              <a:rPr lang="zh-CN" altLang="en-US" sz="2000" dirty="0">
                <a:latin typeface="Cambria" panose="02040503050406030204" pitchFamily="18" charset="0"/>
              </a:rPr>
              <a:t>按钮，相应的饮料就送出来。若投入的是</a:t>
            </a:r>
            <a:r>
              <a:rPr lang="en-US" altLang="zh-CN" sz="2000" dirty="0">
                <a:latin typeface="Cambria" panose="02040503050406030204" pitchFamily="18" charset="0"/>
                <a:ea typeface="Cambria" panose="02040503050406030204" pitchFamily="18" charset="0"/>
              </a:rPr>
              <a:t>2</a:t>
            </a:r>
            <a:r>
              <a:rPr lang="zh-CN" altLang="en-US" sz="2000" dirty="0">
                <a:latin typeface="Cambria" panose="02040503050406030204" pitchFamily="18" charset="0"/>
              </a:rPr>
              <a:t>元硬币，在送出饮料的同时退还</a:t>
            </a:r>
            <a:r>
              <a:rPr lang="en-US" altLang="zh-CN" sz="2000" dirty="0">
                <a:latin typeface="Cambria" panose="02040503050406030204" pitchFamily="18" charset="0"/>
                <a:ea typeface="Cambria" panose="02040503050406030204" pitchFamily="18" charset="0"/>
              </a:rPr>
              <a:t>5</a:t>
            </a:r>
            <a:r>
              <a:rPr lang="zh-CN" altLang="en-US" sz="2000" dirty="0">
                <a:latin typeface="Cambria" panose="02040503050406030204" pitchFamily="18" charset="0"/>
              </a:rPr>
              <a:t>角硬币。</a:t>
            </a:r>
            <a:endParaRPr lang="en-US" altLang="zh-CN" dirty="0">
              <a:latin typeface="Cambria" panose="02040503050406030204" pitchFamily="18" charset="0"/>
              <a:ea typeface="Cambria" panose="02040503050406030204" pitchFamily="18" charset="0"/>
            </a:endParaRPr>
          </a:p>
        </p:txBody>
      </p:sp>
      <p:graphicFrame>
        <p:nvGraphicFramePr>
          <p:cNvPr id="2" name="表格 1"/>
          <p:cNvGraphicFramePr>
            <a:graphicFrameLocks noGrp="1"/>
          </p:cNvGraphicFramePr>
          <p:nvPr>
            <p:extLst/>
          </p:nvPr>
        </p:nvGraphicFramePr>
        <p:xfrm>
          <a:off x="1737294" y="2819400"/>
          <a:ext cx="6096000" cy="3337560"/>
        </p:xfrm>
        <a:graphic>
          <a:graphicData uri="http://schemas.openxmlformats.org/drawingml/2006/table">
            <a:tbl>
              <a:tblPr firstCol="1" bandRow="1">
                <a:tableStyleId>{21E4AEA4-8DFA-4A89-87EB-49C32662AFE0}</a:tableStyleId>
              </a:tblPr>
              <a:tblGrid>
                <a:gridCol w="1371600">
                  <a:extLst>
                    <a:ext uri="{9D8B030D-6E8A-4147-A177-3AD203B41FA5}">
                      <a16:colId xmlns:a16="http://schemas.microsoft.com/office/drawing/2014/main" val="1045934924"/>
                    </a:ext>
                  </a:extLst>
                </a:gridCol>
                <a:gridCol w="4724400">
                  <a:extLst>
                    <a:ext uri="{9D8B030D-6E8A-4147-A177-3AD203B41FA5}">
                      <a16:colId xmlns:a16="http://schemas.microsoft.com/office/drawing/2014/main" val="673472696"/>
                    </a:ext>
                  </a:extLst>
                </a:gridCol>
              </a:tblGrid>
              <a:tr h="370840">
                <a:tc rowSpan="5">
                  <a:txBody>
                    <a:bodyPr/>
                    <a:lstStyle/>
                    <a:p>
                      <a:r>
                        <a:rPr lang="en-US" altLang="zh-CN" dirty="0" smtClean="0"/>
                        <a:t>Cause</a:t>
                      </a:r>
                      <a:endParaRPr lang="zh-CN" altLang="en-US" dirty="0"/>
                    </a:p>
                  </a:txBody>
                  <a:tcPr anchor="ctr"/>
                </a:tc>
                <a:tc>
                  <a:txBody>
                    <a:bodyPr/>
                    <a:lstStyle/>
                    <a:p>
                      <a:r>
                        <a:rPr lang="en-US" altLang="zh-CN" dirty="0" smtClean="0"/>
                        <a:t>C1:</a:t>
                      </a:r>
                      <a:r>
                        <a:rPr lang="zh-CN" altLang="en-US" dirty="0" smtClean="0"/>
                        <a:t>投入</a:t>
                      </a:r>
                      <a:r>
                        <a:rPr lang="en-US" altLang="zh-CN" dirty="0" smtClean="0"/>
                        <a:t>1</a:t>
                      </a:r>
                      <a:r>
                        <a:rPr lang="zh-CN" altLang="en-US" dirty="0" smtClean="0"/>
                        <a:t>元</a:t>
                      </a:r>
                      <a:r>
                        <a:rPr lang="en-US" altLang="zh-CN" dirty="0" smtClean="0"/>
                        <a:t>5</a:t>
                      </a:r>
                      <a:r>
                        <a:rPr lang="zh-CN" altLang="en-US" dirty="0" smtClean="0"/>
                        <a:t>角硬币</a:t>
                      </a:r>
                      <a:endParaRPr lang="zh-CN" altLang="en-US" dirty="0"/>
                    </a:p>
                  </a:txBody>
                  <a:tcPr anchor="ctr"/>
                </a:tc>
                <a:extLst>
                  <a:ext uri="{0D108BD9-81ED-4DB2-BD59-A6C34878D82A}">
                    <a16:rowId xmlns:a16="http://schemas.microsoft.com/office/drawing/2014/main" val="3522105447"/>
                  </a:ext>
                </a:extLst>
              </a:tr>
              <a:tr h="370840">
                <a:tc vMerge="1">
                  <a:txBody>
                    <a:bodyPr/>
                    <a:lstStyle/>
                    <a:p>
                      <a:endParaRPr lang="zh-CN" altLang="en-US" dirty="0"/>
                    </a:p>
                  </a:txBody>
                  <a:tcPr/>
                </a:tc>
                <a:tc>
                  <a:txBody>
                    <a:bodyPr/>
                    <a:lstStyle/>
                    <a:p>
                      <a:r>
                        <a:rPr lang="en-US" altLang="zh-CN" dirty="0" smtClean="0"/>
                        <a:t>C2:</a:t>
                      </a:r>
                      <a:r>
                        <a:rPr lang="zh-CN" altLang="en-US" dirty="0" smtClean="0"/>
                        <a:t>投入</a:t>
                      </a:r>
                      <a:r>
                        <a:rPr lang="en-US" altLang="zh-CN" dirty="0" smtClean="0"/>
                        <a:t>2</a:t>
                      </a:r>
                      <a:r>
                        <a:rPr lang="zh-CN" altLang="en-US" dirty="0" smtClean="0"/>
                        <a:t>元硬币</a:t>
                      </a:r>
                      <a:endParaRPr lang="zh-CN" altLang="en-US" dirty="0"/>
                    </a:p>
                  </a:txBody>
                  <a:tcPr anchor="ctr"/>
                </a:tc>
                <a:extLst>
                  <a:ext uri="{0D108BD9-81ED-4DB2-BD59-A6C34878D82A}">
                    <a16:rowId xmlns:a16="http://schemas.microsoft.com/office/drawing/2014/main" val="303264750"/>
                  </a:ext>
                </a:extLst>
              </a:tr>
              <a:tr h="370840">
                <a:tc vMerge="1">
                  <a:txBody>
                    <a:bodyPr/>
                    <a:lstStyle/>
                    <a:p>
                      <a:endParaRPr lang="zh-CN" altLang="en-US" dirty="0"/>
                    </a:p>
                  </a:txBody>
                  <a:tcPr/>
                </a:tc>
                <a:tc>
                  <a:txBody>
                    <a:bodyPr/>
                    <a:lstStyle/>
                    <a:p>
                      <a:r>
                        <a:rPr lang="en-US" altLang="zh-CN" dirty="0" smtClean="0"/>
                        <a:t>C3:</a:t>
                      </a:r>
                      <a:r>
                        <a:rPr lang="zh-CN" altLang="en-US" dirty="0" smtClean="0"/>
                        <a:t>按下“可乐”</a:t>
                      </a:r>
                      <a:endParaRPr lang="zh-CN" altLang="en-US" dirty="0"/>
                    </a:p>
                  </a:txBody>
                  <a:tcPr anchor="ctr"/>
                </a:tc>
                <a:extLst>
                  <a:ext uri="{0D108BD9-81ED-4DB2-BD59-A6C34878D82A}">
                    <a16:rowId xmlns:a16="http://schemas.microsoft.com/office/drawing/2014/main" val="2745905981"/>
                  </a:ext>
                </a:extLst>
              </a:tr>
              <a:tr h="370840">
                <a:tc vMerge="1">
                  <a:txBody>
                    <a:bodyPr/>
                    <a:lstStyle/>
                    <a:p>
                      <a:endParaRPr lang="zh-CN" altLang="en-US" dirty="0"/>
                    </a:p>
                  </a:txBody>
                  <a:tcPr/>
                </a:tc>
                <a:tc>
                  <a:txBody>
                    <a:bodyPr/>
                    <a:lstStyle/>
                    <a:p>
                      <a:r>
                        <a:rPr lang="en-US" altLang="zh-CN" dirty="0" smtClean="0"/>
                        <a:t>C4:</a:t>
                      </a:r>
                      <a:r>
                        <a:rPr lang="zh-CN" altLang="en-US" sz="1800" dirty="0" smtClean="0">
                          <a:latin typeface="Cambria" panose="02040503050406030204" pitchFamily="18" charset="0"/>
                        </a:rPr>
                        <a:t>按下“咖啡”</a:t>
                      </a:r>
                      <a:endParaRPr lang="zh-CN" altLang="en-US" dirty="0"/>
                    </a:p>
                  </a:txBody>
                  <a:tcPr anchor="ctr"/>
                </a:tc>
                <a:extLst>
                  <a:ext uri="{0D108BD9-81ED-4DB2-BD59-A6C34878D82A}">
                    <a16:rowId xmlns:a16="http://schemas.microsoft.com/office/drawing/2014/main" val="3095049800"/>
                  </a:ext>
                </a:extLst>
              </a:tr>
              <a:tr h="370840">
                <a:tc vMerge="1">
                  <a:txBody>
                    <a:bodyPr/>
                    <a:lstStyle/>
                    <a:p>
                      <a:endParaRPr lang="zh-CN" altLang="en-US" dirty="0"/>
                    </a:p>
                  </a:txBody>
                  <a:tcPr/>
                </a:tc>
                <a:tc>
                  <a:txBody>
                    <a:bodyPr/>
                    <a:lstStyle/>
                    <a:p>
                      <a:r>
                        <a:rPr lang="en-US" altLang="zh-CN" dirty="0" smtClean="0"/>
                        <a:t>C5:</a:t>
                      </a:r>
                      <a:r>
                        <a:rPr lang="zh-CN" altLang="en-US" sz="1800" dirty="0" smtClean="0">
                          <a:latin typeface="Cambria" panose="02040503050406030204" pitchFamily="18" charset="0"/>
                        </a:rPr>
                        <a:t>按下“茶”</a:t>
                      </a:r>
                      <a:endParaRPr lang="zh-CN" altLang="en-US" dirty="0"/>
                    </a:p>
                  </a:txBody>
                  <a:tcPr anchor="ctr"/>
                </a:tc>
                <a:extLst>
                  <a:ext uri="{0D108BD9-81ED-4DB2-BD59-A6C34878D82A}">
                    <a16:rowId xmlns:a16="http://schemas.microsoft.com/office/drawing/2014/main" val="1889259828"/>
                  </a:ext>
                </a:extLst>
              </a:tr>
              <a:tr h="370840">
                <a:tc rowSpan="4">
                  <a:txBody>
                    <a:bodyPr/>
                    <a:lstStyle/>
                    <a:p>
                      <a:r>
                        <a:rPr lang="en-US" altLang="zh-CN" dirty="0" smtClean="0"/>
                        <a:t>Effect</a:t>
                      </a:r>
                      <a:endParaRPr lang="zh-CN" altLang="en-US" dirty="0"/>
                    </a:p>
                  </a:txBody>
                  <a:tcPr anchor="ctr"/>
                </a:tc>
                <a:tc>
                  <a:txBody>
                    <a:bodyPr/>
                    <a:lstStyle/>
                    <a:p>
                      <a:r>
                        <a:rPr lang="en-US" altLang="zh-CN" dirty="0" smtClean="0"/>
                        <a:t>E1:</a:t>
                      </a:r>
                      <a:r>
                        <a:rPr lang="zh-CN" altLang="en-US" sz="1800" dirty="0" smtClean="0">
                          <a:latin typeface="Cambria" panose="02040503050406030204" pitchFamily="18" charset="0"/>
                        </a:rPr>
                        <a:t>退还</a:t>
                      </a:r>
                      <a:r>
                        <a:rPr lang="en-US" altLang="zh-CN" sz="1800" dirty="0" smtClean="0">
                          <a:latin typeface="Cambria" panose="02040503050406030204" pitchFamily="18" charset="0"/>
                          <a:ea typeface="Cambria" panose="02040503050406030204" pitchFamily="18" charset="0"/>
                        </a:rPr>
                        <a:t>5</a:t>
                      </a:r>
                      <a:r>
                        <a:rPr lang="zh-CN" altLang="en-US" sz="1800" dirty="0" smtClean="0">
                          <a:latin typeface="Cambria" panose="02040503050406030204" pitchFamily="18" charset="0"/>
                        </a:rPr>
                        <a:t>角硬币</a:t>
                      </a:r>
                      <a:endParaRPr lang="zh-CN" altLang="en-US" dirty="0"/>
                    </a:p>
                  </a:txBody>
                  <a:tcPr anchor="ctr"/>
                </a:tc>
                <a:extLst>
                  <a:ext uri="{0D108BD9-81ED-4DB2-BD59-A6C34878D82A}">
                    <a16:rowId xmlns:a16="http://schemas.microsoft.com/office/drawing/2014/main" val="1368069409"/>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E2:</a:t>
                      </a:r>
                      <a:r>
                        <a:rPr lang="zh-CN" altLang="en-US" sz="1800" dirty="0" smtClean="0">
                          <a:latin typeface="Cambria" panose="02040503050406030204" pitchFamily="18" charset="0"/>
                        </a:rPr>
                        <a:t>送出</a:t>
                      </a:r>
                      <a:r>
                        <a:rPr lang="zh-CN" altLang="en-US" dirty="0" smtClean="0"/>
                        <a:t>“可乐”</a:t>
                      </a:r>
                    </a:p>
                  </a:txBody>
                  <a:tcPr anchor="ctr"/>
                </a:tc>
                <a:extLst>
                  <a:ext uri="{0D108BD9-81ED-4DB2-BD59-A6C34878D82A}">
                    <a16:rowId xmlns:a16="http://schemas.microsoft.com/office/drawing/2014/main" val="2599170659"/>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E3:</a:t>
                      </a:r>
                      <a:r>
                        <a:rPr lang="zh-CN" altLang="en-US" sz="1800" dirty="0" smtClean="0">
                          <a:latin typeface="Cambria" panose="02040503050406030204" pitchFamily="18" charset="0"/>
                        </a:rPr>
                        <a:t>送出“咖啡”</a:t>
                      </a:r>
                      <a:endParaRPr lang="zh-CN" altLang="en-US" dirty="0" smtClean="0"/>
                    </a:p>
                  </a:txBody>
                  <a:tcPr anchor="ctr"/>
                </a:tc>
                <a:extLst>
                  <a:ext uri="{0D108BD9-81ED-4DB2-BD59-A6C34878D82A}">
                    <a16:rowId xmlns:a16="http://schemas.microsoft.com/office/drawing/2014/main" val="2636980"/>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E4:</a:t>
                      </a:r>
                      <a:r>
                        <a:rPr lang="zh-CN" altLang="en-US" sz="1800" dirty="0" smtClean="0">
                          <a:latin typeface="Cambria" panose="02040503050406030204" pitchFamily="18" charset="0"/>
                        </a:rPr>
                        <a:t>送出“茶”</a:t>
                      </a:r>
                      <a:endParaRPr lang="zh-CN" altLang="en-US" dirty="0" smtClean="0"/>
                    </a:p>
                  </a:txBody>
                  <a:tcPr anchor="ctr"/>
                </a:tc>
                <a:extLst>
                  <a:ext uri="{0D108BD9-81ED-4DB2-BD59-A6C34878D82A}">
                    <a16:rowId xmlns:a16="http://schemas.microsoft.com/office/drawing/2014/main" val="3978602675"/>
                  </a:ext>
                </a:extLst>
              </a:tr>
            </a:tbl>
          </a:graphicData>
        </a:graphic>
      </p:graphicFrame>
    </p:spTree>
    <p:extLst>
      <p:ext uri="{BB962C8B-B14F-4D97-AF65-F5344CB8AC3E}">
        <p14:creationId xmlns:p14="http://schemas.microsoft.com/office/powerpoint/2010/main" val="194100734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16</a:t>
            </a:fld>
            <a:endParaRPr lang="en-US" altLang="zh-CN">
              <a:latin typeface="Cambria" panose="02040503050406030204" pitchFamily="18" charset="0"/>
            </a:endParaRPr>
          </a:p>
        </p:txBody>
      </p:sp>
      <p:sp>
        <p:nvSpPr>
          <p:cNvPr id="203779" name="Rectangle 3"/>
          <p:cNvSpPr>
            <a:spLocks noGrp="1" noChangeArrowheads="1"/>
          </p:cNvSpPr>
          <p:nvPr>
            <p:ph type="body" idx="1"/>
          </p:nvPr>
        </p:nvSpPr>
        <p:spPr>
          <a:xfrm>
            <a:off x="609600" y="1219201"/>
            <a:ext cx="7697787" cy="1447800"/>
          </a:xfrm>
          <a:noFill/>
          <a:ln/>
        </p:spPr>
        <p:txBody>
          <a:bodyPr/>
          <a:lstStyle/>
          <a:p>
            <a:pPr marL="381000" indent="-381000">
              <a:lnSpc>
                <a:spcPts val="2600"/>
              </a:lnSpc>
              <a:buClrTx/>
              <a:buSzTx/>
            </a:pPr>
            <a:r>
              <a:rPr lang="zh-CN" altLang="en-US" sz="2000" dirty="0">
                <a:latin typeface="Cambria" panose="02040503050406030204" pitchFamily="18" charset="0"/>
              </a:rPr>
              <a:t>产品说明书</a:t>
            </a:r>
            <a:r>
              <a:rPr lang="zh-CN" altLang="en-US" sz="2000" dirty="0" smtClean="0">
                <a:latin typeface="Cambria" panose="02040503050406030204" pitchFamily="18" charset="0"/>
              </a:rPr>
              <a:t>：有</a:t>
            </a:r>
            <a:r>
              <a:rPr lang="zh-CN" altLang="en-US" sz="2000" dirty="0">
                <a:latin typeface="Cambria" panose="02040503050406030204" pitchFamily="18" charset="0"/>
              </a:rPr>
              <a:t>一个处理单价为</a:t>
            </a:r>
            <a:r>
              <a:rPr lang="en-US" altLang="zh-CN" sz="2000" dirty="0">
                <a:latin typeface="Cambria" panose="02040503050406030204" pitchFamily="18" charset="0"/>
                <a:ea typeface="Cambria" panose="02040503050406030204" pitchFamily="18" charset="0"/>
              </a:rPr>
              <a:t>1</a:t>
            </a:r>
            <a:r>
              <a:rPr lang="zh-CN" altLang="en-US" sz="2000" dirty="0">
                <a:latin typeface="Cambria" panose="02040503050406030204" pitchFamily="18" charset="0"/>
              </a:rPr>
              <a:t>元</a:t>
            </a:r>
            <a:r>
              <a:rPr lang="en-US" altLang="zh-CN" sz="2000" dirty="0">
                <a:latin typeface="Cambria" panose="02040503050406030204" pitchFamily="18" charset="0"/>
                <a:ea typeface="Cambria" panose="02040503050406030204" pitchFamily="18" charset="0"/>
              </a:rPr>
              <a:t>5</a:t>
            </a:r>
            <a:r>
              <a:rPr lang="zh-CN" altLang="en-US" sz="2000" dirty="0">
                <a:latin typeface="Cambria" panose="02040503050406030204" pitchFamily="18" charset="0"/>
              </a:rPr>
              <a:t>角钱的盒装饮料的自动售货机软件。若投入</a:t>
            </a:r>
            <a:r>
              <a:rPr lang="en-US" altLang="zh-CN" sz="2000" dirty="0">
                <a:latin typeface="Cambria" panose="02040503050406030204" pitchFamily="18" charset="0"/>
                <a:ea typeface="Cambria" panose="02040503050406030204" pitchFamily="18" charset="0"/>
              </a:rPr>
              <a:t>1</a:t>
            </a:r>
            <a:r>
              <a:rPr lang="zh-CN" altLang="en-US" sz="2000" dirty="0">
                <a:latin typeface="Cambria" panose="02040503050406030204" pitchFamily="18" charset="0"/>
              </a:rPr>
              <a:t>元</a:t>
            </a:r>
            <a:r>
              <a:rPr lang="en-US" altLang="zh-CN" sz="2000" dirty="0">
                <a:latin typeface="Cambria" panose="02040503050406030204" pitchFamily="18" charset="0"/>
                <a:ea typeface="Cambria" panose="02040503050406030204" pitchFamily="18" charset="0"/>
              </a:rPr>
              <a:t>5</a:t>
            </a:r>
            <a:r>
              <a:rPr lang="zh-CN" altLang="en-US" sz="2000" dirty="0">
                <a:latin typeface="Cambria" panose="02040503050406030204" pitchFamily="18" charset="0"/>
              </a:rPr>
              <a:t>角硬币，按下“可乐”、</a:t>
            </a:r>
            <a:r>
              <a:rPr lang="zh-CN" altLang="en-US" sz="2000" dirty="0" smtClean="0">
                <a:latin typeface="Cambria" panose="02040503050406030204" pitchFamily="18" charset="0"/>
              </a:rPr>
              <a:t>“咖啡”</a:t>
            </a:r>
            <a:r>
              <a:rPr lang="zh-CN" altLang="en-US" sz="2000" dirty="0">
                <a:latin typeface="Cambria" panose="02040503050406030204" pitchFamily="18" charset="0"/>
              </a:rPr>
              <a:t>、或</a:t>
            </a:r>
            <a:r>
              <a:rPr lang="zh-CN" altLang="en-US" sz="2000" dirty="0" smtClean="0">
                <a:latin typeface="Cambria" panose="02040503050406030204" pitchFamily="18" charset="0"/>
              </a:rPr>
              <a:t>“茶”</a:t>
            </a:r>
            <a:r>
              <a:rPr lang="zh-CN" altLang="en-US" sz="2000" dirty="0">
                <a:latin typeface="Cambria" panose="02040503050406030204" pitchFamily="18" charset="0"/>
              </a:rPr>
              <a:t>按钮，相应的饮料就送出来。若投入的是</a:t>
            </a:r>
            <a:r>
              <a:rPr lang="en-US" altLang="zh-CN" sz="2000" dirty="0">
                <a:latin typeface="Cambria" panose="02040503050406030204" pitchFamily="18" charset="0"/>
                <a:ea typeface="Cambria" panose="02040503050406030204" pitchFamily="18" charset="0"/>
              </a:rPr>
              <a:t>2</a:t>
            </a:r>
            <a:r>
              <a:rPr lang="zh-CN" altLang="en-US" sz="2000" dirty="0">
                <a:latin typeface="Cambria" panose="02040503050406030204" pitchFamily="18" charset="0"/>
              </a:rPr>
              <a:t>元硬币，在送出饮料的同时退还</a:t>
            </a:r>
            <a:r>
              <a:rPr lang="en-US" altLang="zh-CN" sz="2000" dirty="0">
                <a:latin typeface="Cambria" panose="02040503050406030204" pitchFamily="18" charset="0"/>
                <a:ea typeface="Cambria" panose="02040503050406030204" pitchFamily="18" charset="0"/>
              </a:rPr>
              <a:t>5</a:t>
            </a:r>
            <a:r>
              <a:rPr lang="zh-CN" altLang="en-US" sz="2000" dirty="0">
                <a:latin typeface="Cambria" panose="02040503050406030204" pitchFamily="18" charset="0"/>
              </a:rPr>
              <a:t>角硬币。</a:t>
            </a:r>
            <a:endParaRPr lang="en-US" altLang="zh-CN" dirty="0">
              <a:latin typeface="Cambria" panose="02040503050406030204" pitchFamily="18" charset="0"/>
              <a:ea typeface="Cambria" panose="02040503050406030204" pitchFamily="18" charset="0"/>
            </a:endParaRPr>
          </a:p>
        </p:txBody>
      </p:sp>
      <p:graphicFrame>
        <p:nvGraphicFramePr>
          <p:cNvPr id="2" name="表格 1"/>
          <p:cNvGraphicFramePr>
            <a:graphicFrameLocks noGrp="1"/>
          </p:cNvGraphicFramePr>
          <p:nvPr>
            <p:extLst/>
          </p:nvPr>
        </p:nvGraphicFramePr>
        <p:xfrm>
          <a:off x="1737294" y="2590800"/>
          <a:ext cx="6096000" cy="4079240"/>
        </p:xfrm>
        <a:graphic>
          <a:graphicData uri="http://schemas.openxmlformats.org/drawingml/2006/table">
            <a:tbl>
              <a:tblPr firstCol="1" bandRow="1">
                <a:tableStyleId>{21E4AEA4-8DFA-4A89-87EB-49C32662AFE0}</a:tableStyleId>
              </a:tblPr>
              <a:tblGrid>
                <a:gridCol w="1371600">
                  <a:extLst>
                    <a:ext uri="{9D8B030D-6E8A-4147-A177-3AD203B41FA5}">
                      <a16:colId xmlns:a16="http://schemas.microsoft.com/office/drawing/2014/main" val="1045934924"/>
                    </a:ext>
                  </a:extLst>
                </a:gridCol>
                <a:gridCol w="4724400">
                  <a:extLst>
                    <a:ext uri="{9D8B030D-6E8A-4147-A177-3AD203B41FA5}">
                      <a16:colId xmlns:a16="http://schemas.microsoft.com/office/drawing/2014/main" val="673472696"/>
                    </a:ext>
                  </a:extLst>
                </a:gridCol>
              </a:tblGrid>
              <a:tr h="370840">
                <a:tc rowSpan="5">
                  <a:txBody>
                    <a:bodyPr/>
                    <a:lstStyle/>
                    <a:p>
                      <a:r>
                        <a:rPr lang="en-US" altLang="zh-CN" dirty="0" smtClean="0"/>
                        <a:t>Cause</a:t>
                      </a:r>
                      <a:endParaRPr lang="zh-CN" altLang="en-US" dirty="0"/>
                    </a:p>
                  </a:txBody>
                  <a:tcPr anchor="ctr"/>
                </a:tc>
                <a:tc>
                  <a:txBody>
                    <a:bodyPr/>
                    <a:lstStyle/>
                    <a:p>
                      <a:r>
                        <a:rPr lang="en-US" altLang="zh-CN" dirty="0" smtClean="0"/>
                        <a:t>C1:</a:t>
                      </a:r>
                      <a:r>
                        <a:rPr lang="zh-CN" altLang="en-US" dirty="0" smtClean="0"/>
                        <a:t>投入</a:t>
                      </a:r>
                      <a:r>
                        <a:rPr lang="en-US" altLang="zh-CN" dirty="0" smtClean="0"/>
                        <a:t>1</a:t>
                      </a:r>
                      <a:r>
                        <a:rPr lang="zh-CN" altLang="en-US" dirty="0" smtClean="0"/>
                        <a:t>元</a:t>
                      </a:r>
                      <a:r>
                        <a:rPr lang="en-US" altLang="zh-CN" dirty="0" smtClean="0"/>
                        <a:t>5</a:t>
                      </a:r>
                      <a:r>
                        <a:rPr lang="zh-CN" altLang="en-US" dirty="0" smtClean="0"/>
                        <a:t>角硬币</a:t>
                      </a:r>
                      <a:endParaRPr lang="zh-CN" altLang="en-US" dirty="0"/>
                    </a:p>
                  </a:txBody>
                  <a:tcPr anchor="ctr"/>
                </a:tc>
                <a:extLst>
                  <a:ext uri="{0D108BD9-81ED-4DB2-BD59-A6C34878D82A}">
                    <a16:rowId xmlns:a16="http://schemas.microsoft.com/office/drawing/2014/main" val="3522105447"/>
                  </a:ext>
                </a:extLst>
              </a:tr>
              <a:tr h="370840">
                <a:tc vMerge="1">
                  <a:txBody>
                    <a:bodyPr/>
                    <a:lstStyle/>
                    <a:p>
                      <a:endParaRPr lang="zh-CN" altLang="en-US" dirty="0"/>
                    </a:p>
                  </a:txBody>
                  <a:tcPr/>
                </a:tc>
                <a:tc>
                  <a:txBody>
                    <a:bodyPr/>
                    <a:lstStyle/>
                    <a:p>
                      <a:r>
                        <a:rPr lang="en-US" altLang="zh-CN" dirty="0" smtClean="0"/>
                        <a:t>C2:</a:t>
                      </a:r>
                      <a:r>
                        <a:rPr lang="zh-CN" altLang="en-US" dirty="0" smtClean="0"/>
                        <a:t>投入</a:t>
                      </a:r>
                      <a:r>
                        <a:rPr lang="en-US" altLang="zh-CN" dirty="0" smtClean="0"/>
                        <a:t>2</a:t>
                      </a:r>
                      <a:r>
                        <a:rPr lang="zh-CN" altLang="en-US" dirty="0" smtClean="0"/>
                        <a:t>元硬币</a:t>
                      </a:r>
                      <a:endParaRPr lang="zh-CN" altLang="en-US" dirty="0"/>
                    </a:p>
                  </a:txBody>
                  <a:tcPr anchor="ctr"/>
                </a:tc>
                <a:extLst>
                  <a:ext uri="{0D108BD9-81ED-4DB2-BD59-A6C34878D82A}">
                    <a16:rowId xmlns:a16="http://schemas.microsoft.com/office/drawing/2014/main" val="303264750"/>
                  </a:ext>
                </a:extLst>
              </a:tr>
              <a:tr h="370840">
                <a:tc vMerge="1">
                  <a:txBody>
                    <a:bodyPr/>
                    <a:lstStyle/>
                    <a:p>
                      <a:endParaRPr lang="zh-CN" altLang="en-US" dirty="0"/>
                    </a:p>
                  </a:txBody>
                  <a:tcPr/>
                </a:tc>
                <a:tc>
                  <a:txBody>
                    <a:bodyPr/>
                    <a:lstStyle/>
                    <a:p>
                      <a:r>
                        <a:rPr lang="en-US" altLang="zh-CN" dirty="0" smtClean="0"/>
                        <a:t>C3:</a:t>
                      </a:r>
                      <a:r>
                        <a:rPr lang="zh-CN" altLang="en-US" dirty="0" smtClean="0"/>
                        <a:t>按下“可乐”</a:t>
                      </a:r>
                      <a:endParaRPr lang="zh-CN" altLang="en-US" dirty="0"/>
                    </a:p>
                  </a:txBody>
                  <a:tcPr anchor="ctr"/>
                </a:tc>
                <a:extLst>
                  <a:ext uri="{0D108BD9-81ED-4DB2-BD59-A6C34878D82A}">
                    <a16:rowId xmlns:a16="http://schemas.microsoft.com/office/drawing/2014/main" val="2745905981"/>
                  </a:ext>
                </a:extLst>
              </a:tr>
              <a:tr h="370840">
                <a:tc vMerge="1">
                  <a:txBody>
                    <a:bodyPr/>
                    <a:lstStyle/>
                    <a:p>
                      <a:endParaRPr lang="zh-CN" altLang="en-US" dirty="0"/>
                    </a:p>
                  </a:txBody>
                  <a:tcPr/>
                </a:tc>
                <a:tc>
                  <a:txBody>
                    <a:bodyPr/>
                    <a:lstStyle/>
                    <a:p>
                      <a:r>
                        <a:rPr lang="en-US" altLang="zh-CN" dirty="0" smtClean="0"/>
                        <a:t>C4:</a:t>
                      </a:r>
                      <a:r>
                        <a:rPr lang="zh-CN" altLang="en-US" sz="1800" dirty="0" smtClean="0">
                          <a:latin typeface="Cambria" panose="02040503050406030204" pitchFamily="18" charset="0"/>
                        </a:rPr>
                        <a:t>按下“咖啡”</a:t>
                      </a:r>
                      <a:endParaRPr lang="zh-CN" altLang="en-US" dirty="0"/>
                    </a:p>
                  </a:txBody>
                  <a:tcPr anchor="ctr"/>
                </a:tc>
                <a:extLst>
                  <a:ext uri="{0D108BD9-81ED-4DB2-BD59-A6C34878D82A}">
                    <a16:rowId xmlns:a16="http://schemas.microsoft.com/office/drawing/2014/main" val="3095049800"/>
                  </a:ext>
                </a:extLst>
              </a:tr>
              <a:tr h="370840">
                <a:tc vMerge="1">
                  <a:txBody>
                    <a:bodyPr/>
                    <a:lstStyle/>
                    <a:p>
                      <a:endParaRPr lang="zh-CN" altLang="en-US" dirty="0"/>
                    </a:p>
                  </a:txBody>
                  <a:tcPr/>
                </a:tc>
                <a:tc>
                  <a:txBody>
                    <a:bodyPr/>
                    <a:lstStyle/>
                    <a:p>
                      <a:r>
                        <a:rPr lang="en-US" altLang="zh-CN" dirty="0" smtClean="0"/>
                        <a:t>C5:</a:t>
                      </a:r>
                      <a:r>
                        <a:rPr lang="zh-CN" altLang="en-US" sz="1800" dirty="0" smtClean="0">
                          <a:latin typeface="Cambria" panose="02040503050406030204" pitchFamily="18" charset="0"/>
                        </a:rPr>
                        <a:t>按下“茶”</a:t>
                      </a:r>
                      <a:endParaRPr lang="zh-CN" altLang="en-US" dirty="0"/>
                    </a:p>
                  </a:txBody>
                  <a:tcPr anchor="ctr"/>
                </a:tc>
                <a:extLst>
                  <a:ext uri="{0D108BD9-81ED-4DB2-BD59-A6C34878D82A}">
                    <a16:rowId xmlns:a16="http://schemas.microsoft.com/office/drawing/2014/main" val="1889259828"/>
                  </a:ext>
                </a:extLst>
              </a:tr>
              <a:tr h="370840">
                <a:tc rowSpan="2">
                  <a:txBody>
                    <a:bodyPr/>
                    <a:lstStyle/>
                    <a:p>
                      <a:r>
                        <a:rPr lang="en-US" altLang="zh-CN" dirty="0" smtClean="0"/>
                        <a:t>Middle</a:t>
                      </a:r>
                      <a:endParaRPr lang="zh-CN" altLang="en-US" dirty="0"/>
                    </a:p>
                  </a:txBody>
                  <a:tcPr anchor="ctr"/>
                </a:tc>
                <a:tc>
                  <a:txBody>
                    <a:bodyPr/>
                    <a:lstStyle/>
                    <a:p>
                      <a:r>
                        <a:rPr lang="en-US" altLang="zh-CN" dirty="0" smtClean="0"/>
                        <a:t>Cm1:</a:t>
                      </a:r>
                      <a:r>
                        <a:rPr lang="zh-CN" altLang="en-US" dirty="0" smtClean="0"/>
                        <a:t>已投币</a:t>
                      </a:r>
                      <a:endParaRPr lang="zh-CN" altLang="en-US" dirty="0"/>
                    </a:p>
                  </a:txBody>
                  <a:tcPr anchor="ctr"/>
                </a:tc>
                <a:extLst>
                  <a:ext uri="{0D108BD9-81ED-4DB2-BD59-A6C34878D82A}">
                    <a16:rowId xmlns:a16="http://schemas.microsoft.com/office/drawing/2014/main" val="1017479546"/>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Cm2:</a:t>
                      </a:r>
                      <a:r>
                        <a:rPr lang="zh-CN" altLang="en-US" dirty="0" smtClean="0"/>
                        <a:t>已按键</a:t>
                      </a:r>
                    </a:p>
                  </a:txBody>
                  <a:tcPr anchor="ctr"/>
                </a:tc>
                <a:extLst>
                  <a:ext uri="{0D108BD9-81ED-4DB2-BD59-A6C34878D82A}">
                    <a16:rowId xmlns:a16="http://schemas.microsoft.com/office/drawing/2014/main" val="554939546"/>
                  </a:ext>
                </a:extLst>
              </a:tr>
              <a:tr h="370840">
                <a:tc rowSpan="4">
                  <a:txBody>
                    <a:bodyPr/>
                    <a:lstStyle/>
                    <a:p>
                      <a:r>
                        <a:rPr lang="en-US" altLang="zh-CN" dirty="0" smtClean="0"/>
                        <a:t>Effect</a:t>
                      </a:r>
                      <a:endParaRPr lang="zh-CN" altLang="en-US" dirty="0"/>
                    </a:p>
                  </a:txBody>
                  <a:tcPr anchor="ctr"/>
                </a:tc>
                <a:tc>
                  <a:txBody>
                    <a:bodyPr/>
                    <a:lstStyle/>
                    <a:p>
                      <a:r>
                        <a:rPr lang="en-US" altLang="zh-CN" dirty="0" smtClean="0"/>
                        <a:t>E1:</a:t>
                      </a:r>
                      <a:r>
                        <a:rPr lang="zh-CN" altLang="en-US" sz="1800" dirty="0" smtClean="0">
                          <a:latin typeface="Cambria" panose="02040503050406030204" pitchFamily="18" charset="0"/>
                        </a:rPr>
                        <a:t>退还</a:t>
                      </a:r>
                      <a:r>
                        <a:rPr lang="en-US" altLang="zh-CN" sz="1800" dirty="0" smtClean="0">
                          <a:latin typeface="Cambria" panose="02040503050406030204" pitchFamily="18" charset="0"/>
                          <a:ea typeface="Cambria" panose="02040503050406030204" pitchFamily="18" charset="0"/>
                        </a:rPr>
                        <a:t>5</a:t>
                      </a:r>
                      <a:r>
                        <a:rPr lang="zh-CN" altLang="en-US" sz="1800" dirty="0" smtClean="0">
                          <a:latin typeface="Cambria" panose="02040503050406030204" pitchFamily="18" charset="0"/>
                        </a:rPr>
                        <a:t>角硬币</a:t>
                      </a:r>
                      <a:endParaRPr lang="zh-CN" altLang="en-US" dirty="0"/>
                    </a:p>
                  </a:txBody>
                  <a:tcPr anchor="ctr"/>
                </a:tc>
                <a:extLst>
                  <a:ext uri="{0D108BD9-81ED-4DB2-BD59-A6C34878D82A}">
                    <a16:rowId xmlns:a16="http://schemas.microsoft.com/office/drawing/2014/main" val="1368069409"/>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E2:</a:t>
                      </a:r>
                      <a:r>
                        <a:rPr lang="zh-CN" altLang="en-US" sz="1800" dirty="0" smtClean="0">
                          <a:latin typeface="Cambria" panose="02040503050406030204" pitchFamily="18" charset="0"/>
                        </a:rPr>
                        <a:t>送出</a:t>
                      </a:r>
                      <a:r>
                        <a:rPr lang="zh-CN" altLang="en-US" dirty="0" smtClean="0"/>
                        <a:t>“可乐”</a:t>
                      </a:r>
                    </a:p>
                  </a:txBody>
                  <a:tcPr anchor="ctr"/>
                </a:tc>
                <a:extLst>
                  <a:ext uri="{0D108BD9-81ED-4DB2-BD59-A6C34878D82A}">
                    <a16:rowId xmlns:a16="http://schemas.microsoft.com/office/drawing/2014/main" val="2599170659"/>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E3:</a:t>
                      </a:r>
                      <a:r>
                        <a:rPr lang="zh-CN" altLang="en-US" sz="1800" dirty="0" smtClean="0">
                          <a:latin typeface="Cambria" panose="02040503050406030204" pitchFamily="18" charset="0"/>
                        </a:rPr>
                        <a:t>送出“咖啡”</a:t>
                      </a:r>
                      <a:endParaRPr lang="zh-CN" altLang="en-US" dirty="0" smtClean="0"/>
                    </a:p>
                  </a:txBody>
                  <a:tcPr anchor="ctr"/>
                </a:tc>
                <a:extLst>
                  <a:ext uri="{0D108BD9-81ED-4DB2-BD59-A6C34878D82A}">
                    <a16:rowId xmlns:a16="http://schemas.microsoft.com/office/drawing/2014/main" val="2636980"/>
                  </a:ext>
                </a:extLst>
              </a:tr>
              <a:tr h="37084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E4:</a:t>
                      </a:r>
                      <a:r>
                        <a:rPr lang="zh-CN" altLang="en-US" sz="1800" dirty="0" smtClean="0">
                          <a:latin typeface="Cambria" panose="02040503050406030204" pitchFamily="18" charset="0"/>
                        </a:rPr>
                        <a:t>送出“茶”</a:t>
                      </a:r>
                      <a:endParaRPr lang="zh-CN" altLang="en-US" dirty="0" smtClean="0"/>
                    </a:p>
                  </a:txBody>
                  <a:tcPr anchor="ctr"/>
                </a:tc>
                <a:extLst>
                  <a:ext uri="{0D108BD9-81ED-4DB2-BD59-A6C34878D82A}">
                    <a16:rowId xmlns:a16="http://schemas.microsoft.com/office/drawing/2014/main" val="3978602675"/>
                  </a:ext>
                </a:extLst>
              </a:tr>
            </a:tbl>
          </a:graphicData>
        </a:graphic>
      </p:graphicFrame>
      <p:sp>
        <p:nvSpPr>
          <p:cNvPr id="8" name="Rectangle 2"/>
          <p:cNvSpPr txBox="1">
            <a:spLocks noChangeArrowheads="1"/>
          </p:cNvSpPr>
          <p:nvPr/>
        </p:nvSpPr>
        <p:spPr bwMode="auto">
          <a:xfrm>
            <a:off x="1905000" y="152400"/>
            <a:ext cx="7381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smtClean="0">
                <a:latin typeface="Cambria" panose="02040503050406030204" pitchFamily="18" charset="0"/>
              </a:rPr>
              <a:t>Identification of cause and effects</a:t>
            </a:r>
            <a:endParaRPr lang="en-US" altLang="zh-CN" sz="3200" dirty="0">
              <a:latin typeface="Cambria" panose="02040503050406030204" pitchFamily="18" charset="0"/>
            </a:endParaRPr>
          </a:p>
        </p:txBody>
      </p:sp>
    </p:spTree>
    <p:extLst>
      <p:ext uri="{BB962C8B-B14F-4D97-AF65-F5344CB8AC3E}">
        <p14:creationId xmlns:p14="http://schemas.microsoft.com/office/powerpoint/2010/main" val="38313406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17</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905000" y="152400"/>
            <a:ext cx="7381875" cy="396875"/>
          </a:xfrm>
        </p:spPr>
        <p:txBody>
          <a:bodyPr/>
          <a:lstStyle/>
          <a:p>
            <a:r>
              <a:rPr lang="en-US" altLang="zh-CN" sz="3200" dirty="0">
                <a:latin typeface="Cambria" panose="02040503050406030204" pitchFamily="18" charset="0"/>
              </a:rPr>
              <a:t>Conversion into decision table</a:t>
            </a:r>
          </a:p>
        </p:txBody>
      </p:sp>
      <p:graphicFrame>
        <p:nvGraphicFramePr>
          <p:cNvPr id="4" name="表格 3"/>
          <p:cNvGraphicFramePr>
            <a:graphicFrameLocks noGrp="1"/>
          </p:cNvGraphicFramePr>
          <p:nvPr>
            <p:extLst/>
          </p:nvPr>
        </p:nvGraphicFramePr>
        <p:xfrm>
          <a:off x="304800" y="1408332"/>
          <a:ext cx="8382003" cy="445008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621999627"/>
                    </a:ext>
                  </a:extLst>
                </a:gridCol>
                <a:gridCol w="2362200">
                  <a:extLst>
                    <a:ext uri="{9D8B030D-6E8A-4147-A177-3AD203B41FA5}">
                      <a16:colId xmlns:a16="http://schemas.microsoft.com/office/drawing/2014/main" val="2820407777"/>
                    </a:ext>
                  </a:extLst>
                </a:gridCol>
                <a:gridCol w="457200">
                  <a:extLst>
                    <a:ext uri="{9D8B030D-6E8A-4147-A177-3AD203B41FA5}">
                      <a16:colId xmlns:a16="http://schemas.microsoft.com/office/drawing/2014/main" val="2578563443"/>
                    </a:ext>
                  </a:extLst>
                </a:gridCol>
                <a:gridCol w="390519">
                  <a:extLst>
                    <a:ext uri="{9D8B030D-6E8A-4147-A177-3AD203B41FA5}">
                      <a16:colId xmlns:a16="http://schemas.microsoft.com/office/drawing/2014/main" val="1104212541"/>
                    </a:ext>
                  </a:extLst>
                </a:gridCol>
                <a:gridCol w="523876">
                  <a:extLst>
                    <a:ext uri="{9D8B030D-6E8A-4147-A177-3AD203B41FA5}">
                      <a16:colId xmlns:a16="http://schemas.microsoft.com/office/drawing/2014/main" val="4153532513"/>
                    </a:ext>
                  </a:extLst>
                </a:gridCol>
                <a:gridCol w="523876">
                  <a:extLst>
                    <a:ext uri="{9D8B030D-6E8A-4147-A177-3AD203B41FA5}">
                      <a16:colId xmlns:a16="http://schemas.microsoft.com/office/drawing/2014/main" val="2214167862"/>
                    </a:ext>
                  </a:extLst>
                </a:gridCol>
                <a:gridCol w="523876">
                  <a:extLst>
                    <a:ext uri="{9D8B030D-6E8A-4147-A177-3AD203B41FA5}">
                      <a16:colId xmlns:a16="http://schemas.microsoft.com/office/drawing/2014/main" val="1150164159"/>
                    </a:ext>
                  </a:extLst>
                </a:gridCol>
                <a:gridCol w="523876">
                  <a:extLst>
                    <a:ext uri="{9D8B030D-6E8A-4147-A177-3AD203B41FA5}">
                      <a16:colId xmlns:a16="http://schemas.microsoft.com/office/drawing/2014/main" val="249624105"/>
                    </a:ext>
                  </a:extLst>
                </a:gridCol>
                <a:gridCol w="523876">
                  <a:extLst>
                    <a:ext uri="{9D8B030D-6E8A-4147-A177-3AD203B41FA5}">
                      <a16:colId xmlns:a16="http://schemas.microsoft.com/office/drawing/2014/main" val="331788619"/>
                    </a:ext>
                  </a:extLst>
                </a:gridCol>
                <a:gridCol w="523876">
                  <a:extLst>
                    <a:ext uri="{9D8B030D-6E8A-4147-A177-3AD203B41FA5}">
                      <a16:colId xmlns:a16="http://schemas.microsoft.com/office/drawing/2014/main" val="3801740947"/>
                    </a:ext>
                  </a:extLst>
                </a:gridCol>
                <a:gridCol w="523876">
                  <a:extLst>
                    <a:ext uri="{9D8B030D-6E8A-4147-A177-3AD203B41FA5}">
                      <a16:colId xmlns:a16="http://schemas.microsoft.com/office/drawing/2014/main" val="4289019952"/>
                    </a:ext>
                  </a:extLst>
                </a:gridCol>
                <a:gridCol w="523876">
                  <a:extLst>
                    <a:ext uri="{9D8B030D-6E8A-4147-A177-3AD203B41FA5}">
                      <a16:colId xmlns:a16="http://schemas.microsoft.com/office/drawing/2014/main" val="3829184276"/>
                    </a:ext>
                  </a:extLst>
                </a:gridCol>
                <a:gridCol w="523876">
                  <a:extLst>
                    <a:ext uri="{9D8B030D-6E8A-4147-A177-3AD203B41FA5}">
                      <a16:colId xmlns:a16="http://schemas.microsoft.com/office/drawing/2014/main" val="401836647"/>
                    </a:ext>
                  </a:extLst>
                </a:gridCol>
              </a:tblGrid>
              <a:tr h="370840">
                <a:tc>
                  <a:txBody>
                    <a:bodyPr/>
                    <a:lstStyle/>
                    <a:p>
                      <a:endParaRPr lang="zh-CN" altLang="en-US" dirty="0"/>
                    </a:p>
                  </a:txBody>
                  <a:tcPr anchor="ctr"/>
                </a:tc>
                <a:tc>
                  <a:txBody>
                    <a:bodyPr/>
                    <a:lstStyle/>
                    <a:p>
                      <a:endParaRPr lang="zh-CN" altLang="en-US" dirty="0"/>
                    </a:p>
                  </a:txBody>
                  <a:tcPr anchor="ct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extLst>
                  <a:ext uri="{0D108BD9-81ED-4DB2-BD59-A6C34878D82A}">
                    <a16:rowId xmlns:a16="http://schemas.microsoft.com/office/drawing/2014/main" val="3076317560"/>
                  </a:ext>
                </a:extLst>
              </a:tr>
              <a:tr h="370840">
                <a:tc rowSpan="5">
                  <a:txBody>
                    <a:bodyPr/>
                    <a:lstStyle/>
                    <a:p>
                      <a:r>
                        <a:rPr lang="en-US" altLang="zh-CN" dirty="0" smtClean="0"/>
                        <a:t>C</a:t>
                      </a:r>
                      <a:endParaRPr lang="zh-CN" altLang="en-US" dirty="0"/>
                    </a:p>
                  </a:txBody>
                  <a:tcPr anchor="ctr"/>
                </a:tc>
                <a:tc>
                  <a:txBody>
                    <a:bodyPr/>
                    <a:lstStyle/>
                    <a:p>
                      <a:r>
                        <a:rPr lang="en-US" altLang="zh-CN" dirty="0" smtClean="0"/>
                        <a:t>C1:</a:t>
                      </a:r>
                      <a:r>
                        <a:rPr lang="zh-CN" altLang="en-US" dirty="0" smtClean="0"/>
                        <a:t>投入</a:t>
                      </a:r>
                      <a:r>
                        <a:rPr lang="en-US" altLang="zh-CN" dirty="0" smtClean="0"/>
                        <a:t>1</a:t>
                      </a:r>
                      <a:r>
                        <a:rPr lang="zh-CN" altLang="en-US" dirty="0" smtClean="0"/>
                        <a:t>元</a:t>
                      </a:r>
                      <a:r>
                        <a:rPr lang="en-US" altLang="zh-CN" dirty="0" smtClean="0"/>
                        <a:t>5</a:t>
                      </a:r>
                      <a:r>
                        <a:rPr lang="zh-CN" altLang="en-US" dirty="0" smtClean="0"/>
                        <a:t>角硬币</a:t>
                      </a:r>
                      <a:endParaRPr lang="zh-CN" altLang="en-US" dirty="0"/>
                    </a:p>
                  </a:txBody>
                  <a:tcPr anchor="ct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60047081"/>
                  </a:ext>
                </a:extLst>
              </a:tr>
              <a:tr h="370840">
                <a:tc vMerge="1">
                  <a:txBody>
                    <a:bodyPr/>
                    <a:lstStyle/>
                    <a:p>
                      <a:endParaRPr lang="zh-CN" altLang="en-US" dirty="0"/>
                    </a:p>
                  </a:txBody>
                  <a:tcPr anchor="ctr"/>
                </a:tc>
                <a:tc>
                  <a:txBody>
                    <a:bodyPr/>
                    <a:lstStyle/>
                    <a:p>
                      <a:r>
                        <a:rPr lang="en-US" altLang="zh-CN" dirty="0" smtClean="0"/>
                        <a:t>C2:</a:t>
                      </a:r>
                      <a:r>
                        <a:rPr lang="zh-CN" altLang="en-US" dirty="0" smtClean="0"/>
                        <a:t>投入</a:t>
                      </a:r>
                      <a:r>
                        <a:rPr lang="en-US" altLang="zh-CN" dirty="0" smtClean="0"/>
                        <a:t>2</a:t>
                      </a:r>
                      <a:r>
                        <a:rPr lang="zh-CN" altLang="en-US" dirty="0" smtClean="0"/>
                        <a:t>元硬币</a:t>
                      </a:r>
                      <a:endParaRPr lang="zh-CN" altLang="en-US" dirty="0"/>
                    </a:p>
                  </a:txBody>
                  <a:tcPr anchor="ct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662580666"/>
                  </a:ext>
                </a:extLst>
              </a:tr>
              <a:tr h="370840">
                <a:tc vMerge="1">
                  <a:txBody>
                    <a:bodyPr/>
                    <a:lstStyle/>
                    <a:p>
                      <a:endParaRPr lang="zh-CN" altLang="en-US" dirty="0"/>
                    </a:p>
                  </a:txBody>
                  <a:tcPr anchor="ctr"/>
                </a:tc>
                <a:tc>
                  <a:txBody>
                    <a:bodyPr/>
                    <a:lstStyle/>
                    <a:p>
                      <a:r>
                        <a:rPr lang="en-US" altLang="zh-CN" dirty="0" smtClean="0"/>
                        <a:t>C3:</a:t>
                      </a:r>
                      <a:r>
                        <a:rPr lang="zh-CN" altLang="en-US" dirty="0" smtClean="0"/>
                        <a:t>按下“可乐”</a:t>
                      </a:r>
                      <a:endParaRPr lang="zh-CN" altLang="en-US" dirty="0"/>
                    </a:p>
                  </a:txBody>
                  <a:tcPr anchor="ct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86302249"/>
                  </a:ext>
                </a:extLst>
              </a:tr>
              <a:tr h="370840">
                <a:tc vMerge="1">
                  <a:txBody>
                    <a:bodyPr/>
                    <a:lstStyle/>
                    <a:p>
                      <a:endParaRPr lang="zh-CN" altLang="en-US" dirty="0"/>
                    </a:p>
                  </a:txBody>
                  <a:tcPr anchor="ctr"/>
                </a:tc>
                <a:tc>
                  <a:txBody>
                    <a:bodyPr/>
                    <a:lstStyle/>
                    <a:p>
                      <a:r>
                        <a:rPr lang="en-US" altLang="zh-CN" dirty="0" smtClean="0"/>
                        <a:t>C4:</a:t>
                      </a:r>
                      <a:r>
                        <a:rPr lang="zh-CN" altLang="en-US" sz="1800" dirty="0" smtClean="0"/>
                        <a:t>按下“咖啡”</a:t>
                      </a:r>
                      <a:endParaRPr lang="zh-CN" altLang="en-US" dirty="0"/>
                    </a:p>
                  </a:txBody>
                  <a:tcPr anchor="ct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030092685"/>
                  </a:ext>
                </a:extLst>
              </a:tr>
              <a:tr h="370840">
                <a:tc vMerge="1">
                  <a:txBody>
                    <a:bodyPr/>
                    <a:lstStyle/>
                    <a:p>
                      <a:endParaRPr lang="zh-CN" altLang="en-US" dirty="0"/>
                    </a:p>
                  </a:txBody>
                  <a:tcPr anchor="ctr"/>
                </a:tc>
                <a:tc>
                  <a:txBody>
                    <a:bodyPr/>
                    <a:lstStyle/>
                    <a:p>
                      <a:r>
                        <a:rPr lang="en-US" altLang="zh-CN" dirty="0" smtClean="0"/>
                        <a:t>C5:</a:t>
                      </a:r>
                      <a:r>
                        <a:rPr lang="zh-CN" altLang="en-US" sz="1800" dirty="0" smtClean="0"/>
                        <a:t>按下“茶”</a:t>
                      </a:r>
                      <a:endParaRPr lang="zh-CN" altLang="en-US" dirty="0"/>
                    </a:p>
                  </a:txBody>
                  <a:tcPr anchor="ct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545845234"/>
                  </a:ext>
                </a:extLst>
              </a:tr>
              <a:tr h="370840">
                <a:tc rowSpan="2">
                  <a:txBody>
                    <a:bodyPr/>
                    <a:lstStyle/>
                    <a:p>
                      <a:r>
                        <a:rPr lang="en-US" altLang="zh-CN" dirty="0" smtClean="0"/>
                        <a:t>M</a:t>
                      </a:r>
                      <a:endParaRPr lang="zh-CN" altLang="en-US" dirty="0"/>
                    </a:p>
                  </a:txBody>
                  <a:tcPr anchor="ctr"/>
                </a:tc>
                <a:tc>
                  <a:txBody>
                    <a:bodyPr/>
                    <a:lstStyle/>
                    <a:p>
                      <a:r>
                        <a:rPr lang="en-US" altLang="zh-CN" dirty="0" smtClean="0"/>
                        <a:t>Cm1:</a:t>
                      </a:r>
                      <a:r>
                        <a:rPr lang="zh-CN" altLang="en-US" dirty="0" smtClean="0"/>
                        <a:t>已投币</a:t>
                      </a:r>
                      <a:endParaRPr lang="zh-CN" altLang="en-US" dirty="0"/>
                    </a:p>
                  </a:txBody>
                  <a:tcPr anchor="ct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3506644"/>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Cm2:</a:t>
                      </a:r>
                      <a:r>
                        <a:rPr lang="zh-CN" altLang="en-US" dirty="0" smtClean="0"/>
                        <a:t>已按键</a:t>
                      </a:r>
                    </a:p>
                  </a:txBody>
                  <a:tcPr anchor="ct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05672806"/>
                  </a:ext>
                </a:extLst>
              </a:tr>
              <a:tr h="370840">
                <a:tc rowSpan="4">
                  <a:txBody>
                    <a:bodyPr/>
                    <a:lstStyle/>
                    <a:p>
                      <a:r>
                        <a:rPr lang="en-US" altLang="zh-CN" dirty="0" smtClean="0"/>
                        <a:t>E</a:t>
                      </a:r>
                      <a:endParaRPr lang="zh-CN" altLang="en-US" dirty="0"/>
                    </a:p>
                  </a:txBody>
                  <a:tcPr anchor="ctr"/>
                </a:tc>
                <a:tc>
                  <a:txBody>
                    <a:bodyPr/>
                    <a:lstStyle/>
                    <a:p>
                      <a:r>
                        <a:rPr lang="en-US" altLang="zh-CN" dirty="0" smtClean="0"/>
                        <a:t>E1:</a:t>
                      </a:r>
                      <a:r>
                        <a:rPr lang="zh-CN" altLang="en-US" sz="1800" dirty="0" smtClean="0"/>
                        <a:t>退还</a:t>
                      </a:r>
                      <a:r>
                        <a:rPr lang="en-US" altLang="zh-CN" sz="1800" dirty="0" smtClean="0"/>
                        <a:t>5</a:t>
                      </a:r>
                      <a:r>
                        <a:rPr lang="zh-CN" altLang="en-US" sz="1800" dirty="0" smtClean="0"/>
                        <a:t>角硬币</a:t>
                      </a:r>
                      <a:endParaRPr lang="zh-CN" altLang="en-US" dirty="0"/>
                    </a:p>
                  </a:txBody>
                  <a:tcPr anchor="ct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4988510"/>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E2:</a:t>
                      </a:r>
                      <a:r>
                        <a:rPr lang="zh-CN" altLang="en-US" sz="1800" dirty="0" smtClean="0"/>
                        <a:t>送出</a:t>
                      </a:r>
                      <a:r>
                        <a:rPr lang="zh-CN" altLang="en-US" dirty="0" smtClean="0"/>
                        <a:t>“可乐”</a:t>
                      </a:r>
                    </a:p>
                  </a:txBody>
                  <a:tcPr anchor="ct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778218691"/>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E3:</a:t>
                      </a:r>
                      <a:r>
                        <a:rPr lang="zh-CN" altLang="en-US" sz="1800" dirty="0" smtClean="0"/>
                        <a:t>送出“咖啡”</a:t>
                      </a:r>
                      <a:endParaRPr lang="zh-CN" altLang="en-US" dirty="0" smtClean="0"/>
                    </a:p>
                  </a:txBody>
                  <a:tcPr anchor="ct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066334887"/>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E4:</a:t>
                      </a:r>
                      <a:r>
                        <a:rPr lang="zh-CN" altLang="en-US" sz="1800" dirty="0" smtClean="0"/>
                        <a:t>送出“茶”</a:t>
                      </a:r>
                      <a:endParaRPr lang="zh-CN" altLang="en-US" dirty="0" smtClean="0"/>
                    </a:p>
                  </a:txBody>
                  <a:tcPr anchor="ct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502548667"/>
                  </a:ext>
                </a:extLst>
              </a:tr>
            </a:tbl>
          </a:graphicData>
        </a:graphic>
      </p:graphicFrame>
    </p:spTree>
    <p:extLst>
      <p:ext uri="{BB962C8B-B14F-4D97-AF65-F5344CB8AC3E}">
        <p14:creationId xmlns:p14="http://schemas.microsoft.com/office/powerpoint/2010/main" val="213384447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18</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905000" y="152400"/>
            <a:ext cx="7381875" cy="396875"/>
          </a:xfrm>
        </p:spPr>
        <p:txBody>
          <a:bodyPr/>
          <a:lstStyle/>
          <a:p>
            <a:r>
              <a:rPr lang="en-US" altLang="zh-CN" sz="3200" dirty="0">
                <a:latin typeface="Cambria" panose="02040503050406030204" pitchFamily="18" charset="0"/>
              </a:rPr>
              <a:t>Deriving test case</a:t>
            </a:r>
          </a:p>
        </p:txBody>
      </p:sp>
    </p:spTree>
    <p:extLst>
      <p:ext uri="{BB962C8B-B14F-4D97-AF65-F5344CB8AC3E}">
        <p14:creationId xmlns:p14="http://schemas.microsoft.com/office/powerpoint/2010/main" val="297609501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 name="矩形 2"/>
          <p:cNvSpPr/>
          <p:nvPr/>
        </p:nvSpPr>
        <p:spPr>
          <a:xfrm>
            <a:off x="2895600" y="2057400"/>
            <a:ext cx="3678186" cy="2677656"/>
          </a:xfrm>
          <a:prstGeom prst="rect">
            <a:avLst/>
          </a:prstGeom>
        </p:spPr>
        <p:txBody>
          <a:bodyPr wrap="none">
            <a:spAutoFit/>
          </a:bodyPr>
          <a:lstStyle/>
          <a:p>
            <a:r>
              <a:rPr lang="en-US" altLang="zh-CN" b="1" dirty="0">
                <a:latin typeface="Cambria" panose="02040503050406030204" pitchFamily="18" charset="0"/>
              </a:rPr>
              <a:t>Black-box Testing</a:t>
            </a:r>
          </a:p>
          <a:p>
            <a:r>
              <a:rPr lang="en-US" altLang="zh-CN" b="1" dirty="0">
                <a:latin typeface="Cambria" panose="02040503050406030204" pitchFamily="18" charset="0"/>
              </a:rPr>
              <a:t>Random Testing</a:t>
            </a:r>
          </a:p>
          <a:p>
            <a:r>
              <a:rPr lang="en-US" altLang="zh-CN" b="1" dirty="0">
                <a:latin typeface="Cambria" panose="02040503050406030204" pitchFamily="18" charset="0"/>
              </a:rPr>
              <a:t>Equivalence Partitioning</a:t>
            </a:r>
          </a:p>
          <a:p>
            <a:r>
              <a:rPr lang="en-US" altLang="zh-CN" b="1" dirty="0">
                <a:latin typeface="Cambria" panose="02040503050406030204" pitchFamily="18" charset="0"/>
              </a:rPr>
              <a:t>Boundary Value </a:t>
            </a:r>
            <a:r>
              <a:rPr lang="en-US" altLang="zh-CN" b="1" dirty="0" smtClean="0">
                <a:latin typeface="Cambria" panose="02040503050406030204" pitchFamily="18" charset="0"/>
              </a:rPr>
              <a:t>Analysis</a:t>
            </a:r>
          </a:p>
          <a:p>
            <a:r>
              <a:rPr lang="en-US" altLang="zh-CN" b="1" dirty="0">
                <a:latin typeface="Cambria" panose="02040503050406030204" pitchFamily="18" charset="0"/>
              </a:rPr>
              <a:t>Cause-Effect </a:t>
            </a:r>
            <a:r>
              <a:rPr lang="en-US" altLang="zh-CN" b="1" dirty="0" smtClean="0">
                <a:latin typeface="Cambria" panose="02040503050406030204" pitchFamily="18" charset="0"/>
              </a:rPr>
              <a:t>Analysis</a:t>
            </a:r>
          </a:p>
          <a:p>
            <a:r>
              <a:rPr lang="en-US" altLang="zh-CN" b="1" dirty="0" smtClean="0">
                <a:solidFill>
                  <a:srgbClr val="FF0000"/>
                </a:solidFill>
                <a:latin typeface="Cambria" panose="02040503050406030204" pitchFamily="18" charset="0"/>
              </a:rPr>
              <a:t>Error </a:t>
            </a:r>
            <a:r>
              <a:rPr lang="en-US" altLang="zh-CN" b="1" dirty="0">
                <a:solidFill>
                  <a:srgbClr val="FF0000"/>
                </a:solidFill>
                <a:latin typeface="Cambria" panose="02040503050406030204" pitchFamily="18" charset="0"/>
              </a:rPr>
              <a:t>Guessing </a:t>
            </a:r>
          </a:p>
          <a:p>
            <a:r>
              <a:rPr lang="en-US" altLang="zh-CN" b="1" dirty="0" smtClean="0">
                <a:latin typeface="Cambria" panose="02040503050406030204" pitchFamily="18" charset="0"/>
              </a:rPr>
              <a:t>STATE TESTING</a:t>
            </a:r>
            <a:endParaRPr lang="en-US" altLang="zh-CN" b="1" dirty="0">
              <a:latin typeface="Cambria" panose="02040503050406030204" pitchFamily="18" charset="0"/>
            </a:endParaRPr>
          </a:p>
        </p:txBody>
      </p:sp>
    </p:spTree>
    <p:extLst>
      <p:ext uri="{BB962C8B-B14F-4D97-AF65-F5344CB8AC3E}">
        <p14:creationId xmlns:p14="http://schemas.microsoft.com/office/powerpoint/2010/main" val="30234969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 name="矩形 2"/>
          <p:cNvSpPr/>
          <p:nvPr/>
        </p:nvSpPr>
        <p:spPr>
          <a:xfrm>
            <a:off x="2895600" y="2057400"/>
            <a:ext cx="3678186" cy="2677656"/>
          </a:xfrm>
          <a:prstGeom prst="rect">
            <a:avLst/>
          </a:prstGeom>
        </p:spPr>
        <p:txBody>
          <a:bodyPr wrap="none">
            <a:spAutoFit/>
          </a:bodyPr>
          <a:lstStyle/>
          <a:p>
            <a:r>
              <a:rPr lang="en-US" altLang="zh-CN" b="1" dirty="0">
                <a:latin typeface="Cambria" panose="02040503050406030204" pitchFamily="18" charset="0"/>
              </a:rPr>
              <a:t>Black-box Testing</a:t>
            </a:r>
          </a:p>
          <a:p>
            <a:r>
              <a:rPr lang="en-US" altLang="zh-CN" b="1" dirty="0">
                <a:latin typeface="Cambria" panose="02040503050406030204" pitchFamily="18" charset="0"/>
              </a:rPr>
              <a:t>Random Testing</a:t>
            </a:r>
          </a:p>
          <a:p>
            <a:r>
              <a:rPr lang="en-US" altLang="zh-CN" b="1" dirty="0">
                <a:latin typeface="Cambria" panose="02040503050406030204" pitchFamily="18" charset="0"/>
              </a:rPr>
              <a:t>Equivalence Partitioning</a:t>
            </a:r>
          </a:p>
          <a:p>
            <a:r>
              <a:rPr lang="en-US" altLang="zh-CN" b="1" dirty="0">
                <a:latin typeface="Cambria" panose="02040503050406030204" pitchFamily="18" charset="0"/>
              </a:rPr>
              <a:t>Boundary Value </a:t>
            </a:r>
            <a:r>
              <a:rPr lang="en-US" altLang="zh-CN" b="1" dirty="0" smtClean="0">
                <a:latin typeface="Cambria" panose="02040503050406030204" pitchFamily="18" charset="0"/>
              </a:rPr>
              <a:t>Analysis</a:t>
            </a:r>
          </a:p>
          <a:p>
            <a:r>
              <a:rPr lang="en-US" altLang="zh-CN" b="1" dirty="0">
                <a:solidFill>
                  <a:srgbClr val="FF0000"/>
                </a:solidFill>
                <a:latin typeface="Cambria" panose="02040503050406030204" pitchFamily="18" charset="0"/>
              </a:rPr>
              <a:t>Cause-Effect </a:t>
            </a:r>
            <a:r>
              <a:rPr lang="en-US" altLang="zh-CN" b="1" dirty="0" smtClean="0">
                <a:solidFill>
                  <a:srgbClr val="FF0000"/>
                </a:solidFill>
                <a:latin typeface="Cambria" panose="02040503050406030204" pitchFamily="18" charset="0"/>
              </a:rPr>
              <a:t>Analysis</a:t>
            </a:r>
          </a:p>
          <a:p>
            <a:r>
              <a:rPr lang="en-US" altLang="zh-CN" b="1" dirty="0">
                <a:latin typeface="Cambria" panose="02040503050406030204" pitchFamily="18" charset="0"/>
              </a:rPr>
              <a:t>Error Guessing </a:t>
            </a:r>
            <a:endParaRPr lang="en-US" altLang="zh-CN" b="1" dirty="0" smtClean="0">
              <a:latin typeface="Cambria" panose="02040503050406030204" pitchFamily="18" charset="0"/>
            </a:endParaRPr>
          </a:p>
          <a:p>
            <a:r>
              <a:rPr lang="en-US" altLang="zh-CN" b="1" dirty="0">
                <a:latin typeface="Cambria" panose="02040503050406030204" pitchFamily="18" charset="0"/>
              </a:rPr>
              <a:t>STATE </a:t>
            </a:r>
            <a:r>
              <a:rPr lang="en-US" altLang="zh-CN" b="1" dirty="0" smtClean="0">
                <a:latin typeface="Cambria" panose="02040503050406030204" pitchFamily="18" charset="0"/>
              </a:rPr>
              <a:t>TESTING</a:t>
            </a:r>
            <a:endParaRPr lang="en-US" altLang="zh-CN" b="1" dirty="0">
              <a:latin typeface="Cambria" panose="02040503050406030204" pitchFamily="18" charset="0"/>
            </a:endParaRPr>
          </a:p>
        </p:txBody>
      </p:sp>
    </p:spTree>
    <p:extLst>
      <p:ext uri="{BB962C8B-B14F-4D97-AF65-F5344CB8AC3E}">
        <p14:creationId xmlns:p14="http://schemas.microsoft.com/office/powerpoint/2010/main" val="35319720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07874" name="Rectangle 2"/>
          <p:cNvSpPr>
            <a:spLocks noGrp="1" noChangeArrowheads="1"/>
          </p:cNvSpPr>
          <p:nvPr>
            <p:ph type="title"/>
          </p:nvPr>
        </p:nvSpPr>
        <p:spPr>
          <a:xfrm>
            <a:off x="2362200" y="152400"/>
            <a:ext cx="5686425" cy="536575"/>
          </a:xfrm>
        </p:spPr>
        <p:txBody>
          <a:bodyPr/>
          <a:lstStyle/>
          <a:p>
            <a:r>
              <a:rPr lang="en-US" altLang="zh-CN" sz="4000" dirty="0">
                <a:solidFill>
                  <a:srgbClr val="132584"/>
                </a:solidFill>
                <a:latin typeface="Cambria" panose="02040503050406030204" pitchFamily="18" charset="0"/>
              </a:rPr>
              <a:t>Error Guessing </a:t>
            </a:r>
          </a:p>
        </p:txBody>
      </p:sp>
      <p:sp>
        <p:nvSpPr>
          <p:cNvPr id="207875" name="Text Box 3"/>
          <p:cNvSpPr txBox="1">
            <a:spLocks noChangeArrowheads="1"/>
          </p:cNvSpPr>
          <p:nvPr/>
        </p:nvSpPr>
        <p:spPr bwMode="auto">
          <a:xfrm>
            <a:off x="755650" y="1844675"/>
            <a:ext cx="815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spcBef>
                <a:spcPct val="50000"/>
              </a:spcBef>
            </a:pPr>
            <a:r>
              <a:rPr lang="en-US" altLang="zh-CN" sz="2000" b="1" dirty="0">
                <a:effectLst/>
                <a:latin typeface="Cambria" panose="02040503050406030204" pitchFamily="18" charset="0"/>
                <a:ea typeface="宋体" panose="02010600030101010101" pitchFamily="2" charset="-122"/>
              </a:rPr>
              <a:t>Testers utilize intuition and experience to identify potential errors and design test cases to reveal them.</a:t>
            </a:r>
          </a:p>
          <a:p>
            <a:pPr eaLnBrk="1" hangingPunct="1">
              <a:spcBef>
                <a:spcPct val="50000"/>
              </a:spcBef>
            </a:pPr>
            <a:endParaRPr lang="en-US" altLang="zh-CN" sz="2000" b="1" dirty="0">
              <a:effectLst/>
              <a:latin typeface="Cambria" panose="02040503050406030204" pitchFamily="18" charset="0"/>
              <a:ea typeface="宋体" panose="02010600030101010101" pitchFamily="2" charset="-122"/>
            </a:endParaRPr>
          </a:p>
          <a:p>
            <a:pPr eaLnBrk="1" hangingPunct="1">
              <a:spcBef>
                <a:spcPct val="50000"/>
              </a:spcBef>
            </a:pPr>
            <a:r>
              <a:rPr lang="en-US" altLang="zh-CN" sz="2000" b="1" dirty="0">
                <a:effectLst/>
                <a:latin typeface="Cambria" panose="02040503050406030204" pitchFamily="18" charset="0"/>
                <a:ea typeface="宋体" panose="02010600030101010101" pitchFamily="2" charset="-122"/>
              </a:rPr>
              <a:t>Guidelines:</a:t>
            </a:r>
          </a:p>
          <a:p>
            <a:pPr eaLnBrk="1" hangingPunct="1">
              <a:spcBef>
                <a:spcPct val="50000"/>
              </a:spcBef>
              <a:buClr>
                <a:schemeClr val="accent1"/>
              </a:buClr>
              <a:buFontTx/>
              <a:buChar char="•"/>
            </a:pPr>
            <a:r>
              <a:rPr lang="en-US" altLang="zh-CN" sz="2000" b="1" dirty="0">
                <a:solidFill>
                  <a:srgbClr val="000099"/>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Design tests for </a:t>
            </a:r>
            <a:r>
              <a:rPr lang="en-US" altLang="zh-CN" sz="2000" b="1" dirty="0">
                <a:solidFill>
                  <a:srgbClr val="000099"/>
                </a:solidFill>
                <a:effectLst/>
                <a:latin typeface="Cambria" panose="02040503050406030204" pitchFamily="18" charset="0"/>
                <a:ea typeface="宋体" panose="02010600030101010101" pitchFamily="2" charset="-122"/>
              </a:rPr>
              <a:t>reasonable but incorrect assumptions</a:t>
            </a:r>
            <a:r>
              <a:rPr lang="en-US" altLang="zh-CN" sz="2000" dirty="0">
                <a:solidFill>
                  <a:srgbClr val="000099"/>
                </a:solidFill>
                <a:effectLst/>
                <a:latin typeface="Cambria" panose="02040503050406030204" pitchFamily="18" charset="0"/>
                <a:ea typeface="宋体" panose="02010600030101010101" pitchFamily="2" charset="-122"/>
              </a:rPr>
              <a:t> that may have been made by developers.</a:t>
            </a:r>
          </a:p>
          <a:p>
            <a:pPr eaLnBrk="1" hangingPunct="1">
              <a:spcBef>
                <a:spcPct val="50000"/>
              </a:spcBef>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Design tests to detect errors in handling </a:t>
            </a:r>
            <a:r>
              <a:rPr lang="en-US" altLang="zh-CN" sz="2000" b="1" dirty="0">
                <a:solidFill>
                  <a:srgbClr val="000099"/>
                </a:solidFill>
                <a:effectLst/>
                <a:latin typeface="Cambria" panose="02040503050406030204" pitchFamily="18" charset="0"/>
                <a:ea typeface="宋体" panose="02010600030101010101" pitchFamily="2" charset="-122"/>
              </a:rPr>
              <a:t>special situations</a:t>
            </a:r>
            <a:r>
              <a:rPr lang="en-US" altLang="zh-CN" sz="2000" dirty="0">
                <a:solidFill>
                  <a:srgbClr val="000099"/>
                </a:solidFill>
                <a:effectLst/>
                <a:latin typeface="Cambria" panose="02040503050406030204" pitchFamily="18" charset="0"/>
                <a:ea typeface="宋体" panose="02010600030101010101" pitchFamily="2" charset="-122"/>
              </a:rPr>
              <a:t> or cases.</a:t>
            </a:r>
          </a:p>
          <a:p>
            <a:pPr eaLnBrk="1" hangingPunct="1">
              <a:spcBef>
                <a:spcPct val="50000"/>
              </a:spcBef>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Design tests to explore </a:t>
            </a:r>
            <a:r>
              <a:rPr lang="en-US" altLang="zh-CN" sz="2000" b="1" dirty="0">
                <a:solidFill>
                  <a:srgbClr val="000099"/>
                </a:solidFill>
                <a:effectLst/>
                <a:latin typeface="Cambria" panose="02040503050406030204" pitchFamily="18" charset="0"/>
                <a:ea typeface="宋体" panose="02010600030101010101" pitchFamily="2" charset="-122"/>
              </a:rPr>
              <a:t>unexpected or unusual</a:t>
            </a:r>
            <a:r>
              <a:rPr lang="en-US" altLang="zh-CN" sz="2000" dirty="0">
                <a:solidFill>
                  <a:srgbClr val="000099"/>
                </a:solidFill>
                <a:effectLst/>
                <a:latin typeface="Cambria" panose="02040503050406030204" pitchFamily="18" charset="0"/>
                <a:ea typeface="宋体" panose="02010600030101010101" pitchFamily="2" charset="-122"/>
              </a:rPr>
              <a:t> program use or environmental scenarios.</a:t>
            </a:r>
          </a:p>
        </p:txBody>
      </p:sp>
    </p:spTree>
    <p:extLst>
      <p:ext uri="{BB962C8B-B14F-4D97-AF65-F5344CB8AC3E}">
        <p14:creationId xmlns:p14="http://schemas.microsoft.com/office/powerpoint/2010/main" val="2971215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07875">
                                            <p:txEl>
                                              <p:pRg st="2" end="2"/>
                                            </p:txEl>
                                          </p:spTgt>
                                        </p:tgtEl>
                                        <p:attrNameLst>
                                          <p:attrName>style.visibility</p:attrName>
                                        </p:attrNameLst>
                                      </p:cBhvr>
                                      <p:to>
                                        <p:strVal val="visible"/>
                                      </p:to>
                                    </p:set>
                                    <p:anim calcmode="lin" valueType="num">
                                      <p:cBhvr>
                                        <p:cTn id="7" dur="1000" fill="hold"/>
                                        <p:tgtEl>
                                          <p:spTgt spid="20787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20787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07875">
                                            <p:txEl>
                                              <p:pRg st="3" end="3"/>
                                            </p:txEl>
                                          </p:spTgt>
                                        </p:tgtEl>
                                        <p:attrNameLst>
                                          <p:attrName>style.visibility</p:attrName>
                                        </p:attrNameLst>
                                      </p:cBhvr>
                                      <p:to>
                                        <p:strVal val="visible"/>
                                      </p:to>
                                    </p:set>
                                    <p:anim calcmode="lin" valueType="num">
                                      <p:cBhvr>
                                        <p:cTn id="13" dur="1000" fill="hold"/>
                                        <p:tgtEl>
                                          <p:spTgt spid="207875">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20787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07875">
                                            <p:txEl>
                                              <p:pRg st="4" end="4"/>
                                            </p:txEl>
                                          </p:spTgt>
                                        </p:tgtEl>
                                        <p:attrNameLst>
                                          <p:attrName>style.visibility</p:attrName>
                                        </p:attrNameLst>
                                      </p:cBhvr>
                                      <p:to>
                                        <p:strVal val="visible"/>
                                      </p:to>
                                    </p:set>
                                    <p:anim calcmode="lin" valueType="num">
                                      <p:cBhvr>
                                        <p:cTn id="19" dur="1000" fill="hold"/>
                                        <p:tgtEl>
                                          <p:spTgt spid="207875">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20787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07875">
                                            <p:txEl>
                                              <p:pRg st="5" end="5"/>
                                            </p:txEl>
                                          </p:spTgt>
                                        </p:tgtEl>
                                        <p:attrNameLst>
                                          <p:attrName>style.visibility</p:attrName>
                                        </p:attrNameLst>
                                      </p:cBhvr>
                                      <p:to>
                                        <p:strVal val="visible"/>
                                      </p:to>
                                    </p:set>
                                    <p:anim calcmode="lin" valueType="num">
                                      <p:cBhvr>
                                        <p:cTn id="25" dur="1000" fill="hold"/>
                                        <p:tgtEl>
                                          <p:spTgt spid="207875">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207875">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09923" name="Rectangle 3"/>
          <p:cNvSpPr>
            <a:spLocks noGrp="1" noChangeArrowheads="1"/>
          </p:cNvSpPr>
          <p:nvPr>
            <p:ph type="body" idx="1"/>
          </p:nvPr>
        </p:nvSpPr>
        <p:spPr>
          <a:xfrm>
            <a:off x="457200" y="1447800"/>
            <a:ext cx="8229600" cy="4438650"/>
          </a:xfrm>
          <a:noFill/>
          <a:ln/>
        </p:spPr>
        <p:txBody>
          <a:bodyPr/>
          <a:lstStyle/>
          <a:p>
            <a:pPr marL="114300" indent="-114300">
              <a:lnSpc>
                <a:spcPts val="2600"/>
              </a:lnSpc>
              <a:buClrTx/>
              <a:buSzTx/>
            </a:pPr>
            <a:r>
              <a:rPr lang="en-US" altLang="zh-CN" sz="1800" b="1" dirty="0">
                <a:latin typeface="Cambria" panose="02040503050406030204" pitchFamily="18" charset="0"/>
              </a:rPr>
              <a:t> More </a:t>
            </a:r>
            <a:r>
              <a:rPr lang="en-US" altLang="zh-CN" sz="1800" b="1" dirty="0" smtClean="0">
                <a:latin typeface="Cambria" panose="02040503050406030204" pitchFamily="18" charset="0"/>
              </a:rPr>
              <a:t>sophisticated </a:t>
            </a:r>
            <a:r>
              <a:rPr lang="en-US" altLang="zh-CN" sz="1800" b="1" dirty="0">
                <a:latin typeface="Cambria" panose="02040503050406030204" pitchFamily="18" charset="0"/>
              </a:rPr>
              <a:t>‘error guessing</a:t>
            </a:r>
            <a:r>
              <a:rPr lang="en-US" altLang="zh-CN" sz="1800" dirty="0">
                <a:latin typeface="Cambria" panose="02040503050406030204" pitchFamily="18" charset="0"/>
              </a:rPr>
              <a:t>’: </a:t>
            </a:r>
            <a:r>
              <a:rPr lang="en-US" altLang="zh-CN" sz="1800" b="1" dirty="0">
                <a:solidFill>
                  <a:srgbClr val="13BBBF"/>
                </a:solidFill>
                <a:latin typeface="Cambria" panose="02040503050406030204" pitchFamily="18" charset="0"/>
              </a:rPr>
              <a:t>Risk Analysis</a:t>
            </a:r>
            <a:endParaRPr lang="en-US" altLang="zh-CN" sz="1800" b="1" dirty="0">
              <a:solidFill>
                <a:schemeClr val="folHlink"/>
              </a:solidFill>
              <a:latin typeface="Cambria" panose="02040503050406030204" pitchFamily="18" charset="0"/>
            </a:endParaRPr>
          </a:p>
          <a:p>
            <a:pPr marL="114300" indent="-114300">
              <a:lnSpc>
                <a:spcPts val="2600"/>
              </a:lnSpc>
              <a:buClrTx/>
              <a:buSzTx/>
            </a:pPr>
            <a:r>
              <a:rPr lang="en-US" altLang="zh-CN" sz="1800" b="1" dirty="0">
                <a:latin typeface="Cambria" panose="02040503050406030204" pitchFamily="18" charset="0"/>
              </a:rPr>
              <a:t> Try to identify critical parts of program</a:t>
            </a:r>
            <a:r>
              <a:rPr lang="en-US" altLang="zh-CN" sz="1800" dirty="0">
                <a:latin typeface="Cambria" panose="02040503050406030204" pitchFamily="18" charset="0"/>
              </a:rPr>
              <a:t> ( high risk code sections ):</a:t>
            </a:r>
          </a:p>
          <a:p>
            <a:pPr marL="400050" lvl="1" indent="-171450">
              <a:lnSpc>
                <a:spcPts val="2600"/>
              </a:lnSpc>
              <a:buFont typeface="Wingdings" panose="05000000000000000000" pitchFamily="2" charset="2"/>
              <a:buChar char="ü"/>
            </a:pPr>
            <a:r>
              <a:rPr lang="en-US" altLang="zh-CN" sz="1800" dirty="0">
                <a:latin typeface="Cambria" panose="02040503050406030204" pitchFamily="18" charset="0"/>
              </a:rPr>
              <a:t> parts with unclear specifications</a:t>
            </a:r>
          </a:p>
          <a:p>
            <a:pPr marL="400050" lvl="1" indent="-171450">
              <a:lnSpc>
                <a:spcPts val="2600"/>
              </a:lnSpc>
              <a:buFont typeface="Wingdings" panose="05000000000000000000" pitchFamily="2" charset="2"/>
              <a:buChar char="ü"/>
            </a:pPr>
            <a:r>
              <a:rPr lang="en-US" altLang="zh-CN" sz="1800" dirty="0">
                <a:latin typeface="Cambria" panose="02040503050406030204" pitchFamily="18" charset="0"/>
              </a:rPr>
              <a:t> developed by junior programmer while his wife was pregnant ……</a:t>
            </a:r>
          </a:p>
          <a:p>
            <a:pPr marL="400050" lvl="1" indent="-171450">
              <a:lnSpc>
                <a:spcPts val="2600"/>
              </a:lnSpc>
              <a:buFont typeface="Wingdings" panose="05000000000000000000" pitchFamily="2" charset="2"/>
              <a:buChar char="ü"/>
            </a:pPr>
            <a:r>
              <a:rPr lang="en-US" altLang="zh-CN" sz="1800" dirty="0">
                <a:latin typeface="Cambria" panose="02040503050406030204" pitchFamily="18" charset="0"/>
              </a:rPr>
              <a:t> complex code :</a:t>
            </a:r>
            <a:br>
              <a:rPr lang="en-US" altLang="zh-CN" sz="1800" dirty="0">
                <a:latin typeface="Cambria" panose="02040503050406030204" pitchFamily="18" charset="0"/>
              </a:rPr>
            </a:br>
            <a:r>
              <a:rPr lang="en-US" altLang="zh-CN" sz="1800" dirty="0">
                <a:latin typeface="Cambria" panose="02040503050406030204" pitchFamily="18" charset="0"/>
              </a:rPr>
              <a:t>measure code complexity - tools available  </a:t>
            </a:r>
            <a:r>
              <a:rPr lang="en-US" altLang="zh-CN" sz="1800" dirty="0" smtClean="0">
                <a:latin typeface="Cambria" panose="02040503050406030204" pitchFamily="18" charset="0"/>
              </a:rPr>
              <a:t>(</a:t>
            </a:r>
            <a:r>
              <a:rPr lang="en-US" altLang="zh-CN" sz="1800" dirty="0" err="1" smtClean="0">
                <a:latin typeface="Cambria" panose="02040503050406030204" pitchFamily="18" charset="0"/>
              </a:rPr>
              <a:t>Logiscope</a:t>
            </a:r>
            <a:r>
              <a:rPr lang="en-US" altLang="zh-CN" sz="1800" dirty="0">
                <a:latin typeface="Cambria" panose="02040503050406030204" pitchFamily="18" charset="0"/>
              </a:rPr>
              <a:t>,…)</a:t>
            </a:r>
          </a:p>
          <a:p>
            <a:pPr marL="114300" indent="-114300">
              <a:lnSpc>
                <a:spcPts val="2600"/>
              </a:lnSpc>
              <a:buClrTx/>
              <a:buSzTx/>
            </a:pPr>
            <a:endParaRPr lang="en-US" altLang="zh-CN" sz="1800" dirty="0">
              <a:latin typeface="Cambria" panose="02040503050406030204" pitchFamily="18" charset="0"/>
            </a:endParaRPr>
          </a:p>
          <a:p>
            <a:pPr marL="114300" indent="-114300">
              <a:lnSpc>
                <a:spcPts val="2600"/>
              </a:lnSpc>
              <a:buClrTx/>
              <a:buSzTx/>
            </a:pPr>
            <a:r>
              <a:rPr lang="en-US" altLang="zh-CN" sz="1800" b="1" i="1" dirty="0">
                <a:solidFill>
                  <a:schemeClr val="folHlink"/>
                </a:solidFill>
                <a:latin typeface="Cambria" panose="02040503050406030204" pitchFamily="18" charset="0"/>
              </a:rPr>
              <a:t> </a:t>
            </a:r>
            <a:r>
              <a:rPr lang="en-US" altLang="zh-CN" sz="2000" b="1" i="1" dirty="0">
                <a:solidFill>
                  <a:srgbClr val="13BBBF"/>
                </a:solidFill>
                <a:latin typeface="Cambria" panose="02040503050406030204" pitchFamily="18" charset="0"/>
              </a:rPr>
              <a:t>High-risk code will be more thoroughly tested</a:t>
            </a:r>
            <a:r>
              <a:rPr lang="en-US" altLang="zh-CN" sz="1800" b="1" i="1" dirty="0">
                <a:solidFill>
                  <a:srgbClr val="13BBBF"/>
                </a:solidFill>
                <a:latin typeface="Cambria" panose="02040503050406030204" pitchFamily="18" charset="0"/>
              </a:rPr>
              <a:t/>
            </a:r>
            <a:br>
              <a:rPr lang="en-US" altLang="zh-CN" sz="1800" b="1" i="1" dirty="0">
                <a:solidFill>
                  <a:srgbClr val="13BBBF"/>
                </a:solidFill>
                <a:latin typeface="Cambria" panose="02040503050406030204" pitchFamily="18" charset="0"/>
              </a:rPr>
            </a:br>
            <a:r>
              <a:rPr lang="en-US" altLang="zh-CN" sz="1800" b="1" i="1" dirty="0">
                <a:solidFill>
                  <a:srgbClr val="13BBBF"/>
                </a:solidFill>
                <a:latin typeface="Cambria" panose="02040503050406030204" pitchFamily="18" charset="0"/>
              </a:rPr>
              <a:t>   ( or be rewritten immediately ……)</a:t>
            </a:r>
          </a:p>
        </p:txBody>
      </p:sp>
      <p:sp>
        <p:nvSpPr>
          <p:cNvPr id="6" name="Rectangle 2"/>
          <p:cNvSpPr txBox="1">
            <a:spLocks noChangeArrowheads="1"/>
          </p:cNvSpPr>
          <p:nvPr/>
        </p:nvSpPr>
        <p:spPr bwMode="auto">
          <a:xfrm>
            <a:off x="2362200" y="152400"/>
            <a:ext cx="56864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4000" dirty="0" smtClean="0">
                <a:solidFill>
                  <a:srgbClr val="132584"/>
                </a:solidFill>
                <a:latin typeface="Cambria" panose="02040503050406030204" pitchFamily="18" charset="0"/>
              </a:rPr>
              <a:t>Error Guessing </a:t>
            </a:r>
            <a:endParaRPr lang="en-US" altLang="zh-CN" sz="4000" dirty="0">
              <a:solidFill>
                <a:srgbClr val="132584"/>
              </a:solidFill>
              <a:latin typeface="Cambria" panose="02040503050406030204" pitchFamily="18" charset="0"/>
            </a:endParaRPr>
          </a:p>
        </p:txBody>
      </p:sp>
    </p:spTree>
    <p:extLst>
      <p:ext uri="{BB962C8B-B14F-4D97-AF65-F5344CB8AC3E}">
        <p14:creationId xmlns:p14="http://schemas.microsoft.com/office/powerpoint/2010/main" val="291624386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 calcmode="lin" valueType="num">
                                      <p:cBhvr>
                                        <p:cTn id="7" dur="1000" fill="hold"/>
                                        <p:tgtEl>
                                          <p:spTgt spid="20992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209923">
                                            <p:txEl>
                                              <p:pRg st="1" end="1"/>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09923">
                                            <p:txEl>
                                              <p:pRg st="2" end="2"/>
                                            </p:txEl>
                                          </p:spTgt>
                                        </p:tgtEl>
                                        <p:attrNameLst>
                                          <p:attrName>style.visibility</p:attrName>
                                        </p:attrNameLst>
                                      </p:cBhvr>
                                      <p:to>
                                        <p:strVal val="visible"/>
                                      </p:to>
                                    </p:set>
                                    <p:anim calcmode="lin" valueType="num">
                                      <p:cBhvr>
                                        <p:cTn id="11" dur="1000" fill="hold"/>
                                        <p:tgtEl>
                                          <p:spTgt spid="209923">
                                            <p:txEl>
                                              <p:pRg st="2" end="2"/>
                                            </p:txEl>
                                          </p:spTgt>
                                        </p:tgtEl>
                                        <p:attrNameLst>
                                          <p:attrName>ppt_w</p:attrName>
                                        </p:attrNameLst>
                                      </p:cBhvr>
                                      <p:tavLst>
                                        <p:tav tm="0">
                                          <p:val>
                                            <p:fltVal val="0"/>
                                          </p:val>
                                        </p:tav>
                                        <p:tav tm="100000">
                                          <p:val>
                                            <p:strVal val="#ppt_w"/>
                                          </p:val>
                                        </p:tav>
                                      </p:tavLst>
                                    </p:anim>
                                    <p:anim calcmode="lin" valueType="num">
                                      <p:cBhvr>
                                        <p:cTn id="12" dur="1000" fill="hold"/>
                                        <p:tgtEl>
                                          <p:spTgt spid="209923">
                                            <p:txEl>
                                              <p:pRg st="2" end="2"/>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09923">
                                            <p:txEl>
                                              <p:pRg st="3" end="3"/>
                                            </p:txEl>
                                          </p:spTgt>
                                        </p:tgtEl>
                                        <p:attrNameLst>
                                          <p:attrName>style.visibility</p:attrName>
                                        </p:attrNameLst>
                                      </p:cBhvr>
                                      <p:to>
                                        <p:strVal val="visible"/>
                                      </p:to>
                                    </p:set>
                                    <p:anim calcmode="lin" valueType="num">
                                      <p:cBhvr>
                                        <p:cTn id="15" dur="1000" fill="hold"/>
                                        <p:tgtEl>
                                          <p:spTgt spid="20992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209923">
                                            <p:txEl>
                                              <p:pRg st="3" end="3"/>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09923">
                                            <p:txEl>
                                              <p:pRg st="4" end="4"/>
                                            </p:txEl>
                                          </p:spTgt>
                                        </p:tgtEl>
                                        <p:attrNameLst>
                                          <p:attrName>style.visibility</p:attrName>
                                        </p:attrNameLst>
                                      </p:cBhvr>
                                      <p:to>
                                        <p:strVal val="visible"/>
                                      </p:to>
                                    </p:set>
                                    <p:anim calcmode="lin" valueType="num">
                                      <p:cBhvr>
                                        <p:cTn id="19" dur="1000" fill="hold"/>
                                        <p:tgtEl>
                                          <p:spTgt spid="209923">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20992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209923">
                                            <p:txEl>
                                              <p:pRg st="6" end="6"/>
                                            </p:txEl>
                                          </p:spTgt>
                                        </p:tgtEl>
                                        <p:attrNameLst>
                                          <p:attrName>style.visibility</p:attrName>
                                        </p:attrNameLst>
                                      </p:cBhvr>
                                      <p:to>
                                        <p:strVal val="visible"/>
                                      </p:to>
                                    </p:set>
                                    <p:anim calcmode="lin" valueType="num">
                                      <p:cBhvr>
                                        <p:cTn id="25" dur="1000" fill="hold"/>
                                        <p:tgtEl>
                                          <p:spTgt spid="209923">
                                            <p:txEl>
                                              <p:pRg st="6" end="6"/>
                                            </p:txEl>
                                          </p:spTgt>
                                        </p:tgtEl>
                                        <p:attrNameLst>
                                          <p:attrName>ppt_w</p:attrName>
                                        </p:attrNameLst>
                                      </p:cBhvr>
                                      <p:tavLst>
                                        <p:tav tm="0">
                                          <p:val>
                                            <p:fltVal val="0"/>
                                          </p:val>
                                        </p:tav>
                                        <p:tav tm="100000">
                                          <p:val>
                                            <p:strVal val="#ppt_w"/>
                                          </p:val>
                                        </p:tav>
                                      </p:tavLst>
                                    </p:anim>
                                    <p:anim calcmode="lin" valueType="num">
                                      <p:cBhvr>
                                        <p:cTn id="26" dur="1000" fill="hold"/>
                                        <p:tgtEl>
                                          <p:spTgt spid="209923">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239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STATE TESTING</a:t>
            </a:r>
          </a:p>
        </p:txBody>
      </p:sp>
      <p:sp>
        <p:nvSpPr>
          <p:cNvPr id="123908" name="Rectangle 4"/>
          <p:cNvSpPr>
            <a:spLocks noChangeArrowheads="1"/>
          </p:cNvSpPr>
          <p:nvPr/>
        </p:nvSpPr>
        <p:spPr bwMode="auto">
          <a:xfrm>
            <a:off x="457200" y="1524000"/>
            <a:ext cx="7772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000" dirty="0">
                <a:effectLst/>
                <a:latin typeface="Cambria" panose="02040503050406030204" pitchFamily="18" charset="0"/>
                <a:ea typeface="宋体" panose="02010600030101010101" pitchFamily="2" charset="-122"/>
              </a:rPr>
              <a:t>All software flows from one </a:t>
            </a:r>
            <a:r>
              <a:rPr lang="en-US" altLang="zh-CN" sz="2000" b="1" dirty="0">
                <a:solidFill>
                  <a:srgbClr val="13BBBF"/>
                </a:solidFill>
                <a:effectLst/>
                <a:latin typeface="Cambria" panose="02040503050406030204" pitchFamily="18" charset="0"/>
                <a:ea typeface="宋体" panose="02010600030101010101" pitchFamily="2" charset="-122"/>
              </a:rPr>
              <a:t>state</a:t>
            </a:r>
            <a:r>
              <a:rPr lang="en-US" altLang="zh-CN" sz="2000" dirty="0">
                <a:effectLst/>
                <a:latin typeface="Cambria" panose="02040503050406030204" pitchFamily="18" charset="0"/>
                <a:ea typeface="宋体" panose="02010600030101010101" pitchFamily="2" charset="-122"/>
              </a:rPr>
              <a:t> to another.</a:t>
            </a:r>
          </a:p>
          <a:p>
            <a:pPr>
              <a:lnSpc>
                <a:spcPct val="120000"/>
              </a:lnSpc>
            </a:pPr>
            <a:r>
              <a:rPr lang="en-US" altLang="zh-CN" sz="2000" dirty="0">
                <a:effectLst/>
                <a:latin typeface="Cambria" panose="02040503050406030204" pitchFamily="18" charset="0"/>
                <a:ea typeface="宋体" panose="02010600030101010101" pitchFamily="2" charset="-122"/>
              </a:rPr>
              <a:t>For some software, these </a:t>
            </a:r>
            <a:r>
              <a:rPr lang="en-US" altLang="zh-CN" sz="2000" b="1" dirty="0">
                <a:solidFill>
                  <a:srgbClr val="13BBBF"/>
                </a:solidFill>
                <a:effectLst/>
                <a:latin typeface="Cambria" panose="02040503050406030204" pitchFamily="18" charset="0"/>
                <a:ea typeface="宋体" panose="02010600030101010101" pitchFamily="2" charset="-122"/>
              </a:rPr>
              <a:t>state changes</a:t>
            </a:r>
            <a:r>
              <a:rPr lang="en-US" altLang="zh-CN" sz="2000" dirty="0">
                <a:effectLst/>
                <a:latin typeface="Cambria" panose="02040503050406030204" pitchFamily="18" charset="0"/>
                <a:ea typeface="宋体" panose="02010600030101010101" pitchFamily="2" charset="-122"/>
              </a:rPr>
              <a:t> are obvious:</a:t>
            </a:r>
          </a:p>
          <a:p>
            <a:pPr lvl="1">
              <a:lnSpc>
                <a:spcPct val="120000"/>
              </a:lnSpc>
            </a:pPr>
            <a:endParaRPr lang="en-US" altLang="zh-CN" sz="2000" dirty="0">
              <a:latin typeface="Cambria" panose="02040503050406030204" pitchFamily="18" charset="0"/>
              <a:ea typeface="宋体" panose="02010600030101010101" pitchFamily="2" charset="-122"/>
            </a:endParaRPr>
          </a:p>
          <a:p>
            <a:pPr lvl="1">
              <a:lnSpc>
                <a:spcPct val="120000"/>
              </a:lnSpc>
            </a:pPr>
            <a:r>
              <a:rPr lang="en-US" altLang="zh-CN" sz="2000" b="1" dirty="0" smtClean="0">
                <a:solidFill>
                  <a:srgbClr val="13BBBF"/>
                </a:solidFill>
                <a:effectLst/>
                <a:latin typeface="Cambria" panose="02040503050406030204" pitchFamily="18" charset="0"/>
                <a:ea typeface="宋体" panose="02010600030101010101" pitchFamily="2" charset="-122"/>
              </a:rPr>
              <a:t>Paint </a:t>
            </a:r>
            <a:r>
              <a:rPr lang="en-US" altLang="zh-CN" sz="2000" b="1" dirty="0">
                <a:solidFill>
                  <a:srgbClr val="13BBBF"/>
                </a:solidFill>
                <a:effectLst/>
                <a:latin typeface="Cambria" panose="02040503050406030204" pitchFamily="18" charset="0"/>
                <a:ea typeface="宋体" panose="02010600030101010101" pitchFamily="2" charset="-122"/>
              </a:rPr>
              <a:t>Program</a:t>
            </a:r>
          </a:p>
          <a:p>
            <a:pPr>
              <a:lnSpc>
                <a:spcPct val="120000"/>
              </a:lnSpc>
            </a:pPr>
            <a:endParaRPr lang="en-US" altLang="zh-CN" sz="2000" dirty="0" smtClean="0">
              <a:effectLst/>
              <a:latin typeface="Cambria" panose="02040503050406030204" pitchFamily="18" charset="0"/>
              <a:ea typeface="宋体" panose="02010600030101010101" pitchFamily="2" charset="-122"/>
            </a:endParaRPr>
          </a:p>
          <a:p>
            <a:pPr>
              <a:lnSpc>
                <a:spcPct val="120000"/>
              </a:lnSpc>
            </a:pPr>
            <a:r>
              <a:rPr lang="en-US" altLang="zh-CN" sz="2000" dirty="0" smtClean="0">
                <a:effectLst/>
                <a:latin typeface="Cambria" panose="02040503050406030204" pitchFamily="18" charset="0"/>
                <a:ea typeface="宋体" panose="02010600030101010101" pitchFamily="2" charset="-122"/>
              </a:rPr>
              <a:t>To </a:t>
            </a:r>
            <a:r>
              <a:rPr lang="en-US" altLang="zh-CN" sz="2000" dirty="0">
                <a:effectLst/>
                <a:latin typeface="Cambria" panose="02040503050406030204" pitchFamily="18" charset="0"/>
                <a:ea typeface="宋体" panose="02010600030101010101" pitchFamily="2" charset="-122"/>
              </a:rPr>
              <a:t>determine states, we need to build a </a:t>
            </a:r>
            <a:r>
              <a:rPr lang="en-US" altLang="zh-CN" sz="2000" b="1" dirty="0">
                <a:effectLst/>
                <a:latin typeface="Cambria" panose="02040503050406030204" pitchFamily="18" charset="0"/>
                <a:ea typeface="宋体" panose="02010600030101010101" pitchFamily="2" charset="-122"/>
              </a:rPr>
              <a:t>state transition diagram or state transition map.</a:t>
            </a:r>
          </a:p>
          <a:p>
            <a:pPr>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Good requirements or specifications often include these.</a:t>
            </a:r>
          </a:p>
          <a:p>
            <a:pPr>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There are software tools for drawing them.</a:t>
            </a:r>
          </a:p>
          <a:p>
            <a:pPr>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Different diagramming techniques exist --- we’ll use just one, but it is not the only one possible.</a:t>
            </a:r>
          </a:p>
        </p:txBody>
      </p:sp>
    </p:spTree>
    <p:extLst>
      <p:ext uri="{BB962C8B-B14F-4D97-AF65-F5344CB8AC3E}">
        <p14:creationId xmlns:p14="http://schemas.microsoft.com/office/powerpoint/2010/main" val="414192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390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9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24930" name="Rectangle 2"/>
          <p:cNvSpPr>
            <a:spLocks noGrp="1" noChangeArrowheads="1"/>
          </p:cNvSpPr>
          <p:nvPr>
            <p:ph type="title"/>
          </p:nvPr>
        </p:nvSpPr>
        <p:spPr>
          <a:xfrm>
            <a:off x="1295400" y="259732"/>
            <a:ext cx="8228012" cy="454025"/>
          </a:xfrm>
        </p:spPr>
        <p:txBody>
          <a:bodyPr/>
          <a:lstStyle/>
          <a:p>
            <a:r>
              <a:rPr lang="en-US" altLang="zh-CN" dirty="0">
                <a:solidFill>
                  <a:srgbClr val="132584"/>
                </a:solidFill>
                <a:latin typeface="Cambria" panose="02040503050406030204" pitchFamily="18" charset="0"/>
              </a:rPr>
              <a:t>Definition: State Transition Map</a:t>
            </a:r>
          </a:p>
        </p:txBody>
      </p:sp>
      <p:sp>
        <p:nvSpPr>
          <p:cNvPr id="124937" name="Text Box 9"/>
          <p:cNvSpPr txBox="1">
            <a:spLocks noChangeArrowheads="1"/>
          </p:cNvSpPr>
          <p:nvPr/>
        </p:nvSpPr>
        <p:spPr bwMode="auto">
          <a:xfrm>
            <a:off x="493713" y="4155603"/>
            <a:ext cx="7391400"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All of these are labeled</a:t>
            </a:r>
            <a:r>
              <a:rPr lang="en-US" altLang="zh-CN" dirty="0">
                <a:effectLst>
                  <a:outerShdw blurRad="38100" dist="38100" dir="2700000" algn="tl">
                    <a:srgbClr val="FFFFFF"/>
                  </a:outerShdw>
                </a:effectLst>
                <a:latin typeface="Cambria" panose="02040503050406030204" pitchFamily="18" charset="0"/>
                <a:ea typeface="宋体" panose="02010600030101010101" pitchFamily="2" charset="-122"/>
              </a:rPr>
              <a:t> </a:t>
            </a:r>
          </a:p>
          <a:p>
            <a:pPr>
              <a:spcBef>
                <a:spcPct val="50000"/>
              </a:spcBef>
              <a:buClr>
                <a:schemeClr val="accent1"/>
              </a:buClr>
              <a:buSzPct val="111000"/>
              <a:buFontTx/>
              <a:buChar char="•"/>
            </a:pPr>
            <a:r>
              <a:rPr lang="en-US" altLang="zh-CN" sz="1800" dirty="0">
                <a:effectLst>
                  <a:outerShdw blurRad="38100" dist="38100" dir="2700000" algn="tl">
                    <a:srgbClr val="FFFFFF"/>
                  </a:outerShdw>
                </a:effectLst>
                <a:latin typeface="Cambria" panose="02040503050406030204" pitchFamily="18" charset="0"/>
                <a:ea typeface="宋体" panose="02010600030101010101" pitchFamily="2" charset="-122"/>
              </a:rPr>
              <a:t> States- to identify them</a:t>
            </a:r>
          </a:p>
          <a:p>
            <a:pPr>
              <a:spcBef>
                <a:spcPct val="50000"/>
              </a:spcBef>
              <a:buClr>
                <a:schemeClr val="accent1"/>
              </a:buClr>
              <a:buSzPct val="111000"/>
              <a:buFontTx/>
              <a:buChar char="•"/>
            </a:pPr>
            <a:r>
              <a:rPr lang="en-US" altLang="zh-CN" sz="1800" dirty="0">
                <a:effectLst>
                  <a:outerShdw blurRad="38100" dist="38100" dir="2700000" algn="tl">
                    <a:srgbClr val="FFFFFF"/>
                  </a:outerShdw>
                </a:effectLst>
                <a:latin typeface="Cambria" panose="02040503050406030204" pitchFamily="18" charset="0"/>
                <a:ea typeface="宋体" panose="02010600030101010101" pitchFamily="2" charset="-122"/>
              </a:rPr>
              <a:t> Transitions- to identify what triggers movement from one state to another state.</a:t>
            </a:r>
            <a:r>
              <a:rPr lang="en-US" altLang="zh-CN" dirty="0">
                <a:effectLst>
                  <a:outerShdw blurRad="38100" dist="38100" dir="2700000" algn="tl">
                    <a:srgbClr val="FFFFFF"/>
                  </a:outerShdw>
                </a:effectLst>
                <a:latin typeface="Cambria" panose="02040503050406030204" pitchFamily="18" charset="0"/>
                <a:ea typeface="宋体" panose="02010600030101010101" pitchFamily="2" charset="-122"/>
              </a:rPr>
              <a:t>  </a:t>
            </a:r>
          </a:p>
        </p:txBody>
      </p:sp>
      <p:sp>
        <p:nvSpPr>
          <p:cNvPr id="124938" name="Text Box 10"/>
          <p:cNvSpPr txBox="1">
            <a:spLocks noChangeArrowheads="1"/>
          </p:cNvSpPr>
          <p:nvPr/>
        </p:nvSpPr>
        <p:spPr bwMode="auto">
          <a:xfrm>
            <a:off x="493713" y="1411870"/>
            <a:ext cx="8001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A STM is a graph showing the logic flow from state to state in the program. This is diagrammed using the symbols:</a:t>
            </a:r>
          </a:p>
        </p:txBody>
      </p:sp>
      <p:sp>
        <p:nvSpPr>
          <p:cNvPr id="124932" name="Text Box 4"/>
          <p:cNvSpPr txBox="1">
            <a:spLocks noChangeArrowheads="1"/>
          </p:cNvSpPr>
          <p:nvPr/>
        </p:nvSpPr>
        <p:spPr bwMode="auto">
          <a:xfrm>
            <a:off x="1187450" y="2971800"/>
            <a:ext cx="1066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a state</a:t>
            </a:r>
          </a:p>
        </p:txBody>
      </p:sp>
      <p:sp>
        <p:nvSpPr>
          <p:cNvPr id="124933" name="Line 5"/>
          <p:cNvSpPr>
            <a:spLocks noChangeShapeType="1"/>
          </p:cNvSpPr>
          <p:nvPr/>
        </p:nvSpPr>
        <p:spPr bwMode="auto">
          <a:xfrm>
            <a:off x="3275013" y="3116263"/>
            <a:ext cx="1219200" cy="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Cambria" panose="02040503050406030204" pitchFamily="18" charset="0"/>
            </a:endParaRPr>
          </a:p>
        </p:txBody>
      </p:sp>
      <p:sp>
        <p:nvSpPr>
          <p:cNvPr id="124934" name="Text Box 6"/>
          <p:cNvSpPr txBox="1">
            <a:spLocks noChangeArrowheads="1"/>
          </p:cNvSpPr>
          <p:nvPr/>
        </p:nvSpPr>
        <p:spPr bwMode="auto">
          <a:xfrm>
            <a:off x="3167063" y="3116263"/>
            <a:ext cx="18208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a transition </a:t>
            </a:r>
          </a:p>
        </p:txBody>
      </p:sp>
      <p:sp>
        <p:nvSpPr>
          <p:cNvPr id="124942" name="Oval 14"/>
          <p:cNvSpPr>
            <a:spLocks noChangeArrowheads="1"/>
          </p:cNvSpPr>
          <p:nvPr/>
        </p:nvSpPr>
        <p:spPr bwMode="auto">
          <a:xfrm>
            <a:off x="4660900" y="2743200"/>
            <a:ext cx="838200" cy="6858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124943" name="Text Box 15"/>
          <p:cNvSpPr txBox="1">
            <a:spLocks noChangeArrowheads="1"/>
          </p:cNvSpPr>
          <p:nvPr/>
        </p:nvSpPr>
        <p:spPr bwMode="auto">
          <a:xfrm>
            <a:off x="5651500" y="2971800"/>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the start state</a:t>
            </a:r>
          </a:p>
        </p:txBody>
      </p:sp>
      <p:sp>
        <p:nvSpPr>
          <p:cNvPr id="124944" name="Oval 16"/>
          <p:cNvSpPr>
            <a:spLocks noChangeArrowheads="1"/>
          </p:cNvSpPr>
          <p:nvPr/>
        </p:nvSpPr>
        <p:spPr bwMode="auto">
          <a:xfrm>
            <a:off x="2195513" y="2755900"/>
            <a:ext cx="914400" cy="7620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Tree>
    <p:extLst>
      <p:ext uri="{BB962C8B-B14F-4D97-AF65-F5344CB8AC3E}">
        <p14:creationId xmlns:p14="http://schemas.microsoft.com/office/powerpoint/2010/main" val="2815334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49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49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9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493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93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49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p:bldP spid="124933" grpId="0" animBg="1"/>
      <p:bldP spid="124934" grpId="0"/>
      <p:bldP spid="124942" grpId="0" animBg="1"/>
      <p:bldP spid="124943" grpId="0"/>
      <p:bldP spid="1249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26978" name="Rectangle 2"/>
          <p:cNvSpPr>
            <a:spLocks noGrp="1" noChangeArrowheads="1"/>
          </p:cNvSpPr>
          <p:nvPr>
            <p:ph type="title"/>
          </p:nvPr>
        </p:nvSpPr>
        <p:spPr>
          <a:xfrm>
            <a:off x="990600" y="152400"/>
            <a:ext cx="7772400" cy="1143000"/>
          </a:xfrm>
        </p:spPr>
        <p:txBody>
          <a:bodyPr/>
          <a:lstStyle/>
          <a:p>
            <a:r>
              <a:rPr lang="en-US" altLang="zh-CN" sz="3600" dirty="0">
                <a:solidFill>
                  <a:srgbClr val="132584"/>
                </a:solidFill>
                <a:latin typeface="Cambria" panose="02040503050406030204" pitchFamily="18" charset="0"/>
              </a:rPr>
              <a:t>What the STM Shows</a:t>
            </a:r>
          </a:p>
        </p:txBody>
      </p:sp>
      <p:sp>
        <p:nvSpPr>
          <p:cNvPr id="126980" name="Rectangle 4"/>
          <p:cNvSpPr>
            <a:spLocks noChangeArrowheads="1"/>
          </p:cNvSpPr>
          <p:nvPr/>
        </p:nvSpPr>
        <p:spPr bwMode="auto">
          <a:xfrm>
            <a:off x="457200" y="1447800"/>
            <a:ext cx="8305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buClr>
                <a:schemeClr val="accent1"/>
              </a:buClr>
              <a:buSzPct val="111000"/>
              <a:buFontTx/>
              <a:buChar char="•"/>
            </a:pPr>
            <a:r>
              <a:rPr lang="en-US" altLang="zh-CN" sz="2000" dirty="0">
                <a:solidFill>
                  <a:srgbClr val="000099"/>
                </a:solidFill>
                <a:effectLst/>
                <a:latin typeface="Cambria" panose="02040503050406030204" pitchFamily="18" charset="0"/>
                <a:ea typeface="宋体" panose="02010600030101010101" pitchFamily="2" charset="-122"/>
              </a:rPr>
              <a:t> Each unique state of the software.</a:t>
            </a:r>
          </a:p>
          <a:p>
            <a:pPr>
              <a:lnSpc>
                <a:spcPct val="140000"/>
              </a:lnSpc>
              <a:buClr>
                <a:schemeClr val="accent1"/>
              </a:buClr>
              <a:buSzPct val="111000"/>
              <a:buFontTx/>
              <a:buChar char="•"/>
            </a:pPr>
            <a:r>
              <a:rPr lang="en-US" altLang="zh-CN" sz="2000" dirty="0">
                <a:solidFill>
                  <a:srgbClr val="000099"/>
                </a:solidFill>
                <a:effectLst/>
                <a:latin typeface="Cambria" panose="02040503050406030204" pitchFamily="18" charset="0"/>
                <a:ea typeface="宋体" panose="02010600030101010101" pitchFamily="2" charset="-122"/>
              </a:rPr>
              <a:t> Input or condition needed to move from one state to the next.</a:t>
            </a:r>
          </a:p>
          <a:p>
            <a:pPr>
              <a:lnSpc>
                <a:spcPct val="140000"/>
              </a:lnSpc>
              <a:buClr>
                <a:schemeClr val="accent1"/>
              </a:buClr>
              <a:buSzPct val="111000"/>
              <a:buFontTx/>
              <a:buChar char="•"/>
            </a:pPr>
            <a:r>
              <a:rPr lang="en-US" altLang="zh-CN" sz="2000" dirty="0">
                <a:solidFill>
                  <a:srgbClr val="000099"/>
                </a:solidFill>
                <a:effectLst/>
                <a:latin typeface="Cambria" panose="02040503050406030204" pitchFamily="18" charset="0"/>
                <a:ea typeface="宋体" panose="02010600030101010101" pitchFamily="2" charset="-122"/>
              </a:rPr>
              <a:t> What is set or what output is produced when a state is entered or exited.</a:t>
            </a:r>
          </a:p>
          <a:p>
            <a:endParaRPr lang="en-US" altLang="zh-CN" sz="2000" dirty="0">
              <a:solidFill>
                <a:srgbClr val="000099"/>
              </a:solidFill>
              <a:effectLst/>
              <a:latin typeface="Cambria" panose="02040503050406030204" pitchFamily="18" charset="0"/>
              <a:ea typeface="宋体" panose="02010600030101010101" pitchFamily="2" charset="-122"/>
            </a:endParaRPr>
          </a:p>
          <a:p>
            <a:r>
              <a:rPr lang="en-US" altLang="zh-CN" sz="2000" dirty="0">
                <a:solidFill>
                  <a:srgbClr val="000099"/>
                </a:solidFill>
                <a:effectLst/>
                <a:latin typeface="Cambria" panose="02040503050406030204" pitchFamily="18" charset="0"/>
                <a:ea typeface="宋体" panose="02010600030101010101" pitchFamily="2" charset="-122"/>
              </a:rPr>
              <a:t>Obviously, we can’t investigate all possible paths through the state transition map </a:t>
            </a:r>
            <a:r>
              <a:rPr lang="en-US" altLang="zh-CN" sz="2000" dirty="0" smtClean="0">
                <a:solidFill>
                  <a:srgbClr val="000099"/>
                </a:solidFill>
                <a:effectLst/>
                <a:latin typeface="Cambria" panose="02040503050406030204" pitchFamily="18" charset="0"/>
                <a:ea typeface="宋体" panose="02010600030101010101" pitchFamily="2" charset="-122"/>
              </a:rPr>
              <a:t>(this </a:t>
            </a:r>
            <a:r>
              <a:rPr lang="en-US" altLang="zh-CN" sz="2000" dirty="0">
                <a:solidFill>
                  <a:srgbClr val="000099"/>
                </a:solidFill>
                <a:effectLst/>
                <a:latin typeface="Cambria" panose="02040503050406030204" pitchFamily="18" charset="0"/>
                <a:ea typeface="宋体" panose="02010600030101010101" pitchFamily="2" charset="-122"/>
              </a:rPr>
              <a:t>is really the “traveling salesperson problem</a:t>
            </a:r>
            <a:r>
              <a:rPr lang="en-US" altLang="zh-CN" sz="2000" dirty="0" smtClean="0">
                <a:solidFill>
                  <a:srgbClr val="000099"/>
                </a:solidFill>
                <a:effectLst/>
                <a:latin typeface="Cambria" panose="02040503050406030204" pitchFamily="18" charset="0"/>
                <a:ea typeface="宋体" panose="02010600030101010101" pitchFamily="2" charset="-122"/>
              </a:rPr>
              <a:t>”</a:t>
            </a:r>
            <a:r>
              <a:rPr lang="en-US" altLang="zh-CN" sz="2000" dirty="0">
                <a:solidFill>
                  <a:srgbClr val="000099"/>
                </a:solidFill>
                <a:latin typeface="Cambria" panose="02040503050406030204" pitchFamily="18" charset="0"/>
                <a:ea typeface="宋体" panose="02010600030101010101" pitchFamily="2" charset="-122"/>
              </a:rPr>
              <a:t>)</a:t>
            </a:r>
            <a:r>
              <a:rPr lang="en-US" altLang="zh-CN" sz="2000" dirty="0" smtClean="0">
                <a:solidFill>
                  <a:srgbClr val="000099"/>
                </a:solidFill>
                <a:effectLst/>
                <a:latin typeface="Cambria" panose="02040503050406030204" pitchFamily="18" charset="0"/>
                <a:ea typeface="宋体" panose="02010600030101010101" pitchFamily="2" charset="-122"/>
              </a:rPr>
              <a:t>. </a:t>
            </a:r>
            <a:endParaRPr lang="zh-CN" altLang="en-US" sz="2000" dirty="0">
              <a:solidFill>
                <a:srgbClr val="000099"/>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48391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9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28002" name="Rectangle 2"/>
          <p:cNvSpPr>
            <a:spLocks noGrp="1" noChangeArrowheads="1"/>
          </p:cNvSpPr>
          <p:nvPr>
            <p:ph type="title"/>
          </p:nvPr>
        </p:nvSpPr>
        <p:spPr>
          <a:xfrm>
            <a:off x="2514600" y="76200"/>
            <a:ext cx="6367463" cy="1143000"/>
          </a:xfrm>
        </p:spPr>
        <p:txBody>
          <a:bodyPr/>
          <a:lstStyle/>
          <a:p>
            <a:r>
              <a:rPr lang="en-US" altLang="zh-CN" sz="2400" b="1" dirty="0">
                <a:solidFill>
                  <a:srgbClr val="132584"/>
                </a:solidFill>
                <a:latin typeface="Cambria" panose="02040503050406030204" pitchFamily="18" charset="0"/>
              </a:rPr>
              <a:t>Use Equivalence Partitioning </a:t>
            </a:r>
            <a:r>
              <a:rPr lang="en-US" altLang="zh-CN" sz="2400" dirty="0">
                <a:solidFill>
                  <a:srgbClr val="132584"/>
                </a:solidFill>
                <a:latin typeface="Cambria" panose="02040503050406030204" pitchFamily="18" charset="0"/>
              </a:rPr>
              <a:t>to Choose Test Cases for</a:t>
            </a:r>
            <a:r>
              <a:rPr lang="en-US" altLang="zh-CN" sz="2400" b="1" dirty="0">
                <a:solidFill>
                  <a:srgbClr val="132584"/>
                </a:solidFill>
                <a:latin typeface="Cambria" panose="02040503050406030204" pitchFamily="18" charset="0"/>
              </a:rPr>
              <a:t> State Testing</a:t>
            </a:r>
          </a:p>
        </p:txBody>
      </p:sp>
      <p:sp>
        <p:nvSpPr>
          <p:cNvPr id="128004" name="Rectangle 4"/>
          <p:cNvSpPr>
            <a:spLocks noChangeArrowheads="1"/>
          </p:cNvSpPr>
          <p:nvPr/>
        </p:nvSpPr>
        <p:spPr bwMode="auto">
          <a:xfrm>
            <a:off x="76200" y="1447800"/>
            <a:ext cx="8915400"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000" b="1" dirty="0">
                <a:solidFill>
                  <a:srgbClr val="000099"/>
                </a:solidFill>
                <a:effectLst/>
                <a:latin typeface="Cambria" panose="02040503050406030204" pitchFamily="18" charset="0"/>
                <a:ea typeface="宋体" panose="02010600030101010101" pitchFamily="2" charset="-122"/>
              </a:rPr>
              <a:t>Possible choices for partitioning:</a:t>
            </a:r>
          </a:p>
          <a:p>
            <a:pPr lvl="1">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Try to visit each state at least once.</a:t>
            </a:r>
          </a:p>
          <a:p>
            <a:pPr lvl="1">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Test the most common or popular state-to-state transitions.</a:t>
            </a:r>
          </a:p>
          <a:p>
            <a:pPr lvl="1">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Test the least common paths between states.</a:t>
            </a:r>
          </a:p>
          <a:p>
            <a:pPr lvl="1">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Test all entrances and exits from error states.</a:t>
            </a:r>
          </a:p>
          <a:p>
            <a:pPr lvl="1">
              <a:lnSpc>
                <a:spcPct val="12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Test random state transitions --- i.e. throw darts a the transition state map!</a:t>
            </a:r>
          </a:p>
          <a:p>
            <a:pPr lvl="1">
              <a:lnSpc>
                <a:spcPct val="120000"/>
              </a:lnSpc>
              <a:buClr>
                <a:schemeClr val="accent1"/>
              </a:buClr>
              <a:buSzPct val="111000"/>
              <a:buFontTx/>
              <a:buChar char="•"/>
            </a:pPr>
            <a:endParaRPr lang="en-US" altLang="zh-CN" sz="2000" dirty="0">
              <a:effectLst/>
              <a:latin typeface="Cambria" panose="02040503050406030204" pitchFamily="18" charset="0"/>
              <a:ea typeface="宋体" panose="02010600030101010101" pitchFamily="2" charset="-122"/>
            </a:endParaRPr>
          </a:p>
          <a:p>
            <a:r>
              <a:rPr lang="en-US" altLang="zh-CN" sz="2000" b="1" dirty="0" smtClean="0">
                <a:solidFill>
                  <a:srgbClr val="000099"/>
                </a:solidFill>
                <a:effectLst/>
                <a:latin typeface="Cambria" panose="02040503050406030204" pitchFamily="18" charset="0"/>
                <a:ea typeface="宋体" panose="02010600030101010101" pitchFamily="2" charset="-122"/>
              </a:rPr>
              <a:t>All of these are testing-to-pass cases.</a:t>
            </a:r>
            <a:endParaRPr lang="en-US" altLang="zh-CN" sz="2000" b="1" dirty="0">
              <a:solidFill>
                <a:srgbClr val="000099"/>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62574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29026" name="Rectangle 2"/>
          <p:cNvSpPr>
            <a:spLocks noGrp="1" noChangeArrowheads="1"/>
          </p:cNvSpPr>
          <p:nvPr>
            <p:ph type="title"/>
          </p:nvPr>
        </p:nvSpPr>
        <p:spPr/>
        <p:txBody>
          <a:bodyPr/>
          <a:lstStyle/>
          <a:p>
            <a:r>
              <a:rPr lang="en-US" altLang="zh-CN" sz="3200" dirty="0">
                <a:solidFill>
                  <a:srgbClr val="132584"/>
                </a:solidFill>
                <a:latin typeface="Cambria" panose="02040503050406030204" pitchFamily="18" charset="0"/>
              </a:rPr>
              <a:t>More on State Testing</a:t>
            </a:r>
          </a:p>
        </p:txBody>
      </p:sp>
      <p:sp>
        <p:nvSpPr>
          <p:cNvPr id="129028" name="Rectangle 4"/>
          <p:cNvSpPr>
            <a:spLocks noChangeArrowheads="1"/>
          </p:cNvSpPr>
          <p:nvPr/>
        </p:nvSpPr>
        <p:spPr bwMode="auto">
          <a:xfrm>
            <a:off x="533400" y="1371600"/>
            <a:ext cx="7772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111000"/>
              <a:buFontTx/>
              <a:buChar char="•"/>
            </a:pPr>
            <a:r>
              <a:rPr lang="en-US" altLang="zh-CN" sz="2000" dirty="0">
                <a:solidFill>
                  <a:srgbClr val="000099"/>
                </a:solidFill>
                <a:effectLst/>
                <a:latin typeface="Cambria" panose="02040503050406030204" pitchFamily="18" charset="0"/>
                <a:ea typeface="宋体" panose="02010600030101010101" pitchFamily="2" charset="-122"/>
              </a:rPr>
              <a:t>Involves checking all </a:t>
            </a:r>
            <a:r>
              <a:rPr lang="en-US" altLang="zh-CN" sz="2000" b="1" dirty="0">
                <a:solidFill>
                  <a:srgbClr val="13BBBF"/>
                </a:solidFill>
                <a:effectLst/>
                <a:latin typeface="Cambria" panose="02040503050406030204" pitchFamily="18" charset="0"/>
                <a:ea typeface="宋体" panose="02010600030101010101" pitchFamily="2" charset="-122"/>
              </a:rPr>
              <a:t>state variables</a:t>
            </a:r>
            <a:r>
              <a:rPr lang="en-US" altLang="zh-CN" sz="2000" dirty="0">
                <a:solidFill>
                  <a:srgbClr val="FFFF00"/>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which define a state.</a:t>
            </a:r>
          </a:p>
          <a:p>
            <a:pPr>
              <a:lnSpc>
                <a:spcPct val="120000"/>
              </a:lnSpc>
              <a:buClr>
                <a:schemeClr val="accent1"/>
              </a:buClr>
              <a:buSzPct val="111000"/>
              <a:buFontTx/>
              <a:buChar char="•"/>
            </a:pPr>
            <a:endParaRPr lang="en-US" altLang="zh-CN" sz="2000" dirty="0">
              <a:solidFill>
                <a:srgbClr val="000099"/>
              </a:solidFill>
              <a:effectLst/>
              <a:latin typeface="Cambria" panose="02040503050406030204" pitchFamily="18" charset="0"/>
              <a:ea typeface="宋体" panose="02010600030101010101" pitchFamily="2" charset="-122"/>
            </a:endParaRPr>
          </a:p>
          <a:p>
            <a:pPr>
              <a:lnSpc>
                <a:spcPct val="120000"/>
              </a:lnSpc>
              <a:buClr>
                <a:schemeClr val="accent1"/>
              </a:buClr>
              <a:buSzPct val="111000"/>
              <a:buFontTx/>
              <a:buChar char="•"/>
            </a:pPr>
            <a:r>
              <a:rPr lang="en-US" altLang="zh-CN" sz="2000" dirty="0" smtClean="0">
                <a:solidFill>
                  <a:srgbClr val="000099"/>
                </a:solidFill>
                <a:effectLst/>
                <a:latin typeface="Cambria" panose="02040503050406030204" pitchFamily="18" charset="0"/>
                <a:ea typeface="宋体" panose="02010600030101010101" pitchFamily="2" charset="-122"/>
              </a:rPr>
              <a:t>It is suggest that checking </a:t>
            </a:r>
            <a:r>
              <a:rPr lang="en-US" altLang="zh-CN" sz="2000" dirty="0">
                <a:solidFill>
                  <a:srgbClr val="000099"/>
                </a:solidFill>
                <a:effectLst/>
                <a:latin typeface="Cambria" panose="02040503050406030204" pitchFamily="18" charset="0"/>
                <a:ea typeface="宋体" panose="02010600030101010101" pitchFamily="2" charset="-122"/>
              </a:rPr>
              <a:t>with the </a:t>
            </a:r>
            <a:r>
              <a:rPr lang="en-US" altLang="zh-CN" sz="2000" dirty="0" smtClean="0">
                <a:solidFill>
                  <a:srgbClr val="000099"/>
                </a:solidFill>
                <a:effectLst/>
                <a:latin typeface="Cambria" panose="02040503050406030204" pitchFamily="18" charset="0"/>
                <a:ea typeface="宋体" panose="02010600030101010101" pitchFamily="2" charset="-122"/>
              </a:rPr>
              <a:t>spec writers and </a:t>
            </a:r>
            <a:r>
              <a:rPr lang="en-US" altLang="zh-CN" sz="2000" dirty="0">
                <a:solidFill>
                  <a:srgbClr val="000099"/>
                </a:solidFill>
                <a:effectLst/>
                <a:latin typeface="Cambria" panose="02040503050406030204" pitchFamily="18" charset="0"/>
                <a:ea typeface="宋体" panose="02010600030101010101" pitchFamily="2" charset="-122"/>
              </a:rPr>
              <a:t>programmers to identify possible states --- but, </a:t>
            </a:r>
            <a:r>
              <a:rPr lang="en-US" altLang="zh-CN" sz="2000" dirty="0" smtClean="0">
                <a:solidFill>
                  <a:srgbClr val="000099"/>
                </a:solidFill>
                <a:effectLst/>
                <a:latin typeface="Cambria" panose="02040503050406030204" pitchFamily="18" charset="0"/>
                <a:ea typeface="宋体" panose="02010600030101010101" pitchFamily="2" charset="-122"/>
              </a:rPr>
              <a:t>caution</a:t>
            </a:r>
            <a:endParaRPr lang="en-US" altLang="zh-CN" sz="2000" dirty="0">
              <a:solidFill>
                <a:srgbClr val="000099"/>
              </a:solidFill>
              <a:effectLst/>
              <a:latin typeface="Cambria" panose="02040503050406030204" pitchFamily="18" charset="0"/>
              <a:ea typeface="宋体" panose="02010600030101010101" pitchFamily="2" charset="-122"/>
            </a:endParaRPr>
          </a:p>
          <a:p>
            <a:pPr>
              <a:lnSpc>
                <a:spcPct val="120000"/>
              </a:lnSpc>
              <a:buClr>
                <a:schemeClr val="accent1"/>
              </a:buClr>
              <a:buSzPct val="111000"/>
            </a:pPr>
            <a:endParaRPr lang="en-US" altLang="zh-CN" sz="2000" b="1" dirty="0" smtClean="0">
              <a:effectLst/>
              <a:latin typeface="Cambria" panose="02040503050406030204" pitchFamily="18" charset="0"/>
              <a:ea typeface="宋体" panose="02010600030101010101" pitchFamily="2" charset="-122"/>
            </a:endParaRPr>
          </a:p>
          <a:p>
            <a:pPr>
              <a:lnSpc>
                <a:spcPct val="120000"/>
              </a:lnSpc>
              <a:buClr>
                <a:schemeClr val="accent1"/>
              </a:buClr>
              <a:buSzPct val="111000"/>
            </a:pPr>
            <a:endParaRPr lang="en-US" altLang="zh-CN" sz="2000" b="1" dirty="0" smtClean="0">
              <a:effectLst/>
              <a:latin typeface="Cambria" panose="02040503050406030204" pitchFamily="18" charset="0"/>
              <a:ea typeface="宋体" panose="02010600030101010101" pitchFamily="2" charset="-122"/>
            </a:endParaRPr>
          </a:p>
          <a:p>
            <a:pPr>
              <a:lnSpc>
                <a:spcPct val="120000"/>
              </a:lnSpc>
              <a:buClr>
                <a:schemeClr val="accent1"/>
              </a:buClr>
              <a:buSzPct val="111000"/>
            </a:pPr>
            <a:r>
              <a:rPr lang="en-US" altLang="zh-CN" sz="2000" b="1" dirty="0" smtClean="0">
                <a:effectLst/>
                <a:latin typeface="Cambria" panose="02040503050406030204" pitchFamily="18" charset="0"/>
                <a:ea typeface="宋体" panose="02010600030101010101" pitchFamily="2" charset="-122"/>
              </a:rPr>
              <a:t>DO </a:t>
            </a:r>
            <a:r>
              <a:rPr lang="en-US" altLang="zh-CN" sz="2000" b="1" dirty="0">
                <a:effectLst/>
                <a:latin typeface="Cambria" panose="02040503050406030204" pitchFamily="18" charset="0"/>
                <a:ea typeface="宋体" panose="02010600030101010101" pitchFamily="2" charset="-122"/>
              </a:rPr>
              <a:t>NOT GO TO THE CODE LEVEL!</a:t>
            </a:r>
          </a:p>
          <a:p>
            <a:pPr>
              <a:lnSpc>
                <a:spcPct val="120000"/>
              </a:lnSpc>
              <a:buClr>
                <a:schemeClr val="accent1"/>
              </a:buClr>
              <a:buSzPct val="111000"/>
            </a:pPr>
            <a:endParaRPr lang="en-US" altLang="zh-CN" sz="2000" b="1" dirty="0">
              <a:effectLst/>
              <a:latin typeface="Cambria" panose="02040503050406030204" pitchFamily="18" charset="0"/>
              <a:ea typeface="宋体" panose="02010600030101010101" pitchFamily="2" charset="-122"/>
            </a:endParaRPr>
          </a:p>
          <a:p>
            <a:pPr lvl="1">
              <a:lnSpc>
                <a:spcPct val="120000"/>
              </a:lnSpc>
              <a:buClr>
                <a:schemeClr val="accent1"/>
              </a:buClr>
              <a:buSzPct val="111000"/>
              <a:buFontTx/>
              <a:buChar char="•"/>
            </a:pPr>
            <a:r>
              <a:rPr lang="en-US" altLang="zh-CN" sz="2000" i="1" dirty="0">
                <a:solidFill>
                  <a:srgbClr val="000099"/>
                </a:solidFill>
                <a:effectLst/>
                <a:latin typeface="Cambria" panose="02040503050406030204" pitchFamily="18" charset="0"/>
                <a:ea typeface="宋体" panose="02010600030101010101" pitchFamily="2" charset="-122"/>
              </a:rPr>
              <a:t>Programmers will tend to want to drag out code if it exists!</a:t>
            </a:r>
            <a:endParaRPr lang="zh-CN" altLang="en-US" sz="2000" i="1" dirty="0">
              <a:solidFill>
                <a:srgbClr val="000099"/>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40905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0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02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0050" name="Rectangle 2"/>
          <p:cNvSpPr>
            <a:spLocks noGrp="1" noChangeArrowheads="1"/>
          </p:cNvSpPr>
          <p:nvPr>
            <p:ph type="title"/>
          </p:nvPr>
        </p:nvSpPr>
        <p:spPr/>
        <p:txBody>
          <a:bodyPr/>
          <a:lstStyle/>
          <a:p>
            <a:r>
              <a:rPr lang="en-US" altLang="zh-CN" sz="3200" dirty="0">
                <a:solidFill>
                  <a:srgbClr val="132584"/>
                </a:solidFill>
                <a:latin typeface="Cambria" panose="02040503050406030204" pitchFamily="18" charset="0"/>
              </a:rPr>
              <a:t>Testing-to-Fail State Testing</a:t>
            </a:r>
          </a:p>
        </p:txBody>
      </p:sp>
      <p:sp>
        <p:nvSpPr>
          <p:cNvPr id="130052" name="Rectangle 4"/>
          <p:cNvSpPr>
            <a:spLocks noChangeArrowheads="1"/>
          </p:cNvSpPr>
          <p:nvPr/>
        </p:nvSpPr>
        <p:spPr bwMode="auto">
          <a:xfrm>
            <a:off x="304800" y="1447800"/>
            <a:ext cx="83058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73050">
              <a:defRPr sz="2400">
                <a:solidFill>
                  <a:schemeClr val="tx1"/>
                </a:solidFill>
                <a:latin typeface="Times New Roman" panose="02020603050405020304" pitchFamily="18" charset="0"/>
              </a:defRPr>
            </a:lvl1pPr>
            <a:lvl2pPr marL="452438">
              <a:defRPr sz="2400">
                <a:solidFill>
                  <a:schemeClr val="tx1"/>
                </a:solidFill>
                <a:latin typeface="Times New Roman" panose="02020603050405020304" pitchFamily="18" charset="0"/>
              </a:defRPr>
            </a:lvl2pPr>
            <a:lvl3pPr marL="631825">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dirty="0">
                <a:solidFill>
                  <a:srgbClr val="000099"/>
                </a:solidFill>
                <a:effectLst/>
                <a:latin typeface="Cambria" panose="02040503050406030204" pitchFamily="18" charset="0"/>
                <a:ea typeface="宋体" panose="02010600030101010101" pitchFamily="2" charset="-122"/>
              </a:rPr>
              <a:t>Check </a:t>
            </a:r>
            <a:r>
              <a:rPr lang="en-US" altLang="zh-CN" sz="2000" b="1" dirty="0">
                <a:solidFill>
                  <a:srgbClr val="13BBBF"/>
                </a:solidFill>
                <a:effectLst/>
                <a:latin typeface="Cambria" panose="02040503050406030204" pitchFamily="18" charset="0"/>
                <a:ea typeface="宋体" panose="02010600030101010101" pitchFamily="2" charset="-122"/>
              </a:rPr>
              <a:t>race conditions</a:t>
            </a:r>
            <a:r>
              <a:rPr lang="en-US" altLang="zh-CN" sz="2000" dirty="0">
                <a:solidFill>
                  <a:srgbClr val="FFFF00"/>
                </a:solidFill>
                <a:effectLst/>
                <a:latin typeface="Cambria" panose="02040503050406030204" pitchFamily="18" charset="0"/>
                <a:ea typeface="宋体" panose="02010600030101010101" pitchFamily="2" charset="-122"/>
              </a:rPr>
              <a:t> </a:t>
            </a:r>
            <a:r>
              <a:rPr lang="en-US" altLang="zh-CN" sz="2000" dirty="0">
                <a:solidFill>
                  <a:srgbClr val="000099"/>
                </a:solidFill>
                <a:effectLst/>
                <a:latin typeface="Cambria" panose="02040503050406030204" pitchFamily="18" charset="0"/>
                <a:ea typeface="宋体" panose="02010600030101010101" pitchFamily="2" charset="-122"/>
              </a:rPr>
              <a:t>– a timing problem causes the execution to not proceed as planned.</a:t>
            </a:r>
          </a:p>
          <a:p>
            <a:endParaRPr lang="en-US" altLang="zh-CN" sz="2000" dirty="0">
              <a:solidFill>
                <a:srgbClr val="000099"/>
              </a:solidFill>
              <a:effectLst/>
              <a:latin typeface="Cambria" panose="02040503050406030204" pitchFamily="18" charset="0"/>
              <a:ea typeface="宋体" panose="02010600030101010101" pitchFamily="2" charset="-122"/>
            </a:endParaRPr>
          </a:p>
          <a:p>
            <a:pPr lvl="1"/>
            <a:r>
              <a:rPr lang="en-US" altLang="zh-CN" sz="2000" b="1" dirty="0">
                <a:solidFill>
                  <a:srgbClr val="13BBBF"/>
                </a:solidFill>
                <a:effectLst/>
                <a:latin typeface="Cambria" panose="02040503050406030204" pitchFamily="18" charset="0"/>
                <a:ea typeface="宋体" panose="02010600030101010101" pitchFamily="2" charset="-122"/>
              </a:rPr>
              <a:t>Try interrupting the program in the middle of its execution as see what happens</a:t>
            </a:r>
            <a:r>
              <a:rPr lang="en-US" altLang="zh-CN" sz="2000" dirty="0">
                <a:solidFill>
                  <a:srgbClr val="13BBBF"/>
                </a:solidFill>
                <a:effectLst/>
                <a:latin typeface="Cambria" panose="02040503050406030204" pitchFamily="18" charset="0"/>
                <a:ea typeface="宋体" panose="02010600030101010101" pitchFamily="2" charset="-122"/>
              </a:rPr>
              <a:t>.</a:t>
            </a:r>
          </a:p>
          <a:p>
            <a:pPr lvl="2">
              <a:buClr>
                <a:schemeClr val="accent1"/>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Is data lost?</a:t>
            </a:r>
          </a:p>
          <a:p>
            <a:pPr lvl="2">
              <a:buClr>
                <a:schemeClr val="accent1"/>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Can the program be restarted in a clean condition?</a:t>
            </a:r>
          </a:p>
          <a:p>
            <a:pPr lvl="2">
              <a:buClr>
                <a:schemeClr val="accent1"/>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Start two instances of the same program and input to both.</a:t>
            </a:r>
          </a:p>
          <a:p>
            <a:pPr lvl="2">
              <a:buClr>
                <a:schemeClr val="accent1"/>
              </a:buClr>
              <a:buSzPct val="80000"/>
              <a:buFont typeface="Wingdings" panose="05000000000000000000" pitchFamily="2" charset="2"/>
              <a:buChar char="p"/>
            </a:pPr>
            <a:r>
              <a:rPr lang="en-US" altLang="zh-CN" sz="2000" dirty="0">
                <a:effectLst/>
                <a:latin typeface="Cambria" panose="02040503050406030204" pitchFamily="18" charset="0"/>
                <a:ea typeface="宋体" panose="02010600030101010101" pitchFamily="2" charset="-122"/>
              </a:rPr>
              <a:t> What happens?</a:t>
            </a:r>
          </a:p>
        </p:txBody>
      </p:sp>
    </p:spTree>
    <p:extLst>
      <p:ext uri="{BB962C8B-B14F-4D97-AF65-F5344CB8AC3E}">
        <p14:creationId xmlns:p14="http://schemas.microsoft.com/office/powerpoint/2010/main" val="259860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05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0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1074" name="Rectangle 2"/>
          <p:cNvSpPr>
            <a:spLocks noGrp="1" noChangeArrowheads="1"/>
          </p:cNvSpPr>
          <p:nvPr>
            <p:ph type="title"/>
          </p:nvPr>
        </p:nvSpPr>
        <p:spPr>
          <a:xfrm>
            <a:off x="1905000" y="228600"/>
            <a:ext cx="7656513" cy="457200"/>
          </a:xfrm>
        </p:spPr>
        <p:txBody>
          <a:bodyPr/>
          <a:lstStyle/>
          <a:p>
            <a:r>
              <a:rPr lang="en-US" altLang="zh-CN" sz="3200" dirty="0">
                <a:solidFill>
                  <a:srgbClr val="132584"/>
                </a:solidFill>
                <a:latin typeface="Cambria" panose="02040503050406030204" pitchFamily="18" charset="0"/>
              </a:rPr>
              <a:t>Repetition, Stress &amp; Load Testing</a:t>
            </a:r>
          </a:p>
        </p:txBody>
      </p:sp>
      <p:sp>
        <p:nvSpPr>
          <p:cNvPr id="131076" name="Rectangle 4"/>
          <p:cNvSpPr>
            <a:spLocks noChangeArrowheads="1"/>
          </p:cNvSpPr>
          <p:nvPr/>
        </p:nvSpPr>
        <p:spPr bwMode="auto">
          <a:xfrm>
            <a:off x="457200" y="1600200"/>
            <a:ext cx="82296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13BBBF"/>
                </a:solidFill>
                <a:effectLst/>
                <a:latin typeface="Cambria" panose="02040503050406030204" pitchFamily="18" charset="0"/>
                <a:ea typeface="宋体" panose="02010600030101010101" pitchFamily="2" charset="-122"/>
              </a:rPr>
              <a:t>Repetition testing</a:t>
            </a:r>
            <a:r>
              <a:rPr lang="en-US" altLang="zh-CN" sz="2000" dirty="0">
                <a:effectLst/>
                <a:latin typeface="Cambria" panose="02040503050406030204" pitchFamily="18" charset="0"/>
                <a:ea typeface="宋体" panose="02010600030101010101" pitchFamily="2" charset="-122"/>
              </a:rPr>
              <a:t> can often find memory leaks --- memory not freed completely when it should be.</a:t>
            </a:r>
          </a:p>
          <a:p>
            <a:endParaRPr lang="en-US" altLang="zh-CN" sz="2000" dirty="0">
              <a:effectLst/>
              <a:latin typeface="Cambria" panose="02040503050406030204" pitchFamily="18" charset="0"/>
              <a:ea typeface="宋体" panose="02010600030101010101" pitchFamily="2" charset="-122"/>
            </a:endParaRPr>
          </a:p>
          <a:p>
            <a:r>
              <a:rPr lang="en-US" altLang="zh-CN" sz="2000" b="1" dirty="0">
                <a:solidFill>
                  <a:srgbClr val="13BBBF"/>
                </a:solidFill>
                <a:effectLst/>
                <a:latin typeface="Cambria" panose="02040503050406030204" pitchFamily="18" charset="0"/>
                <a:ea typeface="宋体" panose="02010600030101010101" pitchFamily="2" charset="-122"/>
              </a:rPr>
              <a:t>Stress testing</a:t>
            </a:r>
            <a:r>
              <a:rPr lang="en-US" altLang="zh-CN" sz="2000" dirty="0">
                <a:effectLst/>
                <a:latin typeface="Cambria" panose="02040503050406030204" pitchFamily="18" charset="0"/>
                <a:ea typeface="宋体" panose="02010600030101010101" pitchFamily="2" charset="-122"/>
              </a:rPr>
              <a:t> tries to run under bad conditions ---  low memory, slow CPU, etc.</a:t>
            </a:r>
          </a:p>
          <a:p>
            <a:endParaRPr lang="en-US" altLang="zh-CN" sz="2000" dirty="0">
              <a:effectLst/>
              <a:latin typeface="Cambria" panose="02040503050406030204" pitchFamily="18" charset="0"/>
              <a:ea typeface="宋体" panose="02010600030101010101" pitchFamily="2" charset="-122"/>
            </a:endParaRPr>
          </a:p>
          <a:p>
            <a:r>
              <a:rPr lang="en-US" altLang="zh-CN" sz="2000" b="1" dirty="0">
                <a:solidFill>
                  <a:srgbClr val="13BBBF"/>
                </a:solidFill>
                <a:effectLst/>
                <a:latin typeface="Cambria" panose="02040503050406030204" pitchFamily="18" charset="0"/>
                <a:ea typeface="宋体" panose="02010600030101010101" pitchFamily="2" charset="-122"/>
              </a:rPr>
              <a:t>Load testing</a:t>
            </a:r>
            <a:r>
              <a:rPr lang="en-US" altLang="zh-CN" sz="2000" dirty="0">
                <a:effectLst/>
                <a:latin typeface="Cambria" panose="02040503050406030204" pitchFamily="18" charset="0"/>
                <a:ea typeface="宋体" panose="02010600030101010101" pitchFamily="2" charset="-122"/>
              </a:rPr>
              <a:t> overloads the program with huge data files, long periods of execution, etc</a:t>
            </a:r>
            <a:r>
              <a:rPr lang="en-US" altLang="zh-CN" sz="2000" dirty="0" smtClean="0">
                <a:effectLst/>
                <a:latin typeface="Cambria" panose="02040503050406030204" pitchFamily="18" charset="0"/>
                <a:ea typeface="宋体" panose="02010600030101010101" pitchFamily="2" charset="-122"/>
              </a:rPr>
              <a:t>.</a:t>
            </a:r>
          </a:p>
          <a:p>
            <a:endParaRPr lang="en-US" altLang="zh-CN" sz="2000" dirty="0">
              <a:effectLst/>
              <a:latin typeface="Cambria" panose="02040503050406030204" pitchFamily="18" charset="0"/>
              <a:ea typeface="宋体" panose="02010600030101010101" pitchFamily="2" charset="-122"/>
            </a:endParaRPr>
          </a:p>
          <a:p>
            <a:r>
              <a:rPr lang="en-US" altLang="zh-CN" sz="2000" dirty="0">
                <a:effectLst/>
                <a:latin typeface="Cambria" panose="02040503050406030204" pitchFamily="18" charset="0"/>
                <a:ea typeface="宋体" panose="02010600030101010101" pitchFamily="2" charset="-122"/>
              </a:rPr>
              <a:t>Round all of this out by just playing like a dumb user! </a:t>
            </a:r>
            <a:r>
              <a:rPr lang="en-US" altLang="zh-CN" sz="1800" dirty="0">
                <a:effectLst/>
                <a:latin typeface="Cambria" panose="02040503050406030204" pitchFamily="18" charset="0"/>
                <a:ea typeface="宋体" panose="02010600030101010101" pitchFamily="2" charset="-122"/>
              </a:rPr>
              <a:t>(But, call them an inexperienced user, please!)</a:t>
            </a:r>
          </a:p>
        </p:txBody>
      </p:sp>
    </p:spTree>
    <p:extLst>
      <p:ext uri="{BB962C8B-B14F-4D97-AF65-F5344CB8AC3E}">
        <p14:creationId xmlns:p14="http://schemas.microsoft.com/office/powerpoint/2010/main" val="198785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07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10946" name="Rectangle 2"/>
          <p:cNvSpPr>
            <a:spLocks noGrp="1" noChangeArrowheads="1"/>
          </p:cNvSpPr>
          <p:nvPr>
            <p:ph type="title"/>
          </p:nvPr>
        </p:nvSpPr>
        <p:spPr>
          <a:xfrm>
            <a:off x="1981200" y="163513"/>
            <a:ext cx="7351712" cy="457200"/>
          </a:xfrm>
        </p:spPr>
        <p:txBody>
          <a:bodyPr/>
          <a:lstStyle/>
          <a:p>
            <a:r>
              <a:rPr lang="en-US" altLang="zh-CN" sz="3600" dirty="0">
                <a:solidFill>
                  <a:srgbClr val="132584"/>
                </a:solidFill>
                <a:latin typeface="Cambria" panose="02040503050406030204" pitchFamily="18" charset="0"/>
              </a:rPr>
              <a:t>Which One to Choose?</a:t>
            </a:r>
          </a:p>
        </p:txBody>
      </p:sp>
      <p:sp>
        <p:nvSpPr>
          <p:cNvPr id="210947" name="Rectangle 3"/>
          <p:cNvSpPr>
            <a:spLocks noGrp="1" noChangeArrowheads="1"/>
          </p:cNvSpPr>
          <p:nvPr>
            <p:ph type="body" idx="1"/>
          </p:nvPr>
        </p:nvSpPr>
        <p:spPr>
          <a:xfrm>
            <a:off x="457200" y="1295400"/>
            <a:ext cx="7659687" cy="4762500"/>
          </a:xfrm>
          <a:noFill/>
          <a:ln/>
        </p:spPr>
        <p:txBody>
          <a:bodyPr/>
          <a:lstStyle/>
          <a:p>
            <a:pPr marL="114300" indent="-114300">
              <a:lnSpc>
                <a:spcPts val="2600"/>
              </a:lnSpc>
              <a:buClrTx/>
              <a:buSzTx/>
            </a:pPr>
            <a:r>
              <a:rPr lang="en-US" altLang="zh-CN" sz="2000" dirty="0">
                <a:solidFill>
                  <a:srgbClr val="13BBBF"/>
                </a:solidFill>
                <a:latin typeface="Cambria" panose="02040503050406030204" pitchFamily="18" charset="0"/>
              </a:rPr>
              <a:t> </a:t>
            </a:r>
            <a:r>
              <a:rPr lang="en-US" altLang="zh-CN" sz="2000" b="1" dirty="0">
                <a:solidFill>
                  <a:srgbClr val="13BBBF"/>
                </a:solidFill>
                <a:latin typeface="Cambria" panose="02040503050406030204" pitchFamily="18" charset="0"/>
              </a:rPr>
              <a:t>Black-box testing techniques</a:t>
            </a:r>
            <a:r>
              <a:rPr lang="en-US" altLang="zh-CN" sz="2000" b="1" dirty="0">
                <a:solidFill>
                  <a:schemeClr val="folHlink"/>
                </a:solidFill>
                <a:latin typeface="Cambria" panose="02040503050406030204" pitchFamily="18" charset="0"/>
              </a:rPr>
              <a:t> </a:t>
            </a:r>
            <a:r>
              <a:rPr lang="en-US" altLang="zh-CN" sz="2000" i="1" dirty="0">
                <a:solidFill>
                  <a:schemeClr val="folHlink"/>
                </a:solidFill>
                <a:latin typeface="Cambria" panose="02040503050406030204" pitchFamily="18" charset="0"/>
              </a:rPr>
              <a:t>:</a:t>
            </a:r>
          </a:p>
          <a:p>
            <a:pPr marL="400050" lvl="1" indent="-171450">
              <a:lnSpc>
                <a:spcPts val="2600"/>
              </a:lnSpc>
              <a:buFont typeface="Wingdings" panose="05000000000000000000" pitchFamily="2" charset="2"/>
              <a:buChar char="ü"/>
            </a:pPr>
            <a:r>
              <a:rPr lang="en-US" altLang="zh-CN" sz="2000" i="1" dirty="0">
                <a:solidFill>
                  <a:schemeClr val="accent2"/>
                </a:solidFill>
                <a:latin typeface="Cambria" panose="02040503050406030204" pitchFamily="18" charset="0"/>
              </a:rPr>
              <a:t> </a:t>
            </a:r>
            <a:r>
              <a:rPr lang="en-US" altLang="zh-CN" sz="2000" i="1" dirty="0">
                <a:latin typeface="Cambria" panose="02040503050406030204" pitchFamily="18" charset="0"/>
              </a:rPr>
              <a:t>Equivalence partitioning</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Boundary value analysis</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Cause-effect analysis</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Error guessing</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a:t>
            </a:r>
          </a:p>
          <a:p>
            <a:pPr marL="400050" lvl="1" indent="-171450">
              <a:lnSpc>
                <a:spcPts val="2600"/>
              </a:lnSpc>
              <a:buFont typeface="Wingdings" panose="05000000000000000000" pitchFamily="2" charset="2"/>
              <a:buNone/>
            </a:pPr>
            <a:endParaRPr lang="en-US" altLang="zh-CN" sz="2000" b="1" i="1" dirty="0">
              <a:solidFill>
                <a:schemeClr val="folHlink"/>
              </a:solidFill>
              <a:latin typeface="Cambria" panose="02040503050406030204" pitchFamily="18" charset="0"/>
            </a:endParaRPr>
          </a:p>
          <a:p>
            <a:pPr marL="400050" lvl="1" indent="-171450">
              <a:lnSpc>
                <a:spcPts val="2600"/>
              </a:lnSpc>
              <a:buFont typeface="Wingdings" panose="05000000000000000000" pitchFamily="2" charset="2"/>
              <a:buNone/>
            </a:pPr>
            <a:r>
              <a:rPr lang="en-US" altLang="zh-CN" sz="2000" b="1" dirty="0">
                <a:solidFill>
                  <a:srgbClr val="13BBBF"/>
                </a:solidFill>
                <a:latin typeface="Cambria" panose="02040503050406030204" pitchFamily="18" charset="0"/>
              </a:rPr>
              <a:t>T</a:t>
            </a:r>
            <a:r>
              <a:rPr lang="en-US" altLang="zh-CN" sz="2000" b="1" dirty="0" smtClean="0">
                <a:solidFill>
                  <a:srgbClr val="13BBBF"/>
                </a:solidFill>
                <a:latin typeface="Cambria" panose="02040503050406030204" pitchFamily="18" charset="0"/>
              </a:rPr>
              <a:t>est </a:t>
            </a:r>
            <a:r>
              <a:rPr lang="en-US" altLang="zh-CN" sz="2000" b="1" dirty="0">
                <a:solidFill>
                  <a:srgbClr val="13BBBF"/>
                </a:solidFill>
                <a:latin typeface="Cambria" panose="02040503050406030204" pitchFamily="18" charset="0"/>
              </a:rPr>
              <a:t>derivation from formal specification</a:t>
            </a:r>
            <a:r>
              <a:rPr lang="en-US" altLang="zh-CN" sz="2000" dirty="0">
                <a:solidFill>
                  <a:schemeClr val="folHlink"/>
                </a:solidFill>
                <a:latin typeface="Cambria" panose="02040503050406030204" pitchFamily="18" charset="0"/>
              </a:rPr>
              <a:t>, </a:t>
            </a:r>
            <a:r>
              <a:rPr lang="en-US" altLang="zh-CN" sz="2000" dirty="0">
                <a:solidFill>
                  <a:schemeClr val="accent2"/>
                </a:solidFill>
                <a:latin typeface="Cambria" panose="02040503050406030204" pitchFamily="18" charset="0"/>
              </a:rPr>
              <a:t>Which one to use ?</a:t>
            </a:r>
          </a:p>
          <a:p>
            <a:pPr marL="400050" lvl="1" indent="-171450">
              <a:lnSpc>
                <a:spcPts val="2600"/>
              </a:lnSpc>
              <a:buFont typeface="Wingdings" panose="05000000000000000000" pitchFamily="2" charset="2"/>
              <a:buChar char="ü"/>
            </a:pPr>
            <a:r>
              <a:rPr lang="en-US" altLang="zh-CN" sz="2000" dirty="0">
                <a:latin typeface="Cambria" panose="02040503050406030204" pitchFamily="18" charset="0"/>
              </a:rPr>
              <a:t>None of them is complete</a:t>
            </a:r>
          </a:p>
          <a:p>
            <a:pPr marL="400050" lvl="1" indent="-171450">
              <a:lnSpc>
                <a:spcPts val="2600"/>
              </a:lnSpc>
              <a:buFont typeface="Wingdings" panose="05000000000000000000" pitchFamily="2" charset="2"/>
              <a:buChar char="ü"/>
            </a:pPr>
            <a:r>
              <a:rPr lang="en-US" altLang="zh-CN" sz="2000" dirty="0">
                <a:latin typeface="Cambria" panose="02040503050406030204" pitchFamily="18" charset="0"/>
              </a:rPr>
              <a:t>All are based on some kind of heuristics</a:t>
            </a:r>
          </a:p>
          <a:p>
            <a:pPr marL="400050" lvl="1" indent="-171450">
              <a:lnSpc>
                <a:spcPts val="2600"/>
              </a:lnSpc>
              <a:buFont typeface="Wingdings" panose="05000000000000000000" pitchFamily="2" charset="2"/>
              <a:buChar char="ü"/>
            </a:pPr>
            <a:r>
              <a:rPr lang="en-US" altLang="zh-CN" sz="2000" dirty="0">
                <a:latin typeface="Cambria" panose="02040503050406030204" pitchFamily="18" charset="0"/>
              </a:rPr>
              <a:t>They are complementary</a:t>
            </a:r>
          </a:p>
        </p:txBody>
      </p:sp>
    </p:spTree>
    <p:extLst>
      <p:ext uri="{BB962C8B-B14F-4D97-AF65-F5344CB8AC3E}">
        <p14:creationId xmlns:p14="http://schemas.microsoft.com/office/powerpoint/2010/main" val="24532661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4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94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947">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094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094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0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99682" name="Rectangle 2"/>
          <p:cNvSpPr>
            <a:spLocks noGrp="1" noChangeArrowheads="1"/>
          </p:cNvSpPr>
          <p:nvPr>
            <p:ph type="title"/>
          </p:nvPr>
        </p:nvSpPr>
        <p:spPr>
          <a:xfrm>
            <a:off x="1143000" y="162733"/>
            <a:ext cx="7316787" cy="536575"/>
          </a:xfrm>
        </p:spPr>
        <p:txBody>
          <a:bodyPr/>
          <a:lstStyle/>
          <a:p>
            <a:r>
              <a:rPr lang="en-US" altLang="zh-CN" sz="3600" dirty="0">
                <a:solidFill>
                  <a:srgbClr val="132584"/>
                </a:solidFill>
                <a:latin typeface="Cambria" panose="02040503050406030204" pitchFamily="18" charset="0"/>
              </a:rPr>
              <a:t>Cause-Effect Analysis</a:t>
            </a:r>
          </a:p>
        </p:txBody>
      </p:sp>
      <p:sp>
        <p:nvSpPr>
          <p:cNvPr id="199683" name="Text Box 3"/>
          <p:cNvSpPr txBox="1">
            <a:spLocks noChangeArrowheads="1"/>
          </p:cNvSpPr>
          <p:nvPr/>
        </p:nvSpPr>
        <p:spPr bwMode="auto">
          <a:xfrm>
            <a:off x="533400" y="1371600"/>
            <a:ext cx="82296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eaLnBrk="1" hangingPunct="1">
              <a:lnSpc>
                <a:spcPts val="2600"/>
              </a:lnSpc>
              <a:spcBef>
                <a:spcPct val="50000"/>
              </a:spcBef>
            </a:pPr>
            <a:r>
              <a:rPr lang="en-US" altLang="zh-CN" sz="2000" b="1" dirty="0">
                <a:effectLst/>
                <a:latin typeface="Cambria" panose="02040503050406030204" pitchFamily="18" charset="0"/>
                <a:ea typeface="宋体" panose="02010600030101010101" pitchFamily="2" charset="-122"/>
              </a:rPr>
              <a:t>Cause-Effect Analysis </a:t>
            </a:r>
            <a:r>
              <a:rPr lang="en-US" altLang="zh-CN" sz="2000" dirty="0">
                <a:effectLst/>
                <a:latin typeface="Cambria" panose="02040503050406030204" pitchFamily="18" charset="0"/>
                <a:ea typeface="宋体" panose="02010600030101010101" pitchFamily="2" charset="-122"/>
              </a:rPr>
              <a:t>is a systematic means for generating test cases to cover</a:t>
            </a:r>
            <a:r>
              <a:rPr lang="en-US" altLang="zh-CN" sz="2000" b="1" dirty="0">
                <a:effectLst/>
                <a:latin typeface="Cambria" panose="02040503050406030204" pitchFamily="18" charset="0"/>
                <a:ea typeface="宋体" panose="02010600030101010101" pitchFamily="2" charset="-122"/>
              </a:rPr>
              <a:t> different combinations of input ‘‘Causes’’ </a:t>
            </a:r>
            <a:r>
              <a:rPr lang="en-US" altLang="zh-CN" sz="2000" dirty="0">
                <a:effectLst/>
                <a:latin typeface="Cambria" panose="02040503050406030204" pitchFamily="18" charset="0"/>
                <a:ea typeface="宋体" panose="02010600030101010101" pitchFamily="2" charset="-122"/>
              </a:rPr>
              <a:t>resulting in</a:t>
            </a:r>
            <a:r>
              <a:rPr lang="en-US" altLang="zh-CN" sz="2000" b="1" dirty="0">
                <a:effectLst/>
                <a:latin typeface="Cambria" panose="02040503050406030204" pitchFamily="18" charset="0"/>
                <a:ea typeface="宋体" panose="02010600030101010101" pitchFamily="2" charset="-122"/>
              </a:rPr>
              <a:t> output ‘‘Effects.’’</a:t>
            </a:r>
          </a:p>
          <a:p>
            <a:pPr eaLnBrk="1" hangingPunct="1">
              <a:lnSpc>
                <a:spcPts val="2600"/>
              </a:lnSpc>
              <a:spcBef>
                <a:spcPct val="50000"/>
              </a:spcBef>
            </a:pPr>
            <a:r>
              <a:rPr lang="en-US" altLang="zh-CN" sz="2000" b="1" i="1" u="sng" dirty="0">
                <a:solidFill>
                  <a:srgbClr val="FF0000"/>
                </a:solidFill>
                <a:effectLst/>
                <a:latin typeface="Cambria" panose="02040503050406030204" pitchFamily="18" charset="0"/>
                <a:ea typeface="宋体" panose="02010600030101010101" pitchFamily="2" charset="-122"/>
              </a:rPr>
              <a:t>A CAUSE</a:t>
            </a:r>
            <a:r>
              <a:rPr lang="en-US" altLang="zh-CN" sz="2000" b="1" dirty="0">
                <a:solidFill>
                  <a:srgbClr val="FF0000"/>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may be thought of as a distinct input condition, or an ‘‘equivalence class’’ of input conditions.</a:t>
            </a:r>
          </a:p>
          <a:p>
            <a:pPr eaLnBrk="1" hangingPunct="1">
              <a:lnSpc>
                <a:spcPts val="2600"/>
              </a:lnSpc>
              <a:spcBef>
                <a:spcPct val="50000"/>
              </a:spcBef>
            </a:pPr>
            <a:r>
              <a:rPr lang="en-US" altLang="zh-CN" sz="2000" b="1" i="1" u="sng" dirty="0">
                <a:solidFill>
                  <a:srgbClr val="FF0000"/>
                </a:solidFill>
                <a:effectLst/>
                <a:latin typeface="Cambria" panose="02040503050406030204" pitchFamily="18" charset="0"/>
                <a:ea typeface="宋体" panose="02010600030101010101" pitchFamily="2" charset="-122"/>
              </a:rPr>
              <a:t>An EFFECT</a:t>
            </a:r>
            <a:r>
              <a:rPr lang="en-US" altLang="zh-CN" sz="2000" b="1" dirty="0">
                <a:solidFill>
                  <a:srgbClr val="FF0000"/>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may be thought of as a distinct output condition, or a meaningful change in program state</a:t>
            </a:r>
            <a:r>
              <a:rPr lang="en-US" altLang="zh-CN" sz="2000" b="1" dirty="0">
                <a:effectLst/>
                <a:latin typeface="Cambria" panose="02040503050406030204" pitchFamily="18" charset="0"/>
                <a:ea typeface="宋体" panose="02010600030101010101" pitchFamily="2" charset="-122"/>
              </a:rPr>
              <a:t>.</a:t>
            </a:r>
          </a:p>
          <a:p>
            <a:pPr eaLnBrk="1" hangingPunct="1">
              <a:lnSpc>
                <a:spcPts val="2600"/>
              </a:lnSpc>
              <a:spcBef>
                <a:spcPct val="50000"/>
              </a:spcBef>
            </a:pPr>
            <a:r>
              <a:rPr lang="en-US" altLang="zh-CN" sz="2000" b="1" i="1" u="sng" dirty="0">
                <a:solidFill>
                  <a:srgbClr val="FF0000"/>
                </a:solidFill>
                <a:effectLst/>
                <a:latin typeface="Cambria" panose="02040503050406030204" pitchFamily="18" charset="0"/>
                <a:ea typeface="宋体" panose="02010600030101010101" pitchFamily="2" charset="-122"/>
              </a:rPr>
              <a:t>Causes and Effects</a:t>
            </a:r>
            <a:r>
              <a:rPr lang="en-US" altLang="zh-CN" sz="2000" b="1" dirty="0">
                <a:solidFill>
                  <a:srgbClr val="FF0000"/>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are represented as Boolean variables and the logical relationships among them CAN (but need not) be represented as one or more </a:t>
            </a:r>
            <a:r>
              <a:rPr lang="en-US" altLang="zh-CN" sz="2000" dirty="0" err="1">
                <a:effectLst/>
                <a:latin typeface="Cambria" panose="02040503050406030204" pitchFamily="18" charset="0"/>
                <a:ea typeface="宋体" panose="02010600030101010101" pitchFamily="2" charset="-122"/>
              </a:rPr>
              <a:t>boolean</a:t>
            </a:r>
            <a:r>
              <a:rPr lang="en-US" altLang="zh-CN" sz="2000" dirty="0">
                <a:effectLst/>
                <a:latin typeface="Cambria" panose="02040503050406030204" pitchFamily="18" charset="0"/>
                <a:ea typeface="宋体" panose="02010600030101010101" pitchFamily="2" charset="-122"/>
              </a:rPr>
              <a:t> graphs</a:t>
            </a:r>
            <a:r>
              <a:rPr lang="en-US" altLang="zh-CN" sz="2000" b="1"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34465456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11971" name="Rectangle 3"/>
          <p:cNvSpPr>
            <a:spLocks noGrp="1" noChangeArrowheads="1"/>
          </p:cNvSpPr>
          <p:nvPr>
            <p:ph type="body" idx="1"/>
          </p:nvPr>
        </p:nvSpPr>
        <p:spPr>
          <a:xfrm>
            <a:off x="381000" y="1524000"/>
            <a:ext cx="7993062" cy="3887787"/>
          </a:xfrm>
          <a:noFill/>
          <a:ln/>
        </p:spPr>
        <p:txBody>
          <a:bodyPr/>
          <a:lstStyle/>
          <a:p>
            <a:pPr marL="114300" indent="-114300">
              <a:lnSpc>
                <a:spcPts val="2600"/>
              </a:lnSpc>
              <a:buClrTx/>
              <a:buSzTx/>
            </a:pPr>
            <a:r>
              <a:rPr lang="en-US" altLang="zh-CN" sz="2000" i="1" dirty="0">
                <a:solidFill>
                  <a:srgbClr val="13BBBF"/>
                </a:solidFill>
                <a:latin typeface="Cambria" panose="02040503050406030204" pitchFamily="18" charset="0"/>
              </a:rPr>
              <a:t> </a:t>
            </a:r>
            <a:r>
              <a:rPr lang="en-US" altLang="zh-CN" sz="2000" b="1" dirty="0">
                <a:solidFill>
                  <a:srgbClr val="13BBBF"/>
                </a:solidFill>
                <a:latin typeface="Cambria" panose="02040503050406030204" pitchFamily="18" charset="0"/>
              </a:rPr>
              <a:t>Always use a combination of techniques</a:t>
            </a:r>
          </a:p>
          <a:p>
            <a:pPr marL="114300" indent="-114300">
              <a:lnSpc>
                <a:spcPts val="2600"/>
              </a:lnSpc>
              <a:buClrTx/>
              <a:buSzTx/>
            </a:pPr>
            <a:endParaRPr lang="en-US" altLang="zh-CN" sz="2000" i="1" dirty="0">
              <a:solidFill>
                <a:srgbClr val="13BBBF"/>
              </a:solidFill>
              <a:latin typeface="Cambria" panose="02040503050406030204" pitchFamily="18" charset="0"/>
            </a:endParaRP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When a formal specification is available try to use it</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Identify valid and invalid input equivalence classes</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Identify output equivalence classes</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Apply boundary value analysis on valid equivalence classes</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Guess about possible errors</a:t>
            </a:r>
          </a:p>
          <a:p>
            <a:pPr marL="400050" lvl="1" indent="-171450">
              <a:lnSpc>
                <a:spcPts val="2600"/>
              </a:lnSpc>
              <a:buFont typeface="Wingdings" panose="05000000000000000000" pitchFamily="2" charset="2"/>
              <a:buChar char="ü"/>
            </a:pPr>
            <a:r>
              <a:rPr lang="en-US" altLang="zh-CN" sz="2000" i="1" dirty="0">
                <a:latin typeface="Cambria" panose="02040503050406030204" pitchFamily="18" charset="0"/>
              </a:rPr>
              <a:t> Cause-effect graphing for linking inputs and outputs</a:t>
            </a:r>
          </a:p>
        </p:txBody>
      </p:sp>
      <p:sp>
        <p:nvSpPr>
          <p:cNvPr id="2" name="标题 1"/>
          <p:cNvSpPr>
            <a:spLocks noGrp="1"/>
          </p:cNvSpPr>
          <p:nvPr>
            <p:ph type="title"/>
          </p:nvPr>
        </p:nvSpPr>
        <p:spPr/>
        <p:txBody>
          <a:bodyPr/>
          <a:lstStyle/>
          <a:p>
            <a:endParaRPr lang="zh-CN" altLang="en-US" dirty="0"/>
          </a:p>
        </p:txBody>
      </p:sp>
      <p:sp>
        <p:nvSpPr>
          <p:cNvPr id="6" name="Rectangle 2"/>
          <p:cNvSpPr txBox="1">
            <a:spLocks noChangeArrowheads="1"/>
          </p:cNvSpPr>
          <p:nvPr/>
        </p:nvSpPr>
        <p:spPr bwMode="auto">
          <a:xfrm>
            <a:off x="1981200" y="163513"/>
            <a:ext cx="735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600" smtClean="0">
                <a:solidFill>
                  <a:srgbClr val="132584"/>
                </a:solidFill>
                <a:latin typeface="Cambria" panose="02040503050406030204" pitchFamily="18" charset="0"/>
              </a:rPr>
              <a:t>Which One to Choose?</a:t>
            </a:r>
            <a:endParaRPr lang="en-US" altLang="zh-CN" sz="3600" dirty="0">
              <a:solidFill>
                <a:srgbClr val="132584"/>
              </a:solidFill>
              <a:latin typeface="Cambria" panose="02040503050406030204" pitchFamily="18" charset="0"/>
            </a:endParaRPr>
          </a:p>
        </p:txBody>
      </p:sp>
    </p:spTree>
    <p:extLst>
      <p:ext uri="{BB962C8B-B14F-4D97-AF65-F5344CB8AC3E}">
        <p14:creationId xmlns:p14="http://schemas.microsoft.com/office/powerpoint/2010/main" val="191205218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822" y="1800285"/>
            <a:ext cx="8157955" cy="4524315"/>
          </a:xfrm>
          <a:prstGeom prst="rect">
            <a:avLst/>
          </a:prstGeom>
        </p:spPr>
        <p:txBody>
          <a:bodyPr wrap="square">
            <a:spAutoFit/>
          </a:bodyPr>
          <a:lstStyle/>
          <a:p>
            <a:r>
              <a:rPr lang="en-US" altLang="zh-CN" dirty="0">
                <a:solidFill>
                  <a:srgbClr val="132584"/>
                </a:solidFill>
                <a:latin typeface="Cambria" panose="02040503050406030204" pitchFamily="18" charset="0"/>
              </a:rPr>
              <a:t>Week 1:            The basic concepts and theories of testing</a:t>
            </a:r>
          </a:p>
          <a:p>
            <a:r>
              <a:rPr lang="en-US" altLang="zh-CN" dirty="0">
                <a:solidFill>
                  <a:srgbClr val="132584"/>
                </a:solidFill>
                <a:latin typeface="Cambria" panose="02040503050406030204" pitchFamily="18" charset="0"/>
              </a:rPr>
              <a:t>Week 2-3:        Principles of Testing</a:t>
            </a:r>
          </a:p>
          <a:p>
            <a:r>
              <a:rPr lang="en-US" altLang="zh-CN" dirty="0" smtClean="0">
                <a:solidFill>
                  <a:srgbClr val="132584"/>
                </a:solidFill>
                <a:latin typeface="Cambria" panose="02040503050406030204" pitchFamily="18" charset="0"/>
              </a:rPr>
              <a:t>Week </a:t>
            </a:r>
            <a:r>
              <a:rPr lang="en-US" altLang="zh-CN" dirty="0">
                <a:solidFill>
                  <a:srgbClr val="132584"/>
                </a:solidFill>
                <a:latin typeface="Cambria" panose="02040503050406030204" pitchFamily="18" charset="0"/>
              </a:rPr>
              <a:t>4:            Test Cases</a:t>
            </a:r>
          </a:p>
          <a:p>
            <a:r>
              <a:rPr lang="en-US" altLang="zh-CN" dirty="0">
                <a:solidFill>
                  <a:srgbClr val="132584"/>
                </a:solidFill>
                <a:latin typeface="Cambria" panose="02040503050406030204" pitchFamily="18" charset="0"/>
              </a:rPr>
              <a:t>Week 5-6:        Black Box Testing </a:t>
            </a:r>
          </a:p>
          <a:p>
            <a:r>
              <a:rPr lang="en-US" altLang="zh-CN" dirty="0">
                <a:solidFill>
                  <a:srgbClr val="FF0000"/>
                </a:solidFill>
                <a:latin typeface="Cambria" panose="02040503050406030204" pitchFamily="18" charset="0"/>
              </a:rPr>
              <a:t>Week 7-9:        White Box Testing</a:t>
            </a:r>
          </a:p>
          <a:p>
            <a:r>
              <a:rPr lang="en-US" altLang="zh-CN" dirty="0">
                <a:solidFill>
                  <a:srgbClr val="132584"/>
                </a:solidFill>
                <a:latin typeface="Cambria" panose="02040503050406030204" pitchFamily="18" charset="0"/>
              </a:rPr>
              <a:t>Week 10:	Integration Testing and System Testing </a:t>
            </a:r>
          </a:p>
          <a:p>
            <a:r>
              <a:rPr lang="en-US" altLang="zh-CN" dirty="0" smtClean="0">
                <a:solidFill>
                  <a:srgbClr val="132584"/>
                </a:solidFill>
                <a:latin typeface="Cambria" panose="02040503050406030204" pitchFamily="18" charset="0"/>
              </a:rPr>
              <a:t>Week 11:  	</a:t>
            </a:r>
            <a:r>
              <a:rPr lang="en-US" altLang="zh-CN" dirty="0">
                <a:solidFill>
                  <a:srgbClr val="132584"/>
                </a:solidFill>
                <a:latin typeface="Cambria" panose="02040503050406030204" pitchFamily="18" charset="0"/>
              </a:rPr>
              <a:t>Usability Testing and Accessibility Testing</a:t>
            </a:r>
          </a:p>
          <a:p>
            <a:r>
              <a:rPr lang="en-US" altLang="zh-CN" dirty="0" smtClean="0">
                <a:solidFill>
                  <a:srgbClr val="132584"/>
                </a:solidFill>
                <a:latin typeface="Cambria" panose="02040503050406030204" pitchFamily="18" charset="0"/>
              </a:rPr>
              <a:t>Week 12:        	</a:t>
            </a:r>
            <a:r>
              <a:rPr lang="en-US" altLang="zh-CN" dirty="0">
                <a:solidFill>
                  <a:srgbClr val="132584"/>
                </a:solidFill>
                <a:latin typeface="Cambria" panose="02040503050406030204" pitchFamily="18" charset="0"/>
              </a:rPr>
              <a:t>Security </a:t>
            </a:r>
            <a:r>
              <a:rPr lang="en-US" altLang="zh-CN" dirty="0" smtClean="0">
                <a:solidFill>
                  <a:srgbClr val="132584"/>
                </a:solidFill>
                <a:latin typeface="Cambria" panose="02040503050406030204" pitchFamily="18" charset="0"/>
              </a:rPr>
              <a:t>Testing</a:t>
            </a:r>
          </a:p>
          <a:p>
            <a:r>
              <a:rPr lang="en-US" altLang="zh-CN" dirty="0" smtClean="0">
                <a:solidFill>
                  <a:srgbClr val="132584"/>
                </a:solidFill>
                <a:latin typeface="Cambria" panose="02040503050406030204" pitchFamily="18" charset="0"/>
              </a:rPr>
              <a:t>Week 13:	</a:t>
            </a:r>
            <a:r>
              <a:rPr lang="en-US" altLang="zh-CN" dirty="0">
                <a:solidFill>
                  <a:srgbClr val="132584"/>
                </a:solidFill>
                <a:latin typeface="Cambria" panose="02040503050406030204" pitchFamily="18" charset="0"/>
              </a:rPr>
              <a:t>Mutation </a:t>
            </a:r>
            <a:r>
              <a:rPr lang="en-US" altLang="zh-CN" dirty="0" smtClean="0">
                <a:solidFill>
                  <a:srgbClr val="132584"/>
                </a:solidFill>
                <a:latin typeface="Cambria" panose="02040503050406030204" pitchFamily="18" charset="0"/>
              </a:rPr>
              <a:t>Testing</a:t>
            </a:r>
          </a:p>
          <a:p>
            <a:r>
              <a:rPr lang="en-US" altLang="zh-CN" dirty="0">
                <a:solidFill>
                  <a:srgbClr val="132584"/>
                </a:solidFill>
                <a:latin typeface="Cambria" panose="02040503050406030204" pitchFamily="18" charset="0"/>
              </a:rPr>
              <a:t>Week 14</a:t>
            </a:r>
            <a:r>
              <a:rPr lang="en-US" altLang="zh-CN" dirty="0" smtClean="0">
                <a:solidFill>
                  <a:srgbClr val="132584"/>
                </a:solidFill>
                <a:latin typeface="Cambria" panose="02040503050406030204" pitchFamily="18" charset="0"/>
              </a:rPr>
              <a:t>:</a:t>
            </a:r>
            <a:r>
              <a:rPr lang="en-US" altLang="zh-CN" dirty="0">
                <a:solidFill>
                  <a:srgbClr val="132584"/>
                </a:solidFill>
                <a:latin typeface="Cambria" panose="02040503050406030204" pitchFamily="18" charset="0"/>
              </a:rPr>
              <a:t>	</a:t>
            </a:r>
            <a:r>
              <a:rPr lang="en-US" altLang="zh-CN" dirty="0" smtClean="0">
                <a:solidFill>
                  <a:srgbClr val="132584"/>
                </a:solidFill>
                <a:latin typeface="Cambria" panose="02040503050406030204" pitchFamily="18" charset="0"/>
              </a:rPr>
              <a:t>Software Quality</a:t>
            </a:r>
          </a:p>
          <a:p>
            <a:r>
              <a:rPr lang="en-US" altLang="zh-CN" dirty="0" smtClean="0">
                <a:solidFill>
                  <a:srgbClr val="132584"/>
                </a:solidFill>
                <a:latin typeface="Cambria" panose="02040503050406030204" pitchFamily="18" charset="0"/>
              </a:rPr>
              <a:t>Week 15:	Review I</a:t>
            </a:r>
          </a:p>
          <a:p>
            <a:r>
              <a:rPr lang="en-US" altLang="zh-CN" dirty="0" smtClean="0">
                <a:solidFill>
                  <a:srgbClr val="132584"/>
                </a:solidFill>
                <a:latin typeface="Cambria" panose="02040503050406030204" pitchFamily="18" charset="0"/>
              </a:rPr>
              <a:t>Week 16:	</a:t>
            </a:r>
            <a:r>
              <a:rPr lang="en-US" altLang="zh-CN" dirty="0">
                <a:solidFill>
                  <a:srgbClr val="132584"/>
                </a:solidFill>
                <a:latin typeface="Cambria" panose="02040503050406030204" pitchFamily="18" charset="0"/>
              </a:rPr>
              <a:t>Review </a:t>
            </a:r>
            <a:r>
              <a:rPr lang="en-US" altLang="zh-CN" dirty="0" smtClean="0">
                <a:solidFill>
                  <a:srgbClr val="132584"/>
                </a:solidFill>
                <a:latin typeface="Cambria" panose="02040503050406030204" pitchFamily="18" charset="0"/>
              </a:rPr>
              <a:t>II</a:t>
            </a:r>
          </a:p>
        </p:txBody>
      </p:sp>
      <p:sp>
        <p:nvSpPr>
          <p:cNvPr id="2" name="标题 1"/>
          <p:cNvSpPr>
            <a:spLocks noGrp="1"/>
          </p:cNvSpPr>
          <p:nvPr>
            <p:ph type="title"/>
          </p:nvPr>
        </p:nvSpPr>
        <p:spPr>
          <a:xfrm>
            <a:off x="1524000" y="230973"/>
            <a:ext cx="6705600" cy="838200"/>
          </a:xfrm>
        </p:spPr>
        <p:txBody>
          <a:bodyPr>
            <a:normAutofit fontScale="90000"/>
          </a:bodyPr>
          <a:lstStyle/>
          <a:p>
            <a:r>
              <a:rPr lang="en-US" altLang="zh-CN" dirty="0"/>
              <a:t>16 Weeks Plan</a:t>
            </a:r>
            <a:br>
              <a:rPr lang="en-US" altLang="zh-CN" dirty="0"/>
            </a:br>
            <a:endParaRPr lang="zh-CN" altLang="en-US" dirty="0"/>
          </a:p>
        </p:txBody>
      </p:sp>
    </p:spTree>
    <p:extLst>
      <p:ext uri="{BB962C8B-B14F-4D97-AF65-F5344CB8AC3E}">
        <p14:creationId xmlns:p14="http://schemas.microsoft.com/office/powerpoint/2010/main" val="1252185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1219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lvl1pPr algn="l" rtl="0" eaLnBrk="0" fontAlgn="base" hangingPunct="0">
              <a:spcBef>
                <a:spcPct val="0"/>
              </a:spcBef>
              <a:spcAft>
                <a:spcPct val="0"/>
              </a:spcAft>
              <a:defRPr sz="2800" b="1" kern="1200">
                <a:solidFill>
                  <a:srgbClr val="133984"/>
                </a:solidFill>
                <a:latin typeface="+mj-lt"/>
                <a:ea typeface="+mj-ea"/>
                <a:cs typeface="+mj-cs"/>
              </a:defRPr>
            </a:lvl1pPr>
            <a:lvl2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2pPr>
            <a:lvl3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3pPr>
            <a:lvl4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4pPr>
            <a:lvl5pPr algn="l" rtl="0" eaLnBrk="0" fontAlgn="base" hangingPunct="0">
              <a:spcBef>
                <a:spcPct val="0"/>
              </a:spcBef>
              <a:spcAft>
                <a:spcPct val="0"/>
              </a:spcAft>
              <a:defRPr sz="2800" b="1">
                <a:solidFill>
                  <a:srgbClr val="133984"/>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2800" b="1">
                <a:solidFill>
                  <a:srgbClr val="133984"/>
                </a:solidFill>
                <a:latin typeface="Arial" panose="020B0604020202020204" pitchFamily="34" charset="0"/>
                <a:ea typeface="华文新魏" panose="02010800040101010101" pitchFamily="2" charset="-122"/>
              </a:defRPr>
            </a:lvl9pPr>
          </a:lstStyle>
          <a:p>
            <a:r>
              <a:rPr lang="en-US" altLang="zh-CN" sz="3200" dirty="0" smtClean="0">
                <a:latin typeface="Cambria" panose="02040503050406030204" pitchFamily="18" charset="0"/>
              </a:rPr>
              <a:t>White-box testing</a:t>
            </a:r>
            <a:endParaRPr lang="en-US" altLang="zh-CN" sz="3200" dirty="0">
              <a:latin typeface="Cambria" panose="02040503050406030204" pitchFamily="18" charset="0"/>
            </a:endParaRPr>
          </a:p>
        </p:txBody>
      </p:sp>
      <p:sp>
        <p:nvSpPr>
          <p:cNvPr id="4" name="Rectangle 3"/>
          <p:cNvSpPr txBox="1">
            <a:spLocks noChangeArrowheads="1"/>
          </p:cNvSpPr>
          <p:nvPr/>
        </p:nvSpPr>
        <p:spPr bwMode="auto">
          <a:xfrm>
            <a:off x="25400" y="1981200"/>
            <a:ext cx="883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dirty="0">
                <a:latin typeface="Cambria" panose="02040503050406030204" pitchFamily="18" charset="0"/>
              </a:rPr>
              <a:t>In white-box </a:t>
            </a:r>
            <a:r>
              <a:rPr lang="en-US" altLang="zh-CN" dirty="0" smtClean="0">
                <a:latin typeface="Cambria" panose="02040503050406030204" pitchFamily="18" charset="0"/>
              </a:rPr>
              <a:t>testing, </a:t>
            </a:r>
            <a:r>
              <a:rPr lang="en-US" altLang="zh-CN" dirty="0">
                <a:latin typeface="Cambria" panose="02040503050406030204" pitchFamily="18" charset="0"/>
              </a:rPr>
              <a:t>the software tester has access to </a:t>
            </a:r>
            <a:r>
              <a:rPr lang="en-US" altLang="zh-CN" dirty="0" smtClean="0">
                <a:latin typeface="Cambria" panose="02040503050406030204" pitchFamily="18" charset="0"/>
              </a:rPr>
              <a:t>the program’s </a:t>
            </a:r>
            <a:r>
              <a:rPr lang="en-US" altLang="zh-CN" dirty="0">
                <a:latin typeface="Cambria" panose="02040503050406030204" pitchFamily="18" charset="0"/>
              </a:rPr>
              <a:t>code and can examine it for clues to help him with his testing—he can see inside </a:t>
            </a:r>
            <a:r>
              <a:rPr lang="en-US" altLang="zh-CN" dirty="0" smtClean="0">
                <a:latin typeface="Cambria" panose="02040503050406030204" pitchFamily="18" charset="0"/>
              </a:rPr>
              <a:t>the box</a:t>
            </a:r>
            <a:r>
              <a:rPr lang="en-US" altLang="zh-CN" dirty="0">
                <a:latin typeface="Cambria" panose="02040503050406030204" pitchFamily="18" charset="0"/>
              </a:rPr>
              <a:t>. Based on what he sees, the tester may determine that certain numbers are more or </a:t>
            </a:r>
            <a:r>
              <a:rPr lang="en-US" altLang="zh-CN" dirty="0" smtClean="0">
                <a:latin typeface="Cambria" panose="02040503050406030204" pitchFamily="18" charset="0"/>
              </a:rPr>
              <a:t>less likely </a:t>
            </a:r>
            <a:r>
              <a:rPr lang="en-US" altLang="zh-CN" dirty="0">
                <a:latin typeface="Cambria" panose="02040503050406030204" pitchFamily="18" charset="0"/>
              </a:rPr>
              <a:t>to fail and can tailor his testing based on that information.</a:t>
            </a:r>
            <a:endParaRPr lang="en-US" altLang="zh-CN" dirty="0" smtClean="0">
              <a:latin typeface="Cambria" panose="02040503050406030204" pitchFamily="18" charset="0"/>
            </a:endParaRPr>
          </a:p>
        </p:txBody>
      </p:sp>
      <p:sp>
        <p:nvSpPr>
          <p:cNvPr id="2" name="标题 1"/>
          <p:cNvSpPr>
            <a:spLocks noGrp="1"/>
          </p:cNvSpPr>
          <p:nvPr>
            <p:ph type="title"/>
          </p:nvPr>
        </p:nvSpPr>
        <p:spPr/>
        <p:txBody>
          <a:bodyPr/>
          <a:lstStyle/>
          <a:p>
            <a:endParaRPr lang="zh-CN" altLang="en-US"/>
          </a:p>
        </p:txBody>
      </p:sp>
      <p:sp>
        <p:nvSpPr>
          <p:cNvPr id="8" name="矩形 7"/>
          <p:cNvSpPr/>
          <p:nvPr/>
        </p:nvSpPr>
        <p:spPr>
          <a:xfrm>
            <a:off x="381000" y="5410200"/>
            <a:ext cx="8915400" cy="830997"/>
          </a:xfrm>
          <a:prstGeom prst="rect">
            <a:avLst/>
          </a:prstGeom>
        </p:spPr>
        <p:txBody>
          <a:bodyPr wrap="square">
            <a:spAutoFit/>
          </a:bodyPr>
          <a:lstStyle/>
          <a:p>
            <a:r>
              <a:rPr lang="en-US" altLang="zh-CN" dirty="0">
                <a:latin typeface="Cambria" panose="02040503050406030204" pitchFamily="18" charset="0"/>
                <a:ea typeface="Cambria" panose="02040503050406030204" pitchFamily="18" charset="0"/>
              </a:rPr>
              <a:t>It is also called </a:t>
            </a:r>
            <a:r>
              <a:rPr lang="en-US" altLang="zh-CN" b="1" dirty="0">
                <a:solidFill>
                  <a:srgbClr val="FF0000"/>
                </a:solidFill>
                <a:latin typeface="Cambria" panose="02040503050406030204" pitchFamily="18" charset="0"/>
                <a:ea typeface="Cambria" panose="02040503050406030204" pitchFamily="18" charset="0"/>
              </a:rPr>
              <a:t>glass box testing </a:t>
            </a:r>
            <a:r>
              <a:rPr lang="en-US" altLang="zh-CN" dirty="0">
                <a:latin typeface="Cambria" panose="02040503050406030204" pitchFamily="18" charset="0"/>
                <a:ea typeface="Cambria" panose="02040503050406030204" pitchFamily="18" charset="0"/>
              </a:rPr>
              <a:t>or </a:t>
            </a:r>
            <a:r>
              <a:rPr lang="en-US" altLang="zh-CN" b="1" dirty="0">
                <a:solidFill>
                  <a:srgbClr val="FF0000"/>
                </a:solidFill>
                <a:latin typeface="Cambria" panose="02040503050406030204" pitchFamily="18" charset="0"/>
                <a:ea typeface="Cambria" panose="02040503050406030204" pitchFamily="18" charset="0"/>
              </a:rPr>
              <a:t>clear box testing </a:t>
            </a:r>
            <a:r>
              <a:rPr lang="en-US" altLang="zh-CN" dirty="0">
                <a:latin typeface="Cambria" panose="02040503050406030204" pitchFamily="18" charset="0"/>
                <a:ea typeface="Cambria" panose="02040503050406030204" pitchFamily="18" charset="0"/>
              </a:rPr>
              <a:t>or </a:t>
            </a:r>
            <a:r>
              <a:rPr lang="en-US" altLang="zh-CN" b="1" dirty="0">
                <a:solidFill>
                  <a:srgbClr val="FF0000"/>
                </a:solidFill>
                <a:latin typeface="Cambria" panose="02040503050406030204" pitchFamily="18" charset="0"/>
                <a:ea typeface="Cambria" panose="02040503050406030204" pitchFamily="18" charset="0"/>
              </a:rPr>
              <a:t>structural testing</a:t>
            </a:r>
            <a:r>
              <a:rPr lang="en-US" altLang="zh-CN"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29374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65219" name="Rectangle 3"/>
          <p:cNvSpPr>
            <a:spLocks noChangeArrowheads="1"/>
          </p:cNvSpPr>
          <p:nvPr/>
        </p:nvSpPr>
        <p:spPr bwMode="auto">
          <a:xfrm>
            <a:off x="1998867" y="2743200"/>
            <a:ext cx="504625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rgbClr val="000099"/>
                </a:solidFill>
                <a:latin typeface="Cambria" panose="02040503050406030204" pitchFamily="18" charset="0"/>
                <a:ea typeface="宋体" panose="02010600030101010101" pitchFamily="2" charset="-122"/>
              </a:rPr>
              <a:t>TESTING FUNDAMENTALS</a:t>
            </a:r>
            <a:r>
              <a:rPr lang="en-US" altLang="zh-CN" sz="3600" b="1" dirty="0">
                <a:solidFill>
                  <a:srgbClr val="000099"/>
                </a:solidFill>
                <a:effectLst>
                  <a:outerShdw blurRad="38100" dist="38100" dir="2700000" algn="tl">
                    <a:srgbClr val="000000"/>
                  </a:outerShdw>
                </a:effectLst>
                <a:latin typeface="Cambria" panose="02040503050406030204" pitchFamily="18" charset="0"/>
                <a:ea typeface="宋体" panose="02010600030101010101" pitchFamily="2" charset="-122"/>
              </a:rPr>
              <a:t/>
            </a:r>
            <a:br>
              <a:rPr lang="en-US" altLang="zh-CN" sz="3600" b="1" dirty="0">
                <a:solidFill>
                  <a:srgbClr val="000099"/>
                </a:solidFill>
                <a:effectLst>
                  <a:outerShdw blurRad="38100" dist="38100" dir="2700000" algn="tl">
                    <a:srgbClr val="000000"/>
                  </a:outerShdw>
                </a:effectLst>
                <a:latin typeface="Cambria" panose="02040503050406030204" pitchFamily="18" charset="0"/>
                <a:ea typeface="宋体" panose="02010600030101010101" pitchFamily="2" charset="-122"/>
              </a:rPr>
            </a:br>
            <a:r>
              <a:rPr lang="en-US" altLang="zh-CN" sz="3600" b="1" dirty="0">
                <a:solidFill>
                  <a:srgbClr val="000099"/>
                </a:solidFill>
                <a:effectLst>
                  <a:outerShdw blurRad="38100" dist="38100" dir="2700000" algn="tl">
                    <a:srgbClr val="000000"/>
                  </a:outerShdw>
                </a:effectLst>
                <a:latin typeface="Cambria" panose="02040503050406030204" pitchFamily="18" charset="0"/>
                <a:ea typeface="宋体" panose="02010600030101010101" pitchFamily="2" charset="-122"/>
              </a:rPr>
              <a:t> </a:t>
            </a:r>
            <a:r>
              <a:rPr lang="en-US" altLang="zh-CN" sz="3600" b="1" dirty="0">
                <a:solidFill>
                  <a:srgbClr val="132584"/>
                </a:solidFill>
                <a:effectLst/>
                <a:latin typeface="Cambria" panose="02040503050406030204" pitchFamily="18" charset="0"/>
                <a:ea typeface="宋体" panose="02010600030101010101" pitchFamily="2" charset="-122"/>
              </a:rPr>
              <a:t>EXAMINING THE CODE</a:t>
            </a:r>
            <a:endParaRPr lang="zh-CN" altLang="en-US" sz="3600" b="1" dirty="0">
              <a:solidFill>
                <a:srgbClr val="132584"/>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218624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pic>
        <p:nvPicPr>
          <p:cNvPr id="135173" name="Picture 5" descr="cartoon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324600" y="4545013"/>
            <a:ext cx="2223454" cy="177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5170" name="Rectangle 2"/>
          <p:cNvSpPr>
            <a:spLocks noGrp="1" noChangeArrowheads="1"/>
          </p:cNvSpPr>
          <p:nvPr>
            <p:ph type="title"/>
          </p:nvPr>
        </p:nvSpPr>
        <p:spPr>
          <a:xfrm>
            <a:off x="1524000" y="235610"/>
            <a:ext cx="8231187" cy="539750"/>
          </a:xfrm>
        </p:spPr>
        <p:txBody>
          <a:bodyPr/>
          <a:lstStyle/>
          <a:p>
            <a:r>
              <a:rPr lang="en-US" altLang="zh-CN" b="1" dirty="0">
                <a:solidFill>
                  <a:srgbClr val="132584"/>
                </a:solidFill>
                <a:latin typeface="Cambria" panose="02040503050406030204" pitchFamily="18" charset="0"/>
              </a:rPr>
              <a:t>Examine the Design Documents &amp; Code</a:t>
            </a:r>
          </a:p>
        </p:txBody>
      </p:sp>
      <p:sp>
        <p:nvSpPr>
          <p:cNvPr id="135172" name="Rectangle 4"/>
          <p:cNvSpPr>
            <a:spLocks noChangeArrowheads="1"/>
          </p:cNvSpPr>
          <p:nvPr/>
        </p:nvSpPr>
        <p:spPr bwMode="auto">
          <a:xfrm>
            <a:off x="228600" y="1219200"/>
            <a:ext cx="8610600" cy="347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These are </a:t>
            </a:r>
            <a:r>
              <a:rPr lang="en-US" altLang="zh-CN" sz="2400" b="1" dirty="0">
                <a:solidFill>
                  <a:srgbClr val="FF0000"/>
                </a:solidFill>
                <a:effectLst/>
                <a:latin typeface="Cambria" panose="02040503050406030204" pitchFamily="18" charset="0"/>
                <a:ea typeface="宋体" panose="02010600030101010101" pitchFamily="2" charset="-122"/>
              </a:rPr>
              <a:t>static, white box</a:t>
            </a:r>
            <a:r>
              <a:rPr lang="en-US" altLang="zh-CN" sz="2400" dirty="0">
                <a:solidFill>
                  <a:srgbClr val="FF0000"/>
                </a:solidFill>
                <a:effectLst/>
                <a:latin typeface="Cambria" panose="02040503050406030204" pitchFamily="18" charset="0"/>
                <a:ea typeface="宋体" panose="02010600030101010101" pitchFamily="2" charset="-122"/>
              </a:rPr>
              <a:t> </a:t>
            </a:r>
            <a:r>
              <a:rPr lang="en-US" altLang="zh-CN" sz="2400" dirty="0">
                <a:effectLst/>
                <a:latin typeface="Cambria" panose="02040503050406030204" pitchFamily="18" charset="0"/>
                <a:ea typeface="宋体" panose="02010600030101010101" pitchFamily="2" charset="-122"/>
              </a:rPr>
              <a:t>techniques.</a:t>
            </a:r>
          </a:p>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Handling these requires some programming expertise.</a:t>
            </a:r>
          </a:p>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It is best if the testers know the language in which the software is written.</a:t>
            </a:r>
          </a:p>
          <a:p>
            <a:pPr>
              <a:lnSpc>
                <a:spcPct val="120000"/>
              </a:lnSpc>
              <a:spcBef>
                <a:spcPct val="25000"/>
              </a:spcBef>
              <a:buClr>
                <a:schemeClr val="accent1"/>
              </a:buClr>
              <a:buSzPct val="111000"/>
              <a:buFontTx/>
              <a:buChar char="•"/>
            </a:pPr>
            <a:r>
              <a:rPr lang="en-US" altLang="zh-CN" sz="2400" dirty="0">
                <a:effectLst/>
                <a:latin typeface="Cambria" panose="02040503050406030204" pitchFamily="18" charset="0"/>
                <a:ea typeface="宋体" panose="02010600030101010101" pitchFamily="2" charset="-122"/>
              </a:rPr>
              <a:t>Consequently, you often find these tests are run by either Programmers with software testers as observers or Software testers with </a:t>
            </a:r>
            <a:r>
              <a:rPr lang="en-US" altLang="zh-CN" sz="2400" dirty="0" smtClean="0">
                <a:effectLst/>
                <a:latin typeface="Cambria" panose="02040503050406030204" pitchFamily="18" charset="0"/>
                <a:ea typeface="宋体" panose="02010600030101010101" pitchFamily="2" charset="-122"/>
              </a:rPr>
              <a:t>help from </a:t>
            </a:r>
            <a:r>
              <a:rPr lang="en-US" altLang="zh-CN" sz="2400" dirty="0">
                <a:effectLst/>
                <a:latin typeface="Cambria" panose="02040503050406030204" pitchFamily="18" charset="0"/>
                <a:ea typeface="宋体" panose="02010600030101010101" pitchFamily="2" charset="-122"/>
              </a:rPr>
              <a:t>the programmers</a:t>
            </a:r>
            <a:r>
              <a:rPr lang="en-US" altLang="zh-CN" sz="2400" b="1" dirty="0">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98432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1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6194" name="Rectangle 2"/>
          <p:cNvSpPr>
            <a:spLocks noGrp="1" noChangeArrowheads="1"/>
          </p:cNvSpPr>
          <p:nvPr>
            <p:ph type="title"/>
          </p:nvPr>
        </p:nvSpPr>
        <p:spPr>
          <a:xfrm>
            <a:off x="1828800" y="228600"/>
            <a:ext cx="7583487" cy="457200"/>
          </a:xfrm>
        </p:spPr>
        <p:txBody>
          <a:bodyPr/>
          <a:lstStyle/>
          <a:p>
            <a:r>
              <a:rPr lang="en-US" altLang="zh-CN" sz="3200" dirty="0">
                <a:solidFill>
                  <a:srgbClr val="132584"/>
                </a:solidFill>
                <a:latin typeface="Cambria" panose="02040503050406030204" pitchFamily="18" charset="0"/>
              </a:rPr>
              <a:t>Major Problems with These Tests</a:t>
            </a:r>
          </a:p>
        </p:txBody>
      </p:sp>
      <p:sp>
        <p:nvSpPr>
          <p:cNvPr id="136196" name="Rectangle 4"/>
          <p:cNvSpPr>
            <a:spLocks noChangeArrowheads="1"/>
          </p:cNvSpPr>
          <p:nvPr/>
        </p:nvSpPr>
        <p:spPr bwMode="auto">
          <a:xfrm>
            <a:off x="381000" y="1447800"/>
            <a:ext cx="8382000" cy="354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5738" indent="-18573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30000"/>
              </a:spcBef>
              <a:buClr>
                <a:schemeClr val="accent1"/>
              </a:buClr>
              <a:buSzPct val="111000"/>
              <a:buFontTx/>
              <a:buChar char="•"/>
            </a:pPr>
            <a:r>
              <a:rPr lang="en-US" altLang="zh-CN" dirty="0">
                <a:effectLst/>
                <a:latin typeface="Cambria" panose="02040503050406030204" pitchFamily="18" charset="0"/>
                <a:ea typeface="宋体" panose="02010600030101010101" pitchFamily="2" charset="-122"/>
              </a:rPr>
              <a:t>They are often NOT performed!</a:t>
            </a:r>
          </a:p>
          <a:p>
            <a:pPr>
              <a:lnSpc>
                <a:spcPct val="110000"/>
              </a:lnSpc>
              <a:spcBef>
                <a:spcPct val="30000"/>
              </a:spcBef>
              <a:buClr>
                <a:schemeClr val="accent1"/>
              </a:buClr>
              <a:buSzPct val="111000"/>
              <a:buFontTx/>
              <a:buChar char="•"/>
            </a:pPr>
            <a:r>
              <a:rPr lang="en-US" altLang="zh-CN" dirty="0">
                <a:effectLst/>
                <a:latin typeface="Cambria" panose="02040503050406030204" pitchFamily="18" charset="0"/>
                <a:ea typeface="宋体" panose="02010600030101010101" pitchFamily="2" charset="-122"/>
              </a:rPr>
              <a:t>These are the hardest to justify to upper management as they are viewed by many as too time consuming.</a:t>
            </a:r>
          </a:p>
          <a:p>
            <a:pPr>
              <a:lnSpc>
                <a:spcPct val="110000"/>
              </a:lnSpc>
              <a:spcBef>
                <a:spcPct val="30000"/>
              </a:spcBef>
              <a:buClr>
                <a:schemeClr val="accent1"/>
              </a:buClr>
              <a:buSzPct val="111000"/>
              <a:buFontTx/>
              <a:buChar char="•"/>
            </a:pPr>
            <a:r>
              <a:rPr lang="en-US" altLang="zh-CN" dirty="0">
                <a:effectLst/>
                <a:latin typeface="Cambria" panose="02040503050406030204" pitchFamily="18" charset="0"/>
                <a:ea typeface="宋体" panose="02010600030101010101" pitchFamily="2" charset="-122"/>
              </a:rPr>
              <a:t>Some of the problem is the perception that programmers are not productive if they are not generating code</a:t>
            </a:r>
            <a:r>
              <a:rPr lang="en-US" altLang="zh-CN" sz="2000" dirty="0">
                <a:effectLst/>
                <a:latin typeface="Cambria" panose="02040503050406030204" pitchFamily="18" charset="0"/>
                <a:ea typeface="宋体" panose="02010600030101010101" pitchFamily="2" charset="-122"/>
              </a:rPr>
              <a:t>.</a:t>
            </a:r>
          </a:p>
          <a:p>
            <a:pPr>
              <a:lnSpc>
                <a:spcPct val="110000"/>
              </a:lnSpc>
              <a:spcBef>
                <a:spcPct val="30000"/>
              </a:spcBef>
              <a:buClr>
                <a:schemeClr val="accent1"/>
              </a:buClr>
              <a:buSzPct val="111000"/>
            </a:pPr>
            <a:endParaRPr lang="en-US" altLang="zh-CN" sz="2000" b="1" dirty="0">
              <a:effectLst/>
              <a:latin typeface="Cambria" panose="02040503050406030204" pitchFamily="18" charset="0"/>
              <a:ea typeface="宋体" panose="02010600030101010101" pitchFamily="2" charset="-122"/>
            </a:endParaRPr>
          </a:p>
          <a:p>
            <a:pPr>
              <a:lnSpc>
                <a:spcPct val="110000"/>
              </a:lnSpc>
              <a:spcBef>
                <a:spcPct val="30000"/>
              </a:spcBef>
              <a:buClr>
                <a:schemeClr val="accent1"/>
              </a:buClr>
              <a:buSzPct val="111000"/>
            </a:pPr>
            <a:r>
              <a:rPr lang="en-US" altLang="zh-CN" sz="2000" b="1" dirty="0">
                <a:solidFill>
                  <a:srgbClr val="000099"/>
                </a:solidFill>
                <a:effectLst/>
                <a:latin typeface="Cambria" panose="02040503050406030204" pitchFamily="18" charset="0"/>
                <a:ea typeface="宋体" panose="02010600030101010101" pitchFamily="2" charset="-122"/>
              </a:rPr>
              <a:t>Note: The tyranny of the LOC metric, </a:t>
            </a:r>
            <a:r>
              <a:rPr lang="en-US" altLang="zh-CN" sz="2000" b="1" dirty="0">
                <a:effectLst/>
                <a:latin typeface="Cambria" panose="02040503050406030204" pitchFamily="18" charset="0"/>
                <a:ea typeface="宋体" panose="02010600030101010101" pitchFamily="2" charset="-122"/>
              </a:rPr>
              <a:t>Lines of executable code as a measure of productivity!</a:t>
            </a:r>
          </a:p>
        </p:txBody>
      </p:sp>
    </p:spTree>
    <p:extLst>
      <p:ext uri="{BB962C8B-B14F-4D97-AF65-F5344CB8AC3E}">
        <p14:creationId xmlns:p14="http://schemas.microsoft.com/office/powerpoint/2010/main" val="101535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7218" name="Rectangle 2"/>
          <p:cNvSpPr>
            <a:spLocks noGrp="1" noChangeArrowheads="1"/>
          </p:cNvSpPr>
          <p:nvPr>
            <p:ph type="title"/>
          </p:nvPr>
        </p:nvSpPr>
        <p:spPr>
          <a:xfrm>
            <a:off x="2819400" y="155575"/>
            <a:ext cx="5273675" cy="714375"/>
          </a:xfrm>
        </p:spPr>
        <p:txBody>
          <a:bodyPr/>
          <a:lstStyle/>
          <a:p>
            <a:r>
              <a:rPr lang="en-US" altLang="zh-CN" sz="3600" dirty="0" smtClean="0">
                <a:solidFill>
                  <a:srgbClr val="132584"/>
                </a:solidFill>
                <a:latin typeface="Cambria" panose="02040503050406030204" pitchFamily="18" charset="0"/>
              </a:rPr>
              <a:t>REVIEWS</a:t>
            </a:r>
            <a:endParaRPr lang="en-US" altLang="zh-CN" sz="3600" dirty="0">
              <a:solidFill>
                <a:srgbClr val="132584"/>
              </a:solidFill>
              <a:latin typeface="Cambria" panose="02040503050406030204" pitchFamily="18" charset="0"/>
            </a:endParaRPr>
          </a:p>
        </p:txBody>
      </p:sp>
      <p:sp>
        <p:nvSpPr>
          <p:cNvPr id="137220" name="Rectangle 4"/>
          <p:cNvSpPr>
            <a:spLocks noChangeArrowheads="1"/>
          </p:cNvSpPr>
          <p:nvPr/>
        </p:nvSpPr>
        <p:spPr bwMode="auto">
          <a:xfrm>
            <a:off x="533400" y="1447800"/>
            <a:ext cx="8534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b="1" dirty="0">
                <a:solidFill>
                  <a:srgbClr val="000099"/>
                </a:solidFill>
                <a:effectLst/>
                <a:latin typeface="Cambria" panose="02040503050406030204" pitchFamily="18" charset="0"/>
                <a:ea typeface="宋体" panose="02010600030101010101" pitchFamily="2" charset="-122"/>
              </a:rPr>
              <a:t>These are structured processes for doing static, white box testing.</a:t>
            </a:r>
          </a:p>
          <a:p>
            <a:endParaRPr lang="en-US" altLang="zh-CN" b="1" dirty="0">
              <a:solidFill>
                <a:schemeClr val="folHlink"/>
              </a:solidFill>
              <a:effectLst/>
              <a:latin typeface="Cambria" panose="02040503050406030204" pitchFamily="18" charset="0"/>
              <a:ea typeface="宋体" panose="02010600030101010101" pitchFamily="2" charset="-122"/>
            </a:endParaRPr>
          </a:p>
          <a:p>
            <a:r>
              <a:rPr lang="en-US" altLang="zh-CN" b="1" dirty="0">
                <a:solidFill>
                  <a:srgbClr val="FF0000"/>
                </a:solidFill>
                <a:effectLst/>
                <a:latin typeface="Cambria" panose="02040503050406030204" pitchFamily="18" charset="0"/>
                <a:ea typeface="宋体" panose="02010600030101010101" pitchFamily="2" charset="-122"/>
              </a:rPr>
              <a:t>4 elements are required</a:t>
            </a:r>
            <a:r>
              <a:rPr lang="en-US" altLang="zh-CN" b="1" dirty="0" smtClean="0">
                <a:solidFill>
                  <a:srgbClr val="FF0000"/>
                </a:solidFill>
                <a:effectLst/>
                <a:latin typeface="Cambria" panose="02040503050406030204" pitchFamily="18" charset="0"/>
                <a:ea typeface="宋体" panose="02010600030101010101" pitchFamily="2" charset="-122"/>
              </a:rPr>
              <a:t>:</a:t>
            </a:r>
          </a:p>
          <a:p>
            <a:endParaRPr lang="en-US" altLang="zh-CN" b="1" dirty="0">
              <a:solidFill>
                <a:srgbClr val="13BBBF"/>
              </a:solidFill>
              <a:effectLst/>
              <a:latin typeface="Cambria" panose="02040503050406030204" pitchFamily="18" charset="0"/>
              <a:ea typeface="宋体" panose="02010600030101010101" pitchFamily="2" charset="-122"/>
            </a:endParaRPr>
          </a:p>
          <a:p>
            <a:pPr lvl="1">
              <a:buClr>
                <a:schemeClr val="accent1"/>
              </a:buClr>
            </a:pPr>
            <a:r>
              <a:rPr lang="en-US" altLang="zh-CN" sz="2000" dirty="0">
                <a:effectLst/>
                <a:latin typeface="Cambria" panose="02040503050406030204" pitchFamily="18" charset="0"/>
                <a:ea typeface="宋体" panose="02010600030101010101" pitchFamily="2" charset="-122"/>
              </a:rPr>
              <a:t>1. Identify problems by directing attention to the code, not who wrote it.</a:t>
            </a:r>
          </a:p>
          <a:p>
            <a:pPr lvl="1">
              <a:buClr>
                <a:schemeClr val="accent1"/>
              </a:buClr>
            </a:pPr>
            <a:r>
              <a:rPr lang="en-US" altLang="zh-CN" sz="2000" dirty="0">
                <a:effectLst/>
                <a:latin typeface="Cambria" panose="02040503050406030204" pitchFamily="18" charset="0"/>
                <a:ea typeface="宋体" panose="02010600030101010101" pitchFamily="2" charset="-122"/>
              </a:rPr>
              <a:t>2. Setup and follow rules for the review:</a:t>
            </a:r>
          </a:p>
          <a:p>
            <a:pPr lvl="1">
              <a:buClr>
                <a:schemeClr val="accent1"/>
              </a:buClr>
            </a:pPr>
            <a:r>
              <a:rPr lang="en-US" altLang="zh-CN" sz="2000" dirty="0">
                <a:effectLst/>
                <a:latin typeface="Cambria" panose="02040503050406030204" pitchFamily="18" charset="0"/>
                <a:ea typeface="宋体" panose="02010600030101010101" pitchFamily="2" charset="-122"/>
              </a:rPr>
              <a:t>	</a:t>
            </a:r>
            <a:r>
              <a:rPr lang="en-US" altLang="zh-CN" sz="2000" dirty="0">
                <a:solidFill>
                  <a:schemeClr val="accent1"/>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How much code should be examined?</a:t>
            </a:r>
          </a:p>
          <a:p>
            <a:pPr lvl="1">
              <a:buClr>
                <a:schemeClr val="accent1"/>
              </a:buClr>
            </a:pPr>
            <a:r>
              <a:rPr lang="en-US" altLang="zh-CN" sz="2000" dirty="0">
                <a:effectLst/>
                <a:latin typeface="Cambria" panose="02040503050406030204" pitchFamily="18" charset="0"/>
                <a:ea typeface="宋体" panose="02010600030101010101" pitchFamily="2" charset="-122"/>
              </a:rPr>
              <a:t>	</a:t>
            </a:r>
            <a:r>
              <a:rPr lang="en-US" altLang="zh-CN" sz="2000" dirty="0">
                <a:solidFill>
                  <a:schemeClr val="accent1"/>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How long should the review take?</a:t>
            </a:r>
          </a:p>
          <a:p>
            <a:pPr lvl="2">
              <a:buClr>
                <a:schemeClr val="accent1"/>
              </a:buClr>
            </a:pPr>
            <a:r>
              <a:rPr lang="en-US" altLang="zh-CN" sz="2000" dirty="0">
                <a:solidFill>
                  <a:schemeClr val="accent1"/>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What is fair game for the review?</a:t>
            </a:r>
          </a:p>
          <a:p>
            <a:pPr lvl="1"/>
            <a:r>
              <a:rPr lang="en-US" altLang="zh-CN" sz="2000" dirty="0">
                <a:effectLst/>
                <a:latin typeface="Cambria" panose="02040503050406030204" pitchFamily="18" charset="0"/>
                <a:ea typeface="宋体" panose="02010600030101010101" pitchFamily="2" charset="-122"/>
              </a:rPr>
              <a:t>3. Prepare and assign duties to people</a:t>
            </a:r>
          </a:p>
          <a:p>
            <a:pPr lvl="1"/>
            <a:r>
              <a:rPr lang="en-US" altLang="zh-CN" sz="2000" dirty="0">
                <a:effectLst/>
                <a:latin typeface="Cambria" panose="02040503050406030204" pitchFamily="18" charset="0"/>
                <a:ea typeface="宋体" panose="02010600030101010101" pitchFamily="2" charset="-122"/>
              </a:rPr>
              <a:t>    </a:t>
            </a:r>
            <a:r>
              <a:rPr lang="en-US" altLang="zh-CN" sz="2000" dirty="0" smtClean="0">
                <a:effectLst/>
                <a:latin typeface="Cambria" panose="02040503050406030204" pitchFamily="18" charset="0"/>
                <a:ea typeface="宋体" panose="02010600030101010101" pitchFamily="2" charset="-122"/>
              </a:rPr>
              <a:t>       Moderator</a:t>
            </a:r>
            <a:r>
              <a:rPr lang="en-US" altLang="zh-CN" sz="2000" dirty="0">
                <a:effectLst/>
                <a:latin typeface="Cambria" panose="02040503050406030204" pitchFamily="18" charset="0"/>
                <a:ea typeface="宋体" panose="02010600030101010101" pitchFamily="2" charset="-122"/>
              </a:rPr>
              <a:t>, recorder, reader, etc.</a:t>
            </a:r>
          </a:p>
          <a:p>
            <a:pPr lvl="1"/>
            <a:r>
              <a:rPr lang="en-US" altLang="zh-CN" sz="2000" dirty="0">
                <a:effectLst/>
                <a:latin typeface="Cambria" panose="02040503050406030204" pitchFamily="18" charset="0"/>
                <a:ea typeface="宋体" panose="02010600030101010101" pitchFamily="2" charset="-122"/>
              </a:rPr>
              <a:t>4. Write a report.</a:t>
            </a:r>
          </a:p>
          <a:p>
            <a:endParaRPr lang="en-US" altLang="zh-CN" sz="1800" b="1" dirty="0">
              <a:solidFill>
                <a:srgbClr val="000099"/>
              </a:solidFill>
              <a:effectLst/>
              <a:latin typeface="Cambria" panose="02040503050406030204" pitchFamily="18" charset="0"/>
              <a:ea typeface="宋体" panose="02010600030101010101" pitchFamily="2" charset="-122"/>
            </a:endParaRPr>
          </a:p>
          <a:p>
            <a:r>
              <a:rPr lang="en-US" altLang="zh-CN" sz="1800" b="1" dirty="0">
                <a:solidFill>
                  <a:srgbClr val="000099"/>
                </a:solidFill>
                <a:effectLst/>
                <a:latin typeface="Cambria" panose="02040503050406030204" pitchFamily="18" charset="0"/>
                <a:ea typeface="宋体" panose="02010600030101010101" pitchFamily="2" charset="-122"/>
              </a:rPr>
              <a:t>These are not just “get together and go over code” sessions!</a:t>
            </a:r>
          </a:p>
        </p:txBody>
      </p:sp>
    </p:spTree>
    <p:extLst>
      <p:ext uri="{BB962C8B-B14F-4D97-AF65-F5344CB8AC3E}">
        <p14:creationId xmlns:p14="http://schemas.microsoft.com/office/powerpoint/2010/main" val="106870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22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22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22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22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7220">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722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7218" name="Rectangle 2"/>
          <p:cNvSpPr>
            <a:spLocks noGrp="1" noChangeArrowheads="1"/>
          </p:cNvSpPr>
          <p:nvPr>
            <p:ph type="title"/>
          </p:nvPr>
        </p:nvSpPr>
        <p:spPr>
          <a:xfrm>
            <a:off x="2819400" y="155575"/>
            <a:ext cx="5273675" cy="714375"/>
          </a:xfrm>
        </p:spPr>
        <p:txBody>
          <a:bodyPr/>
          <a:lstStyle/>
          <a:p>
            <a:r>
              <a:rPr lang="en-US" altLang="zh-CN" sz="3600" dirty="0" smtClean="0">
                <a:solidFill>
                  <a:srgbClr val="132584"/>
                </a:solidFill>
                <a:latin typeface="Cambria" panose="02040503050406030204" pitchFamily="18" charset="0"/>
              </a:rPr>
              <a:t>REVIEWS</a:t>
            </a:r>
            <a:endParaRPr lang="en-US" altLang="zh-CN" sz="3600" dirty="0">
              <a:solidFill>
                <a:srgbClr val="132584"/>
              </a:solidFill>
              <a:latin typeface="Cambria" panose="02040503050406030204" pitchFamily="18" charset="0"/>
            </a:endParaRPr>
          </a:p>
        </p:txBody>
      </p:sp>
      <p:sp>
        <p:nvSpPr>
          <p:cNvPr id="137220" name="Rectangle 4"/>
          <p:cNvSpPr>
            <a:spLocks noChangeArrowheads="1"/>
          </p:cNvSpPr>
          <p:nvPr/>
        </p:nvSpPr>
        <p:spPr bwMode="auto">
          <a:xfrm>
            <a:off x="381000" y="1752600"/>
            <a:ext cx="861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indent="0"/>
            <a:r>
              <a:rPr lang="en-US" altLang="zh-CN" sz="2000" b="1" dirty="0">
                <a:solidFill>
                  <a:srgbClr val="000099"/>
                </a:solidFill>
                <a:latin typeface="Cambria" panose="02040503050406030204" pitchFamily="18" charset="0"/>
                <a:ea typeface="宋体" panose="02010600030101010101" pitchFamily="2" charset="-122"/>
              </a:rPr>
              <a:t>In addition to finding problems, holding formal reviews has a </a:t>
            </a:r>
            <a:r>
              <a:rPr lang="en-US" altLang="zh-CN" sz="2000" b="1" dirty="0" smtClean="0">
                <a:solidFill>
                  <a:srgbClr val="000099"/>
                </a:solidFill>
                <a:latin typeface="Cambria" panose="02040503050406030204" pitchFamily="18" charset="0"/>
                <a:ea typeface="宋体" panose="02010600030101010101" pitchFamily="2" charset="-122"/>
              </a:rPr>
              <a:t>few indirect </a:t>
            </a:r>
            <a:r>
              <a:rPr lang="en-US" altLang="zh-CN" sz="2000" b="1" dirty="0">
                <a:solidFill>
                  <a:srgbClr val="000099"/>
                </a:solidFill>
                <a:latin typeface="Cambria" panose="02040503050406030204" pitchFamily="18" charset="0"/>
                <a:ea typeface="宋体" panose="02010600030101010101" pitchFamily="2" charset="-122"/>
              </a:rPr>
              <a:t>results</a:t>
            </a:r>
            <a:r>
              <a:rPr lang="en-US" altLang="zh-CN" sz="2000" b="1" dirty="0" smtClean="0">
                <a:solidFill>
                  <a:srgbClr val="000099"/>
                </a:solidFill>
                <a:latin typeface="Cambria" panose="02040503050406030204" pitchFamily="18" charset="0"/>
                <a:ea typeface="宋体" panose="02010600030101010101" pitchFamily="2" charset="-122"/>
              </a:rPr>
              <a:t>:</a:t>
            </a:r>
          </a:p>
          <a:p>
            <a:pPr indent="0"/>
            <a:endParaRPr lang="en-US" altLang="zh-CN" b="1" dirty="0" smtClean="0">
              <a:solidFill>
                <a:srgbClr val="13BBBF"/>
              </a:solidFill>
              <a:effectLst/>
              <a:latin typeface="Cambria" panose="02040503050406030204" pitchFamily="18" charset="0"/>
              <a:ea typeface="宋体" panose="02010600030101010101" pitchFamily="2" charset="-122"/>
            </a:endParaRPr>
          </a:p>
          <a:p>
            <a:pPr marL="914400">
              <a:buFont typeface="+mj-lt"/>
              <a:buAutoNum type="arabicPeriod"/>
            </a:pPr>
            <a:r>
              <a:rPr lang="en-US" altLang="zh-CN" sz="2000" dirty="0">
                <a:solidFill>
                  <a:srgbClr val="000099"/>
                </a:solidFill>
                <a:latin typeface="Cambria" panose="02040503050406030204" pitchFamily="18" charset="0"/>
                <a:ea typeface="宋体" panose="02010600030101010101" pitchFamily="2" charset="-122"/>
              </a:rPr>
              <a:t>Communications</a:t>
            </a:r>
            <a:r>
              <a:rPr lang="en-US" altLang="zh-CN" sz="2000" dirty="0" smtClean="0">
                <a:solidFill>
                  <a:srgbClr val="000099"/>
                </a:solidFill>
                <a:latin typeface="Cambria" panose="02040503050406030204" pitchFamily="18" charset="0"/>
                <a:ea typeface="宋体" panose="02010600030101010101" pitchFamily="2" charset="-122"/>
              </a:rPr>
              <a:t>.</a:t>
            </a:r>
          </a:p>
          <a:p>
            <a:pPr marL="914400">
              <a:buFont typeface="+mj-lt"/>
              <a:buAutoNum type="arabicPeriod"/>
            </a:pPr>
            <a:r>
              <a:rPr lang="en-US" altLang="zh-CN" sz="2000" dirty="0" smtClean="0">
                <a:solidFill>
                  <a:srgbClr val="000099"/>
                </a:solidFill>
                <a:latin typeface="Cambria" panose="02040503050406030204" pitchFamily="18" charset="0"/>
                <a:ea typeface="宋体" panose="02010600030101010101" pitchFamily="2" charset="-122"/>
              </a:rPr>
              <a:t>Quality</a:t>
            </a:r>
          </a:p>
          <a:p>
            <a:pPr marL="914400">
              <a:buFont typeface="+mj-lt"/>
              <a:buAutoNum type="arabicPeriod"/>
            </a:pPr>
            <a:r>
              <a:rPr lang="en-US" altLang="zh-CN" sz="2000" dirty="0" smtClean="0">
                <a:solidFill>
                  <a:srgbClr val="000099"/>
                </a:solidFill>
                <a:latin typeface="Cambria" panose="02040503050406030204" pitchFamily="18" charset="0"/>
                <a:ea typeface="宋体" panose="02010600030101010101" pitchFamily="2" charset="-122"/>
              </a:rPr>
              <a:t>Team Camaraderie</a:t>
            </a:r>
            <a:endParaRPr lang="en-US" altLang="zh-CN" sz="2000" dirty="0">
              <a:solidFill>
                <a:srgbClr val="000099"/>
              </a:solidFill>
              <a:latin typeface="Cambria" panose="02040503050406030204" pitchFamily="18" charset="0"/>
              <a:ea typeface="宋体" panose="02010600030101010101" pitchFamily="2" charset="-122"/>
            </a:endParaRPr>
          </a:p>
          <a:p>
            <a:pPr marL="914400">
              <a:buFont typeface="+mj-lt"/>
              <a:buAutoNum type="arabicPeriod"/>
            </a:pPr>
            <a:r>
              <a:rPr lang="en-US" altLang="zh-CN" sz="2000" dirty="0" smtClean="0">
                <a:solidFill>
                  <a:srgbClr val="000099"/>
                </a:solidFill>
                <a:latin typeface="Cambria" panose="02040503050406030204" pitchFamily="18" charset="0"/>
                <a:ea typeface="宋体" panose="02010600030101010101" pitchFamily="2" charset="-122"/>
              </a:rPr>
              <a:t>Solutions</a:t>
            </a:r>
            <a:r>
              <a:rPr lang="en-US" altLang="zh-CN" sz="2000" dirty="0">
                <a:solidFill>
                  <a:srgbClr val="000099"/>
                </a:solidFill>
                <a:latin typeface="Cambria" panose="02040503050406030204" pitchFamily="18" charset="0"/>
                <a:ea typeface="宋体" panose="02010600030101010101" pitchFamily="2" charset="-122"/>
              </a:rPr>
              <a:t>. </a:t>
            </a:r>
          </a:p>
        </p:txBody>
      </p:sp>
    </p:spTree>
    <p:extLst>
      <p:ext uri="{BB962C8B-B14F-4D97-AF65-F5344CB8AC3E}">
        <p14:creationId xmlns:p14="http://schemas.microsoft.com/office/powerpoint/2010/main" val="61450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2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90818" name="Rectangle 2"/>
          <p:cNvSpPr>
            <a:spLocks noGrp="1" noChangeArrowheads="1"/>
          </p:cNvSpPr>
          <p:nvPr>
            <p:ph type="title"/>
          </p:nvPr>
        </p:nvSpPr>
        <p:spPr>
          <a:xfrm>
            <a:off x="3125218" y="152400"/>
            <a:ext cx="4981575" cy="685800"/>
          </a:xfrm>
        </p:spPr>
        <p:txBody>
          <a:bodyPr/>
          <a:lstStyle/>
          <a:p>
            <a:r>
              <a:rPr lang="en-US" altLang="zh-CN" sz="3600" dirty="0">
                <a:solidFill>
                  <a:srgbClr val="132584"/>
                </a:solidFill>
                <a:latin typeface="Cambria" panose="02040503050406030204" pitchFamily="18" charset="0"/>
              </a:rPr>
              <a:t>Three approaches</a:t>
            </a:r>
          </a:p>
        </p:txBody>
      </p:sp>
      <p:sp>
        <p:nvSpPr>
          <p:cNvPr id="290820" name="Text Box 4"/>
          <p:cNvSpPr txBox="1">
            <a:spLocks noChangeArrowheads="1"/>
          </p:cNvSpPr>
          <p:nvPr/>
        </p:nvSpPr>
        <p:spPr bwMode="auto">
          <a:xfrm>
            <a:off x="533400" y="1574800"/>
            <a:ext cx="6172200" cy="206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5000"/>
              </a:lnSpc>
              <a:spcBef>
                <a:spcPct val="20000"/>
              </a:spcBef>
              <a:buClr>
                <a:schemeClr val="accent1"/>
              </a:buClr>
              <a:buSzPct val="125000"/>
              <a:buFontTx/>
              <a:buChar char="•"/>
            </a:pPr>
            <a:r>
              <a:rPr lang="en-US" altLang="zh-CN" b="1" dirty="0" smtClean="0">
                <a:effectLst/>
                <a:latin typeface="Cambria" panose="02040503050406030204" pitchFamily="18" charset="0"/>
                <a:ea typeface="宋体" panose="02010600030101010101" pitchFamily="2" charset="-122"/>
              </a:rPr>
              <a:t>Peer </a:t>
            </a:r>
            <a:r>
              <a:rPr lang="en-US" altLang="zh-CN" b="1" dirty="0">
                <a:effectLst/>
                <a:latin typeface="Cambria" panose="02040503050406030204" pitchFamily="18" charset="0"/>
                <a:ea typeface="宋体" panose="02010600030101010101" pitchFamily="2" charset="-122"/>
              </a:rPr>
              <a:t>review </a:t>
            </a:r>
          </a:p>
          <a:p>
            <a:pPr eaLnBrk="1" hangingPunct="1">
              <a:lnSpc>
                <a:spcPct val="125000"/>
              </a:lnSpc>
              <a:spcBef>
                <a:spcPct val="20000"/>
              </a:spcBef>
              <a:buClr>
                <a:schemeClr val="accent1"/>
              </a:buClr>
              <a:buSzPct val="125000"/>
              <a:buFontTx/>
              <a:buChar char="•"/>
            </a:pPr>
            <a:r>
              <a:rPr lang="en-US" altLang="zh-CN" b="1" dirty="0" smtClean="0">
                <a:effectLst/>
                <a:latin typeface="Cambria" panose="02040503050406030204" pitchFamily="18" charset="0"/>
                <a:ea typeface="宋体" panose="02010600030101010101" pitchFamily="2" charset="-122"/>
              </a:rPr>
              <a:t>Walkthrough</a:t>
            </a:r>
          </a:p>
          <a:p>
            <a:pPr eaLnBrk="1" hangingPunct="1">
              <a:lnSpc>
                <a:spcPct val="125000"/>
              </a:lnSpc>
              <a:spcBef>
                <a:spcPct val="20000"/>
              </a:spcBef>
              <a:buClr>
                <a:schemeClr val="accent1"/>
              </a:buClr>
              <a:buSzPct val="125000"/>
              <a:buFontTx/>
              <a:buChar char="•"/>
            </a:pPr>
            <a:r>
              <a:rPr lang="en-US" altLang="zh-CN" b="1" dirty="0" smtClean="0">
                <a:latin typeface="Cambria" panose="02040503050406030204" pitchFamily="18" charset="0"/>
                <a:ea typeface="宋体" panose="02010600030101010101" pitchFamily="2" charset="-122"/>
              </a:rPr>
              <a:t>Inspection</a:t>
            </a:r>
            <a:endParaRPr lang="zh-CN" altLang="en-US" b="1" dirty="0">
              <a:latin typeface="Cambria" panose="02040503050406030204" pitchFamily="18" charset="0"/>
              <a:ea typeface="宋体" panose="02010600030101010101" pitchFamily="2" charset="-122"/>
            </a:endParaRPr>
          </a:p>
          <a:p>
            <a:pPr marL="0" indent="0" eaLnBrk="1" hangingPunct="1">
              <a:lnSpc>
                <a:spcPct val="125000"/>
              </a:lnSpc>
              <a:spcBef>
                <a:spcPct val="20000"/>
              </a:spcBef>
              <a:buClr>
                <a:schemeClr val="accent1"/>
              </a:buClr>
              <a:buSzPct val="125000"/>
            </a:pPr>
            <a:endParaRPr lang="zh-CN" altLang="en-US" b="1" dirty="0">
              <a:effectLst/>
              <a:latin typeface="Cambria" panose="02040503050406030204" pitchFamily="18" charset="0"/>
              <a:ea typeface="宋体" panose="02010600030101010101" pitchFamily="2" charset="-122"/>
            </a:endParaRPr>
          </a:p>
        </p:txBody>
      </p:sp>
      <p:grpSp>
        <p:nvGrpSpPr>
          <p:cNvPr id="290822" name="Group 6"/>
          <p:cNvGrpSpPr>
            <a:grpSpLocks/>
          </p:cNvGrpSpPr>
          <p:nvPr/>
        </p:nvGrpSpPr>
        <p:grpSpPr bwMode="auto">
          <a:xfrm>
            <a:off x="755650" y="3830639"/>
            <a:ext cx="8001000" cy="1655763"/>
            <a:chOff x="432" y="2239"/>
            <a:chExt cx="5040" cy="1043"/>
          </a:xfrm>
        </p:grpSpPr>
        <p:sp>
          <p:nvSpPr>
            <p:cNvPr id="290823" name="Text Box 7"/>
            <p:cNvSpPr txBox="1">
              <a:spLocks noChangeArrowheads="1"/>
            </p:cNvSpPr>
            <p:nvPr/>
          </p:nvSpPr>
          <p:spPr bwMode="auto">
            <a:xfrm>
              <a:off x="432" y="2264"/>
              <a:ext cx="81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eaLnBrk="1" hangingPunct="1">
                <a:lnSpc>
                  <a:spcPts val="2200"/>
                </a:lnSpc>
                <a:spcBef>
                  <a:spcPct val="50000"/>
                </a:spcBef>
                <a:buClr>
                  <a:schemeClr val="accent1"/>
                </a:buClr>
              </a:pPr>
              <a:r>
                <a:rPr lang="en-US" altLang="zh-CN" sz="2000" dirty="0">
                  <a:solidFill>
                    <a:srgbClr val="FF0000"/>
                  </a:solidFill>
                  <a:effectLst>
                    <a:outerShdw blurRad="38100" dist="38100" dir="2700000" algn="tl">
                      <a:srgbClr val="000000"/>
                    </a:outerShdw>
                  </a:effectLst>
                  <a:latin typeface="Cambria" panose="02040503050406030204" pitchFamily="18" charset="0"/>
                  <a:ea typeface="宋体" panose="02010600030101010101" pitchFamily="2" charset="-122"/>
                </a:rPr>
                <a:t>Informal</a:t>
              </a:r>
            </a:p>
          </p:txBody>
        </p:sp>
        <p:sp>
          <p:nvSpPr>
            <p:cNvPr id="290824" name="Text Box 8"/>
            <p:cNvSpPr txBox="1">
              <a:spLocks noChangeArrowheads="1"/>
            </p:cNvSpPr>
            <p:nvPr/>
          </p:nvSpPr>
          <p:spPr bwMode="auto">
            <a:xfrm>
              <a:off x="4704" y="2239"/>
              <a:ext cx="6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eaLnBrk="1" hangingPunct="1">
                <a:lnSpc>
                  <a:spcPts val="2200"/>
                </a:lnSpc>
                <a:spcBef>
                  <a:spcPct val="50000"/>
                </a:spcBef>
                <a:buClr>
                  <a:schemeClr val="accent1"/>
                </a:buClr>
              </a:pPr>
              <a:r>
                <a:rPr lang="en-US" altLang="zh-CN" sz="2000" dirty="0">
                  <a:solidFill>
                    <a:srgbClr val="FF0000"/>
                  </a:solidFill>
                  <a:effectLst>
                    <a:outerShdw blurRad="38100" dist="38100" dir="2700000" algn="tl">
                      <a:srgbClr val="000000"/>
                    </a:outerShdw>
                  </a:effectLst>
                  <a:latin typeface="Cambria" panose="02040503050406030204" pitchFamily="18" charset="0"/>
                  <a:ea typeface="宋体" panose="02010600030101010101" pitchFamily="2" charset="-122"/>
                </a:rPr>
                <a:t>Formal</a:t>
              </a:r>
            </a:p>
          </p:txBody>
        </p:sp>
        <p:sp>
          <p:nvSpPr>
            <p:cNvPr id="290825" name="Rectangle 9"/>
            <p:cNvSpPr>
              <a:spLocks noChangeArrowheads="1"/>
            </p:cNvSpPr>
            <p:nvPr/>
          </p:nvSpPr>
          <p:spPr bwMode="auto">
            <a:xfrm>
              <a:off x="432" y="3104"/>
              <a:ext cx="5040"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eaLnBrk="1" hangingPunct="1">
                <a:lnSpc>
                  <a:spcPts val="2200"/>
                </a:lnSpc>
                <a:spcBef>
                  <a:spcPct val="50000"/>
                </a:spcBef>
                <a:buClr>
                  <a:schemeClr val="accent1"/>
                </a:buClr>
              </a:pP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Peer R</a:t>
              </a:r>
              <a:r>
                <a:rPr lang="en-US" altLang="zh-CN" sz="2000" dirty="0" smtClean="0">
                  <a:effectLst>
                    <a:outerShdw blurRad="38100" dist="38100" dir="2700000" algn="tl">
                      <a:srgbClr val="FFFFFF"/>
                    </a:outerShdw>
                  </a:effectLst>
                  <a:latin typeface="Cambria" panose="02040503050406030204" pitchFamily="18" charset="0"/>
                  <a:ea typeface="宋体" panose="02010600030101010101" pitchFamily="2" charset="-122"/>
                </a:rPr>
                <a:t>eview                                      Walkthrough                              Inspection</a:t>
              </a:r>
              <a:endPar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endParaRPr>
            </a:p>
          </p:txBody>
        </p:sp>
        <p:sp>
          <p:nvSpPr>
            <p:cNvPr id="290826" name="AutoShape 10"/>
            <p:cNvSpPr>
              <a:spLocks noChangeArrowheads="1"/>
            </p:cNvSpPr>
            <p:nvPr/>
          </p:nvSpPr>
          <p:spPr bwMode="auto">
            <a:xfrm>
              <a:off x="432" y="2390"/>
              <a:ext cx="4896" cy="692"/>
            </a:xfrm>
            <a:prstGeom prst="leftRightArrow">
              <a:avLst>
                <a:gd name="adj1" fmla="val 33333"/>
                <a:gd name="adj2" fmla="val 110382"/>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latin typeface="Cambria" panose="02040503050406030204" pitchFamily="18" charset="0"/>
              </a:endParaRPr>
            </a:p>
          </p:txBody>
        </p:sp>
      </p:grpSp>
    </p:spTree>
    <p:extLst>
      <p:ext uri="{BB962C8B-B14F-4D97-AF65-F5344CB8AC3E}">
        <p14:creationId xmlns:p14="http://schemas.microsoft.com/office/powerpoint/2010/main" val="32183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8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8242" name="Rectangle 2"/>
          <p:cNvSpPr>
            <a:spLocks noGrp="1" noChangeArrowheads="1"/>
          </p:cNvSpPr>
          <p:nvPr>
            <p:ph type="title"/>
          </p:nvPr>
        </p:nvSpPr>
        <p:spPr>
          <a:xfrm>
            <a:off x="2362200" y="152400"/>
            <a:ext cx="6705600" cy="762000"/>
          </a:xfrm>
        </p:spPr>
        <p:txBody>
          <a:bodyPr/>
          <a:lstStyle/>
          <a:p>
            <a:r>
              <a:rPr lang="en-US" altLang="zh-CN" sz="2400" b="1" dirty="0">
                <a:solidFill>
                  <a:srgbClr val="132584"/>
                </a:solidFill>
                <a:latin typeface="Cambria" panose="02040503050406030204" pitchFamily="18" charset="0"/>
              </a:rPr>
              <a:t>Typically, different levels of formality identify the kind of formal review:</a:t>
            </a:r>
          </a:p>
        </p:txBody>
      </p:sp>
      <p:sp>
        <p:nvSpPr>
          <p:cNvPr id="138245" name="Rectangle 5"/>
          <p:cNvSpPr>
            <a:spLocks noChangeArrowheads="1"/>
          </p:cNvSpPr>
          <p:nvPr/>
        </p:nvSpPr>
        <p:spPr bwMode="auto">
          <a:xfrm>
            <a:off x="381000" y="1219200"/>
            <a:ext cx="8305800" cy="50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400" b="1" dirty="0">
                <a:solidFill>
                  <a:srgbClr val="FF0000"/>
                </a:solidFill>
                <a:effectLst/>
                <a:latin typeface="Cambria" panose="02040503050406030204" pitchFamily="18" charset="0"/>
                <a:ea typeface="宋体" panose="02010600030101010101" pitchFamily="2" charset="-122"/>
              </a:rPr>
              <a:t>Peer (or Buddy) Review:</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Most </a:t>
            </a:r>
            <a:r>
              <a:rPr lang="en-US" altLang="zh-CN" sz="2000" b="1" dirty="0">
                <a:effectLst/>
                <a:latin typeface="Cambria" panose="02040503050406030204" pitchFamily="18" charset="0"/>
                <a:ea typeface="宋体" panose="02010600030101010101" pitchFamily="2" charset="-122"/>
              </a:rPr>
              <a:t>informal.</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Involves a coder and a few buddies.</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Still be sure all 4 elements are present.</a:t>
            </a:r>
          </a:p>
          <a:p>
            <a:pPr lvl="1">
              <a:lnSpc>
                <a:spcPct val="130000"/>
              </a:lnSpc>
            </a:pPr>
            <a:endParaRPr lang="en-US" altLang="zh-CN" sz="2000" dirty="0">
              <a:effectLst/>
              <a:latin typeface="Cambria" panose="02040503050406030204" pitchFamily="18" charset="0"/>
              <a:ea typeface="宋体" panose="02010600030101010101" pitchFamily="2" charset="-122"/>
            </a:endParaRPr>
          </a:p>
          <a:p>
            <a:pPr>
              <a:lnSpc>
                <a:spcPct val="130000"/>
              </a:lnSpc>
            </a:pPr>
            <a:r>
              <a:rPr lang="en-US" altLang="zh-CN" b="1" dirty="0">
                <a:solidFill>
                  <a:srgbClr val="FF0000"/>
                </a:solidFill>
                <a:effectLst/>
                <a:latin typeface="Cambria" panose="02040503050406030204" pitchFamily="18" charset="0"/>
                <a:ea typeface="宋体" panose="02010600030101010101" pitchFamily="2" charset="-122"/>
              </a:rPr>
              <a:t>Walkthroughs:</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Next step in formality.</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The programmer works with a small group of ~5 programmers and testers.</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Everyone has copies of the code in advance.</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A presenter “reads” the code line-by-line, function by function, saying what is done and why it is being done</a:t>
            </a:r>
            <a:r>
              <a:rPr lang="en-US" altLang="zh-CN" sz="2000" b="1" dirty="0">
                <a:effectLst/>
                <a:latin typeface="Cambria" panose="02040503050406030204" pitchFamily="18" charset="0"/>
                <a:ea typeface="宋体" panose="02010600030101010101" pitchFamily="2" charset="-122"/>
              </a:rPr>
              <a:t>.</a:t>
            </a:r>
            <a:endParaRPr lang="zh-CN" altLang="en-US" sz="2000" b="1"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5921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2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2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24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2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00706" name="Rectangle 2"/>
          <p:cNvSpPr>
            <a:spLocks noGrp="1" noChangeArrowheads="1"/>
          </p:cNvSpPr>
          <p:nvPr>
            <p:ph type="title"/>
          </p:nvPr>
        </p:nvSpPr>
        <p:spPr>
          <a:xfrm>
            <a:off x="763385" y="228600"/>
            <a:ext cx="7829550" cy="687388"/>
          </a:xfrm>
        </p:spPr>
        <p:txBody>
          <a:bodyPr/>
          <a:lstStyle/>
          <a:p>
            <a:r>
              <a:rPr lang="en-US" altLang="zh-CN" sz="3200" dirty="0">
                <a:latin typeface="Cambria" panose="02040503050406030204" pitchFamily="18" charset="0"/>
              </a:rPr>
              <a:t>Cause-Effect Analysis </a:t>
            </a:r>
          </a:p>
        </p:txBody>
      </p:sp>
      <p:sp>
        <p:nvSpPr>
          <p:cNvPr id="200707" name="Text Box 3"/>
          <p:cNvSpPr txBox="1">
            <a:spLocks noChangeArrowheads="1"/>
          </p:cNvSpPr>
          <p:nvPr/>
        </p:nvSpPr>
        <p:spPr bwMode="auto">
          <a:xfrm>
            <a:off x="457200" y="1371600"/>
            <a:ext cx="8382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spcBef>
                <a:spcPct val="20000"/>
              </a:spcBef>
              <a:buClr>
                <a:schemeClr val="accent1"/>
              </a:buClr>
              <a:buSzPct val="125000"/>
              <a:buFontTx/>
              <a:buChar char="•"/>
            </a:pPr>
            <a:r>
              <a:rPr lang="en-US" altLang="zh-CN" sz="2000" dirty="0">
                <a:effectLst/>
                <a:latin typeface="Cambria" panose="02040503050406030204" pitchFamily="18" charset="0"/>
                <a:ea typeface="宋体" panose="02010600030101010101" pitchFamily="2" charset="-122"/>
              </a:rPr>
              <a:t>Black-box technique to analyze combinations of input conditions</a:t>
            </a:r>
          </a:p>
          <a:p>
            <a:pPr>
              <a:lnSpc>
                <a:spcPct val="120000"/>
              </a:lnSpc>
              <a:spcBef>
                <a:spcPct val="20000"/>
              </a:spcBef>
              <a:buClr>
                <a:schemeClr val="accent1"/>
              </a:buClr>
              <a:buSzPct val="125000"/>
              <a:buFontTx/>
              <a:buChar char="•"/>
            </a:pPr>
            <a:r>
              <a:rPr lang="en-US" altLang="zh-CN" sz="2000" dirty="0">
                <a:effectLst/>
                <a:latin typeface="Cambria" panose="02040503050406030204" pitchFamily="18" charset="0"/>
                <a:ea typeface="宋体" panose="02010600030101010101" pitchFamily="2" charset="-122"/>
              </a:rPr>
              <a:t>Identify  </a:t>
            </a:r>
            <a:r>
              <a:rPr lang="en-US" altLang="zh-CN" sz="2000" dirty="0">
                <a:solidFill>
                  <a:srgbClr val="FF0000"/>
                </a:solidFill>
                <a:effectLst/>
                <a:latin typeface="Cambria" panose="02040503050406030204" pitchFamily="18" charset="0"/>
                <a:ea typeface="宋体" panose="02010600030101010101" pitchFamily="2" charset="-122"/>
              </a:rPr>
              <a:t>causes</a:t>
            </a:r>
            <a:r>
              <a:rPr lang="en-US" altLang="zh-CN" sz="2000" dirty="0">
                <a:effectLst/>
                <a:latin typeface="Cambria" panose="02040503050406030204" pitchFamily="18" charset="0"/>
                <a:ea typeface="宋体" panose="02010600030101010101" pitchFamily="2" charset="-122"/>
              </a:rPr>
              <a:t>  and  </a:t>
            </a:r>
            <a:r>
              <a:rPr lang="en-US" altLang="zh-CN" sz="2000" dirty="0">
                <a:solidFill>
                  <a:srgbClr val="FF0000"/>
                </a:solidFill>
                <a:effectLst/>
                <a:latin typeface="Cambria" panose="02040503050406030204" pitchFamily="18" charset="0"/>
                <a:ea typeface="宋体" panose="02010600030101010101" pitchFamily="2" charset="-122"/>
              </a:rPr>
              <a:t>effects</a:t>
            </a:r>
            <a:r>
              <a:rPr lang="en-US" altLang="zh-CN" sz="2000" dirty="0">
                <a:effectLst/>
                <a:latin typeface="Cambria" panose="02040503050406030204" pitchFamily="18" charset="0"/>
                <a:ea typeface="宋体" panose="02010600030101010101" pitchFamily="2" charset="-122"/>
              </a:rPr>
              <a:t>  in specification</a:t>
            </a:r>
            <a:br>
              <a:rPr lang="en-US" altLang="zh-CN" sz="2000" dirty="0">
                <a:effectLst/>
                <a:latin typeface="Cambria" panose="02040503050406030204" pitchFamily="18" charset="0"/>
                <a:ea typeface="宋体" panose="02010600030101010101" pitchFamily="2" charset="-122"/>
              </a:rPr>
            </a:br>
            <a:r>
              <a:rPr lang="en-US" altLang="zh-CN" sz="2000" dirty="0">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sym typeface="Symbol" panose="05050102010706020507" pitchFamily="18" charset="2"/>
              </a:rPr>
              <a:t>	                         </a:t>
            </a:r>
            <a:br>
              <a:rPr lang="en-US" altLang="zh-CN" sz="2000" dirty="0">
                <a:effectLst/>
                <a:latin typeface="Cambria" panose="02040503050406030204" pitchFamily="18" charset="0"/>
                <a:ea typeface="宋体" panose="02010600030101010101" pitchFamily="2" charset="-122"/>
                <a:sym typeface="Symbol" panose="05050102010706020507" pitchFamily="18" charset="2"/>
              </a:rPr>
            </a:br>
            <a:r>
              <a:rPr lang="en-US" altLang="zh-CN" sz="2000" dirty="0">
                <a:effectLst/>
                <a:latin typeface="Cambria" panose="02040503050406030204" pitchFamily="18" charset="0"/>
                <a:ea typeface="宋体" panose="02010600030101010101" pitchFamily="2" charset="-122"/>
                <a:sym typeface="Symbol" panose="05050102010706020507" pitchFamily="18" charset="2"/>
              </a:rPr>
              <a:t>	        inputs	     </a:t>
            </a:r>
            <a:r>
              <a:rPr lang="en-US" altLang="zh-CN" sz="2000" dirty="0" smtClean="0">
                <a:effectLst/>
                <a:latin typeface="Cambria" panose="02040503050406030204" pitchFamily="18" charset="0"/>
                <a:ea typeface="宋体" panose="02010600030101010101" pitchFamily="2" charset="-122"/>
                <a:sym typeface="Symbol" panose="05050102010706020507" pitchFamily="18" charset="2"/>
              </a:rPr>
              <a:t>outputs</a:t>
            </a:r>
            <a:r>
              <a:rPr lang="en-US" altLang="zh-CN" sz="2000" dirty="0">
                <a:effectLst/>
                <a:latin typeface="Cambria" panose="02040503050406030204" pitchFamily="18" charset="0"/>
                <a:ea typeface="宋体" panose="02010600030101010101" pitchFamily="2" charset="-122"/>
                <a:sym typeface="Symbol" panose="05050102010706020507" pitchFamily="18" charset="2"/>
              </a:rPr>
              <a:t/>
            </a:r>
            <a:br>
              <a:rPr lang="en-US" altLang="zh-CN" sz="2000" dirty="0">
                <a:effectLst/>
                <a:latin typeface="Cambria" panose="02040503050406030204" pitchFamily="18" charset="0"/>
                <a:ea typeface="宋体" panose="02010600030101010101" pitchFamily="2" charset="-122"/>
                <a:sym typeface="Symbol" panose="05050102010706020507" pitchFamily="18" charset="2"/>
              </a:rPr>
            </a:br>
            <a:r>
              <a:rPr lang="en-US" altLang="zh-CN" sz="2000" dirty="0">
                <a:effectLst/>
                <a:latin typeface="Cambria" panose="02040503050406030204" pitchFamily="18" charset="0"/>
                <a:ea typeface="宋体" panose="02010600030101010101" pitchFamily="2" charset="-122"/>
                <a:sym typeface="Symbol" panose="05050102010706020507" pitchFamily="18" charset="2"/>
              </a:rPr>
              <a:t>           current state          </a:t>
            </a:r>
            <a:r>
              <a:rPr lang="en-US" altLang="zh-CN" sz="2000" dirty="0" smtClean="0">
                <a:effectLst/>
                <a:latin typeface="Cambria" panose="02040503050406030204" pitchFamily="18" charset="0"/>
                <a:ea typeface="宋体" panose="02010600030101010101" pitchFamily="2" charset="-122"/>
                <a:sym typeface="Symbol" panose="05050102010706020507" pitchFamily="18" charset="2"/>
              </a:rPr>
              <a:t>new </a:t>
            </a:r>
            <a:r>
              <a:rPr lang="en-US" altLang="zh-CN" sz="2000" dirty="0">
                <a:effectLst/>
                <a:latin typeface="Cambria" panose="02040503050406030204" pitchFamily="18" charset="0"/>
                <a:ea typeface="宋体" panose="02010600030101010101" pitchFamily="2" charset="-122"/>
                <a:sym typeface="Symbol" panose="05050102010706020507" pitchFamily="18" charset="2"/>
              </a:rPr>
              <a:t>state</a:t>
            </a:r>
            <a:br>
              <a:rPr lang="en-US" altLang="zh-CN" sz="2000" dirty="0">
                <a:effectLst/>
                <a:latin typeface="Cambria" panose="02040503050406030204" pitchFamily="18" charset="0"/>
                <a:ea typeface="宋体" panose="02010600030101010101" pitchFamily="2" charset="-122"/>
                <a:sym typeface="Symbol" panose="05050102010706020507" pitchFamily="18" charset="2"/>
              </a:rPr>
            </a:br>
            <a:endParaRPr lang="en-US" altLang="zh-CN" sz="2000" dirty="0">
              <a:effectLst/>
              <a:latin typeface="Cambria" panose="02040503050406030204" pitchFamily="18" charset="0"/>
              <a:ea typeface="宋体" panose="02010600030101010101" pitchFamily="2" charset="-122"/>
              <a:sym typeface="Symbol" panose="05050102010706020507" pitchFamily="18" charset="2"/>
            </a:endParaRPr>
          </a:p>
          <a:p>
            <a:pPr>
              <a:lnSpc>
                <a:spcPct val="120000"/>
              </a:lnSpc>
              <a:spcBef>
                <a:spcPct val="20000"/>
              </a:spcBef>
              <a:buClr>
                <a:schemeClr val="accent1"/>
              </a:buClr>
              <a:buSzPct val="125000"/>
              <a:buFontTx/>
              <a:buChar char="•"/>
            </a:pPr>
            <a:r>
              <a:rPr lang="en-US" altLang="zh-CN" sz="2000" dirty="0">
                <a:effectLst/>
                <a:latin typeface="Cambria" panose="02040503050406030204" pitchFamily="18" charset="0"/>
                <a:ea typeface="宋体" panose="02010600030101010101" pitchFamily="2" charset="-122"/>
                <a:sym typeface="Symbol" panose="05050102010706020507" pitchFamily="18" charset="2"/>
              </a:rPr>
              <a:t>Make Boolean Graph linking </a:t>
            </a:r>
            <a:r>
              <a:rPr lang="en-US" altLang="zh-CN" sz="2000" dirty="0">
                <a:solidFill>
                  <a:srgbClr val="FF0000"/>
                </a:solidFill>
                <a:effectLst/>
                <a:latin typeface="Cambria" panose="02040503050406030204" pitchFamily="18" charset="0"/>
                <a:ea typeface="宋体" panose="02010600030101010101" pitchFamily="2" charset="-122"/>
                <a:sym typeface="Symbol" panose="05050102010706020507" pitchFamily="18" charset="2"/>
              </a:rPr>
              <a:t>causes</a:t>
            </a:r>
            <a:r>
              <a:rPr lang="en-US" altLang="zh-CN" sz="2000" dirty="0">
                <a:effectLst/>
                <a:latin typeface="Cambria" panose="02040503050406030204" pitchFamily="18" charset="0"/>
                <a:ea typeface="宋体" panose="02010600030101010101" pitchFamily="2" charset="-122"/>
                <a:sym typeface="Symbol" panose="05050102010706020507" pitchFamily="18" charset="2"/>
              </a:rPr>
              <a:t> and </a:t>
            </a:r>
            <a:r>
              <a:rPr lang="en-US" altLang="zh-CN" sz="2000" dirty="0">
                <a:solidFill>
                  <a:srgbClr val="FF0000"/>
                </a:solidFill>
                <a:effectLst/>
                <a:latin typeface="Cambria" panose="02040503050406030204" pitchFamily="18" charset="0"/>
                <a:ea typeface="宋体" panose="02010600030101010101" pitchFamily="2" charset="-122"/>
              </a:rPr>
              <a:t>effects</a:t>
            </a:r>
            <a:r>
              <a:rPr lang="en-US" altLang="zh-CN" sz="2000" dirty="0">
                <a:effectLst/>
                <a:latin typeface="Cambria" panose="02040503050406030204" pitchFamily="18" charset="0"/>
                <a:ea typeface="宋体" panose="02010600030101010101" pitchFamily="2" charset="-122"/>
              </a:rPr>
              <a:t> </a:t>
            </a:r>
            <a:endParaRPr lang="en-US" altLang="zh-CN" sz="2000" dirty="0">
              <a:effectLst/>
              <a:latin typeface="Cambria" panose="02040503050406030204" pitchFamily="18" charset="0"/>
              <a:ea typeface="宋体" panose="02010600030101010101" pitchFamily="2" charset="-122"/>
              <a:sym typeface="Symbol" panose="05050102010706020507" pitchFamily="18" charset="2"/>
            </a:endParaRPr>
          </a:p>
          <a:p>
            <a:pPr>
              <a:lnSpc>
                <a:spcPct val="120000"/>
              </a:lnSpc>
              <a:spcBef>
                <a:spcPct val="20000"/>
              </a:spcBef>
              <a:buClr>
                <a:schemeClr val="accent1"/>
              </a:buClr>
              <a:buSzPct val="125000"/>
              <a:buFontTx/>
              <a:buChar char="•"/>
            </a:pPr>
            <a:r>
              <a:rPr lang="en-US" altLang="zh-CN" sz="2000" dirty="0">
                <a:effectLst/>
                <a:latin typeface="Cambria" panose="02040503050406030204" pitchFamily="18" charset="0"/>
                <a:ea typeface="宋体" panose="02010600030101010101" pitchFamily="2" charset="-122"/>
                <a:sym typeface="Symbol" panose="05050102010706020507" pitchFamily="18" charset="2"/>
              </a:rPr>
              <a:t>Annotate impossible combinations of </a:t>
            </a:r>
            <a:r>
              <a:rPr lang="en-US" altLang="zh-CN" sz="2000" dirty="0">
                <a:solidFill>
                  <a:srgbClr val="FF0000"/>
                </a:solidFill>
                <a:effectLst/>
                <a:latin typeface="Cambria" panose="02040503050406030204" pitchFamily="18" charset="0"/>
                <a:ea typeface="宋体" panose="02010600030101010101" pitchFamily="2" charset="-122"/>
                <a:sym typeface="Symbol" panose="05050102010706020507" pitchFamily="18" charset="2"/>
              </a:rPr>
              <a:t>causes</a:t>
            </a:r>
            <a:r>
              <a:rPr lang="en-US" altLang="zh-CN" sz="2000" dirty="0">
                <a:effectLst/>
                <a:latin typeface="Cambria" panose="02040503050406030204" pitchFamily="18" charset="0"/>
                <a:ea typeface="宋体" panose="02010600030101010101" pitchFamily="2" charset="-122"/>
                <a:sym typeface="Symbol" panose="05050102010706020507" pitchFamily="18" charset="2"/>
              </a:rPr>
              <a:t> and </a:t>
            </a:r>
            <a:r>
              <a:rPr lang="en-US" altLang="zh-CN" sz="2000" dirty="0">
                <a:solidFill>
                  <a:srgbClr val="FF0000"/>
                </a:solidFill>
                <a:effectLst/>
                <a:latin typeface="Cambria" panose="02040503050406030204" pitchFamily="18" charset="0"/>
                <a:ea typeface="宋体" panose="02010600030101010101" pitchFamily="2" charset="-122"/>
              </a:rPr>
              <a:t>effects</a:t>
            </a:r>
            <a:r>
              <a:rPr lang="en-US" altLang="zh-CN" sz="2000" dirty="0">
                <a:effectLst/>
                <a:latin typeface="Cambria" panose="02040503050406030204" pitchFamily="18" charset="0"/>
                <a:ea typeface="宋体" panose="02010600030101010101" pitchFamily="2" charset="-122"/>
              </a:rPr>
              <a:t> </a:t>
            </a:r>
            <a:endParaRPr lang="en-US" altLang="zh-CN" sz="2000" dirty="0">
              <a:effectLst/>
              <a:latin typeface="Cambria" panose="02040503050406030204" pitchFamily="18" charset="0"/>
              <a:ea typeface="宋体" panose="02010600030101010101" pitchFamily="2" charset="-122"/>
              <a:sym typeface="Symbol" panose="05050102010706020507" pitchFamily="18" charset="2"/>
            </a:endParaRPr>
          </a:p>
          <a:p>
            <a:pPr>
              <a:lnSpc>
                <a:spcPct val="120000"/>
              </a:lnSpc>
              <a:spcBef>
                <a:spcPct val="20000"/>
              </a:spcBef>
              <a:buClr>
                <a:schemeClr val="accent1"/>
              </a:buClr>
              <a:buSzPct val="125000"/>
              <a:buFontTx/>
              <a:buChar char="•"/>
            </a:pPr>
            <a:r>
              <a:rPr lang="en-US" altLang="zh-CN" sz="2000" dirty="0">
                <a:effectLst/>
                <a:latin typeface="Cambria" panose="02040503050406030204" pitchFamily="18" charset="0"/>
                <a:ea typeface="宋体" panose="02010600030101010101" pitchFamily="2" charset="-122"/>
                <a:sym typeface="Symbol" panose="05050102010706020507" pitchFamily="18" charset="2"/>
              </a:rPr>
              <a:t>Develop decision table from graph with in each column a particular combination of inputs and outputs</a:t>
            </a:r>
          </a:p>
          <a:p>
            <a:pPr>
              <a:lnSpc>
                <a:spcPct val="120000"/>
              </a:lnSpc>
              <a:spcBef>
                <a:spcPct val="20000"/>
              </a:spcBef>
              <a:buClr>
                <a:schemeClr val="accent1"/>
              </a:buClr>
              <a:buSzPct val="125000"/>
              <a:buFontTx/>
              <a:buChar char="•"/>
            </a:pPr>
            <a:r>
              <a:rPr lang="en-US" altLang="zh-CN" sz="2000" dirty="0">
                <a:effectLst/>
                <a:latin typeface="Cambria" panose="02040503050406030204" pitchFamily="18" charset="0"/>
                <a:ea typeface="宋体" panose="02010600030101010101" pitchFamily="2" charset="-122"/>
                <a:sym typeface="Symbol" panose="05050102010706020507" pitchFamily="18" charset="2"/>
              </a:rPr>
              <a:t>Transform each column into test case</a:t>
            </a:r>
          </a:p>
        </p:txBody>
      </p:sp>
    </p:spTree>
    <p:extLst>
      <p:ext uri="{BB962C8B-B14F-4D97-AF65-F5344CB8AC3E}">
        <p14:creationId xmlns:p14="http://schemas.microsoft.com/office/powerpoint/2010/main" val="265042807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39266" name="Rectangle 2"/>
          <p:cNvSpPr>
            <a:spLocks noGrp="1" noChangeArrowheads="1"/>
          </p:cNvSpPr>
          <p:nvPr>
            <p:ph type="title"/>
          </p:nvPr>
        </p:nvSpPr>
        <p:spPr>
          <a:xfrm>
            <a:off x="1676400" y="134069"/>
            <a:ext cx="7812088" cy="533400"/>
          </a:xfrm>
        </p:spPr>
        <p:txBody>
          <a:bodyPr/>
          <a:lstStyle/>
          <a:p>
            <a:r>
              <a:rPr lang="en-US" altLang="zh-CN" sz="3600" b="1" dirty="0">
                <a:solidFill>
                  <a:srgbClr val="132584"/>
                </a:solidFill>
                <a:latin typeface="Cambria" panose="02040503050406030204" pitchFamily="18" charset="0"/>
              </a:rPr>
              <a:t>Example in a Walkthrough</a:t>
            </a:r>
          </a:p>
        </p:txBody>
      </p:sp>
      <p:sp>
        <p:nvSpPr>
          <p:cNvPr id="139268" name="Rectangle 4"/>
          <p:cNvSpPr>
            <a:spLocks noChangeArrowheads="1"/>
          </p:cNvSpPr>
          <p:nvPr/>
        </p:nvSpPr>
        <p:spPr bwMode="auto">
          <a:xfrm>
            <a:off x="228600" y="1241702"/>
            <a:ext cx="8915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effectLst>
                  <a:outerShdw blurRad="38100" dist="38100" dir="2700000" algn="tl">
                    <a:srgbClr val="FFFFFF"/>
                  </a:outerShdw>
                </a:effectLst>
                <a:latin typeface="Cambria" panose="02040503050406030204" pitchFamily="18" charset="0"/>
                <a:ea typeface="宋体" panose="02010600030101010101" pitchFamily="2" charset="-122"/>
              </a:rPr>
              <a:t>Consider</a:t>
            </a:r>
          </a:p>
          <a:p>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for (</a:t>
            </a:r>
            <a:r>
              <a:rPr lang="en-US" altLang="zh-CN" sz="2000" dirty="0" err="1">
                <a:effectLst/>
                <a:latin typeface="Cambria" panose="02040503050406030204" pitchFamily="18" charset="0"/>
                <a:ea typeface="宋体" panose="02010600030101010101" pitchFamily="2" charset="-122"/>
              </a:rPr>
              <a:t>i</a:t>
            </a:r>
            <a:r>
              <a:rPr lang="en-US" altLang="zh-CN" sz="2000" dirty="0">
                <a:effectLst/>
                <a:latin typeface="Cambria" panose="02040503050406030204" pitchFamily="18" charset="0"/>
                <a:ea typeface="宋体" panose="02010600030101010101" pitchFamily="2" charset="-122"/>
              </a:rPr>
              <a:t> = 1; </a:t>
            </a:r>
            <a:r>
              <a:rPr lang="en-US" altLang="zh-CN" sz="2000" dirty="0" err="1">
                <a:effectLst/>
                <a:latin typeface="Cambria" panose="02040503050406030204" pitchFamily="18" charset="0"/>
                <a:ea typeface="宋体" panose="02010600030101010101" pitchFamily="2" charset="-122"/>
              </a:rPr>
              <a:t>i</a:t>
            </a:r>
            <a:r>
              <a:rPr lang="en-US" altLang="zh-CN" sz="2000" dirty="0">
                <a:effectLst/>
                <a:latin typeface="Cambria" panose="02040503050406030204" pitchFamily="18" charset="0"/>
                <a:ea typeface="宋体" panose="02010600030101010101" pitchFamily="2" charset="-122"/>
              </a:rPr>
              <a:t> &lt; n; </a:t>
            </a:r>
            <a:r>
              <a:rPr lang="en-US" altLang="zh-CN" sz="2000" dirty="0" err="1">
                <a:effectLst/>
                <a:latin typeface="Cambria" panose="02040503050406030204" pitchFamily="18" charset="0"/>
                <a:ea typeface="宋体" panose="02010600030101010101" pitchFamily="2" charset="-122"/>
              </a:rPr>
              <a:t>i</a:t>
            </a:r>
            <a:r>
              <a:rPr lang="en-US" altLang="zh-CN" sz="2000" dirty="0">
                <a:effectLst/>
                <a:latin typeface="Cambria" panose="02040503050406030204" pitchFamily="18" charset="0"/>
                <a:ea typeface="宋体" panose="02010600030101010101" pitchFamily="2" charset="-122"/>
              </a:rPr>
              <a:t>++)</a:t>
            </a:r>
          </a:p>
          <a:p>
            <a:r>
              <a:rPr lang="en-US" altLang="zh-CN" sz="2000" dirty="0">
                <a:effectLst/>
                <a:latin typeface="Cambria" panose="02040503050406030204" pitchFamily="18" charset="0"/>
                <a:ea typeface="宋体" panose="02010600030101010101" pitchFamily="2" charset="-122"/>
              </a:rPr>
              <a:t>		</a:t>
            </a:r>
            <a:r>
              <a:rPr lang="en-US" altLang="zh-CN" sz="2000" dirty="0" err="1">
                <a:effectLst/>
                <a:latin typeface="Cambria" panose="02040503050406030204" pitchFamily="18" charset="0"/>
                <a:ea typeface="宋体" panose="02010600030101010101" pitchFamily="2" charset="-122"/>
              </a:rPr>
              <a:t>cout</a:t>
            </a:r>
            <a:r>
              <a:rPr lang="en-US" altLang="zh-CN" sz="2000" dirty="0">
                <a:effectLst/>
                <a:latin typeface="Cambria" panose="02040503050406030204" pitchFamily="18" charset="0"/>
                <a:ea typeface="宋体" panose="02010600030101010101" pitchFamily="2" charset="-122"/>
              </a:rPr>
              <a:t> &lt;&lt; a[</a:t>
            </a:r>
            <a:r>
              <a:rPr lang="en-US" altLang="zh-CN" sz="2000" dirty="0" err="1">
                <a:effectLst/>
                <a:latin typeface="Cambria" panose="02040503050406030204" pitchFamily="18" charset="0"/>
                <a:ea typeface="宋体" panose="02010600030101010101" pitchFamily="2" charset="-122"/>
              </a:rPr>
              <a:t>i</a:t>
            </a:r>
            <a:r>
              <a:rPr lang="en-US" altLang="zh-CN" sz="2000" dirty="0">
                <a:effectLst/>
                <a:latin typeface="Cambria" panose="02040503050406030204" pitchFamily="18" charset="0"/>
                <a:ea typeface="宋体" panose="02010600030101010101" pitchFamily="2" charset="-122"/>
              </a:rPr>
              <a:t>] &lt;&lt; </a:t>
            </a:r>
            <a:r>
              <a:rPr lang="en-US" altLang="zh-CN" sz="2000" dirty="0" err="1">
                <a:effectLst/>
                <a:latin typeface="Cambria" panose="02040503050406030204" pitchFamily="18" charset="0"/>
                <a:ea typeface="宋体" panose="02010600030101010101" pitchFamily="2" charset="-122"/>
              </a:rPr>
              <a:t>endl</a:t>
            </a:r>
            <a:r>
              <a:rPr lang="en-US" altLang="zh-CN" sz="2000" dirty="0">
                <a:effectLst/>
                <a:latin typeface="Cambria" panose="02040503050406030204" pitchFamily="18" charset="0"/>
                <a:ea typeface="宋体" panose="02010600030101010101" pitchFamily="2" charset="-122"/>
              </a:rPr>
              <a:t>;</a:t>
            </a:r>
          </a:p>
          <a:p>
            <a:r>
              <a:rPr lang="en-US" altLang="zh-CN" sz="2000" dirty="0">
                <a:effectLst/>
                <a:latin typeface="Cambria" panose="02040503050406030204" pitchFamily="18" charset="0"/>
                <a:ea typeface="宋体" panose="02010600030101010101" pitchFamily="2" charset="-122"/>
              </a:rPr>
              <a:t>	</a:t>
            </a:r>
            <a:r>
              <a:rPr lang="en-US" altLang="zh-CN" sz="2000" dirty="0" err="1">
                <a:effectLst/>
                <a:latin typeface="Cambria" panose="02040503050406030204" pitchFamily="18" charset="0"/>
                <a:ea typeface="宋体" panose="02010600030101010101" pitchFamily="2" charset="-122"/>
              </a:rPr>
              <a:t>cout</a:t>
            </a:r>
            <a:r>
              <a:rPr lang="en-US" altLang="zh-CN" sz="2000" dirty="0">
                <a:effectLst/>
                <a:latin typeface="Cambria" panose="02040503050406030204" pitchFamily="18" charset="0"/>
                <a:ea typeface="宋体" panose="02010600030101010101" pitchFamily="2" charset="-122"/>
              </a:rPr>
              <a:t> &lt;&lt; </a:t>
            </a:r>
            <a:r>
              <a:rPr lang="en-US" altLang="zh-CN" sz="2000" dirty="0" err="1">
                <a:effectLst/>
                <a:latin typeface="Cambria" panose="02040503050406030204" pitchFamily="18" charset="0"/>
                <a:ea typeface="宋体" panose="02010600030101010101" pitchFamily="2" charset="-122"/>
              </a:rPr>
              <a:t>i</a:t>
            </a:r>
            <a:r>
              <a:rPr lang="en-US" altLang="zh-CN" sz="2000" dirty="0">
                <a:effectLst/>
                <a:latin typeface="Cambria" panose="02040503050406030204" pitchFamily="18" charset="0"/>
                <a:ea typeface="宋体" panose="02010600030101010101" pitchFamily="2" charset="-122"/>
              </a:rPr>
              <a:t> &lt;&lt; </a:t>
            </a:r>
            <a:r>
              <a:rPr lang="en-US" altLang="zh-CN" sz="2000" dirty="0" err="1">
                <a:effectLst/>
                <a:latin typeface="Cambria" panose="02040503050406030204" pitchFamily="18" charset="0"/>
                <a:ea typeface="宋体" panose="02010600030101010101" pitchFamily="2" charset="-122"/>
              </a:rPr>
              <a:t>endl</a:t>
            </a:r>
            <a:r>
              <a:rPr lang="en-US" altLang="zh-CN" sz="2000" dirty="0">
                <a:effectLst/>
                <a:latin typeface="Cambria" panose="02040503050406030204" pitchFamily="18" charset="0"/>
                <a:ea typeface="宋体" panose="02010600030101010101" pitchFamily="2" charset="-122"/>
              </a:rPr>
              <a:t>;</a:t>
            </a:r>
          </a:p>
          <a:p>
            <a:endParaRPr lang="en-US" altLang="zh-CN" sz="2000" dirty="0">
              <a:solidFill>
                <a:srgbClr val="13BBBF"/>
              </a:solidFill>
              <a:effectLst/>
              <a:latin typeface="Cambria" panose="02040503050406030204" pitchFamily="18" charset="0"/>
              <a:ea typeface="宋体" panose="02010600030101010101" pitchFamily="2" charset="-122"/>
            </a:endParaRPr>
          </a:p>
          <a:p>
            <a:r>
              <a:rPr lang="en-US" altLang="zh-CN" sz="2000" b="1" dirty="0">
                <a:effectLst>
                  <a:outerShdw blurRad="38100" dist="38100" dir="2700000" algn="tl">
                    <a:srgbClr val="FFFFFF"/>
                  </a:outerShdw>
                </a:effectLst>
                <a:latin typeface="Cambria" panose="02040503050406030204" pitchFamily="18" charset="0"/>
                <a:ea typeface="宋体" panose="02010600030101010101" pitchFamily="2" charset="-122"/>
              </a:rPr>
              <a:t>Reader explains </a:t>
            </a:r>
          </a:p>
          <a:p>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That </a:t>
            </a:r>
            <a:r>
              <a:rPr lang="en-US" altLang="zh-CN" sz="2000" dirty="0" err="1">
                <a:effectLst>
                  <a:outerShdw blurRad="38100" dist="38100" dir="2700000" algn="tl">
                    <a:srgbClr val="FFFFFF"/>
                  </a:outerShdw>
                </a:effectLst>
                <a:latin typeface="Cambria" panose="02040503050406030204" pitchFamily="18" charset="0"/>
                <a:ea typeface="宋体" panose="02010600030101010101" pitchFamily="2" charset="-122"/>
              </a:rPr>
              <a:t>i</a:t>
            </a: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is the index of an array named a. </a:t>
            </a:r>
          </a:p>
          <a:p>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The variable n is initialized elsewhere (and identifies where). </a:t>
            </a:r>
          </a:p>
          <a:p>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The loop outputs values for a[1], a[2], ..., a[i-1].</a:t>
            </a:r>
          </a:p>
          <a:p>
            <a:endPar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endParaRPr>
          </a:p>
          <a:p>
            <a:r>
              <a:rPr lang="en-US" altLang="zh-CN" sz="2000" b="1" dirty="0">
                <a:effectLst>
                  <a:outerShdw blurRad="38100" dist="38100" dir="2700000" algn="tl">
                    <a:srgbClr val="FFFFFF"/>
                  </a:outerShdw>
                </a:effectLst>
                <a:latin typeface="Cambria" panose="02040503050406030204" pitchFamily="18" charset="0"/>
                <a:ea typeface="宋体" panose="02010600030101010101" pitchFamily="2" charset="-122"/>
              </a:rPr>
              <a:t>Questions raised: </a:t>
            </a:r>
          </a:p>
          <a:p>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Where does the variable </a:t>
            </a:r>
            <a:r>
              <a:rPr lang="en-US" altLang="zh-CN" sz="2000" dirty="0" err="1">
                <a:effectLst>
                  <a:outerShdw blurRad="38100" dist="38100" dir="2700000" algn="tl">
                    <a:srgbClr val="FFFFFF"/>
                  </a:outerShdw>
                </a:effectLst>
                <a:latin typeface="Cambria" panose="02040503050406030204" pitchFamily="18" charset="0"/>
                <a:ea typeface="宋体" panose="02010600030101010101" pitchFamily="2" charset="-122"/>
              </a:rPr>
              <a:t>i</a:t>
            </a: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get a value for the last line?</a:t>
            </a:r>
          </a:p>
          <a:p>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Does the programmer expect the output value for </a:t>
            </a:r>
            <a:r>
              <a:rPr lang="en-US" altLang="zh-CN" sz="2000" dirty="0" err="1">
                <a:effectLst>
                  <a:outerShdw blurRad="38100" dist="38100" dir="2700000" algn="tl">
                    <a:srgbClr val="FFFFFF"/>
                  </a:outerShdw>
                </a:effectLst>
                <a:latin typeface="Cambria" panose="02040503050406030204" pitchFamily="18" charset="0"/>
                <a:ea typeface="宋体" panose="02010600030101010101" pitchFamily="2" charset="-122"/>
              </a:rPr>
              <a:t>i</a:t>
            </a: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 to be inside the loop?</a:t>
            </a:r>
            <a:endParaRPr lang="zh-CN" altLang="en-US" sz="2000" dirty="0">
              <a:effectLst>
                <a:outerShdw blurRad="38100" dist="38100" dir="2700000" algn="tl">
                  <a:srgbClr val="FFFFFF"/>
                </a:outerShdw>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4083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26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268">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26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268">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268">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2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0290" name="Rectangle 2"/>
          <p:cNvSpPr>
            <a:spLocks noGrp="1" noChangeArrowheads="1"/>
          </p:cNvSpPr>
          <p:nvPr>
            <p:ph type="title"/>
          </p:nvPr>
        </p:nvSpPr>
        <p:spPr>
          <a:xfrm>
            <a:off x="3200400" y="152400"/>
            <a:ext cx="4198937" cy="685800"/>
          </a:xfrm>
        </p:spPr>
        <p:txBody>
          <a:bodyPr/>
          <a:lstStyle/>
          <a:p>
            <a:r>
              <a:rPr lang="en-US" altLang="zh-CN" sz="3600" dirty="0">
                <a:solidFill>
                  <a:srgbClr val="132584"/>
                </a:solidFill>
                <a:latin typeface="Cambria" panose="02040503050406030204" pitchFamily="18" charset="0"/>
              </a:rPr>
              <a:t>Inspections</a:t>
            </a:r>
          </a:p>
        </p:txBody>
      </p:sp>
      <p:sp>
        <p:nvSpPr>
          <p:cNvPr id="140292" name="Rectangle 4"/>
          <p:cNvSpPr>
            <a:spLocks noChangeArrowheads="1"/>
          </p:cNvSpPr>
          <p:nvPr/>
        </p:nvSpPr>
        <p:spPr bwMode="auto">
          <a:xfrm>
            <a:off x="381000" y="1295400"/>
            <a:ext cx="8153400" cy="4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Most </a:t>
            </a:r>
            <a:r>
              <a:rPr lang="en-US" altLang="zh-CN" sz="2000" b="1" dirty="0">
                <a:solidFill>
                  <a:srgbClr val="FF0000"/>
                </a:solidFill>
                <a:effectLst/>
                <a:latin typeface="Cambria" panose="02040503050406030204" pitchFamily="18" charset="0"/>
                <a:ea typeface="宋体" panose="02010600030101010101" pitchFamily="2" charset="-122"/>
              </a:rPr>
              <a:t>formal</a:t>
            </a:r>
            <a:r>
              <a:rPr lang="en-US" altLang="zh-CN" sz="2000" b="1" dirty="0">
                <a:solidFill>
                  <a:schemeClr val="folHlink"/>
                </a:solidFill>
                <a:effectLst/>
                <a:latin typeface="Cambria" panose="02040503050406030204" pitchFamily="18" charset="0"/>
                <a:ea typeface="宋体" panose="02010600030101010101" pitchFamily="2" charset="-122"/>
              </a:rPr>
              <a:t> </a:t>
            </a:r>
            <a:r>
              <a:rPr lang="en-US" altLang="zh-CN" sz="2000" dirty="0">
                <a:effectLst/>
                <a:latin typeface="Cambria" panose="02040503050406030204" pitchFamily="18" charset="0"/>
                <a:ea typeface="宋体" panose="02010600030101010101" pitchFamily="2" charset="-122"/>
              </a:rPr>
              <a:t>of the reviews.</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Very highly structured.</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The agenda and code to consider is available in advance of the meeting.</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The </a:t>
            </a:r>
            <a:r>
              <a:rPr lang="en-US" altLang="zh-CN" sz="2000" b="1" dirty="0">
                <a:solidFill>
                  <a:srgbClr val="FF0000"/>
                </a:solidFill>
                <a:effectLst/>
                <a:latin typeface="Cambria" panose="02040503050406030204" pitchFamily="18" charset="0"/>
                <a:ea typeface="宋体" panose="02010600030101010101" pitchFamily="2" charset="-122"/>
              </a:rPr>
              <a:t>presenter</a:t>
            </a:r>
            <a:r>
              <a:rPr lang="en-US" altLang="zh-CN" sz="2000" dirty="0">
                <a:effectLst/>
                <a:latin typeface="Cambria" panose="02040503050406030204" pitchFamily="18" charset="0"/>
                <a:ea typeface="宋体" panose="02010600030101010101" pitchFamily="2" charset="-122"/>
              </a:rPr>
              <a:t> or </a:t>
            </a:r>
            <a:r>
              <a:rPr lang="en-US" altLang="zh-CN" sz="2000" b="1" dirty="0">
                <a:solidFill>
                  <a:srgbClr val="FF0000"/>
                </a:solidFill>
                <a:effectLst/>
                <a:latin typeface="Cambria" panose="02040503050406030204" pitchFamily="18" charset="0"/>
                <a:ea typeface="宋体" panose="02010600030101010101" pitchFamily="2" charset="-122"/>
              </a:rPr>
              <a:t>reader</a:t>
            </a:r>
            <a:r>
              <a:rPr lang="en-US" altLang="zh-CN" sz="2000" dirty="0">
                <a:effectLst/>
                <a:latin typeface="Cambria" panose="02040503050406030204" pitchFamily="18" charset="0"/>
                <a:ea typeface="宋体" panose="02010600030101010101" pitchFamily="2" charset="-122"/>
              </a:rPr>
              <a:t> isn’t  one of the programmers.</a:t>
            </a:r>
          </a:p>
          <a:p>
            <a:pPr>
              <a:lnSpc>
                <a:spcPct val="130000"/>
              </a:lnSpc>
              <a:buClr>
                <a:schemeClr val="accent1"/>
              </a:buClr>
              <a:buSzPct val="111000"/>
              <a:buFontTx/>
              <a:buChar char="•"/>
            </a:pPr>
            <a:r>
              <a:rPr lang="en-US" altLang="zh-CN" sz="2000" dirty="0">
                <a:effectLst/>
                <a:latin typeface="Cambria" panose="02040503050406030204" pitchFamily="18" charset="0"/>
                <a:ea typeface="宋体" panose="02010600030101010101" pitchFamily="2" charset="-122"/>
              </a:rPr>
              <a:t> All the other people are </a:t>
            </a:r>
            <a:r>
              <a:rPr lang="en-US" altLang="zh-CN" sz="2000" b="1" dirty="0">
                <a:solidFill>
                  <a:srgbClr val="FF0000"/>
                </a:solidFill>
                <a:effectLst/>
                <a:latin typeface="Cambria" panose="02040503050406030204" pitchFamily="18" charset="0"/>
                <a:ea typeface="宋体" panose="02010600030101010101" pitchFamily="2" charset="-122"/>
              </a:rPr>
              <a:t>inspectors</a:t>
            </a:r>
            <a:r>
              <a:rPr lang="en-US" altLang="zh-CN" sz="2000" dirty="0">
                <a:effectLst/>
                <a:latin typeface="Cambria" panose="02040503050406030204" pitchFamily="18" charset="0"/>
                <a:ea typeface="宋体" panose="02010600030101010101" pitchFamily="2" charset="-122"/>
              </a:rPr>
              <a:t> playing different roles. Examples are </a:t>
            </a:r>
          </a:p>
          <a:p>
            <a:pPr lvl="1">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User</a:t>
            </a:r>
          </a:p>
          <a:p>
            <a:pPr lvl="1">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Tester</a:t>
            </a:r>
          </a:p>
          <a:p>
            <a:pPr lvl="1">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Product support person</a:t>
            </a:r>
          </a:p>
          <a:p>
            <a:pPr>
              <a:lnSpc>
                <a:spcPct val="130000"/>
              </a:lnSpc>
              <a:buClr>
                <a:schemeClr val="accent1"/>
              </a:buClr>
              <a:buSzPct val="111000"/>
            </a:pPr>
            <a:r>
              <a:rPr lang="en-US" altLang="zh-CN" sz="2000" dirty="0">
                <a:effectLst/>
                <a:latin typeface="Cambria" panose="02040503050406030204" pitchFamily="18" charset="0"/>
                <a:ea typeface="宋体" panose="02010600030101010101" pitchFamily="2" charset="-122"/>
              </a:rPr>
              <a:t>	- Have a </a:t>
            </a:r>
            <a:r>
              <a:rPr lang="en-US" altLang="zh-CN" sz="2000" b="1" dirty="0">
                <a:solidFill>
                  <a:srgbClr val="FF0000"/>
                </a:solidFill>
                <a:effectLst/>
                <a:latin typeface="Cambria" panose="02040503050406030204" pitchFamily="18" charset="0"/>
                <a:ea typeface="宋体" panose="02010600030101010101" pitchFamily="2" charset="-122"/>
              </a:rPr>
              <a:t>moderator</a:t>
            </a:r>
            <a:r>
              <a:rPr lang="en-US" altLang="zh-CN" sz="2000" dirty="0">
                <a:effectLst/>
                <a:latin typeface="Cambria" panose="02040503050406030204" pitchFamily="18" charset="0"/>
                <a:ea typeface="宋体" panose="02010600030101010101" pitchFamily="2" charset="-122"/>
              </a:rPr>
              <a:t> and a </a:t>
            </a:r>
            <a:r>
              <a:rPr lang="en-US" altLang="zh-CN" sz="2000" b="1" dirty="0">
                <a:solidFill>
                  <a:srgbClr val="FF0000"/>
                </a:solidFill>
                <a:effectLst/>
                <a:latin typeface="Cambria" panose="02040503050406030204" pitchFamily="18" charset="0"/>
                <a:ea typeface="宋体" panose="02010600030101010101" pitchFamily="2" charset="-122"/>
              </a:rPr>
              <a:t>recorder</a:t>
            </a:r>
            <a:r>
              <a:rPr lang="en-US" altLang="zh-CN" b="1" dirty="0">
                <a:solidFill>
                  <a:srgbClr val="000099"/>
                </a:solidFill>
                <a:effectLst/>
                <a:latin typeface="Cambria" panose="02040503050406030204" pitchFamily="18" charset="0"/>
                <a:ea typeface="宋体" panose="02010600030101010101" pitchFamily="2" charset="-122"/>
              </a:rPr>
              <a:t>.</a:t>
            </a:r>
          </a:p>
        </p:txBody>
      </p:sp>
    </p:spTree>
    <p:extLst>
      <p:ext uri="{BB962C8B-B14F-4D97-AF65-F5344CB8AC3E}">
        <p14:creationId xmlns:p14="http://schemas.microsoft.com/office/powerpoint/2010/main" val="94900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029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02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graphicFrame>
        <p:nvGraphicFramePr>
          <p:cNvPr id="291856" name="Object 16"/>
          <p:cNvGraphicFramePr>
            <a:graphicFrameLocks noGrp="1" noChangeAspect="1"/>
          </p:cNvGraphicFramePr>
          <p:nvPr>
            <p:ph idx="1"/>
            <p:extLst>
              <p:ext uri="{D42A27DB-BD31-4B8C-83A1-F6EECF244321}">
                <p14:modId xmlns:p14="http://schemas.microsoft.com/office/powerpoint/2010/main" val="3334481290"/>
              </p:ext>
            </p:extLst>
          </p:nvPr>
        </p:nvGraphicFramePr>
        <p:xfrm>
          <a:off x="4954587" y="2708275"/>
          <a:ext cx="3960813" cy="2716213"/>
        </p:xfrm>
        <a:graphic>
          <a:graphicData uri="http://schemas.openxmlformats.org/presentationml/2006/ole">
            <mc:AlternateContent xmlns:mc="http://schemas.openxmlformats.org/markup-compatibility/2006">
              <mc:Choice xmlns:v="urn:schemas-microsoft-com:vml" Requires="v">
                <p:oleObj spid="_x0000_s5223" name="位图图像" r:id="rId4" imgW="4123810" imgH="2771429" progId="Paint.Picture">
                  <p:embed/>
                </p:oleObj>
              </mc:Choice>
              <mc:Fallback>
                <p:oleObj name="位图图像" r:id="rId4" imgW="4123810" imgH="2771429" progId="Paint.Picture">
                  <p:embed/>
                  <p:pic>
                    <p:nvPicPr>
                      <p:cNvPr id="291856"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587" y="2708275"/>
                        <a:ext cx="3960813"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1842" name="Rectangle 2"/>
          <p:cNvSpPr>
            <a:spLocks noGrp="1" noChangeArrowheads="1"/>
          </p:cNvSpPr>
          <p:nvPr>
            <p:ph type="title"/>
          </p:nvPr>
        </p:nvSpPr>
        <p:spPr>
          <a:xfrm>
            <a:off x="1828800" y="199307"/>
            <a:ext cx="7772400" cy="1143000"/>
          </a:xfrm>
        </p:spPr>
        <p:txBody>
          <a:bodyPr/>
          <a:lstStyle/>
          <a:p>
            <a:r>
              <a:rPr lang="en-US" altLang="zh-CN" sz="3200" dirty="0">
                <a:solidFill>
                  <a:srgbClr val="132584"/>
                </a:solidFill>
                <a:latin typeface="Cambria" panose="02040503050406030204" pitchFamily="18" charset="0"/>
              </a:rPr>
              <a:t>Formal Reviews - Formal inspection</a:t>
            </a:r>
            <a:r>
              <a:rPr lang="en-US" altLang="zh-CN" b="1" dirty="0">
                <a:solidFill>
                  <a:srgbClr val="132584"/>
                </a:solidFill>
                <a:latin typeface="Cambria" panose="02040503050406030204" pitchFamily="18" charset="0"/>
              </a:rPr>
              <a:t> </a:t>
            </a:r>
          </a:p>
        </p:txBody>
      </p:sp>
      <p:sp>
        <p:nvSpPr>
          <p:cNvPr id="291844" name="Text Box 4"/>
          <p:cNvSpPr txBox="1">
            <a:spLocks noChangeArrowheads="1"/>
          </p:cNvSpPr>
          <p:nvPr/>
        </p:nvSpPr>
        <p:spPr bwMode="auto">
          <a:xfrm>
            <a:off x="474663" y="1304925"/>
            <a:ext cx="5638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lnSpc>
                <a:spcPct val="125000"/>
              </a:lnSpc>
              <a:spcBef>
                <a:spcPct val="20000"/>
              </a:spcBef>
              <a:buClr>
                <a:schemeClr val="accent1"/>
              </a:buClr>
              <a:buSzPct val="125000"/>
            </a:pPr>
            <a:r>
              <a:rPr lang="en-US" altLang="zh-CN" sz="2000" b="1" dirty="0">
                <a:solidFill>
                  <a:srgbClr val="13BBBF"/>
                </a:solidFill>
                <a:latin typeface="Cambria" panose="02040503050406030204" pitchFamily="18" charset="0"/>
                <a:ea typeface="宋体" panose="02010600030101010101" pitchFamily="2" charset="-122"/>
              </a:rPr>
              <a:t>1. Well-defined </a:t>
            </a:r>
            <a:r>
              <a:rPr lang="en-US" altLang="zh-CN" sz="2000" b="1" dirty="0">
                <a:solidFill>
                  <a:srgbClr val="13BBBF"/>
                </a:solidFill>
                <a:effectLst/>
                <a:latin typeface="Cambria" panose="02040503050406030204" pitchFamily="18" charset="0"/>
                <a:ea typeface="宋体" panose="02010600030101010101" pitchFamily="2" charset="-122"/>
              </a:rPr>
              <a:t>roles and responsibilities</a:t>
            </a:r>
          </a:p>
          <a:p>
            <a:pPr eaLnBrk="1" hangingPunct="1">
              <a:lnSpc>
                <a:spcPct val="125000"/>
              </a:lnSpc>
              <a:spcBef>
                <a:spcPct val="20000"/>
              </a:spcBef>
              <a:buClr>
                <a:schemeClr val="accent1"/>
              </a:buClr>
              <a:buSzPct val="125000"/>
            </a:pPr>
            <a:r>
              <a:rPr lang="en-US" altLang="zh-CN" sz="2000" b="1" dirty="0" smtClean="0">
                <a:solidFill>
                  <a:srgbClr val="13BBBF"/>
                </a:solidFill>
                <a:latin typeface="Cambria" panose="02040503050406030204" pitchFamily="18" charset="0"/>
                <a:ea typeface="宋体" panose="02010600030101010101" pitchFamily="2" charset="-122"/>
              </a:rPr>
              <a:t>2</a:t>
            </a:r>
            <a:r>
              <a:rPr lang="en-US" altLang="zh-CN" sz="2000" b="1" dirty="0" smtClean="0">
                <a:solidFill>
                  <a:srgbClr val="13BBBF"/>
                </a:solidFill>
                <a:effectLst/>
                <a:latin typeface="Cambria" panose="02040503050406030204" pitchFamily="18" charset="0"/>
                <a:ea typeface="宋体" panose="02010600030101010101" pitchFamily="2" charset="-122"/>
              </a:rPr>
              <a:t>. </a:t>
            </a:r>
            <a:r>
              <a:rPr lang="en-US" altLang="zh-CN" sz="2000" b="1" dirty="0">
                <a:solidFill>
                  <a:srgbClr val="13BBBF"/>
                </a:solidFill>
                <a:effectLst/>
                <a:latin typeface="Cambria" panose="02040503050406030204" pitchFamily="18" charset="0"/>
                <a:ea typeface="宋体" panose="02010600030101010101" pitchFamily="2" charset="-122"/>
              </a:rPr>
              <a:t>Well-defined steps</a:t>
            </a:r>
          </a:p>
        </p:txBody>
      </p:sp>
      <p:sp>
        <p:nvSpPr>
          <p:cNvPr id="291845" name="Rectangle 5"/>
          <p:cNvSpPr>
            <a:spLocks noChangeArrowheads="1"/>
          </p:cNvSpPr>
          <p:nvPr/>
        </p:nvSpPr>
        <p:spPr bwMode="auto">
          <a:xfrm>
            <a:off x="914400" y="25146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dirty="0">
                <a:solidFill>
                  <a:srgbClr val="663300"/>
                </a:solidFill>
                <a:effectLst/>
                <a:latin typeface="Cambria" panose="02040503050406030204" pitchFamily="18" charset="0"/>
                <a:ea typeface="宋体" panose="02010600030101010101" pitchFamily="2" charset="-122"/>
              </a:rPr>
              <a:t>Overview</a:t>
            </a:r>
          </a:p>
        </p:txBody>
      </p:sp>
      <p:sp>
        <p:nvSpPr>
          <p:cNvPr id="291846" name="Rectangle 6"/>
          <p:cNvSpPr>
            <a:spLocks noChangeArrowheads="1"/>
          </p:cNvSpPr>
          <p:nvPr/>
        </p:nvSpPr>
        <p:spPr bwMode="auto">
          <a:xfrm>
            <a:off x="2971800" y="25146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dirty="0">
                <a:solidFill>
                  <a:srgbClr val="663300"/>
                </a:solidFill>
                <a:effectLst/>
                <a:latin typeface="Cambria" panose="02040503050406030204" pitchFamily="18" charset="0"/>
                <a:ea typeface="宋体" panose="02010600030101010101" pitchFamily="2" charset="-122"/>
              </a:rPr>
              <a:t>Preparation</a:t>
            </a:r>
          </a:p>
        </p:txBody>
      </p:sp>
      <p:sp>
        <p:nvSpPr>
          <p:cNvPr id="291847" name="Rectangle 7"/>
          <p:cNvSpPr>
            <a:spLocks noChangeArrowheads="1"/>
          </p:cNvSpPr>
          <p:nvPr/>
        </p:nvSpPr>
        <p:spPr bwMode="auto">
          <a:xfrm>
            <a:off x="2971800" y="36576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dirty="0">
                <a:solidFill>
                  <a:srgbClr val="663300"/>
                </a:solidFill>
                <a:effectLst/>
                <a:latin typeface="Cambria" panose="02040503050406030204" pitchFamily="18" charset="0"/>
                <a:ea typeface="宋体" panose="02010600030101010101" pitchFamily="2" charset="-122"/>
              </a:rPr>
              <a:t>Inspection</a:t>
            </a:r>
          </a:p>
        </p:txBody>
      </p:sp>
      <p:sp>
        <p:nvSpPr>
          <p:cNvPr id="291848" name="Rectangle 8"/>
          <p:cNvSpPr>
            <a:spLocks noChangeArrowheads="1"/>
          </p:cNvSpPr>
          <p:nvPr/>
        </p:nvSpPr>
        <p:spPr bwMode="auto">
          <a:xfrm>
            <a:off x="914400" y="44958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a:solidFill>
                  <a:srgbClr val="663300"/>
                </a:solidFill>
                <a:effectLst/>
                <a:latin typeface="Cambria" panose="02040503050406030204" pitchFamily="18" charset="0"/>
                <a:ea typeface="宋体" panose="02010600030101010101" pitchFamily="2" charset="-122"/>
              </a:rPr>
              <a:t>Rework</a:t>
            </a:r>
          </a:p>
        </p:txBody>
      </p:sp>
      <p:sp>
        <p:nvSpPr>
          <p:cNvPr id="291849" name="Rectangle 9"/>
          <p:cNvSpPr>
            <a:spLocks noChangeArrowheads="1"/>
          </p:cNvSpPr>
          <p:nvPr/>
        </p:nvSpPr>
        <p:spPr bwMode="auto">
          <a:xfrm>
            <a:off x="914400" y="56388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a:solidFill>
                  <a:srgbClr val="663300"/>
                </a:solidFill>
                <a:effectLst/>
                <a:latin typeface="Cambria" panose="02040503050406030204" pitchFamily="18" charset="0"/>
                <a:ea typeface="宋体" panose="02010600030101010101" pitchFamily="2" charset="-122"/>
              </a:rPr>
              <a:t>Follow-up</a:t>
            </a:r>
          </a:p>
        </p:txBody>
      </p:sp>
      <p:sp>
        <p:nvSpPr>
          <p:cNvPr id="291850" name="AutoShape 10"/>
          <p:cNvSpPr>
            <a:spLocks noChangeArrowheads="1"/>
          </p:cNvSpPr>
          <p:nvPr/>
        </p:nvSpPr>
        <p:spPr bwMode="auto">
          <a:xfrm>
            <a:off x="2438400" y="2590800"/>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1" name="AutoShape 11"/>
          <p:cNvSpPr>
            <a:spLocks noChangeArrowheads="1"/>
          </p:cNvSpPr>
          <p:nvPr/>
        </p:nvSpPr>
        <p:spPr bwMode="auto">
          <a:xfrm rot="5400000">
            <a:off x="3481388" y="3148012"/>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2" name="AutoShape 12"/>
          <p:cNvSpPr>
            <a:spLocks noChangeArrowheads="1"/>
          </p:cNvSpPr>
          <p:nvPr/>
        </p:nvSpPr>
        <p:spPr bwMode="auto">
          <a:xfrm rot="5400000">
            <a:off x="3493294" y="4202906"/>
            <a:ext cx="357188" cy="485775"/>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3" name="AutoShape 13"/>
          <p:cNvSpPr>
            <a:spLocks noChangeArrowheads="1"/>
          </p:cNvSpPr>
          <p:nvPr/>
        </p:nvSpPr>
        <p:spPr bwMode="auto">
          <a:xfrm rot="5400000">
            <a:off x="1423988" y="5129212"/>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
        <p:nvSpPr>
          <p:cNvPr id="291854" name="Rectangle 14"/>
          <p:cNvSpPr>
            <a:spLocks noChangeArrowheads="1"/>
          </p:cNvSpPr>
          <p:nvPr/>
        </p:nvSpPr>
        <p:spPr bwMode="auto">
          <a:xfrm>
            <a:off x="2971800" y="4648200"/>
            <a:ext cx="1524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C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CA" altLang="zh-CN" sz="2000" b="1">
                <a:solidFill>
                  <a:srgbClr val="663300"/>
                </a:solidFill>
                <a:effectLst/>
                <a:latin typeface="Cambria" panose="02040503050406030204" pitchFamily="18" charset="0"/>
                <a:ea typeface="宋体" panose="02010600030101010101" pitchFamily="2" charset="-122"/>
              </a:rPr>
              <a:t>Meeting</a:t>
            </a:r>
          </a:p>
        </p:txBody>
      </p:sp>
      <p:sp>
        <p:nvSpPr>
          <p:cNvPr id="291855" name="AutoShape 15"/>
          <p:cNvSpPr>
            <a:spLocks noChangeArrowheads="1"/>
          </p:cNvSpPr>
          <p:nvPr/>
        </p:nvSpPr>
        <p:spPr bwMode="auto">
          <a:xfrm rot="10800000">
            <a:off x="2438400" y="4572000"/>
            <a:ext cx="533400" cy="485775"/>
          </a:xfrm>
          <a:prstGeom prst="rightArrow">
            <a:avLst>
              <a:gd name="adj1" fmla="val 50000"/>
              <a:gd name="adj2" fmla="val 2745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ambria" panose="02040503050406030204" pitchFamily="18" charset="0"/>
            </a:endParaRPr>
          </a:p>
        </p:txBody>
      </p:sp>
    </p:spTree>
    <p:extLst>
      <p:ext uri="{BB962C8B-B14F-4D97-AF65-F5344CB8AC3E}">
        <p14:creationId xmlns:p14="http://schemas.microsoft.com/office/powerpoint/2010/main" val="253544656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1314" name="Rectangle 2"/>
          <p:cNvSpPr>
            <a:spLocks noGrp="1" noChangeArrowheads="1"/>
          </p:cNvSpPr>
          <p:nvPr>
            <p:ph type="title"/>
          </p:nvPr>
        </p:nvSpPr>
        <p:spPr>
          <a:xfrm>
            <a:off x="1447800" y="241433"/>
            <a:ext cx="7327900" cy="606425"/>
          </a:xfrm>
        </p:spPr>
        <p:txBody>
          <a:bodyPr/>
          <a:lstStyle/>
          <a:p>
            <a:r>
              <a:rPr lang="en-US" altLang="zh-CN" sz="3200" dirty="0" smtClean="0">
                <a:solidFill>
                  <a:srgbClr val="132584"/>
                </a:solidFill>
                <a:latin typeface="Cambria" panose="02040503050406030204" pitchFamily="18" charset="0"/>
              </a:rPr>
              <a:t>Formal </a:t>
            </a:r>
            <a:r>
              <a:rPr lang="en-US" altLang="zh-CN" sz="3200" dirty="0">
                <a:solidFill>
                  <a:srgbClr val="132584"/>
                </a:solidFill>
                <a:latin typeface="Cambria" panose="02040503050406030204" pitchFamily="18" charset="0"/>
              </a:rPr>
              <a:t>Reviews</a:t>
            </a:r>
          </a:p>
        </p:txBody>
      </p:sp>
      <p:sp>
        <p:nvSpPr>
          <p:cNvPr id="141316" name="Rectangle 4"/>
          <p:cNvSpPr>
            <a:spLocks noChangeArrowheads="1"/>
          </p:cNvSpPr>
          <p:nvPr/>
        </p:nvSpPr>
        <p:spPr bwMode="auto">
          <a:xfrm>
            <a:off x="381000" y="1447800"/>
            <a:ext cx="86106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Look for problems and omissions in the code.</a:t>
            </a:r>
          </a:p>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May check also to see if the code is written to adhere to pre-specified </a:t>
            </a:r>
            <a:r>
              <a:rPr lang="en-US" altLang="zh-CN" sz="2400" b="1" dirty="0">
                <a:solidFill>
                  <a:srgbClr val="FF0000"/>
                </a:solidFill>
                <a:effectLst/>
                <a:latin typeface="Cambria" panose="02040503050406030204" pitchFamily="18" charset="0"/>
                <a:ea typeface="宋体" panose="02010600030101010101" pitchFamily="2" charset="-122"/>
              </a:rPr>
              <a:t>standards</a:t>
            </a:r>
            <a:r>
              <a:rPr lang="en-US" altLang="zh-CN" sz="2400" dirty="0">
                <a:solidFill>
                  <a:srgbClr val="000099"/>
                </a:solidFill>
                <a:effectLst/>
                <a:latin typeface="Cambria" panose="02040503050406030204" pitchFamily="18" charset="0"/>
                <a:ea typeface="宋体" panose="02010600030101010101" pitchFamily="2" charset="-122"/>
              </a:rPr>
              <a:t> or</a:t>
            </a:r>
            <a:r>
              <a:rPr lang="en-US" altLang="zh-CN" sz="2400" b="1" dirty="0">
                <a:solidFill>
                  <a:schemeClr val="folHlink"/>
                </a:solidFill>
                <a:effectLst/>
                <a:latin typeface="Cambria" panose="02040503050406030204" pitchFamily="18" charset="0"/>
                <a:ea typeface="宋体" panose="02010600030101010101" pitchFamily="2" charset="-122"/>
              </a:rPr>
              <a:t> </a:t>
            </a:r>
            <a:r>
              <a:rPr lang="en-US" altLang="zh-CN" sz="2400" b="1" dirty="0">
                <a:solidFill>
                  <a:srgbClr val="FF0000"/>
                </a:solidFill>
                <a:effectLst/>
                <a:latin typeface="Cambria" panose="02040503050406030204" pitchFamily="18" charset="0"/>
                <a:ea typeface="宋体" panose="02010600030101010101" pitchFamily="2" charset="-122"/>
              </a:rPr>
              <a:t>guidelines</a:t>
            </a:r>
            <a:r>
              <a:rPr lang="en-US" altLang="zh-CN" sz="2400" dirty="0">
                <a:solidFill>
                  <a:srgbClr val="000099"/>
                </a:solidFill>
                <a:effectLst/>
                <a:latin typeface="Cambria" panose="02040503050406030204" pitchFamily="18" charset="0"/>
                <a:ea typeface="宋体" panose="02010600030101010101" pitchFamily="2" charset="-122"/>
              </a:rPr>
              <a:t>.</a:t>
            </a:r>
          </a:p>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There is a lot of literature on how formal reviews should be conducted.</a:t>
            </a:r>
          </a:p>
          <a:p>
            <a:pPr>
              <a:lnSpc>
                <a:spcPct val="130000"/>
              </a:lnSpc>
              <a:buClr>
                <a:schemeClr val="accent1"/>
              </a:buClr>
              <a:buSzPct val="111000"/>
              <a:buFontTx/>
              <a:buChar char="•"/>
            </a:pPr>
            <a:r>
              <a:rPr lang="en-US" altLang="zh-CN" sz="2400" dirty="0">
                <a:solidFill>
                  <a:srgbClr val="000099"/>
                </a:solidFill>
                <a:effectLst/>
                <a:latin typeface="Cambria" panose="02040503050406030204" pitchFamily="18" charset="0"/>
                <a:ea typeface="宋体" panose="02010600030101010101" pitchFamily="2" charset="-122"/>
              </a:rPr>
              <a:t> Most companies that use them develop their own checklists</a:t>
            </a:r>
            <a:r>
              <a:rPr lang="en-US" altLang="zh-CN" sz="2400" dirty="0" smtClean="0">
                <a:solidFill>
                  <a:srgbClr val="000099"/>
                </a:solidFill>
                <a:effectLst/>
                <a:latin typeface="Cambria" panose="02040503050406030204" pitchFamily="18" charset="0"/>
                <a:ea typeface="宋体" panose="02010600030101010101" pitchFamily="2" charset="-122"/>
              </a:rPr>
              <a:t>.</a:t>
            </a:r>
            <a:endParaRPr lang="en-US" altLang="zh-CN" sz="2400" dirty="0">
              <a:solidFill>
                <a:srgbClr val="000099"/>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94532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2338" name="Rectangle 2"/>
          <p:cNvSpPr>
            <a:spLocks noGrp="1" noChangeArrowheads="1"/>
          </p:cNvSpPr>
          <p:nvPr>
            <p:ph type="title"/>
          </p:nvPr>
        </p:nvSpPr>
        <p:spPr>
          <a:xfrm>
            <a:off x="1524000" y="152400"/>
            <a:ext cx="7772400" cy="1143000"/>
          </a:xfrm>
        </p:spPr>
        <p:txBody>
          <a:bodyPr/>
          <a:lstStyle/>
          <a:p>
            <a:r>
              <a:rPr lang="en-US" altLang="zh-CN" sz="3600" dirty="0">
                <a:solidFill>
                  <a:srgbClr val="132584"/>
                </a:solidFill>
                <a:latin typeface="Cambria" panose="02040503050406030204" pitchFamily="18" charset="0"/>
              </a:rPr>
              <a:t>Standards and Guidelines</a:t>
            </a:r>
          </a:p>
        </p:txBody>
      </p:sp>
      <p:sp>
        <p:nvSpPr>
          <p:cNvPr id="142340" name="Rectangle 4"/>
          <p:cNvSpPr>
            <a:spLocks noChangeArrowheads="1"/>
          </p:cNvSpPr>
          <p:nvPr/>
        </p:nvSpPr>
        <p:spPr bwMode="auto">
          <a:xfrm>
            <a:off x="304800" y="1371600"/>
            <a:ext cx="8458200"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b="1" dirty="0">
                <a:solidFill>
                  <a:srgbClr val="132584"/>
                </a:solidFill>
                <a:effectLst/>
                <a:latin typeface="Cambria" panose="02040503050406030204" pitchFamily="18" charset="0"/>
                <a:ea typeface="宋体" panose="02010600030101010101" pitchFamily="2" charset="-122"/>
              </a:rPr>
              <a:t>Be careful not confuse these with style considerations.</a:t>
            </a:r>
          </a:p>
          <a:p>
            <a:pPr lvl="1">
              <a:lnSpc>
                <a:spcPct val="130000"/>
              </a:lnSpc>
              <a:buClr>
                <a:schemeClr val="accent1"/>
              </a:buClr>
              <a:buSzPct val="111000"/>
              <a:buFont typeface="Wingdings" panose="05000000000000000000" pitchFamily="2" charset="2"/>
              <a:buChar char="ü"/>
            </a:pPr>
            <a:r>
              <a:rPr lang="en-US" altLang="zh-CN" sz="2400" dirty="0">
                <a:effectLst/>
                <a:latin typeface="Cambria" panose="02040503050406030204" pitchFamily="18" charset="0"/>
                <a:ea typeface="宋体" panose="02010600030101010101" pitchFamily="2" charset="-122"/>
              </a:rPr>
              <a:t> Indenting rules are about style, not something that affects whether a program is correct or not.</a:t>
            </a:r>
          </a:p>
          <a:p>
            <a:pPr lvl="1">
              <a:lnSpc>
                <a:spcPct val="130000"/>
              </a:lnSpc>
              <a:buClr>
                <a:schemeClr val="accent1"/>
              </a:buClr>
              <a:buSzPct val="111000"/>
              <a:buFont typeface="Wingdings" panose="05000000000000000000" pitchFamily="2" charset="2"/>
              <a:buNone/>
            </a:pPr>
            <a:endParaRPr lang="en-US" altLang="zh-CN" sz="2400" dirty="0">
              <a:effectLst/>
              <a:latin typeface="Cambria" panose="02040503050406030204" pitchFamily="18" charset="0"/>
              <a:ea typeface="宋体" panose="02010600030101010101" pitchFamily="2" charset="-122"/>
            </a:endParaRPr>
          </a:p>
          <a:p>
            <a:pPr lvl="1">
              <a:lnSpc>
                <a:spcPct val="130000"/>
              </a:lnSpc>
              <a:buClr>
                <a:schemeClr val="accent1"/>
              </a:buClr>
              <a:buSzPct val="111000"/>
              <a:buFont typeface="Wingdings" panose="05000000000000000000" pitchFamily="2" charset="2"/>
              <a:buNone/>
            </a:pPr>
            <a:r>
              <a:rPr lang="en-US" altLang="zh-CN" sz="2400" dirty="0">
                <a:effectLst/>
                <a:latin typeface="Cambria" panose="02040503050406030204" pitchFamily="18" charset="0"/>
                <a:ea typeface="宋体" panose="02010600030101010101" pitchFamily="2" charset="-122"/>
              </a:rPr>
              <a:t>Examples of standards </a:t>
            </a:r>
            <a:r>
              <a:rPr lang="en-US" altLang="zh-CN" sz="2400" dirty="0" smtClean="0">
                <a:effectLst/>
                <a:latin typeface="Cambria" panose="02040503050406030204" pitchFamily="18" charset="0"/>
                <a:ea typeface="宋体" panose="02010600030101010101" pitchFamily="2" charset="-122"/>
              </a:rPr>
              <a:t>or guidelines:</a:t>
            </a:r>
            <a:endParaRPr lang="en-US" altLang="zh-CN" sz="2400" dirty="0">
              <a:effectLst/>
              <a:latin typeface="Cambria" panose="02040503050406030204" pitchFamily="18" charset="0"/>
              <a:ea typeface="宋体" panose="02010600030101010101" pitchFamily="2" charset="-122"/>
            </a:endParaRPr>
          </a:p>
          <a:p>
            <a:pPr lvl="1">
              <a:lnSpc>
                <a:spcPct val="130000"/>
              </a:lnSpc>
              <a:buClr>
                <a:schemeClr val="accent1"/>
              </a:buClr>
              <a:buSzPct val="111000"/>
              <a:buFont typeface="Wingdings" panose="05000000000000000000" pitchFamily="2" charset="2"/>
              <a:buNone/>
            </a:pPr>
            <a:r>
              <a:rPr lang="en-US" altLang="zh-CN" sz="2400" dirty="0">
                <a:effectLst/>
                <a:latin typeface="Cambria" panose="02040503050406030204" pitchFamily="18" charset="0"/>
                <a:ea typeface="宋体" panose="02010600030101010101" pitchFamily="2" charset="-122"/>
              </a:rPr>
              <a:t>	- Don’t use GOTOs</a:t>
            </a:r>
          </a:p>
          <a:p>
            <a:pPr lvl="2">
              <a:lnSpc>
                <a:spcPct val="130000"/>
              </a:lnSpc>
              <a:buClr>
                <a:schemeClr val="accent1"/>
              </a:buClr>
              <a:buSzPct val="111000"/>
            </a:pPr>
            <a:r>
              <a:rPr lang="en-US" altLang="zh-CN" dirty="0">
                <a:latin typeface="Cambria" panose="02040503050406030204" pitchFamily="18" charset="0"/>
                <a:ea typeface="宋体" panose="02010600030101010101" pitchFamily="2" charset="-122"/>
              </a:rPr>
              <a:t>- </a:t>
            </a:r>
            <a:r>
              <a:rPr lang="en-US" altLang="zh-CN" sz="2400" dirty="0" smtClean="0">
                <a:effectLst/>
                <a:latin typeface="Cambria" panose="02040503050406030204" pitchFamily="18" charset="0"/>
                <a:ea typeface="宋体" panose="02010600030101010101" pitchFamily="2" charset="-122"/>
              </a:rPr>
              <a:t>Use </a:t>
            </a:r>
            <a:r>
              <a:rPr lang="en-US" altLang="zh-CN" sz="2400" dirty="0">
                <a:effectLst/>
                <a:latin typeface="Cambria" panose="02040503050406030204" pitchFamily="18" charset="0"/>
                <a:ea typeface="宋体" panose="02010600030101010101" pitchFamily="2" charset="-122"/>
              </a:rPr>
              <a:t>WHILE loops, instead of DO-WHILE loops except in rare cases.</a:t>
            </a:r>
            <a:endParaRPr lang="en-US" altLang="zh-CN" sz="2000"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13443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3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93890" name="Rectangle 2"/>
          <p:cNvSpPr>
            <a:spLocks noGrp="1" noChangeArrowheads="1"/>
          </p:cNvSpPr>
          <p:nvPr>
            <p:ph type="title"/>
          </p:nvPr>
        </p:nvSpPr>
        <p:spPr>
          <a:xfrm>
            <a:off x="1371600" y="152400"/>
            <a:ext cx="7772400" cy="1143000"/>
          </a:xfrm>
        </p:spPr>
        <p:txBody>
          <a:bodyPr/>
          <a:lstStyle/>
          <a:p>
            <a:r>
              <a:rPr lang="en-US" altLang="zh-CN" sz="3600" dirty="0">
                <a:solidFill>
                  <a:srgbClr val="132584"/>
                </a:solidFill>
                <a:latin typeface="Cambria" panose="02040503050406030204" pitchFamily="18" charset="0"/>
              </a:rPr>
              <a:t>Examples</a:t>
            </a:r>
          </a:p>
        </p:txBody>
      </p:sp>
      <p:sp>
        <p:nvSpPr>
          <p:cNvPr id="293892" name="AutoShape 4"/>
          <p:cNvSpPr>
            <a:spLocks noChangeArrowheads="1"/>
          </p:cNvSpPr>
          <p:nvPr/>
        </p:nvSpPr>
        <p:spPr bwMode="auto">
          <a:xfrm>
            <a:off x="1368425" y="1052513"/>
            <a:ext cx="6477000" cy="5600700"/>
          </a:xfrm>
          <a:prstGeom prst="foldedCorner">
            <a:avLst>
              <a:gd name="adj" fmla="val 12963"/>
            </a:avLst>
          </a:prstGeom>
          <a:solidFill>
            <a:srgbClr val="DDDDDD">
              <a:alpha val="50000"/>
            </a:srgbClr>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1" hangingPunct="1">
              <a:lnSpc>
                <a:spcPts val="2200"/>
              </a:lnSpc>
              <a:spcBef>
                <a:spcPct val="50000"/>
              </a:spcBef>
              <a:buClr>
                <a:schemeClr val="accent1"/>
              </a:buClr>
            </a:pPr>
            <a:r>
              <a:rPr lang="en-US" altLang="zh-CN" sz="1000" b="1" dirty="0">
                <a:effectLst/>
                <a:latin typeface="Cambria" panose="02040503050406030204" pitchFamily="18" charset="0"/>
                <a:ea typeface="宋体" panose="02010600030101010101" pitchFamily="2" charset="-122"/>
              </a:rPr>
              <a:t> </a:t>
            </a:r>
            <a:r>
              <a:rPr lang="en-US" altLang="zh-CN" sz="1400" b="1" dirty="0">
                <a:effectLst/>
                <a:latin typeface="Cambria" panose="02040503050406030204" pitchFamily="18" charset="0"/>
                <a:ea typeface="宋体" panose="02010600030101010101" pitchFamily="2" charset="-122"/>
              </a:rPr>
              <a:t>Visual Basic Coding Standards                     by Phil </a:t>
            </a:r>
            <a:r>
              <a:rPr lang="en-US" altLang="zh-CN" sz="1400" b="1" dirty="0" err="1">
                <a:effectLst/>
                <a:latin typeface="Cambria" panose="02040503050406030204" pitchFamily="18" charset="0"/>
                <a:ea typeface="宋体" panose="02010600030101010101" pitchFamily="2" charset="-122"/>
              </a:rPr>
              <a:t>Fresle</a:t>
            </a:r>
            <a:endParaRPr lang="en-US" altLang="zh-CN" sz="1400" b="1" dirty="0">
              <a:effectLst/>
              <a:latin typeface="Cambria" panose="02040503050406030204" pitchFamily="18" charset="0"/>
              <a:ea typeface="宋体" panose="02010600030101010101" pitchFamily="2" charset="-122"/>
            </a:endParaRPr>
          </a:p>
          <a:p>
            <a:pPr eaLnBrk="1" hangingPunct="1">
              <a:lnSpc>
                <a:spcPts val="2200"/>
              </a:lnSpc>
              <a:spcBef>
                <a:spcPct val="50000"/>
              </a:spcBef>
              <a:buClr>
                <a:schemeClr val="accent1"/>
              </a:buClr>
            </a:pPr>
            <a:r>
              <a:rPr lang="en-US" altLang="zh-CN" sz="1400" i="1" dirty="0">
                <a:effectLst/>
                <a:latin typeface="Cambria" panose="02040503050406030204" pitchFamily="18" charset="0"/>
                <a:ea typeface="宋体" panose="02010600030101010101" pitchFamily="2" charset="-122"/>
              </a:rPr>
              <a:t> Copyright 2000 </a:t>
            </a:r>
            <a:r>
              <a:rPr lang="en-US" altLang="zh-CN" sz="1400" i="1" dirty="0" err="1">
                <a:effectLst/>
                <a:latin typeface="Cambria" panose="02040503050406030204" pitchFamily="18" charset="0"/>
                <a:ea typeface="宋体" panose="02010600030101010101" pitchFamily="2" charset="-122"/>
              </a:rPr>
              <a:t>Frez</a:t>
            </a:r>
            <a:r>
              <a:rPr lang="en-US" altLang="zh-CN" sz="1400" i="1" dirty="0">
                <a:effectLst/>
                <a:latin typeface="Cambria" panose="02040503050406030204" pitchFamily="18" charset="0"/>
                <a:ea typeface="宋体" panose="02010600030101010101" pitchFamily="2" charset="-122"/>
              </a:rPr>
              <a:t> Systems Limited</a:t>
            </a:r>
            <a:endParaRPr lang="en-US" altLang="zh-CN" sz="1400" dirty="0">
              <a:effectLst/>
              <a:latin typeface="Cambria" panose="02040503050406030204" pitchFamily="18" charset="0"/>
              <a:ea typeface="宋体" panose="02010600030101010101" pitchFamily="2" charset="-122"/>
            </a:endParaRPr>
          </a:p>
          <a:p>
            <a:pPr eaLnBrk="1" hangingPunct="1">
              <a:lnSpc>
                <a:spcPts val="2200"/>
              </a:lnSpc>
              <a:spcBef>
                <a:spcPct val="50000"/>
              </a:spcBef>
              <a:buClr>
                <a:schemeClr val="accent1"/>
              </a:buClr>
            </a:pPr>
            <a:r>
              <a:rPr lang="en-US" altLang="zh-CN" sz="1400" i="1" dirty="0">
                <a:effectLst/>
                <a:latin typeface="Cambria" panose="02040503050406030204" pitchFamily="18" charset="0"/>
                <a:ea typeface="宋体" panose="02010600030101010101" pitchFamily="2" charset="-122"/>
              </a:rPr>
              <a:t> Last updated 17-Apr-2000 </a:t>
            </a:r>
            <a:endParaRPr lang="en-US" altLang="zh-CN" sz="1400" dirty="0">
              <a:effectLst/>
              <a:latin typeface="Cambria" panose="02040503050406030204" pitchFamily="18" charset="0"/>
              <a:ea typeface="宋体" panose="02010600030101010101" pitchFamily="2" charset="-122"/>
            </a:endParaRPr>
          </a:p>
          <a:p>
            <a:pPr eaLnBrk="1" hangingPunct="1">
              <a:lnSpc>
                <a:spcPts val="2200"/>
              </a:lnSpc>
              <a:spcBef>
                <a:spcPct val="50000"/>
              </a:spcBef>
              <a:buClr>
                <a:schemeClr val="accent1"/>
              </a:buClr>
            </a:pP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Introduction</a:t>
            </a:r>
            <a:r>
              <a:rPr lang="en-US" altLang="zh-CN" sz="1400" dirty="0">
                <a:effectLst/>
                <a:latin typeface="Cambria" panose="02040503050406030204" pitchFamily="18" charset="0"/>
                <a:ea typeface="宋体" panose="02010600030101010101" pitchFamily="2" charset="-122"/>
              </a:rPr>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Naming Conventions</a:t>
            </a:r>
            <a:r>
              <a:rPr lang="en-US" altLang="zh-CN" sz="1400" dirty="0">
                <a:effectLst/>
                <a:latin typeface="Cambria" panose="02040503050406030204" pitchFamily="18" charset="0"/>
                <a:ea typeface="宋体" panose="02010600030101010101" pitchFamily="2" charset="-122"/>
              </a:rPr>
              <a:t>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Use of Variables, Procedures and Constants</a:t>
            </a:r>
            <a:r>
              <a:rPr lang="en-US" altLang="zh-CN" sz="1400" dirty="0">
                <a:effectLst/>
                <a:latin typeface="Cambria" panose="02040503050406030204" pitchFamily="18" charset="0"/>
                <a:ea typeface="宋体" panose="02010600030101010101" pitchFamily="2" charset="-122"/>
              </a:rPr>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Commenting Code</a:t>
            </a:r>
            <a:r>
              <a:rPr lang="en-US" altLang="zh-CN" sz="1400" dirty="0">
                <a:effectLst/>
                <a:latin typeface="Cambria" panose="02040503050406030204" pitchFamily="18" charset="0"/>
                <a:ea typeface="宋体" panose="02010600030101010101" pitchFamily="2" charset="-122"/>
              </a:rPr>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Formatting Code</a:t>
            </a:r>
            <a:r>
              <a:rPr lang="en-US" altLang="zh-CN" sz="1400" dirty="0">
                <a:effectLst/>
                <a:latin typeface="Cambria" panose="02040503050406030204" pitchFamily="18" charset="0"/>
                <a:ea typeface="宋体" panose="02010600030101010101" pitchFamily="2" charset="-122"/>
              </a:rPr>
              <a:t>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Other Coding Rules</a:t>
            </a:r>
            <a:r>
              <a:rPr lang="en-US" altLang="zh-CN" sz="1400" dirty="0">
                <a:effectLst/>
                <a:latin typeface="Cambria" panose="02040503050406030204" pitchFamily="18" charset="0"/>
                <a:ea typeface="宋体" panose="02010600030101010101" pitchFamily="2" charset="-122"/>
              </a:rPr>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Sample Boilerplates</a:t>
            </a:r>
            <a:r>
              <a:rPr lang="en-US" altLang="zh-CN" sz="1400" dirty="0">
                <a:effectLst/>
                <a:latin typeface="Cambria" panose="02040503050406030204" pitchFamily="18" charset="0"/>
                <a:ea typeface="宋体" panose="02010600030101010101" pitchFamily="2" charset="-122"/>
              </a:rPr>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Sample Code Containing Error Handling</a:t>
            </a:r>
            <a:r>
              <a:rPr lang="en-US" altLang="zh-CN" sz="1400" dirty="0">
                <a:effectLst/>
                <a:latin typeface="Cambria" panose="02040503050406030204" pitchFamily="18" charset="0"/>
                <a:ea typeface="宋体" panose="02010600030101010101" pitchFamily="2" charset="-122"/>
              </a:rPr>
              <a:t/>
            </a:r>
            <a:br>
              <a:rPr lang="en-US" altLang="zh-CN" sz="1400" dirty="0">
                <a:effectLst/>
                <a:latin typeface="Cambria" panose="02040503050406030204" pitchFamily="18" charset="0"/>
                <a:ea typeface="宋体" panose="02010600030101010101" pitchFamily="2" charset="-122"/>
              </a:rPr>
            </a:br>
            <a:r>
              <a:rPr lang="en-US" altLang="zh-CN" sz="1400" dirty="0">
                <a:effectLst/>
                <a:latin typeface="Cambria" panose="02040503050406030204" pitchFamily="18" charset="0"/>
                <a:ea typeface="宋体" panose="02010600030101010101" pitchFamily="2" charset="-122"/>
              </a:rPr>
              <a:t> </a:t>
            </a:r>
            <a:r>
              <a:rPr lang="en-US" altLang="zh-CN" sz="1400" dirty="0">
                <a:effectLst/>
                <a:latin typeface="Cambria" panose="02040503050406030204" pitchFamily="18" charset="0"/>
                <a:ea typeface="宋体" panose="02010600030101010101" pitchFamily="2" charset="-122"/>
                <a:hlinkClick r:id="" action="ppaction://noaction"/>
              </a:rPr>
              <a:t>Further Reading</a:t>
            </a:r>
            <a:r>
              <a:rPr lang="en-US" altLang="zh-CN" sz="1400" dirty="0">
                <a:effectLst/>
                <a:latin typeface="Cambria" panose="02040503050406030204" pitchFamily="18" charset="0"/>
                <a:ea typeface="宋体" panose="02010600030101010101" pitchFamily="2" charset="-122"/>
              </a:rPr>
              <a:t/>
            </a:r>
            <a:br>
              <a:rPr lang="en-US" altLang="zh-CN" sz="1400" dirty="0">
                <a:effectLst/>
                <a:latin typeface="Cambria" panose="02040503050406030204" pitchFamily="18" charset="0"/>
                <a:ea typeface="宋体" panose="02010600030101010101" pitchFamily="2" charset="-122"/>
              </a:rPr>
            </a:br>
            <a:endParaRPr lang="en-US" altLang="zh-CN" sz="1400" dirty="0">
              <a:effectLst/>
              <a:latin typeface="Cambria" panose="02040503050406030204" pitchFamily="18" charset="0"/>
              <a:ea typeface="宋体" panose="02010600030101010101" pitchFamily="2" charset="-122"/>
            </a:endParaRPr>
          </a:p>
          <a:p>
            <a:pPr eaLnBrk="1" hangingPunct="1">
              <a:lnSpc>
                <a:spcPts val="2200"/>
              </a:lnSpc>
              <a:spcBef>
                <a:spcPct val="50000"/>
              </a:spcBef>
              <a:buClr>
                <a:schemeClr val="accent1"/>
              </a:buClr>
            </a:pPr>
            <a:r>
              <a:rPr lang="en-US" altLang="zh-CN" sz="1400" dirty="0">
                <a:effectLst/>
                <a:latin typeface="Cambria" panose="02040503050406030204" pitchFamily="18" charset="0"/>
                <a:ea typeface="宋体" panose="02010600030101010101" pitchFamily="2" charset="-122"/>
              </a:rPr>
              <a:t> </a:t>
            </a:r>
            <a:r>
              <a:rPr lang="en-US" altLang="zh-CN" sz="1400" b="1" dirty="0">
                <a:effectLst/>
                <a:latin typeface="Cambria" panose="02040503050406030204" pitchFamily="18" charset="0"/>
                <a:ea typeface="宋体" panose="02010600030101010101" pitchFamily="2" charset="-122"/>
              </a:rPr>
              <a:t>Introduction</a:t>
            </a:r>
          </a:p>
          <a:p>
            <a:pPr eaLnBrk="1" hangingPunct="1">
              <a:lnSpc>
                <a:spcPts val="2200"/>
              </a:lnSpc>
              <a:spcBef>
                <a:spcPct val="50000"/>
              </a:spcBef>
              <a:buClr>
                <a:schemeClr val="accent1"/>
              </a:buClr>
            </a:pPr>
            <a:r>
              <a:rPr lang="en-US" altLang="zh-CN" sz="1400" dirty="0">
                <a:effectLst/>
                <a:latin typeface="Cambria" panose="02040503050406030204" pitchFamily="18" charset="0"/>
                <a:ea typeface="宋体" panose="02010600030101010101" pitchFamily="2" charset="-122"/>
              </a:rPr>
              <a:t> These are the Visual Basic coding standards used by </a:t>
            </a:r>
            <a:r>
              <a:rPr lang="en-US" altLang="zh-CN" sz="1400" dirty="0" err="1">
                <a:effectLst/>
                <a:latin typeface="Cambria" panose="02040503050406030204" pitchFamily="18" charset="0"/>
                <a:ea typeface="宋体" panose="02010600030101010101" pitchFamily="2" charset="-122"/>
              </a:rPr>
              <a:t>Frez</a:t>
            </a:r>
            <a:r>
              <a:rPr lang="en-US" altLang="zh-CN" sz="1400" dirty="0">
                <a:effectLst/>
                <a:latin typeface="Cambria" panose="02040503050406030204" pitchFamily="18" charset="0"/>
                <a:ea typeface="宋体" panose="02010600030101010101" pitchFamily="2" charset="-122"/>
              </a:rPr>
              <a:t> Systems Limited. </a:t>
            </a:r>
            <a:endParaRPr lang="zh-CN" altLang="en-US" sz="1400"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605694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50210" name="Rectangle 2"/>
          <p:cNvSpPr>
            <a:spLocks noGrp="1" noChangeArrowheads="1"/>
          </p:cNvSpPr>
          <p:nvPr>
            <p:ph type="title"/>
          </p:nvPr>
        </p:nvSpPr>
        <p:spPr/>
        <p:txBody>
          <a:bodyPr/>
          <a:lstStyle/>
          <a:p>
            <a:r>
              <a:rPr lang="en-US" altLang="zh-CN" sz="3600">
                <a:solidFill>
                  <a:srgbClr val="132584"/>
                </a:solidFill>
                <a:latin typeface="Cambria" panose="02040503050406030204" pitchFamily="18" charset="0"/>
              </a:rPr>
              <a:t>Another Example</a:t>
            </a:r>
          </a:p>
        </p:txBody>
      </p:sp>
      <p:sp>
        <p:nvSpPr>
          <p:cNvPr id="350212" name="Rectangle 4"/>
          <p:cNvSpPr>
            <a:spLocks noChangeArrowheads="1"/>
          </p:cNvSpPr>
          <p:nvPr/>
        </p:nvSpPr>
        <p:spPr bwMode="auto">
          <a:xfrm>
            <a:off x="609600" y="1606998"/>
            <a:ext cx="792480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a:tabLst>
                <a:tab pos="304800" algn="l"/>
                <a:tab pos="5267325" algn="r"/>
              </a:tabLst>
              <a:defRPr sz="2400">
                <a:solidFill>
                  <a:schemeClr val="tx1"/>
                </a:solidFill>
                <a:latin typeface="Times New Roman" panose="02020603050405020304" pitchFamily="18" charset="0"/>
              </a:defRPr>
            </a:lvl1pPr>
            <a:lvl2pPr marL="914400" indent="-457200">
              <a:tabLst>
                <a:tab pos="304800" algn="l"/>
                <a:tab pos="5267325" algn="r"/>
              </a:tabLst>
              <a:defRPr sz="2400">
                <a:solidFill>
                  <a:schemeClr val="tx1"/>
                </a:solidFill>
                <a:latin typeface="Times New Roman" panose="02020603050405020304" pitchFamily="18" charset="0"/>
              </a:defRPr>
            </a:lvl2pPr>
            <a:lvl3pPr marL="1371600" indent="-457200">
              <a:tabLst>
                <a:tab pos="304800" algn="l"/>
                <a:tab pos="5267325" algn="r"/>
              </a:tabLst>
              <a:defRPr sz="2400">
                <a:solidFill>
                  <a:schemeClr val="tx1"/>
                </a:solidFill>
                <a:latin typeface="Times New Roman" panose="02020603050405020304" pitchFamily="18" charset="0"/>
              </a:defRPr>
            </a:lvl3pPr>
            <a:lvl4pPr marL="1828800" indent="-457200">
              <a:tabLst>
                <a:tab pos="304800" algn="l"/>
                <a:tab pos="5267325" algn="r"/>
              </a:tabLst>
              <a:defRPr sz="2400">
                <a:solidFill>
                  <a:schemeClr val="tx1"/>
                </a:solidFill>
                <a:latin typeface="Times New Roman" panose="02020603050405020304" pitchFamily="18" charset="0"/>
              </a:defRPr>
            </a:lvl4pPr>
            <a:lvl5pPr marL="2286000" indent="-457200">
              <a:tabLst>
                <a:tab pos="304800" algn="l"/>
                <a:tab pos="5267325" algn="r"/>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304800" algn="l"/>
                <a:tab pos="5267325" algn="r"/>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304800" algn="l"/>
                <a:tab pos="5267325" algn="r"/>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304800" algn="l"/>
                <a:tab pos="5267325" algn="r"/>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304800" algn="l"/>
                <a:tab pos="5267325" algn="r"/>
              </a:tabLst>
              <a:defRPr sz="2400">
                <a:solidFill>
                  <a:schemeClr val="tx1"/>
                </a:solidFill>
                <a:latin typeface="Times New Roman" panose="02020603050405020304" pitchFamily="18" charset="0"/>
              </a:defRPr>
            </a:lvl9pPr>
          </a:lstStyle>
          <a:p>
            <a:pPr>
              <a:lnSpc>
                <a:spcPct val="120000"/>
              </a:lnSpc>
            </a:pPr>
            <a:r>
              <a:rPr lang="en-US" altLang="zh-CN" b="1" u="sng" dirty="0">
                <a:effectLst/>
                <a:latin typeface="Cambria" panose="02040503050406030204" pitchFamily="18" charset="0"/>
                <a:ea typeface="宋体" panose="02010600030101010101" pitchFamily="2" charset="-122"/>
                <a:hlinkClick r:id="" action="ppaction://noaction"/>
              </a:rPr>
              <a:t>1.</a:t>
            </a:r>
            <a:r>
              <a:rPr lang="en-US" altLang="zh-CN" u="sng" dirty="0">
                <a:effectLst/>
                <a:latin typeface="Cambria" panose="02040503050406030204" pitchFamily="18" charset="0"/>
                <a:ea typeface="宋体" panose="02010600030101010101" pitchFamily="2" charset="-122"/>
                <a:hlinkClick r:id="" action="ppaction://noaction"/>
              </a:rPr>
              <a:t>	</a:t>
            </a:r>
            <a:r>
              <a:rPr lang="en-US" altLang="zh-CN" b="1" u="sng" dirty="0">
                <a:effectLst/>
                <a:latin typeface="Cambria" panose="02040503050406030204" pitchFamily="18" charset="0"/>
                <a:ea typeface="宋体" panose="02010600030101010101" pitchFamily="2" charset="-122"/>
                <a:hlinkClick r:id="" action="ppaction://noaction"/>
              </a:rPr>
              <a:t>Foreword</a:t>
            </a:r>
            <a:endParaRPr lang="en-US" altLang="zh-CN" u="sng" dirty="0">
              <a:effectLst/>
              <a:latin typeface="Cambria" panose="02040503050406030204" pitchFamily="18" charset="0"/>
              <a:ea typeface="宋体" panose="02010600030101010101" pitchFamily="2" charset="-122"/>
            </a:endParaRPr>
          </a:p>
          <a:p>
            <a:pPr>
              <a:lnSpc>
                <a:spcPct val="120000"/>
              </a:lnSpc>
            </a:pPr>
            <a:r>
              <a:rPr lang="en-US" altLang="zh-CN" b="1" u="sng" dirty="0">
                <a:effectLst/>
                <a:latin typeface="Cambria" panose="02040503050406030204" pitchFamily="18" charset="0"/>
                <a:ea typeface="宋体" panose="02010600030101010101" pitchFamily="2" charset="-122"/>
                <a:hlinkClick r:id="" action="ppaction://noaction"/>
              </a:rPr>
              <a:t>2.</a:t>
            </a:r>
            <a:r>
              <a:rPr lang="en-US" altLang="zh-CN" u="sng" dirty="0">
                <a:effectLst/>
                <a:latin typeface="Cambria" panose="02040503050406030204" pitchFamily="18" charset="0"/>
                <a:ea typeface="宋体" panose="02010600030101010101" pitchFamily="2" charset="-122"/>
                <a:hlinkClick r:id="" action="ppaction://noaction"/>
              </a:rPr>
              <a:t>	</a:t>
            </a:r>
            <a:r>
              <a:rPr lang="en-US" altLang="zh-CN" b="1" u="sng" dirty="0">
                <a:effectLst/>
                <a:latin typeface="Cambria" panose="02040503050406030204" pitchFamily="18" charset="0"/>
                <a:ea typeface="宋体" panose="02010600030101010101" pitchFamily="2" charset="-122"/>
                <a:hlinkClick r:id="" action="ppaction://noaction"/>
              </a:rPr>
              <a:t>Release Note</a:t>
            </a:r>
            <a:endParaRPr lang="en-US" altLang="zh-CN" u="sng" dirty="0">
              <a:effectLst/>
              <a:latin typeface="Cambria" panose="02040503050406030204" pitchFamily="18" charset="0"/>
              <a:ea typeface="宋体" panose="02010600030101010101" pitchFamily="2" charset="-122"/>
            </a:endParaRPr>
          </a:p>
          <a:p>
            <a:pPr>
              <a:lnSpc>
                <a:spcPct val="120000"/>
              </a:lnSpc>
            </a:pPr>
            <a:r>
              <a:rPr lang="en-US" altLang="zh-CN" b="1" u="sng" dirty="0">
                <a:effectLst/>
                <a:latin typeface="Cambria" panose="02040503050406030204" pitchFamily="18" charset="0"/>
                <a:ea typeface="宋体" panose="02010600030101010101" pitchFamily="2" charset="-122"/>
                <a:hlinkClick r:id="" action="ppaction://noaction"/>
              </a:rPr>
              <a:t>3.</a:t>
            </a:r>
            <a:r>
              <a:rPr lang="en-US" altLang="zh-CN" u="sng" dirty="0">
                <a:effectLst/>
                <a:latin typeface="Cambria" panose="02040503050406030204" pitchFamily="18" charset="0"/>
                <a:ea typeface="宋体" panose="02010600030101010101" pitchFamily="2" charset="-122"/>
                <a:hlinkClick r:id="" action="ppaction://noaction"/>
              </a:rPr>
              <a:t>	</a:t>
            </a:r>
            <a:r>
              <a:rPr lang="en-US" altLang="zh-CN" b="1" u="sng" dirty="0">
                <a:effectLst/>
                <a:latin typeface="Cambria" panose="02040503050406030204" pitchFamily="18" charset="0"/>
                <a:ea typeface="宋体" panose="02010600030101010101" pitchFamily="2" charset="-122"/>
                <a:hlinkClick r:id="" action="ppaction://noaction"/>
              </a:rPr>
              <a:t>Commentary in file</a:t>
            </a:r>
            <a:endParaRPr lang="en-US" altLang="zh-CN" u="sng" dirty="0">
              <a:effectLst/>
              <a:latin typeface="Cambria" panose="02040503050406030204" pitchFamily="18" charset="0"/>
              <a:ea typeface="宋体" panose="02010600030101010101" pitchFamily="2" charset="-122"/>
            </a:endParaRPr>
          </a:p>
          <a:p>
            <a:pPr>
              <a:lnSpc>
                <a:spcPct val="120000"/>
              </a:lnSpc>
            </a:pPr>
            <a:r>
              <a:rPr lang="en-US" altLang="zh-CN" b="1" u="sng" dirty="0">
                <a:effectLst/>
                <a:latin typeface="Cambria" panose="02040503050406030204" pitchFamily="18" charset="0"/>
                <a:ea typeface="宋体" panose="02010600030101010101" pitchFamily="2" charset="-122"/>
                <a:hlinkClick r:id="" action="ppaction://noaction"/>
              </a:rPr>
              <a:t>4.</a:t>
            </a:r>
            <a:r>
              <a:rPr lang="en-US" altLang="zh-CN" u="sng" dirty="0">
                <a:effectLst/>
                <a:latin typeface="Cambria" panose="02040503050406030204" pitchFamily="18" charset="0"/>
                <a:ea typeface="宋体" panose="02010600030101010101" pitchFamily="2" charset="-122"/>
                <a:hlinkClick r:id="" action="ppaction://noaction"/>
              </a:rPr>
              <a:t>	</a:t>
            </a:r>
            <a:r>
              <a:rPr lang="en-US" altLang="zh-CN" b="1" u="sng" dirty="0">
                <a:effectLst/>
                <a:latin typeface="Cambria" panose="02040503050406030204" pitchFamily="18" charset="0"/>
                <a:ea typeface="宋体" panose="02010600030101010101" pitchFamily="2" charset="-122"/>
                <a:hlinkClick r:id="" action="ppaction://noaction"/>
              </a:rPr>
              <a:t>Constant</a:t>
            </a:r>
            <a:endParaRPr lang="en-US" altLang="zh-CN" u="sng" dirty="0">
              <a:effectLst/>
              <a:latin typeface="Cambria" panose="02040503050406030204" pitchFamily="18" charset="0"/>
              <a:ea typeface="宋体" panose="02010600030101010101" pitchFamily="2" charset="-122"/>
            </a:endParaRPr>
          </a:p>
          <a:p>
            <a:pPr>
              <a:lnSpc>
                <a:spcPct val="120000"/>
              </a:lnSpc>
            </a:pPr>
            <a:r>
              <a:rPr lang="en-US" altLang="zh-CN" b="1" u="sng" dirty="0">
                <a:effectLst/>
                <a:latin typeface="Cambria" panose="02040503050406030204" pitchFamily="18" charset="0"/>
                <a:ea typeface="宋体" panose="02010600030101010101" pitchFamily="2" charset="-122"/>
                <a:hlinkClick r:id="" action="ppaction://noaction"/>
              </a:rPr>
              <a:t>5.</a:t>
            </a:r>
            <a:r>
              <a:rPr lang="en-US" altLang="zh-CN" u="sng" dirty="0">
                <a:effectLst/>
                <a:latin typeface="Cambria" panose="02040503050406030204" pitchFamily="18" charset="0"/>
                <a:ea typeface="宋体" panose="02010600030101010101" pitchFamily="2" charset="-122"/>
                <a:hlinkClick r:id="" action="ppaction://noaction"/>
              </a:rPr>
              <a:t>	</a:t>
            </a:r>
            <a:r>
              <a:rPr lang="en-US" altLang="zh-CN" b="1" u="sng" dirty="0">
                <a:effectLst/>
                <a:latin typeface="Cambria" panose="02040503050406030204" pitchFamily="18" charset="0"/>
                <a:ea typeface="宋体" panose="02010600030101010101" pitchFamily="2" charset="-122"/>
                <a:hlinkClick r:id="" action="ppaction://noaction"/>
              </a:rPr>
              <a:t>Variable</a:t>
            </a:r>
            <a:endParaRPr lang="en-US" altLang="zh-CN" u="sng" dirty="0">
              <a:effectLst/>
              <a:latin typeface="Cambria" panose="02040503050406030204" pitchFamily="18" charset="0"/>
              <a:ea typeface="宋体" panose="02010600030101010101" pitchFamily="2" charset="-122"/>
            </a:endParaRPr>
          </a:p>
          <a:p>
            <a:pPr>
              <a:lnSpc>
                <a:spcPct val="120000"/>
              </a:lnSpc>
            </a:pPr>
            <a:r>
              <a:rPr lang="en-US" altLang="zh-CN" b="1" u="sng" dirty="0">
                <a:effectLst/>
                <a:latin typeface="Cambria" panose="02040503050406030204" pitchFamily="18" charset="0"/>
                <a:ea typeface="宋体" panose="02010600030101010101" pitchFamily="2" charset="-122"/>
                <a:hlinkClick r:id="" action="ppaction://noaction"/>
              </a:rPr>
              <a:t>6.</a:t>
            </a:r>
            <a:r>
              <a:rPr lang="en-US" altLang="zh-CN" u="sng" dirty="0">
                <a:effectLst/>
                <a:latin typeface="Cambria" panose="02040503050406030204" pitchFamily="18" charset="0"/>
                <a:ea typeface="宋体" panose="02010600030101010101" pitchFamily="2" charset="-122"/>
                <a:hlinkClick r:id="" action="ppaction://noaction"/>
              </a:rPr>
              <a:t>	</a:t>
            </a:r>
            <a:r>
              <a:rPr lang="en-US" altLang="zh-CN" b="1" u="sng" dirty="0" err="1">
                <a:effectLst/>
                <a:latin typeface="Cambria" panose="02040503050406030204" pitchFamily="18" charset="0"/>
                <a:ea typeface="宋体" panose="02010600030101010101" pitchFamily="2" charset="-122"/>
                <a:hlinkClick r:id="" action="ppaction://noaction"/>
              </a:rPr>
              <a:t>Struct</a:t>
            </a:r>
            <a:r>
              <a:rPr lang="en-US" altLang="zh-CN" b="1" u="sng" dirty="0">
                <a:effectLst/>
                <a:latin typeface="Cambria" panose="02040503050406030204" pitchFamily="18" charset="0"/>
                <a:ea typeface="宋体" panose="02010600030101010101" pitchFamily="2" charset="-122"/>
                <a:hlinkClick r:id="" action="ppaction://noaction"/>
              </a:rPr>
              <a:t>/</a:t>
            </a:r>
            <a:r>
              <a:rPr lang="en-US" altLang="zh-CN" b="1" u="sng" dirty="0" err="1">
                <a:effectLst/>
                <a:latin typeface="Cambria" panose="02040503050406030204" pitchFamily="18" charset="0"/>
                <a:ea typeface="宋体" panose="02010600030101010101" pitchFamily="2" charset="-122"/>
                <a:hlinkClick r:id="" action="ppaction://noaction"/>
              </a:rPr>
              <a:t>Enum</a:t>
            </a:r>
            <a:r>
              <a:rPr lang="en-US" altLang="zh-CN" b="1" u="sng" dirty="0">
                <a:effectLst/>
                <a:latin typeface="Cambria" panose="02040503050406030204" pitchFamily="18" charset="0"/>
                <a:ea typeface="宋体" panose="02010600030101010101" pitchFamily="2" charset="-122"/>
                <a:hlinkClick r:id="" action="ppaction://noaction"/>
              </a:rPr>
              <a:t> definition</a:t>
            </a:r>
            <a:endParaRPr lang="en-US" altLang="zh-CN" u="sng" dirty="0">
              <a:effectLst/>
              <a:latin typeface="Cambria" panose="02040503050406030204" pitchFamily="18" charset="0"/>
              <a:ea typeface="宋体" panose="02010600030101010101" pitchFamily="2" charset="-122"/>
            </a:endParaRPr>
          </a:p>
          <a:p>
            <a:pPr>
              <a:lnSpc>
                <a:spcPct val="120000"/>
              </a:lnSpc>
            </a:pPr>
            <a:r>
              <a:rPr lang="en-US" altLang="zh-CN" b="1" u="sng" dirty="0">
                <a:effectLst/>
                <a:latin typeface="Cambria" panose="02040503050406030204" pitchFamily="18" charset="0"/>
                <a:ea typeface="宋体" panose="02010600030101010101" pitchFamily="2" charset="-122"/>
                <a:hlinkClick r:id="" action="ppaction://noaction"/>
              </a:rPr>
              <a:t>7.</a:t>
            </a:r>
            <a:r>
              <a:rPr lang="en-US" altLang="zh-CN" u="sng" dirty="0">
                <a:effectLst/>
                <a:latin typeface="Cambria" panose="02040503050406030204" pitchFamily="18" charset="0"/>
                <a:ea typeface="宋体" panose="02010600030101010101" pitchFamily="2" charset="-122"/>
                <a:hlinkClick r:id="" action="ppaction://noaction"/>
              </a:rPr>
              <a:t>	</a:t>
            </a:r>
            <a:r>
              <a:rPr lang="en-US" altLang="zh-CN" b="1" u="sng" dirty="0">
                <a:effectLst/>
                <a:latin typeface="Cambria" panose="02040503050406030204" pitchFamily="18" charset="0"/>
                <a:ea typeface="宋体" panose="02010600030101010101" pitchFamily="2" charset="-122"/>
                <a:hlinkClick r:id="" action="ppaction://noaction"/>
              </a:rPr>
              <a:t>Expression and code blocks</a:t>
            </a:r>
            <a:endParaRPr lang="en-US" altLang="zh-CN" u="sng" dirty="0">
              <a:effectLst/>
              <a:latin typeface="Cambria" panose="02040503050406030204" pitchFamily="18" charset="0"/>
              <a:ea typeface="宋体" panose="02010600030101010101" pitchFamily="2" charset="-122"/>
            </a:endParaRPr>
          </a:p>
          <a:p>
            <a:pPr marL="0" indent="0">
              <a:lnSpc>
                <a:spcPct val="120000"/>
              </a:lnSpc>
            </a:pPr>
            <a:r>
              <a:rPr lang="en-US" altLang="zh-CN" b="1" u="sng" dirty="0" smtClean="0">
                <a:effectLst/>
                <a:latin typeface="Cambria" panose="02040503050406030204" pitchFamily="18" charset="0"/>
                <a:ea typeface="宋体" panose="02010600030101010101" pitchFamily="2" charset="-122"/>
                <a:hlinkClick r:id="" action="ppaction://noaction"/>
              </a:rPr>
              <a:t>8. Some </a:t>
            </a:r>
            <a:r>
              <a:rPr lang="en-US" altLang="zh-CN" b="1" u="sng" dirty="0">
                <a:effectLst/>
                <a:latin typeface="Cambria" panose="02040503050406030204" pitchFamily="18" charset="0"/>
                <a:ea typeface="宋体" panose="02010600030101010101" pitchFamily="2" charset="-122"/>
                <a:hlinkClick r:id="" action="ppaction://noaction"/>
              </a:rPr>
              <a:t>good habit</a:t>
            </a:r>
            <a:endParaRPr lang="en-US" altLang="zh-CN" b="1" u="sng" dirty="0">
              <a:effectLst/>
              <a:latin typeface="Cambria" panose="02040503050406030204" pitchFamily="18" charset="0"/>
              <a:ea typeface="宋体" panose="02010600030101010101" pitchFamily="2" charset="-122"/>
            </a:endParaRPr>
          </a:p>
          <a:p>
            <a:pPr>
              <a:lnSpc>
                <a:spcPct val="120000"/>
              </a:lnSpc>
            </a:pPr>
            <a:endParaRPr lang="en-US" altLang="zh-CN" u="sng"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0659018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3362" name="Rectangle 2"/>
          <p:cNvSpPr>
            <a:spLocks noGrp="1" noChangeArrowheads="1"/>
          </p:cNvSpPr>
          <p:nvPr>
            <p:ph type="title"/>
          </p:nvPr>
        </p:nvSpPr>
        <p:spPr>
          <a:xfrm>
            <a:off x="1600200" y="209550"/>
            <a:ext cx="8091487" cy="533400"/>
          </a:xfrm>
        </p:spPr>
        <p:txBody>
          <a:bodyPr/>
          <a:lstStyle/>
          <a:p>
            <a:r>
              <a:rPr lang="en-US" altLang="zh-CN" sz="3200" dirty="0">
                <a:solidFill>
                  <a:srgbClr val="132584"/>
                </a:solidFill>
                <a:latin typeface="Cambria" panose="02040503050406030204" pitchFamily="18" charset="0"/>
              </a:rPr>
              <a:t>Why Use Standards or Guidelines</a:t>
            </a:r>
          </a:p>
        </p:txBody>
      </p:sp>
      <p:sp>
        <p:nvSpPr>
          <p:cNvPr id="143364" name="Rectangle 4"/>
          <p:cNvSpPr>
            <a:spLocks noChangeArrowheads="1"/>
          </p:cNvSpPr>
          <p:nvPr/>
        </p:nvSpPr>
        <p:spPr bwMode="auto">
          <a:xfrm>
            <a:off x="533400" y="1447800"/>
            <a:ext cx="8305800" cy="353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400" b="1" dirty="0">
                <a:solidFill>
                  <a:srgbClr val="132584"/>
                </a:solidFill>
                <a:effectLst/>
                <a:latin typeface="Cambria" panose="02040503050406030204" pitchFamily="18" charset="0"/>
                <a:ea typeface="宋体" panose="02010600030101010101" pitchFamily="2" charset="-122"/>
              </a:rPr>
              <a:t>Studies show they increase</a:t>
            </a:r>
          </a:p>
          <a:p>
            <a:pPr lvl="1">
              <a:lnSpc>
                <a:spcPct val="130000"/>
              </a:lnSpc>
              <a:buClr>
                <a:schemeClr val="accent1"/>
              </a:buClr>
              <a:buFontTx/>
              <a:buChar char="•"/>
            </a:pPr>
            <a:r>
              <a:rPr lang="en-US" altLang="zh-CN" sz="2000" dirty="0">
                <a:latin typeface="Cambria" panose="02040503050406030204" pitchFamily="18" charset="0"/>
                <a:ea typeface="宋体" panose="02010600030101010101" pitchFamily="2" charset="-122"/>
              </a:rPr>
              <a:t> </a:t>
            </a:r>
            <a:r>
              <a:rPr lang="en-US" altLang="zh-CN" sz="2000" dirty="0" smtClean="0">
                <a:latin typeface="Cambria" panose="02040503050406030204" pitchFamily="18" charset="0"/>
                <a:ea typeface="宋体" panose="02010600030101010101" pitchFamily="2" charset="-122"/>
              </a:rPr>
              <a:t> </a:t>
            </a:r>
            <a:r>
              <a:rPr lang="en-US" altLang="zh-CN" sz="2000" dirty="0" smtClean="0">
                <a:effectLst/>
                <a:latin typeface="Cambria" panose="02040503050406030204" pitchFamily="18" charset="0"/>
                <a:ea typeface="宋体" panose="02010600030101010101" pitchFamily="2" charset="-122"/>
              </a:rPr>
              <a:t>Reliability</a:t>
            </a:r>
            <a:endParaRPr lang="en-US" altLang="zh-CN" sz="2000" dirty="0">
              <a:effectLst/>
              <a:latin typeface="Cambria" panose="02040503050406030204" pitchFamily="18" charset="0"/>
              <a:ea typeface="宋体" panose="02010600030101010101" pitchFamily="2" charset="-122"/>
            </a:endParaRP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a:t>
            </a:r>
            <a:r>
              <a:rPr lang="en-US" altLang="zh-CN" sz="2000" dirty="0" smtClean="0">
                <a:effectLst/>
                <a:latin typeface="Cambria" panose="02040503050406030204" pitchFamily="18" charset="0"/>
                <a:ea typeface="宋体" panose="02010600030101010101" pitchFamily="2" charset="-122"/>
              </a:rPr>
              <a:t> Readability </a:t>
            </a:r>
            <a:r>
              <a:rPr lang="en-US" altLang="zh-CN" sz="2000" dirty="0">
                <a:effectLst/>
                <a:latin typeface="Cambria" panose="02040503050406030204" pitchFamily="18" charset="0"/>
                <a:ea typeface="宋体" panose="02010600030101010101" pitchFamily="2" charset="-122"/>
              </a:rPr>
              <a:t>and, hence, maintainability</a:t>
            </a:r>
          </a:p>
          <a:p>
            <a:pPr lvl="1">
              <a:lnSpc>
                <a:spcPct val="130000"/>
              </a:lnSpc>
              <a:buClr>
                <a:schemeClr val="accent1"/>
              </a:buClr>
              <a:buFontTx/>
              <a:buChar char="•"/>
            </a:pPr>
            <a:r>
              <a:rPr lang="en-US" altLang="zh-CN" sz="2000" dirty="0">
                <a:effectLst/>
                <a:latin typeface="Cambria" panose="02040503050406030204" pitchFamily="18" charset="0"/>
                <a:ea typeface="宋体" panose="02010600030101010101" pitchFamily="2" charset="-122"/>
              </a:rPr>
              <a:t> </a:t>
            </a:r>
            <a:r>
              <a:rPr lang="en-US" altLang="zh-CN" sz="2000" dirty="0" smtClean="0">
                <a:effectLst/>
                <a:latin typeface="Cambria" panose="02040503050406030204" pitchFamily="18" charset="0"/>
                <a:ea typeface="宋体" panose="02010600030101010101" pitchFamily="2" charset="-122"/>
              </a:rPr>
              <a:t> Portability</a:t>
            </a:r>
            <a:endParaRPr lang="en-US" altLang="zh-CN" sz="2000" dirty="0">
              <a:effectLst/>
              <a:latin typeface="Cambria" panose="02040503050406030204" pitchFamily="18" charset="0"/>
              <a:ea typeface="宋体" panose="02010600030101010101" pitchFamily="2" charset="-122"/>
            </a:endParaRPr>
          </a:p>
          <a:p>
            <a:pPr lvl="1">
              <a:lnSpc>
                <a:spcPct val="130000"/>
              </a:lnSpc>
              <a:buClr>
                <a:schemeClr val="accent1"/>
              </a:buClr>
              <a:buFontTx/>
              <a:buChar char="•"/>
            </a:pPr>
            <a:endParaRPr lang="en-US" altLang="zh-CN" sz="2000" dirty="0">
              <a:effectLst/>
              <a:latin typeface="Cambria" panose="02040503050406030204" pitchFamily="18" charset="0"/>
              <a:ea typeface="宋体" panose="02010600030101010101" pitchFamily="2" charset="-122"/>
            </a:endParaRPr>
          </a:p>
          <a:p>
            <a:pPr>
              <a:lnSpc>
                <a:spcPct val="130000"/>
              </a:lnSpc>
            </a:pPr>
            <a:r>
              <a:rPr lang="en-US" altLang="zh-CN" sz="2000" b="1" dirty="0">
                <a:solidFill>
                  <a:srgbClr val="132584"/>
                </a:solidFill>
                <a:effectLst/>
                <a:latin typeface="Cambria" panose="02040503050406030204" pitchFamily="18" charset="0"/>
                <a:ea typeface="宋体" panose="02010600030101010101" pitchFamily="2" charset="-122"/>
              </a:rPr>
              <a:t>Some contractors require that certain standards be used when developing software for them.</a:t>
            </a:r>
          </a:p>
          <a:p>
            <a:pPr lvl="1">
              <a:lnSpc>
                <a:spcPct val="130000"/>
              </a:lnSpc>
            </a:pPr>
            <a:r>
              <a:rPr lang="en-US" altLang="zh-CN" dirty="0">
                <a:effectLst/>
                <a:latin typeface="Cambria" panose="02040503050406030204" pitchFamily="18" charset="0"/>
                <a:ea typeface="宋体" panose="02010600030101010101" pitchFamily="2" charset="-122"/>
              </a:rPr>
              <a:t>Good example- the government</a:t>
            </a:r>
          </a:p>
        </p:txBody>
      </p:sp>
    </p:spTree>
    <p:extLst>
      <p:ext uri="{BB962C8B-B14F-4D97-AF65-F5344CB8AC3E}">
        <p14:creationId xmlns:p14="http://schemas.microsoft.com/office/powerpoint/2010/main" val="352704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4386" name="Rectangle 2"/>
          <p:cNvSpPr>
            <a:spLocks noGrp="1" noChangeArrowheads="1"/>
          </p:cNvSpPr>
          <p:nvPr>
            <p:ph type="title"/>
          </p:nvPr>
        </p:nvSpPr>
        <p:spPr>
          <a:xfrm>
            <a:off x="2362200" y="76200"/>
            <a:ext cx="6705600" cy="762000"/>
          </a:xfrm>
        </p:spPr>
        <p:txBody>
          <a:bodyPr/>
          <a:lstStyle/>
          <a:p>
            <a:r>
              <a:rPr lang="en-US" altLang="zh-CN" b="1" dirty="0">
                <a:solidFill>
                  <a:srgbClr val="132584"/>
                </a:solidFill>
                <a:latin typeface="Cambria" panose="02040503050406030204" pitchFamily="18" charset="0"/>
              </a:rPr>
              <a:t>Organizations Producing Various Standards and Guidelines</a:t>
            </a:r>
          </a:p>
        </p:txBody>
      </p:sp>
      <p:sp>
        <p:nvSpPr>
          <p:cNvPr id="144388" name="Rectangle 4"/>
          <p:cNvSpPr>
            <a:spLocks noChangeArrowheads="1"/>
          </p:cNvSpPr>
          <p:nvPr/>
        </p:nvSpPr>
        <p:spPr bwMode="auto">
          <a:xfrm>
            <a:off x="457200" y="1450062"/>
            <a:ext cx="8382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en-US" altLang="zh-CN" sz="2000" dirty="0">
                <a:solidFill>
                  <a:srgbClr val="000099"/>
                </a:solidFill>
                <a:effectLst/>
                <a:latin typeface="Cambria" panose="02040503050406030204" pitchFamily="18" charset="0"/>
                <a:ea typeface="宋体" panose="02010600030101010101" pitchFamily="2" charset="-122"/>
              </a:rPr>
              <a:t>ANSI – </a:t>
            </a:r>
            <a:r>
              <a:rPr lang="en-US" altLang="zh-CN" sz="2000" b="1" dirty="0">
                <a:solidFill>
                  <a:srgbClr val="000099"/>
                </a:solidFill>
                <a:effectLst/>
                <a:latin typeface="Cambria" panose="02040503050406030204" pitchFamily="18" charset="0"/>
                <a:ea typeface="宋体" panose="02010600030101010101" pitchFamily="2" charset="-122"/>
              </a:rPr>
              <a:t>American National Standards Institute</a:t>
            </a:r>
          </a:p>
          <a:p>
            <a:pPr>
              <a:lnSpc>
                <a:spcPct val="130000"/>
              </a:lnSpc>
            </a:pPr>
            <a:r>
              <a:rPr lang="en-US" altLang="zh-CN" sz="2000" dirty="0">
                <a:solidFill>
                  <a:srgbClr val="000099"/>
                </a:solidFill>
                <a:effectLst/>
                <a:latin typeface="Cambria" panose="02040503050406030204" pitchFamily="18" charset="0"/>
                <a:ea typeface="宋体" panose="02010600030101010101" pitchFamily="2" charset="-122"/>
              </a:rPr>
              <a:t>IEC – </a:t>
            </a:r>
            <a:r>
              <a:rPr lang="en-US" altLang="zh-CN" sz="2000" b="1" dirty="0">
                <a:solidFill>
                  <a:srgbClr val="000099"/>
                </a:solidFill>
                <a:effectLst/>
                <a:latin typeface="Cambria" panose="02040503050406030204" pitchFamily="18" charset="0"/>
                <a:ea typeface="宋体" panose="02010600030101010101" pitchFamily="2" charset="-122"/>
              </a:rPr>
              <a:t>International Engineering Consortium</a:t>
            </a:r>
          </a:p>
          <a:p>
            <a:pPr>
              <a:lnSpc>
                <a:spcPct val="130000"/>
              </a:lnSpc>
            </a:pPr>
            <a:r>
              <a:rPr lang="en-US" altLang="zh-CN" sz="2000" dirty="0">
                <a:solidFill>
                  <a:srgbClr val="000099"/>
                </a:solidFill>
                <a:effectLst/>
                <a:latin typeface="Cambria" panose="02040503050406030204" pitchFamily="18" charset="0"/>
                <a:ea typeface="宋体" panose="02010600030101010101" pitchFamily="2" charset="-122"/>
              </a:rPr>
              <a:t>ISO –</a:t>
            </a:r>
            <a:r>
              <a:rPr lang="en-US" altLang="zh-CN" sz="2000" b="1" dirty="0">
                <a:solidFill>
                  <a:srgbClr val="000099"/>
                </a:solidFill>
                <a:effectLst/>
                <a:latin typeface="Cambria" panose="02040503050406030204" pitchFamily="18" charset="0"/>
                <a:ea typeface="宋体" panose="02010600030101010101" pitchFamily="2" charset="-122"/>
              </a:rPr>
              <a:t> International Organization for Standardization</a:t>
            </a:r>
          </a:p>
          <a:p>
            <a:pPr>
              <a:lnSpc>
                <a:spcPct val="130000"/>
              </a:lnSpc>
            </a:pPr>
            <a:r>
              <a:rPr lang="en-US" altLang="zh-CN" sz="2000" dirty="0">
                <a:solidFill>
                  <a:srgbClr val="000099"/>
                </a:solidFill>
                <a:effectLst/>
                <a:latin typeface="Cambria" panose="02040503050406030204" pitchFamily="18" charset="0"/>
                <a:ea typeface="宋体" panose="02010600030101010101" pitchFamily="2" charset="-122"/>
              </a:rPr>
              <a:t>NCITS</a:t>
            </a:r>
            <a:r>
              <a:rPr lang="en-US" altLang="zh-CN" sz="2000" b="1" dirty="0">
                <a:solidFill>
                  <a:srgbClr val="000099"/>
                </a:solidFill>
                <a:effectLst/>
                <a:latin typeface="Cambria" panose="02040503050406030204" pitchFamily="18" charset="0"/>
                <a:ea typeface="宋体" panose="02010600030101010101" pitchFamily="2" charset="-122"/>
              </a:rPr>
              <a:t> – National Committee for Information Technology Standards</a:t>
            </a:r>
          </a:p>
          <a:p>
            <a:pPr>
              <a:lnSpc>
                <a:spcPct val="130000"/>
              </a:lnSpc>
            </a:pPr>
            <a:endParaRPr lang="en-US" altLang="zh-CN" sz="2000" b="1" dirty="0" smtClean="0">
              <a:solidFill>
                <a:srgbClr val="000099"/>
              </a:solidFill>
              <a:effectLst/>
              <a:latin typeface="Cambria" panose="02040503050406030204" pitchFamily="18" charset="0"/>
              <a:ea typeface="宋体" panose="02010600030101010101" pitchFamily="2" charset="-122"/>
            </a:endParaRPr>
          </a:p>
          <a:p>
            <a:pPr>
              <a:lnSpc>
                <a:spcPct val="130000"/>
              </a:lnSpc>
            </a:pPr>
            <a:r>
              <a:rPr lang="en-US" altLang="zh-CN" sz="2000" b="1" dirty="0" smtClean="0">
                <a:solidFill>
                  <a:srgbClr val="000099"/>
                </a:solidFill>
                <a:effectLst/>
                <a:latin typeface="Cambria" panose="02040503050406030204" pitchFamily="18" charset="0"/>
                <a:ea typeface="宋体" panose="02010600030101010101" pitchFamily="2" charset="-122"/>
              </a:rPr>
              <a:t>Plus </a:t>
            </a:r>
            <a:r>
              <a:rPr lang="en-US" altLang="zh-CN" sz="2000" b="1" dirty="0">
                <a:solidFill>
                  <a:srgbClr val="000099"/>
                </a:solidFill>
                <a:effectLst/>
                <a:latin typeface="Cambria" panose="02040503050406030204" pitchFamily="18" charset="0"/>
                <a:ea typeface="宋体" panose="02010600030101010101" pitchFamily="2" charset="-122"/>
              </a:rPr>
              <a:t>various professional organizations</a:t>
            </a:r>
          </a:p>
          <a:p>
            <a:pPr lvl="1">
              <a:lnSpc>
                <a:spcPct val="130000"/>
              </a:lnSpc>
            </a:pPr>
            <a:r>
              <a:rPr lang="en-US" altLang="zh-CN" sz="2000" dirty="0">
                <a:effectLst/>
                <a:latin typeface="Cambria" panose="02040503050406030204" pitchFamily="18" charset="0"/>
                <a:ea typeface="宋体" panose="02010600030101010101" pitchFamily="2" charset="-122"/>
              </a:rPr>
              <a:t>ACM – </a:t>
            </a:r>
            <a:r>
              <a:rPr lang="en-US" altLang="zh-CN" sz="2000" b="1" dirty="0">
                <a:effectLst/>
                <a:latin typeface="Cambria" panose="02040503050406030204" pitchFamily="18" charset="0"/>
                <a:ea typeface="宋体" panose="02010600030101010101" pitchFamily="2" charset="-122"/>
              </a:rPr>
              <a:t>Association for Computing Machinery</a:t>
            </a:r>
          </a:p>
          <a:p>
            <a:pPr lvl="1">
              <a:lnSpc>
                <a:spcPct val="130000"/>
              </a:lnSpc>
            </a:pPr>
            <a:r>
              <a:rPr lang="en-US" altLang="zh-CN" sz="2000" dirty="0">
                <a:effectLst/>
                <a:latin typeface="Cambria" panose="02040503050406030204" pitchFamily="18" charset="0"/>
                <a:ea typeface="宋体" panose="02010600030101010101" pitchFamily="2" charset="-122"/>
              </a:rPr>
              <a:t>IEEE – </a:t>
            </a:r>
            <a:r>
              <a:rPr lang="en-US" altLang="zh-CN" sz="2000" b="1" dirty="0">
                <a:effectLst/>
                <a:latin typeface="Cambria" panose="02040503050406030204" pitchFamily="18" charset="0"/>
                <a:ea typeface="宋体" panose="02010600030101010101" pitchFamily="2" charset="-122"/>
              </a:rPr>
              <a:t>Institute of Electrical and Electronic Engineering</a:t>
            </a:r>
          </a:p>
          <a:p>
            <a:pPr>
              <a:lnSpc>
                <a:spcPct val="130000"/>
              </a:lnSpc>
            </a:pPr>
            <a:endParaRPr lang="en-US" altLang="zh-CN" sz="2000" b="1" dirty="0" smtClean="0">
              <a:solidFill>
                <a:srgbClr val="000099"/>
              </a:solidFill>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6101627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5410" name="Rectangle 2"/>
          <p:cNvSpPr>
            <a:spLocks noGrp="1" noChangeArrowheads="1"/>
          </p:cNvSpPr>
          <p:nvPr>
            <p:ph type="title"/>
          </p:nvPr>
        </p:nvSpPr>
        <p:spPr>
          <a:xfrm>
            <a:off x="2286000" y="23484"/>
            <a:ext cx="6667500" cy="762000"/>
          </a:xfrm>
        </p:spPr>
        <p:txBody>
          <a:bodyPr/>
          <a:lstStyle/>
          <a:p>
            <a:r>
              <a:rPr lang="en-US" altLang="zh-CN" b="1" dirty="0">
                <a:solidFill>
                  <a:srgbClr val="132584"/>
                </a:solidFill>
                <a:latin typeface="Cambria" panose="02040503050406030204" pitchFamily="18" charset="0"/>
              </a:rPr>
              <a:t>One list to check while doing formal reviews (from the text) :</a:t>
            </a:r>
          </a:p>
        </p:txBody>
      </p:sp>
      <p:sp>
        <p:nvSpPr>
          <p:cNvPr id="145412" name="Rectangle 4"/>
          <p:cNvSpPr>
            <a:spLocks noChangeArrowheads="1"/>
          </p:cNvSpPr>
          <p:nvPr/>
        </p:nvSpPr>
        <p:spPr bwMode="auto">
          <a:xfrm>
            <a:off x="457200" y="1371600"/>
            <a:ext cx="7239000"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Data reference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Data declaration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Computation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Comparison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Control flow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Subroutine (or function) parameter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I/O errors</a:t>
            </a:r>
          </a:p>
          <a:p>
            <a:pPr>
              <a:lnSpc>
                <a:spcPct val="130000"/>
              </a:lnSpc>
              <a:buClr>
                <a:schemeClr val="accent1"/>
              </a:buClr>
              <a:buFont typeface="Wingdings" panose="05000000000000000000" pitchFamily="2" charset="2"/>
              <a:buChar char="ü"/>
            </a:pPr>
            <a:r>
              <a:rPr lang="en-US" altLang="zh-CN" sz="2400" dirty="0">
                <a:solidFill>
                  <a:srgbClr val="000099"/>
                </a:solidFill>
                <a:effectLst/>
                <a:latin typeface="Cambria" panose="02040503050406030204" pitchFamily="18" charset="0"/>
                <a:ea typeface="宋体" panose="02010600030101010101" pitchFamily="2" charset="-122"/>
              </a:rPr>
              <a:t>Miscellaneous</a:t>
            </a:r>
          </a:p>
        </p:txBody>
      </p:sp>
    </p:spTree>
    <p:extLst>
      <p:ext uri="{BB962C8B-B14F-4D97-AF65-F5344CB8AC3E}">
        <p14:creationId xmlns:p14="http://schemas.microsoft.com/office/powerpoint/2010/main" val="79693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fld id="{E51EEA09-274A-46F0-965A-2C2A39ADAA38}" type="slidenum">
              <a:rPr lang="zh-CN" altLang="en-US">
                <a:latin typeface="Cambria" panose="02040503050406030204" pitchFamily="18" charset="0"/>
              </a:rPr>
              <a:pPr/>
              <a:t>5</a:t>
            </a:fld>
            <a:endParaRPr lang="en-US" altLang="zh-CN">
              <a:latin typeface="Cambria" panose="02040503050406030204" pitchFamily="18" charset="0"/>
            </a:endParaRPr>
          </a:p>
        </p:txBody>
      </p:sp>
      <p:sp>
        <p:nvSpPr>
          <p:cNvPr id="201730" name="Rectangle 2"/>
          <p:cNvSpPr>
            <a:spLocks noGrp="1" noChangeArrowheads="1"/>
          </p:cNvSpPr>
          <p:nvPr>
            <p:ph type="title"/>
          </p:nvPr>
        </p:nvSpPr>
        <p:spPr>
          <a:xfrm>
            <a:off x="2209800" y="192694"/>
            <a:ext cx="6386513" cy="558800"/>
          </a:xfrm>
        </p:spPr>
        <p:txBody>
          <a:bodyPr/>
          <a:lstStyle/>
          <a:p>
            <a:r>
              <a:rPr lang="en-US" altLang="zh-CN" sz="3200" dirty="0">
                <a:latin typeface="Cambria" panose="02040503050406030204" pitchFamily="18" charset="0"/>
              </a:rPr>
              <a:t>C-E Analysis Process Steps</a:t>
            </a:r>
          </a:p>
        </p:txBody>
      </p:sp>
      <p:sp>
        <p:nvSpPr>
          <p:cNvPr id="201731" name="Text Box 3"/>
          <p:cNvSpPr txBox="1">
            <a:spLocks noChangeArrowheads="1"/>
          </p:cNvSpPr>
          <p:nvPr/>
        </p:nvSpPr>
        <p:spPr bwMode="auto">
          <a:xfrm>
            <a:off x="513571" y="1524000"/>
            <a:ext cx="807720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2000"/>
              </a:spcBef>
              <a:buClr>
                <a:schemeClr val="accent1"/>
              </a:buClr>
              <a:buSzPct val="125000"/>
            </a:pPr>
            <a:r>
              <a:rPr lang="en-US" altLang="zh-CN" sz="2000" b="1" dirty="0">
                <a:effectLst/>
                <a:latin typeface="Cambria" panose="02040503050406030204" pitchFamily="18" charset="0"/>
                <a:ea typeface="宋体" panose="02010600030101010101" pitchFamily="2" charset="-122"/>
              </a:rPr>
              <a:t>Cause-effect </a:t>
            </a:r>
            <a:r>
              <a:rPr lang="en-US" altLang="zh-CN" sz="2000" b="1" dirty="0" smtClean="0">
                <a:effectLst/>
                <a:latin typeface="Cambria" panose="02040503050406030204" pitchFamily="18" charset="0"/>
                <a:ea typeface="宋体" panose="02010600030101010101" pitchFamily="2" charset="-122"/>
              </a:rPr>
              <a:t>analysis </a:t>
            </a:r>
            <a:r>
              <a:rPr lang="en-US" altLang="zh-CN" sz="2000" b="1" dirty="0">
                <a:effectLst/>
                <a:latin typeface="Cambria" panose="02040503050406030204" pitchFamily="18" charset="0"/>
                <a:ea typeface="宋体" panose="02010600030101010101" pitchFamily="2" charset="-122"/>
              </a:rPr>
              <a:t>consists of the following </a:t>
            </a:r>
            <a:r>
              <a:rPr lang="en-US" altLang="zh-CN" sz="2000" b="1" dirty="0" smtClean="0">
                <a:effectLst/>
                <a:latin typeface="Cambria" panose="02040503050406030204" pitchFamily="18" charset="0"/>
                <a:ea typeface="宋体" panose="02010600030101010101" pitchFamily="2" charset="-122"/>
              </a:rPr>
              <a:t>5 </a:t>
            </a:r>
            <a:r>
              <a:rPr lang="en-US" altLang="zh-CN" sz="2000" b="1" dirty="0">
                <a:effectLst/>
                <a:latin typeface="Cambria" panose="02040503050406030204" pitchFamily="18" charset="0"/>
                <a:ea typeface="宋体" panose="02010600030101010101" pitchFamily="2" charset="-122"/>
              </a:rPr>
              <a:t>steps</a:t>
            </a:r>
          </a:p>
          <a:p>
            <a:pPr eaLnBrk="1" hangingPunct="1">
              <a:spcBef>
                <a:spcPct val="52000"/>
              </a:spcBef>
              <a:buSzPct val="100000"/>
              <a:buFont typeface="+mj-lt"/>
              <a:buAutoNum type="arabicPeriod"/>
            </a:pPr>
            <a:r>
              <a:rPr lang="en-US" altLang="zh-CN" sz="2000" dirty="0">
                <a:latin typeface="Cambria" panose="02040503050406030204" pitchFamily="18" charset="0"/>
                <a:ea typeface="宋体" panose="02010600030101010101" pitchFamily="2" charset="-122"/>
              </a:rPr>
              <a:t>Division of </a:t>
            </a:r>
            <a:r>
              <a:rPr lang="en-US" altLang="zh-CN" sz="2000" dirty="0" smtClean="0">
                <a:latin typeface="Cambria" panose="02040503050406030204" pitchFamily="18" charset="0"/>
                <a:ea typeface="宋体" panose="02010600030101010101" pitchFamily="2" charset="-122"/>
              </a:rPr>
              <a:t>specification</a:t>
            </a:r>
            <a:endParaRPr lang="en-US" altLang="zh-CN" sz="2000" dirty="0">
              <a:latin typeface="Cambria" panose="02040503050406030204" pitchFamily="18" charset="0"/>
              <a:ea typeface="宋体" panose="02010600030101010101" pitchFamily="2" charset="-122"/>
            </a:endParaRPr>
          </a:p>
          <a:p>
            <a:pPr eaLnBrk="1" hangingPunct="1">
              <a:spcBef>
                <a:spcPct val="52000"/>
              </a:spcBef>
              <a:buSzPct val="100000"/>
              <a:buFont typeface="+mj-lt"/>
              <a:buAutoNum type="arabicPeriod"/>
            </a:pPr>
            <a:r>
              <a:rPr lang="en-US" altLang="zh-CN" sz="2000" dirty="0">
                <a:latin typeface="Cambria" panose="02040503050406030204" pitchFamily="18" charset="0"/>
                <a:ea typeface="宋体" panose="02010600030101010101" pitchFamily="2" charset="-122"/>
              </a:rPr>
              <a:t>Identification of cause and </a:t>
            </a:r>
            <a:r>
              <a:rPr lang="en-US" altLang="zh-CN" sz="2000" dirty="0" smtClean="0">
                <a:latin typeface="Cambria" panose="02040503050406030204" pitchFamily="18" charset="0"/>
                <a:ea typeface="宋体" panose="02010600030101010101" pitchFamily="2" charset="-122"/>
              </a:rPr>
              <a:t>effects</a:t>
            </a:r>
          </a:p>
          <a:p>
            <a:pPr eaLnBrk="1" hangingPunct="1">
              <a:spcBef>
                <a:spcPct val="52000"/>
              </a:spcBef>
              <a:buSzPct val="100000"/>
              <a:buFont typeface="+mj-lt"/>
              <a:buAutoNum type="arabicPeriod"/>
            </a:pPr>
            <a:r>
              <a:rPr lang="en-US" altLang="zh-CN" sz="2000" dirty="0" smtClean="0">
                <a:latin typeface="Cambria" panose="02040503050406030204" pitchFamily="18" charset="0"/>
                <a:ea typeface="宋体" panose="02010600030101010101" pitchFamily="2" charset="-122"/>
              </a:rPr>
              <a:t>Transforming </a:t>
            </a:r>
            <a:r>
              <a:rPr lang="en-US" altLang="zh-CN" sz="2000" dirty="0">
                <a:latin typeface="Cambria" panose="02040503050406030204" pitchFamily="18" charset="0"/>
                <a:ea typeface="宋体" panose="02010600030101010101" pitchFamily="2" charset="-122"/>
              </a:rPr>
              <a:t>the specifications into a cause-effect </a:t>
            </a:r>
            <a:r>
              <a:rPr lang="en-US" altLang="zh-CN" sz="2000" dirty="0" smtClean="0">
                <a:latin typeface="Cambria" panose="02040503050406030204" pitchFamily="18" charset="0"/>
                <a:ea typeface="宋体" panose="02010600030101010101" pitchFamily="2" charset="-122"/>
              </a:rPr>
              <a:t>graph</a:t>
            </a:r>
            <a:endParaRPr lang="en-US" altLang="zh-CN" sz="2000" dirty="0">
              <a:latin typeface="Cambria" panose="02040503050406030204" pitchFamily="18" charset="0"/>
              <a:ea typeface="宋体" panose="02010600030101010101" pitchFamily="2" charset="-122"/>
            </a:endParaRPr>
          </a:p>
          <a:p>
            <a:pPr eaLnBrk="1" hangingPunct="1">
              <a:spcBef>
                <a:spcPct val="52000"/>
              </a:spcBef>
              <a:buSzPct val="100000"/>
              <a:buFont typeface="+mj-lt"/>
              <a:buAutoNum type="arabicPeriod"/>
            </a:pPr>
            <a:r>
              <a:rPr lang="en-US" altLang="zh-CN" sz="2000" dirty="0" smtClean="0">
                <a:latin typeface="Cambria" panose="02040503050406030204" pitchFamily="18" charset="0"/>
                <a:ea typeface="宋体" panose="02010600030101010101" pitchFamily="2" charset="-122"/>
              </a:rPr>
              <a:t>Conversion </a:t>
            </a:r>
            <a:r>
              <a:rPr lang="en-US" altLang="zh-CN" sz="2000" dirty="0">
                <a:latin typeface="Cambria" panose="02040503050406030204" pitchFamily="18" charset="0"/>
                <a:ea typeface="宋体" panose="02010600030101010101" pitchFamily="2" charset="-122"/>
              </a:rPr>
              <a:t>into decision table:</a:t>
            </a:r>
          </a:p>
          <a:p>
            <a:pPr eaLnBrk="1" hangingPunct="1">
              <a:spcBef>
                <a:spcPct val="52000"/>
              </a:spcBef>
              <a:buSzPct val="100000"/>
              <a:buFont typeface="+mj-lt"/>
              <a:buAutoNum type="arabicPeriod"/>
            </a:pPr>
            <a:r>
              <a:rPr lang="en-US" altLang="zh-CN" sz="2000" dirty="0" smtClean="0">
                <a:latin typeface="Cambria" panose="02040503050406030204" pitchFamily="18" charset="0"/>
                <a:ea typeface="宋体" panose="02010600030101010101" pitchFamily="2" charset="-122"/>
              </a:rPr>
              <a:t>Deriving </a:t>
            </a:r>
            <a:r>
              <a:rPr lang="en-US" altLang="zh-CN" sz="2000" dirty="0">
                <a:latin typeface="Cambria" panose="02040503050406030204" pitchFamily="18" charset="0"/>
                <a:ea typeface="宋体" panose="02010600030101010101" pitchFamily="2" charset="-122"/>
              </a:rPr>
              <a:t>test </a:t>
            </a:r>
            <a:r>
              <a:rPr lang="en-US" altLang="zh-CN" sz="2000" dirty="0" smtClean="0">
                <a:latin typeface="Cambria" panose="02040503050406030204" pitchFamily="18" charset="0"/>
                <a:ea typeface="宋体" panose="02010600030101010101" pitchFamily="2" charset="-122"/>
              </a:rPr>
              <a:t>case</a:t>
            </a:r>
            <a:endParaRPr lang="en-US" altLang="zh-CN" sz="2000" dirty="0">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81592241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0339" name="Rectangle 3"/>
          <p:cNvSpPr>
            <a:spLocks noChangeArrowheads="1"/>
          </p:cNvSpPr>
          <p:nvPr/>
        </p:nvSpPr>
        <p:spPr bwMode="auto">
          <a:xfrm>
            <a:off x="2133600" y="2590800"/>
            <a:ext cx="5127749"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rgbClr val="000099"/>
                </a:solidFill>
                <a:latin typeface="Cambria" panose="02040503050406030204" pitchFamily="18" charset="0"/>
                <a:ea typeface="宋体" panose="02010600030101010101" pitchFamily="2" charset="-122"/>
              </a:rPr>
              <a:t>TESTING </a:t>
            </a:r>
            <a:r>
              <a:rPr lang="en-US" altLang="zh-CN" sz="2400" dirty="0" smtClean="0">
                <a:solidFill>
                  <a:srgbClr val="000099"/>
                </a:solidFill>
                <a:latin typeface="Cambria" panose="02040503050406030204" pitchFamily="18" charset="0"/>
                <a:ea typeface="宋体" panose="02010600030101010101" pitchFamily="2" charset="-122"/>
              </a:rPr>
              <a:t>FUNDAMENTALS</a:t>
            </a:r>
            <a:endParaRPr lang="en-US" altLang="zh-CN" sz="3600" b="1" dirty="0">
              <a:solidFill>
                <a:srgbClr val="000099"/>
              </a:solidFill>
              <a:latin typeface="Cambria" panose="02040503050406030204" pitchFamily="18" charset="0"/>
              <a:ea typeface="宋体" panose="02010600030101010101" pitchFamily="2" charset="-122"/>
            </a:endParaRPr>
          </a:p>
          <a:p>
            <a:pPr algn="ctr"/>
            <a:r>
              <a:rPr lang="en-US" altLang="zh-CN" sz="3600" b="1" dirty="0">
                <a:solidFill>
                  <a:srgbClr val="132584"/>
                </a:solidFill>
                <a:latin typeface="Cambria" panose="02040503050406030204" pitchFamily="18" charset="0"/>
                <a:ea typeface="宋体" panose="02010600030101010101" pitchFamily="2" charset="-122"/>
              </a:rPr>
              <a:t> </a:t>
            </a:r>
            <a:r>
              <a:rPr lang="en-US" altLang="zh-CN" sz="3200" b="1" dirty="0">
                <a:solidFill>
                  <a:srgbClr val="132584"/>
                </a:solidFill>
                <a:latin typeface="Cambria" panose="02040503050406030204" pitchFamily="18" charset="0"/>
                <a:ea typeface="宋体" panose="02010600030101010101" pitchFamily="2" charset="-122"/>
              </a:rPr>
              <a:t>TESTING THE SOFTWARE </a:t>
            </a:r>
          </a:p>
          <a:p>
            <a:pPr algn="ctr"/>
            <a:r>
              <a:rPr lang="en-US" altLang="zh-CN" sz="3200" b="1" dirty="0">
                <a:solidFill>
                  <a:srgbClr val="132584"/>
                </a:solidFill>
                <a:latin typeface="Cambria" panose="02040503050406030204" pitchFamily="18" charset="0"/>
                <a:ea typeface="宋体" panose="02010600030101010101" pitchFamily="2" charset="-122"/>
              </a:rPr>
              <a:t>WITH X-RAY GLASSES</a:t>
            </a:r>
            <a:endParaRPr lang="zh-CN" altLang="en-US" sz="3200" b="1" dirty="0">
              <a:solidFill>
                <a:srgbClr val="132584"/>
              </a:solidFill>
              <a:latin typeface="Cambria" panose="02040503050406030204" pitchFamily="18" charset="0"/>
              <a:ea typeface="宋体" panose="02010600030101010101" pitchFamily="2" charset="-122"/>
            </a:endParaRPr>
          </a:p>
        </p:txBody>
      </p:sp>
      <p:sp>
        <p:nvSpPr>
          <p:cNvPr id="2" name="标题 1"/>
          <p:cNvSpPr>
            <a:spLocks noGrp="1"/>
          </p:cNvSpPr>
          <p:nvPr>
            <p:ph type="title"/>
          </p:nvPr>
        </p:nvSpPr>
        <p:spPr/>
        <p:txBody>
          <a:bodyPr/>
          <a:lstStyle/>
          <a:p>
            <a:endParaRPr lang="zh-CN" altLang="en-US">
              <a:latin typeface="Cambria" panose="02040503050406030204" pitchFamily="18" charset="0"/>
            </a:endParaRPr>
          </a:p>
        </p:txBody>
      </p:sp>
    </p:spTree>
    <p:extLst>
      <p:ext uri="{BB962C8B-B14F-4D97-AF65-F5344CB8AC3E}">
        <p14:creationId xmlns:p14="http://schemas.microsoft.com/office/powerpoint/2010/main" val="3230012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8482" name="Rectangle 2"/>
          <p:cNvSpPr>
            <a:spLocks noGrp="1" noChangeArrowheads="1"/>
          </p:cNvSpPr>
          <p:nvPr>
            <p:ph type="title"/>
          </p:nvPr>
        </p:nvSpPr>
        <p:spPr>
          <a:xfrm>
            <a:off x="2514600" y="10004"/>
            <a:ext cx="6516687" cy="719138"/>
          </a:xfrm>
        </p:spPr>
        <p:txBody>
          <a:bodyPr/>
          <a:lstStyle/>
          <a:p>
            <a:r>
              <a:rPr lang="en-US" altLang="zh-CN" b="1" dirty="0">
                <a:solidFill>
                  <a:srgbClr val="132584"/>
                </a:solidFill>
                <a:latin typeface="Cambria" panose="02040503050406030204" pitchFamily="18" charset="0"/>
              </a:rPr>
              <a:t>Overview of the Areas of Dynamic, White Box Testing</a:t>
            </a:r>
          </a:p>
        </p:txBody>
      </p:sp>
      <p:sp>
        <p:nvSpPr>
          <p:cNvPr id="148484" name="Rectangle 4"/>
          <p:cNvSpPr>
            <a:spLocks noChangeArrowheads="1"/>
          </p:cNvSpPr>
          <p:nvPr/>
        </p:nvSpPr>
        <p:spPr bwMode="auto">
          <a:xfrm>
            <a:off x="381000" y="1371600"/>
            <a:ext cx="8305800" cy="4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Directly test the </a:t>
            </a:r>
            <a:r>
              <a:rPr lang="en-US" altLang="zh-CN" sz="2000" b="1" dirty="0">
                <a:effectLst/>
                <a:latin typeface="Cambria" panose="02040503050406030204" pitchFamily="18" charset="0"/>
                <a:ea typeface="宋体" panose="02010600030101010101" pitchFamily="2" charset="-122"/>
              </a:rPr>
              <a:t>pieces</a:t>
            </a:r>
            <a:r>
              <a:rPr lang="en-US" altLang="zh-CN" sz="2000" dirty="0">
                <a:solidFill>
                  <a:srgbClr val="000099"/>
                </a:solidFill>
                <a:effectLst/>
                <a:latin typeface="Cambria" panose="02040503050406030204" pitchFamily="18" charset="0"/>
                <a:ea typeface="宋体" panose="02010600030101010101" pitchFamily="2" charset="-122"/>
              </a:rPr>
              <a:t>--- the </a:t>
            </a:r>
            <a:r>
              <a:rPr lang="en-US" altLang="zh-CN" sz="2000" b="1" dirty="0">
                <a:effectLst/>
                <a:latin typeface="Cambria" panose="02040503050406030204" pitchFamily="18" charset="0"/>
                <a:ea typeface="宋体" panose="02010600030101010101" pitchFamily="2" charset="-122"/>
              </a:rPr>
              <a:t>low-level</a:t>
            </a:r>
            <a:r>
              <a:rPr lang="en-US" altLang="zh-CN" sz="2000" dirty="0">
                <a:solidFill>
                  <a:srgbClr val="000099"/>
                </a:solidFill>
                <a:effectLst/>
                <a:latin typeface="Cambria" panose="02040503050406030204" pitchFamily="18" charset="0"/>
                <a:ea typeface="宋体" panose="02010600030101010101" pitchFamily="2" charset="-122"/>
              </a:rPr>
              <a:t> functions, procedures, subroutines or libraries.</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Do </a:t>
            </a:r>
            <a:r>
              <a:rPr lang="en-US" altLang="zh-CN" sz="2000" b="1" dirty="0">
                <a:effectLst/>
                <a:latin typeface="Cambria" panose="02040503050406030204" pitchFamily="18" charset="0"/>
                <a:ea typeface="宋体" panose="02010600030101010101" pitchFamily="2" charset="-122"/>
              </a:rPr>
              <a:t>top level</a:t>
            </a:r>
            <a:r>
              <a:rPr lang="en-US" altLang="zh-CN" sz="2000" dirty="0">
                <a:solidFill>
                  <a:srgbClr val="000099"/>
                </a:solidFill>
                <a:effectLst/>
                <a:latin typeface="Cambria" panose="02040503050406030204" pitchFamily="18" charset="0"/>
                <a:ea typeface="宋体" panose="02010600030101010101" pitchFamily="2" charset="-122"/>
              </a:rPr>
              <a:t> testing of the completed program, but choose test cases by knowledge of the code.</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Directly access</a:t>
            </a:r>
            <a:r>
              <a:rPr lang="en-US" altLang="zh-CN" sz="2000" b="1" dirty="0">
                <a:solidFill>
                  <a:srgbClr val="000099"/>
                </a:solidFill>
                <a:effectLst/>
                <a:latin typeface="Cambria" panose="02040503050406030204" pitchFamily="18" charset="0"/>
                <a:ea typeface="宋体" panose="02010600030101010101" pitchFamily="2" charset="-122"/>
              </a:rPr>
              <a:t> variables </a:t>
            </a:r>
            <a:r>
              <a:rPr lang="en-US" altLang="zh-CN" sz="2000" dirty="0">
                <a:solidFill>
                  <a:srgbClr val="000099"/>
                </a:solidFill>
                <a:effectLst/>
                <a:latin typeface="Cambria" panose="02040503050406030204" pitchFamily="18" charset="0"/>
                <a:ea typeface="宋体" panose="02010600030101010101" pitchFamily="2" charset="-122"/>
              </a:rPr>
              <a:t>and </a:t>
            </a:r>
            <a:r>
              <a:rPr lang="en-US" altLang="zh-CN" sz="2000" b="1" dirty="0">
                <a:solidFill>
                  <a:srgbClr val="000099"/>
                </a:solidFill>
                <a:effectLst/>
                <a:latin typeface="Cambria" panose="02040503050406030204" pitchFamily="18" charset="0"/>
                <a:ea typeface="宋体" panose="02010600030101010101" pitchFamily="2" charset="-122"/>
              </a:rPr>
              <a:t>state information</a:t>
            </a:r>
            <a:r>
              <a:rPr lang="en-US" altLang="zh-CN" sz="2000" dirty="0">
                <a:solidFill>
                  <a:srgbClr val="000099"/>
                </a:solidFill>
                <a:effectLst/>
                <a:latin typeface="Cambria" panose="02040503050406030204" pitchFamily="18" charset="0"/>
                <a:ea typeface="宋体" panose="02010600030101010101" pitchFamily="2" charset="-122"/>
              </a:rPr>
              <a:t> and force the software to do things.</a:t>
            </a:r>
          </a:p>
          <a:p>
            <a:pPr>
              <a:lnSpc>
                <a:spcPct val="12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a:t>
            </a:r>
            <a:r>
              <a:rPr lang="en-US" altLang="zh-CN" sz="2000" b="1" dirty="0">
                <a:effectLst/>
                <a:latin typeface="Cambria" panose="02040503050406030204" pitchFamily="18" charset="0"/>
                <a:ea typeface="宋体" panose="02010600030101010101" pitchFamily="2" charset="-122"/>
              </a:rPr>
              <a:t>Measure </a:t>
            </a:r>
            <a:r>
              <a:rPr lang="en-US" altLang="zh-CN" sz="2000" dirty="0">
                <a:solidFill>
                  <a:srgbClr val="000099"/>
                </a:solidFill>
                <a:effectLst/>
                <a:latin typeface="Cambria" panose="02040503050406030204" pitchFamily="18" charset="0"/>
                <a:ea typeface="宋体" panose="02010600030101010101" pitchFamily="2" charset="-122"/>
              </a:rPr>
              <a:t>how much of the code has been tested and be able to adjust your tests to remove redundant test cases and add missing ones.</a:t>
            </a:r>
          </a:p>
          <a:p>
            <a:pPr>
              <a:lnSpc>
                <a:spcPct val="120000"/>
              </a:lnSpc>
            </a:pPr>
            <a:endParaRPr lang="en-US" altLang="zh-CN" sz="2000" dirty="0">
              <a:solidFill>
                <a:srgbClr val="000099"/>
              </a:solidFill>
              <a:effectLst/>
              <a:latin typeface="Cambria" panose="02040503050406030204" pitchFamily="18" charset="0"/>
              <a:ea typeface="宋体" panose="02010600030101010101" pitchFamily="2" charset="-122"/>
            </a:endParaRPr>
          </a:p>
          <a:p>
            <a:pPr>
              <a:lnSpc>
                <a:spcPct val="120000"/>
              </a:lnSpc>
            </a:pPr>
            <a:r>
              <a:rPr lang="en-US" altLang="zh-CN" sz="2000" dirty="0">
                <a:solidFill>
                  <a:srgbClr val="FF0000"/>
                </a:solidFill>
                <a:effectLst/>
                <a:latin typeface="Cambria" panose="02040503050406030204" pitchFamily="18" charset="0"/>
                <a:ea typeface="宋体" panose="02010600030101010101" pitchFamily="2" charset="-122"/>
              </a:rPr>
              <a:t>CAUTION: </a:t>
            </a:r>
            <a:r>
              <a:rPr lang="en-US" altLang="zh-CN" sz="2000" dirty="0">
                <a:effectLst/>
                <a:latin typeface="Cambria" panose="02040503050406030204" pitchFamily="18" charset="0"/>
                <a:ea typeface="宋体" panose="02010600030101010101" pitchFamily="2" charset="-122"/>
              </a:rPr>
              <a:t>Be careful to not confuse testing with debugging!</a:t>
            </a:r>
          </a:p>
          <a:p>
            <a:pPr>
              <a:lnSpc>
                <a:spcPct val="120000"/>
              </a:lnSpc>
            </a:pPr>
            <a:r>
              <a:rPr lang="en-US" altLang="zh-CN" sz="2000" dirty="0">
                <a:latin typeface="Cambria" panose="02040503050406030204" pitchFamily="18" charset="0"/>
                <a:ea typeface="宋体" panose="02010600030101010101" pitchFamily="2" charset="-122"/>
              </a:rPr>
              <a:t>When you try to correct bugs, you are debugging. Normally, programmers debug.</a:t>
            </a:r>
          </a:p>
        </p:txBody>
      </p:sp>
    </p:spTree>
    <p:extLst>
      <p:ext uri="{BB962C8B-B14F-4D97-AF65-F5344CB8AC3E}">
        <p14:creationId xmlns:p14="http://schemas.microsoft.com/office/powerpoint/2010/main" val="89743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4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a:xfrm>
            <a:off x="2590800" y="152400"/>
            <a:ext cx="4600575" cy="846138"/>
          </a:xfrm>
        </p:spPr>
        <p:txBody>
          <a:bodyPr/>
          <a:lstStyle/>
          <a:p>
            <a:r>
              <a:rPr lang="en-US" altLang="zh-CN" sz="4000" dirty="0">
                <a:solidFill>
                  <a:srgbClr val="132584"/>
                </a:solidFill>
                <a:latin typeface="Cambria" panose="02040503050406030204" pitchFamily="18" charset="0"/>
              </a:rPr>
              <a:t>TESTING</a:t>
            </a:r>
          </a:p>
        </p:txBody>
      </p:sp>
      <p:sp>
        <p:nvSpPr>
          <p:cNvPr id="1452035" name="Rectangle 3"/>
          <p:cNvSpPr>
            <a:spLocks noGrp="1" noChangeArrowheads="1"/>
          </p:cNvSpPr>
          <p:nvPr>
            <p:ph type="body" idx="1"/>
          </p:nvPr>
        </p:nvSpPr>
        <p:spPr>
          <a:xfrm>
            <a:off x="304800" y="1295400"/>
            <a:ext cx="8610600" cy="4608512"/>
          </a:xfrm>
        </p:spPr>
        <p:txBody>
          <a:bodyPr/>
          <a:lstStyle/>
          <a:p>
            <a:pPr>
              <a:lnSpc>
                <a:spcPct val="110000"/>
              </a:lnSpc>
            </a:pPr>
            <a:r>
              <a:rPr lang="en-US" altLang="zh-CN" sz="2400" dirty="0">
                <a:latin typeface="Cambria" panose="02040503050406030204" pitchFamily="18" charset="0"/>
              </a:rPr>
              <a:t>The </a:t>
            </a:r>
            <a:r>
              <a:rPr lang="en-US" altLang="zh-CN" sz="2400" b="1" dirty="0">
                <a:latin typeface="Cambria" panose="02040503050406030204" pitchFamily="18" charset="0"/>
              </a:rPr>
              <a:t>operation</a:t>
            </a:r>
            <a:r>
              <a:rPr lang="en-US" altLang="zh-CN" sz="2400" dirty="0">
                <a:latin typeface="Cambria" panose="02040503050406030204" pitchFamily="18" charset="0"/>
              </a:rPr>
              <a:t> </a:t>
            </a:r>
            <a:r>
              <a:rPr lang="en-US" altLang="zh-CN" sz="2400" b="1" dirty="0">
                <a:latin typeface="Cambria" panose="02040503050406030204" pitchFamily="18" charset="0"/>
              </a:rPr>
              <a:t>of a system or application</a:t>
            </a:r>
            <a:r>
              <a:rPr lang="en-US" altLang="zh-CN" sz="2400" dirty="0">
                <a:latin typeface="Cambria" panose="02040503050406030204" pitchFamily="18" charset="0"/>
              </a:rPr>
              <a:t> under controlled conditions and the </a:t>
            </a:r>
            <a:r>
              <a:rPr lang="en-US" altLang="zh-CN" sz="2400" b="1" dirty="0">
                <a:latin typeface="Cambria" panose="02040503050406030204" pitchFamily="18" charset="0"/>
              </a:rPr>
              <a:t>evaluation of results</a:t>
            </a:r>
            <a:r>
              <a:rPr lang="en-US" altLang="zh-CN" sz="2400" dirty="0">
                <a:latin typeface="Cambria" panose="02040503050406030204" pitchFamily="18" charset="0"/>
              </a:rPr>
              <a:t> with the intent of finding errors.</a:t>
            </a:r>
          </a:p>
          <a:p>
            <a:pPr lvl="1">
              <a:lnSpc>
                <a:spcPct val="110000"/>
              </a:lnSpc>
            </a:pPr>
            <a:r>
              <a:rPr lang="en-US" altLang="zh-CN" dirty="0">
                <a:latin typeface="Cambria" panose="02040503050406030204" pitchFamily="18" charset="0"/>
              </a:rPr>
              <a:t>Should include normal and abnormal conditions</a:t>
            </a:r>
          </a:p>
          <a:p>
            <a:pPr>
              <a:lnSpc>
                <a:spcPct val="110000"/>
              </a:lnSpc>
            </a:pPr>
            <a:r>
              <a:rPr lang="en-US" altLang="zh-CN" sz="2400" b="1" dirty="0">
                <a:latin typeface="Cambria" panose="02040503050406030204" pitchFamily="18" charset="0"/>
              </a:rPr>
              <a:t>Testing intentionally attempts to make things go wrong to determine:</a:t>
            </a:r>
          </a:p>
          <a:p>
            <a:pPr lvl="1">
              <a:lnSpc>
                <a:spcPct val="110000"/>
              </a:lnSpc>
            </a:pPr>
            <a:r>
              <a:rPr lang="en-US" altLang="zh-CN" dirty="0">
                <a:latin typeface="Cambria" panose="02040503050406030204" pitchFamily="18" charset="0"/>
              </a:rPr>
              <a:t>if things happen when they shouldn’t</a:t>
            </a:r>
          </a:p>
          <a:p>
            <a:pPr lvl="1">
              <a:lnSpc>
                <a:spcPct val="110000"/>
              </a:lnSpc>
            </a:pPr>
            <a:r>
              <a:rPr lang="en-US" altLang="zh-CN" dirty="0">
                <a:latin typeface="Cambria" panose="02040503050406030204" pitchFamily="18" charset="0"/>
              </a:rPr>
              <a:t>if things don’t happen when they should</a:t>
            </a:r>
          </a:p>
          <a:p>
            <a:pPr>
              <a:lnSpc>
                <a:spcPct val="110000"/>
              </a:lnSpc>
            </a:pPr>
            <a:r>
              <a:rPr lang="en-US" altLang="zh-CN" sz="2400" dirty="0">
                <a:latin typeface="Cambria" panose="02040503050406030204" pitchFamily="18" charset="0"/>
              </a:rPr>
              <a:t>Oriented towards “</a:t>
            </a:r>
            <a:r>
              <a:rPr lang="en-US" altLang="zh-CN" sz="2400" b="1" dirty="0">
                <a:latin typeface="Cambria" panose="02040503050406030204" pitchFamily="18" charset="0"/>
              </a:rPr>
              <a:t>detection</a:t>
            </a:r>
            <a:r>
              <a:rPr lang="en-US" altLang="zh-CN" sz="2400" dirty="0">
                <a:latin typeface="Cambria" panose="02040503050406030204" pitchFamily="18" charset="0"/>
              </a:rPr>
              <a:t>”</a:t>
            </a:r>
          </a:p>
        </p:txBody>
      </p:sp>
      <p:cxnSp>
        <p:nvCxnSpPr>
          <p:cNvPr id="4" name="直接连接符 3"/>
          <p:cNvCxnSpPr/>
          <p:nvPr/>
        </p:nvCxnSpPr>
        <p:spPr bwMode="auto">
          <a:xfrm>
            <a:off x="3810000" y="3505200"/>
            <a:ext cx="4648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bwMode="auto">
          <a:xfrm>
            <a:off x="3124200" y="5410200"/>
            <a:ext cx="15240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899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1752600" y="76200"/>
            <a:ext cx="6705600" cy="838200"/>
          </a:xfrm>
        </p:spPr>
        <p:txBody>
          <a:bodyPr/>
          <a:lstStyle/>
          <a:p>
            <a:r>
              <a:rPr lang="en-US" altLang="zh-CN" sz="4400" dirty="0">
                <a:solidFill>
                  <a:srgbClr val="132584"/>
                </a:solidFill>
                <a:latin typeface="Cambria" panose="02040503050406030204" pitchFamily="18" charset="0"/>
              </a:rPr>
              <a:t>DEBUGGING</a:t>
            </a:r>
          </a:p>
        </p:txBody>
      </p:sp>
      <p:sp>
        <p:nvSpPr>
          <p:cNvPr id="5" name="Rectangle 3"/>
          <p:cNvSpPr txBox="1">
            <a:spLocks noChangeArrowheads="1"/>
          </p:cNvSpPr>
          <p:nvPr/>
        </p:nvSpPr>
        <p:spPr bwMode="auto">
          <a:xfrm>
            <a:off x="228600" y="1371600"/>
            <a:ext cx="86106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3"/>
              </a:buBlip>
              <a:defRPr sz="2800" kern="12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kern="1200">
                <a:solidFill>
                  <a:srgbClr val="133984"/>
                </a:solidFill>
                <a:latin typeface="+mn-lt"/>
                <a:ea typeface="+mn-ea"/>
                <a:cs typeface="+mn-cs"/>
              </a:defRPr>
            </a:lvl2pPr>
            <a:lvl3pPr marL="1322388"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73037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138363"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Cambria" panose="02040503050406030204" pitchFamily="18" charset="0"/>
              </a:rPr>
              <a:t>DEBUGGING </a:t>
            </a:r>
            <a:r>
              <a:rPr lang="en-US" altLang="zh-CN" sz="2400" b="1" dirty="0">
                <a:latin typeface="Cambria" panose="02040503050406030204" pitchFamily="18" charset="0"/>
              </a:rPr>
              <a:t>starts with an identified</a:t>
            </a:r>
            <a:r>
              <a:rPr lang="en-US" altLang="zh-CN" sz="2400" dirty="0">
                <a:latin typeface="Cambria" panose="02040503050406030204" pitchFamily="18" charset="0"/>
              </a:rPr>
              <a:t> error and is the process of locating what is causing the bug and correcting the </a:t>
            </a:r>
            <a:r>
              <a:rPr lang="en-US" altLang="zh-CN" sz="2400" dirty="0" smtClean="0">
                <a:latin typeface="Cambria" panose="02040503050406030204" pitchFamily="18" charset="0"/>
              </a:rPr>
              <a:t>flaw.</a:t>
            </a:r>
          </a:p>
          <a:p>
            <a:endParaRPr lang="en-US" altLang="zh-CN" sz="2400" dirty="0">
              <a:latin typeface="Cambria" panose="02040503050406030204" pitchFamily="18" charset="0"/>
            </a:endParaRPr>
          </a:p>
          <a:p>
            <a:r>
              <a:rPr lang="en-US" altLang="zh-CN" sz="2400" dirty="0" smtClean="0">
                <a:latin typeface="Cambria" panose="02040503050406030204" pitchFamily="18" charset="0"/>
              </a:rPr>
              <a:t>It </a:t>
            </a:r>
            <a:r>
              <a:rPr lang="en-US" altLang="zh-CN" sz="2400" dirty="0">
                <a:latin typeface="Cambria" panose="02040503050406030204" pitchFamily="18" charset="0"/>
              </a:rPr>
              <a:t>is NOT the process of showing that a bug </a:t>
            </a:r>
            <a:r>
              <a:rPr lang="en-US" altLang="zh-CN" sz="2400" dirty="0" smtClean="0">
                <a:latin typeface="Cambria" panose="02040503050406030204" pitchFamily="18" charset="0"/>
              </a:rPr>
              <a:t>exists.</a:t>
            </a:r>
          </a:p>
          <a:p>
            <a:endParaRPr lang="en-US" altLang="zh-CN" sz="2400" dirty="0">
              <a:latin typeface="Cambria" panose="02040503050406030204" pitchFamily="18" charset="0"/>
            </a:endParaRPr>
          </a:p>
          <a:p>
            <a:r>
              <a:rPr lang="en-US" altLang="zh-CN" sz="2400" dirty="0" smtClean="0">
                <a:latin typeface="Cambria" panose="02040503050406030204" pitchFamily="18" charset="0"/>
              </a:rPr>
              <a:t>Oriented </a:t>
            </a:r>
            <a:r>
              <a:rPr lang="en-US" altLang="zh-CN" sz="2400" dirty="0">
                <a:latin typeface="Cambria" panose="02040503050406030204" pitchFamily="18" charset="0"/>
              </a:rPr>
              <a:t>towards “</a:t>
            </a:r>
            <a:r>
              <a:rPr lang="en-US" altLang="zh-CN" sz="2400" b="1" dirty="0">
                <a:latin typeface="Cambria" panose="02040503050406030204" pitchFamily="18" charset="0"/>
              </a:rPr>
              <a:t>correction</a:t>
            </a:r>
            <a:r>
              <a:rPr lang="en-US" altLang="zh-CN" sz="2400" dirty="0">
                <a:latin typeface="Cambria" panose="02040503050406030204" pitchFamily="18" charset="0"/>
              </a:rPr>
              <a:t>”.</a:t>
            </a:r>
          </a:p>
          <a:p>
            <a:endParaRPr lang="en-US" altLang="zh-CN" sz="2000" dirty="0" smtClean="0">
              <a:latin typeface="Cambria" panose="02040503050406030204" pitchFamily="18" charset="0"/>
            </a:endParaRPr>
          </a:p>
        </p:txBody>
      </p:sp>
      <p:cxnSp>
        <p:nvCxnSpPr>
          <p:cNvPr id="6" name="直接连接符 5"/>
          <p:cNvCxnSpPr/>
          <p:nvPr/>
        </p:nvCxnSpPr>
        <p:spPr bwMode="auto">
          <a:xfrm>
            <a:off x="4191000" y="1828800"/>
            <a:ext cx="16764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bwMode="auto">
          <a:xfrm>
            <a:off x="1752600" y="2286000"/>
            <a:ext cx="16764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bwMode="auto">
          <a:xfrm>
            <a:off x="6629400" y="2286000"/>
            <a:ext cx="16764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bwMode="auto">
          <a:xfrm>
            <a:off x="1143000" y="3657600"/>
            <a:ext cx="838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bwMode="auto">
          <a:xfrm>
            <a:off x="3733800" y="3657600"/>
            <a:ext cx="3505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3124200" y="4648200"/>
            <a:ext cx="1600200" cy="0"/>
          </a:xfrm>
          <a:prstGeom prst="line">
            <a:avLst/>
          </a:prstGeom>
          <a:ln w="57150">
            <a:solidFill>
              <a:srgbClr val="FF00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886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9506" name="Rectangle 2"/>
          <p:cNvSpPr>
            <a:spLocks noGrp="1" noChangeArrowheads="1"/>
          </p:cNvSpPr>
          <p:nvPr>
            <p:ph type="title"/>
          </p:nvPr>
        </p:nvSpPr>
        <p:spPr>
          <a:xfrm>
            <a:off x="2145791" y="152400"/>
            <a:ext cx="6640512" cy="800100"/>
          </a:xfrm>
        </p:spPr>
        <p:txBody>
          <a:bodyPr/>
          <a:lstStyle/>
          <a:p>
            <a:r>
              <a:rPr lang="en-US" altLang="zh-CN" sz="3600" b="1" dirty="0">
                <a:solidFill>
                  <a:srgbClr val="132584"/>
                </a:solidFill>
                <a:latin typeface="Cambria" panose="02040503050406030204" pitchFamily="18" charset="0"/>
              </a:rPr>
              <a:t>Debugging plays a role</a:t>
            </a:r>
          </a:p>
        </p:txBody>
      </p:sp>
      <p:sp>
        <p:nvSpPr>
          <p:cNvPr id="149508" name="Rectangle 4"/>
          <p:cNvSpPr>
            <a:spLocks noChangeArrowheads="1"/>
          </p:cNvSpPr>
          <p:nvPr/>
        </p:nvSpPr>
        <p:spPr bwMode="auto">
          <a:xfrm>
            <a:off x="381000" y="1138687"/>
            <a:ext cx="83058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We see this even with</a:t>
            </a:r>
            <a:r>
              <a:rPr lang="en-US" altLang="zh-CN" sz="2000" b="1" dirty="0">
                <a:solidFill>
                  <a:srgbClr val="000099"/>
                </a:solidFill>
                <a:effectLst/>
                <a:latin typeface="Cambria" panose="02040503050406030204" pitchFamily="18" charset="0"/>
                <a:ea typeface="宋体" panose="02010600030101010101" pitchFamily="2" charset="-122"/>
              </a:rPr>
              <a:t> compiler</a:t>
            </a:r>
            <a:r>
              <a:rPr lang="en-US" altLang="zh-CN" sz="2000" dirty="0">
                <a:solidFill>
                  <a:srgbClr val="000099"/>
                </a:solidFill>
                <a:effectLst/>
                <a:latin typeface="Cambria" panose="02040503050406030204" pitchFamily="18" charset="0"/>
                <a:ea typeface="宋体" panose="02010600030101010101" pitchFamily="2" charset="-122"/>
              </a:rPr>
              <a:t> errors.</a:t>
            </a:r>
          </a:p>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Consequently, testing requires that </a:t>
            </a:r>
            <a:r>
              <a:rPr lang="en-US" altLang="zh-CN" sz="2000" b="1" dirty="0">
                <a:solidFill>
                  <a:srgbClr val="000099"/>
                </a:solidFill>
                <a:effectLst/>
                <a:latin typeface="Cambria" panose="02040503050406030204" pitchFamily="18" charset="0"/>
                <a:ea typeface="宋体" panose="02010600030101010101" pitchFamily="2" charset="-122"/>
              </a:rPr>
              <a:t>debugging</a:t>
            </a:r>
            <a:r>
              <a:rPr lang="en-US" altLang="zh-CN" sz="2000" dirty="0">
                <a:solidFill>
                  <a:srgbClr val="000099"/>
                </a:solidFill>
                <a:effectLst/>
                <a:latin typeface="Cambria" panose="02040503050406030204" pitchFamily="18" charset="0"/>
                <a:ea typeface="宋体" panose="02010600030101010101" pitchFamily="2" charset="-122"/>
              </a:rPr>
              <a:t> be done quickly after some bugs are found.</a:t>
            </a:r>
          </a:p>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Remember, the earlier a bug is found, the cheaper it is to fix. Bugs often mask other bugs</a:t>
            </a:r>
          </a:p>
          <a:p>
            <a:pPr>
              <a:lnSpc>
                <a:spcPct val="130000"/>
              </a:lnSpc>
              <a:buClr>
                <a:schemeClr val="accent1"/>
              </a:buClr>
              <a:buFontTx/>
              <a:buChar char="•"/>
            </a:pPr>
            <a:r>
              <a:rPr lang="en-US" altLang="zh-CN" sz="2000" dirty="0">
                <a:solidFill>
                  <a:srgbClr val="000099"/>
                </a:solidFill>
                <a:effectLst/>
                <a:latin typeface="Cambria" panose="02040503050406030204" pitchFamily="18" charset="0"/>
                <a:ea typeface="宋体" panose="02010600030101010101" pitchFamily="2" charset="-122"/>
              </a:rPr>
              <a:t> Always remember that creating black-box test cases based on specs is important as these expose misinterpreted ideas, which can’t be found by white-box testing.</a:t>
            </a:r>
          </a:p>
        </p:txBody>
      </p:sp>
      <p:grpSp>
        <p:nvGrpSpPr>
          <p:cNvPr id="149518" name="Group 14"/>
          <p:cNvGrpSpPr>
            <a:grpSpLocks/>
          </p:cNvGrpSpPr>
          <p:nvPr/>
        </p:nvGrpSpPr>
        <p:grpSpPr bwMode="auto">
          <a:xfrm>
            <a:off x="1752600" y="4267200"/>
            <a:ext cx="5562600" cy="2030413"/>
            <a:chOff x="912" y="2688"/>
            <a:chExt cx="3504" cy="1392"/>
          </a:xfrm>
        </p:grpSpPr>
        <p:sp>
          <p:nvSpPr>
            <p:cNvPr id="149512" name="Oval 8"/>
            <p:cNvSpPr>
              <a:spLocks noChangeArrowheads="1"/>
            </p:cNvSpPr>
            <p:nvPr/>
          </p:nvSpPr>
          <p:spPr bwMode="auto">
            <a:xfrm>
              <a:off x="3024" y="2832"/>
              <a:ext cx="1392" cy="86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132584"/>
                  </a:solidFill>
                  <a:latin typeface="Cambria" panose="02040503050406030204" pitchFamily="18" charset="0"/>
                  <a:ea typeface="宋体" panose="02010600030101010101" pitchFamily="2" charset="-122"/>
                </a:rPr>
                <a:t>Debugging</a:t>
              </a:r>
            </a:p>
          </p:txBody>
        </p:sp>
        <p:sp>
          <p:nvSpPr>
            <p:cNvPr id="149510" name="Oval 6"/>
            <p:cNvSpPr>
              <a:spLocks noChangeArrowheads="1"/>
            </p:cNvSpPr>
            <p:nvPr/>
          </p:nvSpPr>
          <p:spPr bwMode="auto">
            <a:xfrm>
              <a:off x="912" y="2880"/>
              <a:ext cx="1392" cy="864"/>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effectLst>
                    <a:outerShdw blurRad="38100" dist="38100" dir="2700000" algn="tl">
                      <a:srgbClr val="FFFFFF"/>
                    </a:outerShdw>
                  </a:effectLst>
                  <a:latin typeface="Cambria" panose="02040503050406030204" pitchFamily="18" charset="0"/>
                  <a:ea typeface="宋体" panose="02010600030101010101" pitchFamily="2" charset="-122"/>
                </a:rPr>
                <a:t>Dynamic </a:t>
              </a:r>
            </a:p>
            <a:p>
              <a:pPr algn="ctr"/>
              <a:r>
                <a:rPr lang="en-US" altLang="zh-CN" sz="1400" b="1">
                  <a:effectLst>
                    <a:outerShdw blurRad="38100" dist="38100" dir="2700000" algn="tl">
                      <a:srgbClr val="FFFFFF"/>
                    </a:outerShdw>
                  </a:effectLst>
                  <a:latin typeface="Cambria" panose="02040503050406030204" pitchFamily="18" charset="0"/>
                  <a:ea typeface="宋体" panose="02010600030101010101" pitchFamily="2" charset="-122"/>
                </a:rPr>
                <a:t>White-box </a:t>
              </a:r>
            </a:p>
            <a:p>
              <a:pPr algn="ctr"/>
              <a:r>
                <a:rPr lang="en-US" altLang="zh-CN" sz="1400" b="1">
                  <a:effectLst>
                    <a:outerShdw blurRad="38100" dist="38100" dir="2700000" algn="tl">
                      <a:srgbClr val="FFFFFF"/>
                    </a:outerShdw>
                  </a:effectLst>
                  <a:latin typeface="Cambria" panose="02040503050406030204" pitchFamily="18" charset="0"/>
                  <a:ea typeface="宋体" panose="02010600030101010101" pitchFamily="2" charset="-122"/>
                </a:rPr>
                <a:t>Testing</a:t>
              </a:r>
            </a:p>
          </p:txBody>
        </p:sp>
        <p:sp>
          <p:nvSpPr>
            <p:cNvPr id="149511" name="Oval 7"/>
            <p:cNvSpPr>
              <a:spLocks noChangeArrowheads="1"/>
            </p:cNvSpPr>
            <p:nvPr/>
          </p:nvSpPr>
          <p:spPr bwMode="auto">
            <a:xfrm>
              <a:off x="2112" y="2928"/>
              <a:ext cx="1152" cy="768"/>
            </a:xfrm>
            <a:prstGeom prst="ellipse">
              <a:avLst/>
            </a:prstGeom>
            <a:solidFill>
              <a:srgbClr val="CC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Isolating </a:t>
              </a:r>
            </a:p>
            <a:p>
              <a:pPr algn="ctr"/>
              <a:r>
                <a:rPr lang="en-US" altLang="zh-CN" sz="2000" dirty="0">
                  <a:effectLst>
                    <a:outerShdw blurRad="38100" dist="38100" dir="2700000" algn="tl">
                      <a:srgbClr val="FFFFFF"/>
                    </a:outerShdw>
                  </a:effectLst>
                  <a:latin typeface="Cambria" panose="02040503050406030204" pitchFamily="18" charset="0"/>
                  <a:ea typeface="宋体" panose="02010600030101010101" pitchFamily="2" charset="-122"/>
                </a:rPr>
                <a:t>the bug</a:t>
              </a:r>
            </a:p>
          </p:txBody>
        </p:sp>
        <p:sp>
          <p:nvSpPr>
            <p:cNvPr id="149514" name="Line 10"/>
            <p:cNvSpPr>
              <a:spLocks noChangeShapeType="1"/>
            </p:cNvSpPr>
            <p:nvPr/>
          </p:nvSpPr>
          <p:spPr bwMode="auto">
            <a:xfrm>
              <a:off x="2688" y="2688"/>
              <a:ext cx="0" cy="1392"/>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endParaRPr lang="zh-CN" altLang="en-US" sz="2000">
                <a:latin typeface="Cambria" panose="02040503050406030204" pitchFamily="18" charset="0"/>
              </a:endParaRPr>
            </a:p>
          </p:txBody>
        </p:sp>
        <p:sp>
          <p:nvSpPr>
            <p:cNvPr id="149516" name="Text Box 12"/>
            <p:cNvSpPr txBox="1">
              <a:spLocks noChangeArrowheads="1"/>
            </p:cNvSpPr>
            <p:nvPr/>
          </p:nvSpPr>
          <p:spPr bwMode="auto">
            <a:xfrm>
              <a:off x="1344" y="3792"/>
              <a:ext cx="115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Testing</a:t>
              </a:r>
            </a:p>
          </p:txBody>
        </p:sp>
        <p:sp>
          <p:nvSpPr>
            <p:cNvPr id="149517" name="Text Box 13"/>
            <p:cNvSpPr txBox="1">
              <a:spLocks noChangeArrowheads="1"/>
            </p:cNvSpPr>
            <p:nvPr/>
          </p:nvSpPr>
          <p:spPr bwMode="auto">
            <a:xfrm>
              <a:off x="3168" y="3792"/>
              <a:ext cx="124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ffectLst>
                    <a:outerShdw blurRad="38100" dist="38100" dir="2700000" algn="tl">
                      <a:srgbClr val="FFFFFF"/>
                    </a:outerShdw>
                  </a:effectLst>
                  <a:latin typeface="Cambria" panose="02040503050406030204" pitchFamily="18" charset="0"/>
                  <a:ea typeface="宋体" panose="02010600030101010101" pitchFamily="2" charset="-122"/>
                </a:rPr>
                <a:t>Programming</a:t>
              </a:r>
            </a:p>
          </p:txBody>
        </p:sp>
      </p:grpSp>
    </p:spTree>
    <p:extLst>
      <p:ext uri="{BB962C8B-B14F-4D97-AF65-F5344CB8AC3E}">
        <p14:creationId xmlns:p14="http://schemas.microsoft.com/office/powerpoint/2010/main" val="29350673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97986" name="Rectangle 2"/>
          <p:cNvSpPr>
            <a:spLocks noGrp="1" noChangeArrowheads="1"/>
          </p:cNvSpPr>
          <p:nvPr>
            <p:ph type="title"/>
          </p:nvPr>
        </p:nvSpPr>
        <p:spPr>
          <a:xfrm>
            <a:off x="2540795" y="232605"/>
            <a:ext cx="5859462" cy="800100"/>
          </a:xfrm>
          <a:noFill/>
          <a:ln/>
        </p:spPr>
        <p:txBody>
          <a:bodyPr lIns="0" tIns="0" rIns="0" bIns="0"/>
          <a:lstStyle/>
          <a:p>
            <a:r>
              <a:rPr lang="en-US" altLang="zh-CN" sz="3600" b="1" dirty="0">
                <a:solidFill>
                  <a:srgbClr val="132584"/>
                </a:solidFill>
                <a:latin typeface="Cambria" panose="02040503050406030204" pitchFamily="18" charset="0"/>
              </a:rPr>
              <a:t>Flow </a:t>
            </a:r>
            <a:r>
              <a:rPr lang="en-US" altLang="zh-CN" sz="3600" dirty="0" smtClean="0">
                <a:solidFill>
                  <a:srgbClr val="132584"/>
                </a:solidFill>
                <a:latin typeface="Cambria" panose="02040503050406030204" pitchFamily="18" charset="0"/>
              </a:rPr>
              <a:t>graph</a:t>
            </a:r>
            <a:r>
              <a:rPr lang="en-US" altLang="zh-CN" sz="3600" b="1" dirty="0" smtClean="0">
                <a:solidFill>
                  <a:srgbClr val="132584"/>
                </a:solidFill>
                <a:latin typeface="Cambria" panose="02040503050406030204" pitchFamily="18" charset="0"/>
              </a:rPr>
              <a:t> </a:t>
            </a:r>
            <a:r>
              <a:rPr lang="en-US" altLang="zh-CN" sz="3600" b="1" dirty="0">
                <a:solidFill>
                  <a:srgbClr val="132584"/>
                </a:solidFill>
                <a:latin typeface="Cambria" panose="02040503050406030204" pitchFamily="18" charset="0"/>
              </a:rPr>
              <a:t>from code</a:t>
            </a:r>
          </a:p>
        </p:txBody>
      </p:sp>
      <p:sp>
        <p:nvSpPr>
          <p:cNvPr id="297990" name="Rectangle 6"/>
          <p:cNvSpPr>
            <a:spLocks noChangeArrowheads="1"/>
          </p:cNvSpPr>
          <p:nvPr/>
        </p:nvSpPr>
        <p:spPr bwMode="auto">
          <a:xfrm>
            <a:off x="1295400" y="1353029"/>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Sequence</a:t>
            </a:r>
          </a:p>
        </p:txBody>
      </p:sp>
      <p:sp>
        <p:nvSpPr>
          <p:cNvPr id="297995" name="Rectangle 11"/>
          <p:cNvSpPr>
            <a:spLocks noChangeArrowheads="1"/>
          </p:cNvSpPr>
          <p:nvPr/>
        </p:nvSpPr>
        <p:spPr bwMode="auto">
          <a:xfrm>
            <a:off x="3103881" y="1316833"/>
            <a:ext cx="1266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If-then-else</a:t>
            </a:r>
          </a:p>
        </p:txBody>
      </p:sp>
      <p:sp>
        <p:nvSpPr>
          <p:cNvPr id="298004" name="Rectangle 20"/>
          <p:cNvSpPr>
            <a:spLocks noChangeArrowheads="1"/>
          </p:cNvSpPr>
          <p:nvPr/>
        </p:nvSpPr>
        <p:spPr bwMode="auto">
          <a:xfrm>
            <a:off x="5729897" y="1358888"/>
            <a:ext cx="614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a:effectLst/>
                <a:latin typeface="Cambria" panose="02040503050406030204" pitchFamily="18" charset="0"/>
                <a:ea typeface="宋体" panose="02010600030101010101" pitchFamily="2" charset="-122"/>
              </a:rPr>
              <a:t>Case</a:t>
            </a:r>
          </a:p>
        </p:txBody>
      </p:sp>
      <p:sp>
        <p:nvSpPr>
          <p:cNvPr id="298005" name="Rectangle 21"/>
          <p:cNvSpPr>
            <a:spLocks noChangeArrowheads="1"/>
          </p:cNvSpPr>
          <p:nvPr/>
        </p:nvSpPr>
        <p:spPr bwMode="auto">
          <a:xfrm>
            <a:off x="2195513" y="4132263"/>
            <a:ext cx="960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Do-until</a:t>
            </a:r>
          </a:p>
        </p:txBody>
      </p:sp>
      <p:sp>
        <p:nvSpPr>
          <p:cNvPr id="298011" name="Rectangle 27"/>
          <p:cNvSpPr>
            <a:spLocks noChangeArrowheads="1"/>
          </p:cNvSpPr>
          <p:nvPr/>
        </p:nvSpPr>
        <p:spPr bwMode="auto">
          <a:xfrm>
            <a:off x="6150368" y="4154128"/>
            <a:ext cx="1028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zh-CN" sz="1600" b="1" dirty="0">
                <a:effectLst/>
                <a:latin typeface="Cambria" panose="02040503050406030204" pitchFamily="18" charset="0"/>
                <a:ea typeface="宋体" panose="02010600030101010101" pitchFamily="2" charset="-122"/>
              </a:rPr>
              <a:t>Do-while</a:t>
            </a:r>
          </a:p>
        </p:txBody>
      </p:sp>
      <p:grpSp>
        <p:nvGrpSpPr>
          <p:cNvPr id="5" name="组合 4"/>
          <p:cNvGrpSpPr/>
          <p:nvPr/>
        </p:nvGrpSpPr>
        <p:grpSpPr>
          <a:xfrm>
            <a:off x="5199063" y="4924426"/>
            <a:ext cx="2740025" cy="271463"/>
            <a:chOff x="5199063" y="4924426"/>
            <a:chExt cx="2740025" cy="271463"/>
          </a:xfrm>
        </p:grpSpPr>
        <p:sp>
          <p:nvSpPr>
            <p:cNvPr id="298006" name="Oval 22"/>
            <p:cNvSpPr>
              <a:spLocks noChangeArrowheads="1"/>
            </p:cNvSpPr>
            <p:nvPr/>
          </p:nvSpPr>
          <p:spPr bwMode="auto">
            <a:xfrm>
              <a:off x="6434138" y="4924426"/>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7" name="Oval 23"/>
            <p:cNvSpPr>
              <a:spLocks noChangeArrowheads="1"/>
            </p:cNvSpPr>
            <p:nvPr/>
          </p:nvSpPr>
          <p:spPr bwMode="auto">
            <a:xfrm>
              <a:off x="5199063" y="4924426"/>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8" name="Oval 24"/>
            <p:cNvSpPr>
              <a:spLocks noChangeArrowheads="1"/>
            </p:cNvSpPr>
            <p:nvPr/>
          </p:nvSpPr>
          <p:spPr bwMode="auto">
            <a:xfrm>
              <a:off x="7667625" y="4924426"/>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9" name="Line 25"/>
            <p:cNvSpPr>
              <a:spLocks noChangeShapeType="1"/>
            </p:cNvSpPr>
            <p:nvPr/>
          </p:nvSpPr>
          <p:spPr bwMode="auto">
            <a:xfrm>
              <a:off x="5489575" y="5059363"/>
              <a:ext cx="9286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10" name="Line 26"/>
            <p:cNvSpPr>
              <a:spLocks noChangeShapeType="1"/>
            </p:cNvSpPr>
            <p:nvPr/>
          </p:nvSpPr>
          <p:spPr bwMode="auto">
            <a:xfrm>
              <a:off x="6715125" y="5059363"/>
              <a:ext cx="9429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6" name="AutoShape 32"/>
            <p:cNvCxnSpPr>
              <a:cxnSpLocks noChangeShapeType="1"/>
              <a:stCxn id="298006" idx="0"/>
              <a:endCxn id="298007" idx="0"/>
            </p:cNvCxnSpPr>
            <p:nvPr/>
          </p:nvCxnSpPr>
          <p:spPr bwMode="auto">
            <a:xfrm rot="16200000" flipH="1" flipV="1">
              <a:off x="5951538" y="4308476"/>
              <a:ext cx="1588" cy="1235075"/>
            </a:xfrm>
            <a:prstGeom prst="curvedConnector3">
              <a:avLst>
                <a:gd name="adj1" fmla="val -14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3"/>
          <p:cNvGrpSpPr/>
          <p:nvPr/>
        </p:nvGrpSpPr>
        <p:grpSpPr>
          <a:xfrm>
            <a:off x="1372870" y="4892676"/>
            <a:ext cx="2740026" cy="273051"/>
            <a:chOff x="1362075" y="4881563"/>
            <a:chExt cx="2740026" cy="273051"/>
          </a:xfrm>
        </p:grpSpPr>
        <p:sp>
          <p:nvSpPr>
            <p:cNvPr id="298015" name="Line 31"/>
            <p:cNvSpPr>
              <a:spLocks noChangeShapeType="1"/>
            </p:cNvSpPr>
            <p:nvPr/>
          </p:nvSpPr>
          <p:spPr bwMode="auto">
            <a:xfrm>
              <a:off x="1643063" y="5016501"/>
              <a:ext cx="9429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7" name="AutoShape 33"/>
            <p:cNvCxnSpPr>
              <a:cxnSpLocks noChangeShapeType="1"/>
              <a:stCxn id="298013" idx="4"/>
              <a:endCxn id="298014" idx="4"/>
            </p:cNvCxnSpPr>
            <p:nvPr/>
          </p:nvCxnSpPr>
          <p:spPr bwMode="auto">
            <a:xfrm rot="16200000" flipH="1">
              <a:off x="2732088" y="3919538"/>
              <a:ext cx="1588" cy="2468563"/>
            </a:xfrm>
            <a:prstGeom prst="curvedConnector3">
              <a:avLst>
                <a:gd name="adj1" fmla="val 14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8012" name="Oval 28"/>
            <p:cNvSpPr>
              <a:spLocks noChangeArrowheads="1"/>
            </p:cNvSpPr>
            <p:nvPr/>
          </p:nvSpPr>
          <p:spPr bwMode="auto">
            <a:xfrm>
              <a:off x="2597150" y="4881563"/>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13" name="Oval 29"/>
            <p:cNvSpPr>
              <a:spLocks noChangeArrowheads="1"/>
            </p:cNvSpPr>
            <p:nvPr/>
          </p:nvSpPr>
          <p:spPr bwMode="auto">
            <a:xfrm>
              <a:off x="1362075" y="4881563"/>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14" name="Oval 30"/>
            <p:cNvSpPr>
              <a:spLocks noChangeArrowheads="1"/>
            </p:cNvSpPr>
            <p:nvPr/>
          </p:nvSpPr>
          <p:spPr bwMode="auto">
            <a:xfrm>
              <a:off x="3830638" y="4881563"/>
              <a:ext cx="271463" cy="271463"/>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8" name="AutoShape 34"/>
            <p:cNvCxnSpPr>
              <a:cxnSpLocks noChangeShapeType="1"/>
              <a:stCxn id="298012" idx="0"/>
              <a:endCxn id="298013" idx="0"/>
            </p:cNvCxnSpPr>
            <p:nvPr/>
          </p:nvCxnSpPr>
          <p:spPr bwMode="auto">
            <a:xfrm rot="16200000" flipH="1" flipV="1">
              <a:off x="2114550" y="4265613"/>
              <a:ext cx="1588" cy="1235075"/>
            </a:xfrm>
            <a:prstGeom prst="curvedConnector3">
              <a:avLst>
                <a:gd name="adj1" fmla="val -14400000"/>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030" name="Group 46"/>
          <p:cNvGrpSpPr>
            <a:grpSpLocks/>
          </p:cNvGrpSpPr>
          <p:nvPr/>
        </p:nvGrpSpPr>
        <p:grpSpPr bwMode="auto">
          <a:xfrm rot="5400000">
            <a:off x="1233487" y="2647951"/>
            <a:ext cx="1063625" cy="271463"/>
            <a:chOff x="1036" y="1567"/>
            <a:chExt cx="670" cy="171"/>
          </a:xfrm>
        </p:grpSpPr>
        <p:sp>
          <p:nvSpPr>
            <p:cNvPr id="297988" name="Oval 4"/>
            <p:cNvSpPr>
              <a:spLocks noChangeArrowheads="1"/>
            </p:cNvSpPr>
            <p:nvPr/>
          </p:nvSpPr>
          <p:spPr bwMode="auto">
            <a:xfrm>
              <a:off x="1036" y="1567"/>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89" name="Oval 5"/>
            <p:cNvSpPr>
              <a:spLocks noChangeArrowheads="1"/>
            </p:cNvSpPr>
            <p:nvPr/>
          </p:nvSpPr>
          <p:spPr bwMode="auto">
            <a:xfrm>
              <a:off x="1535" y="1567"/>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19" name="AutoShape 35"/>
            <p:cNvCxnSpPr>
              <a:cxnSpLocks noChangeShapeType="1"/>
              <a:stCxn id="297988" idx="6"/>
              <a:endCxn id="297989" idx="2"/>
            </p:cNvCxnSpPr>
            <p:nvPr/>
          </p:nvCxnSpPr>
          <p:spPr bwMode="auto">
            <a:xfrm>
              <a:off x="1207" y="1653"/>
              <a:ext cx="328"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031" name="Group 47"/>
          <p:cNvGrpSpPr>
            <a:grpSpLocks/>
          </p:cNvGrpSpPr>
          <p:nvPr/>
        </p:nvGrpSpPr>
        <p:grpSpPr bwMode="auto">
          <a:xfrm rot="5400000">
            <a:off x="2767013" y="1952626"/>
            <a:ext cx="1722438" cy="1408113"/>
            <a:chOff x="2242" y="1224"/>
            <a:chExt cx="1085" cy="887"/>
          </a:xfrm>
        </p:grpSpPr>
        <p:sp>
          <p:nvSpPr>
            <p:cNvPr id="297991" name="Oval 7"/>
            <p:cNvSpPr>
              <a:spLocks noChangeArrowheads="1"/>
            </p:cNvSpPr>
            <p:nvPr/>
          </p:nvSpPr>
          <p:spPr bwMode="auto">
            <a:xfrm>
              <a:off x="2734" y="1224"/>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2" name="Oval 8"/>
            <p:cNvSpPr>
              <a:spLocks noChangeArrowheads="1"/>
            </p:cNvSpPr>
            <p:nvPr/>
          </p:nvSpPr>
          <p:spPr bwMode="auto">
            <a:xfrm>
              <a:off x="2734" y="1940"/>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3" name="Oval 9"/>
            <p:cNvSpPr>
              <a:spLocks noChangeArrowheads="1"/>
            </p:cNvSpPr>
            <p:nvPr/>
          </p:nvSpPr>
          <p:spPr bwMode="auto">
            <a:xfrm>
              <a:off x="2242" y="158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4" name="Oval 10"/>
            <p:cNvSpPr>
              <a:spLocks noChangeArrowheads="1"/>
            </p:cNvSpPr>
            <p:nvPr/>
          </p:nvSpPr>
          <p:spPr bwMode="auto">
            <a:xfrm>
              <a:off x="3156" y="158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cxnSp>
          <p:nvCxnSpPr>
            <p:cNvPr id="298020" name="AutoShape 36"/>
            <p:cNvCxnSpPr>
              <a:cxnSpLocks noChangeShapeType="1"/>
              <a:stCxn id="297993" idx="7"/>
              <a:endCxn id="297991" idx="3"/>
            </p:cNvCxnSpPr>
            <p:nvPr/>
          </p:nvCxnSpPr>
          <p:spPr bwMode="auto">
            <a:xfrm flipV="1">
              <a:off x="2388" y="1370"/>
              <a:ext cx="37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1" name="AutoShape 37"/>
            <p:cNvCxnSpPr>
              <a:cxnSpLocks noChangeShapeType="1"/>
              <a:stCxn id="297991" idx="5"/>
              <a:endCxn id="297994" idx="1"/>
            </p:cNvCxnSpPr>
            <p:nvPr/>
          </p:nvCxnSpPr>
          <p:spPr bwMode="auto">
            <a:xfrm>
              <a:off x="2880" y="1370"/>
              <a:ext cx="30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2" name="AutoShape 38"/>
            <p:cNvCxnSpPr>
              <a:cxnSpLocks noChangeShapeType="1"/>
              <a:stCxn id="297993" idx="5"/>
              <a:endCxn id="297992" idx="1"/>
            </p:cNvCxnSpPr>
            <p:nvPr/>
          </p:nvCxnSpPr>
          <p:spPr bwMode="auto">
            <a:xfrm>
              <a:off x="2388" y="1728"/>
              <a:ext cx="37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3" name="AutoShape 39"/>
            <p:cNvCxnSpPr>
              <a:cxnSpLocks noChangeShapeType="1"/>
              <a:stCxn id="297992" idx="7"/>
              <a:endCxn id="297994" idx="3"/>
            </p:cNvCxnSpPr>
            <p:nvPr/>
          </p:nvCxnSpPr>
          <p:spPr bwMode="auto">
            <a:xfrm flipV="1">
              <a:off x="2880" y="1728"/>
              <a:ext cx="301" cy="2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8032" name="Group 48"/>
          <p:cNvGrpSpPr>
            <a:grpSpLocks/>
          </p:cNvGrpSpPr>
          <p:nvPr/>
        </p:nvGrpSpPr>
        <p:grpSpPr bwMode="auto">
          <a:xfrm rot="5646979">
            <a:off x="5538788" y="1589088"/>
            <a:ext cx="1541463" cy="2124075"/>
            <a:chOff x="3759" y="926"/>
            <a:chExt cx="971" cy="1338"/>
          </a:xfrm>
        </p:grpSpPr>
        <p:grpSp>
          <p:nvGrpSpPr>
            <p:cNvPr id="297996" name="Group 12"/>
            <p:cNvGrpSpPr>
              <a:grpSpLocks/>
            </p:cNvGrpSpPr>
            <p:nvPr/>
          </p:nvGrpSpPr>
          <p:grpSpPr bwMode="auto">
            <a:xfrm>
              <a:off x="3759" y="1802"/>
              <a:ext cx="971" cy="171"/>
              <a:chOff x="4200" y="2072"/>
              <a:chExt cx="971" cy="171"/>
            </a:xfrm>
          </p:grpSpPr>
          <p:sp>
            <p:nvSpPr>
              <p:cNvPr id="297997" name="Oval 13"/>
              <p:cNvSpPr>
                <a:spLocks noChangeArrowheads="1"/>
              </p:cNvSpPr>
              <p:nvPr/>
            </p:nvSpPr>
            <p:spPr bwMode="auto">
              <a:xfrm>
                <a:off x="4200" y="207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7998" name="Oval 14"/>
              <p:cNvSpPr>
                <a:spLocks noChangeArrowheads="1"/>
              </p:cNvSpPr>
              <p:nvPr/>
            </p:nvSpPr>
            <p:spPr bwMode="auto">
              <a:xfrm>
                <a:off x="5000" y="2072"/>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297999" name="Oval 15"/>
            <p:cNvSpPr>
              <a:spLocks noChangeArrowheads="1"/>
            </p:cNvSpPr>
            <p:nvPr/>
          </p:nvSpPr>
          <p:spPr bwMode="auto">
            <a:xfrm>
              <a:off x="4164" y="926"/>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nvGrpSpPr>
            <p:cNvPr id="298000" name="Group 16"/>
            <p:cNvGrpSpPr>
              <a:grpSpLocks/>
            </p:cNvGrpSpPr>
            <p:nvPr/>
          </p:nvGrpSpPr>
          <p:grpSpPr bwMode="auto">
            <a:xfrm>
              <a:off x="4159" y="1510"/>
              <a:ext cx="171" cy="754"/>
              <a:chOff x="4600" y="1780"/>
              <a:chExt cx="171" cy="754"/>
            </a:xfrm>
          </p:grpSpPr>
          <p:sp>
            <p:nvSpPr>
              <p:cNvPr id="298001" name="Oval 17"/>
              <p:cNvSpPr>
                <a:spLocks noChangeArrowheads="1"/>
              </p:cNvSpPr>
              <p:nvPr/>
            </p:nvSpPr>
            <p:spPr bwMode="auto">
              <a:xfrm>
                <a:off x="4600" y="1780"/>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298002" name="Oval 18"/>
              <p:cNvSpPr>
                <a:spLocks noChangeArrowheads="1"/>
              </p:cNvSpPr>
              <p:nvPr/>
            </p:nvSpPr>
            <p:spPr bwMode="auto">
              <a:xfrm>
                <a:off x="4600" y="2363"/>
                <a:ext cx="171" cy="17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sp>
          <p:nvSpPr>
            <p:cNvPr id="298003" name="Rectangle 19"/>
            <p:cNvSpPr>
              <a:spLocks noChangeArrowheads="1"/>
            </p:cNvSpPr>
            <p:nvPr/>
          </p:nvSpPr>
          <p:spPr bwMode="auto">
            <a:xfrm>
              <a:off x="4174" y="1159"/>
              <a:ext cx="145"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30000"/>
                </a:lnSpc>
              </a:pPr>
              <a:r>
                <a:rPr lang="zh-CN" altLang="en-US" sz="1600" b="1">
                  <a:effectLst/>
                  <a:latin typeface="Cambria" panose="02040503050406030204" pitchFamily="18" charset="0"/>
                  <a:ea typeface="宋体" panose="02010600030101010101" pitchFamily="2" charset="-122"/>
                </a:rPr>
                <a:t>.</a:t>
              </a:r>
            </a:p>
            <a:p>
              <a:pPr>
                <a:lnSpc>
                  <a:spcPct val="30000"/>
                </a:lnSpc>
              </a:pPr>
              <a:r>
                <a:rPr lang="zh-CN" altLang="en-US" sz="1600" b="1">
                  <a:effectLst/>
                  <a:latin typeface="Cambria" panose="02040503050406030204" pitchFamily="18" charset="0"/>
                  <a:ea typeface="宋体" panose="02010600030101010101" pitchFamily="2" charset="-122"/>
                </a:rPr>
                <a:t>.</a:t>
              </a:r>
            </a:p>
            <a:p>
              <a:pPr>
                <a:lnSpc>
                  <a:spcPct val="30000"/>
                </a:lnSpc>
              </a:pPr>
              <a:r>
                <a:rPr lang="zh-CN" altLang="en-US" sz="1600" b="1">
                  <a:effectLst/>
                  <a:latin typeface="Cambria" panose="02040503050406030204" pitchFamily="18" charset="0"/>
                  <a:ea typeface="宋体" panose="02010600030101010101" pitchFamily="2" charset="-122"/>
                </a:rPr>
                <a:t>.</a:t>
              </a:r>
            </a:p>
          </p:txBody>
        </p:sp>
        <p:cxnSp>
          <p:nvCxnSpPr>
            <p:cNvPr id="298024" name="AutoShape 40"/>
            <p:cNvCxnSpPr>
              <a:cxnSpLocks noChangeShapeType="1"/>
              <a:stCxn id="297997" idx="0"/>
              <a:endCxn id="297999" idx="3"/>
            </p:cNvCxnSpPr>
            <p:nvPr/>
          </p:nvCxnSpPr>
          <p:spPr bwMode="auto">
            <a:xfrm flipV="1">
              <a:off x="3845" y="1072"/>
              <a:ext cx="344" cy="73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5" name="AutoShape 41"/>
            <p:cNvCxnSpPr>
              <a:cxnSpLocks noChangeShapeType="1"/>
              <a:stCxn id="297997" idx="7"/>
              <a:endCxn id="298001" idx="3"/>
            </p:cNvCxnSpPr>
            <p:nvPr/>
          </p:nvCxnSpPr>
          <p:spPr bwMode="auto">
            <a:xfrm flipV="1">
              <a:off x="3905" y="1656"/>
              <a:ext cx="279" cy="17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6" name="AutoShape 42"/>
            <p:cNvCxnSpPr>
              <a:cxnSpLocks noChangeShapeType="1"/>
              <a:stCxn id="297997" idx="5"/>
              <a:endCxn id="298002" idx="1"/>
            </p:cNvCxnSpPr>
            <p:nvPr/>
          </p:nvCxnSpPr>
          <p:spPr bwMode="auto">
            <a:xfrm>
              <a:off x="3905" y="1948"/>
              <a:ext cx="279" cy="17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7" name="AutoShape 43"/>
            <p:cNvCxnSpPr>
              <a:cxnSpLocks noChangeShapeType="1"/>
              <a:stCxn id="297999" idx="5"/>
              <a:endCxn id="297998" idx="0"/>
            </p:cNvCxnSpPr>
            <p:nvPr/>
          </p:nvCxnSpPr>
          <p:spPr bwMode="auto">
            <a:xfrm>
              <a:off x="4310" y="1072"/>
              <a:ext cx="335" cy="73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8" name="AutoShape 44"/>
            <p:cNvCxnSpPr>
              <a:cxnSpLocks noChangeShapeType="1"/>
              <a:stCxn id="298001" idx="5"/>
              <a:endCxn id="297998" idx="1"/>
            </p:cNvCxnSpPr>
            <p:nvPr/>
          </p:nvCxnSpPr>
          <p:spPr bwMode="auto">
            <a:xfrm>
              <a:off x="4305" y="1656"/>
              <a:ext cx="279" cy="171"/>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8029" name="AutoShape 45"/>
            <p:cNvCxnSpPr>
              <a:cxnSpLocks noChangeShapeType="1"/>
              <a:stCxn id="298002" idx="7"/>
              <a:endCxn id="297998" idx="3"/>
            </p:cNvCxnSpPr>
            <p:nvPr/>
          </p:nvCxnSpPr>
          <p:spPr bwMode="auto">
            <a:xfrm flipV="1">
              <a:off x="4305" y="1948"/>
              <a:ext cx="279" cy="17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38766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8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9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8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80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80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80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80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p:bldP spid="297995" grpId="0"/>
      <p:bldP spid="298004" grpId="0"/>
      <p:bldP spid="298005" grpId="0"/>
      <p:bldP spid="2980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147458" name="Rectangle 2"/>
          <p:cNvSpPr>
            <a:spLocks noGrp="1" noChangeArrowheads="1"/>
          </p:cNvSpPr>
          <p:nvPr>
            <p:ph type="title"/>
          </p:nvPr>
        </p:nvSpPr>
        <p:spPr>
          <a:xfrm>
            <a:off x="1600200" y="163949"/>
            <a:ext cx="7772400" cy="1143000"/>
          </a:xfrm>
        </p:spPr>
        <p:txBody>
          <a:bodyPr/>
          <a:lstStyle/>
          <a:p>
            <a:r>
              <a:rPr lang="en-US" altLang="zh-CN" sz="3600" b="1" dirty="0">
                <a:solidFill>
                  <a:srgbClr val="132584"/>
                </a:solidFill>
                <a:latin typeface="Cambria" panose="02040503050406030204" pitchFamily="18" charset="0"/>
              </a:rPr>
              <a:t>Dynamic, White Box Testing</a:t>
            </a:r>
          </a:p>
        </p:txBody>
      </p:sp>
      <p:sp>
        <p:nvSpPr>
          <p:cNvPr id="147461" name="Rectangle 5"/>
          <p:cNvSpPr>
            <a:spLocks noChangeArrowheads="1"/>
          </p:cNvSpPr>
          <p:nvPr/>
        </p:nvSpPr>
        <p:spPr bwMode="auto">
          <a:xfrm>
            <a:off x="422275" y="1129980"/>
            <a:ext cx="8340725"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30000"/>
              </a:lnSpc>
              <a:buFont typeface="Arial" panose="020B0604020202020204" pitchFamily="34" charset="0"/>
              <a:buChar char="•"/>
            </a:pPr>
            <a:endParaRPr lang="en-US" altLang="zh-CN" sz="1800" dirty="0" smtClean="0">
              <a:solidFill>
                <a:srgbClr val="000099"/>
              </a:solidFill>
              <a:effectLst/>
              <a:latin typeface="Cambria" panose="02040503050406030204" pitchFamily="18" charset="0"/>
              <a:ea typeface="宋体" panose="02010600030101010101" pitchFamily="2" charset="-122"/>
            </a:endParaRPr>
          </a:p>
          <a:p>
            <a:pPr marL="285750" indent="-285750">
              <a:lnSpc>
                <a:spcPct val="130000"/>
              </a:lnSpc>
              <a:buFont typeface="Arial" panose="020B0604020202020204" pitchFamily="34" charset="0"/>
              <a:buChar char="•"/>
            </a:pPr>
            <a:r>
              <a:rPr lang="en-US" altLang="zh-CN" sz="1800" dirty="0" smtClean="0">
                <a:solidFill>
                  <a:srgbClr val="FF0000"/>
                </a:solidFill>
                <a:effectLst/>
                <a:latin typeface="Cambria" panose="02040503050406030204" pitchFamily="18" charset="0"/>
                <a:ea typeface="宋体" panose="02010600030101010101" pitchFamily="2" charset="-122"/>
              </a:rPr>
              <a:t>Control Flow Testing </a:t>
            </a:r>
            <a:r>
              <a:rPr lang="en-US" altLang="zh-CN" sz="1800" dirty="0" smtClean="0">
                <a:solidFill>
                  <a:srgbClr val="000099"/>
                </a:solidFill>
                <a:effectLst/>
                <a:latin typeface="Cambria" panose="02040503050406030204" pitchFamily="18" charset="0"/>
                <a:ea typeface="宋体" panose="02010600030101010101" pitchFamily="2" charset="-122"/>
              </a:rPr>
              <a:t>also </a:t>
            </a:r>
            <a:r>
              <a:rPr lang="en-US" altLang="zh-CN" sz="1800" dirty="0">
                <a:solidFill>
                  <a:srgbClr val="000099"/>
                </a:solidFill>
                <a:effectLst/>
                <a:latin typeface="Cambria" panose="02040503050406030204" pitchFamily="18" charset="0"/>
                <a:ea typeface="宋体" panose="02010600030101010101" pitchFamily="2" charset="-122"/>
              </a:rPr>
              <a:t>called </a:t>
            </a:r>
            <a:r>
              <a:rPr lang="en-US" altLang="zh-CN" sz="1800" b="1" dirty="0">
                <a:solidFill>
                  <a:srgbClr val="FF0000"/>
                </a:solidFill>
                <a:effectLst/>
                <a:latin typeface="Cambria" panose="02040503050406030204" pitchFamily="18" charset="0"/>
                <a:ea typeface="宋体" panose="02010600030101010101" pitchFamily="2" charset="-122"/>
              </a:rPr>
              <a:t>structural testing</a:t>
            </a:r>
            <a:r>
              <a:rPr lang="en-US" altLang="zh-CN" sz="1800" dirty="0">
                <a:solidFill>
                  <a:srgbClr val="000099"/>
                </a:solidFill>
                <a:effectLst/>
                <a:latin typeface="Cambria" panose="02040503050406030204" pitchFamily="18" charset="0"/>
                <a:ea typeface="宋体" panose="02010600030101010101" pitchFamily="2" charset="-122"/>
              </a:rPr>
              <a:t>.</a:t>
            </a:r>
          </a:p>
        </p:txBody>
      </p:sp>
      <p:grpSp>
        <p:nvGrpSpPr>
          <p:cNvPr id="147462" name="Group 6"/>
          <p:cNvGrpSpPr>
            <a:grpSpLocks/>
          </p:cNvGrpSpPr>
          <p:nvPr/>
        </p:nvGrpSpPr>
        <p:grpSpPr bwMode="auto">
          <a:xfrm>
            <a:off x="5545137" y="2380334"/>
            <a:ext cx="3217863" cy="3205163"/>
            <a:chOff x="3216" y="2109"/>
            <a:chExt cx="2027" cy="2019"/>
          </a:xfrm>
        </p:grpSpPr>
        <p:grpSp>
          <p:nvGrpSpPr>
            <p:cNvPr id="147463" name="Group 7"/>
            <p:cNvGrpSpPr>
              <a:grpSpLocks/>
            </p:cNvGrpSpPr>
            <p:nvPr/>
          </p:nvGrpSpPr>
          <p:grpSpPr bwMode="auto">
            <a:xfrm>
              <a:off x="4218" y="2445"/>
              <a:ext cx="1025" cy="1683"/>
              <a:chOff x="4218" y="2445"/>
              <a:chExt cx="1025" cy="1683"/>
            </a:xfrm>
          </p:grpSpPr>
          <p:sp>
            <p:nvSpPr>
              <p:cNvPr id="147464" name="Oval 8"/>
              <p:cNvSpPr>
                <a:spLocks noChangeArrowheads="1"/>
              </p:cNvSpPr>
              <p:nvPr/>
            </p:nvSpPr>
            <p:spPr bwMode="auto">
              <a:xfrm>
                <a:off x="4666" y="2454"/>
                <a:ext cx="40" cy="72"/>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5" name="Oval 9"/>
              <p:cNvSpPr>
                <a:spLocks noChangeArrowheads="1"/>
              </p:cNvSpPr>
              <p:nvPr/>
            </p:nvSpPr>
            <p:spPr bwMode="auto">
              <a:xfrm>
                <a:off x="4658" y="2445"/>
                <a:ext cx="56" cy="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6" name="Line 10"/>
              <p:cNvSpPr>
                <a:spLocks noChangeShapeType="1"/>
              </p:cNvSpPr>
              <p:nvPr/>
            </p:nvSpPr>
            <p:spPr bwMode="auto">
              <a:xfrm>
                <a:off x="4690" y="2544"/>
                <a:ext cx="1"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7" name="Rectangle 11"/>
              <p:cNvSpPr>
                <a:spLocks noChangeArrowheads="1"/>
              </p:cNvSpPr>
              <p:nvPr/>
            </p:nvSpPr>
            <p:spPr bwMode="auto">
              <a:xfrm>
                <a:off x="4578" y="2634"/>
                <a:ext cx="224" cy="126"/>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8" name="Rectangle 12"/>
              <p:cNvSpPr>
                <a:spLocks noChangeArrowheads="1"/>
              </p:cNvSpPr>
              <p:nvPr/>
            </p:nvSpPr>
            <p:spPr bwMode="auto">
              <a:xfrm>
                <a:off x="4570" y="2625"/>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69" name="Line 13"/>
              <p:cNvSpPr>
                <a:spLocks noChangeShapeType="1"/>
              </p:cNvSpPr>
              <p:nvPr/>
            </p:nvSpPr>
            <p:spPr bwMode="auto">
              <a:xfrm>
                <a:off x="4690" y="277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0" name="Line 14"/>
              <p:cNvSpPr>
                <a:spLocks noChangeShapeType="1"/>
              </p:cNvSpPr>
              <p:nvPr/>
            </p:nvSpPr>
            <p:spPr bwMode="auto">
              <a:xfrm flipH="1">
                <a:off x="4330"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1" name="Rectangle 15"/>
              <p:cNvSpPr>
                <a:spLocks noChangeArrowheads="1"/>
              </p:cNvSpPr>
              <p:nvPr/>
            </p:nvSpPr>
            <p:spPr bwMode="auto">
              <a:xfrm>
                <a:off x="4226" y="3021"/>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2" name="Rectangle 16"/>
              <p:cNvSpPr>
                <a:spLocks noChangeArrowheads="1"/>
              </p:cNvSpPr>
              <p:nvPr/>
            </p:nvSpPr>
            <p:spPr bwMode="auto">
              <a:xfrm>
                <a:off x="4218" y="3012"/>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3" name="Rectangle 17"/>
              <p:cNvSpPr>
                <a:spLocks noChangeArrowheads="1"/>
              </p:cNvSpPr>
              <p:nvPr/>
            </p:nvSpPr>
            <p:spPr bwMode="auto">
              <a:xfrm>
                <a:off x="4930" y="3039"/>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4" name="Rectangle 18"/>
              <p:cNvSpPr>
                <a:spLocks noChangeArrowheads="1"/>
              </p:cNvSpPr>
              <p:nvPr/>
            </p:nvSpPr>
            <p:spPr bwMode="auto">
              <a:xfrm>
                <a:off x="4922" y="3030"/>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5" name="Line 19"/>
              <p:cNvSpPr>
                <a:spLocks noChangeShapeType="1"/>
              </p:cNvSpPr>
              <p:nvPr/>
            </p:nvSpPr>
            <p:spPr bwMode="auto">
              <a:xfrm>
                <a:off x="4338"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6" name="Line 20"/>
              <p:cNvSpPr>
                <a:spLocks noChangeShapeType="1"/>
              </p:cNvSpPr>
              <p:nvPr/>
            </p:nvSpPr>
            <p:spPr bwMode="auto">
              <a:xfrm flipH="1">
                <a:off x="4818"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7" name="Line 21"/>
              <p:cNvSpPr>
                <a:spLocks noChangeShapeType="1"/>
              </p:cNvSpPr>
              <p:nvPr/>
            </p:nvSpPr>
            <p:spPr bwMode="auto">
              <a:xfrm>
                <a:off x="5042"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8" name="Line 22"/>
              <p:cNvSpPr>
                <a:spLocks noChangeShapeType="1"/>
              </p:cNvSpPr>
              <p:nvPr/>
            </p:nvSpPr>
            <p:spPr bwMode="auto">
              <a:xfrm>
                <a:off x="4338" y="3165"/>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79" name="Line 23"/>
              <p:cNvSpPr>
                <a:spLocks noChangeShapeType="1"/>
              </p:cNvSpPr>
              <p:nvPr/>
            </p:nvSpPr>
            <p:spPr bwMode="auto">
              <a:xfrm>
                <a:off x="5042" y="3183"/>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0" name="Line 24"/>
              <p:cNvSpPr>
                <a:spLocks noChangeShapeType="1"/>
              </p:cNvSpPr>
              <p:nvPr/>
            </p:nvSpPr>
            <p:spPr bwMode="auto">
              <a:xfrm>
                <a:off x="4338" y="3264"/>
                <a:ext cx="69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1" name="Line 25"/>
              <p:cNvSpPr>
                <a:spLocks noChangeShapeType="1"/>
              </p:cNvSpPr>
              <p:nvPr/>
            </p:nvSpPr>
            <p:spPr bwMode="auto">
              <a:xfrm>
                <a:off x="4690" y="3264"/>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2" name="Rectangle 26"/>
              <p:cNvSpPr>
                <a:spLocks noChangeArrowheads="1"/>
              </p:cNvSpPr>
              <p:nvPr/>
            </p:nvSpPr>
            <p:spPr bwMode="auto">
              <a:xfrm>
                <a:off x="4578" y="3408"/>
                <a:ext cx="224" cy="12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3" name="Rectangle 27"/>
              <p:cNvSpPr>
                <a:spLocks noChangeArrowheads="1"/>
              </p:cNvSpPr>
              <p:nvPr/>
            </p:nvSpPr>
            <p:spPr bwMode="auto">
              <a:xfrm>
                <a:off x="4570" y="3399"/>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4" name="Line 28"/>
              <p:cNvSpPr>
                <a:spLocks noChangeShapeType="1"/>
              </p:cNvSpPr>
              <p:nvPr/>
            </p:nvSpPr>
            <p:spPr bwMode="auto">
              <a:xfrm>
                <a:off x="4690" y="3552"/>
                <a:ext cx="1"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5" name="Line 29"/>
              <p:cNvSpPr>
                <a:spLocks noChangeShapeType="1"/>
              </p:cNvSpPr>
              <p:nvPr/>
            </p:nvSpPr>
            <p:spPr bwMode="auto">
              <a:xfrm>
                <a:off x="4690" y="376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6" name="Line 30"/>
              <p:cNvSpPr>
                <a:spLocks noChangeShapeType="1"/>
              </p:cNvSpPr>
              <p:nvPr/>
            </p:nvSpPr>
            <p:spPr bwMode="auto">
              <a:xfrm>
                <a:off x="4690" y="2580"/>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7" name="Line 31"/>
              <p:cNvSpPr>
                <a:spLocks noChangeShapeType="1"/>
              </p:cNvSpPr>
              <p:nvPr/>
            </p:nvSpPr>
            <p:spPr bwMode="auto">
              <a:xfrm>
                <a:off x="4690" y="3804"/>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8" name="Line 32"/>
              <p:cNvSpPr>
                <a:spLocks noChangeShapeType="1"/>
              </p:cNvSpPr>
              <p:nvPr/>
            </p:nvSpPr>
            <p:spPr bwMode="auto">
              <a:xfrm>
                <a:off x="5242" y="2580"/>
                <a:ext cx="1" cy="1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89" name="AutoShape 33"/>
              <p:cNvSpPr>
                <a:spLocks noChangeArrowheads="1"/>
              </p:cNvSpPr>
              <p:nvPr/>
            </p:nvSpPr>
            <p:spPr bwMode="auto">
              <a:xfrm>
                <a:off x="4546" y="2814"/>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90" name="AutoShape 34"/>
              <p:cNvSpPr>
                <a:spLocks noChangeArrowheads="1"/>
              </p:cNvSpPr>
              <p:nvPr/>
            </p:nvSpPr>
            <p:spPr bwMode="auto">
              <a:xfrm>
                <a:off x="4546" y="3705"/>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sp>
            <p:nvSpPr>
              <p:cNvPr id="147491" name="Line 35"/>
              <p:cNvSpPr>
                <a:spLocks noChangeShapeType="1"/>
              </p:cNvSpPr>
              <p:nvPr/>
            </p:nvSpPr>
            <p:spPr bwMode="auto">
              <a:xfrm>
                <a:off x="4690" y="3903"/>
                <a:ext cx="1" cy="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Cambria" panose="02040503050406030204" pitchFamily="18" charset="0"/>
                </a:endParaRPr>
              </a:p>
            </p:txBody>
          </p:sp>
        </p:grpSp>
        <p:pic>
          <p:nvPicPr>
            <p:cNvPr id="147492"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pSp>
      <p:sp>
        <p:nvSpPr>
          <p:cNvPr id="147493" name="Rectangle 37"/>
          <p:cNvSpPr>
            <a:spLocks noChangeArrowheads="1"/>
          </p:cNvSpPr>
          <p:nvPr/>
        </p:nvSpPr>
        <p:spPr bwMode="auto">
          <a:xfrm>
            <a:off x="426229" y="5397180"/>
            <a:ext cx="7041371" cy="77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ct val="130000"/>
              </a:lnSpc>
              <a:buFont typeface="Arial" panose="020B0604020202020204" pitchFamily="34" charset="0"/>
              <a:buChar char="•"/>
            </a:pPr>
            <a:r>
              <a:rPr lang="en-US" altLang="zh-CN" sz="1800" dirty="0">
                <a:solidFill>
                  <a:srgbClr val="000099"/>
                </a:solidFill>
                <a:effectLst/>
                <a:latin typeface="Cambria" panose="02040503050406030204" pitchFamily="18" charset="0"/>
                <a:ea typeface="宋体" panose="02010600030101010101" pitchFamily="2" charset="-122"/>
              </a:rPr>
              <a:t>Techniques here are not limited to just examining the code, but involve directly controlling the software.</a:t>
            </a:r>
            <a:endParaRPr lang="zh-CN" altLang="en-US" sz="1800" dirty="0">
              <a:solidFill>
                <a:srgbClr val="000099"/>
              </a:solidFill>
              <a:effectLst/>
              <a:latin typeface="Cambria" panose="02040503050406030204" pitchFamily="18" charset="0"/>
              <a:ea typeface="宋体" panose="02010600030101010101" pitchFamily="2" charset="-122"/>
            </a:endParaRPr>
          </a:p>
        </p:txBody>
      </p:sp>
      <p:sp>
        <p:nvSpPr>
          <p:cNvPr id="2" name="矩形 1"/>
          <p:cNvSpPr/>
          <p:nvPr/>
        </p:nvSpPr>
        <p:spPr>
          <a:xfrm>
            <a:off x="416155" y="2435625"/>
            <a:ext cx="4813069" cy="28161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800" dirty="0">
                <a:solidFill>
                  <a:srgbClr val="000099"/>
                </a:solidFill>
                <a:latin typeface="Cambria" panose="02040503050406030204" pitchFamily="18" charset="0"/>
                <a:ea typeface="宋体" panose="02010600030101010101" pitchFamily="2" charset="-122"/>
              </a:rPr>
              <a:t>Control-flow testing techniques are based on judiciously selecting a set of test paths through the program</a:t>
            </a:r>
            <a:r>
              <a:rPr lang="en-US" altLang="zh-CN" sz="1800" dirty="0" smtClean="0">
                <a:solidFill>
                  <a:srgbClr val="000099"/>
                </a:solidFill>
                <a:latin typeface="Cambria" panose="02040503050406030204" pitchFamily="18" charset="0"/>
                <a:ea typeface="宋体" panose="02010600030101010101" pitchFamily="2" charset="-122"/>
              </a:rPr>
              <a:t>.</a:t>
            </a:r>
            <a:endParaRPr lang="en-US" altLang="zh-CN" sz="1600" dirty="0">
              <a:latin typeface="Cambria" panose="02040503050406030204" pitchFamily="18" charset="0"/>
            </a:endParaRPr>
          </a:p>
          <a:p>
            <a:pPr marL="285750" indent="-285750">
              <a:lnSpc>
                <a:spcPct val="150000"/>
              </a:lnSpc>
              <a:buFont typeface="Arial" panose="020B0604020202020204" pitchFamily="34" charset="0"/>
              <a:buChar char="•"/>
            </a:pPr>
            <a:r>
              <a:rPr lang="en-US" altLang="zh-CN" sz="1800" dirty="0">
                <a:solidFill>
                  <a:srgbClr val="000099"/>
                </a:solidFill>
                <a:latin typeface="Cambria" panose="02040503050406030204" pitchFamily="18" charset="0"/>
                <a:ea typeface="宋体" panose="02010600030101010101" pitchFamily="2" charset="-122"/>
              </a:rPr>
              <a:t>The set of paths chosen is used to achieve a certain measure of testing thoroughness.</a:t>
            </a:r>
          </a:p>
          <a:p>
            <a:pPr lvl="1">
              <a:lnSpc>
                <a:spcPct val="150000"/>
              </a:lnSpc>
            </a:pPr>
            <a:r>
              <a:rPr lang="en-US" altLang="zh-CN" sz="1400" i="1" dirty="0">
                <a:latin typeface="Cambria" panose="02040503050406030204" pitchFamily="18" charset="0"/>
              </a:rPr>
              <a:t>E.g.,</a:t>
            </a:r>
            <a:r>
              <a:rPr lang="en-US" altLang="zh-CN" sz="1400" dirty="0">
                <a:latin typeface="Cambria" panose="02040503050406030204" pitchFamily="18" charset="0"/>
              </a:rPr>
              <a:t> pick enough paths to assure that every source statement is executed </a:t>
            </a:r>
            <a:r>
              <a:rPr lang="en-US" altLang="zh-CN" sz="1400" dirty="0">
                <a:solidFill>
                  <a:srgbClr val="FF0000"/>
                </a:solidFill>
                <a:latin typeface="Cambria" panose="02040503050406030204" pitchFamily="18" charset="0"/>
              </a:rPr>
              <a:t>as least once</a:t>
            </a:r>
            <a:r>
              <a:rPr lang="en-US" altLang="zh-CN" sz="1400" dirty="0">
                <a:latin typeface="Cambria" panose="02040503050406030204" pitchFamily="18" charset="0"/>
              </a:rPr>
              <a:t>.</a:t>
            </a:r>
          </a:p>
        </p:txBody>
      </p:sp>
    </p:spTree>
    <p:extLst>
      <p:ext uri="{BB962C8B-B14F-4D97-AF65-F5344CB8AC3E}">
        <p14:creationId xmlns:p14="http://schemas.microsoft.com/office/powerpoint/2010/main" val="39636700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Examples</a:t>
            </a:r>
          </a:p>
        </p:txBody>
      </p:sp>
      <p:sp>
        <p:nvSpPr>
          <p:cNvPr id="277507" name="AutoShape 3"/>
          <p:cNvSpPr>
            <a:spLocks noChangeArrowheads="1"/>
          </p:cNvSpPr>
          <p:nvPr/>
        </p:nvSpPr>
        <p:spPr bwMode="auto">
          <a:xfrm>
            <a:off x="3659188" y="1432740"/>
            <a:ext cx="1406525"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Pointer=False</a:t>
            </a:r>
          </a:p>
        </p:txBody>
      </p:sp>
      <p:sp>
        <p:nvSpPr>
          <p:cNvPr id="277508" name="AutoShape 4"/>
          <p:cNvSpPr>
            <a:spLocks noChangeArrowheads="1"/>
          </p:cNvSpPr>
          <p:nvPr/>
        </p:nvSpPr>
        <p:spPr bwMode="auto">
          <a:xfrm>
            <a:off x="3743325" y="3294026"/>
            <a:ext cx="1223963"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X=X+1</a:t>
            </a:r>
          </a:p>
        </p:txBody>
      </p:sp>
      <p:sp>
        <p:nvSpPr>
          <p:cNvPr id="277509" name="AutoShape 5"/>
          <p:cNvSpPr>
            <a:spLocks noChangeArrowheads="1"/>
          </p:cNvSpPr>
          <p:nvPr/>
        </p:nvSpPr>
        <p:spPr bwMode="auto">
          <a:xfrm>
            <a:off x="3455988" y="4087632"/>
            <a:ext cx="1798638" cy="554169"/>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Call Sub (x, pointer, result)</a:t>
            </a:r>
          </a:p>
        </p:txBody>
      </p:sp>
      <p:sp>
        <p:nvSpPr>
          <p:cNvPr id="277510" name="AutoShape 6"/>
          <p:cNvSpPr>
            <a:spLocks noChangeArrowheads="1"/>
          </p:cNvSpPr>
          <p:nvPr/>
        </p:nvSpPr>
        <p:spPr bwMode="auto">
          <a:xfrm>
            <a:off x="6053138" y="5326984"/>
            <a:ext cx="120173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Print result</a:t>
            </a:r>
          </a:p>
        </p:txBody>
      </p:sp>
      <p:sp>
        <p:nvSpPr>
          <p:cNvPr id="277511" name="AutoShape 7"/>
          <p:cNvSpPr>
            <a:spLocks noChangeArrowheads="1"/>
          </p:cNvSpPr>
          <p:nvPr/>
        </p:nvSpPr>
        <p:spPr bwMode="auto">
          <a:xfrm>
            <a:off x="6046788" y="2306159"/>
            <a:ext cx="146208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 = True</a:t>
            </a:r>
          </a:p>
        </p:txBody>
      </p:sp>
      <p:sp>
        <p:nvSpPr>
          <p:cNvPr id="277512" name="AutoShape 8"/>
          <p:cNvSpPr>
            <a:spLocks noChangeArrowheads="1"/>
          </p:cNvSpPr>
          <p:nvPr/>
        </p:nvSpPr>
        <p:spPr bwMode="auto">
          <a:xfrm>
            <a:off x="3311525" y="5174888"/>
            <a:ext cx="201612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Result&gt;0?</a:t>
            </a:r>
          </a:p>
        </p:txBody>
      </p:sp>
      <p:sp>
        <p:nvSpPr>
          <p:cNvPr id="277513" name="Line 9"/>
          <p:cNvSpPr>
            <a:spLocks noChangeShapeType="1"/>
          </p:cNvSpPr>
          <p:nvPr/>
        </p:nvSpPr>
        <p:spPr bwMode="auto">
          <a:xfrm>
            <a:off x="4356100" y="1736930"/>
            <a:ext cx="0" cy="47736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cxnSp>
        <p:nvCxnSpPr>
          <p:cNvPr id="277514" name="AutoShape 10"/>
          <p:cNvCxnSpPr>
            <a:cxnSpLocks noChangeShapeType="1"/>
            <a:stCxn id="277512" idx="2"/>
            <a:endCxn id="277507" idx="1"/>
          </p:cNvCxnSpPr>
          <p:nvPr/>
        </p:nvCxnSpPr>
        <p:spPr bwMode="auto">
          <a:xfrm rot="16200000" flipV="1">
            <a:off x="1852437" y="3338749"/>
            <a:ext cx="4211988" cy="720725"/>
          </a:xfrm>
          <a:prstGeom prst="bentConnector4">
            <a:avLst>
              <a:gd name="adj1" fmla="val -5148"/>
              <a:gd name="adj2" fmla="val 17158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77515" name="AutoShape 11"/>
          <p:cNvCxnSpPr>
            <a:cxnSpLocks noChangeShapeType="1"/>
            <a:stCxn id="277511" idx="2"/>
          </p:cNvCxnSpPr>
          <p:nvPr/>
        </p:nvCxnSpPr>
        <p:spPr bwMode="auto">
          <a:xfrm rot="5400000">
            <a:off x="5376073" y="1594853"/>
            <a:ext cx="380991" cy="2422525"/>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7516" name="Text Box 12"/>
          <p:cNvSpPr txBox="1">
            <a:spLocks noChangeArrowheads="1"/>
          </p:cNvSpPr>
          <p:nvPr/>
        </p:nvSpPr>
        <p:spPr bwMode="auto">
          <a:xfrm>
            <a:off x="3851275" y="2726303"/>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7" name="Text Box 13"/>
          <p:cNvSpPr txBox="1">
            <a:spLocks noChangeArrowheads="1"/>
          </p:cNvSpPr>
          <p:nvPr/>
        </p:nvSpPr>
        <p:spPr bwMode="auto">
          <a:xfrm>
            <a:off x="4211638" y="5799835"/>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8" name="Text Box 14"/>
          <p:cNvSpPr txBox="1">
            <a:spLocks noChangeArrowheads="1"/>
          </p:cNvSpPr>
          <p:nvPr/>
        </p:nvSpPr>
        <p:spPr bwMode="auto">
          <a:xfrm>
            <a:off x="5219700" y="200949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19" name="Text Box 15"/>
          <p:cNvSpPr txBox="1">
            <a:spLocks noChangeArrowheads="1"/>
          </p:cNvSpPr>
          <p:nvPr/>
        </p:nvSpPr>
        <p:spPr bwMode="auto">
          <a:xfrm>
            <a:off x="5256213" y="5152300"/>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20" name="Line 16"/>
          <p:cNvSpPr>
            <a:spLocks noChangeShapeType="1"/>
          </p:cNvSpPr>
          <p:nvPr/>
        </p:nvSpPr>
        <p:spPr bwMode="auto">
          <a:xfrm>
            <a:off x="5327650" y="2453736"/>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1" name="AutoShape 17"/>
          <p:cNvSpPr>
            <a:spLocks noChangeArrowheads="1"/>
          </p:cNvSpPr>
          <p:nvPr/>
        </p:nvSpPr>
        <p:spPr bwMode="auto">
          <a:xfrm>
            <a:off x="3419475" y="2143522"/>
            <a:ext cx="190817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X&gt;K?</a:t>
            </a:r>
          </a:p>
        </p:txBody>
      </p:sp>
      <p:sp>
        <p:nvSpPr>
          <p:cNvPr id="277522" name="Line 18"/>
          <p:cNvSpPr>
            <a:spLocks noChangeShapeType="1"/>
          </p:cNvSpPr>
          <p:nvPr/>
        </p:nvSpPr>
        <p:spPr bwMode="auto">
          <a:xfrm>
            <a:off x="4356100" y="2769974"/>
            <a:ext cx="0" cy="54664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3" name="Line 19"/>
          <p:cNvSpPr>
            <a:spLocks noChangeShapeType="1"/>
          </p:cNvSpPr>
          <p:nvPr/>
        </p:nvSpPr>
        <p:spPr bwMode="auto">
          <a:xfrm>
            <a:off x="4356100" y="361478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4" name="Line 20"/>
          <p:cNvSpPr>
            <a:spLocks noChangeShapeType="1"/>
          </p:cNvSpPr>
          <p:nvPr/>
        </p:nvSpPr>
        <p:spPr bwMode="auto">
          <a:xfrm>
            <a:off x="4319588" y="470806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5" name="Line 21"/>
          <p:cNvSpPr>
            <a:spLocks noChangeShapeType="1"/>
          </p:cNvSpPr>
          <p:nvPr/>
        </p:nvSpPr>
        <p:spPr bwMode="auto">
          <a:xfrm>
            <a:off x="5364163" y="5492632"/>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6" name="Oval 22"/>
          <p:cNvSpPr>
            <a:spLocks noChangeArrowheads="1"/>
          </p:cNvSpPr>
          <p:nvPr/>
        </p:nvSpPr>
        <p:spPr bwMode="auto">
          <a:xfrm>
            <a:off x="5170488" y="1357445"/>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1</a:t>
            </a:r>
          </a:p>
        </p:txBody>
      </p:sp>
      <p:sp>
        <p:nvSpPr>
          <p:cNvPr id="277527" name="Oval 23"/>
          <p:cNvSpPr>
            <a:spLocks noChangeArrowheads="1"/>
          </p:cNvSpPr>
          <p:nvPr/>
        </p:nvSpPr>
        <p:spPr bwMode="auto">
          <a:xfrm>
            <a:off x="4464050" y="179264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2</a:t>
            </a:r>
          </a:p>
        </p:txBody>
      </p:sp>
      <p:sp>
        <p:nvSpPr>
          <p:cNvPr id="277528" name="Oval 24"/>
          <p:cNvSpPr>
            <a:spLocks noChangeArrowheads="1"/>
          </p:cNvSpPr>
          <p:nvPr/>
        </p:nvSpPr>
        <p:spPr bwMode="auto">
          <a:xfrm>
            <a:off x="7559675" y="2236888"/>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3</a:t>
            </a:r>
          </a:p>
        </p:txBody>
      </p:sp>
      <p:sp>
        <p:nvSpPr>
          <p:cNvPr id="277529" name="Oval 25"/>
          <p:cNvSpPr>
            <a:spLocks noChangeArrowheads="1"/>
          </p:cNvSpPr>
          <p:nvPr/>
        </p:nvSpPr>
        <p:spPr bwMode="auto">
          <a:xfrm>
            <a:off x="5075238" y="3226260"/>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4</a:t>
            </a:r>
          </a:p>
        </p:txBody>
      </p:sp>
      <p:sp>
        <p:nvSpPr>
          <p:cNvPr id="277530" name="Oval 26"/>
          <p:cNvSpPr>
            <a:spLocks noChangeArrowheads="1"/>
          </p:cNvSpPr>
          <p:nvPr/>
        </p:nvSpPr>
        <p:spPr bwMode="auto">
          <a:xfrm>
            <a:off x="5327650" y="4149374"/>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5</a:t>
            </a:r>
          </a:p>
        </p:txBody>
      </p:sp>
      <p:sp>
        <p:nvSpPr>
          <p:cNvPr id="277531" name="Oval 27"/>
          <p:cNvSpPr>
            <a:spLocks noChangeArrowheads="1"/>
          </p:cNvSpPr>
          <p:nvPr/>
        </p:nvSpPr>
        <p:spPr bwMode="auto">
          <a:xfrm>
            <a:off x="4535488" y="4729143"/>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6</a:t>
            </a:r>
          </a:p>
        </p:txBody>
      </p:sp>
      <p:sp>
        <p:nvSpPr>
          <p:cNvPr id="277532" name="Oval 28"/>
          <p:cNvSpPr>
            <a:spLocks noChangeArrowheads="1"/>
          </p:cNvSpPr>
          <p:nvPr/>
        </p:nvSpPr>
        <p:spPr bwMode="auto">
          <a:xfrm>
            <a:off x="7380288" y="531041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7</a:t>
            </a:r>
          </a:p>
        </p:txBody>
      </p:sp>
      <p:sp>
        <p:nvSpPr>
          <p:cNvPr id="277533" name="Text Box 29"/>
          <p:cNvSpPr txBox="1">
            <a:spLocks noChangeArrowheads="1"/>
          </p:cNvSpPr>
          <p:nvPr/>
        </p:nvSpPr>
        <p:spPr bwMode="auto">
          <a:xfrm>
            <a:off x="342503" y="1517996"/>
            <a:ext cx="2051050" cy="15081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eaLnBrk="1" hangingPunct="1">
              <a:spcBef>
                <a:spcPct val="50000"/>
              </a:spcBef>
            </a:pPr>
            <a:r>
              <a:rPr lang="en-US" altLang="zh-CN" sz="2000" b="1" dirty="0">
                <a:solidFill>
                  <a:schemeClr val="folHlink"/>
                </a:solidFill>
                <a:effectLst/>
                <a:latin typeface="Cambria" panose="02040503050406030204" pitchFamily="18" charset="0"/>
                <a:ea typeface="宋体" panose="02010600030101010101" pitchFamily="2" charset="-122"/>
              </a:rPr>
              <a:t>Paths:</a:t>
            </a:r>
          </a:p>
          <a:p>
            <a:pPr eaLnBrk="1" hangingPunct="1">
              <a:spcBef>
                <a:spcPct val="50000"/>
              </a:spcBef>
            </a:pPr>
            <a:r>
              <a:rPr lang="en-US" altLang="zh-CN" dirty="0">
                <a:effectLst/>
                <a:latin typeface="Cambria" panose="02040503050406030204" pitchFamily="18" charset="0"/>
                <a:ea typeface="宋体" panose="02010600030101010101" pitchFamily="2" charset="-122"/>
              </a:rPr>
              <a:t>1-2-3-4-5-6-7</a:t>
            </a:r>
          </a:p>
          <a:p>
            <a:pPr eaLnBrk="1" hangingPunct="1">
              <a:spcBef>
                <a:spcPct val="50000"/>
              </a:spcBef>
            </a:pPr>
            <a:endParaRPr lang="en-US" altLang="zh-CN"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6434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77526"/>
                                        </p:tgtEl>
                                        <p:attrNameLst>
                                          <p:attrName>fillcolor</p:attrName>
                                        </p:attrNameLst>
                                      </p:cBhvr>
                                      <p:to>
                                        <a:srgbClr val="FF0000"/>
                                      </p:to>
                                    </p:animClr>
                                    <p:set>
                                      <p:cBhvr>
                                        <p:cTn id="7" dur="2000" fill="hold"/>
                                        <p:tgtEl>
                                          <p:spTgt spid="277526"/>
                                        </p:tgtEl>
                                        <p:attrNameLst>
                                          <p:attrName>fill.type</p:attrName>
                                        </p:attrNameLst>
                                      </p:cBhvr>
                                      <p:to>
                                        <p:strVal val="solid"/>
                                      </p:to>
                                    </p:set>
                                    <p:set>
                                      <p:cBhvr>
                                        <p:cTn id="8" dur="2000" fill="hold"/>
                                        <p:tgtEl>
                                          <p:spTgt spid="27752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277527"/>
                                        </p:tgtEl>
                                        <p:attrNameLst>
                                          <p:attrName>fillcolor</p:attrName>
                                        </p:attrNameLst>
                                      </p:cBhvr>
                                      <p:to>
                                        <a:srgbClr val="FF0000"/>
                                      </p:to>
                                    </p:animClr>
                                    <p:set>
                                      <p:cBhvr>
                                        <p:cTn id="13" dur="2000" fill="hold"/>
                                        <p:tgtEl>
                                          <p:spTgt spid="277527"/>
                                        </p:tgtEl>
                                        <p:attrNameLst>
                                          <p:attrName>fill.type</p:attrName>
                                        </p:attrNameLst>
                                      </p:cBhvr>
                                      <p:to>
                                        <p:strVal val="solid"/>
                                      </p:to>
                                    </p:set>
                                    <p:set>
                                      <p:cBhvr>
                                        <p:cTn id="14" dur="2000" fill="hold"/>
                                        <p:tgtEl>
                                          <p:spTgt spid="27752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2000" fill="hold"/>
                                        <p:tgtEl>
                                          <p:spTgt spid="277528"/>
                                        </p:tgtEl>
                                        <p:attrNameLst>
                                          <p:attrName>fillcolor</p:attrName>
                                        </p:attrNameLst>
                                      </p:cBhvr>
                                      <p:to>
                                        <a:srgbClr val="FF0000"/>
                                      </p:to>
                                    </p:animClr>
                                    <p:set>
                                      <p:cBhvr>
                                        <p:cTn id="19" dur="2000" fill="hold"/>
                                        <p:tgtEl>
                                          <p:spTgt spid="277528"/>
                                        </p:tgtEl>
                                        <p:attrNameLst>
                                          <p:attrName>fill.type</p:attrName>
                                        </p:attrNameLst>
                                      </p:cBhvr>
                                      <p:to>
                                        <p:strVal val="solid"/>
                                      </p:to>
                                    </p:set>
                                    <p:set>
                                      <p:cBhvr>
                                        <p:cTn id="20" dur="2000" fill="hold"/>
                                        <p:tgtEl>
                                          <p:spTgt spid="277528"/>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grpId="0" nodeType="clickEffect">
                                  <p:stCondLst>
                                    <p:cond delay="0"/>
                                  </p:stCondLst>
                                  <p:childTnLst>
                                    <p:animClr clrSpc="rgb" dir="cw">
                                      <p:cBhvr>
                                        <p:cTn id="24" dur="2000" fill="hold"/>
                                        <p:tgtEl>
                                          <p:spTgt spid="277529"/>
                                        </p:tgtEl>
                                        <p:attrNameLst>
                                          <p:attrName>fillcolor</p:attrName>
                                        </p:attrNameLst>
                                      </p:cBhvr>
                                      <p:to>
                                        <a:srgbClr val="FF0000"/>
                                      </p:to>
                                    </p:animClr>
                                    <p:set>
                                      <p:cBhvr>
                                        <p:cTn id="25" dur="2000" fill="hold"/>
                                        <p:tgtEl>
                                          <p:spTgt spid="277529"/>
                                        </p:tgtEl>
                                        <p:attrNameLst>
                                          <p:attrName>fill.type</p:attrName>
                                        </p:attrNameLst>
                                      </p:cBhvr>
                                      <p:to>
                                        <p:strVal val="solid"/>
                                      </p:to>
                                    </p:set>
                                    <p:set>
                                      <p:cBhvr>
                                        <p:cTn id="26" dur="2000" fill="hold"/>
                                        <p:tgtEl>
                                          <p:spTgt spid="277529"/>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277530"/>
                                        </p:tgtEl>
                                        <p:attrNameLst>
                                          <p:attrName>fillcolor</p:attrName>
                                        </p:attrNameLst>
                                      </p:cBhvr>
                                      <p:to>
                                        <a:srgbClr val="FF0000"/>
                                      </p:to>
                                    </p:animClr>
                                    <p:set>
                                      <p:cBhvr>
                                        <p:cTn id="31" dur="2000" fill="hold"/>
                                        <p:tgtEl>
                                          <p:spTgt spid="277530"/>
                                        </p:tgtEl>
                                        <p:attrNameLst>
                                          <p:attrName>fill.type</p:attrName>
                                        </p:attrNameLst>
                                      </p:cBhvr>
                                      <p:to>
                                        <p:strVal val="solid"/>
                                      </p:to>
                                    </p:set>
                                    <p:set>
                                      <p:cBhvr>
                                        <p:cTn id="32" dur="2000" fill="hold"/>
                                        <p:tgtEl>
                                          <p:spTgt spid="2775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277531"/>
                                        </p:tgtEl>
                                        <p:attrNameLst>
                                          <p:attrName>fillcolor</p:attrName>
                                        </p:attrNameLst>
                                      </p:cBhvr>
                                      <p:to>
                                        <a:srgbClr val="FF0000"/>
                                      </p:to>
                                    </p:animClr>
                                    <p:set>
                                      <p:cBhvr>
                                        <p:cTn id="37" dur="2000" fill="hold"/>
                                        <p:tgtEl>
                                          <p:spTgt spid="277531"/>
                                        </p:tgtEl>
                                        <p:attrNameLst>
                                          <p:attrName>fill.type</p:attrName>
                                        </p:attrNameLst>
                                      </p:cBhvr>
                                      <p:to>
                                        <p:strVal val="solid"/>
                                      </p:to>
                                    </p:set>
                                    <p:set>
                                      <p:cBhvr>
                                        <p:cTn id="38" dur="2000" fill="hold"/>
                                        <p:tgtEl>
                                          <p:spTgt spid="27753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grpId="0" nodeType="clickEffect">
                                  <p:stCondLst>
                                    <p:cond delay="0"/>
                                  </p:stCondLst>
                                  <p:childTnLst>
                                    <p:animClr clrSpc="rgb" dir="cw">
                                      <p:cBhvr>
                                        <p:cTn id="42" dur="2000" fill="hold"/>
                                        <p:tgtEl>
                                          <p:spTgt spid="277532"/>
                                        </p:tgtEl>
                                        <p:attrNameLst>
                                          <p:attrName>fillcolor</p:attrName>
                                        </p:attrNameLst>
                                      </p:cBhvr>
                                      <p:to>
                                        <a:srgbClr val="FF0000"/>
                                      </p:to>
                                    </p:animClr>
                                    <p:set>
                                      <p:cBhvr>
                                        <p:cTn id="43" dur="2000" fill="hold"/>
                                        <p:tgtEl>
                                          <p:spTgt spid="277532"/>
                                        </p:tgtEl>
                                        <p:attrNameLst>
                                          <p:attrName>fill.type</p:attrName>
                                        </p:attrNameLst>
                                      </p:cBhvr>
                                      <p:to>
                                        <p:strVal val="solid"/>
                                      </p:to>
                                    </p:set>
                                    <p:set>
                                      <p:cBhvr>
                                        <p:cTn id="44" dur="2000" fill="hold"/>
                                        <p:tgtEl>
                                          <p:spTgt spid="277532"/>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75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6" grpId="0" animBg="1"/>
      <p:bldP spid="277527" grpId="0" animBg="1"/>
      <p:bldP spid="277528" grpId="0" animBg="1"/>
      <p:bldP spid="277529" grpId="0" animBg="1"/>
      <p:bldP spid="2775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Examples</a:t>
            </a:r>
          </a:p>
        </p:txBody>
      </p:sp>
      <p:sp>
        <p:nvSpPr>
          <p:cNvPr id="277507" name="AutoShape 3"/>
          <p:cNvSpPr>
            <a:spLocks noChangeArrowheads="1"/>
          </p:cNvSpPr>
          <p:nvPr/>
        </p:nvSpPr>
        <p:spPr bwMode="auto">
          <a:xfrm>
            <a:off x="3659188" y="1432740"/>
            <a:ext cx="1406525"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Pointer=False</a:t>
            </a:r>
          </a:p>
        </p:txBody>
      </p:sp>
      <p:sp>
        <p:nvSpPr>
          <p:cNvPr id="277508" name="AutoShape 4"/>
          <p:cNvSpPr>
            <a:spLocks noChangeArrowheads="1"/>
          </p:cNvSpPr>
          <p:nvPr/>
        </p:nvSpPr>
        <p:spPr bwMode="auto">
          <a:xfrm>
            <a:off x="3743325" y="3294026"/>
            <a:ext cx="1223963"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X=X+1</a:t>
            </a:r>
          </a:p>
        </p:txBody>
      </p:sp>
      <p:sp>
        <p:nvSpPr>
          <p:cNvPr id="277509" name="AutoShape 5"/>
          <p:cNvSpPr>
            <a:spLocks noChangeArrowheads="1"/>
          </p:cNvSpPr>
          <p:nvPr/>
        </p:nvSpPr>
        <p:spPr bwMode="auto">
          <a:xfrm>
            <a:off x="3455988" y="4087632"/>
            <a:ext cx="1798638" cy="554169"/>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Call Sub (x, pointer, result)</a:t>
            </a:r>
          </a:p>
        </p:txBody>
      </p:sp>
      <p:sp>
        <p:nvSpPr>
          <p:cNvPr id="277510" name="AutoShape 6"/>
          <p:cNvSpPr>
            <a:spLocks noChangeArrowheads="1"/>
          </p:cNvSpPr>
          <p:nvPr/>
        </p:nvSpPr>
        <p:spPr bwMode="auto">
          <a:xfrm>
            <a:off x="6053138" y="5326984"/>
            <a:ext cx="120173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Print result</a:t>
            </a:r>
          </a:p>
        </p:txBody>
      </p:sp>
      <p:sp>
        <p:nvSpPr>
          <p:cNvPr id="277511" name="AutoShape 7"/>
          <p:cNvSpPr>
            <a:spLocks noChangeArrowheads="1"/>
          </p:cNvSpPr>
          <p:nvPr/>
        </p:nvSpPr>
        <p:spPr bwMode="auto">
          <a:xfrm>
            <a:off x="6046788" y="2306159"/>
            <a:ext cx="146208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 = True</a:t>
            </a:r>
          </a:p>
        </p:txBody>
      </p:sp>
      <p:sp>
        <p:nvSpPr>
          <p:cNvPr id="277512" name="AutoShape 8"/>
          <p:cNvSpPr>
            <a:spLocks noChangeArrowheads="1"/>
          </p:cNvSpPr>
          <p:nvPr/>
        </p:nvSpPr>
        <p:spPr bwMode="auto">
          <a:xfrm>
            <a:off x="3311525" y="5174888"/>
            <a:ext cx="201612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Result&gt;0?</a:t>
            </a:r>
          </a:p>
        </p:txBody>
      </p:sp>
      <p:sp>
        <p:nvSpPr>
          <p:cNvPr id="277513" name="Line 9"/>
          <p:cNvSpPr>
            <a:spLocks noChangeShapeType="1"/>
          </p:cNvSpPr>
          <p:nvPr/>
        </p:nvSpPr>
        <p:spPr bwMode="auto">
          <a:xfrm>
            <a:off x="4356100" y="1736930"/>
            <a:ext cx="0" cy="47736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cxnSp>
        <p:nvCxnSpPr>
          <p:cNvPr id="277514" name="AutoShape 10"/>
          <p:cNvCxnSpPr>
            <a:cxnSpLocks noChangeShapeType="1"/>
            <a:stCxn id="277512" idx="2"/>
            <a:endCxn id="277507" idx="1"/>
          </p:cNvCxnSpPr>
          <p:nvPr/>
        </p:nvCxnSpPr>
        <p:spPr bwMode="auto">
          <a:xfrm rot="16200000" flipV="1">
            <a:off x="1852437" y="3338749"/>
            <a:ext cx="4211988" cy="720725"/>
          </a:xfrm>
          <a:prstGeom prst="bentConnector4">
            <a:avLst>
              <a:gd name="adj1" fmla="val -5148"/>
              <a:gd name="adj2" fmla="val 17158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77515" name="AutoShape 11"/>
          <p:cNvCxnSpPr>
            <a:cxnSpLocks noChangeShapeType="1"/>
            <a:stCxn id="277511" idx="2"/>
          </p:cNvCxnSpPr>
          <p:nvPr/>
        </p:nvCxnSpPr>
        <p:spPr bwMode="auto">
          <a:xfrm rot="5400000">
            <a:off x="5376073" y="1594853"/>
            <a:ext cx="380991" cy="2422525"/>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7516" name="Text Box 12"/>
          <p:cNvSpPr txBox="1">
            <a:spLocks noChangeArrowheads="1"/>
          </p:cNvSpPr>
          <p:nvPr/>
        </p:nvSpPr>
        <p:spPr bwMode="auto">
          <a:xfrm>
            <a:off x="3851275" y="2726303"/>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7" name="Text Box 13"/>
          <p:cNvSpPr txBox="1">
            <a:spLocks noChangeArrowheads="1"/>
          </p:cNvSpPr>
          <p:nvPr/>
        </p:nvSpPr>
        <p:spPr bwMode="auto">
          <a:xfrm>
            <a:off x="4211638" y="5799835"/>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8" name="Text Box 14"/>
          <p:cNvSpPr txBox="1">
            <a:spLocks noChangeArrowheads="1"/>
          </p:cNvSpPr>
          <p:nvPr/>
        </p:nvSpPr>
        <p:spPr bwMode="auto">
          <a:xfrm>
            <a:off x="5219700" y="200949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19" name="Text Box 15"/>
          <p:cNvSpPr txBox="1">
            <a:spLocks noChangeArrowheads="1"/>
          </p:cNvSpPr>
          <p:nvPr/>
        </p:nvSpPr>
        <p:spPr bwMode="auto">
          <a:xfrm>
            <a:off x="5256213" y="5152300"/>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20" name="Line 16"/>
          <p:cNvSpPr>
            <a:spLocks noChangeShapeType="1"/>
          </p:cNvSpPr>
          <p:nvPr/>
        </p:nvSpPr>
        <p:spPr bwMode="auto">
          <a:xfrm>
            <a:off x="5327650" y="2453736"/>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1" name="AutoShape 17"/>
          <p:cNvSpPr>
            <a:spLocks noChangeArrowheads="1"/>
          </p:cNvSpPr>
          <p:nvPr/>
        </p:nvSpPr>
        <p:spPr bwMode="auto">
          <a:xfrm>
            <a:off x="3419475" y="2143522"/>
            <a:ext cx="190817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X&gt;K?</a:t>
            </a:r>
          </a:p>
        </p:txBody>
      </p:sp>
      <p:sp>
        <p:nvSpPr>
          <p:cNvPr id="277522" name="Line 18"/>
          <p:cNvSpPr>
            <a:spLocks noChangeShapeType="1"/>
          </p:cNvSpPr>
          <p:nvPr/>
        </p:nvSpPr>
        <p:spPr bwMode="auto">
          <a:xfrm>
            <a:off x="4356100" y="2769974"/>
            <a:ext cx="0" cy="54664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3" name="Line 19"/>
          <p:cNvSpPr>
            <a:spLocks noChangeShapeType="1"/>
          </p:cNvSpPr>
          <p:nvPr/>
        </p:nvSpPr>
        <p:spPr bwMode="auto">
          <a:xfrm>
            <a:off x="4356100" y="361478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4" name="Line 20"/>
          <p:cNvSpPr>
            <a:spLocks noChangeShapeType="1"/>
          </p:cNvSpPr>
          <p:nvPr/>
        </p:nvSpPr>
        <p:spPr bwMode="auto">
          <a:xfrm>
            <a:off x="4319588" y="470806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5" name="Line 21"/>
          <p:cNvSpPr>
            <a:spLocks noChangeShapeType="1"/>
          </p:cNvSpPr>
          <p:nvPr/>
        </p:nvSpPr>
        <p:spPr bwMode="auto">
          <a:xfrm>
            <a:off x="5364163" y="5492632"/>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6" name="Oval 22"/>
          <p:cNvSpPr>
            <a:spLocks noChangeArrowheads="1"/>
          </p:cNvSpPr>
          <p:nvPr/>
        </p:nvSpPr>
        <p:spPr bwMode="auto">
          <a:xfrm>
            <a:off x="5170488" y="1357445"/>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1</a:t>
            </a:r>
          </a:p>
        </p:txBody>
      </p:sp>
      <p:sp>
        <p:nvSpPr>
          <p:cNvPr id="277527" name="Oval 23"/>
          <p:cNvSpPr>
            <a:spLocks noChangeArrowheads="1"/>
          </p:cNvSpPr>
          <p:nvPr/>
        </p:nvSpPr>
        <p:spPr bwMode="auto">
          <a:xfrm>
            <a:off x="4464050" y="179264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2</a:t>
            </a:r>
          </a:p>
        </p:txBody>
      </p:sp>
      <p:sp>
        <p:nvSpPr>
          <p:cNvPr id="277528" name="Oval 24"/>
          <p:cNvSpPr>
            <a:spLocks noChangeArrowheads="1"/>
          </p:cNvSpPr>
          <p:nvPr/>
        </p:nvSpPr>
        <p:spPr bwMode="auto">
          <a:xfrm>
            <a:off x="7559675" y="2236888"/>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3</a:t>
            </a:r>
          </a:p>
        </p:txBody>
      </p:sp>
      <p:sp>
        <p:nvSpPr>
          <p:cNvPr id="277529" name="Oval 25"/>
          <p:cNvSpPr>
            <a:spLocks noChangeArrowheads="1"/>
          </p:cNvSpPr>
          <p:nvPr/>
        </p:nvSpPr>
        <p:spPr bwMode="auto">
          <a:xfrm>
            <a:off x="5075238" y="3226260"/>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4</a:t>
            </a:r>
          </a:p>
        </p:txBody>
      </p:sp>
      <p:sp>
        <p:nvSpPr>
          <p:cNvPr id="277530" name="Oval 26"/>
          <p:cNvSpPr>
            <a:spLocks noChangeArrowheads="1"/>
          </p:cNvSpPr>
          <p:nvPr/>
        </p:nvSpPr>
        <p:spPr bwMode="auto">
          <a:xfrm>
            <a:off x="5327650" y="4149374"/>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5</a:t>
            </a:r>
          </a:p>
        </p:txBody>
      </p:sp>
      <p:sp>
        <p:nvSpPr>
          <p:cNvPr id="277531" name="Oval 27"/>
          <p:cNvSpPr>
            <a:spLocks noChangeArrowheads="1"/>
          </p:cNvSpPr>
          <p:nvPr/>
        </p:nvSpPr>
        <p:spPr bwMode="auto">
          <a:xfrm>
            <a:off x="4535488" y="4729143"/>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6</a:t>
            </a:r>
          </a:p>
        </p:txBody>
      </p:sp>
      <p:sp>
        <p:nvSpPr>
          <p:cNvPr id="277532" name="Oval 28"/>
          <p:cNvSpPr>
            <a:spLocks noChangeArrowheads="1"/>
          </p:cNvSpPr>
          <p:nvPr/>
        </p:nvSpPr>
        <p:spPr bwMode="auto">
          <a:xfrm>
            <a:off x="7380288" y="531041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7</a:t>
            </a:r>
          </a:p>
        </p:txBody>
      </p:sp>
      <p:sp>
        <p:nvSpPr>
          <p:cNvPr id="277533" name="Text Box 29"/>
          <p:cNvSpPr txBox="1">
            <a:spLocks noChangeArrowheads="1"/>
          </p:cNvSpPr>
          <p:nvPr/>
        </p:nvSpPr>
        <p:spPr bwMode="auto">
          <a:xfrm>
            <a:off x="342503" y="1517996"/>
            <a:ext cx="2051050" cy="15081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eaLnBrk="1" hangingPunct="1">
              <a:spcBef>
                <a:spcPct val="50000"/>
              </a:spcBef>
            </a:pPr>
            <a:r>
              <a:rPr lang="en-US" altLang="zh-CN" sz="2000" b="1" dirty="0">
                <a:solidFill>
                  <a:schemeClr val="folHlink"/>
                </a:solidFill>
                <a:effectLst/>
                <a:latin typeface="Cambria" panose="02040503050406030204" pitchFamily="18" charset="0"/>
                <a:ea typeface="宋体" panose="02010600030101010101" pitchFamily="2" charset="-122"/>
              </a:rPr>
              <a:t>Paths:</a:t>
            </a:r>
          </a:p>
          <a:p>
            <a:pPr eaLnBrk="1" hangingPunct="1">
              <a:spcBef>
                <a:spcPct val="50000"/>
              </a:spcBef>
            </a:pPr>
            <a:r>
              <a:rPr lang="en-US" altLang="zh-CN" dirty="0">
                <a:latin typeface="Cambria" panose="02040503050406030204" pitchFamily="18" charset="0"/>
                <a:ea typeface="宋体" panose="02010600030101010101" pitchFamily="2" charset="-122"/>
              </a:rPr>
              <a:t>1-2-3-4-5-6-1</a:t>
            </a:r>
          </a:p>
          <a:p>
            <a:pPr eaLnBrk="1" hangingPunct="1">
              <a:spcBef>
                <a:spcPct val="50000"/>
              </a:spcBef>
            </a:pPr>
            <a:endParaRPr lang="en-US" altLang="zh-CN"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51669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77526"/>
                                        </p:tgtEl>
                                        <p:attrNameLst>
                                          <p:attrName>fillcolor</p:attrName>
                                        </p:attrNameLst>
                                      </p:cBhvr>
                                      <p:to>
                                        <a:srgbClr val="FF0000"/>
                                      </p:to>
                                    </p:animClr>
                                    <p:set>
                                      <p:cBhvr>
                                        <p:cTn id="7" dur="2000" fill="hold"/>
                                        <p:tgtEl>
                                          <p:spTgt spid="277526"/>
                                        </p:tgtEl>
                                        <p:attrNameLst>
                                          <p:attrName>fill.type</p:attrName>
                                        </p:attrNameLst>
                                      </p:cBhvr>
                                      <p:to>
                                        <p:strVal val="solid"/>
                                      </p:to>
                                    </p:set>
                                    <p:set>
                                      <p:cBhvr>
                                        <p:cTn id="8" dur="2000" fill="hold"/>
                                        <p:tgtEl>
                                          <p:spTgt spid="27752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277527"/>
                                        </p:tgtEl>
                                        <p:attrNameLst>
                                          <p:attrName>fillcolor</p:attrName>
                                        </p:attrNameLst>
                                      </p:cBhvr>
                                      <p:to>
                                        <a:srgbClr val="FF0000"/>
                                      </p:to>
                                    </p:animClr>
                                    <p:set>
                                      <p:cBhvr>
                                        <p:cTn id="13" dur="2000" fill="hold"/>
                                        <p:tgtEl>
                                          <p:spTgt spid="277527"/>
                                        </p:tgtEl>
                                        <p:attrNameLst>
                                          <p:attrName>fill.type</p:attrName>
                                        </p:attrNameLst>
                                      </p:cBhvr>
                                      <p:to>
                                        <p:strVal val="solid"/>
                                      </p:to>
                                    </p:set>
                                    <p:set>
                                      <p:cBhvr>
                                        <p:cTn id="14" dur="2000" fill="hold"/>
                                        <p:tgtEl>
                                          <p:spTgt spid="27752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2000" fill="hold"/>
                                        <p:tgtEl>
                                          <p:spTgt spid="277528"/>
                                        </p:tgtEl>
                                        <p:attrNameLst>
                                          <p:attrName>fillcolor</p:attrName>
                                        </p:attrNameLst>
                                      </p:cBhvr>
                                      <p:to>
                                        <a:srgbClr val="FF0000"/>
                                      </p:to>
                                    </p:animClr>
                                    <p:set>
                                      <p:cBhvr>
                                        <p:cTn id="19" dur="2000" fill="hold"/>
                                        <p:tgtEl>
                                          <p:spTgt spid="277528"/>
                                        </p:tgtEl>
                                        <p:attrNameLst>
                                          <p:attrName>fill.type</p:attrName>
                                        </p:attrNameLst>
                                      </p:cBhvr>
                                      <p:to>
                                        <p:strVal val="solid"/>
                                      </p:to>
                                    </p:set>
                                    <p:set>
                                      <p:cBhvr>
                                        <p:cTn id="20" dur="2000" fill="hold"/>
                                        <p:tgtEl>
                                          <p:spTgt spid="277528"/>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grpId="0" nodeType="clickEffect">
                                  <p:stCondLst>
                                    <p:cond delay="0"/>
                                  </p:stCondLst>
                                  <p:childTnLst>
                                    <p:animClr clrSpc="rgb" dir="cw">
                                      <p:cBhvr>
                                        <p:cTn id="24" dur="2000" fill="hold"/>
                                        <p:tgtEl>
                                          <p:spTgt spid="277529"/>
                                        </p:tgtEl>
                                        <p:attrNameLst>
                                          <p:attrName>fillcolor</p:attrName>
                                        </p:attrNameLst>
                                      </p:cBhvr>
                                      <p:to>
                                        <a:srgbClr val="FF0000"/>
                                      </p:to>
                                    </p:animClr>
                                    <p:set>
                                      <p:cBhvr>
                                        <p:cTn id="25" dur="2000" fill="hold"/>
                                        <p:tgtEl>
                                          <p:spTgt spid="277529"/>
                                        </p:tgtEl>
                                        <p:attrNameLst>
                                          <p:attrName>fill.type</p:attrName>
                                        </p:attrNameLst>
                                      </p:cBhvr>
                                      <p:to>
                                        <p:strVal val="solid"/>
                                      </p:to>
                                    </p:set>
                                    <p:set>
                                      <p:cBhvr>
                                        <p:cTn id="26" dur="2000" fill="hold"/>
                                        <p:tgtEl>
                                          <p:spTgt spid="277529"/>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277530"/>
                                        </p:tgtEl>
                                        <p:attrNameLst>
                                          <p:attrName>fillcolor</p:attrName>
                                        </p:attrNameLst>
                                      </p:cBhvr>
                                      <p:to>
                                        <a:srgbClr val="FF0000"/>
                                      </p:to>
                                    </p:animClr>
                                    <p:set>
                                      <p:cBhvr>
                                        <p:cTn id="31" dur="2000" fill="hold"/>
                                        <p:tgtEl>
                                          <p:spTgt spid="277530"/>
                                        </p:tgtEl>
                                        <p:attrNameLst>
                                          <p:attrName>fill.type</p:attrName>
                                        </p:attrNameLst>
                                      </p:cBhvr>
                                      <p:to>
                                        <p:strVal val="solid"/>
                                      </p:to>
                                    </p:set>
                                    <p:set>
                                      <p:cBhvr>
                                        <p:cTn id="32" dur="2000" fill="hold"/>
                                        <p:tgtEl>
                                          <p:spTgt spid="2775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277531"/>
                                        </p:tgtEl>
                                        <p:attrNameLst>
                                          <p:attrName>fillcolor</p:attrName>
                                        </p:attrNameLst>
                                      </p:cBhvr>
                                      <p:to>
                                        <a:srgbClr val="FF0000"/>
                                      </p:to>
                                    </p:animClr>
                                    <p:set>
                                      <p:cBhvr>
                                        <p:cTn id="37" dur="2000" fill="hold"/>
                                        <p:tgtEl>
                                          <p:spTgt spid="277531"/>
                                        </p:tgtEl>
                                        <p:attrNameLst>
                                          <p:attrName>fill.type</p:attrName>
                                        </p:attrNameLst>
                                      </p:cBhvr>
                                      <p:to>
                                        <p:strVal val="solid"/>
                                      </p:to>
                                    </p:set>
                                    <p:set>
                                      <p:cBhvr>
                                        <p:cTn id="38" dur="2000" fill="hold"/>
                                        <p:tgtEl>
                                          <p:spTgt spid="27753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277526"/>
                                        </p:tgtEl>
                                        <p:attrNameLst>
                                          <p:attrName>fillcolor</p:attrName>
                                        </p:attrNameLst>
                                      </p:cBhvr>
                                      <p:to>
                                        <a:srgbClr val="00B050"/>
                                      </p:to>
                                    </p:animClr>
                                    <p:set>
                                      <p:cBhvr>
                                        <p:cTn id="43" dur="2000" fill="hold"/>
                                        <p:tgtEl>
                                          <p:spTgt spid="277526"/>
                                        </p:tgtEl>
                                        <p:attrNameLst>
                                          <p:attrName>fill.type</p:attrName>
                                        </p:attrNameLst>
                                      </p:cBhvr>
                                      <p:to>
                                        <p:strVal val="solid"/>
                                      </p:to>
                                    </p:set>
                                    <p:set>
                                      <p:cBhvr>
                                        <p:cTn id="44" dur="2000" fill="hold"/>
                                        <p:tgtEl>
                                          <p:spTgt spid="277526"/>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75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6" grpId="0" animBg="1"/>
      <p:bldP spid="277527" grpId="0" animBg="1"/>
      <p:bldP spid="277528" grpId="0" animBg="1"/>
      <p:bldP spid="2775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Examples</a:t>
            </a:r>
          </a:p>
        </p:txBody>
      </p:sp>
      <p:sp>
        <p:nvSpPr>
          <p:cNvPr id="277507" name="AutoShape 3"/>
          <p:cNvSpPr>
            <a:spLocks noChangeArrowheads="1"/>
          </p:cNvSpPr>
          <p:nvPr/>
        </p:nvSpPr>
        <p:spPr bwMode="auto">
          <a:xfrm>
            <a:off x="3659188" y="1432740"/>
            <a:ext cx="1406525"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Pointer=False</a:t>
            </a:r>
          </a:p>
        </p:txBody>
      </p:sp>
      <p:sp>
        <p:nvSpPr>
          <p:cNvPr id="277508" name="AutoShape 4"/>
          <p:cNvSpPr>
            <a:spLocks noChangeArrowheads="1"/>
          </p:cNvSpPr>
          <p:nvPr/>
        </p:nvSpPr>
        <p:spPr bwMode="auto">
          <a:xfrm>
            <a:off x="3743325" y="3294026"/>
            <a:ext cx="1223963"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X=X+1</a:t>
            </a:r>
          </a:p>
        </p:txBody>
      </p:sp>
      <p:sp>
        <p:nvSpPr>
          <p:cNvPr id="277509" name="AutoShape 5"/>
          <p:cNvSpPr>
            <a:spLocks noChangeArrowheads="1"/>
          </p:cNvSpPr>
          <p:nvPr/>
        </p:nvSpPr>
        <p:spPr bwMode="auto">
          <a:xfrm>
            <a:off x="3455988" y="4087632"/>
            <a:ext cx="1798638" cy="554169"/>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Call Sub (x, pointer, result)</a:t>
            </a:r>
          </a:p>
        </p:txBody>
      </p:sp>
      <p:sp>
        <p:nvSpPr>
          <p:cNvPr id="277510" name="AutoShape 6"/>
          <p:cNvSpPr>
            <a:spLocks noChangeArrowheads="1"/>
          </p:cNvSpPr>
          <p:nvPr/>
        </p:nvSpPr>
        <p:spPr bwMode="auto">
          <a:xfrm>
            <a:off x="6053138" y="5326984"/>
            <a:ext cx="120173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Print result</a:t>
            </a:r>
          </a:p>
        </p:txBody>
      </p:sp>
      <p:sp>
        <p:nvSpPr>
          <p:cNvPr id="277511" name="AutoShape 7"/>
          <p:cNvSpPr>
            <a:spLocks noChangeArrowheads="1"/>
          </p:cNvSpPr>
          <p:nvPr/>
        </p:nvSpPr>
        <p:spPr bwMode="auto">
          <a:xfrm>
            <a:off x="6046788" y="2306159"/>
            <a:ext cx="146208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 = True</a:t>
            </a:r>
          </a:p>
        </p:txBody>
      </p:sp>
      <p:sp>
        <p:nvSpPr>
          <p:cNvPr id="277512" name="AutoShape 8"/>
          <p:cNvSpPr>
            <a:spLocks noChangeArrowheads="1"/>
          </p:cNvSpPr>
          <p:nvPr/>
        </p:nvSpPr>
        <p:spPr bwMode="auto">
          <a:xfrm>
            <a:off x="3311525" y="5174888"/>
            <a:ext cx="201612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Result&gt;0?</a:t>
            </a:r>
          </a:p>
        </p:txBody>
      </p:sp>
      <p:sp>
        <p:nvSpPr>
          <p:cNvPr id="277513" name="Line 9"/>
          <p:cNvSpPr>
            <a:spLocks noChangeShapeType="1"/>
          </p:cNvSpPr>
          <p:nvPr/>
        </p:nvSpPr>
        <p:spPr bwMode="auto">
          <a:xfrm>
            <a:off x="4356100" y="1736930"/>
            <a:ext cx="0" cy="47736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cxnSp>
        <p:nvCxnSpPr>
          <p:cNvPr id="277514" name="AutoShape 10"/>
          <p:cNvCxnSpPr>
            <a:cxnSpLocks noChangeShapeType="1"/>
            <a:stCxn id="277512" idx="2"/>
            <a:endCxn id="277507" idx="1"/>
          </p:cNvCxnSpPr>
          <p:nvPr/>
        </p:nvCxnSpPr>
        <p:spPr bwMode="auto">
          <a:xfrm rot="16200000" flipV="1">
            <a:off x="1852437" y="3338749"/>
            <a:ext cx="4211988" cy="720725"/>
          </a:xfrm>
          <a:prstGeom prst="bentConnector4">
            <a:avLst>
              <a:gd name="adj1" fmla="val -5148"/>
              <a:gd name="adj2" fmla="val 17158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77515" name="AutoShape 11"/>
          <p:cNvCxnSpPr>
            <a:cxnSpLocks noChangeShapeType="1"/>
            <a:stCxn id="277511" idx="2"/>
          </p:cNvCxnSpPr>
          <p:nvPr/>
        </p:nvCxnSpPr>
        <p:spPr bwMode="auto">
          <a:xfrm rot="5400000">
            <a:off x="5376073" y="1594853"/>
            <a:ext cx="380991" cy="2422525"/>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7516" name="Text Box 12"/>
          <p:cNvSpPr txBox="1">
            <a:spLocks noChangeArrowheads="1"/>
          </p:cNvSpPr>
          <p:nvPr/>
        </p:nvSpPr>
        <p:spPr bwMode="auto">
          <a:xfrm>
            <a:off x="3851275" y="2726303"/>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7" name="Text Box 13"/>
          <p:cNvSpPr txBox="1">
            <a:spLocks noChangeArrowheads="1"/>
          </p:cNvSpPr>
          <p:nvPr/>
        </p:nvSpPr>
        <p:spPr bwMode="auto">
          <a:xfrm>
            <a:off x="4211638" y="5799835"/>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8" name="Text Box 14"/>
          <p:cNvSpPr txBox="1">
            <a:spLocks noChangeArrowheads="1"/>
          </p:cNvSpPr>
          <p:nvPr/>
        </p:nvSpPr>
        <p:spPr bwMode="auto">
          <a:xfrm>
            <a:off x="5219700" y="200949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19" name="Text Box 15"/>
          <p:cNvSpPr txBox="1">
            <a:spLocks noChangeArrowheads="1"/>
          </p:cNvSpPr>
          <p:nvPr/>
        </p:nvSpPr>
        <p:spPr bwMode="auto">
          <a:xfrm>
            <a:off x="5256213" y="5152300"/>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20" name="Line 16"/>
          <p:cNvSpPr>
            <a:spLocks noChangeShapeType="1"/>
          </p:cNvSpPr>
          <p:nvPr/>
        </p:nvSpPr>
        <p:spPr bwMode="auto">
          <a:xfrm>
            <a:off x="5327650" y="2453736"/>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1" name="AutoShape 17"/>
          <p:cNvSpPr>
            <a:spLocks noChangeArrowheads="1"/>
          </p:cNvSpPr>
          <p:nvPr/>
        </p:nvSpPr>
        <p:spPr bwMode="auto">
          <a:xfrm>
            <a:off x="3419475" y="2143522"/>
            <a:ext cx="190817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X&gt;K?</a:t>
            </a:r>
          </a:p>
        </p:txBody>
      </p:sp>
      <p:sp>
        <p:nvSpPr>
          <p:cNvPr id="277522" name="Line 18"/>
          <p:cNvSpPr>
            <a:spLocks noChangeShapeType="1"/>
          </p:cNvSpPr>
          <p:nvPr/>
        </p:nvSpPr>
        <p:spPr bwMode="auto">
          <a:xfrm>
            <a:off x="4356100" y="2769974"/>
            <a:ext cx="0" cy="54664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3" name="Line 19"/>
          <p:cNvSpPr>
            <a:spLocks noChangeShapeType="1"/>
          </p:cNvSpPr>
          <p:nvPr/>
        </p:nvSpPr>
        <p:spPr bwMode="auto">
          <a:xfrm>
            <a:off x="4356100" y="361478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4" name="Line 20"/>
          <p:cNvSpPr>
            <a:spLocks noChangeShapeType="1"/>
          </p:cNvSpPr>
          <p:nvPr/>
        </p:nvSpPr>
        <p:spPr bwMode="auto">
          <a:xfrm>
            <a:off x="4319588" y="470806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5" name="Line 21"/>
          <p:cNvSpPr>
            <a:spLocks noChangeShapeType="1"/>
          </p:cNvSpPr>
          <p:nvPr/>
        </p:nvSpPr>
        <p:spPr bwMode="auto">
          <a:xfrm>
            <a:off x="5364163" y="5492632"/>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6" name="Oval 22"/>
          <p:cNvSpPr>
            <a:spLocks noChangeArrowheads="1"/>
          </p:cNvSpPr>
          <p:nvPr/>
        </p:nvSpPr>
        <p:spPr bwMode="auto">
          <a:xfrm>
            <a:off x="5170488" y="1357445"/>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1</a:t>
            </a:r>
          </a:p>
        </p:txBody>
      </p:sp>
      <p:sp>
        <p:nvSpPr>
          <p:cNvPr id="277527" name="Oval 23"/>
          <p:cNvSpPr>
            <a:spLocks noChangeArrowheads="1"/>
          </p:cNvSpPr>
          <p:nvPr/>
        </p:nvSpPr>
        <p:spPr bwMode="auto">
          <a:xfrm>
            <a:off x="4464050" y="179264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2</a:t>
            </a:r>
          </a:p>
        </p:txBody>
      </p:sp>
      <p:sp>
        <p:nvSpPr>
          <p:cNvPr id="277528" name="Oval 24"/>
          <p:cNvSpPr>
            <a:spLocks noChangeArrowheads="1"/>
          </p:cNvSpPr>
          <p:nvPr/>
        </p:nvSpPr>
        <p:spPr bwMode="auto">
          <a:xfrm>
            <a:off x="7559675" y="2236888"/>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3</a:t>
            </a:r>
          </a:p>
        </p:txBody>
      </p:sp>
      <p:sp>
        <p:nvSpPr>
          <p:cNvPr id="277529" name="Oval 25"/>
          <p:cNvSpPr>
            <a:spLocks noChangeArrowheads="1"/>
          </p:cNvSpPr>
          <p:nvPr/>
        </p:nvSpPr>
        <p:spPr bwMode="auto">
          <a:xfrm>
            <a:off x="5075238" y="3226260"/>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4</a:t>
            </a:r>
          </a:p>
        </p:txBody>
      </p:sp>
      <p:sp>
        <p:nvSpPr>
          <p:cNvPr id="277530" name="Oval 26"/>
          <p:cNvSpPr>
            <a:spLocks noChangeArrowheads="1"/>
          </p:cNvSpPr>
          <p:nvPr/>
        </p:nvSpPr>
        <p:spPr bwMode="auto">
          <a:xfrm>
            <a:off x="5327650" y="4149374"/>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5</a:t>
            </a:r>
          </a:p>
        </p:txBody>
      </p:sp>
      <p:sp>
        <p:nvSpPr>
          <p:cNvPr id="277531" name="Oval 27"/>
          <p:cNvSpPr>
            <a:spLocks noChangeArrowheads="1"/>
          </p:cNvSpPr>
          <p:nvPr/>
        </p:nvSpPr>
        <p:spPr bwMode="auto">
          <a:xfrm>
            <a:off x="4535488" y="4729143"/>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6</a:t>
            </a:r>
          </a:p>
        </p:txBody>
      </p:sp>
      <p:sp>
        <p:nvSpPr>
          <p:cNvPr id="277532" name="Oval 28"/>
          <p:cNvSpPr>
            <a:spLocks noChangeArrowheads="1"/>
          </p:cNvSpPr>
          <p:nvPr/>
        </p:nvSpPr>
        <p:spPr bwMode="auto">
          <a:xfrm>
            <a:off x="7380288" y="531041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7</a:t>
            </a:r>
          </a:p>
        </p:txBody>
      </p:sp>
      <p:sp>
        <p:nvSpPr>
          <p:cNvPr id="277533" name="Text Box 29"/>
          <p:cNvSpPr txBox="1">
            <a:spLocks noChangeArrowheads="1"/>
          </p:cNvSpPr>
          <p:nvPr/>
        </p:nvSpPr>
        <p:spPr bwMode="auto">
          <a:xfrm>
            <a:off x="342503" y="1517996"/>
            <a:ext cx="2051050" cy="15081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eaLnBrk="1" hangingPunct="1">
              <a:spcBef>
                <a:spcPct val="50000"/>
              </a:spcBef>
            </a:pPr>
            <a:r>
              <a:rPr lang="en-US" altLang="zh-CN" sz="2000" b="1" dirty="0">
                <a:solidFill>
                  <a:schemeClr val="folHlink"/>
                </a:solidFill>
                <a:effectLst/>
                <a:latin typeface="Cambria" panose="02040503050406030204" pitchFamily="18" charset="0"/>
                <a:ea typeface="宋体" panose="02010600030101010101" pitchFamily="2" charset="-122"/>
              </a:rPr>
              <a:t>Paths:</a:t>
            </a:r>
          </a:p>
          <a:p>
            <a:pPr eaLnBrk="1" hangingPunct="1">
              <a:spcBef>
                <a:spcPct val="50000"/>
              </a:spcBef>
            </a:pPr>
            <a:r>
              <a:rPr lang="en-US" altLang="zh-CN" dirty="0" smtClean="0">
                <a:effectLst/>
                <a:latin typeface="Cambria" panose="02040503050406030204" pitchFamily="18" charset="0"/>
                <a:ea typeface="宋体" panose="02010600030101010101" pitchFamily="2" charset="-122"/>
              </a:rPr>
              <a:t>1-2-4-5-6-7</a:t>
            </a:r>
            <a:endParaRPr lang="en-US" altLang="zh-CN" dirty="0">
              <a:effectLst/>
              <a:latin typeface="Cambria" panose="02040503050406030204" pitchFamily="18" charset="0"/>
              <a:ea typeface="宋体" panose="02010600030101010101" pitchFamily="2" charset="-122"/>
            </a:endParaRPr>
          </a:p>
          <a:p>
            <a:pPr eaLnBrk="1" hangingPunct="1">
              <a:spcBef>
                <a:spcPct val="50000"/>
              </a:spcBef>
            </a:pPr>
            <a:endParaRPr lang="en-US" altLang="zh-CN"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328160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77526"/>
                                        </p:tgtEl>
                                        <p:attrNameLst>
                                          <p:attrName>fillcolor</p:attrName>
                                        </p:attrNameLst>
                                      </p:cBhvr>
                                      <p:to>
                                        <a:srgbClr val="FF0000"/>
                                      </p:to>
                                    </p:animClr>
                                    <p:set>
                                      <p:cBhvr>
                                        <p:cTn id="7" dur="2000" fill="hold"/>
                                        <p:tgtEl>
                                          <p:spTgt spid="277526"/>
                                        </p:tgtEl>
                                        <p:attrNameLst>
                                          <p:attrName>fill.type</p:attrName>
                                        </p:attrNameLst>
                                      </p:cBhvr>
                                      <p:to>
                                        <p:strVal val="solid"/>
                                      </p:to>
                                    </p:set>
                                    <p:set>
                                      <p:cBhvr>
                                        <p:cTn id="8" dur="2000" fill="hold"/>
                                        <p:tgtEl>
                                          <p:spTgt spid="27752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277527"/>
                                        </p:tgtEl>
                                        <p:attrNameLst>
                                          <p:attrName>fillcolor</p:attrName>
                                        </p:attrNameLst>
                                      </p:cBhvr>
                                      <p:to>
                                        <a:srgbClr val="FF0000"/>
                                      </p:to>
                                    </p:animClr>
                                    <p:set>
                                      <p:cBhvr>
                                        <p:cTn id="13" dur="2000" fill="hold"/>
                                        <p:tgtEl>
                                          <p:spTgt spid="277527"/>
                                        </p:tgtEl>
                                        <p:attrNameLst>
                                          <p:attrName>fill.type</p:attrName>
                                        </p:attrNameLst>
                                      </p:cBhvr>
                                      <p:to>
                                        <p:strVal val="solid"/>
                                      </p:to>
                                    </p:set>
                                    <p:set>
                                      <p:cBhvr>
                                        <p:cTn id="14" dur="2000" fill="hold"/>
                                        <p:tgtEl>
                                          <p:spTgt spid="27752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2000" fill="hold"/>
                                        <p:tgtEl>
                                          <p:spTgt spid="277529"/>
                                        </p:tgtEl>
                                        <p:attrNameLst>
                                          <p:attrName>fillcolor</p:attrName>
                                        </p:attrNameLst>
                                      </p:cBhvr>
                                      <p:to>
                                        <a:srgbClr val="FF0000"/>
                                      </p:to>
                                    </p:animClr>
                                    <p:set>
                                      <p:cBhvr>
                                        <p:cTn id="19" dur="2000" fill="hold"/>
                                        <p:tgtEl>
                                          <p:spTgt spid="277529"/>
                                        </p:tgtEl>
                                        <p:attrNameLst>
                                          <p:attrName>fill.type</p:attrName>
                                        </p:attrNameLst>
                                      </p:cBhvr>
                                      <p:to>
                                        <p:strVal val="solid"/>
                                      </p:to>
                                    </p:set>
                                    <p:set>
                                      <p:cBhvr>
                                        <p:cTn id="20" dur="2000" fill="hold"/>
                                        <p:tgtEl>
                                          <p:spTgt spid="27752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277530"/>
                                        </p:tgtEl>
                                        <p:attrNameLst>
                                          <p:attrName>fillcolor</p:attrName>
                                        </p:attrNameLst>
                                      </p:cBhvr>
                                      <p:to>
                                        <a:srgbClr val="FF0000"/>
                                      </p:to>
                                    </p:animClr>
                                    <p:set>
                                      <p:cBhvr>
                                        <p:cTn id="25" dur="2000" fill="hold"/>
                                        <p:tgtEl>
                                          <p:spTgt spid="277530"/>
                                        </p:tgtEl>
                                        <p:attrNameLst>
                                          <p:attrName>fill.type</p:attrName>
                                        </p:attrNameLst>
                                      </p:cBhvr>
                                      <p:to>
                                        <p:strVal val="solid"/>
                                      </p:to>
                                    </p:set>
                                    <p:set>
                                      <p:cBhvr>
                                        <p:cTn id="26" dur="2000" fill="hold"/>
                                        <p:tgtEl>
                                          <p:spTgt spid="27753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277531"/>
                                        </p:tgtEl>
                                        <p:attrNameLst>
                                          <p:attrName>fillcolor</p:attrName>
                                        </p:attrNameLst>
                                      </p:cBhvr>
                                      <p:to>
                                        <a:srgbClr val="FF0000"/>
                                      </p:to>
                                    </p:animClr>
                                    <p:set>
                                      <p:cBhvr>
                                        <p:cTn id="31" dur="2000" fill="hold"/>
                                        <p:tgtEl>
                                          <p:spTgt spid="277531"/>
                                        </p:tgtEl>
                                        <p:attrNameLst>
                                          <p:attrName>fill.type</p:attrName>
                                        </p:attrNameLst>
                                      </p:cBhvr>
                                      <p:to>
                                        <p:strVal val="solid"/>
                                      </p:to>
                                    </p:set>
                                    <p:set>
                                      <p:cBhvr>
                                        <p:cTn id="32" dur="2000" fill="hold"/>
                                        <p:tgtEl>
                                          <p:spTgt spid="277531"/>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grpId="0" nodeType="clickEffect">
                                  <p:stCondLst>
                                    <p:cond delay="0"/>
                                  </p:stCondLst>
                                  <p:childTnLst>
                                    <p:animClr clrSpc="rgb" dir="cw">
                                      <p:cBhvr>
                                        <p:cTn id="36" dur="2000" fill="hold"/>
                                        <p:tgtEl>
                                          <p:spTgt spid="277532"/>
                                        </p:tgtEl>
                                        <p:attrNameLst>
                                          <p:attrName>fillcolor</p:attrName>
                                        </p:attrNameLst>
                                      </p:cBhvr>
                                      <p:to>
                                        <a:srgbClr val="FF0000"/>
                                      </p:to>
                                    </p:animClr>
                                    <p:set>
                                      <p:cBhvr>
                                        <p:cTn id="37" dur="2000" fill="hold"/>
                                        <p:tgtEl>
                                          <p:spTgt spid="277532"/>
                                        </p:tgtEl>
                                        <p:attrNameLst>
                                          <p:attrName>fill.type</p:attrName>
                                        </p:attrNameLst>
                                      </p:cBhvr>
                                      <p:to>
                                        <p:strVal val="solid"/>
                                      </p:to>
                                    </p:set>
                                    <p:set>
                                      <p:cBhvr>
                                        <p:cTn id="38" dur="2000" fill="hold"/>
                                        <p:tgtEl>
                                          <p:spTgt spid="277532"/>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75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6" grpId="0" animBg="1"/>
      <p:bldP spid="277527" grpId="0" animBg="1"/>
      <p:bldP spid="277529" grpId="0" animBg="1"/>
      <p:bldP spid="27753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6</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287215" y="1143000"/>
            <a:ext cx="8991600" cy="2492990"/>
            <a:chOff x="287215" y="1143000"/>
            <a:chExt cx="8991600" cy="2492990"/>
          </a:xfrm>
        </p:grpSpPr>
        <p:sp>
          <p:nvSpPr>
            <p:cNvPr id="203780" name="Rectangle 4"/>
            <p:cNvSpPr>
              <a:spLocks noChangeArrowheads="1"/>
            </p:cNvSpPr>
            <p:nvPr/>
          </p:nvSpPr>
          <p:spPr bwMode="auto">
            <a:xfrm>
              <a:off x="287215" y="1143000"/>
              <a:ext cx="89916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smtClean="0">
                  <a:solidFill>
                    <a:srgbClr val="133984"/>
                  </a:solidFill>
                  <a:latin typeface="Cambria" panose="02040503050406030204" pitchFamily="18" charset="0"/>
                  <a:ea typeface="宋体" panose="02010600030101010101" pitchFamily="2" charset="-122"/>
                </a:rPr>
                <a:t>Here </a:t>
              </a:r>
              <a:r>
                <a:rPr lang="en-US" altLang="zh-CN" dirty="0">
                  <a:solidFill>
                    <a:srgbClr val="133984"/>
                  </a:solidFill>
                  <a:latin typeface="Cambria" panose="02040503050406030204" pitchFamily="18" charset="0"/>
                  <a:ea typeface="宋体" panose="02010600030101010101" pitchFamily="2" charset="-122"/>
                </a:rPr>
                <a:t>c represents cause and e represents effect</a:t>
              </a:r>
              <a:r>
                <a:rPr lang="en-US" altLang="zh-CN" dirty="0" smtClean="0">
                  <a:solidFill>
                    <a:srgbClr val="133984"/>
                  </a:solidFill>
                  <a:latin typeface="Cambria" panose="02040503050406030204" pitchFamily="18" charset="0"/>
                  <a:ea typeface="宋体" panose="02010600030101010101" pitchFamily="2" charset="-122"/>
                </a:rPr>
                <a:t>.</a:t>
              </a:r>
            </a:p>
            <a:p>
              <a:r>
                <a:rPr lang="en-US" altLang="zh-CN" dirty="0" smtClean="0">
                  <a:solidFill>
                    <a:srgbClr val="133984"/>
                  </a:solidFill>
                  <a:latin typeface="Cambria" panose="02040503050406030204" pitchFamily="18" charset="0"/>
                  <a:ea typeface="宋体" panose="02010600030101010101" pitchFamily="2" charset="-122"/>
                </a:rPr>
                <a:t>The </a:t>
              </a:r>
              <a:r>
                <a:rPr lang="en-US" altLang="zh-CN" dirty="0">
                  <a:solidFill>
                    <a:srgbClr val="133984"/>
                  </a:solidFill>
                  <a:latin typeface="Cambria" panose="02040503050406030204" pitchFamily="18" charset="0"/>
                  <a:ea typeface="宋体" panose="02010600030101010101" pitchFamily="2" charset="-122"/>
                </a:rPr>
                <a:t>following notations are always used between a cause and an effect</a:t>
              </a:r>
              <a:r>
                <a:rPr lang="en-US" altLang="zh-CN" dirty="0" smtClean="0">
                  <a:solidFill>
                    <a:srgbClr val="133984"/>
                  </a:solidFill>
                  <a:latin typeface="Cambria" panose="02040503050406030204" pitchFamily="18" charset="0"/>
                  <a:ea typeface="宋体" panose="02010600030101010101" pitchFamily="2" charset="-122"/>
                </a:rPr>
                <a:t>:</a:t>
              </a:r>
            </a:p>
            <a:p>
              <a:endParaRPr lang="en-US" altLang="zh-CN" dirty="0" smtClean="0">
                <a:solidFill>
                  <a:srgbClr val="133984"/>
                </a:solidFill>
                <a:latin typeface="Cambria" panose="02040503050406030204" pitchFamily="18" charset="0"/>
                <a:ea typeface="宋体" panose="02010600030101010101" pitchFamily="2" charset="-122"/>
              </a:endParaRPr>
            </a:p>
            <a:p>
              <a:pPr marL="457200" indent="-457200">
                <a:lnSpc>
                  <a:spcPts val="2400"/>
                </a:lnSpc>
                <a:buFont typeface="+mj-lt"/>
                <a:buAutoNum type="arabicPeriod"/>
              </a:pPr>
              <a:r>
                <a:rPr lang="en-US" altLang="zh-CN" dirty="0">
                  <a:solidFill>
                    <a:srgbClr val="133984"/>
                  </a:solidFill>
                  <a:latin typeface="Cambria" panose="02040503050406030204" pitchFamily="18" charset="0"/>
                  <a:ea typeface="宋体" panose="02010600030101010101" pitchFamily="2" charset="-122"/>
                </a:rPr>
                <a:t>Identity Function: if c is 1, then e is 1. Else e is 0</a:t>
              </a:r>
              <a:r>
                <a:rPr lang="en-US" altLang="zh-CN" dirty="0" smtClean="0">
                  <a:solidFill>
                    <a:srgbClr val="133984"/>
                  </a:solidFill>
                  <a:latin typeface="Cambria" panose="02040503050406030204" pitchFamily="18" charset="0"/>
                  <a:ea typeface="宋体" panose="02010600030101010101" pitchFamily="2" charset="-122"/>
                </a:rPr>
                <a:t>.</a:t>
              </a:r>
            </a:p>
            <a:p>
              <a:pPr marL="457200" indent="-457200">
                <a:lnSpc>
                  <a:spcPts val="2400"/>
                </a:lnSpc>
                <a:buFont typeface="+mj-lt"/>
                <a:buAutoNum type="arabicPeriod"/>
              </a:pPr>
              <a:endParaRPr lang="en-US" altLang="zh-CN" dirty="0">
                <a:solidFill>
                  <a:srgbClr val="133984"/>
                </a:solidFill>
                <a:latin typeface="Cambria" panose="02040503050406030204" pitchFamily="18" charset="0"/>
                <a:ea typeface="宋体" panose="02010600030101010101" pitchFamily="2" charset="-122"/>
              </a:endParaRPr>
            </a:p>
            <a:p>
              <a:pPr marL="457200" indent="-457200">
                <a:lnSpc>
                  <a:spcPts val="2400"/>
                </a:lnSpc>
                <a:buFont typeface="+mj-lt"/>
                <a:buAutoNum type="arabicPeriod"/>
              </a:pPr>
              <a:endParaRPr lang="en-US" altLang="zh-CN" dirty="0">
                <a:solidFill>
                  <a:srgbClr val="133984"/>
                </a:solidFill>
                <a:latin typeface="Cambria" panose="02040503050406030204" pitchFamily="18" charset="0"/>
                <a:ea typeface="宋体" panose="02010600030101010101" pitchFamily="2" charset="-122"/>
              </a:endParaRP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4" name="图片 3"/>
          <p:cNvPicPr>
            <a:picLocks noChangeAspect="1"/>
          </p:cNvPicPr>
          <p:nvPr/>
        </p:nvPicPr>
        <p:blipFill rotWithShape="1">
          <a:blip r:embed="rId3"/>
          <a:srcRect l="-1639" t="11299" r="1639" b="15854"/>
          <a:stretch/>
        </p:blipFill>
        <p:spPr>
          <a:xfrm>
            <a:off x="1371600" y="3505200"/>
            <a:ext cx="6133552" cy="1447800"/>
          </a:xfrm>
          <a:prstGeom prst="rect">
            <a:avLst/>
          </a:prstGeom>
        </p:spPr>
      </p:pic>
    </p:spTree>
    <p:extLst>
      <p:ext uri="{BB962C8B-B14F-4D97-AF65-F5344CB8AC3E}">
        <p14:creationId xmlns:p14="http://schemas.microsoft.com/office/powerpoint/2010/main" val="3538642222"/>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277506" name="Rectangle 2"/>
          <p:cNvSpPr>
            <a:spLocks noGrp="1" noChangeArrowheads="1"/>
          </p:cNvSpPr>
          <p:nvPr>
            <p:ph type="title"/>
          </p:nvPr>
        </p:nvSpPr>
        <p:spPr/>
        <p:txBody>
          <a:bodyPr/>
          <a:lstStyle/>
          <a:p>
            <a:r>
              <a:rPr lang="en-US" altLang="zh-CN" sz="3600" dirty="0">
                <a:solidFill>
                  <a:srgbClr val="132584"/>
                </a:solidFill>
                <a:latin typeface="Cambria" panose="02040503050406030204" pitchFamily="18" charset="0"/>
              </a:rPr>
              <a:t>Examples</a:t>
            </a:r>
          </a:p>
        </p:txBody>
      </p:sp>
      <p:sp>
        <p:nvSpPr>
          <p:cNvPr id="277507" name="AutoShape 3"/>
          <p:cNvSpPr>
            <a:spLocks noChangeArrowheads="1"/>
          </p:cNvSpPr>
          <p:nvPr/>
        </p:nvSpPr>
        <p:spPr bwMode="auto">
          <a:xfrm>
            <a:off x="3659188" y="1432740"/>
            <a:ext cx="1406525"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Pointer=False</a:t>
            </a:r>
          </a:p>
        </p:txBody>
      </p:sp>
      <p:sp>
        <p:nvSpPr>
          <p:cNvPr id="277508" name="AutoShape 4"/>
          <p:cNvSpPr>
            <a:spLocks noChangeArrowheads="1"/>
          </p:cNvSpPr>
          <p:nvPr/>
        </p:nvSpPr>
        <p:spPr bwMode="auto">
          <a:xfrm>
            <a:off x="3743325" y="3294026"/>
            <a:ext cx="1223963"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X=X+1</a:t>
            </a:r>
          </a:p>
        </p:txBody>
      </p:sp>
      <p:sp>
        <p:nvSpPr>
          <p:cNvPr id="277509" name="AutoShape 5"/>
          <p:cNvSpPr>
            <a:spLocks noChangeArrowheads="1"/>
          </p:cNvSpPr>
          <p:nvPr/>
        </p:nvSpPr>
        <p:spPr bwMode="auto">
          <a:xfrm>
            <a:off x="3455988" y="4087632"/>
            <a:ext cx="1798638" cy="554169"/>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Call Sub (x, pointer, result)</a:t>
            </a:r>
          </a:p>
        </p:txBody>
      </p:sp>
      <p:sp>
        <p:nvSpPr>
          <p:cNvPr id="277510" name="AutoShape 6"/>
          <p:cNvSpPr>
            <a:spLocks noChangeArrowheads="1"/>
          </p:cNvSpPr>
          <p:nvPr/>
        </p:nvSpPr>
        <p:spPr bwMode="auto">
          <a:xfrm>
            <a:off x="6053138" y="5326984"/>
            <a:ext cx="120173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Print result</a:t>
            </a:r>
          </a:p>
        </p:txBody>
      </p:sp>
      <p:sp>
        <p:nvSpPr>
          <p:cNvPr id="277511" name="AutoShape 7"/>
          <p:cNvSpPr>
            <a:spLocks noChangeArrowheads="1"/>
          </p:cNvSpPr>
          <p:nvPr/>
        </p:nvSpPr>
        <p:spPr bwMode="auto">
          <a:xfrm>
            <a:off x="6046788" y="2306159"/>
            <a:ext cx="1462088" cy="323767"/>
          </a:xfrm>
          <a:prstGeom prst="flowChart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Pointer = True</a:t>
            </a:r>
          </a:p>
        </p:txBody>
      </p:sp>
      <p:sp>
        <p:nvSpPr>
          <p:cNvPr id="277512" name="AutoShape 8"/>
          <p:cNvSpPr>
            <a:spLocks noChangeArrowheads="1"/>
          </p:cNvSpPr>
          <p:nvPr/>
        </p:nvSpPr>
        <p:spPr bwMode="auto">
          <a:xfrm>
            <a:off x="3311525" y="5174888"/>
            <a:ext cx="201612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Result&gt;0?</a:t>
            </a:r>
          </a:p>
        </p:txBody>
      </p:sp>
      <p:sp>
        <p:nvSpPr>
          <p:cNvPr id="277513" name="Line 9"/>
          <p:cNvSpPr>
            <a:spLocks noChangeShapeType="1"/>
          </p:cNvSpPr>
          <p:nvPr/>
        </p:nvSpPr>
        <p:spPr bwMode="auto">
          <a:xfrm>
            <a:off x="4356100" y="1736930"/>
            <a:ext cx="0" cy="47736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cxnSp>
        <p:nvCxnSpPr>
          <p:cNvPr id="277514" name="AutoShape 10"/>
          <p:cNvCxnSpPr>
            <a:cxnSpLocks noChangeShapeType="1"/>
            <a:stCxn id="277512" idx="2"/>
            <a:endCxn id="277507" idx="1"/>
          </p:cNvCxnSpPr>
          <p:nvPr/>
        </p:nvCxnSpPr>
        <p:spPr bwMode="auto">
          <a:xfrm rot="16200000" flipV="1">
            <a:off x="1852437" y="3338749"/>
            <a:ext cx="4211988" cy="720725"/>
          </a:xfrm>
          <a:prstGeom prst="bentConnector4">
            <a:avLst>
              <a:gd name="adj1" fmla="val -5148"/>
              <a:gd name="adj2" fmla="val 171588"/>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77515" name="AutoShape 11"/>
          <p:cNvCxnSpPr>
            <a:cxnSpLocks noChangeShapeType="1"/>
            <a:stCxn id="277511" idx="2"/>
          </p:cNvCxnSpPr>
          <p:nvPr/>
        </p:nvCxnSpPr>
        <p:spPr bwMode="auto">
          <a:xfrm rot="5400000">
            <a:off x="5376073" y="1594853"/>
            <a:ext cx="380991" cy="2422525"/>
          </a:xfrm>
          <a:prstGeom prst="bentConnector2">
            <a:avLst/>
          </a:prstGeom>
          <a:noFill/>
          <a:ln w="1905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77516" name="Text Box 12"/>
          <p:cNvSpPr txBox="1">
            <a:spLocks noChangeArrowheads="1"/>
          </p:cNvSpPr>
          <p:nvPr/>
        </p:nvSpPr>
        <p:spPr bwMode="auto">
          <a:xfrm>
            <a:off x="3851275" y="2726303"/>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7" name="Text Box 13"/>
          <p:cNvSpPr txBox="1">
            <a:spLocks noChangeArrowheads="1"/>
          </p:cNvSpPr>
          <p:nvPr/>
        </p:nvSpPr>
        <p:spPr bwMode="auto">
          <a:xfrm>
            <a:off x="4211638" y="5799835"/>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No</a:t>
            </a:r>
          </a:p>
        </p:txBody>
      </p:sp>
      <p:sp>
        <p:nvSpPr>
          <p:cNvPr id="277518" name="Text Box 14"/>
          <p:cNvSpPr txBox="1">
            <a:spLocks noChangeArrowheads="1"/>
          </p:cNvSpPr>
          <p:nvPr/>
        </p:nvSpPr>
        <p:spPr bwMode="auto">
          <a:xfrm>
            <a:off x="5219700" y="2009497"/>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19" name="Text Box 15"/>
          <p:cNvSpPr txBox="1">
            <a:spLocks noChangeArrowheads="1"/>
          </p:cNvSpPr>
          <p:nvPr/>
        </p:nvSpPr>
        <p:spPr bwMode="auto">
          <a:xfrm>
            <a:off x="5256213" y="5152300"/>
            <a:ext cx="612775" cy="323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Yes</a:t>
            </a:r>
          </a:p>
        </p:txBody>
      </p:sp>
      <p:sp>
        <p:nvSpPr>
          <p:cNvPr id="277520" name="Line 16"/>
          <p:cNvSpPr>
            <a:spLocks noChangeShapeType="1"/>
          </p:cNvSpPr>
          <p:nvPr/>
        </p:nvSpPr>
        <p:spPr bwMode="auto">
          <a:xfrm>
            <a:off x="5327650" y="2453736"/>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1" name="AutoShape 17"/>
          <p:cNvSpPr>
            <a:spLocks noChangeArrowheads="1"/>
          </p:cNvSpPr>
          <p:nvPr/>
        </p:nvSpPr>
        <p:spPr bwMode="auto">
          <a:xfrm>
            <a:off x="3419475" y="2143522"/>
            <a:ext cx="1908175" cy="641511"/>
          </a:xfrm>
          <a:prstGeom prst="flowChartDecision">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a:effectLst/>
                <a:latin typeface="Cambria" panose="02040503050406030204" pitchFamily="18" charset="0"/>
                <a:ea typeface="宋体" panose="02010600030101010101" pitchFamily="2" charset="-122"/>
              </a:rPr>
              <a:t>X&gt;K?</a:t>
            </a:r>
          </a:p>
        </p:txBody>
      </p:sp>
      <p:sp>
        <p:nvSpPr>
          <p:cNvPr id="277522" name="Line 18"/>
          <p:cNvSpPr>
            <a:spLocks noChangeShapeType="1"/>
          </p:cNvSpPr>
          <p:nvPr/>
        </p:nvSpPr>
        <p:spPr bwMode="auto">
          <a:xfrm>
            <a:off x="4356100" y="2769974"/>
            <a:ext cx="0" cy="54664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3" name="Line 19"/>
          <p:cNvSpPr>
            <a:spLocks noChangeShapeType="1"/>
          </p:cNvSpPr>
          <p:nvPr/>
        </p:nvSpPr>
        <p:spPr bwMode="auto">
          <a:xfrm>
            <a:off x="4356100" y="361478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4" name="Line 20"/>
          <p:cNvSpPr>
            <a:spLocks noChangeShapeType="1"/>
          </p:cNvSpPr>
          <p:nvPr/>
        </p:nvSpPr>
        <p:spPr bwMode="auto">
          <a:xfrm>
            <a:off x="4319588" y="4708061"/>
            <a:ext cx="0" cy="44423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5" name="Line 21"/>
          <p:cNvSpPr>
            <a:spLocks noChangeShapeType="1"/>
          </p:cNvSpPr>
          <p:nvPr/>
        </p:nvSpPr>
        <p:spPr bwMode="auto">
          <a:xfrm>
            <a:off x="5364163" y="5492632"/>
            <a:ext cx="755650" cy="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sz="1500">
              <a:latin typeface="Cambria" panose="02040503050406030204" pitchFamily="18" charset="0"/>
            </a:endParaRPr>
          </a:p>
        </p:txBody>
      </p:sp>
      <p:sp>
        <p:nvSpPr>
          <p:cNvPr id="277526" name="Oval 22"/>
          <p:cNvSpPr>
            <a:spLocks noChangeArrowheads="1"/>
          </p:cNvSpPr>
          <p:nvPr/>
        </p:nvSpPr>
        <p:spPr bwMode="auto">
          <a:xfrm>
            <a:off x="5170488" y="1357445"/>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1</a:t>
            </a:r>
          </a:p>
        </p:txBody>
      </p:sp>
      <p:sp>
        <p:nvSpPr>
          <p:cNvPr id="277527" name="Oval 23"/>
          <p:cNvSpPr>
            <a:spLocks noChangeArrowheads="1"/>
          </p:cNvSpPr>
          <p:nvPr/>
        </p:nvSpPr>
        <p:spPr bwMode="auto">
          <a:xfrm>
            <a:off x="4464050" y="179264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2</a:t>
            </a:r>
          </a:p>
        </p:txBody>
      </p:sp>
      <p:sp>
        <p:nvSpPr>
          <p:cNvPr id="277528" name="Oval 24"/>
          <p:cNvSpPr>
            <a:spLocks noChangeArrowheads="1"/>
          </p:cNvSpPr>
          <p:nvPr/>
        </p:nvSpPr>
        <p:spPr bwMode="auto">
          <a:xfrm>
            <a:off x="7559675" y="2236888"/>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3</a:t>
            </a:r>
          </a:p>
        </p:txBody>
      </p:sp>
      <p:sp>
        <p:nvSpPr>
          <p:cNvPr id="277529" name="Oval 25"/>
          <p:cNvSpPr>
            <a:spLocks noChangeArrowheads="1"/>
          </p:cNvSpPr>
          <p:nvPr/>
        </p:nvSpPr>
        <p:spPr bwMode="auto">
          <a:xfrm>
            <a:off x="5075238" y="3226260"/>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4</a:t>
            </a:r>
          </a:p>
        </p:txBody>
      </p:sp>
      <p:sp>
        <p:nvSpPr>
          <p:cNvPr id="277530" name="Oval 26"/>
          <p:cNvSpPr>
            <a:spLocks noChangeArrowheads="1"/>
          </p:cNvSpPr>
          <p:nvPr/>
        </p:nvSpPr>
        <p:spPr bwMode="auto">
          <a:xfrm>
            <a:off x="5327650" y="4149374"/>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5</a:t>
            </a:r>
          </a:p>
        </p:txBody>
      </p:sp>
      <p:sp>
        <p:nvSpPr>
          <p:cNvPr id="277531" name="Oval 27"/>
          <p:cNvSpPr>
            <a:spLocks noChangeArrowheads="1"/>
          </p:cNvSpPr>
          <p:nvPr/>
        </p:nvSpPr>
        <p:spPr bwMode="auto">
          <a:xfrm>
            <a:off x="4535488" y="4729143"/>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6</a:t>
            </a:r>
          </a:p>
        </p:txBody>
      </p:sp>
      <p:sp>
        <p:nvSpPr>
          <p:cNvPr id="277532" name="Oval 28"/>
          <p:cNvSpPr>
            <a:spLocks noChangeArrowheads="1"/>
          </p:cNvSpPr>
          <p:nvPr/>
        </p:nvSpPr>
        <p:spPr bwMode="auto">
          <a:xfrm>
            <a:off x="7380288" y="5310419"/>
            <a:ext cx="500063" cy="454780"/>
          </a:xfrm>
          <a:prstGeom prst="ellipse">
            <a:avLst/>
          </a:prstGeom>
          <a:solidFill>
            <a:srgbClr val="CCFFFF"/>
          </a:solidFill>
          <a:ln w="1905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algn="ctr" eaLnBrk="1" hangingPunct="1">
              <a:spcBef>
                <a:spcPct val="50000"/>
              </a:spcBef>
            </a:pPr>
            <a:r>
              <a:rPr lang="en-US" altLang="zh-CN" sz="1500" b="1">
                <a:effectLst/>
                <a:latin typeface="Cambria" panose="02040503050406030204" pitchFamily="18" charset="0"/>
                <a:ea typeface="宋体" panose="02010600030101010101" pitchFamily="2" charset="-122"/>
              </a:rPr>
              <a:t>7</a:t>
            </a:r>
          </a:p>
        </p:txBody>
      </p:sp>
      <p:sp>
        <p:nvSpPr>
          <p:cNvPr id="277533" name="Text Box 29"/>
          <p:cNvSpPr txBox="1">
            <a:spLocks noChangeArrowheads="1"/>
          </p:cNvSpPr>
          <p:nvPr/>
        </p:nvSpPr>
        <p:spPr bwMode="auto">
          <a:xfrm>
            <a:off x="342503" y="1517996"/>
            <a:ext cx="2051050" cy="15081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eaLnBrk="1" hangingPunct="1">
              <a:spcBef>
                <a:spcPct val="50000"/>
              </a:spcBef>
            </a:pPr>
            <a:r>
              <a:rPr lang="en-US" altLang="zh-CN" sz="2000" b="1" dirty="0">
                <a:solidFill>
                  <a:schemeClr val="folHlink"/>
                </a:solidFill>
                <a:effectLst/>
                <a:latin typeface="Cambria" panose="02040503050406030204" pitchFamily="18" charset="0"/>
                <a:ea typeface="宋体" panose="02010600030101010101" pitchFamily="2" charset="-122"/>
              </a:rPr>
              <a:t>Paths:</a:t>
            </a:r>
          </a:p>
          <a:p>
            <a:pPr eaLnBrk="1" hangingPunct="1">
              <a:spcBef>
                <a:spcPct val="50000"/>
              </a:spcBef>
            </a:pPr>
            <a:r>
              <a:rPr lang="en-US" altLang="zh-CN" dirty="0" smtClean="0">
                <a:latin typeface="Cambria" panose="02040503050406030204" pitchFamily="18" charset="0"/>
                <a:ea typeface="宋体" panose="02010600030101010101" pitchFamily="2" charset="-122"/>
              </a:rPr>
              <a:t>1-2-4-5-6-1</a:t>
            </a:r>
            <a:endParaRPr lang="en-US" altLang="zh-CN" dirty="0">
              <a:latin typeface="Cambria" panose="02040503050406030204" pitchFamily="18" charset="0"/>
              <a:ea typeface="宋体" panose="02010600030101010101" pitchFamily="2" charset="-122"/>
            </a:endParaRPr>
          </a:p>
          <a:p>
            <a:pPr eaLnBrk="1" hangingPunct="1">
              <a:spcBef>
                <a:spcPct val="50000"/>
              </a:spcBef>
            </a:pPr>
            <a:endParaRPr lang="en-US" altLang="zh-CN" dirty="0">
              <a:effectLst/>
              <a:latin typeface="Cambria" panose="02040503050406030204" pitchFamily="18" charset="0"/>
              <a:ea typeface="宋体" panose="02010600030101010101" pitchFamily="2" charset="-122"/>
            </a:endParaRPr>
          </a:p>
        </p:txBody>
      </p:sp>
    </p:spTree>
    <p:extLst>
      <p:ext uri="{BB962C8B-B14F-4D97-AF65-F5344CB8AC3E}">
        <p14:creationId xmlns:p14="http://schemas.microsoft.com/office/powerpoint/2010/main" val="214380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77526"/>
                                        </p:tgtEl>
                                        <p:attrNameLst>
                                          <p:attrName>fillcolor</p:attrName>
                                        </p:attrNameLst>
                                      </p:cBhvr>
                                      <p:to>
                                        <a:srgbClr val="FF0000"/>
                                      </p:to>
                                    </p:animClr>
                                    <p:set>
                                      <p:cBhvr>
                                        <p:cTn id="7" dur="2000" fill="hold"/>
                                        <p:tgtEl>
                                          <p:spTgt spid="277526"/>
                                        </p:tgtEl>
                                        <p:attrNameLst>
                                          <p:attrName>fill.type</p:attrName>
                                        </p:attrNameLst>
                                      </p:cBhvr>
                                      <p:to>
                                        <p:strVal val="solid"/>
                                      </p:to>
                                    </p:set>
                                    <p:set>
                                      <p:cBhvr>
                                        <p:cTn id="8" dur="2000" fill="hold"/>
                                        <p:tgtEl>
                                          <p:spTgt spid="27752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277527"/>
                                        </p:tgtEl>
                                        <p:attrNameLst>
                                          <p:attrName>fillcolor</p:attrName>
                                        </p:attrNameLst>
                                      </p:cBhvr>
                                      <p:to>
                                        <a:srgbClr val="FF0000"/>
                                      </p:to>
                                    </p:animClr>
                                    <p:set>
                                      <p:cBhvr>
                                        <p:cTn id="13" dur="2000" fill="hold"/>
                                        <p:tgtEl>
                                          <p:spTgt spid="277527"/>
                                        </p:tgtEl>
                                        <p:attrNameLst>
                                          <p:attrName>fill.type</p:attrName>
                                        </p:attrNameLst>
                                      </p:cBhvr>
                                      <p:to>
                                        <p:strVal val="solid"/>
                                      </p:to>
                                    </p:set>
                                    <p:set>
                                      <p:cBhvr>
                                        <p:cTn id="14" dur="2000" fill="hold"/>
                                        <p:tgtEl>
                                          <p:spTgt spid="27752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2000" fill="hold"/>
                                        <p:tgtEl>
                                          <p:spTgt spid="277529"/>
                                        </p:tgtEl>
                                        <p:attrNameLst>
                                          <p:attrName>fillcolor</p:attrName>
                                        </p:attrNameLst>
                                      </p:cBhvr>
                                      <p:to>
                                        <a:srgbClr val="FF0000"/>
                                      </p:to>
                                    </p:animClr>
                                    <p:set>
                                      <p:cBhvr>
                                        <p:cTn id="19" dur="2000" fill="hold"/>
                                        <p:tgtEl>
                                          <p:spTgt spid="277529"/>
                                        </p:tgtEl>
                                        <p:attrNameLst>
                                          <p:attrName>fill.type</p:attrName>
                                        </p:attrNameLst>
                                      </p:cBhvr>
                                      <p:to>
                                        <p:strVal val="solid"/>
                                      </p:to>
                                    </p:set>
                                    <p:set>
                                      <p:cBhvr>
                                        <p:cTn id="20" dur="2000" fill="hold"/>
                                        <p:tgtEl>
                                          <p:spTgt spid="27752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277530"/>
                                        </p:tgtEl>
                                        <p:attrNameLst>
                                          <p:attrName>fillcolor</p:attrName>
                                        </p:attrNameLst>
                                      </p:cBhvr>
                                      <p:to>
                                        <a:srgbClr val="FF0000"/>
                                      </p:to>
                                    </p:animClr>
                                    <p:set>
                                      <p:cBhvr>
                                        <p:cTn id="25" dur="2000" fill="hold"/>
                                        <p:tgtEl>
                                          <p:spTgt spid="277530"/>
                                        </p:tgtEl>
                                        <p:attrNameLst>
                                          <p:attrName>fill.type</p:attrName>
                                        </p:attrNameLst>
                                      </p:cBhvr>
                                      <p:to>
                                        <p:strVal val="solid"/>
                                      </p:to>
                                    </p:set>
                                    <p:set>
                                      <p:cBhvr>
                                        <p:cTn id="26" dur="2000" fill="hold"/>
                                        <p:tgtEl>
                                          <p:spTgt spid="27753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277531"/>
                                        </p:tgtEl>
                                        <p:attrNameLst>
                                          <p:attrName>fillcolor</p:attrName>
                                        </p:attrNameLst>
                                      </p:cBhvr>
                                      <p:to>
                                        <a:srgbClr val="FF0000"/>
                                      </p:to>
                                    </p:animClr>
                                    <p:set>
                                      <p:cBhvr>
                                        <p:cTn id="31" dur="2000" fill="hold"/>
                                        <p:tgtEl>
                                          <p:spTgt spid="277531"/>
                                        </p:tgtEl>
                                        <p:attrNameLst>
                                          <p:attrName>fill.type</p:attrName>
                                        </p:attrNameLst>
                                      </p:cBhvr>
                                      <p:to>
                                        <p:strVal val="solid"/>
                                      </p:to>
                                    </p:set>
                                    <p:set>
                                      <p:cBhvr>
                                        <p:cTn id="32" dur="2000" fill="hold"/>
                                        <p:tgtEl>
                                          <p:spTgt spid="277531"/>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277526"/>
                                        </p:tgtEl>
                                        <p:attrNameLst>
                                          <p:attrName>fillcolor</p:attrName>
                                        </p:attrNameLst>
                                      </p:cBhvr>
                                      <p:to>
                                        <a:srgbClr val="00B050"/>
                                      </p:to>
                                    </p:animClr>
                                    <p:set>
                                      <p:cBhvr>
                                        <p:cTn id="37" dur="2000" fill="hold"/>
                                        <p:tgtEl>
                                          <p:spTgt spid="277526"/>
                                        </p:tgtEl>
                                        <p:attrNameLst>
                                          <p:attrName>fill.type</p:attrName>
                                        </p:attrNameLst>
                                      </p:cBhvr>
                                      <p:to>
                                        <p:strVal val="solid"/>
                                      </p:to>
                                    </p:set>
                                    <p:set>
                                      <p:cBhvr>
                                        <p:cTn id="38" dur="2000" fill="hold"/>
                                        <p:tgtEl>
                                          <p:spTgt spid="27752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75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6" grpId="0" animBg="1"/>
      <p:bldP spid="277527" grpId="0" animBg="1"/>
      <p:bldP spid="27752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endParaRPr lang="en-US" altLang="zh-CN" dirty="0">
              <a:latin typeface="Cambria" panose="02040503050406030204" pitchFamily="18" charset="0"/>
            </a:endParaRPr>
          </a:p>
        </p:txBody>
      </p:sp>
      <p:sp>
        <p:nvSpPr>
          <p:cNvPr id="317442" name="Rectangle 2"/>
          <p:cNvSpPr>
            <a:spLocks noGrp="1" noChangeArrowheads="1"/>
          </p:cNvSpPr>
          <p:nvPr>
            <p:ph type="title"/>
          </p:nvPr>
        </p:nvSpPr>
        <p:spPr/>
        <p:txBody>
          <a:bodyPr/>
          <a:lstStyle/>
          <a:p>
            <a:r>
              <a:rPr lang="en-US" altLang="zh-CN" sz="3600" b="1" dirty="0">
                <a:solidFill>
                  <a:srgbClr val="132584"/>
                </a:solidFill>
                <a:latin typeface="Cambria" panose="02040503050406030204" pitchFamily="18" charset="0"/>
              </a:rPr>
              <a:t>White-Box Testing</a:t>
            </a:r>
          </a:p>
        </p:txBody>
      </p:sp>
      <p:sp>
        <p:nvSpPr>
          <p:cNvPr id="317445" name="Rectangle 5"/>
          <p:cNvSpPr>
            <a:spLocks noChangeArrowheads="1"/>
          </p:cNvSpPr>
          <p:nvPr/>
        </p:nvSpPr>
        <p:spPr bwMode="auto">
          <a:xfrm>
            <a:off x="345057" y="1397479"/>
            <a:ext cx="8610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en-US" altLang="zh-CN" b="1" dirty="0" smtClean="0">
                <a:solidFill>
                  <a:srgbClr val="000099"/>
                </a:solidFill>
                <a:effectLst/>
                <a:latin typeface="Cambria" panose="02040503050406030204" pitchFamily="18" charset="0"/>
                <a:ea typeface="宋体" panose="02010600030101010101" pitchFamily="2" charset="-122"/>
              </a:rPr>
              <a:t>Basic </a:t>
            </a:r>
            <a:r>
              <a:rPr lang="en-US" altLang="zh-CN" b="1" dirty="0">
                <a:solidFill>
                  <a:srgbClr val="000099"/>
                </a:solidFill>
                <a:effectLst/>
                <a:latin typeface="Cambria" panose="02040503050406030204" pitchFamily="18" charset="0"/>
                <a:ea typeface="宋体" panose="02010600030101010101" pitchFamily="2" charset="-122"/>
              </a:rPr>
              <a:t>Path Testing	 </a:t>
            </a:r>
            <a:endParaRPr lang="en-US" altLang="zh-CN" b="1" dirty="0">
              <a:solidFill>
                <a:srgbClr val="000099"/>
              </a:solidFill>
              <a:latin typeface="Cambria" panose="02040503050406030204" pitchFamily="18" charset="0"/>
              <a:ea typeface="宋体" panose="02010600030101010101" pitchFamily="2" charset="-122"/>
            </a:endParaRPr>
          </a:p>
          <a:p>
            <a:pPr marL="457200" lvl="1" indent="0"/>
            <a:r>
              <a:rPr lang="en-US" altLang="zh-CN" dirty="0" smtClean="0">
                <a:effectLst/>
                <a:latin typeface="Cambria" panose="02040503050406030204" pitchFamily="18" charset="0"/>
                <a:ea typeface="宋体" panose="02010600030101010101" pitchFamily="2" charset="-122"/>
              </a:rPr>
              <a:t>exercise </a:t>
            </a:r>
            <a:r>
              <a:rPr lang="en-US" altLang="zh-CN" dirty="0">
                <a:effectLst/>
                <a:latin typeface="Cambria" panose="02040503050406030204" pitchFamily="18" charset="0"/>
                <a:ea typeface="宋体" panose="02010600030101010101" pitchFamily="2" charset="-122"/>
              </a:rPr>
              <a:t>each independent path at least once</a:t>
            </a:r>
          </a:p>
          <a:p>
            <a:pPr>
              <a:buFontTx/>
              <a:buAutoNum type="arabicPeriod"/>
            </a:pPr>
            <a:endParaRPr lang="en-US" altLang="zh-CN" dirty="0">
              <a:solidFill>
                <a:srgbClr val="000099"/>
              </a:solidFill>
              <a:effectLst/>
              <a:latin typeface="Cambria" panose="02040503050406030204" pitchFamily="18" charset="0"/>
              <a:ea typeface="宋体" panose="02010600030101010101" pitchFamily="2" charset="-122"/>
            </a:endParaRPr>
          </a:p>
          <a:p>
            <a:pPr>
              <a:buFontTx/>
              <a:buAutoNum type="arabicPeriod"/>
            </a:pPr>
            <a:r>
              <a:rPr lang="en-US" altLang="zh-CN" b="1" dirty="0">
                <a:solidFill>
                  <a:srgbClr val="000099"/>
                </a:solidFill>
                <a:effectLst/>
                <a:latin typeface="Cambria" panose="02040503050406030204" pitchFamily="18" charset="0"/>
                <a:ea typeface="宋体" panose="02010600030101010101" pitchFamily="2" charset="-122"/>
              </a:rPr>
              <a:t>Condition Testing </a:t>
            </a:r>
            <a:endParaRPr lang="en-US" altLang="zh-CN" b="1" dirty="0" smtClean="0">
              <a:solidFill>
                <a:srgbClr val="000099"/>
              </a:solidFill>
              <a:effectLst/>
              <a:latin typeface="Cambria" panose="02040503050406030204" pitchFamily="18" charset="0"/>
              <a:ea typeface="宋体" panose="02010600030101010101" pitchFamily="2" charset="-122"/>
            </a:endParaRPr>
          </a:p>
          <a:p>
            <a:pPr marL="457200" lvl="1" indent="0"/>
            <a:r>
              <a:rPr lang="en-US" altLang="zh-CN" dirty="0" smtClean="0">
                <a:effectLst/>
                <a:latin typeface="Cambria" panose="02040503050406030204" pitchFamily="18" charset="0"/>
                <a:ea typeface="宋体" panose="02010600030101010101" pitchFamily="2" charset="-122"/>
              </a:rPr>
              <a:t>exercise </a:t>
            </a:r>
            <a:r>
              <a:rPr lang="en-US" altLang="zh-CN" dirty="0">
                <a:effectLst/>
                <a:latin typeface="Cambria" panose="02040503050406030204" pitchFamily="18" charset="0"/>
                <a:ea typeface="宋体" panose="02010600030101010101" pitchFamily="2" charset="-122"/>
              </a:rPr>
              <a:t>all logical conditions on their true and false sides</a:t>
            </a:r>
          </a:p>
          <a:p>
            <a:pPr>
              <a:buFontTx/>
              <a:buAutoNum type="arabicPeriod"/>
            </a:pPr>
            <a:endParaRPr lang="en-US" altLang="zh-CN" dirty="0">
              <a:solidFill>
                <a:srgbClr val="000099"/>
              </a:solidFill>
              <a:effectLst/>
              <a:latin typeface="Cambria" panose="02040503050406030204" pitchFamily="18" charset="0"/>
              <a:ea typeface="宋体" panose="02010600030101010101" pitchFamily="2" charset="-122"/>
            </a:endParaRPr>
          </a:p>
          <a:p>
            <a:pPr>
              <a:buFontTx/>
              <a:buAutoNum type="arabicPeriod"/>
            </a:pPr>
            <a:r>
              <a:rPr lang="en-US" altLang="zh-CN" b="1" dirty="0">
                <a:solidFill>
                  <a:srgbClr val="000099"/>
                </a:solidFill>
                <a:effectLst/>
                <a:latin typeface="Cambria" panose="02040503050406030204" pitchFamily="18" charset="0"/>
                <a:ea typeface="宋体" panose="02010600030101010101" pitchFamily="2" charset="-122"/>
              </a:rPr>
              <a:t>Loop Testing </a:t>
            </a:r>
            <a:endParaRPr lang="en-US" altLang="zh-CN" b="1" dirty="0">
              <a:solidFill>
                <a:srgbClr val="000099"/>
              </a:solidFill>
              <a:latin typeface="Cambria" panose="02040503050406030204" pitchFamily="18" charset="0"/>
              <a:ea typeface="宋体" panose="02010600030101010101" pitchFamily="2" charset="-122"/>
            </a:endParaRPr>
          </a:p>
          <a:p>
            <a:pPr marL="457200" lvl="1" indent="0"/>
            <a:r>
              <a:rPr lang="en-US" altLang="zh-CN" dirty="0" smtClean="0">
                <a:effectLst/>
                <a:latin typeface="Cambria" panose="02040503050406030204" pitchFamily="18" charset="0"/>
                <a:ea typeface="宋体" panose="02010600030101010101" pitchFamily="2" charset="-122"/>
              </a:rPr>
              <a:t>execute </a:t>
            </a:r>
            <a:r>
              <a:rPr lang="en-US" altLang="zh-CN" dirty="0">
                <a:effectLst/>
                <a:latin typeface="Cambria" panose="02040503050406030204" pitchFamily="18" charset="0"/>
                <a:ea typeface="宋体" panose="02010600030101010101" pitchFamily="2" charset="-122"/>
              </a:rPr>
              <a:t>all loops at their boundaries and within their bounds</a:t>
            </a:r>
          </a:p>
          <a:p>
            <a:pPr>
              <a:buFontTx/>
              <a:buAutoNum type="arabicPeriod"/>
            </a:pPr>
            <a:endParaRPr lang="en-US" altLang="zh-CN" dirty="0">
              <a:solidFill>
                <a:srgbClr val="000099"/>
              </a:solidFill>
              <a:effectLst/>
              <a:latin typeface="Cambria" panose="02040503050406030204" pitchFamily="18" charset="0"/>
              <a:ea typeface="宋体" panose="02010600030101010101" pitchFamily="2" charset="-122"/>
            </a:endParaRPr>
          </a:p>
          <a:p>
            <a:pPr>
              <a:buFontTx/>
              <a:buAutoNum type="arabicPeriod"/>
            </a:pPr>
            <a:r>
              <a:rPr lang="en-US" altLang="zh-CN" b="1" dirty="0">
                <a:solidFill>
                  <a:srgbClr val="000099"/>
                </a:solidFill>
                <a:effectLst/>
                <a:latin typeface="Cambria" panose="02040503050406030204" pitchFamily="18" charset="0"/>
                <a:ea typeface="宋体" panose="02010600030101010101" pitchFamily="2" charset="-122"/>
              </a:rPr>
              <a:t>Data Flow Testing </a:t>
            </a:r>
            <a:endParaRPr lang="en-US" altLang="zh-CN" b="1" dirty="0" smtClean="0">
              <a:solidFill>
                <a:srgbClr val="000099"/>
              </a:solidFill>
              <a:effectLst/>
              <a:latin typeface="Cambria" panose="02040503050406030204" pitchFamily="18" charset="0"/>
              <a:ea typeface="宋体" panose="02010600030101010101" pitchFamily="2" charset="-122"/>
            </a:endParaRPr>
          </a:p>
          <a:p>
            <a:pPr marL="457200" lvl="1" indent="0"/>
            <a:r>
              <a:rPr lang="en-US" altLang="zh-CN" dirty="0" smtClean="0">
                <a:effectLst/>
                <a:latin typeface="Cambria" panose="02040503050406030204" pitchFamily="18" charset="0"/>
                <a:ea typeface="宋体" panose="02010600030101010101" pitchFamily="2" charset="-122"/>
              </a:rPr>
              <a:t>exercise </a:t>
            </a:r>
            <a:r>
              <a:rPr lang="en-US" altLang="zh-CN" dirty="0">
                <a:effectLst/>
                <a:latin typeface="Cambria" panose="02040503050406030204" pitchFamily="18" charset="0"/>
                <a:ea typeface="宋体" panose="02010600030101010101" pitchFamily="2" charset="-122"/>
              </a:rPr>
              <a:t>all data structures to ensure their validity</a:t>
            </a:r>
          </a:p>
        </p:txBody>
      </p:sp>
    </p:spTree>
    <p:extLst>
      <p:ext uri="{BB962C8B-B14F-4D97-AF65-F5344CB8AC3E}">
        <p14:creationId xmlns:p14="http://schemas.microsoft.com/office/powerpoint/2010/main" val="33206645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2492375"/>
            <a:ext cx="7772400" cy="1470025"/>
          </a:xfrm>
        </p:spPr>
        <p:txBody>
          <a:bodyPr/>
          <a:lstStyle/>
          <a:p>
            <a:pPr eaLnBrk="1" hangingPunct="1"/>
            <a:r>
              <a:rPr lang="en-US" altLang="zh-CN" dirty="0" smtClean="0">
                <a:latin typeface="Cambria" panose="02040503050406030204" pitchFamily="18" charset="0"/>
              </a:rPr>
              <a:t>To be continued…</a:t>
            </a:r>
            <a:br>
              <a:rPr lang="en-US" altLang="zh-CN" dirty="0" smtClean="0">
                <a:latin typeface="Cambria" panose="02040503050406030204" pitchFamily="18" charset="0"/>
              </a:rPr>
            </a:br>
            <a:r>
              <a:rPr lang="en-US" altLang="zh-CN" sz="3600" dirty="0" smtClean="0">
                <a:latin typeface="Cambria" panose="02040503050406030204" pitchFamily="18" charset="0"/>
              </a:rPr>
              <a:t>See you next week</a:t>
            </a:r>
            <a:endParaRPr lang="zh-CN" altLang="en-US" sz="36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7</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287215" y="1143000"/>
            <a:ext cx="8991600" cy="1263958"/>
            <a:chOff x="287215" y="1143000"/>
            <a:chExt cx="8991600" cy="1263958"/>
          </a:xfrm>
        </p:grpSpPr>
        <p:sp>
          <p:nvSpPr>
            <p:cNvPr id="203780" name="Rectangle 4"/>
            <p:cNvSpPr>
              <a:spLocks noChangeArrowheads="1"/>
            </p:cNvSpPr>
            <p:nvPr/>
          </p:nvSpPr>
          <p:spPr bwMode="auto">
            <a:xfrm>
              <a:off x="287215" y="1143000"/>
              <a:ext cx="8991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400"/>
                </a:lnSpc>
              </a:pPr>
              <a:endParaRPr lang="en-US" altLang="zh-CN" dirty="0">
                <a:solidFill>
                  <a:srgbClr val="133984"/>
                </a:solidFill>
                <a:latin typeface="Cambria" panose="02040503050406030204" pitchFamily="18" charset="0"/>
                <a:ea typeface="宋体" panose="02010600030101010101" pitchFamily="2" charset="-122"/>
              </a:endParaRPr>
            </a:p>
            <a:p>
              <a:pPr marL="457200" indent="-457200">
                <a:lnSpc>
                  <a:spcPts val="2400"/>
                </a:lnSpc>
                <a:buFont typeface="+mj-lt"/>
                <a:buAutoNum type="arabicPeriod" startAt="2"/>
              </a:pPr>
              <a:r>
                <a:rPr lang="en-US" altLang="zh-CN" dirty="0">
                  <a:solidFill>
                    <a:srgbClr val="133984"/>
                  </a:solidFill>
                  <a:latin typeface="Cambria" panose="02040503050406030204" pitchFamily="18" charset="0"/>
                  <a:ea typeface="宋体" panose="02010600030101010101" pitchFamily="2" charset="-122"/>
                </a:rPr>
                <a:t>NOT Function: if c is 1, then e is 0. Else e is 1</a:t>
              </a:r>
              <a:r>
                <a:rPr lang="en-US" altLang="zh-CN" dirty="0" smtClean="0">
                  <a:solidFill>
                    <a:srgbClr val="133984"/>
                  </a:solidFill>
                  <a:latin typeface="Cambria" panose="02040503050406030204" pitchFamily="18" charset="0"/>
                  <a:ea typeface="宋体" panose="02010600030101010101" pitchFamily="2" charset="-122"/>
                </a:rPr>
                <a:t>.</a:t>
              </a:r>
            </a:p>
            <a:p>
              <a:pPr marL="457200" indent="-457200">
                <a:lnSpc>
                  <a:spcPts val="2400"/>
                </a:lnSpc>
                <a:buFont typeface="+mj-lt"/>
                <a:buAutoNum type="arabicPeriod" startAt="2"/>
              </a:pPr>
              <a:endParaRPr lang="en-US" altLang="zh-CN" dirty="0">
                <a:solidFill>
                  <a:srgbClr val="133984"/>
                </a:solidFill>
                <a:latin typeface="Cambria" panose="02040503050406030204" pitchFamily="18" charset="0"/>
                <a:ea typeface="宋体" panose="02010600030101010101" pitchFamily="2" charset="-122"/>
              </a:endParaRP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1028" name="Picture 4" descr="https://media.geeksforgeeks.org/wp-content/uploads/20200326224205/223-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97" t="9114" r="2389" b="18212"/>
          <a:stretch/>
        </p:blipFill>
        <p:spPr bwMode="auto">
          <a:xfrm>
            <a:off x="1730260" y="2819400"/>
            <a:ext cx="5578579"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93035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8</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287215" y="1143000"/>
            <a:ext cx="8991600" cy="1263958"/>
            <a:chOff x="287215" y="1143000"/>
            <a:chExt cx="8991600" cy="1263958"/>
          </a:xfrm>
        </p:grpSpPr>
        <p:sp>
          <p:nvSpPr>
            <p:cNvPr id="203780" name="Rectangle 4"/>
            <p:cNvSpPr>
              <a:spLocks noChangeArrowheads="1"/>
            </p:cNvSpPr>
            <p:nvPr/>
          </p:nvSpPr>
          <p:spPr bwMode="auto">
            <a:xfrm>
              <a:off x="287215" y="1143000"/>
              <a:ext cx="8991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ts val="2400"/>
                </a:lnSpc>
                <a:buFont typeface="+mj-lt"/>
                <a:buAutoNum type="arabicPeriod" startAt="3"/>
              </a:pPr>
              <a:r>
                <a:rPr lang="en-US" altLang="zh-CN" dirty="0" smtClean="0">
                  <a:solidFill>
                    <a:srgbClr val="133984"/>
                  </a:solidFill>
                  <a:latin typeface="Cambria" panose="02040503050406030204" pitchFamily="18" charset="0"/>
                  <a:ea typeface="宋体" panose="02010600030101010101" pitchFamily="2" charset="-122"/>
                </a:rPr>
                <a:t>OR </a:t>
              </a:r>
              <a:r>
                <a:rPr lang="en-US" altLang="zh-CN" dirty="0">
                  <a:solidFill>
                    <a:srgbClr val="133984"/>
                  </a:solidFill>
                  <a:latin typeface="Cambria" panose="02040503050406030204" pitchFamily="18" charset="0"/>
                  <a:ea typeface="宋体" panose="02010600030101010101" pitchFamily="2" charset="-122"/>
                </a:rPr>
                <a:t>Function: if c1 or c2 or c3 is 1, then e is 1. Else e is 0</a:t>
              </a:r>
              <a:r>
                <a:rPr lang="en-US" altLang="zh-CN" dirty="0" smtClean="0">
                  <a:solidFill>
                    <a:srgbClr val="133984"/>
                  </a:solidFill>
                  <a:latin typeface="Cambria" panose="02040503050406030204" pitchFamily="18" charset="0"/>
                  <a:ea typeface="宋体" panose="02010600030101010101" pitchFamily="2" charset="-122"/>
                </a:rPr>
                <a:t>.</a:t>
              </a:r>
            </a:p>
            <a:p>
              <a:pPr marL="457200" indent="-457200">
                <a:lnSpc>
                  <a:spcPts val="2400"/>
                </a:lnSpc>
                <a:buFont typeface="+mj-lt"/>
                <a:buAutoNum type="arabicPeriod" startAt="3"/>
              </a:pPr>
              <a:endParaRPr lang="en-US" altLang="zh-CN" dirty="0">
                <a:solidFill>
                  <a:srgbClr val="133984"/>
                </a:solidFill>
                <a:latin typeface="Cambria" panose="02040503050406030204" pitchFamily="18" charset="0"/>
                <a:ea typeface="宋体" panose="02010600030101010101" pitchFamily="2" charset="-122"/>
              </a:endParaRPr>
            </a:p>
            <a:p>
              <a:pPr marL="457200" indent="-457200">
                <a:lnSpc>
                  <a:spcPts val="2400"/>
                </a:lnSpc>
                <a:buFont typeface="+mj-lt"/>
                <a:buAutoNum type="arabicPeriod" startAt="3"/>
              </a:pPr>
              <a:endParaRPr lang="en-US" altLang="zh-CN" dirty="0" smtClean="0">
                <a:solidFill>
                  <a:srgbClr val="133984"/>
                </a:solidFill>
                <a:latin typeface="Cambria" panose="02040503050406030204" pitchFamily="18" charset="0"/>
                <a:ea typeface="宋体" panose="02010600030101010101" pitchFamily="2" charset="-122"/>
              </a:endParaRP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5" name="图片 4"/>
          <p:cNvPicPr>
            <a:picLocks noChangeAspect="1"/>
          </p:cNvPicPr>
          <p:nvPr/>
        </p:nvPicPr>
        <p:blipFill rotWithShape="1">
          <a:blip r:embed="rId3"/>
          <a:srcRect l="3578" t="4613" r="2660" b="4316"/>
          <a:stretch/>
        </p:blipFill>
        <p:spPr>
          <a:xfrm>
            <a:off x="2590800" y="2423370"/>
            <a:ext cx="3810000" cy="2542771"/>
          </a:xfrm>
          <a:prstGeom prst="rect">
            <a:avLst/>
          </a:prstGeom>
        </p:spPr>
      </p:pic>
    </p:spTree>
    <p:extLst>
      <p:ext uri="{BB962C8B-B14F-4D97-AF65-F5344CB8AC3E}">
        <p14:creationId xmlns:p14="http://schemas.microsoft.com/office/powerpoint/2010/main" val="38578505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p:txBody>
          <a:bodyPr/>
          <a:lstStyle/>
          <a:p>
            <a:fld id="{A2D0DCCD-D760-4746-98AB-2CDE6C0065BF}" type="slidenum">
              <a:rPr lang="zh-CN" altLang="en-US">
                <a:latin typeface="Cambria" panose="02040503050406030204" pitchFamily="18" charset="0"/>
              </a:rPr>
              <a:pPr/>
              <a:t>9</a:t>
            </a:fld>
            <a:endParaRPr lang="en-US" altLang="zh-CN">
              <a:latin typeface="Cambria" panose="02040503050406030204" pitchFamily="18" charset="0"/>
            </a:endParaRPr>
          </a:p>
        </p:txBody>
      </p:sp>
      <p:sp>
        <p:nvSpPr>
          <p:cNvPr id="203778" name="Rectangle 2"/>
          <p:cNvSpPr>
            <a:spLocks noGrp="1" noChangeArrowheads="1"/>
          </p:cNvSpPr>
          <p:nvPr>
            <p:ph type="title"/>
          </p:nvPr>
        </p:nvSpPr>
        <p:spPr>
          <a:xfrm>
            <a:off x="1730260" y="228600"/>
            <a:ext cx="7381875" cy="396875"/>
          </a:xfrm>
        </p:spPr>
        <p:txBody>
          <a:bodyPr/>
          <a:lstStyle/>
          <a:p>
            <a:r>
              <a:rPr lang="en-US" altLang="zh-CN" sz="3200" dirty="0">
                <a:latin typeface="Cambria" panose="02040503050406030204" pitchFamily="18" charset="0"/>
              </a:rPr>
              <a:t>Basic Notations used in </a:t>
            </a:r>
            <a:r>
              <a:rPr lang="en-US" altLang="zh-CN" sz="3200" dirty="0" smtClean="0">
                <a:latin typeface="Cambria" panose="02040503050406030204" pitchFamily="18" charset="0"/>
              </a:rPr>
              <a:t>C-E Graph</a:t>
            </a:r>
            <a:endParaRPr lang="en-US" altLang="zh-CN" sz="3200" dirty="0">
              <a:latin typeface="Cambria" panose="02040503050406030204" pitchFamily="18" charset="0"/>
            </a:endParaRPr>
          </a:p>
        </p:txBody>
      </p:sp>
      <p:grpSp>
        <p:nvGrpSpPr>
          <p:cNvPr id="2" name="组合 1"/>
          <p:cNvGrpSpPr/>
          <p:nvPr/>
        </p:nvGrpSpPr>
        <p:grpSpPr>
          <a:xfrm>
            <a:off x="287215" y="1143000"/>
            <a:ext cx="8991600" cy="1263958"/>
            <a:chOff x="287215" y="1143000"/>
            <a:chExt cx="8991600" cy="1263958"/>
          </a:xfrm>
        </p:grpSpPr>
        <p:sp>
          <p:nvSpPr>
            <p:cNvPr id="203780" name="Rectangle 4"/>
            <p:cNvSpPr>
              <a:spLocks noChangeArrowheads="1"/>
            </p:cNvSpPr>
            <p:nvPr/>
          </p:nvSpPr>
          <p:spPr bwMode="auto">
            <a:xfrm>
              <a:off x="287215" y="1143000"/>
              <a:ext cx="8991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ts val="2400"/>
                </a:lnSpc>
                <a:buFont typeface="+mj-lt"/>
                <a:buAutoNum type="arabicPeriod"/>
              </a:pPr>
              <a:endParaRPr lang="en-US" altLang="zh-CN" dirty="0" smtClean="0">
                <a:solidFill>
                  <a:srgbClr val="133984"/>
                </a:solidFill>
                <a:latin typeface="Cambria" panose="02040503050406030204" pitchFamily="18" charset="0"/>
                <a:ea typeface="宋体" panose="02010600030101010101" pitchFamily="2" charset="-122"/>
              </a:endParaRPr>
            </a:p>
            <a:p>
              <a:pPr marL="457200" indent="-457200">
                <a:lnSpc>
                  <a:spcPts val="2400"/>
                </a:lnSpc>
                <a:buFont typeface="+mj-lt"/>
                <a:buAutoNum type="arabicPeriod" startAt="4"/>
              </a:pPr>
              <a:r>
                <a:rPr lang="en-US" altLang="zh-CN" dirty="0">
                  <a:solidFill>
                    <a:srgbClr val="133984"/>
                  </a:solidFill>
                  <a:latin typeface="Cambria" panose="02040503050406030204" pitchFamily="18" charset="0"/>
                  <a:ea typeface="宋体" panose="02010600030101010101" pitchFamily="2" charset="-122"/>
                </a:rPr>
                <a:t>AND Function: if both c1 and c2 and c3 is 1, then e is 1. Else e is 0.</a:t>
              </a:r>
              <a:endParaRPr lang="zh-CN" altLang="en-US" dirty="0">
                <a:solidFill>
                  <a:srgbClr val="133984"/>
                </a:solidFill>
                <a:effectLst/>
                <a:latin typeface="Cambria" panose="02040503050406030204" pitchFamily="18" charset="0"/>
                <a:ea typeface="宋体" panose="02010600030101010101" pitchFamily="2" charset="-122"/>
              </a:endParaRPr>
            </a:p>
          </p:txBody>
        </p:sp>
        <p:sp>
          <p:nvSpPr>
            <p:cNvPr id="203786" name="Rectangle 10"/>
            <p:cNvSpPr>
              <a:spLocks noChangeArrowheads="1"/>
            </p:cNvSpPr>
            <p:nvPr/>
          </p:nvSpPr>
          <p:spPr bwMode="auto">
            <a:xfrm>
              <a:off x="838200" y="1981200"/>
              <a:ext cx="184731" cy="42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ts val="2600"/>
                </a:lnSpc>
              </a:pPr>
              <a:endParaRPr lang="en-US" altLang="zh-CN" i="1" dirty="0">
                <a:effectLst/>
                <a:latin typeface="Cambria" panose="02040503050406030204" pitchFamily="18" charset="0"/>
                <a:ea typeface="宋体" panose="02010600030101010101" pitchFamily="2" charset="-122"/>
              </a:endParaRPr>
            </a:p>
          </p:txBody>
        </p:sp>
      </p:grpSp>
      <p:pic>
        <p:nvPicPr>
          <p:cNvPr id="1030" name="Picture 6" descr="https://media.geeksforgeeks.org/wp-content/uploads/20200326224302/4108-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95" t="5349" r="6082" b="5859"/>
          <a:stretch/>
        </p:blipFill>
        <p:spPr bwMode="auto">
          <a:xfrm>
            <a:off x="2667000" y="2590800"/>
            <a:ext cx="379251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05481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20070815模板</Template>
  <TotalTime>18789</TotalTime>
  <Words>3876</Words>
  <Application>Microsoft Office PowerPoint</Application>
  <PresentationFormat>全屏显示(4:3)</PresentationFormat>
  <Paragraphs>689</Paragraphs>
  <Slides>62</Slides>
  <Notes>62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1" baseType="lpstr">
      <vt:lpstr>黑体</vt:lpstr>
      <vt:lpstr>华文新魏</vt:lpstr>
      <vt:lpstr>宋体</vt:lpstr>
      <vt:lpstr>Arial</vt:lpstr>
      <vt:lpstr>Cambria</vt:lpstr>
      <vt:lpstr>Symbol</vt:lpstr>
      <vt:lpstr>Wingdings</vt:lpstr>
      <vt:lpstr>1_自定义设计方案</vt:lpstr>
      <vt:lpstr>位图图像</vt:lpstr>
      <vt:lpstr>Software Testing and Quality Assurance</vt:lpstr>
      <vt:lpstr>PowerPoint 演示文稿</vt:lpstr>
      <vt:lpstr>Cause-Effect Analysis</vt:lpstr>
      <vt:lpstr>Cause-Effect Analysis </vt:lpstr>
      <vt:lpstr>C-E Analysis Process Steps</vt:lpstr>
      <vt:lpstr>Basic Notations used in C-E Graph</vt:lpstr>
      <vt:lpstr>Basic Notations used in C-E Graph</vt:lpstr>
      <vt:lpstr>Basic Notations used in C-E Graph</vt:lpstr>
      <vt:lpstr>Basic Notations used in C-E Graph</vt:lpstr>
      <vt:lpstr>Basic Notations used in C-E Graph</vt:lpstr>
      <vt:lpstr>Basic Notations used in C-E Graph</vt:lpstr>
      <vt:lpstr>Basic Notations used in C-E Graph</vt:lpstr>
      <vt:lpstr>Basic Notations used in C-E Graph</vt:lpstr>
      <vt:lpstr>C-E Analysis </vt:lpstr>
      <vt:lpstr>Identification of cause and effects</vt:lpstr>
      <vt:lpstr>PowerPoint 演示文稿</vt:lpstr>
      <vt:lpstr>Conversion into decision table</vt:lpstr>
      <vt:lpstr>Deriving test case</vt:lpstr>
      <vt:lpstr>PowerPoint 演示文稿</vt:lpstr>
      <vt:lpstr>Error Guessing </vt:lpstr>
      <vt:lpstr>PowerPoint 演示文稿</vt:lpstr>
      <vt:lpstr>STATE TESTING</vt:lpstr>
      <vt:lpstr>Definition: State Transition Map</vt:lpstr>
      <vt:lpstr>What the STM Shows</vt:lpstr>
      <vt:lpstr>Use Equivalence Partitioning to Choose Test Cases for State Testing</vt:lpstr>
      <vt:lpstr>More on State Testing</vt:lpstr>
      <vt:lpstr>Testing-to-Fail State Testing</vt:lpstr>
      <vt:lpstr>Repetition, Stress &amp; Load Testing</vt:lpstr>
      <vt:lpstr>Which One to Choose?</vt:lpstr>
      <vt:lpstr>PowerPoint 演示文稿</vt:lpstr>
      <vt:lpstr>16 Weeks Plan </vt:lpstr>
      <vt:lpstr>PowerPoint 演示文稿</vt:lpstr>
      <vt:lpstr>PowerPoint 演示文稿</vt:lpstr>
      <vt:lpstr>Examine the Design Documents &amp; Code</vt:lpstr>
      <vt:lpstr>Major Problems with These Tests</vt:lpstr>
      <vt:lpstr>REVIEWS</vt:lpstr>
      <vt:lpstr>REVIEWS</vt:lpstr>
      <vt:lpstr>Three approaches</vt:lpstr>
      <vt:lpstr>Typically, different levels of formality identify the kind of formal review:</vt:lpstr>
      <vt:lpstr>Example in a Walkthrough</vt:lpstr>
      <vt:lpstr>Inspections</vt:lpstr>
      <vt:lpstr>Formal Reviews - Formal inspection </vt:lpstr>
      <vt:lpstr>Formal Reviews</vt:lpstr>
      <vt:lpstr>Standards and Guidelines</vt:lpstr>
      <vt:lpstr>Examples</vt:lpstr>
      <vt:lpstr>Another Example</vt:lpstr>
      <vt:lpstr>Why Use Standards or Guidelines</vt:lpstr>
      <vt:lpstr>Organizations Producing Various Standards and Guidelines</vt:lpstr>
      <vt:lpstr>One list to check while doing formal reviews (from the text) :</vt:lpstr>
      <vt:lpstr>PowerPoint 演示文稿</vt:lpstr>
      <vt:lpstr>Overview of the Areas of Dynamic, White Box Testing</vt:lpstr>
      <vt:lpstr>TESTING</vt:lpstr>
      <vt:lpstr>DEBUGGING</vt:lpstr>
      <vt:lpstr>Debugging plays a role</vt:lpstr>
      <vt:lpstr>Flow graph from code</vt:lpstr>
      <vt:lpstr>Dynamic, White Box Testing</vt:lpstr>
      <vt:lpstr>Examples</vt:lpstr>
      <vt:lpstr>Examples</vt:lpstr>
      <vt:lpstr>Examples</vt:lpstr>
      <vt:lpstr>Examples</vt:lpstr>
      <vt:lpstr>White-Box Testing</vt:lpstr>
      <vt:lpstr>To be continued… 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ShoppingCHE</dc:creator>
  <cp:lastModifiedBy>Liu haiming</cp:lastModifiedBy>
  <cp:revision>2792</cp:revision>
  <cp:lastPrinted>1601-01-01T00:00:00Z</cp:lastPrinted>
  <dcterms:created xsi:type="dcterms:W3CDTF">1601-01-01T00:00:00Z</dcterms:created>
  <dcterms:modified xsi:type="dcterms:W3CDTF">2022-10-24T03:08:12Z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